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Lst>
  <p:notesMasterIdLst>
    <p:notesMasterId r:id="rId25"/>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0497DBF-ED25-2CE6-3FC2-946C0D867F9E}" name="Krystyna Marcinkiewicz" initials="KM" userId="S::krystyna.marcinkiewicz@euro-fusion.org::7fa12986-26e4-4b9a-97e2-481c8fefbfe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EBFFEB"/>
    <a:srgbClr val="CCFFCC"/>
    <a:srgbClr val="FFE2B7"/>
    <a:srgbClr val="E9EDF4"/>
    <a:srgbClr val="D0D8E8"/>
    <a:srgbClr val="B4C6E7"/>
    <a:srgbClr val="DCE6F2"/>
    <a:srgbClr val="4472C4"/>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95E227-45FD-4CB4-8B48-6BF09C8F3D05}" v="253" dt="2026-02-17T10:11:18.05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688" autoAdjust="0"/>
    <p:restoredTop sz="94660"/>
  </p:normalViewPr>
  <p:slideViewPr>
    <p:cSldViewPr snapToGrid="0">
      <p:cViewPr varScale="1">
        <p:scale>
          <a:sx n="121" d="100"/>
          <a:sy n="121" d="100"/>
        </p:scale>
        <p:origin x="666"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tond Meszaros" userId="5d125e73-0147-4210-b9aa-ece7352d8cd3" providerId="ADAL" clId="{2B95E227-45FD-4CB4-8B48-6BF09C8F3D05}"/>
    <pc:docChg chg="undo redo custSel addSld modSld">
      <pc:chgData name="Botond Meszaros" userId="5d125e73-0147-4210-b9aa-ece7352d8cd3" providerId="ADAL" clId="{2B95E227-45FD-4CB4-8B48-6BF09C8F3D05}" dt="2026-02-17T10:11:22.375" v="4135" actId="14100"/>
      <pc:docMkLst>
        <pc:docMk/>
      </pc:docMkLst>
      <pc:sldChg chg="modSp mod">
        <pc:chgData name="Botond Meszaros" userId="5d125e73-0147-4210-b9aa-ece7352d8cd3" providerId="ADAL" clId="{2B95E227-45FD-4CB4-8B48-6BF09C8F3D05}" dt="2026-02-12T09:01:44.640" v="289" actId="27636"/>
        <pc:sldMkLst>
          <pc:docMk/>
          <pc:sldMk cId="3756228750" sldId="256"/>
        </pc:sldMkLst>
        <pc:spChg chg="mod">
          <ac:chgData name="Botond Meszaros" userId="5d125e73-0147-4210-b9aa-ece7352d8cd3" providerId="ADAL" clId="{2B95E227-45FD-4CB4-8B48-6BF09C8F3D05}" dt="2026-02-12T09:01:44.640" v="289" actId="27636"/>
          <ac:spMkLst>
            <pc:docMk/>
            <pc:sldMk cId="3756228750" sldId="256"/>
            <ac:spMk id="3" creationId="{88D60FA5-04D8-2AB4-D341-D4B761AF4591}"/>
          </ac:spMkLst>
        </pc:spChg>
      </pc:sldChg>
      <pc:sldChg chg="modSp mod">
        <pc:chgData name="Botond Meszaros" userId="5d125e73-0147-4210-b9aa-ece7352d8cd3" providerId="ADAL" clId="{2B95E227-45FD-4CB4-8B48-6BF09C8F3D05}" dt="2026-02-17T09:29:02.088" v="4011" actId="14100"/>
        <pc:sldMkLst>
          <pc:docMk/>
          <pc:sldMk cId="3825755110" sldId="257"/>
        </pc:sldMkLst>
        <pc:spChg chg="mod">
          <ac:chgData name="Botond Meszaros" userId="5d125e73-0147-4210-b9aa-ece7352d8cd3" providerId="ADAL" clId="{2B95E227-45FD-4CB4-8B48-6BF09C8F3D05}" dt="2026-02-16T14:40:38.951" v="3930" actId="255"/>
          <ac:spMkLst>
            <pc:docMk/>
            <pc:sldMk cId="3825755110" sldId="257"/>
            <ac:spMk id="3" creationId="{EEBE41C4-C520-CCE7-63BF-73F9BE89D3D6}"/>
          </ac:spMkLst>
        </pc:spChg>
        <pc:spChg chg="mod">
          <ac:chgData name="Botond Meszaros" userId="5d125e73-0147-4210-b9aa-ece7352d8cd3" providerId="ADAL" clId="{2B95E227-45FD-4CB4-8B48-6BF09C8F3D05}" dt="2026-02-17T09:29:02.088" v="4011" actId="14100"/>
          <ac:spMkLst>
            <pc:docMk/>
            <pc:sldMk cId="3825755110" sldId="257"/>
            <ac:spMk id="7" creationId="{D75E1BB4-B84B-7663-40F7-E0C5B5EAAD38}"/>
          </ac:spMkLst>
        </pc:spChg>
      </pc:sldChg>
      <pc:sldChg chg="addSp delSp modSp add mod">
        <pc:chgData name="Botond Meszaros" userId="5d125e73-0147-4210-b9aa-ece7352d8cd3" providerId="ADAL" clId="{2B95E227-45FD-4CB4-8B48-6BF09C8F3D05}" dt="2026-02-17T09:29:45.344" v="4018" actId="14100"/>
        <pc:sldMkLst>
          <pc:docMk/>
          <pc:sldMk cId="3208585741" sldId="258"/>
        </pc:sldMkLst>
        <pc:spChg chg="mod">
          <ac:chgData name="Botond Meszaros" userId="5d125e73-0147-4210-b9aa-ece7352d8cd3" providerId="ADAL" clId="{2B95E227-45FD-4CB4-8B48-6BF09C8F3D05}" dt="2026-02-10T15:13:05.714" v="38" actId="6549"/>
          <ac:spMkLst>
            <pc:docMk/>
            <pc:sldMk cId="3208585741" sldId="258"/>
            <ac:spMk id="2" creationId="{5327E5D9-6AD5-7333-AF83-4DD079065AC6}"/>
          </ac:spMkLst>
        </pc:spChg>
        <pc:spChg chg="mod">
          <ac:chgData name="Botond Meszaros" userId="5d125e73-0147-4210-b9aa-ece7352d8cd3" providerId="ADAL" clId="{2B95E227-45FD-4CB4-8B48-6BF09C8F3D05}" dt="2026-02-16T14:41:30.209" v="3952" actId="20577"/>
          <ac:spMkLst>
            <pc:docMk/>
            <pc:sldMk cId="3208585741" sldId="258"/>
            <ac:spMk id="3" creationId="{4E848F97-66E0-39D3-C102-26575676010B}"/>
          </ac:spMkLst>
        </pc:spChg>
        <pc:spChg chg="mod">
          <ac:chgData name="Botond Meszaros" userId="5d125e73-0147-4210-b9aa-ece7352d8cd3" providerId="ADAL" clId="{2B95E227-45FD-4CB4-8B48-6BF09C8F3D05}" dt="2026-02-17T09:29:45.344" v="4018" actId="14100"/>
          <ac:spMkLst>
            <pc:docMk/>
            <pc:sldMk cId="3208585741" sldId="258"/>
            <ac:spMk id="7" creationId="{D7935E81-4BE1-1B68-E5A1-A6F76547F767}"/>
          </ac:spMkLst>
        </pc:spChg>
      </pc:sldChg>
      <pc:sldChg chg="modSp add mod">
        <pc:chgData name="Botond Meszaros" userId="5d125e73-0147-4210-b9aa-ece7352d8cd3" providerId="ADAL" clId="{2B95E227-45FD-4CB4-8B48-6BF09C8F3D05}" dt="2026-02-17T09:30:11.767" v="4025" actId="14100"/>
        <pc:sldMkLst>
          <pc:docMk/>
          <pc:sldMk cId="3941207372" sldId="259"/>
        </pc:sldMkLst>
        <pc:spChg chg="mod">
          <ac:chgData name="Botond Meszaros" userId="5d125e73-0147-4210-b9aa-ece7352d8cd3" providerId="ADAL" clId="{2B95E227-45FD-4CB4-8B48-6BF09C8F3D05}" dt="2026-02-10T15:21:41.512" v="127"/>
          <ac:spMkLst>
            <pc:docMk/>
            <pc:sldMk cId="3941207372" sldId="259"/>
            <ac:spMk id="2" creationId="{2C62A7F0-1ADB-6B1B-33C6-B39767D12437}"/>
          </ac:spMkLst>
        </pc:spChg>
        <pc:spChg chg="mod">
          <ac:chgData name="Botond Meszaros" userId="5d125e73-0147-4210-b9aa-ece7352d8cd3" providerId="ADAL" clId="{2B95E227-45FD-4CB4-8B48-6BF09C8F3D05}" dt="2026-02-12T13:05:08.320" v="1469" actId="5793"/>
          <ac:spMkLst>
            <pc:docMk/>
            <pc:sldMk cId="3941207372" sldId="259"/>
            <ac:spMk id="3" creationId="{82108266-9948-AC93-06DC-1030553DE4DB}"/>
          </ac:spMkLst>
        </pc:spChg>
        <pc:spChg chg="mod">
          <ac:chgData name="Botond Meszaros" userId="5d125e73-0147-4210-b9aa-ece7352d8cd3" providerId="ADAL" clId="{2B95E227-45FD-4CB4-8B48-6BF09C8F3D05}" dt="2026-02-17T09:30:11.767" v="4025" actId="14100"/>
          <ac:spMkLst>
            <pc:docMk/>
            <pc:sldMk cId="3941207372" sldId="259"/>
            <ac:spMk id="7" creationId="{F979F7AC-F177-825D-B57C-9C7EBABCD500}"/>
          </ac:spMkLst>
        </pc:spChg>
      </pc:sldChg>
      <pc:sldChg chg="modSp add mod">
        <pc:chgData name="Botond Meszaros" userId="5d125e73-0147-4210-b9aa-ece7352d8cd3" providerId="ADAL" clId="{2B95E227-45FD-4CB4-8B48-6BF09C8F3D05}" dt="2026-02-17T09:30:32.261" v="4032" actId="14100"/>
        <pc:sldMkLst>
          <pc:docMk/>
          <pc:sldMk cId="2709760706" sldId="260"/>
        </pc:sldMkLst>
        <pc:spChg chg="mod">
          <ac:chgData name="Botond Meszaros" userId="5d125e73-0147-4210-b9aa-ece7352d8cd3" providerId="ADAL" clId="{2B95E227-45FD-4CB4-8B48-6BF09C8F3D05}" dt="2026-02-12T09:49:52.338" v="399"/>
          <ac:spMkLst>
            <pc:docMk/>
            <pc:sldMk cId="2709760706" sldId="260"/>
            <ac:spMk id="2" creationId="{CB70D6B4-3EEB-B9E5-3B55-B52EDDA708FD}"/>
          </ac:spMkLst>
        </pc:spChg>
        <pc:spChg chg="mod">
          <ac:chgData name="Botond Meszaros" userId="5d125e73-0147-4210-b9aa-ece7352d8cd3" providerId="ADAL" clId="{2B95E227-45FD-4CB4-8B48-6BF09C8F3D05}" dt="2026-02-16T14:42:15.126" v="3954" actId="20577"/>
          <ac:spMkLst>
            <pc:docMk/>
            <pc:sldMk cId="2709760706" sldId="260"/>
            <ac:spMk id="3" creationId="{408FBA37-4224-E9F7-0816-9644B7C30EB5}"/>
          </ac:spMkLst>
        </pc:spChg>
        <pc:spChg chg="mod">
          <ac:chgData name="Botond Meszaros" userId="5d125e73-0147-4210-b9aa-ece7352d8cd3" providerId="ADAL" clId="{2B95E227-45FD-4CB4-8B48-6BF09C8F3D05}" dt="2026-02-17T09:30:32.261" v="4032" actId="14100"/>
          <ac:spMkLst>
            <pc:docMk/>
            <pc:sldMk cId="2709760706" sldId="260"/>
            <ac:spMk id="7" creationId="{B71E0C47-FB36-B4A3-CD84-4E683CB3387D}"/>
          </ac:spMkLst>
        </pc:spChg>
      </pc:sldChg>
      <pc:sldChg chg="modSp add mod">
        <pc:chgData name="Botond Meszaros" userId="5d125e73-0147-4210-b9aa-ece7352d8cd3" providerId="ADAL" clId="{2B95E227-45FD-4CB4-8B48-6BF09C8F3D05}" dt="2026-02-17T09:30:56.507" v="4039" actId="14100"/>
        <pc:sldMkLst>
          <pc:docMk/>
          <pc:sldMk cId="4217141858" sldId="261"/>
        </pc:sldMkLst>
        <pc:spChg chg="mod">
          <ac:chgData name="Botond Meszaros" userId="5d125e73-0147-4210-b9aa-ece7352d8cd3" providerId="ADAL" clId="{2B95E227-45FD-4CB4-8B48-6BF09C8F3D05}" dt="2026-02-16T14:42:48.204" v="3962" actId="20577"/>
          <ac:spMkLst>
            <pc:docMk/>
            <pc:sldMk cId="4217141858" sldId="261"/>
            <ac:spMk id="2" creationId="{9C404BA9-DBCC-7E86-A56E-C55EA5AAF601}"/>
          </ac:spMkLst>
        </pc:spChg>
        <pc:spChg chg="mod">
          <ac:chgData name="Botond Meszaros" userId="5d125e73-0147-4210-b9aa-ece7352d8cd3" providerId="ADAL" clId="{2B95E227-45FD-4CB4-8B48-6BF09C8F3D05}" dt="2026-02-16T14:42:32.344" v="3956" actId="14100"/>
          <ac:spMkLst>
            <pc:docMk/>
            <pc:sldMk cId="4217141858" sldId="261"/>
            <ac:spMk id="3" creationId="{37D2625B-886C-BED2-0B56-6E44CD5723DC}"/>
          </ac:spMkLst>
        </pc:spChg>
        <pc:spChg chg="mod">
          <ac:chgData name="Botond Meszaros" userId="5d125e73-0147-4210-b9aa-ece7352d8cd3" providerId="ADAL" clId="{2B95E227-45FD-4CB4-8B48-6BF09C8F3D05}" dt="2026-02-17T09:30:56.507" v="4039" actId="14100"/>
          <ac:spMkLst>
            <pc:docMk/>
            <pc:sldMk cId="4217141858" sldId="261"/>
            <ac:spMk id="7" creationId="{B7A96057-FDD5-6A11-762F-9B16FB238BD7}"/>
          </ac:spMkLst>
        </pc:spChg>
      </pc:sldChg>
      <pc:sldChg chg="modSp add mod">
        <pc:chgData name="Botond Meszaros" userId="5d125e73-0147-4210-b9aa-ece7352d8cd3" providerId="ADAL" clId="{2B95E227-45FD-4CB4-8B48-6BF09C8F3D05}" dt="2026-02-17T09:31:15.249" v="4046" actId="14100"/>
        <pc:sldMkLst>
          <pc:docMk/>
          <pc:sldMk cId="3111550426" sldId="262"/>
        </pc:sldMkLst>
        <pc:spChg chg="mod">
          <ac:chgData name="Botond Meszaros" userId="5d125e73-0147-4210-b9aa-ece7352d8cd3" providerId="ADAL" clId="{2B95E227-45FD-4CB4-8B48-6BF09C8F3D05}" dt="2026-02-12T09:52:07.992" v="451"/>
          <ac:spMkLst>
            <pc:docMk/>
            <pc:sldMk cId="3111550426" sldId="262"/>
            <ac:spMk id="2" creationId="{BC7C41E4-4CA9-FD9E-3A59-C28E73F2CAD4}"/>
          </ac:spMkLst>
        </pc:spChg>
        <pc:spChg chg="mod">
          <ac:chgData name="Botond Meszaros" userId="5d125e73-0147-4210-b9aa-ece7352d8cd3" providerId="ADAL" clId="{2B95E227-45FD-4CB4-8B48-6BF09C8F3D05}" dt="2026-02-12T13:20:25.570" v="1514" actId="6549"/>
          <ac:spMkLst>
            <pc:docMk/>
            <pc:sldMk cId="3111550426" sldId="262"/>
            <ac:spMk id="3" creationId="{2861FCAC-1915-D8A0-FABA-AEAAE7CA7103}"/>
          </ac:spMkLst>
        </pc:spChg>
        <pc:spChg chg="mod">
          <ac:chgData name="Botond Meszaros" userId="5d125e73-0147-4210-b9aa-ece7352d8cd3" providerId="ADAL" clId="{2B95E227-45FD-4CB4-8B48-6BF09C8F3D05}" dt="2026-02-17T09:31:15.249" v="4046" actId="14100"/>
          <ac:spMkLst>
            <pc:docMk/>
            <pc:sldMk cId="3111550426" sldId="262"/>
            <ac:spMk id="7" creationId="{9DDAD457-FF52-36BC-5993-03AC6E78D50D}"/>
          </ac:spMkLst>
        </pc:spChg>
      </pc:sldChg>
      <pc:sldChg chg="modSp add mod">
        <pc:chgData name="Botond Meszaros" userId="5d125e73-0147-4210-b9aa-ece7352d8cd3" providerId="ADAL" clId="{2B95E227-45FD-4CB4-8B48-6BF09C8F3D05}" dt="2026-02-17T09:31:35.568" v="4053" actId="14100"/>
        <pc:sldMkLst>
          <pc:docMk/>
          <pc:sldMk cId="1320111639" sldId="263"/>
        </pc:sldMkLst>
        <pc:spChg chg="mod">
          <ac:chgData name="Botond Meszaros" userId="5d125e73-0147-4210-b9aa-ece7352d8cd3" providerId="ADAL" clId="{2B95E227-45FD-4CB4-8B48-6BF09C8F3D05}" dt="2026-02-12T09:53:23.518" v="471"/>
          <ac:spMkLst>
            <pc:docMk/>
            <pc:sldMk cId="1320111639" sldId="263"/>
            <ac:spMk id="2" creationId="{4DC1D9F9-5446-FDF3-FE8E-82829E5CF1E6}"/>
          </ac:spMkLst>
        </pc:spChg>
        <pc:spChg chg="mod">
          <ac:chgData name="Botond Meszaros" userId="5d125e73-0147-4210-b9aa-ece7352d8cd3" providerId="ADAL" clId="{2B95E227-45FD-4CB4-8B48-6BF09C8F3D05}" dt="2026-02-16T14:43:49.796" v="3968" actId="20577"/>
          <ac:spMkLst>
            <pc:docMk/>
            <pc:sldMk cId="1320111639" sldId="263"/>
            <ac:spMk id="3" creationId="{98496FC6-D8F6-E031-A938-34A4116AE6F1}"/>
          </ac:spMkLst>
        </pc:spChg>
        <pc:spChg chg="mod">
          <ac:chgData name="Botond Meszaros" userId="5d125e73-0147-4210-b9aa-ece7352d8cd3" providerId="ADAL" clId="{2B95E227-45FD-4CB4-8B48-6BF09C8F3D05}" dt="2026-02-17T09:31:35.568" v="4053" actId="14100"/>
          <ac:spMkLst>
            <pc:docMk/>
            <pc:sldMk cId="1320111639" sldId="263"/>
            <ac:spMk id="7" creationId="{6E98A594-9C75-38D9-AD6C-C6261D15A54D}"/>
          </ac:spMkLst>
        </pc:spChg>
      </pc:sldChg>
      <pc:sldChg chg="modSp add mod">
        <pc:chgData name="Botond Meszaros" userId="5d125e73-0147-4210-b9aa-ece7352d8cd3" providerId="ADAL" clId="{2B95E227-45FD-4CB4-8B48-6BF09C8F3D05}" dt="2026-02-17T09:31:56.712" v="4060" actId="14100"/>
        <pc:sldMkLst>
          <pc:docMk/>
          <pc:sldMk cId="1458201067" sldId="264"/>
        </pc:sldMkLst>
        <pc:spChg chg="mod">
          <ac:chgData name="Botond Meszaros" userId="5d125e73-0147-4210-b9aa-ece7352d8cd3" providerId="ADAL" clId="{2B95E227-45FD-4CB4-8B48-6BF09C8F3D05}" dt="2026-02-12T09:54:48.818" v="500" actId="20577"/>
          <ac:spMkLst>
            <pc:docMk/>
            <pc:sldMk cId="1458201067" sldId="264"/>
            <ac:spMk id="2" creationId="{C8FE9A14-1DFA-C94B-A282-9A2D4707D6FC}"/>
          </ac:spMkLst>
        </pc:spChg>
        <pc:spChg chg="mod">
          <ac:chgData name="Botond Meszaros" userId="5d125e73-0147-4210-b9aa-ece7352d8cd3" providerId="ADAL" clId="{2B95E227-45FD-4CB4-8B48-6BF09C8F3D05}" dt="2026-02-12T13:47:31.464" v="2024" actId="20577"/>
          <ac:spMkLst>
            <pc:docMk/>
            <pc:sldMk cId="1458201067" sldId="264"/>
            <ac:spMk id="3" creationId="{6E084D32-9E77-91A9-F9C1-9A0594B2C3C7}"/>
          </ac:spMkLst>
        </pc:spChg>
        <pc:spChg chg="mod">
          <ac:chgData name="Botond Meszaros" userId="5d125e73-0147-4210-b9aa-ece7352d8cd3" providerId="ADAL" clId="{2B95E227-45FD-4CB4-8B48-6BF09C8F3D05}" dt="2026-02-17T09:31:56.712" v="4060" actId="14100"/>
          <ac:spMkLst>
            <pc:docMk/>
            <pc:sldMk cId="1458201067" sldId="264"/>
            <ac:spMk id="7" creationId="{7F7F7473-F133-D77B-A51D-7B40311FFAF4}"/>
          </ac:spMkLst>
        </pc:spChg>
      </pc:sldChg>
      <pc:sldChg chg="modSp add mod">
        <pc:chgData name="Botond Meszaros" userId="5d125e73-0147-4210-b9aa-ece7352d8cd3" providerId="ADAL" clId="{2B95E227-45FD-4CB4-8B48-6BF09C8F3D05}" dt="2026-02-17T09:32:15.399" v="4066" actId="14100"/>
        <pc:sldMkLst>
          <pc:docMk/>
          <pc:sldMk cId="1131320391" sldId="265"/>
        </pc:sldMkLst>
        <pc:spChg chg="mod">
          <ac:chgData name="Botond Meszaros" userId="5d125e73-0147-4210-b9aa-ece7352d8cd3" providerId="ADAL" clId="{2B95E227-45FD-4CB4-8B48-6BF09C8F3D05}" dt="2026-02-12T09:56:21.868" v="536" actId="20577"/>
          <ac:spMkLst>
            <pc:docMk/>
            <pc:sldMk cId="1131320391" sldId="265"/>
            <ac:spMk id="2" creationId="{6E78DA33-B7AC-1BA0-C3F3-767666389F07}"/>
          </ac:spMkLst>
        </pc:spChg>
        <pc:spChg chg="mod">
          <ac:chgData name="Botond Meszaros" userId="5d125e73-0147-4210-b9aa-ece7352d8cd3" providerId="ADAL" clId="{2B95E227-45FD-4CB4-8B48-6BF09C8F3D05}" dt="2026-02-16T14:44:48.804" v="3985" actId="6549"/>
          <ac:spMkLst>
            <pc:docMk/>
            <pc:sldMk cId="1131320391" sldId="265"/>
            <ac:spMk id="3" creationId="{0203AA39-9280-4C0B-740F-4D190F9348B9}"/>
          </ac:spMkLst>
        </pc:spChg>
        <pc:spChg chg="mod">
          <ac:chgData name="Botond Meszaros" userId="5d125e73-0147-4210-b9aa-ece7352d8cd3" providerId="ADAL" clId="{2B95E227-45FD-4CB4-8B48-6BF09C8F3D05}" dt="2026-02-17T09:32:15.399" v="4066" actId="14100"/>
          <ac:spMkLst>
            <pc:docMk/>
            <pc:sldMk cId="1131320391" sldId="265"/>
            <ac:spMk id="7" creationId="{944D5D48-0EC8-6C70-87E4-BB6AA7B47C5D}"/>
          </ac:spMkLst>
        </pc:spChg>
      </pc:sldChg>
      <pc:sldChg chg="modSp add mod">
        <pc:chgData name="Botond Meszaros" userId="5d125e73-0147-4210-b9aa-ece7352d8cd3" providerId="ADAL" clId="{2B95E227-45FD-4CB4-8B48-6BF09C8F3D05}" dt="2026-02-17T09:32:35.638" v="4072" actId="14100"/>
        <pc:sldMkLst>
          <pc:docMk/>
          <pc:sldMk cId="3808941965" sldId="266"/>
        </pc:sldMkLst>
        <pc:spChg chg="mod">
          <ac:chgData name="Botond Meszaros" userId="5d125e73-0147-4210-b9aa-ece7352d8cd3" providerId="ADAL" clId="{2B95E227-45FD-4CB4-8B48-6BF09C8F3D05}" dt="2026-02-12T09:57:38.721" v="549" actId="20577"/>
          <ac:spMkLst>
            <pc:docMk/>
            <pc:sldMk cId="3808941965" sldId="266"/>
            <ac:spMk id="2" creationId="{74151050-2F26-9B05-98ED-50C8C5DCDB35}"/>
          </ac:spMkLst>
        </pc:spChg>
        <pc:spChg chg="mod">
          <ac:chgData name="Botond Meszaros" userId="5d125e73-0147-4210-b9aa-ece7352d8cd3" providerId="ADAL" clId="{2B95E227-45FD-4CB4-8B48-6BF09C8F3D05}" dt="2026-02-16T14:45:22.359" v="3986" actId="14100"/>
          <ac:spMkLst>
            <pc:docMk/>
            <pc:sldMk cId="3808941965" sldId="266"/>
            <ac:spMk id="3" creationId="{DB5E4F06-C370-405D-8B7E-E61D4EB548AB}"/>
          </ac:spMkLst>
        </pc:spChg>
        <pc:spChg chg="mod">
          <ac:chgData name="Botond Meszaros" userId="5d125e73-0147-4210-b9aa-ece7352d8cd3" providerId="ADAL" clId="{2B95E227-45FD-4CB4-8B48-6BF09C8F3D05}" dt="2026-02-17T09:32:35.638" v="4072" actId="14100"/>
          <ac:spMkLst>
            <pc:docMk/>
            <pc:sldMk cId="3808941965" sldId="266"/>
            <ac:spMk id="7" creationId="{C344D571-991D-6EB0-E1C2-AE767644B791}"/>
          </ac:spMkLst>
        </pc:spChg>
      </pc:sldChg>
      <pc:sldChg chg="modSp add mod">
        <pc:chgData name="Botond Meszaros" userId="5d125e73-0147-4210-b9aa-ece7352d8cd3" providerId="ADAL" clId="{2B95E227-45FD-4CB4-8B48-6BF09C8F3D05}" dt="2026-02-17T09:53:55.775" v="4078" actId="14100"/>
        <pc:sldMkLst>
          <pc:docMk/>
          <pc:sldMk cId="769136342" sldId="267"/>
        </pc:sldMkLst>
        <pc:spChg chg="mod">
          <ac:chgData name="Botond Meszaros" userId="5d125e73-0147-4210-b9aa-ece7352d8cd3" providerId="ADAL" clId="{2B95E227-45FD-4CB4-8B48-6BF09C8F3D05}" dt="2026-02-12T09:59:01.765" v="594" actId="20577"/>
          <ac:spMkLst>
            <pc:docMk/>
            <pc:sldMk cId="769136342" sldId="267"/>
            <ac:spMk id="2" creationId="{5A8EF7E8-BEA4-6D9B-5A7A-832BBBC7FEE2}"/>
          </ac:spMkLst>
        </pc:spChg>
        <pc:spChg chg="mod">
          <ac:chgData name="Botond Meszaros" userId="5d125e73-0147-4210-b9aa-ece7352d8cd3" providerId="ADAL" clId="{2B95E227-45FD-4CB4-8B48-6BF09C8F3D05}" dt="2026-02-16T14:45:40.549" v="3987" actId="6549"/>
          <ac:spMkLst>
            <pc:docMk/>
            <pc:sldMk cId="769136342" sldId="267"/>
            <ac:spMk id="3" creationId="{822C16C3-1419-7D83-F334-4839421D61F0}"/>
          </ac:spMkLst>
        </pc:spChg>
        <pc:spChg chg="mod">
          <ac:chgData name="Botond Meszaros" userId="5d125e73-0147-4210-b9aa-ece7352d8cd3" providerId="ADAL" clId="{2B95E227-45FD-4CB4-8B48-6BF09C8F3D05}" dt="2026-02-17T09:53:55.775" v="4078" actId="14100"/>
          <ac:spMkLst>
            <pc:docMk/>
            <pc:sldMk cId="769136342" sldId="267"/>
            <ac:spMk id="7" creationId="{1F1420C9-106B-C222-13FA-91571F4567AC}"/>
          </ac:spMkLst>
        </pc:spChg>
      </pc:sldChg>
      <pc:sldChg chg="modSp add mod">
        <pc:chgData name="Botond Meszaros" userId="5d125e73-0147-4210-b9aa-ece7352d8cd3" providerId="ADAL" clId="{2B95E227-45FD-4CB4-8B48-6BF09C8F3D05}" dt="2026-02-17T10:08:21.449" v="4085" actId="14100"/>
        <pc:sldMkLst>
          <pc:docMk/>
          <pc:sldMk cId="2793110507" sldId="268"/>
        </pc:sldMkLst>
        <pc:spChg chg="mod">
          <ac:chgData name="Botond Meszaros" userId="5d125e73-0147-4210-b9aa-ece7352d8cd3" providerId="ADAL" clId="{2B95E227-45FD-4CB4-8B48-6BF09C8F3D05}" dt="2026-02-12T09:59:54.683" v="626" actId="20577"/>
          <ac:spMkLst>
            <pc:docMk/>
            <pc:sldMk cId="2793110507" sldId="268"/>
            <ac:spMk id="2" creationId="{EF3D0FBE-2308-A250-C1D2-F38B38E6E340}"/>
          </ac:spMkLst>
        </pc:spChg>
        <pc:spChg chg="mod">
          <ac:chgData name="Botond Meszaros" userId="5d125e73-0147-4210-b9aa-ece7352d8cd3" providerId="ADAL" clId="{2B95E227-45FD-4CB4-8B48-6BF09C8F3D05}" dt="2026-02-16T14:46:26.263" v="3992" actId="20577"/>
          <ac:spMkLst>
            <pc:docMk/>
            <pc:sldMk cId="2793110507" sldId="268"/>
            <ac:spMk id="3" creationId="{27289B96-BCD4-AFF0-87E1-DE962078D9AC}"/>
          </ac:spMkLst>
        </pc:spChg>
        <pc:spChg chg="mod">
          <ac:chgData name="Botond Meszaros" userId="5d125e73-0147-4210-b9aa-ece7352d8cd3" providerId="ADAL" clId="{2B95E227-45FD-4CB4-8B48-6BF09C8F3D05}" dt="2026-02-17T10:08:21.449" v="4085" actId="14100"/>
          <ac:spMkLst>
            <pc:docMk/>
            <pc:sldMk cId="2793110507" sldId="268"/>
            <ac:spMk id="7" creationId="{3287C18D-5526-6F37-3CD9-16E901A8A665}"/>
          </ac:spMkLst>
        </pc:spChg>
      </pc:sldChg>
      <pc:sldChg chg="modSp add mod">
        <pc:chgData name="Botond Meszaros" userId="5d125e73-0147-4210-b9aa-ece7352d8cd3" providerId="ADAL" clId="{2B95E227-45FD-4CB4-8B48-6BF09C8F3D05}" dt="2026-02-17T10:08:39.096" v="4092" actId="14100"/>
        <pc:sldMkLst>
          <pc:docMk/>
          <pc:sldMk cId="3118231359" sldId="269"/>
        </pc:sldMkLst>
        <pc:spChg chg="mod">
          <ac:chgData name="Botond Meszaros" userId="5d125e73-0147-4210-b9aa-ece7352d8cd3" providerId="ADAL" clId="{2B95E227-45FD-4CB4-8B48-6BF09C8F3D05}" dt="2026-02-12T10:00:59.617" v="660" actId="20577"/>
          <ac:spMkLst>
            <pc:docMk/>
            <pc:sldMk cId="3118231359" sldId="269"/>
            <ac:spMk id="2" creationId="{CCFB01D0-2ABF-035F-91D7-E2BC6CB4F05E}"/>
          </ac:spMkLst>
        </pc:spChg>
        <pc:spChg chg="mod">
          <ac:chgData name="Botond Meszaros" userId="5d125e73-0147-4210-b9aa-ece7352d8cd3" providerId="ADAL" clId="{2B95E227-45FD-4CB4-8B48-6BF09C8F3D05}" dt="2026-02-12T14:49:01.159" v="2712" actId="255"/>
          <ac:spMkLst>
            <pc:docMk/>
            <pc:sldMk cId="3118231359" sldId="269"/>
            <ac:spMk id="3" creationId="{8DF50439-68FE-2F52-D015-0528957BDF8B}"/>
          </ac:spMkLst>
        </pc:spChg>
        <pc:spChg chg="mod">
          <ac:chgData name="Botond Meszaros" userId="5d125e73-0147-4210-b9aa-ece7352d8cd3" providerId="ADAL" clId="{2B95E227-45FD-4CB4-8B48-6BF09C8F3D05}" dt="2026-02-17T10:08:39.096" v="4092" actId="14100"/>
          <ac:spMkLst>
            <pc:docMk/>
            <pc:sldMk cId="3118231359" sldId="269"/>
            <ac:spMk id="7" creationId="{9F1156F5-780C-209D-3C30-16E83F656601}"/>
          </ac:spMkLst>
        </pc:spChg>
      </pc:sldChg>
      <pc:sldChg chg="modSp add mod">
        <pc:chgData name="Botond Meszaros" userId="5d125e73-0147-4210-b9aa-ece7352d8cd3" providerId="ADAL" clId="{2B95E227-45FD-4CB4-8B48-6BF09C8F3D05}" dt="2026-02-17T10:09:14.583" v="4100" actId="14100"/>
        <pc:sldMkLst>
          <pc:docMk/>
          <pc:sldMk cId="1510107155" sldId="270"/>
        </pc:sldMkLst>
        <pc:spChg chg="mod">
          <ac:chgData name="Botond Meszaros" userId="5d125e73-0147-4210-b9aa-ece7352d8cd3" providerId="ADAL" clId="{2B95E227-45FD-4CB4-8B48-6BF09C8F3D05}" dt="2026-02-12T10:46:41.442" v="668"/>
          <ac:spMkLst>
            <pc:docMk/>
            <pc:sldMk cId="1510107155" sldId="270"/>
            <ac:spMk id="2" creationId="{87900D7C-1F6D-C03E-0D7D-E12F17A12E44}"/>
          </ac:spMkLst>
        </pc:spChg>
        <pc:spChg chg="mod">
          <ac:chgData name="Botond Meszaros" userId="5d125e73-0147-4210-b9aa-ece7352d8cd3" providerId="ADAL" clId="{2B95E227-45FD-4CB4-8B48-6BF09C8F3D05}" dt="2026-02-12T15:04:05.244" v="2938" actId="14100"/>
          <ac:spMkLst>
            <pc:docMk/>
            <pc:sldMk cId="1510107155" sldId="270"/>
            <ac:spMk id="3" creationId="{CBEC9F32-4E1F-0E08-36FA-89DF0F62E7FF}"/>
          </ac:spMkLst>
        </pc:spChg>
        <pc:spChg chg="mod">
          <ac:chgData name="Botond Meszaros" userId="5d125e73-0147-4210-b9aa-ece7352d8cd3" providerId="ADAL" clId="{2B95E227-45FD-4CB4-8B48-6BF09C8F3D05}" dt="2026-02-17T10:09:14.583" v="4100" actId="14100"/>
          <ac:spMkLst>
            <pc:docMk/>
            <pc:sldMk cId="1510107155" sldId="270"/>
            <ac:spMk id="7" creationId="{E43127AB-42A5-73FF-5B9D-B5967E3E4F3F}"/>
          </ac:spMkLst>
        </pc:spChg>
      </pc:sldChg>
      <pc:sldChg chg="modSp add mod">
        <pc:chgData name="Botond Meszaros" userId="5d125e73-0147-4210-b9aa-ece7352d8cd3" providerId="ADAL" clId="{2B95E227-45FD-4CB4-8B48-6BF09C8F3D05}" dt="2026-02-17T10:09:31.175" v="4107" actId="14100"/>
        <pc:sldMkLst>
          <pc:docMk/>
          <pc:sldMk cId="1628796239" sldId="271"/>
        </pc:sldMkLst>
        <pc:spChg chg="mod">
          <ac:chgData name="Botond Meszaros" userId="5d125e73-0147-4210-b9aa-ece7352d8cd3" providerId="ADAL" clId="{2B95E227-45FD-4CB4-8B48-6BF09C8F3D05}" dt="2026-02-12T10:47:57.514" v="711" actId="20577"/>
          <ac:spMkLst>
            <pc:docMk/>
            <pc:sldMk cId="1628796239" sldId="271"/>
            <ac:spMk id="2" creationId="{0C07A7A2-D790-C188-681A-F58A2FB2721F}"/>
          </ac:spMkLst>
        </pc:spChg>
        <pc:spChg chg="mod">
          <ac:chgData name="Botond Meszaros" userId="5d125e73-0147-4210-b9aa-ece7352d8cd3" providerId="ADAL" clId="{2B95E227-45FD-4CB4-8B48-6BF09C8F3D05}" dt="2026-02-16T14:47:00.272" v="3993" actId="20577"/>
          <ac:spMkLst>
            <pc:docMk/>
            <pc:sldMk cId="1628796239" sldId="271"/>
            <ac:spMk id="3" creationId="{039B43E5-D22F-B1B0-DE8F-0A2B030BECDC}"/>
          </ac:spMkLst>
        </pc:spChg>
        <pc:spChg chg="mod">
          <ac:chgData name="Botond Meszaros" userId="5d125e73-0147-4210-b9aa-ece7352d8cd3" providerId="ADAL" clId="{2B95E227-45FD-4CB4-8B48-6BF09C8F3D05}" dt="2026-02-17T10:09:31.175" v="4107" actId="14100"/>
          <ac:spMkLst>
            <pc:docMk/>
            <pc:sldMk cId="1628796239" sldId="271"/>
            <ac:spMk id="7" creationId="{CE62CB32-F65F-3165-FDF6-B2CACD155B2C}"/>
          </ac:spMkLst>
        </pc:spChg>
      </pc:sldChg>
      <pc:sldChg chg="modSp add mod">
        <pc:chgData name="Botond Meszaros" userId="5d125e73-0147-4210-b9aa-ece7352d8cd3" providerId="ADAL" clId="{2B95E227-45FD-4CB4-8B48-6BF09C8F3D05}" dt="2026-02-17T10:09:48.608" v="4114" actId="14100"/>
        <pc:sldMkLst>
          <pc:docMk/>
          <pc:sldMk cId="3213211641" sldId="272"/>
        </pc:sldMkLst>
        <pc:spChg chg="mod">
          <ac:chgData name="Botond Meszaros" userId="5d125e73-0147-4210-b9aa-ece7352d8cd3" providerId="ADAL" clId="{2B95E227-45FD-4CB4-8B48-6BF09C8F3D05}" dt="2026-02-12T10:48:37.844" v="720" actId="20577"/>
          <ac:spMkLst>
            <pc:docMk/>
            <pc:sldMk cId="3213211641" sldId="272"/>
            <ac:spMk id="2" creationId="{D6017730-533B-8CCA-9664-47B7733BFDE2}"/>
          </ac:spMkLst>
        </pc:spChg>
        <pc:spChg chg="mod">
          <ac:chgData name="Botond Meszaros" userId="5d125e73-0147-4210-b9aa-ece7352d8cd3" providerId="ADAL" clId="{2B95E227-45FD-4CB4-8B48-6BF09C8F3D05}" dt="2026-02-16T14:47:25.652" v="3995" actId="20577"/>
          <ac:spMkLst>
            <pc:docMk/>
            <pc:sldMk cId="3213211641" sldId="272"/>
            <ac:spMk id="3" creationId="{518CDC57-8B0D-96DB-536D-CAA76E012A98}"/>
          </ac:spMkLst>
        </pc:spChg>
        <pc:spChg chg="mod">
          <ac:chgData name="Botond Meszaros" userId="5d125e73-0147-4210-b9aa-ece7352d8cd3" providerId="ADAL" clId="{2B95E227-45FD-4CB4-8B48-6BF09C8F3D05}" dt="2026-02-17T10:09:48.608" v="4114" actId="14100"/>
          <ac:spMkLst>
            <pc:docMk/>
            <pc:sldMk cId="3213211641" sldId="272"/>
            <ac:spMk id="7" creationId="{07E74C63-E819-64E9-6017-AC12EF9C3F08}"/>
          </ac:spMkLst>
        </pc:spChg>
      </pc:sldChg>
      <pc:sldChg chg="modSp add mod">
        <pc:chgData name="Botond Meszaros" userId="5d125e73-0147-4210-b9aa-ece7352d8cd3" providerId="ADAL" clId="{2B95E227-45FD-4CB4-8B48-6BF09C8F3D05}" dt="2026-02-17T10:10:03.744" v="4121" actId="14100"/>
        <pc:sldMkLst>
          <pc:docMk/>
          <pc:sldMk cId="1693946966" sldId="273"/>
        </pc:sldMkLst>
        <pc:spChg chg="mod">
          <ac:chgData name="Botond Meszaros" userId="5d125e73-0147-4210-b9aa-ece7352d8cd3" providerId="ADAL" clId="{2B95E227-45FD-4CB4-8B48-6BF09C8F3D05}" dt="2026-02-12T10:49:32.279" v="747" actId="20577"/>
          <ac:spMkLst>
            <pc:docMk/>
            <pc:sldMk cId="1693946966" sldId="273"/>
            <ac:spMk id="2" creationId="{B45271BA-B816-DA6B-E6D8-F31DA1FE7070}"/>
          </ac:spMkLst>
        </pc:spChg>
        <pc:spChg chg="mod">
          <ac:chgData name="Botond Meszaros" userId="5d125e73-0147-4210-b9aa-ece7352d8cd3" providerId="ADAL" clId="{2B95E227-45FD-4CB4-8B48-6BF09C8F3D05}" dt="2026-02-16T14:48:11.257" v="3996" actId="12"/>
          <ac:spMkLst>
            <pc:docMk/>
            <pc:sldMk cId="1693946966" sldId="273"/>
            <ac:spMk id="3" creationId="{6A3005CC-1011-7AAC-92BE-55FB3F4029CC}"/>
          </ac:spMkLst>
        </pc:spChg>
        <pc:spChg chg="mod">
          <ac:chgData name="Botond Meszaros" userId="5d125e73-0147-4210-b9aa-ece7352d8cd3" providerId="ADAL" clId="{2B95E227-45FD-4CB4-8B48-6BF09C8F3D05}" dt="2026-02-17T10:10:03.744" v="4121" actId="14100"/>
          <ac:spMkLst>
            <pc:docMk/>
            <pc:sldMk cId="1693946966" sldId="273"/>
            <ac:spMk id="7" creationId="{C899D2D6-D271-94CD-8E82-497A274922F0}"/>
          </ac:spMkLst>
        </pc:spChg>
      </pc:sldChg>
      <pc:sldChg chg="modSp add mod">
        <pc:chgData name="Botond Meszaros" userId="5d125e73-0147-4210-b9aa-ece7352d8cd3" providerId="ADAL" clId="{2B95E227-45FD-4CB4-8B48-6BF09C8F3D05}" dt="2026-02-17T10:10:19.512" v="4128" actId="14100"/>
        <pc:sldMkLst>
          <pc:docMk/>
          <pc:sldMk cId="3799953269" sldId="274"/>
        </pc:sldMkLst>
        <pc:spChg chg="mod">
          <ac:chgData name="Botond Meszaros" userId="5d125e73-0147-4210-b9aa-ece7352d8cd3" providerId="ADAL" clId="{2B95E227-45FD-4CB4-8B48-6BF09C8F3D05}" dt="2026-02-12T10:50:20.826" v="768"/>
          <ac:spMkLst>
            <pc:docMk/>
            <pc:sldMk cId="3799953269" sldId="274"/>
            <ac:spMk id="2" creationId="{119C8C70-FD6E-4779-BD02-F3B64121E662}"/>
          </ac:spMkLst>
        </pc:spChg>
        <pc:spChg chg="mod">
          <ac:chgData name="Botond Meszaros" userId="5d125e73-0147-4210-b9aa-ece7352d8cd3" providerId="ADAL" clId="{2B95E227-45FD-4CB4-8B48-6BF09C8F3D05}" dt="2026-02-13T10:58:56.120" v="3684" actId="13926"/>
          <ac:spMkLst>
            <pc:docMk/>
            <pc:sldMk cId="3799953269" sldId="274"/>
            <ac:spMk id="3" creationId="{E8AB5F37-E5DF-C9A5-B09B-5A9CB1D2751E}"/>
          </ac:spMkLst>
        </pc:spChg>
        <pc:spChg chg="mod">
          <ac:chgData name="Botond Meszaros" userId="5d125e73-0147-4210-b9aa-ece7352d8cd3" providerId="ADAL" clId="{2B95E227-45FD-4CB4-8B48-6BF09C8F3D05}" dt="2026-02-17T10:10:19.512" v="4128" actId="14100"/>
          <ac:spMkLst>
            <pc:docMk/>
            <pc:sldMk cId="3799953269" sldId="274"/>
            <ac:spMk id="7" creationId="{30494CD2-C934-4EA8-5FA2-0FC5912DD82A}"/>
          </ac:spMkLst>
        </pc:spChg>
      </pc:sldChg>
      <pc:sldChg chg="modSp add mod">
        <pc:chgData name="Botond Meszaros" userId="5d125e73-0147-4210-b9aa-ece7352d8cd3" providerId="ADAL" clId="{2B95E227-45FD-4CB4-8B48-6BF09C8F3D05}" dt="2026-02-17T10:11:22.375" v="4135" actId="14100"/>
        <pc:sldMkLst>
          <pc:docMk/>
          <pc:sldMk cId="2417902600" sldId="275"/>
        </pc:sldMkLst>
        <pc:spChg chg="mod">
          <ac:chgData name="Botond Meszaros" userId="5d125e73-0147-4210-b9aa-ece7352d8cd3" providerId="ADAL" clId="{2B95E227-45FD-4CB4-8B48-6BF09C8F3D05}" dt="2026-02-12T10:51:16.912" v="797"/>
          <ac:spMkLst>
            <pc:docMk/>
            <pc:sldMk cId="2417902600" sldId="275"/>
            <ac:spMk id="2" creationId="{2640BABE-982B-17F5-B9D6-D80338816C4F}"/>
          </ac:spMkLst>
        </pc:spChg>
        <pc:spChg chg="mod">
          <ac:chgData name="Botond Meszaros" userId="5d125e73-0147-4210-b9aa-ece7352d8cd3" providerId="ADAL" clId="{2B95E227-45FD-4CB4-8B48-6BF09C8F3D05}" dt="2026-02-13T12:37:31.005" v="3852" actId="20577"/>
          <ac:spMkLst>
            <pc:docMk/>
            <pc:sldMk cId="2417902600" sldId="275"/>
            <ac:spMk id="3" creationId="{B83C8C2B-9495-CB16-F878-32C914E58418}"/>
          </ac:spMkLst>
        </pc:spChg>
        <pc:spChg chg="mod">
          <ac:chgData name="Botond Meszaros" userId="5d125e73-0147-4210-b9aa-ece7352d8cd3" providerId="ADAL" clId="{2B95E227-45FD-4CB4-8B48-6BF09C8F3D05}" dt="2026-02-17T10:11:22.375" v="4135" actId="14100"/>
          <ac:spMkLst>
            <pc:docMk/>
            <pc:sldMk cId="2417902600" sldId="275"/>
            <ac:spMk id="7" creationId="{38EC933F-9BAA-E0BE-C9D5-A2D5C655AC3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3FD62E-D16E-4217-84E1-7721FF4F2F05}" type="datetimeFigureOut">
              <a:rPr lang="en-GB" smtClean="0"/>
              <a:t>17.2.26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D58B1B-8255-4C28-94D0-F8D0AE7C8552}" type="slidenum">
              <a:rPr lang="en-GB" smtClean="0"/>
              <a:t>‹#›</a:t>
            </a:fld>
            <a:endParaRPr lang="en-GB"/>
          </a:p>
        </p:txBody>
      </p:sp>
    </p:spTree>
    <p:extLst>
      <p:ext uri="{BB962C8B-B14F-4D97-AF65-F5344CB8AC3E}">
        <p14:creationId xmlns:p14="http://schemas.microsoft.com/office/powerpoint/2010/main" val="2914810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7D58B1B-8255-4C28-94D0-F8D0AE7C8552}" type="slidenum">
              <a:rPr lang="en-GB" smtClean="0"/>
              <a:t>2</a:t>
            </a:fld>
            <a:endParaRPr lang="en-GB"/>
          </a:p>
        </p:txBody>
      </p:sp>
    </p:spTree>
    <p:extLst>
      <p:ext uri="{BB962C8B-B14F-4D97-AF65-F5344CB8AC3E}">
        <p14:creationId xmlns:p14="http://schemas.microsoft.com/office/powerpoint/2010/main" val="963613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7D58B1B-8255-4C28-94D0-F8D0AE7C8552}" type="slidenum">
              <a:rPr lang="en-GB" smtClean="0"/>
              <a:t>8</a:t>
            </a:fld>
            <a:endParaRPr lang="en-GB"/>
          </a:p>
        </p:txBody>
      </p:sp>
    </p:spTree>
    <p:extLst>
      <p:ext uri="{BB962C8B-B14F-4D97-AF65-F5344CB8AC3E}">
        <p14:creationId xmlns:p14="http://schemas.microsoft.com/office/powerpoint/2010/main" val="4043325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7D58B1B-8255-4C28-94D0-F8D0AE7C8552}" type="slidenum">
              <a:rPr lang="en-GB" smtClean="0"/>
              <a:t>11</a:t>
            </a:fld>
            <a:endParaRPr lang="en-GB"/>
          </a:p>
        </p:txBody>
      </p:sp>
    </p:spTree>
    <p:extLst>
      <p:ext uri="{BB962C8B-B14F-4D97-AF65-F5344CB8AC3E}">
        <p14:creationId xmlns:p14="http://schemas.microsoft.com/office/powerpoint/2010/main" val="21790280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7D58B1B-8255-4C28-94D0-F8D0AE7C8552}" type="slidenum">
              <a:rPr lang="en-GB" smtClean="0"/>
              <a:t>19</a:t>
            </a:fld>
            <a:endParaRPr lang="en-GB"/>
          </a:p>
        </p:txBody>
      </p:sp>
    </p:spTree>
    <p:extLst>
      <p:ext uri="{BB962C8B-B14F-4D97-AF65-F5344CB8AC3E}">
        <p14:creationId xmlns:p14="http://schemas.microsoft.com/office/powerpoint/2010/main" val="38346013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a:t>Click to edit Master title style</a:t>
            </a:r>
            <a:endParaRPr lang="en-DE"/>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Click to edit Master title style</a:t>
            </a:r>
            <a:endParaRPr lang="en-GB"/>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a:t>Click to edit Master text styles</a:t>
            </a:r>
          </a:p>
          <a:p>
            <a:pPr lvl="1"/>
            <a:r>
              <a:rPr lang="en-US"/>
              <a:t>Second level</a:t>
            </a:r>
          </a:p>
          <a:p>
            <a:pPr lvl="2"/>
            <a:r>
              <a:rPr lang="en-US"/>
              <a:t>Third level</a:t>
            </a:r>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a:solidFill>
                  <a:prstClr val="white"/>
                </a:solidFill>
              </a:rPr>
              <a:t>Marcinkiewicz / Meszaros / Haucke | Guidelines for the evaluation of Calls 2026-27 | 18/09/2025</a:t>
            </a: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428518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UROfusion_content_empt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Click to edit Master title style</a:t>
            </a:r>
            <a:endParaRPr lang="en-GB"/>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a:solidFill>
                  <a:prstClr val="white"/>
                </a:solidFill>
              </a:rPr>
              <a:t>Marcinkiewicz / Meszaros / Haucke | Guidelines for the evaluation of Calls 2026-27 | 18/09/2025</a:t>
            </a: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1696459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EUROfusion Values</a:t>
            </a:r>
            <a:endParaRPr lang="en-GB"/>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a:solidFill>
                  <a:prstClr val="white"/>
                </a:solidFill>
              </a:rPr>
              <a:t>Marcinkiewicz / Meszaros / Haucke | Guidelines for the evaluation of Calls 2026-27 | 18/09/2025</a:t>
            </a: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0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64" r:id="rId3"/>
    <p:sldLayoutId id="2147483669" r:id="rId4"/>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B9A05-2910-DD39-A607-6F64E91BA497}"/>
              </a:ext>
            </a:extLst>
          </p:cNvPr>
          <p:cNvSpPr>
            <a:spLocks noGrp="1"/>
          </p:cNvSpPr>
          <p:nvPr>
            <p:ph type="title"/>
          </p:nvPr>
        </p:nvSpPr>
        <p:spPr>
          <a:xfrm>
            <a:off x="407368" y="2074188"/>
            <a:ext cx="7152761" cy="945637"/>
          </a:xfrm>
        </p:spPr>
        <p:txBody>
          <a:bodyPr>
            <a:normAutofit fontScale="90000"/>
          </a:bodyPr>
          <a:lstStyle/>
          <a:p>
            <a:r>
              <a:rPr lang="en-US" dirty="0"/>
              <a:t>Summary of Enabling Research projects</a:t>
            </a:r>
            <a:br>
              <a:rPr lang="pl-PL" dirty="0"/>
            </a:br>
            <a:r>
              <a:rPr lang="pl-PL" dirty="0"/>
              <a:t>(</a:t>
            </a:r>
            <a:r>
              <a:rPr lang="en-GB" dirty="0"/>
              <a:t>Work Plan 2026-2027</a:t>
            </a:r>
            <a:r>
              <a:rPr lang="pl-PL" dirty="0"/>
              <a:t>)</a:t>
            </a:r>
            <a:endParaRPr lang="en-GB" dirty="0"/>
          </a:p>
        </p:txBody>
      </p:sp>
      <p:sp>
        <p:nvSpPr>
          <p:cNvPr id="3" name="Text Placeholder 2">
            <a:extLst>
              <a:ext uri="{FF2B5EF4-FFF2-40B4-BE49-F238E27FC236}">
                <a16:creationId xmlns:a16="http://schemas.microsoft.com/office/drawing/2014/main" id="{88D60FA5-04D8-2AB4-D341-D4B761AF4591}"/>
              </a:ext>
            </a:extLst>
          </p:cNvPr>
          <p:cNvSpPr>
            <a:spLocks noGrp="1"/>
          </p:cNvSpPr>
          <p:nvPr>
            <p:ph type="body" sz="quarter" idx="10"/>
          </p:nvPr>
        </p:nvSpPr>
        <p:spPr>
          <a:xfrm>
            <a:off x="407368" y="3693074"/>
            <a:ext cx="3686167" cy="368563"/>
          </a:xfrm>
        </p:spPr>
        <p:txBody>
          <a:bodyPr>
            <a:normAutofit fontScale="92500" lnSpcReduction="20000"/>
          </a:bodyPr>
          <a:lstStyle/>
          <a:p>
            <a:r>
              <a:rPr lang="en-US" dirty="0"/>
              <a:t>Botond Meszaros, PSD</a:t>
            </a:r>
            <a:endParaRPr lang="en-GB" dirty="0"/>
          </a:p>
        </p:txBody>
      </p:sp>
    </p:spTree>
    <p:extLst>
      <p:ext uri="{BB962C8B-B14F-4D97-AF65-F5344CB8AC3E}">
        <p14:creationId xmlns:p14="http://schemas.microsoft.com/office/powerpoint/2010/main" val="3756228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2DAE4-1480-3FF3-6223-0938EB7F12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78DA33-B7AC-1BA0-C3F3-767666389F07}"/>
              </a:ext>
            </a:extLst>
          </p:cNvPr>
          <p:cNvSpPr>
            <a:spLocks noGrp="1"/>
          </p:cNvSpPr>
          <p:nvPr>
            <p:ph type="title"/>
          </p:nvPr>
        </p:nvSpPr>
        <p:spPr>
          <a:xfrm>
            <a:off x="720080" y="192515"/>
            <a:ext cx="11471920" cy="457200"/>
          </a:xfrm>
        </p:spPr>
        <p:txBody>
          <a:bodyPr/>
          <a:lstStyle/>
          <a:p>
            <a:r>
              <a:rPr lang="en-US" dirty="0"/>
              <a:t>MOD/ </a:t>
            </a:r>
            <a:r>
              <a:rPr lang="en-GB" dirty="0"/>
              <a:t>Advanced algorithms for uncertainty quantification in plasma edge simulation chains</a:t>
            </a:r>
          </a:p>
        </p:txBody>
      </p:sp>
      <p:sp>
        <p:nvSpPr>
          <p:cNvPr id="3" name="Content Placeholder 2">
            <a:extLst>
              <a:ext uri="{FF2B5EF4-FFF2-40B4-BE49-F238E27FC236}">
                <a16:creationId xmlns:a16="http://schemas.microsoft.com/office/drawing/2014/main" id="{0203AA39-9280-4C0B-740F-4D190F9348B9}"/>
              </a:ext>
            </a:extLst>
          </p:cNvPr>
          <p:cNvSpPr>
            <a:spLocks noGrp="1"/>
          </p:cNvSpPr>
          <p:nvPr>
            <p:ph idx="1"/>
          </p:nvPr>
        </p:nvSpPr>
        <p:spPr>
          <a:xfrm>
            <a:off x="157807" y="861733"/>
            <a:ext cx="12034193" cy="5428708"/>
          </a:xfrm>
        </p:spPr>
        <p:txBody>
          <a:bodyPr>
            <a:noAutofit/>
          </a:bodyPr>
          <a:lstStyle/>
          <a:p>
            <a:pPr lvl="0" fontAlgn="base">
              <a:spcAft>
                <a:spcPct val="0"/>
              </a:spcAft>
              <a:buFont typeface="Wingdings" panose="05000000000000000000" pitchFamily="2" charset="2"/>
              <a:buChar char="Ø"/>
            </a:pPr>
            <a:r>
              <a:rPr lang="en-GB" sz="2200" b="1" dirty="0">
                <a:solidFill>
                  <a:prstClr val="black"/>
                </a:solidFill>
                <a:latin typeface="Calibri"/>
              </a:rPr>
              <a:t>Objectives: </a:t>
            </a:r>
          </a:p>
          <a:p>
            <a:pPr marL="0" lvl="0" indent="0" defTabSz="914400" eaLnBrk="0" fontAlgn="base" hangingPunct="0">
              <a:spcBef>
                <a:spcPct val="0"/>
              </a:spcBef>
              <a:spcAft>
                <a:spcPct val="0"/>
              </a:spcAft>
              <a:buNone/>
            </a:pPr>
            <a:r>
              <a:rPr lang="en-GB" altLang="en-US" sz="1600" dirty="0"/>
              <a:t>develop a rigorous and computationally feasible framework of uncertainty quantification and uncertainty propagation through plasma edge simulation chains:</a:t>
            </a:r>
          </a:p>
          <a:p>
            <a:pPr defTabSz="914400" eaLnBrk="0" fontAlgn="base" hangingPunct="0">
              <a:spcBef>
                <a:spcPct val="0"/>
              </a:spcBef>
              <a:spcAft>
                <a:spcPct val="0"/>
              </a:spcAft>
            </a:pPr>
            <a:r>
              <a:rPr lang="en-GB" altLang="en-US" sz="1600" dirty="0"/>
              <a:t>Algorithms for efficient uncertainty propagation and data assimilation using plasma edge codes</a:t>
            </a:r>
          </a:p>
          <a:p>
            <a:pPr defTabSz="914400" eaLnBrk="0" fontAlgn="base" hangingPunct="0">
              <a:spcBef>
                <a:spcPct val="0"/>
              </a:spcBef>
              <a:spcAft>
                <a:spcPct val="0"/>
              </a:spcAft>
            </a:pPr>
            <a:r>
              <a:rPr lang="en-GB" altLang="en-US" sz="1600" dirty="0"/>
              <a:t>Efficient workflow integration for sensitivity/uncertainty propagation with magnetic equilibrium</a:t>
            </a:r>
          </a:p>
          <a:p>
            <a:pPr defTabSz="914400" eaLnBrk="0" fontAlgn="base" hangingPunct="0">
              <a:spcBef>
                <a:spcPct val="0"/>
              </a:spcBef>
              <a:spcAft>
                <a:spcPct val="0"/>
              </a:spcAft>
            </a:pPr>
            <a:r>
              <a:rPr lang="en-GB" altLang="en-US" sz="1600" dirty="0"/>
              <a:t>Assessment of dominant uncertainties and identification of plasma edge model deficiencies</a:t>
            </a:r>
          </a:p>
          <a:p>
            <a:pPr fontAlgn="base">
              <a:spcAft>
                <a:spcPct val="0"/>
              </a:spcAft>
              <a:buFont typeface="Wingdings" panose="05000000000000000000" pitchFamily="2" charset="2"/>
              <a:buChar char="Ø"/>
            </a:pPr>
            <a:r>
              <a:rPr lang="en-GB" sz="2200" b="1" dirty="0">
                <a:solidFill>
                  <a:prstClr val="black"/>
                </a:solidFill>
                <a:latin typeface="Calibri"/>
              </a:rPr>
              <a:t>Level of resources: </a:t>
            </a:r>
            <a:r>
              <a:rPr lang="en-GB" sz="1600" dirty="0"/>
              <a:t>51PM in 2026; 54PM in 2027</a:t>
            </a:r>
            <a:endParaRPr lang="en-GB" sz="1800" dirty="0"/>
          </a:p>
          <a:p>
            <a:pPr>
              <a:buFont typeface="Wingdings" panose="05000000000000000000" pitchFamily="2" charset="2"/>
              <a:buChar char="Ø"/>
            </a:pPr>
            <a:r>
              <a:rPr lang="en-GB" sz="2200" b="1" dirty="0">
                <a:solidFill>
                  <a:prstClr val="black"/>
                </a:solidFill>
                <a:latin typeface="Calibri"/>
              </a:rPr>
              <a:t>Involved Beneficiaries: </a:t>
            </a:r>
            <a:r>
              <a:rPr lang="en-GB" sz="1600" dirty="0"/>
              <a:t>IPP.CR, JSI, LPP-ERM-KMS, CEA</a:t>
            </a:r>
          </a:p>
          <a:p>
            <a:pPr marL="257175" marR="0" lvl="0" indent="-257175" algn="l" defTabSz="6858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GB" sz="22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Use of facilities: </a:t>
            </a:r>
            <a:r>
              <a:rPr kumimoji="0" lang="en-GB" sz="160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n/a</a:t>
            </a:r>
          </a:p>
          <a:p>
            <a:pPr lvl="0" fontAlgn="base">
              <a:spcAft>
                <a:spcPct val="0"/>
              </a:spcAft>
              <a:buFont typeface="Wingdings" panose="05000000000000000000" pitchFamily="2" charset="2"/>
              <a:buChar char="Ø"/>
            </a:pPr>
            <a:r>
              <a:rPr lang="en-GB" sz="2200" b="1" dirty="0">
                <a:solidFill>
                  <a:prstClr val="black"/>
                </a:solidFill>
                <a:latin typeface="Calibri"/>
              </a:rPr>
              <a:t>Intermediate achievement (e.g. MS):</a:t>
            </a:r>
          </a:p>
          <a:p>
            <a:pPr defTabSz="914400" eaLnBrk="0" fontAlgn="base" hangingPunct="0">
              <a:spcBef>
                <a:spcPct val="0"/>
              </a:spcBef>
              <a:spcAft>
                <a:spcPct val="0"/>
              </a:spcAft>
            </a:pPr>
            <a:r>
              <a:rPr lang="en-GB" sz="1600" dirty="0"/>
              <a:t>Characterization of experimental uncertainty in a selected COMPASS discharge</a:t>
            </a:r>
          </a:p>
          <a:p>
            <a:pPr defTabSz="914400" eaLnBrk="0" fontAlgn="base" hangingPunct="0">
              <a:spcBef>
                <a:spcPct val="0"/>
              </a:spcBef>
              <a:spcAft>
                <a:spcPct val="0"/>
              </a:spcAft>
            </a:pPr>
            <a:r>
              <a:rPr lang="en-GB" sz="1600" dirty="0"/>
              <a:t>First turbulence simulation for selected COMPASS discharge with synthetic signals</a:t>
            </a:r>
          </a:p>
          <a:p>
            <a:pPr defTabSz="914400" eaLnBrk="0" fontAlgn="base" hangingPunct="0">
              <a:spcBef>
                <a:spcPct val="0"/>
              </a:spcBef>
              <a:spcAft>
                <a:spcPct val="0"/>
              </a:spcAft>
            </a:pPr>
            <a:r>
              <a:rPr lang="en-GB" sz="1600" dirty="0"/>
              <a:t>Integrated workflow for equilibrium simulation, gridding, and plasma edge simulations, incl. sensitivity propagation</a:t>
            </a:r>
          </a:p>
          <a:p>
            <a:pPr defTabSz="914400" eaLnBrk="0" fontAlgn="base" hangingPunct="0">
              <a:spcBef>
                <a:spcPct val="0"/>
              </a:spcBef>
              <a:spcAft>
                <a:spcPct val="0"/>
              </a:spcAft>
            </a:pPr>
            <a:r>
              <a:rPr lang="en-GB" sz="1600" dirty="0"/>
              <a:t>Model calibration framework for plasma-edge codes tested </a:t>
            </a:r>
          </a:p>
          <a:p>
            <a:pPr defTabSz="914400" eaLnBrk="0" fontAlgn="base" hangingPunct="0">
              <a:spcBef>
                <a:spcPct val="0"/>
              </a:spcBef>
              <a:spcAft>
                <a:spcPct val="0"/>
              </a:spcAft>
            </a:pPr>
            <a:r>
              <a:rPr lang="en-GB" sz="1600" dirty="0"/>
              <a:t>Forward UQ framework for plasma-edge codes tested</a:t>
            </a:r>
          </a:p>
          <a:p>
            <a:pPr defTabSz="914400" eaLnBrk="0" fontAlgn="base" hangingPunct="0">
              <a:spcBef>
                <a:spcPct val="0"/>
              </a:spcBef>
              <a:spcAft>
                <a:spcPct val="0"/>
              </a:spcAft>
            </a:pPr>
            <a:r>
              <a:rPr lang="en-GB" sz="1600" dirty="0"/>
              <a:t>Integrated calibration &amp; forward UQ framework tested</a:t>
            </a:r>
            <a:endParaRPr lang="en-GB" dirty="0"/>
          </a:p>
          <a:p>
            <a:pPr marL="457200" indent="-457200">
              <a:buFont typeface="+mj-lt"/>
              <a:buAutoNum type="arabicPeriod"/>
            </a:pPr>
            <a:endParaRPr lang="en-GB" dirty="0"/>
          </a:p>
        </p:txBody>
      </p:sp>
      <p:sp>
        <p:nvSpPr>
          <p:cNvPr id="4" name="Footer Placeholder 3">
            <a:extLst>
              <a:ext uri="{FF2B5EF4-FFF2-40B4-BE49-F238E27FC236}">
                <a16:creationId xmlns:a16="http://schemas.microsoft.com/office/drawing/2014/main" id="{7801697A-02FF-E5D3-BA8B-778C173A120E}"/>
              </a:ext>
            </a:extLst>
          </p:cNvPr>
          <p:cNvSpPr>
            <a:spLocks noGrp="1"/>
          </p:cNvSpPr>
          <p:nvPr>
            <p:ph type="ftr" sz="quarter" idx="11"/>
          </p:nvPr>
        </p:nvSpPr>
        <p:spPr>
          <a:xfrm>
            <a:off x="825624" y="6555770"/>
            <a:ext cx="6397368" cy="329614"/>
          </a:xfrm>
        </p:spPr>
        <p:txBody>
          <a:bodyPr/>
          <a:lstStyle/>
          <a:p>
            <a:r>
              <a:rPr lang="en-GB" dirty="0">
                <a:solidFill>
                  <a:prstClr val="white"/>
                </a:solidFill>
              </a:rPr>
              <a:t>Meszaros | Summary of Enabling Research projects AWP26-27 | 16/02/2026</a:t>
            </a:r>
          </a:p>
        </p:txBody>
      </p:sp>
      <p:sp>
        <p:nvSpPr>
          <p:cNvPr id="5" name="Slide Number Placeholder 4">
            <a:extLst>
              <a:ext uri="{FF2B5EF4-FFF2-40B4-BE49-F238E27FC236}">
                <a16:creationId xmlns:a16="http://schemas.microsoft.com/office/drawing/2014/main" id="{9BBE86F2-AD30-B5C2-FE18-676CA097F4E3}"/>
              </a:ext>
            </a:extLst>
          </p:cNvPr>
          <p:cNvSpPr>
            <a:spLocks noGrp="1"/>
          </p:cNvSpPr>
          <p:nvPr>
            <p:ph type="sldNum" sz="quarter" idx="12"/>
          </p:nvPr>
        </p:nvSpPr>
        <p:spPr/>
        <p:txBody>
          <a:bodyPr/>
          <a:lstStyle/>
          <a:p>
            <a:fld id="{6A6D9FA1-99C7-4910-8E32-B85D378B0060}" type="slidenum">
              <a:rPr lang="en-GB" smtClean="0">
                <a:solidFill>
                  <a:prstClr val="white"/>
                </a:solidFill>
              </a:rPr>
              <a:pPr/>
              <a:t>10</a:t>
            </a:fld>
            <a:endParaRPr lang="en-GB">
              <a:solidFill>
                <a:prstClr val="white"/>
              </a:solidFill>
            </a:endParaRPr>
          </a:p>
        </p:txBody>
      </p:sp>
      <p:sp>
        <p:nvSpPr>
          <p:cNvPr id="7" name="TextBox 6">
            <a:extLst>
              <a:ext uri="{FF2B5EF4-FFF2-40B4-BE49-F238E27FC236}">
                <a16:creationId xmlns:a16="http://schemas.microsoft.com/office/drawing/2014/main" id="{944D5D48-0EC8-6C70-87E4-BB6AA7B47C5D}"/>
              </a:ext>
            </a:extLst>
          </p:cNvPr>
          <p:cNvSpPr txBox="1"/>
          <p:nvPr/>
        </p:nvSpPr>
        <p:spPr>
          <a:xfrm>
            <a:off x="7078717" y="6516052"/>
            <a:ext cx="5113283" cy="369332"/>
          </a:xfrm>
          <a:prstGeom prst="rect">
            <a:avLst/>
          </a:prstGeom>
          <a:noFill/>
        </p:spPr>
        <p:txBody>
          <a:bodyPr wrap="square">
            <a:spAutoFit/>
          </a:bodyPr>
          <a:lstStyle/>
          <a:p>
            <a:r>
              <a:rPr lang="en-GB" b="1" dirty="0">
                <a:solidFill>
                  <a:schemeClr val="bg1"/>
                </a:solidFill>
              </a:rPr>
              <a:t>ENR-MOD.03.LPP-ERM-KMS-01 | Martine Baelmans</a:t>
            </a:r>
          </a:p>
        </p:txBody>
      </p:sp>
    </p:spTree>
    <p:extLst>
      <p:ext uri="{BB962C8B-B14F-4D97-AF65-F5344CB8AC3E}">
        <p14:creationId xmlns:p14="http://schemas.microsoft.com/office/powerpoint/2010/main" val="1131320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0CCD7-536C-3672-6349-5250384A59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151050-2F26-9B05-98ED-50C8C5DCDB35}"/>
              </a:ext>
            </a:extLst>
          </p:cNvPr>
          <p:cNvSpPr>
            <a:spLocks noGrp="1"/>
          </p:cNvSpPr>
          <p:nvPr>
            <p:ph type="title"/>
          </p:nvPr>
        </p:nvSpPr>
        <p:spPr>
          <a:xfrm>
            <a:off x="720080" y="192515"/>
            <a:ext cx="11471920" cy="457200"/>
          </a:xfrm>
        </p:spPr>
        <p:txBody>
          <a:bodyPr/>
          <a:lstStyle/>
          <a:p>
            <a:r>
              <a:rPr lang="en-US" dirty="0"/>
              <a:t>MOD/ </a:t>
            </a:r>
            <a:r>
              <a:rPr lang="en-GB" dirty="0"/>
              <a:t>Integral kernel approach to modelling wave heating of stellarator plasmas: breaking further ground in theory and numerical implementation</a:t>
            </a:r>
          </a:p>
        </p:txBody>
      </p:sp>
      <p:sp>
        <p:nvSpPr>
          <p:cNvPr id="3" name="Content Placeholder 2">
            <a:extLst>
              <a:ext uri="{FF2B5EF4-FFF2-40B4-BE49-F238E27FC236}">
                <a16:creationId xmlns:a16="http://schemas.microsoft.com/office/drawing/2014/main" id="{DB5E4F06-C370-405D-8B7E-E61D4EB548AB}"/>
              </a:ext>
            </a:extLst>
          </p:cNvPr>
          <p:cNvSpPr>
            <a:spLocks noGrp="1"/>
          </p:cNvSpPr>
          <p:nvPr>
            <p:ph idx="1"/>
          </p:nvPr>
        </p:nvSpPr>
        <p:spPr>
          <a:xfrm>
            <a:off x="1" y="510855"/>
            <a:ext cx="12192000" cy="6154630"/>
          </a:xfrm>
        </p:spPr>
        <p:txBody>
          <a:bodyPr>
            <a:noAutofit/>
          </a:bodyPr>
          <a:lstStyle/>
          <a:p>
            <a:pPr lvl="0" fontAlgn="base">
              <a:spcAft>
                <a:spcPct val="0"/>
              </a:spcAft>
              <a:buFont typeface="Wingdings" panose="05000000000000000000" pitchFamily="2" charset="2"/>
              <a:buChar char="Ø"/>
            </a:pPr>
            <a:r>
              <a:rPr lang="en-GB" sz="2200" b="1" dirty="0">
                <a:solidFill>
                  <a:prstClr val="black"/>
                </a:solidFill>
                <a:latin typeface="Calibri"/>
              </a:rPr>
              <a:t>Objectives: </a:t>
            </a:r>
          </a:p>
          <a:p>
            <a:pPr marL="0" lvl="0" indent="0" defTabSz="914400" eaLnBrk="0" fontAlgn="base" hangingPunct="0">
              <a:spcBef>
                <a:spcPct val="0"/>
              </a:spcBef>
              <a:spcAft>
                <a:spcPct val="0"/>
              </a:spcAft>
              <a:buNone/>
            </a:pPr>
            <a:r>
              <a:rPr lang="en-GB" altLang="en-US" sz="1700" dirty="0"/>
              <a:t>As far as numerical methods and code development are concerned:</a:t>
            </a:r>
          </a:p>
          <a:p>
            <a:pPr defTabSz="914400" eaLnBrk="0" fontAlgn="base" hangingPunct="0">
              <a:spcBef>
                <a:spcPct val="0"/>
              </a:spcBef>
              <a:spcAft>
                <a:spcPct val="0"/>
              </a:spcAft>
            </a:pPr>
            <a:r>
              <a:rPr lang="en-GB" altLang="en-US" sz="1700" dirty="0"/>
              <a:t>To enable the modelling of wave heating in realistic stellarator geometry with a novel integral kernel approach</a:t>
            </a:r>
          </a:p>
          <a:p>
            <a:pPr defTabSz="914400" eaLnBrk="0" fontAlgn="base" hangingPunct="0">
              <a:spcBef>
                <a:spcPct val="0"/>
              </a:spcBef>
              <a:spcAft>
                <a:spcPct val="0"/>
              </a:spcAft>
            </a:pPr>
            <a:r>
              <a:rPr lang="en-GB" altLang="en-US" sz="1700" dirty="0"/>
              <a:t>To validate the resulting codes, optimize them for high power computing and make them scalable to very large problems</a:t>
            </a:r>
          </a:p>
          <a:p>
            <a:pPr defTabSz="914400" eaLnBrk="0" fontAlgn="base" hangingPunct="0">
              <a:spcBef>
                <a:spcPct val="0"/>
              </a:spcBef>
              <a:spcAft>
                <a:spcPct val="0"/>
              </a:spcAft>
            </a:pPr>
            <a:r>
              <a:rPr lang="en-GB" altLang="en-US" sz="1700" dirty="0"/>
              <a:t>To develop mesh refinement strategies</a:t>
            </a:r>
          </a:p>
          <a:p>
            <a:pPr defTabSz="914400" eaLnBrk="0" fontAlgn="base" hangingPunct="0">
              <a:spcBef>
                <a:spcPct val="0"/>
              </a:spcBef>
              <a:spcAft>
                <a:spcPct val="0"/>
              </a:spcAft>
            </a:pPr>
            <a:r>
              <a:rPr lang="en-GB" altLang="en-US" sz="1700" dirty="0"/>
              <a:t>To apply these new tools to model ion cyclotron resonance heating (ICRH) experiments on W7-X</a:t>
            </a:r>
          </a:p>
          <a:p>
            <a:pPr defTabSz="914400" eaLnBrk="0" fontAlgn="base" hangingPunct="0">
              <a:spcBef>
                <a:spcPct val="0"/>
              </a:spcBef>
              <a:spcAft>
                <a:spcPct val="0"/>
              </a:spcAft>
            </a:pPr>
            <a:r>
              <a:rPr lang="en-GB" altLang="en-US" sz="1700" dirty="0"/>
              <a:t>To start exploring the implementation of finite Larmor radius (FLR) effects</a:t>
            </a:r>
          </a:p>
          <a:p>
            <a:pPr marL="0" lvl="0" indent="0" defTabSz="914400" eaLnBrk="0" fontAlgn="base" hangingPunct="0">
              <a:spcBef>
                <a:spcPct val="0"/>
              </a:spcBef>
              <a:spcAft>
                <a:spcPct val="0"/>
              </a:spcAft>
              <a:buNone/>
            </a:pPr>
            <a:r>
              <a:rPr lang="en-GB" altLang="en-US" sz="1700" dirty="0"/>
              <a:t>Regarding the theoretical developments:</a:t>
            </a:r>
          </a:p>
          <a:p>
            <a:pPr defTabSz="914400" eaLnBrk="0" fontAlgn="base" hangingPunct="0">
              <a:spcBef>
                <a:spcPct val="0"/>
              </a:spcBef>
              <a:spcAft>
                <a:spcPct val="0"/>
              </a:spcAft>
            </a:pPr>
            <a:r>
              <a:rPr lang="en-GB" altLang="en-US" sz="1700" dirty="0"/>
              <a:t>To apply our approach to non-</a:t>
            </a:r>
            <a:r>
              <a:rPr lang="en-GB" altLang="en-US" sz="1700" dirty="0" err="1"/>
              <a:t>maxwellian</a:t>
            </a:r>
            <a:r>
              <a:rPr lang="en-GB" altLang="en-US" sz="1700" dirty="0"/>
              <a:t> ion distribution functions and to link it with quasilinear diffusion theory, in order to enable self-consistent use of wave and Fokker-Planck codes</a:t>
            </a:r>
          </a:p>
          <a:p>
            <a:pPr defTabSz="914400" eaLnBrk="0" fontAlgn="base" hangingPunct="0">
              <a:spcBef>
                <a:spcPct val="0"/>
              </a:spcBef>
              <a:spcAft>
                <a:spcPct val="0"/>
              </a:spcAft>
            </a:pPr>
            <a:r>
              <a:rPr lang="en-GB" altLang="en-US" sz="1700" dirty="0"/>
              <a:t>To decide which of several possible approaches to FLR effects holds the higher promise for first implementation</a:t>
            </a:r>
          </a:p>
          <a:p>
            <a:pPr fontAlgn="base">
              <a:spcAft>
                <a:spcPct val="0"/>
              </a:spcAft>
              <a:buFont typeface="Wingdings" panose="05000000000000000000" pitchFamily="2" charset="2"/>
              <a:buChar char="Ø"/>
            </a:pPr>
            <a:r>
              <a:rPr lang="en-GB" sz="2200" b="1" dirty="0">
                <a:solidFill>
                  <a:prstClr val="black"/>
                </a:solidFill>
                <a:latin typeface="Calibri"/>
              </a:rPr>
              <a:t>Level of resources: </a:t>
            </a:r>
            <a:r>
              <a:rPr lang="en-GB" sz="1600" dirty="0"/>
              <a:t>31PM in 2026; 31PM in 2027</a:t>
            </a:r>
            <a:endParaRPr lang="en-GB" sz="1800" dirty="0"/>
          </a:p>
          <a:p>
            <a:pPr>
              <a:buFont typeface="Wingdings" panose="05000000000000000000" pitchFamily="2" charset="2"/>
              <a:buChar char="Ø"/>
            </a:pPr>
            <a:r>
              <a:rPr lang="en-GB" sz="2200" b="1" dirty="0">
                <a:solidFill>
                  <a:prstClr val="black"/>
                </a:solidFill>
                <a:latin typeface="Calibri"/>
              </a:rPr>
              <a:t>Involved Beneficiaries:  </a:t>
            </a:r>
            <a:r>
              <a:rPr lang="en-GB" sz="1600" dirty="0"/>
              <a:t>MPG, LPP-ERM-KMS</a:t>
            </a:r>
          </a:p>
          <a:p>
            <a:pPr marL="257175" marR="0" lvl="0" indent="-257175" algn="l" defTabSz="6858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GB" sz="22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Use of facilities: </a:t>
            </a:r>
            <a:r>
              <a:rPr kumimoji="0" lang="en-GB" sz="160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n/a</a:t>
            </a:r>
          </a:p>
          <a:p>
            <a:pPr lvl="0" fontAlgn="base">
              <a:spcAft>
                <a:spcPct val="0"/>
              </a:spcAft>
              <a:buFont typeface="Wingdings" panose="05000000000000000000" pitchFamily="2" charset="2"/>
              <a:buChar char="Ø"/>
            </a:pPr>
            <a:r>
              <a:rPr lang="en-GB" sz="2200" b="1" dirty="0">
                <a:solidFill>
                  <a:prstClr val="black"/>
                </a:solidFill>
                <a:latin typeface="Calibri"/>
              </a:rPr>
              <a:t>Intermediate achievement (e.g. MS):</a:t>
            </a:r>
          </a:p>
          <a:p>
            <a:pPr defTabSz="914400" eaLnBrk="0" fontAlgn="base" hangingPunct="0">
              <a:spcBef>
                <a:spcPct val="0"/>
              </a:spcBef>
              <a:spcAft>
                <a:spcPct val="0"/>
              </a:spcAft>
            </a:pPr>
            <a:r>
              <a:rPr lang="en-GB" sz="1600" dirty="0"/>
              <a:t>Theoretical model - Derive expressions of plasma dielectric response integral kernel for non-</a:t>
            </a:r>
            <a:r>
              <a:rPr lang="en-GB" sz="1600" dirty="0" err="1"/>
              <a:t>maxwellian</a:t>
            </a:r>
            <a:r>
              <a:rPr lang="en-GB" sz="1600" dirty="0"/>
              <a:t> distributions</a:t>
            </a:r>
          </a:p>
          <a:p>
            <a:pPr defTabSz="914400" eaLnBrk="0" fontAlgn="base" hangingPunct="0">
              <a:spcBef>
                <a:spcPct val="0"/>
              </a:spcBef>
              <a:spcAft>
                <a:spcPct val="0"/>
              </a:spcAft>
            </a:pPr>
            <a:r>
              <a:rPr lang="en-GB" sz="1600" dirty="0"/>
              <a:t>Theoretical model - Compare the merits of different approaches to numerical implementation of FLR effects, select the most promising one</a:t>
            </a:r>
          </a:p>
          <a:p>
            <a:pPr defTabSz="914400" eaLnBrk="0" fontAlgn="base" hangingPunct="0">
              <a:spcBef>
                <a:spcPct val="0"/>
              </a:spcBef>
              <a:spcAft>
                <a:spcPct val="0"/>
              </a:spcAft>
            </a:pPr>
            <a:r>
              <a:rPr lang="en-GB" sz="1600" dirty="0"/>
              <a:t>Code interface with W7-X equilibrium developed</a:t>
            </a:r>
          </a:p>
          <a:p>
            <a:pPr defTabSz="914400" eaLnBrk="0" fontAlgn="base" hangingPunct="0">
              <a:spcBef>
                <a:spcPct val="0"/>
              </a:spcBef>
              <a:spcAft>
                <a:spcPct val="0"/>
              </a:spcAft>
            </a:pPr>
            <a:r>
              <a:rPr lang="en-GB" sz="1600" dirty="0"/>
              <a:t>Code written and operational for stellarator geometry</a:t>
            </a:r>
          </a:p>
          <a:p>
            <a:pPr defTabSz="914400" eaLnBrk="0" fontAlgn="base" hangingPunct="0">
              <a:spcBef>
                <a:spcPct val="0"/>
              </a:spcBef>
              <a:spcAft>
                <a:spcPct val="0"/>
              </a:spcAft>
            </a:pPr>
            <a:r>
              <a:rPr lang="en-GB" sz="1600" dirty="0"/>
              <a:t>Further code testing and benchmarking</a:t>
            </a:r>
          </a:p>
          <a:p>
            <a:pPr defTabSz="914400" eaLnBrk="0" fontAlgn="base" hangingPunct="0">
              <a:spcBef>
                <a:spcPct val="0"/>
              </a:spcBef>
              <a:spcAft>
                <a:spcPct val="0"/>
              </a:spcAft>
            </a:pPr>
            <a:r>
              <a:rPr lang="en-GB" sz="1600" dirty="0"/>
              <a:t>Code exploited to model W7-X relevant ICRH scenarios</a:t>
            </a:r>
          </a:p>
          <a:p>
            <a:pPr marL="457200" indent="-457200">
              <a:buFont typeface="+mj-lt"/>
              <a:buAutoNum type="arabicPeriod"/>
            </a:pPr>
            <a:endParaRPr lang="en-GB" dirty="0"/>
          </a:p>
        </p:txBody>
      </p:sp>
      <p:sp>
        <p:nvSpPr>
          <p:cNvPr id="4" name="Footer Placeholder 3">
            <a:extLst>
              <a:ext uri="{FF2B5EF4-FFF2-40B4-BE49-F238E27FC236}">
                <a16:creationId xmlns:a16="http://schemas.microsoft.com/office/drawing/2014/main" id="{658D946A-DD5E-2E8A-32BF-9DF0B67846B5}"/>
              </a:ext>
            </a:extLst>
          </p:cNvPr>
          <p:cNvSpPr>
            <a:spLocks noGrp="1"/>
          </p:cNvSpPr>
          <p:nvPr>
            <p:ph type="ftr" sz="quarter" idx="11"/>
          </p:nvPr>
        </p:nvSpPr>
        <p:spPr>
          <a:xfrm>
            <a:off x="825624" y="6555770"/>
            <a:ext cx="6397368" cy="329614"/>
          </a:xfrm>
        </p:spPr>
        <p:txBody>
          <a:bodyPr/>
          <a:lstStyle/>
          <a:p>
            <a:r>
              <a:rPr lang="en-GB" dirty="0">
                <a:solidFill>
                  <a:prstClr val="white"/>
                </a:solidFill>
              </a:rPr>
              <a:t>Meszaros | Summary of Enabling Research projects AWP26-27 | 16/02/2026</a:t>
            </a:r>
          </a:p>
        </p:txBody>
      </p:sp>
      <p:sp>
        <p:nvSpPr>
          <p:cNvPr id="5" name="Slide Number Placeholder 4">
            <a:extLst>
              <a:ext uri="{FF2B5EF4-FFF2-40B4-BE49-F238E27FC236}">
                <a16:creationId xmlns:a16="http://schemas.microsoft.com/office/drawing/2014/main" id="{090317A9-AF99-87A5-3A46-BD78C52EA02F}"/>
              </a:ext>
            </a:extLst>
          </p:cNvPr>
          <p:cNvSpPr>
            <a:spLocks noGrp="1"/>
          </p:cNvSpPr>
          <p:nvPr>
            <p:ph type="sldNum" sz="quarter" idx="12"/>
          </p:nvPr>
        </p:nvSpPr>
        <p:spPr/>
        <p:txBody>
          <a:bodyPr/>
          <a:lstStyle/>
          <a:p>
            <a:fld id="{6A6D9FA1-99C7-4910-8E32-B85D378B0060}" type="slidenum">
              <a:rPr lang="en-GB" smtClean="0">
                <a:solidFill>
                  <a:prstClr val="white"/>
                </a:solidFill>
              </a:rPr>
              <a:pPr/>
              <a:t>11</a:t>
            </a:fld>
            <a:endParaRPr lang="en-GB">
              <a:solidFill>
                <a:prstClr val="white"/>
              </a:solidFill>
            </a:endParaRPr>
          </a:p>
        </p:txBody>
      </p:sp>
      <p:sp>
        <p:nvSpPr>
          <p:cNvPr id="7" name="TextBox 6">
            <a:extLst>
              <a:ext uri="{FF2B5EF4-FFF2-40B4-BE49-F238E27FC236}">
                <a16:creationId xmlns:a16="http://schemas.microsoft.com/office/drawing/2014/main" id="{C344D571-991D-6EB0-E1C2-AE767644B791}"/>
              </a:ext>
            </a:extLst>
          </p:cNvPr>
          <p:cNvSpPr txBox="1"/>
          <p:nvPr/>
        </p:nvSpPr>
        <p:spPr>
          <a:xfrm>
            <a:off x="7222992" y="6516052"/>
            <a:ext cx="4969009" cy="369332"/>
          </a:xfrm>
          <a:prstGeom prst="rect">
            <a:avLst/>
          </a:prstGeom>
          <a:noFill/>
        </p:spPr>
        <p:txBody>
          <a:bodyPr wrap="square">
            <a:spAutoFit/>
          </a:bodyPr>
          <a:lstStyle/>
          <a:p>
            <a:r>
              <a:rPr lang="en-GB" b="1" dirty="0">
                <a:solidFill>
                  <a:schemeClr val="bg1"/>
                </a:solidFill>
              </a:rPr>
              <a:t>ENR-MOD.03.LPP-ERM-KMS-02 | Philippe Lamalle</a:t>
            </a:r>
          </a:p>
        </p:txBody>
      </p:sp>
    </p:spTree>
    <p:extLst>
      <p:ext uri="{BB962C8B-B14F-4D97-AF65-F5344CB8AC3E}">
        <p14:creationId xmlns:p14="http://schemas.microsoft.com/office/powerpoint/2010/main" val="38089419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CB6FF9-26C0-495D-BA36-591F52AF56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8EF7E8-BEA4-6D9B-5A7A-832BBBC7FEE2}"/>
              </a:ext>
            </a:extLst>
          </p:cNvPr>
          <p:cNvSpPr>
            <a:spLocks noGrp="1"/>
          </p:cNvSpPr>
          <p:nvPr>
            <p:ph type="title"/>
          </p:nvPr>
        </p:nvSpPr>
        <p:spPr>
          <a:xfrm>
            <a:off x="720080" y="192515"/>
            <a:ext cx="11471920" cy="457200"/>
          </a:xfrm>
        </p:spPr>
        <p:txBody>
          <a:bodyPr/>
          <a:lstStyle/>
          <a:p>
            <a:r>
              <a:rPr lang="en-US" dirty="0"/>
              <a:t>MOD/ </a:t>
            </a:r>
            <a:r>
              <a:rPr lang="en-GB" dirty="0"/>
              <a:t>Geometric Orbital Spectrum Analysis of Resonant Ion-Mode Interactions and Transport in Tokamaks and Stellarators (GOSARIT)</a:t>
            </a:r>
          </a:p>
        </p:txBody>
      </p:sp>
      <p:sp>
        <p:nvSpPr>
          <p:cNvPr id="3" name="Content Placeholder 2">
            <a:extLst>
              <a:ext uri="{FF2B5EF4-FFF2-40B4-BE49-F238E27FC236}">
                <a16:creationId xmlns:a16="http://schemas.microsoft.com/office/drawing/2014/main" id="{822C16C3-1419-7D83-F334-4839421D61F0}"/>
              </a:ext>
            </a:extLst>
          </p:cNvPr>
          <p:cNvSpPr>
            <a:spLocks noGrp="1"/>
          </p:cNvSpPr>
          <p:nvPr>
            <p:ph idx="1"/>
          </p:nvPr>
        </p:nvSpPr>
        <p:spPr>
          <a:xfrm>
            <a:off x="157807" y="861733"/>
            <a:ext cx="12034193" cy="5428708"/>
          </a:xfrm>
        </p:spPr>
        <p:txBody>
          <a:bodyPr>
            <a:noAutofit/>
          </a:bodyPr>
          <a:lstStyle/>
          <a:p>
            <a:pPr lvl="0" fontAlgn="base">
              <a:spcAft>
                <a:spcPct val="0"/>
              </a:spcAft>
              <a:buFont typeface="Wingdings" panose="05000000000000000000" pitchFamily="2" charset="2"/>
              <a:buChar char="Ø"/>
            </a:pPr>
            <a:r>
              <a:rPr lang="en-GB" sz="2200" b="1" dirty="0">
                <a:solidFill>
                  <a:prstClr val="black"/>
                </a:solidFill>
                <a:latin typeface="Calibri"/>
              </a:rPr>
              <a:t>Objectives: </a:t>
            </a:r>
          </a:p>
          <a:p>
            <a:pPr marL="0" lvl="0" indent="0" defTabSz="914400" eaLnBrk="0" fontAlgn="base" hangingPunct="0">
              <a:spcBef>
                <a:spcPct val="0"/>
              </a:spcBef>
              <a:spcAft>
                <a:spcPct val="0"/>
              </a:spcAft>
              <a:buNone/>
            </a:pPr>
            <a:r>
              <a:rPr lang="en-GB" altLang="en-US" sz="1700" dirty="0"/>
              <a:t>Develop a computationally efficient predictive methodology for studying the complex GC particle dynamics in interaction with multiscale perturbative modes across a range of magnetic equilibria, dealing with tokamak and stellarator configurations</a:t>
            </a:r>
          </a:p>
          <a:p>
            <a:pPr fontAlgn="base">
              <a:spcAft>
                <a:spcPct val="0"/>
              </a:spcAft>
              <a:buFont typeface="Wingdings" panose="05000000000000000000" pitchFamily="2" charset="2"/>
              <a:buChar char="Ø"/>
            </a:pPr>
            <a:r>
              <a:rPr lang="en-GB" sz="2200" b="1" dirty="0">
                <a:solidFill>
                  <a:prstClr val="black"/>
                </a:solidFill>
                <a:latin typeface="Calibri"/>
              </a:rPr>
              <a:t>Level of resources: </a:t>
            </a:r>
            <a:r>
              <a:rPr lang="en-GB" sz="1600" dirty="0"/>
              <a:t>35PM in 2026; 35PM in 2027</a:t>
            </a:r>
            <a:endParaRPr lang="en-GB" sz="1800" dirty="0"/>
          </a:p>
          <a:p>
            <a:pPr>
              <a:buFont typeface="Wingdings" panose="05000000000000000000" pitchFamily="2" charset="2"/>
              <a:buChar char="Ø"/>
            </a:pPr>
            <a:r>
              <a:rPr lang="en-GB" sz="2200" b="1" dirty="0">
                <a:solidFill>
                  <a:prstClr val="black"/>
                </a:solidFill>
                <a:latin typeface="Calibri"/>
              </a:rPr>
              <a:t>Involved Beneficiaries: </a:t>
            </a:r>
            <a:r>
              <a:rPr lang="en-GB" sz="1600" dirty="0"/>
              <a:t>NCSRD, ENEA, MPG</a:t>
            </a:r>
          </a:p>
          <a:p>
            <a:pPr marL="257175" marR="0" lvl="0" indent="-257175" algn="l" defTabSz="6858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GB" sz="22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Use of facilities: </a:t>
            </a:r>
            <a:r>
              <a:rPr kumimoji="0" lang="en-GB" sz="180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n/a</a:t>
            </a:r>
            <a:endParaRPr lang="en-US" altLang="en-US" sz="1600" dirty="0"/>
          </a:p>
          <a:p>
            <a:pPr lvl="0" fontAlgn="base">
              <a:spcAft>
                <a:spcPct val="0"/>
              </a:spcAft>
              <a:buFont typeface="Wingdings" panose="05000000000000000000" pitchFamily="2" charset="2"/>
              <a:buChar char="Ø"/>
            </a:pPr>
            <a:r>
              <a:rPr lang="en-GB" sz="2200" b="1" dirty="0">
                <a:solidFill>
                  <a:prstClr val="black"/>
                </a:solidFill>
                <a:latin typeface="Calibri"/>
              </a:rPr>
              <a:t>Intermediate achievement (e.g. MS):</a:t>
            </a:r>
          </a:p>
          <a:p>
            <a:pPr defTabSz="914400" eaLnBrk="0" fontAlgn="base" hangingPunct="0">
              <a:spcBef>
                <a:spcPct val="0"/>
              </a:spcBef>
              <a:spcAft>
                <a:spcPct val="0"/>
              </a:spcAft>
            </a:pPr>
            <a:r>
              <a:rPr lang="en-GB" sz="1800" dirty="0"/>
              <a:t>Baseline tokamak equilibrium set</a:t>
            </a:r>
          </a:p>
          <a:p>
            <a:pPr defTabSz="914400" eaLnBrk="0" fontAlgn="base" hangingPunct="0">
              <a:spcBef>
                <a:spcPct val="0"/>
              </a:spcBef>
              <a:spcAft>
                <a:spcPct val="0"/>
              </a:spcAft>
            </a:pPr>
            <a:r>
              <a:rPr lang="en-GB" sz="1800" dirty="0"/>
              <a:t>Baseline stellarator equilibrium set</a:t>
            </a:r>
          </a:p>
          <a:p>
            <a:pPr defTabSz="914400" eaLnBrk="0" fontAlgn="base" hangingPunct="0">
              <a:spcBef>
                <a:spcPct val="0"/>
              </a:spcBef>
              <a:spcAft>
                <a:spcPct val="0"/>
              </a:spcAft>
            </a:pPr>
            <a:r>
              <a:rPr lang="en-GB" sz="1800" dirty="0"/>
              <a:t>Bifurcation analysis on selected equilibria</a:t>
            </a:r>
          </a:p>
          <a:p>
            <a:pPr defTabSz="914400" eaLnBrk="0" fontAlgn="base" hangingPunct="0">
              <a:spcBef>
                <a:spcPct val="0"/>
              </a:spcBef>
              <a:spcAft>
                <a:spcPct val="0"/>
              </a:spcAft>
            </a:pPr>
            <a:r>
              <a:rPr lang="en-GB" sz="1800" dirty="0"/>
              <a:t>Implementation of orbital frequency calculations and validation of resonance diagrams</a:t>
            </a:r>
          </a:p>
          <a:p>
            <a:pPr defTabSz="914400" eaLnBrk="0" fontAlgn="base" hangingPunct="0">
              <a:spcBef>
                <a:spcPct val="0"/>
              </a:spcBef>
              <a:spcAft>
                <a:spcPct val="0"/>
              </a:spcAft>
            </a:pPr>
            <a:r>
              <a:rPr lang="en-GB" sz="1800" dirty="0"/>
              <a:t>Implementation of orbital spectrum analysis for perturbations and validation of resonant island widths</a:t>
            </a:r>
          </a:p>
          <a:p>
            <a:pPr defTabSz="914400" eaLnBrk="0" fontAlgn="base" hangingPunct="0">
              <a:spcBef>
                <a:spcPct val="0"/>
              </a:spcBef>
              <a:spcAft>
                <a:spcPct val="0"/>
              </a:spcAft>
            </a:pPr>
            <a:r>
              <a:rPr lang="en-GB" sz="1800" dirty="0"/>
              <a:t>Implementation of advanced chaos quantification methods</a:t>
            </a:r>
          </a:p>
          <a:p>
            <a:pPr defTabSz="914400" eaLnBrk="0" fontAlgn="base" hangingPunct="0">
              <a:spcBef>
                <a:spcPct val="0"/>
              </a:spcBef>
              <a:spcAft>
                <a:spcPct val="0"/>
              </a:spcAft>
            </a:pPr>
            <a:r>
              <a:rPr lang="en-GB" sz="1800" dirty="0"/>
              <a:t>Semi-analytical results on collective particle </a:t>
            </a:r>
            <a:r>
              <a:rPr lang="en-GB" sz="1800" dirty="0" err="1"/>
              <a:t>behavior</a:t>
            </a:r>
            <a:r>
              <a:rPr lang="en-GB" sz="1800" dirty="0"/>
              <a:t> for quantification of radial and momentum transport and particle driven mode evolution</a:t>
            </a:r>
          </a:p>
          <a:p>
            <a:pPr>
              <a:buFont typeface="Wingdings" panose="05000000000000000000" pitchFamily="2" charset="2"/>
              <a:buChar char="Ø"/>
            </a:pPr>
            <a:endParaRPr lang="en-GB" dirty="0"/>
          </a:p>
          <a:p>
            <a:pPr marL="457200" indent="-457200">
              <a:buFont typeface="+mj-lt"/>
              <a:buAutoNum type="arabicPeriod"/>
            </a:pPr>
            <a:endParaRPr lang="en-GB" dirty="0"/>
          </a:p>
        </p:txBody>
      </p:sp>
      <p:sp>
        <p:nvSpPr>
          <p:cNvPr id="4" name="Footer Placeholder 3">
            <a:extLst>
              <a:ext uri="{FF2B5EF4-FFF2-40B4-BE49-F238E27FC236}">
                <a16:creationId xmlns:a16="http://schemas.microsoft.com/office/drawing/2014/main" id="{02168A71-6A32-DA7F-581F-EA18402A9021}"/>
              </a:ext>
            </a:extLst>
          </p:cNvPr>
          <p:cNvSpPr>
            <a:spLocks noGrp="1"/>
          </p:cNvSpPr>
          <p:nvPr>
            <p:ph type="ftr" sz="quarter" idx="11"/>
          </p:nvPr>
        </p:nvSpPr>
        <p:spPr>
          <a:xfrm>
            <a:off x="825624" y="6555770"/>
            <a:ext cx="6397368" cy="329614"/>
          </a:xfrm>
        </p:spPr>
        <p:txBody>
          <a:bodyPr/>
          <a:lstStyle/>
          <a:p>
            <a:r>
              <a:rPr lang="en-GB" dirty="0">
                <a:solidFill>
                  <a:prstClr val="white"/>
                </a:solidFill>
              </a:rPr>
              <a:t>Meszaros | Summary of Enabling Research projects AWP26-27 | 16/02/2026</a:t>
            </a:r>
          </a:p>
        </p:txBody>
      </p:sp>
      <p:sp>
        <p:nvSpPr>
          <p:cNvPr id="5" name="Slide Number Placeholder 4">
            <a:extLst>
              <a:ext uri="{FF2B5EF4-FFF2-40B4-BE49-F238E27FC236}">
                <a16:creationId xmlns:a16="http://schemas.microsoft.com/office/drawing/2014/main" id="{F12BFEA3-2CF4-6D55-25C4-005949DCEB9D}"/>
              </a:ext>
            </a:extLst>
          </p:cNvPr>
          <p:cNvSpPr>
            <a:spLocks noGrp="1"/>
          </p:cNvSpPr>
          <p:nvPr>
            <p:ph type="sldNum" sz="quarter" idx="12"/>
          </p:nvPr>
        </p:nvSpPr>
        <p:spPr/>
        <p:txBody>
          <a:bodyPr/>
          <a:lstStyle/>
          <a:p>
            <a:fld id="{6A6D9FA1-99C7-4910-8E32-B85D378B0060}" type="slidenum">
              <a:rPr lang="en-GB" smtClean="0">
                <a:solidFill>
                  <a:prstClr val="white"/>
                </a:solidFill>
              </a:rPr>
              <a:pPr/>
              <a:t>12</a:t>
            </a:fld>
            <a:endParaRPr lang="en-GB">
              <a:solidFill>
                <a:prstClr val="white"/>
              </a:solidFill>
            </a:endParaRPr>
          </a:p>
        </p:txBody>
      </p:sp>
      <p:sp>
        <p:nvSpPr>
          <p:cNvPr id="7" name="TextBox 6">
            <a:extLst>
              <a:ext uri="{FF2B5EF4-FFF2-40B4-BE49-F238E27FC236}">
                <a16:creationId xmlns:a16="http://schemas.microsoft.com/office/drawing/2014/main" id="{1F1420C9-106B-C222-13FA-91571F4567AC}"/>
              </a:ext>
            </a:extLst>
          </p:cNvPr>
          <p:cNvSpPr txBox="1"/>
          <p:nvPr/>
        </p:nvSpPr>
        <p:spPr>
          <a:xfrm>
            <a:off x="7488621" y="6516052"/>
            <a:ext cx="4703379" cy="369332"/>
          </a:xfrm>
          <a:prstGeom prst="rect">
            <a:avLst/>
          </a:prstGeom>
          <a:noFill/>
        </p:spPr>
        <p:txBody>
          <a:bodyPr wrap="square">
            <a:spAutoFit/>
          </a:bodyPr>
          <a:lstStyle/>
          <a:p>
            <a:r>
              <a:rPr lang="en-GB" b="1" dirty="0">
                <a:solidFill>
                  <a:schemeClr val="bg1"/>
                </a:solidFill>
              </a:rPr>
              <a:t>ENR-MOD.03.NCSRD-01 | Panagiotis Zestanakis</a:t>
            </a:r>
          </a:p>
        </p:txBody>
      </p:sp>
    </p:spTree>
    <p:extLst>
      <p:ext uri="{BB962C8B-B14F-4D97-AF65-F5344CB8AC3E}">
        <p14:creationId xmlns:p14="http://schemas.microsoft.com/office/powerpoint/2010/main" val="7691363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20BAE-3B8F-0B64-4C51-061443CB80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3D0FBE-2308-A250-C1D2-F38B38E6E340}"/>
              </a:ext>
            </a:extLst>
          </p:cNvPr>
          <p:cNvSpPr>
            <a:spLocks noGrp="1"/>
          </p:cNvSpPr>
          <p:nvPr>
            <p:ph type="title"/>
          </p:nvPr>
        </p:nvSpPr>
        <p:spPr>
          <a:xfrm>
            <a:off x="720080" y="192515"/>
            <a:ext cx="11471920" cy="457200"/>
          </a:xfrm>
        </p:spPr>
        <p:txBody>
          <a:bodyPr/>
          <a:lstStyle/>
          <a:p>
            <a:r>
              <a:rPr lang="en-US" dirty="0"/>
              <a:t>MOD/ </a:t>
            </a:r>
            <a:r>
              <a:rPr lang="en-GB" dirty="0"/>
              <a:t>Pedestal Inference Engine (PIE)</a:t>
            </a:r>
          </a:p>
        </p:txBody>
      </p:sp>
      <p:sp>
        <p:nvSpPr>
          <p:cNvPr id="3" name="Content Placeholder 2">
            <a:extLst>
              <a:ext uri="{FF2B5EF4-FFF2-40B4-BE49-F238E27FC236}">
                <a16:creationId xmlns:a16="http://schemas.microsoft.com/office/drawing/2014/main" id="{27289B96-BCD4-AFF0-87E1-DE962078D9AC}"/>
              </a:ext>
            </a:extLst>
          </p:cNvPr>
          <p:cNvSpPr>
            <a:spLocks noGrp="1"/>
          </p:cNvSpPr>
          <p:nvPr>
            <p:ph idx="1"/>
          </p:nvPr>
        </p:nvSpPr>
        <p:spPr>
          <a:xfrm>
            <a:off x="157807" y="861733"/>
            <a:ext cx="12034193" cy="5428708"/>
          </a:xfrm>
        </p:spPr>
        <p:txBody>
          <a:bodyPr>
            <a:noAutofit/>
          </a:bodyPr>
          <a:lstStyle/>
          <a:p>
            <a:pPr lvl="0" fontAlgn="base">
              <a:spcAft>
                <a:spcPct val="0"/>
              </a:spcAft>
              <a:buFont typeface="Wingdings" panose="05000000000000000000" pitchFamily="2" charset="2"/>
              <a:buChar char="Ø"/>
            </a:pPr>
            <a:r>
              <a:rPr lang="en-GB" sz="2200" b="1" dirty="0">
                <a:solidFill>
                  <a:prstClr val="black"/>
                </a:solidFill>
                <a:latin typeface="Calibri"/>
              </a:rPr>
              <a:t>Objectives: </a:t>
            </a:r>
          </a:p>
          <a:p>
            <a:pPr marL="0" lvl="0" indent="0" defTabSz="914400" eaLnBrk="0" fontAlgn="base" hangingPunct="0">
              <a:spcBef>
                <a:spcPct val="0"/>
              </a:spcBef>
              <a:spcAft>
                <a:spcPct val="0"/>
              </a:spcAft>
              <a:buNone/>
            </a:pPr>
            <a:r>
              <a:rPr lang="en-GB" altLang="en-US" sz="1700" dirty="0"/>
              <a:t>Provide a paradigm shifting framework for pedestal model discovery, validation, and prediction applications centred around the principles of rigours statistical inference via Simulation-based inference algorithms</a:t>
            </a:r>
          </a:p>
          <a:p>
            <a:pPr fontAlgn="base">
              <a:spcAft>
                <a:spcPct val="0"/>
              </a:spcAft>
              <a:buFont typeface="Wingdings" panose="05000000000000000000" pitchFamily="2" charset="2"/>
              <a:buChar char="Ø"/>
            </a:pPr>
            <a:r>
              <a:rPr lang="en-GB" sz="2200" b="1" dirty="0">
                <a:solidFill>
                  <a:prstClr val="black"/>
                </a:solidFill>
                <a:latin typeface="Calibri"/>
              </a:rPr>
              <a:t>Level of resources: </a:t>
            </a:r>
            <a:r>
              <a:rPr lang="en-GB" sz="1600" dirty="0"/>
              <a:t>40PM in 2026; 40PM in 2027</a:t>
            </a:r>
            <a:endParaRPr lang="en-GB" sz="1800" dirty="0"/>
          </a:p>
          <a:p>
            <a:pPr>
              <a:buFont typeface="Wingdings" panose="05000000000000000000" pitchFamily="2" charset="2"/>
              <a:buChar char="Ø"/>
            </a:pPr>
            <a:r>
              <a:rPr lang="en-GB" sz="2200" b="1" dirty="0">
                <a:solidFill>
                  <a:prstClr val="black"/>
                </a:solidFill>
                <a:latin typeface="Calibri"/>
              </a:rPr>
              <a:t>Involved Beneficiaries: </a:t>
            </a:r>
            <a:r>
              <a:rPr lang="en-GB" sz="1600" dirty="0"/>
              <a:t>VTT, DIFFER, UKAEA, VR</a:t>
            </a:r>
          </a:p>
          <a:p>
            <a:pPr marL="257175" marR="0" lvl="0" indent="-257175" algn="l" defTabSz="6858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GB" sz="22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Use of facilities: </a:t>
            </a:r>
            <a:r>
              <a:rPr lang="en-GB" sz="1800" dirty="0">
                <a:solidFill>
                  <a:prstClr val="black"/>
                </a:solidFill>
                <a:latin typeface="Calibri"/>
              </a:rPr>
              <a:t>HPC</a:t>
            </a:r>
            <a:endParaRPr lang="en-US" altLang="en-US" sz="1600" dirty="0"/>
          </a:p>
          <a:p>
            <a:pPr lvl="0" fontAlgn="base">
              <a:spcAft>
                <a:spcPct val="0"/>
              </a:spcAft>
              <a:buFont typeface="Wingdings" panose="05000000000000000000" pitchFamily="2" charset="2"/>
              <a:buChar char="Ø"/>
            </a:pPr>
            <a:r>
              <a:rPr lang="en-GB" sz="2200" b="1" dirty="0">
                <a:solidFill>
                  <a:prstClr val="black"/>
                </a:solidFill>
                <a:latin typeface="Calibri"/>
              </a:rPr>
              <a:t>Intermediate achievement (e.g. MS):</a:t>
            </a:r>
          </a:p>
          <a:p>
            <a:pPr defTabSz="914400" eaLnBrk="0" fontAlgn="base" hangingPunct="0">
              <a:spcBef>
                <a:spcPct val="0"/>
              </a:spcBef>
              <a:spcAft>
                <a:spcPct val="0"/>
              </a:spcAft>
            </a:pPr>
            <a:r>
              <a:rPr lang="en-GB" sz="1600" dirty="0"/>
              <a:t>Probabilistic </a:t>
            </a:r>
            <a:r>
              <a:rPr lang="en-GB" sz="1600" dirty="0" err="1"/>
              <a:t>Europed</a:t>
            </a:r>
            <a:r>
              <a:rPr lang="en-GB" sz="1600" dirty="0"/>
              <a:t> demonstration </a:t>
            </a:r>
          </a:p>
          <a:p>
            <a:pPr defTabSz="914400" eaLnBrk="0" fontAlgn="base" hangingPunct="0">
              <a:spcBef>
                <a:spcPct val="0"/>
              </a:spcBef>
              <a:spcAft>
                <a:spcPct val="0"/>
              </a:spcAft>
            </a:pPr>
            <a:r>
              <a:rPr lang="en-GB" sz="1600" dirty="0"/>
              <a:t>Pedestal MHD surrogate model extended to all EUROfusion devices</a:t>
            </a:r>
          </a:p>
          <a:p>
            <a:pPr defTabSz="914400" eaLnBrk="0" fontAlgn="base" hangingPunct="0">
              <a:spcBef>
                <a:spcPct val="0"/>
              </a:spcBef>
              <a:spcAft>
                <a:spcPct val="0"/>
              </a:spcAft>
            </a:pPr>
            <a:r>
              <a:rPr lang="en-GB" sz="1600" dirty="0"/>
              <a:t>Probabilistic </a:t>
            </a:r>
            <a:r>
              <a:rPr lang="en-GB" sz="1600" dirty="0" err="1"/>
              <a:t>Europed</a:t>
            </a:r>
            <a:r>
              <a:rPr lang="en-GB" sz="1600" dirty="0"/>
              <a:t> with CASTOR demonstration </a:t>
            </a:r>
          </a:p>
          <a:p>
            <a:pPr defTabSz="914400" eaLnBrk="0" fontAlgn="base" hangingPunct="0">
              <a:spcBef>
                <a:spcPct val="0"/>
              </a:spcBef>
              <a:spcAft>
                <a:spcPct val="0"/>
              </a:spcAft>
            </a:pPr>
            <a:r>
              <a:rPr lang="en-GB" sz="1600" dirty="0"/>
              <a:t>Demonstration of GenAI approach to learning key model parameters directly from experimental DBs and application in large-scale analysis</a:t>
            </a:r>
          </a:p>
          <a:p>
            <a:pPr defTabSz="914400" eaLnBrk="0" fontAlgn="base" hangingPunct="0">
              <a:spcBef>
                <a:spcPct val="0"/>
              </a:spcBef>
              <a:spcAft>
                <a:spcPct val="0"/>
              </a:spcAft>
            </a:pPr>
            <a:r>
              <a:rPr lang="en-GB" sz="1600" dirty="0"/>
              <a:t>Completion of the reduced-model KBM and MT databases using the upgraded </a:t>
            </a:r>
            <a:r>
              <a:rPr lang="en-GB" sz="1600" dirty="0" err="1"/>
              <a:t>SolveAP</a:t>
            </a:r>
            <a:r>
              <a:rPr lang="en-GB" sz="1600" dirty="0"/>
              <a:t> and KEY codes as well as the ion scale GK database using GENE; interpretation of parameter-spaces with good pedestal transport</a:t>
            </a:r>
          </a:p>
          <a:p>
            <a:pPr defTabSz="914400" eaLnBrk="0" fontAlgn="base" hangingPunct="0">
              <a:spcBef>
                <a:spcPct val="0"/>
              </a:spcBef>
              <a:spcAft>
                <a:spcPct val="0"/>
              </a:spcAft>
            </a:pPr>
            <a:r>
              <a:rPr lang="en-GB" sz="1600" dirty="0"/>
              <a:t>Robust CASTOR extension of the pedestal MHD surrogate</a:t>
            </a:r>
          </a:p>
          <a:p>
            <a:pPr defTabSz="914400" eaLnBrk="0" fontAlgn="base" hangingPunct="0">
              <a:spcBef>
                <a:spcPct val="0"/>
              </a:spcBef>
              <a:spcAft>
                <a:spcPct val="0"/>
              </a:spcAft>
            </a:pPr>
            <a:r>
              <a:rPr lang="en-GB" sz="1600" dirty="0"/>
              <a:t>Completion of the </a:t>
            </a:r>
            <a:r>
              <a:rPr lang="en-GB" sz="1600" dirty="0" err="1"/>
              <a:t>Europed</a:t>
            </a:r>
            <a:r>
              <a:rPr lang="en-GB" sz="1600" dirty="0"/>
              <a:t> input parameter inference task</a:t>
            </a:r>
          </a:p>
          <a:p>
            <a:pPr defTabSz="914400" eaLnBrk="0" fontAlgn="base" hangingPunct="0">
              <a:spcBef>
                <a:spcPct val="0"/>
              </a:spcBef>
              <a:spcAft>
                <a:spcPct val="0"/>
              </a:spcAft>
            </a:pPr>
            <a:r>
              <a:rPr lang="en-GB" sz="1600" dirty="0"/>
              <a:t>Completion of the reduced-model ETG database as well as the corresponding electron scale GK database; interpretation of parameter-space regions with good pedestal transport</a:t>
            </a:r>
          </a:p>
          <a:p>
            <a:pPr defTabSz="914400" eaLnBrk="0" fontAlgn="base" hangingPunct="0">
              <a:spcBef>
                <a:spcPct val="0"/>
              </a:spcBef>
              <a:spcAft>
                <a:spcPct val="0"/>
              </a:spcAft>
            </a:pPr>
            <a:r>
              <a:rPr lang="en-GB" sz="1600" dirty="0"/>
              <a:t>Demonstrate the application of the physics-data informed GenAI model in large-scale analysis tasks</a:t>
            </a:r>
          </a:p>
          <a:p>
            <a:pPr>
              <a:buFont typeface="Wingdings" panose="05000000000000000000" pitchFamily="2" charset="2"/>
              <a:buChar char="Ø"/>
            </a:pPr>
            <a:endParaRPr lang="en-GB" dirty="0"/>
          </a:p>
          <a:p>
            <a:pPr marL="457200" indent="-457200">
              <a:buFont typeface="+mj-lt"/>
              <a:buAutoNum type="arabicPeriod"/>
            </a:pPr>
            <a:endParaRPr lang="en-GB" dirty="0"/>
          </a:p>
        </p:txBody>
      </p:sp>
      <p:sp>
        <p:nvSpPr>
          <p:cNvPr id="4" name="Footer Placeholder 3">
            <a:extLst>
              <a:ext uri="{FF2B5EF4-FFF2-40B4-BE49-F238E27FC236}">
                <a16:creationId xmlns:a16="http://schemas.microsoft.com/office/drawing/2014/main" id="{52AE9D19-A0F9-9D58-6CD3-BDBF8D4A046B}"/>
              </a:ext>
            </a:extLst>
          </p:cNvPr>
          <p:cNvSpPr>
            <a:spLocks noGrp="1"/>
          </p:cNvSpPr>
          <p:nvPr>
            <p:ph type="ftr" sz="quarter" idx="11"/>
          </p:nvPr>
        </p:nvSpPr>
        <p:spPr>
          <a:xfrm>
            <a:off x="825624" y="6555770"/>
            <a:ext cx="6397368" cy="329614"/>
          </a:xfrm>
        </p:spPr>
        <p:txBody>
          <a:bodyPr/>
          <a:lstStyle/>
          <a:p>
            <a:r>
              <a:rPr lang="en-GB" dirty="0">
                <a:solidFill>
                  <a:prstClr val="white"/>
                </a:solidFill>
              </a:rPr>
              <a:t>Meszaros | Summary of Enabling Research projects AWP26-27 | 16/02/2026</a:t>
            </a:r>
          </a:p>
        </p:txBody>
      </p:sp>
      <p:sp>
        <p:nvSpPr>
          <p:cNvPr id="5" name="Slide Number Placeholder 4">
            <a:extLst>
              <a:ext uri="{FF2B5EF4-FFF2-40B4-BE49-F238E27FC236}">
                <a16:creationId xmlns:a16="http://schemas.microsoft.com/office/drawing/2014/main" id="{B8B0FE30-6A36-8618-CAC2-E31633BED76E}"/>
              </a:ext>
            </a:extLst>
          </p:cNvPr>
          <p:cNvSpPr>
            <a:spLocks noGrp="1"/>
          </p:cNvSpPr>
          <p:nvPr>
            <p:ph type="sldNum" sz="quarter" idx="12"/>
          </p:nvPr>
        </p:nvSpPr>
        <p:spPr/>
        <p:txBody>
          <a:bodyPr/>
          <a:lstStyle/>
          <a:p>
            <a:fld id="{6A6D9FA1-99C7-4910-8E32-B85D378B0060}" type="slidenum">
              <a:rPr lang="en-GB" smtClean="0">
                <a:solidFill>
                  <a:prstClr val="white"/>
                </a:solidFill>
              </a:rPr>
              <a:pPr/>
              <a:t>13</a:t>
            </a:fld>
            <a:endParaRPr lang="en-GB">
              <a:solidFill>
                <a:prstClr val="white"/>
              </a:solidFill>
            </a:endParaRPr>
          </a:p>
        </p:txBody>
      </p:sp>
      <p:sp>
        <p:nvSpPr>
          <p:cNvPr id="7" name="TextBox 6">
            <a:extLst>
              <a:ext uri="{FF2B5EF4-FFF2-40B4-BE49-F238E27FC236}">
                <a16:creationId xmlns:a16="http://schemas.microsoft.com/office/drawing/2014/main" id="{3287C18D-5526-6F37-3CD9-16E901A8A665}"/>
              </a:ext>
            </a:extLst>
          </p:cNvPr>
          <p:cNvSpPr txBox="1"/>
          <p:nvPr/>
        </p:nvSpPr>
        <p:spPr>
          <a:xfrm>
            <a:off x="8521263" y="6516052"/>
            <a:ext cx="3670738" cy="369332"/>
          </a:xfrm>
          <a:prstGeom prst="rect">
            <a:avLst/>
          </a:prstGeom>
          <a:noFill/>
        </p:spPr>
        <p:txBody>
          <a:bodyPr wrap="square">
            <a:spAutoFit/>
          </a:bodyPr>
          <a:lstStyle/>
          <a:p>
            <a:r>
              <a:rPr lang="en-GB" b="1" dirty="0">
                <a:solidFill>
                  <a:schemeClr val="bg1"/>
                </a:solidFill>
              </a:rPr>
              <a:t>ENR-MOD.03.VTT-01 | Aaro Järvinen</a:t>
            </a:r>
          </a:p>
        </p:txBody>
      </p:sp>
    </p:spTree>
    <p:extLst>
      <p:ext uri="{BB962C8B-B14F-4D97-AF65-F5344CB8AC3E}">
        <p14:creationId xmlns:p14="http://schemas.microsoft.com/office/powerpoint/2010/main" val="27931105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858B8-C1CE-6D4A-C4F2-3AA2F03E76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FB01D0-2ABF-035F-91D7-E2BC6CB4F05E}"/>
              </a:ext>
            </a:extLst>
          </p:cNvPr>
          <p:cNvSpPr>
            <a:spLocks noGrp="1"/>
          </p:cNvSpPr>
          <p:nvPr>
            <p:ph type="title"/>
          </p:nvPr>
        </p:nvSpPr>
        <p:spPr>
          <a:xfrm>
            <a:off x="720080" y="192515"/>
            <a:ext cx="11471920" cy="457200"/>
          </a:xfrm>
        </p:spPr>
        <p:txBody>
          <a:bodyPr/>
          <a:lstStyle/>
          <a:p>
            <a:r>
              <a:rPr lang="en-US" dirty="0"/>
              <a:t>MOD/ </a:t>
            </a:r>
            <a:r>
              <a:rPr lang="en-GB" dirty="0"/>
              <a:t>Massive ASCOT simulations for fast ion tomographic reconstructions and surrogate model training</a:t>
            </a:r>
          </a:p>
        </p:txBody>
      </p:sp>
      <p:sp>
        <p:nvSpPr>
          <p:cNvPr id="3" name="Content Placeholder 2">
            <a:extLst>
              <a:ext uri="{FF2B5EF4-FFF2-40B4-BE49-F238E27FC236}">
                <a16:creationId xmlns:a16="http://schemas.microsoft.com/office/drawing/2014/main" id="{8DF50439-68FE-2F52-D015-0528957BDF8B}"/>
              </a:ext>
            </a:extLst>
          </p:cNvPr>
          <p:cNvSpPr>
            <a:spLocks noGrp="1"/>
          </p:cNvSpPr>
          <p:nvPr>
            <p:ph idx="1"/>
          </p:nvPr>
        </p:nvSpPr>
        <p:spPr>
          <a:xfrm>
            <a:off x="157807" y="861733"/>
            <a:ext cx="12034193" cy="5428708"/>
          </a:xfrm>
        </p:spPr>
        <p:txBody>
          <a:bodyPr>
            <a:noAutofit/>
          </a:bodyPr>
          <a:lstStyle/>
          <a:p>
            <a:pPr lvl="0" fontAlgn="base">
              <a:spcAft>
                <a:spcPct val="0"/>
              </a:spcAft>
              <a:buFont typeface="Wingdings" panose="05000000000000000000" pitchFamily="2" charset="2"/>
              <a:buChar char="Ø"/>
            </a:pPr>
            <a:r>
              <a:rPr lang="en-GB" sz="2200" b="1" dirty="0">
                <a:solidFill>
                  <a:prstClr val="black"/>
                </a:solidFill>
                <a:latin typeface="Calibri"/>
              </a:rPr>
              <a:t>Objectives: </a:t>
            </a:r>
          </a:p>
          <a:p>
            <a:pPr marL="0" lvl="0" indent="0" defTabSz="914400" eaLnBrk="0" fontAlgn="base" hangingPunct="0">
              <a:spcBef>
                <a:spcPct val="0"/>
              </a:spcBef>
              <a:spcAft>
                <a:spcPct val="0"/>
              </a:spcAft>
              <a:buNone/>
            </a:pPr>
            <a:r>
              <a:rPr lang="en-GB" altLang="en-US" sz="1700" dirty="0"/>
              <a:t>Solve the issue of understanding the behaviour of fast particles in the burning plasmas by utilizing state-of-the-art ASCOT5 numerical simulations through</a:t>
            </a:r>
          </a:p>
          <a:p>
            <a:pPr defTabSz="914400" eaLnBrk="0" fontAlgn="base" hangingPunct="0">
              <a:spcBef>
                <a:spcPct val="0"/>
              </a:spcBef>
              <a:spcAft>
                <a:spcPct val="0"/>
              </a:spcAft>
            </a:pPr>
            <a:r>
              <a:rPr lang="en-GB" altLang="en-US" sz="1700" dirty="0"/>
              <a:t>the development of tomographic methods necessary for all burning plasmas but especially for ITER, </a:t>
            </a:r>
          </a:p>
          <a:p>
            <a:pPr defTabSz="914400" eaLnBrk="0" fontAlgn="base" hangingPunct="0">
              <a:spcBef>
                <a:spcPct val="0"/>
              </a:spcBef>
              <a:spcAft>
                <a:spcPct val="0"/>
              </a:spcAft>
            </a:pPr>
            <a:r>
              <a:rPr lang="en-GB" altLang="en-US" sz="1700" dirty="0"/>
              <a:t>usage of AI and ML models to train surrogate models for fast ion physics, and </a:t>
            </a:r>
          </a:p>
          <a:p>
            <a:pPr defTabSz="914400" eaLnBrk="0" fontAlgn="base" hangingPunct="0">
              <a:spcBef>
                <a:spcPct val="0"/>
              </a:spcBef>
              <a:spcAft>
                <a:spcPct val="0"/>
              </a:spcAft>
            </a:pPr>
            <a:r>
              <a:rPr lang="en-GB" altLang="en-US" sz="1700" dirty="0"/>
              <a:t>development of the numerical ASCOT5 simulations to enable the former two</a:t>
            </a:r>
          </a:p>
          <a:p>
            <a:pPr fontAlgn="base">
              <a:spcAft>
                <a:spcPct val="0"/>
              </a:spcAft>
              <a:buFont typeface="Wingdings" panose="05000000000000000000" pitchFamily="2" charset="2"/>
              <a:buChar char="Ø"/>
            </a:pPr>
            <a:r>
              <a:rPr lang="en-GB" sz="2200" b="1" dirty="0">
                <a:solidFill>
                  <a:prstClr val="black"/>
                </a:solidFill>
                <a:latin typeface="Calibri"/>
              </a:rPr>
              <a:t>Level of resources: </a:t>
            </a:r>
            <a:r>
              <a:rPr lang="en-GB" sz="1600" dirty="0"/>
              <a:t>55PM in 2026; 50PM in 2027</a:t>
            </a:r>
            <a:endParaRPr lang="en-GB" sz="1800" dirty="0"/>
          </a:p>
          <a:p>
            <a:pPr>
              <a:buFont typeface="Wingdings" panose="05000000000000000000" pitchFamily="2" charset="2"/>
              <a:buChar char="Ø"/>
            </a:pPr>
            <a:r>
              <a:rPr lang="en-GB" sz="2200" b="1" dirty="0">
                <a:solidFill>
                  <a:prstClr val="black"/>
                </a:solidFill>
                <a:latin typeface="Calibri"/>
              </a:rPr>
              <a:t>Involved Beneficiaries: </a:t>
            </a:r>
            <a:r>
              <a:rPr lang="en-GB" sz="1600" dirty="0"/>
              <a:t>VTT, ENEA, VR, DTU, EPFL</a:t>
            </a:r>
            <a:endParaRPr lang="en-GB" sz="1900" dirty="0"/>
          </a:p>
          <a:p>
            <a:pPr marL="257175" marR="0" lvl="0" indent="-257175" algn="l" defTabSz="6858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GB" sz="22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Use of facilities: </a:t>
            </a:r>
            <a:r>
              <a:rPr lang="en-GB" sz="1600" dirty="0">
                <a:solidFill>
                  <a:prstClr val="black"/>
                </a:solidFill>
                <a:latin typeface="Calibri"/>
              </a:rPr>
              <a:t>HPC</a:t>
            </a:r>
            <a:endParaRPr lang="en-US" altLang="en-US" sz="2000" dirty="0"/>
          </a:p>
          <a:p>
            <a:pPr lvl="0" fontAlgn="base">
              <a:spcAft>
                <a:spcPct val="0"/>
              </a:spcAft>
              <a:buFont typeface="Wingdings" panose="05000000000000000000" pitchFamily="2" charset="2"/>
              <a:buChar char="Ø"/>
            </a:pPr>
            <a:r>
              <a:rPr lang="en-GB" sz="2200" b="1" dirty="0">
                <a:solidFill>
                  <a:prstClr val="black"/>
                </a:solidFill>
                <a:latin typeface="Calibri"/>
              </a:rPr>
              <a:t>Intermediate achievement (e.g. MS):</a:t>
            </a:r>
          </a:p>
          <a:p>
            <a:pPr defTabSz="914400" eaLnBrk="0" fontAlgn="base" hangingPunct="0">
              <a:spcBef>
                <a:spcPct val="0"/>
              </a:spcBef>
              <a:spcAft>
                <a:spcPct val="0"/>
              </a:spcAft>
            </a:pPr>
            <a:r>
              <a:rPr lang="en-GB" sz="1700" dirty="0"/>
              <a:t>Implementation of acceleration of timescales in ASCOT5</a:t>
            </a:r>
          </a:p>
          <a:p>
            <a:pPr defTabSz="914400" eaLnBrk="0" fontAlgn="base" hangingPunct="0">
              <a:spcBef>
                <a:spcPct val="0"/>
              </a:spcBef>
              <a:spcAft>
                <a:spcPct val="0"/>
              </a:spcAft>
            </a:pPr>
            <a:r>
              <a:rPr lang="en-GB" sz="1700" dirty="0"/>
              <a:t>Implementation of new data-driven dynamics in ASCOT5</a:t>
            </a:r>
          </a:p>
          <a:p>
            <a:pPr defTabSz="914400" eaLnBrk="0" fontAlgn="base" hangingPunct="0">
              <a:spcBef>
                <a:spcPct val="0"/>
              </a:spcBef>
              <a:spcAft>
                <a:spcPct val="0"/>
              </a:spcAft>
            </a:pPr>
            <a:r>
              <a:rPr lang="en-GB" sz="1700" dirty="0"/>
              <a:t>Demonstration of the computation of massive ASCOT5 simulations to be used as basis functions</a:t>
            </a:r>
          </a:p>
          <a:p>
            <a:pPr defTabSz="914400" eaLnBrk="0" fontAlgn="base" hangingPunct="0">
              <a:spcBef>
                <a:spcPct val="0"/>
              </a:spcBef>
              <a:spcAft>
                <a:spcPct val="0"/>
              </a:spcAft>
            </a:pPr>
            <a:r>
              <a:rPr lang="en-GB" sz="1700" dirty="0"/>
              <a:t>Inversion of synthetic data from JET and TCV using massive ASCOT5 simulations</a:t>
            </a:r>
          </a:p>
          <a:p>
            <a:pPr defTabSz="914400" eaLnBrk="0" fontAlgn="base" hangingPunct="0">
              <a:spcBef>
                <a:spcPct val="0"/>
              </a:spcBef>
              <a:spcAft>
                <a:spcPct val="0"/>
              </a:spcAft>
            </a:pPr>
            <a:r>
              <a:rPr lang="en-GB" sz="1700" dirty="0"/>
              <a:t>Inversion of experimental data from the JET DT campaign with neoclassical collision physics prior</a:t>
            </a:r>
          </a:p>
          <a:p>
            <a:pPr defTabSz="914400" eaLnBrk="0" fontAlgn="base" hangingPunct="0">
              <a:spcBef>
                <a:spcPct val="0"/>
              </a:spcBef>
              <a:spcAft>
                <a:spcPct val="0"/>
              </a:spcAft>
            </a:pPr>
            <a:r>
              <a:rPr lang="en-GB" sz="1700" dirty="0"/>
              <a:t>Inversion of experimental data from TCV with neoclassical collision physics prior</a:t>
            </a:r>
          </a:p>
          <a:p>
            <a:pPr defTabSz="914400" eaLnBrk="0" fontAlgn="base" hangingPunct="0">
              <a:spcBef>
                <a:spcPct val="0"/>
              </a:spcBef>
              <a:spcAft>
                <a:spcPct val="0"/>
              </a:spcAft>
            </a:pPr>
            <a:r>
              <a:rPr lang="en-GB" sz="1700" dirty="0"/>
              <a:t>Surrogate model for the distribution function</a:t>
            </a:r>
          </a:p>
          <a:p>
            <a:pPr defTabSz="914400" eaLnBrk="0" fontAlgn="base" hangingPunct="0">
              <a:spcBef>
                <a:spcPct val="0"/>
              </a:spcBef>
              <a:spcAft>
                <a:spcPct val="0"/>
              </a:spcAft>
            </a:pPr>
            <a:r>
              <a:rPr lang="en-GB" sz="1700" dirty="0"/>
              <a:t>Validation of the shine-though model using JT60-SA experiments</a:t>
            </a:r>
          </a:p>
          <a:p>
            <a:pPr defTabSz="914400" eaLnBrk="0" fontAlgn="base" hangingPunct="0">
              <a:spcBef>
                <a:spcPct val="0"/>
              </a:spcBef>
              <a:spcAft>
                <a:spcPct val="0"/>
              </a:spcAft>
            </a:pPr>
            <a:r>
              <a:rPr lang="en-GB" sz="1700" dirty="0"/>
              <a:t>Surrogate model for fast ion losses, power deposition and current drive</a:t>
            </a:r>
          </a:p>
          <a:p>
            <a:pPr>
              <a:buFont typeface="Wingdings" panose="05000000000000000000" pitchFamily="2" charset="2"/>
              <a:buChar char="Ø"/>
            </a:pPr>
            <a:endParaRPr lang="en-GB" dirty="0"/>
          </a:p>
          <a:p>
            <a:pPr marL="457200" indent="-457200">
              <a:buFont typeface="+mj-lt"/>
              <a:buAutoNum type="arabicPeriod"/>
            </a:pPr>
            <a:endParaRPr lang="en-GB" dirty="0"/>
          </a:p>
        </p:txBody>
      </p:sp>
      <p:sp>
        <p:nvSpPr>
          <p:cNvPr id="4" name="Footer Placeholder 3">
            <a:extLst>
              <a:ext uri="{FF2B5EF4-FFF2-40B4-BE49-F238E27FC236}">
                <a16:creationId xmlns:a16="http://schemas.microsoft.com/office/drawing/2014/main" id="{488E9144-3886-4A6C-D5AA-08C8B60584D6}"/>
              </a:ext>
            </a:extLst>
          </p:cNvPr>
          <p:cNvSpPr>
            <a:spLocks noGrp="1"/>
          </p:cNvSpPr>
          <p:nvPr>
            <p:ph type="ftr" sz="quarter" idx="11"/>
          </p:nvPr>
        </p:nvSpPr>
        <p:spPr>
          <a:xfrm>
            <a:off x="825624" y="6555770"/>
            <a:ext cx="6397368" cy="329614"/>
          </a:xfrm>
        </p:spPr>
        <p:txBody>
          <a:bodyPr/>
          <a:lstStyle/>
          <a:p>
            <a:r>
              <a:rPr lang="en-GB" dirty="0">
                <a:solidFill>
                  <a:prstClr val="white"/>
                </a:solidFill>
              </a:rPr>
              <a:t>Meszaros | Summary of Enabling Research projects AWP26-27 | 16/02/2026</a:t>
            </a:r>
          </a:p>
        </p:txBody>
      </p:sp>
      <p:sp>
        <p:nvSpPr>
          <p:cNvPr id="5" name="Slide Number Placeholder 4">
            <a:extLst>
              <a:ext uri="{FF2B5EF4-FFF2-40B4-BE49-F238E27FC236}">
                <a16:creationId xmlns:a16="http://schemas.microsoft.com/office/drawing/2014/main" id="{D877E10D-49A3-A749-4BDA-B8330F8F3865}"/>
              </a:ext>
            </a:extLst>
          </p:cNvPr>
          <p:cNvSpPr>
            <a:spLocks noGrp="1"/>
          </p:cNvSpPr>
          <p:nvPr>
            <p:ph type="sldNum" sz="quarter" idx="12"/>
          </p:nvPr>
        </p:nvSpPr>
        <p:spPr/>
        <p:txBody>
          <a:bodyPr/>
          <a:lstStyle/>
          <a:p>
            <a:fld id="{6A6D9FA1-99C7-4910-8E32-B85D378B0060}" type="slidenum">
              <a:rPr lang="en-GB" smtClean="0">
                <a:solidFill>
                  <a:prstClr val="white"/>
                </a:solidFill>
              </a:rPr>
              <a:pPr/>
              <a:t>14</a:t>
            </a:fld>
            <a:endParaRPr lang="en-GB">
              <a:solidFill>
                <a:prstClr val="white"/>
              </a:solidFill>
            </a:endParaRPr>
          </a:p>
        </p:txBody>
      </p:sp>
      <p:sp>
        <p:nvSpPr>
          <p:cNvPr id="7" name="TextBox 6">
            <a:extLst>
              <a:ext uri="{FF2B5EF4-FFF2-40B4-BE49-F238E27FC236}">
                <a16:creationId xmlns:a16="http://schemas.microsoft.com/office/drawing/2014/main" id="{9F1156F5-780C-209D-3C30-16E83F656601}"/>
              </a:ext>
            </a:extLst>
          </p:cNvPr>
          <p:cNvSpPr txBox="1"/>
          <p:nvPr/>
        </p:nvSpPr>
        <p:spPr>
          <a:xfrm>
            <a:off x="8568559" y="6516052"/>
            <a:ext cx="3623441" cy="369332"/>
          </a:xfrm>
          <a:prstGeom prst="rect">
            <a:avLst/>
          </a:prstGeom>
          <a:noFill/>
        </p:spPr>
        <p:txBody>
          <a:bodyPr wrap="square">
            <a:spAutoFit/>
          </a:bodyPr>
          <a:lstStyle/>
          <a:p>
            <a:r>
              <a:rPr lang="en-GB" b="1" dirty="0">
                <a:solidFill>
                  <a:schemeClr val="bg1"/>
                </a:solidFill>
              </a:rPr>
              <a:t>ENR-MOD.03.VTT-02 | Antti Snicker</a:t>
            </a:r>
          </a:p>
        </p:txBody>
      </p:sp>
    </p:spTree>
    <p:extLst>
      <p:ext uri="{BB962C8B-B14F-4D97-AF65-F5344CB8AC3E}">
        <p14:creationId xmlns:p14="http://schemas.microsoft.com/office/powerpoint/2010/main" val="31182313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EBB62-E7AE-5E16-F492-61C0A6E1EF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900D7C-1F6D-C03E-0D7D-E12F17A12E44}"/>
              </a:ext>
            </a:extLst>
          </p:cNvPr>
          <p:cNvSpPr>
            <a:spLocks noGrp="1"/>
          </p:cNvSpPr>
          <p:nvPr>
            <p:ph type="title"/>
          </p:nvPr>
        </p:nvSpPr>
        <p:spPr>
          <a:xfrm>
            <a:off x="720080" y="192515"/>
            <a:ext cx="11471920" cy="457200"/>
          </a:xfrm>
        </p:spPr>
        <p:txBody>
          <a:bodyPr/>
          <a:lstStyle/>
          <a:p>
            <a:r>
              <a:rPr lang="en-US" dirty="0"/>
              <a:t>TEC/ </a:t>
            </a:r>
            <a:r>
              <a:rPr lang="en-GB" dirty="0"/>
              <a:t>Novel Axisymmetric Negative Ion Source concept for Neutral Beam Injectors</a:t>
            </a:r>
          </a:p>
        </p:txBody>
      </p:sp>
      <p:sp>
        <p:nvSpPr>
          <p:cNvPr id="3" name="Content Placeholder 2">
            <a:extLst>
              <a:ext uri="{FF2B5EF4-FFF2-40B4-BE49-F238E27FC236}">
                <a16:creationId xmlns:a16="http://schemas.microsoft.com/office/drawing/2014/main" id="{CBEC9F32-4E1F-0E08-36FA-89DF0F62E7FF}"/>
              </a:ext>
            </a:extLst>
          </p:cNvPr>
          <p:cNvSpPr>
            <a:spLocks noGrp="1"/>
          </p:cNvSpPr>
          <p:nvPr>
            <p:ph idx="1"/>
          </p:nvPr>
        </p:nvSpPr>
        <p:spPr>
          <a:xfrm>
            <a:off x="157807" y="606549"/>
            <a:ext cx="12034193" cy="5983488"/>
          </a:xfrm>
        </p:spPr>
        <p:txBody>
          <a:bodyPr>
            <a:noAutofit/>
          </a:bodyPr>
          <a:lstStyle/>
          <a:p>
            <a:pPr lvl="0" fontAlgn="base">
              <a:spcAft>
                <a:spcPct val="0"/>
              </a:spcAft>
              <a:buFont typeface="Wingdings" panose="05000000000000000000" pitchFamily="2" charset="2"/>
              <a:buChar char="Ø"/>
            </a:pPr>
            <a:r>
              <a:rPr lang="en-GB" sz="2200" b="1" dirty="0">
                <a:solidFill>
                  <a:prstClr val="black"/>
                </a:solidFill>
                <a:latin typeface="Calibri"/>
              </a:rPr>
              <a:t>Objectives: </a:t>
            </a:r>
          </a:p>
          <a:p>
            <a:pPr marL="0" lvl="0" indent="0" defTabSz="914400" eaLnBrk="0" fontAlgn="base" hangingPunct="0">
              <a:spcBef>
                <a:spcPct val="0"/>
              </a:spcBef>
              <a:spcAft>
                <a:spcPct val="0"/>
              </a:spcAft>
              <a:buNone/>
            </a:pPr>
            <a:r>
              <a:rPr lang="en-GB" altLang="en-US" sz="1700" dirty="0"/>
              <a:t>Addresses the bottlenecks of the current ITER prototype RF negative ion source design head-on through a novel concept by rethinking both the magnetic field topology and the control of plasma potential through the followings:</a:t>
            </a:r>
          </a:p>
          <a:p>
            <a:pPr defTabSz="914400" eaLnBrk="0" fontAlgn="base" hangingPunct="0">
              <a:spcBef>
                <a:spcPct val="0"/>
              </a:spcBef>
              <a:spcAft>
                <a:spcPct val="0"/>
              </a:spcAft>
            </a:pPr>
            <a:r>
              <a:rPr lang="en-GB" altLang="en-US" sz="1700" dirty="0"/>
              <a:t>Plasma uniformity across the entire plasma grid, enabling extraction of all beamlets with consistent quality</a:t>
            </a:r>
          </a:p>
          <a:p>
            <a:pPr defTabSz="914400" eaLnBrk="0" fontAlgn="base" hangingPunct="0">
              <a:spcBef>
                <a:spcPct val="0"/>
              </a:spcBef>
              <a:spcAft>
                <a:spcPct val="0"/>
              </a:spcAft>
            </a:pPr>
            <a:r>
              <a:rPr lang="en-GB" altLang="en-US" sz="1700" dirty="0"/>
              <a:t>Suppression of production of a negative ion population with a large temperature, by reducing positive ion wall bombardment energies through lowering the plasma potential toward filament-source levels</a:t>
            </a:r>
          </a:p>
          <a:p>
            <a:pPr defTabSz="914400" eaLnBrk="0" fontAlgn="base" hangingPunct="0">
              <a:spcBef>
                <a:spcPct val="0"/>
              </a:spcBef>
              <a:spcAft>
                <a:spcPct val="0"/>
              </a:spcAft>
            </a:pPr>
            <a:r>
              <a:rPr lang="en-GB" altLang="en-US" sz="1700" dirty="0"/>
              <a:t>Improved beam divergence and transmission efficiency, ensuring that the output beam fully meets ITER requirements</a:t>
            </a:r>
          </a:p>
          <a:p>
            <a:pPr fontAlgn="base">
              <a:spcAft>
                <a:spcPct val="0"/>
              </a:spcAft>
              <a:buFont typeface="Wingdings" panose="05000000000000000000" pitchFamily="2" charset="2"/>
              <a:buChar char="Ø"/>
            </a:pPr>
            <a:r>
              <a:rPr lang="en-GB" sz="2200" b="1" dirty="0">
                <a:solidFill>
                  <a:prstClr val="black"/>
                </a:solidFill>
                <a:latin typeface="Calibri"/>
              </a:rPr>
              <a:t>Level of resources: </a:t>
            </a:r>
            <a:r>
              <a:rPr lang="en-GB" sz="1600" dirty="0"/>
              <a:t>31PM+30k€ EOGS in 2026; 31PM in 2027</a:t>
            </a:r>
            <a:endParaRPr lang="en-GB" sz="1800" dirty="0"/>
          </a:p>
          <a:p>
            <a:pPr>
              <a:buFont typeface="Wingdings" panose="05000000000000000000" pitchFamily="2" charset="2"/>
              <a:buChar char="Ø"/>
            </a:pPr>
            <a:r>
              <a:rPr lang="en-GB" sz="2200" b="1" dirty="0">
                <a:solidFill>
                  <a:prstClr val="black"/>
                </a:solidFill>
                <a:latin typeface="Calibri"/>
              </a:rPr>
              <a:t>Involved Beneficiaries: </a:t>
            </a:r>
            <a:r>
              <a:rPr lang="en-GB" sz="1600" dirty="0"/>
              <a:t>CEA, ENEA</a:t>
            </a:r>
          </a:p>
          <a:p>
            <a:pPr fontAlgn="base">
              <a:spcAft>
                <a:spcPct val="0"/>
              </a:spcAft>
              <a:buFont typeface="Wingdings" panose="05000000000000000000" pitchFamily="2" charset="2"/>
              <a:buChar char="Ø"/>
            </a:pPr>
            <a:r>
              <a:rPr lang="en-GB" sz="2200" b="1" dirty="0">
                <a:solidFill>
                  <a:prstClr val="black"/>
                </a:solidFill>
                <a:latin typeface="Calibri"/>
              </a:rPr>
              <a:t>Hardware: </a:t>
            </a:r>
          </a:p>
          <a:p>
            <a:pPr defTabSz="914400" eaLnBrk="0" fontAlgn="base" hangingPunct="0">
              <a:spcBef>
                <a:spcPct val="0"/>
              </a:spcBef>
              <a:spcAft>
                <a:spcPct val="0"/>
              </a:spcAft>
            </a:pPr>
            <a:r>
              <a:rPr lang="en-GB" altLang="en-US" sz="1600" dirty="0"/>
              <a:t>Equipment necessary to generate a variable magnetic field map, comprising the electromagnet circuit, power supply, and cooling system</a:t>
            </a:r>
          </a:p>
          <a:p>
            <a:pPr defTabSz="914400" eaLnBrk="0" fontAlgn="base" hangingPunct="0">
              <a:spcBef>
                <a:spcPct val="0"/>
              </a:spcBef>
              <a:spcAft>
                <a:spcPct val="0"/>
              </a:spcAft>
            </a:pPr>
            <a:r>
              <a:rPr lang="en-GB" altLang="en-US" sz="1600" dirty="0"/>
              <a:t>A two-axis linear translation stage designed for operation under vacuum conditions, enabling the measurement of two-dimensional profiles of plasma density, electron temperature, and plasma potential</a:t>
            </a:r>
            <a:endParaRPr lang="en-US" altLang="en-US" sz="1600" dirty="0"/>
          </a:p>
          <a:p>
            <a:pPr marL="257175" marR="0" lvl="0" indent="-257175" algn="l" defTabSz="6858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GB" sz="22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Use of facilities: </a:t>
            </a:r>
            <a:r>
              <a:rPr kumimoji="0" lang="en-GB" sz="160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HPC</a:t>
            </a:r>
            <a:endParaRPr lang="en-US" altLang="en-US" sz="2000" dirty="0"/>
          </a:p>
          <a:p>
            <a:pPr lvl="0" fontAlgn="base">
              <a:spcAft>
                <a:spcPct val="0"/>
              </a:spcAft>
              <a:buFont typeface="Wingdings" panose="05000000000000000000" pitchFamily="2" charset="2"/>
              <a:buChar char="Ø"/>
            </a:pPr>
            <a:r>
              <a:rPr lang="en-GB" sz="2200" b="1" dirty="0">
                <a:solidFill>
                  <a:prstClr val="black"/>
                </a:solidFill>
                <a:latin typeface="Calibri"/>
              </a:rPr>
              <a:t>Intermediate achievement (e.g. MS):</a:t>
            </a:r>
          </a:p>
          <a:p>
            <a:pPr defTabSz="914400" eaLnBrk="0" fontAlgn="base" hangingPunct="0">
              <a:spcBef>
                <a:spcPct val="0"/>
              </a:spcBef>
              <a:spcAft>
                <a:spcPct val="0"/>
              </a:spcAft>
            </a:pPr>
            <a:r>
              <a:rPr lang="en-GB" sz="1600" dirty="0"/>
              <a:t>A prototype magnetic circuit delivering the needed field symmetry and mirror strength, fabricated and tested</a:t>
            </a:r>
          </a:p>
          <a:p>
            <a:pPr defTabSz="914400" eaLnBrk="0" fontAlgn="base" hangingPunct="0">
              <a:spcBef>
                <a:spcPct val="0"/>
              </a:spcBef>
              <a:spcAft>
                <a:spcPct val="0"/>
              </a:spcAft>
            </a:pPr>
            <a:r>
              <a:rPr lang="en-GB" sz="1600" dirty="0"/>
              <a:t>Measure absorbed RF power and plasma parameters in the discharge</a:t>
            </a:r>
          </a:p>
          <a:p>
            <a:pPr defTabSz="914400" eaLnBrk="0" fontAlgn="base" hangingPunct="0">
              <a:spcBef>
                <a:spcPct val="0"/>
              </a:spcBef>
              <a:spcAft>
                <a:spcPct val="0"/>
              </a:spcAft>
            </a:pPr>
            <a:r>
              <a:rPr lang="en-GB" sz="1600" dirty="0"/>
              <a:t>Demonstrated removal of plasma asymmetries, confirming ANIS creates uniform plasma across the grid</a:t>
            </a:r>
          </a:p>
          <a:p>
            <a:pPr defTabSz="914400" eaLnBrk="0" fontAlgn="base" hangingPunct="0">
              <a:spcBef>
                <a:spcPct val="0"/>
              </a:spcBef>
              <a:spcAft>
                <a:spcPct val="0"/>
              </a:spcAft>
            </a:pPr>
            <a:r>
              <a:rPr lang="en-GB" sz="1600" dirty="0"/>
              <a:t>Proof that electrode biasing reliably tunes plasma potential profiles, enabling in-situ plasma conditioning </a:t>
            </a:r>
          </a:p>
          <a:p>
            <a:pPr defTabSz="914400" eaLnBrk="0" fontAlgn="base" hangingPunct="0">
              <a:spcBef>
                <a:spcPct val="0"/>
              </a:spcBef>
              <a:spcAft>
                <a:spcPct val="0"/>
              </a:spcAft>
            </a:pPr>
            <a:r>
              <a:rPr lang="en-GB" sz="1600" dirty="0"/>
              <a:t>Updated NBI accelerator design</a:t>
            </a:r>
          </a:p>
          <a:p>
            <a:pPr>
              <a:buFont typeface="Wingdings" panose="05000000000000000000" pitchFamily="2" charset="2"/>
              <a:buChar char="Ø"/>
            </a:pPr>
            <a:endParaRPr lang="en-GB" dirty="0"/>
          </a:p>
          <a:p>
            <a:pPr marL="457200" indent="-457200">
              <a:buFont typeface="+mj-lt"/>
              <a:buAutoNum type="arabicPeriod"/>
            </a:pPr>
            <a:endParaRPr lang="en-GB" dirty="0"/>
          </a:p>
        </p:txBody>
      </p:sp>
      <p:sp>
        <p:nvSpPr>
          <p:cNvPr id="4" name="Footer Placeholder 3">
            <a:extLst>
              <a:ext uri="{FF2B5EF4-FFF2-40B4-BE49-F238E27FC236}">
                <a16:creationId xmlns:a16="http://schemas.microsoft.com/office/drawing/2014/main" id="{27C7B774-4774-9A92-0AD1-4D1521FBFCA8}"/>
              </a:ext>
            </a:extLst>
          </p:cNvPr>
          <p:cNvSpPr>
            <a:spLocks noGrp="1"/>
          </p:cNvSpPr>
          <p:nvPr>
            <p:ph type="ftr" sz="quarter" idx="11"/>
          </p:nvPr>
        </p:nvSpPr>
        <p:spPr>
          <a:xfrm>
            <a:off x="825624" y="6555770"/>
            <a:ext cx="6397368" cy="329614"/>
          </a:xfrm>
        </p:spPr>
        <p:txBody>
          <a:bodyPr/>
          <a:lstStyle/>
          <a:p>
            <a:r>
              <a:rPr lang="en-GB" dirty="0">
                <a:solidFill>
                  <a:prstClr val="white"/>
                </a:solidFill>
              </a:rPr>
              <a:t>Meszaros | Summary of Enabling Research projects AWP26-27 | 16/02/2026</a:t>
            </a:r>
          </a:p>
        </p:txBody>
      </p:sp>
      <p:sp>
        <p:nvSpPr>
          <p:cNvPr id="5" name="Slide Number Placeholder 4">
            <a:extLst>
              <a:ext uri="{FF2B5EF4-FFF2-40B4-BE49-F238E27FC236}">
                <a16:creationId xmlns:a16="http://schemas.microsoft.com/office/drawing/2014/main" id="{E73BF278-2351-63F6-CC13-0C50ECA8D5F9}"/>
              </a:ext>
            </a:extLst>
          </p:cNvPr>
          <p:cNvSpPr>
            <a:spLocks noGrp="1"/>
          </p:cNvSpPr>
          <p:nvPr>
            <p:ph type="sldNum" sz="quarter" idx="12"/>
          </p:nvPr>
        </p:nvSpPr>
        <p:spPr/>
        <p:txBody>
          <a:bodyPr/>
          <a:lstStyle/>
          <a:p>
            <a:fld id="{6A6D9FA1-99C7-4910-8E32-B85D378B0060}" type="slidenum">
              <a:rPr lang="en-GB" smtClean="0">
                <a:solidFill>
                  <a:prstClr val="white"/>
                </a:solidFill>
              </a:rPr>
              <a:pPr/>
              <a:t>15</a:t>
            </a:fld>
            <a:endParaRPr lang="en-GB">
              <a:solidFill>
                <a:prstClr val="white"/>
              </a:solidFill>
            </a:endParaRPr>
          </a:p>
        </p:txBody>
      </p:sp>
      <p:sp>
        <p:nvSpPr>
          <p:cNvPr id="7" name="TextBox 6">
            <a:extLst>
              <a:ext uri="{FF2B5EF4-FFF2-40B4-BE49-F238E27FC236}">
                <a16:creationId xmlns:a16="http://schemas.microsoft.com/office/drawing/2014/main" id="{E43127AB-42A5-73FF-5B9D-B5967E3E4F3F}"/>
              </a:ext>
            </a:extLst>
          </p:cNvPr>
          <p:cNvSpPr txBox="1"/>
          <p:nvPr/>
        </p:nvSpPr>
        <p:spPr>
          <a:xfrm>
            <a:off x="8269015" y="6516052"/>
            <a:ext cx="3922986" cy="369332"/>
          </a:xfrm>
          <a:prstGeom prst="rect">
            <a:avLst/>
          </a:prstGeom>
          <a:noFill/>
        </p:spPr>
        <p:txBody>
          <a:bodyPr wrap="square">
            <a:spAutoFit/>
          </a:bodyPr>
          <a:lstStyle/>
          <a:p>
            <a:r>
              <a:rPr lang="en-GB" b="1" dirty="0">
                <a:solidFill>
                  <a:schemeClr val="bg1"/>
                </a:solidFill>
              </a:rPr>
              <a:t>ENR-TEC.03.CEA-01 | Gwenael Fubiani</a:t>
            </a:r>
          </a:p>
        </p:txBody>
      </p:sp>
    </p:spTree>
    <p:extLst>
      <p:ext uri="{BB962C8B-B14F-4D97-AF65-F5344CB8AC3E}">
        <p14:creationId xmlns:p14="http://schemas.microsoft.com/office/powerpoint/2010/main" val="15101071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D7C09-33AD-AD95-0D57-FC21EA7FCF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07A7A2-D790-C188-681A-F58A2FB2721F}"/>
              </a:ext>
            </a:extLst>
          </p:cNvPr>
          <p:cNvSpPr>
            <a:spLocks noGrp="1"/>
          </p:cNvSpPr>
          <p:nvPr>
            <p:ph type="title"/>
          </p:nvPr>
        </p:nvSpPr>
        <p:spPr>
          <a:xfrm>
            <a:off x="720080" y="192515"/>
            <a:ext cx="11471920" cy="457200"/>
          </a:xfrm>
        </p:spPr>
        <p:txBody>
          <a:bodyPr/>
          <a:lstStyle/>
          <a:p>
            <a:r>
              <a:rPr lang="en-US" dirty="0"/>
              <a:t>TEC/ </a:t>
            </a:r>
            <a:r>
              <a:rPr lang="en-GB" dirty="0"/>
              <a:t>Supervisory control: how to operate fusion reactors safely when integrating many complex sub-systems and plasma domains </a:t>
            </a:r>
          </a:p>
        </p:txBody>
      </p:sp>
      <p:sp>
        <p:nvSpPr>
          <p:cNvPr id="3" name="Content Placeholder 2">
            <a:extLst>
              <a:ext uri="{FF2B5EF4-FFF2-40B4-BE49-F238E27FC236}">
                <a16:creationId xmlns:a16="http://schemas.microsoft.com/office/drawing/2014/main" id="{039B43E5-D22F-B1B0-DE8F-0A2B030BECDC}"/>
              </a:ext>
            </a:extLst>
          </p:cNvPr>
          <p:cNvSpPr>
            <a:spLocks noGrp="1"/>
          </p:cNvSpPr>
          <p:nvPr>
            <p:ph idx="1"/>
          </p:nvPr>
        </p:nvSpPr>
        <p:spPr>
          <a:xfrm>
            <a:off x="157807" y="861732"/>
            <a:ext cx="12034193" cy="5694037"/>
          </a:xfrm>
        </p:spPr>
        <p:txBody>
          <a:bodyPr>
            <a:noAutofit/>
          </a:bodyPr>
          <a:lstStyle/>
          <a:p>
            <a:pPr lvl="0" fontAlgn="base">
              <a:spcAft>
                <a:spcPct val="0"/>
              </a:spcAft>
              <a:buFont typeface="Wingdings" panose="05000000000000000000" pitchFamily="2" charset="2"/>
              <a:buChar char="Ø"/>
            </a:pPr>
            <a:r>
              <a:rPr lang="en-GB" sz="2200" b="1" dirty="0">
                <a:solidFill>
                  <a:prstClr val="black"/>
                </a:solidFill>
                <a:latin typeface="Calibri"/>
              </a:rPr>
              <a:t>Objectives: </a:t>
            </a:r>
          </a:p>
          <a:p>
            <a:pPr marL="0" lvl="0" indent="0" defTabSz="914400" eaLnBrk="0" fontAlgn="base" hangingPunct="0">
              <a:spcBef>
                <a:spcPct val="0"/>
              </a:spcBef>
              <a:spcAft>
                <a:spcPct val="0"/>
              </a:spcAft>
              <a:buNone/>
            </a:pPr>
            <a:r>
              <a:rPr lang="en-GB" altLang="en-US" sz="1600" dirty="0"/>
              <a:t>Develop a future proof reactor supervisory control system infrastructure that is not only safe, non-blocking, and controllable, but also</a:t>
            </a:r>
          </a:p>
          <a:p>
            <a:pPr defTabSz="914400" eaLnBrk="0" fontAlgn="base" hangingPunct="0">
              <a:spcBef>
                <a:spcPct val="0"/>
              </a:spcBef>
              <a:spcAft>
                <a:spcPct val="0"/>
              </a:spcAft>
            </a:pPr>
            <a:r>
              <a:rPr lang="en-GB" altLang="en-US" sz="1600" dirty="0"/>
              <a:t>Evolvable: Extensions and changes can be implemented such that new supervisory controller(s) can be automatically generated without re-coding the entire system or manually adding code</a:t>
            </a:r>
          </a:p>
          <a:p>
            <a:pPr defTabSz="914400" eaLnBrk="0" fontAlgn="base" hangingPunct="0">
              <a:spcBef>
                <a:spcPct val="0"/>
              </a:spcBef>
              <a:spcAft>
                <a:spcPct val="0"/>
              </a:spcAft>
            </a:pPr>
            <a:r>
              <a:rPr lang="en-GB" altLang="en-US" sz="1600" dirty="0"/>
              <a:t>Maximally permissive for physics experiments (maximally permissiveness): The supervisory controller should give maximal freedom without jeopardizing the safety of the system</a:t>
            </a:r>
          </a:p>
          <a:p>
            <a:pPr lvl="0" defTabSz="914400" eaLnBrk="0" fontAlgn="base" hangingPunct="0">
              <a:spcBef>
                <a:spcPct val="0"/>
              </a:spcBef>
              <a:spcAft>
                <a:spcPct val="0"/>
              </a:spcAft>
              <a:buFont typeface="Wingdings" panose="05000000000000000000" pitchFamily="2" charset="2"/>
              <a:buChar char="Ø"/>
            </a:pPr>
            <a:r>
              <a:rPr lang="en-GB" sz="2200" b="1" dirty="0">
                <a:solidFill>
                  <a:prstClr val="black"/>
                </a:solidFill>
                <a:latin typeface="Calibri"/>
              </a:rPr>
              <a:t>Level of resources: </a:t>
            </a:r>
            <a:r>
              <a:rPr lang="en-GB" sz="1800" dirty="0">
                <a:solidFill>
                  <a:prstClr val="black"/>
                </a:solidFill>
                <a:latin typeface="Calibri"/>
              </a:rPr>
              <a:t>48</a:t>
            </a:r>
            <a:r>
              <a:rPr lang="en-GB" sz="1600" dirty="0"/>
              <a:t>PM in 2026; 48PM in 2027</a:t>
            </a:r>
            <a:endParaRPr lang="en-GB" dirty="0"/>
          </a:p>
          <a:p>
            <a:pPr>
              <a:buFont typeface="Wingdings" panose="05000000000000000000" pitchFamily="2" charset="2"/>
              <a:buChar char="Ø"/>
            </a:pPr>
            <a:r>
              <a:rPr lang="en-GB" sz="2200" b="1" dirty="0">
                <a:solidFill>
                  <a:prstClr val="black"/>
                </a:solidFill>
                <a:latin typeface="Calibri"/>
              </a:rPr>
              <a:t>Involved Beneficiaries: </a:t>
            </a:r>
            <a:r>
              <a:rPr lang="en-GB" sz="1600" dirty="0"/>
              <a:t>DIFFER, UKAEA, ENEA</a:t>
            </a:r>
          </a:p>
          <a:p>
            <a:pPr marL="257175" marR="0" lvl="0" indent="-257175" algn="l" defTabSz="6858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GB" sz="22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Use of facilities: </a:t>
            </a:r>
            <a:r>
              <a:rPr kumimoji="0" lang="en-GB" sz="160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MAST-U</a:t>
            </a:r>
            <a:endParaRPr lang="en-US" altLang="en-US" sz="2000" dirty="0"/>
          </a:p>
          <a:p>
            <a:pPr lvl="0" fontAlgn="base">
              <a:spcAft>
                <a:spcPct val="0"/>
              </a:spcAft>
              <a:buFont typeface="Wingdings" panose="05000000000000000000" pitchFamily="2" charset="2"/>
              <a:buChar char="Ø"/>
            </a:pPr>
            <a:r>
              <a:rPr lang="en-GB" sz="2200" b="1" dirty="0">
                <a:solidFill>
                  <a:prstClr val="black"/>
                </a:solidFill>
                <a:latin typeface="Calibri"/>
              </a:rPr>
              <a:t>Intermediate achievement (e.g. MS):</a:t>
            </a:r>
          </a:p>
          <a:p>
            <a:pPr defTabSz="914400" eaLnBrk="0" fontAlgn="base" hangingPunct="0">
              <a:spcBef>
                <a:spcPct val="0"/>
              </a:spcBef>
              <a:spcAft>
                <a:spcPct val="0"/>
              </a:spcAft>
            </a:pPr>
            <a:r>
              <a:rPr lang="en-GB" sz="1600" dirty="0"/>
              <a:t>A plant model based on different design structure matrices of the plasma based on JINTRAC and system based on hardware models which will help for various model based control analysis, primarily for the supervisory control structure</a:t>
            </a:r>
          </a:p>
          <a:p>
            <a:pPr defTabSz="914400" eaLnBrk="0" fontAlgn="base" hangingPunct="0">
              <a:spcBef>
                <a:spcPct val="0"/>
              </a:spcBef>
              <a:spcAft>
                <a:spcPct val="0"/>
              </a:spcAft>
            </a:pPr>
            <a:r>
              <a:rPr lang="en-GB" sz="1600" dirty="0"/>
              <a:t>A definition of requirements in terms of constraints, e.g., plasma limits, actuator limits and performance requirements on output measures</a:t>
            </a:r>
          </a:p>
          <a:p>
            <a:pPr defTabSz="914400" eaLnBrk="0" fontAlgn="base" hangingPunct="0">
              <a:spcBef>
                <a:spcPct val="0"/>
              </a:spcBef>
              <a:spcAft>
                <a:spcPct val="0"/>
              </a:spcAft>
            </a:pPr>
            <a:r>
              <a:rPr lang="en-GB" sz="1600" dirty="0"/>
              <a:t>A procedure easy to adapt to synthesize supervisory controllers (easily adaptable, extendable and non-blocking) and in which new controllers can be easily integrated</a:t>
            </a:r>
          </a:p>
          <a:p>
            <a:pPr defTabSz="914400" eaLnBrk="0" fontAlgn="base" hangingPunct="0">
              <a:spcBef>
                <a:spcPct val="0"/>
              </a:spcBef>
              <a:spcAft>
                <a:spcPct val="0"/>
              </a:spcAft>
            </a:pPr>
            <a:r>
              <a:rPr lang="en-GB" sz="1600" dirty="0"/>
              <a:t>Implementation and demonstration of the synthesized supervisory controller on JINTRAC</a:t>
            </a:r>
          </a:p>
          <a:p>
            <a:pPr defTabSz="914400" eaLnBrk="0" fontAlgn="base" hangingPunct="0">
              <a:spcBef>
                <a:spcPct val="0"/>
              </a:spcBef>
              <a:spcAft>
                <a:spcPct val="0"/>
              </a:spcAft>
            </a:pPr>
            <a:r>
              <a:rPr lang="en-GB" sz="1600" dirty="0"/>
              <a:t>Can be used by the community to perform controlled simulations in JINTRAC</a:t>
            </a:r>
          </a:p>
          <a:p>
            <a:pPr defTabSz="914400" eaLnBrk="0" fontAlgn="base" hangingPunct="0">
              <a:spcBef>
                <a:spcPct val="0"/>
              </a:spcBef>
              <a:spcAft>
                <a:spcPct val="0"/>
              </a:spcAft>
            </a:pPr>
            <a:r>
              <a:rPr lang="en-GB" sz="1600" dirty="0"/>
              <a:t>Can be used to create plasma limits in JINTRAC, which are not contained in JINTRAC</a:t>
            </a:r>
          </a:p>
          <a:p>
            <a:pPr defTabSz="914400" eaLnBrk="0" fontAlgn="base" hangingPunct="0">
              <a:spcBef>
                <a:spcPct val="0"/>
              </a:spcBef>
              <a:spcAft>
                <a:spcPct val="0"/>
              </a:spcAft>
            </a:pPr>
            <a:r>
              <a:rPr lang="en-GB" sz="1600" dirty="0"/>
              <a:t>Synthesis of an example supervisory controller of the exhaust and core in MAST-U</a:t>
            </a:r>
          </a:p>
          <a:p>
            <a:pPr defTabSz="914400" eaLnBrk="0" fontAlgn="base" hangingPunct="0">
              <a:spcBef>
                <a:spcPct val="0"/>
              </a:spcBef>
              <a:spcAft>
                <a:spcPct val="0"/>
              </a:spcAft>
            </a:pPr>
            <a:r>
              <a:rPr lang="en-GB" sz="1600" dirty="0"/>
              <a:t>Test the system on MAST-U demonstrating this approach in practice (subject to campaigns and might fall after the duration of this project)</a:t>
            </a:r>
          </a:p>
          <a:p>
            <a:pPr>
              <a:buFont typeface="Wingdings" panose="05000000000000000000" pitchFamily="2" charset="2"/>
              <a:buChar char="Ø"/>
            </a:pPr>
            <a:endParaRPr lang="en-GB" dirty="0"/>
          </a:p>
          <a:p>
            <a:pPr marL="457200" indent="-457200">
              <a:buFont typeface="+mj-lt"/>
              <a:buAutoNum type="arabicPeriod"/>
            </a:pPr>
            <a:endParaRPr lang="en-GB" dirty="0"/>
          </a:p>
        </p:txBody>
      </p:sp>
      <p:sp>
        <p:nvSpPr>
          <p:cNvPr id="4" name="Footer Placeholder 3">
            <a:extLst>
              <a:ext uri="{FF2B5EF4-FFF2-40B4-BE49-F238E27FC236}">
                <a16:creationId xmlns:a16="http://schemas.microsoft.com/office/drawing/2014/main" id="{2C43ADA0-2ED4-3721-29CA-293A558E1512}"/>
              </a:ext>
            </a:extLst>
          </p:cNvPr>
          <p:cNvSpPr>
            <a:spLocks noGrp="1"/>
          </p:cNvSpPr>
          <p:nvPr>
            <p:ph type="ftr" sz="quarter" idx="11"/>
          </p:nvPr>
        </p:nvSpPr>
        <p:spPr>
          <a:xfrm>
            <a:off x="825624" y="6555770"/>
            <a:ext cx="6397368" cy="329614"/>
          </a:xfrm>
        </p:spPr>
        <p:txBody>
          <a:bodyPr/>
          <a:lstStyle/>
          <a:p>
            <a:r>
              <a:rPr lang="en-GB" dirty="0">
                <a:solidFill>
                  <a:prstClr val="white"/>
                </a:solidFill>
              </a:rPr>
              <a:t>Meszaros | Summary of Enabling Research projects AWP26-27 | 16/02/2026</a:t>
            </a:r>
          </a:p>
        </p:txBody>
      </p:sp>
      <p:sp>
        <p:nvSpPr>
          <p:cNvPr id="5" name="Slide Number Placeholder 4">
            <a:extLst>
              <a:ext uri="{FF2B5EF4-FFF2-40B4-BE49-F238E27FC236}">
                <a16:creationId xmlns:a16="http://schemas.microsoft.com/office/drawing/2014/main" id="{E4721BEC-5215-980C-760F-1D2605442633}"/>
              </a:ext>
            </a:extLst>
          </p:cNvPr>
          <p:cNvSpPr>
            <a:spLocks noGrp="1"/>
          </p:cNvSpPr>
          <p:nvPr>
            <p:ph type="sldNum" sz="quarter" idx="12"/>
          </p:nvPr>
        </p:nvSpPr>
        <p:spPr/>
        <p:txBody>
          <a:bodyPr/>
          <a:lstStyle/>
          <a:p>
            <a:fld id="{6A6D9FA1-99C7-4910-8E32-B85D378B0060}" type="slidenum">
              <a:rPr lang="en-GB" smtClean="0">
                <a:solidFill>
                  <a:prstClr val="white"/>
                </a:solidFill>
              </a:rPr>
              <a:pPr/>
              <a:t>16</a:t>
            </a:fld>
            <a:endParaRPr lang="en-GB">
              <a:solidFill>
                <a:prstClr val="white"/>
              </a:solidFill>
            </a:endParaRPr>
          </a:p>
        </p:txBody>
      </p:sp>
      <p:sp>
        <p:nvSpPr>
          <p:cNvPr id="7" name="TextBox 6">
            <a:extLst>
              <a:ext uri="{FF2B5EF4-FFF2-40B4-BE49-F238E27FC236}">
                <a16:creationId xmlns:a16="http://schemas.microsoft.com/office/drawing/2014/main" id="{CE62CB32-F65F-3165-FDF6-B2CACD155B2C}"/>
              </a:ext>
            </a:extLst>
          </p:cNvPr>
          <p:cNvSpPr txBox="1"/>
          <p:nvPr/>
        </p:nvSpPr>
        <p:spPr>
          <a:xfrm>
            <a:off x="7748753" y="6516052"/>
            <a:ext cx="4443248" cy="369332"/>
          </a:xfrm>
          <a:prstGeom prst="rect">
            <a:avLst/>
          </a:prstGeom>
          <a:noFill/>
        </p:spPr>
        <p:txBody>
          <a:bodyPr wrap="square">
            <a:spAutoFit/>
          </a:bodyPr>
          <a:lstStyle/>
          <a:p>
            <a:r>
              <a:rPr lang="en-GB" b="1" dirty="0">
                <a:solidFill>
                  <a:schemeClr val="bg1"/>
                </a:solidFill>
              </a:rPr>
              <a:t>ENR-TEC.03.DIFFER-01 | Matthijs van Berkel</a:t>
            </a:r>
          </a:p>
        </p:txBody>
      </p:sp>
    </p:spTree>
    <p:extLst>
      <p:ext uri="{BB962C8B-B14F-4D97-AF65-F5344CB8AC3E}">
        <p14:creationId xmlns:p14="http://schemas.microsoft.com/office/powerpoint/2010/main" val="16287962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C3A2FF-8794-81FF-7259-39FAB4FD99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017730-533B-8CCA-9664-47B7733BFDE2}"/>
              </a:ext>
            </a:extLst>
          </p:cNvPr>
          <p:cNvSpPr>
            <a:spLocks noGrp="1"/>
          </p:cNvSpPr>
          <p:nvPr>
            <p:ph type="title"/>
          </p:nvPr>
        </p:nvSpPr>
        <p:spPr>
          <a:xfrm>
            <a:off x="720080" y="192515"/>
            <a:ext cx="11471920" cy="457200"/>
          </a:xfrm>
        </p:spPr>
        <p:txBody>
          <a:bodyPr/>
          <a:lstStyle/>
          <a:p>
            <a:r>
              <a:rPr lang="en-US" dirty="0"/>
              <a:t>TEC/ </a:t>
            </a:r>
            <a:r>
              <a:rPr lang="en-GB" dirty="0"/>
              <a:t>A Dual AI-enhanced neutron–gamma Spectroscopy suite for fast-Ion </a:t>
            </a:r>
            <a:r>
              <a:rPr lang="en-GB" dirty="0" err="1"/>
              <a:t>studY</a:t>
            </a:r>
            <a:r>
              <a:rPr lang="en-GB" dirty="0"/>
              <a:t> in deuterium fusion experiments (DAISY)</a:t>
            </a:r>
          </a:p>
        </p:txBody>
      </p:sp>
      <p:sp>
        <p:nvSpPr>
          <p:cNvPr id="3" name="Content Placeholder 2">
            <a:extLst>
              <a:ext uri="{FF2B5EF4-FFF2-40B4-BE49-F238E27FC236}">
                <a16:creationId xmlns:a16="http://schemas.microsoft.com/office/drawing/2014/main" id="{518CDC57-8B0D-96DB-536D-CAA76E012A98}"/>
              </a:ext>
            </a:extLst>
          </p:cNvPr>
          <p:cNvSpPr>
            <a:spLocks noGrp="1"/>
          </p:cNvSpPr>
          <p:nvPr>
            <p:ph idx="1"/>
          </p:nvPr>
        </p:nvSpPr>
        <p:spPr>
          <a:xfrm>
            <a:off x="1" y="489581"/>
            <a:ext cx="12192000" cy="6240817"/>
          </a:xfrm>
        </p:spPr>
        <p:txBody>
          <a:bodyPr>
            <a:noAutofit/>
          </a:bodyPr>
          <a:lstStyle/>
          <a:p>
            <a:pPr lvl="0" fontAlgn="base">
              <a:spcAft>
                <a:spcPct val="0"/>
              </a:spcAft>
              <a:buFont typeface="Wingdings" panose="05000000000000000000" pitchFamily="2" charset="2"/>
              <a:buChar char="Ø"/>
            </a:pPr>
            <a:r>
              <a:rPr lang="en-GB" sz="2200" b="1" dirty="0">
                <a:solidFill>
                  <a:prstClr val="black"/>
                </a:solidFill>
                <a:latin typeface="Calibri"/>
              </a:rPr>
              <a:t>Objectives: </a:t>
            </a:r>
          </a:p>
          <a:p>
            <a:pPr marL="0" lvl="0" indent="0" defTabSz="914400" eaLnBrk="0" fontAlgn="base" hangingPunct="0">
              <a:spcBef>
                <a:spcPct val="0"/>
              </a:spcBef>
              <a:spcAft>
                <a:spcPct val="0"/>
              </a:spcAft>
              <a:buNone/>
            </a:pPr>
            <a:r>
              <a:rPr lang="en-GB" altLang="en-US" sz="1600" dirty="0"/>
              <a:t>Development and demonstration of a versatile framework/tool/suite for enabling real-time neutron and gamma spectroscopy measurements on deuterium plasmas exploiting the use of LaCl3(Ce) based instruments through</a:t>
            </a:r>
          </a:p>
          <a:p>
            <a:pPr defTabSz="914400" eaLnBrk="0" fontAlgn="base" hangingPunct="0">
              <a:spcBef>
                <a:spcPct val="0"/>
              </a:spcBef>
              <a:spcAft>
                <a:spcPct val="0"/>
              </a:spcAft>
            </a:pPr>
            <a:r>
              <a:rPr lang="en-GB" altLang="en-US" sz="1600" dirty="0"/>
              <a:t>comprehensive understanding of the detector response function</a:t>
            </a:r>
          </a:p>
          <a:p>
            <a:pPr defTabSz="914400" eaLnBrk="0" fontAlgn="base" hangingPunct="0">
              <a:spcBef>
                <a:spcPct val="0"/>
              </a:spcBef>
              <a:spcAft>
                <a:spcPct val="0"/>
              </a:spcAft>
            </a:pPr>
            <a:r>
              <a:rPr lang="en-GB" altLang="en-US" sz="1600" dirty="0"/>
              <a:t>development of an AI-driven neural network frame for particle identification and pile-up reconstruction</a:t>
            </a:r>
          </a:p>
          <a:p>
            <a:pPr defTabSz="914400" eaLnBrk="0" fontAlgn="base" hangingPunct="0">
              <a:spcBef>
                <a:spcPct val="0"/>
              </a:spcBef>
              <a:spcAft>
                <a:spcPct val="0"/>
              </a:spcAft>
            </a:pPr>
            <a:r>
              <a:rPr lang="en-GB" altLang="en-US" sz="1600" dirty="0"/>
              <a:t>interpretation and analysis of the data collected by the LaCl3(Ce) detectors installed at ASDEX-UG and MAST-U</a:t>
            </a:r>
          </a:p>
          <a:p>
            <a:pPr defTabSz="914400" eaLnBrk="0" fontAlgn="base" hangingPunct="0">
              <a:spcBef>
                <a:spcPct val="0"/>
              </a:spcBef>
              <a:spcAft>
                <a:spcPct val="0"/>
              </a:spcAft>
            </a:pPr>
            <a:r>
              <a:rPr lang="en-GB" altLang="en-US" sz="1600" dirty="0"/>
              <a:t>performance evaluation of the LaCl3 detector as gamma ray spectrometer for fusion plasma applications</a:t>
            </a:r>
          </a:p>
          <a:p>
            <a:pPr fontAlgn="base">
              <a:spcAft>
                <a:spcPct val="0"/>
              </a:spcAft>
              <a:buFont typeface="Wingdings" panose="05000000000000000000" pitchFamily="2" charset="2"/>
              <a:buChar char="Ø"/>
            </a:pPr>
            <a:r>
              <a:rPr lang="en-GB" sz="2200" b="1" dirty="0">
                <a:solidFill>
                  <a:prstClr val="black"/>
                </a:solidFill>
                <a:latin typeface="Calibri"/>
              </a:rPr>
              <a:t>Level of resources: </a:t>
            </a:r>
            <a:r>
              <a:rPr lang="en-GB" sz="1600" dirty="0"/>
              <a:t>47PM+110k€ EOGS in 2026; 47PM+45k€ EOGS in 2027</a:t>
            </a:r>
            <a:endParaRPr lang="en-GB" dirty="0"/>
          </a:p>
          <a:p>
            <a:pPr>
              <a:buFont typeface="Wingdings" panose="05000000000000000000" pitchFamily="2" charset="2"/>
              <a:buChar char="Ø"/>
            </a:pPr>
            <a:r>
              <a:rPr lang="en-GB" sz="2200" b="1" dirty="0">
                <a:solidFill>
                  <a:prstClr val="black"/>
                </a:solidFill>
                <a:latin typeface="Calibri"/>
              </a:rPr>
              <a:t>Involved Beneficiaries: </a:t>
            </a:r>
            <a:r>
              <a:rPr lang="en-GB" sz="1600" dirty="0"/>
              <a:t>ENEA</a:t>
            </a:r>
          </a:p>
          <a:p>
            <a:pPr fontAlgn="base">
              <a:spcAft>
                <a:spcPct val="0"/>
              </a:spcAft>
              <a:buFont typeface="Wingdings" panose="05000000000000000000" pitchFamily="2" charset="2"/>
              <a:buChar char="Ø"/>
            </a:pPr>
            <a:r>
              <a:rPr lang="en-GB" sz="2200" b="1" dirty="0">
                <a:solidFill>
                  <a:prstClr val="black"/>
                </a:solidFill>
                <a:latin typeface="Calibri"/>
              </a:rPr>
              <a:t>Hardware: </a:t>
            </a:r>
            <a:r>
              <a:rPr lang="en-GB" sz="1800" dirty="0">
                <a:solidFill>
                  <a:prstClr val="black"/>
                </a:solidFill>
                <a:latin typeface="Calibri"/>
              </a:rPr>
              <a:t>detector prototype</a:t>
            </a:r>
            <a:endParaRPr lang="en-US" altLang="en-US" sz="1600" dirty="0"/>
          </a:p>
          <a:p>
            <a:pPr marL="257175" marR="0" lvl="0" indent="-257175" algn="l" defTabSz="6858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GB" sz="22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Use of facilities: </a:t>
            </a:r>
            <a:r>
              <a:rPr kumimoji="0" lang="en-GB" sz="180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FNG, TANDEM accelerator</a:t>
            </a:r>
            <a:endParaRPr lang="en-US" altLang="en-US" sz="1600" dirty="0"/>
          </a:p>
          <a:p>
            <a:pPr lvl="0" fontAlgn="base">
              <a:spcAft>
                <a:spcPct val="0"/>
              </a:spcAft>
              <a:buFont typeface="Wingdings" panose="05000000000000000000" pitchFamily="2" charset="2"/>
              <a:buChar char="Ø"/>
            </a:pPr>
            <a:r>
              <a:rPr lang="en-GB" sz="2200" b="1" dirty="0">
                <a:solidFill>
                  <a:prstClr val="black"/>
                </a:solidFill>
                <a:latin typeface="Calibri"/>
              </a:rPr>
              <a:t>Intermediate achievement (e.g. MS):</a:t>
            </a:r>
          </a:p>
          <a:p>
            <a:pPr defTabSz="914400" eaLnBrk="0" fontAlgn="base" hangingPunct="0">
              <a:spcBef>
                <a:spcPct val="0"/>
              </a:spcBef>
              <a:spcAft>
                <a:spcPct val="0"/>
              </a:spcAft>
            </a:pPr>
            <a:r>
              <a:rPr lang="en-GB" sz="1600" dirty="0"/>
              <a:t>Survey of the n-35Cl cross sections literature data</a:t>
            </a:r>
          </a:p>
          <a:p>
            <a:pPr defTabSz="914400" eaLnBrk="0" fontAlgn="base" hangingPunct="0">
              <a:spcBef>
                <a:spcPct val="0"/>
              </a:spcBef>
              <a:spcAft>
                <a:spcPct val="0"/>
              </a:spcAft>
            </a:pPr>
            <a:r>
              <a:rPr lang="en-GB" sz="1600" dirty="0"/>
              <a:t>Full prototype realization</a:t>
            </a:r>
          </a:p>
          <a:p>
            <a:pPr defTabSz="914400" eaLnBrk="0" fontAlgn="base" hangingPunct="0">
              <a:spcBef>
                <a:spcPct val="0"/>
              </a:spcBef>
              <a:spcAft>
                <a:spcPct val="0"/>
              </a:spcAft>
            </a:pPr>
            <a:r>
              <a:rPr lang="en-GB" sz="1600" dirty="0"/>
              <a:t>Gamma-rays and alpha particles measurements</a:t>
            </a:r>
          </a:p>
          <a:p>
            <a:pPr defTabSz="914400" eaLnBrk="0" fontAlgn="base" hangingPunct="0">
              <a:spcBef>
                <a:spcPct val="0"/>
              </a:spcBef>
              <a:spcAft>
                <a:spcPct val="0"/>
              </a:spcAft>
            </a:pPr>
            <a:r>
              <a:rPr lang="en-GB" sz="1600" dirty="0"/>
              <a:t>Determination of the detector response function to mono-energetic neutrons in the energy range of 2 – 5 MeV</a:t>
            </a:r>
          </a:p>
          <a:p>
            <a:pPr defTabSz="914400" eaLnBrk="0" fontAlgn="base" hangingPunct="0">
              <a:spcBef>
                <a:spcPct val="0"/>
              </a:spcBef>
              <a:spcAft>
                <a:spcPct val="0"/>
              </a:spcAft>
            </a:pPr>
            <a:r>
              <a:rPr lang="en-GB" sz="1600" dirty="0"/>
              <a:t>Proton measurements at the TANDEM accelerator</a:t>
            </a:r>
          </a:p>
          <a:p>
            <a:pPr defTabSz="914400" eaLnBrk="0" fontAlgn="base" hangingPunct="0">
              <a:spcBef>
                <a:spcPct val="0"/>
              </a:spcBef>
              <a:spcAft>
                <a:spcPct val="0"/>
              </a:spcAft>
            </a:pPr>
            <a:r>
              <a:rPr lang="en-GB" sz="1600" dirty="0"/>
              <a:t>Development of the Convolutional Neural Network for the particle classification and pile-up recovery</a:t>
            </a:r>
          </a:p>
          <a:p>
            <a:pPr defTabSz="914400" eaLnBrk="0" fontAlgn="base" hangingPunct="0">
              <a:spcBef>
                <a:spcPct val="0"/>
              </a:spcBef>
              <a:spcAft>
                <a:spcPct val="0"/>
              </a:spcAft>
            </a:pPr>
            <a:r>
              <a:rPr lang="en-GB" sz="1600" dirty="0"/>
              <a:t>Application of the AI-driven neural network frame on neutron measurements done at nuclear fusion experiments</a:t>
            </a:r>
          </a:p>
          <a:p>
            <a:pPr defTabSz="914400" eaLnBrk="0" fontAlgn="base" hangingPunct="0">
              <a:spcBef>
                <a:spcPct val="0"/>
              </a:spcBef>
              <a:spcAft>
                <a:spcPct val="0"/>
              </a:spcAft>
            </a:pPr>
            <a:r>
              <a:rPr lang="en-GB" sz="1600" dirty="0"/>
              <a:t>Implementation of the convolutional neural network algorithm to FPGA for real-time particle classification</a:t>
            </a:r>
          </a:p>
          <a:p>
            <a:pPr defTabSz="914400" eaLnBrk="0" fontAlgn="base" hangingPunct="0">
              <a:spcBef>
                <a:spcPct val="0"/>
              </a:spcBef>
              <a:spcAft>
                <a:spcPct val="0"/>
              </a:spcAft>
            </a:pPr>
            <a:r>
              <a:rPr lang="en-GB" sz="1600" dirty="0"/>
              <a:t>Performance assessment of a LaCl3 detector with enhanced neural network algorithms for  spectroscopy measurements on D plasmas</a:t>
            </a:r>
          </a:p>
          <a:p>
            <a:pPr>
              <a:buFont typeface="Wingdings" panose="05000000000000000000" pitchFamily="2" charset="2"/>
              <a:buChar char="Ø"/>
            </a:pPr>
            <a:endParaRPr lang="en-GB" dirty="0"/>
          </a:p>
          <a:p>
            <a:pPr marL="457200" indent="-457200">
              <a:buFont typeface="+mj-lt"/>
              <a:buAutoNum type="arabicPeriod"/>
            </a:pPr>
            <a:endParaRPr lang="en-GB" dirty="0"/>
          </a:p>
        </p:txBody>
      </p:sp>
      <p:sp>
        <p:nvSpPr>
          <p:cNvPr id="4" name="Footer Placeholder 3">
            <a:extLst>
              <a:ext uri="{FF2B5EF4-FFF2-40B4-BE49-F238E27FC236}">
                <a16:creationId xmlns:a16="http://schemas.microsoft.com/office/drawing/2014/main" id="{C15580F4-DD34-02E4-70FF-25FF872A04F0}"/>
              </a:ext>
            </a:extLst>
          </p:cNvPr>
          <p:cNvSpPr>
            <a:spLocks noGrp="1"/>
          </p:cNvSpPr>
          <p:nvPr>
            <p:ph type="ftr" sz="quarter" idx="11"/>
          </p:nvPr>
        </p:nvSpPr>
        <p:spPr>
          <a:xfrm>
            <a:off x="825624" y="6555770"/>
            <a:ext cx="6397368" cy="329614"/>
          </a:xfrm>
        </p:spPr>
        <p:txBody>
          <a:bodyPr/>
          <a:lstStyle/>
          <a:p>
            <a:r>
              <a:rPr lang="en-GB" dirty="0">
                <a:solidFill>
                  <a:prstClr val="white"/>
                </a:solidFill>
              </a:rPr>
              <a:t>Meszaros | Summary of Enabling Research projects AWP26-27 | 16/02/2026</a:t>
            </a:r>
          </a:p>
        </p:txBody>
      </p:sp>
      <p:sp>
        <p:nvSpPr>
          <p:cNvPr id="5" name="Slide Number Placeholder 4">
            <a:extLst>
              <a:ext uri="{FF2B5EF4-FFF2-40B4-BE49-F238E27FC236}">
                <a16:creationId xmlns:a16="http://schemas.microsoft.com/office/drawing/2014/main" id="{5B6FA576-089B-F80B-D317-9C947597C8A0}"/>
              </a:ext>
            </a:extLst>
          </p:cNvPr>
          <p:cNvSpPr>
            <a:spLocks noGrp="1"/>
          </p:cNvSpPr>
          <p:nvPr>
            <p:ph type="sldNum" sz="quarter" idx="12"/>
          </p:nvPr>
        </p:nvSpPr>
        <p:spPr/>
        <p:txBody>
          <a:bodyPr/>
          <a:lstStyle/>
          <a:p>
            <a:fld id="{6A6D9FA1-99C7-4910-8E32-B85D378B0060}" type="slidenum">
              <a:rPr lang="en-GB" smtClean="0">
                <a:solidFill>
                  <a:prstClr val="white"/>
                </a:solidFill>
              </a:rPr>
              <a:pPr/>
              <a:t>17</a:t>
            </a:fld>
            <a:endParaRPr lang="en-GB">
              <a:solidFill>
                <a:prstClr val="white"/>
              </a:solidFill>
            </a:endParaRPr>
          </a:p>
        </p:txBody>
      </p:sp>
      <p:sp>
        <p:nvSpPr>
          <p:cNvPr id="7" name="TextBox 6">
            <a:extLst>
              <a:ext uri="{FF2B5EF4-FFF2-40B4-BE49-F238E27FC236}">
                <a16:creationId xmlns:a16="http://schemas.microsoft.com/office/drawing/2014/main" id="{07E74C63-E819-64E9-6017-AC12EF9C3F08}"/>
              </a:ext>
            </a:extLst>
          </p:cNvPr>
          <p:cNvSpPr txBox="1"/>
          <p:nvPr/>
        </p:nvSpPr>
        <p:spPr>
          <a:xfrm>
            <a:off x="8127125" y="6516052"/>
            <a:ext cx="4064876" cy="369332"/>
          </a:xfrm>
          <a:prstGeom prst="rect">
            <a:avLst/>
          </a:prstGeom>
          <a:noFill/>
        </p:spPr>
        <p:txBody>
          <a:bodyPr wrap="square">
            <a:spAutoFit/>
          </a:bodyPr>
          <a:lstStyle/>
          <a:p>
            <a:r>
              <a:rPr lang="en-GB" b="1" dirty="0">
                <a:solidFill>
                  <a:schemeClr val="bg1"/>
                </a:solidFill>
              </a:rPr>
              <a:t>ENR-TEC.03.ENEA-01 | Davide Rigamonti</a:t>
            </a:r>
          </a:p>
        </p:txBody>
      </p:sp>
    </p:spTree>
    <p:extLst>
      <p:ext uri="{BB962C8B-B14F-4D97-AF65-F5344CB8AC3E}">
        <p14:creationId xmlns:p14="http://schemas.microsoft.com/office/powerpoint/2010/main" val="32132116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ACEC7F-8ED1-D750-BC2B-4DD401E317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5271BA-B816-DA6B-E6D8-F31DA1FE7070}"/>
              </a:ext>
            </a:extLst>
          </p:cNvPr>
          <p:cNvSpPr>
            <a:spLocks noGrp="1"/>
          </p:cNvSpPr>
          <p:nvPr>
            <p:ph type="title"/>
          </p:nvPr>
        </p:nvSpPr>
        <p:spPr>
          <a:xfrm>
            <a:off x="720080" y="192515"/>
            <a:ext cx="11471920" cy="457200"/>
          </a:xfrm>
        </p:spPr>
        <p:txBody>
          <a:bodyPr/>
          <a:lstStyle/>
          <a:p>
            <a:r>
              <a:rPr lang="en-GB" dirty="0"/>
              <a:t>TEC/ A DTT THz-TDS multifunctional diagnostic tested on WEST Tokamak</a:t>
            </a:r>
          </a:p>
        </p:txBody>
      </p:sp>
      <p:sp>
        <p:nvSpPr>
          <p:cNvPr id="3" name="Content Placeholder 2">
            <a:extLst>
              <a:ext uri="{FF2B5EF4-FFF2-40B4-BE49-F238E27FC236}">
                <a16:creationId xmlns:a16="http://schemas.microsoft.com/office/drawing/2014/main" id="{6A3005CC-1011-7AAC-92BE-55FB3F4029CC}"/>
              </a:ext>
            </a:extLst>
          </p:cNvPr>
          <p:cNvSpPr>
            <a:spLocks noGrp="1"/>
          </p:cNvSpPr>
          <p:nvPr>
            <p:ph idx="1"/>
          </p:nvPr>
        </p:nvSpPr>
        <p:spPr>
          <a:xfrm>
            <a:off x="157807" y="861733"/>
            <a:ext cx="12034193" cy="5428708"/>
          </a:xfrm>
        </p:spPr>
        <p:txBody>
          <a:bodyPr>
            <a:normAutofit fontScale="92500" lnSpcReduction="10000"/>
          </a:bodyPr>
          <a:lstStyle/>
          <a:p>
            <a:pPr lvl="0" fontAlgn="base">
              <a:spcAft>
                <a:spcPct val="0"/>
              </a:spcAft>
              <a:buFont typeface="Wingdings" panose="05000000000000000000" pitchFamily="2" charset="2"/>
              <a:buChar char="Ø"/>
            </a:pPr>
            <a:r>
              <a:rPr lang="en-GB" sz="2200" b="1" dirty="0">
                <a:solidFill>
                  <a:prstClr val="black"/>
                </a:solidFill>
                <a:latin typeface="Calibri"/>
              </a:rPr>
              <a:t>Objectives: </a:t>
            </a:r>
          </a:p>
          <a:p>
            <a:pPr marL="0" lvl="0" indent="0" fontAlgn="base">
              <a:spcAft>
                <a:spcPct val="0"/>
              </a:spcAft>
              <a:buNone/>
            </a:pPr>
            <a:r>
              <a:rPr lang="en-GB" sz="1600" dirty="0">
                <a:solidFill>
                  <a:prstClr val="black"/>
                </a:solidFill>
                <a:latin typeface="Calibri"/>
              </a:rPr>
              <a:t>Demonstrate the successful installation and routine usage of the Terahertz-Time Domain Spectroscopy (THz-TDS) multifunctional diagnostic in an actual fusion-relevant experiment (WEST), in preparation for the implementation on DTT tokamak.</a:t>
            </a:r>
            <a:endParaRPr lang="en-GB" altLang="en-US" sz="1600" dirty="0"/>
          </a:p>
          <a:p>
            <a:pPr fontAlgn="base">
              <a:spcAft>
                <a:spcPct val="0"/>
              </a:spcAft>
              <a:buFont typeface="Wingdings" panose="05000000000000000000" pitchFamily="2" charset="2"/>
              <a:buChar char="Ø"/>
            </a:pPr>
            <a:r>
              <a:rPr lang="en-GB" sz="2200" b="1" dirty="0">
                <a:solidFill>
                  <a:prstClr val="black"/>
                </a:solidFill>
                <a:latin typeface="Calibri"/>
              </a:rPr>
              <a:t>Level of resources: </a:t>
            </a:r>
            <a:r>
              <a:rPr lang="en-GB" sz="1600" dirty="0"/>
              <a:t>13PM+39k€ EOGS in 2026; 13PM in 2027</a:t>
            </a:r>
            <a:endParaRPr lang="en-GB" dirty="0"/>
          </a:p>
          <a:p>
            <a:pPr>
              <a:buFont typeface="Wingdings" panose="05000000000000000000" pitchFamily="2" charset="2"/>
              <a:buChar char="Ø"/>
            </a:pPr>
            <a:r>
              <a:rPr lang="en-GB" sz="2200" b="1" dirty="0">
                <a:solidFill>
                  <a:prstClr val="black"/>
                </a:solidFill>
                <a:latin typeface="Calibri"/>
              </a:rPr>
              <a:t>Involved Beneficiaries: </a:t>
            </a:r>
            <a:r>
              <a:rPr lang="en-GB" sz="1600" dirty="0"/>
              <a:t>CEA, ENEA</a:t>
            </a:r>
          </a:p>
          <a:p>
            <a:pPr fontAlgn="base">
              <a:spcAft>
                <a:spcPct val="0"/>
              </a:spcAft>
              <a:buFont typeface="Wingdings" panose="05000000000000000000" pitchFamily="2" charset="2"/>
              <a:buChar char="Ø"/>
            </a:pPr>
            <a:r>
              <a:rPr lang="en-GB" sz="2200" b="1" dirty="0">
                <a:solidFill>
                  <a:prstClr val="black"/>
                </a:solidFill>
                <a:latin typeface="Calibri"/>
              </a:rPr>
              <a:t>Hardware: </a:t>
            </a:r>
            <a:r>
              <a:rPr lang="en-GB" sz="1600" dirty="0">
                <a:solidFill>
                  <a:prstClr val="black"/>
                </a:solidFill>
                <a:latin typeface="Calibri"/>
              </a:rPr>
              <a:t>diagnostic components</a:t>
            </a:r>
            <a:endParaRPr lang="en-US" altLang="en-US" sz="1600" dirty="0"/>
          </a:p>
          <a:p>
            <a:pPr marL="257175" marR="0" lvl="0" indent="-257175" algn="l" defTabSz="6858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GB" sz="22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Use of facilities: </a:t>
            </a:r>
            <a:r>
              <a:rPr kumimoji="0" lang="en-GB" sz="160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WEST</a:t>
            </a:r>
            <a:endParaRPr lang="en-US" altLang="en-US" sz="1600" dirty="0"/>
          </a:p>
          <a:p>
            <a:pPr lvl="0" fontAlgn="base">
              <a:spcAft>
                <a:spcPct val="0"/>
              </a:spcAft>
              <a:buFont typeface="Wingdings" panose="05000000000000000000" pitchFamily="2" charset="2"/>
              <a:buChar char="Ø"/>
            </a:pPr>
            <a:r>
              <a:rPr lang="en-GB" sz="2200" b="1" dirty="0">
                <a:solidFill>
                  <a:prstClr val="black"/>
                </a:solidFill>
                <a:latin typeface="Calibri"/>
              </a:rPr>
              <a:t>Intermediate achievement (e.g. MS):</a:t>
            </a:r>
          </a:p>
          <a:p>
            <a:pPr lvl="0" defTabSz="914400" eaLnBrk="0" fontAlgn="base" hangingPunct="0">
              <a:spcBef>
                <a:spcPct val="0"/>
              </a:spcBef>
              <a:spcAft>
                <a:spcPct val="0"/>
              </a:spcAft>
            </a:pPr>
            <a:r>
              <a:rPr lang="en-GB" sz="1700" dirty="0"/>
              <a:t>Completion of diagnostic general layout design </a:t>
            </a:r>
          </a:p>
          <a:p>
            <a:pPr lvl="0" defTabSz="914400" eaLnBrk="0" fontAlgn="base" hangingPunct="0">
              <a:spcBef>
                <a:spcPct val="0"/>
              </a:spcBef>
              <a:spcAft>
                <a:spcPct val="0"/>
              </a:spcAft>
            </a:pPr>
            <a:r>
              <a:rPr lang="en-GB" sz="1700" dirty="0"/>
              <a:t>Completion of front ends design, construction and test </a:t>
            </a:r>
          </a:p>
          <a:p>
            <a:pPr lvl="0" defTabSz="914400" eaLnBrk="0" fontAlgn="base" hangingPunct="0">
              <a:spcBef>
                <a:spcPct val="0"/>
              </a:spcBef>
              <a:spcAft>
                <a:spcPct val="0"/>
              </a:spcAft>
            </a:pPr>
            <a:r>
              <a:rPr lang="en-GB" sz="1700" dirty="0"/>
              <a:t>Completion of 3D CAD design of diagnostic-WEST interface </a:t>
            </a:r>
          </a:p>
          <a:p>
            <a:pPr lvl="0" defTabSz="914400" eaLnBrk="0" fontAlgn="base" hangingPunct="0">
              <a:spcBef>
                <a:spcPct val="0"/>
              </a:spcBef>
              <a:spcAft>
                <a:spcPct val="0"/>
              </a:spcAft>
            </a:pPr>
            <a:r>
              <a:rPr lang="en-GB" sz="1700" dirty="0"/>
              <a:t>Data elaboration program completion </a:t>
            </a:r>
          </a:p>
          <a:p>
            <a:pPr lvl="0" defTabSz="914400" eaLnBrk="0" fontAlgn="base" hangingPunct="0">
              <a:spcBef>
                <a:spcPct val="0"/>
              </a:spcBef>
              <a:spcAft>
                <a:spcPct val="0"/>
              </a:spcAft>
            </a:pPr>
            <a:r>
              <a:rPr lang="en-GB" sz="1700" dirty="0"/>
              <a:t>Order, Manufacturing and inspection of the above components </a:t>
            </a:r>
          </a:p>
          <a:p>
            <a:pPr lvl="0" defTabSz="914400" eaLnBrk="0" fontAlgn="base" hangingPunct="0">
              <a:spcBef>
                <a:spcPct val="0"/>
              </a:spcBef>
              <a:spcAft>
                <a:spcPct val="0"/>
              </a:spcAft>
            </a:pPr>
            <a:r>
              <a:rPr lang="en-GB" sz="1700" dirty="0"/>
              <a:t>Order accessory components and systems (PCs etc.) </a:t>
            </a:r>
          </a:p>
          <a:p>
            <a:pPr lvl="0" defTabSz="914400" eaLnBrk="0" fontAlgn="base" hangingPunct="0">
              <a:spcBef>
                <a:spcPct val="0"/>
              </a:spcBef>
              <a:spcAft>
                <a:spcPct val="0"/>
              </a:spcAft>
            </a:pPr>
            <a:r>
              <a:rPr lang="en-GB" sz="1700" dirty="0"/>
              <a:t>Diagnostic assembly in Frascati </a:t>
            </a:r>
          </a:p>
          <a:p>
            <a:pPr lvl="0" defTabSz="914400" eaLnBrk="0" fontAlgn="base" hangingPunct="0">
              <a:spcBef>
                <a:spcPct val="0"/>
              </a:spcBef>
              <a:spcAft>
                <a:spcPct val="0"/>
              </a:spcAft>
            </a:pPr>
            <a:r>
              <a:rPr lang="en-GB" sz="1700" dirty="0"/>
              <a:t>Shipping and delivery to CEA </a:t>
            </a:r>
            <a:r>
              <a:rPr lang="en-GB" sz="1700" dirty="0" err="1"/>
              <a:t>Cadarache</a:t>
            </a:r>
            <a:r>
              <a:rPr lang="en-GB" sz="1700" dirty="0"/>
              <a:t> </a:t>
            </a:r>
          </a:p>
          <a:p>
            <a:pPr lvl="0" defTabSz="914400" eaLnBrk="0" fontAlgn="base" hangingPunct="0">
              <a:spcBef>
                <a:spcPct val="0"/>
              </a:spcBef>
              <a:spcAft>
                <a:spcPct val="0"/>
              </a:spcAft>
            </a:pPr>
            <a:r>
              <a:rPr lang="en-GB" sz="1700" dirty="0"/>
              <a:t>Installation and cold test completion at CEA </a:t>
            </a:r>
          </a:p>
          <a:p>
            <a:pPr lvl="0" defTabSz="914400" eaLnBrk="0" fontAlgn="base" hangingPunct="0">
              <a:spcBef>
                <a:spcPct val="0"/>
              </a:spcBef>
              <a:spcAft>
                <a:spcPct val="0"/>
              </a:spcAft>
            </a:pPr>
            <a:r>
              <a:rPr lang="en-GB" sz="1700" dirty="0"/>
              <a:t>Data acquisition and control system completion </a:t>
            </a:r>
          </a:p>
          <a:p>
            <a:pPr lvl="0" defTabSz="914400" eaLnBrk="0" fontAlgn="base" hangingPunct="0">
              <a:spcBef>
                <a:spcPct val="0"/>
              </a:spcBef>
              <a:spcAft>
                <a:spcPct val="0"/>
              </a:spcAft>
            </a:pPr>
            <a:r>
              <a:rPr lang="en-GB" sz="1700" dirty="0"/>
              <a:t>Diagnostic "User Manual" according to CEA standard </a:t>
            </a:r>
          </a:p>
          <a:p>
            <a:pPr lvl="0" defTabSz="914400" eaLnBrk="0" fontAlgn="base" hangingPunct="0">
              <a:spcBef>
                <a:spcPct val="0"/>
              </a:spcBef>
              <a:spcAft>
                <a:spcPct val="0"/>
              </a:spcAft>
            </a:pPr>
            <a:r>
              <a:rPr lang="en-GB" sz="1700" dirty="0"/>
              <a:t>Plasma diagnostic operation, data validation</a:t>
            </a:r>
            <a:endParaRPr lang="en-GB" dirty="0"/>
          </a:p>
        </p:txBody>
      </p:sp>
      <p:sp>
        <p:nvSpPr>
          <p:cNvPr id="4" name="Footer Placeholder 3">
            <a:extLst>
              <a:ext uri="{FF2B5EF4-FFF2-40B4-BE49-F238E27FC236}">
                <a16:creationId xmlns:a16="http://schemas.microsoft.com/office/drawing/2014/main" id="{07E873D2-25C8-4FB2-F05C-E09934DA699F}"/>
              </a:ext>
            </a:extLst>
          </p:cNvPr>
          <p:cNvSpPr>
            <a:spLocks noGrp="1"/>
          </p:cNvSpPr>
          <p:nvPr>
            <p:ph type="ftr" sz="quarter" idx="11"/>
          </p:nvPr>
        </p:nvSpPr>
        <p:spPr>
          <a:xfrm>
            <a:off x="825624" y="6555770"/>
            <a:ext cx="6397368" cy="329614"/>
          </a:xfrm>
        </p:spPr>
        <p:txBody>
          <a:bodyPr/>
          <a:lstStyle/>
          <a:p>
            <a:r>
              <a:rPr lang="en-GB" dirty="0">
                <a:solidFill>
                  <a:prstClr val="white"/>
                </a:solidFill>
              </a:rPr>
              <a:t>Meszaros | Summary of Enabling Research projects AWP26-27 | 16/02/2026</a:t>
            </a:r>
          </a:p>
        </p:txBody>
      </p:sp>
      <p:sp>
        <p:nvSpPr>
          <p:cNvPr id="5" name="Slide Number Placeholder 4">
            <a:extLst>
              <a:ext uri="{FF2B5EF4-FFF2-40B4-BE49-F238E27FC236}">
                <a16:creationId xmlns:a16="http://schemas.microsoft.com/office/drawing/2014/main" id="{93A43586-4D2C-8E49-49A3-A3F38FFAB80D}"/>
              </a:ext>
            </a:extLst>
          </p:cNvPr>
          <p:cNvSpPr>
            <a:spLocks noGrp="1"/>
          </p:cNvSpPr>
          <p:nvPr>
            <p:ph type="sldNum" sz="quarter" idx="12"/>
          </p:nvPr>
        </p:nvSpPr>
        <p:spPr/>
        <p:txBody>
          <a:bodyPr/>
          <a:lstStyle/>
          <a:p>
            <a:fld id="{6A6D9FA1-99C7-4910-8E32-B85D378B0060}" type="slidenum">
              <a:rPr lang="en-GB" smtClean="0">
                <a:solidFill>
                  <a:prstClr val="white"/>
                </a:solidFill>
              </a:rPr>
              <a:pPr/>
              <a:t>18</a:t>
            </a:fld>
            <a:endParaRPr lang="en-GB">
              <a:solidFill>
                <a:prstClr val="white"/>
              </a:solidFill>
            </a:endParaRPr>
          </a:p>
        </p:txBody>
      </p:sp>
      <p:sp>
        <p:nvSpPr>
          <p:cNvPr id="7" name="TextBox 6">
            <a:extLst>
              <a:ext uri="{FF2B5EF4-FFF2-40B4-BE49-F238E27FC236}">
                <a16:creationId xmlns:a16="http://schemas.microsoft.com/office/drawing/2014/main" id="{C899D2D6-D271-94CD-8E82-497A274922F0}"/>
              </a:ext>
            </a:extLst>
          </p:cNvPr>
          <p:cNvSpPr txBox="1"/>
          <p:nvPr/>
        </p:nvSpPr>
        <p:spPr>
          <a:xfrm>
            <a:off x="8418787" y="6516052"/>
            <a:ext cx="3773214" cy="369332"/>
          </a:xfrm>
          <a:prstGeom prst="rect">
            <a:avLst/>
          </a:prstGeom>
          <a:noFill/>
        </p:spPr>
        <p:txBody>
          <a:bodyPr wrap="square">
            <a:spAutoFit/>
          </a:bodyPr>
          <a:lstStyle/>
          <a:p>
            <a:r>
              <a:rPr lang="en-GB" b="1" dirty="0">
                <a:solidFill>
                  <a:schemeClr val="bg1"/>
                </a:solidFill>
              </a:rPr>
              <a:t>ENR-TEC.03.ENEA-04 | Marco Zerbini</a:t>
            </a:r>
          </a:p>
        </p:txBody>
      </p:sp>
    </p:spTree>
    <p:extLst>
      <p:ext uri="{BB962C8B-B14F-4D97-AF65-F5344CB8AC3E}">
        <p14:creationId xmlns:p14="http://schemas.microsoft.com/office/powerpoint/2010/main" val="16939469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B87FC-5819-0461-1CE1-174BD68EB7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9C8C70-FD6E-4779-BD02-F3B64121E662}"/>
              </a:ext>
            </a:extLst>
          </p:cNvPr>
          <p:cNvSpPr>
            <a:spLocks noGrp="1"/>
          </p:cNvSpPr>
          <p:nvPr>
            <p:ph type="title"/>
          </p:nvPr>
        </p:nvSpPr>
        <p:spPr>
          <a:xfrm>
            <a:off x="720080" y="192515"/>
            <a:ext cx="11471920" cy="457200"/>
          </a:xfrm>
        </p:spPr>
        <p:txBody>
          <a:bodyPr/>
          <a:lstStyle/>
          <a:p>
            <a:r>
              <a:rPr lang="en-US" dirty="0"/>
              <a:t>TEC/ </a:t>
            </a:r>
            <a:r>
              <a:rPr lang="en-GB" dirty="0"/>
              <a:t>Increasing Gyrotron Efficiency by Changing the Design Paradigm: From Component to System Design</a:t>
            </a:r>
          </a:p>
        </p:txBody>
      </p:sp>
      <p:sp>
        <p:nvSpPr>
          <p:cNvPr id="3" name="Content Placeholder 2">
            <a:extLst>
              <a:ext uri="{FF2B5EF4-FFF2-40B4-BE49-F238E27FC236}">
                <a16:creationId xmlns:a16="http://schemas.microsoft.com/office/drawing/2014/main" id="{E8AB5F37-E5DF-C9A5-B09B-5A9CB1D2751E}"/>
              </a:ext>
            </a:extLst>
          </p:cNvPr>
          <p:cNvSpPr>
            <a:spLocks noGrp="1"/>
          </p:cNvSpPr>
          <p:nvPr>
            <p:ph idx="1"/>
          </p:nvPr>
        </p:nvSpPr>
        <p:spPr>
          <a:xfrm>
            <a:off x="157807" y="861733"/>
            <a:ext cx="12034193" cy="5428708"/>
          </a:xfrm>
        </p:spPr>
        <p:txBody>
          <a:bodyPr>
            <a:noAutofit/>
          </a:bodyPr>
          <a:lstStyle/>
          <a:p>
            <a:pPr lvl="0" fontAlgn="base">
              <a:spcAft>
                <a:spcPct val="0"/>
              </a:spcAft>
              <a:buFont typeface="Wingdings" panose="05000000000000000000" pitchFamily="2" charset="2"/>
              <a:buChar char="Ø"/>
            </a:pPr>
            <a:r>
              <a:rPr lang="en-GB" sz="2200" b="1" dirty="0">
                <a:solidFill>
                  <a:prstClr val="black"/>
                </a:solidFill>
                <a:latin typeface="Calibri"/>
              </a:rPr>
              <a:t>Objectives: </a:t>
            </a:r>
          </a:p>
          <a:p>
            <a:pPr marL="0" lvl="0" indent="0" defTabSz="914400" eaLnBrk="0" fontAlgn="base" hangingPunct="0">
              <a:spcBef>
                <a:spcPct val="0"/>
              </a:spcBef>
              <a:spcAft>
                <a:spcPct val="0"/>
              </a:spcAft>
              <a:buNone/>
            </a:pPr>
            <a:r>
              <a:rPr lang="en-GB" sz="1600" dirty="0">
                <a:solidFill>
                  <a:prstClr val="black"/>
                </a:solidFill>
                <a:latin typeface="Calibri"/>
              </a:rPr>
              <a:t>facilitate improvements in the efficiency of ECRH installations by accomplishing the following objectives:</a:t>
            </a:r>
          </a:p>
          <a:p>
            <a:pPr defTabSz="914400" eaLnBrk="0" fontAlgn="base" hangingPunct="0">
              <a:spcBef>
                <a:spcPct val="0"/>
              </a:spcBef>
              <a:spcAft>
                <a:spcPct val="0"/>
              </a:spcAft>
            </a:pPr>
            <a:r>
              <a:rPr lang="en-GB" sz="1600" dirty="0">
                <a:solidFill>
                  <a:prstClr val="black"/>
                </a:solidFill>
                <a:latin typeface="Calibri"/>
              </a:rPr>
              <a:t>Considerations of the possibilities of future HTS gyrotron magnets</a:t>
            </a:r>
          </a:p>
          <a:p>
            <a:pPr defTabSz="914400" eaLnBrk="0" fontAlgn="base" hangingPunct="0">
              <a:spcBef>
                <a:spcPct val="0"/>
              </a:spcBef>
              <a:spcAft>
                <a:spcPct val="0"/>
              </a:spcAft>
            </a:pPr>
            <a:r>
              <a:rPr lang="en-GB" sz="1600" dirty="0">
                <a:solidFill>
                  <a:prstClr val="black"/>
                </a:solidFill>
                <a:latin typeface="Calibri"/>
              </a:rPr>
              <a:t>Investigation of the feasibility of more efficient operating points</a:t>
            </a:r>
          </a:p>
          <a:p>
            <a:pPr defTabSz="914400" eaLnBrk="0" fontAlgn="base" hangingPunct="0">
              <a:spcBef>
                <a:spcPct val="0"/>
              </a:spcBef>
              <a:spcAft>
                <a:spcPct val="0"/>
              </a:spcAft>
            </a:pPr>
            <a:r>
              <a:rPr lang="en-GB" sz="1600" dirty="0">
                <a:solidFill>
                  <a:prstClr val="black"/>
                </a:solidFill>
                <a:latin typeface="Calibri"/>
              </a:rPr>
              <a:t>Reduction of static After-Cavity Interaction (ACI)</a:t>
            </a:r>
          </a:p>
          <a:p>
            <a:pPr defTabSz="914400" eaLnBrk="0" fontAlgn="base" hangingPunct="0">
              <a:spcBef>
                <a:spcPct val="0"/>
              </a:spcBef>
              <a:spcAft>
                <a:spcPct val="0"/>
              </a:spcAft>
            </a:pPr>
            <a:r>
              <a:rPr lang="en-GB" sz="1600" dirty="0">
                <a:solidFill>
                  <a:prstClr val="black"/>
                </a:solidFill>
                <a:latin typeface="Calibri"/>
              </a:rPr>
              <a:t>Systems-based design approach on enhanced total gyrotron efficiency</a:t>
            </a:r>
          </a:p>
          <a:p>
            <a:pPr defTabSz="914400" eaLnBrk="0" fontAlgn="base" hangingPunct="0">
              <a:spcBef>
                <a:spcPct val="0"/>
              </a:spcBef>
              <a:spcAft>
                <a:spcPct val="0"/>
              </a:spcAft>
            </a:pPr>
            <a:r>
              <a:rPr lang="en-GB" sz="1600" dirty="0">
                <a:solidFill>
                  <a:prstClr val="black"/>
                </a:solidFill>
                <a:latin typeface="Calibri"/>
              </a:rPr>
              <a:t>Enhanced coupling efficiency to the transmission line</a:t>
            </a:r>
          </a:p>
          <a:p>
            <a:pPr lvl="0" defTabSz="914400" eaLnBrk="0" fontAlgn="base" hangingPunct="0">
              <a:spcBef>
                <a:spcPct val="0"/>
              </a:spcBef>
              <a:spcAft>
                <a:spcPct val="0"/>
              </a:spcAft>
              <a:buFont typeface="Wingdings" panose="05000000000000000000" pitchFamily="2" charset="2"/>
              <a:buChar char="Ø"/>
            </a:pPr>
            <a:r>
              <a:rPr lang="en-GB" sz="2200" b="1" dirty="0">
                <a:solidFill>
                  <a:prstClr val="black"/>
                </a:solidFill>
                <a:latin typeface="Calibri"/>
              </a:rPr>
              <a:t>Level of resources: </a:t>
            </a:r>
            <a:r>
              <a:rPr lang="en-GB" sz="1600" dirty="0"/>
              <a:t>57.5PM in 2026; 60.5PM in 2027</a:t>
            </a:r>
            <a:endParaRPr lang="en-GB" dirty="0"/>
          </a:p>
          <a:p>
            <a:pPr>
              <a:buFont typeface="Wingdings" panose="05000000000000000000" pitchFamily="2" charset="2"/>
              <a:buChar char="Ø"/>
            </a:pPr>
            <a:r>
              <a:rPr lang="en-GB" sz="2200" b="1" dirty="0">
                <a:solidFill>
                  <a:prstClr val="black"/>
                </a:solidFill>
                <a:latin typeface="Calibri"/>
              </a:rPr>
              <a:t>Involved Beneficiaries: </a:t>
            </a:r>
            <a:r>
              <a:rPr lang="en-GB" sz="1600" dirty="0"/>
              <a:t>KIT, NCSRD</a:t>
            </a:r>
          </a:p>
          <a:p>
            <a:pPr fontAlgn="base">
              <a:spcAft>
                <a:spcPct val="0"/>
              </a:spcAft>
              <a:buFont typeface="Wingdings" panose="05000000000000000000" pitchFamily="2" charset="2"/>
              <a:buChar char="Ø"/>
            </a:pPr>
            <a:r>
              <a:rPr lang="en-GB" sz="2200" b="1" dirty="0">
                <a:solidFill>
                  <a:prstClr val="black"/>
                </a:solidFill>
                <a:latin typeface="Calibri"/>
              </a:rPr>
              <a:t>Hardware: </a:t>
            </a:r>
            <a:r>
              <a:rPr lang="en-US" sz="1600" dirty="0">
                <a:solidFill>
                  <a:prstClr val="black"/>
                </a:solidFill>
                <a:latin typeface="Calibri"/>
              </a:rPr>
              <a:t>n/a</a:t>
            </a:r>
            <a:endParaRPr lang="en-US" altLang="en-US" sz="2000" dirty="0"/>
          </a:p>
          <a:p>
            <a:pPr marL="257175" marR="0" lvl="0" indent="-257175" algn="l" defTabSz="6858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GB" sz="22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Use of facilities: </a:t>
            </a:r>
            <a:r>
              <a:rPr kumimoji="0" lang="en-GB" sz="160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n/a</a:t>
            </a:r>
            <a:endParaRPr lang="en-US" altLang="en-US" sz="2000" b="1" dirty="0"/>
          </a:p>
          <a:p>
            <a:pPr lvl="0" fontAlgn="base">
              <a:spcAft>
                <a:spcPct val="0"/>
              </a:spcAft>
              <a:buFont typeface="Wingdings" panose="05000000000000000000" pitchFamily="2" charset="2"/>
              <a:buChar char="Ø"/>
            </a:pPr>
            <a:r>
              <a:rPr lang="en-GB" sz="2200" b="1" dirty="0">
                <a:solidFill>
                  <a:prstClr val="black"/>
                </a:solidFill>
                <a:latin typeface="Calibri"/>
              </a:rPr>
              <a:t>Intermediate achievement (e.g. MS):</a:t>
            </a:r>
          </a:p>
          <a:p>
            <a:pPr defTabSz="914400" eaLnBrk="0" fontAlgn="base" hangingPunct="0">
              <a:spcBef>
                <a:spcPct val="0"/>
              </a:spcBef>
              <a:spcAft>
                <a:spcPct val="0"/>
              </a:spcAft>
            </a:pPr>
            <a:r>
              <a:rPr lang="en-GB" sz="1600" dirty="0"/>
              <a:t>Definition of Optimum Magnetic Field Profile Incorporating HTS and Determination of Launcher Oversize Factor</a:t>
            </a:r>
          </a:p>
          <a:p>
            <a:pPr defTabSz="914400" eaLnBrk="0" fontAlgn="base" hangingPunct="0">
              <a:spcBef>
                <a:spcPct val="0"/>
              </a:spcBef>
              <a:spcAft>
                <a:spcPct val="0"/>
              </a:spcAft>
            </a:pPr>
            <a:r>
              <a:rPr lang="en-GB" sz="1600" dirty="0"/>
              <a:t>Design Proposal of an Integrated MOU (Matching Optics Unit) with Enhanced Transmission Efficiency to the Transmission Line </a:t>
            </a:r>
          </a:p>
          <a:p>
            <a:pPr defTabSz="914400" eaLnBrk="0" fontAlgn="base" hangingPunct="0">
              <a:spcBef>
                <a:spcPct val="0"/>
              </a:spcBef>
              <a:spcAft>
                <a:spcPct val="0"/>
              </a:spcAft>
            </a:pPr>
            <a:r>
              <a:rPr lang="en-GB" sz="1600" dirty="0"/>
              <a:t>Design of Electron Optic System with Simplified Magnet Configuration Optimized for High-Alpha Operation </a:t>
            </a:r>
          </a:p>
          <a:p>
            <a:pPr defTabSz="914400" eaLnBrk="0" fontAlgn="base" hangingPunct="0">
              <a:spcBef>
                <a:spcPct val="0"/>
              </a:spcBef>
              <a:spcAft>
                <a:spcPct val="0"/>
              </a:spcAft>
            </a:pPr>
            <a:r>
              <a:rPr lang="en-GB" sz="1600" dirty="0"/>
              <a:t>Completed Comparison of Different Voltage Depression Schemes Including Reduction of the Mirror Box Size </a:t>
            </a:r>
          </a:p>
          <a:p>
            <a:pPr defTabSz="914400" eaLnBrk="0" fontAlgn="base" hangingPunct="0">
              <a:spcBef>
                <a:spcPct val="0"/>
              </a:spcBef>
              <a:spcAft>
                <a:spcPct val="0"/>
              </a:spcAft>
            </a:pPr>
            <a:r>
              <a:rPr lang="en-GB" sz="1600" dirty="0"/>
              <a:t>Definition of an Operating Point for Optimum Total Gyrotron Efficiency </a:t>
            </a:r>
          </a:p>
          <a:p>
            <a:pPr defTabSz="914400" eaLnBrk="0" fontAlgn="base" hangingPunct="0">
              <a:spcBef>
                <a:spcPct val="0"/>
              </a:spcBef>
              <a:spcAft>
                <a:spcPct val="0"/>
              </a:spcAft>
            </a:pPr>
            <a:r>
              <a:rPr lang="en-GB" sz="1600" dirty="0"/>
              <a:t>Development of ACI Mitigation Strategy</a:t>
            </a:r>
            <a:endParaRPr lang="en-GB" dirty="0"/>
          </a:p>
          <a:p>
            <a:pPr marL="457200" indent="-457200">
              <a:buFont typeface="+mj-lt"/>
              <a:buAutoNum type="arabicPeriod"/>
            </a:pPr>
            <a:endParaRPr lang="en-GB" dirty="0"/>
          </a:p>
        </p:txBody>
      </p:sp>
      <p:sp>
        <p:nvSpPr>
          <p:cNvPr id="4" name="Footer Placeholder 3">
            <a:extLst>
              <a:ext uri="{FF2B5EF4-FFF2-40B4-BE49-F238E27FC236}">
                <a16:creationId xmlns:a16="http://schemas.microsoft.com/office/drawing/2014/main" id="{35CD4362-E0E0-F4FA-1AC0-F4243DFF4DEB}"/>
              </a:ext>
            </a:extLst>
          </p:cNvPr>
          <p:cNvSpPr>
            <a:spLocks noGrp="1"/>
          </p:cNvSpPr>
          <p:nvPr>
            <p:ph type="ftr" sz="quarter" idx="11"/>
          </p:nvPr>
        </p:nvSpPr>
        <p:spPr>
          <a:xfrm>
            <a:off x="825624" y="6555770"/>
            <a:ext cx="6397368" cy="329614"/>
          </a:xfrm>
        </p:spPr>
        <p:txBody>
          <a:bodyPr/>
          <a:lstStyle/>
          <a:p>
            <a:r>
              <a:rPr lang="en-GB" dirty="0">
                <a:solidFill>
                  <a:prstClr val="white"/>
                </a:solidFill>
              </a:rPr>
              <a:t>Meszaros | Summary of Enabling Research projects AWP26-27 | 16/02/2026</a:t>
            </a:r>
          </a:p>
        </p:txBody>
      </p:sp>
      <p:sp>
        <p:nvSpPr>
          <p:cNvPr id="5" name="Slide Number Placeholder 4">
            <a:extLst>
              <a:ext uri="{FF2B5EF4-FFF2-40B4-BE49-F238E27FC236}">
                <a16:creationId xmlns:a16="http://schemas.microsoft.com/office/drawing/2014/main" id="{88D8DEB7-1D40-777B-9E11-4D6E36F0A008}"/>
              </a:ext>
            </a:extLst>
          </p:cNvPr>
          <p:cNvSpPr>
            <a:spLocks noGrp="1"/>
          </p:cNvSpPr>
          <p:nvPr>
            <p:ph type="sldNum" sz="quarter" idx="12"/>
          </p:nvPr>
        </p:nvSpPr>
        <p:spPr/>
        <p:txBody>
          <a:bodyPr/>
          <a:lstStyle/>
          <a:p>
            <a:fld id="{6A6D9FA1-99C7-4910-8E32-B85D378B0060}" type="slidenum">
              <a:rPr lang="en-GB" smtClean="0">
                <a:solidFill>
                  <a:prstClr val="white"/>
                </a:solidFill>
              </a:rPr>
              <a:pPr/>
              <a:t>19</a:t>
            </a:fld>
            <a:endParaRPr lang="en-GB" dirty="0">
              <a:solidFill>
                <a:prstClr val="white"/>
              </a:solidFill>
            </a:endParaRPr>
          </a:p>
        </p:txBody>
      </p:sp>
      <p:sp>
        <p:nvSpPr>
          <p:cNvPr id="7" name="TextBox 6">
            <a:extLst>
              <a:ext uri="{FF2B5EF4-FFF2-40B4-BE49-F238E27FC236}">
                <a16:creationId xmlns:a16="http://schemas.microsoft.com/office/drawing/2014/main" id="{30494CD2-C934-4EA8-5FA2-0FC5912DD82A}"/>
              </a:ext>
            </a:extLst>
          </p:cNvPr>
          <p:cNvSpPr txBox="1"/>
          <p:nvPr/>
        </p:nvSpPr>
        <p:spPr>
          <a:xfrm>
            <a:off x="9065173" y="6516052"/>
            <a:ext cx="3126828" cy="369332"/>
          </a:xfrm>
          <a:prstGeom prst="rect">
            <a:avLst/>
          </a:prstGeom>
          <a:noFill/>
        </p:spPr>
        <p:txBody>
          <a:bodyPr wrap="square">
            <a:spAutoFit/>
          </a:bodyPr>
          <a:lstStyle/>
          <a:p>
            <a:r>
              <a:rPr lang="en-GB" b="1" dirty="0">
                <a:solidFill>
                  <a:schemeClr val="bg1"/>
                </a:solidFill>
              </a:rPr>
              <a:t>ENR-TEC.03.KIT-01 | Stefan Illy</a:t>
            </a:r>
          </a:p>
        </p:txBody>
      </p:sp>
    </p:spTree>
    <p:extLst>
      <p:ext uri="{BB962C8B-B14F-4D97-AF65-F5344CB8AC3E}">
        <p14:creationId xmlns:p14="http://schemas.microsoft.com/office/powerpoint/2010/main" val="3799953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089F6-B5F7-D1D3-9181-CC5EC06E36D0}"/>
              </a:ext>
            </a:extLst>
          </p:cNvPr>
          <p:cNvSpPr>
            <a:spLocks noGrp="1"/>
          </p:cNvSpPr>
          <p:nvPr>
            <p:ph type="title"/>
          </p:nvPr>
        </p:nvSpPr>
        <p:spPr/>
        <p:txBody>
          <a:bodyPr/>
          <a:lstStyle/>
          <a:p>
            <a:r>
              <a:rPr lang="en-US" dirty="0"/>
              <a:t>IFE/ </a:t>
            </a:r>
            <a:r>
              <a:rPr lang="en-GB" dirty="0"/>
              <a:t>Conceptual design for a European High Power Laser Fusion Research Facility (</a:t>
            </a:r>
            <a:r>
              <a:rPr lang="en-GB" dirty="0" err="1"/>
              <a:t>HiPER+RF</a:t>
            </a:r>
            <a:r>
              <a:rPr lang="en-GB" dirty="0"/>
              <a:t>)</a:t>
            </a:r>
            <a:r>
              <a:rPr lang="en-US" dirty="0"/>
              <a:t> </a:t>
            </a:r>
            <a:endParaRPr lang="en-GB" dirty="0"/>
          </a:p>
        </p:txBody>
      </p:sp>
      <p:sp>
        <p:nvSpPr>
          <p:cNvPr id="3" name="Content Placeholder 2">
            <a:extLst>
              <a:ext uri="{FF2B5EF4-FFF2-40B4-BE49-F238E27FC236}">
                <a16:creationId xmlns:a16="http://schemas.microsoft.com/office/drawing/2014/main" id="{EEBE41C4-C520-CCE7-63BF-73F9BE89D3D6}"/>
              </a:ext>
            </a:extLst>
          </p:cNvPr>
          <p:cNvSpPr>
            <a:spLocks noGrp="1"/>
          </p:cNvSpPr>
          <p:nvPr>
            <p:ph idx="1"/>
          </p:nvPr>
        </p:nvSpPr>
        <p:spPr>
          <a:xfrm>
            <a:off x="157807" y="861733"/>
            <a:ext cx="12034193" cy="5428708"/>
          </a:xfrm>
        </p:spPr>
        <p:txBody>
          <a:bodyPr>
            <a:noAutofit/>
          </a:bodyPr>
          <a:lstStyle/>
          <a:p>
            <a:pPr lvl="0" defTabSz="914400" eaLnBrk="0" fontAlgn="base" hangingPunct="0">
              <a:spcBef>
                <a:spcPct val="0"/>
              </a:spcBef>
              <a:spcAft>
                <a:spcPct val="0"/>
              </a:spcAft>
              <a:buFont typeface="Wingdings" panose="05000000000000000000" pitchFamily="2" charset="2"/>
              <a:buChar char="Ø"/>
            </a:pPr>
            <a:r>
              <a:rPr lang="en-GB" sz="2200" b="1" dirty="0"/>
              <a:t>Objectives</a:t>
            </a:r>
            <a:r>
              <a:rPr lang="en-GB" sz="2000" b="1" dirty="0"/>
              <a:t>: </a:t>
            </a:r>
          </a:p>
          <a:p>
            <a:pPr marL="0" lvl="0" indent="0" defTabSz="914400" eaLnBrk="0" fontAlgn="base" hangingPunct="0">
              <a:spcBef>
                <a:spcPct val="0"/>
              </a:spcBef>
              <a:spcAft>
                <a:spcPct val="0"/>
              </a:spcAft>
              <a:buFontTx/>
              <a:buChar char="•"/>
            </a:pPr>
            <a:r>
              <a:rPr lang="en-US" altLang="en-US" sz="1600" dirty="0"/>
              <a:t>Design a European Direct-Drive (DD) laser fusion research facility capable of ignition and high gain (Q ≥ 100).</a:t>
            </a:r>
          </a:p>
          <a:p>
            <a:pPr marL="0" lvl="0" indent="0" defTabSz="914400" eaLnBrk="0" fontAlgn="base" hangingPunct="0">
              <a:spcBef>
                <a:spcPct val="0"/>
              </a:spcBef>
              <a:spcAft>
                <a:spcPct val="0"/>
              </a:spcAft>
              <a:buFontTx/>
              <a:buChar char="•"/>
            </a:pPr>
            <a:r>
              <a:rPr lang="en-US" altLang="en-US" sz="1600" dirty="0"/>
              <a:t>Develop efficient, high-repetition-rate lasers (</a:t>
            </a:r>
            <a:r>
              <a:rPr lang="en-GB" altLang="en-US" sz="1600" dirty="0"/>
              <a:t>Diode-Pumped Solid-State Laser (DPSSL) technology)</a:t>
            </a:r>
            <a:r>
              <a:rPr lang="en-US" altLang="en-US" sz="1600" dirty="0"/>
              <a:t>, scalable targets, reactor-relevant materials, and diagnostics.</a:t>
            </a:r>
          </a:p>
          <a:p>
            <a:pPr marL="0" lvl="0" indent="0" defTabSz="914400" eaLnBrk="0" fontAlgn="base" hangingPunct="0">
              <a:spcBef>
                <a:spcPct val="0"/>
              </a:spcBef>
              <a:spcAft>
                <a:spcPct val="0"/>
              </a:spcAft>
              <a:buFontTx/>
              <a:buChar char="•"/>
            </a:pPr>
            <a:r>
              <a:rPr lang="en-US" altLang="en-US" sz="1600" dirty="0"/>
              <a:t>Build a civilian, open-access European IFE ecosystem and prepare ESFRI integration.</a:t>
            </a:r>
            <a:endParaRPr lang="en-GB" sz="1600" dirty="0"/>
          </a:p>
          <a:p>
            <a:pPr>
              <a:buFont typeface="Wingdings" panose="05000000000000000000" pitchFamily="2" charset="2"/>
              <a:buChar char="Ø"/>
            </a:pPr>
            <a:r>
              <a:rPr lang="en-GB" sz="2200" b="1" dirty="0"/>
              <a:t>Level of resources: </a:t>
            </a:r>
          </a:p>
          <a:p>
            <a:pPr marL="0" indent="0" defTabSz="914400" eaLnBrk="0" fontAlgn="base" hangingPunct="0">
              <a:spcBef>
                <a:spcPct val="0"/>
              </a:spcBef>
              <a:spcAft>
                <a:spcPct val="0"/>
              </a:spcAft>
              <a:buNone/>
            </a:pPr>
            <a:r>
              <a:rPr lang="en-GB" sz="1600" dirty="0"/>
              <a:t>395PM+100k€ EOGS in 2026</a:t>
            </a:r>
          </a:p>
          <a:p>
            <a:pPr marL="0" indent="0" defTabSz="914400" eaLnBrk="0" fontAlgn="base" hangingPunct="0">
              <a:spcBef>
                <a:spcPct val="0"/>
              </a:spcBef>
              <a:spcAft>
                <a:spcPct val="0"/>
              </a:spcAft>
              <a:buNone/>
            </a:pPr>
            <a:r>
              <a:rPr lang="en-GB" sz="1600" dirty="0"/>
              <a:t>459PM+100k€ EOGS in 2027</a:t>
            </a:r>
          </a:p>
          <a:p>
            <a:pPr>
              <a:buFont typeface="Wingdings" panose="05000000000000000000" pitchFamily="2" charset="2"/>
              <a:buChar char="Ø"/>
            </a:pPr>
            <a:r>
              <a:rPr lang="en-GB" sz="2200" b="1" dirty="0"/>
              <a:t>Involved Beneficiaries:  </a:t>
            </a:r>
            <a:r>
              <a:rPr lang="en-GB" sz="1600" dirty="0"/>
              <a:t>CEA, ENEA, IPPLM, KIPT, IAP, IST, MPG, EK-CER, CIEMAT, IPP.CR, NCSRD, KIT, CU</a:t>
            </a:r>
          </a:p>
          <a:p>
            <a:pPr>
              <a:buFont typeface="Wingdings" panose="05000000000000000000" pitchFamily="2" charset="2"/>
              <a:buChar char="Ø"/>
            </a:pPr>
            <a:r>
              <a:rPr lang="en-GB" sz="2200" b="1" dirty="0"/>
              <a:t>Hardware: </a:t>
            </a:r>
            <a:r>
              <a:rPr lang="en-GB" sz="1600" dirty="0"/>
              <a:t>n/a</a:t>
            </a:r>
          </a:p>
          <a:p>
            <a:pPr fontAlgn="base">
              <a:spcAft>
                <a:spcPct val="0"/>
              </a:spcAft>
              <a:buFont typeface="Wingdings" panose="05000000000000000000" pitchFamily="2" charset="2"/>
              <a:buChar char="Ø"/>
            </a:pPr>
            <a:r>
              <a:rPr lang="en-GB" sz="2200" b="1" dirty="0"/>
              <a:t>Use of facilities: </a:t>
            </a:r>
            <a:r>
              <a:rPr lang="en-GB" sz="1600" dirty="0"/>
              <a:t>ELI, LULI, PHELIX, PALS, … (high energy laser facilities)</a:t>
            </a:r>
          </a:p>
          <a:p>
            <a:pPr>
              <a:buFont typeface="Wingdings" panose="05000000000000000000" pitchFamily="2" charset="2"/>
              <a:buChar char="Ø"/>
            </a:pPr>
            <a:r>
              <a:rPr lang="en-GB" sz="2200" b="1" dirty="0"/>
              <a:t>Intermediate achievement (e.g. MS):</a:t>
            </a:r>
          </a:p>
          <a:p>
            <a:pPr marL="0" lvl="0" indent="0" defTabSz="914400" eaLnBrk="0" fontAlgn="base" hangingPunct="0">
              <a:spcBef>
                <a:spcPct val="0"/>
              </a:spcBef>
              <a:spcAft>
                <a:spcPct val="0"/>
              </a:spcAft>
              <a:buFontTx/>
              <a:buChar char="•"/>
            </a:pPr>
            <a:r>
              <a:rPr lang="en-US" altLang="en-US" sz="1600" dirty="0"/>
              <a:t>Physics models &amp; simulations ready – laser–plasma, hydro instabilities, shielding and thermal modeling.</a:t>
            </a:r>
          </a:p>
          <a:p>
            <a:pPr marL="0" lvl="0" indent="0" defTabSz="914400" eaLnBrk="0" fontAlgn="base" hangingPunct="0">
              <a:spcBef>
                <a:spcPct val="0"/>
              </a:spcBef>
              <a:spcAft>
                <a:spcPct val="0"/>
              </a:spcAft>
              <a:buFontTx/>
              <a:buChar char="•"/>
            </a:pPr>
            <a:r>
              <a:rPr lang="en-US" altLang="en-US" sz="1600" dirty="0"/>
              <a:t>Experimental validation – tailored experiments at EU laser facilities to benchmark models and ablators.</a:t>
            </a:r>
          </a:p>
          <a:p>
            <a:pPr marL="0" lvl="0" indent="0" defTabSz="914400" eaLnBrk="0" fontAlgn="base" hangingPunct="0">
              <a:spcBef>
                <a:spcPct val="0"/>
              </a:spcBef>
              <a:spcAft>
                <a:spcPct val="0"/>
              </a:spcAft>
              <a:buFontTx/>
              <a:buChar char="•"/>
            </a:pPr>
            <a:r>
              <a:rPr lang="en-US" altLang="en-US" sz="1600" dirty="0"/>
              <a:t>Initial facility specifications – layout, subsystems (cooling, vacuum), diagnostics, target production concepts.</a:t>
            </a:r>
          </a:p>
          <a:p>
            <a:pPr marL="0" lvl="0" indent="0" defTabSz="914400" eaLnBrk="0" fontAlgn="base" hangingPunct="0">
              <a:spcBef>
                <a:spcPct val="0"/>
              </a:spcBef>
              <a:spcAft>
                <a:spcPct val="0"/>
              </a:spcAft>
              <a:buFontTx/>
              <a:buChar char="•"/>
            </a:pPr>
            <a:r>
              <a:rPr lang="en-US" altLang="en-US" sz="1600" dirty="0"/>
              <a:t>Laser prototype roadmap – DPSSL architecture, amplifier modules, adaptive optics, efficiency and stability metrics.</a:t>
            </a:r>
          </a:p>
          <a:p>
            <a:pPr marL="0" lvl="0" indent="0" defTabSz="914400" eaLnBrk="0" fontAlgn="base" hangingPunct="0">
              <a:spcBef>
                <a:spcPct val="0"/>
              </a:spcBef>
              <a:spcAft>
                <a:spcPct val="0"/>
              </a:spcAft>
              <a:buFontTx/>
              <a:buChar char="•"/>
            </a:pPr>
            <a:r>
              <a:rPr lang="en-US" altLang="en-US" sz="1600" dirty="0"/>
              <a:t>Integrated validation &amp; risk mitigation – safety, tritium handling, and validated target designs with Q &gt; 2.</a:t>
            </a:r>
          </a:p>
          <a:p>
            <a:pPr marL="0" indent="0">
              <a:buNone/>
            </a:pPr>
            <a:endParaRPr lang="en-GB" sz="1600" dirty="0"/>
          </a:p>
          <a:p>
            <a:pPr>
              <a:buFont typeface="Wingdings" panose="05000000000000000000" pitchFamily="2" charset="2"/>
              <a:buChar char="Ø"/>
            </a:pPr>
            <a:endParaRPr lang="en-GB" dirty="0"/>
          </a:p>
          <a:p>
            <a:pPr marL="457200" indent="-457200">
              <a:buFont typeface="+mj-lt"/>
              <a:buAutoNum type="arabicPeriod"/>
            </a:pPr>
            <a:endParaRPr lang="en-GB" dirty="0"/>
          </a:p>
        </p:txBody>
      </p:sp>
      <p:sp>
        <p:nvSpPr>
          <p:cNvPr id="4" name="Footer Placeholder 3">
            <a:extLst>
              <a:ext uri="{FF2B5EF4-FFF2-40B4-BE49-F238E27FC236}">
                <a16:creationId xmlns:a16="http://schemas.microsoft.com/office/drawing/2014/main" id="{C843F8AF-B236-ACE8-0A71-4368E143756F}"/>
              </a:ext>
            </a:extLst>
          </p:cNvPr>
          <p:cNvSpPr>
            <a:spLocks noGrp="1"/>
          </p:cNvSpPr>
          <p:nvPr>
            <p:ph type="ftr" sz="quarter" idx="11"/>
          </p:nvPr>
        </p:nvSpPr>
        <p:spPr>
          <a:xfrm>
            <a:off x="825624" y="6555770"/>
            <a:ext cx="6397368" cy="329614"/>
          </a:xfrm>
        </p:spPr>
        <p:txBody>
          <a:bodyPr/>
          <a:lstStyle/>
          <a:p>
            <a:r>
              <a:rPr lang="en-GB" dirty="0">
                <a:solidFill>
                  <a:prstClr val="white"/>
                </a:solidFill>
              </a:rPr>
              <a:t>Meszaros | Summary of Enabling Research projects AWP26-27 | 16/02/2026</a:t>
            </a:r>
          </a:p>
        </p:txBody>
      </p:sp>
      <p:sp>
        <p:nvSpPr>
          <p:cNvPr id="5" name="Slide Number Placeholder 4">
            <a:extLst>
              <a:ext uri="{FF2B5EF4-FFF2-40B4-BE49-F238E27FC236}">
                <a16:creationId xmlns:a16="http://schemas.microsoft.com/office/drawing/2014/main" id="{CE275AB5-1979-B624-3058-27F54D18F3D6}"/>
              </a:ext>
            </a:extLst>
          </p:cNvPr>
          <p:cNvSpPr>
            <a:spLocks noGrp="1"/>
          </p:cNvSpPr>
          <p:nvPr>
            <p:ph type="sldNum" sz="quarter" idx="12"/>
          </p:nvPr>
        </p:nvSpPr>
        <p:spPr/>
        <p:txBody>
          <a:bodyPr/>
          <a:lstStyle/>
          <a:p>
            <a:fld id="{6A6D9FA1-99C7-4910-8E32-B85D378B0060}" type="slidenum">
              <a:rPr lang="en-GB" smtClean="0">
                <a:solidFill>
                  <a:prstClr val="white"/>
                </a:solidFill>
              </a:rPr>
              <a:pPr/>
              <a:t>2</a:t>
            </a:fld>
            <a:endParaRPr lang="en-GB">
              <a:solidFill>
                <a:prstClr val="white"/>
              </a:solidFill>
            </a:endParaRPr>
          </a:p>
        </p:txBody>
      </p:sp>
      <p:sp>
        <p:nvSpPr>
          <p:cNvPr id="7" name="TextBox 6">
            <a:extLst>
              <a:ext uri="{FF2B5EF4-FFF2-40B4-BE49-F238E27FC236}">
                <a16:creationId xmlns:a16="http://schemas.microsoft.com/office/drawing/2014/main" id="{D75E1BB4-B84B-7663-40F7-E0C5B5EAAD38}"/>
              </a:ext>
            </a:extLst>
          </p:cNvPr>
          <p:cNvSpPr txBox="1"/>
          <p:nvPr/>
        </p:nvSpPr>
        <p:spPr>
          <a:xfrm>
            <a:off x="8505497" y="6504958"/>
            <a:ext cx="3642894" cy="369332"/>
          </a:xfrm>
          <a:prstGeom prst="rect">
            <a:avLst/>
          </a:prstGeom>
          <a:noFill/>
        </p:spPr>
        <p:txBody>
          <a:bodyPr wrap="square">
            <a:spAutoFit/>
          </a:bodyPr>
          <a:lstStyle/>
          <a:p>
            <a:pPr>
              <a:buNone/>
            </a:pPr>
            <a:r>
              <a:rPr lang="en-GB" b="1" dirty="0">
                <a:solidFill>
                  <a:schemeClr val="bg1"/>
                </a:solidFill>
              </a:rPr>
              <a:t>ENR-IFE.03.CEA-01 | Dimitri Batani</a:t>
            </a:r>
          </a:p>
        </p:txBody>
      </p:sp>
    </p:spTree>
    <p:extLst>
      <p:ext uri="{BB962C8B-B14F-4D97-AF65-F5344CB8AC3E}">
        <p14:creationId xmlns:p14="http://schemas.microsoft.com/office/powerpoint/2010/main" val="38257551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F0204-84D4-DCF7-4F3F-F4754EB8D1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40BABE-982B-17F5-B9D6-D80338816C4F}"/>
              </a:ext>
            </a:extLst>
          </p:cNvPr>
          <p:cNvSpPr>
            <a:spLocks noGrp="1"/>
          </p:cNvSpPr>
          <p:nvPr>
            <p:ph type="title"/>
          </p:nvPr>
        </p:nvSpPr>
        <p:spPr>
          <a:xfrm>
            <a:off x="720080" y="192515"/>
            <a:ext cx="11471920" cy="457200"/>
          </a:xfrm>
        </p:spPr>
        <p:txBody>
          <a:bodyPr/>
          <a:lstStyle/>
          <a:p>
            <a:r>
              <a:rPr lang="en-US" dirty="0"/>
              <a:t>TEC/ </a:t>
            </a:r>
            <a:r>
              <a:rPr lang="en-GB" dirty="0"/>
              <a:t>Operation of Travelling Wave Array launchers for the Ion Cyclotron Range of Frequency in WEST</a:t>
            </a:r>
          </a:p>
        </p:txBody>
      </p:sp>
      <p:sp>
        <p:nvSpPr>
          <p:cNvPr id="3" name="Content Placeholder 2">
            <a:extLst>
              <a:ext uri="{FF2B5EF4-FFF2-40B4-BE49-F238E27FC236}">
                <a16:creationId xmlns:a16="http://schemas.microsoft.com/office/drawing/2014/main" id="{B83C8C2B-9495-CB16-F878-32C914E58418}"/>
              </a:ext>
            </a:extLst>
          </p:cNvPr>
          <p:cNvSpPr>
            <a:spLocks noGrp="1"/>
          </p:cNvSpPr>
          <p:nvPr>
            <p:ph idx="1"/>
          </p:nvPr>
        </p:nvSpPr>
        <p:spPr>
          <a:xfrm>
            <a:off x="157807" y="861733"/>
            <a:ext cx="12034193" cy="5428708"/>
          </a:xfrm>
        </p:spPr>
        <p:txBody>
          <a:bodyPr>
            <a:normAutofit/>
          </a:bodyPr>
          <a:lstStyle/>
          <a:p>
            <a:pPr lvl="0" fontAlgn="base">
              <a:spcAft>
                <a:spcPct val="0"/>
              </a:spcAft>
              <a:buFont typeface="Wingdings" panose="05000000000000000000" pitchFamily="2" charset="2"/>
              <a:buChar char="Ø"/>
            </a:pPr>
            <a:r>
              <a:rPr lang="en-GB" sz="2200" b="1" dirty="0">
                <a:solidFill>
                  <a:prstClr val="black"/>
                </a:solidFill>
                <a:latin typeface="Calibri"/>
              </a:rPr>
              <a:t>Objectives: </a:t>
            </a:r>
          </a:p>
          <a:p>
            <a:pPr marL="0" lvl="0" indent="0" defTabSz="914400" eaLnBrk="0" fontAlgn="base" hangingPunct="0">
              <a:spcBef>
                <a:spcPct val="0"/>
              </a:spcBef>
              <a:spcAft>
                <a:spcPct val="0"/>
              </a:spcAft>
              <a:buNone/>
            </a:pPr>
            <a:r>
              <a:rPr lang="en-GB" altLang="en-US" sz="1600" dirty="0"/>
              <a:t>Demonstrate the performance of Travelling Wave Arrays (TWA) launchers on magnetized plasmas in the WEST W-environment for long plasma durations to characterise:</a:t>
            </a:r>
          </a:p>
          <a:p>
            <a:pPr defTabSz="914400" eaLnBrk="0" fontAlgn="base" hangingPunct="0">
              <a:spcBef>
                <a:spcPct val="0"/>
              </a:spcBef>
              <a:spcAft>
                <a:spcPct val="0"/>
              </a:spcAft>
            </a:pPr>
            <a:r>
              <a:rPr lang="en-GB" altLang="en-US" sz="1600" dirty="0"/>
              <a:t>the performance and capabilities of the system, such as coupling properties for various plasma shapes and distances</a:t>
            </a:r>
          </a:p>
          <a:p>
            <a:pPr defTabSz="914400" eaLnBrk="0" fontAlgn="base" hangingPunct="0">
              <a:spcBef>
                <a:spcPct val="0"/>
              </a:spcBef>
              <a:spcAft>
                <a:spcPct val="0"/>
              </a:spcAft>
            </a:pPr>
            <a:r>
              <a:rPr lang="en-GB" altLang="en-US" sz="1600" dirty="0"/>
              <a:t>the heating efficiency, with the new operational possibilities allowed by the TWA launchers of poloidal phase difference control or real-time frequency change to control the ICRH power deposition and act on turbulence and fast-ion population</a:t>
            </a:r>
          </a:p>
          <a:p>
            <a:pPr defTabSz="914400" eaLnBrk="0" fontAlgn="base" hangingPunct="0">
              <a:spcBef>
                <a:spcPct val="0"/>
              </a:spcBef>
              <a:spcAft>
                <a:spcPct val="0"/>
              </a:spcAft>
            </a:pPr>
            <a:r>
              <a:rPr lang="en-GB" altLang="en-US" sz="1600" dirty="0"/>
              <a:t>the plasma wall interactions and RF sheaths, with the added potential to test different electric field maps in front of the launchers</a:t>
            </a:r>
          </a:p>
          <a:p>
            <a:pPr defTabSz="914400" eaLnBrk="0" fontAlgn="base" hangingPunct="0">
              <a:spcBef>
                <a:spcPct val="0"/>
              </a:spcBef>
              <a:spcAft>
                <a:spcPct val="0"/>
              </a:spcAft>
            </a:pPr>
            <a:r>
              <a:rPr lang="en-GB" altLang="en-US" sz="1600" dirty="0"/>
              <a:t>ICWC (IC Wall Conditioning) and IC assisted breakdown studies</a:t>
            </a:r>
          </a:p>
          <a:p>
            <a:pPr fontAlgn="base">
              <a:spcAft>
                <a:spcPct val="0"/>
              </a:spcAft>
              <a:buFont typeface="Wingdings" panose="05000000000000000000" pitchFamily="2" charset="2"/>
              <a:buChar char="Ø"/>
            </a:pPr>
            <a:r>
              <a:rPr lang="en-GB" sz="2200" b="1" dirty="0">
                <a:solidFill>
                  <a:prstClr val="black"/>
                </a:solidFill>
                <a:latin typeface="Calibri"/>
              </a:rPr>
              <a:t>Level of resources: </a:t>
            </a:r>
            <a:r>
              <a:rPr lang="en-GB" sz="1600" dirty="0"/>
              <a:t>14PM in 2026; 17PM in 2027</a:t>
            </a:r>
            <a:endParaRPr lang="en-GB" dirty="0"/>
          </a:p>
          <a:p>
            <a:pPr>
              <a:buFont typeface="Wingdings" panose="05000000000000000000" pitchFamily="2" charset="2"/>
              <a:buChar char="Ø"/>
            </a:pPr>
            <a:r>
              <a:rPr lang="en-GB" sz="2200" b="1" dirty="0">
                <a:solidFill>
                  <a:prstClr val="black"/>
                </a:solidFill>
                <a:latin typeface="Calibri"/>
              </a:rPr>
              <a:t>Involved Beneficiaries: </a:t>
            </a:r>
            <a:r>
              <a:rPr lang="en-GB" sz="1600" dirty="0"/>
              <a:t>CEA, LPP-ERM-KMS</a:t>
            </a:r>
          </a:p>
          <a:p>
            <a:pPr fontAlgn="base">
              <a:spcAft>
                <a:spcPct val="0"/>
              </a:spcAft>
              <a:buFont typeface="Wingdings" panose="05000000000000000000" pitchFamily="2" charset="2"/>
              <a:buChar char="Ø"/>
            </a:pPr>
            <a:r>
              <a:rPr lang="en-GB" sz="2200" b="1" dirty="0">
                <a:solidFill>
                  <a:prstClr val="black"/>
                </a:solidFill>
                <a:latin typeface="Calibri"/>
              </a:rPr>
              <a:t>Hardware: </a:t>
            </a:r>
            <a:r>
              <a:rPr lang="en-GB" sz="1800" dirty="0">
                <a:solidFill>
                  <a:prstClr val="black"/>
                </a:solidFill>
                <a:latin typeface="Calibri"/>
              </a:rPr>
              <a:t>n/a</a:t>
            </a:r>
            <a:endParaRPr lang="en-US" altLang="en-US" sz="1600" dirty="0"/>
          </a:p>
          <a:p>
            <a:pPr marL="257175" marR="0" lvl="0" indent="-257175" algn="l" defTabSz="6858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GB" sz="22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Use of facilities: </a:t>
            </a:r>
            <a:r>
              <a:rPr lang="en-GB" sz="1600" dirty="0">
                <a:solidFill>
                  <a:prstClr val="black"/>
                </a:solidFill>
                <a:latin typeface="Calibri"/>
              </a:rPr>
              <a:t>WEST</a:t>
            </a:r>
            <a:endParaRPr lang="en-US" altLang="en-US" sz="1600" dirty="0"/>
          </a:p>
          <a:p>
            <a:pPr lvl="0" fontAlgn="base">
              <a:spcAft>
                <a:spcPct val="0"/>
              </a:spcAft>
              <a:buFont typeface="Wingdings" panose="05000000000000000000" pitchFamily="2" charset="2"/>
              <a:buChar char="Ø"/>
            </a:pPr>
            <a:r>
              <a:rPr lang="en-GB" sz="2200" b="1" dirty="0">
                <a:solidFill>
                  <a:prstClr val="black"/>
                </a:solidFill>
                <a:latin typeface="Calibri"/>
              </a:rPr>
              <a:t>Intermediate achievement (e.g. MS):</a:t>
            </a:r>
          </a:p>
          <a:p>
            <a:pPr defTabSz="914400" eaLnBrk="0" fontAlgn="base" hangingPunct="0">
              <a:spcBef>
                <a:spcPct val="0"/>
              </a:spcBef>
              <a:spcAft>
                <a:spcPct val="0"/>
              </a:spcAft>
            </a:pPr>
            <a:r>
              <a:rPr lang="en-GB" sz="1600" dirty="0"/>
              <a:t>Low power Range of Frequency (RF) tests of the WEST TWA launcher</a:t>
            </a:r>
          </a:p>
          <a:p>
            <a:pPr defTabSz="914400" eaLnBrk="0" fontAlgn="base" hangingPunct="0">
              <a:spcBef>
                <a:spcPct val="0"/>
              </a:spcBef>
              <a:spcAft>
                <a:spcPct val="0"/>
              </a:spcAft>
            </a:pPr>
            <a:r>
              <a:rPr lang="en-GB" sz="1600" dirty="0"/>
              <a:t>High power RF tests of the WEST TWA launcher</a:t>
            </a:r>
          </a:p>
          <a:p>
            <a:pPr>
              <a:buFont typeface="Wingdings" panose="05000000000000000000" pitchFamily="2" charset="2"/>
              <a:buChar char="Ø"/>
            </a:pPr>
            <a:endParaRPr lang="en-GB" dirty="0"/>
          </a:p>
          <a:p>
            <a:pPr marL="457200" indent="-457200">
              <a:buFont typeface="+mj-lt"/>
              <a:buAutoNum type="arabicPeriod"/>
            </a:pPr>
            <a:endParaRPr lang="en-GB" dirty="0"/>
          </a:p>
        </p:txBody>
      </p:sp>
      <p:sp>
        <p:nvSpPr>
          <p:cNvPr id="4" name="Footer Placeholder 3">
            <a:extLst>
              <a:ext uri="{FF2B5EF4-FFF2-40B4-BE49-F238E27FC236}">
                <a16:creationId xmlns:a16="http://schemas.microsoft.com/office/drawing/2014/main" id="{33C26E14-108C-D8A0-62DE-5EFE347090F8}"/>
              </a:ext>
            </a:extLst>
          </p:cNvPr>
          <p:cNvSpPr>
            <a:spLocks noGrp="1"/>
          </p:cNvSpPr>
          <p:nvPr>
            <p:ph type="ftr" sz="quarter" idx="11"/>
          </p:nvPr>
        </p:nvSpPr>
        <p:spPr>
          <a:xfrm>
            <a:off x="825624" y="6555770"/>
            <a:ext cx="6397368" cy="329614"/>
          </a:xfrm>
        </p:spPr>
        <p:txBody>
          <a:bodyPr/>
          <a:lstStyle/>
          <a:p>
            <a:r>
              <a:rPr lang="en-GB" dirty="0">
                <a:solidFill>
                  <a:prstClr val="white"/>
                </a:solidFill>
              </a:rPr>
              <a:t>Meszaros | Summary of Enabling Research projects AWP26-27 | 16/02/2026</a:t>
            </a:r>
          </a:p>
        </p:txBody>
      </p:sp>
      <p:sp>
        <p:nvSpPr>
          <p:cNvPr id="5" name="Slide Number Placeholder 4">
            <a:extLst>
              <a:ext uri="{FF2B5EF4-FFF2-40B4-BE49-F238E27FC236}">
                <a16:creationId xmlns:a16="http://schemas.microsoft.com/office/drawing/2014/main" id="{9C83D3A0-49BB-F40D-515B-E0355F72319D}"/>
              </a:ext>
            </a:extLst>
          </p:cNvPr>
          <p:cNvSpPr>
            <a:spLocks noGrp="1"/>
          </p:cNvSpPr>
          <p:nvPr>
            <p:ph type="sldNum" sz="quarter" idx="12"/>
          </p:nvPr>
        </p:nvSpPr>
        <p:spPr/>
        <p:txBody>
          <a:bodyPr/>
          <a:lstStyle/>
          <a:p>
            <a:fld id="{6A6D9FA1-99C7-4910-8E32-B85D378B0060}" type="slidenum">
              <a:rPr lang="en-GB" smtClean="0">
                <a:solidFill>
                  <a:prstClr val="white"/>
                </a:solidFill>
              </a:rPr>
              <a:pPr/>
              <a:t>20</a:t>
            </a:fld>
            <a:endParaRPr lang="en-GB">
              <a:solidFill>
                <a:prstClr val="white"/>
              </a:solidFill>
            </a:endParaRPr>
          </a:p>
        </p:txBody>
      </p:sp>
      <p:sp>
        <p:nvSpPr>
          <p:cNvPr id="7" name="TextBox 6">
            <a:extLst>
              <a:ext uri="{FF2B5EF4-FFF2-40B4-BE49-F238E27FC236}">
                <a16:creationId xmlns:a16="http://schemas.microsoft.com/office/drawing/2014/main" id="{38EC933F-9BAA-E0BE-C9D5-A2D5C655AC36}"/>
              </a:ext>
            </a:extLst>
          </p:cNvPr>
          <p:cNvSpPr txBox="1"/>
          <p:nvPr/>
        </p:nvSpPr>
        <p:spPr>
          <a:xfrm>
            <a:off x="7328537" y="6516052"/>
            <a:ext cx="4863464" cy="369332"/>
          </a:xfrm>
          <a:prstGeom prst="rect">
            <a:avLst/>
          </a:prstGeom>
          <a:noFill/>
        </p:spPr>
        <p:txBody>
          <a:bodyPr wrap="square">
            <a:spAutoFit/>
          </a:bodyPr>
          <a:lstStyle/>
          <a:p>
            <a:r>
              <a:rPr lang="en-GB" b="1" dirty="0">
                <a:solidFill>
                  <a:schemeClr val="bg1"/>
                </a:solidFill>
              </a:rPr>
              <a:t>ENR-TEC.03.LPP-ERM-KMS-1 | Pierre Dumortier</a:t>
            </a:r>
          </a:p>
        </p:txBody>
      </p:sp>
    </p:spTree>
    <p:extLst>
      <p:ext uri="{BB962C8B-B14F-4D97-AF65-F5344CB8AC3E}">
        <p14:creationId xmlns:p14="http://schemas.microsoft.com/office/powerpoint/2010/main" val="2417902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75F15E-1364-4F26-FED8-E857EE534A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27E5D9-6AD5-7333-AF83-4DD079065AC6}"/>
              </a:ext>
            </a:extLst>
          </p:cNvPr>
          <p:cNvSpPr>
            <a:spLocks noGrp="1"/>
          </p:cNvSpPr>
          <p:nvPr>
            <p:ph type="title"/>
          </p:nvPr>
        </p:nvSpPr>
        <p:spPr>
          <a:xfrm>
            <a:off x="720080" y="192515"/>
            <a:ext cx="11471920" cy="457200"/>
          </a:xfrm>
        </p:spPr>
        <p:txBody>
          <a:bodyPr/>
          <a:lstStyle/>
          <a:p>
            <a:r>
              <a:rPr lang="en-US" dirty="0"/>
              <a:t>MAT/ </a:t>
            </a:r>
            <a:r>
              <a:rPr lang="en-GB" dirty="0"/>
              <a:t>Development of additive manufactured ODS CuCrZr alloys for HHF applications through AI and ML integration</a:t>
            </a:r>
          </a:p>
        </p:txBody>
      </p:sp>
      <p:sp>
        <p:nvSpPr>
          <p:cNvPr id="3" name="Content Placeholder 2">
            <a:extLst>
              <a:ext uri="{FF2B5EF4-FFF2-40B4-BE49-F238E27FC236}">
                <a16:creationId xmlns:a16="http://schemas.microsoft.com/office/drawing/2014/main" id="{4E848F97-66E0-39D3-C102-26575676010B}"/>
              </a:ext>
            </a:extLst>
          </p:cNvPr>
          <p:cNvSpPr>
            <a:spLocks noGrp="1"/>
          </p:cNvSpPr>
          <p:nvPr>
            <p:ph idx="1"/>
          </p:nvPr>
        </p:nvSpPr>
        <p:spPr>
          <a:xfrm>
            <a:off x="157807" y="861733"/>
            <a:ext cx="12034193" cy="5428708"/>
          </a:xfrm>
        </p:spPr>
        <p:txBody>
          <a:bodyPr>
            <a:normAutofit fontScale="85000" lnSpcReduction="20000"/>
          </a:bodyPr>
          <a:lstStyle/>
          <a:p>
            <a:pPr lvl="0" defTabSz="914400" eaLnBrk="0" fontAlgn="base" hangingPunct="0">
              <a:spcBef>
                <a:spcPct val="0"/>
              </a:spcBef>
              <a:spcAft>
                <a:spcPct val="0"/>
              </a:spcAft>
              <a:buFont typeface="Wingdings" panose="05000000000000000000" pitchFamily="2" charset="2"/>
              <a:buChar char="Ø"/>
            </a:pPr>
            <a:r>
              <a:rPr lang="en-GB" sz="2600" b="1" dirty="0"/>
              <a:t>Objectives: </a:t>
            </a:r>
          </a:p>
          <a:p>
            <a:pPr marL="0" lvl="0" indent="0" defTabSz="914400" eaLnBrk="0" fontAlgn="base" hangingPunct="0">
              <a:spcBef>
                <a:spcPct val="0"/>
              </a:spcBef>
              <a:spcAft>
                <a:spcPct val="0"/>
              </a:spcAft>
              <a:buFontTx/>
              <a:buChar char="•"/>
            </a:pPr>
            <a:r>
              <a:rPr lang="en-US" altLang="en-US" sz="1900" dirty="0"/>
              <a:t>Fabricate CuCrZr-ODS alloys via additive manufacturing for high-heat-flux fusion components.</a:t>
            </a:r>
          </a:p>
          <a:p>
            <a:pPr marL="0" lvl="0" indent="0" defTabSz="914400" eaLnBrk="0" fontAlgn="base" hangingPunct="0">
              <a:spcBef>
                <a:spcPct val="0"/>
              </a:spcBef>
              <a:spcAft>
                <a:spcPct val="0"/>
              </a:spcAft>
              <a:buFontTx/>
              <a:buChar char="•"/>
            </a:pPr>
            <a:r>
              <a:rPr lang="en-US" altLang="en-US" sz="1900" dirty="0"/>
              <a:t>Validate mechanical, thermal, and microstructural performance.</a:t>
            </a:r>
          </a:p>
          <a:p>
            <a:pPr marL="0" lvl="0" indent="0" defTabSz="914400" eaLnBrk="0" fontAlgn="base" hangingPunct="0">
              <a:spcBef>
                <a:spcPct val="0"/>
              </a:spcBef>
              <a:spcAft>
                <a:spcPct val="0"/>
              </a:spcAft>
              <a:buFontTx/>
              <a:buChar char="•"/>
            </a:pPr>
            <a:r>
              <a:rPr lang="en-US" altLang="en-US" sz="1900" dirty="0"/>
              <a:t>Test behavior under fusion-relevant conditions (thermal fatigue + ion irradiation).</a:t>
            </a:r>
          </a:p>
          <a:p>
            <a:pPr marL="0" lvl="0" indent="0" defTabSz="914400" eaLnBrk="0" fontAlgn="base" hangingPunct="0">
              <a:spcBef>
                <a:spcPct val="0"/>
              </a:spcBef>
              <a:spcAft>
                <a:spcPct val="0"/>
              </a:spcAft>
              <a:buFontTx/>
              <a:buChar char="•"/>
            </a:pPr>
            <a:r>
              <a:rPr lang="en-US" altLang="en-US" sz="1900" dirty="0"/>
              <a:t>Integrate AI/ML tools to optimize AM parameters and predict material properties.</a:t>
            </a:r>
          </a:p>
          <a:p>
            <a:pPr>
              <a:buFont typeface="Wingdings" panose="05000000000000000000" pitchFamily="2" charset="2"/>
              <a:buChar char="Ø"/>
            </a:pPr>
            <a:r>
              <a:rPr lang="en-GB" sz="2600" b="1" dirty="0"/>
              <a:t>Level of resources: </a:t>
            </a:r>
          </a:p>
          <a:p>
            <a:pPr marL="0" indent="0" defTabSz="914400" eaLnBrk="0" fontAlgn="base" hangingPunct="0">
              <a:spcBef>
                <a:spcPct val="0"/>
              </a:spcBef>
              <a:spcAft>
                <a:spcPct val="0"/>
              </a:spcAft>
              <a:buNone/>
            </a:pPr>
            <a:r>
              <a:rPr lang="en-GB" sz="1900" dirty="0"/>
              <a:t>20PM+97k€ EOGS in 2026</a:t>
            </a:r>
          </a:p>
          <a:p>
            <a:pPr marL="0" indent="0" defTabSz="914400" eaLnBrk="0" fontAlgn="base" hangingPunct="0">
              <a:spcBef>
                <a:spcPct val="0"/>
              </a:spcBef>
              <a:spcAft>
                <a:spcPct val="0"/>
              </a:spcAft>
              <a:buNone/>
            </a:pPr>
            <a:r>
              <a:rPr lang="en-GB" sz="1900" dirty="0"/>
              <a:t>25PM+52k€ EOGS in 2027</a:t>
            </a:r>
            <a:endParaRPr lang="en-GB" dirty="0"/>
          </a:p>
          <a:p>
            <a:pPr>
              <a:buFont typeface="Wingdings" panose="05000000000000000000" pitchFamily="2" charset="2"/>
              <a:buChar char="Ø"/>
            </a:pPr>
            <a:r>
              <a:rPr lang="en-GB" sz="2600" b="1" dirty="0"/>
              <a:t>Involved Beneficiaries: </a:t>
            </a:r>
          </a:p>
          <a:p>
            <a:pPr marL="0" indent="0" defTabSz="914400" eaLnBrk="0" fontAlgn="base" hangingPunct="0">
              <a:spcBef>
                <a:spcPct val="0"/>
              </a:spcBef>
              <a:spcAft>
                <a:spcPct val="0"/>
              </a:spcAft>
              <a:buNone/>
            </a:pPr>
            <a:r>
              <a:rPr lang="en-GB" sz="1900" dirty="0"/>
              <a:t>CIEMAT</a:t>
            </a:r>
          </a:p>
          <a:p>
            <a:pPr defTabSz="914400" eaLnBrk="0" fontAlgn="base" hangingPunct="0">
              <a:spcBef>
                <a:spcPct val="0"/>
              </a:spcBef>
              <a:spcAft>
                <a:spcPct val="0"/>
              </a:spcAft>
              <a:buFont typeface="Wingdings" panose="05000000000000000000" pitchFamily="2" charset="2"/>
              <a:buChar char="Ø"/>
            </a:pPr>
            <a:r>
              <a:rPr lang="en-GB" sz="2600" b="1" dirty="0"/>
              <a:t>Hardware: </a:t>
            </a:r>
          </a:p>
          <a:p>
            <a:pPr marL="0" lvl="0" indent="0" defTabSz="914400" eaLnBrk="0" fontAlgn="base" hangingPunct="0">
              <a:spcBef>
                <a:spcPct val="0"/>
              </a:spcBef>
              <a:spcAft>
                <a:spcPct val="0"/>
              </a:spcAft>
              <a:buFontTx/>
              <a:buChar char="•"/>
            </a:pPr>
            <a:r>
              <a:rPr lang="en-US" altLang="en-US" sz="2000" dirty="0"/>
              <a:t>Additive manufacturing of CuCrZr-ODS samples/components using:</a:t>
            </a:r>
          </a:p>
          <a:p>
            <a:pPr marL="585788" lvl="1" indent="-285750" defTabSz="914400" eaLnBrk="0" fontAlgn="base" hangingPunct="0">
              <a:spcBef>
                <a:spcPct val="0"/>
              </a:spcBef>
              <a:spcAft>
                <a:spcPct val="0"/>
              </a:spcAft>
              <a:buFont typeface="Courier New" panose="02070309020205020404" pitchFamily="49" charset="0"/>
              <a:buChar char="o"/>
            </a:pPr>
            <a:r>
              <a:rPr lang="en-US" altLang="en-US" sz="1400" dirty="0"/>
              <a:t>PBF-LB (laser powder bed fusion)</a:t>
            </a:r>
          </a:p>
          <a:p>
            <a:pPr marL="585788" lvl="1" indent="-285750" defTabSz="914400" eaLnBrk="0" fontAlgn="base" hangingPunct="0">
              <a:spcBef>
                <a:spcPct val="0"/>
              </a:spcBef>
              <a:spcAft>
                <a:spcPct val="0"/>
              </a:spcAft>
              <a:buFont typeface="Courier New" panose="02070309020205020404" pitchFamily="49" charset="0"/>
              <a:buChar char="o"/>
            </a:pPr>
            <a:r>
              <a:rPr lang="en-US" altLang="en-US" sz="1400" dirty="0"/>
              <a:t>PBF-EB (electron beam melting)</a:t>
            </a:r>
          </a:p>
          <a:p>
            <a:pPr marL="0" lvl="0" indent="0" defTabSz="914400" eaLnBrk="0" fontAlgn="base" hangingPunct="0">
              <a:spcBef>
                <a:spcPct val="0"/>
              </a:spcBef>
              <a:spcAft>
                <a:spcPct val="0"/>
              </a:spcAft>
              <a:buFontTx/>
              <a:buChar char="•"/>
            </a:pPr>
            <a:r>
              <a:rPr lang="en-US" altLang="en-US" sz="2000" dirty="0"/>
              <a:t>Fabricated material specimens and prototype heat-sink parts (no full reactor hardware).</a:t>
            </a:r>
          </a:p>
          <a:p>
            <a:pPr marL="257175" marR="0" lvl="0" indent="-257175" algn="l" defTabSz="6858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GB" sz="24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Use of facilities:</a:t>
            </a:r>
          </a:p>
          <a:p>
            <a:pPr marL="0" lvl="0" indent="0" defTabSz="914400" eaLnBrk="0" fontAlgn="base" hangingPunct="0">
              <a:spcBef>
                <a:spcPct val="0"/>
              </a:spcBef>
              <a:spcAft>
                <a:spcPct val="0"/>
              </a:spcAft>
              <a:buNone/>
            </a:pPr>
            <a:r>
              <a:rPr lang="en-GB" sz="1900" dirty="0"/>
              <a:t>OLMAT (HHF), CMAM (ion irradiation)</a:t>
            </a:r>
          </a:p>
          <a:p>
            <a:pPr>
              <a:buFont typeface="Wingdings" panose="05000000000000000000" pitchFamily="2" charset="2"/>
              <a:buChar char="Ø"/>
            </a:pPr>
            <a:r>
              <a:rPr lang="en-GB" sz="2600" b="1" dirty="0"/>
              <a:t>Intermediate achievement (e.g. MS):</a:t>
            </a:r>
          </a:p>
          <a:p>
            <a:pPr marL="0" marR="0" lvl="0" indent="0" algn="l" defTabSz="914400" rtl="0" eaLnBrk="0" fontAlgn="base" latinLnBrk="0" hangingPunct="0">
              <a:lnSpc>
                <a:spcPct val="100000"/>
              </a:lnSpc>
              <a:spcBef>
                <a:spcPct val="0"/>
              </a:spcBef>
              <a:spcAft>
                <a:spcPct val="0"/>
              </a:spcAft>
              <a:buClrTx/>
              <a:buSzTx/>
              <a:buFontTx/>
              <a:buChar char="•"/>
              <a:tabLst/>
              <a:defRPr/>
            </a:pPr>
            <a:r>
              <a:rPr kumimoji="0" lang="en-US" altLang="en-US" sz="1900" b="1" i="0" u="none" strike="noStrike" kern="1200" cap="none" spc="0" normalizeH="0" baseline="0" noProof="0" dirty="0">
                <a:ln>
                  <a:noFill/>
                </a:ln>
                <a:solidFill>
                  <a:prstClr val="black"/>
                </a:solidFill>
                <a:effectLst/>
                <a:uLnTx/>
                <a:uFillTx/>
                <a:ea typeface="+mn-ea"/>
                <a:cs typeface="+mn-cs"/>
              </a:rPr>
              <a:t>M1:</a:t>
            </a:r>
            <a:r>
              <a:rPr kumimoji="0" lang="en-US" altLang="en-US" sz="1900" b="0" i="0" u="none" strike="noStrike" kern="1200" cap="none" spc="0" normalizeH="0" baseline="0" noProof="0" dirty="0">
                <a:ln>
                  <a:noFill/>
                </a:ln>
                <a:solidFill>
                  <a:prstClr val="black"/>
                </a:solidFill>
                <a:effectLst/>
                <a:uLnTx/>
                <a:uFillTx/>
                <a:ea typeface="+mn-ea"/>
                <a:cs typeface="+mn-cs"/>
              </a:rPr>
              <a:t> CuCrZr-ODS material fabrication</a:t>
            </a:r>
          </a:p>
          <a:p>
            <a:pPr marL="0" marR="0" lvl="0" indent="0" algn="l" defTabSz="914400" rtl="0" eaLnBrk="0" fontAlgn="base" latinLnBrk="0" hangingPunct="0">
              <a:lnSpc>
                <a:spcPct val="100000"/>
              </a:lnSpc>
              <a:spcBef>
                <a:spcPct val="0"/>
              </a:spcBef>
              <a:spcAft>
                <a:spcPct val="0"/>
              </a:spcAft>
              <a:buClrTx/>
              <a:buSzTx/>
              <a:buFontTx/>
              <a:buChar char="•"/>
              <a:tabLst/>
              <a:defRPr/>
            </a:pPr>
            <a:r>
              <a:rPr kumimoji="0" lang="en-US" altLang="en-US" sz="1900" b="1" i="0" u="none" strike="noStrike" kern="1200" cap="none" spc="0" normalizeH="0" baseline="0" noProof="0" dirty="0">
                <a:ln>
                  <a:noFill/>
                </a:ln>
                <a:solidFill>
                  <a:prstClr val="black"/>
                </a:solidFill>
                <a:effectLst/>
                <a:uLnTx/>
                <a:uFillTx/>
                <a:ea typeface="+mn-ea"/>
                <a:cs typeface="+mn-cs"/>
              </a:rPr>
              <a:t>M2:</a:t>
            </a:r>
            <a:r>
              <a:rPr kumimoji="0" lang="en-US" altLang="en-US" sz="1900" b="0" i="0" u="none" strike="noStrike" kern="1200" cap="none" spc="0" normalizeH="0" baseline="0" noProof="0" dirty="0">
                <a:ln>
                  <a:noFill/>
                </a:ln>
                <a:solidFill>
                  <a:prstClr val="black"/>
                </a:solidFill>
                <a:effectLst/>
                <a:uLnTx/>
                <a:uFillTx/>
                <a:ea typeface="+mn-ea"/>
                <a:cs typeface="+mn-cs"/>
              </a:rPr>
              <a:t> Full base-material characterization </a:t>
            </a:r>
          </a:p>
          <a:p>
            <a:pPr marL="0" marR="0" lvl="0" indent="0" algn="l" defTabSz="914400" rtl="0" eaLnBrk="0" fontAlgn="base" latinLnBrk="0" hangingPunct="0">
              <a:lnSpc>
                <a:spcPct val="100000"/>
              </a:lnSpc>
              <a:spcBef>
                <a:spcPct val="0"/>
              </a:spcBef>
              <a:spcAft>
                <a:spcPct val="0"/>
              </a:spcAft>
              <a:buClrTx/>
              <a:buSzTx/>
              <a:buFontTx/>
              <a:buChar char="•"/>
              <a:tabLst/>
              <a:defRPr/>
            </a:pPr>
            <a:r>
              <a:rPr kumimoji="0" lang="en-US" altLang="en-US" sz="1900" b="1" i="0" u="none" strike="noStrike" kern="1200" cap="none" spc="0" normalizeH="0" baseline="0" noProof="0" dirty="0">
                <a:ln>
                  <a:noFill/>
                </a:ln>
                <a:solidFill>
                  <a:prstClr val="black"/>
                </a:solidFill>
                <a:effectLst/>
                <a:uLnTx/>
                <a:uFillTx/>
                <a:ea typeface="+mn-ea"/>
                <a:cs typeface="+mn-cs"/>
              </a:rPr>
              <a:t>M3:</a:t>
            </a:r>
            <a:r>
              <a:rPr kumimoji="0" lang="en-US" altLang="en-US" sz="1900" b="0" i="0" u="none" strike="noStrike" kern="1200" cap="none" spc="0" normalizeH="0" baseline="0" noProof="0" dirty="0">
                <a:ln>
                  <a:noFill/>
                </a:ln>
                <a:solidFill>
                  <a:prstClr val="black"/>
                </a:solidFill>
                <a:effectLst/>
                <a:uLnTx/>
                <a:uFillTx/>
                <a:ea typeface="+mn-ea"/>
                <a:cs typeface="+mn-cs"/>
              </a:rPr>
              <a:t> Completion of thermal fatigue &amp; irradiation damage tests</a:t>
            </a:r>
          </a:p>
          <a:p>
            <a:pPr marL="0" marR="0" lvl="0" indent="0" algn="l" defTabSz="914400" rtl="0" eaLnBrk="0" fontAlgn="base" latinLnBrk="0" hangingPunct="0">
              <a:lnSpc>
                <a:spcPct val="100000"/>
              </a:lnSpc>
              <a:spcBef>
                <a:spcPct val="0"/>
              </a:spcBef>
              <a:spcAft>
                <a:spcPct val="0"/>
              </a:spcAft>
              <a:buClrTx/>
              <a:buSzTx/>
              <a:buFontTx/>
              <a:buChar char="•"/>
              <a:tabLst/>
              <a:defRPr/>
            </a:pPr>
            <a:r>
              <a:rPr kumimoji="0" lang="en-US" altLang="en-US" sz="1900" b="1" i="0" u="none" strike="noStrike" kern="1200" cap="none" spc="0" normalizeH="0" baseline="0" noProof="0" dirty="0">
                <a:ln>
                  <a:noFill/>
                </a:ln>
                <a:solidFill>
                  <a:prstClr val="black"/>
                </a:solidFill>
                <a:effectLst/>
                <a:uLnTx/>
                <a:uFillTx/>
                <a:ea typeface="+mn-ea"/>
                <a:cs typeface="+mn-cs"/>
              </a:rPr>
              <a:t>M4:</a:t>
            </a:r>
            <a:r>
              <a:rPr kumimoji="0" lang="en-US" altLang="en-US" sz="1900" b="0" i="0" u="none" strike="noStrike" kern="1200" cap="none" spc="0" normalizeH="0" baseline="0" noProof="0" dirty="0">
                <a:ln>
                  <a:noFill/>
                </a:ln>
                <a:solidFill>
                  <a:prstClr val="black"/>
                </a:solidFill>
                <a:effectLst/>
                <a:uLnTx/>
                <a:uFillTx/>
                <a:ea typeface="+mn-ea"/>
                <a:cs typeface="+mn-cs"/>
              </a:rPr>
              <a:t> Post-exposure characterization under fusion conditions</a:t>
            </a:r>
          </a:p>
          <a:p>
            <a:pPr marL="0" marR="0" lvl="0" indent="0" algn="l" defTabSz="914400" rtl="0" eaLnBrk="0" fontAlgn="base" latinLnBrk="0" hangingPunct="0">
              <a:lnSpc>
                <a:spcPct val="100000"/>
              </a:lnSpc>
              <a:spcBef>
                <a:spcPct val="0"/>
              </a:spcBef>
              <a:spcAft>
                <a:spcPct val="0"/>
              </a:spcAft>
              <a:buClrTx/>
              <a:buSzTx/>
              <a:buFontTx/>
              <a:buChar char="•"/>
              <a:tabLst/>
              <a:defRPr/>
            </a:pPr>
            <a:r>
              <a:rPr kumimoji="0" lang="en-US" altLang="en-US" sz="1900" b="1" i="0" u="none" strike="noStrike" kern="1200" cap="none" spc="0" normalizeH="0" baseline="0" noProof="0" dirty="0">
                <a:ln>
                  <a:noFill/>
                </a:ln>
                <a:solidFill>
                  <a:prstClr val="black"/>
                </a:solidFill>
                <a:effectLst/>
                <a:uLnTx/>
                <a:uFillTx/>
                <a:ea typeface="+mn-ea"/>
                <a:cs typeface="+mn-cs"/>
              </a:rPr>
              <a:t>M5:</a:t>
            </a:r>
            <a:r>
              <a:rPr kumimoji="0" lang="en-US" altLang="en-US" sz="1900" b="0" i="0" u="none" strike="noStrike" kern="1200" cap="none" spc="0" normalizeH="0" baseline="0" noProof="0" dirty="0">
                <a:ln>
                  <a:noFill/>
                </a:ln>
                <a:solidFill>
                  <a:prstClr val="black"/>
                </a:solidFill>
                <a:effectLst/>
                <a:uLnTx/>
                <a:uFillTx/>
                <a:ea typeface="+mn-ea"/>
                <a:cs typeface="+mn-cs"/>
              </a:rPr>
              <a:t> Project completion and final report</a:t>
            </a:r>
            <a:endParaRPr lang="en-GB" dirty="0"/>
          </a:p>
          <a:p>
            <a:pPr>
              <a:buFont typeface="Wingdings" panose="05000000000000000000" pitchFamily="2" charset="2"/>
              <a:buChar char="Ø"/>
            </a:pPr>
            <a:endParaRPr lang="en-GB" dirty="0"/>
          </a:p>
          <a:p>
            <a:pPr marL="457200" indent="-457200">
              <a:buFont typeface="+mj-lt"/>
              <a:buAutoNum type="arabicPeriod"/>
            </a:pPr>
            <a:endParaRPr lang="en-GB" dirty="0"/>
          </a:p>
        </p:txBody>
      </p:sp>
      <p:sp>
        <p:nvSpPr>
          <p:cNvPr id="4" name="Footer Placeholder 3">
            <a:extLst>
              <a:ext uri="{FF2B5EF4-FFF2-40B4-BE49-F238E27FC236}">
                <a16:creationId xmlns:a16="http://schemas.microsoft.com/office/drawing/2014/main" id="{27BBBA10-8117-471B-E036-A9BA46451D59}"/>
              </a:ext>
            </a:extLst>
          </p:cNvPr>
          <p:cNvSpPr>
            <a:spLocks noGrp="1"/>
          </p:cNvSpPr>
          <p:nvPr>
            <p:ph type="ftr" sz="quarter" idx="11"/>
          </p:nvPr>
        </p:nvSpPr>
        <p:spPr>
          <a:xfrm>
            <a:off x="825624" y="6555770"/>
            <a:ext cx="6397368" cy="329614"/>
          </a:xfrm>
        </p:spPr>
        <p:txBody>
          <a:bodyPr/>
          <a:lstStyle/>
          <a:p>
            <a:r>
              <a:rPr lang="en-GB" dirty="0">
                <a:solidFill>
                  <a:prstClr val="white"/>
                </a:solidFill>
              </a:rPr>
              <a:t>Meszaros | Summary of Enabling Research projects AWP26-27 | 16/02/2026</a:t>
            </a:r>
          </a:p>
        </p:txBody>
      </p:sp>
      <p:sp>
        <p:nvSpPr>
          <p:cNvPr id="5" name="Slide Number Placeholder 4">
            <a:extLst>
              <a:ext uri="{FF2B5EF4-FFF2-40B4-BE49-F238E27FC236}">
                <a16:creationId xmlns:a16="http://schemas.microsoft.com/office/drawing/2014/main" id="{2D138A5F-F2C1-3FEB-28FE-E823343C2751}"/>
              </a:ext>
            </a:extLst>
          </p:cNvPr>
          <p:cNvSpPr>
            <a:spLocks noGrp="1"/>
          </p:cNvSpPr>
          <p:nvPr>
            <p:ph type="sldNum" sz="quarter" idx="12"/>
          </p:nvPr>
        </p:nvSpPr>
        <p:spPr/>
        <p:txBody>
          <a:bodyPr/>
          <a:lstStyle/>
          <a:p>
            <a:fld id="{6A6D9FA1-99C7-4910-8E32-B85D378B0060}" type="slidenum">
              <a:rPr lang="en-GB" smtClean="0">
                <a:solidFill>
                  <a:prstClr val="white"/>
                </a:solidFill>
              </a:rPr>
              <a:pPr/>
              <a:t>3</a:t>
            </a:fld>
            <a:endParaRPr lang="en-GB">
              <a:solidFill>
                <a:prstClr val="white"/>
              </a:solidFill>
            </a:endParaRPr>
          </a:p>
        </p:txBody>
      </p:sp>
      <p:sp>
        <p:nvSpPr>
          <p:cNvPr id="7" name="TextBox 6">
            <a:extLst>
              <a:ext uri="{FF2B5EF4-FFF2-40B4-BE49-F238E27FC236}">
                <a16:creationId xmlns:a16="http://schemas.microsoft.com/office/drawing/2014/main" id="{D7935E81-4BE1-1B68-E5A1-A6F76547F767}"/>
              </a:ext>
            </a:extLst>
          </p:cNvPr>
          <p:cNvSpPr txBox="1"/>
          <p:nvPr/>
        </p:nvSpPr>
        <p:spPr>
          <a:xfrm>
            <a:off x="7559567" y="6516052"/>
            <a:ext cx="4632434" cy="369332"/>
          </a:xfrm>
          <a:prstGeom prst="rect">
            <a:avLst/>
          </a:prstGeom>
          <a:noFill/>
        </p:spPr>
        <p:txBody>
          <a:bodyPr wrap="square">
            <a:spAutoFit/>
          </a:bodyPr>
          <a:lstStyle/>
          <a:p>
            <a:r>
              <a:rPr lang="en-GB" b="1" dirty="0">
                <a:solidFill>
                  <a:schemeClr val="bg1"/>
                </a:solidFill>
              </a:rPr>
              <a:t>ENR-MAT.03.CIEMAT-02 | Edgar Leon Gutierrez</a:t>
            </a:r>
          </a:p>
        </p:txBody>
      </p:sp>
    </p:spTree>
    <p:extLst>
      <p:ext uri="{BB962C8B-B14F-4D97-AF65-F5344CB8AC3E}">
        <p14:creationId xmlns:p14="http://schemas.microsoft.com/office/powerpoint/2010/main" val="3208585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A0DB7D-B7A6-B711-CEBA-DCCF609E30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62A7F0-1ADB-6B1B-33C6-B39767D12437}"/>
              </a:ext>
            </a:extLst>
          </p:cNvPr>
          <p:cNvSpPr>
            <a:spLocks noGrp="1"/>
          </p:cNvSpPr>
          <p:nvPr>
            <p:ph type="title"/>
          </p:nvPr>
        </p:nvSpPr>
        <p:spPr>
          <a:xfrm>
            <a:off x="720080" y="192515"/>
            <a:ext cx="11471920" cy="457200"/>
          </a:xfrm>
        </p:spPr>
        <p:txBody>
          <a:bodyPr/>
          <a:lstStyle/>
          <a:p>
            <a:r>
              <a:rPr lang="en-US" dirty="0"/>
              <a:t>MAT/ </a:t>
            </a:r>
            <a:r>
              <a:rPr lang="en-GB" dirty="0"/>
              <a:t>Innovative Coating Approaches for Fusion - FUSICOAT </a:t>
            </a:r>
          </a:p>
        </p:txBody>
      </p:sp>
      <p:sp>
        <p:nvSpPr>
          <p:cNvPr id="3" name="Content Placeholder 2">
            <a:extLst>
              <a:ext uri="{FF2B5EF4-FFF2-40B4-BE49-F238E27FC236}">
                <a16:creationId xmlns:a16="http://schemas.microsoft.com/office/drawing/2014/main" id="{82108266-9948-AC93-06DC-1030553DE4DB}"/>
              </a:ext>
            </a:extLst>
          </p:cNvPr>
          <p:cNvSpPr>
            <a:spLocks noGrp="1"/>
          </p:cNvSpPr>
          <p:nvPr>
            <p:ph idx="1"/>
          </p:nvPr>
        </p:nvSpPr>
        <p:spPr>
          <a:xfrm>
            <a:off x="157807" y="714646"/>
            <a:ext cx="12034193" cy="5428708"/>
          </a:xfrm>
        </p:spPr>
        <p:txBody>
          <a:bodyPr>
            <a:noAutofit/>
          </a:bodyPr>
          <a:lstStyle/>
          <a:p>
            <a:pPr lvl="0" fontAlgn="base">
              <a:spcAft>
                <a:spcPct val="0"/>
              </a:spcAft>
              <a:buFont typeface="Wingdings" panose="05000000000000000000" pitchFamily="2" charset="2"/>
              <a:buChar char="Ø"/>
            </a:pPr>
            <a:r>
              <a:rPr lang="en-GB" sz="2200" b="1" dirty="0">
                <a:solidFill>
                  <a:prstClr val="black"/>
                </a:solidFill>
                <a:latin typeface="Calibri"/>
              </a:rPr>
              <a:t>Objectives: </a:t>
            </a:r>
          </a:p>
          <a:p>
            <a:pPr marL="0" lvl="0" indent="0" defTabSz="914400" eaLnBrk="0" fontAlgn="base" hangingPunct="0">
              <a:spcBef>
                <a:spcPct val="0"/>
              </a:spcBef>
              <a:spcAft>
                <a:spcPct val="0"/>
              </a:spcAft>
              <a:buNone/>
            </a:pPr>
            <a:r>
              <a:rPr lang="en-GB" altLang="en-US" sz="1700" dirty="0"/>
              <a:t>provide two novel coating strategies for EUROFER97 steel for application to the structures of the WCLL breeding blanket (special focus on T permeation, corrosion and liquid metal embrittlement):</a:t>
            </a:r>
          </a:p>
          <a:p>
            <a:pPr marL="0" lvl="0" indent="0" defTabSz="914400" eaLnBrk="0" fontAlgn="base" hangingPunct="0">
              <a:spcBef>
                <a:spcPct val="0"/>
              </a:spcBef>
              <a:spcAft>
                <a:spcPct val="0"/>
              </a:spcAft>
              <a:buFontTx/>
              <a:buChar char="•"/>
            </a:pPr>
            <a:r>
              <a:rPr lang="en-GB" altLang="en-US" sz="1700" dirty="0"/>
              <a:t>Electrophoretic Deposition (EPD) Coating</a:t>
            </a:r>
          </a:p>
          <a:p>
            <a:pPr marL="0" lvl="0" indent="0" defTabSz="914400" eaLnBrk="0" fontAlgn="base" hangingPunct="0">
              <a:spcBef>
                <a:spcPct val="0"/>
              </a:spcBef>
              <a:spcAft>
                <a:spcPct val="0"/>
              </a:spcAft>
              <a:buFontTx/>
              <a:buChar char="•"/>
            </a:pPr>
            <a:r>
              <a:rPr lang="en-GB" altLang="en-US" sz="1700" dirty="0"/>
              <a:t>Polymer-Derived Ceramic (PDC) Coating</a:t>
            </a:r>
          </a:p>
          <a:p>
            <a:pPr fontAlgn="base">
              <a:spcAft>
                <a:spcPct val="0"/>
              </a:spcAft>
              <a:buFont typeface="Wingdings" panose="05000000000000000000" pitchFamily="2" charset="2"/>
              <a:buChar char="Ø"/>
            </a:pPr>
            <a:r>
              <a:rPr lang="en-GB" sz="2200" b="1" dirty="0">
                <a:solidFill>
                  <a:prstClr val="black"/>
                </a:solidFill>
                <a:latin typeface="Calibri"/>
              </a:rPr>
              <a:t>Level of resources: </a:t>
            </a:r>
          </a:p>
          <a:p>
            <a:pPr marL="0" indent="0" defTabSz="914400" eaLnBrk="0" fontAlgn="base" hangingPunct="0">
              <a:spcBef>
                <a:spcPct val="0"/>
              </a:spcBef>
              <a:spcAft>
                <a:spcPct val="0"/>
              </a:spcAft>
              <a:buNone/>
            </a:pPr>
            <a:r>
              <a:rPr lang="en-GB" sz="1600" dirty="0"/>
              <a:t>37PM+56k€ EOGS in 2026</a:t>
            </a:r>
          </a:p>
          <a:p>
            <a:pPr marL="0" indent="0" defTabSz="914400" eaLnBrk="0" fontAlgn="base" hangingPunct="0">
              <a:spcBef>
                <a:spcPct val="0"/>
              </a:spcBef>
              <a:spcAft>
                <a:spcPct val="0"/>
              </a:spcAft>
              <a:buNone/>
            </a:pPr>
            <a:r>
              <a:rPr lang="en-GB" sz="1600" dirty="0"/>
              <a:t>29PM+24k€ EOGS in 2027</a:t>
            </a:r>
            <a:endParaRPr lang="en-GB" sz="1800" dirty="0"/>
          </a:p>
          <a:p>
            <a:pPr>
              <a:buFont typeface="Wingdings" panose="05000000000000000000" pitchFamily="2" charset="2"/>
              <a:buChar char="Ø"/>
            </a:pPr>
            <a:r>
              <a:rPr lang="en-GB" sz="2200" b="1" dirty="0">
                <a:solidFill>
                  <a:prstClr val="black"/>
                </a:solidFill>
                <a:latin typeface="Calibri"/>
              </a:rPr>
              <a:t>Involved Beneficiaries: </a:t>
            </a:r>
          </a:p>
          <a:p>
            <a:pPr marL="0" indent="0" defTabSz="914400" eaLnBrk="0" fontAlgn="base" hangingPunct="0">
              <a:spcBef>
                <a:spcPct val="0"/>
              </a:spcBef>
              <a:spcAft>
                <a:spcPct val="0"/>
              </a:spcAft>
              <a:buNone/>
            </a:pPr>
            <a:r>
              <a:rPr lang="en-GB" sz="1600" dirty="0"/>
              <a:t>ENEA</a:t>
            </a:r>
          </a:p>
          <a:p>
            <a:pPr fontAlgn="base">
              <a:spcAft>
                <a:spcPct val="0"/>
              </a:spcAft>
              <a:buFont typeface="Wingdings" panose="05000000000000000000" pitchFamily="2" charset="2"/>
              <a:buChar char="Ø"/>
            </a:pPr>
            <a:r>
              <a:rPr lang="en-GB" sz="2200" b="1" dirty="0">
                <a:solidFill>
                  <a:prstClr val="black"/>
                </a:solidFill>
                <a:latin typeface="Calibri"/>
              </a:rPr>
              <a:t>Hardware: </a:t>
            </a:r>
          </a:p>
          <a:p>
            <a:pPr marL="0" lvl="0" indent="0" defTabSz="914400" eaLnBrk="0" fontAlgn="base" hangingPunct="0">
              <a:spcBef>
                <a:spcPct val="0"/>
              </a:spcBef>
              <a:spcAft>
                <a:spcPct val="0"/>
              </a:spcAft>
              <a:buNone/>
            </a:pPr>
            <a:r>
              <a:rPr lang="en-US" altLang="en-US" sz="1700" dirty="0"/>
              <a:t>samples</a:t>
            </a:r>
          </a:p>
          <a:p>
            <a:pPr marL="257175" marR="0" lvl="0" indent="-257175" algn="l" defTabSz="6858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GB" sz="22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Use of facilities:</a:t>
            </a:r>
          </a:p>
          <a:p>
            <a:pPr marL="0" lvl="0" indent="0" defTabSz="914400" eaLnBrk="0" fontAlgn="base" hangingPunct="0">
              <a:spcBef>
                <a:spcPct val="0"/>
              </a:spcBef>
              <a:spcAft>
                <a:spcPct val="0"/>
              </a:spcAft>
              <a:buNone/>
            </a:pPr>
            <a:r>
              <a:rPr lang="en-US" altLang="en-US" sz="1700" dirty="0" err="1"/>
              <a:t>PbLi</a:t>
            </a:r>
            <a:r>
              <a:rPr lang="en-US" altLang="en-US" sz="1700" dirty="0"/>
              <a:t> test stand</a:t>
            </a:r>
          </a:p>
          <a:p>
            <a:pPr lvl="0" fontAlgn="base">
              <a:spcAft>
                <a:spcPct val="0"/>
              </a:spcAft>
              <a:buFont typeface="Wingdings" panose="05000000000000000000" pitchFamily="2" charset="2"/>
              <a:buChar char="Ø"/>
            </a:pPr>
            <a:r>
              <a:rPr lang="en-GB" sz="2200" b="1" dirty="0">
                <a:solidFill>
                  <a:prstClr val="black"/>
                </a:solidFill>
                <a:latin typeface="Calibri"/>
              </a:rPr>
              <a:t>Intermediate achievement (e.g. MS):</a:t>
            </a:r>
          </a:p>
          <a:p>
            <a:pPr marL="0" lvl="0" indent="0" defTabSz="914400" eaLnBrk="0" fontAlgn="base" hangingPunct="0">
              <a:spcBef>
                <a:spcPct val="0"/>
              </a:spcBef>
              <a:spcAft>
                <a:spcPct val="0"/>
              </a:spcAft>
              <a:buFontTx/>
              <a:buChar char="•"/>
            </a:pPr>
            <a:r>
              <a:rPr lang="en-GB" sz="1600" dirty="0"/>
              <a:t>First PDC coatings produced and characterized</a:t>
            </a:r>
          </a:p>
          <a:p>
            <a:pPr marL="0" lvl="0" indent="0" defTabSz="914400" eaLnBrk="0" fontAlgn="base" hangingPunct="0">
              <a:spcBef>
                <a:spcPct val="0"/>
              </a:spcBef>
              <a:spcAft>
                <a:spcPct val="0"/>
              </a:spcAft>
              <a:buFontTx/>
              <a:buChar char="•"/>
            </a:pPr>
            <a:r>
              <a:rPr lang="en-GB" sz="1600" dirty="0"/>
              <a:t>First EPD coatings produced and characterized</a:t>
            </a:r>
          </a:p>
          <a:p>
            <a:pPr marL="0" lvl="0" indent="0" defTabSz="914400" eaLnBrk="0" fontAlgn="base" hangingPunct="0">
              <a:spcBef>
                <a:spcPct val="0"/>
              </a:spcBef>
              <a:spcAft>
                <a:spcPct val="0"/>
              </a:spcAft>
              <a:buFontTx/>
              <a:buChar char="•"/>
            </a:pPr>
            <a:r>
              <a:rPr lang="en-GB" sz="1600" dirty="0"/>
              <a:t>Multilayer coating manufactured</a:t>
            </a:r>
          </a:p>
          <a:p>
            <a:pPr marL="0" lvl="0" indent="0" defTabSz="914400" eaLnBrk="0" fontAlgn="base" hangingPunct="0">
              <a:spcBef>
                <a:spcPct val="0"/>
              </a:spcBef>
              <a:spcAft>
                <a:spcPct val="0"/>
              </a:spcAft>
              <a:buFontTx/>
              <a:buChar char="•"/>
            </a:pPr>
            <a:r>
              <a:rPr lang="en-GB" sz="1600" dirty="0" err="1"/>
              <a:t>PbLi</a:t>
            </a:r>
            <a:r>
              <a:rPr lang="en-GB" sz="1600" dirty="0"/>
              <a:t> exposure tests completed (2000 h)</a:t>
            </a:r>
          </a:p>
          <a:p>
            <a:pPr>
              <a:buFont typeface="Wingdings" panose="05000000000000000000" pitchFamily="2" charset="2"/>
              <a:buChar char="Ø"/>
            </a:pPr>
            <a:endParaRPr lang="en-GB" dirty="0"/>
          </a:p>
          <a:p>
            <a:pPr marL="457200" indent="-457200">
              <a:buFont typeface="+mj-lt"/>
              <a:buAutoNum type="arabicPeriod"/>
            </a:pPr>
            <a:endParaRPr lang="en-GB" dirty="0"/>
          </a:p>
        </p:txBody>
      </p:sp>
      <p:sp>
        <p:nvSpPr>
          <p:cNvPr id="4" name="Footer Placeholder 3">
            <a:extLst>
              <a:ext uri="{FF2B5EF4-FFF2-40B4-BE49-F238E27FC236}">
                <a16:creationId xmlns:a16="http://schemas.microsoft.com/office/drawing/2014/main" id="{0AD59C54-D3D8-24E0-C8D2-ACFCEDC81320}"/>
              </a:ext>
            </a:extLst>
          </p:cNvPr>
          <p:cNvSpPr>
            <a:spLocks noGrp="1"/>
          </p:cNvSpPr>
          <p:nvPr>
            <p:ph type="ftr" sz="quarter" idx="11"/>
          </p:nvPr>
        </p:nvSpPr>
        <p:spPr>
          <a:xfrm>
            <a:off x="825624" y="6555770"/>
            <a:ext cx="6397368" cy="329614"/>
          </a:xfrm>
        </p:spPr>
        <p:txBody>
          <a:bodyPr/>
          <a:lstStyle/>
          <a:p>
            <a:r>
              <a:rPr lang="en-GB" dirty="0">
                <a:solidFill>
                  <a:prstClr val="white"/>
                </a:solidFill>
              </a:rPr>
              <a:t>Meszaros | Summary of Enabling Research projects AWP26-27 | 16/02/2026</a:t>
            </a:r>
          </a:p>
        </p:txBody>
      </p:sp>
      <p:sp>
        <p:nvSpPr>
          <p:cNvPr id="5" name="Slide Number Placeholder 4">
            <a:extLst>
              <a:ext uri="{FF2B5EF4-FFF2-40B4-BE49-F238E27FC236}">
                <a16:creationId xmlns:a16="http://schemas.microsoft.com/office/drawing/2014/main" id="{35CD310F-A39F-3ACC-C9A0-7364C4B3026F}"/>
              </a:ext>
            </a:extLst>
          </p:cNvPr>
          <p:cNvSpPr>
            <a:spLocks noGrp="1"/>
          </p:cNvSpPr>
          <p:nvPr>
            <p:ph type="sldNum" sz="quarter" idx="12"/>
          </p:nvPr>
        </p:nvSpPr>
        <p:spPr/>
        <p:txBody>
          <a:bodyPr/>
          <a:lstStyle/>
          <a:p>
            <a:fld id="{6A6D9FA1-99C7-4910-8E32-B85D378B0060}" type="slidenum">
              <a:rPr lang="en-GB" smtClean="0">
                <a:solidFill>
                  <a:prstClr val="white"/>
                </a:solidFill>
              </a:rPr>
              <a:pPr/>
              <a:t>4</a:t>
            </a:fld>
            <a:endParaRPr lang="en-GB">
              <a:solidFill>
                <a:prstClr val="white"/>
              </a:solidFill>
            </a:endParaRPr>
          </a:p>
        </p:txBody>
      </p:sp>
      <p:sp>
        <p:nvSpPr>
          <p:cNvPr id="7" name="TextBox 6">
            <a:extLst>
              <a:ext uri="{FF2B5EF4-FFF2-40B4-BE49-F238E27FC236}">
                <a16:creationId xmlns:a16="http://schemas.microsoft.com/office/drawing/2014/main" id="{F979F7AC-F177-825D-B57C-9C7EBABCD500}"/>
              </a:ext>
            </a:extLst>
          </p:cNvPr>
          <p:cNvSpPr txBox="1"/>
          <p:nvPr/>
        </p:nvSpPr>
        <p:spPr>
          <a:xfrm>
            <a:off x="7835463" y="6516052"/>
            <a:ext cx="4356538" cy="369332"/>
          </a:xfrm>
          <a:prstGeom prst="rect">
            <a:avLst/>
          </a:prstGeom>
          <a:noFill/>
        </p:spPr>
        <p:txBody>
          <a:bodyPr wrap="square">
            <a:spAutoFit/>
          </a:bodyPr>
          <a:lstStyle/>
          <a:p>
            <a:r>
              <a:rPr lang="en-GB" b="1" dirty="0">
                <a:solidFill>
                  <a:schemeClr val="bg1"/>
                </a:solidFill>
              </a:rPr>
              <a:t>ENR-MAT.03.ENEA-02 | Valentina Casalegno</a:t>
            </a:r>
          </a:p>
        </p:txBody>
      </p:sp>
    </p:spTree>
    <p:extLst>
      <p:ext uri="{BB962C8B-B14F-4D97-AF65-F5344CB8AC3E}">
        <p14:creationId xmlns:p14="http://schemas.microsoft.com/office/powerpoint/2010/main" val="3941207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17923-B445-8E55-3082-0FE12B121D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70D6B4-3EEB-B9E5-3B55-B52EDDA708FD}"/>
              </a:ext>
            </a:extLst>
          </p:cNvPr>
          <p:cNvSpPr>
            <a:spLocks noGrp="1"/>
          </p:cNvSpPr>
          <p:nvPr>
            <p:ph type="title"/>
          </p:nvPr>
        </p:nvSpPr>
        <p:spPr>
          <a:xfrm>
            <a:off x="720080" y="192515"/>
            <a:ext cx="11471920" cy="457200"/>
          </a:xfrm>
        </p:spPr>
        <p:txBody>
          <a:bodyPr/>
          <a:lstStyle/>
          <a:p>
            <a:r>
              <a:rPr lang="en-US" dirty="0"/>
              <a:t>MAT/ </a:t>
            </a:r>
            <a:r>
              <a:rPr lang="en-GB" dirty="0"/>
              <a:t>Computational design and discovery of high-performance alloys for fusion applications</a:t>
            </a:r>
          </a:p>
        </p:txBody>
      </p:sp>
      <p:sp>
        <p:nvSpPr>
          <p:cNvPr id="3" name="Content Placeholder 2">
            <a:extLst>
              <a:ext uri="{FF2B5EF4-FFF2-40B4-BE49-F238E27FC236}">
                <a16:creationId xmlns:a16="http://schemas.microsoft.com/office/drawing/2014/main" id="{408FBA37-4224-E9F7-0816-9644B7C30EB5}"/>
              </a:ext>
            </a:extLst>
          </p:cNvPr>
          <p:cNvSpPr>
            <a:spLocks noGrp="1"/>
          </p:cNvSpPr>
          <p:nvPr>
            <p:ph idx="1"/>
          </p:nvPr>
        </p:nvSpPr>
        <p:spPr>
          <a:xfrm>
            <a:off x="78903" y="649715"/>
            <a:ext cx="12034193" cy="5428708"/>
          </a:xfrm>
        </p:spPr>
        <p:txBody>
          <a:bodyPr>
            <a:noAutofit/>
          </a:bodyPr>
          <a:lstStyle/>
          <a:p>
            <a:pPr lvl="0" fontAlgn="base">
              <a:spcAft>
                <a:spcPct val="0"/>
              </a:spcAft>
              <a:buFont typeface="Wingdings" panose="05000000000000000000" pitchFamily="2" charset="2"/>
              <a:buChar char="Ø"/>
            </a:pPr>
            <a:r>
              <a:rPr lang="en-GB" sz="2200" b="1" dirty="0">
                <a:solidFill>
                  <a:prstClr val="black"/>
                </a:solidFill>
                <a:latin typeface="Calibri"/>
              </a:rPr>
              <a:t>Objectives: </a:t>
            </a:r>
          </a:p>
          <a:p>
            <a:pPr marL="0" lvl="0" indent="0" defTabSz="914400" eaLnBrk="0" fontAlgn="base" hangingPunct="0">
              <a:spcBef>
                <a:spcPct val="0"/>
              </a:spcBef>
              <a:spcAft>
                <a:spcPct val="0"/>
              </a:spcAft>
              <a:buFontTx/>
              <a:buChar char="•"/>
            </a:pPr>
            <a:r>
              <a:rPr lang="en-GB" altLang="en-US" sz="1700" dirty="0"/>
              <a:t>develop and validate a multi-stage, high-throughput computational framework to systematically screen and identify promising multicomponent alloys for fusion applications</a:t>
            </a:r>
          </a:p>
          <a:p>
            <a:pPr marL="0" lvl="0" indent="0" defTabSz="914400" eaLnBrk="0" fontAlgn="base" hangingPunct="0">
              <a:spcBef>
                <a:spcPct val="0"/>
              </a:spcBef>
              <a:spcAft>
                <a:spcPct val="0"/>
              </a:spcAft>
              <a:buFontTx/>
              <a:buChar char="•"/>
            </a:pPr>
            <a:r>
              <a:rPr lang="en-GB" altLang="en-US" sz="1700" dirty="0"/>
              <a:t>In addition to serving as a design tool, the predictive framework we propose to develop will address fundamental scientific questions that currently hinder the rational design of fusion materials</a:t>
            </a:r>
          </a:p>
          <a:p>
            <a:pPr lvl="0" defTabSz="914400" eaLnBrk="0" fontAlgn="base" hangingPunct="0">
              <a:spcBef>
                <a:spcPct val="0"/>
              </a:spcBef>
              <a:spcAft>
                <a:spcPct val="0"/>
              </a:spcAft>
              <a:buFont typeface="Wingdings" panose="05000000000000000000" pitchFamily="2" charset="2"/>
              <a:buChar char="Ø"/>
            </a:pPr>
            <a:r>
              <a:rPr lang="en-GB" sz="2200" b="1" dirty="0">
                <a:solidFill>
                  <a:prstClr val="black"/>
                </a:solidFill>
                <a:latin typeface="Calibri"/>
              </a:rPr>
              <a:t>Level of resources: </a:t>
            </a:r>
          </a:p>
          <a:p>
            <a:pPr marL="0" indent="0" defTabSz="914400" eaLnBrk="0" fontAlgn="base" hangingPunct="0">
              <a:spcBef>
                <a:spcPct val="0"/>
              </a:spcBef>
              <a:spcAft>
                <a:spcPct val="0"/>
              </a:spcAft>
              <a:buNone/>
            </a:pPr>
            <a:r>
              <a:rPr lang="en-GB" sz="1600" dirty="0"/>
              <a:t>38PM in 2026</a:t>
            </a:r>
          </a:p>
          <a:p>
            <a:pPr marL="0" indent="0" defTabSz="914400" eaLnBrk="0" fontAlgn="base" hangingPunct="0">
              <a:spcBef>
                <a:spcPct val="0"/>
              </a:spcBef>
              <a:spcAft>
                <a:spcPct val="0"/>
              </a:spcAft>
              <a:buNone/>
            </a:pPr>
            <a:r>
              <a:rPr lang="en-GB" sz="1600" dirty="0"/>
              <a:t>38PM in 2027</a:t>
            </a:r>
            <a:endParaRPr lang="en-GB" sz="1800" dirty="0"/>
          </a:p>
          <a:p>
            <a:pPr>
              <a:buFont typeface="Wingdings" panose="05000000000000000000" pitchFamily="2" charset="2"/>
              <a:buChar char="Ø"/>
            </a:pPr>
            <a:r>
              <a:rPr lang="en-GB" sz="2200" b="1" dirty="0">
                <a:solidFill>
                  <a:prstClr val="black"/>
                </a:solidFill>
                <a:latin typeface="Calibri"/>
              </a:rPr>
              <a:t>Involved Beneficiaries: </a:t>
            </a:r>
          </a:p>
          <a:p>
            <a:pPr marL="0" indent="0" defTabSz="914400" eaLnBrk="0" fontAlgn="base" hangingPunct="0">
              <a:spcBef>
                <a:spcPct val="0"/>
              </a:spcBef>
              <a:spcAft>
                <a:spcPct val="0"/>
              </a:spcAft>
              <a:buNone/>
            </a:pPr>
            <a:r>
              <a:rPr lang="en-GB" sz="1600" dirty="0"/>
              <a:t>EPFL, VTT</a:t>
            </a:r>
          </a:p>
          <a:p>
            <a:pPr fontAlgn="base">
              <a:spcAft>
                <a:spcPct val="0"/>
              </a:spcAft>
              <a:buFont typeface="Wingdings" panose="05000000000000000000" pitchFamily="2" charset="2"/>
              <a:buChar char="Ø"/>
            </a:pPr>
            <a:r>
              <a:rPr lang="en-GB" sz="2200" b="1" dirty="0">
                <a:solidFill>
                  <a:prstClr val="black"/>
                </a:solidFill>
                <a:latin typeface="Calibri"/>
              </a:rPr>
              <a:t>Hardware: </a:t>
            </a:r>
          </a:p>
          <a:p>
            <a:pPr marL="0" lvl="0" indent="0" defTabSz="914400" eaLnBrk="0" fontAlgn="base" hangingPunct="0">
              <a:spcBef>
                <a:spcPct val="0"/>
              </a:spcBef>
              <a:spcAft>
                <a:spcPct val="0"/>
              </a:spcAft>
              <a:buNone/>
            </a:pPr>
            <a:r>
              <a:rPr lang="en-US" altLang="en-US" sz="1600" dirty="0"/>
              <a:t>n/a</a:t>
            </a:r>
          </a:p>
          <a:p>
            <a:pPr marL="257175" marR="0" lvl="0" indent="-257175" algn="l" defTabSz="6858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GB" sz="22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Use of facilities:</a:t>
            </a:r>
          </a:p>
          <a:p>
            <a:pPr marL="0" lvl="0" indent="0" defTabSz="914400" eaLnBrk="0" fontAlgn="base" hangingPunct="0">
              <a:spcBef>
                <a:spcPct val="0"/>
              </a:spcBef>
              <a:spcAft>
                <a:spcPct val="0"/>
              </a:spcAft>
              <a:buNone/>
            </a:pPr>
            <a:r>
              <a:rPr lang="en-US" altLang="en-US" sz="1600" dirty="0"/>
              <a:t>n/a</a:t>
            </a:r>
          </a:p>
          <a:p>
            <a:pPr lvl="0" fontAlgn="base">
              <a:spcAft>
                <a:spcPct val="0"/>
              </a:spcAft>
              <a:buFont typeface="Wingdings" panose="05000000000000000000" pitchFamily="2" charset="2"/>
              <a:buChar char="Ø"/>
            </a:pPr>
            <a:r>
              <a:rPr lang="en-GB" sz="2200" b="1" dirty="0">
                <a:solidFill>
                  <a:prstClr val="black"/>
                </a:solidFill>
                <a:latin typeface="Calibri"/>
              </a:rPr>
              <a:t>Intermediate achievement (e.g. MS):</a:t>
            </a:r>
          </a:p>
          <a:p>
            <a:pPr marL="0" lvl="0" indent="0" defTabSz="914400" eaLnBrk="0" fontAlgn="base" hangingPunct="0">
              <a:spcBef>
                <a:spcPct val="0"/>
              </a:spcBef>
              <a:spcAft>
                <a:spcPct val="0"/>
              </a:spcAft>
              <a:buFontTx/>
              <a:buChar char="•"/>
            </a:pPr>
            <a:r>
              <a:rPr lang="en-GB" sz="1600" dirty="0"/>
              <a:t>Preliminary alloy screening workflow and automated atomistic workflow completed</a:t>
            </a:r>
          </a:p>
          <a:p>
            <a:pPr marL="0" lvl="0" indent="0" defTabSz="914400" eaLnBrk="0" fontAlgn="base" hangingPunct="0">
              <a:spcBef>
                <a:spcPct val="0"/>
              </a:spcBef>
              <a:spcAft>
                <a:spcPct val="0"/>
              </a:spcAft>
              <a:buFontTx/>
              <a:buChar char="•"/>
            </a:pPr>
            <a:r>
              <a:rPr lang="en-GB" sz="1600" dirty="0"/>
              <a:t>Database of electronic structure calculations for structures </a:t>
            </a:r>
          </a:p>
          <a:p>
            <a:pPr marL="0" lvl="0" indent="0" defTabSz="914400" eaLnBrk="0" fontAlgn="base" hangingPunct="0">
              <a:spcBef>
                <a:spcPct val="0"/>
              </a:spcBef>
              <a:spcAft>
                <a:spcPct val="0"/>
              </a:spcAft>
              <a:buFontTx/>
              <a:buChar char="•"/>
            </a:pPr>
            <a:r>
              <a:rPr lang="en-GB" sz="1600" dirty="0"/>
              <a:t>Physics-based surrogate models for predicting material properties</a:t>
            </a:r>
          </a:p>
          <a:p>
            <a:pPr marL="0" lvl="0" indent="0" defTabSz="914400" eaLnBrk="0" fontAlgn="base" hangingPunct="0">
              <a:spcBef>
                <a:spcPct val="0"/>
              </a:spcBef>
              <a:spcAft>
                <a:spcPct val="0"/>
              </a:spcAft>
              <a:buFontTx/>
              <a:buChar char="•"/>
            </a:pPr>
            <a:r>
              <a:rPr lang="en-GB" sz="1600" dirty="0"/>
              <a:t>High dose damage &amp; sputtering simulations for promising materials</a:t>
            </a:r>
          </a:p>
          <a:p>
            <a:pPr marL="0" lvl="0" indent="0" defTabSz="914400" eaLnBrk="0" fontAlgn="base" hangingPunct="0">
              <a:spcBef>
                <a:spcPct val="0"/>
              </a:spcBef>
              <a:spcAft>
                <a:spcPct val="0"/>
              </a:spcAft>
              <a:buFontTx/>
              <a:buChar char="•"/>
            </a:pPr>
            <a:r>
              <a:rPr lang="en-GB" sz="1600" dirty="0"/>
              <a:t>Grain boundary &amp; mechanical property simulations</a:t>
            </a:r>
          </a:p>
          <a:p>
            <a:pPr>
              <a:buFont typeface="Wingdings" panose="05000000000000000000" pitchFamily="2" charset="2"/>
              <a:buChar char="Ø"/>
            </a:pPr>
            <a:endParaRPr lang="en-GB" dirty="0"/>
          </a:p>
          <a:p>
            <a:pPr marL="457200" indent="-457200">
              <a:buFont typeface="+mj-lt"/>
              <a:buAutoNum type="arabicPeriod"/>
            </a:pPr>
            <a:endParaRPr lang="en-GB" dirty="0"/>
          </a:p>
        </p:txBody>
      </p:sp>
      <p:sp>
        <p:nvSpPr>
          <p:cNvPr id="4" name="Footer Placeholder 3">
            <a:extLst>
              <a:ext uri="{FF2B5EF4-FFF2-40B4-BE49-F238E27FC236}">
                <a16:creationId xmlns:a16="http://schemas.microsoft.com/office/drawing/2014/main" id="{9824AABE-7BC5-70EE-0194-7A030C992A1A}"/>
              </a:ext>
            </a:extLst>
          </p:cNvPr>
          <p:cNvSpPr>
            <a:spLocks noGrp="1"/>
          </p:cNvSpPr>
          <p:nvPr>
            <p:ph type="ftr" sz="quarter" idx="11"/>
          </p:nvPr>
        </p:nvSpPr>
        <p:spPr>
          <a:xfrm>
            <a:off x="825624" y="6555770"/>
            <a:ext cx="6397368" cy="329614"/>
          </a:xfrm>
        </p:spPr>
        <p:txBody>
          <a:bodyPr/>
          <a:lstStyle/>
          <a:p>
            <a:r>
              <a:rPr lang="en-GB" dirty="0">
                <a:solidFill>
                  <a:prstClr val="white"/>
                </a:solidFill>
              </a:rPr>
              <a:t>Meszaros | Summary of Enabling Research projects AWP26-27 | 16/02/2026</a:t>
            </a:r>
          </a:p>
        </p:txBody>
      </p:sp>
      <p:sp>
        <p:nvSpPr>
          <p:cNvPr id="5" name="Slide Number Placeholder 4">
            <a:extLst>
              <a:ext uri="{FF2B5EF4-FFF2-40B4-BE49-F238E27FC236}">
                <a16:creationId xmlns:a16="http://schemas.microsoft.com/office/drawing/2014/main" id="{A6D089E5-AC1A-322D-D792-105103B9CFB4}"/>
              </a:ext>
            </a:extLst>
          </p:cNvPr>
          <p:cNvSpPr>
            <a:spLocks noGrp="1"/>
          </p:cNvSpPr>
          <p:nvPr>
            <p:ph type="sldNum" sz="quarter" idx="12"/>
          </p:nvPr>
        </p:nvSpPr>
        <p:spPr/>
        <p:txBody>
          <a:bodyPr/>
          <a:lstStyle/>
          <a:p>
            <a:fld id="{6A6D9FA1-99C7-4910-8E32-B85D378B0060}" type="slidenum">
              <a:rPr lang="en-GB" smtClean="0">
                <a:solidFill>
                  <a:prstClr val="white"/>
                </a:solidFill>
              </a:rPr>
              <a:pPr/>
              <a:t>5</a:t>
            </a:fld>
            <a:endParaRPr lang="en-GB">
              <a:solidFill>
                <a:prstClr val="white"/>
              </a:solidFill>
            </a:endParaRPr>
          </a:p>
        </p:txBody>
      </p:sp>
      <p:sp>
        <p:nvSpPr>
          <p:cNvPr id="7" name="TextBox 6">
            <a:extLst>
              <a:ext uri="{FF2B5EF4-FFF2-40B4-BE49-F238E27FC236}">
                <a16:creationId xmlns:a16="http://schemas.microsoft.com/office/drawing/2014/main" id="{B71E0C47-FB36-B4A3-CD84-4E683CB3387D}"/>
              </a:ext>
            </a:extLst>
          </p:cNvPr>
          <p:cNvSpPr txBox="1"/>
          <p:nvPr/>
        </p:nvSpPr>
        <p:spPr>
          <a:xfrm>
            <a:off x="8079829" y="6516052"/>
            <a:ext cx="4112172" cy="369332"/>
          </a:xfrm>
          <a:prstGeom prst="rect">
            <a:avLst/>
          </a:prstGeom>
          <a:noFill/>
        </p:spPr>
        <p:txBody>
          <a:bodyPr wrap="square">
            <a:spAutoFit/>
          </a:bodyPr>
          <a:lstStyle/>
          <a:p>
            <a:r>
              <a:rPr lang="en-GB" b="1" dirty="0">
                <a:solidFill>
                  <a:schemeClr val="bg1"/>
                </a:solidFill>
              </a:rPr>
              <a:t>ENR-MAT.03.EPFL-01 | Anirudh Natarajan</a:t>
            </a:r>
          </a:p>
        </p:txBody>
      </p:sp>
    </p:spTree>
    <p:extLst>
      <p:ext uri="{BB962C8B-B14F-4D97-AF65-F5344CB8AC3E}">
        <p14:creationId xmlns:p14="http://schemas.microsoft.com/office/powerpoint/2010/main" val="2709760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1BD702-DB75-6B7A-97CA-AA77E91E36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404BA9-DBCC-7E86-A56E-C55EA5AAF601}"/>
              </a:ext>
            </a:extLst>
          </p:cNvPr>
          <p:cNvSpPr>
            <a:spLocks noGrp="1"/>
          </p:cNvSpPr>
          <p:nvPr>
            <p:ph type="title"/>
          </p:nvPr>
        </p:nvSpPr>
        <p:spPr>
          <a:xfrm>
            <a:off x="720080" y="192515"/>
            <a:ext cx="11471920" cy="457200"/>
          </a:xfrm>
        </p:spPr>
        <p:txBody>
          <a:bodyPr/>
          <a:lstStyle/>
          <a:p>
            <a:r>
              <a:rPr lang="en-US" dirty="0"/>
              <a:t>MAT/ </a:t>
            </a:r>
            <a:r>
              <a:rPr lang="en-GB" dirty="0"/>
              <a:t>Laser-plasma-acceleration (LPA) as novel runaway electron-beam test source for plasma-facing components </a:t>
            </a:r>
          </a:p>
        </p:txBody>
      </p:sp>
      <p:sp>
        <p:nvSpPr>
          <p:cNvPr id="3" name="Content Placeholder 2">
            <a:extLst>
              <a:ext uri="{FF2B5EF4-FFF2-40B4-BE49-F238E27FC236}">
                <a16:creationId xmlns:a16="http://schemas.microsoft.com/office/drawing/2014/main" id="{37D2625B-886C-BED2-0B56-6E44CD5723DC}"/>
              </a:ext>
            </a:extLst>
          </p:cNvPr>
          <p:cNvSpPr>
            <a:spLocks noGrp="1"/>
          </p:cNvSpPr>
          <p:nvPr>
            <p:ph idx="1"/>
          </p:nvPr>
        </p:nvSpPr>
        <p:spPr>
          <a:xfrm>
            <a:off x="-1688" y="755403"/>
            <a:ext cx="12193688" cy="5834633"/>
          </a:xfrm>
        </p:spPr>
        <p:txBody>
          <a:bodyPr>
            <a:noAutofit/>
          </a:bodyPr>
          <a:lstStyle/>
          <a:p>
            <a:pPr lvl="0" fontAlgn="base">
              <a:spcAft>
                <a:spcPct val="0"/>
              </a:spcAft>
              <a:buFont typeface="Wingdings" panose="05000000000000000000" pitchFamily="2" charset="2"/>
              <a:buChar char="Ø"/>
            </a:pPr>
            <a:r>
              <a:rPr lang="en-GB" sz="2200" b="1" dirty="0">
                <a:solidFill>
                  <a:prstClr val="black"/>
                </a:solidFill>
                <a:latin typeface="Calibri"/>
              </a:rPr>
              <a:t>Objectives: </a:t>
            </a:r>
          </a:p>
          <a:p>
            <a:pPr marL="0" lvl="0" indent="0" defTabSz="914400" eaLnBrk="0" fontAlgn="base" hangingPunct="0">
              <a:spcBef>
                <a:spcPct val="0"/>
              </a:spcBef>
              <a:spcAft>
                <a:spcPct val="0"/>
              </a:spcAft>
              <a:buNone/>
            </a:pPr>
            <a:r>
              <a:rPr lang="en-GB" altLang="en-US" sz="1700" dirty="0"/>
              <a:t>exploring, and developing the use of LPAs as a versatile RE source for magnetically confined fusion research:</a:t>
            </a:r>
          </a:p>
          <a:p>
            <a:pPr defTabSz="914400" eaLnBrk="0" fontAlgn="base" hangingPunct="0">
              <a:spcBef>
                <a:spcPct val="0"/>
              </a:spcBef>
              <a:spcAft>
                <a:spcPct val="0"/>
              </a:spcAft>
            </a:pPr>
            <a:r>
              <a:rPr lang="en-GB" altLang="en-US" sz="1700" dirty="0"/>
              <a:t>Simulate generation and material deposition characteristics of LPA-driven RE beams</a:t>
            </a:r>
          </a:p>
          <a:p>
            <a:pPr defTabSz="914400" eaLnBrk="0" fontAlgn="base" hangingPunct="0">
              <a:spcBef>
                <a:spcPct val="0"/>
              </a:spcBef>
              <a:spcAft>
                <a:spcPct val="0"/>
              </a:spcAft>
            </a:pPr>
            <a:r>
              <a:rPr lang="en-GB" altLang="en-US" sz="1700" dirty="0"/>
              <a:t>Experimental production and metrology of LPA-driven RE analogues</a:t>
            </a:r>
          </a:p>
          <a:p>
            <a:pPr defTabSz="914400" eaLnBrk="0" fontAlgn="base" hangingPunct="0">
              <a:spcBef>
                <a:spcPct val="0"/>
              </a:spcBef>
              <a:spcAft>
                <a:spcPct val="0"/>
              </a:spcAft>
            </a:pPr>
            <a:r>
              <a:rPr lang="en-GB" altLang="en-US" sz="1700" dirty="0"/>
              <a:t>Irradiation of PFC samples</a:t>
            </a:r>
          </a:p>
          <a:p>
            <a:pPr fontAlgn="base">
              <a:spcAft>
                <a:spcPct val="0"/>
              </a:spcAft>
              <a:buFont typeface="Wingdings" panose="05000000000000000000" pitchFamily="2" charset="2"/>
              <a:buChar char="Ø"/>
            </a:pPr>
            <a:r>
              <a:rPr lang="en-GB" sz="2200" b="1" dirty="0">
                <a:solidFill>
                  <a:prstClr val="black"/>
                </a:solidFill>
                <a:latin typeface="Calibri"/>
              </a:rPr>
              <a:t>Level of resources: </a:t>
            </a:r>
          </a:p>
          <a:p>
            <a:pPr marL="0" indent="0" defTabSz="914400" eaLnBrk="0" fontAlgn="base" hangingPunct="0">
              <a:spcBef>
                <a:spcPct val="0"/>
              </a:spcBef>
              <a:spcAft>
                <a:spcPct val="0"/>
              </a:spcAft>
              <a:buNone/>
            </a:pPr>
            <a:r>
              <a:rPr lang="en-GB" sz="1600" dirty="0"/>
              <a:t>30PM+48k€ EOGS in 2026</a:t>
            </a:r>
          </a:p>
          <a:p>
            <a:pPr marL="0" indent="0" defTabSz="914400" eaLnBrk="0" fontAlgn="base" hangingPunct="0">
              <a:spcBef>
                <a:spcPct val="0"/>
              </a:spcBef>
              <a:spcAft>
                <a:spcPct val="0"/>
              </a:spcAft>
              <a:buNone/>
            </a:pPr>
            <a:r>
              <a:rPr lang="en-GB" sz="1600" dirty="0"/>
              <a:t>30PM+48k€ EOGS in 2027</a:t>
            </a:r>
            <a:endParaRPr lang="en-GB" sz="1800" dirty="0"/>
          </a:p>
          <a:p>
            <a:pPr>
              <a:buFont typeface="Wingdings" panose="05000000000000000000" pitchFamily="2" charset="2"/>
              <a:buChar char="Ø"/>
            </a:pPr>
            <a:r>
              <a:rPr lang="en-GB" sz="2200" b="1" dirty="0">
                <a:solidFill>
                  <a:prstClr val="black"/>
                </a:solidFill>
                <a:latin typeface="Calibri"/>
              </a:rPr>
              <a:t>Involved Beneficiaries: </a:t>
            </a:r>
            <a:r>
              <a:rPr lang="en-GB" sz="1600" dirty="0"/>
              <a:t>FZJ</a:t>
            </a:r>
          </a:p>
          <a:p>
            <a:pPr marL="257175" marR="0" lvl="0" indent="-257175" algn="l" defTabSz="6858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GB" sz="22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Use of facilities: </a:t>
            </a:r>
            <a:r>
              <a:rPr lang="en-US" altLang="en-US" sz="1600" dirty="0"/>
              <a:t>ARCTURUS (LPA beam generator), JUDITH-2</a:t>
            </a:r>
          </a:p>
          <a:p>
            <a:pPr lvl="0" fontAlgn="base">
              <a:spcAft>
                <a:spcPct val="0"/>
              </a:spcAft>
              <a:buFont typeface="Wingdings" panose="05000000000000000000" pitchFamily="2" charset="2"/>
              <a:buChar char="Ø"/>
            </a:pPr>
            <a:r>
              <a:rPr lang="en-GB" sz="2200" b="1" dirty="0">
                <a:solidFill>
                  <a:prstClr val="black"/>
                </a:solidFill>
                <a:latin typeface="Calibri"/>
              </a:rPr>
              <a:t>Intermediate achievement (e.g. MS):</a:t>
            </a:r>
          </a:p>
          <a:p>
            <a:pPr defTabSz="914400" eaLnBrk="0" fontAlgn="base" hangingPunct="0">
              <a:spcBef>
                <a:spcPct val="0"/>
              </a:spcBef>
              <a:spcAft>
                <a:spcPct val="0"/>
              </a:spcAft>
            </a:pPr>
            <a:r>
              <a:rPr lang="en-GB" sz="1600" dirty="0"/>
              <a:t>Completion of initial PIC simulations mapping LPA beam parameter space (charge, divergence, spectrum) relevant for RE reproduction</a:t>
            </a:r>
          </a:p>
          <a:p>
            <a:pPr defTabSz="914400" eaLnBrk="0" fontAlgn="base" hangingPunct="0">
              <a:spcBef>
                <a:spcPct val="0"/>
              </a:spcBef>
              <a:spcAft>
                <a:spcPct val="0"/>
              </a:spcAft>
            </a:pPr>
            <a:r>
              <a:rPr lang="en-GB" sz="1600" dirty="0"/>
              <a:t>Monte Carlo simulations of energy deposition profiles in tungsten samples for different RE-like beam distributions</a:t>
            </a:r>
          </a:p>
          <a:p>
            <a:pPr defTabSz="914400" eaLnBrk="0" fontAlgn="base" hangingPunct="0">
              <a:spcBef>
                <a:spcPct val="0"/>
              </a:spcBef>
              <a:spcAft>
                <a:spcPct val="0"/>
              </a:spcAft>
            </a:pPr>
            <a:r>
              <a:rPr lang="en-GB" sz="1600" dirty="0"/>
              <a:t>First irradiation and post-mortem analysis of EUROfusion W samples at JUDITH-2, including familiarization with diagnostics and processes</a:t>
            </a:r>
          </a:p>
          <a:p>
            <a:pPr defTabSz="914400" eaLnBrk="0" fontAlgn="base" hangingPunct="0">
              <a:spcBef>
                <a:spcPct val="0"/>
              </a:spcBef>
              <a:spcAft>
                <a:spcPct val="0"/>
              </a:spcAft>
            </a:pPr>
            <a:r>
              <a:rPr lang="en-GB" sz="1600" dirty="0"/>
              <a:t>First experimental demonstration of broadband, high-current, multi-MeV LPA beams at ARCTURUS</a:t>
            </a:r>
          </a:p>
          <a:p>
            <a:pPr defTabSz="914400" eaLnBrk="0" fontAlgn="base" hangingPunct="0">
              <a:spcBef>
                <a:spcPct val="0"/>
              </a:spcBef>
              <a:spcAft>
                <a:spcPct val="0"/>
              </a:spcAft>
            </a:pPr>
            <a:r>
              <a:rPr lang="en-GB" sz="1600" dirty="0"/>
              <a:t>Implementation of beam diagnostics for charge, divergence-dependent energy distribution, and current; validation of simulation vs. experiment</a:t>
            </a:r>
          </a:p>
          <a:p>
            <a:pPr defTabSz="914400" eaLnBrk="0" fontAlgn="base" hangingPunct="0">
              <a:spcBef>
                <a:spcPct val="0"/>
              </a:spcBef>
              <a:spcAft>
                <a:spcPct val="0"/>
              </a:spcAft>
            </a:pPr>
            <a:r>
              <a:rPr lang="en-GB" sz="1600" dirty="0"/>
              <a:t>Irradiation of first PFC benchmark samples (EUROfusion tungsten grades) with LPA-generated RE analogues; post-mortem analysis initiated</a:t>
            </a:r>
          </a:p>
          <a:p>
            <a:pPr defTabSz="914400" eaLnBrk="0" fontAlgn="base" hangingPunct="0">
              <a:spcBef>
                <a:spcPct val="0"/>
              </a:spcBef>
              <a:spcAft>
                <a:spcPct val="0"/>
              </a:spcAft>
            </a:pPr>
            <a:r>
              <a:rPr lang="en-GB" sz="1600" dirty="0"/>
              <a:t>Cross-validation of irradiation results with complementary experiments at JUDITH-2 (FZJ); comparative analysis of LPA vs. conventional </a:t>
            </a:r>
            <a:r>
              <a:rPr lang="en-GB" sz="1600" dirty="0" err="1"/>
              <a:t>irrad</a:t>
            </a:r>
            <a:r>
              <a:rPr lang="en-GB" sz="1600" dirty="0"/>
              <a:t>.</a:t>
            </a:r>
          </a:p>
          <a:p>
            <a:pPr defTabSz="914400" eaLnBrk="0" fontAlgn="base" hangingPunct="0">
              <a:spcBef>
                <a:spcPct val="0"/>
              </a:spcBef>
              <a:spcAft>
                <a:spcPct val="0"/>
              </a:spcAft>
            </a:pPr>
            <a:r>
              <a:rPr lang="en-GB" sz="1600" dirty="0"/>
              <a:t>Expanded irradiation campaign with novel tungsten grades from international suppliers; integration of simulation and experimental datasets</a:t>
            </a:r>
            <a:endParaRPr lang="en-GB" dirty="0"/>
          </a:p>
        </p:txBody>
      </p:sp>
      <p:sp>
        <p:nvSpPr>
          <p:cNvPr id="4" name="Footer Placeholder 3">
            <a:extLst>
              <a:ext uri="{FF2B5EF4-FFF2-40B4-BE49-F238E27FC236}">
                <a16:creationId xmlns:a16="http://schemas.microsoft.com/office/drawing/2014/main" id="{27795250-9473-F390-C86C-FB7AE7572B8A}"/>
              </a:ext>
            </a:extLst>
          </p:cNvPr>
          <p:cNvSpPr>
            <a:spLocks noGrp="1"/>
          </p:cNvSpPr>
          <p:nvPr>
            <p:ph type="ftr" sz="quarter" idx="11"/>
          </p:nvPr>
        </p:nvSpPr>
        <p:spPr>
          <a:xfrm>
            <a:off x="825624" y="6555770"/>
            <a:ext cx="6397368" cy="329614"/>
          </a:xfrm>
        </p:spPr>
        <p:txBody>
          <a:bodyPr/>
          <a:lstStyle/>
          <a:p>
            <a:r>
              <a:rPr lang="en-GB" dirty="0">
                <a:solidFill>
                  <a:prstClr val="white"/>
                </a:solidFill>
              </a:rPr>
              <a:t>Meszaros | Summary of Enabling Research projects AWP26-27 | 16/02/2026</a:t>
            </a:r>
          </a:p>
        </p:txBody>
      </p:sp>
      <p:sp>
        <p:nvSpPr>
          <p:cNvPr id="5" name="Slide Number Placeholder 4">
            <a:extLst>
              <a:ext uri="{FF2B5EF4-FFF2-40B4-BE49-F238E27FC236}">
                <a16:creationId xmlns:a16="http://schemas.microsoft.com/office/drawing/2014/main" id="{8275F40E-2241-D7A7-93CF-11BC7422B91C}"/>
              </a:ext>
            </a:extLst>
          </p:cNvPr>
          <p:cNvSpPr>
            <a:spLocks noGrp="1"/>
          </p:cNvSpPr>
          <p:nvPr>
            <p:ph type="sldNum" sz="quarter" idx="12"/>
          </p:nvPr>
        </p:nvSpPr>
        <p:spPr/>
        <p:txBody>
          <a:bodyPr/>
          <a:lstStyle/>
          <a:p>
            <a:fld id="{6A6D9FA1-99C7-4910-8E32-B85D378B0060}" type="slidenum">
              <a:rPr lang="en-GB" smtClean="0">
                <a:solidFill>
                  <a:prstClr val="white"/>
                </a:solidFill>
              </a:rPr>
              <a:pPr/>
              <a:t>6</a:t>
            </a:fld>
            <a:endParaRPr lang="en-GB">
              <a:solidFill>
                <a:prstClr val="white"/>
              </a:solidFill>
            </a:endParaRPr>
          </a:p>
        </p:txBody>
      </p:sp>
      <p:sp>
        <p:nvSpPr>
          <p:cNvPr id="7" name="TextBox 6">
            <a:extLst>
              <a:ext uri="{FF2B5EF4-FFF2-40B4-BE49-F238E27FC236}">
                <a16:creationId xmlns:a16="http://schemas.microsoft.com/office/drawing/2014/main" id="{B7A96057-FDD5-6A11-762F-9B16FB238BD7}"/>
              </a:ext>
            </a:extLst>
          </p:cNvPr>
          <p:cNvSpPr txBox="1"/>
          <p:nvPr/>
        </p:nvSpPr>
        <p:spPr>
          <a:xfrm>
            <a:off x="8308429" y="6516052"/>
            <a:ext cx="3883572" cy="369332"/>
          </a:xfrm>
          <a:prstGeom prst="rect">
            <a:avLst/>
          </a:prstGeom>
          <a:noFill/>
        </p:spPr>
        <p:txBody>
          <a:bodyPr wrap="square">
            <a:spAutoFit/>
          </a:bodyPr>
          <a:lstStyle/>
          <a:p>
            <a:r>
              <a:rPr lang="en-GB" b="1" dirty="0">
                <a:solidFill>
                  <a:schemeClr val="bg1"/>
                </a:solidFill>
              </a:rPr>
              <a:t>ENR-MAT.03.FZJ-01 | Bernhard Hidding</a:t>
            </a:r>
          </a:p>
        </p:txBody>
      </p:sp>
    </p:spTree>
    <p:extLst>
      <p:ext uri="{BB962C8B-B14F-4D97-AF65-F5344CB8AC3E}">
        <p14:creationId xmlns:p14="http://schemas.microsoft.com/office/powerpoint/2010/main" val="4217141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782600-E267-DFBF-7DE1-210EB89CFE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7C41E4-4CA9-FD9E-3A59-C28E73F2CAD4}"/>
              </a:ext>
            </a:extLst>
          </p:cNvPr>
          <p:cNvSpPr>
            <a:spLocks noGrp="1"/>
          </p:cNvSpPr>
          <p:nvPr>
            <p:ph type="title"/>
          </p:nvPr>
        </p:nvSpPr>
        <p:spPr>
          <a:xfrm>
            <a:off x="720080" y="192515"/>
            <a:ext cx="11471920" cy="457200"/>
          </a:xfrm>
        </p:spPr>
        <p:txBody>
          <a:bodyPr/>
          <a:lstStyle/>
          <a:p>
            <a:r>
              <a:rPr lang="en-US" dirty="0"/>
              <a:t>MAT/ </a:t>
            </a:r>
            <a:r>
              <a:rPr lang="en-GB" dirty="0"/>
              <a:t>Next generation of tungsten composites: Engineering of improved materials for future fusion reactors, EFFORT</a:t>
            </a:r>
          </a:p>
        </p:txBody>
      </p:sp>
      <p:sp>
        <p:nvSpPr>
          <p:cNvPr id="3" name="Content Placeholder 2">
            <a:extLst>
              <a:ext uri="{FF2B5EF4-FFF2-40B4-BE49-F238E27FC236}">
                <a16:creationId xmlns:a16="http://schemas.microsoft.com/office/drawing/2014/main" id="{2861FCAC-1915-D8A0-FABA-AEAAE7CA7103}"/>
              </a:ext>
            </a:extLst>
          </p:cNvPr>
          <p:cNvSpPr>
            <a:spLocks noGrp="1"/>
          </p:cNvSpPr>
          <p:nvPr>
            <p:ph idx="1"/>
          </p:nvPr>
        </p:nvSpPr>
        <p:spPr>
          <a:xfrm>
            <a:off x="157807" y="861733"/>
            <a:ext cx="12034193" cy="5428708"/>
          </a:xfrm>
        </p:spPr>
        <p:txBody>
          <a:bodyPr>
            <a:noAutofit/>
          </a:bodyPr>
          <a:lstStyle/>
          <a:p>
            <a:pPr lvl="0" fontAlgn="base">
              <a:spcAft>
                <a:spcPct val="0"/>
              </a:spcAft>
              <a:buFont typeface="Wingdings" panose="05000000000000000000" pitchFamily="2" charset="2"/>
              <a:buChar char="Ø"/>
            </a:pPr>
            <a:r>
              <a:rPr lang="en-GB" sz="2200" b="1" dirty="0">
                <a:solidFill>
                  <a:prstClr val="black"/>
                </a:solidFill>
                <a:latin typeface="Calibri"/>
              </a:rPr>
              <a:t>Objectives: </a:t>
            </a:r>
          </a:p>
          <a:p>
            <a:pPr marL="0" lvl="0" indent="0" defTabSz="914400" eaLnBrk="0" fontAlgn="base" hangingPunct="0">
              <a:spcBef>
                <a:spcPct val="0"/>
              </a:spcBef>
              <a:spcAft>
                <a:spcPct val="0"/>
              </a:spcAft>
              <a:buNone/>
            </a:pPr>
            <a:r>
              <a:rPr lang="en-GB" altLang="en-US" sz="1700" dirty="0"/>
              <a:t>The main goal of this project is to develop anisotropic W2C-reinforced tungsten composites with improved mechanical properties and enhanced thermal stability at high temperatures (&gt; 1450 °C).</a:t>
            </a:r>
          </a:p>
          <a:p>
            <a:pPr fontAlgn="base">
              <a:spcAft>
                <a:spcPct val="0"/>
              </a:spcAft>
              <a:buFont typeface="Wingdings" panose="05000000000000000000" pitchFamily="2" charset="2"/>
              <a:buChar char="Ø"/>
            </a:pPr>
            <a:r>
              <a:rPr lang="en-GB" sz="2200" b="1" dirty="0">
                <a:solidFill>
                  <a:prstClr val="black"/>
                </a:solidFill>
                <a:latin typeface="Calibri"/>
              </a:rPr>
              <a:t>Level of resources: </a:t>
            </a:r>
          </a:p>
          <a:p>
            <a:pPr marL="0" indent="0" defTabSz="914400" eaLnBrk="0" fontAlgn="base" hangingPunct="0">
              <a:spcBef>
                <a:spcPct val="0"/>
              </a:spcBef>
              <a:spcAft>
                <a:spcPct val="0"/>
              </a:spcAft>
              <a:buNone/>
            </a:pPr>
            <a:r>
              <a:rPr lang="en-GB" sz="1600" dirty="0"/>
              <a:t>61.5PM+72k€ EOGS in 2026</a:t>
            </a:r>
          </a:p>
          <a:p>
            <a:pPr marL="0" indent="0" defTabSz="914400" eaLnBrk="0" fontAlgn="base" hangingPunct="0">
              <a:spcBef>
                <a:spcPct val="0"/>
              </a:spcBef>
              <a:spcAft>
                <a:spcPct val="0"/>
              </a:spcAft>
              <a:buNone/>
            </a:pPr>
            <a:r>
              <a:rPr lang="en-GB" sz="1600" dirty="0"/>
              <a:t>61.5PM+72k€ EOGS in 2027</a:t>
            </a:r>
            <a:endParaRPr lang="en-GB" sz="1800" dirty="0"/>
          </a:p>
          <a:p>
            <a:pPr>
              <a:buFont typeface="Wingdings" panose="05000000000000000000" pitchFamily="2" charset="2"/>
              <a:buChar char="Ø"/>
            </a:pPr>
            <a:r>
              <a:rPr lang="en-GB" sz="2200" b="1" dirty="0">
                <a:solidFill>
                  <a:prstClr val="black"/>
                </a:solidFill>
                <a:latin typeface="Calibri"/>
              </a:rPr>
              <a:t>Involved Beneficiaries: </a:t>
            </a:r>
          </a:p>
          <a:p>
            <a:pPr marL="0" indent="0" defTabSz="914400" eaLnBrk="0" fontAlgn="base" hangingPunct="0">
              <a:spcBef>
                <a:spcPct val="0"/>
              </a:spcBef>
              <a:spcAft>
                <a:spcPct val="0"/>
              </a:spcAft>
              <a:buNone/>
            </a:pPr>
            <a:r>
              <a:rPr lang="en-GB" sz="1600" dirty="0"/>
              <a:t>FZJ, CIEMAT, MPG, JSI</a:t>
            </a:r>
          </a:p>
          <a:p>
            <a:pPr fontAlgn="base">
              <a:spcAft>
                <a:spcPct val="0"/>
              </a:spcAft>
              <a:buFont typeface="Wingdings" panose="05000000000000000000" pitchFamily="2" charset="2"/>
              <a:buChar char="Ø"/>
            </a:pPr>
            <a:r>
              <a:rPr lang="en-GB" sz="2200" b="1" dirty="0">
                <a:solidFill>
                  <a:prstClr val="black"/>
                </a:solidFill>
                <a:latin typeface="Calibri"/>
              </a:rPr>
              <a:t>Hardware: </a:t>
            </a:r>
          </a:p>
          <a:p>
            <a:pPr marL="0" lvl="0" indent="0" defTabSz="914400" eaLnBrk="0" fontAlgn="base" hangingPunct="0">
              <a:spcBef>
                <a:spcPct val="0"/>
              </a:spcBef>
              <a:spcAft>
                <a:spcPct val="0"/>
              </a:spcAft>
              <a:buNone/>
            </a:pPr>
            <a:r>
              <a:rPr lang="en-US" altLang="en-US" sz="1600" dirty="0"/>
              <a:t>samples</a:t>
            </a:r>
          </a:p>
          <a:p>
            <a:pPr marL="257175" marR="0" lvl="0" indent="-257175" algn="l" defTabSz="6858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GB" sz="22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Use of facilities:</a:t>
            </a:r>
          </a:p>
          <a:p>
            <a:pPr marL="0" lvl="0" indent="0" defTabSz="914400" eaLnBrk="0" fontAlgn="base" hangingPunct="0">
              <a:spcBef>
                <a:spcPct val="0"/>
              </a:spcBef>
              <a:spcAft>
                <a:spcPct val="0"/>
              </a:spcAft>
              <a:buNone/>
            </a:pPr>
            <a:r>
              <a:rPr lang="en-US" altLang="en-US" sz="1600" dirty="0"/>
              <a:t>GLADIS, PSI-2, TANDETRON</a:t>
            </a:r>
          </a:p>
          <a:p>
            <a:pPr lvl="0" fontAlgn="base">
              <a:spcAft>
                <a:spcPct val="0"/>
              </a:spcAft>
              <a:buFont typeface="Wingdings" panose="05000000000000000000" pitchFamily="2" charset="2"/>
              <a:buChar char="Ø"/>
            </a:pPr>
            <a:r>
              <a:rPr lang="en-GB" sz="2200" b="1" dirty="0">
                <a:solidFill>
                  <a:prstClr val="black"/>
                </a:solidFill>
                <a:latin typeface="Calibri"/>
              </a:rPr>
              <a:t>Intermediate achievement (e.g. MS):</a:t>
            </a:r>
          </a:p>
          <a:p>
            <a:pPr marL="0" lvl="0" indent="0" defTabSz="914400" eaLnBrk="0" fontAlgn="base" hangingPunct="0">
              <a:spcBef>
                <a:spcPct val="0"/>
              </a:spcBef>
              <a:spcAft>
                <a:spcPct val="0"/>
              </a:spcAft>
              <a:buFontTx/>
              <a:buChar char="•"/>
            </a:pPr>
            <a:r>
              <a:rPr lang="en-GB" sz="1600" dirty="0"/>
              <a:t>Fabrication of isotropic W-W2C composites with 2 </a:t>
            </a:r>
            <a:r>
              <a:rPr lang="en-GB" sz="1600" dirty="0" err="1"/>
              <a:t>wt</a:t>
            </a:r>
            <a:r>
              <a:rPr lang="en-GB" sz="1600" dirty="0"/>
              <a:t>% of W2C phase</a:t>
            </a:r>
          </a:p>
          <a:p>
            <a:pPr marL="0" lvl="0" indent="0" defTabSz="914400" eaLnBrk="0" fontAlgn="base" hangingPunct="0">
              <a:spcBef>
                <a:spcPct val="0"/>
              </a:spcBef>
              <a:spcAft>
                <a:spcPct val="0"/>
              </a:spcAft>
              <a:buFontTx/>
              <a:buChar char="•"/>
            </a:pPr>
            <a:r>
              <a:rPr lang="en-GB" sz="1600" dirty="0"/>
              <a:t>Successful deformation of W-W2C composites with 2 </a:t>
            </a:r>
            <a:r>
              <a:rPr lang="en-GB" sz="1600" dirty="0" err="1"/>
              <a:t>wt</a:t>
            </a:r>
            <a:r>
              <a:rPr lang="en-GB" sz="1600" dirty="0"/>
              <a:t>% of W2C phase</a:t>
            </a:r>
          </a:p>
          <a:p>
            <a:pPr marL="0" lvl="0" indent="0" defTabSz="914400" eaLnBrk="0" fontAlgn="base" hangingPunct="0">
              <a:spcBef>
                <a:spcPct val="0"/>
              </a:spcBef>
              <a:spcAft>
                <a:spcPct val="0"/>
              </a:spcAft>
              <a:buFontTx/>
              <a:buChar char="•"/>
            </a:pPr>
            <a:r>
              <a:rPr lang="en-GB" sz="1600" dirty="0"/>
              <a:t>Decision on thermal stability of deformed W-W2C composites with 2 </a:t>
            </a:r>
            <a:r>
              <a:rPr lang="en-GB" sz="1600" dirty="0" err="1"/>
              <a:t>wt</a:t>
            </a:r>
            <a:r>
              <a:rPr lang="en-GB" sz="1600" dirty="0"/>
              <a:t>% of W2C phase</a:t>
            </a:r>
          </a:p>
          <a:p>
            <a:pPr>
              <a:buFont typeface="Wingdings" panose="05000000000000000000" pitchFamily="2" charset="2"/>
              <a:buChar char="Ø"/>
            </a:pPr>
            <a:endParaRPr lang="en-GB" dirty="0"/>
          </a:p>
          <a:p>
            <a:pPr marL="0" indent="0">
              <a:buNone/>
            </a:pPr>
            <a:endParaRPr lang="en-GB" dirty="0"/>
          </a:p>
        </p:txBody>
      </p:sp>
      <p:sp>
        <p:nvSpPr>
          <p:cNvPr id="4" name="Footer Placeholder 3">
            <a:extLst>
              <a:ext uri="{FF2B5EF4-FFF2-40B4-BE49-F238E27FC236}">
                <a16:creationId xmlns:a16="http://schemas.microsoft.com/office/drawing/2014/main" id="{9419AA2A-ABFF-1F28-9D31-08F8B863E1D8}"/>
              </a:ext>
            </a:extLst>
          </p:cNvPr>
          <p:cNvSpPr>
            <a:spLocks noGrp="1"/>
          </p:cNvSpPr>
          <p:nvPr>
            <p:ph type="ftr" sz="quarter" idx="11"/>
          </p:nvPr>
        </p:nvSpPr>
        <p:spPr>
          <a:xfrm>
            <a:off x="825624" y="6555770"/>
            <a:ext cx="6397368" cy="329614"/>
          </a:xfrm>
        </p:spPr>
        <p:txBody>
          <a:bodyPr/>
          <a:lstStyle/>
          <a:p>
            <a:r>
              <a:rPr lang="en-GB" dirty="0">
                <a:solidFill>
                  <a:prstClr val="white"/>
                </a:solidFill>
              </a:rPr>
              <a:t>Meszaros | Summary of Enabling Research projects AWP26-27 | 16/02/2026</a:t>
            </a:r>
          </a:p>
        </p:txBody>
      </p:sp>
      <p:sp>
        <p:nvSpPr>
          <p:cNvPr id="5" name="Slide Number Placeholder 4">
            <a:extLst>
              <a:ext uri="{FF2B5EF4-FFF2-40B4-BE49-F238E27FC236}">
                <a16:creationId xmlns:a16="http://schemas.microsoft.com/office/drawing/2014/main" id="{CA93B232-1E66-E516-1439-EC1CF932839D}"/>
              </a:ext>
            </a:extLst>
          </p:cNvPr>
          <p:cNvSpPr>
            <a:spLocks noGrp="1"/>
          </p:cNvSpPr>
          <p:nvPr>
            <p:ph type="sldNum" sz="quarter" idx="12"/>
          </p:nvPr>
        </p:nvSpPr>
        <p:spPr/>
        <p:txBody>
          <a:bodyPr/>
          <a:lstStyle/>
          <a:p>
            <a:fld id="{6A6D9FA1-99C7-4910-8E32-B85D378B0060}" type="slidenum">
              <a:rPr lang="en-GB" smtClean="0">
                <a:solidFill>
                  <a:prstClr val="white"/>
                </a:solidFill>
              </a:rPr>
              <a:pPr/>
              <a:t>7</a:t>
            </a:fld>
            <a:endParaRPr lang="en-GB">
              <a:solidFill>
                <a:prstClr val="white"/>
              </a:solidFill>
            </a:endParaRPr>
          </a:p>
        </p:txBody>
      </p:sp>
      <p:sp>
        <p:nvSpPr>
          <p:cNvPr id="7" name="TextBox 6">
            <a:extLst>
              <a:ext uri="{FF2B5EF4-FFF2-40B4-BE49-F238E27FC236}">
                <a16:creationId xmlns:a16="http://schemas.microsoft.com/office/drawing/2014/main" id="{9DDAD457-FF52-36BC-5993-03AC6E78D50D}"/>
              </a:ext>
            </a:extLst>
          </p:cNvPr>
          <p:cNvSpPr txBox="1"/>
          <p:nvPr/>
        </p:nvSpPr>
        <p:spPr>
          <a:xfrm>
            <a:off x="8891753" y="6516052"/>
            <a:ext cx="3300248" cy="369332"/>
          </a:xfrm>
          <a:prstGeom prst="rect">
            <a:avLst/>
          </a:prstGeom>
          <a:noFill/>
        </p:spPr>
        <p:txBody>
          <a:bodyPr wrap="square">
            <a:spAutoFit/>
          </a:bodyPr>
          <a:lstStyle/>
          <a:p>
            <a:r>
              <a:rPr lang="en-GB" b="1" dirty="0">
                <a:solidFill>
                  <a:schemeClr val="bg1"/>
                </a:solidFill>
              </a:rPr>
              <a:t>ENR-MAT.03.JSI-01 | Petra Jenus</a:t>
            </a:r>
          </a:p>
        </p:txBody>
      </p:sp>
    </p:spTree>
    <p:extLst>
      <p:ext uri="{BB962C8B-B14F-4D97-AF65-F5344CB8AC3E}">
        <p14:creationId xmlns:p14="http://schemas.microsoft.com/office/powerpoint/2010/main" val="3111550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8F3AC1-FBB9-B6D6-3023-EF6BD9B76F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C1D9F9-5446-FDF3-FE8E-82829E5CF1E6}"/>
              </a:ext>
            </a:extLst>
          </p:cNvPr>
          <p:cNvSpPr>
            <a:spLocks noGrp="1"/>
          </p:cNvSpPr>
          <p:nvPr>
            <p:ph type="title"/>
          </p:nvPr>
        </p:nvSpPr>
        <p:spPr>
          <a:xfrm>
            <a:off x="720080" y="192515"/>
            <a:ext cx="11471920" cy="457200"/>
          </a:xfrm>
        </p:spPr>
        <p:txBody>
          <a:bodyPr/>
          <a:lstStyle/>
          <a:p>
            <a:r>
              <a:rPr lang="en-US" dirty="0"/>
              <a:t>MAT/ </a:t>
            </a:r>
            <a:r>
              <a:rPr lang="en-GB" dirty="0"/>
              <a:t>Development of innovative protective coating for the first wall (DIPC_FW)</a:t>
            </a:r>
          </a:p>
        </p:txBody>
      </p:sp>
      <p:sp>
        <p:nvSpPr>
          <p:cNvPr id="3" name="Content Placeholder 2">
            <a:extLst>
              <a:ext uri="{FF2B5EF4-FFF2-40B4-BE49-F238E27FC236}">
                <a16:creationId xmlns:a16="http://schemas.microsoft.com/office/drawing/2014/main" id="{98496FC6-D8F6-E031-A938-34A4116AE6F1}"/>
              </a:ext>
            </a:extLst>
          </p:cNvPr>
          <p:cNvSpPr>
            <a:spLocks noGrp="1"/>
          </p:cNvSpPr>
          <p:nvPr>
            <p:ph idx="1"/>
          </p:nvPr>
        </p:nvSpPr>
        <p:spPr>
          <a:xfrm>
            <a:off x="157807" y="861733"/>
            <a:ext cx="12034193" cy="5428708"/>
          </a:xfrm>
        </p:spPr>
        <p:txBody>
          <a:bodyPr>
            <a:noAutofit/>
          </a:bodyPr>
          <a:lstStyle/>
          <a:p>
            <a:pPr lvl="0" fontAlgn="base">
              <a:spcAft>
                <a:spcPct val="0"/>
              </a:spcAft>
              <a:buFont typeface="Wingdings" panose="05000000000000000000" pitchFamily="2" charset="2"/>
              <a:buChar char="Ø"/>
            </a:pPr>
            <a:r>
              <a:rPr lang="en-GB" sz="2200" b="1" dirty="0">
                <a:solidFill>
                  <a:prstClr val="black"/>
                </a:solidFill>
                <a:latin typeface="Calibri"/>
              </a:rPr>
              <a:t>Objectives: </a:t>
            </a:r>
          </a:p>
          <a:p>
            <a:pPr marL="0" lvl="0" indent="0" defTabSz="914400" eaLnBrk="0" fontAlgn="base" hangingPunct="0">
              <a:spcBef>
                <a:spcPct val="0"/>
              </a:spcBef>
              <a:spcAft>
                <a:spcPct val="0"/>
              </a:spcAft>
              <a:buNone/>
            </a:pPr>
            <a:r>
              <a:rPr lang="en-GB" altLang="en-US" sz="1700" dirty="0"/>
              <a:t>develop a novel metallic coating for the first wall (FW) to reduce formation of activated corrosion products in the case of fatal accidents with significant ingress of air into the vacuum vessel</a:t>
            </a:r>
          </a:p>
          <a:p>
            <a:pPr fontAlgn="base">
              <a:spcAft>
                <a:spcPct val="0"/>
              </a:spcAft>
              <a:buFont typeface="Wingdings" panose="05000000000000000000" pitchFamily="2" charset="2"/>
              <a:buChar char="Ø"/>
            </a:pPr>
            <a:r>
              <a:rPr lang="en-GB" sz="2200" b="1" dirty="0">
                <a:solidFill>
                  <a:prstClr val="black"/>
                </a:solidFill>
                <a:latin typeface="Calibri"/>
              </a:rPr>
              <a:t>Level of resources: </a:t>
            </a:r>
          </a:p>
          <a:p>
            <a:pPr marL="0" indent="0" defTabSz="914400" eaLnBrk="0" fontAlgn="base" hangingPunct="0">
              <a:spcBef>
                <a:spcPct val="0"/>
              </a:spcBef>
              <a:spcAft>
                <a:spcPct val="0"/>
              </a:spcAft>
              <a:buNone/>
            </a:pPr>
            <a:r>
              <a:rPr lang="en-GB" sz="1600" dirty="0"/>
              <a:t>36PM+8.5k€ EOGS in 2026</a:t>
            </a:r>
          </a:p>
          <a:p>
            <a:pPr marL="0" indent="0" defTabSz="914400" eaLnBrk="0" fontAlgn="base" hangingPunct="0">
              <a:spcBef>
                <a:spcPct val="0"/>
              </a:spcBef>
              <a:spcAft>
                <a:spcPct val="0"/>
              </a:spcAft>
              <a:buNone/>
            </a:pPr>
            <a:r>
              <a:rPr lang="en-GB" sz="1600" dirty="0"/>
              <a:t>34PM+8k€ EOGS in 2027</a:t>
            </a:r>
            <a:endParaRPr lang="en-GB" sz="1800" dirty="0"/>
          </a:p>
          <a:p>
            <a:pPr>
              <a:buFont typeface="Wingdings" panose="05000000000000000000" pitchFamily="2" charset="2"/>
              <a:buChar char="Ø"/>
            </a:pPr>
            <a:r>
              <a:rPr lang="en-GB" sz="2200" b="1" dirty="0">
                <a:solidFill>
                  <a:prstClr val="black"/>
                </a:solidFill>
                <a:latin typeface="Calibri"/>
              </a:rPr>
              <a:t>Involved Beneficiaries: </a:t>
            </a:r>
          </a:p>
          <a:p>
            <a:pPr marL="0" indent="0" defTabSz="914400" eaLnBrk="0" fontAlgn="base" hangingPunct="0">
              <a:spcBef>
                <a:spcPct val="0"/>
              </a:spcBef>
              <a:spcAft>
                <a:spcPct val="0"/>
              </a:spcAft>
              <a:buNone/>
            </a:pPr>
            <a:r>
              <a:rPr lang="en-GB" sz="1600" dirty="0"/>
              <a:t>KIT, ISSP-UL</a:t>
            </a:r>
          </a:p>
          <a:p>
            <a:pPr fontAlgn="base">
              <a:spcAft>
                <a:spcPct val="0"/>
              </a:spcAft>
              <a:buFont typeface="Wingdings" panose="05000000000000000000" pitchFamily="2" charset="2"/>
              <a:buChar char="Ø"/>
            </a:pPr>
            <a:r>
              <a:rPr lang="en-GB" sz="2200" b="1" dirty="0">
                <a:solidFill>
                  <a:prstClr val="black"/>
                </a:solidFill>
                <a:latin typeface="Calibri"/>
              </a:rPr>
              <a:t>Hardware: </a:t>
            </a:r>
          </a:p>
          <a:p>
            <a:pPr marL="0" lvl="0" indent="0" defTabSz="914400" eaLnBrk="0" fontAlgn="base" hangingPunct="0">
              <a:spcBef>
                <a:spcPct val="0"/>
              </a:spcBef>
              <a:spcAft>
                <a:spcPct val="0"/>
              </a:spcAft>
              <a:buNone/>
            </a:pPr>
            <a:r>
              <a:rPr lang="en-US" altLang="en-US" sz="1600" dirty="0"/>
              <a:t>samples</a:t>
            </a:r>
          </a:p>
          <a:p>
            <a:pPr marL="257175" marR="0" lvl="0" indent="-257175" algn="l" defTabSz="6858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GB" sz="22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Use of facilities:</a:t>
            </a:r>
          </a:p>
          <a:p>
            <a:pPr marL="0" lvl="0" indent="0" defTabSz="914400" eaLnBrk="0" fontAlgn="base" hangingPunct="0">
              <a:spcBef>
                <a:spcPct val="0"/>
              </a:spcBef>
              <a:spcAft>
                <a:spcPct val="0"/>
              </a:spcAft>
              <a:buNone/>
            </a:pPr>
            <a:r>
              <a:rPr lang="en-US" altLang="en-US" sz="1600" dirty="0"/>
              <a:t>DS6 (ion accelerator)</a:t>
            </a:r>
          </a:p>
          <a:p>
            <a:pPr lvl="0" fontAlgn="base">
              <a:spcAft>
                <a:spcPct val="0"/>
              </a:spcAft>
              <a:buFont typeface="Wingdings" panose="05000000000000000000" pitchFamily="2" charset="2"/>
              <a:buChar char="Ø"/>
            </a:pPr>
            <a:r>
              <a:rPr lang="en-GB" sz="2200" b="1" dirty="0">
                <a:solidFill>
                  <a:prstClr val="black"/>
                </a:solidFill>
                <a:latin typeface="Calibri"/>
              </a:rPr>
              <a:t>Intermediate achievement (e.g. MS):</a:t>
            </a:r>
          </a:p>
          <a:p>
            <a:pPr defTabSz="914400" eaLnBrk="0" fontAlgn="base" hangingPunct="0">
              <a:spcBef>
                <a:spcPct val="0"/>
              </a:spcBef>
              <a:spcAft>
                <a:spcPct val="0"/>
              </a:spcAft>
            </a:pPr>
            <a:r>
              <a:rPr lang="en-GB" sz="1600" dirty="0"/>
              <a:t>1st and 2nd batches of samples fully characterized and ready for ion irradiation</a:t>
            </a:r>
          </a:p>
          <a:p>
            <a:pPr defTabSz="914400" eaLnBrk="0" fontAlgn="base" hangingPunct="0">
              <a:spcBef>
                <a:spcPct val="0"/>
              </a:spcBef>
              <a:spcAft>
                <a:spcPct val="0"/>
              </a:spcAft>
            </a:pPr>
            <a:r>
              <a:rPr lang="en-GB" sz="1600" dirty="0"/>
              <a:t>Irradiated samples by SHI (Swift Heavy Ion)</a:t>
            </a:r>
          </a:p>
          <a:p>
            <a:pPr defTabSz="914400" eaLnBrk="0" fontAlgn="base" hangingPunct="0">
              <a:spcBef>
                <a:spcPct val="0"/>
              </a:spcBef>
              <a:spcAft>
                <a:spcPct val="0"/>
              </a:spcAft>
            </a:pPr>
            <a:r>
              <a:rPr lang="en-GB" sz="1600" dirty="0"/>
              <a:t>comparative analysis of radiated/non-irradiated samples</a:t>
            </a:r>
          </a:p>
          <a:p>
            <a:pPr defTabSz="914400" eaLnBrk="0" fontAlgn="base" hangingPunct="0">
              <a:spcBef>
                <a:spcPct val="0"/>
              </a:spcBef>
              <a:spcAft>
                <a:spcPct val="0"/>
              </a:spcAft>
            </a:pPr>
            <a:r>
              <a:rPr lang="en-GB" sz="1600" dirty="0"/>
              <a:t>VUV-UV synchrotron characterization </a:t>
            </a:r>
          </a:p>
          <a:p>
            <a:pPr defTabSz="914400" eaLnBrk="0" fontAlgn="base" hangingPunct="0">
              <a:spcBef>
                <a:spcPct val="0"/>
              </a:spcBef>
              <a:spcAft>
                <a:spcPct val="0"/>
              </a:spcAft>
            </a:pPr>
            <a:r>
              <a:rPr lang="en-GB" sz="1600" dirty="0"/>
              <a:t>Treated data from DESY and MAX-IV Lab</a:t>
            </a:r>
          </a:p>
          <a:p>
            <a:pPr marL="457200" indent="-457200">
              <a:buFont typeface="+mj-lt"/>
              <a:buAutoNum type="arabicPeriod"/>
            </a:pPr>
            <a:endParaRPr lang="en-GB" dirty="0"/>
          </a:p>
        </p:txBody>
      </p:sp>
      <p:sp>
        <p:nvSpPr>
          <p:cNvPr id="4" name="Footer Placeholder 3">
            <a:extLst>
              <a:ext uri="{FF2B5EF4-FFF2-40B4-BE49-F238E27FC236}">
                <a16:creationId xmlns:a16="http://schemas.microsoft.com/office/drawing/2014/main" id="{359C7F8F-5F6A-0B49-AF70-0B3CF922AD9D}"/>
              </a:ext>
            </a:extLst>
          </p:cNvPr>
          <p:cNvSpPr>
            <a:spLocks noGrp="1"/>
          </p:cNvSpPr>
          <p:nvPr>
            <p:ph type="ftr" sz="quarter" idx="11"/>
          </p:nvPr>
        </p:nvSpPr>
        <p:spPr>
          <a:xfrm>
            <a:off x="825624" y="6555770"/>
            <a:ext cx="6397368" cy="329614"/>
          </a:xfrm>
        </p:spPr>
        <p:txBody>
          <a:bodyPr/>
          <a:lstStyle/>
          <a:p>
            <a:r>
              <a:rPr lang="en-GB" dirty="0">
                <a:solidFill>
                  <a:prstClr val="white"/>
                </a:solidFill>
              </a:rPr>
              <a:t>Meszaros | Summary of Enabling Research projects AWP26-27 | 16/02/2026</a:t>
            </a:r>
          </a:p>
        </p:txBody>
      </p:sp>
      <p:sp>
        <p:nvSpPr>
          <p:cNvPr id="5" name="Slide Number Placeholder 4">
            <a:extLst>
              <a:ext uri="{FF2B5EF4-FFF2-40B4-BE49-F238E27FC236}">
                <a16:creationId xmlns:a16="http://schemas.microsoft.com/office/drawing/2014/main" id="{AA69A0F6-A31F-3D90-57A8-58F6776DA696}"/>
              </a:ext>
            </a:extLst>
          </p:cNvPr>
          <p:cNvSpPr>
            <a:spLocks noGrp="1"/>
          </p:cNvSpPr>
          <p:nvPr>
            <p:ph type="sldNum" sz="quarter" idx="12"/>
          </p:nvPr>
        </p:nvSpPr>
        <p:spPr/>
        <p:txBody>
          <a:bodyPr/>
          <a:lstStyle/>
          <a:p>
            <a:fld id="{6A6D9FA1-99C7-4910-8E32-B85D378B0060}" type="slidenum">
              <a:rPr lang="en-GB" smtClean="0">
                <a:solidFill>
                  <a:prstClr val="white"/>
                </a:solidFill>
              </a:rPr>
              <a:pPr/>
              <a:t>8</a:t>
            </a:fld>
            <a:endParaRPr lang="en-GB">
              <a:solidFill>
                <a:prstClr val="white"/>
              </a:solidFill>
            </a:endParaRPr>
          </a:p>
        </p:txBody>
      </p:sp>
      <p:sp>
        <p:nvSpPr>
          <p:cNvPr id="7" name="TextBox 6">
            <a:extLst>
              <a:ext uri="{FF2B5EF4-FFF2-40B4-BE49-F238E27FC236}">
                <a16:creationId xmlns:a16="http://schemas.microsoft.com/office/drawing/2014/main" id="{6E98A594-9C75-38D9-AD6C-C6261D15A54D}"/>
              </a:ext>
            </a:extLst>
          </p:cNvPr>
          <p:cNvSpPr txBox="1"/>
          <p:nvPr/>
        </p:nvSpPr>
        <p:spPr>
          <a:xfrm>
            <a:off x="8505497" y="6516052"/>
            <a:ext cx="3686503" cy="369332"/>
          </a:xfrm>
          <a:prstGeom prst="rect">
            <a:avLst/>
          </a:prstGeom>
          <a:noFill/>
        </p:spPr>
        <p:txBody>
          <a:bodyPr wrap="square">
            <a:spAutoFit/>
          </a:bodyPr>
          <a:lstStyle/>
          <a:p>
            <a:r>
              <a:rPr lang="en-GB" b="1" dirty="0">
                <a:solidFill>
                  <a:schemeClr val="bg1"/>
                </a:solidFill>
              </a:rPr>
              <a:t>ENR-MAT.03.KIT-01 | Bronislava Gorr</a:t>
            </a:r>
          </a:p>
        </p:txBody>
      </p:sp>
    </p:spTree>
    <p:extLst>
      <p:ext uri="{BB962C8B-B14F-4D97-AF65-F5344CB8AC3E}">
        <p14:creationId xmlns:p14="http://schemas.microsoft.com/office/powerpoint/2010/main" val="1320111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EE6E8E-4BE3-5643-D02F-1825023006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FE9A14-1DFA-C94B-A282-9A2D4707D6FC}"/>
              </a:ext>
            </a:extLst>
          </p:cNvPr>
          <p:cNvSpPr>
            <a:spLocks noGrp="1"/>
          </p:cNvSpPr>
          <p:nvPr>
            <p:ph type="title"/>
          </p:nvPr>
        </p:nvSpPr>
        <p:spPr>
          <a:xfrm>
            <a:off x="720080" y="192515"/>
            <a:ext cx="11471920" cy="457200"/>
          </a:xfrm>
        </p:spPr>
        <p:txBody>
          <a:bodyPr/>
          <a:lstStyle/>
          <a:p>
            <a:r>
              <a:rPr lang="en-US" dirty="0"/>
              <a:t>MOD/ </a:t>
            </a:r>
            <a:r>
              <a:rPr lang="en-GB" dirty="0"/>
              <a:t>Developing reduced turbulence transport models for the tokamak scrape-off layer</a:t>
            </a:r>
          </a:p>
        </p:txBody>
      </p:sp>
      <p:sp>
        <p:nvSpPr>
          <p:cNvPr id="3" name="Content Placeholder 2">
            <a:extLst>
              <a:ext uri="{FF2B5EF4-FFF2-40B4-BE49-F238E27FC236}">
                <a16:creationId xmlns:a16="http://schemas.microsoft.com/office/drawing/2014/main" id="{6E084D32-9E77-91A9-F9C1-9A0594B2C3C7}"/>
              </a:ext>
            </a:extLst>
          </p:cNvPr>
          <p:cNvSpPr>
            <a:spLocks noGrp="1"/>
          </p:cNvSpPr>
          <p:nvPr>
            <p:ph idx="1"/>
          </p:nvPr>
        </p:nvSpPr>
        <p:spPr>
          <a:xfrm>
            <a:off x="1" y="787310"/>
            <a:ext cx="12192000" cy="8016453"/>
          </a:xfrm>
        </p:spPr>
        <p:txBody>
          <a:bodyPr>
            <a:noAutofit/>
          </a:bodyPr>
          <a:lstStyle/>
          <a:p>
            <a:pPr lvl="0" fontAlgn="base">
              <a:spcAft>
                <a:spcPct val="0"/>
              </a:spcAft>
              <a:buFont typeface="Wingdings" panose="05000000000000000000" pitchFamily="2" charset="2"/>
              <a:buChar char="Ø"/>
            </a:pPr>
            <a:r>
              <a:rPr lang="en-GB" sz="2200" b="1" dirty="0">
                <a:solidFill>
                  <a:prstClr val="black"/>
                </a:solidFill>
                <a:latin typeface="Calibri"/>
              </a:rPr>
              <a:t>Objectives: </a:t>
            </a:r>
          </a:p>
          <a:p>
            <a:pPr defTabSz="914400" eaLnBrk="0" fontAlgn="base" hangingPunct="0">
              <a:spcBef>
                <a:spcPct val="0"/>
              </a:spcBef>
              <a:spcAft>
                <a:spcPct val="0"/>
              </a:spcAft>
            </a:pPr>
            <a:r>
              <a:rPr lang="en-GB" altLang="en-US" sz="1600" dirty="0"/>
              <a:t>Identification of the key parameters that control turbulence dynamics in various confinement regimes, including L-mode and small/no-ELM H-mode regimes, and derivation of quasi-linear models for turbulence dynamics in the near SOL</a:t>
            </a:r>
          </a:p>
          <a:p>
            <a:pPr defTabSz="914400" eaLnBrk="0" fontAlgn="base" hangingPunct="0">
              <a:spcBef>
                <a:spcPct val="0"/>
              </a:spcBef>
              <a:spcAft>
                <a:spcPct val="0"/>
              </a:spcAft>
            </a:pPr>
            <a:r>
              <a:rPr lang="en-GB" altLang="en-US" sz="1600" dirty="0"/>
              <a:t>Development of reduced transport models able to capture the non-diffusive, non-local nature of turbulent transport in far SOL/ DIV regions</a:t>
            </a:r>
          </a:p>
          <a:p>
            <a:pPr defTabSz="914400" eaLnBrk="0" fontAlgn="base" hangingPunct="0">
              <a:spcBef>
                <a:spcPct val="0"/>
              </a:spcBef>
              <a:spcAft>
                <a:spcPct val="0"/>
              </a:spcAft>
            </a:pPr>
            <a:r>
              <a:rPr lang="en-GB" altLang="en-US" sz="1600" dirty="0"/>
              <a:t>Characterization of the main effects of neutrals and impurities dynamics on SOL turbulence, with the aim of deriving approximated analytical or semi-analytical sources to be included in reduced physical models for turbulence dynamics in the SOL</a:t>
            </a:r>
          </a:p>
          <a:p>
            <a:pPr defTabSz="914400" eaLnBrk="0" fontAlgn="base" hangingPunct="0">
              <a:spcBef>
                <a:spcPct val="0"/>
              </a:spcBef>
              <a:spcAft>
                <a:spcPct val="0"/>
              </a:spcAft>
            </a:pPr>
            <a:r>
              <a:rPr lang="en-GB" altLang="en-US" sz="1600" dirty="0"/>
              <a:t>Experimental validation of the profile predictions obtained from the reduced SOL transport models developed during the project</a:t>
            </a:r>
          </a:p>
          <a:p>
            <a:pPr fontAlgn="base">
              <a:spcAft>
                <a:spcPct val="0"/>
              </a:spcAft>
              <a:buFont typeface="Wingdings" panose="05000000000000000000" pitchFamily="2" charset="2"/>
              <a:buChar char="Ø"/>
            </a:pPr>
            <a:r>
              <a:rPr lang="en-GB" sz="2200" b="1" dirty="0">
                <a:solidFill>
                  <a:prstClr val="black"/>
                </a:solidFill>
                <a:latin typeface="Calibri"/>
              </a:rPr>
              <a:t>Level of resources: </a:t>
            </a:r>
            <a:r>
              <a:rPr lang="en-GB" sz="1600" dirty="0"/>
              <a:t>30PM in 2026; 30PM in 2027</a:t>
            </a:r>
            <a:endParaRPr lang="en-GB" sz="1800" dirty="0"/>
          </a:p>
          <a:p>
            <a:pPr>
              <a:buFont typeface="Wingdings" panose="05000000000000000000" pitchFamily="2" charset="2"/>
              <a:buChar char="Ø"/>
            </a:pPr>
            <a:r>
              <a:rPr lang="en-GB" sz="2200" b="1" dirty="0">
                <a:solidFill>
                  <a:prstClr val="black"/>
                </a:solidFill>
                <a:latin typeface="Calibri"/>
              </a:rPr>
              <a:t>Involved Beneficiaries: </a:t>
            </a:r>
            <a:r>
              <a:rPr lang="en-GB" sz="1600" dirty="0"/>
              <a:t>DIFFER, ENEA, EPFL</a:t>
            </a:r>
          </a:p>
          <a:p>
            <a:pPr marL="257175" marR="0" lvl="0" indent="-257175" algn="l" defTabSz="685800" rtl="0" eaLnBrk="1" fontAlgn="base" latinLnBrk="0" hangingPunct="1">
              <a:lnSpc>
                <a:spcPct val="100000"/>
              </a:lnSpc>
              <a:spcBef>
                <a:spcPct val="20000"/>
              </a:spcBef>
              <a:spcAft>
                <a:spcPct val="0"/>
              </a:spcAft>
              <a:buClrTx/>
              <a:buSzTx/>
              <a:buFont typeface="Wingdings" panose="05000000000000000000" pitchFamily="2" charset="2"/>
              <a:buChar char="Ø"/>
              <a:tabLst/>
              <a:defRPr/>
            </a:pPr>
            <a:r>
              <a:rPr kumimoji="0" lang="en-GB" sz="22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Use of facilities: </a:t>
            </a:r>
            <a:r>
              <a:rPr kumimoji="0" lang="en-GB" sz="160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HPC</a:t>
            </a:r>
            <a:endParaRPr kumimoji="0" lang="en-GB" sz="220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0" fontAlgn="base">
              <a:spcAft>
                <a:spcPct val="0"/>
              </a:spcAft>
              <a:buFont typeface="Wingdings" panose="05000000000000000000" pitchFamily="2" charset="2"/>
              <a:buChar char="Ø"/>
            </a:pPr>
            <a:r>
              <a:rPr lang="en-GB" sz="2200" b="1" dirty="0">
                <a:solidFill>
                  <a:prstClr val="black"/>
                </a:solidFill>
                <a:latin typeface="Calibri"/>
              </a:rPr>
              <a:t>Intermediate achievement (e.g. MS):</a:t>
            </a:r>
          </a:p>
          <a:p>
            <a:pPr defTabSz="914400" eaLnBrk="0" fontAlgn="base" hangingPunct="0">
              <a:spcBef>
                <a:spcPct val="0"/>
              </a:spcBef>
              <a:spcAft>
                <a:spcPct val="0"/>
              </a:spcAft>
            </a:pPr>
            <a:r>
              <a:rPr lang="en-GB" sz="1600" dirty="0"/>
              <a:t>Derivation of quasi-linear particle and heat turbulent flux models for interchange, drift-waves and other turbulence regimes that are relevant to small/no-ELM plasmas in the near SOL</a:t>
            </a:r>
          </a:p>
          <a:p>
            <a:pPr defTabSz="914400" eaLnBrk="0" fontAlgn="base" hangingPunct="0">
              <a:spcBef>
                <a:spcPct val="0"/>
              </a:spcBef>
              <a:spcAft>
                <a:spcPct val="0"/>
              </a:spcAft>
            </a:pPr>
            <a:r>
              <a:rPr lang="en-GB" sz="1600" dirty="0"/>
              <a:t>Comparison of quasi-linear particle and heat turbulent flux prediction in the near SOL to experimental data</a:t>
            </a:r>
          </a:p>
          <a:p>
            <a:pPr defTabSz="914400" eaLnBrk="0" fontAlgn="base" hangingPunct="0">
              <a:spcBef>
                <a:spcPct val="0"/>
              </a:spcBef>
              <a:spcAft>
                <a:spcPct val="0"/>
              </a:spcAft>
            </a:pPr>
            <a:r>
              <a:rPr lang="en-GB" sz="1600" dirty="0"/>
              <a:t>Development of a reduced transport model for the far SOL and divertor regions</a:t>
            </a:r>
          </a:p>
          <a:p>
            <a:pPr defTabSz="914400" eaLnBrk="0" fontAlgn="base" hangingPunct="0">
              <a:spcBef>
                <a:spcPct val="0"/>
              </a:spcBef>
              <a:spcAft>
                <a:spcPct val="0"/>
              </a:spcAft>
            </a:pPr>
            <a:r>
              <a:rPr lang="en-GB" sz="1600" dirty="0"/>
              <a:t>Comparison of the reduced transport model prediction in the far SOL and divertor regions to experimental data</a:t>
            </a:r>
          </a:p>
          <a:p>
            <a:pPr defTabSz="914400" eaLnBrk="0" fontAlgn="base" hangingPunct="0">
              <a:spcBef>
                <a:spcPct val="0"/>
              </a:spcBef>
              <a:spcAft>
                <a:spcPct val="0"/>
              </a:spcAft>
            </a:pPr>
            <a:r>
              <a:rPr lang="en-GB" sz="1600" dirty="0"/>
              <a:t>Exploring data-driven approaches for developing reduced transport models in the near and far SOL</a:t>
            </a:r>
          </a:p>
          <a:p>
            <a:pPr defTabSz="914400" eaLnBrk="0" fontAlgn="base" hangingPunct="0">
              <a:spcBef>
                <a:spcPct val="0"/>
              </a:spcBef>
              <a:spcAft>
                <a:spcPct val="0"/>
              </a:spcAft>
            </a:pPr>
            <a:r>
              <a:rPr lang="en-GB" sz="1600" dirty="0"/>
              <a:t>Development of reduced physical models (effective sources) to account for neutrals and impurities in the SOL and implementation in transport solvers of the reduced turbulent transport models developed in the project</a:t>
            </a:r>
          </a:p>
          <a:p>
            <a:pPr defTabSz="914400" eaLnBrk="0" fontAlgn="base" hangingPunct="0">
              <a:spcBef>
                <a:spcPct val="0"/>
              </a:spcBef>
              <a:spcAft>
                <a:spcPct val="0"/>
              </a:spcAft>
            </a:pPr>
            <a:r>
              <a:rPr lang="en-GB" sz="1600" dirty="0"/>
              <a:t>Experimental validation of the profile predictions obtained by performing transport simulations with the reduced models developed</a:t>
            </a:r>
          </a:p>
        </p:txBody>
      </p:sp>
      <p:sp>
        <p:nvSpPr>
          <p:cNvPr id="4" name="Footer Placeholder 3">
            <a:extLst>
              <a:ext uri="{FF2B5EF4-FFF2-40B4-BE49-F238E27FC236}">
                <a16:creationId xmlns:a16="http://schemas.microsoft.com/office/drawing/2014/main" id="{2E061F6F-E068-9EA2-7E5A-A9DB4AAB6C48}"/>
              </a:ext>
            </a:extLst>
          </p:cNvPr>
          <p:cNvSpPr>
            <a:spLocks noGrp="1"/>
          </p:cNvSpPr>
          <p:nvPr>
            <p:ph type="ftr" sz="quarter" idx="11"/>
          </p:nvPr>
        </p:nvSpPr>
        <p:spPr>
          <a:xfrm>
            <a:off x="825624" y="6555770"/>
            <a:ext cx="6397368" cy="329614"/>
          </a:xfrm>
        </p:spPr>
        <p:txBody>
          <a:bodyPr/>
          <a:lstStyle/>
          <a:p>
            <a:r>
              <a:rPr lang="en-GB" dirty="0">
                <a:solidFill>
                  <a:prstClr val="white"/>
                </a:solidFill>
              </a:rPr>
              <a:t>Meszaros | Summary of Enabling Research projects AWP26-27 | 16/02/2026</a:t>
            </a:r>
          </a:p>
        </p:txBody>
      </p:sp>
      <p:sp>
        <p:nvSpPr>
          <p:cNvPr id="5" name="Slide Number Placeholder 4">
            <a:extLst>
              <a:ext uri="{FF2B5EF4-FFF2-40B4-BE49-F238E27FC236}">
                <a16:creationId xmlns:a16="http://schemas.microsoft.com/office/drawing/2014/main" id="{7A87EAAE-A672-3BD6-F47C-DAF5100B1F94}"/>
              </a:ext>
            </a:extLst>
          </p:cNvPr>
          <p:cNvSpPr>
            <a:spLocks noGrp="1"/>
          </p:cNvSpPr>
          <p:nvPr>
            <p:ph type="sldNum" sz="quarter" idx="12"/>
          </p:nvPr>
        </p:nvSpPr>
        <p:spPr/>
        <p:txBody>
          <a:bodyPr/>
          <a:lstStyle/>
          <a:p>
            <a:fld id="{6A6D9FA1-99C7-4910-8E32-B85D378B0060}" type="slidenum">
              <a:rPr lang="en-GB" smtClean="0">
                <a:solidFill>
                  <a:prstClr val="white"/>
                </a:solidFill>
              </a:rPr>
              <a:pPr/>
              <a:t>9</a:t>
            </a:fld>
            <a:endParaRPr lang="en-GB">
              <a:solidFill>
                <a:prstClr val="white"/>
              </a:solidFill>
            </a:endParaRPr>
          </a:p>
        </p:txBody>
      </p:sp>
      <p:sp>
        <p:nvSpPr>
          <p:cNvPr id="7" name="TextBox 6">
            <a:extLst>
              <a:ext uri="{FF2B5EF4-FFF2-40B4-BE49-F238E27FC236}">
                <a16:creationId xmlns:a16="http://schemas.microsoft.com/office/drawing/2014/main" id="{7F7F7473-F133-D77B-A51D-7B40311FFAF4}"/>
              </a:ext>
            </a:extLst>
          </p:cNvPr>
          <p:cNvSpPr txBox="1"/>
          <p:nvPr/>
        </p:nvSpPr>
        <p:spPr>
          <a:xfrm>
            <a:off x="7874877" y="6516052"/>
            <a:ext cx="4317124" cy="369332"/>
          </a:xfrm>
          <a:prstGeom prst="rect">
            <a:avLst/>
          </a:prstGeom>
          <a:noFill/>
        </p:spPr>
        <p:txBody>
          <a:bodyPr wrap="square">
            <a:spAutoFit/>
          </a:bodyPr>
          <a:lstStyle/>
          <a:p>
            <a:r>
              <a:rPr lang="en-GB" b="1" dirty="0">
                <a:solidFill>
                  <a:schemeClr val="bg1"/>
                </a:solidFill>
              </a:rPr>
              <a:t>ENR-MOD.03.ENEA-03 | Maurizio Giacomin</a:t>
            </a:r>
          </a:p>
        </p:txBody>
      </p:sp>
    </p:spTree>
    <p:extLst>
      <p:ext uri="{BB962C8B-B14F-4D97-AF65-F5344CB8AC3E}">
        <p14:creationId xmlns:p14="http://schemas.microsoft.com/office/powerpoint/2010/main" val="1458201067"/>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43E813977F2F34495255108C192FC0C" ma:contentTypeVersion="16" ma:contentTypeDescription="Create a new document." ma:contentTypeScope="" ma:versionID="f360903fd220b0433c81dbfe6983dd08">
  <xsd:schema xmlns:xsd="http://www.w3.org/2001/XMLSchema" xmlns:xs="http://www.w3.org/2001/XMLSchema" xmlns:p="http://schemas.microsoft.com/office/2006/metadata/properties" xmlns:ns3="cd15d025-301c-4597-a270-3bad90881f44" xmlns:ns4="b53d22ac-c5f4-4fd4-87cb-ecc4cbf8be81" targetNamespace="http://schemas.microsoft.com/office/2006/metadata/properties" ma:root="true" ma:fieldsID="08d391179d76b00132cfdacb8ea9961f" ns3:_="" ns4:_="">
    <xsd:import namespace="cd15d025-301c-4597-a270-3bad90881f44"/>
    <xsd:import namespace="b53d22ac-c5f4-4fd4-87cb-ecc4cbf8be8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LengthInSeconds" minOccurs="0"/>
                <xsd:element ref="ns3:MediaServiceLocation" minOccurs="0"/>
                <xsd:element ref="ns3:_activity" minOccurs="0"/>
                <xsd:element ref="ns3:MediaServiceSearchProperties"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15d025-301c-4597-a270-3bad90881f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description="" ma:indexed="true" ma:internalName="MediaServiceLocation" ma:readOnly="true">
      <xsd:simpleType>
        <xsd:restriction base="dms:Text"/>
      </xsd:simpleType>
    </xsd:element>
    <xsd:element name="_activity" ma:index="20" nillable="true" ma:displayName="_activity" ma:hidden="true" ma:internalName="_activity">
      <xsd:simpleType>
        <xsd:restriction base="dms:Note"/>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53d22ac-c5f4-4fd4-87cb-ecc4cbf8be8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cd15d025-301c-4597-a270-3bad90881f4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DD8AF29-E1E2-438B-B18F-3342850E5F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15d025-301c-4597-a270-3bad90881f44"/>
    <ds:schemaRef ds:uri="b53d22ac-c5f4-4fd4-87cb-ecc4cbf8be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1581EFF-75CA-400B-8B14-07B3BB5FE4A6}">
  <ds:schemaRefs>
    <ds:schemaRef ds:uri="http://schemas.microsoft.com/office/infopath/2007/PartnerControls"/>
    <ds:schemaRef ds:uri="http://schemas.microsoft.com/office/2006/documentManagement/types"/>
    <ds:schemaRef ds:uri="http://www.w3.org/XML/1998/namespace"/>
    <ds:schemaRef ds:uri="b53d22ac-c5f4-4fd4-87cb-ecc4cbf8be81"/>
    <ds:schemaRef ds:uri="http://purl.org/dc/elements/1.1/"/>
    <ds:schemaRef ds:uri="http://schemas.openxmlformats.org/package/2006/metadata/core-properties"/>
    <ds:schemaRef ds:uri="cd15d025-301c-4597-a270-3bad90881f44"/>
    <ds:schemaRef ds:uri="http://schemas.microsoft.com/office/2006/metadata/properties"/>
    <ds:schemaRef ds:uri="http://purl.org/dc/dcmitype/"/>
    <ds:schemaRef ds:uri="http://purl.org/dc/terms/"/>
  </ds:schemaRefs>
</ds:datastoreItem>
</file>

<file path=customXml/itemProps3.xml><?xml version="1.0" encoding="utf-8"?>
<ds:datastoreItem xmlns:ds="http://schemas.openxmlformats.org/officeDocument/2006/customXml" ds:itemID="{329BB5A6-9C9C-4509-BBBE-0C2B5904D0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2285</TotalTime>
  <Words>4183</Words>
  <Application>Microsoft Office PowerPoint</Application>
  <PresentationFormat>Widescreen</PresentationFormat>
  <Paragraphs>409</Paragraphs>
  <Slides>20</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Aptos</vt:lpstr>
      <vt:lpstr>Arial</vt:lpstr>
      <vt:lpstr>Calibri</vt:lpstr>
      <vt:lpstr>Courier New</vt:lpstr>
      <vt:lpstr>Wingdings</vt:lpstr>
      <vt:lpstr>EUROfusion.1line_5_3_2019</vt:lpstr>
      <vt:lpstr>Summary of Enabling Research projects (Work Plan 2026-2027)</vt:lpstr>
      <vt:lpstr>IFE/ Conceptual design for a European High Power Laser Fusion Research Facility (HiPER+RF) </vt:lpstr>
      <vt:lpstr>MAT/ Development of additive manufactured ODS CuCrZr alloys for HHF applications through AI and ML integration</vt:lpstr>
      <vt:lpstr>MAT/ Innovative Coating Approaches for Fusion - FUSICOAT </vt:lpstr>
      <vt:lpstr>MAT/ Computational design and discovery of high-performance alloys for fusion applications</vt:lpstr>
      <vt:lpstr>MAT/ Laser-plasma-acceleration (LPA) as novel runaway electron-beam test source for plasma-facing components </vt:lpstr>
      <vt:lpstr>MAT/ Next generation of tungsten composites: Engineering of improved materials for future fusion reactors, EFFORT</vt:lpstr>
      <vt:lpstr>MAT/ Development of innovative protective coating for the first wall (DIPC_FW)</vt:lpstr>
      <vt:lpstr>MOD/ Developing reduced turbulence transport models for the tokamak scrape-off layer</vt:lpstr>
      <vt:lpstr>MOD/ Advanced algorithms for uncertainty quantification in plasma edge simulation chains</vt:lpstr>
      <vt:lpstr>MOD/ Integral kernel approach to modelling wave heating of stellarator plasmas: breaking further ground in theory and numerical implementation</vt:lpstr>
      <vt:lpstr>MOD/ Geometric Orbital Spectrum Analysis of Resonant Ion-Mode Interactions and Transport in Tokamaks and Stellarators (GOSARIT)</vt:lpstr>
      <vt:lpstr>MOD/ Pedestal Inference Engine (PIE)</vt:lpstr>
      <vt:lpstr>MOD/ Massive ASCOT simulations for fast ion tomographic reconstructions and surrogate model training</vt:lpstr>
      <vt:lpstr>TEC/ Novel Axisymmetric Negative Ion Source concept for Neutral Beam Injectors</vt:lpstr>
      <vt:lpstr>TEC/ Supervisory control: how to operate fusion reactors safely when integrating many complex sub-systems and plasma domains </vt:lpstr>
      <vt:lpstr>TEC/ A Dual AI-enhanced neutron–gamma Spectroscopy suite for fast-Ion studY in deuterium fusion experiments (DAISY)</vt:lpstr>
      <vt:lpstr>TEC/ A DTT THz-TDS multifunctional diagnostic tested on WEST Tokamak</vt:lpstr>
      <vt:lpstr>TEC/ Increasing Gyrotron Efficiency by Changing the Design Paradigm: From Component to System Design</vt:lpstr>
      <vt:lpstr>TEC/ Operation of Travelling Wave Array launchers for the Ion Cyclotron Range of Frequency in WEST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Fabio Vinagre</dc:creator>
  <cp:lastModifiedBy>Meszaros Botond</cp:lastModifiedBy>
  <cp:revision>56</cp:revision>
  <dcterms:created xsi:type="dcterms:W3CDTF">2023-11-15T09:40:03Z</dcterms:created>
  <dcterms:modified xsi:type="dcterms:W3CDTF">2026-02-17T10:11:22Z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0x010100F43E813977F2F34495255108C192FC0C</vt:lpwstr>
  </property>
</Properties>
</file>