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sldIdLst>
    <p:sldId id="256" r:id="rId5"/>
    <p:sldId id="677" r:id="rId6"/>
    <p:sldId id="678" r:id="rId7"/>
    <p:sldId id="260" r:id="rId8"/>
    <p:sldId id="591" r:id="rId9"/>
    <p:sldId id="546" r:id="rId10"/>
    <p:sldId id="681" r:id="rId11"/>
    <p:sldId id="680" r:id="rId12"/>
    <p:sldId id="676" r:id="rId13"/>
    <p:sldId id="463" r:id="rId14"/>
    <p:sldId id="465" r:id="rId15"/>
    <p:sldId id="682" r:id="rId16"/>
    <p:sldId id="679" r:id="rId17"/>
    <p:sldId id="6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17" d="100"/>
          <a:sy n="117" d="100"/>
        </p:scale>
        <p:origin x="96" y="1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16.03.2026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Textfeld 4">
            <a:extLst>
              <a:ext uri="{FF2B5EF4-FFF2-40B4-BE49-F238E27FC236}">
                <a16:creationId xmlns:a16="http://schemas.microsoft.com/office/drawing/2014/main" id="{DD0D9D09-458E-55FE-7FE2-CDC7D97CE32A}"/>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S. Brezinsek| WPPWIE | 8</a:t>
            </a:r>
            <a:r>
              <a:rPr lang="en-GB" sz="1200" baseline="30000" dirty="0">
                <a:solidFill>
                  <a:prstClr val="white"/>
                </a:solidFill>
              </a:rPr>
              <a:t>th</a:t>
            </a:r>
            <a:r>
              <a:rPr lang="en-GB" sz="1200" dirty="0">
                <a:solidFill>
                  <a:prstClr val="white"/>
                </a:solidFill>
              </a:rPr>
              <a:t> Fusion Science Department Project Board | 16.03.2026 | </a:t>
            </a:r>
            <a:r>
              <a:rPr lang="en-GB" sz="1200" dirty="0" err="1">
                <a:solidFill>
                  <a:prstClr val="white"/>
                </a:solidFill>
              </a:rPr>
              <a:t>Garching</a:t>
            </a:r>
            <a:endParaRPr lang="en-GB" sz="1200" dirty="0">
              <a:solidFill>
                <a:prstClr val="white"/>
              </a:solidFill>
            </a:endParaRP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
        <p:nvSpPr>
          <p:cNvPr id="5" name="Textfeld 4">
            <a:extLst>
              <a:ext uri="{FF2B5EF4-FFF2-40B4-BE49-F238E27FC236}">
                <a16:creationId xmlns:a16="http://schemas.microsoft.com/office/drawing/2014/main" id="{DBDD13E3-253E-6C79-BDD4-4C4E3AEFB2A8}"/>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S. Brezinsek| WPPWIE | 8</a:t>
            </a:r>
            <a:r>
              <a:rPr lang="en-GB" sz="1200" baseline="30000" dirty="0">
                <a:solidFill>
                  <a:prstClr val="white"/>
                </a:solidFill>
              </a:rPr>
              <a:t>th</a:t>
            </a:r>
            <a:r>
              <a:rPr lang="en-GB" sz="1200" dirty="0">
                <a:solidFill>
                  <a:prstClr val="white"/>
                </a:solidFill>
              </a:rPr>
              <a:t> Fusion Science Department Project Board | 16.03.2026 | </a:t>
            </a:r>
            <a:r>
              <a:rPr lang="en-GB" sz="1200" dirty="0" err="1">
                <a:solidFill>
                  <a:prstClr val="white"/>
                </a:solidFill>
              </a:rPr>
              <a:t>Garching</a:t>
            </a:r>
            <a:endParaRPr lang="en-GB" sz="1200" dirty="0">
              <a:solidFill>
                <a:prstClr val="white"/>
              </a:solidFill>
            </a:endParaRPr>
          </a:p>
        </p:txBody>
      </p:sp>
    </p:spTree>
    <p:extLst>
      <p:ext uri="{BB962C8B-B14F-4D97-AF65-F5344CB8AC3E}">
        <p14:creationId xmlns:p14="http://schemas.microsoft.com/office/powerpoint/2010/main" val="1573579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emf"/><Relationship Id="rId11" Type="http://schemas.openxmlformats.org/officeDocument/2006/relationships/image" Target="../media/image29.png"/><Relationship Id="rId5" Type="http://schemas.openxmlformats.org/officeDocument/2006/relationships/image" Target="../media/image38.emf"/><Relationship Id="rId10" Type="http://schemas.openxmlformats.org/officeDocument/2006/relationships/image" Target="../media/image28.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dm.euro-fusion.org/default.aspx?uid=2SXPHV"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465921"/>
            <a:ext cx="7840894" cy="620251"/>
          </a:xfrm>
        </p:spPr>
        <p:txBody>
          <a:bodyPr>
            <a:normAutofit fontScale="90000"/>
          </a:bodyPr>
          <a:lstStyle/>
          <a:p>
            <a:r>
              <a:rPr lang="en-US" dirty="0"/>
              <a:t>WP </a:t>
            </a: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br>
              <a:rPr lang="en-US" dirty="0"/>
            </a:br>
            <a:r>
              <a:rPr lang="en-US" dirty="0"/>
              <a:t>Update 2025</a:t>
            </a:r>
            <a:endParaRPr lang="en-GB"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t>FZJ</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989581" cy="1255659"/>
          </a:xfrm>
          <a:prstGeom prst="rect">
            <a:avLst/>
          </a:prstGeom>
        </p:spPr>
        <p:txBody>
          <a:bodyPr vert="horz" lIns="91440" tIns="45720" rIns="91440" bIns="45720" rtlCol="0">
            <a:normAutofit fontScale="70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20000"/>
              </a:lnSpc>
              <a:spcBef>
                <a:spcPts val="0"/>
              </a:spcBef>
              <a:spcAft>
                <a:spcPts val="200"/>
              </a:spcAft>
            </a:pPr>
            <a:r>
              <a:rPr lang="en-GB" dirty="0"/>
              <a:t>J.W. </a:t>
            </a:r>
            <a:r>
              <a:rPr lang="en-GB" dirty="0" err="1"/>
              <a:t>Coenen</a:t>
            </a:r>
            <a:r>
              <a:rPr lang="en-GB" dirty="0"/>
              <a:t> (FZJ), A. Hakola (VTT), K. Schmid (MPG),</a:t>
            </a:r>
          </a:p>
          <a:p>
            <a:pPr>
              <a:lnSpc>
                <a:spcPct val="120000"/>
              </a:lnSpc>
              <a:spcBef>
                <a:spcPts val="0"/>
              </a:spcBef>
              <a:spcAft>
                <a:spcPts val="200"/>
              </a:spcAft>
            </a:pPr>
            <a:r>
              <a:rPr lang="en-GB" dirty="0"/>
              <a:t>A. Kirschner (FZJ), A. Goriaev (LPP-ERM/KMS), J. </a:t>
            </a:r>
            <a:r>
              <a:rPr lang="en-GB" dirty="0" err="1"/>
              <a:t>Likonen</a:t>
            </a:r>
            <a:r>
              <a:rPr lang="en-GB" dirty="0"/>
              <a:t> (VTT), I. Classen (DIFFER), D. Douai (DPL / CEA)</a:t>
            </a:r>
          </a:p>
          <a:p>
            <a:endParaRPr lang="en-GB" dirty="0"/>
          </a:p>
          <a:p>
            <a:endParaRPr lang="en-GB" dirty="0"/>
          </a:p>
        </p:txBody>
      </p:sp>
      <p:sp>
        <p:nvSpPr>
          <p:cNvPr id="8" name="Textplatzhalter 7">
            <a:extLst>
              <a:ext uri="{FF2B5EF4-FFF2-40B4-BE49-F238E27FC236}">
                <a16:creationId xmlns:a16="http://schemas.microsoft.com/office/drawing/2014/main" id="{711638AD-3839-937D-10B3-B42EEF37432D}"/>
              </a:ext>
            </a:extLst>
          </p:cNvPr>
          <p:cNvSpPr>
            <a:spLocks noGrp="1"/>
          </p:cNvSpPr>
          <p:nvPr>
            <p:ph type="body" sz="quarter" idx="12"/>
          </p:nvPr>
        </p:nvSpPr>
        <p:spPr/>
        <p:txBody>
          <a:bodyPr/>
          <a:lstStyle/>
          <a:p>
            <a:r>
              <a:rPr lang="de-DE" dirty="0"/>
              <a:t>8th Physics Department Project Board</a:t>
            </a:r>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34A87F77-069B-2099-E6C7-A84C4AB5561E}"/>
              </a:ext>
            </a:extLst>
          </p:cNvPr>
          <p:cNvPicPr>
            <a:picLocks noChangeAspect="1"/>
          </p:cNvPicPr>
          <p:nvPr/>
        </p:nvPicPr>
        <p:blipFill>
          <a:blip r:embed="rId2"/>
          <a:stretch>
            <a:fillRect/>
          </a:stretch>
        </p:blipFill>
        <p:spPr>
          <a:xfrm>
            <a:off x="505890" y="3085808"/>
            <a:ext cx="3702954" cy="2945961"/>
          </a:xfrm>
          <a:prstGeom prst="rect">
            <a:avLst/>
          </a:prstGeom>
        </p:spPr>
      </p:pic>
      <p:sp>
        <p:nvSpPr>
          <p:cNvPr id="3" name="Foliennummernplatzhalter 2">
            <a:extLst>
              <a:ext uri="{FF2B5EF4-FFF2-40B4-BE49-F238E27FC236}">
                <a16:creationId xmlns:a16="http://schemas.microsoft.com/office/drawing/2014/main" id="{BEB9D4D0-F6C4-C8B4-BCE5-05BA41530973}"/>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5" name="TextBox 13">
            <a:extLst>
              <a:ext uri="{FF2B5EF4-FFF2-40B4-BE49-F238E27FC236}">
                <a16:creationId xmlns:a16="http://schemas.microsoft.com/office/drawing/2014/main" id="{A64C6597-F4A0-B8AF-0AC1-A2CD24D65C28}"/>
              </a:ext>
            </a:extLst>
          </p:cNvPr>
          <p:cNvSpPr txBox="1"/>
          <p:nvPr/>
        </p:nvSpPr>
        <p:spPr bwMode="auto">
          <a:xfrm>
            <a:off x="505890" y="769802"/>
            <a:ext cx="4815975" cy="156966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sz="1600" dirty="0"/>
              <a:t>Standard boronisation is a glow discharge in He with 10% B</a:t>
            </a:r>
            <a:r>
              <a:rPr lang="fi-FI" sz="1600" baseline="-25000" dirty="0"/>
              <a:t>2</a:t>
            </a:r>
            <a:r>
              <a:rPr lang="fi-FI" sz="1600" dirty="0"/>
              <a:t>H</a:t>
            </a:r>
            <a:r>
              <a:rPr lang="fi-FI" sz="1600" baseline="-25000" dirty="0"/>
              <a:t>6</a:t>
            </a:r>
            <a:r>
              <a:rPr lang="fi-FI" sz="1600" dirty="0"/>
              <a:t> carried out and sticking monitors installed</a:t>
            </a:r>
          </a:p>
          <a:p>
            <a:pPr marL="285750" indent="-285750">
              <a:buFont typeface="Wingdings" panose="05000000000000000000" pitchFamily="2" charset="2"/>
              <a:buChar char="§"/>
            </a:pPr>
            <a:r>
              <a:rPr lang="fi-FI" sz="1600" dirty="0"/>
              <a:t>Two sticking species identified</a:t>
            </a:r>
          </a:p>
          <a:p>
            <a:pPr marL="285750" indent="-285750">
              <a:buFont typeface="Wingdings" panose="05000000000000000000" pitchFamily="2" charset="2"/>
              <a:buChar char="§"/>
            </a:pPr>
            <a:r>
              <a:rPr lang="fi-FI" sz="1600" dirty="0"/>
              <a:t>Enhances the homogeneity of the B layer coverage</a:t>
            </a:r>
          </a:p>
          <a:p>
            <a:pPr marL="285750" indent="-285750">
              <a:buFont typeface="Wingdings" panose="05000000000000000000" pitchFamily="2" charset="2"/>
              <a:buChar char="§"/>
            </a:pPr>
            <a:r>
              <a:rPr lang="fi-FI" sz="1600" dirty="0"/>
              <a:t>Feeds into boronization modelling (IO)</a:t>
            </a:r>
          </a:p>
          <a:p>
            <a:pPr marL="285750" indent="-285750">
              <a:buFont typeface="Wingdings" panose="05000000000000000000" pitchFamily="2" charset="2"/>
              <a:buChar char="§"/>
            </a:pPr>
            <a:r>
              <a:rPr lang="fi-FI" sz="1600" dirty="0"/>
              <a:t>Will feeds into WallDYN-3D and ERO2.0</a:t>
            </a:r>
          </a:p>
        </p:txBody>
      </p:sp>
      <p:sp>
        <p:nvSpPr>
          <p:cNvPr id="7" name="TextBox 11">
            <a:extLst>
              <a:ext uri="{FF2B5EF4-FFF2-40B4-BE49-F238E27FC236}">
                <a16:creationId xmlns:a16="http://schemas.microsoft.com/office/drawing/2014/main" id="{D1003273-091C-416D-11BF-92B389949DE8}"/>
              </a:ext>
            </a:extLst>
          </p:cNvPr>
          <p:cNvSpPr txBox="1"/>
          <p:nvPr/>
        </p:nvSpPr>
        <p:spPr>
          <a:xfrm>
            <a:off x="4208844" y="5379730"/>
            <a:ext cx="1027845" cy="400110"/>
          </a:xfrm>
          <a:prstGeom prst="rect">
            <a:avLst/>
          </a:prstGeom>
          <a:noFill/>
        </p:spPr>
        <p:txBody>
          <a:bodyPr wrap="none" rtlCol="0">
            <a:spAutoFit/>
          </a:bodyPr>
          <a:lstStyle/>
          <a:p>
            <a:r>
              <a:rPr lang="fi-FI" sz="1000" b="1" dirty="0"/>
              <a:t>M. Mayer et al.</a:t>
            </a:r>
          </a:p>
          <a:p>
            <a:r>
              <a:rPr lang="fi-FI" sz="1000" b="1" dirty="0"/>
              <a:t>NME 2025</a:t>
            </a:r>
          </a:p>
        </p:txBody>
      </p:sp>
      <p:sp>
        <p:nvSpPr>
          <p:cNvPr id="11" name="Titel 4">
            <a:extLst>
              <a:ext uri="{FF2B5EF4-FFF2-40B4-BE49-F238E27FC236}">
                <a16:creationId xmlns:a16="http://schemas.microsoft.com/office/drawing/2014/main" id="{DB90DA3D-4204-AFF2-B30B-1ED0FAD681D3}"/>
              </a:ext>
            </a:extLst>
          </p:cNvPr>
          <p:cNvSpPr>
            <a:spLocks noGrp="1"/>
          </p:cNvSpPr>
          <p:nvPr>
            <p:ph type="title"/>
          </p:nvPr>
        </p:nvSpPr>
        <p:spPr>
          <a:xfrm>
            <a:off x="983432" y="192515"/>
            <a:ext cx="9451776" cy="457200"/>
          </a:xfrm>
        </p:spPr>
        <p:txBody>
          <a:bodyPr/>
          <a:lstStyle/>
          <a:p>
            <a:r>
              <a:rPr lang="de-DE" dirty="0"/>
              <a:t>SP F </a:t>
            </a:r>
            <a:r>
              <a:rPr lang="de-DE" dirty="0" err="1"/>
              <a:t>example</a:t>
            </a:r>
            <a:r>
              <a:rPr lang="de-DE" dirty="0"/>
              <a:t>: </a:t>
            </a:r>
            <a:r>
              <a:rPr lang="de-DE" dirty="0" err="1"/>
              <a:t>Boron</a:t>
            </a:r>
            <a:r>
              <a:rPr lang="de-DE" dirty="0"/>
              <a:t> </a:t>
            </a:r>
            <a:r>
              <a:rPr lang="de-DE" dirty="0" err="1"/>
              <a:t>sticking</a:t>
            </a:r>
            <a:r>
              <a:rPr lang="de-DE" dirty="0"/>
              <a:t> </a:t>
            </a:r>
            <a:r>
              <a:rPr lang="de-DE" dirty="0" err="1"/>
              <a:t>coefficients</a:t>
            </a:r>
            <a:r>
              <a:rPr lang="de-DE" dirty="0"/>
              <a:t> / </a:t>
            </a:r>
            <a:r>
              <a:rPr lang="de-DE" dirty="0" err="1"/>
              <a:t>boron</a:t>
            </a:r>
            <a:r>
              <a:rPr lang="de-DE" dirty="0"/>
              <a:t> </a:t>
            </a:r>
            <a:r>
              <a:rPr lang="de-DE" dirty="0" err="1"/>
              <a:t>chemistry</a:t>
            </a:r>
            <a:endParaRPr lang="de-DE" dirty="0"/>
          </a:p>
        </p:txBody>
      </p:sp>
      <p:pic>
        <p:nvPicPr>
          <p:cNvPr id="6" name="Grafik 5">
            <a:extLst>
              <a:ext uri="{FF2B5EF4-FFF2-40B4-BE49-F238E27FC236}">
                <a16:creationId xmlns:a16="http://schemas.microsoft.com/office/drawing/2014/main" id="{6F2C7ABD-FDB2-E622-760E-79DD9AB5A527}"/>
              </a:ext>
            </a:extLst>
          </p:cNvPr>
          <p:cNvPicPr>
            <a:picLocks noChangeAspect="1"/>
          </p:cNvPicPr>
          <p:nvPr/>
        </p:nvPicPr>
        <p:blipFill>
          <a:blip r:embed="rId3"/>
          <a:stretch>
            <a:fillRect/>
          </a:stretch>
        </p:blipFill>
        <p:spPr>
          <a:xfrm>
            <a:off x="6343650" y="4676069"/>
            <a:ext cx="5461670" cy="1863439"/>
          </a:xfrm>
          <a:prstGeom prst="rect">
            <a:avLst/>
          </a:prstGeom>
        </p:spPr>
      </p:pic>
      <p:sp>
        <p:nvSpPr>
          <p:cNvPr id="10" name="TextBox 13">
            <a:extLst>
              <a:ext uri="{FF2B5EF4-FFF2-40B4-BE49-F238E27FC236}">
                <a16:creationId xmlns:a16="http://schemas.microsoft.com/office/drawing/2014/main" id="{A105DA13-4FC4-454A-0BB8-9DA17BE59F17}"/>
              </a:ext>
            </a:extLst>
          </p:cNvPr>
          <p:cNvSpPr txBox="1"/>
          <p:nvPr/>
        </p:nvSpPr>
        <p:spPr bwMode="auto">
          <a:xfrm>
            <a:off x="6601890" y="725915"/>
            <a:ext cx="4980509" cy="132343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sz="1600" dirty="0"/>
              <a:t>B layer on W substrate exposed to D plasma in PSI-2</a:t>
            </a:r>
          </a:p>
          <a:p>
            <a:pPr marL="285750" indent="-285750">
              <a:buFont typeface="Wingdings" panose="05000000000000000000" pitchFamily="2" charset="2"/>
              <a:buChar char="§"/>
            </a:pPr>
            <a:r>
              <a:rPr lang="fi-FI" sz="1600" dirty="0"/>
              <a:t>Chemical and physical sputtering of boron separated</a:t>
            </a:r>
          </a:p>
          <a:p>
            <a:pPr marL="285750" indent="-285750">
              <a:buFont typeface="Wingdings" panose="05000000000000000000" pitchFamily="2" charset="2"/>
              <a:buChar char="§"/>
            </a:pPr>
            <a:r>
              <a:rPr lang="fi-FI" sz="1600" dirty="0"/>
              <a:t>B layer sputtered by low energy hydrogen atoms/ions</a:t>
            </a:r>
          </a:p>
          <a:p>
            <a:pPr marL="285750" indent="-285750">
              <a:buFont typeface="Wingdings" panose="05000000000000000000" pitchFamily="2" charset="2"/>
              <a:buChar char="§"/>
            </a:pPr>
            <a:r>
              <a:rPr lang="fi-FI" sz="1600" dirty="0"/>
              <a:t>Quantification by sample thickness and spectroscopy</a:t>
            </a:r>
          </a:p>
          <a:p>
            <a:pPr marL="285750" indent="-285750">
              <a:buFont typeface="Wingdings" panose="05000000000000000000" pitchFamily="2" charset="2"/>
              <a:buChar char="§"/>
            </a:pPr>
            <a:r>
              <a:rPr lang="fi-FI" sz="1600" dirty="0"/>
              <a:t>Benchmark of atomic and molecular data in ERO2.0</a:t>
            </a:r>
          </a:p>
        </p:txBody>
      </p:sp>
      <p:sp>
        <p:nvSpPr>
          <p:cNvPr id="14" name="Textfeld 13">
            <a:extLst>
              <a:ext uri="{FF2B5EF4-FFF2-40B4-BE49-F238E27FC236}">
                <a16:creationId xmlns:a16="http://schemas.microsoft.com/office/drawing/2014/main" id="{0B300DEB-7CAE-8E79-275F-CC85094DEA6D}"/>
              </a:ext>
            </a:extLst>
          </p:cNvPr>
          <p:cNvSpPr txBox="1"/>
          <p:nvPr/>
        </p:nvSpPr>
        <p:spPr bwMode="auto">
          <a:xfrm>
            <a:off x="5618932" y="4243957"/>
            <a:ext cx="1449436" cy="400110"/>
          </a:xfrm>
          <a:prstGeom prst="rect">
            <a:avLst/>
          </a:prstGeom>
          <a:noFill/>
        </p:spPr>
        <p:txBody>
          <a:bodyPr wrap="none" rtlCol="0">
            <a:spAutoFit/>
          </a:bodyPr>
          <a:lstStyle/>
          <a:p>
            <a:r>
              <a:rPr lang="de-DE" sz="1000" b="1" dirty="0"/>
              <a:t>M. Sackers et al.</a:t>
            </a:r>
          </a:p>
          <a:p>
            <a:r>
              <a:rPr lang="de-DE" sz="1000" b="1" dirty="0"/>
              <a:t>NME 2025 and PSI 2026</a:t>
            </a:r>
          </a:p>
        </p:txBody>
      </p:sp>
      <p:pic>
        <p:nvPicPr>
          <p:cNvPr id="4" name="Picture 3">
            <a:extLst>
              <a:ext uri="{FF2B5EF4-FFF2-40B4-BE49-F238E27FC236}">
                <a16:creationId xmlns:a16="http://schemas.microsoft.com/office/drawing/2014/main" id="{186A2326-DC4B-5425-1DC9-9C9870935840}"/>
              </a:ext>
            </a:extLst>
          </p:cNvPr>
          <p:cNvPicPr>
            <a:picLocks noChangeAspect="1"/>
          </p:cNvPicPr>
          <p:nvPr/>
        </p:nvPicPr>
        <p:blipFill>
          <a:blip r:embed="rId4"/>
          <a:stretch>
            <a:fillRect/>
          </a:stretch>
        </p:blipFill>
        <p:spPr>
          <a:xfrm>
            <a:off x="11422712" y="0"/>
            <a:ext cx="802896" cy="802896"/>
          </a:xfrm>
          <a:prstGeom prst="rect">
            <a:avLst/>
          </a:prstGeom>
        </p:spPr>
      </p:pic>
      <p:pic>
        <p:nvPicPr>
          <p:cNvPr id="12" name="Grafik 11" descr="Ein Bild, das Schrift, Logo, Text, Grafiken enthält.&#10;&#10;KI-generierte Inhalte können fehlerhaft sein.">
            <a:extLst>
              <a:ext uri="{FF2B5EF4-FFF2-40B4-BE49-F238E27FC236}">
                <a16:creationId xmlns:a16="http://schemas.microsoft.com/office/drawing/2014/main" id="{B4C087E4-3ED0-1D07-F503-FF4DA4758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301" y="172846"/>
            <a:ext cx="1355645" cy="449567"/>
          </a:xfrm>
          <a:prstGeom prst="rect">
            <a:avLst/>
          </a:prstGeom>
        </p:spPr>
      </p:pic>
      <p:pic>
        <p:nvPicPr>
          <p:cNvPr id="13" name="Grafik 12">
            <a:extLst>
              <a:ext uri="{FF2B5EF4-FFF2-40B4-BE49-F238E27FC236}">
                <a16:creationId xmlns:a16="http://schemas.microsoft.com/office/drawing/2014/main" id="{BB092CC3-2105-6661-0AB1-A1E8CA69D7BF}"/>
              </a:ext>
            </a:extLst>
          </p:cNvPr>
          <p:cNvPicPr>
            <a:picLocks noChangeAspect="1"/>
          </p:cNvPicPr>
          <p:nvPr/>
        </p:nvPicPr>
        <p:blipFill>
          <a:blip r:embed="rId6"/>
          <a:stretch>
            <a:fillRect/>
          </a:stretch>
        </p:blipFill>
        <p:spPr>
          <a:xfrm>
            <a:off x="7295403" y="2276742"/>
            <a:ext cx="3288788" cy="2466591"/>
          </a:xfrm>
          <a:prstGeom prst="rect">
            <a:avLst/>
          </a:prstGeom>
        </p:spPr>
      </p:pic>
    </p:spTree>
    <p:extLst>
      <p:ext uri="{BB962C8B-B14F-4D97-AF65-F5344CB8AC3E}">
        <p14:creationId xmlns:p14="http://schemas.microsoft.com/office/powerpoint/2010/main" val="291827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C9BE751-6711-7D97-9AFC-ADD2FCB9451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pic>
        <p:nvPicPr>
          <p:cNvPr id="5" name="Grafik 4">
            <a:extLst>
              <a:ext uri="{FF2B5EF4-FFF2-40B4-BE49-F238E27FC236}">
                <a16:creationId xmlns:a16="http://schemas.microsoft.com/office/drawing/2014/main" id="{40A28ED7-D8AD-B729-E6A9-0812D8304531}"/>
              </a:ext>
            </a:extLst>
          </p:cNvPr>
          <p:cNvPicPr>
            <a:picLocks noChangeAspect="1"/>
          </p:cNvPicPr>
          <p:nvPr/>
        </p:nvPicPr>
        <p:blipFill>
          <a:blip r:embed="rId2"/>
          <a:stretch>
            <a:fillRect/>
          </a:stretch>
        </p:blipFill>
        <p:spPr>
          <a:xfrm>
            <a:off x="4612806" y="1121135"/>
            <a:ext cx="3026250" cy="2481607"/>
          </a:xfrm>
          <a:prstGeom prst="rect">
            <a:avLst/>
          </a:prstGeom>
        </p:spPr>
      </p:pic>
      <p:pic>
        <p:nvPicPr>
          <p:cNvPr id="7" name="Grafik 6">
            <a:extLst>
              <a:ext uri="{FF2B5EF4-FFF2-40B4-BE49-F238E27FC236}">
                <a16:creationId xmlns:a16="http://schemas.microsoft.com/office/drawing/2014/main" id="{668D07C2-B2CB-4576-2C74-B7EABE9FA99C}"/>
              </a:ext>
            </a:extLst>
          </p:cNvPr>
          <p:cNvPicPr>
            <a:picLocks noChangeAspect="1"/>
          </p:cNvPicPr>
          <p:nvPr/>
        </p:nvPicPr>
        <p:blipFill>
          <a:blip r:embed="rId3"/>
          <a:srcRect b="14638"/>
          <a:stretch>
            <a:fillRect/>
          </a:stretch>
        </p:blipFill>
        <p:spPr>
          <a:xfrm>
            <a:off x="157251" y="879923"/>
            <a:ext cx="4395695" cy="2768151"/>
          </a:xfrm>
          <a:prstGeom prst="rect">
            <a:avLst/>
          </a:prstGeom>
        </p:spPr>
      </p:pic>
      <p:pic>
        <p:nvPicPr>
          <p:cNvPr id="24" name="Grafik 23">
            <a:extLst>
              <a:ext uri="{FF2B5EF4-FFF2-40B4-BE49-F238E27FC236}">
                <a16:creationId xmlns:a16="http://schemas.microsoft.com/office/drawing/2014/main" id="{A2F37382-0668-8768-1D9D-E809363A89D4}"/>
              </a:ext>
            </a:extLst>
          </p:cNvPr>
          <p:cNvPicPr>
            <a:picLocks noChangeAspect="1"/>
          </p:cNvPicPr>
          <p:nvPr/>
        </p:nvPicPr>
        <p:blipFill>
          <a:blip r:embed="rId4"/>
          <a:srcRect t="4533" b="11700"/>
          <a:stretch>
            <a:fillRect/>
          </a:stretch>
        </p:blipFill>
        <p:spPr>
          <a:xfrm>
            <a:off x="214643" y="3878281"/>
            <a:ext cx="4160123" cy="2493943"/>
          </a:xfrm>
          <a:prstGeom prst="rect">
            <a:avLst/>
          </a:prstGeom>
        </p:spPr>
      </p:pic>
      <p:sp>
        <p:nvSpPr>
          <p:cNvPr id="25" name="Textfeld 24">
            <a:extLst>
              <a:ext uri="{FF2B5EF4-FFF2-40B4-BE49-F238E27FC236}">
                <a16:creationId xmlns:a16="http://schemas.microsoft.com/office/drawing/2014/main" id="{7A0109E5-2BC1-FB0A-0B0B-D4D49746FD94}"/>
              </a:ext>
            </a:extLst>
          </p:cNvPr>
          <p:cNvSpPr txBox="1"/>
          <p:nvPr/>
        </p:nvSpPr>
        <p:spPr bwMode="auto">
          <a:xfrm>
            <a:off x="1552575" y="845342"/>
            <a:ext cx="1099981" cy="369332"/>
          </a:xfrm>
          <a:prstGeom prst="rect">
            <a:avLst/>
          </a:prstGeom>
          <a:noFill/>
        </p:spPr>
        <p:txBody>
          <a:bodyPr wrap="none" rtlCol="0">
            <a:spAutoFit/>
          </a:bodyPr>
          <a:lstStyle/>
          <a:p>
            <a:r>
              <a:rPr lang="de-DE" b="1" dirty="0"/>
              <a:t>Beryllium</a:t>
            </a:r>
          </a:p>
        </p:txBody>
      </p:sp>
      <p:sp>
        <p:nvSpPr>
          <p:cNvPr id="26" name="Textfeld 25">
            <a:extLst>
              <a:ext uri="{FF2B5EF4-FFF2-40B4-BE49-F238E27FC236}">
                <a16:creationId xmlns:a16="http://schemas.microsoft.com/office/drawing/2014/main" id="{217CAD47-6C9E-9AC6-B03C-65D7D35F4C90}"/>
              </a:ext>
            </a:extLst>
          </p:cNvPr>
          <p:cNvSpPr txBox="1"/>
          <p:nvPr/>
        </p:nvSpPr>
        <p:spPr bwMode="auto">
          <a:xfrm>
            <a:off x="1113351" y="3694735"/>
            <a:ext cx="1978427" cy="369332"/>
          </a:xfrm>
          <a:prstGeom prst="rect">
            <a:avLst/>
          </a:prstGeom>
          <a:noFill/>
        </p:spPr>
        <p:txBody>
          <a:bodyPr wrap="none" rtlCol="0">
            <a:spAutoFit/>
          </a:bodyPr>
          <a:lstStyle/>
          <a:p>
            <a:r>
              <a:rPr lang="de-DE" b="1" dirty="0"/>
              <a:t>Hydrogen Isotopes</a:t>
            </a:r>
          </a:p>
        </p:txBody>
      </p:sp>
      <p:pic>
        <p:nvPicPr>
          <p:cNvPr id="27" name="Grafik 26">
            <a:extLst>
              <a:ext uri="{FF2B5EF4-FFF2-40B4-BE49-F238E27FC236}">
                <a16:creationId xmlns:a16="http://schemas.microsoft.com/office/drawing/2014/main" id="{27C2AA5C-50DD-9C28-C944-4AFFD0350DEF}"/>
              </a:ext>
            </a:extLst>
          </p:cNvPr>
          <p:cNvPicPr>
            <a:picLocks noChangeAspect="1"/>
          </p:cNvPicPr>
          <p:nvPr/>
        </p:nvPicPr>
        <p:blipFill>
          <a:blip r:embed="rId5"/>
          <a:srcRect b="16118"/>
          <a:stretch>
            <a:fillRect/>
          </a:stretch>
        </p:blipFill>
        <p:spPr>
          <a:xfrm>
            <a:off x="4208219" y="3726703"/>
            <a:ext cx="3609017" cy="2554172"/>
          </a:xfrm>
          <a:prstGeom prst="rect">
            <a:avLst/>
          </a:prstGeom>
        </p:spPr>
      </p:pic>
      <p:sp>
        <p:nvSpPr>
          <p:cNvPr id="28" name="Textfeld 27">
            <a:extLst>
              <a:ext uri="{FF2B5EF4-FFF2-40B4-BE49-F238E27FC236}">
                <a16:creationId xmlns:a16="http://schemas.microsoft.com/office/drawing/2014/main" id="{309491B8-3D47-A15D-F381-1BD0FAC91135}"/>
              </a:ext>
            </a:extLst>
          </p:cNvPr>
          <p:cNvSpPr txBox="1"/>
          <p:nvPr/>
        </p:nvSpPr>
        <p:spPr bwMode="auto">
          <a:xfrm>
            <a:off x="4780305" y="3726703"/>
            <a:ext cx="2305049" cy="369332"/>
          </a:xfrm>
          <a:prstGeom prst="rect">
            <a:avLst/>
          </a:prstGeom>
          <a:solidFill>
            <a:schemeClr val="bg1"/>
          </a:solidFill>
        </p:spPr>
        <p:txBody>
          <a:bodyPr wrap="square" rtlCol="0">
            <a:spAutoFit/>
          </a:bodyPr>
          <a:lstStyle/>
          <a:p>
            <a:pPr algn="ctr"/>
            <a:r>
              <a:rPr lang="de-DE" b="1" dirty="0"/>
              <a:t>Tungsten</a:t>
            </a:r>
          </a:p>
        </p:txBody>
      </p:sp>
      <p:sp>
        <p:nvSpPr>
          <p:cNvPr id="29" name="Titel 1">
            <a:extLst>
              <a:ext uri="{FF2B5EF4-FFF2-40B4-BE49-F238E27FC236}">
                <a16:creationId xmlns:a16="http://schemas.microsoft.com/office/drawing/2014/main" id="{5A33D2D7-60BB-99FC-A030-813164F1DF68}"/>
              </a:ext>
            </a:extLst>
          </p:cNvPr>
          <p:cNvSpPr>
            <a:spLocks noGrp="1"/>
          </p:cNvSpPr>
          <p:nvPr>
            <p:ph type="title"/>
          </p:nvPr>
        </p:nvSpPr>
        <p:spPr>
          <a:xfrm>
            <a:off x="982663" y="192088"/>
            <a:ext cx="10354631" cy="457200"/>
          </a:xfrm>
        </p:spPr>
        <p:txBody>
          <a:bodyPr/>
          <a:lstStyle/>
          <a:p>
            <a:r>
              <a:rPr lang="en-GB" noProof="0" dirty="0"/>
              <a:t>SP E example: In-vessel </a:t>
            </a:r>
            <a:r>
              <a:rPr lang="en-GB" noProof="0" dirty="0" err="1"/>
              <a:t>ps</a:t>
            </a:r>
            <a:r>
              <a:rPr lang="en-GB" noProof="0" dirty="0"/>
              <a:t>-LIBS system in JET</a:t>
            </a:r>
            <a:r>
              <a:rPr lang="en-GB" dirty="0"/>
              <a:t> with </a:t>
            </a:r>
            <a:r>
              <a:rPr lang="en-GB" noProof="0" dirty="0"/>
              <a:t>H in Be </a:t>
            </a:r>
            <a:r>
              <a:rPr lang="en-GB" dirty="0" err="1"/>
              <a:t>codeposits</a:t>
            </a:r>
            <a:endParaRPr lang="en-GB" noProof="0" dirty="0"/>
          </a:p>
        </p:txBody>
      </p:sp>
      <p:sp>
        <p:nvSpPr>
          <p:cNvPr id="30" name="TextBox 13">
            <a:extLst>
              <a:ext uri="{FF2B5EF4-FFF2-40B4-BE49-F238E27FC236}">
                <a16:creationId xmlns:a16="http://schemas.microsoft.com/office/drawing/2014/main" id="{3D7AAA6B-1A06-A5C5-7351-2F0E1C451071}"/>
              </a:ext>
            </a:extLst>
          </p:cNvPr>
          <p:cNvSpPr txBox="1"/>
          <p:nvPr/>
        </p:nvSpPr>
        <p:spPr bwMode="auto">
          <a:xfrm>
            <a:off x="7866664" y="1540235"/>
            <a:ext cx="4073762" cy="120032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Erosion and deposition pattern in JET</a:t>
            </a:r>
          </a:p>
          <a:p>
            <a:r>
              <a:rPr lang="fi-FI" dirty="0"/>
              <a:t>     quantified by ps-LIBS in W divertor</a:t>
            </a:r>
          </a:p>
          <a:p>
            <a:pPr marL="285750" indent="-285750">
              <a:buFont typeface="Wingdings" panose="05000000000000000000" pitchFamily="2" charset="2"/>
              <a:buChar char="§"/>
            </a:pPr>
            <a:r>
              <a:rPr lang="fi-FI" dirty="0"/>
              <a:t>General pattern in agreement with previous post-mortem anaylsis</a:t>
            </a:r>
          </a:p>
        </p:txBody>
      </p:sp>
      <p:sp>
        <p:nvSpPr>
          <p:cNvPr id="31" name="TextBox 13">
            <a:extLst>
              <a:ext uri="{FF2B5EF4-FFF2-40B4-BE49-F238E27FC236}">
                <a16:creationId xmlns:a16="http://schemas.microsoft.com/office/drawing/2014/main" id="{2FDD125A-EC36-7CF9-CE10-DF275E68EA7C}"/>
              </a:ext>
            </a:extLst>
          </p:cNvPr>
          <p:cNvSpPr txBox="1"/>
          <p:nvPr/>
        </p:nvSpPr>
        <p:spPr bwMode="auto">
          <a:xfrm>
            <a:off x="7968910" y="4386588"/>
            <a:ext cx="4073762" cy="147732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fi-FI" dirty="0"/>
              <a:t>Transfer </a:t>
            </a:r>
            <a:r>
              <a:rPr lang="fi-FI" b="1" dirty="0"/>
              <a:t>to ITER (diagnostic candidate)</a:t>
            </a:r>
            <a:r>
              <a:rPr lang="fi-FI" dirty="0"/>
              <a:t>:</a:t>
            </a:r>
          </a:p>
          <a:p>
            <a:pPr marL="285750" indent="-285750">
              <a:buFont typeface="Wingdings" panose="05000000000000000000" pitchFamily="2" charset="2"/>
              <a:buChar char="§"/>
            </a:pPr>
            <a:r>
              <a:rPr lang="fi-FI" dirty="0"/>
              <a:t>Diagnostic capability shown in JET</a:t>
            </a:r>
          </a:p>
          <a:p>
            <a:pPr marL="285750" indent="-285750">
              <a:buFont typeface="Wingdings" panose="05000000000000000000" pitchFamily="2" charset="2"/>
              <a:buChar char="§"/>
            </a:pPr>
            <a:r>
              <a:rPr lang="fi-FI" dirty="0"/>
              <a:t>Technological capability shown in JET</a:t>
            </a:r>
          </a:p>
          <a:p>
            <a:pPr marL="285750" indent="-285750">
              <a:buFont typeface="Wingdings" panose="05000000000000000000" pitchFamily="2" charset="2"/>
              <a:buChar char="§"/>
            </a:pPr>
            <a:r>
              <a:rPr lang="fi-FI" dirty="0"/>
              <a:t>Laboratory experiments to transfer</a:t>
            </a:r>
          </a:p>
          <a:p>
            <a:r>
              <a:rPr lang="fi-FI" dirty="0"/>
              <a:t>     from Be to B layers  </a:t>
            </a:r>
            <a:r>
              <a:rPr lang="fi-FI" sz="1050" b="1" dirty="0"/>
              <a:t>(H. Wu et al. NME2025)</a:t>
            </a:r>
          </a:p>
        </p:txBody>
      </p:sp>
      <p:sp>
        <p:nvSpPr>
          <p:cNvPr id="32" name="Textfeld 31">
            <a:extLst>
              <a:ext uri="{FF2B5EF4-FFF2-40B4-BE49-F238E27FC236}">
                <a16:creationId xmlns:a16="http://schemas.microsoft.com/office/drawing/2014/main" id="{522E11F6-536C-2464-A1AF-4A6789276D7E}"/>
              </a:ext>
            </a:extLst>
          </p:cNvPr>
          <p:cNvSpPr txBox="1"/>
          <p:nvPr/>
        </p:nvSpPr>
        <p:spPr bwMode="auto">
          <a:xfrm>
            <a:off x="7903596" y="2815404"/>
            <a:ext cx="1063112" cy="553998"/>
          </a:xfrm>
          <a:prstGeom prst="rect">
            <a:avLst/>
          </a:prstGeom>
          <a:noFill/>
        </p:spPr>
        <p:txBody>
          <a:bodyPr wrap="none" rtlCol="0">
            <a:spAutoFit/>
          </a:bodyPr>
          <a:lstStyle/>
          <a:p>
            <a:r>
              <a:rPr lang="de-DE" sz="1000" b="1" dirty="0"/>
              <a:t>S. </a:t>
            </a:r>
            <a:r>
              <a:rPr lang="de-DE" sz="1000" b="1" dirty="0" err="1"/>
              <a:t>Amaviva</a:t>
            </a:r>
            <a:r>
              <a:rPr lang="de-DE" sz="1000" b="1" dirty="0"/>
              <a:t> et al.</a:t>
            </a:r>
          </a:p>
          <a:p>
            <a:r>
              <a:rPr lang="de-DE" sz="1000" b="1" dirty="0"/>
              <a:t>JNE 2026</a:t>
            </a:r>
          </a:p>
          <a:p>
            <a:endParaRPr lang="de-DE" sz="1000" b="1" dirty="0"/>
          </a:p>
        </p:txBody>
      </p:sp>
      <p:sp>
        <p:nvSpPr>
          <p:cNvPr id="33" name="Textfeld 32">
            <a:extLst>
              <a:ext uri="{FF2B5EF4-FFF2-40B4-BE49-F238E27FC236}">
                <a16:creationId xmlns:a16="http://schemas.microsoft.com/office/drawing/2014/main" id="{A26A16B4-DB88-FCCC-8288-299A86786B14}"/>
              </a:ext>
            </a:extLst>
          </p:cNvPr>
          <p:cNvSpPr txBox="1"/>
          <p:nvPr/>
        </p:nvSpPr>
        <p:spPr bwMode="auto">
          <a:xfrm>
            <a:off x="9212629" y="2806269"/>
            <a:ext cx="1002197" cy="400110"/>
          </a:xfrm>
          <a:prstGeom prst="rect">
            <a:avLst/>
          </a:prstGeom>
          <a:noFill/>
        </p:spPr>
        <p:txBody>
          <a:bodyPr wrap="none" rtlCol="0">
            <a:spAutoFit/>
          </a:bodyPr>
          <a:lstStyle/>
          <a:p>
            <a:r>
              <a:rPr lang="de-DE" sz="1000" b="1" dirty="0"/>
              <a:t>J. </a:t>
            </a:r>
            <a:r>
              <a:rPr lang="de-DE" sz="1000" b="1" dirty="0" err="1"/>
              <a:t>Likonen</a:t>
            </a:r>
            <a:r>
              <a:rPr lang="de-DE" sz="1000" b="1" dirty="0"/>
              <a:t> et al.</a:t>
            </a:r>
          </a:p>
          <a:p>
            <a:r>
              <a:rPr lang="de-DE" sz="1000" b="1" dirty="0"/>
              <a:t>NME  2025</a:t>
            </a:r>
          </a:p>
        </p:txBody>
      </p:sp>
      <p:sp>
        <p:nvSpPr>
          <p:cNvPr id="34" name="Textfeld 33">
            <a:extLst>
              <a:ext uri="{FF2B5EF4-FFF2-40B4-BE49-F238E27FC236}">
                <a16:creationId xmlns:a16="http://schemas.microsoft.com/office/drawing/2014/main" id="{0E7FA0EF-DEF3-1EBB-64BC-2418A641A05A}"/>
              </a:ext>
            </a:extLst>
          </p:cNvPr>
          <p:cNvSpPr txBox="1"/>
          <p:nvPr/>
        </p:nvSpPr>
        <p:spPr bwMode="auto">
          <a:xfrm>
            <a:off x="10572341" y="2806269"/>
            <a:ext cx="764953" cy="400110"/>
          </a:xfrm>
          <a:prstGeom prst="rect">
            <a:avLst/>
          </a:prstGeom>
          <a:noFill/>
        </p:spPr>
        <p:txBody>
          <a:bodyPr wrap="none" rtlCol="0">
            <a:spAutoFit/>
          </a:bodyPr>
          <a:lstStyle/>
          <a:p>
            <a:r>
              <a:rPr lang="de-DE" sz="1000" b="1" dirty="0"/>
              <a:t>R. Yi et al.</a:t>
            </a:r>
          </a:p>
          <a:p>
            <a:r>
              <a:rPr lang="de-DE" sz="1000" b="1" dirty="0"/>
              <a:t>NME  2025</a:t>
            </a:r>
          </a:p>
        </p:txBody>
      </p:sp>
    </p:spTree>
    <p:extLst>
      <p:ext uri="{BB962C8B-B14F-4D97-AF65-F5344CB8AC3E}">
        <p14:creationId xmlns:p14="http://schemas.microsoft.com/office/powerpoint/2010/main" val="36685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00E3E-ADB3-7AB8-51D1-6C0B38C23FD6}"/>
              </a:ext>
            </a:extLst>
          </p:cNvPr>
          <p:cNvSpPr>
            <a:spLocks noGrp="1"/>
          </p:cNvSpPr>
          <p:nvPr>
            <p:ph type="title"/>
          </p:nvPr>
        </p:nvSpPr>
        <p:spPr>
          <a:xfrm>
            <a:off x="983431" y="192515"/>
            <a:ext cx="10658840" cy="457200"/>
          </a:xfrm>
        </p:spPr>
        <p:txBody>
          <a:bodyPr/>
          <a:lstStyle/>
          <a:p>
            <a:r>
              <a:rPr lang="de-DE" dirty="0"/>
              <a:t>SP X </a:t>
            </a:r>
            <a:r>
              <a:rPr lang="de-DE" dirty="0" err="1"/>
              <a:t>example</a:t>
            </a:r>
            <a:r>
              <a:rPr lang="de-DE" dirty="0"/>
              <a:t>: </a:t>
            </a:r>
            <a:r>
              <a:rPr lang="de-DE" dirty="0" err="1"/>
              <a:t>active</a:t>
            </a:r>
            <a:r>
              <a:rPr lang="de-DE" dirty="0"/>
              <a:t> and passive </a:t>
            </a:r>
            <a:r>
              <a:rPr lang="en-GB" dirty="0"/>
              <a:t>spectroscopy </a:t>
            </a:r>
            <a:br>
              <a:rPr lang="en-GB" dirty="0"/>
            </a:br>
            <a:r>
              <a:rPr lang="en-GB" dirty="0"/>
              <a:t>as input to benchmark CRMs for H and D</a:t>
            </a:r>
            <a:endParaRPr lang="de-DE" dirty="0"/>
          </a:p>
        </p:txBody>
      </p:sp>
      <p:sp>
        <p:nvSpPr>
          <p:cNvPr id="3" name="Foliennummernplatzhalter 2">
            <a:extLst>
              <a:ext uri="{FF2B5EF4-FFF2-40B4-BE49-F238E27FC236}">
                <a16:creationId xmlns:a16="http://schemas.microsoft.com/office/drawing/2014/main" id="{7A7A6526-3B76-3F44-990B-381EF7EF7D4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a:solidFill>
                <a:prstClr val="white"/>
              </a:solidFill>
            </a:endParaRPr>
          </a:p>
        </p:txBody>
      </p:sp>
      <p:pic>
        <p:nvPicPr>
          <p:cNvPr id="5" name="Picture 1">
            <a:extLst>
              <a:ext uri="{FF2B5EF4-FFF2-40B4-BE49-F238E27FC236}">
                <a16:creationId xmlns:a16="http://schemas.microsoft.com/office/drawing/2014/main" id="{9EC79293-69E4-CD59-BF61-9C358AAE3788}"/>
              </a:ext>
            </a:extLst>
          </p:cNvPr>
          <p:cNvPicPr>
            <a:picLocks noChangeAspect="1"/>
          </p:cNvPicPr>
          <p:nvPr/>
        </p:nvPicPr>
        <p:blipFill>
          <a:blip r:embed="rId2"/>
          <a:stretch>
            <a:fillRect/>
          </a:stretch>
        </p:blipFill>
        <p:spPr>
          <a:xfrm>
            <a:off x="7335043" y="1733234"/>
            <a:ext cx="4051903" cy="2331542"/>
          </a:xfrm>
          <a:prstGeom prst="rect">
            <a:avLst/>
          </a:prstGeom>
        </p:spPr>
      </p:pic>
      <p:pic>
        <p:nvPicPr>
          <p:cNvPr id="6" name="Picture 2">
            <a:extLst>
              <a:ext uri="{FF2B5EF4-FFF2-40B4-BE49-F238E27FC236}">
                <a16:creationId xmlns:a16="http://schemas.microsoft.com/office/drawing/2014/main" id="{ED0CB603-7066-0CBB-7D78-3033EE7521AD}"/>
              </a:ext>
            </a:extLst>
          </p:cNvPr>
          <p:cNvPicPr>
            <a:picLocks noChangeAspect="1"/>
          </p:cNvPicPr>
          <p:nvPr/>
        </p:nvPicPr>
        <p:blipFill>
          <a:blip r:embed="rId3"/>
          <a:stretch>
            <a:fillRect/>
          </a:stretch>
        </p:blipFill>
        <p:spPr>
          <a:xfrm>
            <a:off x="8991849" y="4166638"/>
            <a:ext cx="2961087" cy="2248883"/>
          </a:xfrm>
          <a:prstGeom prst="rect">
            <a:avLst/>
          </a:prstGeom>
        </p:spPr>
      </p:pic>
      <p:pic>
        <p:nvPicPr>
          <p:cNvPr id="7" name="Picture 6">
            <a:extLst>
              <a:ext uri="{FF2B5EF4-FFF2-40B4-BE49-F238E27FC236}">
                <a16:creationId xmlns:a16="http://schemas.microsoft.com/office/drawing/2014/main" id="{0015615C-CEC0-AFB3-08A8-554458E4FD39}"/>
              </a:ext>
            </a:extLst>
          </p:cNvPr>
          <p:cNvPicPr>
            <a:picLocks noChangeAspect="1"/>
          </p:cNvPicPr>
          <p:nvPr/>
        </p:nvPicPr>
        <p:blipFill>
          <a:blip r:embed="rId4"/>
          <a:srcRect r="63851" b="13762"/>
          <a:stretch>
            <a:fillRect/>
          </a:stretch>
        </p:blipFill>
        <p:spPr>
          <a:xfrm>
            <a:off x="6509687" y="4254351"/>
            <a:ext cx="2172671" cy="1754748"/>
          </a:xfrm>
          <a:prstGeom prst="rect">
            <a:avLst/>
          </a:prstGeom>
        </p:spPr>
      </p:pic>
      <p:grpSp>
        <p:nvGrpSpPr>
          <p:cNvPr id="8" name="Group 21">
            <a:extLst>
              <a:ext uri="{FF2B5EF4-FFF2-40B4-BE49-F238E27FC236}">
                <a16:creationId xmlns:a16="http://schemas.microsoft.com/office/drawing/2014/main" id="{92065556-05CD-E267-097E-C1D97E92C0AE}"/>
              </a:ext>
            </a:extLst>
          </p:cNvPr>
          <p:cNvGrpSpPr/>
          <p:nvPr/>
        </p:nvGrpSpPr>
        <p:grpSpPr>
          <a:xfrm>
            <a:off x="315368" y="4160012"/>
            <a:ext cx="5769567" cy="2348153"/>
            <a:chOff x="168355" y="3429000"/>
            <a:chExt cx="5769567" cy="2348153"/>
          </a:xfrm>
        </p:grpSpPr>
        <p:pic>
          <p:nvPicPr>
            <p:cNvPr id="14" name="Grafik 13">
              <a:extLst>
                <a:ext uri="{FF2B5EF4-FFF2-40B4-BE49-F238E27FC236}">
                  <a16:creationId xmlns:a16="http://schemas.microsoft.com/office/drawing/2014/main" id="{587DDD1C-8C6B-CA3B-8AD1-FA54B826570D}"/>
                </a:ext>
              </a:extLst>
            </p:cNvPr>
            <p:cNvPicPr>
              <a:picLocks noChangeAspect="1"/>
            </p:cNvPicPr>
            <p:nvPr/>
          </p:nvPicPr>
          <p:blipFill>
            <a:blip r:embed="rId5"/>
            <a:stretch>
              <a:fillRect/>
            </a:stretch>
          </p:blipFill>
          <p:spPr>
            <a:xfrm>
              <a:off x="3159891" y="3762357"/>
              <a:ext cx="2778031" cy="2014796"/>
            </a:xfrm>
            <a:prstGeom prst="rect">
              <a:avLst/>
            </a:prstGeom>
          </p:spPr>
        </p:pic>
        <p:pic>
          <p:nvPicPr>
            <p:cNvPr id="15" name="Grafik 14">
              <a:extLst>
                <a:ext uri="{FF2B5EF4-FFF2-40B4-BE49-F238E27FC236}">
                  <a16:creationId xmlns:a16="http://schemas.microsoft.com/office/drawing/2014/main" id="{9B66A5DA-A351-46C3-1A27-C3F7B7D8579F}"/>
                </a:ext>
              </a:extLst>
            </p:cNvPr>
            <p:cNvPicPr>
              <a:picLocks noChangeAspect="1"/>
            </p:cNvPicPr>
            <p:nvPr/>
          </p:nvPicPr>
          <p:blipFill>
            <a:blip r:embed="rId6"/>
            <a:stretch>
              <a:fillRect/>
            </a:stretch>
          </p:blipFill>
          <p:spPr>
            <a:xfrm>
              <a:off x="168355" y="3429000"/>
              <a:ext cx="2877368" cy="2163276"/>
            </a:xfrm>
            <a:prstGeom prst="rect">
              <a:avLst/>
            </a:prstGeom>
          </p:spPr>
        </p:pic>
        <p:pic>
          <p:nvPicPr>
            <p:cNvPr id="16" name="Grafik 15" descr="Ein Bild, das Diagramm, Kreis, Screenshot enthält.&#10;&#10;KI-generierte Inhalte können fehlerhaft sein.">
              <a:extLst>
                <a:ext uri="{FF2B5EF4-FFF2-40B4-BE49-F238E27FC236}">
                  <a16:creationId xmlns:a16="http://schemas.microsoft.com/office/drawing/2014/main" id="{432740DA-8067-816D-0CFE-CB012D067D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568" y="3452294"/>
              <a:ext cx="1390266" cy="893944"/>
            </a:xfrm>
            <a:prstGeom prst="rect">
              <a:avLst/>
            </a:prstGeom>
          </p:spPr>
        </p:pic>
      </p:grpSp>
      <p:pic>
        <p:nvPicPr>
          <p:cNvPr id="9" name="Picture 19">
            <a:extLst>
              <a:ext uri="{FF2B5EF4-FFF2-40B4-BE49-F238E27FC236}">
                <a16:creationId xmlns:a16="http://schemas.microsoft.com/office/drawing/2014/main" id="{CDACA0C9-45C5-8743-04BD-BDC0C0A69022}"/>
              </a:ext>
            </a:extLst>
          </p:cNvPr>
          <p:cNvPicPr>
            <a:picLocks noChangeAspect="1"/>
          </p:cNvPicPr>
          <p:nvPr/>
        </p:nvPicPr>
        <p:blipFill>
          <a:blip r:embed="rId8"/>
          <a:stretch>
            <a:fillRect/>
          </a:stretch>
        </p:blipFill>
        <p:spPr>
          <a:xfrm>
            <a:off x="2184799" y="1425850"/>
            <a:ext cx="4205086" cy="2115347"/>
          </a:xfrm>
          <a:prstGeom prst="rect">
            <a:avLst/>
          </a:prstGeom>
        </p:spPr>
      </p:pic>
      <p:pic>
        <p:nvPicPr>
          <p:cNvPr id="10" name="Picture 20">
            <a:extLst>
              <a:ext uri="{FF2B5EF4-FFF2-40B4-BE49-F238E27FC236}">
                <a16:creationId xmlns:a16="http://schemas.microsoft.com/office/drawing/2014/main" id="{390CA1B8-96F1-6A0B-218D-2A41F99FCD62}"/>
              </a:ext>
            </a:extLst>
          </p:cNvPr>
          <p:cNvPicPr>
            <a:picLocks noChangeAspect="1"/>
          </p:cNvPicPr>
          <p:nvPr/>
        </p:nvPicPr>
        <p:blipFill>
          <a:blip r:embed="rId9"/>
          <a:stretch>
            <a:fillRect/>
          </a:stretch>
        </p:blipFill>
        <p:spPr>
          <a:xfrm>
            <a:off x="290211" y="1343976"/>
            <a:ext cx="1765114" cy="2279093"/>
          </a:xfrm>
          <a:prstGeom prst="rect">
            <a:avLst/>
          </a:prstGeom>
        </p:spPr>
      </p:pic>
      <p:sp>
        <p:nvSpPr>
          <p:cNvPr id="11" name="TextBox 11">
            <a:extLst>
              <a:ext uri="{FF2B5EF4-FFF2-40B4-BE49-F238E27FC236}">
                <a16:creationId xmlns:a16="http://schemas.microsoft.com/office/drawing/2014/main" id="{A4197208-6614-1537-5D16-41AA83DEC0AA}"/>
              </a:ext>
            </a:extLst>
          </p:cNvPr>
          <p:cNvSpPr txBox="1"/>
          <p:nvPr/>
        </p:nvSpPr>
        <p:spPr>
          <a:xfrm>
            <a:off x="239064" y="941609"/>
            <a:ext cx="3157018"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t>TALIF, OES on MAGNUM-PSI</a:t>
            </a:r>
          </a:p>
        </p:txBody>
      </p:sp>
      <p:sp>
        <p:nvSpPr>
          <p:cNvPr id="12" name="TextBox 12">
            <a:extLst>
              <a:ext uri="{FF2B5EF4-FFF2-40B4-BE49-F238E27FC236}">
                <a16:creationId xmlns:a16="http://schemas.microsoft.com/office/drawing/2014/main" id="{13E3EED3-0BC0-C879-18C5-923E67F948E3}"/>
              </a:ext>
            </a:extLst>
          </p:cNvPr>
          <p:cNvSpPr txBox="1"/>
          <p:nvPr/>
        </p:nvSpPr>
        <p:spPr>
          <a:xfrm>
            <a:off x="290211" y="3766528"/>
            <a:ext cx="249927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t>VUV/VIS OES on PSI-2</a:t>
            </a:r>
          </a:p>
        </p:txBody>
      </p:sp>
      <p:sp>
        <p:nvSpPr>
          <p:cNvPr id="13" name="TextBox 13">
            <a:extLst>
              <a:ext uri="{FF2B5EF4-FFF2-40B4-BE49-F238E27FC236}">
                <a16:creationId xmlns:a16="http://schemas.microsoft.com/office/drawing/2014/main" id="{32C44D8E-99B3-7769-0CFD-D227940A0FEA}"/>
              </a:ext>
            </a:extLst>
          </p:cNvPr>
          <p:cNvSpPr txBox="1"/>
          <p:nvPr/>
        </p:nvSpPr>
        <p:spPr>
          <a:xfrm>
            <a:off x="7417098" y="954553"/>
            <a:ext cx="403516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t>Fulcher-band measurements and </a:t>
            </a:r>
            <a:r>
              <a:rPr lang="en-US" sz="2000" b="1" dirty="0" err="1"/>
              <a:t>Yacora</a:t>
            </a:r>
            <a:r>
              <a:rPr lang="en-US" sz="2000" b="1" dirty="0"/>
              <a:t> CR modelling</a:t>
            </a:r>
          </a:p>
        </p:txBody>
      </p:sp>
      <p:pic>
        <p:nvPicPr>
          <p:cNvPr id="17" name="Picture 3">
            <a:extLst>
              <a:ext uri="{FF2B5EF4-FFF2-40B4-BE49-F238E27FC236}">
                <a16:creationId xmlns:a16="http://schemas.microsoft.com/office/drawing/2014/main" id="{31A603BB-E624-B8CA-2A52-0BA815E5EB6E}"/>
              </a:ext>
            </a:extLst>
          </p:cNvPr>
          <p:cNvPicPr>
            <a:picLocks noChangeAspect="1"/>
          </p:cNvPicPr>
          <p:nvPr/>
        </p:nvPicPr>
        <p:blipFill>
          <a:blip r:embed="rId10"/>
          <a:stretch>
            <a:fillRect/>
          </a:stretch>
        </p:blipFill>
        <p:spPr>
          <a:xfrm>
            <a:off x="11422712" y="0"/>
            <a:ext cx="802896" cy="802896"/>
          </a:xfrm>
          <a:prstGeom prst="rect">
            <a:avLst/>
          </a:prstGeom>
        </p:spPr>
      </p:pic>
      <p:pic>
        <p:nvPicPr>
          <p:cNvPr id="18" name="Grafik 17" descr="Ein Bild, das Schrift, Logo, Text, Grafiken enthält.&#10;&#10;KI-generierte Inhalte können fehlerhaft sein.">
            <a:extLst>
              <a:ext uri="{FF2B5EF4-FFF2-40B4-BE49-F238E27FC236}">
                <a16:creationId xmlns:a16="http://schemas.microsoft.com/office/drawing/2014/main" id="{FF027935-0069-3A42-30C2-35A625A1E4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1301" y="172846"/>
            <a:ext cx="1355645" cy="449567"/>
          </a:xfrm>
          <a:prstGeom prst="rect">
            <a:avLst/>
          </a:prstGeom>
        </p:spPr>
      </p:pic>
      <p:pic>
        <p:nvPicPr>
          <p:cNvPr id="19" name="Afbeelding 1029">
            <a:extLst>
              <a:ext uri="{FF2B5EF4-FFF2-40B4-BE49-F238E27FC236}">
                <a16:creationId xmlns:a16="http://schemas.microsoft.com/office/drawing/2014/main" id="{F392C41E-386A-48FD-9E30-111CA401F9F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278044" y="66703"/>
            <a:ext cx="672706" cy="661855"/>
          </a:xfrm>
          <a:prstGeom prst="rect">
            <a:avLst/>
          </a:prstGeom>
        </p:spPr>
      </p:pic>
    </p:spTree>
    <p:extLst>
      <p:ext uri="{BB962C8B-B14F-4D97-AF65-F5344CB8AC3E}">
        <p14:creationId xmlns:p14="http://schemas.microsoft.com/office/powerpoint/2010/main" val="315858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D80E1-0205-2200-1273-F6A486860B04}"/>
              </a:ext>
            </a:extLst>
          </p:cNvPr>
          <p:cNvSpPr>
            <a:spLocks noGrp="1"/>
          </p:cNvSpPr>
          <p:nvPr>
            <p:ph type="title"/>
          </p:nvPr>
        </p:nvSpPr>
        <p:spPr/>
        <p:txBody>
          <a:bodyPr/>
          <a:lstStyle/>
          <a:p>
            <a:r>
              <a:rPr lang="de-DE" dirty="0"/>
              <a:t>Outreach</a:t>
            </a:r>
          </a:p>
        </p:txBody>
      </p:sp>
      <p:sp>
        <p:nvSpPr>
          <p:cNvPr id="4" name="Foliennummernplatzhalter 3">
            <a:extLst>
              <a:ext uri="{FF2B5EF4-FFF2-40B4-BE49-F238E27FC236}">
                <a16:creationId xmlns:a16="http://schemas.microsoft.com/office/drawing/2014/main" id="{A8D4730F-513C-BC53-2B06-58F2DE2FCBE3}"/>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5" name="Content Placeholder 2">
            <a:extLst>
              <a:ext uri="{FF2B5EF4-FFF2-40B4-BE49-F238E27FC236}">
                <a16:creationId xmlns:a16="http://schemas.microsoft.com/office/drawing/2014/main" id="{678CA214-0C19-15A6-5F6D-BBDF47F5ECF6}"/>
              </a:ext>
            </a:extLst>
          </p:cNvPr>
          <p:cNvSpPr>
            <a:spLocks noGrp="1"/>
          </p:cNvSpPr>
          <p:nvPr>
            <p:ph idx="1"/>
          </p:nvPr>
        </p:nvSpPr>
        <p:spPr>
          <a:xfrm>
            <a:off x="360040" y="828092"/>
            <a:ext cx="11623960" cy="935394"/>
          </a:xfrm>
          <a:solidFill>
            <a:schemeClr val="bg1">
              <a:lumMod val="95000"/>
            </a:schemeClr>
          </a:solidFill>
          <a:effectLst>
            <a:outerShdw blurRad="50800" dist="38100" dir="2700000" algn="tl" rotWithShape="0">
              <a:prstClr val="black">
                <a:alpha val="40000"/>
              </a:prstClr>
            </a:outerShdw>
          </a:effectLst>
        </p:spPr>
        <p:txBody>
          <a:bodyPr>
            <a:normAutofit fontScale="92500" lnSpcReduction="20000"/>
          </a:bodyPr>
          <a:lstStyle/>
          <a:p>
            <a:pPr>
              <a:buFont typeface="Wingdings" panose="05000000000000000000" pitchFamily="2" charset="2"/>
              <a:buChar char="§"/>
            </a:pPr>
            <a:r>
              <a:rPr lang="en-GB" sz="2000" dirty="0"/>
              <a:t>Multiple plenary, invited, oral and poster presentations at fusion conferences resulting from PWIE activities</a:t>
            </a:r>
          </a:p>
          <a:p>
            <a:pPr lvl="1">
              <a:buFont typeface="Wingdings" panose="05000000000000000000" pitchFamily="2" charset="2"/>
              <a:buChar char="§"/>
            </a:pPr>
            <a:r>
              <a:rPr lang="en-GB" sz="1400" dirty="0"/>
              <a:t>AAPPS DPP, PFMC, IAEA FEC, EPS, ICFRM, PLASMA, PET etc. (pinboard)</a:t>
            </a:r>
          </a:p>
          <a:p>
            <a:pPr lvl="1">
              <a:buFont typeface="Wingdings" panose="05000000000000000000" pitchFamily="2" charset="2"/>
              <a:buChar char="§"/>
            </a:pPr>
            <a:r>
              <a:rPr lang="en-GB" sz="1400" dirty="0"/>
              <a:t>Multiple journal publications in peer-review publications (pinboard)</a:t>
            </a:r>
          </a:p>
          <a:p>
            <a:pPr lvl="1">
              <a:buFont typeface="Wingdings" panose="05000000000000000000" pitchFamily="2" charset="2"/>
              <a:buChar char="§"/>
            </a:pPr>
            <a:r>
              <a:rPr lang="en-GB" sz="1400" dirty="0"/>
              <a:t>Presentations of WPPWIE members at summer schools or special days at conferences</a:t>
            </a:r>
          </a:p>
          <a:p>
            <a:pPr>
              <a:buFont typeface="Wingdings" panose="05000000000000000000" pitchFamily="2" charset="2"/>
              <a:buChar char="§"/>
            </a:pPr>
            <a:endParaRPr lang="en-GB" sz="2000" dirty="0"/>
          </a:p>
        </p:txBody>
      </p:sp>
      <p:sp>
        <p:nvSpPr>
          <p:cNvPr id="6" name="Content Placeholder 2">
            <a:extLst>
              <a:ext uri="{FF2B5EF4-FFF2-40B4-BE49-F238E27FC236}">
                <a16:creationId xmlns:a16="http://schemas.microsoft.com/office/drawing/2014/main" id="{6BF50921-9854-0F70-DA35-70E4EAA6277C}"/>
              </a:ext>
            </a:extLst>
          </p:cNvPr>
          <p:cNvSpPr txBox="1">
            <a:spLocks/>
          </p:cNvSpPr>
          <p:nvPr/>
        </p:nvSpPr>
        <p:spPr>
          <a:xfrm>
            <a:off x="234856" y="4681636"/>
            <a:ext cx="5714188" cy="1691950"/>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Font typeface="Wingdings" panose="05000000000000000000" pitchFamily="2" charset="2"/>
              <a:buChar char="§"/>
            </a:pPr>
            <a:r>
              <a:rPr lang="en-GB" sz="2000" dirty="0"/>
              <a:t>International visits outside of EU in 2025</a:t>
            </a:r>
          </a:p>
          <a:p>
            <a:pPr lvl="1">
              <a:buFont typeface="Wingdings" panose="05000000000000000000" pitchFamily="2" charset="2"/>
              <a:buChar char="§"/>
            </a:pPr>
            <a:r>
              <a:rPr lang="en-GB" sz="1400" dirty="0"/>
              <a:t>PISCES in San Diego =&gt; Boron</a:t>
            </a:r>
          </a:p>
          <a:p>
            <a:pPr lvl="1">
              <a:buFont typeface="Wingdings" panose="05000000000000000000" pitchFamily="2" charset="2"/>
              <a:buChar char="§"/>
            </a:pPr>
            <a:r>
              <a:rPr lang="en-GB" sz="1400" dirty="0"/>
              <a:t>ORNL =&gt; linear plasma test stand in nuclear environment</a:t>
            </a:r>
          </a:p>
          <a:p>
            <a:pPr lvl="1">
              <a:buFont typeface="Wingdings" panose="05000000000000000000" pitchFamily="2" charset="2"/>
              <a:buChar char="§"/>
            </a:pPr>
            <a:r>
              <a:rPr lang="en-GB" sz="1400" dirty="0"/>
              <a:t>NIFS =&gt; 3D modelling with EMC3-EIRENE/ERO2.0 in LHD </a:t>
            </a:r>
            <a:r>
              <a:rPr lang="en-GB" sz="1400" dirty="0" err="1"/>
              <a:t>heliotron</a:t>
            </a:r>
            <a:endParaRPr lang="en-GB" sz="1400" dirty="0"/>
          </a:p>
          <a:p>
            <a:pPr lvl="1">
              <a:buFont typeface="Wingdings" panose="05000000000000000000" pitchFamily="2" charset="2"/>
              <a:buChar char="§"/>
            </a:pPr>
            <a:r>
              <a:rPr lang="en-GB" sz="1400" dirty="0" err="1"/>
              <a:t>Rokasho</a:t>
            </a:r>
            <a:r>
              <a:rPr lang="en-GB" sz="1400" dirty="0"/>
              <a:t> =&gt; post-mortem analysis with activated samples from JET</a:t>
            </a:r>
          </a:p>
          <a:p>
            <a:pPr lvl="1">
              <a:buFont typeface="Wingdings" panose="05000000000000000000" pitchFamily="2" charset="2"/>
              <a:buChar char="§"/>
            </a:pPr>
            <a:r>
              <a:rPr lang="en-GB" sz="1400" dirty="0"/>
              <a:t>Hefei =&gt; material studies</a:t>
            </a:r>
            <a:endParaRPr lang="en-GB" sz="2000" dirty="0"/>
          </a:p>
          <a:p>
            <a:pPr>
              <a:buFont typeface="Wingdings" panose="05000000000000000000" pitchFamily="2" charset="2"/>
              <a:buChar char="§"/>
            </a:pPr>
            <a:endParaRPr lang="en-GB" sz="2000" dirty="0"/>
          </a:p>
        </p:txBody>
      </p:sp>
      <p:pic>
        <p:nvPicPr>
          <p:cNvPr id="8" name="Grafik 7">
            <a:extLst>
              <a:ext uri="{FF2B5EF4-FFF2-40B4-BE49-F238E27FC236}">
                <a16:creationId xmlns:a16="http://schemas.microsoft.com/office/drawing/2014/main" id="{A399C857-7468-0B9C-036E-AF79E4CAAE2D}"/>
              </a:ext>
            </a:extLst>
          </p:cNvPr>
          <p:cNvPicPr>
            <a:picLocks noChangeAspect="1"/>
          </p:cNvPicPr>
          <p:nvPr/>
        </p:nvPicPr>
        <p:blipFill>
          <a:blip r:embed="rId2"/>
          <a:stretch>
            <a:fillRect/>
          </a:stretch>
        </p:blipFill>
        <p:spPr>
          <a:xfrm>
            <a:off x="2831053" y="1823989"/>
            <a:ext cx="5473981" cy="2857647"/>
          </a:xfrm>
          <a:prstGeom prst="rect">
            <a:avLst/>
          </a:prstGeom>
        </p:spPr>
      </p:pic>
      <p:sp>
        <p:nvSpPr>
          <p:cNvPr id="9" name="Textfeld 8">
            <a:extLst>
              <a:ext uri="{FF2B5EF4-FFF2-40B4-BE49-F238E27FC236}">
                <a16:creationId xmlns:a16="http://schemas.microsoft.com/office/drawing/2014/main" id="{8D12580C-BCEC-1440-210F-047501AC6126}"/>
              </a:ext>
            </a:extLst>
          </p:cNvPr>
          <p:cNvSpPr txBox="1"/>
          <p:nvPr/>
        </p:nvSpPr>
        <p:spPr>
          <a:xfrm>
            <a:off x="996358" y="2645237"/>
            <a:ext cx="1111202" cy="923330"/>
          </a:xfrm>
          <a:prstGeom prst="rect">
            <a:avLst/>
          </a:prstGeom>
          <a:noFill/>
        </p:spPr>
        <p:txBody>
          <a:bodyPr wrap="none" rtlCol="0">
            <a:spAutoFit/>
          </a:bodyPr>
          <a:lstStyle/>
          <a:p>
            <a:pPr algn="ctr"/>
            <a:r>
              <a:rPr lang="de-DE" b="1" dirty="0" err="1"/>
              <a:t>Example</a:t>
            </a:r>
            <a:endParaRPr lang="de-DE" b="1" dirty="0"/>
          </a:p>
          <a:p>
            <a:pPr algn="ctr"/>
            <a:r>
              <a:rPr lang="de-DE" b="1" dirty="0"/>
              <a:t>PFMC</a:t>
            </a:r>
          </a:p>
          <a:p>
            <a:pPr algn="ctr"/>
            <a:r>
              <a:rPr lang="de-DE" b="1" dirty="0" err="1"/>
              <a:t>Ljublijana</a:t>
            </a:r>
            <a:endParaRPr lang="de-DE" b="1" dirty="0"/>
          </a:p>
        </p:txBody>
      </p:sp>
      <p:sp>
        <p:nvSpPr>
          <p:cNvPr id="10" name="Stern: 5 Zacken 9">
            <a:extLst>
              <a:ext uri="{FF2B5EF4-FFF2-40B4-BE49-F238E27FC236}">
                <a16:creationId xmlns:a16="http://schemas.microsoft.com/office/drawing/2014/main" id="{E69C8782-250B-8844-2F4B-747B9C1A0539}"/>
              </a:ext>
            </a:extLst>
          </p:cNvPr>
          <p:cNvSpPr/>
          <p:nvPr/>
        </p:nvSpPr>
        <p:spPr>
          <a:xfrm>
            <a:off x="4310742" y="3533193"/>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Stern: 5 Zacken 10">
            <a:extLst>
              <a:ext uri="{FF2B5EF4-FFF2-40B4-BE49-F238E27FC236}">
                <a16:creationId xmlns:a16="http://schemas.microsoft.com/office/drawing/2014/main" id="{118DD806-7DFC-846F-BBE8-E8389BA23279}"/>
              </a:ext>
            </a:extLst>
          </p:cNvPr>
          <p:cNvSpPr/>
          <p:nvPr/>
        </p:nvSpPr>
        <p:spPr>
          <a:xfrm>
            <a:off x="4310742" y="3679518"/>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tern: 5 Zacken 11">
            <a:extLst>
              <a:ext uri="{FF2B5EF4-FFF2-40B4-BE49-F238E27FC236}">
                <a16:creationId xmlns:a16="http://schemas.microsoft.com/office/drawing/2014/main" id="{A9DAFF26-C45D-589E-04DE-9AD7888268AB}"/>
              </a:ext>
            </a:extLst>
          </p:cNvPr>
          <p:cNvSpPr/>
          <p:nvPr/>
        </p:nvSpPr>
        <p:spPr>
          <a:xfrm>
            <a:off x="5470071" y="2667632"/>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Stern: 5 Zacken 13">
            <a:extLst>
              <a:ext uri="{FF2B5EF4-FFF2-40B4-BE49-F238E27FC236}">
                <a16:creationId xmlns:a16="http://schemas.microsoft.com/office/drawing/2014/main" id="{B89769E9-80E5-E280-5D09-54FC4B937103}"/>
              </a:ext>
            </a:extLst>
          </p:cNvPr>
          <p:cNvSpPr/>
          <p:nvPr/>
        </p:nvSpPr>
        <p:spPr>
          <a:xfrm>
            <a:off x="5464608" y="2754087"/>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tern: 5 Zacken 14">
            <a:extLst>
              <a:ext uri="{FF2B5EF4-FFF2-40B4-BE49-F238E27FC236}">
                <a16:creationId xmlns:a16="http://schemas.microsoft.com/office/drawing/2014/main" id="{2A509B49-3D13-A650-6AA4-BA11BA533586}"/>
              </a:ext>
            </a:extLst>
          </p:cNvPr>
          <p:cNvSpPr/>
          <p:nvPr/>
        </p:nvSpPr>
        <p:spPr>
          <a:xfrm>
            <a:off x="5464604" y="2394856"/>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Stern: 5 Zacken 15">
            <a:extLst>
              <a:ext uri="{FF2B5EF4-FFF2-40B4-BE49-F238E27FC236}">
                <a16:creationId xmlns:a16="http://schemas.microsoft.com/office/drawing/2014/main" id="{714F7281-59B7-21E7-1168-6FFECA925A1D}"/>
              </a:ext>
            </a:extLst>
          </p:cNvPr>
          <p:cNvSpPr/>
          <p:nvPr/>
        </p:nvSpPr>
        <p:spPr>
          <a:xfrm>
            <a:off x="5480936" y="2884718"/>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tern: 5 Zacken 16">
            <a:extLst>
              <a:ext uri="{FF2B5EF4-FFF2-40B4-BE49-F238E27FC236}">
                <a16:creationId xmlns:a16="http://schemas.microsoft.com/office/drawing/2014/main" id="{542ABCEF-DBFC-248E-D05C-2A2E6D4512A2}"/>
              </a:ext>
            </a:extLst>
          </p:cNvPr>
          <p:cNvSpPr/>
          <p:nvPr/>
        </p:nvSpPr>
        <p:spPr>
          <a:xfrm>
            <a:off x="5480937" y="3113311"/>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5 Zacken 18">
            <a:extLst>
              <a:ext uri="{FF2B5EF4-FFF2-40B4-BE49-F238E27FC236}">
                <a16:creationId xmlns:a16="http://schemas.microsoft.com/office/drawing/2014/main" id="{BB7E1121-42C2-7164-EC4F-257572F7B7BE}"/>
              </a:ext>
            </a:extLst>
          </p:cNvPr>
          <p:cNvSpPr/>
          <p:nvPr/>
        </p:nvSpPr>
        <p:spPr>
          <a:xfrm>
            <a:off x="5491821" y="3233056"/>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5 Zacken 19">
            <a:extLst>
              <a:ext uri="{FF2B5EF4-FFF2-40B4-BE49-F238E27FC236}">
                <a16:creationId xmlns:a16="http://schemas.microsoft.com/office/drawing/2014/main" id="{66DCFA25-385D-68B2-F43E-0187ED5D6EE2}"/>
              </a:ext>
            </a:extLst>
          </p:cNvPr>
          <p:cNvSpPr/>
          <p:nvPr/>
        </p:nvSpPr>
        <p:spPr>
          <a:xfrm>
            <a:off x="5513591" y="3891649"/>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5 Zacken 20">
            <a:extLst>
              <a:ext uri="{FF2B5EF4-FFF2-40B4-BE49-F238E27FC236}">
                <a16:creationId xmlns:a16="http://schemas.microsoft.com/office/drawing/2014/main" id="{7E653048-A7DB-96C0-876E-190F91108BA0}"/>
              </a:ext>
            </a:extLst>
          </p:cNvPr>
          <p:cNvSpPr/>
          <p:nvPr/>
        </p:nvSpPr>
        <p:spPr>
          <a:xfrm>
            <a:off x="5480937" y="3423557"/>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tern: 5 Zacken 21">
            <a:extLst>
              <a:ext uri="{FF2B5EF4-FFF2-40B4-BE49-F238E27FC236}">
                <a16:creationId xmlns:a16="http://schemas.microsoft.com/office/drawing/2014/main" id="{6E16383C-A8B8-2A8E-BDAF-59AACB82A522}"/>
              </a:ext>
            </a:extLst>
          </p:cNvPr>
          <p:cNvSpPr/>
          <p:nvPr/>
        </p:nvSpPr>
        <p:spPr>
          <a:xfrm>
            <a:off x="6308254" y="2558145"/>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Stern: 5 Zacken 22">
            <a:extLst>
              <a:ext uri="{FF2B5EF4-FFF2-40B4-BE49-F238E27FC236}">
                <a16:creationId xmlns:a16="http://schemas.microsoft.com/office/drawing/2014/main" id="{B460E5FC-9191-9A8F-D1EC-F77949D62CBF}"/>
              </a:ext>
            </a:extLst>
          </p:cNvPr>
          <p:cNvSpPr/>
          <p:nvPr/>
        </p:nvSpPr>
        <p:spPr>
          <a:xfrm>
            <a:off x="6324584" y="2764970"/>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Stern: 5 Zacken 23">
            <a:extLst>
              <a:ext uri="{FF2B5EF4-FFF2-40B4-BE49-F238E27FC236}">
                <a16:creationId xmlns:a16="http://schemas.microsoft.com/office/drawing/2014/main" id="{F5BE1D6D-38DD-9A76-CFB1-B141EB9B4B2B}"/>
              </a:ext>
            </a:extLst>
          </p:cNvPr>
          <p:cNvSpPr/>
          <p:nvPr/>
        </p:nvSpPr>
        <p:spPr>
          <a:xfrm>
            <a:off x="6302810" y="3009904"/>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Stern: 5 Zacken 24">
            <a:extLst>
              <a:ext uri="{FF2B5EF4-FFF2-40B4-BE49-F238E27FC236}">
                <a16:creationId xmlns:a16="http://schemas.microsoft.com/office/drawing/2014/main" id="{3164BC5E-0B67-1A48-9DA0-E02ACEA56B82}"/>
              </a:ext>
            </a:extLst>
          </p:cNvPr>
          <p:cNvSpPr/>
          <p:nvPr/>
        </p:nvSpPr>
        <p:spPr>
          <a:xfrm>
            <a:off x="6324580" y="3107874"/>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Stern: 5 Zacken 25">
            <a:extLst>
              <a:ext uri="{FF2B5EF4-FFF2-40B4-BE49-F238E27FC236}">
                <a16:creationId xmlns:a16="http://schemas.microsoft.com/office/drawing/2014/main" id="{0B2B8A57-BBD6-1B65-F2A4-01E5E0045ED7}"/>
              </a:ext>
            </a:extLst>
          </p:cNvPr>
          <p:cNvSpPr/>
          <p:nvPr/>
        </p:nvSpPr>
        <p:spPr>
          <a:xfrm>
            <a:off x="6297368" y="3222170"/>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Stern: 5 Zacken 26">
            <a:extLst>
              <a:ext uri="{FF2B5EF4-FFF2-40B4-BE49-F238E27FC236}">
                <a16:creationId xmlns:a16="http://schemas.microsoft.com/office/drawing/2014/main" id="{332DEF2B-CA59-9153-304D-71A67DE57E69}"/>
              </a:ext>
            </a:extLst>
          </p:cNvPr>
          <p:cNvSpPr/>
          <p:nvPr/>
        </p:nvSpPr>
        <p:spPr>
          <a:xfrm>
            <a:off x="7206330" y="2541819"/>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Stern: 5 Zacken 27">
            <a:extLst>
              <a:ext uri="{FF2B5EF4-FFF2-40B4-BE49-F238E27FC236}">
                <a16:creationId xmlns:a16="http://schemas.microsoft.com/office/drawing/2014/main" id="{91BBA940-378D-9C6F-F9CF-BE5FE2B1F0C7}"/>
              </a:ext>
            </a:extLst>
          </p:cNvPr>
          <p:cNvSpPr/>
          <p:nvPr/>
        </p:nvSpPr>
        <p:spPr>
          <a:xfrm>
            <a:off x="7211773" y="2639783"/>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Stern: 5 Zacken 28">
            <a:extLst>
              <a:ext uri="{FF2B5EF4-FFF2-40B4-BE49-F238E27FC236}">
                <a16:creationId xmlns:a16="http://schemas.microsoft.com/office/drawing/2014/main" id="{1ECA31DD-BB30-696F-C29B-9785FD317660}"/>
              </a:ext>
            </a:extLst>
          </p:cNvPr>
          <p:cNvSpPr/>
          <p:nvPr/>
        </p:nvSpPr>
        <p:spPr>
          <a:xfrm>
            <a:off x="7200892" y="3548748"/>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Stern: 5 Zacken 29">
            <a:extLst>
              <a:ext uri="{FF2B5EF4-FFF2-40B4-BE49-F238E27FC236}">
                <a16:creationId xmlns:a16="http://schemas.microsoft.com/office/drawing/2014/main" id="{43F4D5D5-5609-676C-AD5D-14EA77E60F9D}"/>
              </a:ext>
            </a:extLst>
          </p:cNvPr>
          <p:cNvSpPr/>
          <p:nvPr/>
        </p:nvSpPr>
        <p:spPr>
          <a:xfrm>
            <a:off x="6308265" y="2443845"/>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Stern: 5 Zacken 30">
            <a:extLst>
              <a:ext uri="{FF2B5EF4-FFF2-40B4-BE49-F238E27FC236}">
                <a16:creationId xmlns:a16="http://schemas.microsoft.com/office/drawing/2014/main" id="{5D0D9C79-204F-8D4C-0E5A-EAE10E38BA00}"/>
              </a:ext>
            </a:extLst>
          </p:cNvPr>
          <p:cNvSpPr/>
          <p:nvPr/>
        </p:nvSpPr>
        <p:spPr>
          <a:xfrm>
            <a:off x="8022763" y="3211292"/>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Stern: 5 Zacken 31">
            <a:extLst>
              <a:ext uri="{FF2B5EF4-FFF2-40B4-BE49-F238E27FC236}">
                <a16:creationId xmlns:a16="http://schemas.microsoft.com/office/drawing/2014/main" id="{D9914451-40DE-7AAC-C91F-D008DE8A15FB}"/>
              </a:ext>
            </a:extLst>
          </p:cNvPr>
          <p:cNvSpPr/>
          <p:nvPr/>
        </p:nvSpPr>
        <p:spPr>
          <a:xfrm>
            <a:off x="7206328" y="2764979"/>
            <a:ext cx="81643" cy="76200"/>
          </a:xfrm>
          <a:prstGeom prst="star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a:extLst>
              <a:ext uri="{FF2B5EF4-FFF2-40B4-BE49-F238E27FC236}">
                <a16:creationId xmlns:a16="http://schemas.microsoft.com/office/drawing/2014/main" id="{5AEBDE62-8380-EA7F-3AF2-EA2F574AA51A}"/>
              </a:ext>
            </a:extLst>
          </p:cNvPr>
          <p:cNvSpPr txBox="1"/>
          <p:nvPr/>
        </p:nvSpPr>
        <p:spPr>
          <a:xfrm>
            <a:off x="9687169" y="2501064"/>
            <a:ext cx="1422825" cy="1200329"/>
          </a:xfrm>
          <a:prstGeom prst="rect">
            <a:avLst/>
          </a:prstGeom>
          <a:noFill/>
        </p:spPr>
        <p:txBody>
          <a:bodyPr wrap="none" rtlCol="0">
            <a:spAutoFit/>
          </a:bodyPr>
          <a:lstStyle/>
          <a:p>
            <a:pPr algn="ctr"/>
            <a:r>
              <a:rPr lang="de-DE" b="1" dirty="0"/>
              <a:t>EUROfusion</a:t>
            </a:r>
          </a:p>
          <a:p>
            <a:pPr algn="ctr"/>
            <a:r>
              <a:rPr lang="de-DE" b="1" dirty="0" err="1"/>
              <a:t>is</a:t>
            </a:r>
            <a:r>
              <a:rPr lang="de-DE" b="1" dirty="0"/>
              <a:t> </a:t>
            </a:r>
            <a:r>
              <a:rPr lang="de-DE" b="1" dirty="0" err="1"/>
              <a:t>leading</a:t>
            </a:r>
            <a:endParaRPr lang="de-DE" b="1" dirty="0"/>
          </a:p>
          <a:p>
            <a:pPr algn="ctr"/>
            <a:r>
              <a:rPr lang="de-DE" b="1" dirty="0"/>
              <a:t>PWIE </a:t>
            </a:r>
            <a:r>
              <a:rPr lang="de-DE" b="1" dirty="0" err="1"/>
              <a:t>studies</a:t>
            </a:r>
            <a:endParaRPr lang="de-DE" b="1" dirty="0"/>
          </a:p>
          <a:p>
            <a:pPr algn="ctr"/>
            <a:r>
              <a:rPr lang="de-DE" b="1" dirty="0" err="1"/>
              <a:t>worldwide</a:t>
            </a:r>
            <a:endParaRPr lang="de-DE" b="1" dirty="0"/>
          </a:p>
        </p:txBody>
      </p:sp>
    </p:spTree>
    <p:extLst>
      <p:ext uri="{BB962C8B-B14F-4D97-AF65-F5344CB8AC3E}">
        <p14:creationId xmlns:p14="http://schemas.microsoft.com/office/powerpoint/2010/main" val="396297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45E99-910A-20CC-BA34-E3730607A26F}"/>
              </a:ext>
            </a:extLst>
          </p:cNvPr>
          <p:cNvSpPr>
            <a:spLocks noGrp="1"/>
          </p:cNvSpPr>
          <p:nvPr>
            <p:ph type="title"/>
          </p:nvPr>
        </p:nvSpPr>
        <p:spPr/>
        <p:txBody>
          <a:bodyPr/>
          <a:lstStyle/>
          <a:p>
            <a:r>
              <a:rPr lang="de-DE" dirty="0"/>
              <a:t>Summary WPPWIE 2025</a:t>
            </a:r>
          </a:p>
        </p:txBody>
      </p:sp>
      <p:sp>
        <p:nvSpPr>
          <p:cNvPr id="3" name="Inhaltsplatzhalter 2">
            <a:extLst>
              <a:ext uri="{FF2B5EF4-FFF2-40B4-BE49-F238E27FC236}">
                <a16:creationId xmlns:a16="http://schemas.microsoft.com/office/drawing/2014/main" id="{0057CBF9-B193-A557-8D82-223855788A1E}"/>
              </a:ext>
            </a:extLst>
          </p:cNvPr>
          <p:cNvSpPr>
            <a:spLocks noGrp="1"/>
          </p:cNvSpPr>
          <p:nvPr>
            <p:ph idx="1"/>
          </p:nvPr>
        </p:nvSpPr>
        <p:spPr>
          <a:xfrm>
            <a:off x="179614" y="974039"/>
            <a:ext cx="11832772" cy="4909922"/>
          </a:xfrm>
          <a:solidFill>
            <a:schemeClr val="bg1">
              <a:lumMod val="95000"/>
            </a:schemeClr>
          </a:solidFill>
          <a:effectLst>
            <a:outerShdw blurRad="50800" dist="38100" dir="2700000" algn="tl" rotWithShape="0">
              <a:prstClr val="black">
                <a:alpha val="40000"/>
              </a:prstClr>
            </a:outerShdw>
          </a:effectLst>
        </p:spPr>
        <p:txBody>
          <a:bodyPr>
            <a:normAutofit/>
          </a:bodyPr>
          <a:lstStyle/>
          <a:p>
            <a:pPr>
              <a:buFont typeface="Wingdings" panose="05000000000000000000" pitchFamily="2" charset="2"/>
              <a:buChar char="§"/>
            </a:pPr>
            <a:r>
              <a:rPr lang="en-GB" sz="2000" noProof="0" dirty="0"/>
              <a:t>Activities of all Subprojects </a:t>
            </a:r>
            <a:r>
              <a:rPr lang="en-GB" sz="2000" dirty="0" err="1"/>
              <a:t>i</a:t>
            </a:r>
            <a:r>
              <a:rPr lang="en-GB" sz="2000" noProof="0" dirty="0"/>
              <a:t>n 2025 </a:t>
            </a:r>
            <a:r>
              <a:rPr lang="en-GB" sz="2000" dirty="0"/>
              <a:t>completed, apart from two activities </a:t>
            </a:r>
          </a:p>
          <a:p>
            <a:pPr>
              <a:buFont typeface="Wingdings" panose="05000000000000000000" pitchFamily="2" charset="2"/>
              <a:buChar char="§"/>
            </a:pPr>
            <a:r>
              <a:rPr lang="en-GB" sz="2000" dirty="0"/>
              <a:t>Key results presented at conferences including PFMC, EPS, AAPPS-DPP, PET, IAEA and ICFRM</a:t>
            </a:r>
          </a:p>
          <a:p>
            <a:pPr>
              <a:buFont typeface="Wingdings" panose="05000000000000000000" pitchFamily="2" charset="2"/>
              <a:buChar char="§"/>
            </a:pPr>
            <a:r>
              <a:rPr lang="en-GB" sz="2000" dirty="0"/>
              <a:t>Strong emphasis on ITER-related tasks (close collaboration with IO):</a:t>
            </a:r>
          </a:p>
          <a:p>
            <a:pPr lvl="1">
              <a:buFont typeface="Wingdings" panose="05000000000000000000" pitchFamily="2" charset="2"/>
              <a:buChar char="§"/>
            </a:pPr>
            <a:r>
              <a:rPr lang="en-GB" sz="2000" dirty="0"/>
              <a:t>to support physics assumptions for new baseline and provide predictions</a:t>
            </a:r>
          </a:p>
          <a:p>
            <a:pPr lvl="1">
              <a:buFont typeface="Wingdings" panose="05000000000000000000" pitchFamily="2" charset="2"/>
              <a:buChar char="§"/>
            </a:pPr>
            <a:r>
              <a:rPr lang="en-GB" sz="2000" dirty="0"/>
              <a:t>to support technical solutions for new baseline and help in open design issues</a:t>
            </a:r>
          </a:p>
          <a:p>
            <a:pPr lvl="1">
              <a:buFont typeface="Wingdings" panose="05000000000000000000" pitchFamily="2" charset="2"/>
              <a:buChar char="§"/>
            </a:pPr>
            <a:r>
              <a:rPr lang="en-GB" sz="2000" dirty="0"/>
              <a:t>to compare tokamak experiments in support of ITER regarding material migration, retention, and predictions</a:t>
            </a:r>
          </a:p>
          <a:p>
            <a:pPr>
              <a:buFont typeface="Wingdings" panose="05000000000000000000" pitchFamily="2" charset="2"/>
              <a:buChar char="§"/>
            </a:pPr>
            <a:r>
              <a:rPr lang="en-GB" sz="2000" dirty="0"/>
              <a:t>Support of reactor-related physics questions and PFC qualification with plasma</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Annual meeting mid November in FZJ summarising all work and provide input to level-3 reporting</a:t>
            </a:r>
          </a:p>
          <a:p>
            <a:pPr>
              <a:buFont typeface="Wingdings" panose="05000000000000000000" pitchFamily="2" charset="2"/>
              <a:buChar char="§"/>
            </a:pPr>
            <a:r>
              <a:rPr lang="en-GB" sz="2000" dirty="0"/>
              <a:t>Level-3 reporting completed</a:t>
            </a:r>
          </a:p>
          <a:p>
            <a:pPr>
              <a:buFont typeface="Wingdings" panose="05000000000000000000" pitchFamily="2" charset="2"/>
              <a:buChar char="§"/>
            </a:pPr>
            <a:r>
              <a:rPr lang="en-GB" sz="2000" dirty="0"/>
              <a:t>WPPWIE technical report not yet completed* </a:t>
            </a:r>
          </a:p>
          <a:p>
            <a:pPr>
              <a:buFont typeface="Wingdings" panose="05000000000000000000" pitchFamily="2" charset="2"/>
              <a:buChar char="§"/>
            </a:pPr>
            <a:r>
              <a:rPr lang="en-GB" sz="2000" noProof="0" dirty="0"/>
              <a:t>20 out of 23 Grant Deliverables completed. 3 GD in review process to be completed by April.</a:t>
            </a:r>
            <a:endParaRPr lang="en-GB" sz="1800" noProof="0" dirty="0"/>
          </a:p>
          <a:p>
            <a:pPr>
              <a:buFont typeface="Wingdings" panose="05000000000000000000" pitchFamily="2" charset="2"/>
              <a:buChar char="§"/>
            </a:pPr>
            <a:endParaRPr lang="en-GB" sz="1800" noProof="0" dirty="0"/>
          </a:p>
        </p:txBody>
      </p:sp>
      <p:sp>
        <p:nvSpPr>
          <p:cNvPr id="4" name="Foliennummernplatzhalter 3">
            <a:extLst>
              <a:ext uri="{FF2B5EF4-FFF2-40B4-BE49-F238E27FC236}">
                <a16:creationId xmlns:a16="http://schemas.microsoft.com/office/drawing/2014/main" id="{761DCC3B-148F-0EA9-A427-7A5FE196C69B}"/>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5" name="Textfeld 4">
            <a:extLst>
              <a:ext uri="{FF2B5EF4-FFF2-40B4-BE49-F238E27FC236}">
                <a16:creationId xmlns:a16="http://schemas.microsoft.com/office/drawing/2014/main" id="{DEAB1D3D-101D-734E-5615-D3387BF192EE}"/>
              </a:ext>
            </a:extLst>
          </p:cNvPr>
          <p:cNvSpPr txBox="1"/>
          <p:nvPr/>
        </p:nvSpPr>
        <p:spPr>
          <a:xfrm>
            <a:off x="136071" y="6066817"/>
            <a:ext cx="8579593" cy="369332"/>
          </a:xfrm>
          <a:prstGeom prst="rect">
            <a:avLst/>
          </a:prstGeom>
          <a:noFill/>
        </p:spPr>
        <p:txBody>
          <a:bodyPr wrap="none" rtlCol="0">
            <a:spAutoFit/>
          </a:bodyPr>
          <a:lstStyle/>
          <a:p>
            <a:pPr algn="l"/>
            <a:r>
              <a:rPr lang="de-DE" b="1" dirty="0"/>
              <a:t>* Extreme </a:t>
            </a:r>
            <a:r>
              <a:rPr lang="de-DE" b="1" dirty="0" err="1"/>
              <a:t>work</a:t>
            </a:r>
            <a:r>
              <a:rPr lang="de-DE" b="1" dirty="0"/>
              <a:t> </a:t>
            </a:r>
            <a:r>
              <a:rPr lang="de-DE" b="1" dirty="0" err="1"/>
              <a:t>load</a:t>
            </a:r>
            <a:r>
              <a:rPr lang="de-DE" b="1" dirty="0"/>
              <a:t> in </a:t>
            </a:r>
            <a:r>
              <a:rPr lang="de-DE" b="1" dirty="0" err="1"/>
              <a:t>the</a:t>
            </a:r>
            <a:r>
              <a:rPr lang="de-DE" b="1" dirty="0"/>
              <a:t> last </a:t>
            </a:r>
            <a:r>
              <a:rPr lang="de-DE" b="1" dirty="0" err="1"/>
              <a:t>six</a:t>
            </a:r>
            <a:r>
              <a:rPr lang="de-DE" b="1" dirty="0"/>
              <a:t> </a:t>
            </a:r>
            <a:r>
              <a:rPr lang="de-DE" b="1" dirty="0" err="1"/>
              <a:t>months</a:t>
            </a:r>
            <a:r>
              <a:rPr lang="de-DE" b="1" dirty="0"/>
              <a:t> and </a:t>
            </a:r>
            <a:r>
              <a:rPr lang="de-DE" b="1" dirty="0" err="1"/>
              <a:t>level</a:t>
            </a:r>
            <a:r>
              <a:rPr lang="de-DE" b="1" dirty="0"/>
              <a:t> of </a:t>
            </a:r>
            <a:r>
              <a:rPr lang="de-DE" b="1" dirty="0" err="1"/>
              <a:t>reporting</a:t>
            </a:r>
            <a:r>
              <a:rPr lang="de-DE" b="1" dirty="0"/>
              <a:t> </a:t>
            </a:r>
            <a:r>
              <a:rPr lang="de-DE" b="1" dirty="0" err="1"/>
              <a:t>increased</a:t>
            </a:r>
            <a:r>
              <a:rPr lang="de-DE" b="1" dirty="0"/>
              <a:t> </a:t>
            </a:r>
            <a:r>
              <a:rPr lang="de-DE" b="1" dirty="0" err="1"/>
              <a:t>substantially</a:t>
            </a:r>
            <a:endParaRPr lang="de-DE" b="1" dirty="0"/>
          </a:p>
        </p:txBody>
      </p:sp>
    </p:spTree>
    <p:extLst>
      <p:ext uri="{BB962C8B-B14F-4D97-AF65-F5344CB8AC3E}">
        <p14:creationId xmlns:p14="http://schemas.microsoft.com/office/powerpoint/2010/main" val="261301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4B389-126E-1E03-B829-47D94A097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5E9E6-9C53-F536-A50E-EB820B440B3F}"/>
              </a:ext>
            </a:extLst>
          </p:cNvPr>
          <p:cNvSpPr>
            <a:spLocks noGrp="1"/>
          </p:cNvSpPr>
          <p:nvPr>
            <p:ph type="title"/>
          </p:nvPr>
        </p:nvSpPr>
        <p:spPr>
          <a:xfrm>
            <a:off x="983431" y="192515"/>
            <a:ext cx="11623960" cy="457200"/>
          </a:xfrm>
        </p:spPr>
        <p:txBody>
          <a:bodyPr/>
          <a:lstStyle/>
          <a:p>
            <a:r>
              <a:rPr lang="en-US" dirty="0"/>
              <a:t>WPPWIE Overview</a:t>
            </a:r>
            <a:endParaRPr lang="en-GB" dirty="0"/>
          </a:p>
        </p:txBody>
      </p:sp>
      <p:sp>
        <p:nvSpPr>
          <p:cNvPr id="3" name="Content Placeholder 2">
            <a:extLst>
              <a:ext uri="{FF2B5EF4-FFF2-40B4-BE49-F238E27FC236}">
                <a16:creationId xmlns:a16="http://schemas.microsoft.com/office/drawing/2014/main" id="{5DAC82A2-26B9-B37D-8B6F-D7DF77119123}"/>
              </a:ext>
            </a:extLst>
          </p:cNvPr>
          <p:cNvSpPr>
            <a:spLocks noGrp="1"/>
          </p:cNvSpPr>
          <p:nvPr>
            <p:ph idx="1"/>
          </p:nvPr>
        </p:nvSpPr>
        <p:spPr>
          <a:xfrm>
            <a:off x="360040" y="3555741"/>
            <a:ext cx="11623960" cy="2807606"/>
          </a:xfrm>
          <a:solidFill>
            <a:schemeClr val="bg1">
              <a:lumMod val="95000"/>
            </a:schemeClr>
          </a:solidFill>
          <a:effectLst>
            <a:outerShdw blurRad="50800" dist="38100" dir="2700000" algn="tl" rotWithShape="0">
              <a:prstClr val="black">
                <a:alpha val="40000"/>
              </a:prstClr>
            </a:outerShdw>
          </a:effectLst>
        </p:spPr>
        <p:txBody>
          <a:bodyPr>
            <a:normAutofit/>
          </a:bodyPr>
          <a:lstStyle/>
          <a:p>
            <a:pPr marL="0" indent="0">
              <a:buNone/>
            </a:pPr>
            <a:r>
              <a:rPr lang="en-GB" sz="1800" dirty="0"/>
              <a:t>In general:  very successful completion of WPPWIE in FP9 EUROfusion Phase 1 (2021-2025)</a:t>
            </a:r>
          </a:p>
          <a:p>
            <a:pPr>
              <a:buFont typeface="Wingdings" panose="05000000000000000000" pitchFamily="2" charset="2"/>
              <a:buChar char="§"/>
            </a:pPr>
            <a:r>
              <a:rPr lang="en-GB" sz="1800" dirty="0"/>
              <a:t>26 RUs participated in average in this period of time</a:t>
            </a:r>
          </a:p>
          <a:p>
            <a:pPr>
              <a:buFont typeface="Wingdings" panose="05000000000000000000" pitchFamily="2" charset="2"/>
              <a:buChar char="§"/>
            </a:pPr>
            <a:r>
              <a:rPr lang="en-GB" sz="1800" dirty="0"/>
              <a:t>In average 7 subprojects per year covering 30+ “level 3” tasks and several hundred of tasks and deliverables within</a:t>
            </a:r>
          </a:p>
          <a:p>
            <a:pPr>
              <a:buFont typeface="Wingdings" panose="05000000000000000000" pitchFamily="2" charset="2"/>
              <a:buChar char="§"/>
            </a:pPr>
            <a:r>
              <a:rPr lang="en-GB" sz="1800" dirty="0"/>
              <a:t>PEX-HML covering FZJ Hot Material Laboratory activities (JUDITH-3 and Hot Cells)</a:t>
            </a:r>
          </a:p>
          <a:p>
            <a:pPr>
              <a:buFont typeface="Wingdings" panose="05000000000000000000" pitchFamily="2" charset="2"/>
              <a:buChar char="§"/>
            </a:pPr>
            <a:r>
              <a:rPr lang="en-GB" sz="1800" dirty="0"/>
              <a:t>25 Grant Deliverables within WPPWIE defined in 2020 for the 5-years-period =&gt; 23 GD “fulfilled”</a:t>
            </a:r>
          </a:p>
          <a:p>
            <a:pPr lvl="1">
              <a:buFont typeface="Wingdings" panose="05000000000000000000" pitchFamily="2" charset="2"/>
              <a:buChar char="§"/>
            </a:pPr>
            <a:r>
              <a:rPr lang="en-GB" dirty="0">
                <a:solidFill>
                  <a:srgbClr val="00B050"/>
                </a:solidFill>
              </a:rPr>
              <a:t>20 GD completed and approved/submitted to the EC</a:t>
            </a:r>
          </a:p>
          <a:p>
            <a:pPr lvl="1">
              <a:buFont typeface="Wingdings" panose="05000000000000000000" pitchFamily="2" charset="2"/>
              <a:buChar char="§"/>
            </a:pPr>
            <a:r>
              <a:rPr lang="en-GB" dirty="0">
                <a:solidFill>
                  <a:schemeClr val="accent3">
                    <a:lumMod val="75000"/>
                  </a:schemeClr>
                </a:solidFill>
              </a:rPr>
              <a:t>3 GD in IMS still in review process PWIE GD 16 (2024), PWIE GD 19 (2025), and PWI GD (2025) =&gt; needs polishing</a:t>
            </a:r>
          </a:p>
          <a:p>
            <a:pPr lvl="1">
              <a:buFont typeface="Wingdings" panose="05000000000000000000" pitchFamily="2" charset="2"/>
              <a:buChar char="§"/>
            </a:pPr>
            <a:r>
              <a:rPr lang="en-GB" dirty="0">
                <a:solidFill>
                  <a:srgbClr val="FF0000"/>
                </a:solidFill>
              </a:rPr>
              <a:t>PEX-related PWIE GD 15 (2024) and GD 21 (2025) cancelled (PEX-HML owned by FZJ) and new GD in 2027</a:t>
            </a: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p:txBody>
      </p:sp>
      <p:sp>
        <p:nvSpPr>
          <p:cNvPr id="5" name="Slide Number Placeholder 4">
            <a:extLst>
              <a:ext uri="{FF2B5EF4-FFF2-40B4-BE49-F238E27FC236}">
                <a16:creationId xmlns:a16="http://schemas.microsoft.com/office/drawing/2014/main" id="{65603888-C1F3-676F-93D8-1B165FF7C100}"/>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11" name="Grafik 10">
            <a:extLst>
              <a:ext uri="{FF2B5EF4-FFF2-40B4-BE49-F238E27FC236}">
                <a16:creationId xmlns:a16="http://schemas.microsoft.com/office/drawing/2014/main" id="{5C52D6DD-D21A-2C40-B6AF-78E4B9DDE157}"/>
              </a:ext>
            </a:extLst>
          </p:cNvPr>
          <p:cNvPicPr>
            <a:picLocks noChangeAspect="1"/>
          </p:cNvPicPr>
          <p:nvPr/>
        </p:nvPicPr>
        <p:blipFill rotWithShape="1">
          <a:blip r:embed="rId2"/>
          <a:srcRect b="3385"/>
          <a:stretch/>
        </p:blipFill>
        <p:spPr>
          <a:xfrm>
            <a:off x="1171388" y="649715"/>
            <a:ext cx="8308569" cy="2652545"/>
          </a:xfrm>
          <a:prstGeom prst="rect">
            <a:avLst/>
          </a:prstGeom>
        </p:spPr>
      </p:pic>
      <p:sp>
        <p:nvSpPr>
          <p:cNvPr id="4" name="Textfeld 3">
            <a:extLst>
              <a:ext uri="{FF2B5EF4-FFF2-40B4-BE49-F238E27FC236}">
                <a16:creationId xmlns:a16="http://schemas.microsoft.com/office/drawing/2014/main" id="{278A330F-25C4-4884-C4FE-3AD8D8515B89}"/>
              </a:ext>
            </a:extLst>
          </p:cNvPr>
          <p:cNvSpPr txBox="1"/>
          <p:nvPr/>
        </p:nvSpPr>
        <p:spPr>
          <a:xfrm>
            <a:off x="6877163" y="675766"/>
            <a:ext cx="704039" cy="400110"/>
          </a:xfrm>
          <a:prstGeom prst="rect">
            <a:avLst/>
          </a:prstGeom>
          <a:noFill/>
        </p:spPr>
        <p:txBody>
          <a:bodyPr wrap="none" rtlCol="0">
            <a:spAutoFit/>
          </a:bodyPr>
          <a:lstStyle/>
          <a:p>
            <a:pPr algn="l"/>
            <a:r>
              <a:rPr lang="de-DE" sz="2000" b="1" dirty="0">
                <a:solidFill>
                  <a:schemeClr val="bg1"/>
                </a:solidFill>
              </a:rPr>
              <a:t>2025</a:t>
            </a:r>
          </a:p>
        </p:txBody>
      </p:sp>
    </p:spTree>
    <p:extLst>
      <p:ext uri="{BB962C8B-B14F-4D97-AF65-F5344CB8AC3E}">
        <p14:creationId xmlns:p14="http://schemas.microsoft.com/office/powerpoint/2010/main" val="101380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D3813-6947-6423-DB66-A4DEBCE9AAD1}"/>
              </a:ext>
            </a:extLst>
          </p:cNvPr>
          <p:cNvSpPr>
            <a:spLocks noGrp="1"/>
          </p:cNvSpPr>
          <p:nvPr>
            <p:ph type="title"/>
          </p:nvPr>
        </p:nvSpPr>
        <p:spPr>
          <a:xfrm>
            <a:off x="983431" y="192515"/>
            <a:ext cx="10927045" cy="457200"/>
          </a:xfrm>
        </p:spPr>
        <p:txBody>
          <a:bodyPr/>
          <a:lstStyle/>
          <a:p>
            <a:r>
              <a:rPr lang="de-DE" dirty="0"/>
              <a:t>Final WPPWIE Project Meeting of Phase 1 2021-2025  (17.-21.11. in FZJ)</a:t>
            </a:r>
          </a:p>
        </p:txBody>
      </p:sp>
      <p:sp>
        <p:nvSpPr>
          <p:cNvPr id="4" name="Foliennummernplatzhalter 3">
            <a:extLst>
              <a:ext uri="{FF2B5EF4-FFF2-40B4-BE49-F238E27FC236}">
                <a16:creationId xmlns:a16="http://schemas.microsoft.com/office/drawing/2014/main" id="{19A63288-DF2F-0A25-251B-8254AD26C800}"/>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8" name="Content Placeholder 2">
            <a:extLst>
              <a:ext uri="{FF2B5EF4-FFF2-40B4-BE49-F238E27FC236}">
                <a16:creationId xmlns:a16="http://schemas.microsoft.com/office/drawing/2014/main" id="{2B702ADF-23F7-1518-F075-F6B94CA58960}"/>
              </a:ext>
            </a:extLst>
          </p:cNvPr>
          <p:cNvSpPr>
            <a:spLocks noGrp="1"/>
          </p:cNvSpPr>
          <p:nvPr>
            <p:ph idx="1"/>
          </p:nvPr>
        </p:nvSpPr>
        <p:spPr>
          <a:xfrm>
            <a:off x="360040" y="807098"/>
            <a:ext cx="11623960" cy="1040941"/>
          </a:xfrm>
          <a:solidFill>
            <a:schemeClr val="bg1">
              <a:lumMod val="95000"/>
            </a:schemeClr>
          </a:solidFill>
          <a:effectLst>
            <a:outerShdw blurRad="50800" dist="38100" dir="2700000" algn="tl" rotWithShape="0">
              <a:prstClr val="black">
                <a:alpha val="40000"/>
              </a:prstClr>
            </a:outerShdw>
          </a:effectLst>
        </p:spPr>
        <p:txBody>
          <a:bodyPr>
            <a:normAutofit fontScale="85000" lnSpcReduction="20000"/>
          </a:bodyPr>
          <a:lstStyle/>
          <a:p>
            <a:pPr>
              <a:buFont typeface="Wingdings" panose="05000000000000000000" pitchFamily="2" charset="2"/>
              <a:buChar char="§"/>
            </a:pPr>
            <a:r>
              <a:rPr lang="en-GB" sz="1800" dirty="0"/>
              <a:t>Overview presentations of subproject leaders</a:t>
            </a:r>
          </a:p>
          <a:p>
            <a:pPr>
              <a:buFont typeface="Wingdings" panose="05000000000000000000" pitchFamily="2" charset="2"/>
              <a:buChar char="§"/>
            </a:pPr>
            <a:r>
              <a:rPr lang="en-GB" sz="1800" dirty="0"/>
              <a:t>AI-accompanied tasks (AI-LIBS, AI-SOL) and associated TSVVs (TSVV-5, TSVV-6, TSVV-7)</a:t>
            </a:r>
          </a:p>
          <a:p>
            <a:pPr>
              <a:buFont typeface="Wingdings" panose="05000000000000000000" pitchFamily="2" charset="2"/>
              <a:buChar char="§"/>
            </a:pPr>
            <a:r>
              <a:rPr lang="en-GB" sz="1800" dirty="0"/>
              <a:t>Highlight presentations of individual tasks within WPPWIE covering multiple years of research</a:t>
            </a:r>
          </a:p>
          <a:p>
            <a:pPr>
              <a:buFont typeface="Wingdings" panose="05000000000000000000" pitchFamily="2" charset="2"/>
              <a:buChar char="§"/>
            </a:pPr>
            <a:r>
              <a:rPr lang="en-GB" sz="1800" dirty="0"/>
              <a:t>Presentations of partners (WPTE, WPW7X, IO)</a:t>
            </a:r>
          </a:p>
        </p:txBody>
      </p:sp>
      <p:pic>
        <p:nvPicPr>
          <p:cNvPr id="10" name="Grafik 9">
            <a:extLst>
              <a:ext uri="{FF2B5EF4-FFF2-40B4-BE49-F238E27FC236}">
                <a16:creationId xmlns:a16="http://schemas.microsoft.com/office/drawing/2014/main" id="{9CAE0BCD-1F93-3951-D0FF-91FBAF7A8983}"/>
              </a:ext>
            </a:extLst>
          </p:cNvPr>
          <p:cNvPicPr>
            <a:picLocks noChangeAspect="1"/>
          </p:cNvPicPr>
          <p:nvPr/>
        </p:nvPicPr>
        <p:blipFill>
          <a:blip r:embed="rId2"/>
          <a:stretch>
            <a:fillRect/>
          </a:stretch>
        </p:blipFill>
        <p:spPr>
          <a:xfrm>
            <a:off x="75625" y="2223136"/>
            <a:ext cx="3036562" cy="3533572"/>
          </a:xfrm>
          <a:prstGeom prst="rect">
            <a:avLst/>
          </a:prstGeom>
        </p:spPr>
      </p:pic>
      <p:pic>
        <p:nvPicPr>
          <p:cNvPr id="12" name="Grafik 11">
            <a:extLst>
              <a:ext uri="{FF2B5EF4-FFF2-40B4-BE49-F238E27FC236}">
                <a16:creationId xmlns:a16="http://schemas.microsoft.com/office/drawing/2014/main" id="{CB9F22D2-1628-875C-A5E7-E2384AFFD4EB}"/>
              </a:ext>
            </a:extLst>
          </p:cNvPr>
          <p:cNvPicPr>
            <a:picLocks noChangeAspect="1"/>
          </p:cNvPicPr>
          <p:nvPr/>
        </p:nvPicPr>
        <p:blipFill>
          <a:blip r:embed="rId3"/>
          <a:stretch>
            <a:fillRect/>
          </a:stretch>
        </p:blipFill>
        <p:spPr>
          <a:xfrm>
            <a:off x="2050373" y="2148384"/>
            <a:ext cx="2715404" cy="4073106"/>
          </a:xfrm>
          <a:prstGeom prst="rect">
            <a:avLst/>
          </a:prstGeom>
        </p:spPr>
      </p:pic>
      <p:pic>
        <p:nvPicPr>
          <p:cNvPr id="14" name="Grafik 13">
            <a:extLst>
              <a:ext uri="{FF2B5EF4-FFF2-40B4-BE49-F238E27FC236}">
                <a16:creationId xmlns:a16="http://schemas.microsoft.com/office/drawing/2014/main" id="{4EDBFAF4-1AE7-0273-97C8-98EB2E6721FA}"/>
              </a:ext>
            </a:extLst>
          </p:cNvPr>
          <p:cNvPicPr>
            <a:picLocks noChangeAspect="1"/>
          </p:cNvPicPr>
          <p:nvPr/>
        </p:nvPicPr>
        <p:blipFill>
          <a:blip r:embed="rId4"/>
          <a:stretch>
            <a:fillRect/>
          </a:stretch>
        </p:blipFill>
        <p:spPr>
          <a:xfrm>
            <a:off x="3944913" y="2148384"/>
            <a:ext cx="2976501" cy="4073107"/>
          </a:xfrm>
          <a:prstGeom prst="rect">
            <a:avLst/>
          </a:prstGeom>
        </p:spPr>
      </p:pic>
      <p:pic>
        <p:nvPicPr>
          <p:cNvPr id="16" name="Grafik 15">
            <a:extLst>
              <a:ext uri="{FF2B5EF4-FFF2-40B4-BE49-F238E27FC236}">
                <a16:creationId xmlns:a16="http://schemas.microsoft.com/office/drawing/2014/main" id="{700FCBB4-BFE1-6412-2181-1A849475B989}"/>
              </a:ext>
            </a:extLst>
          </p:cNvPr>
          <p:cNvPicPr>
            <a:picLocks noChangeAspect="1"/>
          </p:cNvPicPr>
          <p:nvPr/>
        </p:nvPicPr>
        <p:blipFill>
          <a:blip r:embed="rId5"/>
          <a:stretch>
            <a:fillRect/>
          </a:stretch>
        </p:blipFill>
        <p:spPr>
          <a:xfrm>
            <a:off x="6096000" y="2136160"/>
            <a:ext cx="2709374" cy="4073107"/>
          </a:xfrm>
          <a:prstGeom prst="rect">
            <a:avLst/>
          </a:prstGeom>
        </p:spPr>
      </p:pic>
      <p:pic>
        <p:nvPicPr>
          <p:cNvPr id="18" name="Grafik 17">
            <a:extLst>
              <a:ext uri="{FF2B5EF4-FFF2-40B4-BE49-F238E27FC236}">
                <a16:creationId xmlns:a16="http://schemas.microsoft.com/office/drawing/2014/main" id="{998A6CDA-D5E2-1150-FB5B-C0869E84F53B}"/>
              </a:ext>
            </a:extLst>
          </p:cNvPr>
          <p:cNvPicPr>
            <a:picLocks noChangeAspect="1"/>
          </p:cNvPicPr>
          <p:nvPr/>
        </p:nvPicPr>
        <p:blipFill>
          <a:blip r:embed="rId6"/>
          <a:stretch>
            <a:fillRect/>
          </a:stretch>
        </p:blipFill>
        <p:spPr>
          <a:xfrm>
            <a:off x="8354965" y="2148384"/>
            <a:ext cx="3077829" cy="1789435"/>
          </a:xfrm>
          <a:prstGeom prst="rect">
            <a:avLst/>
          </a:prstGeom>
        </p:spPr>
      </p:pic>
      <p:sp>
        <p:nvSpPr>
          <p:cNvPr id="20" name="Textfeld 19">
            <a:extLst>
              <a:ext uri="{FF2B5EF4-FFF2-40B4-BE49-F238E27FC236}">
                <a16:creationId xmlns:a16="http://schemas.microsoft.com/office/drawing/2014/main" id="{487592E6-A09A-7B44-0BB3-611FF3EC9FCA}"/>
              </a:ext>
            </a:extLst>
          </p:cNvPr>
          <p:cNvSpPr txBox="1"/>
          <p:nvPr/>
        </p:nvSpPr>
        <p:spPr>
          <a:xfrm>
            <a:off x="7754140" y="5371366"/>
            <a:ext cx="4156337" cy="369332"/>
          </a:xfrm>
          <a:prstGeom prst="rect">
            <a:avLst/>
          </a:prstGeom>
          <a:solidFill>
            <a:schemeClr val="bg1">
              <a:lumMod val="85000"/>
            </a:schemeClr>
          </a:solidFill>
        </p:spPr>
        <p:txBody>
          <a:bodyPr wrap="square">
            <a:spAutoFit/>
          </a:bodyPr>
          <a:lstStyle/>
          <a:p>
            <a:r>
              <a:rPr lang="en-GB" sz="1800" dirty="0"/>
              <a:t>https://indico.euro-fusion.org/event/3671</a:t>
            </a:r>
          </a:p>
        </p:txBody>
      </p:sp>
    </p:spTree>
    <p:extLst>
      <p:ext uri="{BB962C8B-B14F-4D97-AF65-F5344CB8AC3E}">
        <p14:creationId xmlns:p14="http://schemas.microsoft.com/office/powerpoint/2010/main" val="25082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a:xfrm>
            <a:off x="983431" y="192515"/>
            <a:ext cx="11623960" cy="457200"/>
          </a:xfrm>
        </p:spPr>
        <p:txBody>
          <a:bodyPr/>
          <a:lstStyle/>
          <a:p>
            <a:r>
              <a:rPr lang="en-US" dirty="0"/>
              <a:t>Reporting</a:t>
            </a:r>
            <a:endParaRPr lang="en-GB" dirty="0"/>
          </a:p>
        </p:txBody>
      </p:sp>
      <p:sp>
        <p:nvSpPr>
          <p:cNvPr id="3" name="Content Placeholder 2">
            <a:extLst>
              <a:ext uri="{FF2B5EF4-FFF2-40B4-BE49-F238E27FC236}">
                <a16:creationId xmlns:a16="http://schemas.microsoft.com/office/drawing/2014/main" id="{DB196AF5-7E30-8807-8600-59064AC13D62}"/>
              </a:ext>
            </a:extLst>
          </p:cNvPr>
          <p:cNvSpPr>
            <a:spLocks noGrp="1"/>
          </p:cNvSpPr>
          <p:nvPr>
            <p:ph idx="1"/>
          </p:nvPr>
        </p:nvSpPr>
        <p:spPr>
          <a:xfrm>
            <a:off x="360040" y="828092"/>
            <a:ext cx="11623960" cy="1976780"/>
          </a:xfrm>
          <a:solidFill>
            <a:schemeClr val="bg1">
              <a:lumMod val="95000"/>
            </a:schemeClr>
          </a:solidFill>
          <a:effectLst>
            <a:outerShdw blurRad="50800" dist="38100" dir="2700000" algn="tl" rotWithShape="0">
              <a:prstClr val="black">
                <a:alpha val="40000"/>
              </a:prstClr>
            </a:outerShdw>
          </a:effectLst>
        </p:spPr>
        <p:txBody>
          <a:bodyPr>
            <a:normAutofit fontScale="85000" lnSpcReduction="20000"/>
          </a:bodyPr>
          <a:lstStyle/>
          <a:p>
            <a:pPr>
              <a:buFont typeface="Wingdings" panose="05000000000000000000" pitchFamily="2" charset="2"/>
              <a:buChar char="§"/>
            </a:pPr>
            <a:r>
              <a:rPr lang="en-GB" sz="2000" dirty="0"/>
              <a:t>Initial report at 7</a:t>
            </a:r>
            <a:r>
              <a:rPr lang="en-GB" sz="2000" baseline="30000" dirty="0"/>
              <a:t>th</a:t>
            </a:r>
            <a:r>
              <a:rPr lang="en-GB" sz="2000" dirty="0"/>
              <a:t> Project Board</a:t>
            </a:r>
          </a:p>
          <a:p>
            <a:pPr>
              <a:buFont typeface="Wingdings" panose="05000000000000000000" pitchFamily="2" charset="2"/>
              <a:buChar char="§"/>
            </a:pPr>
            <a:r>
              <a:rPr lang="en-GB" sz="2000" dirty="0"/>
              <a:t>30 “Level-3 task” reporting as subproject reports:  </a:t>
            </a:r>
            <a:r>
              <a:rPr lang="en-GB" sz="2000" dirty="0">
                <a:hlinkClick r:id="rId2"/>
              </a:rPr>
              <a:t>https://idm.euro-fusion.org/default.aspx?uid=2SXPHV</a:t>
            </a:r>
            <a:endParaRPr lang="en-GB" sz="2000" dirty="0"/>
          </a:p>
          <a:p>
            <a:pPr>
              <a:buFont typeface="Wingdings" panose="05000000000000000000" pitchFamily="2" charset="2"/>
              <a:buChar char="§"/>
            </a:pPr>
            <a:r>
              <a:rPr lang="en-GB" sz="2000" dirty="0"/>
              <a:t>WPPWIE Technical Report for 2025 not yet finalised</a:t>
            </a:r>
          </a:p>
          <a:p>
            <a:pPr>
              <a:buFont typeface="Wingdings" panose="05000000000000000000" pitchFamily="2" charset="2"/>
              <a:buChar char="§"/>
            </a:pPr>
            <a:r>
              <a:rPr lang="en-GB" sz="2000" dirty="0"/>
              <a:t>99% of scientific tasks and deliverables foreseen in 2025 completed/fulfilled</a:t>
            </a:r>
          </a:p>
          <a:p>
            <a:pPr>
              <a:buFont typeface="Wingdings" panose="05000000000000000000" pitchFamily="2" charset="2"/>
              <a:buChar char="§"/>
            </a:pPr>
            <a:r>
              <a:rPr lang="en-GB" sz="2000" dirty="0"/>
              <a:t>Two scientific tasks delayed and shifted into 2026</a:t>
            </a:r>
          </a:p>
          <a:p>
            <a:pPr lvl="1">
              <a:buFont typeface="Wingdings" panose="05000000000000000000" pitchFamily="2" charset="2"/>
              <a:buChar char="§"/>
            </a:pPr>
            <a:r>
              <a:rPr lang="en-GB" sz="1400" dirty="0">
                <a:solidFill>
                  <a:srgbClr val="FF0000"/>
                </a:solidFill>
              </a:rPr>
              <a:t>SPB.6 T002-D004 related to ITER mirror cleaning from boron layers</a:t>
            </a:r>
          </a:p>
          <a:p>
            <a:pPr lvl="1">
              <a:buFont typeface="Wingdings" panose="05000000000000000000" pitchFamily="2" charset="2"/>
              <a:buChar char="§"/>
            </a:pPr>
            <a:r>
              <a:rPr lang="en-GB" sz="1400" dirty="0"/>
              <a:t>Parts of SPE.3 related to JET post-DT ex-situ tile analysis with tritium and activation</a:t>
            </a:r>
          </a:p>
          <a:p>
            <a:pPr>
              <a:buFont typeface="Wingdings" panose="05000000000000000000" pitchFamily="2" charset="2"/>
              <a:buChar char="§"/>
            </a:pPr>
            <a:r>
              <a:rPr lang="en-GB" sz="2000" dirty="0"/>
              <a:t>Reports on PEX-HML activities for 2025 incomplete as GD delayed</a:t>
            </a:r>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6" name="Grafik 5">
            <a:extLst>
              <a:ext uri="{FF2B5EF4-FFF2-40B4-BE49-F238E27FC236}">
                <a16:creationId xmlns:a16="http://schemas.microsoft.com/office/drawing/2014/main" id="{8BB29C8A-3E93-3CC0-AFDC-B191088249B4}"/>
              </a:ext>
            </a:extLst>
          </p:cNvPr>
          <p:cNvPicPr>
            <a:picLocks noChangeAspect="1"/>
          </p:cNvPicPr>
          <p:nvPr/>
        </p:nvPicPr>
        <p:blipFill>
          <a:blip r:embed="rId3"/>
          <a:stretch>
            <a:fillRect/>
          </a:stretch>
        </p:blipFill>
        <p:spPr>
          <a:xfrm>
            <a:off x="169484" y="2941835"/>
            <a:ext cx="2416659" cy="3338506"/>
          </a:xfrm>
          <a:prstGeom prst="rect">
            <a:avLst/>
          </a:prstGeom>
        </p:spPr>
      </p:pic>
      <p:pic>
        <p:nvPicPr>
          <p:cNvPr id="8" name="Grafik 7">
            <a:extLst>
              <a:ext uri="{FF2B5EF4-FFF2-40B4-BE49-F238E27FC236}">
                <a16:creationId xmlns:a16="http://schemas.microsoft.com/office/drawing/2014/main" id="{9516B585-3EE0-065E-F059-F411C6F05543}"/>
              </a:ext>
            </a:extLst>
          </p:cNvPr>
          <p:cNvPicPr>
            <a:picLocks noChangeAspect="1"/>
          </p:cNvPicPr>
          <p:nvPr/>
        </p:nvPicPr>
        <p:blipFill>
          <a:blip r:embed="rId4"/>
          <a:stretch>
            <a:fillRect/>
          </a:stretch>
        </p:blipFill>
        <p:spPr>
          <a:xfrm>
            <a:off x="2586143" y="3095799"/>
            <a:ext cx="2246293" cy="3240815"/>
          </a:xfrm>
          <a:prstGeom prst="rect">
            <a:avLst/>
          </a:prstGeom>
        </p:spPr>
      </p:pic>
      <p:pic>
        <p:nvPicPr>
          <p:cNvPr id="10" name="Grafik 9">
            <a:extLst>
              <a:ext uri="{FF2B5EF4-FFF2-40B4-BE49-F238E27FC236}">
                <a16:creationId xmlns:a16="http://schemas.microsoft.com/office/drawing/2014/main" id="{D40F00A2-CB93-D02B-A087-D361F23583D2}"/>
              </a:ext>
            </a:extLst>
          </p:cNvPr>
          <p:cNvPicPr>
            <a:picLocks noChangeAspect="1"/>
          </p:cNvPicPr>
          <p:nvPr/>
        </p:nvPicPr>
        <p:blipFill>
          <a:blip r:embed="rId5"/>
          <a:stretch>
            <a:fillRect/>
          </a:stretch>
        </p:blipFill>
        <p:spPr>
          <a:xfrm>
            <a:off x="5002802" y="3095799"/>
            <a:ext cx="2321722" cy="3184542"/>
          </a:xfrm>
          <a:prstGeom prst="rect">
            <a:avLst/>
          </a:prstGeom>
        </p:spPr>
      </p:pic>
      <p:sp>
        <p:nvSpPr>
          <p:cNvPr id="12" name="Content Placeholder 2">
            <a:extLst>
              <a:ext uri="{FF2B5EF4-FFF2-40B4-BE49-F238E27FC236}">
                <a16:creationId xmlns:a16="http://schemas.microsoft.com/office/drawing/2014/main" id="{52540B70-D146-7B60-B607-DDBFEA8D7EB0}"/>
              </a:ext>
            </a:extLst>
          </p:cNvPr>
          <p:cNvSpPr txBox="1">
            <a:spLocks/>
          </p:cNvSpPr>
          <p:nvPr/>
        </p:nvSpPr>
        <p:spPr>
          <a:xfrm>
            <a:off x="7749159" y="4053129"/>
            <a:ext cx="4055910" cy="1119728"/>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Font typeface="Wingdings" panose="05000000000000000000" pitchFamily="2" charset="2"/>
              <a:buChar char="§"/>
            </a:pPr>
            <a:r>
              <a:rPr lang="en-GB" sz="2000" dirty="0"/>
              <a:t>6 “level-3 </a:t>
            </a:r>
            <a:r>
              <a:rPr lang="en-GB" sz="2000" dirty="0" err="1"/>
              <a:t>tasks”with</a:t>
            </a:r>
            <a:r>
              <a:rPr lang="en-GB" sz="2000" dirty="0"/>
              <a:t> SPL as Deliverable Owner</a:t>
            </a:r>
          </a:p>
          <a:p>
            <a:pPr>
              <a:buFont typeface="Wingdings" panose="05000000000000000000" pitchFamily="2" charset="2"/>
              <a:buChar char="§"/>
            </a:pPr>
            <a:r>
              <a:rPr lang="en-GB" sz="2000" dirty="0"/>
              <a:t> SP B.1, SP B.2, SP B.3,  SP B.4, SP B.5, SP B.6</a:t>
            </a:r>
          </a:p>
          <a:p>
            <a:pPr>
              <a:buFont typeface="Wingdings" panose="05000000000000000000" pitchFamily="2" charset="2"/>
              <a:buChar char="§"/>
            </a:pPr>
            <a:r>
              <a:rPr lang="en-GB" sz="2000" dirty="0"/>
              <a:t>Below 54 Tasks and Deliverables (RU-level)</a:t>
            </a:r>
          </a:p>
          <a:p>
            <a:pPr>
              <a:buFont typeface="Wingdings" panose="05000000000000000000" pitchFamily="2" charset="2"/>
              <a:buChar char="§"/>
            </a:pPr>
            <a:r>
              <a:rPr lang="en-GB" sz="2000" dirty="0"/>
              <a:t>1 Task and deliverable not fully completed and remaining parts </a:t>
            </a:r>
            <a:r>
              <a:rPr lang="en-GB" sz="2000" dirty="0">
                <a:solidFill>
                  <a:srgbClr val="FF0000"/>
                </a:solidFill>
              </a:rPr>
              <a:t>shifted </a:t>
            </a:r>
            <a:r>
              <a:rPr lang="en-GB" sz="2000" dirty="0"/>
              <a:t>into 2026!</a:t>
            </a:r>
          </a:p>
          <a:p>
            <a:pPr>
              <a:buFont typeface="Wingdings" panose="05000000000000000000" pitchFamily="2" charset="2"/>
              <a:buChar char="§"/>
            </a:pPr>
            <a:endParaRPr lang="en-GB" sz="2000" dirty="0"/>
          </a:p>
        </p:txBody>
      </p:sp>
      <p:sp>
        <p:nvSpPr>
          <p:cNvPr id="13" name="Rechteck 12">
            <a:extLst>
              <a:ext uri="{FF2B5EF4-FFF2-40B4-BE49-F238E27FC236}">
                <a16:creationId xmlns:a16="http://schemas.microsoft.com/office/drawing/2014/main" id="{98E0CF9D-18C2-3744-4B70-ED3EBA1D14C5}"/>
              </a:ext>
            </a:extLst>
          </p:cNvPr>
          <p:cNvSpPr/>
          <p:nvPr/>
        </p:nvSpPr>
        <p:spPr>
          <a:xfrm>
            <a:off x="5146922" y="5250956"/>
            <a:ext cx="2102173" cy="1861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1A757023-E278-34E9-8B66-7D9B1C7E9F73}"/>
              </a:ext>
            </a:extLst>
          </p:cNvPr>
          <p:cNvSpPr txBox="1"/>
          <p:nvPr/>
        </p:nvSpPr>
        <p:spPr>
          <a:xfrm>
            <a:off x="8141993" y="3326108"/>
            <a:ext cx="3049296" cy="646331"/>
          </a:xfrm>
          <a:prstGeom prst="rect">
            <a:avLst/>
          </a:prstGeom>
          <a:noFill/>
        </p:spPr>
        <p:txBody>
          <a:bodyPr wrap="none" rtlCol="0">
            <a:spAutoFit/>
          </a:bodyPr>
          <a:lstStyle/>
          <a:p>
            <a:pPr algn="ctr"/>
            <a:r>
              <a:rPr lang="de-DE" b="1" dirty="0" err="1"/>
              <a:t>Example</a:t>
            </a:r>
            <a:r>
              <a:rPr lang="de-DE" b="1" dirty="0"/>
              <a:t>: SP B </a:t>
            </a:r>
            <a:r>
              <a:rPr lang="de-DE" b="1" dirty="0" err="1"/>
              <a:t>covering</a:t>
            </a:r>
            <a:endParaRPr lang="de-DE" b="1" dirty="0"/>
          </a:p>
          <a:p>
            <a:pPr algn="ctr"/>
            <a:r>
              <a:rPr lang="de-DE" b="1" dirty="0" err="1"/>
              <a:t>erosion</a:t>
            </a:r>
            <a:r>
              <a:rPr lang="de-DE" b="1" dirty="0"/>
              <a:t> and </a:t>
            </a:r>
            <a:r>
              <a:rPr lang="de-DE" b="1" dirty="0" err="1"/>
              <a:t>depostion</a:t>
            </a:r>
            <a:r>
              <a:rPr lang="de-DE" b="1" dirty="0"/>
              <a:t> </a:t>
            </a:r>
            <a:r>
              <a:rPr lang="de-DE" b="1" dirty="0" err="1"/>
              <a:t>studies</a:t>
            </a:r>
            <a:endParaRPr lang="de-DE" b="1" dirty="0"/>
          </a:p>
        </p:txBody>
      </p:sp>
    </p:spTree>
    <p:extLst>
      <p:ext uri="{BB962C8B-B14F-4D97-AF65-F5344CB8AC3E}">
        <p14:creationId xmlns:p14="http://schemas.microsoft.com/office/powerpoint/2010/main" val="33181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GB" dirty="0"/>
              <a:t>Activities within 2025</a:t>
            </a:r>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3803099"/>
          </a:xfrm>
        </p:spPr>
        <p:txBody>
          <a:bodyPr>
            <a:normAutofit/>
          </a:bodyPr>
          <a:lstStyle/>
          <a:p>
            <a:pPr>
              <a:buFont typeface="Wingdings" panose="05000000000000000000" pitchFamily="2" charset="2"/>
              <a:buChar char="§"/>
            </a:pPr>
            <a:r>
              <a:rPr lang="en-GB" sz="2000" b="1" dirty="0"/>
              <a:t>Supporting ITER re-baselining and addressing critical question in experiments / modelling: </a:t>
            </a:r>
          </a:p>
          <a:p>
            <a:pPr lvl="1">
              <a:buFont typeface="Wingdings" panose="05000000000000000000" pitchFamily="2" charset="2"/>
              <a:buChar char="§"/>
            </a:pPr>
            <a:r>
              <a:rPr lang="en-GB" dirty="0"/>
              <a:t>Simulation of first wall W erosion, W deposition, and W screening in limited and diverted plasmas</a:t>
            </a:r>
          </a:p>
          <a:p>
            <a:pPr lvl="1">
              <a:buFont typeface="Wingdings" panose="05000000000000000000" pitchFamily="2" charset="2"/>
              <a:buChar char="§"/>
            </a:pPr>
            <a:r>
              <a:rPr lang="en-GB" dirty="0"/>
              <a:t>Boronization and B layers: homogeneity, B layer properties, lifetime, and impact of B on wall conditions</a:t>
            </a:r>
          </a:p>
          <a:p>
            <a:pPr lvl="1">
              <a:buFont typeface="Wingdings" panose="05000000000000000000" pitchFamily="2" charset="2"/>
              <a:buChar char="§"/>
            </a:pPr>
            <a:r>
              <a:rPr lang="en-GB" dirty="0"/>
              <a:t>T retention (scaling law), T removal techniques (ICWC, ECWC), T quantification (laser-techniques), </a:t>
            </a:r>
          </a:p>
          <a:p>
            <a:pPr marL="342900" lvl="1" indent="0">
              <a:buNone/>
            </a:pPr>
            <a:r>
              <a:rPr lang="en-GB" dirty="0"/>
              <a:t>    active removal of B layer by erosion, dust formation, dust properties, and dust removal (incl. TOMAS and other facilities)</a:t>
            </a:r>
          </a:p>
          <a:p>
            <a:pPr lvl="1">
              <a:buFont typeface="Wingdings" panose="05000000000000000000" pitchFamily="2" charset="2"/>
              <a:buChar char="§"/>
            </a:pPr>
            <a:r>
              <a:rPr lang="en-GB" dirty="0"/>
              <a:t>Advanced modelling of B physical and chemical erosion process as input for PWIE models (MD simulations)</a:t>
            </a:r>
          </a:p>
          <a:p>
            <a:pPr lvl="1">
              <a:buFont typeface="Wingdings" panose="05000000000000000000" pitchFamily="2" charset="2"/>
              <a:buChar char="§"/>
            </a:pPr>
            <a:r>
              <a:rPr lang="en-GB" dirty="0">
                <a:solidFill>
                  <a:srgbClr val="FF0000"/>
                </a:solidFill>
              </a:rPr>
              <a:t>Qualification of ITER TFW design solutions in HHF and plasma devices (inertially cooled PFCs) *</a:t>
            </a:r>
          </a:p>
          <a:p>
            <a:pPr lvl="1">
              <a:buFont typeface="Wingdings" panose="05000000000000000000" pitchFamily="2" charset="2"/>
              <a:buChar char="§"/>
            </a:pPr>
            <a:r>
              <a:rPr lang="en-GB" dirty="0"/>
              <a:t>PFC damage predictions under VDE and RE impact in ITER (JET benchmark) </a:t>
            </a:r>
          </a:p>
          <a:p>
            <a:pPr lvl="1">
              <a:buFont typeface="Wingdings" panose="05000000000000000000" pitchFamily="2" charset="2"/>
              <a:buChar char="§"/>
            </a:pPr>
            <a:r>
              <a:rPr lang="en-GB" dirty="0"/>
              <a:t>Supporting ITER first mirror performance in the presence of boron (boronization </a:t>
            </a:r>
            <a:r>
              <a:rPr lang="en-GB" dirty="0">
                <a:solidFill>
                  <a:srgbClr val="FF0000"/>
                </a:solidFill>
              </a:rPr>
              <a:t>/ boronization + plasma</a:t>
            </a:r>
            <a:r>
              <a:rPr lang="en-GB" dirty="0"/>
              <a:t>)</a:t>
            </a:r>
          </a:p>
          <a:p>
            <a:pPr lvl="1">
              <a:buFont typeface="Wingdings" panose="05000000000000000000" pitchFamily="2" charset="2"/>
              <a:buChar char="§"/>
            </a:pPr>
            <a:endParaRPr lang="en-GB" dirty="0"/>
          </a:p>
          <a:p>
            <a:pPr marL="342900" lvl="1" indent="0">
              <a:buNone/>
            </a:pPr>
            <a:r>
              <a:rPr lang="en-GB" dirty="0">
                <a:solidFill>
                  <a:srgbClr val="FF0000"/>
                </a:solidFill>
              </a:rPr>
              <a:t>* experiments started in 2026 </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4" name="Content Placeholder 2">
            <a:extLst>
              <a:ext uri="{FF2B5EF4-FFF2-40B4-BE49-F238E27FC236}">
                <a16:creationId xmlns:a16="http://schemas.microsoft.com/office/drawing/2014/main" id="{698B6D29-D96E-9CD9-4BF3-643C56DF4B50}"/>
              </a:ext>
            </a:extLst>
          </p:cNvPr>
          <p:cNvSpPr txBox="1">
            <a:spLocks/>
          </p:cNvSpPr>
          <p:nvPr/>
        </p:nvSpPr>
        <p:spPr>
          <a:xfrm>
            <a:off x="360040" y="5202975"/>
            <a:ext cx="11623960" cy="442214"/>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000" dirty="0"/>
              <a:t>Activities coordinated with IO using the ITPA umbrella (</a:t>
            </a:r>
            <a:r>
              <a:rPr lang="en-GB" sz="2000" dirty="0" err="1"/>
              <a:t>DivSOL</a:t>
            </a:r>
            <a:r>
              <a:rPr lang="en-GB" sz="2000" dirty="0"/>
              <a:t>) and direct communication between IO/PWIE</a:t>
            </a:r>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p:txBody>
      </p:sp>
    </p:spTree>
    <p:extLst>
      <p:ext uri="{BB962C8B-B14F-4D97-AF65-F5344CB8AC3E}">
        <p14:creationId xmlns:p14="http://schemas.microsoft.com/office/powerpoint/2010/main" val="309519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GB" dirty="0"/>
              <a:t>Activities within 2025 (ii)</a:t>
            </a:r>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6"/>
            <a:ext cx="12337428" cy="3748344"/>
          </a:xfrm>
        </p:spPr>
        <p:txBody>
          <a:bodyPr>
            <a:normAutofit/>
          </a:bodyPr>
          <a:lstStyle/>
          <a:p>
            <a:pPr>
              <a:buFont typeface="Wingdings" panose="05000000000000000000" pitchFamily="2" charset="2"/>
              <a:buChar char="§"/>
            </a:pPr>
            <a:r>
              <a:rPr lang="en-GB" sz="2000" dirty="0"/>
              <a:t>Material qualification for “DEMO” and other facilities with plasma and combined load, damage evolution, limits</a:t>
            </a:r>
          </a:p>
          <a:p>
            <a:pPr>
              <a:buFont typeface="Wingdings" panose="05000000000000000000" pitchFamily="2" charset="2"/>
              <a:buChar char="§"/>
            </a:pPr>
            <a:r>
              <a:rPr lang="en-GB" sz="2000" dirty="0"/>
              <a:t>Support of WEST and ASDEX Upgrade experiments, analysis, and interpretative modelling </a:t>
            </a:r>
          </a:p>
          <a:p>
            <a:pPr marL="0" indent="0">
              <a:buNone/>
            </a:pPr>
            <a:r>
              <a:rPr lang="en-GB" sz="2000" dirty="0"/>
              <a:t>     (PWIE aspects only e.g. migration, 3D aspects, layer formation, stability)</a:t>
            </a:r>
          </a:p>
          <a:p>
            <a:pPr>
              <a:buFont typeface="Wingdings" panose="05000000000000000000" pitchFamily="2" charset="2"/>
              <a:buChar char="§"/>
            </a:pPr>
            <a:r>
              <a:rPr lang="en-GB" sz="2000" dirty="0"/>
              <a:t>Address T-retention by trapping/diffusion/permeation in damaged tungsten/</a:t>
            </a:r>
            <a:r>
              <a:rPr lang="en-GB" sz="2000" dirty="0" err="1"/>
              <a:t>Eurofer</a:t>
            </a:r>
            <a:r>
              <a:rPr lang="en-GB" sz="2000" dirty="0"/>
              <a:t> PFCs  </a:t>
            </a:r>
          </a:p>
          <a:p>
            <a:pPr>
              <a:buFont typeface="Wingdings" panose="05000000000000000000" pitchFamily="2" charset="2"/>
              <a:buChar char="§"/>
            </a:pPr>
            <a:r>
              <a:rPr lang="en-GB" sz="2000" dirty="0"/>
              <a:t>Prompt re-deposition physics of W and properties of re-deposited W (</a:t>
            </a:r>
            <a:r>
              <a:rPr lang="en-GB" sz="2000" dirty="0">
                <a:solidFill>
                  <a:srgbClr val="FF0000"/>
                </a:solidFill>
              </a:rPr>
              <a:t>experiments</a:t>
            </a:r>
            <a:r>
              <a:rPr lang="en-GB" sz="2000" dirty="0"/>
              <a:t> and modelling)</a:t>
            </a:r>
          </a:p>
          <a:p>
            <a:pPr>
              <a:buFont typeface="Wingdings" panose="05000000000000000000" pitchFamily="2" charset="2"/>
              <a:buChar char="§"/>
            </a:pPr>
            <a:r>
              <a:rPr lang="en-GB" sz="2000" dirty="0"/>
              <a:t>Analysis of JET-LIBS data and prepare</a:t>
            </a:r>
            <a:r>
              <a:rPr lang="en-GB" sz="2000" dirty="0">
                <a:solidFill>
                  <a:srgbClr val="FF0000"/>
                </a:solidFill>
              </a:rPr>
              <a:t>/start for post-DT tile analysis</a:t>
            </a:r>
          </a:p>
          <a:p>
            <a:pPr>
              <a:buFont typeface="Wingdings" panose="05000000000000000000" pitchFamily="2" charset="2"/>
              <a:buChar char="§"/>
            </a:pPr>
            <a:r>
              <a:rPr lang="en-GB" sz="2000" dirty="0"/>
              <a:t>Support of W7-X PWIE in long-pulse operation, wall conditioning, material migration, transfer to W </a:t>
            </a:r>
          </a:p>
          <a:p>
            <a:pPr>
              <a:buFont typeface="Wingdings" panose="05000000000000000000" pitchFamily="2" charset="2"/>
              <a:buChar char="§"/>
            </a:pPr>
            <a:r>
              <a:rPr lang="en-GB" sz="2000" dirty="0"/>
              <a:t>Properties of cold, recombining plasmas in view of molecular assisted processes in H,D</a:t>
            </a:r>
          </a:p>
          <a:p>
            <a:pPr>
              <a:buFont typeface="Wingdings" panose="05000000000000000000" pitchFamily="2" charset="2"/>
              <a:buChar char="§"/>
            </a:pPr>
            <a:r>
              <a:rPr lang="en-GB" sz="2000" dirty="0"/>
              <a:t>Development and application of laser-based technologies for in-situ and in-operando studies (W, B)</a:t>
            </a:r>
          </a:p>
          <a:p>
            <a:pPr>
              <a:buFont typeface="Wingdings" panose="05000000000000000000" pitchFamily="2" charset="2"/>
              <a:buChar char="§"/>
            </a:pPr>
            <a:r>
              <a:rPr lang="en-GB" sz="2000" dirty="0"/>
              <a:t>Support of COMPASS-U and JT-60SA regarding transfer to W by modelling, divertor design, and PFC test </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2" name="Content Placeholder 2">
            <a:extLst>
              <a:ext uri="{FF2B5EF4-FFF2-40B4-BE49-F238E27FC236}">
                <a16:creationId xmlns:a16="http://schemas.microsoft.com/office/drawing/2014/main" id="{C9E14F3C-0765-A7F0-0EEB-F820CB126F3A}"/>
              </a:ext>
            </a:extLst>
          </p:cNvPr>
          <p:cNvSpPr txBox="1">
            <a:spLocks/>
          </p:cNvSpPr>
          <p:nvPr/>
        </p:nvSpPr>
        <p:spPr>
          <a:xfrm>
            <a:off x="360040" y="5202974"/>
            <a:ext cx="11623960" cy="776215"/>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000" dirty="0"/>
              <a:t>Coordination with WPTE and WPW7X and support of WPSA in specific areas</a:t>
            </a:r>
          </a:p>
          <a:p>
            <a:pPr marL="0" indent="0">
              <a:buFont typeface="Arial" panose="020B0604020202020204" pitchFamily="34" charset="0"/>
              <a:buNone/>
            </a:pPr>
            <a:r>
              <a:rPr lang="en-GB" sz="2000" dirty="0"/>
              <a:t>Note, dedicated experimental time for benchmark experiments which require high fluence limited in 2025</a:t>
            </a:r>
          </a:p>
          <a:p>
            <a:pPr marL="0" indent="0">
              <a:buFont typeface="Arial" panose="020B0604020202020204" pitchFamily="34" charset="0"/>
              <a:buNone/>
            </a:pPr>
            <a:r>
              <a:rPr lang="en-GB" sz="2000" dirty="0"/>
              <a:t>Interaction with FTD where possible, but in general challenging due to re-organisation and change of scope</a:t>
            </a:r>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a:p>
            <a:pPr>
              <a:buFont typeface="Wingdings" panose="05000000000000000000" pitchFamily="2" charset="2"/>
              <a:buChar char="§"/>
            </a:pPr>
            <a:endParaRPr lang="en-GB" sz="2000" dirty="0"/>
          </a:p>
        </p:txBody>
      </p:sp>
    </p:spTree>
    <p:extLst>
      <p:ext uri="{BB962C8B-B14F-4D97-AF65-F5344CB8AC3E}">
        <p14:creationId xmlns:p14="http://schemas.microsoft.com/office/powerpoint/2010/main" val="347562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E4D68-0860-45BB-9172-642C83EBEE32}"/>
              </a:ext>
            </a:extLst>
          </p:cNvPr>
          <p:cNvSpPr>
            <a:spLocks noGrp="1"/>
          </p:cNvSpPr>
          <p:nvPr>
            <p:ph type="title"/>
          </p:nvPr>
        </p:nvSpPr>
        <p:spPr/>
        <p:txBody>
          <a:bodyPr/>
          <a:lstStyle/>
          <a:p>
            <a:r>
              <a:rPr lang="de-DE" dirty="0"/>
              <a:t>SP B </a:t>
            </a:r>
            <a:r>
              <a:rPr lang="de-DE" dirty="0" err="1"/>
              <a:t>example</a:t>
            </a:r>
            <a:r>
              <a:rPr lang="de-DE" dirty="0"/>
              <a:t>: </a:t>
            </a:r>
            <a:r>
              <a:rPr lang="en-US" dirty="0"/>
              <a:t>WEST erosion and deposition patterns on PFUs </a:t>
            </a:r>
            <a:endParaRPr lang="de-DE" dirty="0"/>
          </a:p>
        </p:txBody>
      </p:sp>
      <p:sp>
        <p:nvSpPr>
          <p:cNvPr id="4" name="Foliennummernplatzhalter 3">
            <a:extLst>
              <a:ext uri="{FF2B5EF4-FFF2-40B4-BE49-F238E27FC236}">
                <a16:creationId xmlns:a16="http://schemas.microsoft.com/office/drawing/2014/main" id="{34F97C2C-73CA-3CE1-0611-D2612A272618}"/>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7" name="Textfeld 4">
            <a:extLst>
              <a:ext uri="{FF2B5EF4-FFF2-40B4-BE49-F238E27FC236}">
                <a16:creationId xmlns:a16="http://schemas.microsoft.com/office/drawing/2014/main" id="{486F7371-BFC4-778E-5CF2-1ADDB6C29CB9}"/>
              </a:ext>
            </a:extLst>
          </p:cNvPr>
          <p:cNvSpPr txBox="1"/>
          <p:nvPr/>
        </p:nvSpPr>
        <p:spPr>
          <a:xfrm>
            <a:off x="6139470" y="3677241"/>
            <a:ext cx="5627037" cy="2746521"/>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Task and questions to be addressed </a:t>
            </a:r>
          </a:p>
          <a:p>
            <a:pPr marL="182563" indent="-182563">
              <a:lnSpc>
                <a:spcPct val="113000"/>
              </a:lnSpc>
              <a:buFont typeface="Wingdings" panose="05000000000000000000" pitchFamily="2" charset="2"/>
              <a:buChar char="§"/>
              <a:tabLst>
                <a:tab pos="177800" algn="l"/>
              </a:tabLst>
            </a:pPr>
            <a:r>
              <a:rPr lang="en-US" altLang="en-US" sz="1600" dirty="0">
                <a:cs typeface="Arial" panose="020B0604020202020204" pitchFamily="34" charset="0"/>
              </a:rPr>
              <a:t>Evaluate deposition </a:t>
            </a:r>
            <a:r>
              <a:rPr lang="en-US" altLang="en-US" sz="1600" dirty="0" err="1">
                <a:cs typeface="Arial" panose="020B0604020202020204" pitchFamily="34" charset="0"/>
              </a:rPr>
              <a:t>behaviour</a:t>
            </a:r>
            <a:r>
              <a:rPr lang="en-US" altLang="en-US" sz="1600" dirty="0">
                <a:cs typeface="Arial" panose="020B0604020202020204" pitchFamily="34" charset="0"/>
              </a:rPr>
              <a:t> on PFUs during phase 2</a:t>
            </a:r>
          </a:p>
          <a:p>
            <a:pPr>
              <a:lnSpc>
                <a:spcPct val="113000"/>
              </a:lnSpc>
            </a:pPr>
            <a:endParaRPr lang="en-US" altLang="en-US" sz="1600" b="1" dirty="0">
              <a:solidFill>
                <a:srgbClr val="0070C0"/>
              </a:solidFill>
              <a:cs typeface="Arial" panose="020B0604020202020204" pitchFamily="34" charset="0"/>
            </a:endParaRPr>
          </a:p>
          <a:p>
            <a:pPr>
              <a:lnSpc>
                <a:spcPct val="113000"/>
              </a:lnSpc>
            </a:pPr>
            <a:r>
              <a:rPr lang="en-US" altLang="en-US" sz="1600" b="1" dirty="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en-GB" altLang="en-US" sz="1600" dirty="0">
                <a:cs typeface="Arial" panose="020B0604020202020204" pitchFamily="34" charset="0"/>
              </a:rPr>
              <a:t>Confocal microscopy on PFUs after C9 and C11 to determine thickness of deposited layers</a:t>
            </a:r>
          </a:p>
          <a:p>
            <a:endParaRPr lang="en-GB" altLang="en-US" sz="1600" b="1" dirty="0">
              <a:solidFill>
                <a:srgbClr val="0070C0"/>
              </a:solidFill>
              <a:cs typeface="Arial" panose="020B0604020202020204" pitchFamily="34" charset="0"/>
            </a:endParaRPr>
          </a:p>
          <a:p>
            <a:r>
              <a:rPr lang="en-GB"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US" altLang="en-US" sz="1600" b="1" i="1" dirty="0">
                <a:solidFill>
                  <a:srgbClr val="00B050"/>
                </a:solidFill>
                <a:cs typeface="Arial" panose="020B0604020202020204" pitchFamily="34" charset="0"/>
              </a:rPr>
              <a:t>Layers &gt; 100 µm during phase 2</a:t>
            </a:r>
          </a:p>
          <a:p>
            <a:pPr marL="171450" indent="-171450">
              <a:buFont typeface="Wingdings" panose="05000000000000000000" pitchFamily="2" charset="2"/>
              <a:buChar char="§"/>
            </a:pPr>
            <a:r>
              <a:rPr lang="en-US" altLang="en-US" sz="1600" dirty="0">
                <a:cs typeface="Arial" panose="020B0604020202020204" pitchFamily="34" charset="0"/>
              </a:rPr>
              <a:t>Cleaning activities needed</a:t>
            </a:r>
            <a:endParaRPr lang="en-US" altLang="en-US" sz="1600" b="1" i="1" dirty="0">
              <a:solidFill>
                <a:srgbClr val="00B050"/>
              </a:solidFill>
              <a:cs typeface="Arial" panose="020B0604020202020204" pitchFamily="34" charset="0"/>
            </a:endParaRPr>
          </a:p>
        </p:txBody>
      </p:sp>
      <p:sp>
        <p:nvSpPr>
          <p:cNvPr id="8" name="TextBox 3">
            <a:extLst>
              <a:ext uri="{FF2B5EF4-FFF2-40B4-BE49-F238E27FC236}">
                <a16:creationId xmlns:a16="http://schemas.microsoft.com/office/drawing/2014/main" id="{D0770063-5C99-3BE9-5AF8-56EC237461D6}"/>
              </a:ext>
            </a:extLst>
          </p:cNvPr>
          <p:cNvSpPr txBox="1"/>
          <p:nvPr/>
        </p:nvSpPr>
        <p:spPr bwMode="auto">
          <a:xfrm>
            <a:off x="5789112" y="3230400"/>
            <a:ext cx="1164101" cy="307777"/>
          </a:xfrm>
          <a:prstGeom prst="rect">
            <a:avLst/>
          </a:prstGeom>
          <a:noFill/>
        </p:spPr>
        <p:txBody>
          <a:bodyPr wrap="none" rtlCol="0">
            <a:spAutoFit/>
          </a:bodyPr>
          <a:lstStyle/>
          <a:p>
            <a:r>
              <a:rPr lang="fi-FI" sz="1400" b="1" dirty="0"/>
              <a:t>M. Diez et al.</a:t>
            </a:r>
          </a:p>
        </p:txBody>
      </p:sp>
      <p:sp>
        <p:nvSpPr>
          <p:cNvPr id="9" name="Textfeld 4">
            <a:extLst>
              <a:ext uri="{FF2B5EF4-FFF2-40B4-BE49-F238E27FC236}">
                <a16:creationId xmlns:a16="http://schemas.microsoft.com/office/drawing/2014/main" id="{03B1840A-A056-E5BF-92ED-121C137B9E1E}"/>
              </a:ext>
            </a:extLst>
          </p:cNvPr>
          <p:cNvSpPr txBox="1"/>
          <p:nvPr/>
        </p:nvSpPr>
        <p:spPr>
          <a:xfrm>
            <a:off x="150973" y="1894172"/>
            <a:ext cx="5945028" cy="3418052"/>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Task and questions to be addressed </a:t>
            </a:r>
          </a:p>
          <a:p>
            <a:pPr marL="182563" indent="-182563">
              <a:lnSpc>
                <a:spcPct val="113000"/>
              </a:lnSpc>
              <a:buFont typeface="Wingdings" panose="05000000000000000000" pitchFamily="2" charset="2"/>
              <a:buChar char="§"/>
              <a:tabLst>
                <a:tab pos="177800" algn="l"/>
              </a:tabLst>
            </a:pPr>
            <a:r>
              <a:rPr lang="en-US" altLang="en-US" sz="1600" dirty="0">
                <a:cs typeface="Arial" panose="020B0604020202020204" pitchFamily="34" charset="0"/>
              </a:rPr>
              <a:t>Assess erosion of divertor PFUs phase 2</a:t>
            </a:r>
          </a:p>
          <a:p>
            <a:pPr>
              <a:lnSpc>
                <a:spcPct val="113000"/>
              </a:lnSpc>
            </a:pPr>
            <a:endParaRPr lang="en-US" altLang="en-US" sz="1200" b="1" dirty="0">
              <a:solidFill>
                <a:srgbClr val="0070C0"/>
              </a:solidFill>
              <a:cs typeface="Arial" panose="020B0604020202020204" pitchFamily="34" charset="0"/>
            </a:endParaRPr>
          </a:p>
          <a:p>
            <a:pPr>
              <a:lnSpc>
                <a:spcPct val="113000"/>
              </a:lnSpc>
            </a:pPr>
            <a:r>
              <a:rPr lang="en-US" altLang="en-US" sz="1600" b="1" dirty="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en-GB" altLang="en-US" sz="1600" dirty="0">
                <a:cs typeface="Arial" panose="020B0604020202020204" pitchFamily="34" charset="0"/>
              </a:rPr>
              <a:t>Fiducials on the surface of 4 PFUs (CEA)</a:t>
            </a:r>
          </a:p>
          <a:p>
            <a:pPr marL="214313" indent="-214313">
              <a:lnSpc>
                <a:spcPct val="113000"/>
              </a:lnSpc>
              <a:buFont typeface="Wingdings" panose="05000000000000000000" pitchFamily="2" charset="2"/>
              <a:buChar char="§"/>
            </a:pPr>
            <a:r>
              <a:rPr lang="en-GB" altLang="en-US" sz="1600" dirty="0">
                <a:cs typeface="Arial" panose="020B0604020202020204" pitchFamily="34" charset="0"/>
              </a:rPr>
              <a:t>Measurement of their depth using confocal microscopy – monitoring after each campaign (CEA)</a:t>
            </a:r>
          </a:p>
          <a:p>
            <a:pPr marL="214313" indent="-214313">
              <a:lnSpc>
                <a:spcPct val="113000"/>
              </a:lnSpc>
              <a:buFont typeface="Wingdings" panose="05000000000000000000" pitchFamily="2" charset="2"/>
              <a:buChar char="§"/>
            </a:pPr>
            <a:r>
              <a:rPr lang="en-GB" altLang="en-US" sz="1600" dirty="0">
                <a:cs typeface="Arial" panose="020B0604020202020204" pitchFamily="34" charset="0"/>
              </a:rPr>
              <a:t>FIB analyses of the fiducials (MPG)</a:t>
            </a:r>
          </a:p>
          <a:p>
            <a:endParaRPr lang="en-GB" altLang="en-US" sz="1200" b="1" dirty="0">
              <a:solidFill>
                <a:srgbClr val="0070C0"/>
              </a:solidFill>
              <a:cs typeface="Arial" panose="020B0604020202020204" pitchFamily="34" charset="0"/>
            </a:endParaRPr>
          </a:p>
          <a:p>
            <a:r>
              <a:rPr lang="en-GB"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US" altLang="en-US" sz="1600" dirty="0">
                <a:cs typeface="Arial" panose="020B0604020202020204" pitchFamily="34" charset="0"/>
              </a:rPr>
              <a:t>Fiducials clearly modified by plasma (change of depth, change of shape)</a:t>
            </a:r>
          </a:p>
          <a:p>
            <a:pPr marL="171450" indent="-171450">
              <a:buFont typeface="Wingdings" panose="05000000000000000000" pitchFamily="2" charset="2"/>
              <a:buChar char="§"/>
            </a:pPr>
            <a:r>
              <a:rPr lang="en-US" altLang="en-US" sz="1600" b="1" i="1" dirty="0">
                <a:solidFill>
                  <a:srgbClr val="00B050"/>
                </a:solidFill>
                <a:cs typeface="Arial" panose="020B0604020202020204" pitchFamily="34" charset="0"/>
              </a:rPr>
              <a:t>Erosion might reach 20 µm at ISP after 18h of plasma</a:t>
            </a:r>
          </a:p>
        </p:txBody>
      </p:sp>
      <p:pic>
        <p:nvPicPr>
          <p:cNvPr id="10" name="Image 18">
            <a:extLst>
              <a:ext uri="{FF2B5EF4-FFF2-40B4-BE49-F238E27FC236}">
                <a16:creationId xmlns:a16="http://schemas.microsoft.com/office/drawing/2014/main" id="{B86AA62E-361C-1ABB-7451-09930C00E8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91033" y="855230"/>
            <a:ext cx="1656884" cy="853604"/>
          </a:xfrm>
          <a:prstGeom prst="rect">
            <a:avLst/>
          </a:prstGeom>
          <a:effectLst/>
        </p:spPr>
      </p:pic>
      <p:pic>
        <p:nvPicPr>
          <p:cNvPr id="11" name="Image 3">
            <a:extLst>
              <a:ext uri="{FF2B5EF4-FFF2-40B4-BE49-F238E27FC236}">
                <a16:creationId xmlns:a16="http://schemas.microsoft.com/office/drawing/2014/main" id="{AEA77DF3-DA9D-07B8-4014-F37F6C7131F2}"/>
              </a:ext>
            </a:extLst>
          </p:cNvPr>
          <p:cNvPicPr>
            <a:picLocks noChangeAspect="1"/>
          </p:cNvPicPr>
          <p:nvPr/>
        </p:nvPicPr>
        <p:blipFill>
          <a:blip r:embed="rId3"/>
          <a:stretch>
            <a:fillRect/>
          </a:stretch>
        </p:blipFill>
        <p:spPr>
          <a:xfrm>
            <a:off x="3840377" y="662838"/>
            <a:ext cx="2681973" cy="2382224"/>
          </a:xfrm>
          <a:prstGeom prst="rect">
            <a:avLst/>
          </a:prstGeom>
        </p:spPr>
      </p:pic>
      <p:pic>
        <p:nvPicPr>
          <p:cNvPr id="12" name="Image 19">
            <a:extLst>
              <a:ext uri="{FF2B5EF4-FFF2-40B4-BE49-F238E27FC236}">
                <a16:creationId xmlns:a16="http://schemas.microsoft.com/office/drawing/2014/main" id="{ADCF4C9D-A5CA-C56F-5D67-EF5A9CA7E0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52" t="7744" r="7053" b="6900"/>
          <a:stretch/>
        </p:blipFill>
        <p:spPr>
          <a:xfrm>
            <a:off x="10580794" y="1612001"/>
            <a:ext cx="1185713" cy="1278432"/>
          </a:xfrm>
          <a:prstGeom prst="rect">
            <a:avLst/>
          </a:prstGeom>
        </p:spPr>
      </p:pic>
      <p:pic>
        <p:nvPicPr>
          <p:cNvPr id="13" name="Image 21">
            <a:extLst>
              <a:ext uri="{FF2B5EF4-FFF2-40B4-BE49-F238E27FC236}">
                <a16:creationId xmlns:a16="http://schemas.microsoft.com/office/drawing/2014/main" id="{97C75900-A3E1-03E3-D4DA-B6DA1C517E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935"/>
          <a:stretch/>
        </p:blipFill>
        <p:spPr>
          <a:xfrm>
            <a:off x="11854832" y="1189217"/>
            <a:ext cx="160126" cy="2124000"/>
          </a:xfrm>
          <a:prstGeom prst="rect">
            <a:avLst/>
          </a:prstGeom>
        </p:spPr>
      </p:pic>
      <p:pic>
        <p:nvPicPr>
          <p:cNvPr id="14" name="Image 22">
            <a:extLst>
              <a:ext uri="{FF2B5EF4-FFF2-40B4-BE49-F238E27FC236}">
                <a16:creationId xmlns:a16="http://schemas.microsoft.com/office/drawing/2014/main" id="{B50862C2-A67C-F8CC-4A96-99C376540BF3}"/>
              </a:ext>
            </a:extLst>
          </p:cNvPr>
          <p:cNvPicPr>
            <a:picLocks noChangeAspect="1"/>
          </p:cNvPicPr>
          <p:nvPr/>
        </p:nvPicPr>
        <p:blipFill>
          <a:blip r:embed="rId6"/>
          <a:stretch>
            <a:fillRect/>
          </a:stretch>
        </p:blipFill>
        <p:spPr>
          <a:xfrm>
            <a:off x="7246957" y="839656"/>
            <a:ext cx="3139381" cy="2617281"/>
          </a:xfrm>
          <a:prstGeom prst="rect">
            <a:avLst/>
          </a:prstGeom>
        </p:spPr>
      </p:pic>
      <p:sp>
        <p:nvSpPr>
          <p:cNvPr id="15" name="object 4">
            <a:extLst>
              <a:ext uri="{FF2B5EF4-FFF2-40B4-BE49-F238E27FC236}">
                <a16:creationId xmlns:a16="http://schemas.microsoft.com/office/drawing/2014/main" id="{7693D7AA-BEA9-E6CF-AA8C-7F50F28AE90F}"/>
              </a:ext>
            </a:extLst>
          </p:cNvPr>
          <p:cNvSpPr txBox="1"/>
          <p:nvPr/>
        </p:nvSpPr>
        <p:spPr>
          <a:xfrm>
            <a:off x="272717" y="5497562"/>
            <a:ext cx="5458612" cy="869469"/>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wrap="square" lIns="0" tIns="12700" rIns="0" bIns="0" rtlCol="0">
            <a:spAutoFit/>
          </a:bodyPr>
          <a:lstStyle/>
          <a:p>
            <a:pPr marL="337185" marR="128905" indent="-287020">
              <a:lnSpc>
                <a:spcPct val="100000"/>
              </a:lnSpc>
              <a:spcBef>
                <a:spcPts val="100"/>
              </a:spcBef>
              <a:buFont typeface="Wingdings" panose="05000000000000000000" pitchFamily="2" charset="2"/>
              <a:buChar char="§"/>
              <a:tabLst>
                <a:tab pos="337185" algn="l"/>
              </a:tabLst>
            </a:pPr>
            <a:r>
              <a:rPr lang="en-US" sz="1800" noProof="0" dirty="0">
                <a:latin typeface="Calibri"/>
                <a:cs typeface="Calibri"/>
              </a:rPr>
              <a:t>Extreme erosion and deposition values for W</a:t>
            </a:r>
          </a:p>
          <a:p>
            <a:pPr marL="337185" marR="128905" indent="-287020">
              <a:lnSpc>
                <a:spcPct val="100000"/>
              </a:lnSpc>
              <a:spcBef>
                <a:spcPts val="100"/>
              </a:spcBef>
              <a:buFont typeface="Wingdings" panose="05000000000000000000" pitchFamily="2" charset="2"/>
              <a:buChar char="§"/>
              <a:tabLst>
                <a:tab pos="337185" algn="l"/>
              </a:tabLst>
            </a:pPr>
            <a:r>
              <a:rPr lang="en-US" noProof="0" dirty="0">
                <a:latin typeface="Calibri"/>
                <a:cs typeface="Calibri"/>
              </a:rPr>
              <a:t>W migration from first wall to divertor needed</a:t>
            </a:r>
          </a:p>
          <a:p>
            <a:pPr marL="50165" marR="128905">
              <a:lnSpc>
                <a:spcPct val="100000"/>
              </a:lnSpc>
              <a:spcBef>
                <a:spcPts val="100"/>
              </a:spcBef>
              <a:tabLst>
                <a:tab pos="337185" algn="l"/>
              </a:tabLst>
            </a:pPr>
            <a:r>
              <a:rPr lang="en-US" sz="1800" noProof="0" dirty="0">
                <a:latin typeface="Calibri"/>
                <a:cs typeface="Calibri"/>
              </a:rPr>
              <a:t>     to </a:t>
            </a:r>
            <a:r>
              <a:rPr lang="en-US" noProof="0" dirty="0">
                <a:latin typeface="Calibri"/>
                <a:cs typeface="Calibri"/>
              </a:rPr>
              <a:t>explain deposition (ripple, antenna, operation?)</a:t>
            </a:r>
            <a:endParaRPr lang="en-US" sz="1800" noProof="0" dirty="0">
              <a:latin typeface="Calibri"/>
              <a:cs typeface="Calibri"/>
            </a:endParaRPr>
          </a:p>
        </p:txBody>
      </p:sp>
      <p:pic>
        <p:nvPicPr>
          <p:cNvPr id="16" name="Grafik 15">
            <a:extLst>
              <a:ext uri="{FF2B5EF4-FFF2-40B4-BE49-F238E27FC236}">
                <a16:creationId xmlns:a16="http://schemas.microsoft.com/office/drawing/2014/main" id="{DFC9DFDD-539C-A219-EE15-AAABC524415A}"/>
              </a:ext>
            </a:extLst>
          </p:cNvPr>
          <p:cNvPicPr>
            <a:picLocks noChangeAspect="1"/>
          </p:cNvPicPr>
          <p:nvPr/>
        </p:nvPicPr>
        <p:blipFill>
          <a:blip r:embed="rId7"/>
          <a:stretch>
            <a:fillRect/>
          </a:stretch>
        </p:blipFill>
        <p:spPr>
          <a:xfrm>
            <a:off x="10731536" y="62397"/>
            <a:ext cx="1203359" cy="800781"/>
          </a:xfrm>
          <a:prstGeom prst="rect">
            <a:avLst/>
          </a:prstGeom>
        </p:spPr>
      </p:pic>
    </p:spTree>
    <p:extLst>
      <p:ext uri="{BB962C8B-B14F-4D97-AF65-F5344CB8AC3E}">
        <p14:creationId xmlns:p14="http://schemas.microsoft.com/office/powerpoint/2010/main" val="333475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7A10D-C6FF-612C-2AF3-8CD96FE9D16C}"/>
              </a:ext>
            </a:extLst>
          </p:cNvPr>
          <p:cNvSpPr>
            <a:spLocks noGrp="1"/>
          </p:cNvSpPr>
          <p:nvPr>
            <p:ph type="title"/>
          </p:nvPr>
        </p:nvSpPr>
        <p:spPr/>
        <p:txBody>
          <a:bodyPr/>
          <a:lstStyle/>
          <a:p>
            <a:r>
              <a:rPr lang="de-DE" dirty="0"/>
              <a:t>SP C </a:t>
            </a:r>
            <a:r>
              <a:rPr lang="de-DE" dirty="0" err="1"/>
              <a:t>example</a:t>
            </a:r>
            <a:r>
              <a:rPr lang="de-DE" dirty="0"/>
              <a:t>: Fuel </a:t>
            </a:r>
            <a:r>
              <a:rPr lang="de-DE" dirty="0" err="1"/>
              <a:t>retention</a:t>
            </a:r>
            <a:r>
              <a:rPr lang="de-DE" dirty="0"/>
              <a:t> in EUROFER w/ and w/o He</a:t>
            </a:r>
          </a:p>
        </p:txBody>
      </p:sp>
      <p:sp>
        <p:nvSpPr>
          <p:cNvPr id="4" name="Foliennummernplatzhalter 3">
            <a:extLst>
              <a:ext uri="{FF2B5EF4-FFF2-40B4-BE49-F238E27FC236}">
                <a16:creationId xmlns:a16="http://schemas.microsoft.com/office/drawing/2014/main" id="{793C59AA-31FA-A2AC-7B90-A7142C266B27}"/>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object 3">
            <a:extLst>
              <a:ext uri="{FF2B5EF4-FFF2-40B4-BE49-F238E27FC236}">
                <a16:creationId xmlns:a16="http://schemas.microsoft.com/office/drawing/2014/main" id="{BBF3648F-CDA9-583E-2172-83BBBCD4CA60}"/>
              </a:ext>
            </a:extLst>
          </p:cNvPr>
          <p:cNvSpPr txBox="1"/>
          <p:nvPr/>
        </p:nvSpPr>
        <p:spPr>
          <a:xfrm>
            <a:off x="360040" y="880757"/>
            <a:ext cx="11603360" cy="289182"/>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wrap="square" lIns="0" tIns="12065" rIns="0" bIns="0" rtlCol="0">
            <a:spAutoFit/>
          </a:bodyPr>
          <a:lstStyle/>
          <a:p>
            <a:pPr marL="12700">
              <a:lnSpc>
                <a:spcPct val="100000"/>
              </a:lnSpc>
              <a:spcBef>
                <a:spcPts val="95"/>
              </a:spcBef>
              <a:tabLst>
                <a:tab pos="227329" algn="l"/>
              </a:tabLst>
            </a:pPr>
            <a:r>
              <a:rPr b="1" dirty="0">
                <a:latin typeface="Arial"/>
                <a:cs typeface="Arial"/>
              </a:rPr>
              <a:t>Study</a:t>
            </a:r>
            <a:r>
              <a:rPr b="1" spc="-30" dirty="0">
                <a:latin typeface="Arial"/>
                <a:cs typeface="Arial"/>
              </a:rPr>
              <a:t> </a:t>
            </a:r>
            <a:r>
              <a:rPr b="1" dirty="0">
                <a:latin typeface="Arial"/>
                <a:cs typeface="Arial"/>
              </a:rPr>
              <a:t>D</a:t>
            </a:r>
            <a:r>
              <a:rPr b="1" spc="-30" dirty="0">
                <a:latin typeface="Arial"/>
                <a:cs typeface="Arial"/>
              </a:rPr>
              <a:t> </a:t>
            </a:r>
            <a:r>
              <a:rPr b="1" dirty="0">
                <a:latin typeface="Arial"/>
                <a:cs typeface="Arial"/>
              </a:rPr>
              <a:t>uptake</a:t>
            </a:r>
            <a:r>
              <a:rPr b="1" spc="-35" dirty="0">
                <a:latin typeface="Arial"/>
                <a:cs typeface="Arial"/>
              </a:rPr>
              <a:t> </a:t>
            </a:r>
            <a:r>
              <a:rPr b="1" dirty="0">
                <a:latin typeface="Arial"/>
                <a:cs typeface="Arial"/>
              </a:rPr>
              <a:t>and</a:t>
            </a:r>
            <a:r>
              <a:rPr b="1" spc="-40" dirty="0">
                <a:latin typeface="Arial"/>
                <a:cs typeface="Arial"/>
              </a:rPr>
              <a:t> </a:t>
            </a:r>
            <a:r>
              <a:rPr b="1" dirty="0">
                <a:latin typeface="Arial"/>
                <a:cs typeface="Arial"/>
              </a:rPr>
              <a:t>retention</a:t>
            </a:r>
            <a:r>
              <a:rPr b="1" spc="-10" dirty="0">
                <a:latin typeface="Arial"/>
                <a:cs typeface="Arial"/>
              </a:rPr>
              <a:t> </a:t>
            </a:r>
            <a:r>
              <a:rPr b="1" dirty="0">
                <a:latin typeface="Arial"/>
                <a:cs typeface="Arial"/>
              </a:rPr>
              <a:t>in</a:t>
            </a:r>
            <a:r>
              <a:rPr b="1" spc="-30" dirty="0">
                <a:latin typeface="Arial"/>
                <a:cs typeface="Arial"/>
              </a:rPr>
              <a:t> </a:t>
            </a:r>
            <a:r>
              <a:rPr b="1" dirty="0">
                <a:latin typeface="Arial"/>
                <a:cs typeface="Arial"/>
              </a:rPr>
              <a:t>EUROFER</a:t>
            </a:r>
            <a:r>
              <a:rPr b="1" spc="-45" dirty="0">
                <a:latin typeface="Arial"/>
                <a:cs typeface="Arial"/>
              </a:rPr>
              <a:t> </a:t>
            </a:r>
            <a:r>
              <a:rPr b="1" dirty="0">
                <a:latin typeface="Arial"/>
                <a:cs typeface="Arial"/>
              </a:rPr>
              <a:t>as</a:t>
            </a:r>
            <a:r>
              <a:rPr b="1" spc="-30" dirty="0">
                <a:latin typeface="Arial"/>
                <a:cs typeface="Arial"/>
              </a:rPr>
              <a:t> </a:t>
            </a:r>
            <a:r>
              <a:rPr b="1" dirty="0">
                <a:latin typeface="Arial"/>
                <a:cs typeface="Arial"/>
              </a:rPr>
              <a:t>a</a:t>
            </a:r>
            <a:r>
              <a:rPr b="1" spc="-45" dirty="0">
                <a:latin typeface="Arial"/>
                <a:cs typeface="Arial"/>
              </a:rPr>
              <a:t> </a:t>
            </a:r>
            <a:r>
              <a:rPr b="1" dirty="0">
                <a:latin typeface="Arial"/>
                <a:cs typeface="Arial"/>
              </a:rPr>
              <a:t>function</a:t>
            </a:r>
            <a:r>
              <a:rPr b="1" spc="-5" dirty="0">
                <a:latin typeface="Arial"/>
                <a:cs typeface="Arial"/>
              </a:rPr>
              <a:t> </a:t>
            </a:r>
            <a:r>
              <a:rPr b="1" dirty="0">
                <a:latin typeface="Arial"/>
                <a:cs typeface="Arial"/>
              </a:rPr>
              <a:t>of</a:t>
            </a:r>
            <a:r>
              <a:rPr b="1" spc="-40" dirty="0">
                <a:latin typeface="Arial"/>
                <a:cs typeface="Arial"/>
              </a:rPr>
              <a:t> </a:t>
            </a:r>
            <a:r>
              <a:rPr b="1" dirty="0">
                <a:latin typeface="Arial"/>
                <a:cs typeface="Arial"/>
              </a:rPr>
              <a:t>He</a:t>
            </a:r>
            <a:r>
              <a:rPr b="1" spc="-30" dirty="0">
                <a:latin typeface="Arial"/>
                <a:cs typeface="Arial"/>
              </a:rPr>
              <a:t> </a:t>
            </a:r>
            <a:r>
              <a:rPr b="1" dirty="0">
                <a:latin typeface="Arial"/>
                <a:cs typeface="Arial"/>
              </a:rPr>
              <a:t>fluence</a:t>
            </a:r>
            <a:r>
              <a:rPr b="1" spc="-25" dirty="0">
                <a:latin typeface="Arial"/>
                <a:cs typeface="Arial"/>
              </a:rPr>
              <a:t> </a:t>
            </a:r>
            <a:r>
              <a:rPr b="1" dirty="0">
                <a:latin typeface="Arial"/>
                <a:cs typeface="Arial"/>
              </a:rPr>
              <a:t>implanted</a:t>
            </a:r>
            <a:r>
              <a:rPr b="1" spc="-10" dirty="0">
                <a:latin typeface="Arial"/>
                <a:cs typeface="Arial"/>
              </a:rPr>
              <a:t> </a:t>
            </a:r>
            <a:r>
              <a:rPr b="1" dirty="0">
                <a:latin typeface="Arial"/>
                <a:cs typeface="Arial"/>
              </a:rPr>
              <a:t>at</a:t>
            </a:r>
            <a:r>
              <a:rPr b="1" spc="-30" dirty="0">
                <a:latin typeface="Arial"/>
                <a:cs typeface="Arial"/>
              </a:rPr>
              <a:t> </a:t>
            </a:r>
            <a:r>
              <a:rPr b="1" dirty="0">
                <a:latin typeface="Arial"/>
                <a:cs typeface="Arial"/>
              </a:rPr>
              <a:t>elevated</a:t>
            </a:r>
            <a:r>
              <a:rPr b="1" spc="10" dirty="0">
                <a:latin typeface="Arial"/>
                <a:cs typeface="Arial"/>
              </a:rPr>
              <a:t> </a:t>
            </a:r>
            <a:r>
              <a:rPr b="1" spc="-10" dirty="0">
                <a:latin typeface="Arial"/>
                <a:cs typeface="Arial"/>
              </a:rPr>
              <a:t>temperature</a:t>
            </a:r>
            <a:endParaRPr dirty="0">
              <a:latin typeface="Arial"/>
              <a:cs typeface="Arial"/>
            </a:endParaRPr>
          </a:p>
        </p:txBody>
      </p:sp>
      <p:sp>
        <p:nvSpPr>
          <p:cNvPr id="7" name="object 4">
            <a:extLst>
              <a:ext uri="{FF2B5EF4-FFF2-40B4-BE49-F238E27FC236}">
                <a16:creationId xmlns:a16="http://schemas.microsoft.com/office/drawing/2014/main" id="{5C6FB53D-08B3-91AB-D8C1-46E7D2C5DE85}"/>
              </a:ext>
            </a:extLst>
          </p:cNvPr>
          <p:cNvSpPr txBox="1"/>
          <p:nvPr/>
        </p:nvSpPr>
        <p:spPr>
          <a:xfrm>
            <a:off x="360040" y="2117815"/>
            <a:ext cx="4551045" cy="3043555"/>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wrap="square" lIns="0" tIns="12700" rIns="0" bIns="0" rtlCol="0">
            <a:spAutoFit/>
          </a:bodyPr>
          <a:lstStyle/>
          <a:p>
            <a:pPr marL="337185" marR="128905" indent="-287020">
              <a:lnSpc>
                <a:spcPct val="100000"/>
              </a:lnSpc>
              <a:spcBef>
                <a:spcPts val="100"/>
              </a:spcBef>
              <a:buFont typeface="Wingdings" panose="05000000000000000000" pitchFamily="2" charset="2"/>
              <a:buChar char="§"/>
              <a:tabLst>
                <a:tab pos="337185" algn="l"/>
              </a:tabLst>
            </a:pPr>
            <a:r>
              <a:rPr sz="1800" dirty="0">
                <a:latin typeface="Calibri"/>
                <a:cs typeface="Calibri"/>
              </a:rPr>
              <a:t>Exposure</a:t>
            </a:r>
            <a:r>
              <a:rPr sz="1800" spc="-55" dirty="0">
                <a:latin typeface="Calibri"/>
                <a:cs typeface="Calibri"/>
              </a:rPr>
              <a:t> </a:t>
            </a:r>
            <a:r>
              <a:rPr sz="1800" dirty="0">
                <a:latin typeface="Calibri"/>
                <a:cs typeface="Calibri"/>
              </a:rPr>
              <a:t>of</a:t>
            </a:r>
            <a:r>
              <a:rPr sz="1800" spc="-30" dirty="0">
                <a:latin typeface="Calibri"/>
                <a:cs typeface="Calibri"/>
              </a:rPr>
              <a:t> </a:t>
            </a:r>
            <a:r>
              <a:rPr sz="1800" spc="-10" dirty="0">
                <a:latin typeface="Calibri"/>
                <a:cs typeface="Calibri"/>
              </a:rPr>
              <a:t>Eurofer</a:t>
            </a:r>
            <a:r>
              <a:rPr sz="1800" spc="-3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3×10</a:t>
            </a:r>
            <a:r>
              <a:rPr sz="1800" baseline="25462" dirty="0">
                <a:latin typeface="Calibri"/>
                <a:cs typeface="Calibri"/>
              </a:rPr>
              <a:t>20</a:t>
            </a:r>
            <a:r>
              <a:rPr sz="1800" spc="142" baseline="25462"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3×10</a:t>
            </a:r>
            <a:r>
              <a:rPr sz="1800" spc="-15" baseline="25462" dirty="0">
                <a:latin typeface="Calibri"/>
                <a:cs typeface="Calibri"/>
              </a:rPr>
              <a:t>21 </a:t>
            </a:r>
            <a:r>
              <a:rPr sz="1800" dirty="0">
                <a:latin typeface="Calibri"/>
                <a:cs typeface="Calibri"/>
              </a:rPr>
              <a:t>He/m</a:t>
            </a:r>
            <a:r>
              <a:rPr sz="1800" baseline="25462" dirty="0">
                <a:latin typeface="Calibri"/>
                <a:cs typeface="Calibri"/>
              </a:rPr>
              <a:t>2</a:t>
            </a:r>
            <a:r>
              <a:rPr sz="1800" spc="187" baseline="25462"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600K;</a:t>
            </a:r>
            <a:r>
              <a:rPr sz="1800" spc="-20" dirty="0">
                <a:latin typeface="Calibri"/>
                <a:cs typeface="Calibri"/>
              </a:rPr>
              <a:t> </a:t>
            </a:r>
            <a:r>
              <a:rPr sz="1800" dirty="0">
                <a:latin typeface="Calibri"/>
                <a:cs typeface="Calibri"/>
              </a:rPr>
              <a:t>20</a:t>
            </a:r>
            <a:r>
              <a:rPr sz="1800" spc="-20" dirty="0">
                <a:latin typeface="Calibri"/>
                <a:cs typeface="Calibri"/>
              </a:rPr>
              <a:t> </a:t>
            </a:r>
            <a:r>
              <a:rPr sz="1800" dirty="0">
                <a:latin typeface="Calibri"/>
                <a:cs typeface="Calibri"/>
              </a:rPr>
              <a:t>MeV</a:t>
            </a:r>
            <a:r>
              <a:rPr sz="1800" spc="-20" dirty="0">
                <a:latin typeface="Calibri"/>
                <a:cs typeface="Calibri"/>
              </a:rPr>
              <a:t> </a:t>
            </a:r>
            <a:r>
              <a:rPr sz="1800" dirty="0">
                <a:latin typeface="Calibri"/>
                <a:cs typeface="Calibri"/>
              </a:rPr>
              <a:t>W</a:t>
            </a:r>
            <a:r>
              <a:rPr sz="1800" spc="-35" dirty="0">
                <a:latin typeface="Calibri"/>
                <a:cs typeface="Calibri"/>
              </a:rPr>
              <a:t> </a:t>
            </a:r>
            <a:r>
              <a:rPr sz="1800" dirty="0">
                <a:latin typeface="Calibri"/>
                <a:cs typeface="Calibri"/>
              </a:rPr>
              <a:t>ion</a:t>
            </a:r>
            <a:r>
              <a:rPr sz="1800" spc="-15" dirty="0">
                <a:latin typeface="Calibri"/>
                <a:cs typeface="Calibri"/>
              </a:rPr>
              <a:t> </a:t>
            </a:r>
            <a:r>
              <a:rPr sz="1800" spc="-10" dirty="0">
                <a:latin typeface="Calibri"/>
                <a:cs typeface="Calibri"/>
              </a:rPr>
              <a:t>irradiation </a:t>
            </a:r>
            <a:r>
              <a:rPr sz="1800" spc="-25" dirty="0">
                <a:latin typeface="Calibri"/>
                <a:cs typeface="Calibri"/>
              </a:rPr>
              <a:t>at </a:t>
            </a:r>
            <a:r>
              <a:rPr sz="1800" dirty="0">
                <a:latin typeface="Calibri"/>
                <a:cs typeface="Calibri"/>
              </a:rPr>
              <a:t>290</a:t>
            </a:r>
            <a:r>
              <a:rPr sz="1800" spc="-45" dirty="0">
                <a:latin typeface="Calibri"/>
                <a:cs typeface="Calibri"/>
              </a:rPr>
              <a:t> </a:t>
            </a:r>
            <a:r>
              <a:rPr sz="1800" dirty="0">
                <a:latin typeface="Calibri"/>
                <a:cs typeface="Calibri"/>
              </a:rPr>
              <a:t>K</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D</a:t>
            </a:r>
            <a:r>
              <a:rPr sz="1800" spc="-40" dirty="0">
                <a:latin typeface="Calibri"/>
                <a:cs typeface="Calibri"/>
              </a:rPr>
              <a:t> </a:t>
            </a:r>
            <a:r>
              <a:rPr sz="1800" dirty="0">
                <a:latin typeface="Calibri"/>
                <a:cs typeface="Calibri"/>
              </a:rPr>
              <a:t>ion</a:t>
            </a:r>
            <a:r>
              <a:rPr sz="1800" spc="-30" dirty="0">
                <a:latin typeface="Calibri"/>
                <a:cs typeface="Calibri"/>
              </a:rPr>
              <a:t> </a:t>
            </a:r>
            <a:r>
              <a:rPr sz="1800" dirty="0">
                <a:latin typeface="Calibri"/>
                <a:cs typeface="Calibri"/>
              </a:rPr>
              <a:t>exposure</a:t>
            </a:r>
            <a:r>
              <a:rPr sz="1800" spc="-40" dirty="0">
                <a:latin typeface="Calibri"/>
                <a:cs typeface="Calibri"/>
              </a:rPr>
              <a:t> </a:t>
            </a:r>
            <a:r>
              <a:rPr sz="1800" dirty="0">
                <a:latin typeface="Calibri"/>
                <a:cs typeface="Calibri"/>
              </a:rPr>
              <a:t>100</a:t>
            </a:r>
            <a:r>
              <a:rPr sz="1800" spc="-40" dirty="0">
                <a:latin typeface="Calibri"/>
                <a:cs typeface="Calibri"/>
              </a:rPr>
              <a:t> </a:t>
            </a:r>
            <a:r>
              <a:rPr sz="1800" spc="-10" dirty="0">
                <a:latin typeface="Calibri"/>
                <a:cs typeface="Calibri"/>
              </a:rPr>
              <a:t>eV/D</a:t>
            </a:r>
            <a:r>
              <a:rPr sz="1800" spc="-20" dirty="0">
                <a:latin typeface="Calibri"/>
                <a:cs typeface="Calibri"/>
              </a:rPr>
              <a:t> </a:t>
            </a:r>
            <a:r>
              <a:rPr sz="1800" spc="-25" dirty="0">
                <a:latin typeface="Calibri"/>
                <a:cs typeface="Calibri"/>
              </a:rPr>
              <a:t>ion </a:t>
            </a:r>
            <a:r>
              <a:rPr sz="1800" dirty="0">
                <a:latin typeface="Calibri"/>
                <a:cs typeface="Calibri"/>
              </a:rPr>
              <a:t>exposure</a:t>
            </a:r>
            <a:r>
              <a:rPr sz="1800" spc="-35" dirty="0">
                <a:latin typeface="Calibri"/>
                <a:cs typeface="Calibri"/>
              </a:rPr>
              <a:t> </a:t>
            </a:r>
            <a:r>
              <a:rPr sz="1800" dirty="0">
                <a:latin typeface="Calibri"/>
                <a:cs typeface="Calibri"/>
              </a:rPr>
              <a:t>at</a:t>
            </a:r>
            <a:r>
              <a:rPr sz="1800" spc="-40" dirty="0">
                <a:latin typeface="Calibri"/>
                <a:cs typeface="Calibri"/>
              </a:rPr>
              <a:t> </a:t>
            </a:r>
            <a:r>
              <a:rPr sz="1800" dirty="0">
                <a:latin typeface="Calibri"/>
                <a:cs typeface="Calibri"/>
              </a:rPr>
              <a:t>370</a:t>
            </a:r>
            <a:r>
              <a:rPr sz="1800" spc="-30" dirty="0">
                <a:latin typeface="Calibri"/>
                <a:cs typeface="Calibri"/>
              </a:rPr>
              <a:t> </a:t>
            </a:r>
            <a:r>
              <a:rPr sz="1800" dirty="0">
                <a:latin typeface="Calibri"/>
                <a:cs typeface="Calibri"/>
              </a:rPr>
              <a:t>K,</a:t>
            </a:r>
            <a:r>
              <a:rPr sz="1800" spc="-25" dirty="0">
                <a:latin typeface="Calibri"/>
                <a:cs typeface="Calibri"/>
              </a:rPr>
              <a:t> </a:t>
            </a:r>
            <a:r>
              <a:rPr sz="1800" dirty="0">
                <a:latin typeface="Calibri"/>
                <a:cs typeface="Calibri"/>
              </a:rPr>
              <a:t>flux</a:t>
            </a:r>
            <a:r>
              <a:rPr sz="1800" spc="-35" dirty="0">
                <a:latin typeface="Calibri"/>
                <a:cs typeface="Calibri"/>
              </a:rPr>
              <a:t> </a:t>
            </a:r>
            <a:r>
              <a:rPr sz="1800" dirty="0">
                <a:latin typeface="Calibri"/>
                <a:cs typeface="Calibri"/>
              </a:rPr>
              <a:t>2x10</a:t>
            </a:r>
            <a:r>
              <a:rPr sz="1800" baseline="25462" dirty="0">
                <a:latin typeface="Calibri"/>
                <a:cs typeface="Calibri"/>
              </a:rPr>
              <a:t>17</a:t>
            </a:r>
            <a:r>
              <a:rPr sz="1800" spc="187" baseline="25462" dirty="0">
                <a:latin typeface="Calibri"/>
                <a:cs typeface="Calibri"/>
              </a:rPr>
              <a:t> </a:t>
            </a:r>
            <a:r>
              <a:rPr sz="1800" dirty="0">
                <a:latin typeface="Calibri"/>
                <a:cs typeface="Calibri"/>
              </a:rPr>
              <a:t>D/m</a:t>
            </a:r>
            <a:r>
              <a:rPr sz="1800" baseline="25462" dirty="0">
                <a:latin typeface="Calibri"/>
                <a:cs typeface="Calibri"/>
              </a:rPr>
              <a:t>2</a:t>
            </a:r>
            <a:r>
              <a:rPr sz="1800" spc="-30" baseline="25462" dirty="0">
                <a:latin typeface="Calibri"/>
                <a:cs typeface="Calibri"/>
              </a:rPr>
              <a:t> </a:t>
            </a:r>
            <a:r>
              <a:rPr sz="1800" dirty="0">
                <a:latin typeface="Calibri"/>
                <a:cs typeface="Calibri"/>
              </a:rPr>
              <a:t>for</a:t>
            </a:r>
            <a:r>
              <a:rPr sz="1800" spc="-25" dirty="0">
                <a:latin typeface="Calibri"/>
                <a:cs typeface="Calibri"/>
              </a:rPr>
              <a:t> 22h</a:t>
            </a:r>
            <a:endParaRPr sz="1800" dirty="0">
              <a:latin typeface="Calibri"/>
              <a:cs typeface="Calibri"/>
            </a:endParaRPr>
          </a:p>
          <a:p>
            <a:pPr marL="337185" marR="43180" indent="-287020" algn="just">
              <a:lnSpc>
                <a:spcPct val="100000"/>
              </a:lnSpc>
              <a:buFont typeface="Wingdings" panose="05000000000000000000" pitchFamily="2" charset="2"/>
              <a:buChar char="§"/>
              <a:tabLst>
                <a:tab pos="337185" algn="l"/>
                <a:tab pos="387985" algn="l"/>
              </a:tabLst>
            </a:pPr>
            <a:r>
              <a:rPr sz="1800" spc="-20" dirty="0">
                <a:latin typeface="Calibri"/>
                <a:cs typeface="Calibri"/>
              </a:rPr>
              <a:t>3He-</a:t>
            </a:r>
            <a:r>
              <a:rPr sz="1800" dirty="0">
                <a:latin typeface="Calibri"/>
                <a:cs typeface="Calibri"/>
              </a:rPr>
              <a:t>NRA</a:t>
            </a:r>
            <a:r>
              <a:rPr sz="1800" spc="-40" dirty="0">
                <a:latin typeface="Calibri"/>
                <a:cs typeface="Calibri"/>
              </a:rPr>
              <a:t> </a:t>
            </a:r>
            <a:r>
              <a:rPr sz="1800" dirty="0">
                <a:latin typeface="Calibri"/>
                <a:cs typeface="Calibri"/>
              </a:rPr>
              <a:t>D</a:t>
            </a:r>
            <a:r>
              <a:rPr sz="1800" spc="-35" dirty="0">
                <a:latin typeface="Calibri"/>
                <a:cs typeface="Calibri"/>
              </a:rPr>
              <a:t> </a:t>
            </a:r>
            <a:r>
              <a:rPr sz="1800" dirty="0">
                <a:latin typeface="Calibri"/>
                <a:cs typeface="Calibri"/>
              </a:rPr>
              <a:t>depth</a:t>
            </a:r>
            <a:r>
              <a:rPr sz="1800" spc="-35" dirty="0">
                <a:latin typeface="Calibri"/>
                <a:cs typeface="Calibri"/>
              </a:rPr>
              <a:t> </a:t>
            </a:r>
            <a:r>
              <a:rPr sz="1800" dirty="0">
                <a:latin typeface="Calibri"/>
                <a:cs typeface="Calibri"/>
              </a:rPr>
              <a:t>profiling</a:t>
            </a:r>
            <a:r>
              <a:rPr sz="1800" spc="-15" dirty="0">
                <a:latin typeface="Calibri"/>
                <a:cs typeface="Calibri"/>
              </a:rPr>
              <a:t> </a:t>
            </a:r>
            <a:r>
              <a:rPr sz="1800" dirty="0">
                <a:latin typeface="Calibri"/>
                <a:cs typeface="Calibri"/>
              </a:rPr>
              <a:t>shows</a:t>
            </a:r>
            <a:r>
              <a:rPr sz="1800" spc="-55" dirty="0">
                <a:latin typeface="Calibri"/>
                <a:cs typeface="Calibri"/>
              </a:rPr>
              <a:t> </a:t>
            </a:r>
            <a:r>
              <a:rPr sz="1800" dirty="0">
                <a:latin typeface="Calibri"/>
                <a:cs typeface="Calibri"/>
              </a:rPr>
              <a:t>about</a:t>
            </a:r>
            <a:r>
              <a:rPr sz="1800" spc="-35" dirty="0">
                <a:latin typeface="Calibri"/>
                <a:cs typeface="Calibri"/>
              </a:rPr>
              <a:t> </a:t>
            </a:r>
            <a:r>
              <a:rPr sz="1800" spc="-25" dirty="0">
                <a:latin typeface="Calibri"/>
                <a:cs typeface="Calibri"/>
              </a:rPr>
              <a:t>two </a:t>
            </a:r>
            <a:r>
              <a:rPr sz="1800" dirty="0">
                <a:latin typeface="Calibri"/>
                <a:cs typeface="Calibri"/>
              </a:rPr>
              <a:t>times</a:t>
            </a:r>
            <a:r>
              <a:rPr sz="1800" spc="-40" dirty="0">
                <a:latin typeface="Calibri"/>
                <a:cs typeface="Calibri"/>
              </a:rPr>
              <a:t> </a:t>
            </a:r>
            <a:r>
              <a:rPr sz="1800" dirty="0">
                <a:latin typeface="Calibri"/>
                <a:cs typeface="Calibri"/>
              </a:rPr>
              <a:t>reduced</a:t>
            </a:r>
            <a:r>
              <a:rPr sz="1800" spc="-25" dirty="0">
                <a:latin typeface="Calibri"/>
                <a:cs typeface="Calibri"/>
              </a:rPr>
              <a:t> </a:t>
            </a:r>
            <a:r>
              <a:rPr sz="1800" spc="-10" dirty="0">
                <a:latin typeface="Calibri"/>
                <a:cs typeface="Calibri"/>
              </a:rPr>
              <a:t>uptake</a:t>
            </a:r>
            <a:r>
              <a:rPr sz="1800" spc="-30" dirty="0">
                <a:latin typeface="Calibri"/>
                <a:cs typeface="Calibri"/>
              </a:rPr>
              <a:t> </a:t>
            </a:r>
            <a:r>
              <a:rPr sz="1800" dirty="0">
                <a:latin typeface="Calibri"/>
                <a:cs typeface="Calibri"/>
              </a:rPr>
              <a:t>as</a:t>
            </a:r>
            <a:r>
              <a:rPr sz="1800" spc="-40" dirty="0">
                <a:latin typeface="Calibri"/>
                <a:cs typeface="Calibri"/>
              </a:rPr>
              <a:t> </a:t>
            </a:r>
            <a:r>
              <a:rPr sz="1800" spc="-10" dirty="0">
                <a:latin typeface="Calibri"/>
                <a:cs typeface="Calibri"/>
              </a:rPr>
              <a:t>compared</a:t>
            </a:r>
            <a:r>
              <a:rPr sz="1800" spc="-25" dirty="0">
                <a:latin typeface="Calibri"/>
                <a:cs typeface="Calibri"/>
              </a:rPr>
              <a:t> </a:t>
            </a:r>
            <a:r>
              <a:rPr sz="1800" dirty="0">
                <a:latin typeface="Calibri"/>
                <a:cs typeface="Calibri"/>
              </a:rPr>
              <a:t>to</a:t>
            </a:r>
            <a:r>
              <a:rPr sz="1800" spc="-45" dirty="0">
                <a:latin typeface="Calibri"/>
                <a:cs typeface="Calibri"/>
              </a:rPr>
              <a:t> </a:t>
            </a:r>
            <a:r>
              <a:rPr sz="1800" spc="-10" dirty="0">
                <a:latin typeface="Calibri"/>
                <a:cs typeface="Calibri"/>
              </a:rPr>
              <a:t>no-</a:t>
            </a:r>
            <a:r>
              <a:rPr sz="1800" spc="-25" dirty="0">
                <a:latin typeface="Calibri"/>
                <a:cs typeface="Calibri"/>
              </a:rPr>
              <a:t>He </a:t>
            </a:r>
            <a:r>
              <a:rPr sz="1800" spc="-10" dirty="0">
                <a:latin typeface="Calibri"/>
                <a:cs typeface="Calibri"/>
              </a:rPr>
              <a:t>sample</a:t>
            </a:r>
            <a:endParaRPr sz="1800" dirty="0">
              <a:latin typeface="Calibri"/>
              <a:cs typeface="Calibri"/>
            </a:endParaRPr>
          </a:p>
          <a:p>
            <a:pPr marL="337185" indent="-286385" algn="just">
              <a:lnSpc>
                <a:spcPct val="100000"/>
              </a:lnSpc>
              <a:spcBef>
                <a:spcPts val="5"/>
              </a:spcBef>
              <a:buFont typeface="Wingdings" panose="05000000000000000000" pitchFamily="2" charset="2"/>
              <a:buChar char="§"/>
              <a:tabLst>
                <a:tab pos="337185" algn="l"/>
              </a:tabLst>
            </a:pPr>
            <a:r>
              <a:rPr sz="1800" dirty="0">
                <a:latin typeface="Calibri"/>
                <a:cs typeface="Calibri"/>
              </a:rPr>
              <a:t>Lower</a:t>
            </a:r>
            <a:r>
              <a:rPr sz="1800" spc="-25" dirty="0">
                <a:latin typeface="Calibri"/>
                <a:cs typeface="Calibri"/>
              </a:rPr>
              <a:t> </a:t>
            </a:r>
            <a:r>
              <a:rPr sz="1800" dirty="0">
                <a:latin typeface="Calibri"/>
                <a:cs typeface="Calibri"/>
              </a:rPr>
              <a:t>D</a:t>
            </a:r>
            <a:r>
              <a:rPr sz="1800" spc="-40" dirty="0">
                <a:latin typeface="Calibri"/>
                <a:cs typeface="Calibri"/>
              </a:rPr>
              <a:t> </a:t>
            </a:r>
            <a:r>
              <a:rPr sz="1800" spc="-10" dirty="0">
                <a:latin typeface="Calibri"/>
                <a:cs typeface="Calibri"/>
              </a:rPr>
              <a:t>retention</a:t>
            </a:r>
            <a:r>
              <a:rPr sz="1800" spc="-3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higher</a:t>
            </a:r>
            <a:r>
              <a:rPr sz="1800" spc="-40" dirty="0">
                <a:latin typeface="Calibri"/>
                <a:cs typeface="Calibri"/>
              </a:rPr>
              <a:t> </a:t>
            </a:r>
            <a:r>
              <a:rPr sz="1800" dirty="0">
                <a:latin typeface="Calibri"/>
                <a:cs typeface="Calibri"/>
              </a:rPr>
              <a:t>He</a:t>
            </a:r>
            <a:r>
              <a:rPr sz="1800" spc="-25" dirty="0">
                <a:latin typeface="Calibri"/>
                <a:cs typeface="Calibri"/>
              </a:rPr>
              <a:t> </a:t>
            </a:r>
            <a:r>
              <a:rPr sz="1800" spc="-10" dirty="0">
                <a:latin typeface="Calibri"/>
                <a:cs typeface="Calibri"/>
              </a:rPr>
              <a:t>fluence</a:t>
            </a:r>
            <a:endParaRPr sz="1800" dirty="0">
              <a:latin typeface="Calibri"/>
              <a:cs typeface="Calibri"/>
            </a:endParaRPr>
          </a:p>
          <a:p>
            <a:pPr marL="337185" marR="61594" indent="-287020" algn="just">
              <a:lnSpc>
                <a:spcPct val="100000"/>
              </a:lnSpc>
              <a:spcBef>
                <a:spcPts val="2160"/>
              </a:spcBef>
              <a:buFont typeface="Wingdings" panose="05000000000000000000" pitchFamily="2" charset="2"/>
              <a:buChar char="§"/>
              <a:tabLst>
                <a:tab pos="337185" algn="l"/>
              </a:tabLst>
            </a:pPr>
            <a:r>
              <a:rPr sz="1800" dirty="0">
                <a:latin typeface="Calibri"/>
                <a:cs typeface="Calibri"/>
              </a:rPr>
              <a:t>The</a:t>
            </a:r>
            <a:r>
              <a:rPr sz="1800" spc="-45" dirty="0">
                <a:latin typeface="Calibri"/>
                <a:cs typeface="Calibri"/>
              </a:rPr>
              <a:t> </a:t>
            </a:r>
            <a:r>
              <a:rPr sz="1800" spc="-10" dirty="0">
                <a:latin typeface="Calibri"/>
                <a:cs typeface="Calibri"/>
              </a:rPr>
              <a:t>effect</a:t>
            </a:r>
            <a:r>
              <a:rPr sz="1800" spc="-5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reduced</a:t>
            </a:r>
            <a:r>
              <a:rPr sz="1800" spc="-30" dirty="0">
                <a:latin typeface="Calibri"/>
                <a:cs typeface="Calibri"/>
              </a:rPr>
              <a:t> </a:t>
            </a:r>
            <a:r>
              <a:rPr sz="1800" dirty="0">
                <a:latin typeface="Calibri"/>
                <a:cs typeface="Calibri"/>
              </a:rPr>
              <a:t>D</a:t>
            </a:r>
            <a:r>
              <a:rPr sz="1800" spc="-15" dirty="0">
                <a:latin typeface="Calibri"/>
                <a:cs typeface="Calibri"/>
              </a:rPr>
              <a:t> </a:t>
            </a:r>
            <a:r>
              <a:rPr sz="1800" spc="-10" dirty="0">
                <a:latin typeface="Calibri"/>
                <a:cs typeface="Calibri"/>
              </a:rPr>
              <a:t>uptake</a:t>
            </a:r>
            <a:r>
              <a:rPr sz="1800" spc="-45" dirty="0">
                <a:latin typeface="Calibri"/>
                <a:cs typeface="Calibri"/>
              </a:rPr>
              <a:t> </a:t>
            </a:r>
            <a:r>
              <a:rPr sz="1800" dirty="0">
                <a:latin typeface="Calibri"/>
                <a:cs typeface="Calibri"/>
              </a:rPr>
              <a:t>at</a:t>
            </a:r>
            <a:r>
              <a:rPr sz="1800" spc="-45" dirty="0">
                <a:latin typeface="Calibri"/>
                <a:cs typeface="Calibri"/>
              </a:rPr>
              <a:t> </a:t>
            </a:r>
            <a:r>
              <a:rPr sz="1800" dirty="0">
                <a:latin typeface="Calibri"/>
                <a:cs typeface="Calibri"/>
              </a:rPr>
              <a:t>600K</a:t>
            </a:r>
            <a:r>
              <a:rPr sz="1800" spc="-40" dirty="0">
                <a:latin typeface="Calibri"/>
                <a:cs typeface="Calibri"/>
              </a:rPr>
              <a:t> </a:t>
            </a:r>
            <a:r>
              <a:rPr sz="1800" spc="-25" dirty="0">
                <a:latin typeface="Calibri"/>
                <a:cs typeface="Calibri"/>
              </a:rPr>
              <a:t>is </a:t>
            </a:r>
            <a:r>
              <a:rPr sz="1800" dirty="0">
                <a:latin typeface="Calibri"/>
                <a:cs typeface="Calibri"/>
              </a:rPr>
              <a:t>similar</a:t>
            </a:r>
            <a:r>
              <a:rPr sz="1800" spc="-25" dirty="0">
                <a:latin typeface="Calibri"/>
                <a:cs typeface="Calibri"/>
              </a:rPr>
              <a:t> </a:t>
            </a:r>
            <a:r>
              <a:rPr sz="1800" dirty="0">
                <a:latin typeface="Calibri"/>
                <a:cs typeface="Calibri"/>
              </a:rPr>
              <a:t>as</a:t>
            </a:r>
            <a:r>
              <a:rPr sz="1800" spc="-40" dirty="0">
                <a:latin typeface="Calibri"/>
                <a:cs typeface="Calibri"/>
              </a:rPr>
              <a:t> </a:t>
            </a:r>
            <a:r>
              <a:rPr sz="1800" dirty="0">
                <a:latin typeface="Calibri"/>
                <a:cs typeface="Calibri"/>
              </a:rPr>
              <a:t>observed</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300</a:t>
            </a:r>
            <a:r>
              <a:rPr sz="1800" spc="-25" dirty="0">
                <a:latin typeface="Calibri"/>
                <a:cs typeface="Calibri"/>
              </a:rPr>
              <a:t> </a:t>
            </a:r>
            <a:r>
              <a:rPr sz="1800" dirty="0">
                <a:latin typeface="Calibri"/>
                <a:cs typeface="Calibri"/>
              </a:rPr>
              <a:t>K</a:t>
            </a:r>
            <a:r>
              <a:rPr sz="1800" spc="-20" dirty="0">
                <a:latin typeface="Calibri"/>
                <a:cs typeface="Calibri"/>
              </a:rPr>
              <a:t> </a:t>
            </a:r>
            <a:r>
              <a:rPr sz="1800" dirty="0">
                <a:latin typeface="Calibri"/>
                <a:cs typeface="Calibri"/>
              </a:rPr>
              <a:t>He</a:t>
            </a:r>
            <a:r>
              <a:rPr sz="1800" spc="-15" dirty="0">
                <a:latin typeface="Calibri"/>
                <a:cs typeface="Calibri"/>
              </a:rPr>
              <a:t> </a:t>
            </a:r>
            <a:r>
              <a:rPr sz="1800" spc="-10" dirty="0">
                <a:latin typeface="Calibri"/>
                <a:cs typeface="Calibri"/>
              </a:rPr>
              <a:t>irradiations.</a:t>
            </a:r>
            <a:endParaRPr sz="1800" dirty="0">
              <a:latin typeface="Calibri"/>
              <a:cs typeface="Calibri"/>
            </a:endParaRPr>
          </a:p>
        </p:txBody>
      </p:sp>
      <p:pic>
        <p:nvPicPr>
          <p:cNvPr id="8" name="object 5">
            <a:extLst>
              <a:ext uri="{FF2B5EF4-FFF2-40B4-BE49-F238E27FC236}">
                <a16:creationId xmlns:a16="http://schemas.microsoft.com/office/drawing/2014/main" id="{46B43801-94B1-3233-C3A9-C7EC0FBDF96E}"/>
              </a:ext>
            </a:extLst>
          </p:cNvPr>
          <p:cNvPicPr/>
          <p:nvPr/>
        </p:nvPicPr>
        <p:blipFill>
          <a:blip r:embed="rId2" cstate="print"/>
          <a:stretch>
            <a:fillRect/>
          </a:stretch>
        </p:blipFill>
        <p:spPr>
          <a:xfrm>
            <a:off x="5226684" y="1530413"/>
            <a:ext cx="6048501" cy="4678299"/>
          </a:xfrm>
          <a:prstGeom prst="rect">
            <a:avLst/>
          </a:prstGeom>
        </p:spPr>
      </p:pic>
      <p:pic>
        <p:nvPicPr>
          <p:cNvPr id="9" name="object 6">
            <a:extLst>
              <a:ext uri="{FF2B5EF4-FFF2-40B4-BE49-F238E27FC236}">
                <a16:creationId xmlns:a16="http://schemas.microsoft.com/office/drawing/2014/main" id="{0D4AD067-942B-8727-16EA-89C14F67895A}"/>
              </a:ext>
            </a:extLst>
          </p:cNvPr>
          <p:cNvPicPr/>
          <p:nvPr/>
        </p:nvPicPr>
        <p:blipFill>
          <a:blip r:embed="rId3" cstate="print"/>
          <a:stretch>
            <a:fillRect/>
          </a:stretch>
        </p:blipFill>
        <p:spPr>
          <a:xfrm>
            <a:off x="10524180" y="245357"/>
            <a:ext cx="1502010" cy="403931"/>
          </a:xfrm>
          <a:prstGeom prst="rect">
            <a:avLst/>
          </a:prstGeom>
        </p:spPr>
      </p:pic>
      <p:sp>
        <p:nvSpPr>
          <p:cNvPr id="10" name="Textfeld 9">
            <a:extLst>
              <a:ext uri="{FF2B5EF4-FFF2-40B4-BE49-F238E27FC236}">
                <a16:creationId xmlns:a16="http://schemas.microsoft.com/office/drawing/2014/main" id="{463D2BAB-5C74-C3C8-634E-9DA536548328}"/>
              </a:ext>
            </a:extLst>
          </p:cNvPr>
          <p:cNvSpPr txBox="1"/>
          <p:nvPr/>
        </p:nvSpPr>
        <p:spPr>
          <a:xfrm>
            <a:off x="10907485" y="6047015"/>
            <a:ext cx="1011815" cy="246221"/>
          </a:xfrm>
          <a:prstGeom prst="rect">
            <a:avLst/>
          </a:prstGeom>
          <a:noFill/>
        </p:spPr>
        <p:txBody>
          <a:bodyPr wrap="none" rtlCol="0">
            <a:spAutoFit/>
          </a:bodyPr>
          <a:lstStyle/>
          <a:p>
            <a:pPr algn="l"/>
            <a:r>
              <a:rPr lang="de-DE" sz="1000" b="1" dirty="0"/>
              <a:t>S. </a:t>
            </a:r>
            <a:r>
              <a:rPr lang="de-DE" sz="1000" b="1" dirty="0" err="1"/>
              <a:t>Markelj</a:t>
            </a:r>
            <a:r>
              <a:rPr lang="de-DE" sz="1000" b="1" dirty="0"/>
              <a:t> et al.</a:t>
            </a:r>
          </a:p>
        </p:txBody>
      </p:sp>
    </p:spTree>
    <p:extLst>
      <p:ext uri="{BB962C8B-B14F-4D97-AF65-F5344CB8AC3E}">
        <p14:creationId xmlns:p14="http://schemas.microsoft.com/office/powerpoint/2010/main" val="218617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5FFB-B05A-AC54-9F9D-670050419C18}"/>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04BA095C-9681-11B6-D6E9-CBCA2FA00A58}"/>
              </a:ext>
            </a:extLst>
          </p:cNvPr>
          <p:cNvPicPr>
            <a:picLocks noChangeAspect="1"/>
          </p:cNvPicPr>
          <p:nvPr/>
        </p:nvPicPr>
        <p:blipFill>
          <a:blip r:embed="rId2"/>
          <a:srcRect t="3906" b="3542"/>
          <a:stretch>
            <a:fillRect/>
          </a:stretch>
        </p:blipFill>
        <p:spPr>
          <a:xfrm>
            <a:off x="3071112" y="3038474"/>
            <a:ext cx="4702768" cy="3429001"/>
          </a:xfrm>
          <a:prstGeom prst="rect">
            <a:avLst/>
          </a:prstGeom>
        </p:spPr>
      </p:pic>
      <p:sp>
        <p:nvSpPr>
          <p:cNvPr id="2" name="Titel 1">
            <a:extLst>
              <a:ext uri="{FF2B5EF4-FFF2-40B4-BE49-F238E27FC236}">
                <a16:creationId xmlns:a16="http://schemas.microsoft.com/office/drawing/2014/main" id="{0B29BECC-98BF-4EB5-2715-B43BAF1A537E}"/>
              </a:ext>
            </a:extLst>
          </p:cNvPr>
          <p:cNvSpPr>
            <a:spLocks noGrp="1"/>
          </p:cNvSpPr>
          <p:nvPr>
            <p:ph type="title"/>
          </p:nvPr>
        </p:nvSpPr>
        <p:spPr/>
        <p:txBody>
          <a:bodyPr/>
          <a:lstStyle/>
          <a:p>
            <a:r>
              <a:rPr lang="de-DE" dirty="0"/>
              <a:t>SP D </a:t>
            </a:r>
            <a:r>
              <a:rPr lang="de-DE" dirty="0" err="1"/>
              <a:t>example</a:t>
            </a:r>
            <a:r>
              <a:rPr lang="de-DE" dirty="0"/>
              <a:t>: Simulation of W </a:t>
            </a:r>
            <a:r>
              <a:rPr lang="de-DE" dirty="0" err="1"/>
              <a:t>first</a:t>
            </a:r>
            <a:r>
              <a:rPr lang="de-DE" dirty="0"/>
              <a:t> wall </a:t>
            </a:r>
            <a:r>
              <a:rPr lang="de-DE" dirty="0" err="1"/>
              <a:t>erosion</a:t>
            </a:r>
            <a:r>
              <a:rPr lang="de-DE" dirty="0"/>
              <a:t> </a:t>
            </a:r>
            <a:r>
              <a:rPr lang="de-DE" dirty="0" err="1"/>
              <a:t>for</a:t>
            </a:r>
            <a:r>
              <a:rPr lang="de-DE" dirty="0"/>
              <a:t> ITER</a:t>
            </a:r>
          </a:p>
        </p:txBody>
      </p:sp>
      <p:sp>
        <p:nvSpPr>
          <p:cNvPr id="3" name="Foliennummernplatzhalter 2">
            <a:extLst>
              <a:ext uri="{FF2B5EF4-FFF2-40B4-BE49-F238E27FC236}">
                <a16:creationId xmlns:a16="http://schemas.microsoft.com/office/drawing/2014/main" id="{5026C232-2FBA-581D-5702-AC5356A0887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6" name="TextBox 13">
            <a:extLst>
              <a:ext uri="{FF2B5EF4-FFF2-40B4-BE49-F238E27FC236}">
                <a16:creationId xmlns:a16="http://schemas.microsoft.com/office/drawing/2014/main" id="{EBB566E9-2AB4-E58A-C330-CB1BA7BC2602}"/>
              </a:ext>
            </a:extLst>
          </p:cNvPr>
          <p:cNvSpPr txBox="1"/>
          <p:nvPr/>
        </p:nvSpPr>
        <p:spPr bwMode="auto">
          <a:xfrm>
            <a:off x="360039" y="720657"/>
            <a:ext cx="8250561"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3D-resolved W erosion flux distribution for reference Q=10 DT plasma </a:t>
            </a:r>
          </a:p>
          <a:p>
            <a:pPr marL="742950" lvl="1" indent="-285750">
              <a:buFont typeface="Wingdings" panose="05000000000000000000" pitchFamily="2" charset="2"/>
              <a:buChar char="§"/>
            </a:pPr>
            <a:r>
              <a:rPr lang="fi-FI" dirty="0"/>
              <a:t>Plasma ions: D, H, seed impurity Ne (from SOLPS-ITER) </a:t>
            </a:r>
          </a:p>
          <a:p>
            <a:pPr marL="742950" lvl="1" indent="-285750">
              <a:buFont typeface="Wingdings" panose="05000000000000000000" pitchFamily="2" charset="2"/>
              <a:buChar char="§"/>
            </a:pPr>
            <a:r>
              <a:rPr lang="fi-FI" dirty="0"/>
              <a:t>Energetic CX neutrals: D (from EIRENE with energy and impact resolution)</a:t>
            </a:r>
          </a:p>
        </p:txBody>
      </p:sp>
      <p:pic>
        <p:nvPicPr>
          <p:cNvPr id="8" name="Grafik 7">
            <a:extLst>
              <a:ext uri="{FF2B5EF4-FFF2-40B4-BE49-F238E27FC236}">
                <a16:creationId xmlns:a16="http://schemas.microsoft.com/office/drawing/2014/main" id="{38F51645-475E-A6E4-872B-EBA0A79F54EA}"/>
              </a:ext>
            </a:extLst>
          </p:cNvPr>
          <p:cNvPicPr>
            <a:picLocks noChangeAspect="1"/>
          </p:cNvPicPr>
          <p:nvPr/>
        </p:nvPicPr>
        <p:blipFill>
          <a:blip r:embed="rId3"/>
          <a:stretch>
            <a:fillRect/>
          </a:stretch>
        </p:blipFill>
        <p:spPr>
          <a:xfrm>
            <a:off x="360040" y="3295650"/>
            <a:ext cx="2470147" cy="3180856"/>
          </a:xfrm>
          <a:prstGeom prst="rect">
            <a:avLst/>
          </a:prstGeom>
        </p:spPr>
      </p:pic>
      <p:pic>
        <p:nvPicPr>
          <p:cNvPr id="9" name="Grafik 8">
            <a:extLst>
              <a:ext uri="{FF2B5EF4-FFF2-40B4-BE49-F238E27FC236}">
                <a16:creationId xmlns:a16="http://schemas.microsoft.com/office/drawing/2014/main" id="{E9A6EB0F-CF81-A134-019A-D77E664FED2F}"/>
              </a:ext>
            </a:extLst>
          </p:cNvPr>
          <p:cNvPicPr>
            <a:picLocks noChangeAspect="1"/>
          </p:cNvPicPr>
          <p:nvPr/>
        </p:nvPicPr>
        <p:blipFill>
          <a:blip r:embed="rId4"/>
          <a:stretch>
            <a:fillRect/>
          </a:stretch>
        </p:blipFill>
        <p:spPr>
          <a:xfrm>
            <a:off x="8092021" y="3258632"/>
            <a:ext cx="4099979" cy="3255383"/>
          </a:xfrm>
          <a:prstGeom prst="rect">
            <a:avLst/>
          </a:prstGeom>
        </p:spPr>
      </p:pic>
      <p:sp>
        <p:nvSpPr>
          <p:cNvPr id="5" name="Textfeld 4">
            <a:extLst>
              <a:ext uri="{FF2B5EF4-FFF2-40B4-BE49-F238E27FC236}">
                <a16:creationId xmlns:a16="http://schemas.microsoft.com/office/drawing/2014/main" id="{FB473C28-DDEA-CBB6-5B43-BE6135261720}"/>
              </a:ext>
            </a:extLst>
          </p:cNvPr>
          <p:cNvSpPr txBox="1"/>
          <p:nvPr/>
        </p:nvSpPr>
        <p:spPr bwMode="auto">
          <a:xfrm>
            <a:off x="9029700" y="2933700"/>
            <a:ext cx="1790875" cy="369332"/>
          </a:xfrm>
          <a:prstGeom prst="rect">
            <a:avLst/>
          </a:prstGeom>
          <a:noFill/>
          <a:ln w="19050">
            <a:solidFill>
              <a:schemeClr val="tx1"/>
            </a:solidFill>
          </a:ln>
        </p:spPr>
        <p:txBody>
          <a:bodyPr wrap="none" rtlCol="0">
            <a:spAutoFit/>
          </a:bodyPr>
          <a:lstStyle/>
          <a:p>
            <a:r>
              <a:rPr lang="de-DE" dirty="0"/>
              <a:t>W </a:t>
            </a:r>
            <a:r>
              <a:rPr lang="de-DE" dirty="0" err="1"/>
              <a:t>self</a:t>
            </a:r>
            <a:r>
              <a:rPr lang="de-DE" dirty="0"/>
              <a:t> </a:t>
            </a:r>
            <a:r>
              <a:rPr lang="de-DE" dirty="0" err="1"/>
              <a:t>sputtering</a:t>
            </a:r>
            <a:endParaRPr lang="de-DE" dirty="0"/>
          </a:p>
        </p:txBody>
      </p:sp>
      <p:sp>
        <p:nvSpPr>
          <p:cNvPr id="11" name="TextBox 13">
            <a:extLst>
              <a:ext uri="{FF2B5EF4-FFF2-40B4-BE49-F238E27FC236}">
                <a16:creationId xmlns:a16="http://schemas.microsoft.com/office/drawing/2014/main" id="{21602DDD-0CCB-613D-DA0E-739054998DE3}"/>
              </a:ext>
            </a:extLst>
          </p:cNvPr>
          <p:cNvSpPr txBox="1"/>
          <p:nvPr/>
        </p:nvSpPr>
        <p:spPr bwMode="auto">
          <a:xfrm>
            <a:off x="369564" y="753721"/>
            <a:ext cx="8250561" cy="203132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fi-FI" dirty="0"/>
              <a:t>3D-resolved W erosion flux distribution for reference Q=10 DT plasma </a:t>
            </a:r>
          </a:p>
          <a:p>
            <a:pPr marL="742950" lvl="1" indent="-285750">
              <a:buFont typeface="Wingdings" panose="05000000000000000000" pitchFamily="2" charset="2"/>
              <a:buChar char="§"/>
            </a:pPr>
            <a:r>
              <a:rPr lang="fi-FI" dirty="0"/>
              <a:t>Plasma ions: D, H, seed impurity Ne (from SOLPS-ITER) </a:t>
            </a:r>
          </a:p>
          <a:p>
            <a:pPr marL="742950" lvl="1" indent="-285750">
              <a:buFont typeface="Wingdings" panose="05000000000000000000" pitchFamily="2" charset="2"/>
              <a:buChar char="§"/>
            </a:pPr>
            <a:r>
              <a:rPr lang="fi-FI" dirty="0"/>
              <a:t>Energetic CX neutrals: D (from EIRENE with energy and impact resolution)</a:t>
            </a:r>
          </a:p>
          <a:p>
            <a:pPr marL="742950" lvl="1" indent="-285750">
              <a:buFont typeface="Wingdings" panose="05000000000000000000" pitchFamily="2" charset="2"/>
              <a:buChar char="§"/>
            </a:pPr>
            <a:r>
              <a:rPr lang="fi-FI" dirty="0"/>
              <a:t>W self-sputtering (from ERO2.0 inclduding diffusion coeffiecients for W)</a:t>
            </a:r>
          </a:p>
          <a:p>
            <a:pPr marL="742950" lvl="1" indent="-285750">
              <a:buFont typeface="Wingdings" panose="05000000000000000000" pitchFamily="2" charset="2"/>
              <a:buChar char="§"/>
            </a:pPr>
            <a:r>
              <a:rPr lang="fi-FI" dirty="0"/>
              <a:t>Dominant in ITER: Ne-induced sputtering followed by W-self sputtering</a:t>
            </a:r>
          </a:p>
          <a:p>
            <a:pPr marL="285750" indent="-285750">
              <a:buFont typeface="Wingdings" panose="05000000000000000000" pitchFamily="2" charset="2"/>
              <a:buChar char="§"/>
            </a:pPr>
            <a:r>
              <a:rPr lang="fi-FI" dirty="0"/>
              <a:t>W erosion resources by RF-sheath effects on top</a:t>
            </a:r>
          </a:p>
          <a:p>
            <a:pPr marL="285750" indent="-285750">
              <a:buFont typeface="Wingdings" panose="05000000000000000000" pitchFamily="2" charset="2"/>
              <a:buChar char="§"/>
            </a:pPr>
            <a:r>
              <a:rPr lang="fi-FI" dirty="0"/>
              <a:t>Benchmark experiment in ASDEX Upgrade performed in 2025 (analysis ongoing) </a:t>
            </a:r>
          </a:p>
        </p:txBody>
      </p:sp>
      <p:sp>
        <p:nvSpPr>
          <p:cNvPr id="10" name="TextBox 11">
            <a:extLst>
              <a:ext uri="{FF2B5EF4-FFF2-40B4-BE49-F238E27FC236}">
                <a16:creationId xmlns:a16="http://schemas.microsoft.com/office/drawing/2014/main" id="{2CEA2CDD-5ECF-3ABF-D5FF-F57D6C60B9EC}"/>
              </a:ext>
            </a:extLst>
          </p:cNvPr>
          <p:cNvSpPr txBox="1"/>
          <p:nvPr/>
        </p:nvSpPr>
        <p:spPr>
          <a:xfrm>
            <a:off x="10042072" y="1013593"/>
            <a:ext cx="1732925" cy="1631216"/>
          </a:xfrm>
          <a:prstGeom prst="rect">
            <a:avLst/>
          </a:prstGeom>
          <a:noFill/>
        </p:spPr>
        <p:txBody>
          <a:bodyPr wrap="square" rtlCol="0">
            <a:spAutoFit/>
          </a:bodyPr>
          <a:lstStyle/>
          <a:p>
            <a:r>
              <a:rPr lang="fi-FI" sz="1000" b="1" dirty="0"/>
              <a:t>A. Loarte, T. Wauters*</a:t>
            </a:r>
          </a:p>
          <a:p>
            <a:r>
              <a:rPr lang="fi-FI" sz="1000" b="1" dirty="0"/>
              <a:t>Presemted at IAEA</a:t>
            </a:r>
          </a:p>
          <a:p>
            <a:r>
              <a:rPr lang="fi-FI" sz="1000" b="1" dirty="0"/>
              <a:t>* Review EPS2026</a:t>
            </a:r>
          </a:p>
          <a:p>
            <a:endParaRPr lang="fi-FI" sz="1000" b="1" dirty="0"/>
          </a:p>
          <a:p>
            <a:r>
              <a:rPr lang="fi-FI" sz="1000" b="1" dirty="0"/>
              <a:t>Ch. Baumann* </a:t>
            </a:r>
          </a:p>
          <a:p>
            <a:r>
              <a:rPr lang="fi-FI" sz="1000" b="1" dirty="0"/>
              <a:t>NF submitted</a:t>
            </a:r>
          </a:p>
          <a:p>
            <a:r>
              <a:rPr lang="fi-FI" sz="1000" b="1" dirty="0"/>
              <a:t>EPS contribution</a:t>
            </a:r>
          </a:p>
          <a:p>
            <a:endParaRPr lang="fi-FI" sz="1000" b="1" dirty="0"/>
          </a:p>
          <a:p>
            <a:r>
              <a:rPr lang="fi-FI" sz="1000" b="1" dirty="0"/>
              <a:t>A. Kirschner</a:t>
            </a:r>
          </a:p>
          <a:p>
            <a:r>
              <a:rPr lang="fi-FI" sz="1000" b="1" dirty="0"/>
              <a:t>NME 2025</a:t>
            </a:r>
          </a:p>
        </p:txBody>
      </p:sp>
      <p:pic>
        <p:nvPicPr>
          <p:cNvPr id="13" name="Grafik 12">
            <a:extLst>
              <a:ext uri="{FF2B5EF4-FFF2-40B4-BE49-F238E27FC236}">
                <a16:creationId xmlns:a16="http://schemas.microsoft.com/office/drawing/2014/main" id="{3E8E6F51-F4F0-A8B7-6968-491566058448}"/>
              </a:ext>
            </a:extLst>
          </p:cNvPr>
          <p:cNvPicPr>
            <a:picLocks noChangeAspect="1"/>
          </p:cNvPicPr>
          <p:nvPr/>
        </p:nvPicPr>
        <p:blipFill>
          <a:blip r:embed="rId5"/>
          <a:stretch>
            <a:fillRect/>
          </a:stretch>
        </p:blipFill>
        <p:spPr>
          <a:xfrm>
            <a:off x="10142010" y="125426"/>
            <a:ext cx="1883827" cy="548688"/>
          </a:xfrm>
          <a:prstGeom prst="rect">
            <a:avLst/>
          </a:prstGeom>
        </p:spPr>
      </p:pic>
    </p:spTree>
    <p:extLst>
      <p:ext uri="{BB962C8B-B14F-4D97-AF65-F5344CB8AC3E}">
        <p14:creationId xmlns:p14="http://schemas.microsoft.com/office/powerpoint/2010/main" val="27922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1819</Words>
  <Application>Microsoft Office PowerPoint</Application>
  <PresentationFormat>Breitbild</PresentationFormat>
  <Paragraphs>210</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Aptos</vt:lpstr>
      <vt:lpstr>Arial</vt:lpstr>
      <vt:lpstr>Calibri</vt:lpstr>
      <vt:lpstr>Wingdings</vt:lpstr>
      <vt:lpstr>EUROfusion.1line_5_3_2019</vt:lpstr>
      <vt:lpstr>WP Plasma-Wall Interactions and Exhaust Update 2025</vt:lpstr>
      <vt:lpstr>WPPWIE Overview</vt:lpstr>
      <vt:lpstr>Final WPPWIE Project Meeting of Phase 1 2021-2025  (17.-21.11. in FZJ)</vt:lpstr>
      <vt:lpstr>Reporting</vt:lpstr>
      <vt:lpstr>Activities within 2025</vt:lpstr>
      <vt:lpstr>Activities within 2025 (ii)</vt:lpstr>
      <vt:lpstr>SP B example: WEST erosion and deposition patterns on PFUs </vt:lpstr>
      <vt:lpstr>SP C example: Fuel retention in EUROFER w/ and w/o He</vt:lpstr>
      <vt:lpstr>SP D example: Simulation of W first wall erosion for ITER</vt:lpstr>
      <vt:lpstr>SP F example: Boron sticking coefficients / boron chemistry</vt:lpstr>
      <vt:lpstr>SP E example: In-vessel ps-LIBS system in JET with H in Be codeposits</vt:lpstr>
      <vt:lpstr>SP X example: active and passive spectroscopy  as input to benchmark CRMs for H and D</vt:lpstr>
      <vt:lpstr>Outreach</vt:lpstr>
      <vt:lpstr>Summary WPPWIE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122</cp:revision>
  <dcterms:created xsi:type="dcterms:W3CDTF">2023-11-15T09:40:03Z</dcterms:created>
  <dcterms:modified xsi:type="dcterms:W3CDTF">2026-03-16T10:29:10Z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