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9"/>
  </p:notesMasterIdLst>
  <p:sldIdLst>
    <p:sldId id="256" r:id="rId5"/>
    <p:sldId id="257" r:id="rId6"/>
    <p:sldId id="283" r:id="rId7"/>
    <p:sldId id="290" r:id="rId8"/>
    <p:sldId id="271" r:id="rId9"/>
    <p:sldId id="276" r:id="rId10"/>
    <p:sldId id="273" r:id="rId11"/>
    <p:sldId id="272" r:id="rId12"/>
    <p:sldId id="274" r:id="rId13"/>
    <p:sldId id="282" r:id="rId14"/>
    <p:sldId id="284" r:id="rId15"/>
    <p:sldId id="285" r:id="rId16"/>
    <p:sldId id="286" r:id="rId17"/>
    <p:sldId id="281" r:id="rId18"/>
    <p:sldId id="275" r:id="rId19"/>
    <p:sldId id="287" r:id="rId20"/>
    <p:sldId id="280" r:id="rId21"/>
    <p:sldId id="288" r:id="rId22"/>
    <p:sldId id="277" r:id="rId23"/>
    <p:sldId id="279" r:id="rId24"/>
    <p:sldId id="293" r:id="rId25"/>
    <p:sldId id="278" r:id="rId26"/>
    <p:sldId id="291"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5E3952-8C9B-FEA6-8EA2-DE58CFFA66E8}" name="Kalupin Denis" initials="KD" userId="S-1-5-21-2787844074-428174326-3810525616-56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18" autoAdjust="0"/>
    <p:restoredTop sz="96105"/>
  </p:normalViewPr>
  <p:slideViewPr>
    <p:cSldViewPr snapToGrid="0">
      <p:cViewPr varScale="1">
        <p:scale>
          <a:sx n="118" d="100"/>
          <a:sy n="118" d="100"/>
        </p:scale>
        <p:origin x="336" y="192"/>
      </p:cViewPr>
      <p:guideLst/>
    </p:cSldViewPr>
  </p:slideViewPr>
  <p:notesTextViewPr>
    <p:cViewPr>
      <p:scale>
        <a:sx n="1" d="1"/>
        <a:sy n="1" d="1"/>
      </p:scale>
      <p:origin x="0" y="0"/>
    </p:cViewPr>
  </p:notesTextViewPr>
  <p:sorterViewPr>
    <p:cViewPr>
      <p:scale>
        <a:sx n="1" d="1"/>
        <a:sy n="1" d="1"/>
      </p:scale>
      <p:origin x="0" y="0"/>
    </p:cViewPr>
  </p:sorter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3/15/26</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‹Nr.›</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Jenko &amp; Kalupin | 8th FSD PB | March 16-17,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Jenko &amp; Kalupin | 8th FSD PB | March 16-17,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Jenko &amp; Kalupin | 8th FSD PB | March 16-17,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Jenko &amp; Kalupin | 8th FSD PB | March 16-17,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dirty="0"/>
              <a:t>EUROfusion integrates R&amp;D in fusion science and technology to realize fusion in:</a:t>
            </a:r>
          </a:p>
          <a:p>
            <a:pPr marL="0" indent="0">
              <a:buNone/>
            </a:pPr>
            <a:endParaRPr lang="en-GB" sz="2400" dirty="0"/>
          </a:p>
          <a:p>
            <a:pPr marL="808038" indent="-808038">
              <a:lnSpc>
                <a:spcPct val="150000"/>
              </a:lnSpc>
              <a:buNone/>
            </a:pPr>
            <a:r>
              <a:rPr lang="en-GB" sz="2400" b="1" dirty="0"/>
              <a:t>29</a:t>
            </a:r>
            <a:r>
              <a:rPr lang="en-GB" sz="2400" dirty="0"/>
              <a:t> 	Countries</a:t>
            </a:r>
          </a:p>
          <a:p>
            <a:pPr marL="808038" indent="-808038">
              <a:lnSpc>
                <a:spcPct val="150000"/>
              </a:lnSpc>
              <a:buNone/>
            </a:pPr>
            <a:r>
              <a:rPr lang="en-GB" sz="2400" b="1" dirty="0"/>
              <a:t>31</a:t>
            </a:r>
            <a:r>
              <a:rPr lang="en-GB" sz="2400" dirty="0"/>
              <a:t> 	Research </a:t>
            </a:r>
            <a:r>
              <a:rPr lang="en-GB" sz="2400" dirty="0" err="1"/>
              <a:t>Centers</a:t>
            </a:r>
            <a:r>
              <a:rPr lang="en-GB" sz="2400" dirty="0"/>
              <a:t> and Institutes</a:t>
            </a:r>
          </a:p>
          <a:p>
            <a:pPr marL="0" indent="0">
              <a:lnSpc>
                <a:spcPct val="150000"/>
              </a:lnSpc>
              <a:buNone/>
            </a:pPr>
            <a:r>
              <a:rPr lang="en-GB" sz="2400" b="1" dirty="0"/>
              <a:t>169</a:t>
            </a:r>
            <a:r>
              <a:rPr lang="en-GB" sz="2400" dirty="0"/>
              <a:t>     Universities, industry partners and others</a:t>
            </a:r>
          </a:p>
          <a:p>
            <a:pPr marL="0" indent="0">
              <a:lnSpc>
                <a:spcPct val="150000"/>
              </a:lnSpc>
              <a:buNone/>
            </a:pPr>
            <a:endParaRPr lang="en-GB" sz="2400" dirty="0"/>
          </a:p>
          <a:p>
            <a:pPr marL="0" indent="0">
              <a:lnSpc>
                <a:spcPct val="150000"/>
              </a:lnSpc>
              <a:buNone/>
            </a:pPr>
            <a:r>
              <a:rPr lang="en-GB" sz="2400" dirty="0"/>
              <a:t>And brings together:</a:t>
            </a:r>
          </a:p>
          <a:p>
            <a:pPr algn="l">
              <a:lnSpc>
                <a:spcPct val="150000"/>
              </a:lnSpc>
            </a:pPr>
            <a:r>
              <a:rPr lang="en-GB" sz="2400" b="0" i="0" u="none" strike="noStrike" dirty="0">
                <a:solidFill>
                  <a:schemeClr val="tx1"/>
                </a:solidFill>
                <a:effectLst/>
                <a:latin typeface="+mn-lt"/>
              </a:rPr>
              <a:t>~</a:t>
            </a:r>
            <a:r>
              <a:rPr lang="en-GB" sz="2400" b="1" i="0" u="none" strike="noStrike" dirty="0">
                <a:solidFill>
                  <a:schemeClr val="tx1"/>
                </a:solidFill>
                <a:effectLst/>
                <a:latin typeface="+mn-lt"/>
              </a:rPr>
              <a:t>1000</a:t>
            </a:r>
            <a:r>
              <a:rPr lang="en-GB" sz="2400" b="0" i="0" u="none" strike="noStrike" dirty="0">
                <a:solidFill>
                  <a:schemeClr val="tx1"/>
                </a:solidFill>
                <a:effectLst/>
                <a:latin typeface="+mn-lt"/>
              </a:rPr>
              <a:t> MSc and PhD students</a:t>
            </a:r>
          </a:p>
          <a:p>
            <a:pPr algn="l">
              <a:lnSpc>
                <a:spcPct val="150000"/>
              </a:lnSpc>
            </a:pPr>
            <a:r>
              <a:rPr lang="en-GB" sz="2400" b="0" i="0" u="none" strike="noStrike" dirty="0">
                <a:solidFill>
                  <a:schemeClr val="tx1"/>
                </a:solidFill>
                <a:effectLst/>
                <a:latin typeface="+mn-lt"/>
              </a:rPr>
              <a:t>~</a:t>
            </a:r>
            <a:r>
              <a:rPr lang="en-GB" sz="2400" b="1" i="0" u="none" strike="noStrike" dirty="0">
                <a:solidFill>
                  <a:schemeClr val="tx1"/>
                </a:solidFill>
                <a:effectLst/>
                <a:latin typeface="+mn-lt"/>
              </a:rPr>
              <a:t>4000</a:t>
            </a:r>
            <a:r>
              <a:rPr lang="en-GB" sz="2400" b="0" i="0" u="none" strike="noStrike" dirty="0">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dirty="0" err="1"/>
              <a:t>EUROfusion</a:t>
            </a:r>
            <a:r>
              <a:rPr lang="en-GB" dirty="0"/>
              <a:t> </a:t>
            </a:r>
            <a:r>
              <a:rPr lang="en-GB"/>
              <a:t>in numbers</a:t>
            </a:r>
            <a:endParaRPr lang="en-GB" dirty="0"/>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a:solidFill>
                  <a:prstClr val="white"/>
                </a:solidFill>
              </a:rPr>
              <a:t>Jenko &amp; Kalupin | 8th FSD PB | March 16-17,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dirty="0">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Jenko &amp; Kalupin | 8th FSD PB | March 16-17,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Consortium Members &amp; Partners</a:t>
            </a:r>
          </a:p>
          <a:p>
            <a:pPr marL="0" indent="0">
              <a:buNone/>
            </a:pPr>
            <a:endParaRPr lang="en-GB" sz="2800" b="1" dirty="0"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Jenko &amp; Kalupin | 8th FSD PB | March 16-17,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Jenko &amp; Kalupin | 8th FSD PB | March 16-17,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dirty="0">
                <a:solidFill>
                  <a:srgbClr val="374957"/>
                </a:solidFill>
                <a:effectLst/>
                <a:latin typeface="Poppins" pitchFamily="2" charset="77"/>
                <a:cs typeface="Poppins" pitchFamily="2" charset="77"/>
              </a:rPr>
              <a:t>"Icon made by </a:t>
            </a:r>
            <a:r>
              <a:rPr lang="en-GB" sz="1400" b="0" i="0" u="none" strike="noStrike" dirty="0" err="1">
                <a:solidFill>
                  <a:srgbClr val="22244E"/>
                </a:solidFill>
                <a:effectLst/>
                <a:latin typeface="Poppins" pitchFamily="2" charset="77"/>
                <a:cs typeface="Poppins" pitchFamily="2" charset="77"/>
              </a:rPr>
              <a:t>Freepik</a:t>
            </a:r>
            <a:r>
              <a:rPr lang="en-GB" sz="1400" b="0" i="0" u="none" strike="noStrike" dirty="0">
                <a:solidFill>
                  <a:srgbClr val="22244E"/>
                </a:solidFill>
                <a:effectLst/>
                <a:latin typeface="Poppins" pitchFamily="2" charset="77"/>
                <a:cs typeface="Poppins" pitchFamily="2" charset="77"/>
              </a:rPr>
              <a:t> </a:t>
            </a:r>
            <a:r>
              <a:rPr lang="en-GB" sz="1400" b="0" i="0" dirty="0">
                <a:solidFill>
                  <a:srgbClr val="374957"/>
                </a:solidFill>
                <a:effectLst/>
                <a:latin typeface="Poppins" pitchFamily="2" charset="77"/>
                <a:cs typeface="Poppins" pitchFamily="2" charset="77"/>
              </a:rPr>
              <a:t>from </a:t>
            </a:r>
            <a:r>
              <a:rPr lang="en-GB" sz="1400" b="0" i="0" u="none" strike="noStrike" dirty="0">
                <a:solidFill>
                  <a:srgbClr val="22244E"/>
                </a:solidFill>
                <a:effectLst/>
                <a:latin typeface="Poppins" pitchFamily="2" charset="77"/>
                <a:cs typeface="Poppins" pitchFamily="2" charset="77"/>
                <a:hlinkClick r:id="rId4"/>
              </a:rPr>
              <a:t>www.flaticon.com</a:t>
            </a:r>
            <a:r>
              <a:rPr lang="en-GB" sz="1400" b="0" i="0" dirty="0">
                <a:solidFill>
                  <a:srgbClr val="374957"/>
                </a:solidFill>
                <a:effectLst/>
                <a:latin typeface="Poppins" pitchFamily="2" charset="77"/>
                <a:cs typeface="Poppins" pitchFamily="2" charset="77"/>
              </a:rPr>
              <a:t>"</a:t>
            </a:r>
            <a:endParaRPr lang="en-HU" sz="1400" dirty="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euro-</a:t>
            </a:r>
            <a:r>
              <a:rPr lang="en-GB" sz="2000" b="0" i="0" dirty="0" err="1">
                <a:solidFill>
                  <a:srgbClr val="374957"/>
                </a:solidFill>
                <a:effectLst/>
                <a:latin typeface="Poppins" pitchFamily="2" charset="77"/>
                <a:cs typeface="Poppins" pitchFamily="2" charset="77"/>
              </a:rPr>
              <a:t>fusion.org</a:t>
            </a:r>
            <a:endParaRPr lang="en-HU" sz="2000" dirty="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@Euro-</a:t>
            </a:r>
            <a:r>
              <a:rPr lang="en-GB" sz="2000" b="0" i="0" dirty="0" err="1">
                <a:solidFill>
                  <a:srgbClr val="374957"/>
                </a:solidFill>
                <a:effectLst/>
                <a:latin typeface="Poppins" pitchFamily="2" charset="77"/>
                <a:cs typeface="Poppins" pitchFamily="2" charset="77"/>
              </a:rPr>
              <a:t>fusionorg</a:t>
            </a:r>
            <a:endParaRPr lang="en-HU" sz="2000" dirty="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a:t>
            </a:r>
            <a:r>
              <a:rPr lang="en-GB" sz="2000" b="0" i="0" dirty="0" err="1">
                <a:solidFill>
                  <a:srgbClr val="374957"/>
                </a:solidFill>
                <a:effectLst/>
                <a:latin typeface="Poppins" pitchFamily="2" charset="77"/>
                <a:cs typeface="Poppins" pitchFamily="2" charset="77"/>
              </a:rPr>
              <a:t>FusionInCloseUp</a:t>
            </a:r>
            <a:endParaRPr lang="en-HU" sz="2000" dirty="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fusion2050</a:t>
            </a:r>
            <a:endParaRPr lang="en-HU" sz="2000" dirty="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dirty="0">
                <a:solidFill>
                  <a:srgbClr val="374957"/>
                </a:solidFill>
                <a:effectLst/>
                <a:latin typeface="Poppins" pitchFamily="2" charset="77"/>
                <a:cs typeface="Poppins" pitchFamily="2" charset="77"/>
              </a:rPr>
              <a:t>@</a:t>
            </a:r>
            <a:r>
              <a:rPr lang="en-GB" sz="2000" b="0" i="0" dirty="0" err="1">
                <a:solidFill>
                  <a:srgbClr val="374957"/>
                </a:solidFill>
                <a:effectLst/>
                <a:latin typeface="Poppins" pitchFamily="2" charset="77"/>
                <a:cs typeface="Poppins" pitchFamily="2" charset="77"/>
              </a:rPr>
              <a:t>eurofusion_consortium</a:t>
            </a:r>
            <a:endParaRPr lang="en-HU" sz="2000" dirty="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dirty="0" err="1">
                <a:solidFill>
                  <a:srgbClr val="374957"/>
                </a:solidFill>
                <a:effectLst/>
                <a:latin typeface="Poppins" pitchFamily="2" charset="77"/>
                <a:cs typeface="Poppins" pitchFamily="2" charset="77"/>
              </a:rPr>
              <a:t>eurofusion</a:t>
            </a:r>
            <a:endParaRPr lang="en-HU" sz="2000" dirty="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dirty="0" err="1">
                <a:solidFill>
                  <a:schemeClr val="tx2"/>
                </a:solidFill>
              </a:rPr>
              <a:t>EUROfusion</a:t>
            </a:r>
            <a:r>
              <a:rPr lang="en-GB" sz="2800" b="1" dirty="0">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dcu.be/d1wRu" TargetMode="External"/><Relationship Id="rId2" Type="http://schemas.openxmlformats.org/officeDocument/2006/relationships/hyperlink" Target="http://nap.nationalacademies.org/2689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idm.euro-fusion.org/default.aspx?uid=2PMTS8" TargetMode="External"/><Relationship Id="rId3" Type="http://schemas.openxmlformats.org/officeDocument/2006/relationships/hyperlink" Target="https://indico.euro-fusion.org/event/3723/" TargetMode="External"/><Relationship Id="rId7" Type="http://schemas.openxmlformats.org/officeDocument/2006/relationships/hyperlink" Target="https://idm.euro-fusion.org/Portal/Pages/ContentView.aspx?uid=2RHUC2" TargetMode="External"/><Relationship Id="rId2" Type="http://schemas.openxmlformats.org/officeDocument/2006/relationships/hyperlink" Target="https://idm.euro-fusion.org/?uid=2TBH6G&amp;action=get_document" TargetMode="External"/><Relationship Id="rId1" Type="http://schemas.openxmlformats.org/officeDocument/2006/relationships/slideLayout" Target="../slideLayouts/slideLayout2.xml"/><Relationship Id="rId6" Type="http://schemas.openxmlformats.org/officeDocument/2006/relationships/hyperlink" Target="https://idm.euro-fusion.org/?uid=2Q72WQ&amp;version=v2.2" TargetMode="External"/><Relationship Id="rId5" Type="http://schemas.openxmlformats.org/officeDocument/2006/relationships/hyperlink" Target="https://indico.euro-fusion.org/event/3034/" TargetMode="External"/><Relationship Id="rId4" Type="http://schemas.openxmlformats.org/officeDocument/2006/relationships/hyperlink" Target="https://idm.euro-fusion.org/?uid=2S53YT&amp;action=get_document" TargetMode="External"/><Relationship Id="rId9" Type="http://schemas.openxmlformats.org/officeDocument/2006/relationships/hyperlink" Target="https://wiki.euro-fusion.org/wiki/DSO_wiki_pag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dico.euro-fusion.org/event/3723/" TargetMode="External"/><Relationship Id="rId2" Type="http://schemas.openxmlformats.org/officeDocument/2006/relationships/hyperlink" Target="https://indico.euro-fusion.org/event/370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hyperlink" Target="https://idm.euro-fusion.org/?uid=2Q72WQ&amp;version=v2.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7" y="2360696"/>
            <a:ext cx="9389775" cy="620251"/>
          </a:xfrm>
        </p:spPr>
        <p:txBody>
          <a:bodyPr>
            <a:noAutofit/>
          </a:bodyPr>
          <a:lstStyle/>
          <a:p>
            <a:r>
              <a:rPr lang="en-US" sz="3600" noProof="0" dirty="0"/>
              <a:t>Digital Solutions for Fusion Office (DSO)</a:t>
            </a:r>
            <a:br>
              <a:rPr lang="en-US" sz="3600" noProof="0" dirty="0"/>
            </a:br>
            <a:r>
              <a:rPr lang="en-US" sz="3600" noProof="0" dirty="0"/>
              <a:t>Work Package </a:t>
            </a:r>
            <a:r>
              <a:rPr lang="en-US" sz="3600" i="1" noProof="0" dirty="0"/>
              <a:t>Advanced Computing </a:t>
            </a:r>
            <a:r>
              <a:rPr lang="en-US" sz="3600" noProof="0" dirty="0"/>
              <a:t>(WPAC)</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a:xfrm>
            <a:off x="407367" y="3491774"/>
            <a:ext cx="8638661" cy="994065"/>
          </a:xfrm>
        </p:spPr>
        <p:txBody>
          <a:bodyPr>
            <a:normAutofit/>
          </a:bodyPr>
          <a:lstStyle/>
          <a:p>
            <a:r>
              <a:rPr lang="en-US" sz="2800" noProof="0" dirty="0"/>
              <a:t>F. Jenko (DSO Head)</a:t>
            </a:r>
          </a:p>
          <a:p>
            <a:r>
              <a:rPr lang="en-US" noProof="0" dirty="0"/>
              <a:t>D. Kalupin (DSO Coordination Officer)</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a:xfrm>
            <a:off x="407367" y="4540269"/>
            <a:ext cx="4375150" cy="457848"/>
          </a:xfrm>
        </p:spPr>
        <p:txBody>
          <a:bodyPr/>
          <a:lstStyle/>
          <a:p>
            <a:r>
              <a:rPr lang="en-US" noProof="0" dirty="0"/>
              <a:t>EUROfusion PMU</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a:xfrm>
            <a:off x="407367" y="1530540"/>
            <a:ext cx="5544614" cy="338554"/>
          </a:xfrm>
        </p:spPr>
        <p:txBody>
          <a:bodyPr>
            <a:noAutofit/>
          </a:bodyPr>
          <a:lstStyle/>
          <a:p>
            <a:r>
              <a:rPr lang="en-US" sz="2400" noProof="0" dirty="0"/>
              <a:t>Physics Project Board #08</a:t>
            </a:r>
          </a:p>
        </p:txBody>
      </p:sp>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2084-305A-E464-8858-E09DD6BA4349}"/>
              </a:ext>
            </a:extLst>
          </p:cNvPr>
          <p:cNvSpPr>
            <a:spLocks noGrp="1"/>
          </p:cNvSpPr>
          <p:nvPr>
            <p:ph type="title"/>
          </p:nvPr>
        </p:nvSpPr>
        <p:spPr/>
        <p:txBody>
          <a:bodyPr/>
          <a:lstStyle/>
          <a:p>
            <a:r>
              <a:rPr lang="en-US" noProof="0" dirty="0"/>
              <a:t>WPAC structure: Data</a:t>
            </a:r>
          </a:p>
        </p:txBody>
      </p:sp>
      <p:sp>
        <p:nvSpPr>
          <p:cNvPr id="3" name="Content Placeholder 2">
            <a:extLst>
              <a:ext uri="{FF2B5EF4-FFF2-40B4-BE49-F238E27FC236}">
                <a16:creationId xmlns:a16="http://schemas.microsoft.com/office/drawing/2014/main" id="{CF8A5B29-BA84-9AE8-62AD-64D6C72A2C75}"/>
              </a:ext>
            </a:extLst>
          </p:cNvPr>
          <p:cNvSpPr>
            <a:spLocks noGrp="1"/>
          </p:cNvSpPr>
          <p:nvPr>
            <p:ph idx="1"/>
          </p:nvPr>
        </p:nvSpPr>
        <p:spPr/>
        <p:txBody>
          <a:bodyPr>
            <a:normAutofit lnSpcReduction="10000"/>
          </a:bodyPr>
          <a:lstStyle/>
          <a:p>
            <a:pPr marL="0" indent="0">
              <a:buNone/>
            </a:pPr>
            <a:r>
              <a:rPr lang="en-US" b="1" noProof="0" dirty="0">
                <a:solidFill>
                  <a:schemeClr val="accent1">
                    <a:lumMod val="50000"/>
                  </a:schemeClr>
                </a:solidFill>
              </a:rPr>
              <a:t>Data Management Plan (DMP)</a:t>
            </a:r>
          </a:p>
          <a:p>
            <a:r>
              <a:rPr lang="en-US" sz="2000" noProof="0" dirty="0">
                <a:solidFill>
                  <a:schemeClr val="accent1">
                    <a:lumMod val="50000"/>
                  </a:schemeClr>
                </a:solidFill>
              </a:rPr>
              <a:t>Ensure FAIR access to EUROfusion experimental and simulation data.</a:t>
            </a:r>
          </a:p>
          <a:p>
            <a:r>
              <a:rPr lang="en-US" sz="2000" noProof="0" dirty="0">
                <a:solidFill>
                  <a:schemeClr val="accent1">
                    <a:lumMod val="50000"/>
                  </a:schemeClr>
                </a:solidFill>
              </a:rPr>
              <a:t>Implement Scenario C: traceable data access via Persistent Identifiers (PIDs). </a:t>
            </a:r>
          </a:p>
          <a:p>
            <a:r>
              <a:rPr lang="en-US" sz="2000" noProof="0" dirty="0">
                <a:solidFill>
                  <a:schemeClr val="accent1">
                    <a:lumMod val="50000"/>
                  </a:schemeClr>
                </a:solidFill>
              </a:rPr>
              <a:t>Develop software solutions for: </a:t>
            </a:r>
            <a:r>
              <a:rPr lang="en-US" sz="2000" i="1" noProof="0" dirty="0">
                <a:solidFill>
                  <a:schemeClr val="accent1">
                    <a:lumMod val="50000"/>
                  </a:schemeClr>
                </a:solidFill>
              </a:rPr>
              <a:t>1) Data storage and management; 2) Analysis and access control; 3) Account provisioning and resource allocation (supported by ACHs)</a:t>
            </a:r>
          </a:p>
          <a:p>
            <a:r>
              <a:rPr lang="en-US" sz="2000" noProof="0" dirty="0">
                <a:solidFill>
                  <a:schemeClr val="accent1">
                    <a:lumMod val="50000"/>
                  </a:schemeClr>
                </a:solidFill>
              </a:rPr>
              <a:t>Promote AI/ML technologies for data validation, analysis, and optimization.</a:t>
            </a:r>
          </a:p>
          <a:p>
            <a:endParaRPr lang="en-US" sz="2000" noProof="0" dirty="0">
              <a:solidFill>
                <a:schemeClr val="accent1">
                  <a:lumMod val="50000"/>
                </a:schemeClr>
              </a:solidFill>
            </a:endParaRPr>
          </a:p>
          <a:p>
            <a:pPr marL="0" indent="0">
              <a:buNone/>
            </a:pPr>
            <a:r>
              <a:rPr lang="en-US" b="1" noProof="0" dirty="0">
                <a:solidFill>
                  <a:schemeClr val="accent1">
                    <a:lumMod val="50000"/>
                  </a:schemeClr>
                </a:solidFill>
              </a:rPr>
              <a:t>EUROfusion Multi-Machine Databases</a:t>
            </a:r>
          </a:p>
          <a:p>
            <a:r>
              <a:rPr lang="en-US" sz="2000" noProof="0" dirty="0">
                <a:solidFill>
                  <a:schemeClr val="accent1">
                    <a:lumMod val="50000"/>
                  </a:schemeClr>
                </a:solidFill>
              </a:rPr>
              <a:t>Maintain and extend databases: </a:t>
            </a:r>
            <a:r>
              <a:rPr lang="en-US" sz="2000" i="1" noProof="0" dirty="0">
                <a:solidFill>
                  <a:schemeClr val="accent1">
                    <a:lumMod val="50000"/>
                  </a:schemeClr>
                </a:solidFill>
              </a:rPr>
              <a:t>pedestal, disruption, transport, L-H transition</a:t>
            </a:r>
          </a:p>
          <a:p>
            <a:r>
              <a:rPr lang="en-US" sz="2000" noProof="0" dirty="0">
                <a:solidFill>
                  <a:schemeClr val="accent1">
                    <a:lumMod val="50000"/>
                  </a:schemeClr>
                </a:solidFill>
              </a:rPr>
              <a:t>Updates and developments: </a:t>
            </a:r>
            <a:r>
              <a:rPr lang="en-US" sz="2000" i="1" noProof="0" dirty="0">
                <a:solidFill>
                  <a:schemeClr val="accent1">
                    <a:lumMod val="50000"/>
                  </a:schemeClr>
                </a:solidFill>
              </a:rPr>
              <a:t>TCV pedestal database with WPTE data; Develop L-H transition database; Coordinate transport database; Standardize Infrared Imaging Systems database; Update CICLOP long pulse database</a:t>
            </a:r>
          </a:p>
          <a:p>
            <a:pPr marL="0" indent="0">
              <a:buNone/>
            </a:pPr>
            <a:endParaRPr lang="en-US" sz="2000" noProof="0" dirty="0">
              <a:solidFill>
                <a:schemeClr val="accent1">
                  <a:lumMod val="50000"/>
                </a:schemeClr>
              </a:solidFill>
            </a:endParaRPr>
          </a:p>
          <a:p>
            <a:pPr marL="0" indent="0">
              <a:buNone/>
            </a:pPr>
            <a:r>
              <a:rPr lang="en-US" b="1" noProof="0" dirty="0">
                <a:solidFill>
                  <a:schemeClr val="accent1">
                    <a:lumMod val="50000"/>
                  </a:schemeClr>
                </a:solidFill>
              </a:rPr>
              <a:t>AMNS Database</a:t>
            </a:r>
          </a:p>
          <a:p>
            <a:r>
              <a:rPr lang="en-US" sz="2000" noProof="0" dirty="0">
                <a:solidFill>
                  <a:schemeClr val="accent1">
                    <a:lumMod val="50000"/>
                  </a:schemeClr>
                </a:solidFill>
              </a:rPr>
              <a:t>Continued support and maintenance: </a:t>
            </a:r>
            <a:r>
              <a:rPr lang="en-US" sz="2000" i="1" noProof="0" dirty="0">
                <a:solidFill>
                  <a:schemeClr val="accent1">
                    <a:lumMod val="50000"/>
                  </a:schemeClr>
                </a:solidFill>
              </a:rPr>
              <a:t>Align with latest IMAS Data Dictionary (DD) releases; Extend datasets included</a:t>
            </a:r>
          </a:p>
        </p:txBody>
      </p:sp>
      <p:sp>
        <p:nvSpPr>
          <p:cNvPr id="4" name="Footer Placeholder 3">
            <a:extLst>
              <a:ext uri="{FF2B5EF4-FFF2-40B4-BE49-F238E27FC236}">
                <a16:creationId xmlns:a16="http://schemas.microsoft.com/office/drawing/2014/main" id="{C6449FCF-570F-7BB0-1248-2A937EDE54FC}"/>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8301D7F4-9412-D83B-8073-08C331B02CE2}"/>
              </a:ext>
            </a:extLst>
          </p:cNvPr>
          <p:cNvSpPr>
            <a:spLocks noGrp="1"/>
          </p:cNvSpPr>
          <p:nvPr>
            <p:ph type="sldNum" sz="quarter" idx="12"/>
          </p:nvPr>
        </p:nvSpPr>
        <p:spPr/>
        <p:txBody>
          <a:bodyPr/>
          <a:lstStyle/>
          <a:p>
            <a:fld id="{6A6D9FA1-99C7-4910-8E32-B85D378B0060}" type="slidenum">
              <a:rPr lang="en-US" noProof="0" smtClean="0">
                <a:solidFill>
                  <a:prstClr val="white"/>
                </a:solidFill>
              </a:rPr>
              <a:pPr/>
              <a:t>10</a:t>
            </a:fld>
            <a:endParaRPr lang="en-US" noProof="0" dirty="0">
              <a:solidFill>
                <a:prstClr val="white"/>
              </a:solidFill>
            </a:endParaRPr>
          </a:p>
        </p:txBody>
      </p:sp>
    </p:spTree>
    <p:extLst>
      <p:ext uri="{BB962C8B-B14F-4D97-AF65-F5344CB8AC3E}">
        <p14:creationId xmlns:p14="http://schemas.microsoft.com/office/powerpoint/2010/main" val="158031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E07C-5EDE-9263-2E1E-BB1F9D4C41C2}"/>
              </a:ext>
            </a:extLst>
          </p:cNvPr>
          <p:cNvSpPr>
            <a:spLocks noGrp="1"/>
          </p:cNvSpPr>
          <p:nvPr>
            <p:ph type="title"/>
          </p:nvPr>
        </p:nvSpPr>
        <p:spPr/>
        <p:txBody>
          <a:bodyPr/>
          <a:lstStyle/>
          <a:p>
            <a:r>
              <a:rPr lang="en-US" noProof="0" dirty="0"/>
              <a:t>WPAC structure: Digital Twin Environment</a:t>
            </a:r>
          </a:p>
        </p:txBody>
      </p:sp>
      <p:sp>
        <p:nvSpPr>
          <p:cNvPr id="4" name="Footer Placeholder 3">
            <a:extLst>
              <a:ext uri="{FF2B5EF4-FFF2-40B4-BE49-F238E27FC236}">
                <a16:creationId xmlns:a16="http://schemas.microsoft.com/office/drawing/2014/main" id="{3A1A8B19-1C83-48E6-2E99-A6A0B44D246D}"/>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9B9F19DB-3077-A7FA-51DE-15AE60656BE6}"/>
              </a:ext>
            </a:extLst>
          </p:cNvPr>
          <p:cNvSpPr>
            <a:spLocks noGrp="1"/>
          </p:cNvSpPr>
          <p:nvPr>
            <p:ph type="sldNum" sz="quarter" idx="12"/>
          </p:nvPr>
        </p:nvSpPr>
        <p:spPr/>
        <p:txBody>
          <a:bodyPr/>
          <a:lstStyle/>
          <a:p>
            <a:fld id="{6A6D9FA1-99C7-4910-8E32-B85D378B0060}" type="slidenum">
              <a:rPr lang="en-US" noProof="0" smtClean="0">
                <a:solidFill>
                  <a:prstClr val="white"/>
                </a:solidFill>
              </a:rPr>
              <a:pPr/>
              <a:t>11</a:t>
            </a:fld>
            <a:endParaRPr lang="en-US" noProof="0" dirty="0">
              <a:solidFill>
                <a:prstClr val="white"/>
              </a:solidFill>
            </a:endParaRPr>
          </a:p>
        </p:txBody>
      </p:sp>
      <p:sp>
        <p:nvSpPr>
          <p:cNvPr id="6" name="Inhaltsplatzhalter 2">
            <a:extLst>
              <a:ext uri="{FF2B5EF4-FFF2-40B4-BE49-F238E27FC236}">
                <a16:creationId xmlns:a16="http://schemas.microsoft.com/office/drawing/2014/main" id="{CDCEB650-775A-B82C-7F4D-F145E6AE005C}"/>
              </a:ext>
            </a:extLst>
          </p:cNvPr>
          <p:cNvSpPr>
            <a:spLocks noGrp="1"/>
          </p:cNvSpPr>
          <p:nvPr>
            <p:ph idx="1"/>
          </p:nvPr>
        </p:nvSpPr>
        <p:spPr>
          <a:xfrm>
            <a:off x="472698" y="825745"/>
            <a:ext cx="11399004" cy="5400600"/>
          </a:xfrm>
        </p:spPr>
        <p:txBody>
          <a:bodyPr>
            <a:noAutofit/>
          </a:bodyPr>
          <a:lstStyle/>
          <a:p>
            <a:r>
              <a:rPr lang="en-US" sz="2000" noProof="0" dirty="0">
                <a:solidFill>
                  <a:schemeClr val="accent1">
                    <a:lumMod val="50000"/>
                  </a:schemeClr>
                </a:solidFill>
              </a:rPr>
              <a:t>The notion of a Digital Twin first emerged around 2002 in the context of Product Lifecycle Management. It was later adopted as a conceptual basis in aerospace engineering and many other </a:t>
            </a:r>
            <a:r>
              <a:rPr lang="en-US" sz="2000" noProof="0" dirty="0" err="1">
                <a:solidFill>
                  <a:schemeClr val="accent1">
                    <a:lumMod val="50000"/>
                  </a:schemeClr>
                </a:solidFill>
              </a:rPr>
              <a:t>discipines</a:t>
            </a:r>
            <a:r>
              <a:rPr lang="en-US" sz="2000" noProof="0" dirty="0">
                <a:solidFill>
                  <a:schemeClr val="accent1">
                    <a:lumMod val="50000"/>
                  </a:schemeClr>
                </a:solidFill>
              </a:rPr>
              <a:t>.</a:t>
            </a:r>
          </a:p>
          <a:p>
            <a:pPr marL="0" indent="0">
              <a:buNone/>
            </a:pPr>
            <a:r>
              <a:rPr lang="en-US" sz="900" noProof="0" dirty="0">
                <a:solidFill>
                  <a:schemeClr val="accent1">
                    <a:lumMod val="50000"/>
                  </a:schemeClr>
                </a:solidFill>
              </a:rPr>
              <a:t> </a:t>
            </a:r>
          </a:p>
          <a:p>
            <a:r>
              <a:rPr lang="en-US" sz="2000" noProof="0" dirty="0">
                <a:solidFill>
                  <a:schemeClr val="accent1">
                    <a:lumMod val="50000"/>
                  </a:schemeClr>
                </a:solidFill>
              </a:rPr>
              <a:t>Excellent source: “Foundational Research Gaps and Future Directions for Digital Twins“ (National Academies of Sciences, Engineering, and Medicine, 2024): </a:t>
            </a:r>
            <a:r>
              <a:rPr lang="en-US" sz="2000" noProof="0" dirty="0">
                <a:hlinkClick r:id="rId2"/>
              </a:rPr>
              <a:t>http://nap.nationalacademies.org/26894</a:t>
            </a:r>
            <a:endParaRPr lang="en-US" sz="2000" noProof="0" dirty="0"/>
          </a:p>
          <a:p>
            <a:pPr marL="0" indent="0">
              <a:buNone/>
            </a:pPr>
            <a:r>
              <a:rPr lang="en-US" sz="900" noProof="0" dirty="0"/>
              <a:t> </a:t>
            </a:r>
            <a:endParaRPr lang="en-US" sz="900" noProof="0" dirty="0">
              <a:solidFill>
                <a:srgbClr val="0066FF"/>
              </a:solidFill>
            </a:endParaRPr>
          </a:p>
          <a:p>
            <a:r>
              <a:rPr lang="en-US" sz="2000" b="1" noProof="0" dirty="0">
                <a:solidFill>
                  <a:srgbClr val="800000"/>
                </a:solidFill>
              </a:rPr>
              <a:t>A Digital Twin (DT) is a set of virtual information constructs that mimics the structure, context, and behavior of a natural, engineered, or social system, is dynamically updated with data from its physical twin, has a predictive capability, and informs decisions that realize value.</a:t>
            </a:r>
          </a:p>
          <a:p>
            <a:pPr lvl="1"/>
            <a:r>
              <a:rPr lang="en-US" sz="1400" noProof="0" dirty="0">
                <a:solidFill>
                  <a:schemeClr val="accent1">
                    <a:lumMod val="50000"/>
                  </a:schemeClr>
                </a:solidFill>
              </a:rPr>
              <a:t>The key elements that comprise a DT include (1) a virtual representation of a physical counterpart, and (2) a bidirectional interaction between the virtual and the physical. This bidirectional interaction forms a feedback loop that comprises </a:t>
            </a:r>
            <a:r>
              <a:rPr lang="en-US" sz="1400" b="1" noProof="0" dirty="0">
                <a:solidFill>
                  <a:schemeClr val="accent1">
                    <a:lumMod val="50000"/>
                  </a:schemeClr>
                </a:solidFill>
              </a:rPr>
              <a:t>dynamic data-driven model updating </a:t>
            </a:r>
            <a:r>
              <a:rPr lang="en-US" sz="1400" noProof="0" dirty="0">
                <a:solidFill>
                  <a:schemeClr val="accent1">
                    <a:lumMod val="50000"/>
                  </a:schemeClr>
                </a:solidFill>
              </a:rPr>
              <a:t>(e.g., sensor fusion, inversion, data assimilation) and </a:t>
            </a:r>
            <a:r>
              <a:rPr lang="en-US" sz="1400" b="1" noProof="0" dirty="0">
                <a:solidFill>
                  <a:schemeClr val="accent1">
                    <a:lumMod val="50000"/>
                  </a:schemeClr>
                </a:solidFill>
              </a:rPr>
              <a:t>optimal decision-making</a:t>
            </a:r>
            <a:r>
              <a:rPr lang="en-US" sz="1400" noProof="0" dirty="0">
                <a:solidFill>
                  <a:schemeClr val="accent1">
                    <a:lumMod val="50000"/>
                  </a:schemeClr>
                </a:solidFill>
              </a:rPr>
              <a:t>      (e.g., control, sensor steering).</a:t>
            </a:r>
          </a:p>
          <a:p>
            <a:pPr lvl="1"/>
            <a:r>
              <a:rPr lang="en-US" sz="1400" noProof="0" dirty="0">
                <a:solidFill>
                  <a:schemeClr val="accent1">
                    <a:lumMod val="50000"/>
                  </a:schemeClr>
                </a:solidFill>
              </a:rPr>
              <a:t>A DT should be defined at a </a:t>
            </a:r>
            <a:r>
              <a:rPr lang="en-US" sz="1400" b="1" noProof="0" dirty="0">
                <a:solidFill>
                  <a:schemeClr val="accent1">
                    <a:lumMod val="50000"/>
                  </a:schemeClr>
                </a:solidFill>
              </a:rPr>
              <a:t>level of fidelity and resolution that makes it fit for purpose</a:t>
            </a:r>
            <a:r>
              <a:rPr lang="en-US" sz="1400" noProof="0" dirty="0">
                <a:solidFill>
                  <a:schemeClr val="accent1">
                    <a:lumMod val="50000"/>
                  </a:schemeClr>
                </a:solidFill>
              </a:rPr>
              <a:t>. Important considerations are     the required level of fidelity for prediction of the quantities of interest, the available computational resources, and the acceptable cost. This may lead to the DT including high-fidelity, simplified, or surrogate models, as well as a mixture thereof.</a:t>
            </a:r>
          </a:p>
          <a:p>
            <a:pPr marL="0" indent="0">
              <a:buNone/>
            </a:pPr>
            <a:r>
              <a:rPr lang="en-US" sz="900" noProof="0" dirty="0"/>
              <a:t> </a:t>
            </a:r>
          </a:p>
          <a:p>
            <a:r>
              <a:rPr lang="en-US" sz="2000" b="1" noProof="0" dirty="0">
                <a:solidFill>
                  <a:srgbClr val="800000"/>
                </a:solidFill>
              </a:rPr>
              <a:t>A Digital Twin Environment (DTE) is an integrated, multi-domain physics application space for operating on DTs for a variety of purposes </a:t>
            </a:r>
            <a:r>
              <a:rPr lang="en-US" sz="2000" noProof="0" dirty="0">
                <a:solidFill>
                  <a:schemeClr val="accent1">
                    <a:lumMod val="50000"/>
                  </a:schemeClr>
                </a:solidFill>
              </a:rPr>
              <a:t>(according to Michael Grieves &amp; John Vickers: </a:t>
            </a:r>
            <a:r>
              <a:rPr lang="en-US" sz="2000" noProof="0" dirty="0">
                <a:hlinkClick r:id="rId3"/>
              </a:rPr>
              <a:t>https://rdcu.be/d1wRu</a:t>
            </a:r>
            <a:r>
              <a:rPr lang="en-US" sz="2000" noProof="0" dirty="0">
                <a:solidFill>
                  <a:schemeClr val="accent1">
                    <a:lumMod val="50000"/>
                  </a:schemeClr>
                </a:solidFill>
              </a:rPr>
              <a:t>)</a:t>
            </a:r>
          </a:p>
        </p:txBody>
      </p:sp>
    </p:spTree>
    <p:extLst>
      <p:ext uri="{BB962C8B-B14F-4D97-AF65-F5344CB8AC3E}">
        <p14:creationId xmlns:p14="http://schemas.microsoft.com/office/powerpoint/2010/main" val="82081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176E-338A-DB3B-89B6-09D7F7F02D4D}"/>
              </a:ext>
            </a:extLst>
          </p:cNvPr>
          <p:cNvSpPr>
            <a:spLocks noGrp="1"/>
          </p:cNvSpPr>
          <p:nvPr>
            <p:ph type="title"/>
          </p:nvPr>
        </p:nvSpPr>
        <p:spPr/>
        <p:txBody>
          <a:bodyPr/>
          <a:lstStyle/>
          <a:p>
            <a:r>
              <a:rPr lang="en-US" noProof="0" dirty="0"/>
              <a:t>WPAC structure: Digital Twin Environment (2)</a:t>
            </a:r>
          </a:p>
        </p:txBody>
      </p:sp>
      <p:sp>
        <p:nvSpPr>
          <p:cNvPr id="4" name="Footer Placeholder 3">
            <a:extLst>
              <a:ext uri="{FF2B5EF4-FFF2-40B4-BE49-F238E27FC236}">
                <a16:creationId xmlns:a16="http://schemas.microsoft.com/office/drawing/2014/main" id="{8D8255F4-A7E0-F12D-F576-D6E103518E77}"/>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CA8BE9E9-8C76-0CF0-F1AF-E65088F1C5CD}"/>
              </a:ext>
            </a:extLst>
          </p:cNvPr>
          <p:cNvSpPr>
            <a:spLocks noGrp="1"/>
          </p:cNvSpPr>
          <p:nvPr>
            <p:ph type="sldNum" sz="quarter" idx="12"/>
          </p:nvPr>
        </p:nvSpPr>
        <p:spPr/>
        <p:txBody>
          <a:bodyPr/>
          <a:lstStyle/>
          <a:p>
            <a:fld id="{6A6D9FA1-99C7-4910-8E32-B85D378B0060}" type="slidenum">
              <a:rPr lang="en-US" noProof="0" smtClean="0">
                <a:solidFill>
                  <a:prstClr val="white"/>
                </a:solidFill>
              </a:rPr>
              <a:pPr/>
              <a:t>12</a:t>
            </a:fld>
            <a:endParaRPr lang="en-US" noProof="0" dirty="0">
              <a:solidFill>
                <a:prstClr val="white"/>
              </a:solidFill>
            </a:endParaRPr>
          </a:p>
        </p:txBody>
      </p:sp>
      <p:sp>
        <p:nvSpPr>
          <p:cNvPr id="6" name="Inhaltsplatzhalter 2">
            <a:extLst>
              <a:ext uri="{FF2B5EF4-FFF2-40B4-BE49-F238E27FC236}">
                <a16:creationId xmlns:a16="http://schemas.microsoft.com/office/drawing/2014/main" id="{9C76F021-62FE-E6B3-B638-8474DD2B5C48}"/>
              </a:ext>
            </a:extLst>
          </p:cNvPr>
          <p:cNvSpPr>
            <a:spLocks noGrp="1"/>
          </p:cNvSpPr>
          <p:nvPr>
            <p:ph idx="1"/>
          </p:nvPr>
        </p:nvSpPr>
        <p:spPr>
          <a:xfrm>
            <a:off x="609600" y="836613"/>
            <a:ext cx="11102975" cy="5688012"/>
          </a:xfrm>
        </p:spPr>
        <p:txBody>
          <a:bodyPr>
            <a:normAutofit fontScale="77500" lnSpcReduction="20000"/>
          </a:bodyPr>
          <a:lstStyle/>
          <a:p>
            <a:pPr marL="0" indent="0">
              <a:lnSpc>
                <a:spcPct val="150000"/>
              </a:lnSpc>
              <a:buNone/>
            </a:pPr>
            <a:r>
              <a:rPr lang="en-US" b="1" u="sng" noProof="0" dirty="0">
                <a:solidFill>
                  <a:schemeClr val="accent1">
                    <a:lumMod val="50000"/>
                  </a:schemeClr>
                </a:solidFill>
              </a:rPr>
              <a:t>Pulse Design Tool (PDT) Extension Towards Digital Twin Functionality</a:t>
            </a:r>
          </a:p>
          <a:p>
            <a:pPr>
              <a:lnSpc>
                <a:spcPct val="150000"/>
              </a:lnSpc>
            </a:pPr>
            <a:r>
              <a:rPr lang="en-US" noProof="0" dirty="0">
                <a:solidFill>
                  <a:schemeClr val="accent1">
                    <a:lumMod val="50000"/>
                  </a:schemeClr>
                </a:solidFill>
              </a:rPr>
              <a:t>Simulator-agnostic DTE integration – towards a consolidated framework with an ITER relevance</a:t>
            </a:r>
          </a:p>
          <a:p>
            <a:pPr lvl="1">
              <a:lnSpc>
                <a:spcPct val="150000"/>
              </a:lnSpc>
            </a:pPr>
            <a:r>
              <a:rPr lang="en-US" noProof="0" dirty="0">
                <a:solidFill>
                  <a:schemeClr val="accent1">
                    <a:lumMod val="50000"/>
                  </a:schemeClr>
                </a:solidFill>
              </a:rPr>
              <a:t>Sven Wiesen, DIFFER</a:t>
            </a:r>
          </a:p>
          <a:p>
            <a:pPr>
              <a:lnSpc>
                <a:spcPct val="150000"/>
              </a:lnSpc>
            </a:pPr>
            <a:r>
              <a:rPr lang="en-US" noProof="0" dirty="0">
                <a:solidFill>
                  <a:schemeClr val="accent1">
                    <a:lumMod val="50000"/>
                  </a:schemeClr>
                </a:solidFill>
              </a:rPr>
              <a:t>Development of generic coupling between transport and free-boundary eq. codes with breakdown modules for PDTs</a:t>
            </a:r>
          </a:p>
          <a:p>
            <a:pPr lvl="1">
              <a:lnSpc>
                <a:spcPct val="150000"/>
              </a:lnSpc>
            </a:pPr>
            <a:r>
              <a:rPr lang="en-US" noProof="0" dirty="0">
                <a:solidFill>
                  <a:schemeClr val="accent1">
                    <a:lumMod val="50000"/>
                  </a:schemeClr>
                </a:solidFill>
              </a:rPr>
              <a:t>Stefano Marchioni, IPP.CR</a:t>
            </a:r>
            <a:endParaRPr lang="en-US" sz="600" noProof="0" dirty="0">
              <a:solidFill>
                <a:schemeClr val="accent1">
                  <a:lumMod val="50000"/>
                </a:schemeClr>
              </a:solidFill>
            </a:endParaRPr>
          </a:p>
          <a:p>
            <a:pPr marL="0" indent="0">
              <a:lnSpc>
                <a:spcPct val="150000"/>
              </a:lnSpc>
              <a:buNone/>
            </a:pPr>
            <a:r>
              <a:rPr lang="en-US" b="1" u="sng" noProof="0" dirty="0">
                <a:solidFill>
                  <a:schemeClr val="accent1">
                    <a:lumMod val="50000"/>
                  </a:schemeClr>
                </a:solidFill>
              </a:rPr>
              <a:t>Data Driven Predictive Modeling for Real-Time Feedback</a:t>
            </a:r>
          </a:p>
          <a:p>
            <a:pPr>
              <a:lnSpc>
                <a:spcPct val="150000"/>
              </a:lnSpc>
            </a:pPr>
            <a:r>
              <a:rPr lang="en-US" noProof="0" dirty="0">
                <a:solidFill>
                  <a:schemeClr val="accent1">
                    <a:lumMod val="50000"/>
                  </a:schemeClr>
                </a:solidFill>
              </a:rPr>
              <a:t>A machine-agnostic DT framework towards fast simulation and real-time plasma prediction and control</a:t>
            </a:r>
          </a:p>
          <a:p>
            <a:pPr lvl="1">
              <a:lnSpc>
                <a:spcPct val="150000"/>
              </a:lnSpc>
            </a:pPr>
            <a:r>
              <a:rPr lang="en-US" noProof="0" dirty="0">
                <a:solidFill>
                  <a:schemeClr val="accent1">
                    <a:lumMod val="50000"/>
                  </a:schemeClr>
                </a:solidFill>
              </a:rPr>
              <a:t>Alessandro Pau, EPFL</a:t>
            </a:r>
          </a:p>
          <a:p>
            <a:pPr>
              <a:lnSpc>
                <a:spcPct val="150000"/>
              </a:lnSpc>
            </a:pPr>
            <a:r>
              <a:rPr lang="en-US" noProof="0" dirty="0">
                <a:solidFill>
                  <a:schemeClr val="accent1">
                    <a:lumMod val="50000"/>
                  </a:schemeClr>
                </a:solidFill>
              </a:rPr>
              <a:t>A novel ML-based DT architecture for real-time monitoring, integration, and control of the breeding blanket</a:t>
            </a:r>
          </a:p>
          <a:p>
            <a:pPr lvl="1">
              <a:lnSpc>
                <a:spcPct val="150000"/>
              </a:lnSpc>
            </a:pPr>
            <a:r>
              <a:rPr lang="en-US" noProof="0" dirty="0">
                <a:solidFill>
                  <a:schemeClr val="accent1">
                    <a:lumMod val="50000"/>
                  </a:schemeClr>
                </a:solidFill>
              </a:rPr>
              <a:t>Antonio Cammi, ENEA</a:t>
            </a:r>
            <a:endParaRPr lang="en-US" sz="600" noProof="0" dirty="0">
              <a:solidFill>
                <a:schemeClr val="accent1">
                  <a:lumMod val="50000"/>
                </a:schemeClr>
              </a:solidFill>
            </a:endParaRPr>
          </a:p>
          <a:p>
            <a:pPr marL="0" indent="0">
              <a:lnSpc>
                <a:spcPct val="150000"/>
              </a:lnSpc>
              <a:buNone/>
            </a:pPr>
            <a:r>
              <a:rPr lang="en-US" b="1" u="sng" noProof="0" dirty="0">
                <a:solidFill>
                  <a:schemeClr val="accent1">
                    <a:lumMod val="50000"/>
                  </a:schemeClr>
                </a:solidFill>
              </a:rPr>
              <a:t>Advanced Visualization</a:t>
            </a:r>
          </a:p>
          <a:p>
            <a:pPr>
              <a:lnSpc>
                <a:spcPct val="150000"/>
              </a:lnSpc>
            </a:pPr>
            <a:r>
              <a:rPr lang="en-US" noProof="0" dirty="0">
                <a:solidFill>
                  <a:schemeClr val="accent1">
                    <a:lumMod val="50000"/>
                  </a:schemeClr>
                </a:solidFill>
              </a:rPr>
              <a:t>Verification-oriented interactive </a:t>
            </a:r>
            <a:r>
              <a:rPr lang="en-US" noProof="0" dirty="0" err="1">
                <a:solidFill>
                  <a:schemeClr val="accent1">
                    <a:lumMod val="50000"/>
                  </a:schemeClr>
                </a:solidFill>
              </a:rPr>
              <a:t>visualisation</a:t>
            </a:r>
            <a:r>
              <a:rPr lang="en-US" noProof="0" dirty="0">
                <a:solidFill>
                  <a:schemeClr val="accent1">
                    <a:lumMod val="50000"/>
                  </a:schemeClr>
                </a:solidFill>
              </a:rPr>
              <a:t> and decision support for the DTE</a:t>
            </a:r>
          </a:p>
          <a:p>
            <a:pPr lvl="1">
              <a:lnSpc>
                <a:spcPct val="150000"/>
              </a:lnSpc>
            </a:pPr>
            <a:r>
              <a:rPr lang="en-US" noProof="0" dirty="0">
                <a:solidFill>
                  <a:schemeClr val="accent1">
                    <a:lumMod val="50000"/>
                  </a:schemeClr>
                </a:solidFill>
              </a:rPr>
              <a:t>Leon Kos, JSI</a:t>
            </a:r>
          </a:p>
        </p:txBody>
      </p:sp>
    </p:spTree>
    <p:extLst>
      <p:ext uri="{BB962C8B-B14F-4D97-AF65-F5344CB8AC3E}">
        <p14:creationId xmlns:p14="http://schemas.microsoft.com/office/powerpoint/2010/main" val="1750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426D-8704-F1C5-94DF-7937BE78D032}"/>
              </a:ext>
            </a:extLst>
          </p:cNvPr>
          <p:cNvSpPr>
            <a:spLocks noGrp="1"/>
          </p:cNvSpPr>
          <p:nvPr>
            <p:ph type="title"/>
          </p:nvPr>
        </p:nvSpPr>
        <p:spPr/>
        <p:txBody>
          <a:bodyPr/>
          <a:lstStyle/>
          <a:p>
            <a:r>
              <a:rPr lang="en-US" noProof="0" dirty="0"/>
              <a:t>WPAC structure: Digital Twin Environment (3)</a:t>
            </a:r>
          </a:p>
        </p:txBody>
      </p:sp>
      <p:sp>
        <p:nvSpPr>
          <p:cNvPr id="3" name="Content Placeholder 2">
            <a:extLst>
              <a:ext uri="{FF2B5EF4-FFF2-40B4-BE49-F238E27FC236}">
                <a16:creationId xmlns:a16="http://schemas.microsoft.com/office/drawing/2014/main" id="{22BB9BF1-EADA-761E-E3C1-F5A565369CF1}"/>
              </a:ext>
            </a:extLst>
          </p:cNvPr>
          <p:cNvSpPr>
            <a:spLocks noGrp="1"/>
          </p:cNvSpPr>
          <p:nvPr>
            <p:ph idx="1"/>
          </p:nvPr>
        </p:nvSpPr>
        <p:spPr/>
        <p:txBody>
          <a:bodyPr>
            <a:normAutofit fontScale="70000" lnSpcReduction="20000"/>
          </a:bodyPr>
          <a:lstStyle/>
          <a:p>
            <a:pPr marL="0" indent="0">
              <a:lnSpc>
                <a:spcPct val="150000"/>
              </a:lnSpc>
              <a:buNone/>
            </a:pPr>
            <a:r>
              <a:rPr lang="en-US" b="1" u="sng" noProof="0" dirty="0">
                <a:solidFill>
                  <a:schemeClr val="accent1">
                    <a:lumMod val="50000"/>
                  </a:schemeClr>
                </a:solidFill>
              </a:rPr>
              <a:t>Integrated Physics/Engineering Simulation Framework for Fusion Devices</a:t>
            </a:r>
          </a:p>
          <a:p>
            <a:pPr>
              <a:lnSpc>
                <a:spcPct val="150000"/>
              </a:lnSpc>
            </a:pPr>
            <a:r>
              <a:rPr lang="en-US" noProof="0" dirty="0">
                <a:solidFill>
                  <a:schemeClr val="accent1">
                    <a:lumMod val="50000"/>
                  </a:schemeClr>
                </a:solidFill>
              </a:rPr>
              <a:t>A highly scalable and flexible DT of FPPs and photorealistic renderer based on physically accurate models</a:t>
            </a:r>
          </a:p>
          <a:p>
            <a:pPr lvl="1">
              <a:lnSpc>
                <a:spcPct val="150000"/>
              </a:lnSpc>
            </a:pPr>
            <a:r>
              <a:rPr lang="en-US" noProof="0" dirty="0">
                <a:solidFill>
                  <a:schemeClr val="accent1">
                    <a:lumMod val="50000"/>
                  </a:schemeClr>
                </a:solidFill>
              </a:rPr>
              <a:t>Cristian Sommariva, EPFL</a:t>
            </a:r>
          </a:p>
          <a:p>
            <a:pPr>
              <a:lnSpc>
                <a:spcPct val="150000"/>
              </a:lnSpc>
            </a:pPr>
            <a:r>
              <a:rPr lang="en-US" noProof="0" dirty="0">
                <a:solidFill>
                  <a:schemeClr val="accent1">
                    <a:lumMod val="50000"/>
                  </a:schemeClr>
                </a:solidFill>
              </a:rPr>
              <a:t>DT platform for integrated design of tokamak components – case studies on EU-DEMO divertor and ITER divertor</a:t>
            </a:r>
          </a:p>
          <a:p>
            <a:pPr lvl="1">
              <a:lnSpc>
                <a:spcPct val="150000"/>
              </a:lnSpc>
            </a:pPr>
            <a:r>
              <a:rPr lang="en-US" noProof="0" dirty="0">
                <a:solidFill>
                  <a:schemeClr val="accent1">
                    <a:lumMod val="50000"/>
                  </a:schemeClr>
                </a:solidFill>
              </a:rPr>
              <a:t>Domenico Marzullo, ENEA</a:t>
            </a:r>
          </a:p>
          <a:p>
            <a:pPr>
              <a:lnSpc>
                <a:spcPct val="150000"/>
              </a:lnSpc>
            </a:pPr>
            <a:r>
              <a:rPr lang="en-US" noProof="0" dirty="0">
                <a:solidFill>
                  <a:schemeClr val="accent1">
                    <a:lumMod val="50000"/>
                  </a:schemeClr>
                </a:solidFill>
              </a:rPr>
              <a:t>Integrated DT framework for breeding blanket systems: Coupling plasma, fuel cycle, and thermal-hydraulics dynamics</a:t>
            </a:r>
          </a:p>
          <a:p>
            <a:pPr lvl="1">
              <a:lnSpc>
                <a:spcPct val="150000"/>
              </a:lnSpc>
            </a:pPr>
            <a:r>
              <a:rPr lang="en-US" noProof="0" dirty="0">
                <a:solidFill>
                  <a:schemeClr val="accent1">
                    <a:lumMod val="50000"/>
                  </a:schemeClr>
                </a:solidFill>
              </a:rPr>
              <a:t>Carlos Moreno, CIEMAT</a:t>
            </a:r>
          </a:p>
          <a:p>
            <a:pPr>
              <a:lnSpc>
                <a:spcPct val="150000"/>
              </a:lnSpc>
            </a:pPr>
            <a:r>
              <a:rPr lang="en-US" noProof="0" dirty="0">
                <a:solidFill>
                  <a:schemeClr val="accent1">
                    <a:lumMod val="50000"/>
                  </a:schemeClr>
                </a:solidFill>
              </a:rPr>
              <a:t>A comprehensive numerical platform for advanced thermal protection of tokamaks</a:t>
            </a:r>
          </a:p>
          <a:p>
            <a:pPr lvl="1">
              <a:lnSpc>
                <a:spcPct val="150000"/>
              </a:lnSpc>
            </a:pPr>
            <a:r>
              <a:rPr lang="en-US" noProof="0" dirty="0">
                <a:solidFill>
                  <a:schemeClr val="accent1">
                    <a:lumMod val="50000"/>
                  </a:schemeClr>
                </a:solidFill>
              </a:rPr>
              <a:t>Marie-Helene Aumeunier, CEA</a:t>
            </a:r>
          </a:p>
          <a:p>
            <a:pPr>
              <a:lnSpc>
                <a:spcPct val="150000"/>
              </a:lnSpc>
            </a:pPr>
            <a:r>
              <a:rPr lang="en-US" noProof="0" dirty="0">
                <a:solidFill>
                  <a:schemeClr val="accent1">
                    <a:lumMod val="50000"/>
                  </a:schemeClr>
                </a:solidFill>
              </a:rPr>
              <a:t>An integrated validation and benchmarking framework for the EUROfusion DTE</a:t>
            </a:r>
          </a:p>
          <a:p>
            <a:pPr lvl="1">
              <a:lnSpc>
                <a:spcPct val="150000"/>
              </a:lnSpc>
            </a:pPr>
            <a:r>
              <a:rPr lang="en-US" noProof="0" dirty="0">
                <a:solidFill>
                  <a:schemeClr val="accent1">
                    <a:lumMod val="50000"/>
                  </a:schemeClr>
                </a:solidFill>
              </a:rPr>
              <a:t>Anna Glasser, CEA</a:t>
            </a:r>
          </a:p>
          <a:p>
            <a:pPr>
              <a:lnSpc>
                <a:spcPct val="150000"/>
              </a:lnSpc>
            </a:pPr>
            <a:r>
              <a:rPr lang="en-US" noProof="0" dirty="0">
                <a:solidFill>
                  <a:schemeClr val="accent1">
                    <a:lumMod val="50000"/>
                  </a:schemeClr>
                </a:solidFill>
              </a:rPr>
              <a:t>Development of a DT framework for fusion</a:t>
            </a:r>
          </a:p>
          <a:p>
            <a:pPr lvl="1">
              <a:lnSpc>
                <a:spcPct val="150000"/>
              </a:lnSpc>
            </a:pPr>
            <a:r>
              <a:rPr lang="en-US" noProof="0" dirty="0">
                <a:solidFill>
                  <a:schemeClr val="accent1">
                    <a:lumMod val="50000"/>
                  </a:schemeClr>
                </a:solidFill>
              </a:rPr>
              <a:t>Andrew Davis, UKAEA</a:t>
            </a:r>
          </a:p>
        </p:txBody>
      </p:sp>
      <p:sp>
        <p:nvSpPr>
          <p:cNvPr id="4" name="Footer Placeholder 3">
            <a:extLst>
              <a:ext uri="{FF2B5EF4-FFF2-40B4-BE49-F238E27FC236}">
                <a16:creationId xmlns:a16="http://schemas.microsoft.com/office/drawing/2014/main" id="{D6843E6E-29E5-7C5C-CD05-D34B1B9522F1}"/>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95CAAE5A-6E99-918D-641C-3DF2093B83AD}"/>
              </a:ext>
            </a:extLst>
          </p:cNvPr>
          <p:cNvSpPr>
            <a:spLocks noGrp="1"/>
          </p:cNvSpPr>
          <p:nvPr>
            <p:ph type="sldNum" sz="quarter" idx="12"/>
          </p:nvPr>
        </p:nvSpPr>
        <p:spPr/>
        <p:txBody>
          <a:bodyPr/>
          <a:lstStyle/>
          <a:p>
            <a:fld id="{6A6D9FA1-99C7-4910-8E32-B85D378B0060}" type="slidenum">
              <a:rPr lang="en-US" noProof="0" smtClean="0">
                <a:solidFill>
                  <a:prstClr val="white"/>
                </a:solidFill>
              </a:rPr>
              <a:pPr/>
              <a:t>13</a:t>
            </a:fld>
            <a:endParaRPr lang="en-US" noProof="0" dirty="0">
              <a:solidFill>
                <a:prstClr val="white"/>
              </a:solidFill>
            </a:endParaRPr>
          </a:p>
        </p:txBody>
      </p:sp>
    </p:spTree>
    <p:extLst>
      <p:ext uri="{BB962C8B-B14F-4D97-AF65-F5344CB8AC3E}">
        <p14:creationId xmlns:p14="http://schemas.microsoft.com/office/powerpoint/2010/main" val="1544403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4127-54FD-0531-3CA6-A2C6E4FA4882}"/>
              </a:ext>
            </a:extLst>
          </p:cNvPr>
          <p:cNvSpPr>
            <a:spLocks noGrp="1"/>
          </p:cNvSpPr>
          <p:nvPr>
            <p:ph type="title"/>
          </p:nvPr>
        </p:nvSpPr>
        <p:spPr/>
        <p:txBody>
          <a:bodyPr/>
          <a:lstStyle/>
          <a:p>
            <a:r>
              <a:rPr lang="en-US" noProof="0" dirty="0"/>
              <a:t>WPAC structure: Computational systems</a:t>
            </a:r>
          </a:p>
        </p:txBody>
      </p:sp>
      <p:sp>
        <p:nvSpPr>
          <p:cNvPr id="4" name="Footer Placeholder 3">
            <a:extLst>
              <a:ext uri="{FF2B5EF4-FFF2-40B4-BE49-F238E27FC236}">
                <a16:creationId xmlns:a16="http://schemas.microsoft.com/office/drawing/2014/main" id="{AAA91A73-BB7A-5BF6-27F9-0D9D9C408515}"/>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2CB46E10-D676-7CE8-3AEF-95FBD136D599}"/>
              </a:ext>
            </a:extLst>
          </p:cNvPr>
          <p:cNvSpPr>
            <a:spLocks noGrp="1"/>
          </p:cNvSpPr>
          <p:nvPr>
            <p:ph type="sldNum" sz="quarter" idx="12"/>
          </p:nvPr>
        </p:nvSpPr>
        <p:spPr/>
        <p:txBody>
          <a:bodyPr/>
          <a:lstStyle/>
          <a:p>
            <a:fld id="{6A6D9FA1-99C7-4910-8E32-B85D378B0060}" type="slidenum">
              <a:rPr lang="en-US" noProof="0" smtClean="0">
                <a:solidFill>
                  <a:prstClr val="white"/>
                </a:solidFill>
              </a:rPr>
              <a:pPr/>
              <a:t>14</a:t>
            </a:fld>
            <a:endParaRPr lang="en-US" noProof="0" dirty="0">
              <a:solidFill>
                <a:prstClr val="white"/>
              </a:solidFill>
            </a:endParaRPr>
          </a:p>
        </p:txBody>
      </p:sp>
      <p:pic>
        <p:nvPicPr>
          <p:cNvPr id="6" name="Image 2">
            <a:extLst>
              <a:ext uri="{FF2B5EF4-FFF2-40B4-BE49-F238E27FC236}">
                <a16:creationId xmlns:a16="http://schemas.microsoft.com/office/drawing/2014/main" id="{1004E5BA-FBE6-BB5B-45BE-BDF4696B2B88}"/>
              </a:ext>
            </a:extLst>
          </p:cNvPr>
          <p:cNvPicPr>
            <a:picLocks noChangeAspect="1"/>
          </p:cNvPicPr>
          <p:nvPr/>
        </p:nvPicPr>
        <p:blipFill>
          <a:blip r:embed="rId2"/>
          <a:stretch>
            <a:fillRect/>
          </a:stretch>
        </p:blipFill>
        <p:spPr>
          <a:xfrm>
            <a:off x="3921797" y="2140759"/>
            <a:ext cx="5915885" cy="2296353"/>
          </a:xfrm>
          <a:prstGeom prst="rect">
            <a:avLst/>
          </a:prstGeom>
        </p:spPr>
      </p:pic>
      <p:pic>
        <p:nvPicPr>
          <p:cNvPr id="7" name="Picture 2" descr="Image">
            <a:extLst>
              <a:ext uri="{FF2B5EF4-FFF2-40B4-BE49-F238E27FC236}">
                <a16:creationId xmlns:a16="http://schemas.microsoft.com/office/drawing/2014/main" id="{EBA69566-E01A-8380-DCDD-B25FB1BE9F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419" y="2140759"/>
            <a:ext cx="2012754" cy="228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a:extLst>
              <a:ext uri="{FF2B5EF4-FFF2-40B4-BE49-F238E27FC236}">
                <a16:creationId xmlns:a16="http://schemas.microsoft.com/office/drawing/2014/main" id="{6748BE5C-0025-1C6E-8115-E5A603AF4ADD}"/>
              </a:ext>
            </a:extLst>
          </p:cNvPr>
          <p:cNvSpPr txBox="1">
            <a:spLocks/>
          </p:cNvSpPr>
          <p:nvPr/>
        </p:nvSpPr>
        <p:spPr>
          <a:xfrm>
            <a:off x="678875" y="829417"/>
            <a:ext cx="11255622" cy="114616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600"/>
              </a:spcBef>
              <a:buNone/>
            </a:pPr>
            <a:r>
              <a:rPr lang="en-US" sz="1600" b="1" noProof="0" dirty="0">
                <a:solidFill>
                  <a:srgbClr val="800000"/>
                </a:solidFill>
              </a:rPr>
              <a:t>  HPC PITAGORA (by CINECA)</a:t>
            </a:r>
            <a:endParaRPr lang="en-US" sz="1600" noProof="0" dirty="0">
              <a:solidFill>
                <a:srgbClr val="002060"/>
              </a:solidFill>
            </a:endParaRPr>
          </a:p>
          <a:p>
            <a:pPr lvl="1"/>
            <a:r>
              <a:rPr lang="en-US" sz="1600" noProof="0" dirty="0">
                <a:solidFill>
                  <a:srgbClr val="002060"/>
                </a:solidFill>
              </a:rPr>
              <a:t>Computational resources for large-scale, time-consuming simulations </a:t>
            </a:r>
          </a:p>
          <a:p>
            <a:pPr lvl="1"/>
            <a:r>
              <a:rPr lang="en-US" sz="1600" noProof="0" dirty="0">
                <a:solidFill>
                  <a:srgbClr val="002060"/>
                </a:solidFill>
              </a:rPr>
              <a:t>CPU part.: 17 </a:t>
            </a:r>
            <a:r>
              <a:rPr lang="en-US" sz="1600" noProof="0" dirty="0" err="1">
                <a:solidFill>
                  <a:srgbClr val="002060"/>
                </a:solidFill>
              </a:rPr>
              <a:t>Pflops</a:t>
            </a:r>
            <a:r>
              <a:rPr lang="en-US" sz="1600" noProof="0" dirty="0">
                <a:solidFill>
                  <a:srgbClr val="002060"/>
                </a:solidFill>
              </a:rPr>
              <a:t>, GPU part.: 28.2 </a:t>
            </a:r>
            <a:r>
              <a:rPr lang="en-US" sz="1600" noProof="0" dirty="0" err="1">
                <a:solidFill>
                  <a:srgbClr val="002060"/>
                </a:solidFill>
              </a:rPr>
              <a:t>Pflops</a:t>
            </a:r>
            <a:r>
              <a:rPr lang="en-US" sz="1600" noProof="0" dirty="0">
                <a:solidFill>
                  <a:srgbClr val="002060"/>
                </a:solidFill>
              </a:rPr>
              <a:t>, storage: 16.2 PB  (raw disk capacity) and 200 TB for home (backed-up)</a:t>
            </a:r>
          </a:p>
          <a:p>
            <a:pPr lvl="1"/>
            <a:r>
              <a:rPr lang="en-US" sz="1600" noProof="0" dirty="0">
                <a:solidFill>
                  <a:srgbClr val="002060"/>
                </a:solidFill>
              </a:rPr>
              <a:t>10th cycle - </a:t>
            </a:r>
            <a:r>
              <a:rPr lang="en-US" sz="1600" b="1" noProof="0" dirty="0">
                <a:solidFill>
                  <a:srgbClr val="002060"/>
                </a:solidFill>
              </a:rPr>
              <a:t>Mar.2026-Feb.2027</a:t>
            </a:r>
          </a:p>
        </p:txBody>
      </p:sp>
      <p:sp>
        <p:nvSpPr>
          <p:cNvPr id="9" name="Espace réservé du contenu 2">
            <a:extLst>
              <a:ext uri="{FF2B5EF4-FFF2-40B4-BE49-F238E27FC236}">
                <a16:creationId xmlns:a16="http://schemas.microsoft.com/office/drawing/2014/main" id="{CD8DEB37-366F-634A-E25E-7FDECB791CF9}"/>
              </a:ext>
            </a:extLst>
          </p:cNvPr>
          <p:cNvSpPr txBox="1">
            <a:spLocks/>
          </p:cNvSpPr>
          <p:nvPr/>
        </p:nvSpPr>
        <p:spPr>
          <a:xfrm>
            <a:off x="678875" y="4587096"/>
            <a:ext cx="10834250" cy="114616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600"/>
              </a:spcBef>
              <a:buNone/>
            </a:pPr>
            <a:r>
              <a:rPr lang="en-US" sz="1600" b="1" noProof="0" dirty="0">
                <a:solidFill>
                  <a:srgbClr val="800000"/>
                </a:solidFill>
              </a:rPr>
              <a:t>  EUROfusion Gateway (by CINECA)</a:t>
            </a:r>
            <a:endParaRPr lang="en-US" sz="1600" noProof="0" dirty="0">
              <a:solidFill>
                <a:srgbClr val="002060"/>
              </a:solidFill>
            </a:endParaRPr>
          </a:p>
          <a:p>
            <a:pPr lvl="1"/>
            <a:r>
              <a:rPr lang="en-US" sz="1600" noProof="0" dirty="0">
                <a:solidFill>
                  <a:srgbClr val="002060"/>
                </a:solidFill>
              </a:rPr>
              <a:t>Central host for code development and releases,  computing resources for codes not requiring HPC</a:t>
            </a:r>
          </a:p>
          <a:p>
            <a:pPr lvl="1"/>
            <a:r>
              <a:rPr lang="en-US" sz="1600" noProof="0" dirty="0">
                <a:solidFill>
                  <a:srgbClr val="002060"/>
                </a:solidFill>
              </a:rPr>
              <a:t>14 CPU + 1 GPU, storage: 3.5 PB (raw disk capacity) and 100 TB for home (backed-up)</a:t>
            </a:r>
          </a:p>
          <a:p>
            <a:pPr marL="257175" lvl="1" indent="-257175">
              <a:spcBef>
                <a:spcPts val="600"/>
              </a:spcBef>
            </a:pPr>
            <a:endParaRPr lang="en-US" sz="1600" noProof="0" dirty="0">
              <a:solidFill>
                <a:srgbClr val="002060"/>
              </a:solidFill>
            </a:endParaRPr>
          </a:p>
          <a:p>
            <a:pPr lvl="1"/>
            <a:endParaRPr lang="en-US" sz="1600" noProof="0" dirty="0">
              <a:solidFill>
                <a:srgbClr val="002060"/>
              </a:solidFill>
            </a:endParaRPr>
          </a:p>
          <a:p>
            <a:pPr lvl="1"/>
            <a:endParaRPr lang="en-US" sz="1600" noProof="0" dirty="0">
              <a:solidFill>
                <a:srgbClr val="002060"/>
              </a:solidFill>
            </a:endParaRPr>
          </a:p>
          <a:p>
            <a:pPr lvl="1"/>
            <a:endParaRPr lang="en-US" sz="1600" noProof="0" dirty="0">
              <a:solidFill>
                <a:srgbClr val="002060"/>
              </a:solidFill>
            </a:endParaRPr>
          </a:p>
          <a:p>
            <a:pPr marL="342900" lvl="1" indent="-342900">
              <a:spcBef>
                <a:spcPts val="600"/>
              </a:spcBef>
            </a:pPr>
            <a:endParaRPr lang="en-US" sz="1600" noProof="0" dirty="0">
              <a:solidFill>
                <a:srgbClr val="002060"/>
              </a:solidFill>
            </a:endParaRPr>
          </a:p>
          <a:p>
            <a:pPr marL="342900" lvl="1" indent="-342900">
              <a:spcBef>
                <a:spcPts val="600"/>
              </a:spcBef>
            </a:pPr>
            <a:endParaRPr lang="en-US" sz="1600" noProof="0" dirty="0">
              <a:solidFill>
                <a:srgbClr val="002060"/>
              </a:solidFill>
            </a:endParaRPr>
          </a:p>
          <a:p>
            <a:pPr marL="342900" lvl="1" indent="-342900">
              <a:spcBef>
                <a:spcPts val="600"/>
              </a:spcBef>
            </a:pPr>
            <a:endParaRPr lang="en-US" sz="1600" noProof="0" dirty="0">
              <a:solidFill>
                <a:srgbClr val="002060"/>
              </a:solidFill>
            </a:endParaRPr>
          </a:p>
          <a:p>
            <a:pPr lvl="1">
              <a:spcBef>
                <a:spcPts val="600"/>
              </a:spcBef>
            </a:pPr>
            <a:endParaRPr lang="en-US" sz="1600" noProof="0" dirty="0">
              <a:solidFill>
                <a:srgbClr val="002060"/>
              </a:solidFill>
            </a:endParaRPr>
          </a:p>
          <a:p>
            <a:pPr lvl="1">
              <a:spcBef>
                <a:spcPts val="600"/>
              </a:spcBef>
            </a:pPr>
            <a:endParaRPr lang="en-US" sz="1600" noProof="0" dirty="0">
              <a:solidFill>
                <a:srgbClr val="002060"/>
              </a:solidFill>
            </a:endParaRPr>
          </a:p>
        </p:txBody>
      </p:sp>
      <p:sp>
        <p:nvSpPr>
          <p:cNvPr id="10" name="Espace réservé du contenu 2">
            <a:extLst>
              <a:ext uri="{FF2B5EF4-FFF2-40B4-BE49-F238E27FC236}">
                <a16:creationId xmlns:a16="http://schemas.microsoft.com/office/drawing/2014/main" id="{58B75339-CE27-C21D-B3D8-BB7BC42642AC}"/>
              </a:ext>
            </a:extLst>
          </p:cNvPr>
          <p:cNvSpPr txBox="1">
            <a:spLocks/>
          </p:cNvSpPr>
          <p:nvPr/>
        </p:nvSpPr>
        <p:spPr>
          <a:xfrm>
            <a:off x="752463" y="5517232"/>
            <a:ext cx="10760662" cy="1146160"/>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600"/>
              </a:spcBef>
              <a:buNone/>
            </a:pPr>
            <a:r>
              <a:rPr lang="en-US" sz="1600" b="1" noProof="0" dirty="0">
                <a:solidFill>
                  <a:srgbClr val="800000"/>
                </a:solidFill>
              </a:rPr>
              <a:t>Long-Term Data Storage Facility (by PSNC) </a:t>
            </a:r>
          </a:p>
          <a:p>
            <a:pPr lvl="1"/>
            <a:r>
              <a:rPr lang="en-US" sz="1600" noProof="0" dirty="0">
                <a:solidFill>
                  <a:srgbClr val="002060"/>
                </a:solidFill>
              </a:rPr>
              <a:t>Long-term (~10 yrs) storage of simulation data</a:t>
            </a:r>
          </a:p>
          <a:p>
            <a:pPr lvl="1"/>
            <a:r>
              <a:rPr lang="en-US" sz="1600" noProof="0" dirty="0">
                <a:solidFill>
                  <a:srgbClr val="002060"/>
                </a:solidFill>
              </a:rPr>
              <a:t>Storage at PSNC (8 PB disks+8 PB tapes) + Fast (SSD) buffer at CINECA to provide fast connection to PITAGORA</a:t>
            </a:r>
          </a:p>
          <a:p>
            <a:pPr lvl="1"/>
            <a:endParaRPr lang="en-US" sz="1600" noProof="0" dirty="0">
              <a:solidFill>
                <a:srgbClr val="002060"/>
              </a:solidFill>
            </a:endParaRPr>
          </a:p>
          <a:p>
            <a:pPr lvl="1"/>
            <a:endParaRPr lang="en-US" sz="1600" noProof="0" dirty="0">
              <a:solidFill>
                <a:srgbClr val="002060"/>
              </a:solidFill>
            </a:endParaRPr>
          </a:p>
          <a:p>
            <a:pPr lvl="1"/>
            <a:endParaRPr lang="en-US" sz="1600" noProof="0" dirty="0">
              <a:solidFill>
                <a:srgbClr val="002060"/>
              </a:solidFill>
            </a:endParaRPr>
          </a:p>
          <a:p>
            <a:pPr marL="342900" lvl="1" indent="-342900">
              <a:spcBef>
                <a:spcPts val="600"/>
              </a:spcBef>
            </a:pPr>
            <a:endParaRPr lang="en-US" sz="1600" noProof="0" dirty="0">
              <a:solidFill>
                <a:srgbClr val="002060"/>
              </a:solidFill>
            </a:endParaRPr>
          </a:p>
          <a:p>
            <a:pPr marL="342900" lvl="1" indent="-342900">
              <a:spcBef>
                <a:spcPts val="600"/>
              </a:spcBef>
            </a:pPr>
            <a:endParaRPr lang="en-US" sz="1600" noProof="0" dirty="0">
              <a:solidFill>
                <a:srgbClr val="002060"/>
              </a:solidFill>
            </a:endParaRPr>
          </a:p>
          <a:p>
            <a:pPr marL="342900" lvl="1" indent="-342900">
              <a:spcBef>
                <a:spcPts val="600"/>
              </a:spcBef>
            </a:pPr>
            <a:endParaRPr lang="en-US" sz="1600" noProof="0" dirty="0">
              <a:solidFill>
                <a:srgbClr val="002060"/>
              </a:solidFill>
            </a:endParaRPr>
          </a:p>
          <a:p>
            <a:pPr lvl="1">
              <a:spcBef>
                <a:spcPts val="600"/>
              </a:spcBef>
            </a:pPr>
            <a:endParaRPr lang="en-US" sz="1600" noProof="0" dirty="0">
              <a:solidFill>
                <a:srgbClr val="002060"/>
              </a:solidFill>
            </a:endParaRPr>
          </a:p>
          <a:p>
            <a:pPr lvl="1">
              <a:spcBef>
                <a:spcPts val="600"/>
              </a:spcBef>
            </a:pPr>
            <a:endParaRPr lang="en-US" sz="1600" noProof="0" dirty="0">
              <a:solidFill>
                <a:srgbClr val="002060"/>
              </a:solidFill>
            </a:endParaRPr>
          </a:p>
        </p:txBody>
      </p:sp>
    </p:spTree>
    <p:extLst>
      <p:ext uri="{BB962C8B-B14F-4D97-AF65-F5344CB8AC3E}">
        <p14:creationId xmlns:p14="http://schemas.microsoft.com/office/powerpoint/2010/main" val="246290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AF0DF-F30D-DD01-6663-9D1C9AFA0031}"/>
              </a:ext>
            </a:extLst>
          </p:cNvPr>
          <p:cNvSpPr>
            <a:spLocks noGrp="1"/>
          </p:cNvSpPr>
          <p:nvPr>
            <p:ph type="title"/>
          </p:nvPr>
        </p:nvSpPr>
        <p:spPr/>
        <p:txBody>
          <a:bodyPr/>
          <a:lstStyle/>
          <a:p>
            <a:r>
              <a:rPr lang="en-US" noProof="0" dirty="0"/>
              <a:t>Grant deliverables and milestones (2026)</a:t>
            </a:r>
          </a:p>
        </p:txBody>
      </p:sp>
      <p:sp>
        <p:nvSpPr>
          <p:cNvPr id="4" name="Footer Placeholder 3">
            <a:extLst>
              <a:ext uri="{FF2B5EF4-FFF2-40B4-BE49-F238E27FC236}">
                <a16:creationId xmlns:a16="http://schemas.microsoft.com/office/drawing/2014/main" id="{D76177BD-64F9-F4E9-9929-D62557A2BD89}"/>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369B3CD5-17C0-D8B6-0275-F66EC4658DAB}"/>
              </a:ext>
            </a:extLst>
          </p:cNvPr>
          <p:cNvSpPr>
            <a:spLocks noGrp="1"/>
          </p:cNvSpPr>
          <p:nvPr>
            <p:ph type="sldNum" sz="quarter" idx="12"/>
          </p:nvPr>
        </p:nvSpPr>
        <p:spPr/>
        <p:txBody>
          <a:bodyPr/>
          <a:lstStyle/>
          <a:p>
            <a:fld id="{6A6D9FA1-99C7-4910-8E32-B85D378B0060}" type="slidenum">
              <a:rPr lang="en-US" noProof="0" smtClean="0">
                <a:solidFill>
                  <a:prstClr val="white"/>
                </a:solidFill>
              </a:rPr>
              <a:pPr/>
              <a:t>15</a:t>
            </a:fld>
            <a:endParaRPr lang="en-US" noProof="0" dirty="0">
              <a:solidFill>
                <a:prstClr val="white"/>
              </a:solidFill>
            </a:endParaRPr>
          </a:p>
        </p:txBody>
      </p:sp>
      <p:graphicFrame>
        <p:nvGraphicFramePr>
          <p:cNvPr id="6" name="Table 5">
            <a:extLst>
              <a:ext uri="{FF2B5EF4-FFF2-40B4-BE49-F238E27FC236}">
                <a16:creationId xmlns:a16="http://schemas.microsoft.com/office/drawing/2014/main" id="{BE80028F-A002-B117-45D9-5AAA67C4192A}"/>
              </a:ext>
            </a:extLst>
          </p:cNvPr>
          <p:cNvGraphicFramePr>
            <a:graphicFrameLocks noGrp="1"/>
          </p:cNvGraphicFramePr>
          <p:nvPr>
            <p:extLst>
              <p:ext uri="{D42A27DB-BD31-4B8C-83A1-F6EECF244321}">
                <p14:modId xmlns:p14="http://schemas.microsoft.com/office/powerpoint/2010/main" val="468008967"/>
              </p:ext>
            </p:extLst>
          </p:nvPr>
        </p:nvGraphicFramePr>
        <p:xfrm>
          <a:off x="1136977" y="1058197"/>
          <a:ext cx="10579742" cy="2064894"/>
        </p:xfrm>
        <a:graphic>
          <a:graphicData uri="http://schemas.openxmlformats.org/drawingml/2006/table">
            <a:tbl>
              <a:tblPr firstRow="1" firstCol="1" bandRow="1">
                <a:tableStyleId>{5C22544A-7EE6-4342-B048-85BDC9FD1C3A}</a:tableStyleId>
              </a:tblPr>
              <a:tblGrid>
                <a:gridCol w="3699649">
                  <a:extLst>
                    <a:ext uri="{9D8B030D-6E8A-4147-A177-3AD203B41FA5}">
                      <a16:colId xmlns:a16="http://schemas.microsoft.com/office/drawing/2014/main" val="1155030598"/>
                    </a:ext>
                  </a:extLst>
                </a:gridCol>
                <a:gridCol w="874499">
                  <a:extLst>
                    <a:ext uri="{9D8B030D-6E8A-4147-A177-3AD203B41FA5}">
                      <a16:colId xmlns:a16="http://schemas.microsoft.com/office/drawing/2014/main" val="2657973072"/>
                    </a:ext>
                  </a:extLst>
                </a:gridCol>
                <a:gridCol w="6005594">
                  <a:extLst>
                    <a:ext uri="{9D8B030D-6E8A-4147-A177-3AD203B41FA5}">
                      <a16:colId xmlns:a16="http://schemas.microsoft.com/office/drawing/2014/main" val="2738850470"/>
                    </a:ext>
                  </a:extLst>
                </a:gridCol>
              </a:tblGrid>
              <a:tr h="125457">
                <a:tc>
                  <a:txBody>
                    <a:bodyPr/>
                    <a:lstStyle/>
                    <a:p>
                      <a:pPr marL="0" marR="0" algn="just">
                        <a:lnSpc>
                          <a:spcPct val="105000"/>
                        </a:lnSpc>
                        <a:spcAft>
                          <a:spcPts val="600"/>
                        </a:spcAft>
                        <a:buNone/>
                      </a:pPr>
                      <a:r>
                        <a:rPr lang="en-US" sz="1200" noProof="0" dirty="0">
                          <a:effectLst/>
                        </a:rPr>
                        <a:t>Deliverables Title</a:t>
                      </a:r>
                      <a:endParaRPr lang="en-US" sz="1200" noProof="0" dirty="0">
                        <a:solidFill>
                          <a:srgbClr val="000000"/>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0407" marR="50407" marT="0" marB="0">
                    <a:solidFill>
                      <a:srgbClr val="002060"/>
                    </a:solidFill>
                  </a:tcPr>
                </a:tc>
                <a:tc>
                  <a:txBody>
                    <a:bodyPr/>
                    <a:lstStyle/>
                    <a:p>
                      <a:pPr marL="0" marR="0" algn="just">
                        <a:lnSpc>
                          <a:spcPct val="105000"/>
                        </a:lnSpc>
                        <a:spcAft>
                          <a:spcPts val="600"/>
                        </a:spcAft>
                        <a:buNone/>
                      </a:pPr>
                      <a:r>
                        <a:rPr lang="en-US" sz="1200" noProof="0" dirty="0">
                          <a:effectLst/>
                        </a:rPr>
                        <a:t>Date</a:t>
                      </a:r>
                      <a:endParaRPr lang="en-US" sz="1200" noProof="0" dirty="0">
                        <a:solidFill>
                          <a:srgbClr val="000000"/>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0407" marR="50407" marT="0" marB="0">
                    <a:solidFill>
                      <a:srgbClr val="002060"/>
                    </a:solidFill>
                  </a:tcPr>
                </a:tc>
                <a:tc>
                  <a:txBody>
                    <a:bodyPr/>
                    <a:lstStyle/>
                    <a:p>
                      <a:pPr marL="0" marR="0" algn="l">
                        <a:lnSpc>
                          <a:spcPct val="105000"/>
                        </a:lnSpc>
                        <a:spcAft>
                          <a:spcPts val="600"/>
                        </a:spcAft>
                        <a:buNone/>
                      </a:pPr>
                      <a:r>
                        <a:rPr lang="en-US" sz="1200" noProof="0" dirty="0">
                          <a:effectLst/>
                        </a:rPr>
                        <a:t>Comments</a:t>
                      </a:r>
                    </a:p>
                    <a:p>
                      <a:pPr marL="0" marR="0" algn="l">
                        <a:lnSpc>
                          <a:spcPct val="105000"/>
                        </a:lnSpc>
                        <a:spcAft>
                          <a:spcPts val="600"/>
                        </a:spcAft>
                        <a:buNone/>
                      </a:pPr>
                      <a:endParaRPr lang="en-US" sz="1200" noProof="0" dirty="0">
                        <a:solidFill>
                          <a:srgbClr val="000000"/>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0407" marR="50407" marT="0" marB="0">
                    <a:solidFill>
                      <a:srgbClr val="002060"/>
                    </a:solidFill>
                  </a:tcPr>
                </a:tc>
                <a:extLst>
                  <a:ext uri="{0D108BD9-81ED-4DB2-BD59-A6C34878D82A}">
                    <a16:rowId xmlns:a16="http://schemas.microsoft.com/office/drawing/2014/main" val="1667602767"/>
                  </a:ext>
                </a:extLst>
              </a:tr>
              <a:tr h="533579">
                <a:tc>
                  <a:txBody>
                    <a:bodyPr/>
                    <a:lstStyle/>
                    <a:p>
                      <a:pPr marL="0" marR="0" algn="l">
                        <a:lnSpc>
                          <a:spcPct val="105000"/>
                        </a:lnSpc>
                        <a:spcAft>
                          <a:spcPts val="600"/>
                        </a:spcAft>
                        <a:buNone/>
                      </a:pPr>
                      <a:r>
                        <a:rPr lang="en-US" sz="1200" noProof="0" dirty="0">
                          <a:solidFill>
                            <a:schemeClr val="tx1"/>
                          </a:solidFill>
                          <a:effectLst/>
                        </a:rPr>
                        <a:t>Consolidated report including uptime KPIs, usage statistics, GPU/CPU </a:t>
                      </a:r>
                      <a:r>
                        <a:rPr lang="en-US" sz="1200" noProof="0" dirty="0" err="1">
                          <a:solidFill>
                            <a:schemeClr val="tx1"/>
                          </a:solidFill>
                          <a:effectLst/>
                        </a:rPr>
                        <a:t>utilisation</a:t>
                      </a:r>
                      <a:r>
                        <a:rPr lang="en-US" sz="1200" noProof="0" dirty="0">
                          <a:solidFill>
                            <a:schemeClr val="tx1"/>
                          </a:solidFill>
                          <a:effectLst/>
                        </a:rPr>
                        <a:t>, user feedback, and incident logs for HPC, EFGW, and LTDSF</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0407" marR="50407" marT="0" marB="0">
                    <a:solidFill>
                      <a:schemeClr val="bg1">
                        <a:lumMod val="85000"/>
                      </a:schemeClr>
                    </a:solidFill>
                  </a:tcPr>
                </a:tc>
                <a:tc>
                  <a:txBody>
                    <a:bodyPr/>
                    <a:lstStyle/>
                    <a:p>
                      <a:pPr marL="0" marR="0" algn="just">
                        <a:lnSpc>
                          <a:spcPct val="105000"/>
                        </a:lnSpc>
                        <a:spcAft>
                          <a:spcPts val="600"/>
                        </a:spcAft>
                        <a:buNone/>
                      </a:pPr>
                      <a:r>
                        <a:rPr lang="en-US" sz="1200" noProof="0" dirty="0">
                          <a:solidFill>
                            <a:schemeClr val="tx1"/>
                          </a:solidFill>
                          <a:effectLst/>
                        </a:rPr>
                        <a:t>12.2026</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0407" marR="50407" marT="0" marB="0">
                    <a:solidFill>
                      <a:schemeClr val="bg1">
                        <a:lumMod val="85000"/>
                      </a:schemeClr>
                    </a:solidFill>
                  </a:tcPr>
                </a:tc>
                <a:tc>
                  <a:txBody>
                    <a:bodyPr/>
                    <a:lstStyle/>
                    <a:p>
                      <a:pPr marL="0" marR="0" algn="l">
                        <a:lnSpc>
                          <a:spcPct val="105000"/>
                        </a:lnSpc>
                        <a:spcAft>
                          <a:spcPts val="600"/>
                        </a:spcAft>
                        <a:buNone/>
                      </a:pPr>
                      <a:r>
                        <a:rPr lang="en-US" sz="1200" noProof="0" dirty="0">
                          <a:solidFill>
                            <a:schemeClr val="tx1"/>
                          </a:solidFill>
                          <a:effectLst/>
                        </a:rPr>
                        <a:t>Produce consolidated report including uptime KPIs, usage statistics, queue times, GPU/CPU </a:t>
                      </a:r>
                      <a:r>
                        <a:rPr lang="en-US" sz="1200" noProof="0" dirty="0" err="1">
                          <a:solidFill>
                            <a:schemeClr val="tx1"/>
                          </a:solidFill>
                          <a:effectLst/>
                        </a:rPr>
                        <a:t>utilisation</a:t>
                      </a:r>
                      <a:r>
                        <a:rPr lang="en-US" sz="1200" noProof="0" dirty="0">
                          <a:solidFill>
                            <a:schemeClr val="tx1"/>
                          </a:solidFill>
                          <a:effectLst/>
                        </a:rPr>
                        <a:t>, user feedback, and incident logs for HPC, Gateway, and LTDSF by Dec 2026</a:t>
                      </a:r>
                    </a:p>
                    <a:p>
                      <a:pPr marL="0" marR="0" algn="l">
                        <a:lnSpc>
                          <a:spcPct val="105000"/>
                        </a:lnSpc>
                        <a:spcAft>
                          <a:spcPts val="600"/>
                        </a:spcAft>
                        <a:buNone/>
                      </a:pPr>
                      <a:r>
                        <a:rPr lang="en-US" sz="1200" noProof="0" dirty="0">
                          <a:solidFill>
                            <a:schemeClr val="tx1"/>
                          </a:solidFill>
                          <a:effectLst/>
                        </a:rPr>
                        <a:t>[CHW]</a:t>
                      </a:r>
                    </a:p>
                    <a:p>
                      <a:pPr marL="0" marR="0" algn="l">
                        <a:lnSpc>
                          <a:spcPct val="105000"/>
                        </a:lnSpc>
                        <a:spcAft>
                          <a:spcPts val="600"/>
                        </a:spcAft>
                        <a:buNone/>
                      </a:pPr>
                      <a:r>
                        <a:rPr lang="en-US" sz="500" noProof="0" dirty="0">
                          <a:solidFill>
                            <a:schemeClr val="tx1"/>
                          </a:solidFill>
                          <a:effectLst/>
                        </a:rPr>
                        <a:t> </a:t>
                      </a:r>
                      <a:endParaRPr lang="en-US" sz="400" noProof="0" dirty="0">
                        <a:solidFill>
                          <a:schemeClr val="tx1"/>
                        </a:solidFill>
                        <a:effectLst/>
                      </a:endParaRPr>
                    </a:p>
                  </a:txBody>
                  <a:tcPr marL="50407" marR="50407" marT="0" marB="0">
                    <a:solidFill>
                      <a:schemeClr val="bg1">
                        <a:lumMod val="85000"/>
                      </a:schemeClr>
                    </a:solidFill>
                  </a:tcPr>
                </a:tc>
                <a:extLst>
                  <a:ext uri="{0D108BD9-81ED-4DB2-BD59-A6C34878D82A}">
                    <a16:rowId xmlns:a16="http://schemas.microsoft.com/office/drawing/2014/main" val="3343346501"/>
                  </a:ext>
                </a:extLst>
              </a:tr>
              <a:tr h="625603">
                <a:tc>
                  <a:txBody>
                    <a:bodyPr/>
                    <a:lstStyle/>
                    <a:p>
                      <a:pPr marL="0" marR="0" algn="l">
                        <a:lnSpc>
                          <a:spcPct val="105000"/>
                        </a:lnSpc>
                        <a:spcAft>
                          <a:spcPts val="600"/>
                        </a:spcAft>
                        <a:buNone/>
                      </a:pPr>
                      <a:r>
                        <a:rPr lang="en-US" sz="1200" noProof="0" dirty="0">
                          <a:solidFill>
                            <a:schemeClr val="tx1"/>
                          </a:solidFill>
                          <a:effectLst/>
                        </a:rPr>
                        <a:t>Advanced </a:t>
                      </a:r>
                      <a:r>
                        <a:rPr lang="en-US" sz="1200" noProof="0" dirty="0" err="1">
                          <a:solidFill>
                            <a:schemeClr val="tx1"/>
                          </a:solidFill>
                          <a:effectLst/>
                        </a:rPr>
                        <a:t>Visualisation</a:t>
                      </a:r>
                      <a:r>
                        <a:rPr lang="en-US" sz="1200" noProof="0" dirty="0">
                          <a:solidFill>
                            <a:schemeClr val="tx1"/>
                          </a:solidFill>
                          <a:effectLst/>
                        </a:rPr>
                        <a:t> Toolkit</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0407" marR="50407" marT="0" marB="0">
                    <a:solidFill>
                      <a:schemeClr val="bg1">
                        <a:lumMod val="85000"/>
                      </a:schemeClr>
                    </a:solidFill>
                  </a:tcPr>
                </a:tc>
                <a:tc>
                  <a:txBody>
                    <a:bodyPr/>
                    <a:lstStyle/>
                    <a:p>
                      <a:pPr marL="0" marR="0" algn="just">
                        <a:lnSpc>
                          <a:spcPct val="105000"/>
                        </a:lnSpc>
                        <a:spcAft>
                          <a:spcPts val="600"/>
                        </a:spcAft>
                        <a:buNone/>
                      </a:pPr>
                      <a:r>
                        <a:rPr lang="en-US" sz="1200" noProof="0" dirty="0">
                          <a:solidFill>
                            <a:schemeClr val="tx1"/>
                          </a:solidFill>
                          <a:effectLst/>
                        </a:rPr>
                        <a:t>12.2026</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0407" marR="50407" marT="0" marB="0">
                    <a:solidFill>
                      <a:schemeClr val="bg1">
                        <a:lumMod val="85000"/>
                      </a:schemeClr>
                    </a:solidFill>
                  </a:tcPr>
                </a:tc>
                <a:tc>
                  <a:txBody>
                    <a:bodyPr/>
                    <a:lstStyle/>
                    <a:p>
                      <a:pPr marL="0" marR="0" algn="l">
                        <a:lnSpc>
                          <a:spcPct val="105000"/>
                        </a:lnSpc>
                        <a:spcAft>
                          <a:spcPts val="600"/>
                        </a:spcAft>
                        <a:buNone/>
                      </a:pPr>
                      <a:r>
                        <a:rPr lang="en-US" sz="1200" noProof="0" dirty="0">
                          <a:solidFill>
                            <a:schemeClr val="tx1"/>
                          </a:solidFill>
                          <a:effectLst/>
                        </a:rPr>
                        <a:t>Release version 1.0 of an interactive </a:t>
                      </a:r>
                      <a:r>
                        <a:rPr lang="en-US" sz="1200" noProof="0" dirty="0" err="1">
                          <a:solidFill>
                            <a:schemeClr val="tx1"/>
                          </a:solidFill>
                          <a:effectLst/>
                        </a:rPr>
                        <a:t>visualisation</a:t>
                      </a:r>
                      <a:r>
                        <a:rPr lang="en-US" sz="1200" noProof="0" dirty="0">
                          <a:solidFill>
                            <a:schemeClr val="tx1"/>
                          </a:solidFill>
                          <a:effectLst/>
                        </a:rPr>
                        <a:t> toolkit supporting IMAS data and DTE validation, including documentation and 2 demonstrator use cases.</a:t>
                      </a:r>
                    </a:p>
                    <a:p>
                      <a:pPr marL="0" marR="0" algn="l">
                        <a:lnSpc>
                          <a:spcPct val="105000"/>
                        </a:lnSpc>
                        <a:spcAft>
                          <a:spcPts val="600"/>
                        </a:spcAft>
                        <a:buNone/>
                      </a:pPr>
                      <a:r>
                        <a:rPr lang="en-US" sz="1200" noProof="0" dirty="0">
                          <a:solidFill>
                            <a:schemeClr val="tx1"/>
                          </a:solidFill>
                          <a:effectLst/>
                        </a:rPr>
                        <a:t>[DTE]</a:t>
                      </a:r>
                    </a:p>
                    <a:p>
                      <a:pPr marL="0" marR="0" algn="l">
                        <a:lnSpc>
                          <a:spcPct val="105000"/>
                        </a:lnSpc>
                        <a:spcAft>
                          <a:spcPts val="600"/>
                        </a:spcAft>
                        <a:buNone/>
                      </a:pPr>
                      <a:r>
                        <a:rPr lang="en-US" sz="500" noProof="0" dirty="0">
                          <a:solidFill>
                            <a:schemeClr val="tx1"/>
                          </a:solidFill>
                          <a:effectLst/>
                        </a:rPr>
                        <a:t> </a:t>
                      </a:r>
                      <a:endParaRPr lang="en-US" sz="1200" noProof="0" dirty="0">
                        <a:solidFill>
                          <a:schemeClr val="tx1"/>
                        </a:solidFill>
                        <a:effectLst/>
                      </a:endParaRPr>
                    </a:p>
                  </a:txBody>
                  <a:tcPr marL="50407" marR="50407" marT="0" marB="0">
                    <a:solidFill>
                      <a:schemeClr val="bg1">
                        <a:lumMod val="85000"/>
                      </a:schemeClr>
                    </a:solidFill>
                  </a:tcPr>
                </a:tc>
                <a:extLst>
                  <a:ext uri="{0D108BD9-81ED-4DB2-BD59-A6C34878D82A}">
                    <a16:rowId xmlns:a16="http://schemas.microsoft.com/office/drawing/2014/main" val="1529145890"/>
                  </a:ext>
                </a:extLst>
              </a:tr>
            </a:tbl>
          </a:graphicData>
        </a:graphic>
      </p:graphicFrame>
      <p:sp>
        <p:nvSpPr>
          <p:cNvPr id="7" name="Rectangle 1">
            <a:extLst>
              <a:ext uri="{FF2B5EF4-FFF2-40B4-BE49-F238E27FC236}">
                <a16:creationId xmlns:a16="http://schemas.microsoft.com/office/drawing/2014/main" id="{004DDA69-70D5-DEA6-CB6D-0BA0DF880FF3}"/>
              </a:ext>
            </a:extLst>
          </p:cNvPr>
          <p:cNvSpPr>
            <a:spLocks noChangeArrowheads="1"/>
          </p:cNvSpPr>
          <p:nvPr/>
        </p:nvSpPr>
        <p:spPr bwMode="auto">
          <a:xfrm>
            <a:off x="1136978" y="735976"/>
            <a:ext cx="9918043" cy="78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784"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noProof="0" dirty="0">
                <a:ln>
                  <a:noFill/>
                </a:ln>
                <a:solidFill>
                  <a:srgbClr val="002060"/>
                </a:solidFill>
                <a:effectLst/>
                <a:latin typeface="Aptos" panose="020B0004020202020204" pitchFamily="34" charset="0"/>
                <a:ea typeface="Times New Roman" panose="02020603050405020304" pitchFamily="18" charset="0"/>
                <a:cs typeface="Times New Roman" panose="02020603050405020304" pitchFamily="18" charset="0"/>
              </a:rPr>
              <a:t>Grant Deliverables </a:t>
            </a:r>
            <a:endParaRPr kumimoji="0" lang="en-US" b="0" i="1" u="none" strike="noStrike" cap="none" normalizeH="0" baseline="0" noProof="0" dirty="0">
              <a:ln>
                <a:noFill/>
              </a:ln>
              <a:solidFill>
                <a:srgbClr val="00206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noProof="0" dirty="0">
              <a:ln>
                <a:noFill/>
              </a:ln>
              <a:solidFill>
                <a:srgbClr val="002060"/>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1EDD0B73-D0ED-0572-8515-64D27338B27B}"/>
              </a:ext>
            </a:extLst>
          </p:cNvPr>
          <p:cNvGraphicFramePr>
            <a:graphicFrameLocks noGrp="1"/>
          </p:cNvGraphicFramePr>
          <p:nvPr>
            <p:extLst>
              <p:ext uri="{D42A27DB-BD31-4B8C-83A1-F6EECF244321}">
                <p14:modId xmlns:p14="http://schemas.microsoft.com/office/powerpoint/2010/main" val="911395274"/>
              </p:ext>
            </p:extLst>
          </p:nvPr>
        </p:nvGraphicFramePr>
        <p:xfrm>
          <a:off x="1136978" y="3454930"/>
          <a:ext cx="10579741" cy="3064067"/>
        </p:xfrm>
        <a:graphic>
          <a:graphicData uri="http://schemas.openxmlformats.org/drawingml/2006/table">
            <a:tbl>
              <a:tblPr firstRow="1" firstCol="1" bandRow="1">
                <a:tableStyleId>{5C22544A-7EE6-4342-B048-85BDC9FD1C3A}</a:tableStyleId>
              </a:tblPr>
              <a:tblGrid>
                <a:gridCol w="3683767">
                  <a:extLst>
                    <a:ext uri="{9D8B030D-6E8A-4147-A177-3AD203B41FA5}">
                      <a16:colId xmlns:a16="http://schemas.microsoft.com/office/drawing/2014/main" val="1558439939"/>
                    </a:ext>
                  </a:extLst>
                </a:gridCol>
                <a:gridCol w="913628">
                  <a:extLst>
                    <a:ext uri="{9D8B030D-6E8A-4147-A177-3AD203B41FA5}">
                      <a16:colId xmlns:a16="http://schemas.microsoft.com/office/drawing/2014/main" val="3057936641"/>
                    </a:ext>
                  </a:extLst>
                </a:gridCol>
                <a:gridCol w="5982346">
                  <a:extLst>
                    <a:ext uri="{9D8B030D-6E8A-4147-A177-3AD203B41FA5}">
                      <a16:colId xmlns:a16="http://schemas.microsoft.com/office/drawing/2014/main" val="3146077693"/>
                    </a:ext>
                  </a:extLst>
                </a:gridCol>
              </a:tblGrid>
              <a:tr h="139533">
                <a:tc>
                  <a:txBody>
                    <a:bodyPr/>
                    <a:lstStyle/>
                    <a:p>
                      <a:pPr marL="0" marR="0" algn="just">
                        <a:lnSpc>
                          <a:spcPct val="105000"/>
                        </a:lnSpc>
                        <a:spcAft>
                          <a:spcPts val="600"/>
                        </a:spcAft>
                        <a:buNone/>
                      </a:pPr>
                      <a:r>
                        <a:rPr lang="en-US" sz="1200" noProof="0" dirty="0">
                          <a:effectLst/>
                        </a:rPr>
                        <a:t>Milestones Title</a:t>
                      </a:r>
                      <a:endParaRPr lang="en-US" sz="1200" noProof="0" dirty="0">
                        <a:solidFill>
                          <a:srgbClr val="000000"/>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rgbClr val="002060"/>
                    </a:solidFill>
                  </a:tcPr>
                </a:tc>
                <a:tc>
                  <a:txBody>
                    <a:bodyPr/>
                    <a:lstStyle/>
                    <a:p>
                      <a:pPr marL="0" marR="0" algn="just">
                        <a:lnSpc>
                          <a:spcPct val="105000"/>
                        </a:lnSpc>
                        <a:spcAft>
                          <a:spcPts val="600"/>
                        </a:spcAft>
                        <a:buNone/>
                      </a:pPr>
                      <a:r>
                        <a:rPr lang="en-US" sz="1200" noProof="0" dirty="0">
                          <a:effectLst/>
                        </a:rPr>
                        <a:t>Date</a:t>
                      </a:r>
                      <a:endParaRPr lang="en-US" sz="1200" noProof="0" dirty="0">
                        <a:solidFill>
                          <a:srgbClr val="000000"/>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rgbClr val="002060"/>
                    </a:solidFill>
                  </a:tcPr>
                </a:tc>
                <a:tc>
                  <a:txBody>
                    <a:bodyPr/>
                    <a:lstStyle/>
                    <a:p>
                      <a:pPr marL="0" marR="0" algn="l">
                        <a:lnSpc>
                          <a:spcPct val="105000"/>
                        </a:lnSpc>
                        <a:spcAft>
                          <a:spcPts val="600"/>
                        </a:spcAft>
                        <a:buNone/>
                      </a:pPr>
                      <a:r>
                        <a:rPr lang="en-US" sz="1200" noProof="0" dirty="0">
                          <a:effectLst/>
                        </a:rPr>
                        <a:t>Comments</a:t>
                      </a:r>
                    </a:p>
                    <a:p>
                      <a:pPr marL="0" marR="0" algn="l">
                        <a:lnSpc>
                          <a:spcPct val="105000"/>
                        </a:lnSpc>
                        <a:spcAft>
                          <a:spcPts val="600"/>
                        </a:spcAft>
                        <a:buNone/>
                      </a:pPr>
                      <a:endParaRPr lang="en-US" sz="1200" noProof="0" dirty="0">
                        <a:solidFill>
                          <a:srgbClr val="000000"/>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rgbClr val="002060"/>
                    </a:solidFill>
                  </a:tcPr>
                </a:tc>
                <a:extLst>
                  <a:ext uri="{0D108BD9-81ED-4DB2-BD59-A6C34878D82A}">
                    <a16:rowId xmlns:a16="http://schemas.microsoft.com/office/drawing/2014/main" val="1368801"/>
                  </a:ext>
                </a:extLst>
              </a:tr>
              <a:tr h="814309">
                <a:tc>
                  <a:txBody>
                    <a:bodyPr/>
                    <a:lstStyle/>
                    <a:p>
                      <a:pPr marL="0" marR="0" algn="l">
                        <a:lnSpc>
                          <a:spcPct val="105000"/>
                        </a:lnSpc>
                        <a:spcAft>
                          <a:spcPts val="600"/>
                        </a:spcAft>
                        <a:buNone/>
                      </a:pPr>
                      <a:r>
                        <a:rPr lang="en-US" sz="1200" noProof="0" dirty="0">
                          <a:solidFill>
                            <a:schemeClr val="tx1"/>
                          </a:solidFill>
                          <a:effectLst/>
                        </a:rPr>
                        <a:t>IMAS platform enabled for the use on </a:t>
                      </a:r>
                      <a:r>
                        <a:rPr lang="en-US" sz="1200" noProof="0" dirty="0" err="1">
                          <a:solidFill>
                            <a:schemeClr val="tx1"/>
                          </a:solidFill>
                          <a:effectLst/>
                        </a:rPr>
                        <a:t>Pitagora</a:t>
                      </a:r>
                      <a:r>
                        <a:rPr lang="en-US" sz="1200" noProof="0" dirty="0">
                          <a:solidFill>
                            <a:schemeClr val="tx1"/>
                          </a:solidFill>
                          <a:effectLst/>
                        </a:rPr>
                        <a:t> HPC</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chemeClr val="bg1">
                        <a:lumMod val="85000"/>
                      </a:schemeClr>
                    </a:solidFill>
                  </a:tcPr>
                </a:tc>
                <a:tc>
                  <a:txBody>
                    <a:bodyPr/>
                    <a:lstStyle/>
                    <a:p>
                      <a:pPr marL="0" marR="0" algn="just">
                        <a:lnSpc>
                          <a:spcPct val="105000"/>
                        </a:lnSpc>
                        <a:spcAft>
                          <a:spcPts val="600"/>
                        </a:spcAft>
                        <a:buNone/>
                      </a:pPr>
                      <a:r>
                        <a:rPr lang="en-US" sz="1200" noProof="0" dirty="0">
                          <a:solidFill>
                            <a:schemeClr val="tx1"/>
                          </a:solidFill>
                          <a:effectLst/>
                        </a:rPr>
                        <a:t>12.2026</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chemeClr val="bg1">
                        <a:lumMod val="85000"/>
                      </a:schemeClr>
                    </a:solidFill>
                  </a:tcPr>
                </a:tc>
                <a:tc>
                  <a:txBody>
                    <a:bodyPr/>
                    <a:lstStyle/>
                    <a:p>
                      <a:pPr marL="0" marR="0" algn="l">
                        <a:lnSpc>
                          <a:spcPct val="105000"/>
                        </a:lnSpc>
                        <a:spcAft>
                          <a:spcPts val="600"/>
                        </a:spcAft>
                        <a:buNone/>
                      </a:pPr>
                      <a:r>
                        <a:rPr lang="en-US" sz="1200" noProof="0" dirty="0">
                          <a:solidFill>
                            <a:schemeClr val="tx1"/>
                          </a:solidFill>
                          <a:effectLst/>
                        </a:rPr>
                        <a:t>Provide a </a:t>
                      </a:r>
                      <a:r>
                        <a:rPr lang="en-US" sz="1200" noProof="0" dirty="0" err="1">
                          <a:solidFill>
                            <a:schemeClr val="tx1"/>
                          </a:solidFill>
                          <a:effectLst/>
                        </a:rPr>
                        <a:t>containerised</a:t>
                      </a:r>
                      <a:r>
                        <a:rPr lang="en-US" sz="1200" noProof="0" dirty="0">
                          <a:solidFill>
                            <a:schemeClr val="tx1"/>
                          </a:solidFill>
                          <a:effectLst/>
                        </a:rPr>
                        <a:t> IMAS execution environment enabling the latest two IMAS releases on EUROfusion HPC systems, validated via at least three reference workflows (transport, equilibrium, turbulence). </a:t>
                      </a:r>
                    </a:p>
                    <a:p>
                      <a:pPr marL="0" marR="0" algn="l">
                        <a:lnSpc>
                          <a:spcPct val="105000"/>
                        </a:lnSpc>
                        <a:spcAft>
                          <a:spcPts val="600"/>
                        </a:spcAft>
                        <a:buNone/>
                      </a:pPr>
                      <a:r>
                        <a:rPr lang="en-US" sz="1200" noProof="0" dirty="0">
                          <a:solidFill>
                            <a:schemeClr val="tx1"/>
                          </a:solidFill>
                          <a:effectLst/>
                        </a:rPr>
                        <a:t>[CHW]</a:t>
                      </a:r>
                    </a:p>
                    <a:p>
                      <a:pPr marL="0" marR="0" algn="l">
                        <a:lnSpc>
                          <a:spcPct val="105000"/>
                        </a:lnSpc>
                        <a:spcAft>
                          <a:spcPts val="600"/>
                        </a:spcAft>
                        <a:buNone/>
                      </a:pPr>
                      <a:r>
                        <a:rPr lang="en-US" sz="500" noProof="0" dirty="0">
                          <a:solidFill>
                            <a:schemeClr val="tx1"/>
                          </a:solidFill>
                          <a:effectLst/>
                        </a:rPr>
                        <a:t> </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chemeClr val="bg1">
                        <a:lumMod val="85000"/>
                      </a:schemeClr>
                    </a:solidFill>
                  </a:tcPr>
                </a:tc>
                <a:extLst>
                  <a:ext uri="{0D108BD9-81ED-4DB2-BD59-A6C34878D82A}">
                    <a16:rowId xmlns:a16="http://schemas.microsoft.com/office/drawing/2014/main" val="3312770969"/>
                  </a:ext>
                </a:extLst>
              </a:tr>
              <a:tr h="670415">
                <a:tc>
                  <a:txBody>
                    <a:bodyPr/>
                    <a:lstStyle/>
                    <a:p>
                      <a:pPr marL="0" marR="0" algn="l">
                        <a:lnSpc>
                          <a:spcPct val="105000"/>
                        </a:lnSpc>
                        <a:spcAft>
                          <a:spcPts val="600"/>
                        </a:spcAft>
                        <a:buNone/>
                      </a:pPr>
                      <a:r>
                        <a:rPr lang="en-US" sz="1200" noProof="0" dirty="0">
                          <a:solidFill>
                            <a:schemeClr val="tx1"/>
                          </a:solidFill>
                          <a:effectLst/>
                        </a:rPr>
                        <a:t>Allocation of HPC resources for Cycle 10 of production runs</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chemeClr val="bg1">
                        <a:lumMod val="85000"/>
                      </a:schemeClr>
                    </a:solidFill>
                  </a:tcPr>
                </a:tc>
                <a:tc>
                  <a:txBody>
                    <a:bodyPr/>
                    <a:lstStyle/>
                    <a:p>
                      <a:pPr marL="0" marR="0" algn="just">
                        <a:lnSpc>
                          <a:spcPct val="105000"/>
                        </a:lnSpc>
                        <a:spcAft>
                          <a:spcPts val="600"/>
                        </a:spcAft>
                        <a:buNone/>
                      </a:pPr>
                      <a:r>
                        <a:rPr lang="en-US" sz="1200" noProof="0" dirty="0">
                          <a:solidFill>
                            <a:schemeClr val="tx1"/>
                          </a:solidFill>
                          <a:effectLst/>
                        </a:rPr>
                        <a:t>03.2026</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chemeClr val="bg1">
                        <a:lumMod val="85000"/>
                      </a:schemeClr>
                    </a:solidFill>
                  </a:tcPr>
                </a:tc>
                <a:tc>
                  <a:txBody>
                    <a:bodyPr/>
                    <a:lstStyle/>
                    <a:p>
                      <a:pPr marL="0" marR="0" algn="l">
                        <a:lnSpc>
                          <a:spcPct val="105000"/>
                        </a:lnSpc>
                        <a:spcAft>
                          <a:spcPts val="600"/>
                        </a:spcAft>
                        <a:buNone/>
                      </a:pPr>
                      <a:r>
                        <a:rPr lang="en-US" sz="1200" noProof="0" dirty="0">
                          <a:solidFill>
                            <a:schemeClr val="tx1"/>
                          </a:solidFill>
                          <a:effectLst/>
                        </a:rPr>
                        <a:t>Completed project selection and resource allocation for the use of the EUROfusion HPC during Cycle 10</a:t>
                      </a:r>
                    </a:p>
                    <a:p>
                      <a:pPr marL="0" marR="0" algn="l">
                        <a:lnSpc>
                          <a:spcPct val="105000"/>
                        </a:lnSpc>
                        <a:spcAft>
                          <a:spcPts val="600"/>
                        </a:spcAft>
                        <a:buNone/>
                      </a:pPr>
                      <a:r>
                        <a:rPr lang="en-US" sz="1200" noProof="0" dirty="0">
                          <a:solidFill>
                            <a:schemeClr val="tx1"/>
                          </a:solidFill>
                          <a:effectLst/>
                        </a:rPr>
                        <a:t>[CHW]</a:t>
                      </a:r>
                    </a:p>
                    <a:p>
                      <a:pPr marL="0" marR="0" algn="l">
                        <a:lnSpc>
                          <a:spcPct val="105000"/>
                        </a:lnSpc>
                        <a:spcAft>
                          <a:spcPts val="600"/>
                        </a:spcAft>
                        <a:buNone/>
                      </a:pPr>
                      <a:r>
                        <a:rPr lang="en-US" sz="500" noProof="0" dirty="0">
                          <a:solidFill>
                            <a:schemeClr val="tx1"/>
                          </a:solidFill>
                          <a:effectLst/>
                        </a:rPr>
                        <a:t> </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chemeClr val="bg1">
                        <a:lumMod val="85000"/>
                      </a:schemeClr>
                    </a:solidFill>
                  </a:tcPr>
                </a:tc>
                <a:extLst>
                  <a:ext uri="{0D108BD9-81ED-4DB2-BD59-A6C34878D82A}">
                    <a16:rowId xmlns:a16="http://schemas.microsoft.com/office/drawing/2014/main" val="2575420825"/>
                  </a:ext>
                </a:extLst>
              </a:tr>
              <a:tr h="695799">
                <a:tc>
                  <a:txBody>
                    <a:bodyPr/>
                    <a:lstStyle/>
                    <a:p>
                      <a:pPr marL="0" marR="0" algn="l">
                        <a:lnSpc>
                          <a:spcPct val="105000"/>
                        </a:lnSpc>
                        <a:spcAft>
                          <a:spcPts val="600"/>
                        </a:spcAft>
                        <a:buNone/>
                      </a:pPr>
                      <a:r>
                        <a:rPr lang="en-US" sz="1200" noProof="0" dirty="0">
                          <a:solidFill>
                            <a:schemeClr val="tx1"/>
                          </a:solidFill>
                          <a:effectLst/>
                        </a:rPr>
                        <a:t>Achievement of KPIs on availability to users of EUROfusion computational resources</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chemeClr val="bg1">
                        <a:lumMod val="85000"/>
                      </a:schemeClr>
                    </a:solidFill>
                  </a:tcPr>
                </a:tc>
                <a:tc>
                  <a:txBody>
                    <a:bodyPr/>
                    <a:lstStyle/>
                    <a:p>
                      <a:pPr marL="0" marR="0" algn="just">
                        <a:lnSpc>
                          <a:spcPct val="105000"/>
                        </a:lnSpc>
                        <a:spcAft>
                          <a:spcPts val="600"/>
                        </a:spcAft>
                        <a:buNone/>
                      </a:pPr>
                      <a:r>
                        <a:rPr lang="en-US" sz="1200" noProof="0" dirty="0">
                          <a:solidFill>
                            <a:schemeClr val="tx1"/>
                          </a:solidFill>
                          <a:effectLst/>
                        </a:rPr>
                        <a:t>12.2026</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chemeClr val="bg1">
                        <a:lumMod val="85000"/>
                      </a:schemeClr>
                    </a:solidFill>
                  </a:tcPr>
                </a:tc>
                <a:tc>
                  <a:txBody>
                    <a:bodyPr/>
                    <a:lstStyle/>
                    <a:p>
                      <a:pPr marL="0" marR="0" algn="l">
                        <a:lnSpc>
                          <a:spcPct val="105000"/>
                        </a:lnSpc>
                        <a:spcAft>
                          <a:spcPts val="600"/>
                        </a:spcAft>
                        <a:buNone/>
                      </a:pPr>
                      <a:r>
                        <a:rPr lang="en-US" sz="1200" noProof="0" dirty="0">
                          <a:solidFill>
                            <a:schemeClr val="tx1"/>
                          </a:solidFill>
                          <a:effectLst/>
                        </a:rPr>
                        <a:t>Availability of HPC, Gateway and LTDSF in support of simulation programme as set by the Key Performance Indicators</a:t>
                      </a:r>
                    </a:p>
                    <a:p>
                      <a:pPr marL="0" marR="0" algn="l">
                        <a:lnSpc>
                          <a:spcPct val="105000"/>
                        </a:lnSpc>
                        <a:spcAft>
                          <a:spcPts val="600"/>
                        </a:spcAft>
                        <a:buNone/>
                      </a:pPr>
                      <a:r>
                        <a:rPr lang="en-US" sz="1200" noProof="0" dirty="0">
                          <a:solidFill>
                            <a:schemeClr val="tx1"/>
                          </a:solidFill>
                          <a:effectLst/>
                        </a:rPr>
                        <a:t>[CHW]</a:t>
                      </a:r>
                    </a:p>
                    <a:p>
                      <a:pPr marL="0" marR="0" algn="l">
                        <a:lnSpc>
                          <a:spcPct val="105000"/>
                        </a:lnSpc>
                        <a:spcAft>
                          <a:spcPts val="600"/>
                        </a:spcAft>
                        <a:buNone/>
                      </a:pPr>
                      <a:r>
                        <a:rPr lang="en-US" sz="500" noProof="0" dirty="0">
                          <a:solidFill>
                            <a:schemeClr val="tx1"/>
                          </a:solidFill>
                          <a:effectLst/>
                        </a:rPr>
                        <a:t> </a:t>
                      </a:r>
                      <a:endParaRPr lang="en-US" sz="1200" noProof="0" dirty="0">
                        <a:solidFill>
                          <a:schemeClr val="tx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56063" marR="56063" marT="0" marB="0">
                    <a:solidFill>
                      <a:schemeClr val="bg1">
                        <a:lumMod val="85000"/>
                      </a:schemeClr>
                    </a:solidFill>
                  </a:tcPr>
                </a:tc>
                <a:extLst>
                  <a:ext uri="{0D108BD9-81ED-4DB2-BD59-A6C34878D82A}">
                    <a16:rowId xmlns:a16="http://schemas.microsoft.com/office/drawing/2014/main" val="1522529876"/>
                  </a:ext>
                </a:extLst>
              </a:tr>
            </a:tbl>
          </a:graphicData>
        </a:graphic>
      </p:graphicFrame>
      <p:sp>
        <p:nvSpPr>
          <p:cNvPr id="9" name="Rectangle 2">
            <a:extLst>
              <a:ext uri="{FF2B5EF4-FFF2-40B4-BE49-F238E27FC236}">
                <a16:creationId xmlns:a16="http://schemas.microsoft.com/office/drawing/2014/main" id="{A5156258-D62B-1564-D9B3-36331DD91CB6}"/>
              </a:ext>
            </a:extLst>
          </p:cNvPr>
          <p:cNvSpPr>
            <a:spLocks noChangeArrowheads="1"/>
          </p:cNvSpPr>
          <p:nvPr/>
        </p:nvSpPr>
        <p:spPr bwMode="auto">
          <a:xfrm>
            <a:off x="1136977" y="3149489"/>
            <a:ext cx="1854675" cy="78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0784"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noProof="0" dirty="0">
                <a:ln>
                  <a:noFill/>
                </a:ln>
                <a:solidFill>
                  <a:srgbClr val="002060"/>
                </a:solidFill>
                <a:effectLst/>
                <a:latin typeface="Aptos" panose="020B0004020202020204" pitchFamily="34" charset="0"/>
                <a:ea typeface="Times New Roman" panose="02020603050405020304" pitchFamily="18" charset="0"/>
                <a:cs typeface="Times New Roman" panose="02020603050405020304" pitchFamily="18" charset="0"/>
              </a:rPr>
              <a:t>Grant Milestones </a:t>
            </a:r>
            <a:endParaRPr kumimoji="0" lang="en-US" b="0" i="1" u="none" strike="noStrike" cap="none" normalizeH="0" baseline="0" noProof="0" dirty="0">
              <a:ln>
                <a:noFill/>
              </a:ln>
              <a:solidFill>
                <a:srgbClr val="00206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noProof="0" dirty="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20787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8B1B-CB60-EB90-2F45-FDE995348C76}"/>
              </a:ext>
            </a:extLst>
          </p:cNvPr>
          <p:cNvSpPr>
            <a:spLocks noGrp="1"/>
          </p:cNvSpPr>
          <p:nvPr>
            <p:ph type="title"/>
          </p:nvPr>
        </p:nvSpPr>
        <p:spPr/>
        <p:txBody>
          <a:bodyPr/>
          <a:lstStyle/>
          <a:p>
            <a:r>
              <a:rPr lang="en-US" noProof="0" dirty="0"/>
              <a:t>Links to important materials</a:t>
            </a:r>
          </a:p>
        </p:txBody>
      </p:sp>
      <p:sp>
        <p:nvSpPr>
          <p:cNvPr id="4" name="Footer Placeholder 3">
            <a:extLst>
              <a:ext uri="{FF2B5EF4-FFF2-40B4-BE49-F238E27FC236}">
                <a16:creationId xmlns:a16="http://schemas.microsoft.com/office/drawing/2014/main" id="{CD7891A7-2FA5-54CA-6CE0-572422E7D0E3}"/>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596500BE-F1AA-5D54-1626-B3A3692232D9}"/>
              </a:ext>
            </a:extLst>
          </p:cNvPr>
          <p:cNvSpPr>
            <a:spLocks noGrp="1"/>
          </p:cNvSpPr>
          <p:nvPr>
            <p:ph type="sldNum" sz="quarter" idx="12"/>
          </p:nvPr>
        </p:nvSpPr>
        <p:spPr/>
        <p:txBody>
          <a:bodyPr/>
          <a:lstStyle/>
          <a:p>
            <a:fld id="{6A6D9FA1-99C7-4910-8E32-B85D378B0060}" type="slidenum">
              <a:rPr lang="en-US" noProof="0" smtClean="0">
                <a:solidFill>
                  <a:prstClr val="white"/>
                </a:solidFill>
              </a:rPr>
              <a:pPr/>
              <a:t>16</a:t>
            </a:fld>
            <a:endParaRPr lang="en-US" noProof="0" dirty="0">
              <a:solidFill>
                <a:prstClr val="white"/>
              </a:solidFill>
            </a:endParaRPr>
          </a:p>
        </p:txBody>
      </p:sp>
      <p:sp>
        <p:nvSpPr>
          <p:cNvPr id="6" name="TextBox 5">
            <a:extLst>
              <a:ext uri="{FF2B5EF4-FFF2-40B4-BE49-F238E27FC236}">
                <a16:creationId xmlns:a16="http://schemas.microsoft.com/office/drawing/2014/main" id="{E3AE383A-6949-0D03-C87E-AEF0804770F7}"/>
              </a:ext>
            </a:extLst>
          </p:cNvPr>
          <p:cNvSpPr txBox="1"/>
          <p:nvPr/>
        </p:nvSpPr>
        <p:spPr>
          <a:xfrm>
            <a:off x="653144" y="873564"/>
            <a:ext cx="11305256" cy="5786199"/>
          </a:xfrm>
          <a:prstGeom prst="rect">
            <a:avLst/>
          </a:prstGeom>
          <a:noFill/>
        </p:spPr>
        <p:txBody>
          <a:bodyPr wrap="square">
            <a:spAutoFit/>
          </a:bodyPr>
          <a:lstStyle/>
          <a:p>
            <a:pPr marL="285750" marR="0" indent="-285750">
              <a:spcBef>
                <a:spcPts val="600"/>
              </a:spcBef>
              <a:buFont typeface="Arial" panose="020B0604020202020204" pitchFamily="34" charset="0"/>
              <a:buChar char="•"/>
            </a:pPr>
            <a:r>
              <a:rPr lang="en-US" sz="2000" b="1" noProof="0" dirty="0">
                <a:solidFill>
                  <a:srgbClr val="800000"/>
                </a:solidFill>
                <a:latin typeface="Aptos" panose="020B0004020202020204" pitchFamily="34" charset="0"/>
                <a:ea typeface="Aptos" panose="020B0004020202020204" pitchFamily="34" charset="0"/>
                <a:cs typeface="Aptos" panose="020B0004020202020204" pitchFamily="34" charset="0"/>
              </a:rPr>
              <a:t>2</a:t>
            </a:r>
            <a:r>
              <a:rPr lang="en-US" sz="2000" b="1" baseline="30000" noProof="0" dirty="0">
                <a:solidFill>
                  <a:srgbClr val="800000"/>
                </a:solidFill>
                <a:latin typeface="Aptos" panose="020B0004020202020204" pitchFamily="34" charset="0"/>
                <a:ea typeface="Aptos" panose="020B0004020202020204" pitchFamily="34" charset="0"/>
                <a:cs typeface="Aptos" panose="020B0004020202020204" pitchFamily="34" charset="0"/>
              </a:rPr>
              <a:t>nd</a:t>
            </a:r>
            <a:r>
              <a:rPr lang="en-US" sz="2000" b="1" noProof="0" dirty="0">
                <a:solidFill>
                  <a:srgbClr val="800000"/>
                </a:solidFill>
                <a:latin typeface="Aptos" panose="020B0004020202020204" pitchFamily="34" charset="0"/>
                <a:ea typeface="Aptos" panose="020B0004020202020204" pitchFamily="34" charset="0"/>
                <a:cs typeface="Aptos" panose="020B0004020202020204" pitchFamily="34" charset="0"/>
              </a:rPr>
              <a:t> E-TASC General Meeting (Feb 9-13, 2026, Garching)</a:t>
            </a:r>
            <a:endParaRPr lang="en-US" sz="2000" noProof="0" dirty="0">
              <a:solidFill>
                <a:srgbClr val="800000"/>
              </a:solidFill>
              <a:latin typeface="Aptos" panose="020B0004020202020204" pitchFamily="34" charset="0"/>
              <a:ea typeface="Aptos" panose="020B0004020202020204" pitchFamily="34" charset="0"/>
              <a:cs typeface="Aptos" panose="020B0004020202020204" pitchFamily="34" charset="0"/>
            </a:endParaRPr>
          </a:p>
          <a:p>
            <a:pPr lvl="1">
              <a:spcBef>
                <a:spcPts val="600"/>
              </a:spcBef>
            </a:pPr>
            <a:r>
              <a:rPr lang="en-US" sz="2000" b="1" noProof="0" dirty="0">
                <a:solidFill>
                  <a:srgbClr val="800000"/>
                </a:solidFill>
                <a:latin typeface="Aptos" panose="020B0004020202020204" pitchFamily="34" charset="0"/>
                <a:ea typeface="Aptos" panose="020B0004020202020204" pitchFamily="34" charset="0"/>
                <a:cs typeface="Aptos" panose="020B0004020202020204" pitchFamily="34" charset="0"/>
              </a:rPr>
              <a:t>Summary: </a:t>
            </a:r>
            <a:r>
              <a:rPr lang="en-US" sz="2000" u="sng" noProof="0" dirty="0">
                <a:solidFill>
                  <a:srgbClr val="467886"/>
                </a:solidFill>
                <a:latin typeface="Aptos" panose="020B0004020202020204" pitchFamily="34" charset="0"/>
                <a:ea typeface="Aptos" panose="020B0004020202020204" pitchFamily="34" charset="0"/>
                <a:cs typeface="Aptos" panose="020B0004020202020204" pitchFamily="34" charset="0"/>
                <a:hlinkClick r:id="rId2"/>
              </a:rPr>
              <a:t>https://idm.euro-fusion.org/?uid=2TBH6G&amp;action=get_document</a:t>
            </a:r>
            <a:r>
              <a:rPr lang="en-US" sz="2000" noProof="0" dirty="0">
                <a:latin typeface="Aptos" panose="020B0004020202020204" pitchFamily="34" charset="0"/>
                <a:ea typeface="Aptos" panose="020B0004020202020204" pitchFamily="34" charset="0"/>
                <a:cs typeface="Aptos" panose="020B0004020202020204" pitchFamily="34" charset="0"/>
              </a:rPr>
              <a:t> </a:t>
            </a:r>
          </a:p>
          <a:p>
            <a:pPr lvl="1">
              <a:spcBef>
                <a:spcPts val="600"/>
              </a:spcBef>
            </a:pPr>
            <a:r>
              <a:rPr lang="en-US" sz="2000" b="1" noProof="0" dirty="0">
                <a:solidFill>
                  <a:srgbClr val="800000"/>
                </a:solidFill>
                <a:latin typeface="Aptos" panose="020B0004020202020204" pitchFamily="34" charset="0"/>
                <a:ea typeface="Aptos" panose="020B0004020202020204" pitchFamily="34" charset="0"/>
                <a:cs typeface="Aptos" panose="020B0004020202020204" pitchFamily="34" charset="0"/>
              </a:rPr>
              <a:t>Materials:</a:t>
            </a:r>
            <a:r>
              <a:rPr lang="en-US" sz="2000" noProof="0" dirty="0">
                <a:solidFill>
                  <a:srgbClr val="800000"/>
                </a:solidFill>
                <a:latin typeface="Aptos" panose="020B0004020202020204" pitchFamily="34" charset="0"/>
                <a:ea typeface="Aptos" panose="020B0004020202020204" pitchFamily="34" charset="0"/>
                <a:cs typeface="Aptos" panose="020B0004020202020204" pitchFamily="34" charset="0"/>
              </a:rPr>
              <a:t> </a:t>
            </a:r>
            <a:r>
              <a:rPr lang="en-US" sz="2000" u="sng" noProof="0" dirty="0">
                <a:solidFill>
                  <a:srgbClr val="467886"/>
                </a:solidFill>
                <a:latin typeface="Aptos" panose="020B0004020202020204" pitchFamily="34" charset="0"/>
                <a:ea typeface="Aptos" panose="020B0004020202020204" pitchFamily="34" charset="0"/>
                <a:cs typeface="Aptos" panose="020B0004020202020204" pitchFamily="34" charset="0"/>
                <a:hlinkClick r:id="rId3"/>
              </a:rPr>
              <a:t>https://indico.euro-fusion.org/event/3723/</a:t>
            </a:r>
            <a:endParaRPr lang="en-US" sz="2000" u="sng" noProof="0" dirty="0">
              <a:solidFill>
                <a:srgbClr val="467886"/>
              </a:solidFill>
              <a:latin typeface="Aptos" panose="020B0004020202020204" pitchFamily="34" charset="0"/>
              <a:ea typeface="Aptos" panose="020B0004020202020204" pitchFamily="34" charset="0"/>
              <a:cs typeface="Aptos" panose="020B0004020202020204" pitchFamily="34" charset="0"/>
            </a:endParaRPr>
          </a:p>
          <a:p>
            <a:pPr marL="285750" indent="-285750">
              <a:spcBef>
                <a:spcPts val="600"/>
              </a:spcBef>
              <a:buFont typeface="Arial" panose="020B0604020202020204" pitchFamily="34" charset="0"/>
              <a:buChar char="•"/>
            </a:pPr>
            <a:r>
              <a:rPr lang="en-US" sz="2000" b="1" noProof="0" dirty="0">
                <a:solidFill>
                  <a:srgbClr val="800000"/>
                </a:solidFill>
                <a:latin typeface="Aptos" panose="020B0004020202020204" pitchFamily="34" charset="0"/>
                <a:ea typeface="Aptos" panose="020B0004020202020204" pitchFamily="34" charset="0"/>
                <a:cs typeface="Aptos" panose="020B0004020202020204" pitchFamily="34" charset="0"/>
              </a:rPr>
              <a:t>1</a:t>
            </a:r>
            <a:r>
              <a:rPr lang="en-US" sz="2000" b="1" baseline="30000" noProof="0" dirty="0">
                <a:solidFill>
                  <a:srgbClr val="800000"/>
                </a:solidFill>
                <a:latin typeface="Aptos" panose="020B0004020202020204" pitchFamily="34" charset="0"/>
                <a:ea typeface="Aptos" panose="020B0004020202020204" pitchFamily="34" charset="0"/>
                <a:cs typeface="Aptos" panose="020B0004020202020204" pitchFamily="34" charset="0"/>
              </a:rPr>
              <a:t>st</a:t>
            </a:r>
            <a:r>
              <a:rPr lang="en-US" sz="2000" b="1" noProof="0" dirty="0">
                <a:solidFill>
                  <a:srgbClr val="800000"/>
                </a:solidFill>
                <a:latin typeface="Aptos" panose="020B0004020202020204" pitchFamily="34" charset="0"/>
                <a:ea typeface="Aptos" panose="020B0004020202020204" pitchFamily="34" charset="0"/>
                <a:cs typeface="Aptos" panose="020B0004020202020204" pitchFamily="34" charset="0"/>
              </a:rPr>
              <a:t> E-TASC General Meeting (Nov 11-15, 2024, Garching)</a:t>
            </a:r>
            <a:endParaRPr lang="en-US" sz="2000" noProof="0" dirty="0">
              <a:solidFill>
                <a:srgbClr val="800000"/>
              </a:solidFill>
              <a:latin typeface="Aptos" panose="020B0004020202020204" pitchFamily="34" charset="0"/>
              <a:ea typeface="Aptos" panose="020B0004020202020204" pitchFamily="34" charset="0"/>
              <a:cs typeface="Aptos" panose="020B0004020202020204" pitchFamily="34" charset="0"/>
            </a:endParaRPr>
          </a:p>
          <a:p>
            <a:pPr lvl="1">
              <a:spcBef>
                <a:spcPts val="600"/>
              </a:spcBef>
            </a:pPr>
            <a:r>
              <a:rPr lang="en-US" sz="2000" b="1" noProof="0" dirty="0">
                <a:solidFill>
                  <a:srgbClr val="800000"/>
                </a:solidFill>
                <a:latin typeface="Aptos" panose="020B0004020202020204" pitchFamily="34" charset="0"/>
                <a:ea typeface="Aptos" panose="020B0004020202020204" pitchFamily="34" charset="0"/>
                <a:cs typeface="Aptos" panose="020B0004020202020204" pitchFamily="34" charset="0"/>
              </a:rPr>
              <a:t>Summary: </a:t>
            </a:r>
            <a:r>
              <a:rPr lang="en-US" sz="2000" u="sng" noProof="0" dirty="0">
                <a:solidFill>
                  <a:srgbClr val="467886"/>
                </a:solidFill>
                <a:latin typeface="Aptos" panose="020B0004020202020204" pitchFamily="34" charset="0"/>
                <a:ea typeface="Aptos" panose="020B0004020202020204" pitchFamily="34" charset="0"/>
                <a:cs typeface="Aptos" panose="020B0004020202020204" pitchFamily="34" charset="0"/>
                <a:hlinkClick r:id="rId4"/>
              </a:rPr>
              <a:t>https://idm.euro-fusion.org/?uid=2S53YT&amp;action=get_document</a:t>
            </a:r>
            <a:r>
              <a:rPr lang="en-US" sz="2000" noProof="0" dirty="0">
                <a:latin typeface="Aptos" panose="020B0004020202020204" pitchFamily="34" charset="0"/>
                <a:ea typeface="Aptos" panose="020B0004020202020204" pitchFamily="34" charset="0"/>
                <a:cs typeface="Aptos" panose="020B0004020202020204" pitchFamily="34" charset="0"/>
              </a:rPr>
              <a:t> </a:t>
            </a:r>
          </a:p>
          <a:p>
            <a:pPr lvl="1">
              <a:spcBef>
                <a:spcPts val="600"/>
              </a:spcBef>
            </a:pPr>
            <a:r>
              <a:rPr lang="en-US" sz="2000" b="1" noProof="0" dirty="0">
                <a:solidFill>
                  <a:srgbClr val="800000"/>
                </a:solidFill>
                <a:latin typeface="Aptos" panose="020B0004020202020204" pitchFamily="34" charset="0"/>
                <a:ea typeface="Aptos" panose="020B0004020202020204" pitchFamily="34" charset="0"/>
                <a:cs typeface="Aptos" panose="020B0004020202020204" pitchFamily="34" charset="0"/>
              </a:rPr>
              <a:t>Materials:</a:t>
            </a:r>
            <a:r>
              <a:rPr lang="en-US" sz="2000" noProof="0" dirty="0">
                <a:solidFill>
                  <a:srgbClr val="800000"/>
                </a:solidFill>
                <a:latin typeface="Aptos" panose="020B0004020202020204" pitchFamily="34" charset="0"/>
                <a:ea typeface="Aptos" panose="020B0004020202020204" pitchFamily="34" charset="0"/>
                <a:cs typeface="Aptos" panose="020B0004020202020204" pitchFamily="34" charset="0"/>
              </a:rPr>
              <a:t> </a:t>
            </a:r>
            <a:r>
              <a:rPr lang="en-US" sz="2000" u="sng" noProof="0" dirty="0">
                <a:solidFill>
                  <a:srgbClr val="467886"/>
                </a:solidFill>
                <a:latin typeface="Aptos" panose="020B0004020202020204" pitchFamily="34" charset="0"/>
                <a:ea typeface="Aptos" panose="020B0004020202020204" pitchFamily="34" charset="0"/>
                <a:cs typeface="Aptos" panose="020B0004020202020204" pitchFamily="34" charset="0"/>
                <a:hlinkClick r:id="rId5"/>
              </a:rPr>
              <a:t>https://indico.euro-fusion.org/event/3034/</a:t>
            </a:r>
            <a:endParaRPr lang="en-US" sz="2000" noProof="0" dirty="0">
              <a:latin typeface="Aptos" panose="020B0004020202020204" pitchFamily="34" charset="0"/>
              <a:ea typeface="Aptos" panose="020B0004020202020204" pitchFamily="34" charset="0"/>
              <a:cs typeface="Aptos" panose="020B0004020202020204" pitchFamily="34" charset="0"/>
            </a:endParaRPr>
          </a:p>
          <a:p>
            <a:pPr marL="285750" marR="0" indent="-285750">
              <a:spcBef>
                <a:spcPts val="600"/>
              </a:spcBef>
              <a:buFont typeface="Arial" panose="020B0604020202020204" pitchFamily="34" charset="0"/>
              <a:buChar char="•"/>
            </a:pPr>
            <a:r>
              <a:rPr lang="en-US" sz="2000" b="1" noProof="0" dirty="0">
                <a:solidFill>
                  <a:srgbClr val="800000"/>
                </a:solidFill>
                <a:latin typeface="Aptos Display" panose="020B0004020202020204" pitchFamily="34" charset="0"/>
                <a:ea typeface="Calibri" panose="020F0502020204030204" pitchFamily="34" charset="0"/>
              </a:rPr>
              <a:t>EUROfusion Standard Software</a:t>
            </a:r>
            <a:endParaRPr lang="en-US" sz="2000" noProof="0" dirty="0">
              <a:latin typeface="Calibri" panose="020F0502020204030204" pitchFamily="34" charset="0"/>
              <a:ea typeface="Calibri" panose="020F0502020204030204" pitchFamily="34" charset="0"/>
            </a:endParaRPr>
          </a:p>
          <a:p>
            <a:pPr lvl="1">
              <a:spcBef>
                <a:spcPts val="600"/>
              </a:spcBef>
            </a:pPr>
            <a:r>
              <a:rPr lang="en-US" sz="2000" u="sng" noProof="0" dirty="0">
                <a:solidFill>
                  <a:srgbClr val="800000"/>
                </a:solidFill>
                <a:latin typeface="Aptos Display" panose="020B0004020202020204" pitchFamily="34" charset="0"/>
                <a:ea typeface="Calibri" panose="020F0502020204030204" pitchFamily="34" charset="0"/>
                <a:hlinkClick r:id="rId6"/>
              </a:rPr>
              <a:t>https://idm.euro-fusion.org/?uid=2Q72WQ&amp;version=v2.2</a:t>
            </a:r>
            <a:r>
              <a:rPr lang="en-US" sz="2000" noProof="0" dirty="0">
                <a:solidFill>
                  <a:srgbClr val="800000"/>
                </a:solidFill>
                <a:latin typeface="Aptos Display" panose="020B0004020202020204" pitchFamily="34" charset="0"/>
                <a:ea typeface="Calibri" panose="020F0502020204030204" pitchFamily="34" charset="0"/>
                <a:cs typeface="Calibri" panose="020F0502020204030204" pitchFamily="34" charset="0"/>
              </a:rPr>
              <a:t> </a:t>
            </a:r>
            <a:endParaRPr lang="en-US" sz="2000" noProof="0" dirty="0"/>
          </a:p>
          <a:p>
            <a:pPr marL="285750" marR="0" indent="-285750">
              <a:spcBef>
                <a:spcPts val="600"/>
              </a:spcBef>
              <a:buFont typeface="Arial" panose="020B0604020202020204" pitchFamily="34" charset="0"/>
              <a:buChar char="•"/>
            </a:pPr>
            <a:r>
              <a:rPr lang="en-US" sz="2000" b="1" noProof="0" dirty="0">
                <a:solidFill>
                  <a:srgbClr val="800000"/>
                </a:solidFill>
                <a:latin typeface="Aptos" panose="020B0004020202020204" pitchFamily="34" charset="0"/>
                <a:ea typeface="Aptos" panose="020B0004020202020204" pitchFamily="34" charset="0"/>
                <a:cs typeface="Aptos" panose="020B0004020202020204" pitchFamily="34" charset="0"/>
              </a:rPr>
              <a:t>Review of Advanced Computing Hubs (2024)</a:t>
            </a:r>
            <a:endParaRPr lang="en-US" sz="2000" noProof="0" dirty="0">
              <a:solidFill>
                <a:srgbClr val="800000"/>
              </a:solidFill>
              <a:latin typeface="Aptos" panose="020B0004020202020204" pitchFamily="34" charset="0"/>
              <a:ea typeface="Aptos" panose="020B0004020202020204" pitchFamily="34" charset="0"/>
              <a:cs typeface="Aptos" panose="020B0004020202020204" pitchFamily="34" charset="0"/>
            </a:endParaRPr>
          </a:p>
          <a:p>
            <a:pPr lvl="1">
              <a:spcBef>
                <a:spcPts val="600"/>
              </a:spcBef>
            </a:pPr>
            <a:r>
              <a:rPr lang="en-US" sz="2000" u="sng" noProof="0" dirty="0">
                <a:solidFill>
                  <a:srgbClr val="467886"/>
                </a:solidFill>
                <a:latin typeface="Aptos" panose="020B0004020202020204" pitchFamily="34" charset="0"/>
                <a:ea typeface="Aptos" panose="020B0004020202020204" pitchFamily="34" charset="0"/>
                <a:cs typeface="Aptos" panose="020B0004020202020204" pitchFamily="34" charset="0"/>
                <a:hlinkClick r:id="rId7"/>
              </a:rPr>
              <a:t>https://idm.euro-fusion.org/Portal/Pages/ContentView.aspx?uid=2RHUC2</a:t>
            </a:r>
            <a:endParaRPr lang="en-US" sz="2000" noProof="0" dirty="0">
              <a:latin typeface="Aptos" panose="020B0004020202020204" pitchFamily="34" charset="0"/>
              <a:ea typeface="Aptos" panose="020B0004020202020204" pitchFamily="34" charset="0"/>
              <a:cs typeface="Aptos" panose="020B0004020202020204" pitchFamily="34" charset="0"/>
            </a:endParaRPr>
          </a:p>
          <a:p>
            <a:pPr marL="285750" indent="-285750">
              <a:spcBef>
                <a:spcPts val="600"/>
              </a:spcBef>
              <a:buFont typeface="Arial" panose="020B0604020202020204" pitchFamily="34" charset="0"/>
              <a:buChar char="•"/>
            </a:pPr>
            <a:r>
              <a:rPr lang="en-US" sz="2000" b="1" noProof="0" dirty="0">
                <a:solidFill>
                  <a:srgbClr val="800000"/>
                </a:solidFill>
                <a:latin typeface="Aptos" panose="020B0004020202020204" pitchFamily="34" charset="0"/>
                <a:ea typeface="Aptos" panose="020B0004020202020204" pitchFamily="34" charset="0"/>
                <a:cs typeface="Aptos" panose="020B0004020202020204" pitchFamily="34" charset="0"/>
              </a:rPr>
              <a:t>WPAC reporting</a:t>
            </a:r>
            <a:endParaRPr lang="en-US" sz="2000" noProof="0" dirty="0">
              <a:solidFill>
                <a:srgbClr val="800000"/>
              </a:solidFill>
              <a:latin typeface="Aptos" panose="020B0004020202020204" pitchFamily="34" charset="0"/>
              <a:ea typeface="Aptos" panose="020B0004020202020204" pitchFamily="34" charset="0"/>
              <a:cs typeface="Aptos" panose="020B0004020202020204" pitchFamily="34" charset="0"/>
            </a:endParaRPr>
          </a:p>
          <a:p>
            <a:pPr lvl="1">
              <a:spcBef>
                <a:spcPts val="600"/>
              </a:spcBef>
            </a:pPr>
            <a:r>
              <a:rPr lang="en-US" sz="2000" noProof="0" dirty="0">
                <a:latin typeface="Aptos" panose="020B0004020202020204" pitchFamily="34" charset="0"/>
                <a:ea typeface="Aptos" panose="020B0004020202020204" pitchFamily="34" charset="0"/>
                <a:cs typeface="Aptos" panose="020B0004020202020204" pitchFamily="34" charset="0"/>
                <a:hlinkClick r:id="rId8"/>
              </a:rPr>
              <a:t>https://idm.euro-fusion.org/default.aspx?uid=2PMTS8</a:t>
            </a:r>
            <a:r>
              <a:rPr lang="en-US" sz="2000" noProof="0" dirty="0">
                <a:latin typeface="Aptos" panose="020B0004020202020204" pitchFamily="34" charset="0"/>
                <a:ea typeface="Aptos" panose="020B0004020202020204" pitchFamily="34" charset="0"/>
                <a:cs typeface="Aptos" panose="020B0004020202020204" pitchFamily="34" charset="0"/>
              </a:rPr>
              <a:t>  </a:t>
            </a:r>
          </a:p>
          <a:p>
            <a:pPr marL="285750" marR="0" indent="-285750">
              <a:spcBef>
                <a:spcPts val="600"/>
              </a:spcBef>
              <a:buFont typeface="Arial" panose="020B0604020202020204" pitchFamily="34" charset="0"/>
              <a:buChar char="•"/>
            </a:pPr>
            <a:r>
              <a:rPr lang="en-US" sz="2000" b="1" noProof="0" dirty="0">
                <a:solidFill>
                  <a:srgbClr val="800000"/>
                </a:solidFill>
                <a:effectLst/>
                <a:latin typeface="Aptos" panose="020B0004020202020204" pitchFamily="34" charset="0"/>
                <a:ea typeface="Aptos" panose="020B0004020202020204" pitchFamily="34" charset="0"/>
                <a:cs typeface="Aptos" panose="020B0004020202020204" pitchFamily="34" charset="0"/>
              </a:rPr>
              <a:t>DSO/WPAC Wiki</a:t>
            </a:r>
            <a:endParaRPr lang="en-US" sz="2000" noProof="0" dirty="0">
              <a:solidFill>
                <a:srgbClr val="800000"/>
              </a:solidFill>
              <a:effectLst/>
              <a:latin typeface="Aptos" panose="020B0004020202020204" pitchFamily="34" charset="0"/>
              <a:ea typeface="Aptos" panose="020B0004020202020204" pitchFamily="34" charset="0"/>
              <a:cs typeface="Aptos" panose="020B0004020202020204" pitchFamily="34" charset="0"/>
            </a:endParaRPr>
          </a:p>
          <a:p>
            <a:pPr lvl="1">
              <a:spcBef>
                <a:spcPts val="600"/>
              </a:spcBef>
            </a:pPr>
            <a:r>
              <a:rPr lang="en-US" sz="2000" u="sng" noProof="0"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9"/>
              </a:rPr>
              <a:t>https://wiki.euro-fusion.org/wiki/DSO_wiki_pages</a:t>
            </a:r>
            <a:endParaRPr lang="en-US" sz="2000" noProof="0" dirty="0">
              <a:effectLst/>
              <a:latin typeface="Aptos" panose="020B0004020202020204" pitchFamily="34" charset="0"/>
              <a:ea typeface="Aptos" panose="020B0004020202020204" pitchFamily="34" charset="0"/>
              <a:cs typeface="Aptos" panose="020B0004020202020204" pitchFamily="34" charset="0"/>
            </a:endParaRPr>
          </a:p>
          <a:p>
            <a:pPr>
              <a:spcBef>
                <a:spcPts val="600"/>
              </a:spcBef>
            </a:pPr>
            <a:endParaRPr lang="en-US" sz="2000" noProof="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5248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6F1B1-E083-AAF6-C41E-92FE7CDB5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C5F32-8EAD-FA5A-FFE5-86B7DE21E53F}"/>
              </a:ext>
            </a:extLst>
          </p:cNvPr>
          <p:cNvSpPr>
            <a:spLocks noGrp="1"/>
          </p:cNvSpPr>
          <p:nvPr>
            <p:ph type="title"/>
          </p:nvPr>
        </p:nvSpPr>
        <p:spPr>
          <a:xfrm>
            <a:off x="1370112" y="3100267"/>
            <a:ext cx="9451776" cy="657465"/>
          </a:xfrm>
        </p:spPr>
        <p:txBody>
          <a:bodyPr/>
          <a:lstStyle/>
          <a:p>
            <a:pPr algn="ctr"/>
            <a:r>
              <a:rPr lang="en-US" sz="4400" noProof="0" dirty="0"/>
              <a:t>Outlook to FP10</a:t>
            </a:r>
          </a:p>
        </p:txBody>
      </p:sp>
      <p:sp>
        <p:nvSpPr>
          <p:cNvPr id="4" name="Footer Placeholder 3">
            <a:extLst>
              <a:ext uri="{FF2B5EF4-FFF2-40B4-BE49-F238E27FC236}">
                <a16:creationId xmlns:a16="http://schemas.microsoft.com/office/drawing/2014/main" id="{B4208900-9F32-31E4-321D-09BF63F65279}"/>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802A0559-47A3-FA49-3D6E-A67765E8A1BF}"/>
              </a:ext>
            </a:extLst>
          </p:cNvPr>
          <p:cNvSpPr>
            <a:spLocks noGrp="1"/>
          </p:cNvSpPr>
          <p:nvPr>
            <p:ph type="sldNum" sz="quarter" idx="12"/>
          </p:nvPr>
        </p:nvSpPr>
        <p:spPr/>
        <p:txBody>
          <a:bodyPr/>
          <a:lstStyle/>
          <a:p>
            <a:fld id="{6A6D9FA1-99C7-4910-8E32-B85D378B0060}" type="slidenum">
              <a:rPr lang="en-US" noProof="0" smtClean="0">
                <a:solidFill>
                  <a:prstClr val="white"/>
                </a:solidFill>
              </a:rPr>
              <a:pPr/>
              <a:t>17</a:t>
            </a:fld>
            <a:endParaRPr lang="en-US" noProof="0" dirty="0">
              <a:solidFill>
                <a:prstClr val="white"/>
              </a:solidFill>
            </a:endParaRPr>
          </a:p>
        </p:txBody>
      </p:sp>
    </p:spTree>
    <p:extLst>
      <p:ext uri="{BB962C8B-B14F-4D97-AF65-F5344CB8AC3E}">
        <p14:creationId xmlns:p14="http://schemas.microsoft.com/office/powerpoint/2010/main" val="223339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0DFA-60FE-B985-F9F1-315A45488FE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FC214602-2866-9D09-B3D6-6923E4D235DC}"/>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2C3DA488-B87C-FBB1-5008-8879C0D96A44}"/>
              </a:ext>
            </a:extLst>
          </p:cNvPr>
          <p:cNvSpPr>
            <a:spLocks noGrp="1"/>
          </p:cNvSpPr>
          <p:nvPr>
            <p:ph type="sldNum" sz="quarter" idx="12"/>
          </p:nvPr>
        </p:nvSpPr>
        <p:spPr/>
        <p:txBody>
          <a:bodyPr/>
          <a:lstStyle/>
          <a:p>
            <a:fld id="{6A6D9FA1-99C7-4910-8E32-B85D378B0060}" type="slidenum">
              <a:rPr lang="en-US" noProof="0" smtClean="0">
                <a:solidFill>
                  <a:prstClr val="white"/>
                </a:solidFill>
              </a:rPr>
              <a:pPr/>
              <a:t>18</a:t>
            </a:fld>
            <a:endParaRPr lang="en-US" noProof="0" dirty="0">
              <a:solidFill>
                <a:prstClr val="white"/>
              </a:solidFill>
            </a:endParaRPr>
          </a:p>
        </p:txBody>
      </p:sp>
      <p:sp>
        <p:nvSpPr>
          <p:cNvPr id="7" name="TextBox 6">
            <a:extLst>
              <a:ext uri="{FF2B5EF4-FFF2-40B4-BE49-F238E27FC236}">
                <a16:creationId xmlns:a16="http://schemas.microsoft.com/office/drawing/2014/main" id="{D42CE40A-AA67-4056-8F5A-DB101247EC34}"/>
              </a:ext>
            </a:extLst>
          </p:cNvPr>
          <p:cNvSpPr txBox="1"/>
          <p:nvPr/>
        </p:nvSpPr>
        <p:spPr>
          <a:xfrm>
            <a:off x="983432" y="938632"/>
            <a:ext cx="10376116" cy="5358518"/>
          </a:xfrm>
          <a:prstGeom prst="rect">
            <a:avLst/>
          </a:prstGeom>
          <a:noFill/>
        </p:spPr>
        <p:txBody>
          <a:bodyPr wrap="square">
            <a:spAutoFit/>
          </a:bodyPr>
          <a:lstStyle/>
          <a:p>
            <a:pPr>
              <a:lnSpc>
                <a:spcPct val="150000"/>
              </a:lnSpc>
              <a:buNone/>
            </a:pPr>
            <a:r>
              <a:rPr lang="en-US" sz="2000" b="1" noProof="0" dirty="0">
                <a:solidFill>
                  <a:schemeClr val="accent1">
                    <a:lumMod val="50000"/>
                  </a:schemeClr>
                </a:solidFill>
              </a:rPr>
              <a:t>Based on discussions at the E-TASC General Meeting #2:</a:t>
            </a:r>
          </a:p>
          <a:p>
            <a:pPr>
              <a:lnSpc>
                <a:spcPct val="150000"/>
              </a:lnSpc>
              <a:buNone/>
            </a:pPr>
            <a:r>
              <a:rPr lang="en-US" sz="600" b="1" noProof="0" dirty="0">
                <a:solidFill>
                  <a:schemeClr val="accent1">
                    <a:lumMod val="50000"/>
                  </a:schemeClr>
                </a:solidFill>
              </a:rPr>
              <a:t> </a:t>
            </a:r>
            <a:endParaRPr lang="en-US" sz="600" noProof="0" dirty="0">
              <a:solidFill>
                <a:schemeClr val="accent1">
                  <a:lumMod val="50000"/>
                </a:schemeClr>
              </a:solidFill>
            </a:endParaRPr>
          </a:p>
          <a:p>
            <a:pPr marL="285750" indent="-285750">
              <a:lnSpc>
                <a:spcPct val="150000"/>
              </a:lnSpc>
              <a:buFont typeface="Wingdings" panose="05000000000000000000" pitchFamily="2" charset="2"/>
              <a:buChar char="§"/>
            </a:pPr>
            <a:r>
              <a:rPr lang="en-US" noProof="0" dirty="0">
                <a:solidFill>
                  <a:schemeClr val="accent1">
                    <a:lumMod val="50000"/>
                  </a:schemeClr>
                </a:solidFill>
              </a:rPr>
              <a:t>Meeting the </a:t>
            </a:r>
            <a:r>
              <a:rPr lang="en-US" b="1" noProof="0" dirty="0">
                <a:solidFill>
                  <a:schemeClr val="accent1">
                    <a:lumMod val="50000"/>
                  </a:schemeClr>
                </a:solidFill>
              </a:rPr>
              <a:t>needs and opportunities </a:t>
            </a:r>
            <a:r>
              <a:rPr lang="en-US" noProof="0" dirty="0">
                <a:solidFill>
                  <a:schemeClr val="accent1">
                    <a:lumMod val="50000"/>
                  </a:schemeClr>
                </a:solidFill>
              </a:rPr>
              <a:t>with regard to the interpretation of data from W7-X and TE devices, including JET, and to addressing physics gaps relevant to ITER, JT-60SA, FOAK, and tokamak/stellarator-based fusion pilot plant concepts</a:t>
            </a:r>
          </a:p>
          <a:p>
            <a:pPr>
              <a:lnSpc>
                <a:spcPct val="150000"/>
              </a:lnSpc>
            </a:pPr>
            <a:r>
              <a:rPr lang="en-US" sz="600" noProof="0" dirty="0">
                <a:solidFill>
                  <a:schemeClr val="accent1">
                    <a:lumMod val="50000"/>
                  </a:schemeClr>
                </a:solidFill>
              </a:rPr>
              <a:t> </a:t>
            </a:r>
          </a:p>
          <a:p>
            <a:pPr marL="285750" indent="-285750">
              <a:lnSpc>
                <a:spcPct val="150000"/>
              </a:lnSpc>
              <a:buFont typeface="Wingdings" panose="05000000000000000000" pitchFamily="2" charset="2"/>
              <a:buChar char="§"/>
            </a:pPr>
            <a:r>
              <a:rPr lang="en-US" b="1" noProof="0" dirty="0">
                <a:solidFill>
                  <a:schemeClr val="accent1">
                    <a:lumMod val="50000"/>
                  </a:schemeClr>
                </a:solidFill>
              </a:rPr>
              <a:t>Development and dissemination of EUROfusion Standard Software</a:t>
            </a:r>
          </a:p>
          <a:p>
            <a:pPr marL="285750" indent="-285750">
              <a:lnSpc>
                <a:spcPct val="150000"/>
              </a:lnSpc>
              <a:buFont typeface="Wingdings" panose="05000000000000000000" pitchFamily="2" charset="2"/>
              <a:buChar char="§"/>
            </a:pPr>
            <a:r>
              <a:rPr lang="en-US" b="1" noProof="0" dirty="0">
                <a:solidFill>
                  <a:schemeClr val="accent1">
                    <a:lumMod val="50000"/>
                  </a:schemeClr>
                </a:solidFill>
              </a:rPr>
              <a:t>Facilitating Stellarator Collaborations</a:t>
            </a:r>
          </a:p>
          <a:p>
            <a:pPr marL="285750" indent="-285750">
              <a:lnSpc>
                <a:spcPct val="150000"/>
              </a:lnSpc>
              <a:buFont typeface="Wingdings" panose="05000000000000000000" pitchFamily="2" charset="2"/>
              <a:buChar char="§"/>
            </a:pPr>
            <a:r>
              <a:rPr lang="en-US" b="1" noProof="0" dirty="0">
                <a:solidFill>
                  <a:schemeClr val="accent1">
                    <a:lumMod val="50000"/>
                  </a:schemeClr>
                </a:solidFill>
              </a:rPr>
              <a:t>Towards Systematic and Reproducible VVUQ</a:t>
            </a:r>
          </a:p>
          <a:p>
            <a:pPr marL="285750" indent="-285750">
              <a:lnSpc>
                <a:spcPct val="150000"/>
              </a:lnSpc>
              <a:buFont typeface="Wingdings" panose="05000000000000000000" pitchFamily="2" charset="2"/>
              <a:buChar char="§"/>
            </a:pPr>
            <a:r>
              <a:rPr lang="en-US" b="1" noProof="0" dirty="0">
                <a:solidFill>
                  <a:schemeClr val="accent1">
                    <a:lumMod val="50000"/>
                  </a:schemeClr>
                </a:solidFill>
              </a:rPr>
              <a:t>Enabling Data-Driven Fusion Science</a:t>
            </a:r>
          </a:p>
          <a:p>
            <a:pPr marL="285750" indent="-285750">
              <a:lnSpc>
                <a:spcPct val="150000"/>
              </a:lnSpc>
              <a:buFont typeface="Wingdings" panose="05000000000000000000" pitchFamily="2" charset="2"/>
              <a:buChar char="§"/>
            </a:pPr>
            <a:r>
              <a:rPr lang="en-US" b="1" noProof="0" dirty="0">
                <a:solidFill>
                  <a:schemeClr val="accent1">
                    <a:lumMod val="50000"/>
                  </a:schemeClr>
                </a:solidFill>
              </a:rPr>
              <a:t>From Open Source to Open Data</a:t>
            </a:r>
          </a:p>
          <a:p>
            <a:pPr marL="285750" indent="-285750">
              <a:lnSpc>
                <a:spcPct val="150000"/>
              </a:lnSpc>
              <a:buFont typeface="Wingdings" panose="05000000000000000000" pitchFamily="2" charset="2"/>
              <a:buChar char="§"/>
            </a:pPr>
            <a:r>
              <a:rPr lang="en-US" b="1" noProof="0" dirty="0">
                <a:solidFill>
                  <a:schemeClr val="accent1">
                    <a:lumMod val="50000"/>
                  </a:schemeClr>
                </a:solidFill>
              </a:rPr>
              <a:t>Promoting the Reproducibility of Published Scientific Results</a:t>
            </a:r>
          </a:p>
          <a:p>
            <a:pPr marL="285750" indent="-285750">
              <a:lnSpc>
                <a:spcPct val="150000"/>
              </a:lnSpc>
              <a:buFont typeface="Wingdings" panose="05000000000000000000" pitchFamily="2" charset="2"/>
              <a:buChar char="§"/>
            </a:pPr>
            <a:r>
              <a:rPr lang="en-US" b="1" noProof="0" dirty="0">
                <a:solidFill>
                  <a:schemeClr val="accent1">
                    <a:lumMod val="50000"/>
                  </a:schemeClr>
                </a:solidFill>
              </a:rPr>
              <a:t>Taking Advantage of the AI Revolution</a:t>
            </a:r>
          </a:p>
          <a:p>
            <a:pPr marL="285750" indent="-285750">
              <a:lnSpc>
                <a:spcPct val="150000"/>
              </a:lnSpc>
              <a:buFont typeface="Wingdings" panose="05000000000000000000" pitchFamily="2" charset="2"/>
              <a:buChar char="§"/>
            </a:pPr>
            <a:r>
              <a:rPr lang="en-US" b="1" noProof="0" dirty="0">
                <a:solidFill>
                  <a:schemeClr val="accent1">
                    <a:lumMod val="50000"/>
                  </a:schemeClr>
                </a:solidFill>
              </a:rPr>
              <a:t>For Reference: New Approach of the U.S. Fusion Program</a:t>
            </a:r>
          </a:p>
        </p:txBody>
      </p:sp>
      <p:sp>
        <p:nvSpPr>
          <p:cNvPr id="8" name="Title 1">
            <a:extLst>
              <a:ext uri="{FF2B5EF4-FFF2-40B4-BE49-F238E27FC236}">
                <a16:creationId xmlns:a16="http://schemas.microsoft.com/office/drawing/2014/main" id="{AEBA4029-777A-3446-75C9-8A9757C4DC79}"/>
              </a:ext>
            </a:extLst>
          </p:cNvPr>
          <p:cNvSpPr>
            <a:spLocks noGrp="1"/>
          </p:cNvSpPr>
          <p:nvPr>
            <p:ph type="title"/>
          </p:nvPr>
        </p:nvSpPr>
        <p:spPr>
          <a:xfrm>
            <a:off x="983432" y="192515"/>
            <a:ext cx="9451776" cy="457200"/>
          </a:xfrm>
        </p:spPr>
        <p:txBody>
          <a:bodyPr/>
          <a:lstStyle/>
          <a:p>
            <a:r>
              <a:rPr lang="en-US" noProof="0" dirty="0"/>
              <a:t>Strategic key objectives for 2026/27 and beyond</a:t>
            </a:r>
          </a:p>
        </p:txBody>
      </p:sp>
    </p:spTree>
    <p:extLst>
      <p:ext uri="{BB962C8B-B14F-4D97-AF65-F5344CB8AC3E}">
        <p14:creationId xmlns:p14="http://schemas.microsoft.com/office/powerpoint/2010/main" val="45497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47C2-8EA2-2E0A-3DDC-2F90DCCD56C9}"/>
              </a:ext>
            </a:extLst>
          </p:cNvPr>
          <p:cNvSpPr>
            <a:spLocks noGrp="1"/>
          </p:cNvSpPr>
          <p:nvPr>
            <p:ph type="title"/>
          </p:nvPr>
        </p:nvSpPr>
        <p:spPr>
          <a:xfrm>
            <a:off x="983432" y="192515"/>
            <a:ext cx="11208568" cy="457200"/>
          </a:xfrm>
        </p:spPr>
        <p:txBody>
          <a:bodyPr/>
          <a:lstStyle/>
          <a:p>
            <a:r>
              <a:rPr lang="en-US" noProof="0" dirty="0"/>
              <a:t>Supporting VVUQ, Open Data &amp; AI in fusion</a:t>
            </a:r>
          </a:p>
        </p:txBody>
      </p:sp>
      <p:sp>
        <p:nvSpPr>
          <p:cNvPr id="3" name="Content Placeholder 2">
            <a:extLst>
              <a:ext uri="{FF2B5EF4-FFF2-40B4-BE49-F238E27FC236}">
                <a16:creationId xmlns:a16="http://schemas.microsoft.com/office/drawing/2014/main" id="{6C889F6A-ECE5-B7D4-C905-234EC54E41FA}"/>
              </a:ext>
            </a:extLst>
          </p:cNvPr>
          <p:cNvSpPr>
            <a:spLocks noGrp="1"/>
          </p:cNvSpPr>
          <p:nvPr>
            <p:ph idx="1"/>
          </p:nvPr>
        </p:nvSpPr>
        <p:spPr>
          <a:xfrm>
            <a:off x="825624" y="1021769"/>
            <a:ext cx="10612125" cy="2968123"/>
          </a:xfrm>
        </p:spPr>
        <p:txBody>
          <a:bodyPr>
            <a:normAutofit/>
          </a:bodyPr>
          <a:lstStyle/>
          <a:p>
            <a:r>
              <a:rPr lang="en-US" noProof="0" dirty="0">
                <a:solidFill>
                  <a:srgbClr val="002060"/>
                </a:solidFill>
              </a:rPr>
              <a:t>Enable federated, FAIR, and AI-supported fusion data ecosystems</a:t>
            </a:r>
          </a:p>
          <a:p>
            <a:r>
              <a:rPr lang="en-US" noProof="0" dirty="0">
                <a:solidFill>
                  <a:srgbClr val="002060"/>
                </a:solidFill>
              </a:rPr>
              <a:t>Accelerate IMASification of experimental and simulation data</a:t>
            </a:r>
          </a:p>
          <a:p>
            <a:r>
              <a:rPr lang="en-US" noProof="0" dirty="0">
                <a:solidFill>
                  <a:srgbClr val="002060"/>
                </a:solidFill>
              </a:rPr>
              <a:t>Promote open data publication alongside scientific results</a:t>
            </a:r>
          </a:p>
          <a:p>
            <a:r>
              <a:rPr lang="en-US" noProof="0" dirty="0">
                <a:solidFill>
                  <a:srgbClr val="002060"/>
                </a:solidFill>
              </a:rPr>
              <a:t>Strengthen transparency and reproducibility via citable repositories</a:t>
            </a:r>
          </a:p>
          <a:p>
            <a:r>
              <a:rPr lang="en-US" noProof="0" dirty="0">
                <a:solidFill>
                  <a:srgbClr val="002060"/>
                </a:solidFill>
              </a:rPr>
              <a:t>Combine AI with physics-based models toward Digital Twins</a:t>
            </a:r>
          </a:p>
        </p:txBody>
      </p:sp>
      <p:sp>
        <p:nvSpPr>
          <p:cNvPr id="4" name="Footer Placeholder 3">
            <a:extLst>
              <a:ext uri="{FF2B5EF4-FFF2-40B4-BE49-F238E27FC236}">
                <a16:creationId xmlns:a16="http://schemas.microsoft.com/office/drawing/2014/main" id="{AB59145C-054A-8A63-B8EE-0AF1E78686D7}"/>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786CD518-0940-2C91-BFC8-2669A0AED360}"/>
              </a:ext>
            </a:extLst>
          </p:cNvPr>
          <p:cNvSpPr>
            <a:spLocks noGrp="1"/>
          </p:cNvSpPr>
          <p:nvPr>
            <p:ph type="sldNum" sz="quarter" idx="12"/>
          </p:nvPr>
        </p:nvSpPr>
        <p:spPr/>
        <p:txBody>
          <a:bodyPr/>
          <a:lstStyle/>
          <a:p>
            <a:fld id="{6A6D9FA1-99C7-4910-8E32-B85D378B0060}" type="slidenum">
              <a:rPr lang="en-US" noProof="0" smtClean="0">
                <a:solidFill>
                  <a:prstClr val="white"/>
                </a:solidFill>
              </a:rPr>
              <a:pPr/>
              <a:t>19</a:t>
            </a:fld>
            <a:endParaRPr lang="en-US" noProof="0" dirty="0">
              <a:solidFill>
                <a:prstClr val="white"/>
              </a:solidFill>
            </a:endParaRPr>
          </a:p>
        </p:txBody>
      </p:sp>
      <p:sp>
        <p:nvSpPr>
          <p:cNvPr id="12" name="TextBox 11">
            <a:extLst>
              <a:ext uri="{FF2B5EF4-FFF2-40B4-BE49-F238E27FC236}">
                <a16:creationId xmlns:a16="http://schemas.microsoft.com/office/drawing/2014/main" id="{9321D9E2-7328-9EBB-6BBE-91E31714FFD2}"/>
              </a:ext>
            </a:extLst>
          </p:cNvPr>
          <p:cNvSpPr txBox="1"/>
          <p:nvPr/>
        </p:nvSpPr>
        <p:spPr>
          <a:xfrm>
            <a:off x="720079" y="4136471"/>
            <a:ext cx="10299215" cy="830997"/>
          </a:xfrm>
          <a:prstGeom prst="rect">
            <a:avLst/>
          </a:prstGeom>
          <a:noFill/>
        </p:spPr>
        <p:txBody>
          <a:bodyPr wrap="square">
            <a:spAutoFit/>
          </a:bodyPr>
          <a:lstStyle/>
          <a:p>
            <a:pPr defTabSz="685800">
              <a:spcBef>
                <a:spcPct val="20000"/>
              </a:spcBef>
            </a:pPr>
            <a:r>
              <a:rPr lang="en-US" sz="2400" noProof="0" dirty="0">
                <a:solidFill>
                  <a:srgbClr val="002060"/>
                </a:solidFill>
                <a:cs typeface="Arial" panose="020B0604020202020204" pitchFamily="34" charset="0"/>
              </a:rPr>
              <a:t>Above mentioned policies will be encouraged during FP9 and should become mandatory in FP10.</a:t>
            </a:r>
          </a:p>
        </p:txBody>
      </p:sp>
    </p:spTree>
    <p:extLst>
      <p:ext uri="{BB962C8B-B14F-4D97-AF65-F5344CB8AC3E}">
        <p14:creationId xmlns:p14="http://schemas.microsoft.com/office/powerpoint/2010/main" val="316461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noProof="0" dirty="0"/>
              <a:t>Digital Solutions for Fusion Office (DSO) </a:t>
            </a:r>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US" noProof="0" smtClean="0">
                <a:solidFill>
                  <a:prstClr val="white"/>
                </a:solidFill>
              </a:rPr>
              <a:pPr/>
              <a:t>2</a:t>
            </a:fld>
            <a:endParaRPr lang="en-US" noProof="0" dirty="0">
              <a:solidFill>
                <a:prstClr val="white"/>
              </a:solidFill>
            </a:endParaRPr>
          </a:p>
        </p:txBody>
      </p:sp>
      <p:sp>
        <p:nvSpPr>
          <p:cNvPr id="6" name="Rectangle 5">
            <a:extLst>
              <a:ext uri="{FF2B5EF4-FFF2-40B4-BE49-F238E27FC236}">
                <a16:creationId xmlns:a16="http://schemas.microsoft.com/office/drawing/2014/main" id="{2CDC6FDD-B9EE-44E4-F0C0-3BB477C8D81F}"/>
              </a:ext>
            </a:extLst>
          </p:cNvPr>
          <p:cNvSpPr/>
          <p:nvPr/>
        </p:nvSpPr>
        <p:spPr>
          <a:xfrm>
            <a:off x="296778" y="967857"/>
            <a:ext cx="11598444" cy="1323439"/>
          </a:xfrm>
          <a:prstGeom prst="rect">
            <a:avLst/>
          </a:prstGeom>
          <a:solidFill>
            <a:srgbClr val="002060"/>
          </a:solidFill>
          <a:ln w="12700">
            <a:miter lim="400000"/>
          </a:ln>
          <a:effectLst>
            <a:outerShdw blurRad="63500" dist="19050" dir="5400000" rotWithShape="0">
              <a:srgbClr val="000000">
                <a:alpha val="63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defRPr sz="2000">
                <a:solidFill>
                  <a:srgbClr val="FFFFFF"/>
                </a:solidFill>
              </a:defRPr>
            </a:pPr>
            <a:r>
              <a:rPr lang="en-US" noProof="0" dirty="0"/>
              <a:t>The DSO will </a:t>
            </a:r>
            <a:r>
              <a:rPr lang="en-US" b="1" noProof="0" dirty="0">
                <a:solidFill>
                  <a:srgbClr val="FFC000"/>
                </a:solidFill>
              </a:rPr>
              <a:t>drive and coordinate EUROfusion digital innovation activities</a:t>
            </a:r>
            <a:r>
              <a:rPr lang="en-US" noProof="0" dirty="0"/>
              <a:t>, including the provision and management of computational and data storage resources. It will </a:t>
            </a:r>
            <a:r>
              <a:rPr lang="en-US" b="1" noProof="0" dirty="0">
                <a:solidFill>
                  <a:srgbClr val="FFC000"/>
                </a:solidFill>
              </a:rPr>
              <a:t>support the development of research and engineering software</a:t>
            </a:r>
            <a:r>
              <a:rPr lang="en-US" noProof="0" dirty="0"/>
              <a:t>, with a focus on integrating computational tools into a common environment. The DSO will </a:t>
            </a:r>
            <a:r>
              <a:rPr lang="en-US" b="1" noProof="0" dirty="0">
                <a:solidFill>
                  <a:srgbClr val="FFC000"/>
                </a:solidFill>
              </a:rPr>
              <a:t>provide digital solutions </a:t>
            </a:r>
            <a:r>
              <a:rPr lang="en-US" noProof="0" dirty="0"/>
              <a:t>tailored to the specific needs of other WPs and departments.</a:t>
            </a:r>
          </a:p>
        </p:txBody>
      </p:sp>
      <p:grpSp>
        <p:nvGrpSpPr>
          <p:cNvPr id="7" name="Gruppieren 19">
            <a:extLst>
              <a:ext uri="{FF2B5EF4-FFF2-40B4-BE49-F238E27FC236}">
                <a16:creationId xmlns:a16="http://schemas.microsoft.com/office/drawing/2014/main" id="{C30AA5BB-DBE8-34EC-D00D-7DDABFD5416B}"/>
              </a:ext>
            </a:extLst>
          </p:cNvPr>
          <p:cNvGrpSpPr/>
          <p:nvPr/>
        </p:nvGrpSpPr>
        <p:grpSpPr>
          <a:xfrm>
            <a:off x="296779" y="2320008"/>
            <a:ext cx="2794768" cy="3382214"/>
            <a:chOff x="288758" y="3070196"/>
            <a:chExt cx="2794768" cy="3382214"/>
          </a:xfrm>
        </p:grpSpPr>
        <p:sp>
          <p:nvSpPr>
            <p:cNvPr id="8" name="Down Arrow 12">
              <a:extLst>
                <a:ext uri="{FF2B5EF4-FFF2-40B4-BE49-F238E27FC236}">
                  <a16:creationId xmlns:a16="http://schemas.microsoft.com/office/drawing/2014/main" id="{95107E5E-91F4-F99C-933C-5EC584B1D83B}"/>
                </a:ext>
              </a:extLst>
            </p:cNvPr>
            <p:cNvSpPr/>
            <p:nvPr/>
          </p:nvSpPr>
          <p:spPr>
            <a:xfrm>
              <a:off x="1498739" y="3070196"/>
              <a:ext cx="374801" cy="478694"/>
            </a:xfrm>
            <a:custGeom>
              <a:avLst/>
              <a:gdLst/>
              <a:ahLst/>
              <a:cxnLst>
                <a:cxn ang="0">
                  <a:pos x="wd2" y="hd2"/>
                </a:cxn>
                <a:cxn ang="5400000">
                  <a:pos x="wd2" y="hd2"/>
                </a:cxn>
                <a:cxn ang="10800000">
                  <a:pos x="wd2" y="hd2"/>
                </a:cxn>
                <a:cxn ang="16200000">
                  <a:pos x="wd2" y="hd2"/>
                </a:cxn>
              </a:cxnLst>
              <a:rect l="0" t="0" r="r" b="b"/>
              <a:pathLst>
                <a:path w="21600" h="21600" extrusionOk="0">
                  <a:moveTo>
                    <a:pt x="0" y="15600"/>
                  </a:moveTo>
                  <a:lnTo>
                    <a:pt x="5400" y="15600"/>
                  </a:lnTo>
                  <a:lnTo>
                    <a:pt x="5400" y="0"/>
                  </a:lnTo>
                  <a:lnTo>
                    <a:pt x="16200" y="0"/>
                  </a:lnTo>
                  <a:lnTo>
                    <a:pt x="16200" y="15600"/>
                  </a:lnTo>
                  <a:lnTo>
                    <a:pt x="21600" y="15600"/>
                  </a:lnTo>
                  <a:lnTo>
                    <a:pt x="10800" y="21600"/>
                  </a:lnTo>
                  <a:close/>
                </a:path>
              </a:pathLst>
            </a:custGeom>
            <a:solidFill>
              <a:schemeClr val="bg2"/>
            </a:solidFill>
            <a:ln w="12700">
              <a:solidFill>
                <a:srgbClr val="42719B"/>
              </a:solidFill>
              <a:miter/>
            </a:ln>
          </p:spPr>
          <p:txBody>
            <a:bodyPr lIns="45719" rIns="45719" anchor="ctr"/>
            <a:lstStyle/>
            <a:p>
              <a:pPr algn="ctr">
                <a:defRPr>
                  <a:solidFill>
                    <a:srgbClr val="FFFFFF"/>
                  </a:solidFill>
                </a:defRPr>
              </a:pPr>
              <a:endParaRPr lang="en-US" noProof="0" dirty="0"/>
            </a:p>
          </p:txBody>
        </p:sp>
        <p:sp>
          <p:nvSpPr>
            <p:cNvPr id="9" name="Rectángulo redondeado">
              <a:extLst>
                <a:ext uri="{FF2B5EF4-FFF2-40B4-BE49-F238E27FC236}">
                  <a16:creationId xmlns:a16="http://schemas.microsoft.com/office/drawing/2014/main" id="{C1D90733-DCCB-30FE-9C40-E3109343C81B}"/>
                </a:ext>
              </a:extLst>
            </p:cNvPr>
            <p:cNvSpPr/>
            <p:nvPr/>
          </p:nvSpPr>
          <p:spPr>
            <a:xfrm>
              <a:off x="288758" y="3548892"/>
              <a:ext cx="2794768" cy="2903518"/>
            </a:xfrm>
            <a:prstGeom prst="roundRect">
              <a:avLst>
                <a:gd name="adj" fmla="val 16667"/>
              </a:avLst>
            </a:prstGeom>
            <a:solidFill>
              <a:schemeClr val="bg2"/>
            </a:solidFill>
            <a:ln w="6350" cap="flat">
              <a:solidFill>
                <a:schemeClr val="accent4"/>
              </a:solidFill>
              <a:prstDash val="solid"/>
              <a:miter lim="800000"/>
            </a:ln>
            <a:effectLst/>
          </p:spPr>
          <p:txBody>
            <a:bodyPr wrap="square" lIns="45719" tIns="45719" rIns="45719" bIns="45719" numCol="1" anchor="ctr">
              <a:noAutofit/>
            </a:bodyPr>
            <a:lstStyle/>
            <a:p>
              <a:pPr>
                <a:defRPr sz="1600"/>
              </a:pPr>
              <a:endParaRPr lang="en-US" noProof="0" dirty="0"/>
            </a:p>
          </p:txBody>
        </p:sp>
        <p:sp>
          <p:nvSpPr>
            <p:cNvPr id="10" name="Digital Twin Environment…">
              <a:extLst>
                <a:ext uri="{FF2B5EF4-FFF2-40B4-BE49-F238E27FC236}">
                  <a16:creationId xmlns:a16="http://schemas.microsoft.com/office/drawing/2014/main" id="{8AFF78F5-9C43-1F00-4927-9E9E279949D9}"/>
                </a:ext>
              </a:extLst>
            </p:cNvPr>
            <p:cNvSpPr txBox="1"/>
            <p:nvPr/>
          </p:nvSpPr>
          <p:spPr>
            <a:xfrm>
              <a:off x="531164" y="3798839"/>
              <a:ext cx="2397148" cy="2431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2000" b="1"/>
              </a:pPr>
              <a:r>
                <a:rPr lang="en-US" noProof="0" dirty="0"/>
                <a:t>Digital Twin Environment</a:t>
              </a:r>
            </a:p>
            <a:p>
              <a:pPr>
                <a:defRPr sz="1600">
                  <a:solidFill>
                    <a:srgbClr val="002060"/>
                  </a:solidFill>
                </a:defRPr>
              </a:pPr>
              <a:endParaRPr lang="en-US" noProof="0" dirty="0"/>
            </a:p>
            <a:p>
              <a:pPr>
                <a:defRPr sz="1600">
                  <a:solidFill>
                    <a:srgbClr val="002060"/>
                  </a:solidFill>
                </a:defRPr>
              </a:pPr>
              <a:r>
                <a:rPr lang="en-US" noProof="0" dirty="0"/>
                <a:t>Predictive capabilities, real-time control, coupled physics-engineering simulations, and analysis tools for next-generation facilities.</a:t>
              </a:r>
            </a:p>
          </p:txBody>
        </p:sp>
      </p:grpSp>
      <p:grpSp>
        <p:nvGrpSpPr>
          <p:cNvPr id="11" name="Gruppieren 20">
            <a:extLst>
              <a:ext uri="{FF2B5EF4-FFF2-40B4-BE49-F238E27FC236}">
                <a16:creationId xmlns:a16="http://schemas.microsoft.com/office/drawing/2014/main" id="{3DFED1F8-5DEE-6194-007F-C65C985949E9}"/>
              </a:ext>
            </a:extLst>
          </p:cNvPr>
          <p:cNvGrpSpPr/>
          <p:nvPr/>
        </p:nvGrpSpPr>
        <p:grpSpPr>
          <a:xfrm>
            <a:off x="3270183" y="2319920"/>
            <a:ext cx="2794769" cy="3382301"/>
            <a:chOff x="3262162" y="3070108"/>
            <a:chExt cx="2794769" cy="3382301"/>
          </a:xfrm>
        </p:grpSpPr>
        <p:sp>
          <p:nvSpPr>
            <p:cNvPr id="12" name="Rectángulo redondeado">
              <a:extLst>
                <a:ext uri="{FF2B5EF4-FFF2-40B4-BE49-F238E27FC236}">
                  <a16:creationId xmlns:a16="http://schemas.microsoft.com/office/drawing/2014/main" id="{98327939-4CDF-3BF6-6CDC-2F0B71F4CF12}"/>
                </a:ext>
              </a:extLst>
            </p:cNvPr>
            <p:cNvSpPr/>
            <p:nvPr/>
          </p:nvSpPr>
          <p:spPr>
            <a:xfrm>
              <a:off x="3262162" y="3548892"/>
              <a:ext cx="2794769" cy="2903517"/>
            </a:xfrm>
            <a:prstGeom prst="roundRect">
              <a:avLst>
                <a:gd name="adj" fmla="val 16667"/>
              </a:avLst>
            </a:prstGeom>
            <a:solidFill>
              <a:schemeClr val="bg2"/>
            </a:solidFill>
            <a:ln w="6350" cap="flat">
              <a:solidFill>
                <a:schemeClr val="accent4"/>
              </a:solidFill>
              <a:prstDash val="solid"/>
              <a:miter lim="800000"/>
            </a:ln>
            <a:effectLst/>
          </p:spPr>
          <p:txBody>
            <a:bodyPr wrap="square" lIns="45719" tIns="45719" rIns="45719" bIns="45719" numCol="1" anchor="ctr">
              <a:noAutofit/>
            </a:bodyPr>
            <a:lstStyle/>
            <a:p>
              <a:pPr>
                <a:defRPr sz="1600">
                  <a:solidFill>
                    <a:srgbClr val="002060"/>
                  </a:solidFill>
                </a:defRPr>
              </a:pPr>
              <a:endParaRPr lang="en-US" noProof="0" dirty="0"/>
            </a:p>
          </p:txBody>
        </p:sp>
        <p:sp>
          <p:nvSpPr>
            <p:cNvPr id="13" name="Advanced Computing Hubs…">
              <a:extLst>
                <a:ext uri="{FF2B5EF4-FFF2-40B4-BE49-F238E27FC236}">
                  <a16:creationId xmlns:a16="http://schemas.microsoft.com/office/drawing/2014/main" id="{2FEA0D86-C4A8-2C2E-571D-EA1C2E253349}"/>
                </a:ext>
              </a:extLst>
            </p:cNvPr>
            <p:cNvSpPr txBox="1"/>
            <p:nvPr/>
          </p:nvSpPr>
          <p:spPr>
            <a:xfrm>
              <a:off x="3446049" y="3798839"/>
              <a:ext cx="2584240" cy="2431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2000" b="1"/>
              </a:pPr>
              <a:r>
                <a:rPr lang="en-US" noProof="0" dirty="0"/>
                <a:t>Advanced Computing Hubs</a:t>
              </a:r>
              <a:endParaRPr lang="en-US" sz="1600" noProof="0" dirty="0"/>
            </a:p>
            <a:p>
              <a:pPr>
                <a:defRPr sz="1600">
                  <a:solidFill>
                    <a:srgbClr val="002060"/>
                  </a:solidFill>
                </a:defRPr>
              </a:pPr>
              <a:endParaRPr lang="en-US" noProof="0" dirty="0"/>
            </a:p>
            <a:p>
              <a:pPr>
                <a:defRPr sz="1600">
                  <a:solidFill>
                    <a:srgbClr val="002060"/>
                  </a:solidFill>
                </a:defRPr>
              </a:pPr>
              <a:r>
                <a:rPr lang="en-US" noProof="0" dirty="0"/>
                <a:t>Support for code developers:</a:t>
              </a:r>
            </a:p>
            <a:p>
              <a:pPr marL="285750" indent="-285750">
                <a:buFont typeface="Arial" panose="020B0604020202020204" pitchFamily="34" charset="0"/>
                <a:buChar char="•"/>
                <a:defRPr sz="1600">
                  <a:solidFill>
                    <a:srgbClr val="002060"/>
                  </a:solidFill>
                </a:defRPr>
              </a:pPr>
              <a:r>
                <a:rPr lang="en-US" noProof="0" dirty="0"/>
                <a:t>High-Performance Computing;</a:t>
              </a:r>
            </a:p>
            <a:p>
              <a:pPr marL="285750" indent="-285750">
                <a:buSzPct val="100000"/>
                <a:buFont typeface="Arial"/>
                <a:buChar char="•"/>
                <a:defRPr sz="1600">
                  <a:solidFill>
                    <a:srgbClr val="002060"/>
                  </a:solidFill>
                </a:defRPr>
              </a:pPr>
              <a:r>
                <a:rPr lang="en-US" noProof="0" dirty="0"/>
                <a:t>Modelling Frameworks and Standardized Workflows.</a:t>
              </a:r>
            </a:p>
          </p:txBody>
        </p:sp>
        <p:sp>
          <p:nvSpPr>
            <p:cNvPr id="14" name="Down Arrow 12">
              <a:extLst>
                <a:ext uri="{FF2B5EF4-FFF2-40B4-BE49-F238E27FC236}">
                  <a16:creationId xmlns:a16="http://schemas.microsoft.com/office/drawing/2014/main" id="{B824A802-0D31-D613-6CA0-299DC44E1D65}"/>
                </a:ext>
              </a:extLst>
            </p:cNvPr>
            <p:cNvSpPr/>
            <p:nvPr/>
          </p:nvSpPr>
          <p:spPr>
            <a:xfrm>
              <a:off x="4463956" y="3070108"/>
              <a:ext cx="374801" cy="478694"/>
            </a:xfrm>
            <a:custGeom>
              <a:avLst/>
              <a:gdLst/>
              <a:ahLst/>
              <a:cxnLst>
                <a:cxn ang="0">
                  <a:pos x="wd2" y="hd2"/>
                </a:cxn>
                <a:cxn ang="5400000">
                  <a:pos x="wd2" y="hd2"/>
                </a:cxn>
                <a:cxn ang="10800000">
                  <a:pos x="wd2" y="hd2"/>
                </a:cxn>
                <a:cxn ang="16200000">
                  <a:pos x="wd2" y="hd2"/>
                </a:cxn>
              </a:cxnLst>
              <a:rect l="0" t="0" r="r" b="b"/>
              <a:pathLst>
                <a:path w="21600" h="21600" extrusionOk="0">
                  <a:moveTo>
                    <a:pt x="0" y="15600"/>
                  </a:moveTo>
                  <a:lnTo>
                    <a:pt x="5400" y="15600"/>
                  </a:lnTo>
                  <a:lnTo>
                    <a:pt x="5400" y="0"/>
                  </a:lnTo>
                  <a:lnTo>
                    <a:pt x="16200" y="0"/>
                  </a:lnTo>
                  <a:lnTo>
                    <a:pt x="16200" y="15600"/>
                  </a:lnTo>
                  <a:lnTo>
                    <a:pt x="21600" y="15600"/>
                  </a:lnTo>
                  <a:lnTo>
                    <a:pt x="10800" y="21600"/>
                  </a:lnTo>
                  <a:close/>
                </a:path>
              </a:pathLst>
            </a:custGeom>
            <a:solidFill>
              <a:schemeClr val="bg2"/>
            </a:solidFill>
            <a:ln w="12700">
              <a:solidFill>
                <a:srgbClr val="42719B"/>
              </a:solidFill>
              <a:miter/>
            </a:ln>
          </p:spPr>
          <p:txBody>
            <a:bodyPr lIns="45719" rIns="45719" anchor="ctr"/>
            <a:lstStyle/>
            <a:p>
              <a:pPr algn="ctr">
                <a:defRPr>
                  <a:solidFill>
                    <a:srgbClr val="FFFFFF"/>
                  </a:solidFill>
                </a:defRPr>
              </a:pPr>
              <a:endParaRPr lang="en-US" noProof="0" dirty="0"/>
            </a:p>
          </p:txBody>
        </p:sp>
      </p:grpSp>
      <p:grpSp>
        <p:nvGrpSpPr>
          <p:cNvPr id="15" name="Gruppieren 21">
            <a:extLst>
              <a:ext uri="{FF2B5EF4-FFF2-40B4-BE49-F238E27FC236}">
                <a16:creationId xmlns:a16="http://schemas.microsoft.com/office/drawing/2014/main" id="{6393E9D0-C7BE-2994-C449-07902DDFBB90}"/>
              </a:ext>
            </a:extLst>
          </p:cNvPr>
          <p:cNvGrpSpPr/>
          <p:nvPr/>
        </p:nvGrpSpPr>
        <p:grpSpPr>
          <a:xfrm>
            <a:off x="6243588" y="2319920"/>
            <a:ext cx="2922195" cy="3396294"/>
            <a:chOff x="6235567" y="3070108"/>
            <a:chExt cx="2922195" cy="3396294"/>
          </a:xfrm>
        </p:grpSpPr>
        <p:sp>
          <p:nvSpPr>
            <p:cNvPr id="16" name="Rectángulo redondeado">
              <a:extLst>
                <a:ext uri="{FF2B5EF4-FFF2-40B4-BE49-F238E27FC236}">
                  <a16:creationId xmlns:a16="http://schemas.microsoft.com/office/drawing/2014/main" id="{4F742876-5651-1097-095C-616C31B0952C}"/>
                </a:ext>
              </a:extLst>
            </p:cNvPr>
            <p:cNvSpPr/>
            <p:nvPr/>
          </p:nvSpPr>
          <p:spPr>
            <a:xfrm>
              <a:off x="6235567" y="3548888"/>
              <a:ext cx="2794769" cy="2917514"/>
            </a:xfrm>
            <a:prstGeom prst="roundRect">
              <a:avLst>
                <a:gd name="adj" fmla="val 16667"/>
              </a:avLst>
            </a:prstGeom>
            <a:solidFill>
              <a:schemeClr val="bg2"/>
            </a:solidFill>
            <a:ln w="6350" cap="flat">
              <a:solidFill>
                <a:schemeClr val="accent4"/>
              </a:solidFill>
              <a:prstDash val="solid"/>
              <a:miter lim="800000"/>
            </a:ln>
            <a:effectLst/>
          </p:spPr>
          <p:txBody>
            <a:bodyPr wrap="square" lIns="45719" tIns="45719" rIns="45719" bIns="45719" numCol="1" anchor="ctr">
              <a:noAutofit/>
            </a:bodyPr>
            <a:lstStyle/>
            <a:p>
              <a:pPr>
                <a:defRPr sz="1600"/>
              </a:pPr>
              <a:endParaRPr lang="en-US" noProof="0" dirty="0"/>
            </a:p>
          </p:txBody>
        </p:sp>
        <p:sp>
          <p:nvSpPr>
            <p:cNvPr id="17" name="Data Management…">
              <a:extLst>
                <a:ext uri="{FF2B5EF4-FFF2-40B4-BE49-F238E27FC236}">
                  <a16:creationId xmlns:a16="http://schemas.microsoft.com/office/drawing/2014/main" id="{BBE4B48F-E181-8145-2150-C8549D615DA1}"/>
                </a:ext>
              </a:extLst>
            </p:cNvPr>
            <p:cNvSpPr txBox="1"/>
            <p:nvPr/>
          </p:nvSpPr>
          <p:spPr>
            <a:xfrm>
              <a:off x="6407735" y="3798839"/>
              <a:ext cx="2750027" cy="18774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2000" b="1"/>
              </a:pPr>
              <a:r>
                <a:rPr lang="en-US" noProof="0" dirty="0"/>
                <a:t>Data Management Plan</a:t>
              </a:r>
            </a:p>
            <a:p>
              <a:pPr>
                <a:defRPr sz="1600">
                  <a:solidFill>
                    <a:srgbClr val="002060"/>
                  </a:solidFill>
                </a:defRPr>
              </a:pPr>
              <a:endParaRPr lang="en-US" noProof="0" dirty="0"/>
            </a:p>
            <a:p>
              <a:pPr>
                <a:defRPr sz="1600">
                  <a:solidFill>
                    <a:srgbClr val="002060"/>
                  </a:solidFill>
                </a:defRPr>
              </a:pPr>
              <a:r>
                <a:rPr lang="en-US" noProof="0" dirty="0"/>
                <a:t>Unified access to experimental data using FAIR principles. Support further development and maintenance of existing multi-machine databases.</a:t>
              </a:r>
            </a:p>
          </p:txBody>
        </p:sp>
        <p:sp>
          <p:nvSpPr>
            <p:cNvPr id="18" name="Down Arrow 12">
              <a:extLst>
                <a:ext uri="{FF2B5EF4-FFF2-40B4-BE49-F238E27FC236}">
                  <a16:creationId xmlns:a16="http://schemas.microsoft.com/office/drawing/2014/main" id="{E6C893A6-FDA5-7C4B-973E-A8085434F8FB}"/>
                </a:ext>
              </a:extLst>
            </p:cNvPr>
            <p:cNvSpPr/>
            <p:nvPr/>
          </p:nvSpPr>
          <p:spPr>
            <a:xfrm>
              <a:off x="7429173" y="3070108"/>
              <a:ext cx="374801" cy="478694"/>
            </a:xfrm>
            <a:custGeom>
              <a:avLst/>
              <a:gdLst/>
              <a:ahLst/>
              <a:cxnLst>
                <a:cxn ang="0">
                  <a:pos x="wd2" y="hd2"/>
                </a:cxn>
                <a:cxn ang="5400000">
                  <a:pos x="wd2" y="hd2"/>
                </a:cxn>
                <a:cxn ang="10800000">
                  <a:pos x="wd2" y="hd2"/>
                </a:cxn>
                <a:cxn ang="16200000">
                  <a:pos x="wd2" y="hd2"/>
                </a:cxn>
              </a:cxnLst>
              <a:rect l="0" t="0" r="r" b="b"/>
              <a:pathLst>
                <a:path w="21600" h="21600" extrusionOk="0">
                  <a:moveTo>
                    <a:pt x="0" y="15600"/>
                  </a:moveTo>
                  <a:lnTo>
                    <a:pt x="5400" y="15600"/>
                  </a:lnTo>
                  <a:lnTo>
                    <a:pt x="5400" y="0"/>
                  </a:lnTo>
                  <a:lnTo>
                    <a:pt x="16200" y="0"/>
                  </a:lnTo>
                  <a:lnTo>
                    <a:pt x="16200" y="15600"/>
                  </a:lnTo>
                  <a:lnTo>
                    <a:pt x="21600" y="15600"/>
                  </a:lnTo>
                  <a:lnTo>
                    <a:pt x="10800" y="21600"/>
                  </a:lnTo>
                  <a:close/>
                </a:path>
              </a:pathLst>
            </a:custGeom>
            <a:solidFill>
              <a:schemeClr val="bg2"/>
            </a:solidFill>
            <a:ln w="12700">
              <a:solidFill>
                <a:srgbClr val="42719B"/>
              </a:solidFill>
              <a:miter/>
            </a:ln>
          </p:spPr>
          <p:txBody>
            <a:bodyPr lIns="45719" rIns="45719" anchor="ctr"/>
            <a:lstStyle/>
            <a:p>
              <a:pPr algn="ctr">
                <a:defRPr>
                  <a:solidFill>
                    <a:srgbClr val="FFFFFF"/>
                  </a:solidFill>
                </a:defRPr>
              </a:pPr>
              <a:endParaRPr lang="en-US" noProof="0" dirty="0"/>
            </a:p>
          </p:txBody>
        </p:sp>
      </p:grpSp>
      <p:grpSp>
        <p:nvGrpSpPr>
          <p:cNvPr id="19" name="Gruppieren 22">
            <a:extLst>
              <a:ext uri="{FF2B5EF4-FFF2-40B4-BE49-F238E27FC236}">
                <a16:creationId xmlns:a16="http://schemas.microsoft.com/office/drawing/2014/main" id="{009B109F-82A6-FDFA-D886-8F32A8746C47}"/>
              </a:ext>
            </a:extLst>
          </p:cNvPr>
          <p:cNvGrpSpPr/>
          <p:nvPr/>
        </p:nvGrpSpPr>
        <p:grpSpPr>
          <a:xfrm>
            <a:off x="9192425" y="2319920"/>
            <a:ext cx="2794769" cy="3410202"/>
            <a:chOff x="9184404" y="3070108"/>
            <a:chExt cx="2794769" cy="3410202"/>
          </a:xfrm>
        </p:grpSpPr>
        <p:sp>
          <p:nvSpPr>
            <p:cNvPr id="20" name="Rectángulo redondeado">
              <a:extLst>
                <a:ext uri="{FF2B5EF4-FFF2-40B4-BE49-F238E27FC236}">
                  <a16:creationId xmlns:a16="http://schemas.microsoft.com/office/drawing/2014/main" id="{1F1F2098-F79F-A689-44A3-B33308A3CE44}"/>
                </a:ext>
              </a:extLst>
            </p:cNvPr>
            <p:cNvSpPr/>
            <p:nvPr/>
          </p:nvSpPr>
          <p:spPr>
            <a:xfrm>
              <a:off x="9184404" y="3548802"/>
              <a:ext cx="2794769" cy="2931508"/>
            </a:xfrm>
            <a:prstGeom prst="roundRect">
              <a:avLst>
                <a:gd name="adj" fmla="val 16667"/>
              </a:avLst>
            </a:prstGeom>
            <a:solidFill>
              <a:schemeClr val="bg2"/>
            </a:solidFill>
            <a:ln w="6350" cap="flat">
              <a:solidFill>
                <a:schemeClr val="accent4"/>
              </a:solidFill>
              <a:prstDash val="solid"/>
              <a:miter lim="800000"/>
            </a:ln>
            <a:effectLst/>
          </p:spPr>
          <p:txBody>
            <a:bodyPr wrap="square" lIns="45719" tIns="45719" rIns="45719" bIns="45719" numCol="1" anchor="ctr">
              <a:noAutofit/>
            </a:bodyPr>
            <a:lstStyle/>
            <a:p>
              <a:pPr>
                <a:defRPr sz="1600"/>
              </a:pPr>
              <a:endParaRPr lang="en-US" noProof="0" dirty="0"/>
            </a:p>
          </p:txBody>
        </p:sp>
        <p:sp>
          <p:nvSpPr>
            <p:cNvPr id="21" name="Computational and Data Storage resources…">
              <a:extLst>
                <a:ext uri="{FF2B5EF4-FFF2-40B4-BE49-F238E27FC236}">
                  <a16:creationId xmlns:a16="http://schemas.microsoft.com/office/drawing/2014/main" id="{EF18495A-2A5C-B178-6372-80EF46624627}"/>
                </a:ext>
              </a:extLst>
            </p:cNvPr>
            <p:cNvSpPr txBox="1"/>
            <p:nvPr/>
          </p:nvSpPr>
          <p:spPr>
            <a:xfrm>
              <a:off x="9396264" y="3783341"/>
              <a:ext cx="2397149" cy="2431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2000" b="1"/>
              </a:pPr>
              <a:r>
                <a:rPr lang="en-US" noProof="0" dirty="0"/>
                <a:t>Computing &amp; Data Storage Systems</a:t>
              </a:r>
            </a:p>
            <a:p>
              <a:pPr>
                <a:defRPr sz="1600">
                  <a:solidFill>
                    <a:srgbClr val="002060"/>
                  </a:solidFill>
                </a:defRPr>
              </a:pPr>
              <a:endParaRPr lang="en-US" noProof="0" dirty="0"/>
            </a:p>
            <a:p>
              <a:pPr>
                <a:defRPr sz="1600">
                  <a:solidFill>
                    <a:srgbClr val="002060"/>
                  </a:solidFill>
                </a:defRPr>
              </a:pPr>
              <a:r>
                <a:rPr lang="en-US" noProof="0" dirty="0"/>
                <a:t>Management &amp; distribution of dedicated computing resources (PITAGORA HPC system, collaboration with Japan, new Gateway, Long-Term Data Storage Facility).</a:t>
              </a:r>
            </a:p>
          </p:txBody>
        </p:sp>
        <p:sp>
          <p:nvSpPr>
            <p:cNvPr id="22" name="Down Arrow 12">
              <a:extLst>
                <a:ext uri="{FF2B5EF4-FFF2-40B4-BE49-F238E27FC236}">
                  <a16:creationId xmlns:a16="http://schemas.microsoft.com/office/drawing/2014/main" id="{7D24DE9B-5BD9-7EA0-EF79-FC3B9A60BEC3}"/>
                </a:ext>
              </a:extLst>
            </p:cNvPr>
            <p:cNvSpPr/>
            <p:nvPr/>
          </p:nvSpPr>
          <p:spPr>
            <a:xfrm>
              <a:off x="10407439" y="3070108"/>
              <a:ext cx="374801" cy="478694"/>
            </a:xfrm>
            <a:custGeom>
              <a:avLst/>
              <a:gdLst/>
              <a:ahLst/>
              <a:cxnLst>
                <a:cxn ang="0">
                  <a:pos x="wd2" y="hd2"/>
                </a:cxn>
                <a:cxn ang="5400000">
                  <a:pos x="wd2" y="hd2"/>
                </a:cxn>
                <a:cxn ang="10800000">
                  <a:pos x="wd2" y="hd2"/>
                </a:cxn>
                <a:cxn ang="16200000">
                  <a:pos x="wd2" y="hd2"/>
                </a:cxn>
              </a:cxnLst>
              <a:rect l="0" t="0" r="r" b="b"/>
              <a:pathLst>
                <a:path w="21600" h="21600" extrusionOk="0">
                  <a:moveTo>
                    <a:pt x="0" y="15600"/>
                  </a:moveTo>
                  <a:lnTo>
                    <a:pt x="5400" y="15600"/>
                  </a:lnTo>
                  <a:lnTo>
                    <a:pt x="5400" y="0"/>
                  </a:lnTo>
                  <a:lnTo>
                    <a:pt x="16200" y="0"/>
                  </a:lnTo>
                  <a:lnTo>
                    <a:pt x="16200" y="15600"/>
                  </a:lnTo>
                  <a:lnTo>
                    <a:pt x="21600" y="15600"/>
                  </a:lnTo>
                  <a:lnTo>
                    <a:pt x="10800" y="21600"/>
                  </a:lnTo>
                  <a:close/>
                </a:path>
              </a:pathLst>
            </a:custGeom>
            <a:solidFill>
              <a:schemeClr val="bg2"/>
            </a:solidFill>
            <a:ln w="12700">
              <a:solidFill>
                <a:srgbClr val="42719B"/>
              </a:solidFill>
              <a:miter/>
            </a:ln>
          </p:spPr>
          <p:txBody>
            <a:bodyPr lIns="45719" rIns="45719" anchor="ctr"/>
            <a:lstStyle/>
            <a:p>
              <a:pPr algn="ctr">
                <a:defRPr>
                  <a:solidFill>
                    <a:srgbClr val="FFFFFF"/>
                  </a:solidFill>
                </a:defRPr>
              </a:pPr>
              <a:endParaRPr lang="en-US" noProof="0" dirty="0"/>
            </a:p>
          </p:txBody>
        </p:sp>
      </p:grpSp>
    </p:spTree>
    <p:extLst>
      <p:ext uri="{BB962C8B-B14F-4D97-AF65-F5344CB8AC3E}">
        <p14:creationId xmlns:p14="http://schemas.microsoft.com/office/powerpoint/2010/main" val="43181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AA6CE7-8AE4-F39E-F771-8A1FF76B4346}"/>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53349255-DF2C-DD3E-4932-735DA327D865}"/>
              </a:ext>
            </a:extLst>
          </p:cNvPr>
          <p:cNvSpPr>
            <a:spLocks noGrp="1"/>
          </p:cNvSpPr>
          <p:nvPr>
            <p:ph type="sldNum" sz="quarter" idx="12"/>
          </p:nvPr>
        </p:nvSpPr>
        <p:spPr/>
        <p:txBody>
          <a:bodyPr/>
          <a:lstStyle/>
          <a:p>
            <a:fld id="{6A6D9FA1-99C7-4910-8E32-B85D378B0060}" type="slidenum">
              <a:rPr lang="en-US" noProof="0" smtClean="0">
                <a:solidFill>
                  <a:prstClr val="white"/>
                </a:solidFill>
              </a:rPr>
              <a:pPr/>
              <a:t>20</a:t>
            </a:fld>
            <a:endParaRPr lang="en-US" noProof="0" dirty="0">
              <a:solidFill>
                <a:prstClr val="white"/>
              </a:solidFill>
            </a:endParaRPr>
          </a:p>
        </p:txBody>
      </p:sp>
      <p:sp>
        <p:nvSpPr>
          <p:cNvPr id="7" name="TextBox 6">
            <a:extLst>
              <a:ext uri="{FF2B5EF4-FFF2-40B4-BE49-F238E27FC236}">
                <a16:creationId xmlns:a16="http://schemas.microsoft.com/office/drawing/2014/main" id="{E1CEF2A9-0FD4-FF6B-44A9-78A78C179EF6}"/>
              </a:ext>
            </a:extLst>
          </p:cNvPr>
          <p:cNvSpPr txBox="1"/>
          <p:nvPr/>
        </p:nvSpPr>
        <p:spPr>
          <a:xfrm>
            <a:off x="983432" y="982176"/>
            <a:ext cx="10376116" cy="5447645"/>
          </a:xfrm>
          <a:prstGeom prst="rect">
            <a:avLst/>
          </a:prstGeom>
          <a:noFill/>
        </p:spPr>
        <p:txBody>
          <a:bodyPr wrap="square">
            <a:spAutoFit/>
          </a:bodyPr>
          <a:lstStyle/>
          <a:p>
            <a:pPr>
              <a:buNone/>
            </a:pPr>
            <a:r>
              <a:rPr lang="en-US" sz="2000" b="1" noProof="0" dirty="0" err="1">
                <a:solidFill>
                  <a:schemeClr val="accent1">
                    <a:lumMod val="50000"/>
                  </a:schemeClr>
                </a:solidFill>
              </a:rPr>
              <a:t>EUROfusion’s</a:t>
            </a:r>
            <a:r>
              <a:rPr lang="en-US" sz="2000" b="1" noProof="0" dirty="0">
                <a:solidFill>
                  <a:schemeClr val="accent1">
                    <a:lumMod val="50000"/>
                  </a:schemeClr>
                </a:solidFill>
              </a:rPr>
              <a:t> role may evolve significantly, with implications for DSO strategies:</a:t>
            </a:r>
            <a:endParaRPr lang="en-US" sz="2000" noProof="0" dirty="0">
              <a:solidFill>
                <a:schemeClr val="accent1">
                  <a:lumMod val="50000"/>
                </a:schemeClr>
              </a:solidFill>
            </a:endParaRPr>
          </a:p>
          <a:p>
            <a:pPr marL="285750" indent="-285750">
              <a:buFont typeface="Wingdings" panose="05000000000000000000" pitchFamily="2" charset="2"/>
              <a:buChar char="§"/>
            </a:pPr>
            <a:r>
              <a:rPr lang="en-US" noProof="0" dirty="0">
                <a:solidFill>
                  <a:schemeClr val="accent1">
                    <a:lumMod val="50000"/>
                  </a:schemeClr>
                </a:solidFill>
              </a:rPr>
              <a:t>Support the </a:t>
            </a:r>
            <a:r>
              <a:rPr lang="en-US" b="1" noProof="0" dirty="0">
                <a:solidFill>
                  <a:schemeClr val="accent1">
                    <a:lumMod val="50000"/>
                  </a:schemeClr>
                </a:solidFill>
              </a:rPr>
              <a:t>development of future FOAK/FPP devices</a:t>
            </a:r>
          </a:p>
          <a:p>
            <a:pPr marL="285750" indent="-285750">
              <a:buFont typeface="Wingdings" panose="05000000000000000000" pitchFamily="2" charset="2"/>
              <a:buChar char="§"/>
            </a:pPr>
            <a:r>
              <a:rPr lang="en-US" b="1" noProof="0" dirty="0">
                <a:solidFill>
                  <a:schemeClr val="accent1">
                    <a:lumMod val="50000"/>
                  </a:schemeClr>
                </a:solidFill>
              </a:rPr>
              <a:t>Support of ITER operations </a:t>
            </a:r>
            <a:r>
              <a:rPr lang="en-US" noProof="0" dirty="0">
                <a:solidFill>
                  <a:schemeClr val="accent1">
                    <a:lumMod val="50000"/>
                  </a:schemeClr>
                </a:solidFill>
              </a:rPr>
              <a:t>remains a central objective</a:t>
            </a:r>
          </a:p>
          <a:p>
            <a:pPr marL="285750" indent="-285750">
              <a:buFont typeface="Wingdings" panose="05000000000000000000" pitchFamily="2" charset="2"/>
              <a:buChar char="§"/>
            </a:pPr>
            <a:r>
              <a:rPr lang="en-US" noProof="0" dirty="0">
                <a:solidFill>
                  <a:schemeClr val="accent1">
                    <a:lumMod val="50000"/>
                  </a:schemeClr>
                </a:solidFill>
              </a:rPr>
              <a:t>Leverage digital solutions to </a:t>
            </a:r>
            <a:r>
              <a:rPr lang="en-US" b="1" noProof="0" dirty="0">
                <a:solidFill>
                  <a:schemeClr val="accent1">
                    <a:lumMod val="50000"/>
                  </a:schemeClr>
                </a:solidFill>
              </a:rPr>
              <a:t>mitigate risks </a:t>
            </a:r>
            <a:r>
              <a:rPr lang="en-US" noProof="0" dirty="0">
                <a:solidFill>
                  <a:schemeClr val="accent1">
                    <a:lumMod val="50000"/>
                  </a:schemeClr>
                </a:solidFill>
              </a:rPr>
              <a:t>and </a:t>
            </a:r>
            <a:r>
              <a:rPr lang="en-US" b="1" noProof="0" dirty="0">
                <a:solidFill>
                  <a:schemeClr val="accent1">
                    <a:lumMod val="50000"/>
                  </a:schemeClr>
                </a:solidFill>
              </a:rPr>
              <a:t>reduce costs &amp; timelines</a:t>
            </a:r>
          </a:p>
          <a:p>
            <a:pPr marL="285750" indent="-285750">
              <a:buFont typeface="Wingdings" panose="05000000000000000000" pitchFamily="2" charset="2"/>
              <a:buChar char="§"/>
            </a:pPr>
            <a:r>
              <a:rPr lang="en-US" noProof="0" dirty="0">
                <a:solidFill>
                  <a:schemeClr val="accent1">
                    <a:lumMod val="50000"/>
                  </a:schemeClr>
                </a:solidFill>
              </a:rPr>
              <a:t>Digital solutions provide </a:t>
            </a:r>
            <a:r>
              <a:rPr lang="en-US" b="1" noProof="0" dirty="0">
                <a:solidFill>
                  <a:schemeClr val="accent1">
                    <a:lumMod val="50000"/>
                  </a:schemeClr>
                </a:solidFill>
              </a:rPr>
              <a:t>moderate-cost, high-impact contributions</a:t>
            </a:r>
            <a:r>
              <a:rPr lang="en-US" noProof="0" dirty="0">
                <a:solidFill>
                  <a:schemeClr val="accent1">
                    <a:lumMod val="50000"/>
                  </a:schemeClr>
                </a:solidFill>
              </a:rPr>
              <a:t> to Europe’s fusion program</a:t>
            </a:r>
          </a:p>
          <a:p>
            <a:endParaRPr lang="en-US" noProof="0" dirty="0">
              <a:solidFill>
                <a:schemeClr val="accent1">
                  <a:lumMod val="50000"/>
                </a:schemeClr>
              </a:solidFill>
            </a:endParaRPr>
          </a:p>
          <a:p>
            <a:pPr>
              <a:buNone/>
            </a:pPr>
            <a:r>
              <a:rPr lang="en-US" sz="2000" b="1" noProof="0" dirty="0">
                <a:solidFill>
                  <a:schemeClr val="accent1">
                    <a:lumMod val="50000"/>
                  </a:schemeClr>
                </a:solidFill>
              </a:rPr>
              <a:t>DSO key objectives:</a:t>
            </a:r>
            <a:endParaRPr lang="en-US" sz="2000" noProof="0" dirty="0">
              <a:solidFill>
                <a:schemeClr val="accent1">
                  <a:lumMod val="50000"/>
                </a:schemeClr>
              </a:solidFill>
            </a:endParaRPr>
          </a:p>
          <a:p>
            <a:pPr marL="342900" indent="-342900">
              <a:buFont typeface="Wingdings" panose="05000000000000000000" pitchFamily="2" charset="2"/>
              <a:buChar char="§"/>
            </a:pPr>
            <a:r>
              <a:rPr lang="en-US" noProof="0" dirty="0">
                <a:solidFill>
                  <a:schemeClr val="accent1">
                    <a:lumMod val="50000"/>
                  </a:schemeClr>
                </a:solidFill>
              </a:rPr>
              <a:t>Maintain </a:t>
            </a:r>
            <a:r>
              <a:rPr lang="en-US" b="1" noProof="0" dirty="0">
                <a:solidFill>
                  <a:schemeClr val="accent1">
                    <a:lumMod val="50000"/>
                  </a:schemeClr>
                </a:solidFill>
              </a:rPr>
              <a:t>fundamental theory and simulation</a:t>
            </a:r>
            <a:r>
              <a:rPr lang="en-US" noProof="0" dirty="0">
                <a:solidFill>
                  <a:schemeClr val="accent1">
                    <a:lumMod val="50000"/>
                  </a:schemeClr>
                </a:solidFill>
              </a:rPr>
              <a:t> as core program components</a:t>
            </a:r>
          </a:p>
          <a:p>
            <a:pPr marL="342900" indent="-342900">
              <a:buFont typeface="Wingdings" panose="05000000000000000000" pitchFamily="2" charset="2"/>
              <a:buChar char="§"/>
            </a:pPr>
            <a:r>
              <a:rPr lang="en-US" b="1" noProof="0" dirty="0">
                <a:solidFill>
                  <a:schemeClr val="accent1">
                    <a:lumMod val="50000"/>
                  </a:schemeClr>
                </a:solidFill>
              </a:rPr>
              <a:t>Integrate plasma physics with fusion engineering and materials science</a:t>
            </a:r>
            <a:r>
              <a:rPr lang="en-US" noProof="0" dirty="0">
                <a:solidFill>
                  <a:schemeClr val="accent1">
                    <a:lumMod val="50000"/>
                  </a:schemeClr>
                </a:solidFill>
              </a:rPr>
              <a:t> to support FOAK/FPP readiness</a:t>
            </a:r>
          </a:p>
          <a:p>
            <a:pPr marL="342900" indent="-342900">
              <a:buFont typeface="Wingdings" panose="05000000000000000000" pitchFamily="2" charset="2"/>
              <a:buChar char="§"/>
            </a:pPr>
            <a:r>
              <a:rPr lang="en-US" noProof="0" dirty="0">
                <a:solidFill>
                  <a:schemeClr val="accent1">
                    <a:lumMod val="50000"/>
                  </a:schemeClr>
                </a:solidFill>
              </a:rPr>
              <a:t>Strengthen </a:t>
            </a:r>
            <a:r>
              <a:rPr lang="en-US" b="1" noProof="0" dirty="0">
                <a:solidFill>
                  <a:schemeClr val="accent1">
                    <a:lumMod val="50000"/>
                  </a:schemeClr>
                </a:solidFill>
              </a:rPr>
              <a:t>communication and collaboration between scientific and engineering communities</a:t>
            </a:r>
          </a:p>
          <a:p>
            <a:pPr marL="342900" indent="-342900">
              <a:buFont typeface="Wingdings" panose="05000000000000000000" pitchFamily="2" charset="2"/>
              <a:buChar char="§"/>
            </a:pPr>
            <a:r>
              <a:rPr lang="en-US" noProof="0" dirty="0">
                <a:solidFill>
                  <a:schemeClr val="accent1">
                    <a:lumMod val="50000"/>
                  </a:schemeClr>
                </a:solidFill>
              </a:rPr>
              <a:t>Prioritize key methodologies – </a:t>
            </a:r>
            <a:r>
              <a:rPr lang="en-US" b="1" noProof="0" dirty="0">
                <a:solidFill>
                  <a:schemeClr val="accent1">
                    <a:lumMod val="50000"/>
                  </a:schemeClr>
                </a:solidFill>
              </a:rPr>
              <a:t>VVUQ, AI, and Digital Twins </a:t>
            </a:r>
            <a:r>
              <a:rPr lang="en-US" noProof="0" dirty="0">
                <a:solidFill>
                  <a:schemeClr val="accent1">
                    <a:lumMod val="50000"/>
                  </a:schemeClr>
                </a:solidFill>
              </a:rPr>
              <a:t>– as central elements of FP10 objectives</a:t>
            </a:r>
          </a:p>
          <a:p>
            <a:pPr marL="342900" indent="-342900">
              <a:buFont typeface="Wingdings" panose="05000000000000000000" pitchFamily="2" charset="2"/>
              <a:buChar char="§"/>
            </a:pPr>
            <a:r>
              <a:rPr lang="en-US" noProof="0" dirty="0">
                <a:solidFill>
                  <a:schemeClr val="accent1">
                    <a:lumMod val="50000"/>
                  </a:schemeClr>
                </a:solidFill>
              </a:rPr>
              <a:t>Provide state-of-the-art </a:t>
            </a:r>
            <a:r>
              <a:rPr lang="en-US" b="1" noProof="0" dirty="0">
                <a:solidFill>
                  <a:schemeClr val="accent1">
                    <a:lumMod val="50000"/>
                  </a:schemeClr>
                </a:solidFill>
              </a:rPr>
              <a:t>computational resources </a:t>
            </a:r>
            <a:r>
              <a:rPr lang="en-US" noProof="0" dirty="0">
                <a:solidFill>
                  <a:schemeClr val="accent1">
                    <a:lumMod val="50000"/>
                  </a:schemeClr>
                </a:solidFill>
              </a:rPr>
              <a:t>dedicated for fusion</a:t>
            </a:r>
          </a:p>
          <a:p>
            <a:pPr marL="342900" indent="-342900">
              <a:buFont typeface="Wingdings" panose="05000000000000000000" pitchFamily="2" charset="2"/>
              <a:buChar char="§"/>
            </a:pPr>
            <a:r>
              <a:rPr lang="en-US" noProof="0" dirty="0">
                <a:solidFill>
                  <a:schemeClr val="accent1">
                    <a:lumMod val="50000"/>
                  </a:schemeClr>
                </a:solidFill>
              </a:rPr>
              <a:t>Enable </a:t>
            </a:r>
            <a:r>
              <a:rPr lang="en-US" b="1" noProof="0" dirty="0">
                <a:solidFill>
                  <a:schemeClr val="accent1">
                    <a:lumMod val="50000"/>
                  </a:schemeClr>
                </a:solidFill>
              </a:rPr>
              <a:t>ACHs</a:t>
            </a:r>
            <a:r>
              <a:rPr lang="en-US" noProof="0" dirty="0">
                <a:solidFill>
                  <a:schemeClr val="accent1">
                    <a:lumMod val="50000"/>
                  </a:schemeClr>
                </a:solidFill>
              </a:rPr>
              <a:t> to fully leverage </a:t>
            </a:r>
            <a:r>
              <a:rPr lang="en-US" noProof="0" dirty="0" err="1">
                <a:solidFill>
                  <a:schemeClr val="accent1">
                    <a:lumMod val="50000"/>
                  </a:schemeClr>
                </a:solidFill>
              </a:rPr>
              <a:t>EUROfusion’s</a:t>
            </a:r>
            <a:r>
              <a:rPr lang="en-US" noProof="0" dirty="0">
                <a:solidFill>
                  <a:schemeClr val="accent1">
                    <a:lumMod val="50000"/>
                  </a:schemeClr>
                </a:solidFill>
              </a:rPr>
              <a:t> HPC investments</a:t>
            </a:r>
          </a:p>
          <a:p>
            <a:endParaRPr lang="en-US" noProof="0" dirty="0">
              <a:solidFill>
                <a:schemeClr val="accent1">
                  <a:lumMod val="50000"/>
                </a:schemeClr>
              </a:solidFill>
            </a:endParaRPr>
          </a:p>
          <a:p>
            <a:pPr>
              <a:buNone/>
            </a:pPr>
            <a:r>
              <a:rPr lang="en-US" sz="2000" b="1" noProof="0" dirty="0">
                <a:solidFill>
                  <a:schemeClr val="accent1">
                    <a:lumMod val="50000"/>
                  </a:schemeClr>
                </a:solidFill>
              </a:rPr>
              <a:t>Private sector &amp; funding engagement:</a:t>
            </a:r>
            <a:endParaRPr lang="en-US" sz="2000" noProof="0" dirty="0">
              <a:solidFill>
                <a:schemeClr val="accent1">
                  <a:lumMod val="50000"/>
                </a:schemeClr>
              </a:solidFill>
            </a:endParaRPr>
          </a:p>
          <a:p>
            <a:pPr marL="342900" indent="-342900">
              <a:buFont typeface="Wingdings" panose="05000000000000000000" pitchFamily="2" charset="2"/>
              <a:buChar char="§"/>
            </a:pPr>
            <a:r>
              <a:rPr lang="en-US" noProof="0" dirty="0">
                <a:solidFill>
                  <a:schemeClr val="accent1">
                    <a:lumMod val="50000"/>
                  </a:schemeClr>
                </a:solidFill>
              </a:rPr>
              <a:t>Promote </a:t>
            </a:r>
            <a:r>
              <a:rPr lang="en-US" b="1" noProof="0" dirty="0">
                <a:solidFill>
                  <a:schemeClr val="accent1">
                    <a:lumMod val="50000"/>
                  </a:schemeClr>
                </a:solidFill>
              </a:rPr>
              <a:t>coordinated, win–win collaborations</a:t>
            </a:r>
            <a:r>
              <a:rPr lang="en-US" noProof="0" dirty="0">
                <a:solidFill>
                  <a:schemeClr val="accent1">
                    <a:lumMod val="50000"/>
                  </a:schemeClr>
                </a:solidFill>
              </a:rPr>
              <a:t> with the private sector</a:t>
            </a:r>
          </a:p>
          <a:p>
            <a:pPr marL="342900" indent="-342900">
              <a:buFont typeface="Wingdings" panose="05000000000000000000" pitchFamily="2" charset="2"/>
              <a:buChar char="§"/>
            </a:pPr>
            <a:r>
              <a:rPr lang="en-US" noProof="0" dirty="0">
                <a:solidFill>
                  <a:schemeClr val="accent1">
                    <a:lumMod val="50000"/>
                  </a:schemeClr>
                </a:solidFill>
              </a:rPr>
              <a:t>Maximize the impact of EC funding by </a:t>
            </a:r>
            <a:r>
              <a:rPr lang="en-US" b="1" noProof="0" dirty="0">
                <a:solidFill>
                  <a:schemeClr val="accent1">
                    <a:lumMod val="50000"/>
                  </a:schemeClr>
                </a:solidFill>
              </a:rPr>
              <a:t>supporting public institutions </a:t>
            </a:r>
            <a:r>
              <a:rPr lang="en-US" noProof="0" dirty="0">
                <a:solidFill>
                  <a:schemeClr val="accent1">
                    <a:lumMod val="50000"/>
                  </a:schemeClr>
                </a:solidFill>
              </a:rPr>
              <a:t>in ways that also benefit private stakeholders (</a:t>
            </a:r>
            <a:r>
              <a:rPr lang="en-US" noProof="0" dirty="0" err="1">
                <a:solidFill>
                  <a:schemeClr val="accent1">
                    <a:lumMod val="50000"/>
                  </a:schemeClr>
                </a:solidFill>
              </a:rPr>
              <a:t>cmp</a:t>
            </a:r>
            <a:r>
              <a:rPr lang="en-US" noProof="0" dirty="0">
                <a:solidFill>
                  <a:schemeClr val="accent1">
                    <a:lumMod val="50000"/>
                  </a:schemeClr>
                </a:solidFill>
              </a:rPr>
              <a:t>. INFUSE voucher program in the US)</a:t>
            </a:r>
          </a:p>
          <a:p>
            <a:endParaRPr lang="en-US" noProof="0" dirty="0">
              <a:solidFill>
                <a:schemeClr val="accent1">
                  <a:lumMod val="50000"/>
                </a:schemeClr>
              </a:solidFill>
            </a:endParaRPr>
          </a:p>
        </p:txBody>
      </p:sp>
      <p:sp>
        <p:nvSpPr>
          <p:cNvPr id="8" name="Title 1">
            <a:extLst>
              <a:ext uri="{FF2B5EF4-FFF2-40B4-BE49-F238E27FC236}">
                <a16:creationId xmlns:a16="http://schemas.microsoft.com/office/drawing/2014/main" id="{AD073FEE-E131-4B0A-7482-242D72F16E9A}"/>
              </a:ext>
            </a:extLst>
          </p:cNvPr>
          <p:cNvSpPr>
            <a:spLocks noGrp="1"/>
          </p:cNvSpPr>
          <p:nvPr>
            <p:ph type="title"/>
          </p:nvPr>
        </p:nvSpPr>
        <p:spPr>
          <a:xfrm>
            <a:off x="983432" y="192515"/>
            <a:ext cx="9451776" cy="457200"/>
          </a:xfrm>
        </p:spPr>
        <p:txBody>
          <a:bodyPr/>
          <a:lstStyle/>
          <a:p>
            <a:r>
              <a:rPr lang="en-US" noProof="0" dirty="0"/>
              <a:t>The big picture</a:t>
            </a:r>
          </a:p>
        </p:txBody>
      </p:sp>
    </p:spTree>
    <p:extLst>
      <p:ext uri="{BB962C8B-B14F-4D97-AF65-F5344CB8AC3E}">
        <p14:creationId xmlns:p14="http://schemas.microsoft.com/office/powerpoint/2010/main" val="1049730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0AF0D-D151-B329-86B8-5D5C842E80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4433F-5723-1EC6-527B-45E374810C9A}"/>
              </a:ext>
            </a:extLst>
          </p:cNvPr>
          <p:cNvSpPr>
            <a:spLocks noGrp="1"/>
          </p:cNvSpPr>
          <p:nvPr>
            <p:ph type="title"/>
          </p:nvPr>
        </p:nvSpPr>
        <p:spPr>
          <a:xfrm>
            <a:off x="1370112" y="3100267"/>
            <a:ext cx="9451776" cy="657465"/>
          </a:xfrm>
        </p:spPr>
        <p:txBody>
          <a:bodyPr/>
          <a:lstStyle/>
          <a:p>
            <a:pPr algn="ctr"/>
            <a:r>
              <a:rPr lang="en-US" sz="4400" dirty="0"/>
              <a:t>Change Requests</a:t>
            </a:r>
            <a:endParaRPr lang="en-US" sz="4400" noProof="0" dirty="0"/>
          </a:p>
        </p:txBody>
      </p:sp>
      <p:sp>
        <p:nvSpPr>
          <p:cNvPr id="4" name="Footer Placeholder 3">
            <a:extLst>
              <a:ext uri="{FF2B5EF4-FFF2-40B4-BE49-F238E27FC236}">
                <a16:creationId xmlns:a16="http://schemas.microsoft.com/office/drawing/2014/main" id="{488A5413-398C-ED01-7279-4308DF1F66CA}"/>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A587F42E-9624-4C9F-0DEF-A123E1AC2EDA}"/>
              </a:ext>
            </a:extLst>
          </p:cNvPr>
          <p:cNvSpPr>
            <a:spLocks noGrp="1"/>
          </p:cNvSpPr>
          <p:nvPr>
            <p:ph type="sldNum" sz="quarter" idx="12"/>
          </p:nvPr>
        </p:nvSpPr>
        <p:spPr/>
        <p:txBody>
          <a:bodyPr/>
          <a:lstStyle/>
          <a:p>
            <a:fld id="{6A6D9FA1-99C7-4910-8E32-B85D378B0060}" type="slidenum">
              <a:rPr lang="en-US" noProof="0" smtClean="0">
                <a:solidFill>
                  <a:prstClr val="white"/>
                </a:solidFill>
              </a:rPr>
              <a:pPr/>
              <a:t>21</a:t>
            </a:fld>
            <a:endParaRPr lang="en-US" noProof="0" dirty="0">
              <a:solidFill>
                <a:prstClr val="white"/>
              </a:solidFill>
            </a:endParaRPr>
          </a:p>
        </p:txBody>
      </p:sp>
    </p:spTree>
    <p:extLst>
      <p:ext uri="{BB962C8B-B14F-4D97-AF65-F5344CB8AC3E}">
        <p14:creationId xmlns:p14="http://schemas.microsoft.com/office/powerpoint/2010/main" val="125765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0270-B25F-8547-BC00-85C08D2055D4}"/>
              </a:ext>
            </a:extLst>
          </p:cNvPr>
          <p:cNvSpPr>
            <a:spLocks noGrp="1"/>
          </p:cNvSpPr>
          <p:nvPr>
            <p:ph type="title"/>
          </p:nvPr>
        </p:nvSpPr>
        <p:spPr/>
        <p:txBody>
          <a:bodyPr/>
          <a:lstStyle/>
          <a:p>
            <a:r>
              <a:rPr lang="en-US" noProof="0" dirty="0"/>
              <a:t>Urgent Change </a:t>
            </a:r>
            <a:r>
              <a:rPr lang="en-US" dirty="0"/>
              <a:t>R</a:t>
            </a:r>
            <a:r>
              <a:rPr lang="en-US" noProof="0" dirty="0" err="1"/>
              <a:t>equest</a:t>
            </a:r>
            <a:r>
              <a:rPr lang="en-US" noProof="0" dirty="0"/>
              <a:t>: Mission funds for 2026</a:t>
            </a:r>
          </a:p>
        </p:txBody>
      </p:sp>
      <p:sp>
        <p:nvSpPr>
          <p:cNvPr id="3" name="Content Placeholder 2">
            <a:extLst>
              <a:ext uri="{FF2B5EF4-FFF2-40B4-BE49-F238E27FC236}">
                <a16:creationId xmlns:a16="http://schemas.microsoft.com/office/drawing/2014/main" id="{BB28EED3-9DB3-BAF9-70B6-F271D6930CFA}"/>
              </a:ext>
            </a:extLst>
          </p:cNvPr>
          <p:cNvSpPr>
            <a:spLocks noGrp="1"/>
          </p:cNvSpPr>
          <p:nvPr>
            <p:ph idx="1"/>
          </p:nvPr>
        </p:nvSpPr>
        <p:spPr>
          <a:xfrm>
            <a:off x="609600" y="836712"/>
            <a:ext cx="10918371" cy="5688632"/>
          </a:xfrm>
        </p:spPr>
        <p:txBody>
          <a:bodyPr>
            <a:normAutofit/>
          </a:bodyPr>
          <a:lstStyle/>
          <a:p>
            <a:pPr marL="0" indent="0">
              <a:buNone/>
            </a:pPr>
            <a:r>
              <a:rPr lang="en-US" b="1" noProof="0" dirty="0">
                <a:solidFill>
                  <a:srgbClr val="800000"/>
                </a:solidFill>
              </a:rPr>
              <a:t>CR1: Increase </a:t>
            </a:r>
            <a:r>
              <a:rPr lang="en-US" b="1" i="1" noProof="0" dirty="0">
                <a:solidFill>
                  <a:srgbClr val="800000"/>
                </a:solidFill>
              </a:rPr>
              <a:t>mission funds </a:t>
            </a:r>
            <a:r>
              <a:rPr lang="en-US" b="1" noProof="0" dirty="0">
                <a:solidFill>
                  <a:srgbClr val="800000"/>
                </a:solidFill>
              </a:rPr>
              <a:t>for 2026 by 28 k€</a:t>
            </a:r>
          </a:p>
          <a:p>
            <a:pPr marL="0" indent="0">
              <a:buNone/>
            </a:pPr>
            <a:endParaRPr lang="en-US" noProof="0" dirty="0">
              <a:solidFill>
                <a:srgbClr val="800000"/>
              </a:solidFill>
            </a:endParaRPr>
          </a:p>
          <a:p>
            <a:r>
              <a:rPr lang="en-US" b="1" noProof="0" dirty="0">
                <a:solidFill>
                  <a:schemeClr val="accent1">
                    <a:lumMod val="50000"/>
                  </a:schemeClr>
                </a:solidFill>
              </a:rPr>
              <a:t>Justification:</a:t>
            </a:r>
            <a:br>
              <a:rPr lang="en-US" noProof="0" dirty="0">
                <a:solidFill>
                  <a:schemeClr val="accent1">
                    <a:lumMod val="50000"/>
                  </a:schemeClr>
                </a:solidFill>
              </a:rPr>
            </a:br>
            <a:r>
              <a:rPr lang="en-US" noProof="0" dirty="0">
                <a:solidFill>
                  <a:schemeClr val="accent1">
                    <a:lumMod val="50000"/>
                  </a:schemeClr>
                </a:solidFill>
              </a:rPr>
              <a:t>Mission funds available to WPAC activities in 2026/27 are </a:t>
            </a:r>
            <a:r>
              <a:rPr lang="en-US" i="1" noProof="0" dirty="0">
                <a:solidFill>
                  <a:schemeClr val="accent1">
                    <a:lumMod val="50000"/>
                  </a:schemeClr>
                </a:solidFill>
              </a:rPr>
              <a:t>extremely</a:t>
            </a:r>
            <a:r>
              <a:rPr lang="en-US" noProof="0" dirty="0">
                <a:solidFill>
                  <a:schemeClr val="accent1">
                    <a:lumMod val="50000"/>
                  </a:schemeClr>
                </a:solidFill>
              </a:rPr>
              <a:t> limited. Once the costs of the 2nd E-TASC General Meeting and the ACH coordination meeting are taken into account, </a:t>
            </a:r>
            <a:r>
              <a:rPr lang="en-US" b="1" noProof="0" dirty="0">
                <a:solidFill>
                  <a:schemeClr val="accent1">
                    <a:lumMod val="50000"/>
                  </a:schemeClr>
                </a:solidFill>
              </a:rPr>
              <a:t>no funds remain to support further WPAC activities</a:t>
            </a:r>
            <a:r>
              <a:rPr lang="en-US" noProof="0" dirty="0">
                <a:solidFill>
                  <a:schemeClr val="accent1">
                    <a:lumMod val="50000"/>
                  </a:schemeClr>
                </a:solidFill>
              </a:rPr>
              <a:t>.</a:t>
            </a:r>
          </a:p>
          <a:p>
            <a:pPr marL="0" indent="0">
              <a:buNone/>
            </a:pPr>
            <a:endParaRPr lang="en-US" noProof="0" dirty="0">
              <a:solidFill>
                <a:schemeClr val="accent1">
                  <a:lumMod val="50000"/>
                </a:schemeClr>
              </a:solidFill>
            </a:endParaRPr>
          </a:p>
          <a:p>
            <a:r>
              <a:rPr lang="en-US" b="1" noProof="0" dirty="0">
                <a:solidFill>
                  <a:schemeClr val="accent1">
                    <a:lumMod val="50000"/>
                  </a:schemeClr>
                </a:solidFill>
              </a:rPr>
              <a:t>Objective:</a:t>
            </a:r>
            <a:br>
              <a:rPr lang="en-US" noProof="0" dirty="0">
                <a:solidFill>
                  <a:schemeClr val="accent1">
                    <a:lumMod val="50000"/>
                  </a:schemeClr>
                </a:solidFill>
              </a:rPr>
            </a:br>
            <a:r>
              <a:rPr lang="en-US" noProof="0" dirty="0">
                <a:solidFill>
                  <a:schemeClr val="accent1">
                    <a:lumMod val="50000"/>
                  </a:schemeClr>
                </a:solidFill>
              </a:rPr>
              <a:t>The Digital Twin Environment (DTE) projects are new within the E-TASC framework and, due to the timing of the 2026 planning cycle, were not included in the ACH support allocation. To address this, it is proposed to organize a </a:t>
            </a:r>
            <a:r>
              <a:rPr lang="en-US" b="1" noProof="0" dirty="0">
                <a:solidFill>
                  <a:schemeClr val="accent1">
                    <a:lumMod val="50000"/>
                  </a:schemeClr>
                </a:solidFill>
              </a:rPr>
              <a:t>one-week in-person hands-on meeting (DTE + ACH)</a:t>
            </a:r>
            <a:r>
              <a:rPr lang="en-US" noProof="0" dirty="0">
                <a:solidFill>
                  <a:schemeClr val="accent1">
                    <a:lumMod val="50000"/>
                  </a:schemeClr>
                </a:solidFill>
              </a:rPr>
              <a:t> to foster early integration and accelerate progress toward the development of Digital Twins.</a:t>
            </a:r>
          </a:p>
        </p:txBody>
      </p:sp>
      <p:sp>
        <p:nvSpPr>
          <p:cNvPr id="4" name="Footer Placeholder 3">
            <a:extLst>
              <a:ext uri="{FF2B5EF4-FFF2-40B4-BE49-F238E27FC236}">
                <a16:creationId xmlns:a16="http://schemas.microsoft.com/office/drawing/2014/main" id="{A79ED7CC-F1AC-FA71-DD75-4C324AA12417}"/>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73F22B1C-C7DC-4963-213E-88CF47BBA3D4}"/>
              </a:ext>
            </a:extLst>
          </p:cNvPr>
          <p:cNvSpPr>
            <a:spLocks noGrp="1"/>
          </p:cNvSpPr>
          <p:nvPr>
            <p:ph type="sldNum" sz="quarter" idx="12"/>
          </p:nvPr>
        </p:nvSpPr>
        <p:spPr/>
        <p:txBody>
          <a:bodyPr/>
          <a:lstStyle/>
          <a:p>
            <a:fld id="{6A6D9FA1-99C7-4910-8E32-B85D378B0060}" type="slidenum">
              <a:rPr lang="en-US" noProof="0" smtClean="0">
                <a:solidFill>
                  <a:prstClr val="white"/>
                </a:solidFill>
              </a:rPr>
              <a:pPr/>
              <a:t>22</a:t>
            </a:fld>
            <a:endParaRPr lang="en-US" noProof="0" dirty="0">
              <a:solidFill>
                <a:prstClr val="white"/>
              </a:solidFill>
            </a:endParaRPr>
          </a:p>
        </p:txBody>
      </p:sp>
    </p:spTree>
    <p:extLst>
      <p:ext uri="{BB962C8B-B14F-4D97-AF65-F5344CB8AC3E}">
        <p14:creationId xmlns:p14="http://schemas.microsoft.com/office/powerpoint/2010/main" val="337400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AAD85-434F-81B0-47E6-2B53C40086FB}"/>
              </a:ext>
            </a:extLst>
          </p:cNvPr>
          <p:cNvSpPr>
            <a:spLocks noGrp="1"/>
          </p:cNvSpPr>
          <p:nvPr>
            <p:ph type="title"/>
          </p:nvPr>
        </p:nvSpPr>
        <p:spPr/>
        <p:txBody>
          <a:bodyPr/>
          <a:lstStyle/>
          <a:p>
            <a:r>
              <a:rPr lang="de-DE" dirty="0" err="1"/>
              <a:t>Increased</a:t>
            </a:r>
            <a:r>
              <a:rPr lang="de-DE" dirty="0"/>
              <a:t> </a:t>
            </a:r>
            <a:r>
              <a:rPr lang="de-DE" dirty="0" err="1"/>
              <a:t>funding</a:t>
            </a:r>
            <a:r>
              <a:rPr lang="de-DE" dirty="0"/>
              <a:t> </a:t>
            </a:r>
            <a:r>
              <a:rPr lang="de-DE" dirty="0" err="1"/>
              <a:t>for</a:t>
            </a:r>
            <a:r>
              <a:rPr lang="de-DE" dirty="0"/>
              <a:t> </a:t>
            </a:r>
            <a:r>
              <a:rPr lang="de-DE" dirty="0" err="1"/>
              <a:t>Artificial</a:t>
            </a:r>
            <a:r>
              <a:rPr lang="de-DE" dirty="0"/>
              <a:t> </a:t>
            </a:r>
            <a:r>
              <a:rPr lang="de-DE" dirty="0" err="1"/>
              <a:t>Intelligence</a:t>
            </a:r>
            <a:r>
              <a:rPr lang="de-DE" dirty="0"/>
              <a:t> in </a:t>
            </a:r>
            <a:r>
              <a:rPr lang="de-DE" dirty="0" err="1"/>
              <a:t>the</a:t>
            </a:r>
            <a:r>
              <a:rPr lang="de-DE" dirty="0"/>
              <a:t> U.S.</a:t>
            </a:r>
          </a:p>
        </p:txBody>
      </p:sp>
      <p:sp>
        <p:nvSpPr>
          <p:cNvPr id="4" name="Fußzeilenplatzhalter 3">
            <a:extLst>
              <a:ext uri="{FF2B5EF4-FFF2-40B4-BE49-F238E27FC236}">
                <a16:creationId xmlns:a16="http://schemas.microsoft.com/office/drawing/2014/main" id="{1BAC1271-2AA3-6F74-BF37-DE797E3BE7C5}"/>
              </a:ext>
            </a:extLst>
          </p:cNvPr>
          <p:cNvSpPr>
            <a:spLocks noGrp="1"/>
          </p:cNvSpPr>
          <p:nvPr>
            <p:ph type="ftr" sz="quarter" idx="11"/>
          </p:nvPr>
        </p:nvSpPr>
        <p:spPr/>
        <p:txBody>
          <a:bodyPr/>
          <a:lstStyle/>
          <a:p>
            <a:r>
              <a:rPr lang="en-GB">
                <a:solidFill>
                  <a:prstClr val="white"/>
                </a:solidFill>
              </a:rPr>
              <a:t>Jenko &amp; Kalupin | 8th FSD PB | March 16-17, 2026</a:t>
            </a:r>
            <a:endParaRPr lang="en-GB" dirty="0">
              <a:solidFill>
                <a:prstClr val="white"/>
              </a:solidFill>
            </a:endParaRPr>
          </a:p>
        </p:txBody>
      </p:sp>
      <p:sp>
        <p:nvSpPr>
          <p:cNvPr id="5" name="Foliennummernplatzhalter 4">
            <a:extLst>
              <a:ext uri="{FF2B5EF4-FFF2-40B4-BE49-F238E27FC236}">
                <a16:creationId xmlns:a16="http://schemas.microsoft.com/office/drawing/2014/main" id="{C06C69B8-289D-3F0F-A1C2-5B4E96114788}"/>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dirty="0">
              <a:solidFill>
                <a:prstClr val="white"/>
              </a:solidFill>
            </a:endParaRPr>
          </a:p>
        </p:txBody>
      </p:sp>
      <p:pic>
        <p:nvPicPr>
          <p:cNvPr id="6" name="Grafik 5">
            <a:extLst>
              <a:ext uri="{FF2B5EF4-FFF2-40B4-BE49-F238E27FC236}">
                <a16:creationId xmlns:a16="http://schemas.microsoft.com/office/drawing/2014/main" id="{EDA0AC9F-2E28-E04D-5245-1FBFC6B719EE}"/>
              </a:ext>
            </a:extLst>
          </p:cNvPr>
          <p:cNvPicPr>
            <a:picLocks noChangeAspect="1"/>
          </p:cNvPicPr>
          <p:nvPr/>
        </p:nvPicPr>
        <p:blipFill>
          <a:blip r:embed="rId2"/>
          <a:stretch>
            <a:fillRect/>
          </a:stretch>
        </p:blipFill>
        <p:spPr>
          <a:xfrm>
            <a:off x="720080" y="1970317"/>
            <a:ext cx="7772400" cy="3782105"/>
          </a:xfrm>
          <a:prstGeom prst="rect">
            <a:avLst/>
          </a:prstGeom>
        </p:spPr>
      </p:pic>
      <p:pic>
        <p:nvPicPr>
          <p:cNvPr id="7" name="Grafik 6">
            <a:extLst>
              <a:ext uri="{FF2B5EF4-FFF2-40B4-BE49-F238E27FC236}">
                <a16:creationId xmlns:a16="http://schemas.microsoft.com/office/drawing/2014/main" id="{C415F650-92C4-339A-856F-0DEF30BE3150}"/>
              </a:ext>
            </a:extLst>
          </p:cNvPr>
          <p:cNvPicPr>
            <a:picLocks noChangeAspect="1"/>
          </p:cNvPicPr>
          <p:nvPr/>
        </p:nvPicPr>
        <p:blipFill>
          <a:blip r:embed="rId3"/>
          <a:stretch>
            <a:fillRect/>
          </a:stretch>
        </p:blipFill>
        <p:spPr>
          <a:xfrm>
            <a:off x="8492480" y="1066799"/>
            <a:ext cx="3279741" cy="5050971"/>
          </a:xfrm>
          <a:prstGeom prst="rect">
            <a:avLst/>
          </a:prstGeom>
        </p:spPr>
      </p:pic>
      <p:sp>
        <p:nvSpPr>
          <p:cNvPr id="8" name="Textfeld 7">
            <a:extLst>
              <a:ext uri="{FF2B5EF4-FFF2-40B4-BE49-F238E27FC236}">
                <a16:creationId xmlns:a16="http://schemas.microsoft.com/office/drawing/2014/main" id="{B7F6510D-9B7E-C9D1-8D3D-3338FAF1F4BD}"/>
              </a:ext>
            </a:extLst>
          </p:cNvPr>
          <p:cNvSpPr txBox="1"/>
          <p:nvPr/>
        </p:nvSpPr>
        <p:spPr>
          <a:xfrm>
            <a:off x="3309258" y="5792891"/>
            <a:ext cx="3036216" cy="400110"/>
          </a:xfrm>
          <a:prstGeom prst="rect">
            <a:avLst/>
          </a:prstGeom>
          <a:noFill/>
        </p:spPr>
        <p:txBody>
          <a:bodyPr wrap="none" rtlCol="0">
            <a:spAutoFit/>
          </a:bodyPr>
          <a:lstStyle/>
          <a:p>
            <a:r>
              <a:rPr lang="de-DE" sz="2000" b="1" dirty="0"/>
              <a:t>https://</a:t>
            </a:r>
            <a:r>
              <a:rPr lang="de-DE" sz="2000" b="1" dirty="0" err="1"/>
              <a:t>genesis.energy.gov</a:t>
            </a:r>
            <a:endParaRPr lang="de-DE" sz="2000" b="1" dirty="0"/>
          </a:p>
        </p:txBody>
      </p:sp>
      <p:sp>
        <p:nvSpPr>
          <p:cNvPr id="9" name="Textfeld 8">
            <a:extLst>
              <a:ext uri="{FF2B5EF4-FFF2-40B4-BE49-F238E27FC236}">
                <a16:creationId xmlns:a16="http://schemas.microsoft.com/office/drawing/2014/main" id="{A11D3B05-8902-D9BF-E399-AF13ECA6991D}"/>
              </a:ext>
            </a:extLst>
          </p:cNvPr>
          <p:cNvSpPr txBox="1"/>
          <p:nvPr/>
        </p:nvSpPr>
        <p:spPr>
          <a:xfrm>
            <a:off x="825624" y="1099120"/>
            <a:ext cx="7509107" cy="707886"/>
          </a:xfrm>
          <a:prstGeom prst="rect">
            <a:avLst/>
          </a:prstGeom>
          <a:noFill/>
        </p:spPr>
        <p:txBody>
          <a:bodyPr wrap="none" rtlCol="0">
            <a:spAutoFit/>
          </a:bodyPr>
          <a:lstStyle/>
          <a:p>
            <a:r>
              <a:rPr lang="de-DE" sz="2000" b="1" dirty="0">
                <a:solidFill>
                  <a:srgbClr val="FF0000"/>
                </a:solidFill>
              </a:rPr>
              <a:t>“Genesis Mission“ </a:t>
            </a:r>
            <a:r>
              <a:rPr lang="de-DE" sz="2000" b="1" dirty="0"/>
              <a:t>was </a:t>
            </a:r>
            <a:r>
              <a:rPr lang="de-DE" sz="2000" b="1" dirty="0" err="1"/>
              <a:t>recently</a:t>
            </a:r>
            <a:r>
              <a:rPr lang="de-DE" sz="2000" b="1" dirty="0"/>
              <a:t> </a:t>
            </a:r>
            <a:r>
              <a:rPr lang="de-DE" sz="2000" b="1" dirty="0" err="1"/>
              <a:t>announced</a:t>
            </a:r>
            <a:r>
              <a:rPr lang="de-DE" sz="2000" b="1" dirty="0"/>
              <a:t> </a:t>
            </a:r>
            <a:r>
              <a:rPr lang="de-DE" sz="2000" b="1" dirty="0" err="1"/>
              <a:t>as</a:t>
            </a:r>
            <a:r>
              <a:rPr lang="de-DE" sz="2000" b="1" dirty="0"/>
              <a:t> DOE-</a:t>
            </a:r>
            <a:r>
              <a:rPr lang="de-DE" sz="2000" b="1" dirty="0" err="1"/>
              <a:t>wide</a:t>
            </a:r>
            <a:r>
              <a:rPr lang="de-DE" sz="2000" b="1" dirty="0"/>
              <a:t> AI initiative.</a:t>
            </a:r>
          </a:p>
          <a:p>
            <a:pPr algn="l"/>
            <a:r>
              <a:rPr lang="de-DE" sz="2000" b="1" dirty="0" err="1"/>
              <a:t>One</a:t>
            </a:r>
            <a:r>
              <a:rPr lang="de-DE" sz="2000" b="1" dirty="0"/>
              <a:t> </a:t>
            </a:r>
            <a:r>
              <a:rPr lang="de-DE" sz="2000" b="1" dirty="0" err="1"/>
              <a:t>of</a:t>
            </a:r>
            <a:r>
              <a:rPr lang="de-DE" sz="2000" b="1" dirty="0"/>
              <a:t> </a:t>
            </a:r>
            <a:r>
              <a:rPr lang="de-DE" sz="2000" b="1" dirty="0" err="1"/>
              <a:t>the</a:t>
            </a:r>
            <a:r>
              <a:rPr lang="de-DE" sz="2000" b="1" dirty="0"/>
              <a:t> </a:t>
            </a:r>
            <a:r>
              <a:rPr lang="de-DE" sz="2000" b="1" i="1" dirty="0" err="1"/>
              <a:t>lighthouse</a:t>
            </a:r>
            <a:r>
              <a:rPr lang="de-DE" sz="2000" b="1" i="1" dirty="0"/>
              <a:t> </a:t>
            </a:r>
            <a:r>
              <a:rPr lang="de-DE" sz="2000" b="1" i="1" dirty="0" err="1"/>
              <a:t>challenges</a:t>
            </a:r>
            <a:r>
              <a:rPr lang="de-DE" sz="2000" b="1" i="1" dirty="0"/>
              <a:t> </a:t>
            </a:r>
            <a:r>
              <a:rPr lang="de-DE" sz="2000" b="1" dirty="0" err="1"/>
              <a:t>is</a:t>
            </a:r>
            <a:r>
              <a:rPr lang="de-DE" sz="2000" b="1" dirty="0"/>
              <a:t> </a:t>
            </a:r>
            <a:r>
              <a:rPr lang="de-DE" sz="2000" b="1" dirty="0" err="1">
                <a:solidFill>
                  <a:srgbClr val="FF0000"/>
                </a:solidFill>
              </a:rPr>
              <a:t>fusion</a:t>
            </a:r>
            <a:r>
              <a:rPr lang="de-DE" sz="2000" b="1" dirty="0"/>
              <a:t>.</a:t>
            </a:r>
          </a:p>
        </p:txBody>
      </p:sp>
    </p:spTree>
    <p:extLst>
      <p:ext uri="{BB962C8B-B14F-4D97-AF65-F5344CB8AC3E}">
        <p14:creationId xmlns:p14="http://schemas.microsoft.com/office/powerpoint/2010/main" val="2860759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4565F-638A-6D80-9879-B5AFFDD876E2}"/>
              </a:ext>
            </a:extLst>
          </p:cNvPr>
          <p:cNvSpPr>
            <a:spLocks noGrp="1"/>
          </p:cNvSpPr>
          <p:nvPr>
            <p:ph type="title"/>
          </p:nvPr>
        </p:nvSpPr>
        <p:spPr/>
        <p:txBody>
          <a:bodyPr/>
          <a:lstStyle/>
          <a:p>
            <a:r>
              <a:rPr lang="de-DE" dirty="0"/>
              <a:t>Request </a:t>
            </a:r>
            <a:r>
              <a:rPr lang="de-DE" dirty="0" err="1"/>
              <a:t>for</a:t>
            </a:r>
            <a:r>
              <a:rPr lang="de-DE" dirty="0"/>
              <a:t> </a:t>
            </a:r>
            <a:r>
              <a:rPr lang="de-DE" dirty="0" err="1"/>
              <a:t>increased</a:t>
            </a:r>
            <a:r>
              <a:rPr lang="de-DE" dirty="0"/>
              <a:t> </a:t>
            </a:r>
            <a:r>
              <a:rPr lang="de-DE" dirty="0" err="1"/>
              <a:t>funding</a:t>
            </a:r>
            <a:r>
              <a:rPr lang="de-DE" dirty="0"/>
              <a:t> </a:t>
            </a:r>
            <a:r>
              <a:rPr lang="de-DE" dirty="0" err="1"/>
              <a:t>of</a:t>
            </a:r>
            <a:r>
              <a:rPr lang="de-DE" dirty="0"/>
              <a:t> AI in 2026/27 and </a:t>
            </a:r>
            <a:r>
              <a:rPr lang="de-DE" dirty="0" err="1"/>
              <a:t>beyond</a:t>
            </a:r>
            <a:endParaRPr lang="de-DE" dirty="0"/>
          </a:p>
        </p:txBody>
      </p:sp>
      <p:sp>
        <p:nvSpPr>
          <p:cNvPr id="3" name="Inhaltsplatzhalter 2">
            <a:extLst>
              <a:ext uri="{FF2B5EF4-FFF2-40B4-BE49-F238E27FC236}">
                <a16:creationId xmlns:a16="http://schemas.microsoft.com/office/drawing/2014/main" id="{5489A6D8-1907-96DC-7320-DBCC1BF0135C}"/>
              </a:ext>
            </a:extLst>
          </p:cNvPr>
          <p:cNvSpPr>
            <a:spLocks noGrp="1"/>
          </p:cNvSpPr>
          <p:nvPr>
            <p:ph idx="1"/>
          </p:nvPr>
        </p:nvSpPr>
        <p:spPr>
          <a:xfrm>
            <a:off x="1088571" y="891142"/>
            <a:ext cx="10439399" cy="5368143"/>
          </a:xfrm>
        </p:spPr>
        <p:txBody>
          <a:bodyPr>
            <a:normAutofit/>
          </a:bodyPr>
          <a:lstStyle/>
          <a:p>
            <a:pPr>
              <a:lnSpc>
                <a:spcPct val="110000"/>
              </a:lnSpc>
            </a:pPr>
            <a:r>
              <a:rPr lang="de-DE" dirty="0" err="1"/>
              <a:t>EUROfusion</a:t>
            </a:r>
            <a:r>
              <a:rPr lang="de-DE" dirty="0"/>
              <a:t> </a:t>
            </a:r>
            <a:r>
              <a:rPr lang="de-DE" dirty="0" err="1"/>
              <a:t>must</a:t>
            </a:r>
            <a:r>
              <a:rPr lang="de-DE" dirty="0"/>
              <a:t> </a:t>
            </a:r>
            <a:r>
              <a:rPr lang="de-DE" dirty="0" err="1"/>
              <a:t>position</a:t>
            </a:r>
            <a:r>
              <a:rPr lang="de-DE" dirty="0"/>
              <a:t> </a:t>
            </a:r>
            <a:r>
              <a:rPr lang="de-DE" dirty="0" err="1"/>
              <a:t>itself</a:t>
            </a:r>
            <a:r>
              <a:rPr lang="de-DE" dirty="0"/>
              <a:t> </a:t>
            </a:r>
            <a:r>
              <a:rPr lang="de-DE" b="1" dirty="0">
                <a:solidFill>
                  <a:srgbClr val="FF0000"/>
                </a:solidFill>
              </a:rPr>
              <a:t>at </a:t>
            </a:r>
            <a:r>
              <a:rPr lang="de-DE" b="1" dirty="0" err="1">
                <a:solidFill>
                  <a:srgbClr val="FF0000"/>
                </a:solidFill>
              </a:rPr>
              <a:t>the</a:t>
            </a:r>
            <a:r>
              <a:rPr lang="de-DE" b="1" dirty="0">
                <a:solidFill>
                  <a:srgbClr val="FF0000"/>
                </a:solidFill>
              </a:rPr>
              <a:t> </a:t>
            </a:r>
            <a:r>
              <a:rPr lang="de-DE" b="1" dirty="0" err="1">
                <a:solidFill>
                  <a:srgbClr val="FF0000"/>
                </a:solidFill>
              </a:rPr>
              <a:t>forefront</a:t>
            </a:r>
            <a:r>
              <a:rPr lang="de-DE" b="1" dirty="0">
                <a:solidFill>
                  <a:srgbClr val="FF0000"/>
                </a:solidFill>
              </a:rPr>
              <a:t> </a:t>
            </a:r>
            <a:r>
              <a:rPr lang="de-DE" b="1" dirty="0" err="1">
                <a:solidFill>
                  <a:srgbClr val="FF0000"/>
                </a:solidFill>
              </a:rPr>
              <a:t>of</a:t>
            </a:r>
            <a:r>
              <a:rPr lang="de-DE" b="1" dirty="0">
                <a:solidFill>
                  <a:srgbClr val="FF0000"/>
                </a:solidFill>
              </a:rPr>
              <a:t> </a:t>
            </a:r>
            <a:r>
              <a:rPr lang="de-DE" b="1" dirty="0" err="1">
                <a:solidFill>
                  <a:srgbClr val="FF0000"/>
                </a:solidFill>
              </a:rPr>
              <a:t>the</a:t>
            </a:r>
            <a:r>
              <a:rPr lang="de-DE" b="1" dirty="0">
                <a:solidFill>
                  <a:srgbClr val="FF0000"/>
                </a:solidFill>
              </a:rPr>
              <a:t> AI </a:t>
            </a:r>
            <a:r>
              <a:rPr lang="de-DE" b="1" dirty="0" err="1">
                <a:solidFill>
                  <a:srgbClr val="FF0000"/>
                </a:solidFill>
              </a:rPr>
              <a:t>revolution</a:t>
            </a:r>
            <a:endParaRPr lang="de-DE" b="1" dirty="0">
              <a:solidFill>
                <a:srgbClr val="FF0000"/>
              </a:solidFill>
            </a:endParaRPr>
          </a:p>
          <a:p>
            <a:pPr marL="0" indent="0">
              <a:lnSpc>
                <a:spcPct val="110000"/>
              </a:lnSpc>
              <a:buNone/>
            </a:pPr>
            <a:r>
              <a:rPr lang="de-DE" sz="1200" b="1" dirty="0">
                <a:solidFill>
                  <a:srgbClr val="FF0000"/>
                </a:solidFill>
              </a:rPr>
              <a:t> </a:t>
            </a:r>
          </a:p>
          <a:p>
            <a:pPr>
              <a:lnSpc>
                <a:spcPct val="110000"/>
              </a:lnSpc>
            </a:pPr>
            <a:r>
              <a:rPr lang="de-DE" dirty="0" err="1"/>
              <a:t>Regrettably</a:t>
            </a:r>
            <a:r>
              <a:rPr lang="de-DE" dirty="0"/>
              <a:t>, due </a:t>
            </a:r>
            <a:r>
              <a:rPr lang="de-DE" dirty="0" err="1"/>
              <a:t>to</a:t>
            </a:r>
            <a:r>
              <a:rPr lang="de-DE" dirty="0"/>
              <a:t> </a:t>
            </a:r>
            <a:r>
              <a:rPr lang="de-DE" dirty="0" err="1"/>
              <a:t>significant</a:t>
            </a:r>
            <a:r>
              <a:rPr lang="de-DE" dirty="0"/>
              <a:t> </a:t>
            </a:r>
            <a:r>
              <a:rPr lang="de-DE" dirty="0" err="1"/>
              <a:t>budget</a:t>
            </a:r>
            <a:r>
              <a:rPr lang="de-DE" dirty="0"/>
              <a:t> </a:t>
            </a:r>
            <a:r>
              <a:rPr lang="de-DE" dirty="0" err="1"/>
              <a:t>cuts</a:t>
            </a:r>
            <a:r>
              <a:rPr lang="de-DE" dirty="0"/>
              <a:t> </a:t>
            </a:r>
            <a:r>
              <a:rPr lang="de-DE" dirty="0" err="1"/>
              <a:t>during</a:t>
            </a:r>
            <a:r>
              <a:rPr lang="de-DE" dirty="0"/>
              <a:t> </a:t>
            </a:r>
            <a:r>
              <a:rPr lang="de-DE" dirty="0" err="1"/>
              <a:t>the</a:t>
            </a:r>
            <a:r>
              <a:rPr lang="de-DE" dirty="0"/>
              <a:t> 2025–2026 </a:t>
            </a:r>
            <a:r>
              <a:rPr lang="de-DE" dirty="0" err="1"/>
              <a:t>transition</a:t>
            </a:r>
            <a:r>
              <a:rPr lang="de-DE" dirty="0"/>
              <a:t>, </a:t>
            </a:r>
            <a:r>
              <a:rPr lang="de-DE" dirty="0" err="1"/>
              <a:t>the</a:t>
            </a:r>
            <a:r>
              <a:rPr lang="de-DE" dirty="0"/>
              <a:t> </a:t>
            </a:r>
            <a:r>
              <a:rPr lang="de-DE" b="1" dirty="0" err="1">
                <a:solidFill>
                  <a:srgbClr val="FF0000"/>
                </a:solidFill>
              </a:rPr>
              <a:t>number</a:t>
            </a:r>
            <a:r>
              <a:rPr lang="de-DE" b="1" dirty="0">
                <a:solidFill>
                  <a:srgbClr val="FF0000"/>
                </a:solidFill>
              </a:rPr>
              <a:t> </a:t>
            </a:r>
            <a:r>
              <a:rPr lang="de-DE" b="1" dirty="0" err="1">
                <a:solidFill>
                  <a:srgbClr val="FF0000"/>
                </a:solidFill>
              </a:rPr>
              <a:t>of</a:t>
            </a:r>
            <a:r>
              <a:rPr lang="de-DE" b="1" dirty="0">
                <a:solidFill>
                  <a:srgbClr val="FF0000"/>
                </a:solidFill>
              </a:rPr>
              <a:t> </a:t>
            </a:r>
            <a:r>
              <a:rPr lang="de-DE" b="1" dirty="0" err="1">
                <a:solidFill>
                  <a:srgbClr val="FF0000"/>
                </a:solidFill>
              </a:rPr>
              <a:t>active</a:t>
            </a:r>
            <a:r>
              <a:rPr lang="de-DE" b="1" dirty="0">
                <a:solidFill>
                  <a:srgbClr val="FF0000"/>
                </a:solidFill>
              </a:rPr>
              <a:t> AI </a:t>
            </a:r>
            <a:r>
              <a:rPr lang="de-DE" b="1" dirty="0" err="1">
                <a:solidFill>
                  <a:srgbClr val="FF0000"/>
                </a:solidFill>
              </a:rPr>
              <a:t>projects</a:t>
            </a:r>
            <a:r>
              <a:rPr lang="de-DE" b="1" dirty="0">
                <a:solidFill>
                  <a:srgbClr val="FF0000"/>
                </a:solidFill>
              </a:rPr>
              <a:t> was </a:t>
            </a:r>
            <a:r>
              <a:rPr lang="de-DE" b="1" dirty="0" err="1">
                <a:solidFill>
                  <a:srgbClr val="FF0000"/>
                </a:solidFill>
              </a:rPr>
              <a:t>reduced</a:t>
            </a:r>
            <a:r>
              <a:rPr lang="de-DE" b="1" dirty="0">
                <a:solidFill>
                  <a:srgbClr val="FF0000"/>
                </a:solidFill>
              </a:rPr>
              <a:t> </a:t>
            </a:r>
            <a:r>
              <a:rPr lang="de-DE" b="1" dirty="0" err="1">
                <a:solidFill>
                  <a:srgbClr val="FF0000"/>
                </a:solidFill>
              </a:rPr>
              <a:t>from</a:t>
            </a:r>
            <a:r>
              <a:rPr lang="de-DE" b="1" dirty="0">
                <a:solidFill>
                  <a:srgbClr val="FF0000"/>
                </a:solidFill>
              </a:rPr>
              <a:t> 14 </a:t>
            </a:r>
            <a:r>
              <a:rPr lang="de-DE" b="1" dirty="0" err="1">
                <a:solidFill>
                  <a:srgbClr val="FF0000"/>
                </a:solidFill>
              </a:rPr>
              <a:t>to</a:t>
            </a:r>
            <a:r>
              <a:rPr lang="de-DE" b="1" dirty="0">
                <a:solidFill>
                  <a:srgbClr val="FF0000"/>
                </a:solidFill>
              </a:rPr>
              <a:t> 2</a:t>
            </a:r>
          </a:p>
          <a:p>
            <a:pPr marL="0" indent="0">
              <a:lnSpc>
                <a:spcPct val="110000"/>
              </a:lnSpc>
              <a:buNone/>
            </a:pPr>
            <a:r>
              <a:rPr lang="de-DE" sz="1200" dirty="0"/>
              <a:t> </a:t>
            </a:r>
          </a:p>
          <a:p>
            <a:pPr>
              <a:lnSpc>
                <a:spcPct val="110000"/>
              </a:lnSpc>
            </a:pPr>
            <a:r>
              <a:rPr lang="de-DE" dirty="0" err="1"/>
              <a:t>Should</a:t>
            </a:r>
            <a:r>
              <a:rPr lang="de-DE" dirty="0"/>
              <a:t> additional </a:t>
            </a:r>
            <a:r>
              <a:rPr lang="de-DE" dirty="0" err="1"/>
              <a:t>funding</a:t>
            </a:r>
            <a:r>
              <a:rPr lang="de-DE" dirty="0"/>
              <a:t> </a:t>
            </a:r>
            <a:r>
              <a:rPr lang="de-DE" dirty="0" err="1"/>
              <a:t>become</a:t>
            </a:r>
            <a:r>
              <a:rPr lang="de-DE" dirty="0"/>
              <a:t> </a:t>
            </a:r>
            <a:r>
              <a:rPr lang="de-DE" dirty="0" err="1"/>
              <a:t>available</a:t>
            </a:r>
            <a:r>
              <a:rPr lang="de-DE" dirty="0"/>
              <a:t> in 2026–2027, </a:t>
            </a:r>
            <a:r>
              <a:rPr lang="de-DE" dirty="0" err="1"/>
              <a:t>the</a:t>
            </a:r>
            <a:r>
              <a:rPr lang="de-DE" dirty="0"/>
              <a:t> </a:t>
            </a:r>
            <a:r>
              <a:rPr lang="de-DE" dirty="0" err="1"/>
              <a:t>following</a:t>
            </a:r>
            <a:r>
              <a:rPr lang="de-DE" dirty="0"/>
              <a:t> </a:t>
            </a:r>
            <a:r>
              <a:rPr lang="de-DE" dirty="0" err="1"/>
              <a:t>activities</a:t>
            </a:r>
            <a:r>
              <a:rPr lang="de-DE" dirty="0"/>
              <a:t> </a:t>
            </a:r>
            <a:r>
              <a:rPr lang="de-DE" dirty="0" err="1"/>
              <a:t>should</a:t>
            </a:r>
            <a:r>
              <a:rPr lang="de-DE" dirty="0"/>
              <a:t> </a:t>
            </a:r>
            <a:r>
              <a:rPr lang="de-DE" dirty="0" err="1"/>
              <a:t>be</a:t>
            </a:r>
            <a:r>
              <a:rPr lang="de-DE" dirty="0"/>
              <a:t> </a:t>
            </a:r>
            <a:r>
              <a:rPr lang="de-DE" dirty="0" err="1"/>
              <a:t>prioritized</a:t>
            </a:r>
            <a:r>
              <a:rPr lang="de-DE" dirty="0"/>
              <a:t> </a:t>
            </a:r>
            <a:r>
              <a:rPr lang="de-DE" dirty="0" err="1"/>
              <a:t>for</a:t>
            </a:r>
            <a:r>
              <a:rPr lang="de-DE" dirty="0"/>
              <a:t> </a:t>
            </a:r>
            <a:r>
              <a:rPr lang="de-DE" dirty="0" err="1"/>
              <a:t>reinstatement</a:t>
            </a:r>
            <a:r>
              <a:rPr lang="de-DE" dirty="0"/>
              <a:t>:</a:t>
            </a:r>
          </a:p>
          <a:p>
            <a:pPr marL="0" indent="0">
              <a:lnSpc>
                <a:spcPct val="110000"/>
              </a:lnSpc>
              <a:buNone/>
            </a:pPr>
            <a:r>
              <a:rPr lang="de-DE" sz="600" dirty="0"/>
              <a:t> </a:t>
            </a:r>
          </a:p>
          <a:p>
            <a:pPr lvl="1"/>
            <a:r>
              <a:rPr lang="de-DE" sz="2000" dirty="0"/>
              <a:t>Pilot </a:t>
            </a:r>
            <a:r>
              <a:rPr lang="de-DE" sz="2000" dirty="0" err="1"/>
              <a:t>projects</a:t>
            </a:r>
            <a:r>
              <a:rPr lang="de-DE" sz="2000" dirty="0"/>
              <a:t> on </a:t>
            </a:r>
            <a:r>
              <a:rPr lang="de-DE" sz="2000" b="1" dirty="0" err="1">
                <a:solidFill>
                  <a:srgbClr val="FF0000"/>
                </a:solidFill>
              </a:rPr>
              <a:t>applications</a:t>
            </a:r>
            <a:r>
              <a:rPr lang="de-DE" sz="2000" b="1" dirty="0">
                <a:solidFill>
                  <a:srgbClr val="FF0000"/>
                </a:solidFill>
              </a:rPr>
              <a:t> </a:t>
            </a:r>
            <a:r>
              <a:rPr lang="de-DE" sz="2000" b="1" dirty="0" err="1">
                <a:solidFill>
                  <a:srgbClr val="FF0000"/>
                </a:solidFill>
              </a:rPr>
              <a:t>of</a:t>
            </a:r>
            <a:r>
              <a:rPr lang="de-DE" sz="2000" b="1" dirty="0">
                <a:solidFill>
                  <a:srgbClr val="FF0000"/>
                </a:solidFill>
              </a:rPr>
              <a:t> </a:t>
            </a:r>
            <a:r>
              <a:rPr lang="de-DE" sz="2000" b="1" dirty="0" err="1">
                <a:solidFill>
                  <a:srgbClr val="FF0000"/>
                </a:solidFill>
              </a:rPr>
              <a:t>agentic</a:t>
            </a:r>
            <a:r>
              <a:rPr lang="de-DE" sz="2000" b="1" dirty="0">
                <a:solidFill>
                  <a:srgbClr val="FF0000"/>
                </a:solidFill>
              </a:rPr>
              <a:t> AI </a:t>
            </a:r>
            <a:r>
              <a:rPr lang="de-DE" sz="2000" b="1" dirty="0" err="1">
                <a:solidFill>
                  <a:srgbClr val="FF0000"/>
                </a:solidFill>
              </a:rPr>
              <a:t>models</a:t>
            </a:r>
            <a:r>
              <a:rPr lang="de-DE" sz="2000" dirty="0"/>
              <a:t> (e.g., AI-</a:t>
            </a:r>
            <a:r>
              <a:rPr lang="de-DE" sz="2000" dirty="0" err="1"/>
              <a:t>assisted</a:t>
            </a:r>
            <a:r>
              <a:rPr lang="de-DE" sz="2000" dirty="0"/>
              <a:t> </a:t>
            </a:r>
            <a:r>
              <a:rPr lang="de-DE" sz="2000" dirty="0" err="1"/>
              <a:t>IMASification</a:t>
            </a:r>
            <a:r>
              <a:rPr lang="de-DE" sz="2000" dirty="0"/>
              <a:t> </a:t>
            </a:r>
            <a:r>
              <a:rPr lang="de-DE" sz="2000" dirty="0" err="1"/>
              <a:t>of</a:t>
            </a:r>
            <a:r>
              <a:rPr lang="de-DE" sz="2000" dirty="0"/>
              <a:t> JET </a:t>
            </a:r>
            <a:r>
              <a:rPr lang="de-DE" sz="2000" dirty="0" err="1"/>
              <a:t>data</a:t>
            </a:r>
            <a:r>
              <a:rPr lang="de-DE" sz="2000" dirty="0"/>
              <a:t>)</a:t>
            </a:r>
          </a:p>
          <a:p>
            <a:pPr lvl="1"/>
            <a:r>
              <a:rPr lang="de-DE" sz="2000" dirty="0"/>
              <a:t>Use </a:t>
            </a:r>
            <a:r>
              <a:rPr lang="de-DE" sz="2000" dirty="0" err="1"/>
              <a:t>of</a:t>
            </a:r>
            <a:r>
              <a:rPr lang="de-DE" sz="2000" dirty="0"/>
              <a:t> </a:t>
            </a:r>
            <a:r>
              <a:rPr lang="de-DE" sz="2000" b="1" dirty="0">
                <a:solidFill>
                  <a:srgbClr val="FF0000"/>
                </a:solidFill>
              </a:rPr>
              <a:t>AI </a:t>
            </a:r>
            <a:r>
              <a:rPr lang="de-DE" sz="2000" b="1" dirty="0" err="1">
                <a:solidFill>
                  <a:srgbClr val="FF0000"/>
                </a:solidFill>
              </a:rPr>
              <a:t>techniques</a:t>
            </a:r>
            <a:r>
              <a:rPr lang="de-DE" sz="2000" b="1" dirty="0">
                <a:solidFill>
                  <a:srgbClr val="FF0000"/>
                </a:solidFill>
              </a:rPr>
              <a:t> </a:t>
            </a:r>
            <a:r>
              <a:rPr lang="de-DE" sz="2000" b="1" dirty="0" err="1">
                <a:solidFill>
                  <a:srgbClr val="FF0000"/>
                </a:solidFill>
              </a:rPr>
              <a:t>for</a:t>
            </a:r>
            <a:r>
              <a:rPr lang="de-DE" sz="2000" b="1" dirty="0">
                <a:solidFill>
                  <a:srgbClr val="FF0000"/>
                </a:solidFill>
              </a:rPr>
              <a:t> </a:t>
            </a:r>
            <a:r>
              <a:rPr lang="de-DE" sz="2000" b="1" dirty="0" err="1">
                <a:solidFill>
                  <a:srgbClr val="FF0000"/>
                </a:solidFill>
              </a:rPr>
              <a:t>the</a:t>
            </a:r>
            <a:r>
              <a:rPr lang="de-DE" sz="2000" b="1" dirty="0">
                <a:solidFill>
                  <a:srgbClr val="FF0000"/>
                </a:solidFill>
              </a:rPr>
              <a:t> </a:t>
            </a:r>
            <a:r>
              <a:rPr lang="de-DE" sz="2000" b="1" dirty="0" err="1">
                <a:solidFill>
                  <a:srgbClr val="FF0000"/>
                </a:solidFill>
              </a:rPr>
              <a:t>development</a:t>
            </a:r>
            <a:r>
              <a:rPr lang="de-DE" sz="2000" b="1" dirty="0">
                <a:solidFill>
                  <a:srgbClr val="FF0000"/>
                </a:solidFill>
              </a:rPr>
              <a:t> </a:t>
            </a:r>
            <a:r>
              <a:rPr lang="de-DE" sz="2000" b="1" dirty="0" err="1">
                <a:solidFill>
                  <a:srgbClr val="FF0000"/>
                </a:solidFill>
              </a:rPr>
              <a:t>of</a:t>
            </a:r>
            <a:r>
              <a:rPr lang="de-DE" sz="2000" b="1" dirty="0">
                <a:solidFill>
                  <a:srgbClr val="FF0000"/>
                </a:solidFill>
              </a:rPr>
              <a:t> </a:t>
            </a:r>
            <a:r>
              <a:rPr lang="de-DE" sz="2000" b="1" dirty="0" err="1">
                <a:solidFill>
                  <a:srgbClr val="FF0000"/>
                </a:solidFill>
              </a:rPr>
              <a:t>EUROfusion</a:t>
            </a:r>
            <a:r>
              <a:rPr lang="de-DE" sz="2000" b="1" dirty="0">
                <a:solidFill>
                  <a:srgbClr val="FF0000"/>
                </a:solidFill>
              </a:rPr>
              <a:t> Standard Software                     </a:t>
            </a:r>
            <a:r>
              <a:rPr lang="de-DE" sz="2000" dirty="0"/>
              <a:t>(code </a:t>
            </a:r>
            <a:r>
              <a:rPr lang="de-DE" sz="2000" dirty="0" err="1"/>
              <a:t>development</a:t>
            </a:r>
            <a:r>
              <a:rPr lang="de-DE" sz="2000" dirty="0"/>
              <a:t>, </a:t>
            </a:r>
            <a:r>
              <a:rPr lang="de-DE" sz="2000" dirty="0" err="1"/>
              <a:t>optimization</a:t>
            </a:r>
            <a:r>
              <a:rPr lang="de-DE" sz="2000" dirty="0"/>
              <a:t>, </a:t>
            </a:r>
            <a:r>
              <a:rPr lang="de-DE" sz="2000" dirty="0" err="1"/>
              <a:t>porting</a:t>
            </a:r>
            <a:r>
              <a:rPr lang="de-DE" sz="2000" dirty="0"/>
              <a:t>, </a:t>
            </a:r>
            <a:r>
              <a:rPr lang="de-DE" sz="2000" dirty="0" err="1"/>
              <a:t>IMASification</a:t>
            </a:r>
            <a:r>
              <a:rPr lang="de-DE" sz="2000" dirty="0"/>
              <a:t>, etc.)</a:t>
            </a:r>
          </a:p>
          <a:p>
            <a:pPr lvl="1"/>
            <a:r>
              <a:rPr lang="de-DE" sz="2000" dirty="0"/>
              <a:t>Establishment </a:t>
            </a:r>
            <a:r>
              <a:rPr lang="de-DE" sz="2000" dirty="0" err="1"/>
              <a:t>of</a:t>
            </a:r>
            <a:r>
              <a:rPr lang="de-DE" sz="2000" dirty="0"/>
              <a:t> an </a:t>
            </a:r>
            <a:r>
              <a:rPr lang="de-DE" sz="2000" b="1" dirty="0" err="1">
                <a:solidFill>
                  <a:srgbClr val="FF0000"/>
                </a:solidFill>
              </a:rPr>
              <a:t>updated</a:t>
            </a:r>
            <a:r>
              <a:rPr lang="de-DE" sz="2000" b="1" dirty="0">
                <a:solidFill>
                  <a:srgbClr val="FF0000"/>
                </a:solidFill>
              </a:rPr>
              <a:t>, AI-</a:t>
            </a:r>
            <a:r>
              <a:rPr lang="de-DE" sz="2000" b="1" dirty="0" err="1">
                <a:solidFill>
                  <a:srgbClr val="FF0000"/>
                </a:solidFill>
              </a:rPr>
              <a:t>ready</a:t>
            </a:r>
            <a:r>
              <a:rPr lang="de-DE" sz="2000" b="1" dirty="0">
                <a:solidFill>
                  <a:srgbClr val="FF0000"/>
                </a:solidFill>
              </a:rPr>
              <a:t> </a:t>
            </a:r>
            <a:r>
              <a:rPr lang="de-DE" sz="2000" b="1" dirty="0" err="1">
                <a:solidFill>
                  <a:srgbClr val="FF0000"/>
                </a:solidFill>
              </a:rPr>
              <a:t>data</a:t>
            </a:r>
            <a:r>
              <a:rPr lang="de-DE" sz="2000" b="1" dirty="0">
                <a:solidFill>
                  <a:srgbClr val="FF0000"/>
                </a:solidFill>
              </a:rPr>
              <a:t> </a:t>
            </a:r>
            <a:r>
              <a:rPr lang="de-DE" sz="2000" b="1" dirty="0" err="1">
                <a:solidFill>
                  <a:srgbClr val="FF0000"/>
                </a:solidFill>
              </a:rPr>
              <a:t>ecosystem</a:t>
            </a:r>
            <a:r>
              <a:rPr lang="de-DE" sz="2000" dirty="0"/>
              <a:t>: </a:t>
            </a:r>
            <a:r>
              <a:rPr lang="de-DE" sz="2000" dirty="0" err="1"/>
              <a:t>accelerating</a:t>
            </a:r>
            <a:r>
              <a:rPr lang="de-DE" sz="2000" dirty="0"/>
              <a:t> DMP </a:t>
            </a:r>
            <a:r>
              <a:rPr lang="de-DE" sz="2000" dirty="0" err="1"/>
              <a:t>development</a:t>
            </a:r>
            <a:r>
              <a:rPr lang="de-DE" sz="2000" dirty="0"/>
              <a:t> </a:t>
            </a:r>
            <a:r>
              <a:rPr lang="de-DE" sz="2000" dirty="0" err="1"/>
              <a:t>toward</a:t>
            </a:r>
            <a:r>
              <a:rPr lang="de-DE" sz="2000" dirty="0"/>
              <a:t> </a:t>
            </a:r>
            <a:r>
              <a:rPr lang="de-DE" sz="2000" dirty="0" err="1"/>
              <a:t>full</a:t>
            </a:r>
            <a:r>
              <a:rPr lang="de-DE" sz="2000" dirty="0"/>
              <a:t> Scenario C and Scenario D </a:t>
            </a:r>
            <a:r>
              <a:rPr lang="de-DE" sz="2000" dirty="0" err="1"/>
              <a:t>compliance</a:t>
            </a:r>
            <a:endParaRPr lang="de-DE" sz="2000" dirty="0"/>
          </a:p>
          <a:p>
            <a:pPr lvl="1"/>
            <a:r>
              <a:rPr lang="de-DE" sz="2000" dirty="0"/>
              <a:t>Integration </a:t>
            </a:r>
            <a:r>
              <a:rPr lang="de-DE" sz="2000" dirty="0" err="1"/>
              <a:t>of</a:t>
            </a:r>
            <a:r>
              <a:rPr lang="de-DE" sz="2000" dirty="0"/>
              <a:t> </a:t>
            </a:r>
            <a:r>
              <a:rPr lang="de-DE" sz="2000" b="1" dirty="0" err="1">
                <a:solidFill>
                  <a:srgbClr val="FF0000"/>
                </a:solidFill>
              </a:rPr>
              <a:t>stellarator</a:t>
            </a:r>
            <a:r>
              <a:rPr lang="de-DE" sz="2000" b="1" dirty="0">
                <a:solidFill>
                  <a:srgbClr val="FF0000"/>
                </a:solidFill>
              </a:rPr>
              <a:t> </a:t>
            </a:r>
            <a:r>
              <a:rPr lang="de-DE" sz="2000" b="1" dirty="0" err="1">
                <a:solidFill>
                  <a:srgbClr val="FF0000"/>
                </a:solidFill>
              </a:rPr>
              <a:t>data</a:t>
            </a:r>
            <a:r>
              <a:rPr lang="de-DE" sz="2000" b="1" dirty="0">
                <a:solidFill>
                  <a:srgbClr val="FF0000"/>
                </a:solidFill>
              </a:rPr>
              <a:t> and </a:t>
            </a:r>
            <a:r>
              <a:rPr lang="de-DE" sz="2000" b="1" dirty="0" err="1">
                <a:solidFill>
                  <a:srgbClr val="FF0000"/>
                </a:solidFill>
              </a:rPr>
              <a:t>simulations</a:t>
            </a:r>
            <a:endParaRPr lang="de-DE" sz="2000" b="1" dirty="0">
              <a:solidFill>
                <a:srgbClr val="FF0000"/>
              </a:solidFill>
            </a:endParaRPr>
          </a:p>
          <a:p>
            <a:pPr lvl="1"/>
            <a:r>
              <a:rPr lang="de-DE" sz="2000" dirty="0"/>
              <a:t>Development </a:t>
            </a:r>
            <a:r>
              <a:rPr lang="de-DE" sz="2000" dirty="0" err="1"/>
              <a:t>of</a:t>
            </a:r>
            <a:r>
              <a:rPr lang="de-DE" sz="2000" dirty="0"/>
              <a:t> </a:t>
            </a:r>
            <a:r>
              <a:rPr lang="de-DE" sz="2000" b="1" dirty="0" err="1">
                <a:solidFill>
                  <a:srgbClr val="FF0000"/>
                </a:solidFill>
              </a:rPr>
              <a:t>surrogate</a:t>
            </a:r>
            <a:r>
              <a:rPr lang="de-DE" sz="2000" b="1" dirty="0">
                <a:solidFill>
                  <a:srgbClr val="FF0000"/>
                </a:solidFill>
              </a:rPr>
              <a:t> </a:t>
            </a:r>
            <a:r>
              <a:rPr lang="de-DE" sz="2000" b="1" dirty="0" err="1">
                <a:solidFill>
                  <a:srgbClr val="FF0000"/>
                </a:solidFill>
              </a:rPr>
              <a:t>models</a:t>
            </a:r>
            <a:r>
              <a:rPr lang="de-DE" sz="2000" dirty="0"/>
              <a:t> </a:t>
            </a:r>
            <a:r>
              <a:rPr lang="de-DE" sz="2000" dirty="0" err="1"/>
              <a:t>for</a:t>
            </a:r>
            <a:r>
              <a:rPr lang="de-DE" sz="2000" dirty="0"/>
              <a:t> real-time </a:t>
            </a:r>
            <a:r>
              <a:rPr lang="de-DE" sz="2000" dirty="0" err="1"/>
              <a:t>plasma</a:t>
            </a:r>
            <a:r>
              <a:rPr lang="de-DE" sz="2000" dirty="0"/>
              <a:t> </a:t>
            </a:r>
            <a:r>
              <a:rPr lang="de-DE" sz="2000" dirty="0" err="1"/>
              <a:t>control</a:t>
            </a:r>
            <a:r>
              <a:rPr lang="de-DE" sz="2000" dirty="0"/>
              <a:t> and Digital Twins</a:t>
            </a:r>
            <a:endParaRPr lang="de-DE" sz="2000" b="1" dirty="0">
              <a:solidFill>
                <a:srgbClr val="FF0000"/>
              </a:solidFill>
            </a:endParaRPr>
          </a:p>
        </p:txBody>
      </p:sp>
      <p:sp>
        <p:nvSpPr>
          <p:cNvPr id="4" name="Fußzeilenplatzhalter 3">
            <a:extLst>
              <a:ext uri="{FF2B5EF4-FFF2-40B4-BE49-F238E27FC236}">
                <a16:creationId xmlns:a16="http://schemas.microsoft.com/office/drawing/2014/main" id="{514CA2CE-29DA-37AC-CB53-8BBFDFCE766C}"/>
              </a:ext>
            </a:extLst>
          </p:cNvPr>
          <p:cNvSpPr>
            <a:spLocks noGrp="1"/>
          </p:cNvSpPr>
          <p:nvPr>
            <p:ph type="ftr" sz="quarter" idx="11"/>
          </p:nvPr>
        </p:nvSpPr>
        <p:spPr/>
        <p:txBody>
          <a:bodyPr/>
          <a:lstStyle/>
          <a:p>
            <a:r>
              <a:rPr lang="en-GB">
                <a:solidFill>
                  <a:prstClr val="white"/>
                </a:solidFill>
              </a:rPr>
              <a:t>Jenko &amp; Kalupin | 8th FSD PB | March 16-17, 2026</a:t>
            </a:r>
            <a:endParaRPr lang="en-GB" dirty="0">
              <a:solidFill>
                <a:prstClr val="white"/>
              </a:solidFill>
            </a:endParaRPr>
          </a:p>
        </p:txBody>
      </p:sp>
      <p:sp>
        <p:nvSpPr>
          <p:cNvPr id="5" name="Foliennummernplatzhalter 4">
            <a:extLst>
              <a:ext uri="{FF2B5EF4-FFF2-40B4-BE49-F238E27FC236}">
                <a16:creationId xmlns:a16="http://schemas.microsoft.com/office/drawing/2014/main" id="{0AA8C0BF-4D61-010C-06C2-0FF8D03AB81A}"/>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dirty="0">
              <a:solidFill>
                <a:prstClr val="white"/>
              </a:solidFill>
            </a:endParaRPr>
          </a:p>
        </p:txBody>
      </p:sp>
    </p:spTree>
    <p:extLst>
      <p:ext uri="{BB962C8B-B14F-4D97-AF65-F5344CB8AC3E}">
        <p14:creationId xmlns:p14="http://schemas.microsoft.com/office/powerpoint/2010/main" val="397928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2042-486B-5C4A-14D4-BFB3A4CCDBD2}"/>
              </a:ext>
            </a:extLst>
          </p:cNvPr>
          <p:cNvSpPr>
            <a:spLocks noGrp="1"/>
          </p:cNvSpPr>
          <p:nvPr>
            <p:ph type="title"/>
          </p:nvPr>
        </p:nvSpPr>
        <p:spPr/>
        <p:txBody>
          <a:bodyPr/>
          <a:lstStyle/>
          <a:p>
            <a:r>
              <a:rPr lang="en-US" noProof="0" dirty="0"/>
              <a:t>Key goals and recent activities</a:t>
            </a:r>
          </a:p>
        </p:txBody>
      </p:sp>
      <p:sp>
        <p:nvSpPr>
          <p:cNvPr id="4" name="Footer Placeholder 3">
            <a:extLst>
              <a:ext uri="{FF2B5EF4-FFF2-40B4-BE49-F238E27FC236}">
                <a16:creationId xmlns:a16="http://schemas.microsoft.com/office/drawing/2014/main" id="{575325D3-ABB9-719F-52FA-427D3DBA013F}"/>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23723CC6-9E4C-CBBA-1994-63457124E9E7}"/>
              </a:ext>
            </a:extLst>
          </p:cNvPr>
          <p:cNvSpPr>
            <a:spLocks noGrp="1"/>
          </p:cNvSpPr>
          <p:nvPr>
            <p:ph type="sldNum" sz="quarter" idx="12"/>
          </p:nvPr>
        </p:nvSpPr>
        <p:spPr/>
        <p:txBody>
          <a:bodyPr/>
          <a:lstStyle/>
          <a:p>
            <a:fld id="{6A6D9FA1-99C7-4910-8E32-B85D378B0060}" type="slidenum">
              <a:rPr lang="en-US" noProof="0" smtClean="0">
                <a:solidFill>
                  <a:prstClr val="white"/>
                </a:solidFill>
              </a:rPr>
              <a:pPr/>
              <a:t>3</a:t>
            </a:fld>
            <a:endParaRPr lang="en-US" noProof="0" dirty="0">
              <a:solidFill>
                <a:prstClr val="white"/>
              </a:solidFill>
            </a:endParaRPr>
          </a:p>
        </p:txBody>
      </p:sp>
      <p:sp>
        <p:nvSpPr>
          <p:cNvPr id="6" name="Inhaltsplatzhalter 2">
            <a:extLst>
              <a:ext uri="{FF2B5EF4-FFF2-40B4-BE49-F238E27FC236}">
                <a16:creationId xmlns:a16="http://schemas.microsoft.com/office/drawing/2014/main" id="{DC6C2A78-F764-FBB9-3B72-3C2DBFFF24DE}"/>
              </a:ext>
            </a:extLst>
          </p:cNvPr>
          <p:cNvSpPr>
            <a:spLocks noGrp="1"/>
          </p:cNvSpPr>
          <p:nvPr>
            <p:ph idx="1"/>
          </p:nvPr>
        </p:nvSpPr>
        <p:spPr>
          <a:xfrm>
            <a:off x="609600" y="794327"/>
            <a:ext cx="11319048" cy="5731017"/>
          </a:xfrm>
        </p:spPr>
        <p:txBody>
          <a:bodyPr>
            <a:normAutofit fontScale="85000" lnSpcReduction="10000"/>
          </a:bodyPr>
          <a:lstStyle/>
          <a:p>
            <a:pPr marL="0" indent="0">
              <a:buNone/>
            </a:pPr>
            <a:r>
              <a:rPr lang="en-US" sz="2200" b="1" u="sng" noProof="0" dirty="0">
                <a:solidFill>
                  <a:schemeClr val="accent1">
                    <a:lumMod val="50000"/>
                  </a:schemeClr>
                </a:solidFill>
              </a:rPr>
              <a:t>Key goals</a:t>
            </a:r>
          </a:p>
          <a:p>
            <a:pPr lvl="1"/>
            <a:r>
              <a:rPr lang="en-US" sz="1800" noProof="0" dirty="0">
                <a:solidFill>
                  <a:schemeClr val="accent1">
                    <a:lumMod val="50000"/>
                  </a:schemeClr>
                </a:solidFill>
              </a:rPr>
              <a:t>Build a vibrant, collaborative </a:t>
            </a:r>
            <a:r>
              <a:rPr lang="en-US" sz="1800" b="1" noProof="0" dirty="0">
                <a:solidFill>
                  <a:schemeClr val="accent1">
                    <a:lumMod val="50000"/>
                  </a:schemeClr>
                </a:solidFill>
              </a:rPr>
              <a:t>ecosystem that integrates physics, engineering, and digital technologies</a:t>
            </a:r>
            <a:endParaRPr lang="en-US" sz="1800" noProof="0" dirty="0">
              <a:solidFill>
                <a:schemeClr val="accent1">
                  <a:lumMod val="50000"/>
                </a:schemeClr>
              </a:solidFill>
            </a:endParaRPr>
          </a:p>
          <a:p>
            <a:pPr lvl="1"/>
            <a:r>
              <a:rPr lang="en-US" sz="1800" noProof="0" dirty="0">
                <a:solidFill>
                  <a:schemeClr val="accent1">
                    <a:lumMod val="50000"/>
                  </a:schemeClr>
                </a:solidFill>
              </a:rPr>
              <a:t>Develop and employ </a:t>
            </a:r>
            <a:r>
              <a:rPr lang="en-US" sz="1800" b="1" noProof="0" dirty="0">
                <a:solidFill>
                  <a:schemeClr val="accent1">
                    <a:lumMod val="50000"/>
                  </a:schemeClr>
                </a:solidFill>
              </a:rPr>
              <a:t>digital twins of fusion systems (helping to save cost and time)</a:t>
            </a:r>
          </a:p>
          <a:p>
            <a:pPr lvl="1"/>
            <a:r>
              <a:rPr lang="en-US" sz="1800" noProof="0" dirty="0">
                <a:solidFill>
                  <a:schemeClr val="accent1">
                    <a:lumMod val="50000"/>
                  </a:schemeClr>
                </a:solidFill>
              </a:rPr>
              <a:t>Emphasize </a:t>
            </a:r>
            <a:r>
              <a:rPr lang="en-US" sz="1800" b="1" noProof="0" dirty="0">
                <a:solidFill>
                  <a:schemeClr val="accent1">
                    <a:lumMod val="50000"/>
                  </a:schemeClr>
                </a:solidFill>
              </a:rPr>
              <a:t>development &amp; dissemination of EUROfusion Standard Software (opportunity to build user bases)</a:t>
            </a:r>
          </a:p>
          <a:p>
            <a:pPr lvl="1"/>
            <a:r>
              <a:rPr lang="en-US" sz="1800" noProof="0" dirty="0">
                <a:solidFill>
                  <a:schemeClr val="accent1">
                    <a:lumMod val="50000"/>
                  </a:schemeClr>
                </a:solidFill>
              </a:rPr>
              <a:t>Close </a:t>
            </a:r>
            <a:r>
              <a:rPr lang="en-US" sz="1800" b="1" noProof="0" dirty="0">
                <a:solidFill>
                  <a:schemeClr val="accent1">
                    <a:lumMod val="50000"/>
                  </a:schemeClr>
                </a:solidFill>
              </a:rPr>
              <a:t>coordination with various departments and WPs</a:t>
            </a:r>
            <a:r>
              <a:rPr lang="en-US" sz="1800" noProof="0" dirty="0">
                <a:solidFill>
                  <a:schemeClr val="accent1">
                    <a:lumMod val="50000"/>
                  </a:schemeClr>
                </a:solidFill>
              </a:rPr>
              <a:t>, particularly the newly established </a:t>
            </a:r>
            <a:r>
              <a:rPr lang="en-US" sz="1800" b="1" noProof="0" dirty="0">
                <a:solidFill>
                  <a:schemeClr val="accent1">
                    <a:lumMod val="50000"/>
                  </a:schemeClr>
                </a:solidFill>
              </a:rPr>
              <a:t>WPTM</a:t>
            </a:r>
          </a:p>
          <a:p>
            <a:pPr lvl="1"/>
            <a:r>
              <a:rPr lang="en-US" sz="1800" noProof="0" dirty="0">
                <a:solidFill>
                  <a:schemeClr val="accent1">
                    <a:lumMod val="50000"/>
                  </a:schemeClr>
                </a:solidFill>
              </a:rPr>
              <a:t>Collaborations with </a:t>
            </a:r>
            <a:r>
              <a:rPr lang="en-US" sz="1800" b="1" noProof="0" dirty="0">
                <a:solidFill>
                  <a:schemeClr val="accent1">
                    <a:lumMod val="50000"/>
                  </a:schemeClr>
                </a:solidFill>
              </a:rPr>
              <a:t>colleagues in the UK and the USA</a:t>
            </a:r>
            <a:endParaRPr lang="en-US" sz="1800" noProof="0" dirty="0">
              <a:solidFill>
                <a:schemeClr val="accent1">
                  <a:lumMod val="50000"/>
                </a:schemeClr>
              </a:solidFill>
            </a:endParaRPr>
          </a:p>
          <a:p>
            <a:pPr marL="0" indent="0">
              <a:buNone/>
            </a:pPr>
            <a:r>
              <a:rPr lang="en-US" sz="1800" noProof="0" dirty="0">
                <a:solidFill>
                  <a:schemeClr val="accent1">
                    <a:lumMod val="50000"/>
                  </a:schemeClr>
                </a:solidFill>
              </a:rPr>
              <a:t> </a:t>
            </a:r>
          </a:p>
          <a:p>
            <a:pPr marL="0" indent="0">
              <a:buNone/>
            </a:pPr>
            <a:r>
              <a:rPr lang="en-US" sz="2200" b="1" u="sng" noProof="0" dirty="0">
                <a:solidFill>
                  <a:schemeClr val="accent1">
                    <a:lumMod val="50000"/>
                  </a:schemeClr>
                </a:solidFill>
              </a:rPr>
              <a:t>Re-establishment of activities for 2026/27</a:t>
            </a:r>
          </a:p>
          <a:p>
            <a:pPr lvl="1"/>
            <a:r>
              <a:rPr lang="en-US" sz="1800" b="1" noProof="0" dirty="0">
                <a:solidFill>
                  <a:schemeClr val="accent1">
                    <a:lumMod val="50000"/>
                  </a:schemeClr>
                </a:solidFill>
              </a:rPr>
              <a:t>ACHs</a:t>
            </a:r>
            <a:r>
              <a:rPr lang="en-US" sz="1800" noProof="0" dirty="0">
                <a:solidFill>
                  <a:schemeClr val="accent1">
                    <a:lumMod val="50000"/>
                  </a:schemeClr>
                </a:solidFill>
              </a:rPr>
              <a:t> (down from 5 to 4 due to a ~30% budget reduction </a:t>
            </a:r>
            <a:r>
              <a:rPr lang="en-US" sz="1800" noProof="0" dirty="0" err="1">
                <a:solidFill>
                  <a:schemeClr val="accent1">
                    <a:lumMod val="50000"/>
                  </a:schemeClr>
                </a:solidFill>
              </a:rPr>
              <a:t>w.r.t.</a:t>
            </a:r>
            <a:r>
              <a:rPr lang="en-US" sz="1800" noProof="0" dirty="0">
                <a:solidFill>
                  <a:schemeClr val="accent1">
                    <a:lumMod val="50000"/>
                  </a:schemeClr>
                </a:solidFill>
              </a:rPr>
              <a:t> 2021-25 values)</a:t>
            </a:r>
          </a:p>
          <a:p>
            <a:pPr lvl="1"/>
            <a:r>
              <a:rPr lang="en-US" sz="1800" b="1" noProof="0" dirty="0">
                <a:solidFill>
                  <a:schemeClr val="accent1">
                    <a:lumMod val="50000"/>
                  </a:schemeClr>
                </a:solidFill>
              </a:rPr>
              <a:t>DTE projects </a:t>
            </a:r>
            <a:r>
              <a:rPr lang="en-US" sz="1800" noProof="0" dirty="0">
                <a:solidFill>
                  <a:schemeClr val="accent1">
                    <a:lumMod val="50000"/>
                  </a:schemeClr>
                </a:solidFill>
              </a:rPr>
              <a:t>(replacing the 7 PoC DTE projects, 14 AI projects, and TSVV-15, very strong </a:t>
            </a:r>
            <a:r>
              <a:rPr lang="en-US" noProof="0" dirty="0">
                <a:solidFill>
                  <a:schemeClr val="accent1">
                    <a:lumMod val="50000"/>
                  </a:schemeClr>
                </a:solidFill>
              </a:rPr>
              <a:t>reduction </a:t>
            </a:r>
            <a:r>
              <a:rPr lang="en-US" noProof="0" dirty="0" err="1">
                <a:solidFill>
                  <a:schemeClr val="accent1">
                    <a:lumMod val="50000"/>
                  </a:schemeClr>
                </a:solidFill>
              </a:rPr>
              <a:t>w.r.t.</a:t>
            </a:r>
            <a:r>
              <a:rPr lang="en-US" noProof="0" dirty="0">
                <a:solidFill>
                  <a:schemeClr val="accent1">
                    <a:lumMod val="50000"/>
                  </a:schemeClr>
                </a:solidFill>
              </a:rPr>
              <a:t> 2021-25 </a:t>
            </a:r>
            <a:r>
              <a:rPr lang="en-US" sz="1800" noProof="0" dirty="0">
                <a:solidFill>
                  <a:schemeClr val="accent1">
                    <a:lumMod val="50000"/>
                  </a:schemeClr>
                </a:solidFill>
              </a:rPr>
              <a:t>)</a:t>
            </a:r>
          </a:p>
          <a:p>
            <a:pPr lvl="1"/>
            <a:r>
              <a:rPr lang="en-US" sz="1800" b="1" noProof="0" dirty="0">
                <a:solidFill>
                  <a:schemeClr val="accent1">
                    <a:lumMod val="50000"/>
                  </a:schemeClr>
                </a:solidFill>
              </a:rPr>
              <a:t>Data projects </a:t>
            </a:r>
            <a:r>
              <a:rPr lang="en-US" noProof="0" dirty="0">
                <a:solidFill>
                  <a:schemeClr val="accent1">
                    <a:lumMod val="50000"/>
                  </a:schemeClr>
                </a:solidFill>
              </a:rPr>
              <a:t>(DMP + multi-machine DBs)</a:t>
            </a:r>
          </a:p>
          <a:p>
            <a:pPr lvl="1"/>
            <a:r>
              <a:rPr lang="en-US" b="1" noProof="0" dirty="0">
                <a:solidFill>
                  <a:schemeClr val="accent1">
                    <a:lumMod val="50000"/>
                  </a:schemeClr>
                </a:solidFill>
              </a:rPr>
              <a:t>HPC</a:t>
            </a:r>
            <a:r>
              <a:rPr lang="en-US" noProof="0" dirty="0">
                <a:solidFill>
                  <a:schemeClr val="accent1">
                    <a:lumMod val="50000"/>
                  </a:schemeClr>
                </a:solidFill>
              </a:rPr>
              <a:t>, </a:t>
            </a:r>
            <a:r>
              <a:rPr lang="en-US" b="1" noProof="0" dirty="0">
                <a:solidFill>
                  <a:schemeClr val="accent1">
                    <a:lumMod val="50000"/>
                  </a:schemeClr>
                </a:solidFill>
              </a:rPr>
              <a:t>EFGW</a:t>
            </a:r>
            <a:r>
              <a:rPr lang="en-US" noProof="0" dirty="0">
                <a:solidFill>
                  <a:schemeClr val="accent1">
                    <a:lumMod val="50000"/>
                  </a:schemeClr>
                </a:solidFill>
              </a:rPr>
              <a:t> and </a:t>
            </a:r>
            <a:r>
              <a:rPr lang="en-US" b="1" noProof="0" dirty="0">
                <a:solidFill>
                  <a:schemeClr val="accent1">
                    <a:lumMod val="50000"/>
                  </a:schemeClr>
                </a:solidFill>
              </a:rPr>
              <a:t>LTDSF</a:t>
            </a:r>
            <a:r>
              <a:rPr lang="en-US" noProof="0" dirty="0">
                <a:solidFill>
                  <a:schemeClr val="accent1">
                    <a:lumMod val="50000"/>
                  </a:schemeClr>
                </a:solidFill>
              </a:rPr>
              <a:t> + </a:t>
            </a:r>
            <a:r>
              <a:rPr lang="en-US" b="1" noProof="0" dirty="0">
                <a:solidFill>
                  <a:schemeClr val="accent1">
                    <a:lumMod val="50000"/>
                  </a:schemeClr>
                </a:solidFill>
              </a:rPr>
              <a:t>DevOps</a:t>
            </a:r>
            <a:r>
              <a:rPr lang="en-US" noProof="0" dirty="0">
                <a:solidFill>
                  <a:schemeClr val="accent1">
                    <a:lumMod val="50000"/>
                  </a:schemeClr>
                </a:solidFill>
              </a:rPr>
              <a:t> (continuation of hardware and software provision, part of 2021-2025 budget) </a:t>
            </a:r>
          </a:p>
          <a:p>
            <a:pPr marL="42862" indent="0">
              <a:buNone/>
            </a:pPr>
            <a:endParaRPr lang="en-US" b="1" u="sng" noProof="0" dirty="0">
              <a:solidFill>
                <a:schemeClr val="accent1">
                  <a:lumMod val="50000"/>
                </a:schemeClr>
              </a:solidFill>
            </a:endParaRPr>
          </a:p>
          <a:p>
            <a:pPr marL="42862" indent="0">
              <a:buNone/>
            </a:pPr>
            <a:r>
              <a:rPr lang="en-US" sz="2200" b="1" u="sng" noProof="0" dirty="0">
                <a:solidFill>
                  <a:schemeClr val="accent1">
                    <a:lumMod val="50000"/>
                  </a:schemeClr>
                </a:solidFill>
              </a:rPr>
              <a:t>Distribution of infrastructure and support activities </a:t>
            </a:r>
          </a:p>
          <a:p>
            <a:pPr lvl="1"/>
            <a:r>
              <a:rPr lang="en-US" sz="1800" noProof="0" dirty="0">
                <a:solidFill>
                  <a:schemeClr val="accent1">
                    <a:lumMod val="50000"/>
                  </a:schemeClr>
                </a:solidFill>
              </a:rPr>
              <a:t>Allocation of </a:t>
            </a:r>
            <a:r>
              <a:rPr lang="en-US" sz="1800" b="1" noProof="0" dirty="0">
                <a:solidFill>
                  <a:schemeClr val="accent1">
                    <a:lumMod val="50000"/>
                  </a:schemeClr>
                </a:solidFill>
              </a:rPr>
              <a:t>ACH projects</a:t>
            </a:r>
            <a:r>
              <a:rPr lang="en-US" sz="1800" noProof="0" dirty="0">
                <a:solidFill>
                  <a:schemeClr val="accent1">
                    <a:lumMod val="50000"/>
                  </a:schemeClr>
                </a:solidFill>
              </a:rPr>
              <a:t> for 2026</a:t>
            </a:r>
          </a:p>
          <a:p>
            <a:pPr lvl="1"/>
            <a:r>
              <a:rPr lang="en-US" sz="1800" noProof="0" dirty="0">
                <a:solidFill>
                  <a:schemeClr val="accent1">
                    <a:lumMod val="50000"/>
                  </a:schemeClr>
                </a:solidFill>
              </a:rPr>
              <a:t>Allocation of </a:t>
            </a:r>
            <a:r>
              <a:rPr lang="en-US" sz="1800" b="1" noProof="0" dirty="0">
                <a:solidFill>
                  <a:schemeClr val="accent1">
                    <a:lumMod val="50000"/>
                  </a:schemeClr>
                </a:solidFill>
              </a:rPr>
              <a:t>HPC resources </a:t>
            </a:r>
            <a:r>
              <a:rPr lang="en-US" sz="1800" noProof="0" dirty="0">
                <a:solidFill>
                  <a:schemeClr val="accent1">
                    <a:lumMod val="50000"/>
                  </a:schemeClr>
                </a:solidFill>
              </a:rPr>
              <a:t>for Cycle#10</a:t>
            </a:r>
          </a:p>
          <a:p>
            <a:pPr marL="42862" indent="0">
              <a:buNone/>
            </a:pPr>
            <a:endParaRPr lang="en-US" sz="1800" noProof="0" dirty="0">
              <a:solidFill>
                <a:schemeClr val="accent1">
                  <a:lumMod val="50000"/>
                </a:schemeClr>
              </a:solidFill>
            </a:endParaRPr>
          </a:p>
          <a:p>
            <a:pPr marL="42862" indent="0">
              <a:buNone/>
            </a:pPr>
            <a:r>
              <a:rPr lang="en-US" sz="2200" b="1" u="sng" noProof="0" dirty="0">
                <a:solidFill>
                  <a:schemeClr val="accent1">
                    <a:lumMod val="50000"/>
                  </a:schemeClr>
                </a:solidFill>
              </a:rPr>
              <a:t>Meetings</a:t>
            </a:r>
            <a:endParaRPr lang="en-US" sz="2200" noProof="0" dirty="0">
              <a:solidFill>
                <a:schemeClr val="accent1">
                  <a:lumMod val="50000"/>
                </a:schemeClr>
              </a:solidFill>
            </a:endParaRPr>
          </a:p>
          <a:p>
            <a:pPr marL="628650" lvl="1" indent="-285750"/>
            <a:r>
              <a:rPr lang="en-US" sz="1800" b="1" noProof="0" dirty="0">
                <a:solidFill>
                  <a:srgbClr val="002060"/>
                </a:solidFill>
                <a:hlinkClick r:id="rId2">
                  <a:extLst>
                    <a:ext uri="{A12FA001-AC4F-418D-AE19-62706E023703}">
                      <ahyp:hlinkClr xmlns:ahyp="http://schemas.microsoft.com/office/drawing/2018/hyperlinkcolor" val="tx"/>
                    </a:ext>
                  </a:extLst>
                </a:hlinkClick>
              </a:rPr>
              <a:t>EUROfusion Science Meeting - TSVV Final Reports (2021-2025)</a:t>
            </a:r>
            <a:r>
              <a:rPr lang="en-US" sz="1800" b="1" noProof="0" dirty="0">
                <a:solidFill>
                  <a:schemeClr val="accent1">
                    <a:lumMod val="50000"/>
                  </a:schemeClr>
                </a:solidFill>
              </a:rPr>
              <a:t> </a:t>
            </a:r>
            <a:r>
              <a:rPr lang="en-US" sz="1800" noProof="0" dirty="0">
                <a:solidFill>
                  <a:schemeClr val="accent1">
                    <a:lumMod val="50000"/>
                  </a:schemeClr>
                </a:solidFill>
              </a:rPr>
              <a:t>– Jan 2026 </a:t>
            </a:r>
          </a:p>
          <a:p>
            <a:pPr marL="628650" lvl="1" indent="-285750"/>
            <a:r>
              <a:rPr lang="en-US" sz="1800" b="1" noProof="0" dirty="0">
                <a:solidFill>
                  <a:srgbClr val="002060"/>
                </a:solidFill>
                <a:hlinkClick r:id="rId3">
                  <a:extLst>
                    <a:ext uri="{A12FA001-AC4F-418D-AE19-62706E023703}">
                      <ahyp:hlinkClr xmlns:ahyp="http://schemas.microsoft.com/office/drawing/2018/hyperlinkcolor" val="tx"/>
                    </a:ext>
                  </a:extLst>
                </a:hlinkClick>
              </a:rPr>
              <a:t>E-TASC General Meeting #2 </a:t>
            </a:r>
            <a:r>
              <a:rPr lang="en-US" sz="1800" noProof="0" dirty="0">
                <a:solidFill>
                  <a:schemeClr val="accent1">
                    <a:lumMod val="50000"/>
                  </a:schemeClr>
                </a:solidFill>
              </a:rPr>
              <a:t>(organized by DSO &amp; WPTM, planning of 2026-2027 and beyond) – Feb 2026</a:t>
            </a:r>
          </a:p>
          <a:p>
            <a:pPr marL="628650" lvl="1" indent="-285750"/>
            <a:r>
              <a:rPr lang="en-US" b="1" noProof="0" dirty="0">
                <a:solidFill>
                  <a:schemeClr val="accent1">
                    <a:lumMod val="50000"/>
                  </a:schemeClr>
                </a:solidFill>
              </a:rPr>
              <a:t>DTE Hands-On Workshop (towards ESS) </a:t>
            </a:r>
            <a:r>
              <a:rPr lang="en-US" noProof="0" dirty="0">
                <a:solidFill>
                  <a:schemeClr val="accent1">
                    <a:lumMod val="50000"/>
                  </a:schemeClr>
                </a:solidFill>
              </a:rPr>
              <a:t>– </a:t>
            </a:r>
            <a:r>
              <a:rPr lang="en-US" noProof="0" dirty="0">
                <a:solidFill>
                  <a:srgbClr val="800000"/>
                </a:solidFill>
              </a:rPr>
              <a:t>Summer 2026 – Under consideration </a:t>
            </a:r>
            <a:r>
              <a:rPr lang="en-US" noProof="0" dirty="0">
                <a:solidFill>
                  <a:schemeClr val="accent1">
                    <a:lumMod val="50000"/>
                  </a:schemeClr>
                </a:solidFill>
              </a:rPr>
              <a:t>(see Change Request)</a:t>
            </a:r>
            <a:endParaRPr lang="en-US" sz="1800" b="1" noProof="0" dirty="0">
              <a:solidFill>
                <a:schemeClr val="accent1">
                  <a:lumMod val="50000"/>
                </a:schemeClr>
              </a:solidFill>
            </a:endParaRPr>
          </a:p>
        </p:txBody>
      </p:sp>
    </p:spTree>
    <p:extLst>
      <p:ext uri="{BB962C8B-B14F-4D97-AF65-F5344CB8AC3E}">
        <p14:creationId xmlns:p14="http://schemas.microsoft.com/office/powerpoint/2010/main" val="3779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8" end="1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9" end="1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A98F0-DD5A-4099-859A-760141C1AA9F}"/>
              </a:ext>
            </a:extLst>
          </p:cNvPr>
          <p:cNvSpPr>
            <a:spLocks noGrp="1"/>
          </p:cNvSpPr>
          <p:nvPr>
            <p:ph type="title"/>
          </p:nvPr>
        </p:nvSpPr>
        <p:spPr/>
        <p:txBody>
          <a:bodyPr/>
          <a:lstStyle/>
          <a:p>
            <a:r>
              <a:rPr lang="de-DE" dirty="0"/>
              <a:t>E-TASC General Meeting #2 (Garching, </a:t>
            </a:r>
            <a:r>
              <a:rPr lang="de-DE" dirty="0" err="1"/>
              <a:t>February</a:t>
            </a:r>
            <a:r>
              <a:rPr lang="de-DE" dirty="0"/>
              <a:t> 9-13, 2026)</a:t>
            </a:r>
          </a:p>
        </p:txBody>
      </p:sp>
      <p:sp>
        <p:nvSpPr>
          <p:cNvPr id="4" name="Fußzeilenplatzhalter 3">
            <a:extLst>
              <a:ext uri="{FF2B5EF4-FFF2-40B4-BE49-F238E27FC236}">
                <a16:creationId xmlns:a16="http://schemas.microsoft.com/office/drawing/2014/main" id="{A7A55F3D-EEEE-CF71-82CF-60CA7B74A4CF}"/>
              </a:ext>
            </a:extLst>
          </p:cNvPr>
          <p:cNvSpPr>
            <a:spLocks noGrp="1"/>
          </p:cNvSpPr>
          <p:nvPr>
            <p:ph type="ftr" sz="quarter" idx="11"/>
          </p:nvPr>
        </p:nvSpPr>
        <p:spPr/>
        <p:txBody>
          <a:bodyPr/>
          <a:lstStyle/>
          <a:p>
            <a:r>
              <a:rPr lang="en-GB">
                <a:solidFill>
                  <a:prstClr val="white"/>
                </a:solidFill>
              </a:rPr>
              <a:t>Jenko &amp; Kalupin | 8th FSD PB | March 16-17, 2026</a:t>
            </a:r>
            <a:endParaRPr lang="en-GB" dirty="0">
              <a:solidFill>
                <a:prstClr val="white"/>
              </a:solidFill>
            </a:endParaRPr>
          </a:p>
        </p:txBody>
      </p:sp>
      <p:sp>
        <p:nvSpPr>
          <p:cNvPr id="5" name="Foliennummernplatzhalter 4">
            <a:extLst>
              <a:ext uri="{FF2B5EF4-FFF2-40B4-BE49-F238E27FC236}">
                <a16:creationId xmlns:a16="http://schemas.microsoft.com/office/drawing/2014/main" id="{056FC1D8-53A7-118D-1A3F-F7C1B8AB331A}"/>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1026" name="Picture 2">
            <a:extLst>
              <a:ext uri="{FF2B5EF4-FFF2-40B4-BE49-F238E27FC236}">
                <a16:creationId xmlns:a16="http://schemas.microsoft.com/office/drawing/2014/main" id="{90F14317-7565-426A-B25B-BFA274568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98" y="1984245"/>
            <a:ext cx="7053739" cy="40435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35FCCC7-398A-D495-788A-B51A3E482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045" y="1129765"/>
            <a:ext cx="3447255" cy="22992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93EDDD4-E145-CB60-DE66-39AE31D28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045" y="3728554"/>
            <a:ext cx="3447256" cy="2299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66AEC48A-39E2-B4CA-79B6-6332A3606E12}"/>
              </a:ext>
            </a:extLst>
          </p:cNvPr>
          <p:cNvSpPr txBox="1"/>
          <p:nvPr/>
        </p:nvSpPr>
        <p:spPr>
          <a:xfrm>
            <a:off x="2832411" y="6081292"/>
            <a:ext cx="2822311" cy="307777"/>
          </a:xfrm>
          <a:prstGeom prst="rect">
            <a:avLst/>
          </a:prstGeom>
          <a:noFill/>
        </p:spPr>
        <p:txBody>
          <a:bodyPr wrap="none" rtlCol="0">
            <a:spAutoFit/>
          </a:bodyPr>
          <a:lstStyle/>
          <a:p>
            <a:pPr algn="ctr"/>
            <a:r>
              <a:rPr lang="de-DE" sz="1400" i="1" dirty="0" err="1"/>
              <a:t>Credit</a:t>
            </a:r>
            <a:r>
              <a:rPr lang="de-DE" sz="1400" i="1" dirty="0"/>
              <a:t>: Tamás </a:t>
            </a:r>
            <a:r>
              <a:rPr lang="de-DE" sz="1400" i="1" dirty="0" err="1"/>
              <a:t>Szabolics</a:t>
            </a:r>
            <a:r>
              <a:rPr lang="de-DE" sz="1400" i="1" dirty="0"/>
              <a:t>, </a:t>
            </a:r>
            <a:r>
              <a:rPr lang="de-DE" sz="1400" i="1" dirty="0" err="1"/>
              <a:t>EUROfusion</a:t>
            </a:r>
            <a:endParaRPr lang="de-DE" sz="1400" b="1" dirty="0"/>
          </a:p>
        </p:txBody>
      </p:sp>
      <p:sp>
        <p:nvSpPr>
          <p:cNvPr id="7" name="Textfeld 6">
            <a:extLst>
              <a:ext uri="{FF2B5EF4-FFF2-40B4-BE49-F238E27FC236}">
                <a16:creationId xmlns:a16="http://schemas.microsoft.com/office/drawing/2014/main" id="{FD26D0C4-F409-49BF-94E3-2B9F537011E6}"/>
              </a:ext>
            </a:extLst>
          </p:cNvPr>
          <p:cNvSpPr txBox="1"/>
          <p:nvPr/>
        </p:nvSpPr>
        <p:spPr>
          <a:xfrm>
            <a:off x="2446415" y="863437"/>
            <a:ext cx="3698769" cy="954107"/>
          </a:xfrm>
          <a:prstGeom prst="rect">
            <a:avLst/>
          </a:prstGeom>
          <a:noFill/>
        </p:spPr>
        <p:txBody>
          <a:bodyPr wrap="none" rtlCol="0">
            <a:spAutoFit/>
          </a:bodyPr>
          <a:lstStyle/>
          <a:p>
            <a:pPr algn="ctr"/>
            <a:r>
              <a:rPr lang="de-DE" sz="2800" b="1" dirty="0">
                <a:solidFill>
                  <a:srgbClr val="FF0000"/>
                </a:solidFill>
              </a:rPr>
              <a:t>70+ on-site </a:t>
            </a:r>
            <a:r>
              <a:rPr lang="de-DE" sz="2800" b="1" dirty="0" err="1">
                <a:solidFill>
                  <a:srgbClr val="FF0000"/>
                </a:solidFill>
              </a:rPr>
              <a:t>participants</a:t>
            </a:r>
            <a:endParaRPr lang="de-DE" sz="2800" b="1" dirty="0">
              <a:solidFill>
                <a:srgbClr val="FF0000"/>
              </a:solidFill>
            </a:endParaRPr>
          </a:p>
          <a:p>
            <a:pPr algn="ctr"/>
            <a:r>
              <a:rPr lang="de-DE" sz="2800" b="1" dirty="0">
                <a:solidFill>
                  <a:srgbClr val="FF0000"/>
                </a:solidFill>
              </a:rPr>
              <a:t>100+ total </a:t>
            </a:r>
            <a:r>
              <a:rPr lang="de-DE" sz="2800" b="1" dirty="0" err="1">
                <a:solidFill>
                  <a:srgbClr val="FF0000"/>
                </a:solidFill>
              </a:rPr>
              <a:t>participants</a:t>
            </a:r>
            <a:endParaRPr lang="de-DE" sz="2800" b="1" dirty="0">
              <a:solidFill>
                <a:srgbClr val="FF0000"/>
              </a:solidFill>
            </a:endParaRPr>
          </a:p>
        </p:txBody>
      </p:sp>
    </p:spTree>
    <p:extLst>
      <p:ext uri="{BB962C8B-B14F-4D97-AF65-F5344CB8AC3E}">
        <p14:creationId xmlns:p14="http://schemas.microsoft.com/office/powerpoint/2010/main" val="76964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B2E8-772F-D21D-DD16-D44CBDB85718}"/>
              </a:ext>
            </a:extLst>
          </p:cNvPr>
          <p:cNvSpPr>
            <a:spLocks noGrp="1"/>
          </p:cNvSpPr>
          <p:nvPr>
            <p:ph type="title"/>
          </p:nvPr>
        </p:nvSpPr>
        <p:spPr/>
        <p:txBody>
          <a:bodyPr/>
          <a:lstStyle/>
          <a:p>
            <a:r>
              <a:rPr lang="en-US" noProof="0" dirty="0"/>
              <a:t>Determining software standards</a:t>
            </a:r>
          </a:p>
        </p:txBody>
      </p:sp>
      <p:sp>
        <p:nvSpPr>
          <p:cNvPr id="3" name="Content Placeholder 2">
            <a:extLst>
              <a:ext uri="{FF2B5EF4-FFF2-40B4-BE49-F238E27FC236}">
                <a16:creationId xmlns:a16="http://schemas.microsoft.com/office/drawing/2014/main" id="{62D8CAF5-B43D-5514-0A71-27A578E6A13B}"/>
              </a:ext>
            </a:extLst>
          </p:cNvPr>
          <p:cNvSpPr>
            <a:spLocks noGrp="1"/>
          </p:cNvSpPr>
          <p:nvPr>
            <p:ph idx="1"/>
          </p:nvPr>
        </p:nvSpPr>
        <p:spPr/>
        <p:txBody>
          <a:bodyPr>
            <a:normAutofit/>
          </a:bodyPr>
          <a:lstStyle/>
          <a:p>
            <a:pPr marL="0" marR="0">
              <a:buNone/>
            </a:pPr>
            <a:r>
              <a:rPr lang="en-US" sz="2000" noProof="0" dirty="0">
                <a:solidFill>
                  <a:srgbClr val="002060"/>
                </a:solidFill>
                <a:ea typeface="Calibri" panose="020F0502020204030204" pitchFamily="34" charset="0"/>
              </a:rPr>
              <a:t>The quality assurance framework for EUROfusion Standard Software (ESS)</a:t>
            </a:r>
          </a:p>
          <a:p>
            <a:pPr>
              <a:buNone/>
            </a:pPr>
            <a:r>
              <a:rPr lang="en-US" sz="2000" u="sng" noProof="0" dirty="0">
                <a:solidFill>
                  <a:srgbClr val="800000"/>
                </a:solidFill>
                <a:ea typeface="Calibri" panose="020F0502020204030204" pitchFamily="34" charset="0"/>
                <a:hlinkClick r:id="rId2"/>
              </a:rPr>
              <a:t>https://idm.euro-fusion.org/?uid=2Q72WQ&amp;version=v2.2</a:t>
            </a:r>
            <a:endParaRPr lang="en-US" sz="2000" u="sng" noProof="0" dirty="0">
              <a:solidFill>
                <a:srgbClr val="800000"/>
              </a:solidFill>
              <a:ea typeface="Calibri" panose="020F0502020204030204" pitchFamily="34" charset="0"/>
              <a:cs typeface="Calibri" panose="020F0502020204030204" pitchFamily="34" charset="0"/>
            </a:endParaRPr>
          </a:p>
          <a:p>
            <a:pPr>
              <a:buNone/>
            </a:pPr>
            <a:r>
              <a:rPr lang="en-US" sz="2000" noProof="0" dirty="0">
                <a:solidFill>
                  <a:srgbClr val="002060"/>
                </a:solidFill>
                <a:ea typeface="Calibri" panose="020F0502020204030204" pitchFamily="34" charset="0"/>
              </a:rPr>
              <a:t>(endorsed by the E-TASC SB on March 12, 2025)</a:t>
            </a:r>
            <a:endParaRPr lang="en-US" sz="2000" noProof="0" dirty="0"/>
          </a:p>
          <a:p>
            <a:endParaRPr lang="en-US" sz="2000" noProof="0" dirty="0"/>
          </a:p>
          <a:p>
            <a:pPr>
              <a:spcAft>
                <a:spcPts val="1200"/>
              </a:spcAft>
            </a:pPr>
            <a:r>
              <a:rPr lang="en-US" sz="2000" noProof="0" dirty="0">
                <a:solidFill>
                  <a:srgbClr val="002060"/>
                </a:solidFill>
              </a:rPr>
              <a:t>Progress toward </a:t>
            </a:r>
            <a:r>
              <a:rPr lang="en-US" sz="2000" dirty="0">
                <a:solidFill>
                  <a:srgbClr val="002060"/>
                </a:solidFill>
              </a:rPr>
              <a:t>the </a:t>
            </a:r>
            <a:r>
              <a:rPr lang="en-US" sz="2000" b="1" noProof="0" dirty="0">
                <a:solidFill>
                  <a:srgbClr val="FF0000"/>
                </a:solidFill>
              </a:rPr>
              <a:t>establishment of ESS </a:t>
            </a:r>
            <a:r>
              <a:rPr lang="en-US" sz="2000" noProof="0" dirty="0">
                <a:solidFill>
                  <a:srgbClr val="002060"/>
                </a:solidFill>
              </a:rPr>
              <a:t>has been regularly monitored</a:t>
            </a:r>
            <a:r>
              <a:rPr lang="en-US" sz="2000" dirty="0">
                <a:solidFill>
                  <a:srgbClr val="002060"/>
                </a:solidFill>
              </a:rPr>
              <a:t> and </a:t>
            </a:r>
            <a:r>
              <a:rPr lang="en-US" sz="2000" noProof="0" dirty="0">
                <a:solidFill>
                  <a:srgbClr val="002060"/>
                </a:solidFill>
              </a:rPr>
              <a:t>shows clear advances since 2021</a:t>
            </a:r>
            <a:r>
              <a:rPr lang="en-US" sz="2000" dirty="0">
                <a:solidFill>
                  <a:srgbClr val="002060"/>
                </a:solidFill>
              </a:rPr>
              <a:t>. T</a:t>
            </a:r>
            <a:r>
              <a:rPr lang="en-US" sz="2000" noProof="0" dirty="0">
                <a:solidFill>
                  <a:srgbClr val="002060"/>
                </a:solidFill>
              </a:rPr>
              <a:t>he remaining gaps are expected to be addressed during 2026-2027.</a:t>
            </a:r>
          </a:p>
          <a:p>
            <a:pPr>
              <a:spcAft>
                <a:spcPts val="1200"/>
              </a:spcAft>
            </a:pPr>
            <a:r>
              <a:rPr lang="en-US" sz="2000" dirty="0">
                <a:solidFill>
                  <a:srgbClr val="002060"/>
                </a:solidFill>
              </a:rPr>
              <a:t>An </a:t>
            </a:r>
            <a:r>
              <a:rPr lang="en-US" sz="2000" dirty="0" err="1">
                <a:solidFill>
                  <a:srgbClr val="002060"/>
                </a:solidFill>
              </a:rPr>
              <a:t>i</a:t>
            </a:r>
            <a:r>
              <a:rPr lang="en-US" sz="2000" noProof="0" dirty="0" err="1">
                <a:solidFill>
                  <a:srgbClr val="002060"/>
                </a:solidFill>
              </a:rPr>
              <a:t>ncreasing</a:t>
            </a:r>
            <a:r>
              <a:rPr lang="en-US" sz="2000" noProof="0" dirty="0">
                <a:solidFill>
                  <a:srgbClr val="002060"/>
                </a:solidFill>
              </a:rPr>
              <a:t> number of codes are being released as </a:t>
            </a:r>
            <a:r>
              <a:rPr lang="en-US" sz="2000" b="1" noProof="0" dirty="0">
                <a:solidFill>
                  <a:srgbClr val="FF0000"/>
                </a:solidFill>
              </a:rPr>
              <a:t>open source</a:t>
            </a:r>
            <a:r>
              <a:rPr lang="en-US" sz="2000" noProof="0" dirty="0">
                <a:solidFill>
                  <a:srgbClr val="002060"/>
                </a:solidFill>
              </a:rPr>
              <a:t>, in alignment with IO/EU policies and enabling collaboration with start-ups under appropriate licensing frameworks.</a:t>
            </a:r>
          </a:p>
          <a:p>
            <a:pPr>
              <a:spcAft>
                <a:spcPts val="1200"/>
              </a:spcAft>
            </a:pPr>
            <a:r>
              <a:rPr lang="en-US" sz="2000" dirty="0">
                <a:solidFill>
                  <a:srgbClr val="002060"/>
                </a:solidFill>
              </a:rPr>
              <a:t>The s</a:t>
            </a:r>
            <a:r>
              <a:rPr lang="en-US" sz="2000" noProof="0" dirty="0" err="1">
                <a:solidFill>
                  <a:srgbClr val="002060"/>
                </a:solidFill>
              </a:rPr>
              <a:t>trategic</a:t>
            </a:r>
            <a:r>
              <a:rPr lang="en-US" sz="2000" noProof="0" dirty="0">
                <a:solidFill>
                  <a:srgbClr val="002060"/>
                </a:solidFill>
              </a:rPr>
              <a:t> focus is gradually shifting from software development to </a:t>
            </a:r>
            <a:r>
              <a:rPr lang="en-US" sz="2000" b="1" noProof="0" dirty="0">
                <a:solidFill>
                  <a:srgbClr val="FF0000"/>
                </a:solidFill>
              </a:rPr>
              <a:t>software utilization</a:t>
            </a:r>
            <a:r>
              <a:rPr lang="en-US" sz="2000" noProof="0" dirty="0">
                <a:solidFill>
                  <a:srgbClr val="002060"/>
                </a:solidFill>
              </a:rPr>
              <a:t>, supported by targeted training for users within </a:t>
            </a:r>
            <a:r>
              <a:rPr lang="en-US" sz="2000" dirty="0">
                <a:solidFill>
                  <a:srgbClr val="002060"/>
                </a:solidFill>
              </a:rPr>
              <a:t>the constraints of the mission </a:t>
            </a:r>
            <a:r>
              <a:rPr lang="en-US" sz="2000" noProof="0" dirty="0">
                <a:solidFill>
                  <a:srgbClr val="002060"/>
                </a:solidFill>
              </a:rPr>
              <a:t>budget.</a:t>
            </a:r>
          </a:p>
        </p:txBody>
      </p:sp>
      <p:sp>
        <p:nvSpPr>
          <p:cNvPr id="4" name="Footer Placeholder 3">
            <a:extLst>
              <a:ext uri="{FF2B5EF4-FFF2-40B4-BE49-F238E27FC236}">
                <a16:creationId xmlns:a16="http://schemas.microsoft.com/office/drawing/2014/main" id="{16FEB7DE-1474-C7CE-E54B-224C96B904F8}"/>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0AB76A39-5A5B-CA36-5C15-F5B28D28DF3D}"/>
              </a:ext>
            </a:extLst>
          </p:cNvPr>
          <p:cNvSpPr>
            <a:spLocks noGrp="1"/>
          </p:cNvSpPr>
          <p:nvPr>
            <p:ph type="sldNum" sz="quarter" idx="12"/>
          </p:nvPr>
        </p:nvSpPr>
        <p:spPr/>
        <p:txBody>
          <a:bodyPr/>
          <a:lstStyle/>
          <a:p>
            <a:fld id="{6A6D9FA1-99C7-4910-8E32-B85D378B0060}" type="slidenum">
              <a:rPr lang="en-US" noProof="0" smtClean="0">
                <a:solidFill>
                  <a:prstClr val="white"/>
                </a:solidFill>
              </a:rPr>
              <a:pPr/>
              <a:t>5</a:t>
            </a:fld>
            <a:endParaRPr lang="en-US" noProof="0" dirty="0">
              <a:solidFill>
                <a:prstClr val="white"/>
              </a:solidFill>
            </a:endParaRPr>
          </a:p>
        </p:txBody>
      </p:sp>
    </p:spTree>
    <p:extLst>
      <p:ext uri="{BB962C8B-B14F-4D97-AF65-F5344CB8AC3E}">
        <p14:creationId xmlns:p14="http://schemas.microsoft.com/office/powerpoint/2010/main" val="185615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F7F7E3-B3D4-484E-643E-A3AB1155FDC2}"/>
              </a:ext>
            </a:extLst>
          </p:cNvPr>
          <p:cNvPicPr>
            <a:picLocks noChangeAspect="1"/>
          </p:cNvPicPr>
          <p:nvPr/>
        </p:nvPicPr>
        <p:blipFill>
          <a:blip r:embed="rId2"/>
          <a:srcRect t="2011"/>
          <a:stretch>
            <a:fillRect/>
          </a:stretch>
        </p:blipFill>
        <p:spPr>
          <a:xfrm>
            <a:off x="0" y="673096"/>
            <a:ext cx="12192000" cy="5303341"/>
          </a:xfrm>
          <a:prstGeom prst="rect">
            <a:avLst/>
          </a:prstGeom>
        </p:spPr>
      </p:pic>
      <p:sp>
        <p:nvSpPr>
          <p:cNvPr id="2" name="Title 1">
            <a:extLst>
              <a:ext uri="{FF2B5EF4-FFF2-40B4-BE49-F238E27FC236}">
                <a16:creationId xmlns:a16="http://schemas.microsoft.com/office/drawing/2014/main" id="{52FF34F3-4D58-F87B-A192-AD007CC16D02}"/>
              </a:ext>
            </a:extLst>
          </p:cNvPr>
          <p:cNvSpPr>
            <a:spLocks noGrp="1"/>
          </p:cNvSpPr>
          <p:nvPr>
            <p:ph type="title"/>
          </p:nvPr>
        </p:nvSpPr>
        <p:spPr/>
        <p:txBody>
          <a:bodyPr/>
          <a:lstStyle/>
          <a:p>
            <a:r>
              <a:rPr lang="en-US" noProof="0" dirty="0"/>
              <a:t>Progress towards EUROfusion Standard Software</a:t>
            </a:r>
          </a:p>
        </p:txBody>
      </p:sp>
      <p:sp>
        <p:nvSpPr>
          <p:cNvPr id="4" name="Footer Placeholder 3">
            <a:extLst>
              <a:ext uri="{FF2B5EF4-FFF2-40B4-BE49-F238E27FC236}">
                <a16:creationId xmlns:a16="http://schemas.microsoft.com/office/drawing/2014/main" id="{5D78D105-095D-DE14-5AE1-A8C80DCCF8B8}"/>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72282CBE-FC9A-AD50-12BE-F280C45B7385}"/>
              </a:ext>
            </a:extLst>
          </p:cNvPr>
          <p:cNvSpPr>
            <a:spLocks noGrp="1"/>
          </p:cNvSpPr>
          <p:nvPr>
            <p:ph type="sldNum" sz="quarter" idx="12"/>
          </p:nvPr>
        </p:nvSpPr>
        <p:spPr/>
        <p:txBody>
          <a:bodyPr/>
          <a:lstStyle/>
          <a:p>
            <a:fld id="{6A6D9FA1-99C7-4910-8E32-B85D378B0060}" type="slidenum">
              <a:rPr lang="en-US" noProof="0" smtClean="0">
                <a:solidFill>
                  <a:prstClr val="white"/>
                </a:solidFill>
              </a:rPr>
              <a:pPr/>
              <a:t>6</a:t>
            </a:fld>
            <a:endParaRPr lang="en-US" noProof="0" dirty="0">
              <a:solidFill>
                <a:prstClr val="white"/>
              </a:solidFill>
            </a:endParaRPr>
          </a:p>
        </p:txBody>
      </p:sp>
      <p:sp>
        <p:nvSpPr>
          <p:cNvPr id="9" name="TextBox 8">
            <a:extLst>
              <a:ext uri="{FF2B5EF4-FFF2-40B4-BE49-F238E27FC236}">
                <a16:creationId xmlns:a16="http://schemas.microsoft.com/office/drawing/2014/main" id="{FDE65FE4-4D23-BED2-31E1-845EEC0C5951}"/>
              </a:ext>
            </a:extLst>
          </p:cNvPr>
          <p:cNvSpPr txBox="1"/>
          <p:nvPr/>
        </p:nvSpPr>
        <p:spPr>
          <a:xfrm>
            <a:off x="1072154" y="5894396"/>
            <a:ext cx="10047692" cy="646331"/>
          </a:xfrm>
          <a:prstGeom prst="rect">
            <a:avLst/>
          </a:prstGeom>
          <a:noFill/>
        </p:spPr>
        <p:txBody>
          <a:bodyPr wrap="square">
            <a:spAutoFit/>
          </a:bodyPr>
          <a:lstStyle/>
          <a:p>
            <a:pPr algn="ctr"/>
            <a:r>
              <a:rPr lang="de-DE" b="1" dirty="0">
                <a:solidFill>
                  <a:srgbClr val="FF0000"/>
                </a:solidFill>
              </a:rPr>
              <a:t>March 2026 </a:t>
            </a:r>
            <a:r>
              <a:rPr lang="de-DE" b="1" dirty="0" err="1">
                <a:solidFill>
                  <a:srgbClr val="FF0000"/>
                </a:solidFill>
              </a:rPr>
              <a:t>decrease</a:t>
            </a:r>
            <a:r>
              <a:rPr lang="de-DE" b="1" dirty="0">
                <a:solidFill>
                  <a:srgbClr val="FF0000"/>
                </a:solidFill>
              </a:rPr>
              <a:t> </a:t>
            </a:r>
            <a:r>
              <a:rPr lang="de-DE" b="1" dirty="0" err="1">
                <a:solidFill>
                  <a:srgbClr val="FF0000"/>
                </a:solidFill>
              </a:rPr>
              <a:t>reflects</a:t>
            </a:r>
            <a:r>
              <a:rPr lang="de-DE" b="1" dirty="0">
                <a:solidFill>
                  <a:srgbClr val="FF0000"/>
                </a:solidFill>
              </a:rPr>
              <a:t> </a:t>
            </a:r>
            <a:r>
              <a:rPr lang="de-DE" b="1" dirty="0" err="1">
                <a:solidFill>
                  <a:srgbClr val="FF0000"/>
                </a:solidFill>
              </a:rPr>
              <a:t>the</a:t>
            </a:r>
            <a:r>
              <a:rPr lang="de-DE" b="1" dirty="0">
                <a:solidFill>
                  <a:srgbClr val="FF0000"/>
                </a:solidFill>
              </a:rPr>
              <a:t> </a:t>
            </a:r>
            <a:r>
              <a:rPr lang="de-DE" b="1" dirty="0" err="1">
                <a:solidFill>
                  <a:srgbClr val="FF0000"/>
                </a:solidFill>
              </a:rPr>
              <a:t>addition</a:t>
            </a:r>
            <a:r>
              <a:rPr lang="de-DE" b="1" dirty="0">
                <a:solidFill>
                  <a:srgbClr val="FF0000"/>
                </a:solidFill>
              </a:rPr>
              <a:t> </a:t>
            </a:r>
            <a:r>
              <a:rPr lang="de-DE" b="1" dirty="0" err="1">
                <a:solidFill>
                  <a:srgbClr val="FF0000"/>
                </a:solidFill>
              </a:rPr>
              <a:t>of</a:t>
            </a:r>
            <a:r>
              <a:rPr lang="de-DE" b="1" dirty="0">
                <a:solidFill>
                  <a:srgbClr val="FF0000"/>
                </a:solidFill>
              </a:rPr>
              <a:t> DTE </a:t>
            </a:r>
            <a:r>
              <a:rPr lang="de-DE" b="1" dirty="0" err="1">
                <a:solidFill>
                  <a:srgbClr val="FF0000"/>
                </a:solidFill>
              </a:rPr>
              <a:t>activities</a:t>
            </a:r>
            <a:r>
              <a:rPr lang="de-DE" b="1" dirty="0">
                <a:solidFill>
                  <a:srgbClr val="FF0000"/>
                </a:solidFill>
              </a:rPr>
              <a:t> </a:t>
            </a:r>
            <a:r>
              <a:rPr lang="de-DE" b="1" dirty="0" err="1">
                <a:solidFill>
                  <a:srgbClr val="FF0000"/>
                </a:solidFill>
              </a:rPr>
              <a:t>with</a:t>
            </a:r>
            <a:r>
              <a:rPr lang="de-DE" b="1" dirty="0">
                <a:solidFill>
                  <a:srgbClr val="FF0000"/>
                </a:solidFill>
              </a:rPr>
              <a:t> </a:t>
            </a:r>
            <a:r>
              <a:rPr lang="de-DE" b="1" dirty="0" err="1">
                <a:solidFill>
                  <a:srgbClr val="FF0000"/>
                </a:solidFill>
              </a:rPr>
              <a:t>no</a:t>
            </a:r>
            <a:r>
              <a:rPr lang="de-DE" b="1" dirty="0">
                <a:solidFill>
                  <a:srgbClr val="FF0000"/>
                </a:solidFill>
              </a:rPr>
              <a:t> </a:t>
            </a:r>
            <a:r>
              <a:rPr lang="de-DE" b="1" dirty="0" err="1">
                <a:solidFill>
                  <a:srgbClr val="FF0000"/>
                </a:solidFill>
              </a:rPr>
              <a:t>prior</a:t>
            </a:r>
            <a:r>
              <a:rPr lang="de-DE" b="1" dirty="0">
                <a:solidFill>
                  <a:srgbClr val="FF0000"/>
                </a:solidFill>
              </a:rPr>
              <a:t> ESS </a:t>
            </a:r>
            <a:r>
              <a:rPr lang="de-DE" b="1" dirty="0" err="1">
                <a:solidFill>
                  <a:srgbClr val="FF0000"/>
                </a:solidFill>
              </a:rPr>
              <a:t>exposure</a:t>
            </a:r>
            <a:r>
              <a:rPr lang="de-DE" b="1" dirty="0">
                <a:solidFill>
                  <a:srgbClr val="FF0000"/>
                </a:solidFill>
              </a:rPr>
              <a:t>.</a:t>
            </a:r>
          </a:p>
          <a:p>
            <a:pPr algn="ctr"/>
            <a:r>
              <a:rPr lang="de-DE" b="1" dirty="0">
                <a:solidFill>
                  <a:srgbClr val="FF0000"/>
                </a:solidFill>
              </a:rPr>
              <a:t>The </a:t>
            </a:r>
            <a:r>
              <a:rPr lang="de-DE" b="1" dirty="0" err="1">
                <a:solidFill>
                  <a:srgbClr val="FF0000"/>
                </a:solidFill>
              </a:rPr>
              <a:t>proposed</a:t>
            </a:r>
            <a:r>
              <a:rPr lang="de-DE" b="1" dirty="0">
                <a:solidFill>
                  <a:srgbClr val="FF0000"/>
                </a:solidFill>
              </a:rPr>
              <a:t> DTE-ACH </a:t>
            </a:r>
            <a:r>
              <a:rPr lang="de-DE" b="1" dirty="0" err="1">
                <a:solidFill>
                  <a:srgbClr val="FF0000"/>
                </a:solidFill>
              </a:rPr>
              <a:t>workshop</a:t>
            </a:r>
            <a:r>
              <a:rPr lang="de-DE" b="1" dirty="0">
                <a:solidFill>
                  <a:srgbClr val="FF0000"/>
                </a:solidFill>
              </a:rPr>
              <a:t> will </a:t>
            </a:r>
            <a:r>
              <a:rPr lang="de-DE" b="1" dirty="0" err="1">
                <a:solidFill>
                  <a:srgbClr val="FF0000"/>
                </a:solidFill>
              </a:rPr>
              <a:t>accelerate</a:t>
            </a:r>
            <a:r>
              <a:rPr lang="de-DE" b="1" dirty="0">
                <a:solidFill>
                  <a:srgbClr val="FF0000"/>
                </a:solidFill>
              </a:rPr>
              <a:t> DTE </a:t>
            </a:r>
            <a:r>
              <a:rPr lang="de-DE" b="1" dirty="0" err="1">
                <a:solidFill>
                  <a:srgbClr val="FF0000"/>
                </a:solidFill>
              </a:rPr>
              <a:t>onboarding</a:t>
            </a:r>
            <a:r>
              <a:rPr lang="de-DE" b="1" dirty="0">
                <a:solidFill>
                  <a:srgbClr val="FF0000"/>
                </a:solidFill>
              </a:rPr>
              <a:t> </a:t>
            </a:r>
            <a:r>
              <a:rPr lang="de-DE" b="1" dirty="0" err="1">
                <a:solidFill>
                  <a:srgbClr val="FF0000"/>
                </a:solidFill>
              </a:rPr>
              <a:t>to</a:t>
            </a:r>
            <a:r>
              <a:rPr lang="de-DE" b="1" dirty="0">
                <a:solidFill>
                  <a:srgbClr val="FF0000"/>
                </a:solidFill>
              </a:rPr>
              <a:t> </a:t>
            </a:r>
            <a:r>
              <a:rPr lang="de-DE" b="1" dirty="0" err="1">
                <a:solidFill>
                  <a:srgbClr val="FF0000"/>
                </a:solidFill>
              </a:rPr>
              <a:t>the</a:t>
            </a:r>
            <a:r>
              <a:rPr lang="de-DE" b="1" dirty="0">
                <a:solidFill>
                  <a:srgbClr val="FF0000"/>
                </a:solidFill>
              </a:rPr>
              <a:t> ESS </a:t>
            </a:r>
            <a:r>
              <a:rPr lang="de-DE" b="1" dirty="0" err="1">
                <a:solidFill>
                  <a:srgbClr val="FF0000"/>
                </a:solidFill>
              </a:rPr>
              <a:t>ecosystem</a:t>
            </a:r>
            <a:r>
              <a:rPr lang="de-DE" b="1" dirty="0">
                <a:solidFill>
                  <a:srgbClr val="FF0000"/>
                </a:solidFill>
              </a:rPr>
              <a:t>, </a:t>
            </a:r>
            <a:r>
              <a:rPr lang="de-DE" b="1" dirty="0" err="1">
                <a:solidFill>
                  <a:srgbClr val="FF0000"/>
                </a:solidFill>
              </a:rPr>
              <a:t>guided</a:t>
            </a:r>
            <a:r>
              <a:rPr lang="de-DE" b="1" dirty="0">
                <a:solidFill>
                  <a:srgbClr val="FF0000"/>
                </a:solidFill>
              </a:rPr>
              <a:t> </a:t>
            </a:r>
            <a:r>
              <a:rPr lang="de-DE" b="1" dirty="0" err="1">
                <a:solidFill>
                  <a:srgbClr val="FF0000"/>
                </a:solidFill>
              </a:rPr>
              <a:t>by</a:t>
            </a:r>
            <a:r>
              <a:rPr lang="de-DE" b="1" dirty="0">
                <a:solidFill>
                  <a:srgbClr val="FF0000"/>
                </a:solidFill>
              </a:rPr>
              <a:t> ACHs.</a:t>
            </a:r>
            <a:endParaRPr lang="en-US" b="1" noProof="0" dirty="0">
              <a:solidFill>
                <a:srgbClr val="FF0000"/>
              </a:solidFill>
              <a:latin typeface="Aptos" panose="020B0004020202020204" pitchFamily="34" charset="0"/>
            </a:endParaRPr>
          </a:p>
        </p:txBody>
      </p:sp>
    </p:spTree>
    <p:extLst>
      <p:ext uri="{BB962C8B-B14F-4D97-AF65-F5344CB8AC3E}">
        <p14:creationId xmlns:p14="http://schemas.microsoft.com/office/powerpoint/2010/main" val="165742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A5CD-AF8F-CB09-54DD-AD5C316E501F}"/>
              </a:ext>
            </a:extLst>
          </p:cNvPr>
          <p:cNvSpPr>
            <a:spLocks noGrp="1"/>
          </p:cNvSpPr>
          <p:nvPr>
            <p:ph type="title"/>
          </p:nvPr>
        </p:nvSpPr>
        <p:spPr>
          <a:xfrm>
            <a:off x="1070674" y="2154264"/>
            <a:ext cx="10050652" cy="2549471"/>
          </a:xfrm>
        </p:spPr>
        <p:txBody>
          <a:bodyPr/>
          <a:lstStyle/>
          <a:p>
            <a:pPr algn="ctr"/>
            <a:r>
              <a:rPr lang="en-US" sz="4400" noProof="0" dirty="0"/>
              <a:t>Work Package </a:t>
            </a:r>
            <a:r>
              <a:rPr lang="en-US" sz="4400" i="1" noProof="0" dirty="0"/>
              <a:t>Advanced Computing</a:t>
            </a:r>
          </a:p>
        </p:txBody>
      </p:sp>
      <p:sp>
        <p:nvSpPr>
          <p:cNvPr id="4" name="Footer Placeholder 3">
            <a:extLst>
              <a:ext uri="{FF2B5EF4-FFF2-40B4-BE49-F238E27FC236}">
                <a16:creationId xmlns:a16="http://schemas.microsoft.com/office/drawing/2014/main" id="{88DD9438-A77C-D5DD-6EF3-C22E3EEAF442}"/>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90F0C374-DD10-9DEE-DC0A-208F2D2EADFD}"/>
              </a:ext>
            </a:extLst>
          </p:cNvPr>
          <p:cNvSpPr>
            <a:spLocks noGrp="1"/>
          </p:cNvSpPr>
          <p:nvPr>
            <p:ph type="sldNum" sz="quarter" idx="12"/>
          </p:nvPr>
        </p:nvSpPr>
        <p:spPr/>
        <p:txBody>
          <a:bodyPr/>
          <a:lstStyle/>
          <a:p>
            <a:fld id="{6A6D9FA1-99C7-4910-8E32-B85D378B0060}" type="slidenum">
              <a:rPr lang="en-US" noProof="0" smtClean="0">
                <a:solidFill>
                  <a:prstClr val="white"/>
                </a:solidFill>
              </a:rPr>
              <a:pPr/>
              <a:t>7</a:t>
            </a:fld>
            <a:endParaRPr lang="en-US" noProof="0" dirty="0">
              <a:solidFill>
                <a:prstClr val="white"/>
              </a:solidFill>
            </a:endParaRPr>
          </a:p>
        </p:txBody>
      </p:sp>
    </p:spTree>
    <p:extLst>
      <p:ext uri="{BB962C8B-B14F-4D97-AF65-F5344CB8AC3E}">
        <p14:creationId xmlns:p14="http://schemas.microsoft.com/office/powerpoint/2010/main" val="3580320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35B1-03F5-0304-70C0-BBAF3F3340CF}"/>
              </a:ext>
            </a:extLst>
          </p:cNvPr>
          <p:cNvSpPr>
            <a:spLocks noGrp="1"/>
          </p:cNvSpPr>
          <p:nvPr>
            <p:ph type="title"/>
          </p:nvPr>
        </p:nvSpPr>
        <p:spPr/>
        <p:txBody>
          <a:bodyPr/>
          <a:lstStyle/>
          <a:p>
            <a:r>
              <a:rPr lang="en-US" noProof="0" dirty="0"/>
              <a:t>Processes and collaborations</a:t>
            </a:r>
          </a:p>
        </p:txBody>
      </p:sp>
      <p:sp>
        <p:nvSpPr>
          <p:cNvPr id="4" name="Footer Placeholder 3">
            <a:extLst>
              <a:ext uri="{FF2B5EF4-FFF2-40B4-BE49-F238E27FC236}">
                <a16:creationId xmlns:a16="http://schemas.microsoft.com/office/drawing/2014/main" id="{691AAA8B-7D44-5266-8D63-197952E20A50}"/>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1A4BD4D1-E929-C2C1-7FCA-06B84EA7A2F7}"/>
              </a:ext>
            </a:extLst>
          </p:cNvPr>
          <p:cNvSpPr>
            <a:spLocks noGrp="1"/>
          </p:cNvSpPr>
          <p:nvPr>
            <p:ph type="sldNum" sz="quarter" idx="12"/>
          </p:nvPr>
        </p:nvSpPr>
        <p:spPr/>
        <p:txBody>
          <a:bodyPr/>
          <a:lstStyle/>
          <a:p>
            <a:fld id="{6A6D9FA1-99C7-4910-8E32-B85D378B0060}" type="slidenum">
              <a:rPr lang="en-US" noProof="0" smtClean="0">
                <a:solidFill>
                  <a:prstClr val="white"/>
                </a:solidFill>
              </a:rPr>
              <a:pPr/>
              <a:t>8</a:t>
            </a:fld>
            <a:endParaRPr lang="en-US" noProof="0" dirty="0">
              <a:solidFill>
                <a:prstClr val="white"/>
              </a:solidFill>
            </a:endParaRPr>
          </a:p>
        </p:txBody>
      </p:sp>
      <p:grpSp>
        <p:nvGrpSpPr>
          <p:cNvPr id="6" name="Gruppieren 5">
            <a:extLst>
              <a:ext uri="{FF2B5EF4-FFF2-40B4-BE49-F238E27FC236}">
                <a16:creationId xmlns:a16="http://schemas.microsoft.com/office/drawing/2014/main" id="{72021A0B-9F3C-E523-EB31-F430BA97D76A}"/>
              </a:ext>
            </a:extLst>
          </p:cNvPr>
          <p:cNvGrpSpPr/>
          <p:nvPr/>
        </p:nvGrpSpPr>
        <p:grpSpPr>
          <a:xfrm>
            <a:off x="263410" y="887237"/>
            <a:ext cx="6291302" cy="5486906"/>
            <a:chOff x="263410" y="887237"/>
            <a:chExt cx="6291302" cy="5486906"/>
          </a:xfrm>
        </p:grpSpPr>
        <p:sp>
          <p:nvSpPr>
            <p:cNvPr id="7" name="Flecha">
              <a:extLst>
                <a:ext uri="{FF2B5EF4-FFF2-40B4-BE49-F238E27FC236}">
                  <a16:creationId xmlns:a16="http://schemas.microsoft.com/office/drawing/2014/main" id="{2B88AC1C-D620-CFC7-1F47-860B4B10A3CA}"/>
                </a:ext>
              </a:extLst>
            </p:cNvPr>
            <p:cNvSpPr/>
            <p:nvPr/>
          </p:nvSpPr>
          <p:spPr>
            <a:xfrm>
              <a:off x="1582970" y="930518"/>
              <a:ext cx="3942405" cy="357091"/>
            </a:xfrm>
            <a:prstGeom prst="rightArrow">
              <a:avLst>
                <a:gd name="adj1" fmla="val 50000"/>
                <a:gd name="adj2" fmla="val 50000"/>
              </a:avLst>
            </a:prstGeom>
            <a:solidFill>
              <a:schemeClr val="bg2"/>
            </a:solidFill>
            <a:ln w="12700" cap="flat">
              <a:solidFill>
                <a:schemeClr val="bg2">
                  <a:lumMod val="50000"/>
                </a:schemeClr>
              </a:solidFill>
              <a:prstDash val="solid"/>
              <a:miter lim="800000"/>
            </a:ln>
            <a:effectLst/>
          </p:spPr>
          <p:txBody>
            <a:bodyPr wrap="square" lIns="45719" tIns="45719" rIns="45719" bIns="45719" numCol="1" anchor="ctr">
              <a:noAutofit/>
            </a:bodyPr>
            <a:lstStyle/>
            <a:p>
              <a:pPr algn="ctr">
                <a:defRPr sz="1600">
                  <a:solidFill>
                    <a:srgbClr val="FFFFFF"/>
                  </a:solidFill>
                </a:defRPr>
              </a:pPr>
              <a:endParaRPr lang="en-US" noProof="0" dirty="0"/>
            </a:p>
          </p:txBody>
        </p:sp>
        <p:sp>
          <p:nvSpPr>
            <p:cNvPr id="8" name="Infrastructure and Support">
              <a:extLst>
                <a:ext uri="{FF2B5EF4-FFF2-40B4-BE49-F238E27FC236}">
                  <a16:creationId xmlns:a16="http://schemas.microsoft.com/office/drawing/2014/main" id="{4ACFE66A-B068-E1B9-01D4-E20C9670D75D}"/>
                </a:ext>
              </a:extLst>
            </p:cNvPr>
            <p:cNvSpPr txBox="1"/>
            <p:nvPr/>
          </p:nvSpPr>
          <p:spPr>
            <a:xfrm>
              <a:off x="1635040" y="958765"/>
              <a:ext cx="3748993" cy="3005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a:solidFill>
                    <a:srgbClr val="767171"/>
                  </a:solidFill>
                </a:defRPr>
              </a:lvl1pPr>
            </a:lstStyle>
            <a:p>
              <a:r>
                <a:rPr lang="en-US" noProof="0" dirty="0"/>
                <a:t>Infrastructure and Support</a:t>
              </a:r>
            </a:p>
          </p:txBody>
        </p:sp>
        <p:sp>
          <p:nvSpPr>
            <p:cNvPr id="9" name="Flecha">
              <a:extLst>
                <a:ext uri="{FF2B5EF4-FFF2-40B4-BE49-F238E27FC236}">
                  <a16:creationId xmlns:a16="http://schemas.microsoft.com/office/drawing/2014/main" id="{6F2A849B-9ACB-1FEE-52BB-4B014D809468}"/>
                </a:ext>
              </a:extLst>
            </p:cNvPr>
            <p:cNvSpPr/>
            <p:nvPr/>
          </p:nvSpPr>
          <p:spPr>
            <a:xfrm>
              <a:off x="3296092" y="4215115"/>
              <a:ext cx="2927081" cy="362125"/>
            </a:xfrm>
            <a:prstGeom prst="leftArrow">
              <a:avLst>
                <a:gd name="adj1" fmla="val 50000"/>
                <a:gd name="adj2" fmla="val 50000"/>
              </a:avLst>
            </a:prstGeom>
            <a:solidFill>
              <a:schemeClr val="bg2"/>
            </a:solidFill>
            <a:ln w="12700" cap="flat">
              <a:solidFill>
                <a:schemeClr val="bg2">
                  <a:lumMod val="50000"/>
                </a:schemeClr>
              </a:solidFill>
              <a:prstDash val="solid"/>
              <a:miter lim="800000"/>
            </a:ln>
            <a:effectLst/>
          </p:spPr>
          <p:txBody>
            <a:bodyPr wrap="square" lIns="45719" tIns="45719" rIns="45719" bIns="45719" numCol="1" anchor="ctr">
              <a:noAutofit/>
            </a:bodyPr>
            <a:lstStyle/>
            <a:p>
              <a:pPr>
                <a:defRPr sz="1600">
                  <a:solidFill>
                    <a:srgbClr val="767171"/>
                  </a:solidFill>
                </a:defRPr>
              </a:pPr>
              <a:endParaRPr lang="en-US" noProof="0" dirty="0"/>
            </a:p>
          </p:txBody>
        </p:sp>
        <p:sp>
          <p:nvSpPr>
            <p:cNvPr id="10" name="Physics modules">
              <a:extLst>
                <a:ext uri="{FF2B5EF4-FFF2-40B4-BE49-F238E27FC236}">
                  <a16:creationId xmlns:a16="http://schemas.microsoft.com/office/drawing/2014/main" id="{C3951D5C-85F1-ACC6-756C-5B9D2B598042}"/>
                </a:ext>
              </a:extLst>
            </p:cNvPr>
            <p:cNvSpPr txBox="1"/>
            <p:nvPr/>
          </p:nvSpPr>
          <p:spPr>
            <a:xfrm>
              <a:off x="3438692" y="4245879"/>
              <a:ext cx="2732411" cy="3005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600">
                  <a:solidFill>
                    <a:srgbClr val="767171"/>
                  </a:solidFill>
                </a:defRPr>
              </a:lvl1pPr>
            </a:lstStyle>
            <a:p>
              <a:r>
                <a:rPr lang="en-US" noProof="0" dirty="0"/>
                <a:t>Physics modules</a:t>
              </a:r>
            </a:p>
          </p:txBody>
        </p:sp>
        <p:grpSp>
          <p:nvGrpSpPr>
            <p:cNvPr id="11" name="Arrow: Curved Up 33">
              <a:extLst>
                <a:ext uri="{FF2B5EF4-FFF2-40B4-BE49-F238E27FC236}">
                  <a16:creationId xmlns:a16="http://schemas.microsoft.com/office/drawing/2014/main" id="{4CE1C4F8-A339-3981-384D-4972B55C7DF7}"/>
                </a:ext>
              </a:extLst>
            </p:cNvPr>
            <p:cNvGrpSpPr/>
            <p:nvPr/>
          </p:nvGrpSpPr>
          <p:grpSpPr>
            <a:xfrm>
              <a:off x="3767270" y="2230410"/>
              <a:ext cx="1864479" cy="282692"/>
              <a:chOff x="0" y="0"/>
              <a:chExt cx="1864477" cy="282690"/>
            </a:xfrm>
          </p:grpSpPr>
          <p:sp>
            <p:nvSpPr>
              <p:cNvPr id="76" name="Figura">
                <a:extLst>
                  <a:ext uri="{FF2B5EF4-FFF2-40B4-BE49-F238E27FC236}">
                    <a16:creationId xmlns:a16="http://schemas.microsoft.com/office/drawing/2014/main" id="{CF9AD2AB-0430-CA18-B9F2-EE6AB124A3C3}"/>
                  </a:ext>
                </a:extLst>
              </p:cNvPr>
              <p:cNvSpPr/>
              <p:nvPr/>
            </p:nvSpPr>
            <p:spPr>
              <a:xfrm rot="10800000">
                <a:off x="0" y="0"/>
                <a:ext cx="1864478" cy="282691"/>
              </a:xfrm>
              <a:custGeom>
                <a:avLst/>
                <a:gdLst/>
                <a:ahLst/>
                <a:cxnLst>
                  <a:cxn ang="0">
                    <a:pos x="wd2" y="hd2"/>
                  </a:cxn>
                  <a:cxn ang="5400000">
                    <a:pos x="wd2" y="hd2"/>
                  </a:cxn>
                  <a:cxn ang="10800000">
                    <a:pos x="wd2" y="hd2"/>
                  </a:cxn>
                  <a:cxn ang="16200000">
                    <a:pos x="wd2" y="hd2"/>
                  </a:cxn>
                </a:cxnLst>
                <a:rect l="0" t="0" r="r" b="b"/>
                <a:pathLst>
                  <a:path w="21600" h="21222" extrusionOk="0">
                    <a:moveTo>
                      <a:pt x="21110" y="0"/>
                    </a:moveTo>
                    <a:lnTo>
                      <a:pt x="21600" y="5305"/>
                    </a:lnTo>
                    <a:lnTo>
                      <a:pt x="21191" y="5305"/>
                    </a:lnTo>
                    <a:cubicBezTo>
                      <a:pt x="19972" y="14979"/>
                      <a:pt x="15629" y="21600"/>
                      <a:pt x="10760" y="21205"/>
                    </a:cubicBezTo>
                    <a:lnTo>
                      <a:pt x="10760" y="21205"/>
                    </a:lnTo>
                    <a:cubicBezTo>
                      <a:pt x="15324" y="20834"/>
                      <a:pt x="19230" y="14373"/>
                      <a:pt x="20372" y="5305"/>
                    </a:cubicBezTo>
                    <a:lnTo>
                      <a:pt x="19963" y="5305"/>
                    </a:lnTo>
                    <a:close/>
                    <a:moveTo>
                      <a:pt x="10350" y="21221"/>
                    </a:moveTo>
                    <a:cubicBezTo>
                      <a:pt x="4634" y="21221"/>
                      <a:pt x="0" y="11720"/>
                      <a:pt x="0" y="0"/>
                    </a:cubicBezTo>
                    <a:lnTo>
                      <a:pt x="819" y="0"/>
                    </a:lnTo>
                    <a:cubicBezTo>
                      <a:pt x="819" y="11720"/>
                      <a:pt x="5453" y="21221"/>
                      <a:pt x="11169" y="21221"/>
                    </a:cubicBezTo>
                    <a:close/>
                  </a:path>
                </a:pathLst>
              </a:custGeom>
              <a:solidFill>
                <a:srgbClr val="002060"/>
              </a:solidFill>
              <a:ln w="12700" cap="flat">
                <a:noFill/>
                <a:miter lim="400000"/>
              </a:ln>
              <a:effectLst/>
            </p:spPr>
            <p:txBody>
              <a:bodyPr wrap="square" lIns="45719" tIns="45719" rIns="45719" bIns="45719" numCol="1" anchor="ctr">
                <a:noAutofit/>
              </a:bodyPr>
              <a:lstStyle/>
              <a:p>
                <a:pPr algn="ctr">
                  <a:defRPr sz="1100"/>
                </a:pPr>
                <a:endParaRPr lang="en-US" noProof="0" dirty="0"/>
              </a:p>
            </p:txBody>
          </p:sp>
          <p:sp>
            <p:nvSpPr>
              <p:cNvPr id="77" name="Figura">
                <a:extLst>
                  <a:ext uri="{FF2B5EF4-FFF2-40B4-BE49-F238E27FC236}">
                    <a16:creationId xmlns:a16="http://schemas.microsoft.com/office/drawing/2014/main" id="{5404864D-2C7B-6FB4-C3B2-0298EC05703E}"/>
                  </a:ext>
                </a:extLst>
              </p:cNvPr>
              <p:cNvSpPr/>
              <p:nvPr/>
            </p:nvSpPr>
            <p:spPr>
              <a:xfrm rot="10800000">
                <a:off x="900384" y="2"/>
                <a:ext cx="964094" cy="282689"/>
              </a:xfrm>
              <a:custGeom>
                <a:avLst/>
                <a:gdLst/>
                <a:ahLst/>
                <a:cxnLst>
                  <a:cxn ang="0">
                    <a:pos x="wd2" y="hd2"/>
                  </a:cxn>
                  <a:cxn ang="5400000">
                    <a:pos x="wd2" y="hd2"/>
                  </a:cxn>
                  <a:cxn ang="10800000">
                    <a:pos x="wd2" y="hd2"/>
                  </a:cxn>
                  <a:cxn ang="16200000">
                    <a:pos x="wd2" y="hd2"/>
                  </a:cxn>
                </a:cxnLst>
                <a:rect l="0" t="0" r="r" b="b"/>
                <a:pathLst>
                  <a:path w="21600" h="21600" extrusionOk="0">
                    <a:moveTo>
                      <a:pt x="20017" y="21600"/>
                    </a:moveTo>
                    <a:cubicBezTo>
                      <a:pt x="8962" y="21600"/>
                      <a:pt x="0" y="11929"/>
                      <a:pt x="0" y="0"/>
                    </a:cubicBezTo>
                    <a:lnTo>
                      <a:pt x="1583" y="0"/>
                    </a:lnTo>
                    <a:cubicBezTo>
                      <a:pt x="1583" y="11929"/>
                      <a:pt x="10545" y="21600"/>
                      <a:pt x="21600" y="216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1100"/>
                </a:pPr>
                <a:endParaRPr lang="en-US" noProof="0" dirty="0"/>
              </a:p>
            </p:txBody>
          </p:sp>
          <p:sp>
            <p:nvSpPr>
              <p:cNvPr id="78" name="Línea">
                <a:extLst>
                  <a:ext uri="{FF2B5EF4-FFF2-40B4-BE49-F238E27FC236}">
                    <a16:creationId xmlns:a16="http://schemas.microsoft.com/office/drawing/2014/main" id="{CDF8BB4E-886B-3515-DD81-D6866D7DB55C}"/>
                  </a:ext>
                </a:extLst>
              </p:cNvPr>
              <p:cNvSpPr/>
              <p:nvPr/>
            </p:nvSpPr>
            <p:spPr>
              <a:xfrm rot="10800000">
                <a:off x="0" y="2"/>
                <a:ext cx="1864478" cy="282689"/>
              </a:xfrm>
              <a:custGeom>
                <a:avLst/>
                <a:gdLst/>
                <a:ahLst/>
                <a:cxnLst>
                  <a:cxn ang="0">
                    <a:pos x="wd2" y="hd2"/>
                  </a:cxn>
                  <a:cxn ang="5400000">
                    <a:pos x="wd2" y="hd2"/>
                  </a:cxn>
                  <a:cxn ang="10800000">
                    <a:pos x="wd2" y="hd2"/>
                  </a:cxn>
                  <a:cxn ang="16200000">
                    <a:pos x="wd2" y="hd2"/>
                  </a:cxn>
                </a:cxnLst>
                <a:rect l="0" t="0" r="r" b="b"/>
                <a:pathLst>
                  <a:path w="21600" h="21600" extrusionOk="0">
                    <a:moveTo>
                      <a:pt x="10760" y="21583"/>
                    </a:moveTo>
                    <a:lnTo>
                      <a:pt x="10760" y="21583"/>
                    </a:lnTo>
                    <a:cubicBezTo>
                      <a:pt x="15324" y="21206"/>
                      <a:pt x="19230" y="14630"/>
                      <a:pt x="20372" y="5400"/>
                    </a:cubicBezTo>
                    <a:lnTo>
                      <a:pt x="19963" y="5400"/>
                    </a:lnTo>
                    <a:lnTo>
                      <a:pt x="21110" y="0"/>
                    </a:lnTo>
                    <a:lnTo>
                      <a:pt x="21600" y="5400"/>
                    </a:lnTo>
                    <a:lnTo>
                      <a:pt x="21191" y="5400"/>
                    </a:lnTo>
                    <a:cubicBezTo>
                      <a:pt x="20011" y="14937"/>
                      <a:pt x="15889" y="21600"/>
                      <a:pt x="11169" y="21600"/>
                    </a:cubicBezTo>
                    <a:lnTo>
                      <a:pt x="10350" y="21600"/>
                    </a:lnTo>
                    <a:cubicBezTo>
                      <a:pt x="4634" y="21600"/>
                      <a:pt x="0" y="11929"/>
                      <a:pt x="0" y="0"/>
                    </a:cubicBezTo>
                    <a:lnTo>
                      <a:pt x="819" y="0"/>
                    </a:lnTo>
                    <a:cubicBezTo>
                      <a:pt x="819" y="11929"/>
                      <a:pt x="5453" y="21600"/>
                      <a:pt x="11169" y="21600"/>
                    </a:cubicBezTo>
                  </a:path>
                </a:pathLst>
              </a:custGeom>
              <a:noFill/>
              <a:ln w="12700" cap="flat">
                <a:solidFill>
                  <a:srgbClr val="26415A"/>
                </a:solidFill>
                <a:prstDash val="solid"/>
                <a:miter lim="800000"/>
              </a:ln>
              <a:effectLst/>
            </p:spPr>
            <p:txBody>
              <a:bodyPr wrap="square" lIns="45719" tIns="45719" rIns="45719" bIns="45719" numCol="1" anchor="ctr">
                <a:noAutofit/>
              </a:bodyPr>
              <a:lstStyle/>
              <a:p>
                <a:pPr algn="ctr">
                  <a:defRPr sz="1100"/>
                </a:pPr>
                <a:endParaRPr lang="en-US" noProof="0" dirty="0"/>
              </a:p>
            </p:txBody>
          </p:sp>
        </p:grpSp>
        <p:grpSp>
          <p:nvGrpSpPr>
            <p:cNvPr id="12" name="Arrow: Curved Up 32">
              <a:extLst>
                <a:ext uri="{FF2B5EF4-FFF2-40B4-BE49-F238E27FC236}">
                  <a16:creationId xmlns:a16="http://schemas.microsoft.com/office/drawing/2014/main" id="{039A1C86-BA4E-B3BE-4283-47B2B9E588D2}"/>
                </a:ext>
              </a:extLst>
            </p:cNvPr>
            <p:cNvGrpSpPr/>
            <p:nvPr/>
          </p:nvGrpSpPr>
          <p:grpSpPr>
            <a:xfrm>
              <a:off x="3767270" y="1346898"/>
              <a:ext cx="1864479" cy="282691"/>
              <a:chOff x="0" y="0"/>
              <a:chExt cx="1864477" cy="282690"/>
            </a:xfrm>
          </p:grpSpPr>
          <p:sp>
            <p:nvSpPr>
              <p:cNvPr id="73" name="Figura">
                <a:extLst>
                  <a:ext uri="{FF2B5EF4-FFF2-40B4-BE49-F238E27FC236}">
                    <a16:creationId xmlns:a16="http://schemas.microsoft.com/office/drawing/2014/main" id="{CFA6BA6B-0C7F-2452-7188-9A2DCFCDF184}"/>
                  </a:ext>
                </a:extLst>
              </p:cNvPr>
              <p:cNvSpPr/>
              <p:nvPr/>
            </p:nvSpPr>
            <p:spPr>
              <a:xfrm rot="10800000">
                <a:off x="0" y="0"/>
                <a:ext cx="1864478" cy="282691"/>
              </a:xfrm>
              <a:custGeom>
                <a:avLst/>
                <a:gdLst/>
                <a:ahLst/>
                <a:cxnLst>
                  <a:cxn ang="0">
                    <a:pos x="wd2" y="hd2"/>
                  </a:cxn>
                  <a:cxn ang="5400000">
                    <a:pos x="wd2" y="hd2"/>
                  </a:cxn>
                  <a:cxn ang="10800000">
                    <a:pos x="wd2" y="hd2"/>
                  </a:cxn>
                  <a:cxn ang="16200000">
                    <a:pos x="wd2" y="hd2"/>
                  </a:cxn>
                </a:cxnLst>
                <a:rect l="0" t="0" r="r" b="b"/>
                <a:pathLst>
                  <a:path w="21600" h="21222" extrusionOk="0">
                    <a:moveTo>
                      <a:pt x="21110" y="0"/>
                    </a:moveTo>
                    <a:lnTo>
                      <a:pt x="21600" y="5305"/>
                    </a:lnTo>
                    <a:lnTo>
                      <a:pt x="21191" y="5305"/>
                    </a:lnTo>
                    <a:cubicBezTo>
                      <a:pt x="19972" y="14979"/>
                      <a:pt x="15629" y="21600"/>
                      <a:pt x="10760" y="21205"/>
                    </a:cubicBezTo>
                    <a:lnTo>
                      <a:pt x="10760" y="21205"/>
                    </a:lnTo>
                    <a:cubicBezTo>
                      <a:pt x="15324" y="20834"/>
                      <a:pt x="19230" y="14373"/>
                      <a:pt x="20372" y="5305"/>
                    </a:cubicBezTo>
                    <a:lnTo>
                      <a:pt x="19963" y="5305"/>
                    </a:lnTo>
                    <a:close/>
                    <a:moveTo>
                      <a:pt x="10350" y="21221"/>
                    </a:moveTo>
                    <a:cubicBezTo>
                      <a:pt x="4634" y="21221"/>
                      <a:pt x="0" y="11720"/>
                      <a:pt x="0" y="0"/>
                    </a:cubicBezTo>
                    <a:lnTo>
                      <a:pt x="819" y="0"/>
                    </a:lnTo>
                    <a:cubicBezTo>
                      <a:pt x="819" y="11720"/>
                      <a:pt x="5453" y="21221"/>
                      <a:pt x="11169" y="21221"/>
                    </a:cubicBezTo>
                    <a:close/>
                  </a:path>
                </a:pathLst>
              </a:custGeom>
              <a:solidFill>
                <a:srgbClr val="002060"/>
              </a:solidFill>
              <a:ln w="12700" cap="flat">
                <a:noFill/>
                <a:miter lim="400000"/>
              </a:ln>
              <a:effectLst/>
            </p:spPr>
            <p:txBody>
              <a:bodyPr wrap="square" lIns="45719" tIns="45719" rIns="45719" bIns="45719" numCol="1" anchor="ctr">
                <a:noAutofit/>
              </a:bodyPr>
              <a:lstStyle/>
              <a:p>
                <a:pPr algn="ctr">
                  <a:defRPr sz="1100"/>
                </a:pPr>
                <a:endParaRPr lang="en-US" noProof="0" dirty="0"/>
              </a:p>
            </p:txBody>
          </p:sp>
          <p:sp>
            <p:nvSpPr>
              <p:cNvPr id="74" name="Figura">
                <a:extLst>
                  <a:ext uri="{FF2B5EF4-FFF2-40B4-BE49-F238E27FC236}">
                    <a16:creationId xmlns:a16="http://schemas.microsoft.com/office/drawing/2014/main" id="{5590AF97-7BB3-E165-0A55-7788085002D6}"/>
                  </a:ext>
                </a:extLst>
              </p:cNvPr>
              <p:cNvSpPr/>
              <p:nvPr/>
            </p:nvSpPr>
            <p:spPr>
              <a:xfrm rot="10800000">
                <a:off x="900384" y="2"/>
                <a:ext cx="964094" cy="282689"/>
              </a:xfrm>
              <a:custGeom>
                <a:avLst/>
                <a:gdLst/>
                <a:ahLst/>
                <a:cxnLst>
                  <a:cxn ang="0">
                    <a:pos x="wd2" y="hd2"/>
                  </a:cxn>
                  <a:cxn ang="5400000">
                    <a:pos x="wd2" y="hd2"/>
                  </a:cxn>
                  <a:cxn ang="10800000">
                    <a:pos x="wd2" y="hd2"/>
                  </a:cxn>
                  <a:cxn ang="16200000">
                    <a:pos x="wd2" y="hd2"/>
                  </a:cxn>
                </a:cxnLst>
                <a:rect l="0" t="0" r="r" b="b"/>
                <a:pathLst>
                  <a:path w="21600" h="21600" extrusionOk="0">
                    <a:moveTo>
                      <a:pt x="20017" y="21600"/>
                    </a:moveTo>
                    <a:cubicBezTo>
                      <a:pt x="8962" y="21600"/>
                      <a:pt x="0" y="11929"/>
                      <a:pt x="0" y="0"/>
                    </a:cubicBezTo>
                    <a:lnTo>
                      <a:pt x="1583" y="0"/>
                    </a:lnTo>
                    <a:cubicBezTo>
                      <a:pt x="1583" y="11929"/>
                      <a:pt x="10545" y="21600"/>
                      <a:pt x="21600" y="216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1100"/>
                </a:pPr>
                <a:endParaRPr lang="en-US" noProof="0" dirty="0"/>
              </a:p>
            </p:txBody>
          </p:sp>
          <p:sp>
            <p:nvSpPr>
              <p:cNvPr id="75" name="Línea">
                <a:extLst>
                  <a:ext uri="{FF2B5EF4-FFF2-40B4-BE49-F238E27FC236}">
                    <a16:creationId xmlns:a16="http://schemas.microsoft.com/office/drawing/2014/main" id="{BBEAC64D-D4EF-4580-B947-F1C32871B05D}"/>
                  </a:ext>
                </a:extLst>
              </p:cNvPr>
              <p:cNvSpPr/>
              <p:nvPr/>
            </p:nvSpPr>
            <p:spPr>
              <a:xfrm rot="10800000">
                <a:off x="0" y="2"/>
                <a:ext cx="1864478" cy="282689"/>
              </a:xfrm>
              <a:custGeom>
                <a:avLst/>
                <a:gdLst/>
                <a:ahLst/>
                <a:cxnLst>
                  <a:cxn ang="0">
                    <a:pos x="wd2" y="hd2"/>
                  </a:cxn>
                  <a:cxn ang="5400000">
                    <a:pos x="wd2" y="hd2"/>
                  </a:cxn>
                  <a:cxn ang="10800000">
                    <a:pos x="wd2" y="hd2"/>
                  </a:cxn>
                  <a:cxn ang="16200000">
                    <a:pos x="wd2" y="hd2"/>
                  </a:cxn>
                </a:cxnLst>
                <a:rect l="0" t="0" r="r" b="b"/>
                <a:pathLst>
                  <a:path w="21600" h="21600" extrusionOk="0">
                    <a:moveTo>
                      <a:pt x="10760" y="21583"/>
                    </a:moveTo>
                    <a:lnTo>
                      <a:pt x="10760" y="21583"/>
                    </a:lnTo>
                    <a:cubicBezTo>
                      <a:pt x="15324" y="21206"/>
                      <a:pt x="19230" y="14630"/>
                      <a:pt x="20372" y="5400"/>
                    </a:cubicBezTo>
                    <a:lnTo>
                      <a:pt x="19963" y="5400"/>
                    </a:lnTo>
                    <a:lnTo>
                      <a:pt x="21110" y="0"/>
                    </a:lnTo>
                    <a:lnTo>
                      <a:pt x="21600" y="5400"/>
                    </a:lnTo>
                    <a:lnTo>
                      <a:pt x="21191" y="5400"/>
                    </a:lnTo>
                    <a:cubicBezTo>
                      <a:pt x="20011" y="14937"/>
                      <a:pt x="15889" y="21600"/>
                      <a:pt x="11169" y="21600"/>
                    </a:cubicBezTo>
                    <a:lnTo>
                      <a:pt x="10350" y="21600"/>
                    </a:lnTo>
                    <a:cubicBezTo>
                      <a:pt x="4634" y="21600"/>
                      <a:pt x="0" y="11929"/>
                      <a:pt x="0" y="0"/>
                    </a:cubicBezTo>
                    <a:lnTo>
                      <a:pt x="819" y="0"/>
                    </a:lnTo>
                    <a:cubicBezTo>
                      <a:pt x="819" y="11929"/>
                      <a:pt x="5453" y="21600"/>
                      <a:pt x="11169" y="21600"/>
                    </a:cubicBezTo>
                  </a:path>
                </a:pathLst>
              </a:custGeom>
              <a:noFill/>
              <a:ln w="12700" cap="flat">
                <a:solidFill>
                  <a:srgbClr val="26415A"/>
                </a:solidFill>
                <a:prstDash val="solid"/>
                <a:miter lim="800000"/>
              </a:ln>
              <a:effectLst/>
            </p:spPr>
            <p:txBody>
              <a:bodyPr wrap="square" lIns="45719" tIns="45719" rIns="45719" bIns="45719" numCol="1" anchor="ctr">
                <a:noAutofit/>
              </a:bodyPr>
              <a:lstStyle/>
              <a:p>
                <a:pPr algn="ctr">
                  <a:defRPr sz="1100"/>
                </a:pPr>
                <a:endParaRPr lang="en-US" noProof="0" dirty="0"/>
              </a:p>
            </p:txBody>
          </p:sp>
        </p:grpSp>
        <p:grpSp>
          <p:nvGrpSpPr>
            <p:cNvPr id="13" name="Rounded Rectangle 5">
              <a:extLst>
                <a:ext uri="{FF2B5EF4-FFF2-40B4-BE49-F238E27FC236}">
                  <a16:creationId xmlns:a16="http://schemas.microsoft.com/office/drawing/2014/main" id="{8123B0C8-CCB3-C219-8BF6-8BD1382B534B}"/>
                </a:ext>
              </a:extLst>
            </p:cNvPr>
            <p:cNvGrpSpPr/>
            <p:nvPr/>
          </p:nvGrpSpPr>
          <p:grpSpPr>
            <a:xfrm>
              <a:off x="387453" y="887238"/>
              <a:ext cx="1337845" cy="4181344"/>
              <a:chOff x="0" y="0"/>
              <a:chExt cx="1337843" cy="4181339"/>
            </a:xfrm>
          </p:grpSpPr>
          <p:sp>
            <p:nvSpPr>
              <p:cNvPr id="71" name="Rectángulo redondeado">
                <a:extLst>
                  <a:ext uri="{FF2B5EF4-FFF2-40B4-BE49-F238E27FC236}">
                    <a16:creationId xmlns:a16="http://schemas.microsoft.com/office/drawing/2014/main" id="{9A130FE5-9BA2-1424-56DF-92393A9770EF}"/>
                  </a:ext>
                </a:extLst>
              </p:cNvPr>
              <p:cNvSpPr/>
              <p:nvPr/>
            </p:nvSpPr>
            <p:spPr>
              <a:xfrm>
                <a:off x="0" y="0"/>
                <a:ext cx="1337843" cy="4181339"/>
              </a:xfrm>
              <a:prstGeom prst="roundRect">
                <a:avLst>
                  <a:gd name="adj" fmla="val 16667"/>
                </a:avLst>
              </a:prstGeom>
              <a:solidFill>
                <a:srgbClr val="002060"/>
              </a:solidFill>
              <a:ln w="6350" cap="flat">
                <a:solidFill>
                  <a:schemeClr val="accent4"/>
                </a:solidFill>
                <a:prstDash val="solid"/>
                <a:miter lim="800000"/>
              </a:ln>
              <a:effectLst/>
            </p:spPr>
            <p:txBody>
              <a:bodyPr wrap="square" lIns="45719" tIns="45719" rIns="45719" bIns="45719" numCol="1" anchor="ctr">
                <a:noAutofit/>
              </a:bodyPr>
              <a:lstStyle/>
              <a:p>
                <a:pPr algn="ctr">
                  <a:defRPr sz="1100" b="1"/>
                </a:pPr>
                <a:endParaRPr lang="en-US" noProof="0" dirty="0"/>
              </a:p>
            </p:txBody>
          </p:sp>
          <p:sp>
            <p:nvSpPr>
              <p:cNvPr id="72" name="WPAC">
                <a:extLst>
                  <a:ext uri="{FF2B5EF4-FFF2-40B4-BE49-F238E27FC236}">
                    <a16:creationId xmlns:a16="http://schemas.microsoft.com/office/drawing/2014/main" id="{DC1B70A8-188B-1F3D-A92E-497C0B11FCB4}"/>
                  </a:ext>
                </a:extLst>
              </p:cNvPr>
              <p:cNvSpPr txBox="1"/>
              <p:nvPr/>
            </p:nvSpPr>
            <p:spPr>
              <a:xfrm>
                <a:off x="114203" y="59348"/>
                <a:ext cx="1109436" cy="40626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100" b="1"/>
                </a:pPr>
                <a:r>
                  <a:rPr lang="en-US" sz="2000" noProof="0" dirty="0">
                    <a:solidFill>
                      <a:schemeClr val="bg1"/>
                    </a:solidFill>
                  </a:rPr>
                  <a:t>WPAC</a:t>
                </a: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p:txBody>
          </p:sp>
        </p:grpSp>
        <p:sp>
          <p:nvSpPr>
            <p:cNvPr id="14" name="Rounded Rectangle 38">
              <a:extLst>
                <a:ext uri="{FF2B5EF4-FFF2-40B4-BE49-F238E27FC236}">
                  <a16:creationId xmlns:a16="http://schemas.microsoft.com/office/drawing/2014/main" id="{E8F8BCB4-F9A8-2946-8747-8AB9A4F38A3D}"/>
                </a:ext>
              </a:extLst>
            </p:cNvPr>
            <p:cNvSpPr/>
            <p:nvPr/>
          </p:nvSpPr>
          <p:spPr>
            <a:xfrm>
              <a:off x="5791195" y="1117537"/>
              <a:ext cx="763517" cy="3951044"/>
            </a:xfrm>
            <a:prstGeom prst="roundRect">
              <a:avLst>
                <a:gd name="adj" fmla="val 16667"/>
              </a:avLst>
            </a:prstGeom>
            <a:solidFill>
              <a:schemeClr val="bg2">
                <a:lumMod val="90000"/>
              </a:schemeClr>
            </a:solidFill>
            <a:ln w="6350" cap="flat">
              <a:solidFill>
                <a:schemeClr val="accent4"/>
              </a:solidFill>
              <a:prstDash val="solid"/>
              <a:miter lim="800000"/>
            </a:ln>
            <a:effectLst/>
          </p:spPr>
          <p:txBody>
            <a:bodyPr wrap="square" lIns="45719" tIns="45719" rIns="45719" bIns="45719" numCol="1" anchor="ctr">
              <a:noAutofit/>
            </a:bodyPr>
            <a:lstStyle/>
            <a:p>
              <a:pPr algn="ctr">
                <a:defRPr sz="1100"/>
              </a:pPr>
              <a:endParaRPr lang="en-US" noProof="0" dirty="0"/>
            </a:p>
          </p:txBody>
        </p:sp>
        <p:sp>
          <p:nvSpPr>
            <p:cNvPr id="15" name="Rounded Rectangle 14">
              <a:extLst>
                <a:ext uri="{FF2B5EF4-FFF2-40B4-BE49-F238E27FC236}">
                  <a16:creationId xmlns:a16="http://schemas.microsoft.com/office/drawing/2014/main" id="{C43021B6-CDC7-93DC-47CB-3BC35E033F09}"/>
                </a:ext>
              </a:extLst>
            </p:cNvPr>
            <p:cNvSpPr/>
            <p:nvPr/>
          </p:nvSpPr>
          <p:spPr>
            <a:xfrm>
              <a:off x="5703218" y="1024462"/>
              <a:ext cx="763517" cy="3951044"/>
            </a:xfrm>
            <a:prstGeom prst="roundRect">
              <a:avLst>
                <a:gd name="adj" fmla="val 16667"/>
              </a:avLst>
            </a:prstGeom>
            <a:solidFill>
              <a:schemeClr val="bg2">
                <a:lumMod val="90000"/>
              </a:schemeClr>
            </a:solidFill>
            <a:ln w="6350" cap="flat">
              <a:solidFill>
                <a:schemeClr val="accent4"/>
              </a:solidFill>
              <a:prstDash val="solid"/>
              <a:miter lim="800000"/>
            </a:ln>
            <a:effectLst/>
          </p:spPr>
          <p:txBody>
            <a:bodyPr wrap="square" lIns="45719" tIns="45719" rIns="45719" bIns="45719" numCol="1" anchor="ctr">
              <a:noAutofit/>
            </a:bodyPr>
            <a:lstStyle/>
            <a:p>
              <a:pPr algn="ctr">
                <a:defRPr sz="1100"/>
              </a:pPr>
              <a:endParaRPr lang="en-US" noProof="0" dirty="0"/>
            </a:p>
          </p:txBody>
        </p:sp>
        <p:grpSp>
          <p:nvGrpSpPr>
            <p:cNvPr id="16" name="Rounded Rectangle 11">
              <a:extLst>
                <a:ext uri="{FF2B5EF4-FFF2-40B4-BE49-F238E27FC236}">
                  <a16:creationId xmlns:a16="http://schemas.microsoft.com/office/drawing/2014/main" id="{A77E64B9-9019-18F4-715A-3DE27CE999E3}"/>
                </a:ext>
              </a:extLst>
            </p:cNvPr>
            <p:cNvGrpSpPr/>
            <p:nvPr/>
          </p:nvGrpSpPr>
          <p:grpSpPr>
            <a:xfrm>
              <a:off x="5525373" y="887237"/>
              <a:ext cx="850606" cy="3951045"/>
              <a:chOff x="0" y="0"/>
              <a:chExt cx="850604" cy="3951039"/>
            </a:xfrm>
            <a:solidFill>
              <a:schemeClr val="bg2">
                <a:lumMod val="90000"/>
              </a:schemeClr>
            </a:solidFill>
          </p:grpSpPr>
          <p:sp>
            <p:nvSpPr>
              <p:cNvPr id="69" name="Rectángulo redondeado">
                <a:extLst>
                  <a:ext uri="{FF2B5EF4-FFF2-40B4-BE49-F238E27FC236}">
                    <a16:creationId xmlns:a16="http://schemas.microsoft.com/office/drawing/2014/main" id="{53887C29-91A3-9553-6E38-EA4C05F94810}"/>
                  </a:ext>
                </a:extLst>
              </p:cNvPr>
              <p:cNvSpPr/>
              <p:nvPr/>
            </p:nvSpPr>
            <p:spPr>
              <a:xfrm>
                <a:off x="0" y="0"/>
                <a:ext cx="850604" cy="3951039"/>
              </a:xfrm>
              <a:prstGeom prst="roundRect">
                <a:avLst>
                  <a:gd name="adj" fmla="val 16667"/>
                </a:avLst>
              </a:prstGeom>
              <a:grpFill/>
              <a:ln w="6350" cap="flat">
                <a:solidFill>
                  <a:schemeClr val="accent4"/>
                </a:solidFill>
                <a:prstDash val="solid"/>
                <a:miter lim="800000"/>
              </a:ln>
              <a:effectLst/>
            </p:spPr>
            <p:txBody>
              <a:bodyPr wrap="square" lIns="45719" tIns="45719" rIns="45719" bIns="45719" numCol="1" anchor="ctr">
                <a:noAutofit/>
              </a:bodyPr>
              <a:lstStyle/>
              <a:p>
                <a:pPr algn="ctr">
                  <a:defRPr sz="1100" b="1"/>
                </a:pPr>
                <a:endParaRPr lang="en-US" noProof="0" dirty="0"/>
              </a:p>
            </p:txBody>
          </p:sp>
          <p:sp>
            <p:nvSpPr>
              <p:cNvPr id="70" name="WPs">
                <a:extLst>
                  <a:ext uri="{FF2B5EF4-FFF2-40B4-BE49-F238E27FC236}">
                    <a16:creationId xmlns:a16="http://schemas.microsoft.com/office/drawing/2014/main" id="{81B8A73A-0295-53A7-B5A5-E6F822F9E086}"/>
                  </a:ext>
                </a:extLst>
              </p:cNvPr>
              <p:cNvSpPr txBox="1"/>
              <p:nvPr/>
            </p:nvSpPr>
            <p:spPr>
              <a:xfrm>
                <a:off x="90417" y="51921"/>
                <a:ext cx="669769" cy="3847199"/>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100" b="1"/>
                </a:pPr>
                <a:r>
                  <a:rPr lang="en-US" sz="2000" noProof="0" dirty="0">
                    <a:solidFill>
                      <a:schemeClr val="bg2">
                        <a:lumMod val="25000"/>
                      </a:schemeClr>
                    </a:solidFill>
                  </a:rPr>
                  <a:t>WPs</a:t>
                </a: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a:p>
                <a:pPr algn="ctr">
                  <a:defRPr sz="1100" b="1"/>
                </a:pPr>
                <a:endParaRPr lang="en-US" sz="1400" noProof="0" dirty="0">
                  <a:solidFill>
                    <a:schemeClr val="bg1"/>
                  </a:solidFill>
                </a:endParaRPr>
              </a:p>
            </p:txBody>
          </p:sp>
        </p:grpSp>
        <p:sp>
          <p:nvSpPr>
            <p:cNvPr id="17" name="TextBox 21">
              <a:extLst>
                <a:ext uri="{FF2B5EF4-FFF2-40B4-BE49-F238E27FC236}">
                  <a16:creationId xmlns:a16="http://schemas.microsoft.com/office/drawing/2014/main" id="{06B3917C-808C-7AA7-7237-F9C425A25672}"/>
                </a:ext>
              </a:extLst>
            </p:cNvPr>
            <p:cNvSpPr txBox="1"/>
            <p:nvPr/>
          </p:nvSpPr>
          <p:spPr>
            <a:xfrm>
              <a:off x="5651958" y="1884346"/>
              <a:ext cx="598374" cy="307775"/>
            </a:xfrm>
            <a:prstGeom prst="rect">
              <a:avLst/>
            </a:prstGeom>
            <a:solidFill>
              <a:srgbClr val="0020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100" b="1">
                  <a:solidFill>
                    <a:srgbClr val="FFFFFF"/>
                  </a:solidFill>
                </a:defRPr>
              </a:lvl1pPr>
            </a:lstStyle>
            <a:p>
              <a:r>
                <a:rPr lang="en-US" sz="1400" noProof="0" dirty="0"/>
                <a:t>TSVVs</a:t>
              </a:r>
            </a:p>
          </p:txBody>
        </p:sp>
        <p:sp>
          <p:nvSpPr>
            <p:cNvPr id="18" name="TextBox 22">
              <a:extLst>
                <a:ext uri="{FF2B5EF4-FFF2-40B4-BE49-F238E27FC236}">
                  <a16:creationId xmlns:a16="http://schemas.microsoft.com/office/drawing/2014/main" id="{C2801EAC-6542-3FC8-5B7F-4ED75FCC3C68}"/>
                </a:ext>
              </a:extLst>
            </p:cNvPr>
            <p:cNvSpPr txBox="1"/>
            <p:nvPr/>
          </p:nvSpPr>
          <p:spPr>
            <a:xfrm>
              <a:off x="5651958" y="2301024"/>
              <a:ext cx="591377" cy="307775"/>
            </a:xfrm>
            <a:prstGeom prst="rect">
              <a:avLst/>
            </a:prstGeom>
            <a:solidFill>
              <a:srgbClr val="002060"/>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100" b="1">
                  <a:solidFill>
                    <a:srgbClr val="FFFFFF"/>
                  </a:solidFill>
                </a:defRPr>
              </a:lvl1pPr>
            </a:lstStyle>
            <a:p>
              <a:r>
                <a:rPr lang="en-US" sz="1400" noProof="0" dirty="0" err="1"/>
                <a:t>EnRs</a:t>
              </a:r>
              <a:endParaRPr lang="en-US" sz="1400" noProof="0" dirty="0"/>
            </a:p>
          </p:txBody>
        </p:sp>
        <p:grpSp>
          <p:nvGrpSpPr>
            <p:cNvPr id="19" name="Rounded Rectangle 37">
              <a:extLst>
                <a:ext uri="{FF2B5EF4-FFF2-40B4-BE49-F238E27FC236}">
                  <a16:creationId xmlns:a16="http://schemas.microsoft.com/office/drawing/2014/main" id="{FE215AED-AEF1-7D72-5B67-0523C913E32E}"/>
                </a:ext>
              </a:extLst>
            </p:cNvPr>
            <p:cNvGrpSpPr/>
            <p:nvPr/>
          </p:nvGrpSpPr>
          <p:grpSpPr>
            <a:xfrm>
              <a:off x="1000685" y="2811173"/>
              <a:ext cx="1093441" cy="356942"/>
              <a:chOff x="0" y="0"/>
              <a:chExt cx="1093439" cy="356941"/>
            </a:xfrm>
          </p:grpSpPr>
          <p:sp>
            <p:nvSpPr>
              <p:cNvPr id="67" name="Rectángulo redondeado">
                <a:extLst>
                  <a:ext uri="{FF2B5EF4-FFF2-40B4-BE49-F238E27FC236}">
                    <a16:creationId xmlns:a16="http://schemas.microsoft.com/office/drawing/2014/main" id="{50AA233F-96D0-523B-9164-82FD1D34641D}"/>
                  </a:ext>
                </a:extLst>
              </p:cNvPr>
              <p:cNvSpPr/>
              <p:nvPr/>
            </p:nvSpPr>
            <p:spPr>
              <a:xfrm>
                <a:off x="0" y="0"/>
                <a:ext cx="1093439" cy="356941"/>
              </a:xfrm>
              <a:prstGeom prst="roundRect">
                <a:avLst>
                  <a:gd name="adj" fmla="val 16667"/>
                </a:avLst>
              </a:prstGeom>
              <a:gradFill flip="none" rotWithShape="1">
                <a:gsLst>
                  <a:gs pos="0">
                    <a:srgbClr val="5F82CB"/>
                  </a:gs>
                  <a:gs pos="50000">
                    <a:srgbClr val="3E70CA"/>
                  </a:gs>
                  <a:gs pos="100000">
                    <a:srgbClr val="2F61BA"/>
                  </a:gs>
                </a:gsLst>
                <a:lin ang="5400000" scaled="0"/>
              </a:gradFill>
              <a:ln w="6350" cap="flat">
                <a:solidFill>
                  <a:schemeClr val="accent5"/>
                </a:solidFill>
                <a:prstDash val="solid"/>
                <a:miter lim="800000"/>
              </a:ln>
              <a:effectLst/>
            </p:spPr>
            <p:txBody>
              <a:bodyPr wrap="square" lIns="45719" tIns="45719" rIns="45719" bIns="45719" numCol="1" anchor="ctr">
                <a:noAutofit/>
              </a:bodyPr>
              <a:lstStyle/>
              <a:p>
                <a:pPr algn="ctr">
                  <a:defRPr sz="1100" i="1">
                    <a:solidFill>
                      <a:srgbClr val="FFFFFF"/>
                    </a:solidFill>
                  </a:defRPr>
                </a:pPr>
                <a:endParaRPr lang="en-US" noProof="0" dirty="0"/>
              </a:p>
            </p:txBody>
          </p:sp>
          <p:sp>
            <p:nvSpPr>
              <p:cNvPr id="68" name="HPC OC">
                <a:extLst>
                  <a:ext uri="{FF2B5EF4-FFF2-40B4-BE49-F238E27FC236}">
                    <a16:creationId xmlns:a16="http://schemas.microsoft.com/office/drawing/2014/main" id="{045F450F-2792-F9C3-16E5-8FA1D6171734}"/>
                  </a:ext>
                </a:extLst>
              </p:cNvPr>
              <p:cNvSpPr txBox="1"/>
              <p:nvPr/>
            </p:nvSpPr>
            <p:spPr>
              <a:xfrm>
                <a:off x="66319" y="65616"/>
                <a:ext cx="960800" cy="225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i="1">
                    <a:solidFill>
                      <a:srgbClr val="FFFFFF"/>
                    </a:solidFill>
                  </a:defRPr>
                </a:lvl1pPr>
              </a:lstStyle>
              <a:p>
                <a:r>
                  <a:rPr lang="en-US" noProof="0" dirty="0"/>
                  <a:t>HPC OC</a:t>
                </a:r>
              </a:p>
            </p:txBody>
          </p:sp>
        </p:grpSp>
        <p:grpSp>
          <p:nvGrpSpPr>
            <p:cNvPr id="20" name="Rounded Rectangle 37">
              <a:extLst>
                <a:ext uri="{FF2B5EF4-FFF2-40B4-BE49-F238E27FC236}">
                  <a16:creationId xmlns:a16="http://schemas.microsoft.com/office/drawing/2014/main" id="{E7E99DCD-C653-7B3C-26BD-BE0314513517}"/>
                </a:ext>
              </a:extLst>
            </p:cNvPr>
            <p:cNvGrpSpPr/>
            <p:nvPr/>
          </p:nvGrpSpPr>
          <p:grpSpPr>
            <a:xfrm>
              <a:off x="2399000" y="2811173"/>
              <a:ext cx="1093442" cy="356942"/>
              <a:chOff x="0" y="0"/>
              <a:chExt cx="1093439" cy="356941"/>
            </a:xfrm>
          </p:grpSpPr>
          <p:sp>
            <p:nvSpPr>
              <p:cNvPr id="65" name="Rectángulo redondeado">
                <a:extLst>
                  <a:ext uri="{FF2B5EF4-FFF2-40B4-BE49-F238E27FC236}">
                    <a16:creationId xmlns:a16="http://schemas.microsoft.com/office/drawing/2014/main" id="{9D6FD5A3-CD6D-0FC2-83DE-297401D10441}"/>
                  </a:ext>
                </a:extLst>
              </p:cNvPr>
              <p:cNvSpPr/>
              <p:nvPr/>
            </p:nvSpPr>
            <p:spPr>
              <a:xfrm>
                <a:off x="0" y="0"/>
                <a:ext cx="1093439" cy="356941"/>
              </a:xfrm>
              <a:prstGeom prst="roundRect">
                <a:avLst>
                  <a:gd name="adj" fmla="val 16667"/>
                </a:avLst>
              </a:prstGeom>
              <a:gradFill flip="none" rotWithShape="1">
                <a:gsLst>
                  <a:gs pos="0">
                    <a:srgbClr val="5F82CB"/>
                  </a:gs>
                  <a:gs pos="50000">
                    <a:srgbClr val="3E70CA"/>
                  </a:gs>
                  <a:gs pos="100000">
                    <a:srgbClr val="2F61BA"/>
                  </a:gs>
                </a:gsLst>
                <a:lin ang="5400000" scaled="0"/>
              </a:gradFill>
              <a:ln w="6350" cap="flat">
                <a:solidFill>
                  <a:schemeClr val="accent5"/>
                </a:solidFill>
                <a:prstDash val="solid"/>
                <a:miter lim="800000"/>
              </a:ln>
              <a:effectLst/>
            </p:spPr>
            <p:txBody>
              <a:bodyPr wrap="square" lIns="45719" tIns="45719" rIns="45719" bIns="45719" numCol="1" anchor="ctr">
                <a:noAutofit/>
              </a:bodyPr>
              <a:lstStyle/>
              <a:p>
                <a:pPr algn="ctr">
                  <a:defRPr sz="1100" i="1">
                    <a:solidFill>
                      <a:srgbClr val="FFFFFF"/>
                    </a:solidFill>
                  </a:defRPr>
                </a:pPr>
                <a:endParaRPr lang="en-US" noProof="0" dirty="0"/>
              </a:p>
            </p:txBody>
          </p:sp>
          <p:sp>
            <p:nvSpPr>
              <p:cNvPr id="66" name="HPC PC">
                <a:extLst>
                  <a:ext uri="{FF2B5EF4-FFF2-40B4-BE49-F238E27FC236}">
                    <a16:creationId xmlns:a16="http://schemas.microsoft.com/office/drawing/2014/main" id="{DFFB10DA-929B-F8CB-8A9F-5834D1807618}"/>
                  </a:ext>
                </a:extLst>
              </p:cNvPr>
              <p:cNvSpPr txBox="1"/>
              <p:nvPr/>
            </p:nvSpPr>
            <p:spPr>
              <a:xfrm>
                <a:off x="66319" y="65616"/>
                <a:ext cx="960800" cy="2257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i="1">
                    <a:solidFill>
                      <a:srgbClr val="FFFFFF"/>
                    </a:solidFill>
                  </a:defRPr>
                </a:lvl1pPr>
              </a:lstStyle>
              <a:p>
                <a:r>
                  <a:rPr lang="en-US" noProof="0" dirty="0"/>
                  <a:t>HPC PC</a:t>
                </a:r>
              </a:p>
            </p:txBody>
          </p:sp>
        </p:grpSp>
        <p:grpSp>
          <p:nvGrpSpPr>
            <p:cNvPr id="21" name="Arrow: Right 26">
              <a:extLst>
                <a:ext uri="{FF2B5EF4-FFF2-40B4-BE49-F238E27FC236}">
                  <a16:creationId xmlns:a16="http://schemas.microsoft.com/office/drawing/2014/main" id="{2524DEF6-A8F7-A2F9-5553-0A6D2FE17EAB}"/>
                </a:ext>
              </a:extLst>
            </p:cNvPr>
            <p:cNvGrpSpPr/>
            <p:nvPr/>
          </p:nvGrpSpPr>
          <p:grpSpPr>
            <a:xfrm>
              <a:off x="887418" y="1484948"/>
              <a:ext cx="2851484" cy="307775"/>
              <a:chOff x="0" y="-3299"/>
              <a:chExt cx="2851480" cy="307774"/>
            </a:xfrm>
          </p:grpSpPr>
          <p:sp>
            <p:nvSpPr>
              <p:cNvPr id="63" name="Flecha">
                <a:extLst>
                  <a:ext uri="{FF2B5EF4-FFF2-40B4-BE49-F238E27FC236}">
                    <a16:creationId xmlns:a16="http://schemas.microsoft.com/office/drawing/2014/main" id="{CBD5757A-C5D1-D282-F151-0EC14BABF80B}"/>
                  </a:ext>
                </a:extLst>
              </p:cNvPr>
              <p:cNvSpPr/>
              <p:nvPr/>
            </p:nvSpPr>
            <p:spPr>
              <a:xfrm>
                <a:off x="0" y="0"/>
                <a:ext cx="2851480" cy="301176"/>
              </a:xfrm>
              <a:prstGeom prst="rightArrow">
                <a:avLst>
                  <a:gd name="adj1" fmla="val 69630"/>
                  <a:gd name="adj2" fmla="val 45092"/>
                </a:avLst>
              </a:prstGeom>
              <a:solidFill>
                <a:srgbClr val="002060"/>
              </a:solidFill>
              <a:ln w="12700" cap="flat">
                <a:solidFill>
                  <a:srgbClr val="002060"/>
                </a:solidFill>
                <a:prstDash val="solid"/>
                <a:miter lim="800000"/>
              </a:ln>
              <a:effectLst/>
            </p:spPr>
            <p:txBody>
              <a:bodyPr wrap="square" lIns="45719" tIns="45719" rIns="45719" bIns="45719" numCol="1" anchor="ctr">
                <a:noAutofit/>
              </a:bodyPr>
              <a:lstStyle/>
              <a:p>
                <a:pPr>
                  <a:defRPr sz="1200">
                    <a:solidFill>
                      <a:srgbClr val="FFFFFF"/>
                    </a:solidFill>
                  </a:defRPr>
                </a:pPr>
                <a:endParaRPr lang="en-US" noProof="0" dirty="0"/>
              </a:p>
            </p:txBody>
          </p:sp>
          <p:sp>
            <p:nvSpPr>
              <p:cNvPr id="64" name="ACH Support">
                <a:extLst>
                  <a:ext uri="{FF2B5EF4-FFF2-40B4-BE49-F238E27FC236}">
                    <a16:creationId xmlns:a16="http://schemas.microsoft.com/office/drawing/2014/main" id="{715A4471-5419-6923-EA79-DF85C1B079C4}"/>
                  </a:ext>
                </a:extLst>
              </p:cNvPr>
              <p:cNvSpPr txBox="1"/>
              <p:nvPr/>
            </p:nvSpPr>
            <p:spPr>
              <a:xfrm>
                <a:off x="52070" y="-3299"/>
                <a:ext cx="2652777" cy="3077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200">
                    <a:solidFill>
                      <a:srgbClr val="FFFFFF"/>
                    </a:solidFill>
                  </a:defRPr>
                </a:lvl1pPr>
              </a:lstStyle>
              <a:p>
                <a:r>
                  <a:rPr lang="en-US" sz="1400" b="1" noProof="0" dirty="0"/>
                  <a:t>ACH Support</a:t>
                </a:r>
              </a:p>
            </p:txBody>
          </p:sp>
        </p:grpSp>
        <p:grpSp>
          <p:nvGrpSpPr>
            <p:cNvPr id="22" name="Arrow: Right 28">
              <a:extLst>
                <a:ext uri="{FF2B5EF4-FFF2-40B4-BE49-F238E27FC236}">
                  <a16:creationId xmlns:a16="http://schemas.microsoft.com/office/drawing/2014/main" id="{3CDFE38D-6204-0237-5D28-22D87194023B}"/>
                </a:ext>
              </a:extLst>
            </p:cNvPr>
            <p:cNvGrpSpPr/>
            <p:nvPr/>
          </p:nvGrpSpPr>
          <p:grpSpPr>
            <a:xfrm>
              <a:off x="867381" y="2396282"/>
              <a:ext cx="2808295" cy="307775"/>
              <a:chOff x="0" y="-3299"/>
              <a:chExt cx="2808292" cy="307774"/>
            </a:xfrm>
          </p:grpSpPr>
          <p:sp>
            <p:nvSpPr>
              <p:cNvPr id="61" name="Flecha">
                <a:extLst>
                  <a:ext uri="{FF2B5EF4-FFF2-40B4-BE49-F238E27FC236}">
                    <a16:creationId xmlns:a16="http://schemas.microsoft.com/office/drawing/2014/main" id="{9ED1265F-0E9C-83CC-8F3F-2B7438815DAF}"/>
                  </a:ext>
                </a:extLst>
              </p:cNvPr>
              <p:cNvSpPr/>
              <p:nvPr/>
            </p:nvSpPr>
            <p:spPr>
              <a:xfrm>
                <a:off x="0" y="0"/>
                <a:ext cx="2808292" cy="301176"/>
              </a:xfrm>
              <a:prstGeom prst="rightArrow">
                <a:avLst>
                  <a:gd name="adj1" fmla="val 69630"/>
                  <a:gd name="adj2" fmla="val 45092"/>
                </a:avLst>
              </a:prstGeom>
              <a:solidFill>
                <a:srgbClr val="002060"/>
              </a:solidFill>
              <a:ln w="12700" cap="flat">
                <a:solidFill>
                  <a:srgbClr val="002060"/>
                </a:solidFill>
                <a:prstDash val="solid"/>
                <a:miter lim="800000"/>
              </a:ln>
              <a:effectLst/>
            </p:spPr>
            <p:txBody>
              <a:bodyPr wrap="square" lIns="45719" tIns="45719" rIns="45719" bIns="45719" numCol="1" anchor="ctr">
                <a:noAutofit/>
              </a:bodyPr>
              <a:lstStyle/>
              <a:p>
                <a:pPr>
                  <a:defRPr sz="1200">
                    <a:solidFill>
                      <a:srgbClr val="FFFFFF"/>
                    </a:solidFill>
                  </a:defRPr>
                </a:pPr>
                <a:endParaRPr lang="en-US" noProof="0" dirty="0"/>
              </a:p>
            </p:txBody>
          </p:sp>
          <p:sp>
            <p:nvSpPr>
              <p:cNvPr id="62" name="HPC Resources">
                <a:extLst>
                  <a:ext uri="{FF2B5EF4-FFF2-40B4-BE49-F238E27FC236}">
                    <a16:creationId xmlns:a16="http://schemas.microsoft.com/office/drawing/2014/main" id="{D46ED1F5-71C0-A80A-880B-8062B18FB8E3}"/>
                  </a:ext>
                </a:extLst>
              </p:cNvPr>
              <p:cNvSpPr txBox="1"/>
              <p:nvPr/>
            </p:nvSpPr>
            <p:spPr>
              <a:xfrm>
                <a:off x="52069" y="-3299"/>
                <a:ext cx="2609591" cy="3077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200">
                    <a:solidFill>
                      <a:srgbClr val="FFFFFF"/>
                    </a:solidFill>
                  </a:defRPr>
                </a:lvl1pPr>
              </a:lstStyle>
              <a:p>
                <a:r>
                  <a:rPr lang="en-US" sz="1400" b="1" noProof="0" dirty="0"/>
                  <a:t>HPC Resources</a:t>
                </a:r>
              </a:p>
            </p:txBody>
          </p:sp>
        </p:grpSp>
        <p:grpSp>
          <p:nvGrpSpPr>
            <p:cNvPr id="23" name="Arrow: Right 29">
              <a:extLst>
                <a:ext uri="{FF2B5EF4-FFF2-40B4-BE49-F238E27FC236}">
                  <a16:creationId xmlns:a16="http://schemas.microsoft.com/office/drawing/2014/main" id="{4CF67BB6-C920-9D7E-415F-857203B4E6C4}"/>
                </a:ext>
              </a:extLst>
            </p:cNvPr>
            <p:cNvGrpSpPr/>
            <p:nvPr/>
          </p:nvGrpSpPr>
          <p:grpSpPr>
            <a:xfrm>
              <a:off x="862919" y="3292627"/>
              <a:ext cx="4577587" cy="307775"/>
              <a:chOff x="0" y="-3299"/>
              <a:chExt cx="4577582" cy="307774"/>
            </a:xfrm>
          </p:grpSpPr>
          <p:sp>
            <p:nvSpPr>
              <p:cNvPr id="59" name="Flecha">
                <a:extLst>
                  <a:ext uri="{FF2B5EF4-FFF2-40B4-BE49-F238E27FC236}">
                    <a16:creationId xmlns:a16="http://schemas.microsoft.com/office/drawing/2014/main" id="{8D22985F-0387-5A48-C116-8A676F0A7937}"/>
                  </a:ext>
                </a:extLst>
              </p:cNvPr>
              <p:cNvSpPr/>
              <p:nvPr/>
            </p:nvSpPr>
            <p:spPr>
              <a:xfrm>
                <a:off x="0" y="0"/>
                <a:ext cx="4577582" cy="301176"/>
              </a:xfrm>
              <a:prstGeom prst="rightArrow">
                <a:avLst>
                  <a:gd name="adj1" fmla="val 69630"/>
                  <a:gd name="adj2" fmla="val 45092"/>
                </a:avLst>
              </a:prstGeom>
              <a:solidFill>
                <a:srgbClr val="002060"/>
              </a:solidFill>
              <a:ln w="12700" cap="flat">
                <a:solidFill>
                  <a:srgbClr val="002060"/>
                </a:solidFill>
                <a:prstDash val="solid"/>
                <a:miter lim="800000"/>
              </a:ln>
              <a:effectLst/>
            </p:spPr>
            <p:txBody>
              <a:bodyPr wrap="square" lIns="45719" tIns="45719" rIns="45719" bIns="45719" numCol="1" anchor="ctr">
                <a:noAutofit/>
              </a:bodyPr>
              <a:lstStyle/>
              <a:p>
                <a:pPr>
                  <a:defRPr sz="1200">
                    <a:solidFill>
                      <a:srgbClr val="FFFFFF"/>
                    </a:solidFill>
                  </a:defRPr>
                </a:pPr>
                <a:endParaRPr lang="en-US" noProof="0" dirty="0"/>
              </a:p>
            </p:txBody>
          </p:sp>
          <p:sp>
            <p:nvSpPr>
              <p:cNvPr id="60" name="GW and LTDSF  Resources">
                <a:extLst>
                  <a:ext uri="{FF2B5EF4-FFF2-40B4-BE49-F238E27FC236}">
                    <a16:creationId xmlns:a16="http://schemas.microsoft.com/office/drawing/2014/main" id="{6EAA6FA6-D6A9-1FCA-06B4-F849859346FC}"/>
                  </a:ext>
                </a:extLst>
              </p:cNvPr>
              <p:cNvSpPr txBox="1"/>
              <p:nvPr/>
            </p:nvSpPr>
            <p:spPr>
              <a:xfrm>
                <a:off x="52070" y="-3299"/>
                <a:ext cx="4378880" cy="3077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200">
                    <a:solidFill>
                      <a:srgbClr val="FFFFFF"/>
                    </a:solidFill>
                  </a:defRPr>
                </a:lvl1pPr>
              </a:lstStyle>
              <a:p>
                <a:r>
                  <a:rPr lang="en-US" sz="1400" b="1" noProof="0" dirty="0"/>
                  <a:t>GW and LTDSF  Resources</a:t>
                </a:r>
              </a:p>
            </p:txBody>
          </p:sp>
        </p:grpSp>
        <p:grpSp>
          <p:nvGrpSpPr>
            <p:cNvPr id="24" name="Arrow: Curved Up 31">
              <a:extLst>
                <a:ext uri="{FF2B5EF4-FFF2-40B4-BE49-F238E27FC236}">
                  <a16:creationId xmlns:a16="http://schemas.microsoft.com/office/drawing/2014/main" id="{C44AC62A-AC39-D04C-43D2-BA55A7BF3F5E}"/>
                </a:ext>
              </a:extLst>
            </p:cNvPr>
            <p:cNvGrpSpPr/>
            <p:nvPr/>
          </p:nvGrpSpPr>
          <p:grpSpPr>
            <a:xfrm>
              <a:off x="3770586" y="1717641"/>
              <a:ext cx="1864479" cy="282692"/>
              <a:chOff x="0" y="0"/>
              <a:chExt cx="1864477" cy="282690"/>
            </a:xfrm>
          </p:grpSpPr>
          <p:sp>
            <p:nvSpPr>
              <p:cNvPr id="56" name="Figura">
                <a:extLst>
                  <a:ext uri="{FF2B5EF4-FFF2-40B4-BE49-F238E27FC236}">
                    <a16:creationId xmlns:a16="http://schemas.microsoft.com/office/drawing/2014/main" id="{A9067C28-D406-BEBB-323B-4E4929FB1358}"/>
                  </a:ext>
                </a:extLst>
              </p:cNvPr>
              <p:cNvSpPr/>
              <p:nvPr/>
            </p:nvSpPr>
            <p:spPr>
              <a:xfrm>
                <a:off x="0" y="0"/>
                <a:ext cx="1864478" cy="282691"/>
              </a:xfrm>
              <a:custGeom>
                <a:avLst/>
                <a:gdLst/>
                <a:ahLst/>
                <a:cxnLst>
                  <a:cxn ang="0">
                    <a:pos x="wd2" y="hd2"/>
                  </a:cxn>
                  <a:cxn ang="5400000">
                    <a:pos x="wd2" y="hd2"/>
                  </a:cxn>
                  <a:cxn ang="10800000">
                    <a:pos x="wd2" y="hd2"/>
                  </a:cxn>
                  <a:cxn ang="16200000">
                    <a:pos x="wd2" y="hd2"/>
                  </a:cxn>
                </a:cxnLst>
                <a:rect l="0" t="0" r="r" b="b"/>
                <a:pathLst>
                  <a:path w="21600" h="21222" extrusionOk="0">
                    <a:moveTo>
                      <a:pt x="21110" y="0"/>
                    </a:moveTo>
                    <a:lnTo>
                      <a:pt x="21600" y="5305"/>
                    </a:lnTo>
                    <a:lnTo>
                      <a:pt x="21191" y="5305"/>
                    </a:lnTo>
                    <a:cubicBezTo>
                      <a:pt x="19972" y="14979"/>
                      <a:pt x="15629" y="21600"/>
                      <a:pt x="10760" y="21205"/>
                    </a:cubicBezTo>
                    <a:lnTo>
                      <a:pt x="10760" y="21205"/>
                    </a:lnTo>
                    <a:cubicBezTo>
                      <a:pt x="15324" y="20834"/>
                      <a:pt x="19230" y="14373"/>
                      <a:pt x="20372" y="5305"/>
                    </a:cubicBezTo>
                    <a:lnTo>
                      <a:pt x="19963" y="5305"/>
                    </a:lnTo>
                    <a:close/>
                    <a:moveTo>
                      <a:pt x="10350" y="21221"/>
                    </a:moveTo>
                    <a:cubicBezTo>
                      <a:pt x="4634" y="21221"/>
                      <a:pt x="0" y="11720"/>
                      <a:pt x="0" y="0"/>
                    </a:cubicBezTo>
                    <a:lnTo>
                      <a:pt x="819" y="0"/>
                    </a:lnTo>
                    <a:cubicBezTo>
                      <a:pt x="819" y="11720"/>
                      <a:pt x="5453" y="21221"/>
                      <a:pt x="11169" y="21221"/>
                    </a:cubicBezTo>
                    <a:close/>
                  </a:path>
                </a:pathLst>
              </a:custGeom>
              <a:solidFill>
                <a:srgbClr val="002060"/>
              </a:solidFill>
              <a:ln w="12700" cap="flat">
                <a:noFill/>
                <a:miter lim="400000"/>
              </a:ln>
              <a:effectLst/>
            </p:spPr>
            <p:txBody>
              <a:bodyPr wrap="square" lIns="45719" tIns="45719" rIns="45719" bIns="45719" numCol="1" anchor="ctr">
                <a:noAutofit/>
              </a:bodyPr>
              <a:lstStyle/>
              <a:p>
                <a:pPr algn="ctr">
                  <a:defRPr sz="1100"/>
                </a:pPr>
                <a:endParaRPr lang="en-US" noProof="0" dirty="0"/>
              </a:p>
            </p:txBody>
          </p:sp>
          <p:sp>
            <p:nvSpPr>
              <p:cNvPr id="57" name="Figura">
                <a:extLst>
                  <a:ext uri="{FF2B5EF4-FFF2-40B4-BE49-F238E27FC236}">
                    <a16:creationId xmlns:a16="http://schemas.microsoft.com/office/drawing/2014/main" id="{05C6035E-0443-1029-EED3-729841F44602}"/>
                  </a:ext>
                </a:extLst>
              </p:cNvPr>
              <p:cNvSpPr/>
              <p:nvPr/>
            </p:nvSpPr>
            <p:spPr>
              <a:xfrm>
                <a:off x="0" y="0"/>
                <a:ext cx="964092" cy="282690"/>
              </a:xfrm>
              <a:custGeom>
                <a:avLst/>
                <a:gdLst/>
                <a:ahLst/>
                <a:cxnLst>
                  <a:cxn ang="0">
                    <a:pos x="wd2" y="hd2"/>
                  </a:cxn>
                  <a:cxn ang="5400000">
                    <a:pos x="wd2" y="hd2"/>
                  </a:cxn>
                  <a:cxn ang="10800000">
                    <a:pos x="wd2" y="hd2"/>
                  </a:cxn>
                  <a:cxn ang="16200000">
                    <a:pos x="wd2" y="hd2"/>
                  </a:cxn>
                </a:cxnLst>
                <a:rect l="0" t="0" r="r" b="b"/>
                <a:pathLst>
                  <a:path w="21600" h="21600" extrusionOk="0">
                    <a:moveTo>
                      <a:pt x="20017" y="21600"/>
                    </a:moveTo>
                    <a:cubicBezTo>
                      <a:pt x="8962" y="21600"/>
                      <a:pt x="0" y="11929"/>
                      <a:pt x="0" y="0"/>
                    </a:cubicBezTo>
                    <a:lnTo>
                      <a:pt x="1583" y="0"/>
                    </a:lnTo>
                    <a:cubicBezTo>
                      <a:pt x="1583" y="11929"/>
                      <a:pt x="10545" y="21600"/>
                      <a:pt x="21600" y="216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1100"/>
                </a:pPr>
                <a:endParaRPr lang="en-US" noProof="0" dirty="0"/>
              </a:p>
            </p:txBody>
          </p:sp>
          <p:sp>
            <p:nvSpPr>
              <p:cNvPr id="58" name="Línea">
                <a:extLst>
                  <a:ext uri="{FF2B5EF4-FFF2-40B4-BE49-F238E27FC236}">
                    <a16:creationId xmlns:a16="http://schemas.microsoft.com/office/drawing/2014/main" id="{155715ED-9FB5-2375-99E2-73D82D9C3949}"/>
                  </a:ext>
                </a:extLst>
              </p:cNvPr>
              <p:cNvSpPr/>
              <p:nvPr/>
            </p:nvSpPr>
            <p:spPr>
              <a:xfrm>
                <a:off x="0" y="0"/>
                <a:ext cx="1864478" cy="282690"/>
              </a:xfrm>
              <a:custGeom>
                <a:avLst/>
                <a:gdLst/>
                <a:ahLst/>
                <a:cxnLst>
                  <a:cxn ang="0">
                    <a:pos x="wd2" y="hd2"/>
                  </a:cxn>
                  <a:cxn ang="5400000">
                    <a:pos x="wd2" y="hd2"/>
                  </a:cxn>
                  <a:cxn ang="10800000">
                    <a:pos x="wd2" y="hd2"/>
                  </a:cxn>
                  <a:cxn ang="16200000">
                    <a:pos x="wd2" y="hd2"/>
                  </a:cxn>
                </a:cxnLst>
                <a:rect l="0" t="0" r="r" b="b"/>
                <a:pathLst>
                  <a:path w="21600" h="21600" extrusionOk="0">
                    <a:moveTo>
                      <a:pt x="10760" y="21583"/>
                    </a:moveTo>
                    <a:lnTo>
                      <a:pt x="10760" y="21583"/>
                    </a:lnTo>
                    <a:cubicBezTo>
                      <a:pt x="15324" y="21206"/>
                      <a:pt x="19230" y="14630"/>
                      <a:pt x="20372" y="5400"/>
                    </a:cubicBezTo>
                    <a:lnTo>
                      <a:pt x="19963" y="5400"/>
                    </a:lnTo>
                    <a:lnTo>
                      <a:pt x="21110" y="0"/>
                    </a:lnTo>
                    <a:lnTo>
                      <a:pt x="21600" y="5400"/>
                    </a:lnTo>
                    <a:lnTo>
                      <a:pt x="21191" y="5400"/>
                    </a:lnTo>
                    <a:cubicBezTo>
                      <a:pt x="20011" y="14937"/>
                      <a:pt x="15889" y="21600"/>
                      <a:pt x="11169" y="21600"/>
                    </a:cubicBezTo>
                    <a:lnTo>
                      <a:pt x="10350" y="21600"/>
                    </a:lnTo>
                    <a:cubicBezTo>
                      <a:pt x="4634" y="21600"/>
                      <a:pt x="0" y="11929"/>
                      <a:pt x="0" y="0"/>
                    </a:cubicBezTo>
                    <a:lnTo>
                      <a:pt x="819" y="0"/>
                    </a:lnTo>
                    <a:cubicBezTo>
                      <a:pt x="819" y="11929"/>
                      <a:pt x="5453" y="21600"/>
                      <a:pt x="11169" y="21600"/>
                    </a:cubicBezTo>
                  </a:path>
                </a:pathLst>
              </a:custGeom>
              <a:noFill/>
              <a:ln w="12700" cap="flat">
                <a:solidFill>
                  <a:srgbClr val="26415A"/>
                </a:solidFill>
                <a:prstDash val="solid"/>
                <a:miter lim="800000"/>
              </a:ln>
              <a:effectLst/>
            </p:spPr>
            <p:txBody>
              <a:bodyPr wrap="square" lIns="45719" tIns="45719" rIns="45719" bIns="45719" numCol="1" anchor="ctr">
                <a:noAutofit/>
              </a:bodyPr>
              <a:lstStyle/>
              <a:p>
                <a:pPr algn="ctr">
                  <a:defRPr sz="1100"/>
                </a:pPr>
                <a:endParaRPr lang="en-US" noProof="0" dirty="0"/>
              </a:p>
            </p:txBody>
          </p:sp>
        </p:grpSp>
        <p:grpSp>
          <p:nvGrpSpPr>
            <p:cNvPr id="25" name="Rounded Rectangle 37">
              <a:extLst>
                <a:ext uri="{FF2B5EF4-FFF2-40B4-BE49-F238E27FC236}">
                  <a16:creationId xmlns:a16="http://schemas.microsoft.com/office/drawing/2014/main" id="{3602E5F5-1252-FFB2-7BE6-E500B5A32E4B}"/>
                </a:ext>
              </a:extLst>
            </p:cNvPr>
            <p:cNvGrpSpPr/>
            <p:nvPr/>
          </p:nvGrpSpPr>
          <p:grpSpPr>
            <a:xfrm>
              <a:off x="4175793" y="1611705"/>
              <a:ext cx="1082434" cy="555911"/>
              <a:chOff x="0" y="0"/>
              <a:chExt cx="1082432" cy="555908"/>
            </a:xfrm>
          </p:grpSpPr>
          <p:sp>
            <p:nvSpPr>
              <p:cNvPr id="54" name="Rectángulo redondeado">
                <a:extLst>
                  <a:ext uri="{FF2B5EF4-FFF2-40B4-BE49-F238E27FC236}">
                    <a16:creationId xmlns:a16="http://schemas.microsoft.com/office/drawing/2014/main" id="{EDE70B81-A4DD-AAE5-065E-03A4F1DFEB71}"/>
                  </a:ext>
                </a:extLst>
              </p:cNvPr>
              <p:cNvSpPr/>
              <p:nvPr/>
            </p:nvSpPr>
            <p:spPr>
              <a:xfrm>
                <a:off x="0" y="25254"/>
                <a:ext cx="1082432" cy="505401"/>
              </a:xfrm>
              <a:prstGeom prst="roundRect">
                <a:avLst>
                  <a:gd name="adj" fmla="val 16667"/>
                </a:avLst>
              </a:prstGeom>
              <a:gradFill flip="none" rotWithShape="1">
                <a:gsLst>
                  <a:gs pos="0">
                    <a:srgbClr val="5F82CB"/>
                  </a:gs>
                  <a:gs pos="50000">
                    <a:srgbClr val="3E70CA"/>
                  </a:gs>
                  <a:gs pos="100000">
                    <a:srgbClr val="2F61BA"/>
                  </a:gs>
                </a:gsLst>
                <a:lin ang="5400000" scaled="0"/>
              </a:gradFill>
              <a:ln w="6350" cap="flat">
                <a:solidFill>
                  <a:schemeClr val="accent5"/>
                </a:solidFill>
                <a:prstDash val="solid"/>
                <a:miter lim="800000"/>
              </a:ln>
              <a:effectLst/>
            </p:spPr>
            <p:txBody>
              <a:bodyPr wrap="square" lIns="45719" tIns="45719" rIns="45719" bIns="45719" numCol="1" anchor="ctr">
                <a:noAutofit/>
              </a:bodyPr>
              <a:lstStyle/>
              <a:p>
                <a:pPr algn="ctr">
                  <a:defRPr sz="1100" i="1">
                    <a:solidFill>
                      <a:srgbClr val="FFFFFF"/>
                    </a:solidFill>
                  </a:defRPr>
                </a:pPr>
                <a:endParaRPr lang="en-US" noProof="0" dirty="0"/>
              </a:p>
            </p:txBody>
          </p:sp>
          <p:sp>
            <p:nvSpPr>
              <p:cNvPr id="55" name="E-TASC Scientific Board">
                <a:extLst>
                  <a:ext uri="{FF2B5EF4-FFF2-40B4-BE49-F238E27FC236}">
                    <a16:creationId xmlns:a16="http://schemas.microsoft.com/office/drawing/2014/main" id="{AD4A6271-3BDD-9AFA-E0E8-A3385A3582BE}"/>
                  </a:ext>
                </a:extLst>
              </p:cNvPr>
              <p:cNvSpPr txBox="1"/>
              <p:nvPr/>
            </p:nvSpPr>
            <p:spPr>
              <a:xfrm>
                <a:off x="73566" y="0"/>
                <a:ext cx="935299" cy="5559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i="1">
                    <a:solidFill>
                      <a:srgbClr val="FFFFFF"/>
                    </a:solidFill>
                  </a:defRPr>
                </a:lvl1pPr>
              </a:lstStyle>
              <a:p>
                <a:r>
                  <a:rPr lang="en-US" noProof="0" dirty="0"/>
                  <a:t>E-TASC Scientific Board</a:t>
                </a:r>
              </a:p>
            </p:txBody>
          </p:sp>
        </p:grpSp>
        <p:grpSp>
          <p:nvGrpSpPr>
            <p:cNvPr id="26" name="Arrow: Curved Up 34">
              <a:extLst>
                <a:ext uri="{FF2B5EF4-FFF2-40B4-BE49-F238E27FC236}">
                  <a16:creationId xmlns:a16="http://schemas.microsoft.com/office/drawing/2014/main" id="{D40C8420-3A82-5E2D-5A48-5374615D0DFE}"/>
                </a:ext>
              </a:extLst>
            </p:cNvPr>
            <p:cNvGrpSpPr/>
            <p:nvPr/>
          </p:nvGrpSpPr>
          <p:grpSpPr>
            <a:xfrm>
              <a:off x="3770586" y="2601153"/>
              <a:ext cx="1864479" cy="282692"/>
              <a:chOff x="0" y="0"/>
              <a:chExt cx="1864477" cy="282690"/>
            </a:xfrm>
          </p:grpSpPr>
          <p:sp>
            <p:nvSpPr>
              <p:cNvPr id="51" name="Figura">
                <a:extLst>
                  <a:ext uri="{FF2B5EF4-FFF2-40B4-BE49-F238E27FC236}">
                    <a16:creationId xmlns:a16="http://schemas.microsoft.com/office/drawing/2014/main" id="{CB50AA55-465C-EF33-537C-DAEFE15EE697}"/>
                  </a:ext>
                </a:extLst>
              </p:cNvPr>
              <p:cNvSpPr/>
              <p:nvPr/>
            </p:nvSpPr>
            <p:spPr>
              <a:xfrm>
                <a:off x="0" y="0"/>
                <a:ext cx="1864478" cy="282691"/>
              </a:xfrm>
              <a:custGeom>
                <a:avLst/>
                <a:gdLst/>
                <a:ahLst/>
                <a:cxnLst>
                  <a:cxn ang="0">
                    <a:pos x="wd2" y="hd2"/>
                  </a:cxn>
                  <a:cxn ang="5400000">
                    <a:pos x="wd2" y="hd2"/>
                  </a:cxn>
                  <a:cxn ang="10800000">
                    <a:pos x="wd2" y="hd2"/>
                  </a:cxn>
                  <a:cxn ang="16200000">
                    <a:pos x="wd2" y="hd2"/>
                  </a:cxn>
                </a:cxnLst>
                <a:rect l="0" t="0" r="r" b="b"/>
                <a:pathLst>
                  <a:path w="21600" h="21222" extrusionOk="0">
                    <a:moveTo>
                      <a:pt x="21110" y="0"/>
                    </a:moveTo>
                    <a:lnTo>
                      <a:pt x="21600" y="5305"/>
                    </a:lnTo>
                    <a:lnTo>
                      <a:pt x="21191" y="5305"/>
                    </a:lnTo>
                    <a:cubicBezTo>
                      <a:pt x="19972" y="14979"/>
                      <a:pt x="15629" y="21600"/>
                      <a:pt x="10760" y="21205"/>
                    </a:cubicBezTo>
                    <a:lnTo>
                      <a:pt x="10760" y="21205"/>
                    </a:lnTo>
                    <a:cubicBezTo>
                      <a:pt x="15324" y="20834"/>
                      <a:pt x="19230" y="14373"/>
                      <a:pt x="20372" y="5305"/>
                    </a:cubicBezTo>
                    <a:lnTo>
                      <a:pt x="19963" y="5305"/>
                    </a:lnTo>
                    <a:close/>
                    <a:moveTo>
                      <a:pt x="10350" y="21221"/>
                    </a:moveTo>
                    <a:cubicBezTo>
                      <a:pt x="4634" y="21221"/>
                      <a:pt x="0" y="11720"/>
                      <a:pt x="0" y="0"/>
                    </a:cubicBezTo>
                    <a:lnTo>
                      <a:pt x="819" y="0"/>
                    </a:lnTo>
                    <a:cubicBezTo>
                      <a:pt x="819" y="11720"/>
                      <a:pt x="5453" y="21221"/>
                      <a:pt x="11169" y="21221"/>
                    </a:cubicBezTo>
                    <a:close/>
                  </a:path>
                </a:pathLst>
              </a:custGeom>
              <a:solidFill>
                <a:srgbClr val="002060"/>
              </a:solidFill>
              <a:ln w="12700" cap="flat">
                <a:noFill/>
                <a:miter lim="400000"/>
              </a:ln>
              <a:effectLst/>
            </p:spPr>
            <p:txBody>
              <a:bodyPr wrap="square" lIns="45719" tIns="45719" rIns="45719" bIns="45719" numCol="1" anchor="ctr">
                <a:noAutofit/>
              </a:bodyPr>
              <a:lstStyle/>
              <a:p>
                <a:pPr algn="ctr">
                  <a:defRPr sz="1100"/>
                </a:pPr>
                <a:endParaRPr lang="en-US" noProof="0" dirty="0"/>
              </a:p>
            </p:txBody>
          </p:sp>
          <p:sp>
            <p:nvSpPr>
              <p:cNvPr id="52" name="Figura">
                <a:extLst>
                  <a:ext uri="{FF2B5EF4-FFF2-40B4-BE49-F238E27FC236}">
                    <a16:creationId xmlns:a16="http://schemas.microsoft.com/office/drawing/2014/main" id="{CDC06554-7A82-44BE-2B7B-D0A719C88120}"/>
                  </a:ext>
                </a:extLst>
              </p:cNvPr>
              <p:cNvSpPr/>
              <p:nvPr/>
            </p:nvSpPr>
            <p:spPr>
              <a:xfrm>
                <a:off x="0" y="0"/>
                <a:ext cx="964092" cy="282690"/>
              </a:xfrm>
              <a:custGeom>
                <a:avLst/>
                <a:gdLst/>
                <a:ahLst/>
                <a:cxnLst>
                  <a:cxn ang="0">
                    <a:pos x="wd2" y="hd2"/>
                  </a:cxn>
                  <a:cxn ang="5400000">
                    <a:pos x="wd2" y="hd2"/>
                  </a:cxn>
                  <a:cxn ang="10800000">
                    <a:pos x="wd2" y="hd2"/>
                  </a:cxn>
                  <a:cxn ang="16200000">
                    <a:pos x="wd2" y="hd2"/>
                  </a:cxn>
                </a:cxnLst>
                <a:rect l="0" t="0" r="r" b="b"/>
                <a:pathLst>
                  <a:path w="21600" h="21600" extrusionOk="0">
                    <a:moveTo>
                      <a:pt x="20017" y="21600"/>
                    </a:moveTo>
                    <a:cubicBezTo>
                      <a:pt x="8962" y="21600"/>
                      <a:pt x="0" y="11929"/>
                      <a:pt x="0" y="0"/>
                    </a:cubicBezTo>
                    <a:lnTo>
                      <a:pt x="1583" y="0"/>
                    </a:lnTo>
                    <a:cubicBezTo>
                      <a:pt x="1583" y="11929"/>
                      <a:pt x="10545" y="21600"/>
                      <a:pt x="21600" y="216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sz="1100"/>
                </a:pPr>
                <a:endParaRPr lang="en-US" noProof="0" dirty="0"/>
              </a:p>
            </p:txBody>
          </p:sp>
          <p:sp>
            <p:nvSpPr>
              <p:cNvPr id="53" name="Línea">
                <a:extLst>
                  <a:ext uri="{FF2B5EF4-FFF2-40B4-BE49-F238E27FC236}">
                    <a16:creationId xmlns:a16="http://schemas.microsoft.com/office/drawing/2014/main" id="{BDBCCD50-2366-78ED-7105-4803D3202158}"/>
                  </a:ext>
                </a:extLst>
              </p:cNvPr>
              <p:cNvSpPr/>
              <p:nvPr/>
            </p:nvSpPr>
            <p:spPr>
              <a:xfrm>
                <a:off x="0" y="0"/>
                <a:ext cx="1864478" cy="282690"/>
              </a:xfrm>
              <a:custGeom>
                <a:avLst/>
                <a:gdLst/>
                <a:ahLst/>
                <a:cxnLst>
                  <a:cxn ang="0">
                    <a:pos x="wd2" y="hd2"/>
                  </a:cxn>
                  <a:cxn ang="5400000">
                    <a:pos x="wd2" y="hd2"/>
                  </a:cxn>
                  <a:cxn ang="10800000">
                    <a:pos x="wd2" y="hd2"/>
                  </a:cxn>
                  <a:cxn ang="16200000">
                    <a:pos x="wd2" y="hd2"/>
                  </a:cxn>
                </a:cxnLst>
                <a:rect l="0" t="0" r="r" b="b"/>
                <a:pathLst>
                  <a:path w="21600" h="21600" extrusionOk="0">
                    <a:moveTo>
                      <a:pt x="10760" y="21583"/>
                    </a:moveTo>
                    <a:lnTo>
                      <a:pt x="10760" y="21583"/>
                    </a:lnTo>
                    <a:cubicBezTo>
                      <a:pt x="15324" y="21206"/>
                      <a:pt x="19230" y="14630"/>
                      <a:pt x="20372" y="5400"/>
                    </a:cubicBezTo>
                    <a:lnTo>
                      <a:pt x="19963" y="5400"/>
                    </a:lnTo>
                    <a:lnTo>
                      <a:pt x="21110" y="0"/>
                    </a:lnTo>
                    <a:lnTo>
                      <a:pt x="21600" y="5400"/>
                    </a:lnTo>
                    <a:lnTo>
                      <a:pt x="21191" y="5400"/>
                    </a:lnTo>
                    <a:cubicBezTo>
                      <a:pt x="20011" y="14937"/>
                      <a:pt x="15889" y="21600"/>
                      <a:pt x="11169" y="21600"/>
                    </a:cubicBezTo>
                    <a:lnTo>
                      <a:pt x="10350" y="21600"/>
                    </a:lnTo>
                    <a:cubicBezTo>
                      <a:pt x="4634" y="21600"/>
                      <a:pt x="0" y="11929"/>
                      <a:pt x="0" y="0"/>
                    </a:cubicBezTo>
                    <a:lnTo>
                      <a:pt x="819" y="0"/>
                    </a:lnTo>
                    <a:cubicBezTo>
                      <a:pt x="819" y="11929"/>
                      <a:pt x="5453" y="21600"/>
                      <a:pt x="11169" y="21600"/>
                    </a:cubicBezTo>
                  </a:path>
                </a:pathLst>
              </a:custGeom>
              <a:noFill/>
              <a:ln w="12700" cap="flat">
                <a:solidFill>
                  <a:srgbClr val="26415A"/>
                </a:solidFill>
                <a:prstDash val="solid"/>
                <a:miter lim="800000"/>
              </a:ln>
              <a:effectLst/>
            </p:spPr>
            <p:txBody>
              <a:bodyPr wrap="square" lIns="45719" tIns="45719" rIns="45719" bIns="45719" numCol="1" anchor="ctr">
                <a:noAutofit/>
              </a:bodyPr>
              <a:lstStyle/>
              <a:p>
                <a:pPr algn="ctr">
                  <a:defRPr sz="1100"/>
                </a:pPr>
                <a:endParaRPr lang="en-US" noProof="0" dirty="0"/>
              </a:p>
            </p:txBody>
          </p:sp>
        </p:grpSp>
        <p:grpSp>
          <p:nvGrpSpPr>
            <p:cNvPr id="27" name="Rounded Rectangle 37">
              <a:extLst>
                <a:ext uri="{FF2B5EF4-FFF2-40B4-BE49-F238E27FC236}">
                  <a16:creationId xmlns:a16="http://schemas.microsoft.com/office/drawing/2014/main" id="{859AFDAA-922E-72D0-D482-79F598B20180}"/>
                </a:ext>
              </a:extLst>
            </p:cNvPr>
            <p:cNvGrpSpPr/>
            <p:nvPr/>
          </p:nvGrpSpPr>
          <p:grpSpPr>
            <a:xfrm>
              <a:off x="4161355" y="2576850"/>
              <a:ext cx="1093442" cy="390810"/>
              <a:chOff x="0" y="0"/>
              <a:chExt cx="1093439" cy="390808"/>
            </a:xfrm>
          </p:grpSpPr>
          <p:sp>
            <p:nvSpPr>
              <p:cNvPr id="49" name="Rectángulo redondeado">
                <a:extLst>
                  <a:ext uri="{FF2B5EF4-FFF2-40B4-BE49-F238E27FC236}">
                    <a16:creationId xmlns:a16="http://schemas.microsoft.com/office/drawing/2014/main" id="{CDBAFF7E-FEA3-898D-C394-E9EBC73CFDF1}"/>
                  </a:ext>
                </a:extLst>
              </p:cNvPr>
              <p:cNvSpPr/>
              <p:nvPr/>
            </p:nvSpPr>
            <p:spPr>
              <a:xfrm>
                <a:off x="0" y="16933"/>
                <a:ext cx="1093439" cy="356942"/>
              </a:xfrm>
              <a:prstGeom prst="roundRect">
                <a:avLst>
                  <a:gd name="adj" fmla="val 16667"/>
                </a:avLst>
              </a:prstGeom>
              <a:gradFill flip="none" rotWithShape="1">
                <a:gsLst>
                  <a:gs pos="0">
                    <a:srgbClr val="5F82CB"/>
                  </a:gs>
                  <a:gs pos="50000">
                    <a:srgbClr val="3E70CA"/>
                  </a:gs>
                  <a:gs pos="100000">
                    <a:srgbClr val="2F61BA"/>
                  </a:gs>
                </a:gsLst>
                <a:lin ang="5400000" scaled="0"/>
              </a:gradFill>
              <a:ln w="6350" cap="flat">
                <a:solidFill>
                  <a:schemeClr val="accent5"/>
                </a:solidFill>
                <a:prstDash val="solid"/>
                <a:miter lim="800000"/>
              </a:ln>
              <a:effectLst/>
            </p:spPr>
            <p:txBody>
              <a:bodyPr wrap="square" lIns="45719" tIns="45719" rIns="45719" bIns="45719" numCol="1" anchor="ctr">
                <a:noAutofit/>
              </a:bodyPr>
              <a:lstStyle/>
              <a:p>
                <a:pPr algn="ctr">
                  <a:defRPr sz="1100" i="1">
                    <a:solidFill>
                      <a:srgbClr val="FFFFFF"/>
                    </a:solidFill>
                  </a:defRPr>
                </a:pPr>
                <a:endParaRPr lang="en-US" noProof="0" dirty="0"/>
              </a:p>
            </p:txBody>
          </p:sp>
          <p:sp>
            <p:nvSpPr>
              <p:cNvPr id="50" name="HPC Allocation Committee">
                <a:extLst>
                  <a:ext uri="{FF2B5EF4-FFF2-40B4-BE49-F238E27FC236}">
                    <a16:creationId xmlns:a16="http://schemas.microsoft.com/office/drawing/2014/main" id="{89485E39-1C4C-2621-D586-95DE59B2896C}"/>
                  </a:ext>
                </a:extLst>
              </p:cNvPr>
              <p:cNvSpPr txBox="1"/>
              <p:nvPr/>
            </p:nvSpPr>
            <p:spPr>
              <a:xfrm>
                <a:off x="66319" y="0"/>
                <a:ext cx="960800" cy="3908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100" i="1">
                    <a:solidFill>
                      <a:srgbClr val="FFFFFF"/>
                    </a:solidFill>
                  </a:defRPr>
                </a:lvl1pPr>
              </a:lstStyle>
              <a:p>
                <a:r>
                  <a:rPr lang="en-US" noProof="0" dirty="0"/>
                  <a:t>HPC Allocation Committee</a:t>
                </a:r>
              </a:p>
            </p:txBody>
          </p:sp>
        </p:grpSp>
        <p:sp>
          <p:nvSpPr>
            <p:cNvPr id="28" name="Arrow: Right 35">
              <a:extLst>
                <a:ext uri="{FF2B5EF4-FFF2-40B4-BE49-F238E27FC236}">
                  <a16:creationId xmlns:a16="http://schemas.microsoft.com/office/drawing/2014/main" id="{67D2F375-CDB4-364B-BADE-41755A04AC28}"/>
                </a:ext>
              </a:extLst>
            </p:cNvPr>
            <p:cNvSpPr/>
            <p:nvPr/>
          </p:nvSpPr>
          <p:spPr>
            <a:xfrm rot="16200000">
              <a:off x="1494363" y="3203610"/>
              <a:ext cx="115873" cy="98739"/>
            </a:xfrm>
            <a:prstGeom prst="rightArrow">
              <a:avLst>
                <a:gd name="adj1" fmla="val 50000"/>
                <a:gd name="adj2" fmla="val 50000"/>
              </a:avLst>
            </a:prstGeom>
            <a:solidFill>
              <a:schemeClr val="accent1"/>
            </a:solidFill>
            <a:ln w="12700" cap="flat">
              <a:solidFill>
                <a:srgbClr val="26415A"/>
              </a:solidFill>
              <a:prstDash val="solid"/>
              <a:miter lim="800000"/>
            </a:ln>
            <a:effectLst/>
          </p:spPr>
          <p:txBody>
            <a:bodyPr wrap="square" lIns="45719" tIns="45719" rIns="45719" bIns="45719" numCol="1" anchor="ctr">
              <a:noAutofit/>
            </a:bodyPr>
            <a:lstStyle/>
            <a:p>
              <a:pPr algn="ctr">
                <a:defRPr sz="1100">
                  <a:solidFill>
                    <a:srgbClr val="FFFFFF"/>
                  </a:solidFill>
                </a:defRPr>
              </a:pPr>
              <a:endParaRPr lang="en-US" noProof="0" dirty="0"/>
            </a:p>
          </p:txBody>
        </p:sp>
        <p:sp>
          <p:nvSpPr>
            <p:cNvPr id="29" name="Arrow: Right 41">
              <a:extLst>
                <a:ext uri="{FF2B5EF4-FFF2-40B4-BE49-F238E27FC236}">
                  <a16:creationId xmlns:a16="http://schemas.microsoft.com/office/drawing/2014/main" id="{86752005-2A4A-BCAB-8FB5-80E3458730B7}"/>
                </a:ext>
              </a:extLst>
            </p:cNvPr>
            <p:cNvSpPr/>
            <p:nvPr/>
          </p:nvSpPr>
          <p:spPr>
            <a:xfrm rot="5400000">
              <a:off x="1494361" y="2686860"/>
              <a:ext cx="115874" cy="98738"/>
            </a:xfrm>
            <a:prstGeom prst="rightArrow">
              <a:avLst>
                <a:gd name="adj1" fmla="val 50000"/>
                <a:gd name="adj2" fmla="val 50000"/>
              </a:avLst>
            </a:prstGeom>
            <a:solidFill>
              <a:schemeClr val="accent1"/>
            </a:solidFill>
            <a:ln w="12700" cap="flat">
              <a:solidFill>
                <a:srgbClr val="26415A"/>
              </a:solidFill>
              <a:prstDash val="solid"/>
              <a:miter lim="800000"/>
            </a:ln>
            <a:effectLst/>
          </p:spPr>
          <p:txBody>
            <a:bodyPr wrap="square" lIns="45719" tIns="45719" rIns="45719" bIns="45719" numCol="1" anchor="ctr">
              <a:noAutofit/>
            </a:bodyPr>
            <a:lstStyle/>
            <a:p>
              <a:pPr algn="ctr">
                <a:defRPr sz="1100">
                  <a:solidFill>
                    <a:srgbClr val="FFFFFF"/>
                  </a:solidFill>
                </a:defRPr>
              </a:pPr>
              <a:endParaRPr lang="en-US" noProof="0" dirty="0"/>
            </a:p>
          </p:txBody>
        </p:sp>
        <p:sp>
          <p:nvSpPr>
            <p:cNvPr id="30" name="Arrow: Right 42">
              <a:extLst>
                <a:ext uri="{FF2B5EF4-FFF2-40B4-BE49-F238E27FC236}">
                  <a16:creationId xmlns:a16="http://schemas.microsoft.com/office/drawing/2014/main" id="{38FCAA1D-AF68-7082-3321-3BD80FC6D3DD}"/>
                </a:ext>
              </a:extLst>
            </p:cNvPr>
            <p:cNvSpPr/>
            <p:nvPr/>
          </p:nvSpPr>
          <p:spPr>
            <a:xfrm rot="16200000">
              <a:off x="2887784" y="2683387"/>
              <a:ext cx="115873" cy="98738"/>
            </a:xfrm>
            <a:prstGeom prst="rightArrow">
              <a:avLst>
                <a:gd name="adj1" fmla="val 50000"/>
                <a:gd name="adj2" fmla="val 50000"/>
              </a:avLst>
            </a:prstGeom>
            <a:solidFill>
              <a:schemeClr val="accent1"/>
            </a:solidFill>
            <a:ln w="12700" cap="flat">
              <a:solidFill>
                <a:srgbClr val="26415A"/>
              </a:solidFill>
              <a:prstDash val="solid"/>
              <a:miter lim="800000"/>
            </a:ln>
            <a:effectLst/>
          </p:spPr>
          <p:txBody>
            <a:bodyPr wrap="square" lIns="45719" tIns="45719" rIns="45719" bIns="45719" numCol="1" anchor="ctr">
              <a:noAutofit/>
            </a:bodyPr>
            <a:lstStyle/>
            <a:p>
              <a:pPr algn="ctr">
                <a:defRPr sz="1100">
                  <a:solidFill>
                    <a:srgbClr val="FFFFFF"/>
                  </a:solidFill>
                </a:defRPr>
              </a:pPr>
              <a:endParaRPr lang="en-US" noProof="0" dirty="0"/>
            </a:p>
          </p:txBody>
        </p:sp>
        <p:sp>
          <p:nvSpPr>
            <p:cNvPr id="31" name="Arrow: Right 47">
              <a:extLst>
                <a:ext uri="{FF2B5EF4-FFF2-40B4-BE49-F238E27FC236}">
                  <a16:creationId xmlns:a16="http://schemas.microsoft.com/office/drawing/2014/main" id="{E392368F-6F04-309B-F7D7-2EBCCE9FB50B}"/>
                </a:ext>
              </a:extLst>
            </p:cNvPr>
            <p:cNvSpPr/>
            <p:nvPr/>
          </p:nvSpPr>
          <p:spPr>
            <a:xfrm rot="5400000">
              <a:off x="2901452" y="3208555"/>
              <a:ext cx="115874" cy="98738"/>
            </a:xfrm>
            <a:prstGeom prst="rightArrow">
              <a:avLst>
                <a:gd name="adj1" fmla="val 50000"/>
                <a:gd name="adj2" fmla="val 50000"/>
              </a:avLst>
            </a:prstGeom>
            <a:solidFill>
              <a:schemeClr val="accent1"/>
            </a:solidFill>
            <a:ln w="12700" cap="flat">
              <a:solidFill>
                <a:srgbClr val="26415A"/>
              </a:solidFill>
              <a:prstDash val="solid"/>
              <a:miter lim="800000"/>
            </a:ln>
            <a:effectLst/>
          </p:spPr>
          <p:txBody>
            <a:bodyPr wrap="square" lIns="45719" tIns="45719" rIns="45719" bIns="45719" numCol="1" anchor="ctr">
              <a:noAutofit/>
            </a:bodyPr>
            <a:lstStyle/>
            <a:p>
              <a:pPr algn="ctr">
                <a:defRPr sz="1100">
                  <a:solidFill>
                    <a:srgbClr val="FFFFFF"/>
                  </a:solidFill>
                </a:defRPr>
              </a:pPr>
              <a:endParaRPr lang="en-US" noProof="0" dirty="0"/>
            </a:p>
          </p:txBody>
        </p:sp>
        <p:sp>
          <p:nvSpPr>
            <p:cNvPr id="32" name="Arrow: Right 48">
              <a:extLst>
                <a:ext uri="{FF2B5EF4-FFF2-40B4-BE49-F238E27FC236}">
                  <a16:creationId xmlns:a16="http://schemas.microsoft.com/office/drawing/2014/main" id="{670081DF-90F1-C98F-408A-2CECD90B3471}"/>
                </a:ext>
              </a:extLst>
            </p:cNvPr>
            <p:cNvSpPr/>
            <p:nvPr/>
          </p:nvSpPr>
          <p:spPr>
            <a:xfrm>
              <a:off x="2194206" y="2940274"/>
              <a:ext cx="115873" cy="98738"/>
            </a:xfrm>
            <a:prstGeom prst="rightArrow">
              <a:avLst>
                <a:gd name="adj1" fmla="val 50000"/>
                <a:gd name="adj2" fmla="val 50000"/>
              </a:avLst>
            </a:prstGeom>
            <a:solidFill>
              <a:schemeClr val="accent1"/>
            </a:solidFill>
            <a:ln w="12700" cap="flat">
              <a:solidFill>
                <a:srgbClr val="26415A"/>
              </a:solidFill>
              <a:prstDash val="solid"/>
              <a:miter lim="800000"/>
            </a:ln>
            <a:effectLst/>
          </p:spPr>
          <p:txBody>
            <a:bodyPr wrap="square" lIns="45719" tIns="45719" rIns="45719" bIns="45719" numCol="1" anchor="ctr">
              <a:noAutofit/>
            </a:bodyPr>
            <a:lstStyle/>
            <a:p>
              <a:pPr algn="ctr">
                <a:defRPr sz="1100">
                  <a:solidFill>
                    <a:srgbClr val="FFFFFF"/>
                  </a:solidFill>
                </a:defRPr>
              </a:pPr>
              <a:endParaRPr lang="en-US" noProof="0" dirty="0"/>
            </a:p>
          </p:txBody>
        </p:sp>
        <p:grpSp>
          <p:nvGrpSpPr>
            <p:cNvPr id="33" name="Arrow: Right 49">
              <a:extLst>
                <a:ext uri="{FF2B5EF4-FFF2-40B4-BE49-F238E27FC236}">
                  <a16:creationId xmlns:a16="http://schemas.microsoft.com/office/drawing/2014/main" id="{304C5FA1-D3E8-5C32-60A8-33B28E9E93D9}"/>
                </a:ext>
              </a:extLst>
            </p:cNvPr>
            <p:cNvGrpSpPr/>
            <p:nvPr/>
          </p:nvGrpSpPr>
          <p:grpSpPr>
            <a:xfrm>
              <a:off x="867381" y="3715131"/>
              <a:ext cx="4577587" cy="307775"/>
              <a:chOff x="0" y="-3299"/>
              <a:chExt cx="4577582" cy="307774"/>
            </a:xfrm>
          </p:grpSpPr>
          <p:sp>
            <p:nvSpPr>
              <p:cNvPr id="47" name="Flecha">
                <a:extLst>
                  <a:ext uri="{FF2B5EF4-FFF2-40B4-BE49-F238E27FC236}">
                    <a16:creationId xmlns:a16="http://schemas.microsoft.com/office/drawing/2014/main" id="{4CC86429-1A17-7563-61CE-9E5E82889161}"/>
                  </a:ext>
                </a:extLst>
              </p:cNvPr>
              <p:cNvSpPr/>
              <p:nvPr/>
            </p:nvSpPr>
            <p:spPr>
              <a:xfrm>
                <a:off x="0" y="0"/>
                <a:ext cx="4577582" cy="301176"/>
              </a:xfrm>
              <a:prstGeom prst="rightArrow">
                <a:avLst>
                  <a:gd name="adj1" fmla="val 69630"/>
                  <a:gd name="adj2" fmla="val 45092"/>
                </a:avLst>
              </a:prstGeom>
              <a:solidFill>
                <a:srgbClr val="002060"/>
              </a:solidFill>
              <a:ln w="12700" cap="flat">
                <a:solidFill>
                  <a:srgbClr val="002060"/>
                </a:solidFill>
                <a:prstDash val="solid"/>
                <a:miter lim="800000"/>
              </a:ln>
              <a:effectLst/>
            </p:spPr>
            <p:txBody>
              <a:bodyPr wrap="square" lIns="45719" tIns="45719" rIns="45719" bIns="45719" numCol="1" anchor="ctr">
                <a:noAutofit/>
              </a:bodyPr>
              <a:lstStyle/>
              <a:p>
                <a:pPr>
                  <a:defRPr sz="1200">
                    <a:solidFill>
                      <a:srgbClr val="FFFFFF"/>
                    </a:solidFill>
                  </a:defRPr>
                </a:pPr>
                <a:endParaRPr lang="en-US" noProof="0" dirty="0"/>
              </a:p>
            </p:txBody>
          </p:sp>
          <p:sp>
            <p:nvSpPr>
              <p:cNvPr id="48" name="Data management (DMP, DBs)">
                <a:extLst>
                  <a:ext uri="{FF2B5EF4-FFF2-40B4-BE49-F238E27FC236}">
                    <a16:creationId xmlns:a16="http://schemas.microsoft.com/office/drawing/2014/main" id="{224BA44A-43D7-1728-515C-7FFB89D418DA}"/>
                  </a:ext>
                </a:extLst>
              </p:cNvPr>
              <p:cNvSpPr txBox="1"/>
              <p:nvPr/>
            </p:nvSpPr>
            <p:spPr>
              <a:xfrm>
                <a:off x="52070" y="-3299"/>
                <a:ext cx="4378880" cy="3077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200">
                    <a:solidFill>
                      <a:srgbClr val="FFFFFF"/>
                    </a:solidFill>
                  </a:defRPr>
                </a:lvl1pPr>
              </a:lstStyle>
              <a:p>
                <a:r>
                  <a:rPr lang="en-US" sz="1400" b="1" noProof="0" dirty="0"/>
                  <a:t>Data management (DMP, DBs)</a:t>
                </a:r>
              </a:p>
            </p:txBody>
          </p:sp>
        </p:grpSp>
        <p:grpSp>
          <p:nvGrpSpPr>
            <p:cNvPr id="34" name="Rectangle 50">
              <a:extLst>
                <a:ext uri="{FF2B5EF4-FFF2-40B4-BE49-F238E27FC236}">
                  <a16:creationId xmlns:a16="http://schemas.microsoft.com/office/drawing/2014/main" id="{8DB126D8-02F9-48A6-D457-AB1B334D85CE}"/>
                </a:ext>
              </a:extLst>
            </p:cNvPr>
            <p:cNvGrpSpPr/>
            <p:nvPr/>
          </p:nvGrpSpPr>
          <p:grpSpPr>
            <a:xfrm>
              <a:off x="862919" y="4164113"/>
              <a:ext cx="2305428" cy="474433"/>
              <a:chOff x="0" y="-1"/>
              <a:chExt cx="2305425" cy="474432"/>
            </a:xfrm>
          </p:grpSpPr>
          <p:sp>
            <p:nvSpPr>
              <p:cNvPr id="45" name="Rectángulo">
                <a:extLst>
                  <a:ext uri="{FF2B5EF4-FFF2-40B4-BE49-F238E27FC236}">
                    <a16:creationId xmlns:a16="http://schemas.microsoft.com/office/drawing/2014/main" id="{C480DDA8-D043-CC42-64E8-83A0A4D7AA57}"/>
                  </a:ext>
                </a:extLst>
              </p:cNvPr>
              <p:cNvSpPr/>
              <p:nvPr/>
            </p:nvSpPr>
            <p:spPr>
              <a:xfrm>
                <a:off x="0" y="-1"/>
                <a:ext cx="2305425" cy="474432"/>
              </a:xfrm>
              <a:prstGeom prst="rect">
                <a:avLst/>
              </a:prstGeom>
              <a:solidFill>
                <a:srgbClr val="002060"/>
              </a:solidFill>
              <a:ln w="12700" cap="flat">
                <a:solidFill>
                  <a:srgbClr val="26415A"/>
                </a:solidFill>
                <a:prstDash val="solid"/>
                <a:miter lim="800000"/>
              </a:ln>
              <a:effectLst/>
            </p:spPr>
            <p:txBody>
              <a:bodyPr wrap="square" lIns="45719" tIns="45719" rIns="45719" bIns="45719" numCol="1" anchor="ctr">
                <a:noAutofit/>
              </a:bodyPr>
              <a:lstStyle/>
              <a:p>
                <a:pPr>
                  <a:defRPr sz="1200">
                    <a:solidFill>
                      <a:srgbClr val="FFFFFF"/>
                    </a:solidFill>
                  </a:defRPr>
                </a:pPr>
                <a:endParaRPr lang="en-US" noProof="0" dirty="0"/>
              </a:p>
            </p:txBody>
          </p:sp>
          <p:sp>
            <p:nvSpPr>
              <p:cNvPr id="46" name="Digital Twin Environment">
                <a:extLst>
                  <a:ext uri="{FF2B5EF4-FFF2-40B4-BE49-F238E27FC236}">
                    <a16:creationId xmlns:a16="http://schemas.microsoft.com/office/drawing/2014/main" id="{EC7AF9CC-6806-FE0E-0D67-013C8339BFC5}"/>
                  </a:ext>
                </a:extLst>
              </p:cNvPr>
              <p:cNvSpPr txBox="1"/>
              <p:nvPr/>
            </p:nvSpPr>
            <p:spPr>
              <a:xfrm>
                <a:off x="52070" y="83328"/>
                <a:ext cx="2201285" cy="3077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defRPr sz="1200">
                    <a:solidFill>
                      <a:srgbClr val="FFFFFF"/>
                    </a:solidFill>
                  </a:defRPr>
                </a:lvl1pPr>
              </a:lstStyle>
              <a:p>
                <a:r>
                  <a:rPr lang="en-US" sz="1400" b="1" noProof="0" dirty="0"/>
                  <a:t>Digital Twin Environment</a:t>
                </a:r>
              </a:p>
            </p:txBody>
          </p:sp>
        </p:grpSp>
        <p:grpSp>
          <p:nvGrpSpPr>
            <p:cNvPr id="35" name="Oval 52">
              <a:extLst>
                <a:ext uri="{FF2B5EF4-FFF2-40B4-BE49-F238E27FC236}">
                  <a16:creationId xmlns:a16="http://schemas.microsoft.com/office/drawing/2014/main" id="{7E38B10A-75BD-6423-2943-15F5DC9C9020}"/>
                </a:ext>
              </a:extLst>
            </p:cNvPr>
            <p:cNvGrpSpPr/>
            <p:nvPr/>
          </p:nvGrpSpPr>
          <p:grpSpPr>
            <a:xfrm>
              <a:off x="263410" y="5687518"/>
              <a:ext cx="1830716" cy="686625"/>
              <a:chOff x="0" y="0"/>
              <a:chExt cx="1830714" cy="686624"/>
            </a:xfrm>
            <a:solidFill>
              <a:srgbClr val="800000"/>
            </a:solidFill>
          </p:grpSpPr>
          <p:sp>
            <p:nvSpPr>
              <p:cNvPr id="43" name="Óvalo">
                <a:extLst>
                  <a:ext uri="{FF2B5EF4-FFF2-40B4-BE49-F238E27FC236}">
                    <a16:creationId xmlns:a16="http://schemas.microsoft.com/office/drawing/2014/main" id="{0C0AC1D0-D3A5-F7BA-1895-36DC8B57BF2E}"/>
                  </a:ext>
                </a:extLst>
              </p:cNvPr>
              <p:cNvSpPr/>
              <p:nvPr/>
            </p:nvSpPr>
            <p:spPr>
              <a:xfrm>
                <a:off x="-1" y="-1"/>
                <a:ext cx="1830716" cy="686626"/>
              </a:xfrm>
              <a:prstGeom prst="ellipse">
                <a:avLst/>
              </a:prstGeom>
              <a:grpFill/>
              <a:ln w="12700" cap="flat">
                <a:solidFill>
                  <a:srgbClr val="464646"/>
                </a:solidFill>
                <a:prstDash val="solid"/>
                <a:miter lim="800000"/>
              </a:ln>
              <a:effectLst/>
            </p:spPr>
            <p:txBody>
              <a:bodyPr wrap="square" lIns="45719" tIns="45719" rIns="45719" bIns="45719" numCol="1" anchor="ctr">
                <a:noAutofit/>
              </a:bodyPr>
              <a:lstStyle/>
              <a:p>
                <a:pPr algn="ctr">
                  <a:defRPr sz="1600" b="1">
                    <a:solidFill>
                      <a:srgbClr val="FFFFFF"/>
                    </a:solidFill>
                  </a:defRPr>
                </a:pPr>
                <a:endParaRPr lang="en-US" noProof="0" dirty="0"/>
              </a:p>
            </p:txBody>
          </p:sp>
          <p:sp>
            <p:nvSpPr>
              <p:cNvPr id="44" name="ITER">
                <a:extLst>
                  <a:ext uri="{FF2B5EF4-FFF2-40B4-BE49-F238E27FC236}">
                    <a16:creationId xmlns:a16="http://schemas.microsoft.com/office/drawing/2014/main" id="{F762039E-B52E-A5E6-8DCC-62AF3BE6907D}"/>
                  </a:ext>
                </a:extLst>
              </p:cNvPr>
              <p:cNvSpPr txBox="1"/>
              <p:nvPr/>
            </p:nvSpPr>
            <p:spPr>
              <a:xfrm>
                <a:off x="320171" y="193015"/>
                <a:ext cx="1190372" cy="300594"/>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b="1">
                    <a:solidFill>
                      <a:srgbClr val="FFFFFF"/>
                    </a:solidFill>
                  </a:defRPr>
                </a:lvl1pPr>
              </a:lstStyle>
              <a:p>
                <a:r>
                  <a:rPr lang="en-US" noProof="0" dirty="0"/>
                  <a:t>ITER</a:t>
                </a:r>
              </a:p>
            </p:txBody>
          </p:sp>
        </p:grpSp>
        <p:sp>
          <p:nvSpPr>
            <p:cNvPr id="36" name="Arrow: Up-Down 63">
              <a:extLst>
                <a:ext uri="{FF2B5EF4-FFF2-40B4-BE49-F238E27FC236}">
                  <a16:creationId xmlns:a16="http://schemas.microsoft.com/office/drawing/2014/main" id="{3C0A4D5D-A8E1-8E7C-9770-9FB51660EACB}"/>
                </a:ext>
              </a:extLst>
            </p:cNvPr>
            <p:cNvSpPr/>
            <p:nvPr/>
          </p:nvSpPr>
          <p:spPr>
            <a:xfrm>
              <a:off x="1000685" y="5068578"/>
              <a:ext cx="284907" cy="610160"/>
            </a:xfrm>
            <a:custGeom>
              <a:avLst/>
              <a:gdLst/>
              <a:ahLst/>
              <a:cxnLst>
                <a:cxn ang="0">
                  <a:pos x="wd2" y="hd2"/>
                </a:cxn>
                <a:cxn ang="5400000">
                  <a:pos x="wd2" y="hd2"/>
                </a:cxn>
                <a:cxn ang="10800000">
                  <a:pos x="wd2" y="hd2"/>
                </a:cxn>
                <a:cxn ang="16200000">
                  <a:pos x="wd2" y="hd2"/>
                </a:cxn>
              </a:cxnLst>
              <a:rect l="0" t="0" r="r" b="b"/>
              <a:pathLst>
                <a:path w="21600" h="21600" extrusionOk="0">
                  <a:moveTo>
                    <a:pt x="0" y="5043"/>
                  </a:moveTo>
                  <a:lnTo>
                    <a:pt x="10800" y="0"/>
                  </a:lnTo>
                  <a:lnTo>
                    <a:pt x="21600" y="5043"/>
                  </a:lnTo>
                  <a:lnTo>
                    <a:pt x="16200" y="5043"/>
                  </a:lnTo>
                  <a:lnTo>
                    <a:pt x="16200" y="16557"/>
                  </a:lnTo>
                  <a:lnTo>
                    <a:pt x="21600" y="16557"/>
                  </a:lnTo>
                  <a:lnTo>
                    <a:pt x="10800" y="21600"/>
                  </a:lnTo>
                  <a:lnTo>
                    <a:pt x="0" y="16557"/>
                  </a:lnTo>
                  <a:lnTo>
                    <a:pt x="5400" y="16557"/>
                  </a:lnTo>
                  <a:lnTo>
                    <a:pt x="5400" y="5043"/>
                  </a:lnTo>
                  <a:close/>
                </a:path>
              </a:pathLst>
            </a:custGeom>
            <a:solidFill>
              <a:schemeClr val="bg2"/>
            </a:solidFill>
            <a:ln w="12700" cap="flat">
              <a:solidFill>
                <a:schemeClr val="bg2">
                  <a:lumMod val="50000"/>
                </a:schemeClr>
              </a:solidFill>
              <a:prstDash val="solid"/>
              <a:miter lim="800000"/>
            </a:ln>
            <a:effectLst/>
          </p:spPr>
          <p:txBody>
            <a:bodyPr wrap="square" lIns="45719" tIns="45719" rIns="45719" bIns="45719" numCol="1" anchor="ctr">
              <a:noAutofit/>
            </a:bodyPr>
            <a:lstStyle/>
            <a:p>
              <a:pPr algn="ctr">
                <a:defRPr>
                  <a:solidFill>
                    <a:srgbClr val="FFFFFF"/>
                  </a:solidFill>
                </a:defRPr>
              </a:pPr>
              <a:endParaRPr lang="en-US" noProof="0" dirty="0"/>
            </a:p>
          </p:txBody>
        </p:sp>
        <p:sp>
          <p:nvSpPr>
            <p:cNvPr id="37" name="TextBox 65">
              <a:extLst>
                <a:ext uri="{FF2B5EF4-FFF2-40B4-BE49-F238E27FC236}">
                  <a16:creationId xmlns:a16="http://schemas.microsoft.com/office/drawing/2014/main" id="{FFDE83F4-077E-66D6-2D9D-BFBF038BA963}"/>
                </a:ext>
              </a:extLst>
            </p:cNvPr>
            <p:cNvSpPr txBox="1"/>
            <p:nvPr/>
          </p:nvSpPr>
          <p:spPr>
            <a:xfrm>
              <a:off x="433173" y="5188991"/>
              <a:ext cx="2019864" cy="3005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600">
                  <a:solidFill>
                    <a:srgbClr val="767171"/>
                  </a:solidFill>
                </a:defRPr>
              </a:lvl1pPr>
            </a:lstStyle>
            <a:p>
              <a:r>
                <a:rPr lang="en-US" noProof="0" dirty="0"/>
                <a:t>IMAS, Simulation Tools</a:t>
              </a:r>
            </a:p>
          </p:txBody>
        </p:sp>
        <p:grpSp>
          <p:nvGrpSpPr>
            <p:cNvPr id="38" name="Oval 67">
              <a:extLst>
                <a:ext uri="{FF2B5EF4-FFF2-40B4-BE49-F238E27FC236}">
                  <a16:creationId xmlns:a16="http://schemas.microsoft.com/office/drawing/2014/main" id="{3E7CB2E1-9990-B411-8C75-FC2F41C3A624}"/>
                </a:ext>
              </a:extLst>
            </p:cNvPr>
            <p:cNvGrpSpPr/>
            <p:nvPr/>
          </p:nvGrpSpPr>
          <p:grpSpPr>
            <a:xfrm>
              <a:off x="2798817" y="5678737"/>
              <a:ext cx="1830715" cy="686625"/>
              <a:chOff x="0" y="0"/>
              <a:chExt cx="1830714" cy="686624"/>
            </a:xfrm>
            <a:solidFill>
              <a:srgbClr val="800000"/>
            </a:solidFill>
          </p:grpSpPr>
          <p:sp>
            <p:nvSpPr>
              <p:cNvPr id="41" name="Óvalo">
                <a:extLst>
                  <a:ext uri="{FF2B5EF4-FFF2-40B4-BE49-F238E27FC236}">
                    <a16:creationId xmlns:a16="http://schemas.microsoft.com/office/drawing/2014/main" id="{9EC38A92-2C44-60B7-468C-2ED822139F8B}"/>
                  </a:ext>
                </a:extLst>
              </p:cNvPr>
              <p:cNvSpPr/>
              <p:nvPr/>
            </p:nvSpPr>
            <p:spPr>
              <a:xfrm>
                <a:off x="-1" y="-1"/>
                <a:ext cx="1830716" cy="686626"/>
              </a:xfrm>
              <a:prstGeom prst="ellipse">
                <a:avLst/>
              </a:prstGeom>
              <a:grpFill/>
              <a:ln w="12700" cap="flat">
                <a:solidFill>
                  <a:srgbClr val="464646"/>
                </a:solidFill>
                <a:prstDash val="solid"/>
                <a:miter lim="800000"/>
              </a:ln>
              <a:effectLst/>
            </p:spPr>
            <p:txBody>
              <a:bodyPr wrap="square" lIns="45719" tIns="45719" rIns="45719" bIns="45719" numCol="1" anchor="ctr">
                <a:noAutofit/>
              </a:bodyPr>
              <a:lstStyle/>
              <a:p>
                <a:pPr algn="ctr">
                  <a:defRPr sz="1600" b="1">
                    <a:solidFill>
                      <a:srgbClr val="FFFFFF"/>
                    </a:solidFill>
                  </a:defRPr>
                </a:pPr>
                <a:endParaRPr lang="en-US" noProof="0" dirty="0"/>
              </a:p>
            </p:txBody>
          </p:sp>
          <p:sp>
            <p:nvSpPr>
              <p:cNvPr id="42" name="F4E">
                <a:extLst>
                  <a:ext uri="{FF2B5EF4-FFF2-40B4-BE49-F238E27FC236}">
                    <a16:creationId xmlns:a16="http://schemas.microsoft.com/office/drawing/2014/main" id="{19E8F3AE-AB8B-EEBF-31E4-006B1A63F826}"/>
                  </a:ext>
                </a:extLst>
              </p:cNvPr>
              <p:cNvSpPr txBox="1"/>
              <p:nvPr/>
            </p:nvSpPr>
            <p:spPr>
              <a:xfrm>
                <a:off x="320171" y="193015"/>
                <a:ext cx="1190372" cy="300594"/>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b="1">
                    <a:solidFill>
                      <a:srgbClr val="FFFFFF"/>
                    </a:solidFill>
                  </a:defRPr>
                </a:lvl1pPr>
              </a:lstStyle>
              <a:p>
                <a:r>
                  <a:rPr lang="en-US" noProof="0" dirty="0"/>
                  <a:t>F4E</a:t>
                </a:r>
              </a:p>
            </p:txBody>
          </p:sp>
        </p:grpSp>
        <p:sp>
          <p:nvSpPr>
            <p:cNvPr id="39" name="Arrow: Up-Down 68">
              <a:extLst>
                <a:ext uri="{FF2B5EF4-FFF2-40B4-BE49-F238E27FC236}">
                  <a16:creationId xmlns:a16="http://schemas.microsoft.com/office/drawing/2014/main" id="{BCD6A966-6C20-C072-1FEE-C7E1289BCE6A}"/>
                </a:ext>
              </a:extLst>
            </p:cNvPr>
            <p:cNvSpPr/>
            <p:nvPr/>
          </p:nvSpPr>
          <p:spPr>
            <a:xfrm rot="17607499">
              <a:off x="2517364" y="4344801"/>
              <a:ext cx="284907" cy="1766184"/>
            </a:xfrm>
            <a:custGeom>
              <a:avLst/>
              <a:gdLst/>
              <a:ahLst/>
              <a:cxnLst>
                <a:cxn ang="0">
                  <a:pos x="wd2" y="hd2"/>
                </a:cxn>
                <a:cxn ang="5400000">
                  <a:pos x="wd2" y="hd2"/>
                </a:cxn>
                <a:cxn ang="10800000">
                  <a:pos x="wd2" y="hd2"/>
                </a:cxn>
                <a:cxn ang="16200000">
                  <a:pos x="wd2" y="hd2"/>
                </a:cxn>
              </a:cxnLst>
              <a:rect l="0" t="0" r="r" b="b"/>
              <a:pathLst>
                <a:path w="21600" h="21600" extrusionOk="0">
                  <a:moveTo>
                    <a:pt x="0" y="1742"/>
                  </a:moveTo>
                  <a:lnTo>
                    <a:pt x="10800" y="0"/>
                  </a:lnTo>
                  <a:lnTo>
                    <a:pt x="21600" y="1742"/>
                  </a:lnTo>
                  <a:lnTo>
                    <a:pt x="16200" y="1742"/>
                  </a:lnTo>
                  <a:lnTo>
                    <a:pt x="16200" y="19858"/>
                  </a:lnTo>
                  <a:lnTo>
                    <a:pt x="21600" y="19858"/>
                  </a:lnTo>
                  <a:lnTo>
                    <a:pt x="10800" y="21600"/>
                  </a:lnTo>
                  <a:lnTo>
                    <a:pt x="0" y="19858"/>
                  </a:lnTo>
                  <a:lnTo>
                    <a:pt x="5400" y="19858"/>
                  </a:lnTo>
                  <a:lnTo>
                    <a:pt x="5400" y="1742"/>
                  </a:lnTo>
                  <a:close/>
                </a:path>
              </a:pathLst>
            </a:custGeom>
            <a:solidFill>
              <a:schemeClr val="bg2"/>
            </a:solidFill>
            <a:ln w="12700">
              <a:solidFill>
                <a:schemeClr val="bg2">
                  <a:lumMod val="50000"/>
                </a:schemeClr>
              </a:solidFill>
              <a:miter/>
            </a:ln>
          </p:spPr>
          <p:txBody>
            <a:bodyPr lIns="45719" rIns="45719" anchor="ctr"/>
            <a:lstStyle/>
            <a:p>
              <a:pPr algn="ctr">
                <a:defRPr>
                  <a:solidFill>
                    <a:srgbClr val="FFFFFF"/>
                  </a:solidFill>
                </a:defRPr>
              </a:pPr>
              <a:endParaRPr lang="en-US" noProof="0" dirty="0"/>
            </a:p>
          </p:txBody>
        </p:sp>
        <p:sp>
          <p:nvSpPr>
            <p:cNvPr id="40" name="TextBox 69">
              <a:extLst>
                <a:ext uri="{FF2B5EF4-FFF2-40B4-BE49-F238E27FC236}">
                  <a16:creationId xmlns:a16="http://schemas.microsoft.com/office/drawing/2014/main" id="{7E9E5ECE-B767-BCEB-E090-2C4A5566D285}"/>
                </a:ext>
              </a:extLst>
            </p:cNvPr>
            <p:cNvSpPr txBox="1"/>
            <p:nvPr/>
          </p:nvSpPr>
          <p:spPr>
            <a:xfrm>
              <a:off x="2024693" y="4899300"/>
              <a:ext cx="2689218" cy="30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a:solidFill>
                    <a:srgbClr val="767171"/>
                  </a:solidFill>
                </a:defRPr>
              </a:lvl1pPr>
            </a:lstStyle>
            <a:p>
              <a:r>
                <a:rPr lang="en-US" noProof="0" dirty="0"/>
                <a:t>AI/ML methods, Data curation</a:t>
              </a:r>
            </a:p>
          </p:txBody>
        </p:sp>
      </p:grpSp>
      <p:sp>
        <p:nvSpPr>
          <p:cNvPr id="79" name="Rectangle 2">
            <a:extLst>
              <a:ext uri="{FF2B5EF4-FFF2-40B4-BE49-F238E27FC236}">
                <a16:creationId xmlns:a16="http://schemas.microsoft.com/office/drawing/2014/main" id="{A7DA93B5-D84F-8249-1381-FF9D601FBA58}"/>
              </a:ext>
            </a:extLst>
          </p:cNvPr>
          <p:cNvSpPr txBox="1"/>
          <p:nvPr/>
        </p:nvSpPr>
        <p:spPr>
          <a:xfrm>
            <a:off x="6969406" y="995818"/>
            <a:ext cx="4959185" cy="53245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pPr>
              <a:defRPr b="1">
                <a:solidFill>
                  <a:srgbClr val="002060"/>
                </a:solidFill>
              </a:defRPr>
            </a:pPr>
            <a:r>
              <a:rPr lang="en-US" noProof="0" dirty="0"/>
              <a:t>Infrastructure and Support</a:t>
            </a:r>
          </a:p>
          <a:p>
            <a:pPr>
              <a:defRPr i="1">
                <a:solidFill>
                  <a:srgbClr val="767171"/>
                </a:solidFill>
              </a:defRPr>
            </a:pPr>
            <a:r>
              <a:rPr lang="en-US" noProof="0" dirty="0"/>
              <a:t>Facilitate the development and deployment of advanced computational tools across all WPs. </a:t>
            </a:r>
          </a:p>
          <a:p>
            <a:pPr>
              <a:defRPr i="1">
                <a:solidFill>
                  <a:srgbClr val="767171"/>
                </a:solidFill>
              </a:defRPr>
            </a:pPr>
            <a:endParaRPr lang="en-US" b="0" i="1" noProof="0" dirty="0">
              <a:solidFill>
                <a:srgbClr val="767171"/>
              </a:solidFill>
            </a:endParaRPr>
          </a:p>
          <a:p>
            <a:pPr>
              <a:defRPr b="1">
                <a:solidFill>
                  <a:srgbClr val="002060"/>
                </a:solidFill>
              </a:defRPr>
            </a:pPr>
            <a:r>
              <a:rPr lang="en-US" noProof="0" dirty="0"/>
              <a:t>Standardized Data Access (using FAI</a:t>
            </a:r>
            <a:r>
              <a:rPr lang="en-US" b="1" noProof="0" dirty="0">
                <a:solidFill>
                  <a:srgbClr val="002060"/>
                </a:solidFill>
              </a:rPr>
              <a:t>R principles</a:t>
            </a:r>
            <a:r>
              <a:rPr lang="en-US" noProof="0" dirty="0"/>
              <a:t>)</a:t>
            </a:r>
          </a:p>
          <a:p>
            <a:pPr>
              <a:defRPr b="1">
                <a:solidFill>
                  <a:srgbClr val="002060"/>
                </a:solidFill>
              </a:defRPr>
            </a:pPr>
            <a:r>
              <a:rPr lang="en-US" b="0" i="1" noProof="0" dirty="0">
                <a:solidFill>
                  <a:srgbClr val="767171"/>
                </a:solidFill>
              </a:rPr>
              <a:t>Available for all MST devices as well as JET, ensuring transparency, reproducibility, and interoperability across systems.</a:t>
            </a:r>
          </a:p>
          <a:p>
            <a:pPr>
              <a:defRPr b="1">
                <a:solidFill>
                  <a:srgbClr val="002060"/>
                </a:solidFill>
              </a:defRPr>
            </a:pPr>
            <a:endParaRPr lang="en-US" sz="1600" i="1" noProof="0" dirty="0">
              <a:solidFill>
                <a:srgbClr val="FF0000"/>
              </a:solidFill>
            </a:endParaRPr>
          </a:p>
          <a:p>
            <a:pPr>
              <a:defRPr b="1">
                <a:solidFill>
                  <a:srgbClr val="002060"/>
                </a:solidFill>
              </a:defRPr>
            </a:pPr>
            <a:r>
              <a:rPr lang="en-US" b="1" noProof="0" dirty="0">
                <a:solidFill>
                  <a:srgbClr val="002060"/>
                </a:solidFill>
              </a:rPr>
              <a:t>Development of a Digital </a:t>
            </a:r>
            <a:r>
              <a:rPr lang="en-US" noProof="0" dirty="0"/>
              <a:t>Twin Environment</a:t>
            </a:r>
            <a:r>
              <a:rPr lang="en-US" b="0" noProof="0" dirty="0"/>
              <a:t> </a:t>
            </a:r>
            <a:r>
              <a:rPr lang="en-US" b="0" i="1" noProof="0" dirty="0">
                <a:solidFill>
                  <a:srgbClr val="767171"/>
                </a:solidFill>
              </a:rPr>
              <a:t>Leverage the latest advancements from relevant TSVVs and WPs, integrating state-of-the-art computing and AI/ML to enhance predictive modeling capabilities.</a:t>
            </a:r>
          </a:p>
          <a:p>
            <a:pPr>
              <a:defRPr b="1">
                <a:solidFill>
                  <a:srgbClr val="002060"/>
                </a:solidFill>
              </a:defRPr>
            </a:pPr>
            <a:endParaRPr lang="en-US" i="1" noProof="0" dirty="0">
              <a:solidFill>
                <a:srgbClr val="FF0000"/>
              </a:solidFill>
            </a:endParaRPr>
          </a:p>
          <a:p>
            <a:pPr>
              <a:defRPr b="1">
                <a:solidFill>
                  <a:srgbClr val="002060"/>
                </a:solidFill>
              </a:defRPr>
            </a:pPr>
            <a:r>
              <a:rPr lang="en-US" noProof="0" dirty="0"/>
              <a:t>Liaison to ITER and F4E</a:t>
            </a:r>
          </a:p>
          <a:p>
            <a:pPr>
              <a:defRPr b="1">
                <a:solidFill>
                  <a:srgbClr val="002060"/>
                </a:solidFill>
              </a:defRPr>
            </a:pPr>
            <a:r>
              <a:rPr lang="en-US" b="0" i="1" noProof="0" dirty="0">
                <a:solidFill>
                  <a:srgbClr val="767171"/>
                </a:solidFill>
              </a:rPr>
              <a:t>Ensure their effective engagement in the planning, implementation, and exploitation of software development activities.</a:t>
            </a:r>
          </a:p>
        </p:txBody>
      </p:sp>
    </p:spTree>
    <p:extLst>
      <p:ext uri="{BB962C8B-B14F-4D97-AF65-F5344CB8AC3E}">
        <p14:creationId xmlns:p14="http://schemas.microsoft.com/office/powerpoint/2010/main" val="5842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96C8-690D-0124-0092-1C175765480E}"/>
              </a:ext>
            </a:extLst>
          </p:cNvPr>
          <p:cNvSpPr>
            <a:spLocks noGrp="1"/>
          </p:cNvSpPr>
          <p:nvPr>
            <p:ph type="title"/>
          </p:nvPr>
        </p:nvSpPr>
        <p:spPr/>
        <p:txBody>
          <a:bodyPr/>
          <a:lstStyle/>
          <a:p>
            <a:r>
              <a:rPr lang="en-US" noProof="0" dirty="0"/>
              <a:t>WPAC structure: Advanced Computing Hubs </a:t>
            </a:r>
          </a:p>
        </p:txBody>
      </p:sp>
      <p:sp>
        <p:nvSpPr>
          <p:cNvPr id="4" name="Footer Placeholder 3">
            <a:extLst>
              <a:ext uri="{FF2B5EF4-FFF2-40B4-BE49-F238E27FC236}">
                <a16:creationId xmlns:a16="http://schemas.microsoft.com/office/drawing/2014/main" id="{FD7B2116-7FF9-28BF-6292-092B2DF28A74}"/>
              </a:ext>
            </a:extLst>
          </p:cNvPr>
          <p:cNvSpPr>
            <a:spLocks noGrp="1"/>
          </p:cNvSpPr>
          <p:nvPr>
            <p:ph type="ftr" sz="quarter" idx="11"/>
          </p:nvPr>
        </p:nvSpPr>
        <p:spPr/>
        <p:txBody>
          <a:bodyPr/>
          <a:lstStyle/>
          <a:p>
            <a:r>
              <a:rPr lang="en-US" noProof="0" dirty="0">
                <a:solidFill>
                  <a:prstClr val="white"/>
                </a:solidFill>
              </a:rPr>
              <a:t>Jenko &amp; Kalupin | 8th FSD PB | March 16-17, 2026</a:t>
            </a:r>
          </a:p>
        </p:txBody>
      </p:sp>
      <p:sp>
        <p:nvSpPr>
          <p:cNvPr id="5" name="Slide Number Placeholder 4">
            <a:extLst>
              <a:ext uri="{FF2B5EF4-FFF2-40B4-BE49-F238E27FC236}">
                <a16:creationId xmlns:a16="http://schemas.microsoft.com/office/drawing/2014/main" id="{804C7937-E0AA-72C3-6F39-B5E4B03BD6C3}"/>
              </a:ext>
            </a:extLst>
          </p:cNvPr>
          <p:cNvSpPr>
            <a:spLocks noGrp="1"/>
          </p:cNvSpPr>
          <p:nvPr>
            <p:ph type="sldNum" sz="quarter" idx="12"/>
          </p:nvPr>
        </p:nvSpPr>
        <p:spPr/>
        <p:txBody>
          <a:bodyPr/>
          <a:lstStyle/>
          <a:p>
            <a:fld id="{6A6D9FA1-99C7-4910-8E32-B85D378B0060}" type="slidenum">
              <a:rPr lang="en-US" noProof="0" smtClean="0">
                <a:solidFill>
                  <a:prstClr val="white"/>
                </a:solidFill>
              </a:rPr>
              <a:pPr/>
              <a:t>9</a:t>
            </a:fld>
            <a:endParaRPr lang="en-US" noProof="0" dirty="0">
              <a:solidFill>
                <a:prstClr val="white"/>
              </a:solidFill>
            </a:endParaRPr>
          </a:p>
        </p:txBody>
      </p:sp>
      <p:sp>
        <p:nvSpPr>
          <p:cNvPr id="6" name="TextBox 5">
            <a:extLst>
              <a:ext uri="{FF2B5EF4-FFF2-40B4-BE49-F238E27FC236}">
                <a16:creationId xmlns:a16="http://schemas.microsoft.com/office/drawing/2014/main" id="{9BC3FDE0-2E39-9565-8DC0-0C0B9C84C6F2}"/>
              </a:ext>
            </a:extLst>
          </p:cNvPr>
          <p:cNvSpPr txBox="1"/>
          <p:nvPr/>
        </p:nvSpPr>
        <p:spPr>
          <a:xfrm>
            <a:off x="479376" y="867448"/>
            <a:ext cx="5616624" cy="4093428"/>
          </a:xfrm>
          <a:prstGeom prst="rect">
            <a:avLst/>
          </a:prstGeom>
          <a:noFill/>
        </p:spPr>
        <p:txBody>
          <a:bodyPr wrap="square">
            <a:spAutoFit/>
          </a:bodyPr>
          <a:lstStyle/>
          <a:p>
            <a:pPr lvl="1">
              <a:spcBef>
                <a:spcPts val="600"/>
              </a:spcBef>
            </a:pPr>
            <a:r>
              <a:rPr lang="en-US" sz="2400" b="1" noProof="0" dirty="0">
                <a:solidFill>
                  <a:srgbClr val="002060"/>
                </a:solidFill>
              </a:rPr>
              <a:t>4 ACHs</a:t>
            </a:r>
            <a:r>
              <a:rPr lang="en-US" sz="2400" noProof="0" dirty="0">
                <a:solidFill>
                  <a:srgbClr val="002060"/>
                </a:solidFill>
              </a:rPr>
              <a:t> recommended for 2026/27, aiming at broad competence coverage within available resources:</a:t>
            </a:r>
          </a:p>
          <a:p>
            <a:pPr marL="1200150" lvl="2" indent="-285750">
              <a:spcBef>
                <a:spcPts val="600"/>
              </a:spcBef>
              <a:buFont typeface="Arial" panose="020B0604020202020204" pitchFamily="34" charset="0"/>
              <a:buChar char="•"/>
            </a:pPr>
            <a:r>
              <a:rPr lang="en-US" sz="2400" noProof="0" dirty="0">
                <a:solidFill>
                  <a:srgbClr val="002060"/>
                </a:solidFill>
              </a:rPr>
              <a:t>Cat1 (HPC): </a:t>
            </a:r>
            <a:r>
              <a:rPr lang="en-US" sz="2400" b="1" noProof="0" dirty="0">
                <a:solidFill>
                  <a:srgbClr val="800000"/>
                </a:solidFill>
              </a:rPr>
              <a:t>CIEMAT</a:t>
            </a:r>
            <a:r>
              <a:rPr lang="en-US" sz="2400" noProof="0" dirty="0">
                <a:solidFill>
                  <a:srgbClr val="002060"/>
                </a:solidFill>
              </a:rPr>
              <a:t>, </a:t>
            </a:r>
            <a:r>
              <a:rPr lang="en-US" sz="2400" b="1" noProof="0" dirty="0">
                <a:solidFill>
                  <a:srgbClr val="800000"/>
                </a:solidFill>
              </a:rPr>
              <a:t>EPFL</a:t>
            </a:r>
            <a:r>
              <a:rPr lang="en-US" sz="2400" noProof="0" dirty="0">
                <a:solidFill>
                  <a:srgbClr val="002060"/>
                </a:solidFill>
              </a:rPr>
              <a:t>, </a:t>
            </a:r>
            <a:r>
              <a:rPr lang="en-US" sz="2400" b="1" noProof="0" dirty="0">
                <a:solidFill>
                  <a:srgbClr val="800000"/>
                </a:solidFill>
              </a:rPr>
              <a:t>MPG</a:t>
            </a:r>
            <a:endParaRPr lang="en-US" sz="2400" b="1" noProof="0" dirty="0">
              <a:solidFill>
                <a:srgbClr val="002060"/>
              </a:solidFill>
            </a:endParaRPr>
          </a:p>
          <a:p>
            <a:pPr marL="1200150" lvl="2" indent="-285750">
              <a:spcBef>
                <a:spcPts val="600"/>
              </a:spcBef>
              <a:buFont typeface="Arial" panose="020B0604020202020204" pitchFamily="34" charset="0"/>
              <a:buChar char="•"/>
            </a:pPr>
            <a:r>
              <a:rPr lang="en-US" sz="2400" noProof="0" dirty="0">
                <a:solidFill>
                  <a:srgbClr val="002060"/>
                </a:solidFill>
              </a:rPr>
              <a:t>Cat2 (MFSW): </a:t>
            </a:r>
            <a:r>
              <a:rPr lang="en-US" sz="2400" b="1" noProof="0" dirty="0">
                <a:solidFill>
                  <a:srgbClr val="800000"/>
                </a:solidFill>
              </a:rPr>
              <a:t>IPPLM</a:t>
            </a:r>
            <a:r>
              <a:rPr lang="en-US" sz="2400" b="1" noProof="0" dirty="0">
                <a:solidFill>
                  <a:srgbClr val="002060"/>
                </a:solidFill>
              </a:rPr>
              <a:t> </a:t>
            </a:r>
            <a:endParaRPr lang="en-US" sz="2400" noProof="0" dirty="0">
              <a:solidFill>
                <a:srgbClr val="002060"/>
              </a:solidFill>
            </a:endParaRPr>
          </a:p>
          <a:p>
            <a:pPr lvl="1">
              <a:spcBef>
                <a:spcPts val="600"/>
              </a:spcBef>
            </a:pPr>
            <a:endParaRPr lang="en-US" sz="2400" b="1" noProof="0" dirty="0">
              <a:solidFill>
                <a:srgbClr val="002060"/>
              </a:solidFill>
            </a:endParaRPr>
          </a:p>
          <a:p>
            <a:pPr lvl="1">
              <a:spcBef>
                <a:spcPts val="600"/>
              </a:spcBef>
            </a:pPr>
            <a:r>
              <a:rPr lang="en-US" sz="2400" b="1" noProof="0" dirty="0">
                <a:solidFill>
                  <a:srgbClr val="002060"/>
                </a:solidFill>
              </a:rPr>
              <a:t>VTT (AI/ML focus):</a:t>
            </a:r>
            <a:r>
              <a:rPr lang="en-US" sz="2400" noProof="0" dirty="0">
                <a:solidFill>
                  <a:srgbClr val="002060"/>
                </a:solidFill>
              </a:rPr>
              <a:t> not funded as standalone activity due to budget constraints, but competences to be integrated under </a:t>
            </a:r>
            <a:r>
              <a:rPr lang="en-US" sz="2400" b="1" noProof="0" dirty="0">
                <a:solidFill>
                  <a:srgbClr val="002060"/>
                </a:solidFill>
              </a:rPr>
              <a:t>ACH-MPG</a:t>
            </a:r>
          </a:p>
        </p:txBody>
      </p:sp>
      <p:graphicFrame>
        <p:nvGraphicFramePr>
          <p:cNvPr id="7" name="Table 6">
            <a:extLst>
              <a:ext uri="{FF2B5EF4-FFF2-40B4-BE49-F238E27FC236}">
                <a16:creationId xmlns:a16="http://schemas.microsoft.com/office/drawing/2014/main" id="{A15762DB-808C-4523-9C15-ED72096BDED0}"/>
              </a:ext>
            </a:extLst>
          </p:cNvPr>
          <p:cNvGraphicFramePr>
            <a:graphicFrameLocks noGrp="1"/>
          </p:cNvGraphicFramePr>
          <p:nvPr>
            <p:extLst>
              <p:ext uri="{D42A27DB-BD31-4B8C-83A1-F6EECF244321}">
                <p14:modId xmlns:p14="http://schemas.microsoft.com/office/powerpoint/2010/main" val="4236048099"/>
              </p:ext>
            </p:extLst>
          </p:nvPr>
        </p:nvGraphicFramePr>
        <p:xfrm>
          <a:off x="6384032" y="867448"/>
          <a:ext cx="5616624" cy="5633098"/>
        </p:xfrm>
        <a:graphic>
          <a:graphicData uri="http://schemas.openxmlformats.org/drawingml/2006/table">
            <a:tbl>
              <a:tblPr firstRow="1" firstCol="1" bandRow="1">
                <a:tableStyleId>{5C22544A-7EE6-4342-B048-85BDC9FD1C3A}</a:tableStyleId>
              </a:tblPr>
              <a:tblGrid>
                <a:gridCol w="2744148">
                  <a:extLst>
                    <a:ext uri="{9D8B030D-6E8A-4147-A177-3AD203B41FA5}">
                      <a16:colId xmlns:a16="http://schemas.microsoft.com/office/drawing/2014/main" val="3291127772"/>
                    </a:ext>
                  </a:extLst>
                </a:gridCol>
                <a:gridCol w="2872476">
                  <a:extLst>
                    <a:ext uri="{9D8B030D-6E8A-4147-A177-3AD203B41FA5}">
                      <a16:colId xmlns:a16="http://schemas.microsoft.com/office/drawing/2014/main" val="1135809613"/>
                    </a:ext>
                  </a:extLst>
                </a:gridCol>
              </a:tblGrid>
              <a:tr h="643452">
                <a:tc>
                  <a:txBody>
                    <a:bodyPr/>
                    <a:lstStyle/>
                    <a:p>
                      <a:pPr marL="0" marR="0">
                        <a:lnSpc>
                          <a:spcPct val="107000"/>
                        </a:lnSpc>
                        <a:spcAft>
                          <a:spcPts val="800"/>
                        </a:spcAft>
                        <a:buNone/>
                      </a:pPr>
                      <a:r>
                        <a:rPr lang="en-US" sz="1400" b="1" kern="100" noProof="0" dirty="0">
                          <a:solidFill>
                            <a:schemeClr val="bg1"/>
                          </a:solidFill>
                          <a:effectLst/>
                        </a:rPr>
                        <a:t>Category 1: High Performance Computing (HPC) </a:t>
                      </a:r>
                      <a:endParaRPr lang="en-US" sz="1400" b="1" kern="1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2" marR="515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nSpc>
                          <a:spcPct val="107000"/>
                        </a:lnSpc>
                        <a:spcAft>
                          <a:spcPts val="800"/>
                        </a:spcAft>
                        <a:buNone/>
                      </a:pPr>
                      <a:r>
                        <a:rPr lang="en-US" sz="1400" b="1" kern="100" noProof="0" dirty="0">
                          <a:solidFill>
                            <a:schemeClr val="bg1"/>
                          </a:solidFill>
                          <a:effectLst/>
                        </a:rPr>
                        <a:t>Category 2: Modeling Frameworks and Standardized Workflows (MFSW) </a:t>
                      </a:r>
                      <a:endParaRPr lang="en-US" sz="1400" b="1" kern="1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2" marR="51512"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65803488"/>
                  </a:ext>
                </a:extLst>
              </a:tr>
              <a:tr h="270141">
                <a:tc gridSpan="2">
                  <a:txBody>
                    <a:bodyPr/>
                    <a:lstStyle/>
                    <a:p>
                      <a:pPr marL="0" marR="0" algn="ctr">
                        <a:lnSpc>
                          <a:spcPct val="107000"/>
                        </a:lnSpc>
                        <a:spcAft>
                          <a:spcPts val="800"/>
                        </a:spcAft>
                        <a:buNone/>
                      </a:pPr>
                      <a:r>
                        <a:rPr lang="en-US" sz="1200" b="1" kern="100" noProof="0" dirty="0">
                          <a:solidFill>
                            <a:schemeClr val="bg1"/>
                          </a:solidFill>
                          <a:effectLst/>
                        </a:rPr>
                        <a:t>Tasks under the category include: </a:t>
                      </a:r>
                      <a:endParaRPr lang="en-US" sz="1200" b="1" kern="1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2" marR="515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391427136"/>
                  </a:ext>
                </a:extLst>
              </a:tr>
              <a:tr h="4216942">
                <a:tc>
                  <a:txBody>
                    <a:bodyPr/>
                    <a:lstStyle/>
                    <a:p>
                      <a:pPr marL="171450" marR="0" lvl="0" indent="-171450">
                        <a:lnSpc>
                          <a:spcPct val="107000"/>
                        </a:lnSpc>
                        <a:buFont typeface="Arial" panose="020B0604020202020204" pitchFamily="34" charset="0"/>
                        <a:buChar char="•"/>
                      </a:pPr>
                      <a:r>
                        <a:rPr lang="en-US" sz="1200" b="0" kern="100" noProof="0" dirty="0">
                          <a:solidFill>
                            <a:schemeClr val="tx1"/>
                          </a:solidFill>
                          <a:effectLst/>
                        </a:rPr>
                        <a:t>Enabling effective GPU usage of a selected set of codes on </a:t>
                      </a:r>
                      <a:r>
                        <a:rPr lang="en-US" sz="1200" b="0" kern="100" noProof="0" dirty="0" err="1">
                          <a:solidFill>
                            <a:schemeClr val="tx1"/>
                          </a:solidFill>
                          <a:effectLst/>
                        </a:rPr>
                        <a:t>EUROfusion's</a:t>
                      </a:r>
                      <a:r>
                        <a:rPr lang="en-US" sz="1200" b="0" kern="100" noProof="0" dirty="0">
                          <a:solidFill>
                            <a:schemeClr val="tx1"/>
                          </a:solidFill>
                          <a:effectLst/>
                        </a:rPr>
                        <a:t> HPC platforms with expanded GPU partitions</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Selecting and implementing scalable algorithms</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Assisting with code parallelization and performance optimization</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Optimizing communication patterns and memory usage</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Supporting code refactoring efforts</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Providing targeted support and training for code developers</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Promoting best practices in software engineering and efficient HPC resource utilization</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Providing support for the development of AI/ML surrogates for physics models</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Supporting large-scale model training and inference on EUROfusion infrastructure</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Supporting the development and application of advanced visualization tools</a:t>
                      </a:r>
                    </a:p>
                  </a:txBody>
                  <a:tcPr marL="51512" marR="515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71450" marR="0" lvl="0" indent="-171450">
                        <a:lnSpc>
                          <a:spcPct val="107000"/>
                        </a:lnSpc>
                        <a:buFont typeface="Arial" panose="020B0604020202020204" pitchFamily="34" charset="0"/>
                        <a:buChar char="•"/>
                      </a:pPr>
                      <a:r>
                        <a:rPr lang="en-US" sz="1200" b="0" kern="100" noProof="0" dirty="0">
                          <a:solidFill>
                            <a:schemeClr val="tx1"/>
                          </a:solidFill>
                          <a:effectLst/>
                        </a:rPr>
                        <a:t>Supporting the development and maintenance of the Integrated Modelling and Analysis Suite (IMAS) framework to ensure extensibility, maintainability, and usability</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Offering technical support to code developers in adapting their codes to the IMAS data model to enable integration and validation</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Assisting with code integration and workflow optimization</a:t>
                      </a:r>
                    </a:p>
                    <a:p>
                      <a:pPr marL="171450" marR="0" lvl="0" indent="-171450">
                        <a:lnSpc>
                          <a:spcPct val="107000"/>
                        </a:lnSpc>
                        <a:buFont typeface="Arial" panose="020B0604020202020204" pitchFamily="34" charset="0"/>
                        <a:buChar char="•"/>
                      </a:pPr>
                      <a:r>
                        <a:rPr lang="en-US" sz="1200" b="0" kern="100" noProof="0" dirty="0">
                          <a:solidFill>
                            <a:schemeClr val="tx1"/>
                          </a:solidFill>
                          <a:effectLst/>
                        </a:rPr>
                        <a:t>Contributing to the development of a unified, scalable, and interoperable modelling ecosystem aligned with </a:t>
                      </a:r>
                      <a:r>
                        <a:rPr lang="en-US" sz="1200" b="0" kern="100" noProof="0" dirty="0" err="1">
                          <a:solidFill>
                            <a:schemeClr val="tx1"/>
                          </a:solidFill>
                          <a:effectLst/>
                        </a:rPr>
                        <a:t>EUROfusion’s</a:t>
                      </a:r>
                      <a:r>
                        <a:rPr lang="en-US" sz="1200" b="0" kern="100" noProof="0" dirty="0">
                          <a:solidFill>
                            <a:schemeClr val="tx1"/>
                          </a:solidFill>
                          <a:effectLst/>
                        </a:rPr>
                        <a:t> long-term objectives</a:t>
                      </a:r>
                    </a:p>
                    <a:p>
                      <a:pPr marL="171450" marR="0" lvl="0" indent="-171450">
                        <a:lnSpc>
                          <a:spcPct val="107000"/>
                        </a:lnSpc>
                        <a:spcAft>
                          <a:spcPts val="800"/>
                        </a:spcAft>
                        <a:buFont typeface="Arial" panose="020B0604020202020204" pitchFamily="34" charset="0"/>
                        <a:buChar char="•"/>
                      </a:pPr>
                      <a:r>
                        <a:rPr lang="en-US" sz="1200" b="0" kern="100" noProof="0" dirty="0">
                          <a:solidFill>
                            <a:schemeClr val="tx1"/>
                          </a:solidFill>
                          <a:effectLst/>
                        </a:rPr>
                        <a:t>Advancing database infrastructure and evaluating/implementing software solutions for data storage, management, and analysis, as well as authenticated/authorized access control</a:t>
                      </a:r>
                    </a:p>
                    <a:p>
                      <a:pPr marL="38100" marR="0" indent="0">
                        <a:lnSpc>
                          <a:spcPct val="107000"/>
                        </a:lnSpc>
                        <a:spcAft>
                          <a:spcPts val="800"/>
                        </a:spcAft>
                        <a:buFont typeface="Arial" panose="020B0604020202020204" pitchFamily="34" charset="0"/>
                        <a:buNone/>
                      </a:pPr>
                      <a:endParaRPr lang="en-US" sz="1200" b="0" kern="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12" marR="515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60339916"/>
                  </a:ext>
                </a:extLst>
              </a:tr>
            </a:tbl>
          </a:graphicData>
        </a:graphic>
      </p:graphicFrame>
    </p:spTree>
    <p:extLst>
      <p:ext uri="{BB962C8B-B14F-4D97-AF65-F5344CB8AC3E}">
        <p14:creationId xmlns:p14="http://schemas.microsoft.com/office/powerpoint/2010/main" val="2211051304"/>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2.xml><?xml version="1.0" encoding="utf-8"?>
<ds:datastoreItem xmlns:ds="http://schemas.openxmlformats.org/officeDocument/2006/customXml" ds:itemID="{09FD49AD-6A3B-49D0-B154-A3C5A5485D0C}">
  <ds:schemaRefs>
    <ds:schemaRef ds:uri="http://schemas.microsoft.com/office/2006/documentManagement/types"/>
    <ds:schemaRef ds:uri="cbbfa1f3-60c2-42de-b5b6-3ee8cb87d964"/>
    <ds:schemaRef ds:uri="http://schemas.microsoft.com/office/infopath/2007/PartnerControls"/>
    <ds:schemaRef ds:uri="http://schemas.microsoft.com/office/2006/metadata/properties"/>
    <ds:schemaRef ds:uri="e5ba6352-0726-4226-96e7-82f7f1c59ac0"/>
    <ds:schemaRef ds:uri="http://www.w3.org/XML/1998/namespace"/>
    <ds:schemaRef ds:uri="http://purl.org/dc/terms/"/>
    <ds:schemaRef ds:uri="http://purl.org/dc/elements/1.1/"/>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0E8EE7C9-ECD7-4BCA-AD35-42C195934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3248</Words>
  <Application>Microsoft Macintosh PowerPoint</Application>
  <PresentationFormat>Breitbild</PresentationFormat>
  <Paragraphs>374</Paragraphs>
  <Slides>24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Aptos</vt:lpstr>
      <vt:lpstr>Aptos Display</vt:lpstr>
      <vt:lpstr>Arial</vt:lpstr>
      <vt:lpstr>Calibri</vt:lpstr>
      <vt:lpstr>Poppins</vt:lpstr>
      <vt:lpstr>Wingdings</vt:lpstr>
      <vt:lpstr>EUROfusion.1line_5_3_2019</vt:lpstr>
      <vt:lpstr>Digital Solutions for Fusion Office (DSO) Work Package Advanced Computing (WPAC)</vt:lpstr>
      <vt:lpstr>Digital Solutions for Fusion Office (DSO) </vt:lpstr>
      <vt:lpstr>Key goals and recent activities</vt:lpstr>
      <vt:lpstr>E-TASC General Meeting #2 (Garching, February 9-13, 2026)</vt:lpstr>
      <vt:lpstr>Determining software standards</vt:lpstr>
      <vt:lpstr>Progress towards EUROfusion Standard Software</vt:lpstr>
      <vt:lpstr>Work Package Advanced Computing</vt:lpstr>
      <vt:lpstr>Processes and collaborations</vt:lpstr>
      <vt:lpstr>WPAC structure: Advanced Computing Hubs </vt:lpstr>
      <vt:lpstr>WPAC structure: Data</vt:lpstr>
      <vt:lpstr>WPAC structure: Digital Twin Environment</vt:lpstr>
      <vt:lpstr>WPAC structure: Digital Twin Environment (2)</vt:lpstr>
      <vt:lpstr>WPAC structure: Digital Twin Environment (3)</vt:lpstr>
      <vt:lpstr>WPAC structure: Computational systems</vt:lpstr>
      <vt:lpstr>Grant deliverables and milestones (2026)</vt:lpstr>
      <vt:lpstr>Links to important materials</vt:lpstr>
      <vt:lpstr>Outlook to FP10</vt:lpstr>
      <vt:lpstr>Strategic key objectives for 2026/27 and beyond</vt:lpstr>
      <vt:lpstr>Supporting VVUQ, Open Data &amp; AI in fusion</vt:lpstr>
      <vt:lpstr>The big picture</vt:lpstr>
      <vt:lpstr>Change Requests</vt:lpstr>
      <vt:lpstr>Urgent Change Request: Mission funds for 2026</vt:lpstr>
      <vt:lpstr>Increased funding for Artificial Intelligence in the U.S.</vt:lpstr>
      <vt:lpstr>Request for increased funding of AI in 2026/27 and beyond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fsjadmin</cp:lastModifiedBy>
  <cp:revision>118</cp:revision>
  <dcterms:created xsi:type="dcterms:W3CDTF">2023-11-15T09:40:03Z</dcterms:created>
  <dcterms:modified xsi:type="dcterms:W3CDTF">2026-03-16T13:54:34Z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