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1"/>
  </p:notesMasterIdLst>
  <p:sldIdLst>
    <p:sldId id="256" r:id="rId5"/>
    <p:sldId id="334" r:id="rId6"/>
    <p:sldId id="261" r:id="rId7"/>
    <p:sldId id="355" r:id="rId8"/>
    <p:sldId id="354" r:id="rId9"/>
    <p:sldId id="360" r:id="rId10"/>
    <p:sldId id="356" r:id="rId11"/>
    <p:sldId id="370" r:id="rId12"/>
    <p:sldId id="371" r:id="rId13"/>
    <p:sldId id="367" r:id="rId14"/>
    <p:sldId id="366" r:id="rId15"/>
    <p:sldId id="362" r:id="rId16"/>
    <p:sldId id="363" r:id="rId17"/>
    <p:sldId id="364" r:id="rId18"/>
    <p:sldId id="365" r:id="rId19"/>
    <p:sldId id="258" r:id="rId20"/>
    <p:sldId id="358" r:id="rId21"/>
    <p:sldId id="342" r:id="rId22"/>
    <p:sldId id="343" r:id="rId23"/>
    <p:sldId id="344" r:id="rId24"/>
    <p:sldId id="368" r:id="rId25"/>
    <p:sldId id="346" r:id="rId26"/>
    <p:sldId id="347" r:id="rId27"/>
    <p:sldId id="348" r:id="rId28"/>
    <p:sldId id="349" r:id="rId29"/>
    <p:sldId id="350" r:id="rId3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9C49-466E-33CE-E954-DF319F33D38A}" name="Gloria Falchetto" initials="GF" userId="S::gloria.falchetto_cea.fr#ext#@eurofusionpilot.onmicrosoft.com::5d155fb3-f276-487a-bb8f-b5f30f148c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C934"/>
    <a:srgbClr val="00B02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AAF84-7E4A-8329-1CED-A9FC71109A15}" v="446" dt="2026-03-13T09:45:37.4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snapToGrid="0">
      <p:cViewPr varScale="1">
        <p:scale>
          <a:sx n="67" d="100"/>
          <a:sy n="67" d="100"/>
        </p:scale>
        <p:origin x="6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cea.fr#ext#@eurofusionpilot.onmicrosoft.com::5d155fb3-f276-487a-bb8f-b5f30f148c7a" providerId="AD" clId="Web-{93FAAF84-7E4A-8329-1CED-A9FC71109A15}"/>
    <pc:docChg chg="modSld">
      <pc:chgData name="Gloria Falchetto" userId="S::gloria.falchetto_cea.fr#ext#@eurofusionpilot.onmicrosoft.com::5d155fb3-f276-487a-bb8f-b5f30f148c7a" providerId="AD" clId="Web-{93FAAF84-7E4A-8329-1CED-A9FC71109A15}" dt="2026-03-13T09:45:37.400" v="439" actId="1076"/>
      <pc:docMkLst>
        <pc:docMk/>
      </pc:docMkLst>
      <pc:sldChg chg="modSp">
        <pc:chgData name="Gloria Falchetto" userId="S::gloria.falchetto_cea.fr#ext#@eurofusionpilot.onmicrosoft.com::5d155fb3-f276-487a-bb8f-b5f30f148c7a" providerId="AD" clId="Web-{93FAAF84-7E4A-8329-1CED-A9FC71109A15}" dt="2026-03-13T09:19:48.986" v="3" actId="14100"/>
        <pc:sldMkLst>
          <pc:docMk/>
          <pc:sldMk cId="247106485" sldId="256"/>
        </pc:sldMkLst>
        <pc:spChg chg="mod">
          <ac:chgData name="Gloria Falchetto" userId="S::gloria.falchetto_cea.fr#ext#@eurofusionpilot.onmicrosoft.com::5d155fb3-f276-487a-bb8f-b5f30f148c7a" providerId="AD" clId="Web-{93FAAF84-7E4A-8329-1CED-A9FC71109A15}" dt="2026-03-13T09:19:48.986" v="3" actId="14100"/>
          <ac:spMkLst>
            <pc:docMk/>
            <pc:sldMk cId="247106485" sldId="256"/>
            <ac:spMk id="3" creationId="{68F44253-FAF4-4571-7B1E-85B86398C1C5}"/>
          </ac:spMkLst>
        </pc:spChg>
      </pc:sldChg>
      <pc:sldChg chg="modSp">
        <pc:chgData name="Gloria Falchetto" userId="S::gloria.falchetto_cea.fr#ext#@eurofusionpilot.onmicrosoft.com::5d155fb3-f276-487a-bb8f-b5f30f148c7a" providerId="AD" clId="Web-{93FAAF84-7E4A-8329-1CED-A9FC71109A15}" dt="2026-03-13T09:21:52.003" v="26" actId="1076"/>
        <pc:sldMkLst>
          <pc:docMk/>
          <pc:sldMk cId="2334540001" sldId="261"/>
        </pc:sldMkLst>
        <pc:graphicFrameChg chg="mod modGraphic">
          <ac:chgData name="Gloria Falchetto" userId="S::gloria.falchetto_cea.fr#ext#@eurofusionpilot.onmicrosoft.com::5d155fb3-f276-487a-bb8f-b5f30f148c7a" providerId="AD" clId="Web-{93FAAF84-7E4A-8329-1CED-A9FC71109A15}" dt="2026-03-13T09:21:52.003" v="26" actId="1076"/>
          <ac:graphicFrameMkLst>
            <pc:docMk/>
            <pc:sldMk cId="2334540001" sldId="261"/>
            <ac:graphicFrameMk id="6" creationId="{519F9EF3-5CDC-479B-AD11-EF73C2C10416}"/>
          </ac:graphicFrameMkLst>
        </pc:graphicFrameChg>
      </pc:sldChg>
      <pc:sldChg chg="modSp">
        <pc:chgData name="Gloria Falchetto" userId="S::gloria.falchetto_cea.fr#ext#@eurofusionpilot.onmicrosoft.com::5d155fb3-f276-487a-bb8f-b5f30f148c7a" providerId="AD" clId="Web-{93FAAF84-7E4A-8329-1CED-A9FC71109A15}" dt="2026-03-13T09:22:32.129" v="52" actId="1076"/>
        <pc:sldMkLst>
          <pc:docMk/>
          <pc:sldMk cId="1512922270" sldId="355"/>
        </pc:sldMkLst>
        <pc:spChg chg="mod">
          <ac:chgData name="Gloria Falchetto" userId="S::gloria.falchetto_cea.fr#ext#@eurofusionpilot.onmicrosoft.com::5d155fb3-f276-487a-bb8f-b5f30f148c7a" providerId="AD" clId="Web-{93FAAF84-7E4A-8329-1CED-A9FC71109A15}" dt="2026-03-13T09:22:32.129" v="52" actId="1076"/>
          <ac:spMkLst>
            <pc:docMk/>
            <pc:sldMk cId="1512922270" sldId="355"/>
            <ac:spMk id="2" creationId="{26A19773-4F68-4E00-A2DB-D3C2B941F475}"/>
          </ac:spMkLst>
        </pc:spChg>
        <pc:spChg chg="mod">
          <ac:chgData name="Gloria Falchetto" userId="S::gloria.falchetto_cea.fr#ext#@eurofusionpilot.onmicrosoft.com::5d155fb3-f276-487a-bb8f-b5f30f148c7a" providerId="AD" clId="Web-{93FAAF84-7E4A-8329-1CED-A9FC71109A15}" dt="2026-03-13T09:22:28.957" v="51" actId="1076"/>
          <ac:spMkLst>
            <pc:docMk/>
            <pc:sldMk cId="1512922270" sldId="355"/>
            <ac:spMk id="3" creationId="{930A03C2-4B2F-409C-BDFC-85E2158D8B08}"/>
          </ac:spMkLst>
        </pc:spChg>
      </pc:sldChg>
      <pc:sldChg chg="modSp">
        <pc:chgData name="Gloria Falchetto" userId="S::gloria.falchetto_cea.fr#ext#@eurofusionpilot.onmicrosoft.com::5d155fb3-f276-487a-bb8f-b5f30f148c7a" providerId="AD" clId="Web-{93FAAF84-7E4A-8329-1CED-A9FC71109A15}" dt="2026-03-13T09:23:03.051" v="55" actId="20577"/>
        <pc:sldMkLst>
          <pc:docMk/>
          <pc:sldMk cId="1845896454" sldId="360"/>
        </pc:sldMkLst>
        <pc:spChg chg="mod">
          <ac:chgData name="Gloria Falchetto" userId="S::gloria.falchetto_cea.fr#ext#@eurofusionpilot.onmicrosoft.com::5d155fb3-f276-487a-bb8f-b5f30f148c7a" providerId="AD" clId="Web-{93FAAF84-7E4A-8329-1CED-A9FC71109A15}" dt="2026-03-13T09:23:03.051" v="55" actId="20577"/>
          <ac:spMkLst>
            <pc:docMk/>
            <pc:sldMk cId="1845896454" sldId="360"/>
            <ac:spMk id="3" creationId="{34588BF8-4E68-4345-9E1F-53CF0041F396}"/>
          </ac:spMkLst>
        </pc:spChg>
      </pc:sldChg>
      <pc:sldChg chg="modSp">
        <pc:chgData name="Gloria Falchetto" userId="S::gloria.falchetto_cea.fr#ext#@eurofusionpilot.onmicrosoft.com::5d155fb3-f276-487a-bb8f-b5f30f148c7a" providerId="AD" clId="Web-{93FAAF84-7E4A-8329-1CED-A9FC71109A15}" dt="2026-03-13T09:45:37.400" v="439" actId="1076"/>
        <pc:sldMkLst>
          <pc:docMk/>
          <pc:sldMk cId="759551012" sldId="365"/>
        </pc:sldMkLst>
        <pc:spChg chg="mod">
          <ac:chgData name="Gloria Falchetto" userId="S::gloria.falchetto_cea.fr#ext#@eurofusionpilot.onmicrosoft.com::5d155fb3-f276-487a-bb8f-b5f30f148c7a" providerId="AD" clId="Web-{93FAAF84-7E4A-8329-1CED-A9FC71109A15}" dt="2026-03-13T09:45:37.400" v="439" actId="1076"/>
          <ac:spMkLst>
            <pc:docMk/>
            <pc:sldMk cId="759551012" sldId="365"/>
            <ac:spMk id="3" creationId="{3C7C4D3C-9F7C-4AFF-ACD9-8D8D9CC19739}"/>
          </ac:spMkLst>
        </pc:spChg>
      </pc:sldChg>
      <pc:sldChg chg="modSp">
        <pc:chgData name="Gloria Falchetto" userId="S::gloria.falchetto_cea.fr#ext#@eurofusionpilot.onmicrosoft.com::5d155fb3-f276-487a-bb8f-b5f30f148c7a" providerId="AD" clId="Web-{93FAAF84-7E4A-8329-1CED-A9FC71109A15}" dt="2026-03-13T09:42:35.119" v="387" actId="1076"/>
        <pc:sldMkLst>
          <pc:docMk/>
          <pc:sldMk cId="2475428122" sldId="366"/>
        </pc:sldMkLst>
        <pc:spChg chg="mod">
          <ac:chgData name="Gloria Falchetto" userId="S::gloria.falchetto_cea.fr#ext#@eurofusionpilot.onmicrosoft.com::5d155fb3-f276-487a-bb8f-b5f30f148c7a" providerId="AD" clId="Web-{93FAAF84-7E4A-8329-1CED-A9FC71109A15}" dt="2026-03-13T09:39:59.883" v="356" actId="20577"/>
          <ac:spMkLst>
            <pc:docMk/>
            <pc:sldMk cId="2475428122" sldId="366"/>
            <ac:spMk id="2" creationId="{83706D0D-6B12-40C3-B01E-F890221B9935}"/>
          </ac:spMkLst>
        </pc:spChg>
        <pc:spChg chg="mod">
          <ac:chgData name="Gloria Falchetto" userId="S::gloria.falchetto_cea.fr#ext#@eurofusionpilot.onmicrosoft.com::5d155fb3-f276-487a-bb8f-b5f30f148c7a" providerId="AD" clId="Web-{93FAAF84-7E4A-8329-1CED-A9FC71109A15}" dt="2026-03-13T09:42:28.806" v="386" actId="1076"/>
          <ac:spMkLst>
            <pc:docMk/>
            <pc:sldMk cId="2475428122" sldId="366"/>
            <ac:spMk id="3" creationId="{01DC5FF8-1275-471E-A10A-E8C348DD1124}"/>
          </ac:spMkLst>
        </pc:spChg>
        <pc:spChg chg="mod">
          <ac:chgData name="Gloria Falchetto" userId="S::gloria.falchetto_cea.fr#ext#@eurofusionpilot.onmicrosoft.com::5d155fb3-f276-487a-bb8f-b5f30f148c7a" providerId="AD" clId="Web-{93FAAF84-7E4A-8329-1CED-A9FC71109A15}" dt="2026-03-13T09:42:35.119" v="387" actId="1076"/>
          <ac:spMkLst>
            <pc:docMk/>
            <pc:sldMk cId="2475428122" sldId="366"/>
            <ac:spMk id="6" creationId="{97B4DD34-238A-42C4-BEE3-2C41463F2AFB}"/>
          </ac:spMkLst>
        </pc:spChg>
      </pc:sldChg>
      <pc:sldChg chg="modSp">
        <pc:chgData name="Gloria Falchetto" userId="S::gloria.falchetto_cea.fr#ext#@eurofusionpilot.onmicrosoft.com::5d155fb3-f276-487a-bb8f-b5f30f148c7a" providerId="AD" clId="Web-{93FAAF84-7E4A-8329-1CED-A9FC71109A15}" dt="2026-03-13T09:38:45.602" v="322" actId="14100"/>
        <pc:sldMkLst>
          <pc:docMk/>
          <pc:sldMk cId="3116344547" sldId="367"/>
        </pc:sldMkLst>
        <pc:spChg chg="mod">
          <ac:chgData name="Gloria Falchetto" userId="S::gloria.falchetto_cea.fr#ext#@eurofusionpilot.onmicrosoft.com::5d155fb3-f276-487a-bb8f-b5f30f148c7a" providerId="AD" clId="Web-{93FAAF84-7E4A-8329-1CED-A9FC71109A15}" dt="2026-03-13T09:36:25.631" v="309" actId="14100"/>
          <ac:spMkLst>
            <pc:docMk/>
            <pc:sldMk cId="3116344547" sldId="367"/>
            <ac:spMk id="3" creationId="{04B4DF2E-7439-4CCA-B915-E73042579C34}"/>
          </ac:spMkLst>
        </pc:spChg>
        <pc:spChg chg="mod">
          <ac:chgData name="Gloria Falchetto" userId="S::gloria.falchetto_cea.fr#ext#@eurofusionpilot.onmicrosoft.com::5d155fb3-f276-487a-bb8f-b5f30f148c7a" providerId="AD" clId="Web-{93FAAF84-7E4A-8329-1CED-A9FC71109A15}" dt="2026-03-13T09:36:39.428" v="311" actId="1076"/>
          <ac:spMkLst>
            <pc:docMk/>
            <pc:sldMk cId="3116344547" sldId="367"/>
            <ac:spMk id="9" creationId="{6037D2D3-B7F2-49DB-8FCB-F3951EED0E83}"/>
          </ac:spMkLst>
        </pc:spChg>
        <pc:spChg chg="mod">
          <ac:chgData name="Gloria Falchetto" userId="S::gloria.falchetto_cea.fr#ext#@eurofusionpilot.onmicrosoft.com::5d155fb3-f276-487a-bb8f-b5f30f148c7a" providerId="AD" clId="Web-{93FAAF84-7E4A-8329-1CED-A9FC71109A15}" dt="2026-03-13T09:35:32.490" v="291" actId="1076"/>
          <ac:spMkLst>
            <pc:docMk/>
            <pc:sldMk cId="3116344547" sldId="367"/>
            <ac:spMk id="11" creationId="{4BF2A4BC-05FE-40E0-B837-0E3EDC55B583}"/>
          </ac:spMkLst>
        </pc:spChg>
        <pc:spChg chg="mod">
          <ac:chgData name="Gloria Falchetto" userId="S::gloria.falchetto_cea.fr#ext#@eurofusionpilot.onmicrosoft.com::5d155fb3-f276-487a-bb8f-b5f30f148c7a" providerId="AD" clId="Web-{93FAAF84-7E4A-8329-1CED-A9FC71109A15}" dt="2026-03-13T09:38:45.602" v="322" actId="14100"/>
          <ac:spMkLst>
            <pc:docMk/>
            <pc:sldMk cId="3116344547" sldId="367"/>
            <ac:spMk id="12" creationId="{9F5BCCD9-28AC-4C6F-9214-A4D007040BD8}"/>
          </ac:spMkLst>
        </pc:spChg>
      </pc:sldChg>
      <pc:sldChg chg="modSp">
        <pc:chgData name="Gloria Falchetto" userId="S::gloria.falchetto_cea.fr#ext#@eurofusionpilot.onmicrosoft.com::5d155fb3-f276-487a-bb8f-b5f30f148c7a" providerId="AD" clId="Web-{93FAAF84-7E4A-8329-1CED-A9FC71109A15}" dt="2026-03-13T09:31:22.005" v="228" actId="20577"/>
        <pc:sldMkLst>
          <pc:docMk/>
          <pc:sldMk cId="3542819163" sldId="370"/>
        </pc:sldMkLst>
        <pc:spChg chg="mod">
          <ac:chgData name="Gloria Falchetto" userId="S::gloria.falchetto_cea.fr#ext#@eurofusionpilot.onmicrosoft.com::5d155fb3-f276-487a-bb8f-b5f30f148c7a" providerId="AD" clId="Web-{93FAAF84-7E4A-8329-1CED-A9FC71109A15}" dt="2026-03-13T09:31:22.005" v="228" actId="20577"/>
          <ac:spMkLst>
            <pc:docMk/>
            <pc:sldMk cId="3542819163" sldId="370"/>
            <ac:spMk id="3" creationId="{3C6CB9DC-364F-4972-95E3-97C0074D4BAF}"/>
          </ac:spMkLst>
        </pc:spChg>
      </pc:sldChg>
      <pc:sldChg chg="modSp">
        <pc:chgData name="Gloria Falchetto" userId="S::gloria.falchetto_cea.fr#ext#@eurofusionpilot.onmicrosoft.com::5d155fb3-f276-487a-bb8f-b5f30f148c7a" providerId="AD" clId="Web-{93FAAF84-7E4A-8329-1CED-A9FC71109A15}" dt="2026-03-13T09:33:59.756" v="278" actId="20577"/>
        <pc:sldMkLst>
          <pc:docMk/>
          <pc:sldMk cId="69929149" sldId="371"/>
        </pc:sldMkLst>
        <pc:spChg chg="mod">
          <ac:chgData name="Gloria Falchetto" userId="S::gloria.falchetto_cea.fr#ext#@eurofusionpilot.onmicrosoft.com::5d155fb3-f276-487a-bb8f-b5f30f148c7a" providerId="AD" clId="Web-{93FAAF84-7E4A-8329-1CED-A9FC71109A15}" dt="2026-03-13T09:33:59.756" v="278" actId="20577"/>
          <ac:spMkLst>
            <pc:docMk/>
            <pc:sldMk cId="69929149" sldId="371"/>
            <ac:spMk id="2" creationId="{4C78C481-CAF7-45A1-BC11-58B84023F5F0}"/>
          </ac:spMkLst>
        </pc:spChg>
        <pc:spChg chg="mod">
          <ac:chgData name="Gloria Falchetto" userId="S::gloria.falchetto_cea.fr#ext#@eurofusionpilot.onmicrosoft.com::5d155fb3-f276-487a-bb8f-b5f30f148c7a" providerId="AD" clId="Web-{93FAAF84-7E4A-8329-1CED-A9FC71109A15}" dt="2026-03-13T09:33:21.131" v="265" actId="1076"/>
          <ac:spMkLst>
            <pc:docMk/>
            <pc:sldMk cId="69929149" sldId="371"/>
            <ac:spMk id="3" creationId="{7A1B36FC-104F-4DCF-95AE-D0830F0D4F19}"/>
          </ac:spMkLst>
        </pc:spChg>
        <pc:graphicFrameChg chg="mod modGraphic">
          <ac:chgData name="Gloria Falchetto" userId="S::gloria.falchetto_cea.fr#ext#@eurofusionpilot.onmicrosoft.com::5d155fb3-f276-487a-bb8f-b5f30f148c7a" providerId="AD" clId="Web-{93FAAF84-7E4A-8329-1CED-A9FC71109A15}" dt="2026-03-13T09:32:19.271" v="232"/>
          <ac:graphicFrameMkLst>
            <pc:docMk/>
            <pc:sldMk cId="69929149" sldId="371"/>
            <ac:graphicFrameMk id="8" creationId="{66788A8B-76B8-49D4-86E1-3CFCB69F98C3}"/>
          </ac:graphicFrameMkLst>
        </pc:graphicFrameChg>
      </pc:sldChg>
    </pc:docChg>
  </pc:docChgLst>
  <pc:docChgLst>
    <pc:chgData name="Gloria Falchetto" userId="S::gloria.falchetto_cea.fr#ext#@eurofusionpilot.onmicrosoft.com::5d155fb3-f276-487a-bb8f-b5f30f148c7a" providerId="AD" clId="Web-{44EDB5B1-245C-9549-868C-B9961D1916BC}"/>
    <pc:docChg chg="mod modSld">
      <pc:chgData name="Gloria Falchetto" userId="S::gloria.falchetto_cea.fr#ext#@eurofusionpilot.onmicrosoft.com::5d155fb3-f276-487a-bb8f-b5f30f148c7a" providerId="AD" clId="Web-{44EDB5B1-245C-9549-868C-B9961D1916BC}" dt="2026-03-10T16:47:17.829" v="366" actId="20577"/>
      <pc:docMkLst>
        <pc:docMk/>
      </pc:docMkLst>
      <pc:sldChg chg="modSp">
        <pc:chgData name="Gloria Falchetto" userId="S::gloria.falchetto_cea.fr#ext#@eurofusionpilot.onmicrosoft.com::5d155fb3-f276-487a-bb8f-b5f30f148c7a" providerId="AD" clId="Web-{44EDB5B1-245C-9549-868C-B9961D1916BC}" dt="2026-03-10T16:21:22.311" v="11" actId="20577"/>
        <pc:sldMkLst>
          <pc:docMk/>
          <pc:sldMk cId="247106485" sldId="256"/>
        </pc:sldMkLst>
        <pc:spChg chg="mod">
          <ac:chgData name="Gloria Falchetto" userId="S::gloria.falchetto_cea.fr#ext#@eurofusionpilot.onmicrosoft.com::5d155fb3-f276-487a-bb8f-b5f30f148c7a" providerId="AD" clId="Web-{44EDB5B1-245C-9549-868C-B9961D1916BC}" dt="2026-03-10T16:21:22.311" v="11" actId="20577"/>
          <ac:spMkLst>
            <pc:docMk/>
            <pc:sldMk cId="247106485" sldId="256"/>
            <ac:spMk id="3" creationId="{68F44253-FAF4-4571-7B1E-85B86398C1C5}"/>
          </ac:spMkLst>
        </pc:spChg>
      </pc:sldChg>
      <pc:sldChg chg="modSp">
        <pc:chgData name="Gloria Falchetto" userId="S::gloria.falchetto_cea.fr#ext#@eurofusionpilot.onmicrosoft.com::5d155fb3-f276-487a-bb8f-b5f30f148c7a" providerId="AD" clId="Web-{44EDB5B1-245C-9549-868C-B9961D1916BC}" dt="2026-03-10T16:22:11.327" v="13" actId="20577"/>
        <pc:sldMkLst>
          <pc:docMk/>
          <pc:sldMk cId="545553689" sldId="334"/>
        </pc:sldMkLst>
        <pc:spChg chg="mod">
          <ac:chgData name="Gloria Falchetto" userId="S::gloria.falchetto_cea.fr#ext#@eurofusionpilot.onmicrosoft.com::5d155fb3-f276-487a-bb8f-b5f30f148c7a" providerId="AD" clId="Web-{44EDB5B1-245C-9549-868C-B9961D1916BC}" dt="2026-03-10T16:22:11.327" v="13" actId="20577"/>
          <ac:spMkLst>
            <pc:docMk/>
            <pc:sldMk cId="545553689" sldId="334"/>
            <ac:spMk id="3" creationId="{DC018359-3BC9-49A4-8450-0E6A362609B4}"/>
          </ac:spMkLst>
        </pc:spChg>
      </pc:sldChg>
      <pc:sldChg chg="modSp">
        <pc:chgData name="Gloria Falchetto" userId="S::gloria.falchetto_cea.fr#ext#@eurofusionpilot.onmicrosoft.com::5d155fb3-f276-487a-bb8f-b5f30f148c7a" providerId="AD" clId="Web-{44EDB5B1-245C-9549-868C-B9961D1916BC}" dt="2026-03-10T16:23:27.641" v="17" actId="20577"/>
        <pc:sldMkLst>
          <pc:docMk/>
          <pc:sldMk cId="1512922270" sldId="355"/>
        </pc:sldMkLst>
        <pc:spChg chg="mod">
          <ac:chgData name="Gloria Falchetto" userId="S::gloria.falchetto_cea.fr#ext#@eurofusionpilot.onmicrosoft.com::5d155fb3-f276-487a-bb8f-b5f30f148c7a" providerId="AD" clId="Web-{44EDB5B1-245C-9549-868C-B9961D1916BC}" dt="2026-03-10T16:23:27.641" v="17" actId="20577"/>
          <ac:spMkLst>
            <pc:docMk/>
            <pc:sldMk cId="1512922270" sldId="355"/>
            <ac:spMk id="2" creationId="{26A19773-4F68-4E00-A2DB-D3C2B941F475}"/>
          </ac:spMkLst>
        </pc:spChg>
      </pc:sldChg>
      <pc:sldChg chg="delSp modSp">
        <pc:chgData name="Gloria Falchetto" userId="S::gloria.falchetto_cea.fr#ext#@eurofusionpilot.onmicrosoft.com::5d155fb3-f276-487a-bb8f-b5f30f148c7a" providerId="AD" clId="Web-{44EDB5B1-245C-9549-868C-B9961D1916BC}" dt="2026-03-10T16:34:06.193" v="187" actId="20577"/>
        <pc:sldMkLst>
          <pc:docMk/>
          <pc:sldMk cId="2500599735" sldId="356"/>
        </pc:sldMkLst>
        <pc:spChg chg="mod">
          <ac:chgData name="Gloria Falchetto" userId="S::gloria.falchetto_cea.fr#ext#@eurofusionpilot.onmicrosoft.com::5d155fb3-f276-487a-bb8f-b5f30f148c7a" providerId="AD" clId="Web-{44EDB5B1-245C-9549-868C-B9961D1916BC}" dt="2026-03-10T16:34:06.193" v="187" actId="20577"/>
          <ac:spMkLst>
            <pc:docMk/>
            <pc:sldMk cId="2500599735" sldId="356"/>
            <ac:spMk id="3" creationId="{516E968E-569E-44DA-8F5B-1574F4F14736}"/>
          </ac:spMkLst>
        </pc:spChg>
        <pc:spChg chg="mod">
          <ac:chgData name="Gloria Falchetto" userId="S::gloria.falchetto_cea.fr#ext#@eurofusionpilot.onmicrosoft.com::5d155fb3-f276-487a-bb8f-b5f30f148c7a" providerId="AD" clId="Web-{44EDB5B1-245C-9549-868C-B9961D1916BC}" dt="2026-03-10T16:32:57.005" v="155" actId="1076"/>
          <ac:spMkLst>
            <pc:docMk/>
            <pc:sldMk cId="2500599735" sldId="356"/>
            <ac:spMk id="6" creationId="{8A2D55BC-AAD1-4633-8FA9-7A7633D89413}"/>
          </ac:spMkLst>
        </pc:spChg>
        <pc:picChg chg="mod">
          <ac:chgData name="Gloria Falchetto" userId="S::gloria.falchetto_cea.fr#ext#@eurofusionpilot.onmicrosoft.com::5d155fb3-f276-487a-bb8f-b5f30f148c7a" providerId="AD" clId="Web-{44EDB5B1-245C-9549-868C-B9961D1916BC}" dt="2026-03-10T16:30:55.520" v="105" actId="1076"/>
          <ac:picMkLst>
            <pc:docMk/>
            <pc:sldMk cId="2500599735" sldId="356"/>
            <ac:picMk id="8" creationId="{8483CA80-E425-4D2B-86A0-3CD0269BABC0}"/>
          </ac:picMkLst>
        </pc:picChg>
        <pc:picChg chg="mod">
          <ac:chgData name="Gloria Falchetto" userId="S::gloria.falchetto_cea.fr#ext#@eurofusionpilot.onmicrosoft.com::5d155fb3-f276-487a-bb8f-b5f30f148c7a" providerId="AD" clId="Web-{44EDB5B1-245C-9549-868C-B9961D1916BC}" dt="2026-03-10T16:28:07.332" v="64" actId="1076"/>
          <ac:picMkLst>
            <pc:docMk/>
            <pc:sldMk cId="2500599735" sldId="356"/>
            <ac:picMk id="10" creationId="{BE5FA68E-018D-4331-8E43-EB0E0B81D6CE}"/>
          </ac:picMkLst>
        </pc:picChg>
        <pc:picChg chg="mod">
          <ac:chgData name="Gloria Falchetto" userId="S::gloria.falchetto_cea.fr#ext#@eurofusionpilot.onmicrosoft.com::5d155fb3-f276-487a-bb8f-b5f30f148c7a" providerId="AD" clId="Web-{44EDB5B1-245C-9549-868C-B9961D1916BC}" dt="2026-03-10T16:33:30.959" v="170" actId="1076"/>
          <ac:picMkLst>
            <pc:docMk/>
            <pc:sldMk cId="2500599735" sldId="356"/>
            <ac:picMk id="12" creationId="{82C64DF5-97F7-4E5C-875E-2FD4B9E45BB5}"/>
          </ac:picMkLst>
        </pc:picChg>
      </pc:sldChg>
      <pc:sldChg chg="modSp modCm">
        <pc:chgData name="Gloria Falchetto" userId="S::gloria.falchetto_cea.fr#ext#@eurofusionpilot.onmicrosoft.com::5d155fb3-f276-487a-bb8f-b5f30f148c7a" providerId="AD" clId="Web-{44EDB5B1-245C-9549-868C-B9961D1916BC}" dt="2026-03-10T16:37:42.541" v="266" actId="20577"/>
        <pc:sldMkLst>
          <pc:docMk/>
          <pc:sldMk cId="1845896454" sldId="360"/>
        </pc:sldMkLst>
        <pc:spChg chg="mod">
          <ac:chgData name="Gloria Falchetto" userId="S::gloria.falchetto_cea.fr#ext#@eurofusionpilot.onmicrosoft.com::5d155fb3-f276-487a-bb8f-b5f30f148c7a" providerId="AD" clId="Web-{44EDB5B1-245C-9549-868C-B9961D1916BC}" dt="2026-03-10T16:34:15.771" v="189" actId="20577"/>
          <ac:spMkLst>
            <pc:docMk/>
            <pc:sldMk cId="1845896454" sldId="360"/>
            <ac:spMk id="2" creationId="{37FDA984-855A-45FE-961D-242234E66431}"/>
          </ac:spMkLst>
        </pc:spChg>
        <pc:spChg chg="mod">
          <ac:chgData name="Gloria Falchetto" userId="S::gloria.falchetto_cea.fr#ext#@eurofusionpilot.onmicrosoft.com::5d155fb3-f276-487a-bb8f-b5f30f148c7a" providerId="AD" clId="Web-{44EDB5B1-245C-9549-868C-B9961D1916BC}" dt="2026-03-10T16:37:42.541" v="266" actId="20577"/>
          <ac:spMkLst>
            <pc:docMk/>
            <pc:sldMk cId="1845896454" sldId="360"/>
            <ac:spMk id="3" creationId="{34588BF8-4E68-4345-9E1F-53CF0041F396}"/>
          </ac:spMkLst>
        </pc:spChg>
        <pc:extLst>
          <p:ext xmlns:p="http://schemas.openxmlformats.org/presentationml/2006/main" uri="{D6D511B9-2390-475A-947B-AFAB55BFBCF1}">
            <pc226:cmChg xmlns="" xmlns:pc226="http://schemas.microsoft.com/office/powerpoint/2022/06/main/command" chg="mod">
              <pc226:chgData name="Gloria Falchetto" userId="S::gloria.falchetto_cea.fr#ext#@eurofusionpilot.onmicrosoft.com::5d155fb3-f276-487a-bb8f-b5f30f148c7a" providerId="AD" clId="Web-{44EDB5B1-245C-9549-868C-B9961D1916BC}" dt="2026-03-10T16:37:42.541" v="266" actId="20577"/>
              <pc2:cmMkLst xmlns:pc2="http://schemas.microsoft.com/office/powerpoint/2019/9/main/command">
                <pc:docMk/>
                <pc:sldMk cId="1845896454" sldId="360"/>
                <pc2:cmMk id="{29EB2BF2-B0A6-4F12-8169-EE721822E68C}"/>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F9B7D49-F98B-4EE5-AE4E-91F657CEFB64}" type="datetimeFigureOut">
              <a:rPr lang="fr-FR" smtClean="0"/>
              <a:t>16/03/2026</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87C8EC2-4AC0-428C-A8B8-6E238BCDAB42}" type="slidenum">
              <a:rPr lang="fr-FR" smtClean="0"/>
              <a:t>‹N°›</a:t>
            </a:fld>
            <a:endParaRPr lang="fr-FR"/>
          </a:p>
        </p:txBody>
      </p:sp>
    </p:spTree>
    <p:extLst>
      <p:ext uri="{BB962C8B-B14F-4D97-AF65-F5344CB8AC3E}">
        <p14:creationId xmlns:p14="http://schemas.microsoft.com/office/powerpoint/2010/main" val="241710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A87C8EC2-4AC0-428C-A8B8-6E238BCDAB42}" type="slidenum">
              <a:rPr lang="fr-FR" smtClean="0"/>
              <a:t>12</a:t>
            </a:fld>
            <a:endParaRPr lang="fr-FR"/>
          </a:p>
        </p:txBody>
      </p:sp>
    </p:spTree>
    <p:extLst>
      <p:ext uri="{BB962C8B-B14F-4D97-AF65-F5344CB8AC3E}">
        <p14:creationId xmlns:p14="http://schemas.microsoft.com/office/powerpoint/2010/main" val="455723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1800">
                <a:solidFill>
                  <a:srgbClr val="002060"/>
                </a:solidFill>
                <a:latin typeface="+mn-lt"/>
                <a:cs typeface="Arial" panose="020B0604020202020204" pitchFamily="34" charset="0"/>
              </a:defRPr>
            </a:lvl2pPr>
            <a:lvl3pPr marL="857250" indent="-171450">
              <a:buFont typeface="Arial" panose="020B0604020202020204" pitchFamily="34" charset="0"/>
              <a:buChar char="•"/>
              <a:defRPr sz="1600">
                <a:solidFill>
                  <a:srgbClr val="002060"/>
                </a:solidFill>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898776" cy="329614"/>
          </a:xfrm>
          <a:prstGeom prst="rect">
            <a:avLst/>
          </a:prstGeom>
        </p:spPr>
        <p:txBody>
          <a:bodyPr anchor="t"/>
          <a:lstStyle>
            <a:lvl1pPr>
              <a:defRPr sz="1200">
                <a:solidFill>
                  <a:schemeClr val="bg1"/>
                </a:solidFill>
              </a:defRPr>
            </a:lvl1pPr>
          </a:lstStyle>
          <a:p>
            <a:r>
              <a:rPr lang="en-GB">
                <a:solidFill>
                  <a:prstClr val="white"/>
                </a:solidFill>
              </a:rPr>
              <a:t>Xavier LITAUDON | FSD Project Board | WPTM | 16-17 March 2026</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7"/>
          <p:cNvSpPr>
            <a:spLocks noGrp="1"/>
          </p:cNvSpPr>
          <p:nvPr>
            <p:ph type="ftr" sz="quarter" idx="11"/>
          </p:nvPr>
        </p:nvSpPr>
        <p:spPr>
          <a:xfrm>
            <a:off x="825624" y="6555770"/>
            <a:ext cx="3898776" cy="329614"/>
          </a:xfrm>
          <a:prstGeom prst="rect">
            <a:avLst/>
          </a:prstGeom>
        </p:spPr>
        <p:txBody>
          <a:bodyPr anchor="t"/>
          <a:lstStyle>
            <a:lvl1pPr>
              <a:defRPr sz="1200">
                <a:solidFill>
                  <a:schemeClr val="bg1"/>
                </a:solidFill>
              </a:defRPr>
            </a:lvl1pPr>
          </a:lstStyle>
          <a:p>
            <a:r>
              <a:rPr lang="en-GB">
                <a:solidFill>
                  <a:prstClr val="white"/>
                </a:solidFill>
              </a:rPr>
              <a:t>Xavier LITAUDON | FSD Project Board | WPTM | 16-17 March 2026</a:t>
            </a:r>
          </a:p>
        </p:txBody>
      </p:sp>
      <p:sp>
        <p:nvSpPr>
          <p:cNvPr id="11"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1800">
                <a:solidFill>
                  <a:srgbClr val="002060"/>
                </a:solidFill>
                <a:latin typeface="+mn-lt"/>
                <a:cs typeface="Arial" panose="020B0604020202020204" pitchFamily="34" charset="0"/>
              </a:defRPr>
            </a:lvl2pPr>
            <a:lvl3pPr marL="857250" indent="-171450">
              <a:buFont typeface="Arial" panose="020B0604020202020204" pitchFamily="34" charset="0"/>
              <a:buChar char="•"/>
              <a:defRPr sz="1600">
                <a:solidFill>
                  <a:srgbClr val="002060"/>
                </a:solidFill>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61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Xavier LITAUDON | FSD Project Board | WPTM | 16-17 March 2026</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70"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avier.litaudon@cea.fr" TargetMode="External"/><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iki.euro-fusion.org/wiki/WPTM_wikipages:_Theory_and_Modelling_Work_Package"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7" y="1197028"/>
            <a:ext cx="9353321" cy="1291312"/>
          </a:xfrm>
        </p:spPr>
        <p:txBody>
          <a:bodyPr>
            <a:normAutofit/>
          </a:bodyPr>
          <a:lstStyle/>
          <a:p>
            <a:r>
              <a:rPr lang="en-US" sz="3600" dirty="0"/>
              <a:t>Work-Package Theory and Modelling (WPTM): Plans for 2026-27</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8" y="2647745"/>
            <a:ext cx="11384100" cy="1000128"/>
          </a:xfrm>
        </p:spPr>
        <p:txBody>
          <a:bodyPr vert="horz" lIns="91440" tIns="45720" rIns="91440" bIns="45720" rtlCol="0" anchor="t">
            <a:normAutofit/>
          </a:bodyPr>
          <a:lstStyle/>
          <a:p>
            <a:r>
              <a:rPr lang="en-US" sz="2800" dirty="0"/>
              <a:t>Xavier LITAUDON* </a:t>
            </a:r>
            <a:r>
              <a:rPr lang="en-US" dirty="0"/>
              <a:t>(Project Leader)</a:t>
            </a:r>
            <a:r>
              <a:rPr lang="en-US" sz="2800" dirty="0"/>
              <a:t>, Gloria FALCHETTO* </a:t>
            </a:r>
            <a:r>
              <a:rPr lang="en-US" dirty="0"/>
              <a:t>(Project Support Officer) </a:t>
            </a:r>
            <a:r>
              <a:rPr lang="en-US" sz="2800" dirty="0"/>
              <a:t>on behalf of the TSVV PIs</a:t>
            </a:r>
          </a:p>
        </p:txBody>
      </p:sp>
      <p:pic>
        <p:nvPicPr>
          <p:cNvPr id="6"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7367" y="3999123"/>
            <a:ext cx="1666021" cy="1666021"/>
          </a:xfrm>
          <a:prstGeom prst="rect">
            <a:avLst/>
          </a:prstGeom>
        </p:spPr>
      </p:pic>
      <p:sp>
        <p:nvSpPr>
          <p:cNvPr id="7"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2190264" y="3999123"/>
            <a:ext cx="4706296" cy="578961"/>
          </a:xfrm>
        </p:spPr>
        <p:txBody>
          <a:bodyPr>
            <a:normAutofit/>
          </a:bodyPr>
          <a:lstStyle/>
          <a:p>
            <a:r>
              <a:rPr lang="en-US"/>
              <a:t>CEA lead lab. for WPTM </a:t>
            </a:r>
          </a:p>
        </p:txBody>
      </p:sp>
      <p:sp>
        <p:nvSpPr>
          <p:cNvPr id="8"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2190264" y="5159254"/>
            <a:ext cx="3659692" cy="505890"/>
          </a:xfrm>
        </p:spPr>
        <p:txBody>
          <a:bodyPr>
            <a:normAutofit/>
          </a:bodyPr>
          <a:lstStyle/>
          <a:p>
            <a:r>
              <a:rPr lang="en-US" dirty="0">
                <a:hlinkClick r:id="rId3"/>
              </a:rPr>
              <a:t>xavier.litaudon@cea.fr</a:t>
            </a:r>
            <a:endParaRPr lang="en-US" dirty="0"/>
          </a:p>
          <a:p>
            <a:endParaRPr lang="en-US" dirty="0"/>
          </a:p>
        </p:txBody>
      </p:sp>
      <p:sp>
        <p:nvSpPr>
          <p:cNvPr id="4" name="ZoneTexte 3">
            <a:extLst>
              <a:ext uri="{FF2B5EF4-FFF2-40B4-BE49-F238E27FC236}">
                <a16:creationId xmlns:a16="http://schemas.microsoft.com/office/drawing/2014/main" id="{F0C58D3A-FAD2-4447-A740-0532E47D660D}"/>
              </a:ext>
            </a:extLst>
          </p:cNvPr>
          <p:cNvSpPr txBox="1"/>
          <p:nvPr/>
        </p:nvSpPr>
        <p:spPr>
          <a:xfrm>
            <a:off x="6688707" y="3538045"/>
            <a:ext cx="5035674" cy="523220"/>
          </a:xfrm>
          <a:prstGeom prst="rect">
            <a:avLst/>
          </a:prstGeom>
          <a:noFill/>
        </p:spPr>
        <p:txBody>
          <a:bodyPr wrap="none" rtlCol="0">
            <a:spAutoFit/>
          </a:bodyPr>
          <a:lstStyle/>
          <a:p>
            <a:pPr algn="l"/>
            <a:r>
              <a:rPr lang="en-US" sz="2800" b="1" dirty="0"/>
              <a:t>* Officially nominated Jan. 2026 </a:t>
            </a:r>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4992C-1289-4FA8-AD13-AA5A2339EFB3}"/>
              </a:ext>
            </a:extLst>
          </p:cNvPr>
          <p:cNvSpPr>
            <a:spLocks noGrp="1"/>
          </p:cNvSpPr>
          <p:nvPr>
            <p:ph type="title"/>
          </p:nvPr>
        </p:nvSpPr>
        <p:spPr>
          <a:xfrm>
            <a:off x="983432" y="192515"/>
            <a:ext cx="10427518" cy="457200"/>
          </a:xfrm>
        </p:spPr>
        <p:txBody>
          <a:bodyPr/>
          <a:lstStyle/>
          <a:p>
            <a:r>
              <a:rPr lang="en-US" dirty="0"/>
              <a:t>Grant Deliverables and Impact on TSVV Deliverables</a:t>
            </a:r>
          </a:p>
        </p:txBody>
      </p:sp>
      <p:sp>
        <p:nvSpPr>
          <p:cNvPr id="3" name="Espace réservé du contenu 2">
            <a:extLst>
              <a:ext uri="{FF2B5EF4-FFF2-40B4-BE49-F238E27FC236}">
                <a16:creationId xmlns:a16="http://schemas.microsoft.com/office/drawing/2014/main" id="{04B4DF2E-7439-4CCA-B915-E73042579C34}"/>
              </a:ext>
            </a:extLst>
          </p:cNvPr>
          <p:cNvSpPr>
            <a:spLocks noGrp="1"/>
          </p:cNvSpPr>
          <p:nvPr>
            <p:ph idx="1"/>
          </p:nvPr>
        </p:nvSpPr>
        <p:spPr>
          <a:xfrm>
            <a:off x="634365" y="1079996"/>
            <a:ext cx="11556933" cy="1690923"/>
          </a:xfrm>
        </p:spPr>
        <p:txBody>
          <a:bodyPr vert="horz" lIns="91440" tIns="45720" rIns="91440" bIns="45720" rtlCol="0" anchor="t">
            <a:noAutofit/>
          </a:bodyPr>
          <a:lstStyle/>
          <a:p>
            <a:r>
              <a:rPr lang="en-GB" dirty="0">
                <a:effectLst/>
                <a:latin typeface="Calibri" panose="020F0502020204030204" pitchFamily="34" charset="0"/>
                <a:ea typeface="Calibri" panose="020F0502020204030204" pitchFamily="34" charset="0"/>
                <a:cs typeface="Arial" panose="020B0604020202020204" pitchFamily="34" charset="0"/>
              </a:rPr>
              <a:t>Report on code dissemination, model validation, and comparison with experimental data (for both tokamaks and stellarators) </a:t>
            </a:r>
            <a:endParaRPr lang="en-GB" dirty="0">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cs typeface="Arial" panose="020B0604020202020204" pitchFamily="34" charset="0"/>
              </a:rPr>
              <a:t>Report on TSVV Research Software Compliance with </a:t>
            </a:r>
            <a:r>
              <a:rPr lang="en-GB" dirty="0" err="1">
                <a:effectLst/>
                <a:latin typeface="Calibri" panose="020F0502020204030204" pitchFamily="34" charset="0"/>
                <a:ea typeface="Calibri" panose="020F0502020204030204" pitchFamily="34" charset="0"/>
                <a:cs typeface="Arial" panose="020B0604020202020204" pitchFamily="34" charset="0"/>
              </a:rPr>
              <a:t>EUROfusion</a:t>
            </a:r>
            <a:r>
              <a:rPr lang="en-GB" dirty="0">
                <a:effectLst/>
                <a:latin typeface="Calibri" panose="020F0502020204030204" pitchFamily="34" charset="0"/>
                <a:ea typeface="Calibri" panose="020F0502020204030204" pitchFamily="34" charset="0"/>
                <a:cs typeface="Arial" panose="020B0604020202020204" pitchFamily="34" charset="0"/>
              </a:rPr>
              <a:t> Standards</a:t>
            </a:r>
          </a:p>
          <a:p>
            <a:pPr marL="0" indent="0">
              <a:buNone/>
            </a:pPr>
            <a:r>
              <a:rPr lang="en-GB">
                <a:solidFill>
                  <a:srgbClr val="FF0000"/>
                </a:solidFill>
                <a:latin typeface="Calibri"/>
                <a:ea typeface="Calibri"/>
                <a:cs typeface="Arial"/>
              </a:rPr>
              <a:t>  =&gt; Expected impact on code dissemination and compliance to standard software </a:t>
            </a:r>
            <a:endParaRPr lang="en-US">
              <a:solidFill>
                <a:srgbClr val="FF0000"/>
              </a:solidFill>
              <a:latin typeface="Calibri"/>
              <a:ea typeface="Calibri"/>
              <a:cs typeface="Arial"/>
            </a:endParaRPr>
          </a:p>
        </p:txBody>
      </p:sp>
      <p:sp>
        <p:nvSpPr>
          <p:cNvPr id="4" name="Espace réservé du pied de page 3">
            <a:extLst>
              <a:ext uri="{FF2B5EF4-FFF2-40B4-BE49-F238E27FC236}">
                <a16:creationId xmlns:a16="http://schemas.microsoft.com/office/drawing/2014/main" id="{1BB4FAE6-AA96-4CAA-BF6E-94BFBC819AFC}"/>
              </a:ext>
            </a:extLst>
          </p:cNvPr>
          <p:cNvSpPr>
            <a:spLocks noGrp="1"/>
          </p:cNvSpPr>
          <p:nvPr>
            <p:ph type="ftr" sz="quarter" idx="11"/>
          </p:nvPr>
        </p:nvSpPr>
        <p:spPr>
          <a:xfrm>
            <a:off x="825624" y="6555770"/>
            <a:ext cx="527037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0A950506-0F50-4323-AAF5-18C38CBE391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7" name="Espace réservé du contenu 2">
            <a:extLst>
              <a:ext uri="{FF2B5EF4-FFF2-40B4-BE49-F238E27FC236}">
                <a16:creationId xmlns:a16="http://schemas.microsoft.com/office/drawing/2014/main" id="{F3CA0CBA-4E17-4BCF-B6B2-AF21C63F7C7E}"/>
              </a:ext>
            </a:extLst>
          </p:cNvPr>
          <p:cNvSpPr txBox="1">
            <a:spLocks/>
          </p:cNvSpPr>
          <p:nvPr/>
        </p:nvSpPr>
        <p:spPr>
          <a:xfrm>
            <a:off x="634365" y="3088073"/>
            <a:ext cx="10923270" cy="150643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b="1"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rgbClr val="002060"/>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rgbClr val="002060"/>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effectLst/>
                <a:latin typeface="Calibri" panose="020F0502020204030204" pitchFamily="34" charset="0"/>
                <a:ea typeface="Calibri" panose="020F0502020204030204" pitchFamily="34" charset="0"/>
                <a:cs typeface="Arial" panose="020B0604020202020204" pitchFamily="34" charset="0"/>
              </a:rPr>
              <a:t>Formal coordination established with experimental WPs for model validation and requirement capture for data comparison</a:t>
            </a:r>
          </a:p>
          <a:p>
            <a:r>
              <a:rPr lang="en-GB" dirty="0">
                <a:effectLst/>
                <a:latin typeface="Calibri" panose="020F0502020204030204" pitchFamily="34" charset="0"/>
                <a:ea typeface="Calibri" panose="020F0502020204030204" pitchFamily="34" charset="0"/>
                <a:cs typeface="Arial" panose="020B0604020202020204" pitchFamily="34" charset="0"/>
              </a:rPr>
              <a:t>Formal coordination established with ACHs in support to TSVV Research Software compliance with </a:t>
            </a:r>
            <a:r>
              <a:rPr lang="en-GB" dirty="0" err="1">
                <a:effectLst/>
                <a:latin typeface="Calibri" panose="020F0502020204030204" pitchFamily="34" charset="0"/>
                <a:ea typeface="Calibri" panose="020F0502020204030204" pitchFamily="34" charset="0"/>
                <a:cs typeface="Arial" panose="020B0604020202020204" pitchFamily="34" charset="0"/>
              </a:rPr>
              <a:t>EUROfusion</a:t>
            </a:r>
            <a:r>
              <a:rPr lang="en-GB" dirty="0">
                <a:effectLst/>
                <a:latin typeface="Calibri" panose="020F0502020204030204" pitchFamily="34" charset="0"/>
                <a:ea typeface="Calibri" panose="020F0502020204030204" pitchFamily="34" charset="0"/>
                <a:cs typeface="Arial" panose="020B0604020202020204" pitchFamily="34" charset="0"/>
              </a:rPr>
              <a:t> standards </a:t>
            </a:r>
            <a:endParaRPr lang="en-US" dirty="0"/>
          </a:p>
        </p:txBody>
      </p:sp>
      <p:sp>
        <p:nvSpPr>
          <p:cNvPr id="9" name="ZoneTexte 8">
            <a:extLst>
              <a:ext uri="{FF2B5EF4-FFF2-40B4-BE49-F238E27FC236}">
                <a16:creationId xmlns:a16="http://schemas.microsoft.com/office/drawing/2014/main" id="{6037D2D3-B7F2-49DB-8FCB-F3951EED0E83}"/>
              </a:ext>
            </a:extLst>
          </p:cNvPr>
          <p:cNvSpPr txBox="1"/>
          <p:nvPr/>
        </p:nvSpPr>
        <p:spPr>
          <a:xfrm>
            <a:off x="631847" y="2763288"/>
            <a:ext cx="6109334" cy="464423"/>
          </a:xfrm>
          <a:prstGeom prst="rect">
            <a:avLst/>
          </a:prstGeom>
          <a:noFill/>
        </p:spPr>
        <p:txBody>
          <a:bodyPr wrap="square">
            <a:spAutoFit/>
          </a:bodyPr>
          <a:lstStyle/>
          <a:p>
            <a:pPr>
              <a:lnSpc>
                <a:spcPct val="105000"/>
              </a:lnSpc>
              <a:spcBef>
                <a:spcPts val="1200"/>
              </a:spcBef>
              <a:spcAft>
                <a:spcPts val="300"/>
              </a:spcAft>
            </a:pPr>
            <a:r>
              <a:rPr lang="en-GB" sz="2400" b="1" cap="small" dirty="0">
                <a:solidFill>
                  <a:srgbClr val="0F4761"/>
                </a:solidFill>
                <a:effectLst/>
                <a:latin typeface="Calibri" panose="020F0502020204030204" pitchFamily="34" charset="0"/>
                <a:ea typeface="Calibri" panose="020F0502020204030204" pitchFamily="34" charset="0"/>
                <a:cs typeface="Calibri" panose="020F0502020204030204" pitchFamily="34" charset="0"/>
              </a:rPr>
              <a:t>Grant milestones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4BF2A4BC-05FE-40E0-B837-0E3EDC55B583}"/>
              </a:ext>
            </a:extLst>
          </p:cNvPr>
          <p:cNvSpPr txBox="1"/>
          <p:nvPr/>
        </p:nvSpPr>
        <p:spPr>
          <a:xfrm>
            <a:off x="633119" y="721486"/>
            <a:ext cx="6109334" cy="464423"/>
          </a:xfrm>
          <a:prstGeom prst="rect">
            <a:avLst/>
          </a:prstGeom>
          <a:noFill/>
        </p:spPr>
        <p:txBody>
          <a:bodyPr wrap="square">
            <a:spAutoFit/>
          </a:bodyPr>
          <a:lstStyle/>
          <a:p>
            <a:pPr>
              <a:lnSpc>
                <a:spcPct val="105000"/>
              </a:lnSpc>
              <a:spcBef>
                <a:spcPts val="1200"/>
              </a:spcBef>
              <a:spcAft>
                <a:spcPts val="300"/>
              </a:spcAft>
            </a:pPr>
            <a:r>
              <a:rPr lang="en-GB" sz="2400" b="1" cap="small">
                <a:solidFill>
                  <a:srgbClr val="0F4761"/>
                </a:solidFill>
                <a:effectLst/>
                <a:latin typeface="Calibri" panose="020F0502020204030204" pitchFamily="34" charset="0"/>
                <a:ea typeface="Calibri" panose="020F0502020204030204" pitchFamily="34" charset="0"/>
                <a:cs typeface="Calibri" panose="020F0502020204030204" pitchFamily="34" charset="0"/>
              </a:rPr>
              <a:t>Grant Deliverables </a:t>
            </a:r>
            <a:endParaRPr lang="fr-FR" sz="24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Espace réservé du contenu 2">
            <a:extLst>
              <a:ext uri="{FF2B5EF4-FFF2-40B4-BE49-F238E27FC236}">
                <a16:creationId xmlns:a16="http://schemas.microsoft.com/office/drawing/2014/main" id="{9F5BCCD9-28AC-4C6F-9214-A4D007040BD8}"/>
              </a:ext>
            </a:extLst>
          </p:cNvPr>
          <p:cNvSpPr txBox="1">
            <a:spLocks/>
          </p:cNvSpPr>
          <p:nvPr/>
        </p:nvSpPr>
        <p:spPr>
          <a:xfrm>
            <a:off x="488378" y="5083441"/>
            <a:ext cx="10925417" cy="892652"/>
          </a:xfrm>
          <a:prstGeom prst="rect">
            <a:avLst/>
          </a:prstGeom>
          <a:solidFill>
            <a:schemeClr val="accent1">
              <a:lumMod val="20000"/>
              <a:lumOff val="80000"/>
            </a:schemeClr>
          </a:solidFill>
        </p:spPr>
        <p:txBody>
          <a:bodyPr vert="horz" lIns="91440" tIns="45720" rIns="91440" bIns="45720" rtlCol="0" anchor="t">
            <a:noAutofit/>
          </a:bodyPr>
          <a:lstStyle>
            <a:lvl1pPr marL="257175" indent="-257175" algn="l" defTabSz="685800" rtl="0" eaLnBrk="1" latinLnBrk="0" hangingPunct="1">
              <a:spcBef>
                <a:spcPct val="20000"/>
              </a:spcBef>
              <a:buFont typeface="Arial" panose="020B0604020202020204" pitchFamily="34" charset="0"/>
              <a:buChar char="•"/>
              <a:defRPr sz="2400" b="1"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rgbClr val="002060"/>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rgbClr val="002060"/>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a:solidFill>
                  <a:srgbClr val="FF0000"/>
                </a:solidFill>
                <a:latin typeface="Calibri"/>
                <a:ea typeface="Calibri"/>
                <a:cs typeface="Arial"/>
              </a:rPr>
              <a:t>Consequences on the TSVV deliverables: </a:t>
            </a:r>
            <a:endParaRPr lang="fr-FR"/>
          </a:p>
          <a:p>
            <a:pPr>
              <a:buFont typeface="Wingdings" panose="020B0604020202020204" pitchFamily="34" charset="0"/>
              <a:buChar char="Ø"/>
            </a:pPr>
            <a:r>
              <a:rPr lang="en-GB" dirty="0">
                <a:solidFill>
                  <a:srgbClr val="FF0000"/>
                </a:solidFill>
                <a:latin typeface="Calibri"/>
                <a:ea typeface="Calibri"/>
                <a:cs typeface="Arial"/>
              </a:rPr>
              <a:t>Preliminary analysis performed per TSVVs by PIs with programmatic consequences</a:t>
            </a:r>
            <a:endParaRPr lang="en-GB">
              <a:solidFill>
                <a:srgbClr val="FF0000"/>
              </a:solidFill>
              <a:latin typeface="Calibri"/>
              <a:ea typeface="Calibri"/>
              <a:cs typeface="Arial"/>
            </a:endParaRPr>
          </a:p>
        </p:txBody>
      </p:sp>
    </p:spTree>
    <p:extLst>
      <p:ext uri="{BB962C8B-B14F-4D97-AF65-F5344CB8AC3E}">
        <p14:creationId xmlns:p14="http://schemas.microsoft.com/office/powerpoint/2010/main" val="311634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06D0D-6B12-40C3-B01E-F890221B9935}"/>
              </a:ext>
            </a:extLst>
          </p:cNvPr>
          <p:cNvSpPr>
            <a:spLocks noGrp="1"/>
          </p:cNvSpPr>
          <p:nvPr>
            <p:ph type="title"/>
          </p:nvPr>
        </p:nvSpPr>
        <p:spPr>
          <a:xfrm>
            <a:off x="895200" y="10"/>
            <a:ext cx="11212674" cy="778041"/>
          </a:xfrm>
        </p:spPr>
        <p:txBody>
          <a:bodyPr/>
          <a:lstStyle/>
          <a:p>
            <a:r>
              <a:rPr lang="en-US" dirty="0">
                <a:cs typeface="Arial"/>
              </a:rPr>
              <a:t>Few examples of some TSVVs deliverables to be reduced in scope or </a:t>
            </a:r>
            <a:r>
              <a:rPr lang="en-US">
                <a:cs typeface="Arial"/>
              </a:rPr>
              <a:t>dropped ?</a:t>
            </a:r>
            <a:endParaRPr lang="en-US" dirty="0">
              <a:cs typeface="Arial"/>
            </a:endParaRPr>
          </a:p>
        </p:txBody>
      </p:sp>
      <p:sp>
        <p:nvSpPr>
          <p:cNvPr id="3" name="Espace réservé du contenu 2">
            <a:extLst>
              <a:ext uri="{FF2B5EF4-FFF2-40B4-BE49-F238E27FC236}">
                <a16:creationId xmlns:a16="http://schemas.microsoft.com/office/drawing/2014/main" id="{01DC5FF8-1275-471E-A10A-E8C348DD1124}"/>
              </a:ext>
            </a:extLst>
          </p:cNvPr>
          <p:cNvSpPr>
            <a:spLocks noGrp="1"/>
          </p:cNvSpPr>
          <p:nvPr>
            <p:ph idx="1"/>
          </p:nvPr>
        </p:nvSpPr>
        <p:spPr>
          <a:xfrm>
            <a:off x="3142088" y="1056443"/>
            <a:ext cx="8891543" cy="4739934"/>
          </a:xfrm>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bodyPr>
          <a:lstStyle/>
          <a:p>
            <a:pPr>
              <a:lnSpc>
                <a:spcPct val="150000"/>
              </a:lnSpc>
            </a:pPr>
            <a:r>
              <a:rPr lang="en-US" sz="2000" dirty="0">
                <a:cs typeface="Arial"/>
              </a:rPr>
              <a:t>TSVV-B D6.8: extension of reduced turbulence models to advanced SOL regimes (high density, </a:t>
            </a:r>
            <a:r>
              <a:rPr lang="en-US" sz="2000">
                <a:cs typeface="Arial"/>
              </a:rPr>
              <a:t>detached…) =&gt; </a:t>
            </a:r>
            <a:r>
              <a:rPr lang="en-US" sz="2000">
                <a:solidFill>
                  <a:srgbClr val="FF0000"/>
                </a:solidFill>
                <a:cs typeface="Arial"/>
              </a:rPr>
              <a:t>delay the implementation in SOLPS-ITER and availability for modelling community.</a:t>
            </a:r>
            <a:endParaRPr lang="en-US" sz="2000">
              <a:solidFill>
                <a:srgbClr val="FF0000"/>
              </a:solidFill>
              <a:ea typeface="Calibri"/>
            </a:endParaRPr>
          </a:p>
          <a:p>
            <a:pPr>
              <a:lnSpc>
                <a:spcPct val="150000"/>
              </a:lnSpc>
            </a:pPr>
            <a:r>
              <a:rPr lang="en-US" sz="2000" dirty="0">
                <a:cs typeface="Arial"/>
              </a:rPr>
              <a:t>TSVV-C M5: Validation of neutrals + sheath models in TCV-X21/X23 case, including the impact on </a:t>
            </a:r>
            <a:r>
              <a:rPr lang="en-US" sz="2000" dirty="0" err="1">
                <a:cs typeface="Arial"/>
              </a:rPr>
              <a:t>λq</a:t>
            </a:r>
            <a:r>
              <a:rPr lang="en-US" sz="2000" dirty="0">
                <a:cs typeface="Arial"/>
              </a:rPr>
              <a:t>.</a:t>
            </a:r>
            <a:endParaRPr lang="en-US" sz="2000" dirty="0">
              <a:ea typeface="Calibri"/>
              <a:cs typeface="Arial"/>
            </a:endParaRPr>
          </a:p>
          <a:p>
            <a:pPr>
              <a:lnSpc>
                <a:spcPct val="150000"/>
              </a:lnSpc>
            </a:pPr>
            <a:r>
              <a:rPr lang="en-US" sz="2000" dirty="0">
                <a:cs typeface="Arial"/>
              </a:rPr>
              <a:t>TSVV-I : SD6.8 and SD6.9 Study of the effect of edge optimization on divertor performance with high-fidelity codes </a:t>
            </a:r>
          </a:p>
          <a:p>
            <a:pPr>
              <a:lnSpc>
                <a:spcPct val="150000"/>
              </a:lnSpc>
            </a:pPr>
            <a:r>
              <a:rPr lang="en-US" sz="2000" dirty="0">
                <a:cs typeface="Arial"/>
              </a:rPr>
              <a:t>TSVV-J: D.HEAVY-Z-TRANSP: Comprehensive study of W transport in reactor-relevant W7-X scenarios, </a:t>
            </a:r>
            <a:r>
              <a:rPr lang="en-US" sz="2000">
                <a:cs typeface="Arial"/>
              </a:rPr>
              <a:t>stellarator reactor candidates from TSVV-I, and ITER with 3D perturbations.</a:t>
            </a:r>
            <a:endParaRPr lang="en-US" sz="2000">
              <a:ea typeface="Calibri"/>
              <a:cs typeface="Arial"/>
            </a:endParaRPr>
          </a:p>
        </p:txBody>
      </p:sp>
      <p:sp>
        <p:nvSpPr>
          <p:cNvPr id="4" name="Espace réservé du pied de page 3">
            <a:extLst>
              <a:ext uri="{FF2B5EF4-FFF2-40B4-BE49-F238E27FC236}">
                <a16:creationId xmlns:a16="http://schemas.microsoft.com/office/drawing/2014/main" id="{BFA41C74-F073-443E-A994-E2DF725D9D05}"/>
              </a:ext>
            </a:extLst>
          </p:cNvPr>
          <p:cNvSpPr>
            <a:spLocks noGrp="1"/>
          </p:cNvSpPr>
          <p:nvPr>
            <p:ph type="ftr" sz="quarter" idx="11"/>
          </p:nvPr>
        </p:nvSpPr>
        <p:spPr>
          <a:xfrm>
            <a:off x="825624" y="6555770"/>
            <a:ext cx="527037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F7CFF7DD-11FE-4E8F-AE52-269E0D8D616B}"/>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6" name="ZoneTexte 5">
            <a:extLst>
              <a:ext uri="{FF2B5EF4-FFF2-40B4-BE49-F238E27FC236}">
                <a16:creationId xmlns:a16="http://schemas.microsoft.com/office/drawing/2014/main" id="{97B4DD34-238A-42C4-BEE3-2C41463F2AFB}"/>
              </a:ext>
            </a:extLst>
          </p:cNvPr>
          <p:cNvSpPr txBox="1"/>
          <p:nvPr/>
        </p:nvSpPr>
        <p:spPr>
          <a:xfrm rot="-1860000">
            <a:off x="597130" y="2436157"/>
            <a:ext cx="2788097" cy="138499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r>
              <a:rPr lang="en-US" sz="2800" b="1" dirty="0"/>
              <a:t>Examples – </a:t>
            </a:r>
            <a:endParaRPr lang="fr-FR" dirty="0"/>
          </a:p>
          <a:p>
            <a:r>
              <a:rPr lang="en-US" sz="2800" b="1"/>
              <a:t>Detailed analysis </a:t>
            </a:r>
            <a:endParaRPr lang="en-US"/>
          </a:p>
          <a:p>
            <a:r>
              <a:rPr lang="en-US" sz="2800" b="1"/>
              <a:t>to be performed</a:t>
            </a:r>
            <a:endParaRPr lang="en-US">
              <a:ea typeface="Calibri"/>
              <a:cs typeface="Calibri"/>
            </a:endParaRPr>
          </a:p>
        </p:txBody>
      </p:sp>
    </p:spTree>
    <p:extLst>
      <p:ext uri="{BB962C8B-B14F-4D97-AF65-F5344CB8AC3E}">
        <p14:creationId xmlns:p14="http://schemas.microsoft.com/office/powerpoint/2010/main" val="247542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B15AF-2690-4E02-A36D-03A75CA9F111}"/>
              </a:ext>
            </a:extLst>
          </p:cNvPr>
          <p:cNvSpPr>
            <a:spLocks noGrp="1"/>
          </p:cNvSpPr>
          <p:nvPr>
            <p:ph type="title"/>
          </p:nvPr>
        </p:nvSpPr>
        <p:spPr>
          <a:xfrm>
            <a:off x="983432" y="155510"/>
            <a:ext cx="11208568" cy="457200"/>
          </a:xfrm>
        </p:spPr>
        <p:txBody>
          <a:bodyPr/>
          <a:lstStyle/>
          <a:p>
            <a:r>
              <a:rPr lang="en-US" dirty="0"/>
              <a:t>Ongoing assessment: programmatic consequences on cross-TSVV topics </a:t>
            </a:r>
          </a:p>
        </p:txBody>
      </p:sp>
      <p:sp>
        <p:nvSpPr>
          <p:cNvPr id="3" name="Espace réservé du contenu 2">
            <a:extLst>
              <a:ext uri="{FF2B5EF4-FFF2-40B4-BE49-F238E27FC236}">
                <a16:creationId xmlns:a16="http://schemas.microsoft.com/office/drawing/2014/main" id="{F97E77D9-665D-45A4-A939-AD1D4D6B37E8}"/>
              </a:ext>
            </a:extLst>
          </p:cNvPr>
          <p:cNvSpPr>
            <a:spLocks noGrp="1"/>
          </p:cNvSpPr>
          <p:nvPr>
            <p:ph idx="1"/>
          </p:nvPr>
        </p:nvSpPr>
        <p:spPr>
          <a:xfrm>
            <a:off x="609600" y="836712"/>
            <a:ext cx="11013649" cy="4668542"/>
          </a:xfrm>
        </p:spPr>
        <p:txBody>
          <a:bodyPr/>
          <a:lstStyle/>
          <a:p>
            <a:r>
              <a:rPr lang="en-US" dirty="0"/>
              <a:t>Topic 1. SOL heat flux decay length, pedestal and L-H transition </a:t>
            </a:r>
          </a:p>
          <a:p>
            <a:r>
              <a:rPr lang="en-US" dirty="0"/>
              <a:t>Topic 2.  Simulation of advanced regimes without ELMs by integrating : neutrals, boundary conditions, sheath coupling, impurities</a:t>
            </a:r>
          </a:p>
          <a:p>
            <a:r>
              <a:rPr lang="en-US" dirty="0"/>
              <a:t>Topic 3. Core-pedestal-SOL-wall workflow including  3-D effects (e.g. RMPs) </a:t>
            </a:r>
          </a:p>
          <a:p>
            <a:r>
              <a:rPr lang="en-US" dirty="0"/>
              <a:t>Topic 4. Disruption, RE and impact on the W wall at high current </a:t>
            </a:r>
          </a:p>
          <a:p>
            <a:r>
              <a:rPr lang="en-US" dirty="0"/>
              <a:t>Topic 5. Simulation of high beta plasmas and fast particle effect on confinement/stability </a:t>
            </a:r>
          </a:p>
          <a:p>
            <a:r>
              <a:rPr lang="en-US" dirty="0"/>
              <a:t>Topic 6. Stellarator core turbulence and optimization</a:t>
            </a:r>
          </a:p>
          <a:p>
            <a:r>
              <a:rPr lang="en-US" dirty="0"/>
              <a:t>Topic 7. Development and test of reduced models</a:t>
            </a:r>
          </a:p>
          <a:p>
            <a:r>
              <a:rPr lang="en-US" dirty="0"/>
              <a:t>Topic 8. Validation &amp; Uncertainty Quantification: Enabling Physics Discovery</a:t>
            </a:r>
          </a:p>
          <a:p>
            <a:endParaRPr lang="en-US" dirty="0"/>
          </a:p>
        </p:txBody>
      </p:sp>
      <p:sp>
        <p:nvSpPr>
          <p:cNvPr id="4" name="Espace réservé du pied de page 3">
            <a:extLst>
              <a:ext uri="{FF2B5EF4-FFF2-40B4-BE49-F238E27FC236}">
                <a16:creationId xmlns:a16="http://schemas.microsoft.com/office/drawing/2014/main" id="{91E093BF-4978-42BA-94D6-608015FBA9CD}"/>
              </a:ext>
            </a:extLst>
          </p:cNvPr>
          <p:cNvSpPr>
            <a:spLocks noGrp="1"/>
          </p:cNvSpPr>
          <p:nvPr>
            <p:ph type="ftr" sz="quarter" idx="11"/>
          </p:nvPr>
        </p:nvSpPr>
        <p:spPr>
          <a:xfrm>
            <a:off x="825624" y="6601490"/>
            <a:ext cx="5414920"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698EA073-9648-4CA1-8257-709A913C1A60}"/>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6" name="ZoneTexte 5">
            <a:extLst>
              <a:ext uri="{FF2B5EF4-FFF2-40B4-BE49-F238E27FC236}">
                <a16:creationId xmlns:a16="http://schemas.microsoft.com/office/drawing/2014/main" id="{C08DFAA3-C549-4BDB-A176-DEB00A3302A5}"/>
              </a:ext>
            </a:extLst>
          </p:cNvPr>
          <p:cNvSpPr txBox="1"/>
          <p:nvPr/>
        </p:nvSpPr>
        <p:spPr>
          <a:xfrm>
            <a:off x="1432874" y="5722070"/>
            <a:ext cx="8755282" cy="523220"/>
          </a:xfrm>
          <a:prstGeom prst="rect">
            <a:avLst/>
          </a:prstGeom>
          <a:noFill/>
        </p:spPr>
        <p:txBody>
          <a:bodyPr wrap="none" rtlCol="0">
            <a:spAutoFit/>
          </a:bodyPr>
          <a:lstStyle/>
          <a:p>
            <a:pPr algn="l"/>
            <a:r>
              <a:rPr lang="en-US" sz="2800" b="1" dirty="0">
                <a:solidFill>
                  <a:srgbClr val="FF0000"/>
                </a:solidFill>
              </a:rPr>
              <a:t>An example of the ongoing analysis is provided on Topic 4 </a:t>
            </a:r>
          </a:p>
        </p:txBody>
      </p:sp>
    </p:spTree>
    <p:extLst>
      <p:ext uri="{BB962C8B-B14F-4D97-AF65-F5344CB8AC3E}">
        <p14:creationId xmlns:p14="http://schemas.microsoft.com/office/powerpoint/2010/main" val="114188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EEBC5-B33C-4A88-BD96-40D01731E1F9}"/>
              </a:ext>
            </a:extLst>
          </p:cNvPr>
          <p:cNvSpPr>
            <a:spLocks noGrp="1"/>
          </p:cNvSpPr>
          <p:nvPr>
            <p:ph type="title"/>
          </p:nvPr>
        </p:nvSpPr>
        <p:spPr>
          <a:xfrm>
            <a:off x="983431" y="192515"/>
            <a:ext cx="10506203" cy="457200"/>
          </a:xfrm>
        </p:spPr>
        <p:txBody>
          <a:bodyPr/>
          <a:lstStyle/>
          <a:p>
            <a:r>
              <a:rPr lang="en-US" dirty="0"/>
              <a:t>Topic 4. Disruption, RE and impact on the W wall at high current </a:t>
            </a:r>
          </a:p>
        </p:txBody>
      </p:sp>
      <p:sp>
        <p:nvSpPr>
          <p:cNvPr id="3" name="Espace réservé du contenu 2">
            <a:extLst>
              <a:ext uri="{FF2B5EF4-FFF2-40B4-BE49-F238E27FC236}">
                <a16:creationId xmlns:a16="http://schemas.microsoft.com/office/drawing/2014/main" id="{E958A430-910A-4B51-9A0A-938D589D2129}"/>
              </a:ext>
            </a:extLst>
          </p:cNvPr>
          <p:cNvSpPr>
            <a:spLocks noGrp="1"/>
          </p:cNvSpPr>
          <p:nvPr>
            <p:ph idx="1"/>
          </p:nvPr>
        </p:nvSpPr>
        <p:spPr>
          <a:xfrm>
            <a:off x="360040" y="987766"/>
            <a:ext cx="11310288" cy="5785364"/>
          </a:xfrm>
        </p:spPr>
        <p:txBody>
          <a:bodyPr>
            <a:normAutofit/>
          </a:bodyPr>
          <a:lstStyle/>
          <a:p>
            <a:pPr marL="442912" indent="-285750" algn="just">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Calibri" panose="020F0502020204030204" pitchFamily="34" charset="0"/>
              </a:rPr>
              <a:t>JOREK-DREAM coupling and parallelization of DREAM </a:t>
            </a:r>
            <a:r>
              <a:rPr lang="en-US" sz="2000" dirty="0">
                <a:latin typeface="Calibri" panose="020F0502020204030204" pitchFamily="34" charset="0"/>
                <a:ea typeface="Calibri" panose="020F0502020204030204" pitchFamily="34" charset="0"/>
                <a:cs typeface="Calibri" panose="020F0502020204030204" pitchFamily="34" charset="0"/>
              </a:rPr>
              <a:t> for efficient RE calculation at high current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Aft>
                <a:spcPts val="800"/>
              </a:spcAft>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Calibri" panose="020F0502020204030204" pitchFamily="34" charset="0"/>
              </a:rPr>
              <a:t>Delay in addressing the highest risk for ITER high-current operation</a:t>
            </a:r>
            <a:endParaRPr lang="en-GB" sz="2000" b="1" dirty="0">
              <a:effectLst/>
              <a:latin typeface="Calibri" panose="020F0502020204030204" pitchFamily="34" charset="0"/>
              <a:ea typeface="Calibri" panose="020F0502020204030204" pitchFamily="34" charset="0"/>
              <a:cs typeface="Calibri" panose="020F0502020204030204" pitchFamily="34" charset="0"/>
            </a:endParaRPr>
          </a:p>
          <a:p>
            <a:pPr marL="442912" indent="-285750" algn="just">
              <a:spcAft>
                <a:spcPts val="8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Compliance with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EUROfusion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standard software (CARIDDI and FIREWALL) that will impact code dissemination and users involvement</a:t>
            </a:r>
          </a:p>
          <a:p>
            <a:pPr marL="442912" indent="-285750">
              <a:lnSpc>
                <a:spcPct val="105000"/>
              </a:lnSpc>
              <a:spcAft>
                <a:spcPts val="8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 induced damages on W PFC wall: development of thermo-mechanical model with W (</a:t>
            </a:r>
            <a:r>
              <a:rPr lang="en-GB" sz="2000" dirty="0">
                <a:effectLst/>
                <a:latin typeface="Calibri" panose="020F0502020204030204" pitchFamily="34" charset="0"/>
                <a:ea typeface="Calibri" panose="020F0502020204030204" pitchFamily="34" charset="0"/>
                <a:cs typeface="Times New Roman" panose="02020603050405020304" pitchFamily="18" charset="0"/>
              </a:rPr>
              <a:t>Geant4-MEMENTO-LSDYNA): vaporisation, melting , release of debris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42912" indent="-285750">
              <a:lnSpc>
                <a:spcPct val="105000"/>
              </a:lnSpc>
              <a:spcAft>
                <a:spcPts val="800"/>
              </a:spcAft>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cs typeface="Calibri" panose="020F0502020204030204" pitchFamily="34" charset="0"/>
              </a:rPr>
              <a:t>WPs Impacted: TE, PWIE</a:t>
            </a:r>
            <a:r>
              <a:rPr lang="en-GB" sz="2000" dirty="0">
                <a:latin typeface="Calibri" panose="020F0502020204030204" pitchFamily="34" charset="0"/>
                <a:ea typeface="Calibri" panose="020F0502020204030204" pitchFamily="34" charset="0"/>
                <a:cs typeface="Calibri" panose="020F0502020204030204" pitchFamily="34" charset="0"/>
              </a:rPr>
              <a:t> (delay in the validation) </a:t>
            </a:r>
            <a:endParaRPr lang="fr-FR" sz="2000" dirty="0">
              <a:effectLst/>
              <a:latin typeface="Calibri" panose="020F0502020204030204" pitchFamily="34" charset="0"/>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cs typeface="Calibri" panose="020F0502020204030204" pitchFamily="34" charset="0"/>
              </a:rPr>
              <a:t>ITER-</a:t>
            </a:r>
            <a:r>
              <a:rPr lang="en-GB" sz="20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2000" dirty="0">
                <a:effectLst/>
                <a:latin typeface="Calibri" panose="020F0502020204030204" pitchFamily="34" charset="0"/>
                <a:ea typeface="Calibri" panose="020F0502020204030204" pitchFamily="34" charset="0"/>
                <a:cs typeface="Calibri" panose="020F0502020204030204" pitchFamily="34" charset="0"/>
              </a:rPr>
              <a:t> collaboration impacted : </a:t>
            </a:r>
          </a:p>
          <a:p>
            <a:pPr marL="742950" lvl="1" indent="-285750">
              <a:lnSpc>
                <a:spcPct val="105000"/>
              </a:lnSpc>
              <a:spcAft>
                <a:spcPts val="800"/>
              </a:spcAft>
              <a:buFont typeface="Courier New" panose="02070309020205020404" pitchFamily="49" charset="0"/>
              <a:buChar char="o"/>
            </a:pPr>
            <a:r>
              <a:rPr lang="en-GB" sz="2000" b="1" dirty="0">
                <a:effectLst/>
                <a:latin typeface="Calibri" panose="020F0502020204030204" pitchFamily="34" charset="0"/>
                <a:ea typeface="Calibri" panose="020F0502020204030204" pitchFamily="34" charset="0"/>
                <a:cs typeface="Calibri" panose="020F0502020204030204" pitchFamily="34" charset="0"/>
              </a:rPr>
              <a:t>“Physics Basis for ITER scenarios” : Disruptions </a:t>
            </a:r>
          </a:p>
          <a:p>
            <a:pPr marL="742950" lvl="1" indent="-285750">
              <a:lnSpc>
                <a:spcPct val="105000"/>
              </a:lnSpc>
              <a:spcAft>
                <a:spcPts val="800"/>
              </a:spcAft>
              <a:buFont typeface="Courier New" panose="02070309020205020404" pitchFamily="49" charset="0"/>
              <a:buChar char="o"/>
            </a:pPr>
            <a:r>
              <a:rPr lang="en-GB" sz="2000" b="1" dirty="0">
                <a:effectLst/>
                <a:latin typeface="Calibri" panose="020F0502020204030204" pitchFamily="34" charset="0"/>
                <a:ea typeface="Calibri" panose="020F0502020204030204" pitchFamily="34" charset="0"/>
                <a:cs typeface="Calibri" panose="020F0502020204030204" pitchFamily="34" charset="0"/>
              </a:rPr>
              <a:t>disruption mitigation :  strategy for benign termination of RE plasmas </a:t>
            </a:r>
          </a:p>
          <a:p>
            <a:pPr marL="742950" lvl="1" indent="-285750">
              <a:lnSpc>
                <a:spcPct val="105000"/>
              </a:lnSpc>
              <a:spcAft>
                <a:spcPts val="800"/>
              </a:spcAft>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rPr>
              <a:t>Runaway electron avalanche (RAE) </a:t>
            </a:r>
            <a:r>
              <a:rPr lang="en-US" sz="2000" b="1" dirty="0" err="1">
                <a:effectLst/>
                <a:latin typeface="Calibri" panose="020F0502020204030204" pitchFamily="34" charset="0"/>
                <a:ea typeface="Calibri" panose="020F0502020204030204" pitchFamily="34" charset="0"/>
              </a:rPr>
              <a:t>behaviour</a:t>
            </a:r>
            <a:r>
              <a:rPr lang="en-US" sz="2000" b="1" dirty="0">
                <a:effectLst/>
                <a:latin typeface="Calibri" panose="020F0502020204030204" pitchFamily="34" charset="0"/>
                <a:ea typeface="Calibri" panose="020F0502020204030204" pitchFamily="34" charset="0"/>
              </a:rPr>
              <a:t> and predictive model validation </a:t>
            </a:r>
            <a:endParaRPr lang="fr-FR" sz="2000" b="1" dirty="0">
              <a:effectLst/>
              <a:latin typeface="Calibri" panose="020F0502020204030204" pitchFamily="34" charset="0"/>
              <a:ea typeface="Calibri" panose="020F0502020204030204" pitchFamily="34" charset="0"/>
            </a:endParaRPr>
          </a:p>
        </p:txBody>
      </p:sp>
      <p:sp>
        <p:nvSpPr>
          <p:cNvPr id="4" name="Espace réservé du pied de page 3">
            <a:extLst>
              <a:ext uri="{FF2B5EF4-FFF2-40B4-BE49-F238E27FC236}">
                <a16:creationId xmlns:a16="http://schemas.microsoft.com/office/drawing/2014/main" id="{7DBD9E5E-39D4-4C0E-9DA2-E4E5C60CBE29}"/>
              </a:ext>
            </a:extLst>
          </p:cNvPr>
          <p:cNvSpPr>
            <a:spLocks noGrp="1"/>
          </p:cNvSpPr>
          <p:nvPr>
            <p:ph type="ftr" sz="quarter" idx="11"/>
          </p:nvPr>
        </p:nvSpPr>
        <p:spPr>
          <a:xfrm>
            <a:off x="825624" y="6555770"/>
            <a:ext cx="5965320"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BE4D013E-FA5C-4509-9E82-1D214437710C}"/>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pic>
        <p:nvPicPr>
          <p:cNvPr id="7" name="Image 6">
            <a:extLst>
              <a:ext uri="{FF2B5EF4-FFF2-40B4-BE49-F238E27FC236}">
                <a16:creationId xmlns:a16="http://schemas.microsoft.com/office/drawing/2014/main" id="{7204D935-EA38-4A75-980D-5D9DFEF2A3C5}"/>
              </a:ext>
            </a:extLst>
          </p:cNvPr>
          <p:cNvPicPr>
            <a:picLocks noChangeAspect="1"/>
          </p:cNvPicPr>
          <p:nvPr/>
        </p:nvPicPr>
        <p:blipFill>
          <a:blip r:embed="rId2"/>
          <a:stretch>
            <a:fillRect/>
          </a:stretch>
        </p:blipFill>
        <p:spPr>
          <a:xfrm>
            <a:off x="9500991" y="3684717"/>
            <a:ext cx="2330969" cy="2639131"/>
          </a:xfrm>
          <a:prstGeom prst="rect">
            <a:avLst/>
          </a:prstGeom>
        </p:spPr>
      </p:pic>
      <p:sp>
        <p:nvSpPr>
          <p:cNvPr id="8" name="ZoneTexte 7">
            <a:extLst>
              <a:ext uri="{FF2B5EF4-FFF2-40B4-BE49-F238E27FC236}">
                <a16:creationId xmlns:a16="http://schemas.microsoft.com/office/drawing/2014/main" id="{316F9035-0BC7-4474-B25C-AC6985906371}"/>
              </a:ext>
            </a:extLst>
          </p:cNvPr>
          <p:cNvSpPr txBox="1"/>
          <p:nvPr/>
        </p:nvSpPr>
        <p:spPr>
          <a:xfrm>
            <a:off x="10435208" y="405444"/>
            <a:ext cx="4214813" cy="400110"/>
          </a:xfrm>
          <a:prstGeom prst="rect">
            <a:avLst/>
          </a:prstGeom>
          <a:noFill/>
        </p:spPr>
        <p:txBody>
          <a:bodyPr wrap="square" rtlCol="0">
            <a:spAutoFit/>
          </a:bodyPr>
          <a:lstStyle/>
          <a:p>
            <a:pPr algn="l"/>
            <a:r>
              <a:rPr lang="en-US" sz="2000" b="1">
                <a:solidFill>
                  <a:srgbClr val="FF0000"/>
                </a:solidFill>
              </a:rPr>
              <a:t>TSVVs: D, F</a:t>
            </a:r>
          </a:p>
        </p:txBody>
      </p:sp>
      <p:sp>
        <p:nvSpPr>
          <p:cNvPr id="9" name="Titre 1">
            <a:extLst>
              <a:ext uri="{FF2B5EF4-FFF2-40B4-BE49-F238E27FC236}">
                <a16:creationId xmlns:a16="http://schemas.microsoft.com/office/drawing/2014/main" id="{668FE093-D4CC-4CDC-95B1-ADC4FE0D69C4}"/>
              </a:ext>
            </a:extLst>
          </p:cNvPr>
          <p:cNvSpPr txBox="1">
            <a:spLocks/>
          </p:cNvSpPr>
          <p:nvPr/>
        </p:nvSpPr>
        <p:spPr>
          <a:xfrm>
            <a:off x="1180596" y="602794"/>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25587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2F1A6-301D-448D-A9A7-AD11821F9DB6}"/>
              </a:ext>
            </a:extLst>
          </p:cNvPr>
          <p:cNvSpPr>
            <a:spLocks noGrp="1"/>
          </p:cNvSpPr>
          <p:nvPr>
            <p:ph type="title"/>
          </p:nvPr>
        </p:nvSpPr>
        <p:spPr>
          <a:xfrm>
            <a:off x="934269" y="127324"/>
            <a:ext cx="10594711" cy="457200"/>
          </a:xfrm>
        </p:spPr>
        <p:txBody>
          <a:bodyPr/>
          <a:lstStyle/>
          <a:p>
            <a:r>
              <a:rPr lang="en-GB" dirty="0"/>
              <a:t>WPTM - 2027 budget request to recover the full scope across topics  </a:t>
            </a:r>
            <a:endParaRPr lang="en-US" dirty="0"/>
          </a:p>
        </p:txBody>
      </p:sp>
      <p:sp>
        <p:nvSpPr>
          <p:cNvPr id="5" name="Espace réservé du numéro de diapositive 4">
            <a:extLst>
              <a:ext uri="{FF2B5EF4-FFF2-40B4-BE49-F238E27FC236}">
                <a16:creationId xmlns:a16="http://schemas.microsoft.com/office/drawing/2014/main" id="{606A216A-FB3C-4724-9075-7F9913A0EF9F}"/>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graphicFrame>
        <p:nvGraphicFramePr>
          <p:cNvPr id="6" name="Table 3">
            <a:extLst>
              <a:ext uri="{FF2B5EF4-FFF2-40B4-BE49-F238E27FC236}">
                <a16:creationId xmlns:a16="http://schemas.microsoft.com/office/drawing/2014/main" id="{EE16227F-B9DB-4A22-A2EB-2D0C252479DC}"/>
              </a:ext>
            </a:extLst>
          </p:cNvPr>
          <p:cNvGraphicFramePr>
            <a:graphicFrameLocks noGrp="1"/>
          </p:cNvGraphicFramePr>
          <p:nvPr>
            <p:extLst>
              <p:ext uri="{D42A27DB-BD31-4B8C-83A1-F6EECF244321}">
                <p14:modId xmlns:p14="http://schemas.microsoft.com/office/powerpoint/2010/main" val="955438414"/>
              </p:ext>
            </p:extLst>
          </p:nvPr>
        </p:nvGraphicFramePr>
        <p:xfrm>
          <a:off x="89493" y="581938"/>
          <a:ext cx="12013014" cy="5904415"/>
        </p:xfrm>
        <a:graphic>
          <a:graphicData uri="http://schemas.openxmlformats.org/drawingml/2006/table">
            <a:tbl>
              <a:tblPr firstRow="1" bandRow="1">
                <a:tableStyleId>{5C22544A-7EE6-4342-B048-85BDC9FD1C3A}</a:tableStyleId>
              </a:tblPr>
              <a:tblGrid>
                <a:gridCol w="5379115">
                  <a:extLst>
                    <a:ext uri="{9D8B030D-6E8A-4147-A177-3AD203B41FA5}">
                      <a16:colId xmlns:a16="http://schemas.microsoft.com/office/drawing/2014/main" val="739719952"/>
                    </a:ext>
                  </a:extLst>
                </a:gridCol>
                <a:gridCol w="1617215">
                  <a:extLst>
                    <a:ext uri="{9D8B030D-6E8A-4147-A177-3AD203B41FA5}">
                      <a16:colId xmlns:a16="http://schemas.microsoft.com/office/drawing/2014/main" val="1452580535"/>
                    </a:ext>
                  </a:extLst>
                </a:gridCol>
                <a:gridCol w="1210401">
                  <a:extLst>
                    <a:ext uri="{9D8B030D-6E8A-4147-A177-3AD203B41FA5}">
                      <a16:colId xmlns:a16="http://schemas.microsoft.com/office/drawing/2014/main" val="1294906745"/>
                    </a:ext>
                  </a:extLst>
                </a:gridCol>
                <a:gridCol w="1170878">
                  <a:extLst>
                    <a:ext uri="{9D8B030D-6E8A-4147-A177-3AD203B41FA5}">
                      <a16:colId xmlns:a16="http://schemas.microsoft.com/office/drawing/2014/main" val="1627400644"/>
                    </a:ext>
                  </a:extLst>
                </a:gridCol>
                <a:gridCol w="1518809">
                  <a:extLst>
                    <a:ext uri="{9D8B030D-6E8A-4147-A177-3AD203B41FA5}">
                      <a16:colId xmlns:a16="http://schemas.microsoft.com/office/drawing/2014/main" val="1838876175"/>
                    </a:ext>
                  </a:extLst>
                </a:gridCol>
                <a:gridCol w="1116596">
                  <a:extLst>
                    <a:ext uri="{9D8B030D-6E8A-4147-A177-3AD203B41FA5}">
                      <a16:colId xmlns:a16="http://schemas.microsoft.com/office/drawing/2014/main" val="2275957365"/>
                    </a:ext>
                  </a:extLst>
                </a:gridCol>
              </a:tblGrid>
              <a:tr h="828525">
                <a:tc>
                  <a:txBody>
                    <a:bodyPr/>
                    <a:lstStyle/>
                    <a:p>
                      <a:pPr algn="ctr"/>
                      <a:r>
                        <a:rPr lang="en-US" sz="1600"/>
                        <a:t>Topic</a:t>
                      </a:r>
                      <a:endParaRPr lang="en-GB" sz="1600"/>
                    </a:p>
                  </a:txBody>
                  <a:tcPr anchor="ctr">
                    <a:solidFill>
                      <a:schemeClr val="accent1">
                        <a:lumMod val="50000"/>
                      </a:schemeClr>
                    </a:solidFill>
                  </a:tcPr>
                </a:tc>
                <a:tc>
                  <a:txBody>
                    <a:bodyPr/>
                    <a:lstStyle/>
                    <a:p>
                      <a:pPr algn="ctr"/>
                      <a:r>
                        <a:rPr lang="en-US" sz="1600"/>
                        <a:t>Required resources </a:t>
                      </a:r>
                      <a:r>
                        <a:rPr lang="en-GB" sz="1600">
                          <a:solidFill>
                            <a:schemeClr val="bg1"/>
                          </a:solidFill>
                        </a:rPr>
                        <a:t>in PM </a:t>
                      </a:r>
                      <a:endParaRPr lang="en-GB" sz="1600"/>
                    </a:p>
                  </a:txBody>
                  <a:tcPr anchor="ctr">
                    <a:solidFill>
                      <a:schemeClr val="accent1">
                        <a:lumMod val="50000"/>
                      </a:schemeClr>
                    </a:solidFill>
                  </a:tcPr>
                </a:tc>
                <a:tc>
                  <a:txBody>
                    <a:bodyPr/>
                    <a:lstStyle/>
                    <a:p>
                      <a:pPr algn="ctr"/>
                      <a:r>
                        <a:rPr lang="en-US" sz="1600"/>
                        <a:t>Associated CC budget* [k€] </a:t>
                      </a:r>
                      <a:endParaRPr lang="en-GB" sz="1600"/>
                    </a:p>
                  </a:txBody>
                  <a:tcPr anchor="ctr">
                    <a:solidFill>
                      <a:schemeClr val="accent1">
                        <a:lumMod val="50000"/>
                      </a:schemeClr>
                    </a:solidFill>
                  </a:tcPr>
                </a:tc>
                <a:tc>
                  <a:txBody>
                    <a:bodyPr/>
                    <a:lstStyle/>
                    <a:p>
                      <a:pPr algn="ctr"/>
                      <a:r>
                        <a:rPr lang="en-US" sz="1600"/>
                        <a:t>Associated EC budget* [k€]</a:t>
                      </a:r>
                      <a:endParaRPr lang="en-GB" sz="1600"/>
                    </a:p>
                  </a:txBody>
                  <a:tcPr anchor="ctr">
                    <a:solidFill>
                      <a:schemeClr val="accent1">
                        <a:lumMod val="50000"/>
                      </a:schemeClr>
                    </a:solidFill>
                  </a:tcPr>
                </a:tc>
                <a:tc>
                  <a:txBody>
                    <a:bodyPr/>
                    <a:lstStyle/>
                    <a:p>
                      <a:pPr algn="ctr"/>
                      <a:r>
                        <a:rPr lang="en-US" sz="1600"/>
                        <a:t>WP priority (Low, Medium, High)</a:t>
                      </a:r>
                      <a:endParaRPr lang="en-GB" sz="1600"/>
                    </a:p>
                  </a:txBody>
                  <a:tcPr anchor="ctr">
                    <a:solidFill>
                      <a:schemeClr val="accent1">
                        <a:lumMod val="50000"/>
                      </a:schemeClr>
                    </a:solidFill>
                  </a:tcPr>
                </a:tc>
                <a:tc>
                  <a:txBody>
                    <a:bodyPr/>
                    <a:lstStyle/>
                    <a:p>
                      <a:pPr algn="ctr"/>
                      <a:r>
                        <a:rPr lang="en-US" sz="1600">
                          <a:solidFill>
                            <a:srgbClr val="FF0000"/>
                          </a:solidFill>
                        </a:rPr>
                        <a:t>PSD priority </a:t>
                      </a:r>
                    </a:p>
                    <a:p>
                      <a:pPr algn="ctr"/>
                      <a:r>
                        <a:rPr lang="en-US" sz="1600">
                          <a:solidFill>
                            <a:srgbClr val="FF0000"/>
                          </a:solidFill>
                        </a:rPr>
                        <a:t>TBD</a:t>
                      </a:r>
                      <a:endParaRPr lang="en-GB" sz="1600">
                        <a:solidFill>
                          <a:srgbClr val="FF0000"/>
                        </a:solidFill>
                      </a:endParaRPr>
                    </a:p>
                  </a:txBody>
                  <a:tcPr anchor="ctr">
                    <a:solidFill>
                      <a:schemeClr val="accent1">
                        <a:lumMod val="50000"/>
                      </a:schemeClr>
                    </a:solidFill>
                  </a:tcPr>
                </a:tc>
                <a:extLst>
                  <a:ext uri="{0D108BD9-81ED-4DB2-BD59-A6C34878D82A}">
                    <a16:rowId xmlns:a16="http://schemas.microsoft.com/office/drawing/2014/main" val="125304413"/>
                  </a:ext>
                </a:extLst>
              </a:tr>
              <a:tr h="566940">
                <a:tc>
                  <a:txBody>
                    <a:bodyPr/>
                    <a:lstStyle/>
                    <a:p>
                      <a:r>
                        <a:rPr lang="en-GB" sz="1600" b="1" dirty="0">
                          <a:latin typeface="+mn-lt"/>
                        </a:rPr>
                        <a:t>WPTM Management PL/PSO (12PM CEA 82 k€ CC) + Missions 15 k€ (Actual cost) </a:t>
                      </a:r>
                    </a:p>
                  </a:txBody>
                  <a:tcPr anchor="ctr"/>
                </a:tc>
                <a:tc>
                  <a:txBody>
                    <a:bodyPr/>
                    <a:lstStyle/>
                    <a:p>
                      <a:pPr algn="ctr"/>
                      <a:r>
                        <a:rPr lang="en-GB" sz="1600" b="1">
                          <a:latin typeface="+mn-lt"/>
                        </a:rPr>
                        <a:t>19 </a:t>
                      </a:r>
                    </a:p>
                  </a:txBody>
                  <a:tcPr anchor="ctr"/>
                </a:tc>
                <a:tc>
                  <a:txBody>
                    <a:bodyPr/>
                    <a:lstStyle/>
                    <a:p>
                      <a:pPr algn="ctr"/>
                      <a:r>
                        <a:rPr lang="en-GB" sz="1600" b="1">
                          <a:latin typeface="+mn-lt"/>
                        </a:rPr>
                        <a:t>95</a:t>
                      </a:r>
                    </a:p>
                  </a:txBody>
                  <a:tcPr anchor="ctr"/>
                </a:tc>
                <a:tc>
                  <a:txBody>
                    <a:bodyPr/>
                    <a:lstStyle/>
                    <a:p>
                      <a:pPr algn="ctr"/>
                      <a:r>
                        <a:rPr lang="en-GB" sz="1600" b="1">
                          <a:latin typeface="+mn-lt"/>
                        </a:rPr>
                        <a:t>100</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3425731036"/>
                  </a:ext>
                </a:extLst>
              </a:tr>
              <a:tr h="566940">
                <a:tc>
                  <a:txBody>
                    <a:bodyPr/>
                    <a:lstStyle/>
                    <a:p>
                      <a:r>
                        <a:rPr lang="en-US" sz="1600" b="1" dirty="0">
                          <a:latin typeface="+mn-lt"/>
                        </a:rPr>
                        <a:t>Topic 1. SOL heat flux decay length, pedestal and L-H transition </a:t>
                      </a:r>
                      <a:r>
                        <a:rPr lang="en-US" sz="1600" b="0" dirty="0">
                          <a:latin typeface="+mn-lt"/>
                        </a:rPr>
                        <a:t>(</a:t>
                      </a:r>
                      <a:r>
                        <a:rPr lang="en-GB" sz="1600" b="0" dirty="0">
                          <a:effectLst/>
                          <a:latin typeface="Calibri" panose="020F0502020204030204" pitchFamily="34" charset="0"/>
                          <a:ea typeface="Calibri" panose="020F0502020204030204" pitchFamily="34" charset="0"/>
                          <a:cs typeface="Calibri" panose="020F0502020204030204" pitchFamily="34" charset="0"/>
                        </a:rPr>
                        <a:t>TSVVs: A, B, C, H, K)</a:t>
                      </a:r>
                      <a:endParaRPr lang="en-US" sz="1600" b="0" dirty="0">
                        <a:latin typeface="+mn-lt"/>
                      </a:endParaRPr>
                    </a:p>
                  </a:txBody>
                  <a:tcPr anchor="ctr"/>
                </a:tc>
                <a:tc>
                  <a:txBody>
                    <a:bodyPr/>
                    <a:lstStyle/>
                    <a:p>
                      <a:pPr algn="ctr"/>
                      <a:r>
                        <a:rPr lang="en-GB" sz="1600" b="1">
                          <a:latin typeface="+mn-lt"/>
                        </a:rPr>
                        <a:t>28</a:t>
                      </a:r>
                    </a:p>
                  </a:txBody>
                  <a:tcPr anchor="ctr"/>
                </a:tc>
                <a:tc>
                  <a:txBody>
                    <a:bodyPr/>
                    <a:lstStyle/>
                    <a:p>
                      <a:pPr algn="ctr"/>
                      <a:r>
                        <a:rPr lang="en-GB" sz="1600" b="1">
                          <a:latin typeface="+mn-lt"/>
                        </a:rPr>
                        <a:t>120</a:t>
                      </a:r>
                    </a:p>
                  </a:txBody>
                  <a:tcPr anchor="ctr"/>
                </a:tc>
                <a:tc>
                  <a:txBody>
                    <a:bodyPr/>
                    <a:lstStyle/>
                    <a:p>
                      <a:pPr algn="ctr"/>
                      <a:r>
                        <a:rPr lang="en-GB" sz="1600" b="1">
                          <a:latin typeface="+mn-lt"/>
                        </a:rPr>
                        <a:t>132</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700044694"/>
                  </a:ext>
                </a:extLst>
              </a:tr>
              <a:tr h="5669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mn-lt"/>
                        </a:rPr>
                        <a:t>Topic 2. Robust simulation of advanced regimes without ELMs by integrating missing elements (TSVVs </a:t>
                      </a:r>
                      <a:r>
                        <a:rPr lang="pt-BR" sz="1600" dirty="0">
                          <a:effectLst/>
                          <a:latin typeface="Calibri" panose="020F0502020204030204" pitchFamily="34" charset="0"/>
                          <a:ea typeface="Calibri" panose="020F0502020204030204" pitchFamily="34" charset="0"/>
                          <a:cs typeface="Calibri" panose="020F0502020204030204" pitchFamily="34" charset="0"/>
                        </a:rPr>
                        <a:t>A, B, C, H, K </a:t>
                      </a:r>
                      <a:r>
                        <a:rPr lang="en-US" sz="1600" b="1" dirty="0">
                          <a:effectLst/>
                          <a:latin typeface="+mn-lt"/>
                          <a:ea typeface="Calibri" panose="020F0502020204030204" pitchFamily="34" charset="0"/>
                          <a:cs typeface="Calibri" panose="020F0502020204030204" pitchFamily="34" charset="0"/>
                        </a:rPr>
                        <a:t>)</a:t>
                      </a:r>
                      <a:endParaRPr lang="en-US" sz="1600" dirty="0"/>
                    </a:p>
                  </a:txBody>
                  <a:tcPr anchor="ctr"/>
                </a:tc>
                <a:tc>
                  <a:txBody>
                    <a:bodyPr/>
                    <a:lstStyle/>
                    <a:p>
                      <a:pPr algn="ctr"/>
                      <a:r>
                        <a:rPr lang="en-GB" sz="1600" b="1">
                          <a:latin typeface="+mn-lt"/>
                        </a:rPr>
                        <a:t>24</a:t>
                      </a:r>
                    </a:p>
                  </a:txBody>
                  <a:tcPr anchor="ctr"/>
                </a:tc>
                <a:tc>
                  <a:txBody>
                    <a:bodyPr/>
                    <a:lstStyle/>
                    <a:p>
                      <a:pPr algn="ctr"/>
                      <a:r>
                        <a:rPr lang="en-GB" sz="1600" b="1">
                          <a:latin typeface="+mn-lt"/>
                        </a:rPr>
                        <a:t>103</a:t>
                      </a:r>
                    </a:p>
                  </a:txBody>
                  <a:tcPr anchor="ctr"/>
                </a:tc>
                <a:tc>
                  <a:txBody>
                    <a:bodyPr/>
                    <a:lstStyle/>
                    <a:p>
                      <a:pPr algn="ctr"/>
                      <a:r>
                        <a:rPr lang="en-GB" sz="1600" b="1">
                          <a:latin typeface="+mn-lt"/>
                        </a:rPr>
                        <a:t>113</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3521656817"/>
                  </a:ext>
                </a:extLst>
              </a:tr>
              <a:tr h="566940">
                <a:tc>
                  <a:txBody>
                    <a:bodyPr/>
                    <a:lstStyle/>
                    <a:p>
                      <a:r>
                        <a:rPr lang="en-US" sz="1600" b="1" dirty="0">
                          <a:latin typeface="+mn-lt"/>
                        </a:rPr>
                        <a:t>Topic 3. Core-pedestal-SOL-wall workflow including  3-D effects </a:t>
                      </a:r>
                      <a:r>
                        <a:rPr lang="en-US" sz="1600" b="0" dirty="0">
                          <a:latin typeface="+mn-lt"/>
                        </a:rPr>
                        <a:t>(</a:t>
                      </a:r>
                      <a:r>
                        <a:rPr lang="en-GB" sz="1600" dirty="0">
                          <a:effectLst/>
                          <a:latin typeface="Calibri" panose="020F0502020204030204" pitchFamily="34" charset="0"/>
                          <a:ea typeface="Calibri" panose="020F0502020204030204" pitchFamily="34" charset="0"/>
                          <a:cs typeface="Calibri" panose="020F0502020204030204" pitchFamily="34" charset="0"/>
                        </a:rPr>
                        <a:t>TSVVs: D, E, J,  K)</a:t>
                      </a:r>
                      <a:endParaRPr lang="en-GB" sz="1600" b="1" dirty="0">
                        <a:latin typeface="+mn-lt"/>
                      </a:endParaRPr>
                    </a:p>
                  </a:txBody>
                  <a:tcPr anchor="ctr"/>
                </a:tc>
                <a:tc>
                  <a:txBody>
                    <a:bodyPr/>
                    <a:lstStyle/>
                    <a:p>
                      <a:pPr algn="ctr"/>
                      <a:r>
                        <a:rPr lang="en-GB" sz="1600" b="1">
                          <a:latin typeface="+mn-lt"/>
                        </a:rPr>
                        <a:t>25</a:t>
                      </a:r>
                    </a:p>
                  </a:txBody>
                  <a:tcPr anchor="ctr"/>
                </a:tc>
                <a:tc>
                  <a:txBody>
                    <a:bodyPr/>
                    <a:lstStyle/>
                    <a:p>
                      <a:pPr algn="ctr"/>
                      <a:r>
                        <a:rPr lang="en-GB" sz="1600" b="1">
                          <a:latin typeface="+mn-lt"/>
                        </a:rPr>
                        <a:t>107</a:t>
                      </a:r>
                    </a:p>
                  </a:txBody>
                  <a:tcPr anchor="ctr"/>
                </a:tc>
                <a:tc>
                  <a:txBody>
                    <a:bodyPr/>
                    <a:lstStyle/>
                    <a:p>
                      <a:pPr algn="ctr"/>
                      <a:r>
                        <a:rPr lang="en-GB" sz="1600" b="1">
                          <a:latin typeface="+mn-lt"/>
                        </a:rPr>
                        <a:t>118</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1860901538"/>
                  </a:ext>
                </a:extLst>
              </a:tr>
              <a:tr h="566940">
                <a:tc>
                  <a:txBody>
                    <a:bodyPr/>
                    <a:lstStyle/>
                    <a:p>
                      <a:r>
                        <a:rPr lang="en-US" sz="1600" b="1" dirty="0">
                          <a:latin typeface="+mn-lt"/>
                        </a:rPr>
                        <a:t>Topic 4. Disruption, RE and impact on the W wall  at high current </a:t>
                      </a:r>
                      <a:r>
                        <a:rPr lang="en-US" sz="1600" b="0" dirty="0">
                          <a:latin typeface="+mn-lt"/>
                        </a:rPr>
                        <a:t>(</a:t>
                      </a:r>
                      <a:r>
                        <a:rPr lang="en-GB" sz="1600" b="0" dirty="0">
                          <a:effectLst/>
                          <a:latin typeface="Calibri" panose="020F0502020204030204" pitchFamily="34" charset="0"/>
                          <a:ea typeface="Calibri" panose="020F0502020204030204" pitchFamily="34" charset="0"/>
                          <a:cs typeface="Calibri" panose="020F0502020204030204" pitchFamily="34" charset="0"/>
                        </a:rPr>
                        <a:t>TSVVs: D, F) </a:t>
                      </a:r>
                      <a:endParaRPr lang="en-US" sz="1600" b="0" dirty="0">
                        <a:latin typeface="+mn-lt"/>
                      </a:endParaRPr>
                    </a:p>
                  </a:txBody>
                  <a:tcPr anchor="ctr"/>
                </a:tc>
                <a:tc>
                  <a:txBody>
                    <a:bodyPr/>
                    <a:lstStyle/>
                    <a:p>
                      <a:pPr algn="ctr"/>
                      <a:r>
                        <a:rPr lang="en-GB" sz="1600" b="1">
                          <a:latin typeface="+mn-lt"/>
                        </a:rPr>
                        <a:t>21</a:t>
                      </a:r>
                    </a:p>
                  </a:txBody>
                  <a:tcPr anchor="ctr"/>
                </a:tc>
                <a:tc>
                  <a:txBody>
                    <a:bodyPr/>
                    <a:lstStyle/>
                    <a:p>
                      <a:pPr algn="ctr"/>
                      <a:r>
                        <a:rPr lang="en-GB" sz="1600" b="1">
                          <a:latin typeface="+mn-lt"/>
                        </a:rPr>
                        <a:t>90</a:t>
                      </a:r>
                    </a:p>
                  </a:txBody>
                  <a:tcPr anchor="ctr"/>
                </a:tc>
                <a:tc>
                  <a:txBody>
                    <a:bodyPr/>
                    <a:lstStyle/>
                    <a:p>
                      <a:pPr algn="ctr"/>
                      <a:r>
                        <a:rPr lang="en-GB" sz="1600" b="1">
                          <a:latin typeface="+mn-lt"/>
                        </a:rPr>
                        <a:t>99</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67584802"/>
                  </a:ext>
                </a:extLst>
              </a:tr>
              <a:tr h="586240">
                <a:tc>
                  <a:txBody>
                    <a:bodyPr/>
                    <a:lstStyle/>
                    <a:p>
                      <a:r>
                        <a:rPr lang="en-US" sz="1600" b="1" dirty="0">
                          <a:latin typeface="+mn-lt"/>
                        </a:rPr>
                        <a:t>Topic 5. Simulation of high beta plasmas and fast particle effect on confinement/stability  </a:t>
                      </a:r>
                      <a:r>
                        <a:rPr lang="en-US" sz="1600" b="0" dirty="0">
                          <a:latin typeface="+mn-lt"/>
                        </a:rPr>
                        <a:t>(</a:t>
                      </a:r>
                      <a:r>
                        <a:rPr lang="en-GB" sz="1600" b="0" dirty="0">
                          <a:effectLst/>
                          <a:latin typeface="Calibri" panose="020F0502020204030204" pitchFamily="34" charset="0"/>
                          <a:ea typeface="Calibri" panose="020F0502020204030204" pitchFamily="34" charset="0"/>
                          <a:cs typeface="Calibri" panose="020F0502020204030204" pitchFamily="34" charset="0"/>
                        </a:rPr>
                        <a:t>TSVVs: G, H, I , J )</a:t>
                      </a:r>
                      <a:endParaRPr lang="en-US" sz="1600" b="0" dirty="0">
                        <a:latin typeface="+mn-lt"/>
                      </a:endParaRPr>
                    </a:p>
                  </a:txBody>
                  <a:tcPr anchor="ctr"/>
                </a:tc>
                <a:tc>
                  <a:txBody>
                    <a:bodyPr/>
                    <a:lstStyle/>
                    <a:p>
                      <a:pPr algn="ctr"/>
                      <a:r>
                        <a:rPr lang="en-GB" sz="1600" b="1">
                          <a:latin typeface="+mn-lt"/>
                        </a:rPr>
                        <a:t>21</a:t>
                      </a:r>
                    </a:p>
                  </a:txBody>
                  <a:tcPr anchor="ctr"/>
                </a:tc>
                <a:tc>
                  <a:txBody>
                    <a:bodyPr/>
                    <a:lstStyle/>
                    <a:p>
                      <a:pPr algn="ctr"/>
                      <a:r>
                        <a:rPr lang="en-GB" sz="1600" b="1">
                          <a:latin typeface="+mn-lt"/>
                        </a:rPr>
                        <a:t>90</a:t>
                      </a:r>
                    </a:p>
                  </a:txBody>
                  <a:tcPr anchor="ctr"/>
                </a:tc>
                <a:tc>
                  <a:txBody>
                    <a:bodyPr/>
                    <a:lstStyle/>
                    <a:p>
                      <a:pPr algn="ctr"/>
                      <a:r>
                        <a:rPr lang="en-GB" sz="1600" b="1">
                          <a:latin typeface="+mn-lt"/>
                        </a:rPr>
                        <a:t>99</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2935874269"/>
                  </a:ext>
                </a:extLst>
              </a:tr>
              <a:tr h="566940">
                <a:tc>
                  <a:txBody>
                    <a:bodyPr/>
                    <a:lstStyle/>
                    <a:p>
                      <a:r>
                        <a:rPr lang="en-US" sz="1600" b="1" dirty="0">
                          <a:latin typeface="+mn-lt"/>
                        </a:rPr>
                        <a:t>Topic 6. Stellarator core turbulence and optimization: Divertor and alpha losses (</a:t>
                      </a:r>
                      <a:r>
                        <a:rPr lang="en-GB" sz="1600" dirty="0">
                          <a:effectLst/>
                          <a:latin typeface="Calibri" panose="020F0502020204030204" pitchFamily="34" charset="0"/>
                          <a:ea typeface="Calibri" panose="020F0502020204030204" pitchFamily="34" charset="0"/>
                          <a:cs typeface="Calibri" panose="020F0502020204030204" pitchFamily="34" charset="0"/>
                        </a:rPr>
                        <a:t>TSVVs: G, I, J) </a:t>
                      </a:r>
                      <a:endParaRPr lang="en-US" sz="1600" b="1" dirty="0">
                        <a:latin typeface="+mn-lt"/>
                      </a:endParaRPr>
                    </a:p>
                  </a:txBody>
                  <a:tcPr anchor="ctr"/>
                </a:tc>
                <a:tc>
                  <a:txBody>
                    <a:bodyPr/>
                    <a:lstStyle/>
                    <a:p>
                      <a:pPr algn="ctr"/>
                      <a:r>
                        <a:rPr lang="en-GB" sz="1600" b="1">
                          <a:latin typeface="+mn-lt"/>
                        </a:rPr>
                        <a:t>22</a:t>
                      </a:r>
                    </a:p>
                  </a:txBody>
                  <a:tcPr anchor="ctr"/>
                </a:tc>
                <a:tc>
                  <a:txBody>
                    <a:bodyPr/>
                    <a:lstStyle/>
                    <a:p>
                      <a:pPr algn="ctr"/>
                      <a:r>
                        <a:rPr lang="en-GB" sz="1600" b="1">
                          <a:latin typeface="+mn-lt"/>
                        </a:rPr>
                        <a:t>94</a:t>
                      </a:r>
                    </a:p>
                  </a:txBody>
                  <a:tcPr anchor="ctr"/>
                </a:tc>
                <a:tc>
                  <a:txBody>
                    <a:bodyPr/>
                    <a:lstStyle/>
                    <a:p>
                      <a:pPr algn="ctr"/>
                      <a:r>
                        <a:rPr lang="en-GB" sz="1600" b="1">
                          <a:latin typeface="+mn-lt"/>
                        </a:rPr>
                        <a:t>104</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1266239116"/>
                  </a:ext>
                </a:extLst>
              </a:tr>
              <a:tr h="566940">
                <a:tc>
                  <a:txBody>
                    <a:bodyPr/>
                    <a:lstStyle/>
                    <a:p>
                      <a:r>
                        <a:rPr lang="en-US" sz="1600" b="1" dirty="0">
                          <a:latin typeface="+mn-lt"/>
                        </a:rPr>
                        <a:t>Topic 7. Development and test of reduced models for integrated workflows </a:t>
                      </a:r>
                      <a:r>
                        <a:rPr lang="en-US" sz="1600" b="0" dirty="0">
                          <a:latin typeface="+mn-lt"/>
                        </a:rPr>
                        <a:t>(TSVVs: </a:t>
                      </a:r>
                      <a:r>
                        <a:rPr lang="en-GB" sz="1600" b="0" dirty="0">
                          <a:effectLst/>
                          <a:latin typeface="Calibri" panose="020F0502020204030204" pitchFamily="34" charset="0"/>
                          <a:ea typeface="Calibri" panose="020F0502020204030204" pitchFamily="34" charset="0"/>
                        </a:rPr>
                        <a:t>A, B, C, D, E, F, G, H, J, K )</a:t>
                      </a:r>
                      <a:endParaRPr lang="en-US" sz="1600" b="0" dirty="0">
                        <a:latin typeface="+mn-lt"/>
                      </a:endParaRPr>
                    </a:p>
                  </a:txBody>
                  <a:tcPr anchor="ctr"/>
                </a:tc>
                <a:tc>
                  <a:txBody>
                    <a:bodyPr/>
                    <a:lstStyle/>
                    <a:p>
                      <a:pPr algn="ctr"/>
                      <a:r>
                        <a:rPr lang="en-GB" sz="1600" b="1">
                          <a:latin typeface="+mn-lt"/>
                        </a:rPr>
                        <a:t>29</a:t>
                      </a:r>
                    </a:p>
                  </a:txBody>
                  <a:tcPr anchor="ctr"/>
                </a:tc>
                <a:tc>
                  <a:txBody>
                    <a:bodyPr/>
                    <a:lstStyle/>
                    <a:p>
                      <a:pPr algn="ctr"/>
                      <a:r>
                        <a:rPr lang="en-GB" sz="1600" b="1">
                          <a:latin typeface="+mn-lt"/>
                        </a:rPr>
                        <a:t>125</a:t>
                      </a:r>
                    </a:p>
                  </a:txBody>
                  <a:tcPr anchor="ctr"/>
                </a:tc>
                <a:tc>
                  <a:txBody>
                    <a:bodyPr/>
                    <a:lstStyle/>
                    <a:p>
                      <a:pPr algn="ctr"/>
                      <a:r>
                        <a:rPr lang="en-GB" sz="1600" b="1">
                          <a:latin typeface="+mn-lt"/>
                        </a:rPr>
                        <a:t>138</a:t>
                      </a:r>
                    </a:p>
                  </a:txBody>
                  <a:tcPr anchor="ctr"/>
                </a:tc>
                <a:tc>
                  <a:txBody>
                    <a:bodyPr/>
                    <a:lstStyle/>
                    <a:p>
                      <a:pPr algn="ctr"/>
                      <a:r>
                        <a:rPr lang="en-GB" sz="1600" b="1">
                          <a:latin typeface="+mn-lt"/>
                        </a:rPr>
                        <a:t>H</a:t>
                      </a:r>
                    </a:p>
                  </a:txBody>
                  <a:tcPr anchor="ctr"/>
                </a:tc>
                <a:tc>
                  <a:txBody>
                    <a:bodyPr/>
                    <a:lstStyle/>
                    <a:p>
                      <a:pPr algn="ctr"/>
                      <a:endParaRPr lang="en-GB" sz="1600" b="1">
                        <a:latin typeface="+mn-lt"/>
                      </a:endParaRPr>
                    </a:p>
                  </a:txBody>
                  <a:tcPr anchor="ctr"/>
                </a:tc>
                <a:extLst>
                  <a:ext uri="{0D108BD9-81ED-4DB2-BD59-A6C34878D82A}">
                    <a16:rowId xmlns:a16="http://schemas.microsoft.com/office/drawing/2014/main" val="4272569565"/>
                  </a:ext>
                </a:extLst>
              </a:tr>
              <a:tr h="4358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mn-lt"/>
                        </a:rPr>
                        <a:t>Topic 8. Validation and UQ  </a:t>
                      </a:r>
                      <a:r>
                        <a:rPr lang="en-US" sz="1600" b="0" dirty="0">
                          <a:latin typeface="+mn-lt"/>
                        </a:rPr>
                        <a:t>(</a:t>
                      </a:r>
                      <a:r>
                        <a:rPr lang="en-GB" sz="1600" b="0" dirty="0">
                          <a:effectLst/>
                          <a:latin typeface="Calibri" panose="020F0502020204030204" pitchFamily="34" charset="0"/>
                          <a:ea typeface="Calibri" panose="020F0502020204030204" pitchFamily="34" charset="0"/>
                          <a:cs typeface="Calibri" panose="020F0502020204030204" pitchFamily="34" charset="0"/>
                        </a:rPr>
                        <a:t>TSVVs: </a:t>
                      </a:r>
                      <a:r>
                        <a:rPr lang="pt-BR" sz="1600" b="0" dirty="0"/>
                        <a:t>A, B, C, D, E, F, G, H, J )</a:t>
                      </a:r>
                      <a:endParaRPr lang="fr-FR" sz="1600" b="0" dirty="0">
                        <a:effectLst/>
                        <a:latin typeface="Calibri" panose="020F0502020204030204" pitchFamily="34" charset="0"/>
                        <a:ea typeface="Calibri" panose="020F0502020204030204" pitchFamily="34" charset="0"/>
                      </a:endParaRPr>
                    </a:p>
                  </a:txBody>
                  <a:tcPr anchor="ctr"/>
                </a:tc>
                <a:tc>
                  <a:txBody>
                    <a:bodyPr/>
                    <a:lstStyle/>
                    <a:p>
                      <a:pPr algn="ctr"/>
                      <a:r>
                        <a:rPr lang="en-GB" sz="1600" b="1">
                          <a:latin typeface="+mn-lt"/>
                        </a:rPr>
                        <a:t>22</a:t>
                      </a:r>
                    </a:p>
                  </a:txBody>
                  <a:tcPr anchor="ctr"/>
                </a:tc>
                <a:tc>
                  <a:txBody>
                    <a:bodyPr/>
                    <a:lstStyle/>
                    <a:p>
                      <a:pPr algn="ctr"/>
                      <a:r>
                        <a:rPr lang="en-GB" sz="1600" b="1">
                          <a:latin typeface="+mn-lt"/>
                        </a:rPr>
                        <a:t>93</a:t>
                      </a:r>
                    </a:p>
                  </a:txBody>
                  <a:tcPr anchor="ctr"/>
                </a:tc>
                <a:tc>
                  <a:txBody>
                    <a:bodyPr/>
                    <a:lstStyle/>
                    <a:p>
                      <a:pPr algn="ctr"/>
                      <a:r>
                        <a:rPr lang="en-GB" sz="1600" b="1">
                          <a:latin typeface="+mn-lt"/>
                        </a:rPr>
                        <a:t>103</a:t>
                      </a:r>
                    </a:p>
                  </a:txBody>
                  <a:tcPr anchor="ctr"/>
                </a:tc>
                <a:tc>
                  <a:txBody>
                    <a:bodyPr/>
                    <a:lstStyle/>
                    <a:p>
                      <a:pPr algn="ctr"/>
                      <a:r>
                        <a:rPr lang="en-GB" sz="1600" b="1">
                          <a:latin typeface="+mn-lt"/>
                        </a:rPr>
                        <a:t>H</a:t>
                      </a:r>
                    </a:p>
                  </a:txBody>
                  <a:tcPr anchor="ctr"/>
                </a:tc>
                <a:tc>
                  <a:txBody>
                    <a:bodyPr/>
                    <a:lstStyle/>
                    <a:p>
                      <a:pPr algn="ctr"/>
                      <a:endParaRPr lang="en-GB" sz="1600" b="1" dirty="0">
                        <a:latin typeface="+mn-lt"/>
                      </a:endParaRPr>
                    </a:p>
                  </a:txBody>
                  <a:tcPr anchor="ctr"/>
                </a:tc>
                <a:extLst>
                  <a:ext uri="{0D108BD9-81ED-4DB2-BD59-A6C34878D82A}">
                    <a16:rowId xmlns:a16="http://schemas.microsoft.com/office/drawing/2014/main" val="166385055"/>
                  </a:ext>
                </a:extLst>
              </a:tr>
            </a:tbl>
          </a:graphicData>
        </a:graphic>
      </p:graphicFrame>
      <p:pic>
        <p:nvPicPr>
          <p:cNvPr id="3" name="Image 2">
            <a:extLst>
              <a:ext uri="{FF2B5EF4-FFF2-40B4-BE49-F238E27FC236}">
                <a16:creationId xmlns:a16="http://schemas.microsoft.com/office/drawing/2014/main" id="{69D80B6C-034F-41F7-897B-BA76590EC6FF}"/>
              </a:ext>
            </a:extLst>
          </p:cNvPr>
          <p:cNvPicPr>
            <a:picLocks noChangeAspect="1"/>
          </p:cNvPicPr>
          <p:nvPr/>
        </p:nvPicPr>
        <p:blipFill>
          <a:blip r:embed="rId2"/>
          <a:stretch>
            <a:fillRect/>
          </a:stretch>
        </p:blipFill>
        <p:spPr>
          <a:xfrm>
            <a:off x="585888" y="6483766"/>
            <a:ext cx="11443184" cy="493819"/>
          </a:xfrm>
          <a:prstGeom prst="rect">
            <a:avLst/>
          </a:prstGeom>
        </p:spPr>
      </p:pic>
    </p:spTree>
    <p:extLst>
      <p:ext uri="{BB962C8B-B14F-4D97-AF65-F5344CB8AC3E}">
        <p14:creationId xmlns:p14="http://schemas.microsoft.com/office/powerpoint/2010/main" val="21107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85788-4166-4D03-BD68-47312C38C88D}"/>
              </a:ext>
            </a:extLst>
          </p:cNvPr>
          <p:cNvSpPr>
            <a:spLocks noGrp="1"/>
          </p:cNvSpPr>
          <p:nvPr>
            <p:ph type="title"/>
          </p:nvPr>
        </p:nvSpPr>
        <p:spPr/>
        <p:txBody>
          <a:bodyPr/>
          <a:lstStyle/>
          <a:p>
            <a:r>
              <a:rPr lang="en-US"/>
              <a:t>Conclusion </a:t>
            </a:r>
          </a:p>
        </p:txBody>
      </p:sp>
      <p:sp>
        <p:nvSpPr>
          <p:cNvPr id="3" name="Espace réservé du contenu 2">
            <a:extLst>
              <a:ext uri="{FF2B5EF4-FFF2-40B4-BE49-F238E27FC236}">
                <a16:creationId xmlns:a16="http://schemas.microsoft.com/office/drawing/2014/main" id="{3C7C4D3C-9F7C-4AFF-ACD9-8D8D9CC19739}"/>
              </a:ext>
            </a:extLst>
          </p:cNvPr>
          <p:cNvSpPr>
            <a:spLocks noGrp="1"/>
          </p:cNvSpPr>
          <p:nvPr>
            <p:ph idx="1"/>
          </p:nvPr>
        </p:nvSpPr>
        <p:spPr>
          <a:xfrm>
            <a:off x="358914" y="753989"/>
            <a:ext cx="11440362" cy="5659061"/>
          </a:xfrm>
        </p:spPr>
        <p:txBody>
          <a:bodyPr vert="horz" lIns="91440" tIns="45720" rIns="91440" bIns="45720" rtlCol="0" anchor="t">
            <a:normAutofit lnSpcReduction="10000"/>
          </a:bodyPr>
          <a:lstStyle/>
          <a:p>
            <a:pPr>
              <a:spcBef>
                <a:spcPts val="1200"/>
              </a:spcBef>
            </a:pPr>
            <a:r>
              <a:rPr lang="en-US" sz="2200" dirty="0"/>
              <a:t>WPTM started at full swing since January 2026</a:t>
            </a:r>
          </a:p>
          <a:p>
            <a:pPr lvl="1">
              <a:spcBef>
                <a:spcPts val="1200"/>
              </a:spcBef>
            </a:pPr>
            <a:r>
              <a:rPr lang="en-US" sz="2200" dirty="0"/>
              <a:t>TM management tools set-up: Indico, IDM, Wiki, IMS, Pinboard </a:t>
            </a:r>
          </a:p>
          <a:p>
            <a:pPr lvl="1">
              <a:spcBef>
                <a:spcPts val="1200"/>
              </a:spcBef>
            </a:pPr>
            <a:r>
              <a:rPr lang="en-US" sz="2200" dirty="0"/>
              <a:t>All 11 TSVV projects implemented in IMS for 2026 </a:t>
            </a:r>
          </a:p>
          <a:p>
            <a:pPr lvl="1">
              <a:spcBef>
                <a:spcPts val="1200"/>
              </a:spcBef>
            </a:pPr>
            <a:r>
              <a:rPr lang="en-US" sz="2200" dirty="0"/>
              <a:t>Regular Coordination meetings established with TSVV PIs</a:t>
            </a:r>
          </a:p>
          <a:p>
            <a:pPr marL="556895" lvl="1" indent="-213995">
              <a:spcBef>
                <a:spcPts val="1200"/>
              </a:spcBef>
            </a:pPr>
            <a:r>
              <a:rPr lang="en-US" sz="2200" dirty="0"/>
              <a:t>Coordination with the other WPs ongoing (</a:t>
            </a:r>
            <a:r>
              <a:rPr lang="en-US" sz="2200" dirty="0" err="1"/>
              <a:t>cf</a:t>
            </a:r>
            <a:r>
              <a:rPr lang="en-US" sz="2200" dirty="0"/>
              <a:t> E-TASC General Meeting &amp; FSD meetings) and will be strengthen</a:t>
            </a:r>
            <a:endParaRPr lang="en-US" sz="2200" dirty="0">
              <a:ea typeface="Calibri"/>
            </a:endParaRPr>
          </a:p>
          <a:p>
            <a:pPr>
              <a:spcBef>
                <a:spcPts val="1200"/>
              </a:spcBef>
            </a:pPr>
            <a:r>
              <a:rPr lang="en-US" sz="2200" dirty="0">
                <a:cs typeface="Arial"/>
              </a:rPr>
              <a:t>11 TSVV PIs have successfully initiated the 2026 activity with their team </a:t>
            </a:r>
            <a:endParaRPr lang="en-US" sz="2200" dirty="0">
              <a:solidFill>
                <a:srgbClr val="FF0000"/>
              </a:solidFill>
              <a:cs typeface="Arial"/>
            </a:endParaRPr>
          </a:p>
          <a:p>
            <a:pPr>
              <a:spcBef>
                <a:spcPts val="1200"/>
              </a:spcBef>
            </a:pPr>
            <a:r>
              <a:rPr lang="en-US" sz="2200" dirty="0">
                <a:solidFill>
                  <a:srgbClr val="FF0000"/>
                </a:solidFill>
                <a:cs typeface="Arial"/>
              </a:rPr>
              <a:t>However, start disrupted by assessment of the impact of workforce reduction to stay within TM budget </a:t>
            </a:r>
            <a:endParaRPr lang="en-US" sz="2200" dirty="0">
              <a:solidFill>
                <a:srgbClr val="000000"/>
              </a:solidFill>
              <a:cs typeface="Arial"/>
            </a:endParaRPr>
          </a:p>
          <a:p>
            <a:pPr>
              <a:spcBef>
                <a:spcPts val="1200"/>
              </a:spcBef>
            </a:pPr>
            <a:r>
              <a:rPr lang="en-US" sz="2200" dirty="0">
                <a:solidFill>
                  <a:srgbClr val="FF0000"/>
                </a:solidFill>
                <a:cs typeface="Arial"/>
              </a:rPr>
              <a:t>Immediate actions: </a:t>
            </a:r>
            <a:endParaRPr lang="en-US" dirty="0"/>
          </a:p>
          <a:p>
            <a:pPr marL="556895" lvl="1" indent="-213995">
              <a:spcBef>
                <a:spcPts val="1200"/>
              </a:spcBef>
            </a:pPr>
            <a:r>
              <a:rPr lang="en-US" sz="2200" b="1" dirty="0">
                <a:solidFill>
                  <a:srgbClr val="FF0000"/>
                </a:solidFill>
                <a:cs typeface="Arial"/>
              </a:rPr>
              <a:t>Identify which TSVV deliverables are delayed, reduced in scope or dropped</a:t>
            </a:r>
            <a:endParaRPr lang="en-US" sz="2200" b="1" dirty="0">
              <a:solidFill>
                <a:srgbClr val="FF0000"/>
              </a:solidFill>
              <a:ea typeface="Calibri"/>
              <a:cs typeface="Arial"/>
            </a:endParaRPr>
          </a:p>
          <a:p>
            <a:pPr marL="556895" lvl="1" indent="-213995">
              <a:spcBef>
                <a:spcPts val="1200"/>
              </a:spcBef>
            </a:pPr>
            <a:r>
              <a:rPr lang="en-US" sz="2200" b="1" dirty="0">
                <a:solidFill>
                  <a:srgbClr val="FF0000"/>
                </a:solidFill>
                <a:cs typeface="Arial"/>
              </a:rPr>
              <a:t>Report to E-TASC SB and Autumn Project Board </a:t>
            </a:r>
            <a:endParaRPr lang="en-US" sz="2200" b="1" dirty="0">
              <a:solidFill>
                <a:srgbClr val="FF0000"/>
              </a:solidFill>
              <a:ea typeface="Calibri"/>
              <a:cs typeface="Arial"/>
            </a:endParaRPr>
          </a:p>
          <a:p>
            <a:pPr>
              <a:spcBef>
                <a:spcPts val="1200"/>
              </a:spcBef>
            </a:pPr>
            <a:r>
              <a:rPr lang="en-US" sz="2200" b="1" dirty="0">
                <a:solidFill>
                  <a:srgbClr val="FF0000"/>
                </a:solidFill>
                <a:cs typeface="Arial"/>
              </a:rPr>
              <a:t>Request for extra </a:t>
            </a:r>
            <a:r>
              <a:rPr lang="en-US" sz="2200" dirty="0">
                <a:solidFill>
                  <a:srgbClr val="FF0000"/>
                </a:solidFill>
                <a:cs typeface="Arial"/>
              </a:rPr>
              <a:t>resources</a:t>
            </a:r>
            <a:r>
              <a:rPr lang="en-US" sz="2200" b="1" dirty="0">
                <a:solidFill>
                  <a:srgbClr val="FF0000"/>
                </a:solidFill>
                <a:cs typeface="Arial"/>
              </a:rPr>
              <a:t> (reserve list) to maintain the </a:t>
            </a:r>
            <a:r>
              <a:rPr lang="en-US" sz="2200" dirty="0">
                <a:solidFill>
                  <a:srgbClr val="FF0000"/>
                </a:solidFill>
                <a:cs typeface="Arial"/>
              </a:rPr>
              <a:t>full </a:t>
            </a:r>
            <a:r>
              <a:rPr lang="en-US" sz="2200" b="1" dirty="0">
                <a:solidFill>
                  <a:srgbClr val="FF0000"/>
                </a:solidFill>
                <a:cs typeface="Arial"/>
              </a:rPr>
              <a:t>TSVV scope and TM team </a:t>
            </a:r>
            <a:endParaRPr lang="en-US" sz="2200" b="1" dirty="0">
              <a:solidFill>
                <a:srgbClr val="FF0000"/>
              </a:solidFill>
              <a:ea typeface="Calibri"/>
              <a:cs typeface="Arial"/>
            </a:endParaRPr>
          </a:p>
          <a:p>
            <a:endParaRPr lang="en-US" dirty="0"/>
          </a:p>
        </p:txBody>
      </p:sp>
      <p:sp>
        <p:nvSpPr>
          <p:cNvPr id="4" name="Espace réservé du pied de page 3">
            <a:extLst>
              <a:ext uri="{FF2B5EF4-FFF2-40B4-BE49-F238E27FC236}">
                <a16:creationId xmlns:a16="http://schemas.microsoft.com/office/drawing/2014/main" id="{0CC04F46-3A4E-4EC5-B35C-58A662AEFD14}"/>
              </a:ext>
            </a:extLst>
          </p:cNvPr>
          <p:cNvSpPr>
            <a:spLocks noGrp="1"/>
          </p:cNvSpPr>
          <p:nvPr>
            <p:ph type="ftr" sz="quarter" idx="11"/>
          </p:nvPr>
        </p:nvSpPr>
        <p:spPr>
          <a:xfrm>
            <a:off x="825624" y="6555770"/>
            <a:ext cx="489644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3CE1BF33-9FC1-42F3-BB31-C713EC5E3A67}"/>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Tree>
    <p:extLst>
      <p:ext uri="{BB962C8B-B14F-4D97-AF65-F5344CB8AC3E}">
        <p14:creationId xmlns:p14="http://schemas.microsoft.com/office/powerpoint/2010/main" val="75955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a:xfrm>
            <a:off x="825623" y="6555770"/>
            <a:ext cx="4349049" cy="329614"/>
          </a:xfrm>
        </p:spPr>
        <p:txBody>
          <a:bodyPr/>
          <a:lstStyle/>
          <a:p>
            <a:r>
              <a:rPr lang="en-GB">
                <a:solidFill>
                  <a:prstClr val="white"/>
                </a:solidFill>
              </a:rPr>
              <a:t>Xavier LITAUDON | FSD Project Board | WPTM | 16-17 March 2026</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spTree>
    <p:extLst>
      <p:ext uri="{BB962C8B-B14F-4D97-AF65-F5344CB8AC3E}">
        <p14:creationId xmlns:p14="http://schemas.microsoft.com/office/powerpoint/2010/main" val="255612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CFCC5-7706-4CF0-89F1-7A9A4512AD81}"/>
              </a:ext>
            </a:extLst>
          </p:cNvPr>
          <p:cNvSpPr>
            <a:spLocks noGrp="1"/>
          </p:cNvSpPr>
          <p:nvPr>
            <p:ph type="title"/>
          </p:nvPr>
        </p:nvSpPr>
        <p:spPr/>
        <p:txBody>
          <a:bodyPr/>
          <a:lstStyle/>
          <a:p>
            <a:r>
              <a:rPr lang="en-US"/>
              <a:t>High-level objectives of WPTM  </a:t>
            </a:r>
          </a:p>
        </p:txBody>
      </p:sp>
      <p:sp>
        <p:nvSpPr>
          <p:cNvPr id="3" name="Espace réservé du contenu 2">
            <a:extLst>
              <a:ext uri="{FF2B5EF4-FFF2-40B4-BE49-F238E27FC236}">
                <a16:creationId xmlns:a16="http://schemas.microsoft.com/office/drawing/2014/main" id="{802CFC38-DA25-48DE-A1DE-E1BDDCCBBBE5}"/>
              </a:ext>
            </a:extLst>
          </p:cNvPr>
          <p:cNvSpPr>
            <a:spLocks noGrp="1"/>
          </p:cNvSpPr>
          <p:nvPr>
            <p:ph idx="1"/>
          </p:nvPr>
        </p:nvSpPr>
        <p:spPr>
          <a:xfrm>
            <a:off x="457200" y="649715"/>
            <a:ext cx="11365904" cy="5728225"/>
          </a:xfrm>
        </p:spPr>
        <p:txBody>
          <a:bodyPr vert="horz" lIns="91440" tIns="45720" rIns="91440" bIns="45720" rtlCol="0" anchor="t">
            <a:normAutofit/>
          </a:bodyPr>
          <a:lstStyle/>
          <a:p>
            <a:r>
              <a:rPr lang="en-US" sz="2000" dirty="0"/>
              <a:t>Focus on first-principle and multi-fidelity modelling, from high-fidelity physics to reduced models for whole-device and future real-time applications</a:t>
            </a:r>
          </a:p>
          <a:p>
            <a:r>
              <a:rPr lang="en-US" sz="2000" dirty="0"/>
              <a:t>Strong emphasis on:</a:t>
            </a:r>
          </a:p>
          <a:p>
            <a:pPr marL="556895" lvl="1" indent="-213995"/>
            <a:r>
              <a:rPr lang="en-US" sz="2000" dirty="0"/>
              <a:t>Theory, verification, validation, extrapolation and uncertainty quantification as a “continuous cycle”</a:t>
            </a:r>
            <a:endParaRPr lang="en-US" sz="2000" dirty="0">
              <a:ea typeface="Calibri"/>
            </a:endParaRPr>
          </a:p>
          <a:p>
            <a:pPr marL="556895" lvl="1" indent="-213995"/>
            <a:r>
              <a:rPr lang="en-US" sz="2000" dirty="0">
                <a:cs typeface="Arial"/>
              </a:rPr>
              <a:t>Simulations from plasma core to (metallic) wall, from the start to the end </a:t>
            </a:r>
            <a:endParaRPr lang="en-US" sz="2000" dirty="0">
              <a:ea typeface="Calibri"/>
              <a:cs typeface="Arial"/>
            </a:endParaRPr>
          </a:p>
          <a:p>
            <a:pPr marL="556895" lvl="1" indent="-213995"/>
            <a:r>
              <a:rPr lang="en-US" sz="2000" dirty="0">
                <a:cs typeface="Arial"/>
              </a:rPr>
              <a:t>Systematic validation using advanced diagnostics experimental data and synthetic diagnostics </a:t>
            </a:r>
            <a:r>
              <a:rPr lang="en-US" sz="2000" dirty="0">
                <a:ea typeface="Calibri"/>
                <a:cs typeface="Times New Roman"/>
              </a:rPr>
              <a:t>with WPs TE, STEL, PWIE, DSO/AC  </a:t>
            </a:r>
          </a:p>
          <a:p>
            <a:r>
              <a:rPr lang="en-US" sz="2000" dirty="0"/>
              <a:t>Extension of tools to non-axisymmetric geometries: tokamaks &amp; stellarators </a:t>
            </a:r>
          </a:p>
          <a:p>
            <a:r>
              <a:rPr lang="en-US" sz="2000" dirty="0"/>
              <a:t>Embedded in the E-TASC ecosystem, with:</a:t>
            </a:r>
          </a:p>
          <a:p>
            <a:pPr marL="556895" lvl="1" indent="-213995"/>
            <a:r>
              <a:rPr lang="en-US" sz="2000" dirty="0">
                <a:cs typeface="Arial"/>
              </a:rPr>
              <a:t>Close links to experimental WPs, WP AC (DMP, HPC, Advanced Computing Hubs)</a:t>
            </a:r>
            <a:endParaRPr lang="en-US" sz="2000" dirty="0">
              <a:ea typeface="Calibri"/>
              <a:cs typeface="Arial"/>
            </a:endParaRPr>
          </a:p>
          <a:p>
            <a:pPr marL="556895" lvl="1" indent="-213995"/>
            <a:r>
              <a:rPr lang="en-US" sz="2000" dirty="0"/>
              <a:t>Collaboration with IO and international partners</a:t>
            </a:r>
            <a:endParaRPr lang="en-US" sz="2000" dirty="0">
              <a:ea typeface="Calibri"/>
            </a:endParaRPr>
          </a:p>
          <a:p>
            <a:r>
              <a:rPr lang="en-US" sz="2000" dirty="0"/>
              <a:t>Transform research codes into widely used, validated predictive tools</a:t>
            </a:r>
          </a:p>
          <a:p>
            <a:r>
              <a:rPr lang="en-US" sz="2000" dirty="0"/>
              <a:t>Leverage </a:t>
            </a:r>
            <a:r>
              <a:rPr lang="en-US" sz="2000" dirty="0" err="1"/>
              <a:t>EUROfusion</a:t>
            </a:r>
            <a:r>
              <a:rPr lang="en-US" sz="2000" dirty="0"/>
              <a:t> experimental strengths, e.g.  </a:t>
            </a:r>
          </a:p>
          <a:p>
            <a:pPr marL="556895" lvl="1" indent="-213995"/>
            <a:r>
              <a:rPr lang="en-US" sz="2000" dirty="0"/>
              <a:t>Access to multi-machine databases (tokamak &amp; stellarator) </a:t>
            </a:r>
          </a:p>
          <a:p>
            <a:pPr marL="256857" indent="-213995"/>
            <a:r>
              <a:rPr lang="en-US" sz="2000" dirty="0"/>
              <a:t>Enable confident, simulation-driven preparation of experiments, ITER and future fusion facilities, reducing reliance on empirical approaches / scaling laws </a:t>
            </a:r>
          </a:p>
        </p:txBody>
      </p:sp>
      <p:sp>
        <p:nvSpPr>
          <p:cNvPr id="4" name="Espace réservé du pied de page 3">
            <a:extLst>
              <a:ext uri="{FF2B5EF4-FFF2-40B4-BE49-F238E27FC236}">
                <a16:creationId xmlns:a16="http://schemas.microsoft.com/office/drawing/2014/main" id="{691371C2-0888-4C22-A37E-9B6DC011052E}"/>
              </a:ext>
            </a:extLst>
          </p:cNvPr>
          <p:cNvSpPr>
            <a:spLocks noGrp="1"/>
          </p:cNvSpPr>
          <p:nvPr>
            <p:ph type="ftr" sz="quarter" idx="11"/>
          </p:nvPr>
        </p:nvSpPr>
        <p:spPr>
          <a:xfrm>
            <a:off x="825624" y="6555770"/>
            <a:ext cx="527037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80A86A2E-425E-4065-81A5-1D5951252651}"/>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Tree>
    <p:extLst>
      <p:ext uri="{BB962C8B-B14F-4D97-AF65-F5344CB8AC3E}">
        <p14:creationId xmlns:p14="http://schemas.microsoft.com/office/powerpoint/2010/main" val="122020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FF45F-69DC-4599-8ADA-ACC96B2B64E5}"/>
              </a:ext>
            </a:extLst>
          </p:cNvPr>
          <p:cNvSpPr>
            <a:spLocks noGrp="1"/>
          </p:cNvSpPr>
          <p:nvPr>
            <p:ph type="title"/>
          </p:nvPr>
        </p:nvSpPr>
        <p:spPr/>
        <p:txBody>
          <a:bodyPr/>
          <a:lstStyle/>
          <a:p>
            <a:r>
              <a:rPr lang="en-US" dirty="0"/>
              <a:t>Topic 1. SOL heat flux decay length, pedestal and L-H transition </a:t>
            </a:r>
          </a:p>
        </p:txBody>
      </p:sp>
      <p:sp>
        <p:nvSpPr>
          <p:cNvPr id="3" name="Espace réservé du contenu 2">
            <a:extLst>
              <a:ext uri="{FF2B5EF4-FFF2-40B4-BE49-F238E27FC236}">
                <a16:creationId xmlns:a16="http://schemas.microsoft.com/office/drawing/2014/main" id="{8A3DB53C-E34D-40B8-98F1-E9CD0BF59945}"/>
              </a:ext>
            </a:extLst>
          </p:cNvPr>
          <p:cNvSpPr>
            <a:spLocks noGrp="1"/>
          </p:cNvSpPr>
          <p:nvPr>
            <p:ph idx="1"/>
          </p:nvPr>
        </p:nvSpPr>
        <p:spPr>
          <a:xfrm>
            <a:off x="174498" y="1106915"/>
            <a:ext cx="11843003" cy="6208285"/>
          </a:xfrm>
        </p:spPr>
        <p:txBody>
          <a:bodyPr>
            <a:normAutofit/>
          </a:bodyPr>
          <a:lstStyle/>
          <a:p>
            <a:pPr marL="442912" indent="-285750">
              <a:lnSpc>
                <a:spcPct val="105000"/>
              </a:lnSpc>
              <a:spcBef>
                <a:spcPts val="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nvestigation of the SOL width on key parameters (current, magnetic field, power  with realistic X-point geometry) in edge fluid turbulence codes (FELTOR, </a:t>
            </a:r>
            <a:r>
              <a:rPr lang="en-US" altLang="ja-JP" sz="1800" b="1" dirty="0">
                <a:latin typeface="Calibri" panose="020F0502020204030204" pitchFamily="34" charset="0"/>
                <a:ea typeface="ＭＳ Ｐゴシック" charset="-128"/>
                <a:cs typeface="Calibri" panose="020F0502020204030204" pitchFamily="34" charset="0"/>
              </a:rPr>
              <a:t>GBS, GRILLIX, SOLEDGE) &amp; gyro-kinetic codes (GENE-X &amp; GYSELA)</a:t>
            </a:r>
          </a:p>
          <a:p>
            <a:pPr marL="742950" lvl="1" indent="-285750">
              <a:lnSpc>
                <a:spcPct val="105000"/>
              </a:lnSpc>
              <a:spcBef>
                <a:spcPts val="0"/>
              </a:spcBef>
              <a:spcAft>
                <a:spcPts val="6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heat flux decay length scaling to high current and validation against JET at high Ip=3-4 MA</a:t>
            </a:r>
          </a:p>
          <a:p>
            <a:pPr marL="742950" lvl="1" indent="-285750">
              <a:lnSpc>
                <a:spcPct val="105000"/>
              </a:lnSpc>
              <a:spcBef>
                <a:spcPts val="0"/>
              </a:spcBef>
              <a:spcAft>
                <a:spcPts val="60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Calibri" panose="020F0502020204030204" pitchFamily="34" charset="0"/>
              </a:rPr>
              <a:t>Delay in Validation neutrals + sheath models in TCV-X21 (GENE-X)</a:t>
            </a:r>
          </a:p>
          <a:p>
            <a:pPr marL="442912" indent="-285750">
              <a:lnSpc>
                <a:spcPct val="105000"/>
              </a:lnSpc>
              <a:spcBef>
                <a:spcPts val="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L-H simulation integrating SOL in the simulation domain (GENE-X, GYSELA, JOREK-GKG) </a:t>
            </a:r>
          </a:p>
          <a:p>
            <a:pPr marL="442912" indent="-285750">
              <a:lnSpc>
                <a:spcPct val="105000"/>
              </a:lnSpc>
              <a:spcBef>
                <a:spcPts val="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D</a:t>
            </a:r>
            <a:r>
              <a:rPr lang="en-GB" sz="1800" dirty="0">
                <a:effectLst/>
                <a:latin typeface="Calibri" panose="020F0502020204030204" pitchFamily="34" charset="0"/>
                <a:ea typeface="Calibri" panose="020F0502020204030204" pitchFamily="34" charset="0"/>
                <a:cs typeface="Calibri" panose="020F0502020204030204" pitchFamily="34" charset="0"/>
              </a:rPr>
              <a:t>evelopment/coupling of KINDNESS kinetic neutral codes </a:t>
            </a:r>
          </a:p>
          <a:p>
            <a:pPr marL="442912" indent="-285750">
              <a:lnSpc>
                <a:spcPct val="105000"/>
              </a:lnSpc>
              <a:spcBef>
                <a:spcPts val="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V</a:t>
            </a:r>
            <a:r>
              <a:rPr lang="en-GB" sz="1800" dirty="0">
                <a:effectLst/>
                <a:latin typeface="Calibri" panose="020F0502020204030204" pitchFamily="34" charset="0"/>
                <a:ea typeface="Calibri" panose="020F0502020204030204" pitchFamily="34" charset="0"/>
                <a:cs typeface="Calibri" panose="020F0502020204030204" pitchFamily="34" charset="0"/>
              </a:rPr>
              <a:t>alidation </a:t>
            </a:r>
            <a:r>
              <a:rPr lang="en-US" sz="1800" dirty="0">
                <a:effectLst/>
                <a:latin typeface="Calibri" panose="020F0502020204030204" pitchFamily="34" charset="0"/>
                <a:ea typeface="Calibri" panose="020F0502020204030204" pitchFamily="34" charset="0"/>
                <a:cs typeface="Calibri" panose="020F0502020204030204" pitchFamily="34" charset="0"/>
              </a:rPr>
              <a:t>TCV-X23 reference case analysis (turbulence in high density regimes)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442912" indent="-285750">
              <a:spcBef>
                <a:spcPts val="0"/>
              </a:spcBef>
              <a:spcAft>
                <a:spcPts val="60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valuation of the turbulent transport of impurities in the edge plasma and simulations of D-T</a:t>
            </a:r>
          </a:p>
          <a:p>
            <a:pPr marL="442912" indent="-285750">
              <a:spcBef>
                <a:spcPts val="0"/>
              </a:spcBef>
              <a:spcAft>
                <a:spcPts val="600"/>
              </a:spcAft>
              <a:buFont typeface="Courier New" panose="02070309020205020404" pitchFamily="49" charset="0"/>
              <a:buChar char="o"/>
            </a:pPr>
            <a:r>
              <a:rPr lang="en-US" altLang="ja-JP" sz="1800" dirty="0">
                <a:latin typeface="Calibri" panose="020F0502020204030204" pitchFamily="34" charset="0"/>
                <a:ea typeface="ＭＳ Ｐゴシック" charset="-128"/>
                <a:cs typeface="Calibri" panose="020F0502020204030204" pitchFamily="34" charset="0"/>
              </a:rPr>
              <a:t>Code evolution (FELTOR and GRILLIX, GENE-X) to handle 3D geometry (stellarator)</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442912" indent="-285750">
              <a:spcBef>
                <a:spcPts val="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HFPS prediction of the pedestal height </a:t>
            </a:r>
            <a:r>
              <a:rPr lang="en-GB" sz="1800" dirty="0">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AUG, JET): size, isotope effects and </a:t>
            </a:r>
            <a:r>
              <a:rPr lang="en-GB" sz="1800" dirty="0">
                <a:latin typeface="Calibri" panose="020F0502020204030204" pitchFamily="34" charset="0"/>
                <a:ea typeface="Calibri" panose="020F0502020204030204" pitchFamily="34" charset="0"/>
                <a:cs typeface="Calibri" panose="020F0502020204030204" pitchFamily="34" charset="0"/>
              </a:rPr>
              <a:t>impurity to support ITER prediction</a:t>
            </a:r>
            <a:endParaRPr lang="fr-FR" sz="1800" dirty="0">
              <a:effectLst/>
              <a:latin typeface="Calibri" panose="020F0502020204030204" pitchFamily="34" charset="0"/>
              <a:ea typeface="Calibri" panose="020F0502020204030204" pitchFamily="34" charset="0"/>
            </a:endParaRPr>
          </a:p>
          <a:p>
            <a:pPr marL="442912" indent="-285750">
              <a:lnSpc>
                <a:spcPct val="105000"/>
              </a:lnSpc>
              <a:spcBef>
                <a:spcPts val="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Impacts: </a:t>
            </a:r>
          </a:p>
          <a:p>
            <a:pPr marL="742950" lvl="1" indent="-285750">
              <a:lnSpc>
                <a:spcPct val="105000"/>
              </a:lnSpc>
              <a:spcBef>
                <a:spcPts val="0"/>
              </a:spcBef>
              <a:spcAft>
                <a:spcPts val="600"/>
              </a:spcAft>
              <a:buFont typeface="Courier New" panose="02070309020205020404" pitchFamily="49" charset="0"/>
              <a:buChar char="o"/>
            </a:pPr>
            <a:r>
              <a:rPr lang="en-GB" dirty="0">
                <a:effectLst/>
                <a:latin typeface="Calibri" panose="020F0502020204030204" pitchFamily="34" charset="0"/>
                <a:ea typeface="Calibri" panose="020F0502020204030204" pitchFamily="34" charset="0"/>
                <a:cs typeface="Calibri" panose="020F0502020204030204" pitchFamily="34" charset="0"/>
              </a:rPr>
              <a:t>TE, PWIE, STEL </a:t>
            </a:r>
            <a:endParaRPr lang="fr-FR" dirty="0">
              <a:effectLst/>
              <a:latin typeface="Calibri" panose="020F0502020204030204" pitchFamily="34" charset="0"/>
              <a:ea typeface="Calibri" panose="020F0502020204030204" pitchFamily="34" charset="0"/>
            </a:endParaRPr>
          </a:p>
          <a:p>
            <a:pPr marL="742950" lvl="1" indent="-285750">
              <a:lnSpc>
                <a:spcPct val="105000"/>
              </a:lnSpc>
              <a:spcBef>
                <a:spcPts val="0"/>
              </a:spcBef>
              <a:spcAft>
                <a:spcPts val="600"/>
              </a:spcAft>
              <a:buFont typeface="Courier New" panose="02070309020205020404" pitchFamily="49" charset="0"/>
              <a:buChar char="o"/>
            </a:pPr>
            <a:r>
              <a:rPr lang="en-GB" dirty="0">
                <a:effectLst/>
                <a:latin typeface="Calibri" panose="020F0502020204030204" pitchFamily="34" charset="0"/>
                <a:ea typeface="Calibri" panose="020F0502020204030204" pitchFamily="34" charset="0"/>
                <a:cs typeface="Calibri" panose="020F0502020204030204" pitchFamily="34" charset="0"/>
              </a:rPr>
              <a:t>ITER-</a:t>
            </a:r>
            <a:r>
              <a:rPr lang="en-GB" dirty="0" err="1">
                <a:effectLst/>
                <a:latin typeface="Calibri" panose="020F0502020204030204" pitchFamily="34" charset="0"/>
                <a:ea typeface="Calibri" panose="020F0502020204030204" pitchFamily="34" charset="0"/>
                <a:cs typeface="Calibri" panose="020F0502020204030204" pitchFamily="34" charset="0"/>
              </a:rPr>
              <a:t>EUROfusion</a:t>
            </a:r>
            <a:r>
              <a:rPr lang="en-GB" dirty="0">
                <a:effectLst/>
                <a:latin typeface="Calibri" panose="020F0502020204030204" pitchFamily="34" charset="0"/>
                <a:ea typeface="Calibri" panose="020F0502020204030204" pitchFamily="34" charset="0"/>
                <a:cs typeface="Calibri" panose="020F0502020204030204" pitchFamily="34" charset="0"/>
              </a:rPr>
              <a:t> collaboration :  “Physics Basis for ITER scenarios” </a:t>
            </a:r>
            <a:endParaRPr lang="fr-FR" dirty="0">
              <a:effectLst/>
              <a:latin typeface="Calibri" panose="020F0502020204030204" pitchFamily="34" charset="0"/>
              <a:ea typeface="Calibri" panose="020F0502020204030204" pitchFamily="34" charset="0"/>
            </a:endParaRPr>
          </a:p>
          <a:p>
            <a:pPr marL="742950" lvl="1" indent="-285750">
              <a:lnSpc>
                <a:spcPct val="105000"/>
              </a:lnSpc>
              <a:spcBef>
                <a:spcPts val="0"/>
              </a:spcBef>
              <a:spcAft>
                <a:spcPts val="600"/>
              </a:spcAft>
              <a:buFont typeface="Courier New" panose="02070309020205020404" pitchFamily="49" charset="0"/>
              <a:buChar char="o"/>
            </a:pP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ENR MOD/ </a:t>
            </a:r>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Developing reduced turbulence transport models for the tokamak scrape-off layer</a:t>
            </a:r>
            <a:endParaRPr lang="fr-FR" dirty="0">
              <a:solidFill>
                <a:schemeClr val="tx2"/>
              </a:solidFill>
              <a:latin typeface="Calibri" panose="020F0502020204030204" pitchFamily="34" charset="0"/>
              <a:ea typeface="Calibri" panose="020F0502020204030204" pitchFamily="34" charset="0"/>
            </a:endParaRPr>
          </a:p>
          <a:p>
            <a:pPr marL="742950" lvl="1" indent="-285750">
              <a:lnSpc>
                <a:spcPct val="105000"/>
              </a:lnSpc>
              <a:spcBef>
                <a:spcPts val="0"/>
              </a:spcBef>
              <a:spcAft>
                <a:spcPts val="600"/>
              </a:spcAft>
              <a:buFont typeface="Courier New" panose="02070309020205020404" pitchFamily="49" charset="0"/>
              <a:buChar char="o"/>
            </a:pPr>
            <a:r>
              <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ENR-MOD/ Pedestal Inference Engine (PIE) </a:t>
            </a:r>
            <a:endParaRPr lang="fr-FR" dirty="0">
              <a:solidFill>
                <a:schemeClr val="tx2"/>
              </a:solidFill>
              <a:effectLst/>
              <a:latin typeface="Calibri" panose="020F0502020204030204" pitchFamily="34" charset="0"/>
              <a:ea typeface="Calibri" panose="020F0502020204030204" pitchFamily="34" charset="0"/>
            </a:endParaRPr>
          </a:p>
          <a:p>
            <a:endParaRPr lang="en-US" dirty="0"/>
          </a:p>
        </p:txBody>
      </p:sp>
      <p:sp>
        <p:nvSpPr>
          <p:cNvPr id="4" name="Espace réservé du pied de page 3">
            <a:extLst>
              <a:ext uri="{FF2B5EF4-FFF2-40B4-BE49-F238E27FC236}">
                <a16:creationId xmlns:a16="http://schemas.microsoft.com/office/drawing/2014/main" id="{0A7E4C70-CE94-41F3-AD54-7E4DB0D8A993}"/>
              </a:ext>
            </a:extLst>
          </p:cNvPr>
          <p:cNvSpPr>
            <a:spLocks noGrp="1"/>
          </p:cNvSpPr>
          <p:nvPr>
            <p:ph type="ftr" sz="quarter" idx="11"/>
          </p:nvPr>
        </p:nvSpPr>
        <p:spPr>
          <a:xfrm>
            <a:off x="825623" y="6555770"/>
            <a:ext cx="5937783" cy="233441"/>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81E257F4-20BD-43D0-BE23-05E4247FC542}"/>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7" name="ZoneTexte 6">
            <a:extLst>
              <a:ext uri="{FF2B5EF4-FFF2-40B4-BE49-F238E27FC236}">
                <a16:creationId xmlns:a16="http://schemas.microsoft.com/office/drawing/2014/main" id="{5D7FF190-DD14-4043-A446-20E13D76DDD8}"/>
              </a:ext>
            </a:extLst>
          </p:cNvPr>
          <p:cNvSpPr txBox="1"/>
          <p:nvPr/>
        </p:nvSpPr>
        <p:spPr>
          <a:xfrm>
            <a:off x="10084593" y="624854"/>
            <a:ext cx="4214813" cy="400110"/>
          </a:xfrm>
          <a:prstGeom prst="rect">
            <a:avLst/>
          </a:prstGeom>
          <a:noFill/>
        </p:spPr>
        <p:txBody>
          <a:bodyPr wrap="square" rtlCol="0">
            <a:spAutoFit/>
          </a:bodyPr>
          <a:lstStyle/>
          <a:p>
            <a:pPr algn="l"/>
            <a:r>
              <a:rPr lang="en-US" sz="2000" b="1" dirty="0">
                <a:solidFill>
                  <a:srgbClr val="FF0000"/>
                </a:solidFill>
              </a:rPr>
              <a:t>TSVVs: A, B, C,H, K </a:t>
            </a:r>
          </a:p>
        </p:txBody>
      </p:sp>
      <p:sp>
        <p:nvSpPr>
          <p:cNvPr id="8" name="Titre 1">
            <a:extLst>
              <a:ext uri="{FF2B5EF4-FFF2-40B4-BE49-F238E27FC236}">
                <a16:creationId xmlns:a16="http://schemas.microsoft.com/office/drawing/2014/main" id="{0483D224-D0AB-4CE3-BD68-16ABF877BCA8}"/>
              </a:ext>
            </a:extLst>
          </p:cNvPr>
          <p:cNvSpPr txBox="1">
            <a:spLocks/>
          </p:cNvSpPr>
          <p:nvPr/>
        </p:nvSpPr>
        <p:spPr>
          <a:xfrm>
            <a:off x="983432" y="596309"/>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9335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120B0-EF56-4170-955C-4696173EA49C}"/>
              </a:ext>
            </a:extLst>
          </p:cNvPr>
          <p:cNvSpPr>
            <a:spLocks noGrp="1"/>
          </p:cNvSpPr>
          <p:nvPr>
            <p:ph type="title"/>
          </p:nvPr>
        </p:nvSpPr>
        <p:spPr>
          <a:xfrm>
            <a:off x="983432" y="192514"/>
            <a:ext cx="11208568" cy="644197"/>
          </a:xfrm>
        </p:spPr>
        <p:txBody>
          <a:bodyPr/>
          <a:lstStyle/>
          <a:p>
            <a:r>
              <a:rPr lang="en-US" dirty="0"/>
              <a:t> Topic 2.  Simulation of advanced regimes without ELMs by integrating : neutrals, boundary conditions, sheath coupling, impurities</a:t>
            </a:r>
          </a:p>
        </p:txBody>
      </p:sp>
      <p:sp>
        <p:nvSpPr>
          <p:cNvPr id="3" name="Espace réservé du contenu 2">
            <a:extLst>
              <a:ext uri="{FF2B5EF4-FFF2-40B4-BE49-F238E27FC236}">
                <a16:creationId xmlns:a16="http://schemas.microsoft.com/office/drawing/2014/main" id="{D58F38BB-51E6-4540-A565-ECB5ABB5E10C}"/>
              </a:ext>
            </a:extLst>
          </p:cNvPr>
          <p:cNvSpPr>
            <a:spLocks noGrp="1"/>
          </p:cNvSpPr>
          <p:nvPr>
            <p:ph idx="1"/>
          </p:nvPr>
        </p:nvSpPr>
        <p:spPr>
          <a:xfrm>
            <a:off x="371475" y="1009524"/>
            <a:ext cx="11276037" cy="5688632"/>
          </a:xfrm>
        </p:spPr>
        <p:txBody>
          <a:bodyPr>
            <a:normAutofit/>
          </a:bodyPr>
          <a:lstStyle/>
          <a:p>
            <a:pPr marL="442912" indent="-285750">
              <a:lnSpc>
                <a:spcPct val="105000"/>
              </a:lnSpc>
              <a:spcAft>
                <a:spcPts val="800"/>
              </a:spcAft>
              <a:buFont typeface="Courier New" panose="02070309020205020404" pitchFamily="49" charset="0"/>
              <a:buChar char="o"/>
            </a:pPr>
            <a:r>
              <a:rPr lang="en-GB" sz="1800" dirty="0">
                <a:effectLst/>
                <a:ea typeface="Calibri" panose="020F0502020204030204" pitchFamily="34" charset="0"/>
                <a:cs typeface="Calibri" panose="020F0502020204030204" pitchFamily="34" charset="0"/>
              </a:rPr>
              <a:t>First principle (GENE-X, GYSELA, JOREK-GK) and integrated modelling on ITER Seeded baseline (no/small ELMs), X-point radiator (XPR) and quasi-continuous exhaust (QCE) regimes </a:t>
            </a:r>
          </a:p>
          <a:p>
            <a:pPr marL="742950" lvl="1" indent="-285750">
              <a:lnSpc>
                <a:spcPct val="105000"/>
              </a:lnSpc>
              <a:spcAft>
                <a:spcPts val="800"/>
              </a:spcAft>
              <a:buFont typeface="Courier New" panose="02070309020205020404" pitchFamily="49" charset="0"/>
              <a:buChar char="o"/>
            </a:pPr>
            <a:r>
              <a:rPr lang="en-US" b="1" i="0" u="none" strike="noStrike" baseline="0" dirty="0"/>
              <a:t>Multiple-scale </a:t>
            </a:r>
            <a:r>
              <a:rPr lang="en-US" b="1" i="0" u="none" strike="noStrike" baseline="0" dirty="0" err="1"/>
              <a:t>characterisation</a:t>
            </a:r>
            <a:r>
              <a:rPr lang="en-US" b="1" i="0" u="none" strike="noStrike" baseline="0" dirty="0"/>
              <a:t> of AUG QCE/EDA-H mode and JET no-/small-ELM pedestals </a:t>
            </a:r>
          </a:p>
          <a:p>
            <a:pPr marL="742950" lvl="1" indent="-285750">
              <a:lnSpc>
                <a:spcPct val="105000"/>
              </a:lnSpc>
              <a:spcAft>
                <a:spcPts val="800"/>
              </a:spcAft>
              <a:buFont typeface="Courier New" panose="02070309020205020404" pitchFamily="49" charset="0"/>
              <a:buChar char="o"/>
            </a:pPr>
            <a:r>
              <a:rPr lang="en-US" b="1" dirty="0"/>
              <a:t>Delay in studying the </a:t>
            </a:r>
            <a:r>
              <a:rPr lang="en-US" b="1" i="0" u="none" strike="noStrike" baseline="0" dirty="0"/>
              <a:t>impact of impurities and validity of dilution models </a:t>
            </a:r>
            <a:endParaRPr lang="fr-FR" dirty="0">
              <a:effectLst/>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ea typeface="Calibri" panose="020F0502020204030204" pitchFamily="34" charset="0"/>
                <a:cs typeface="Calibri" panose="020F0502020204030204" pitchFamily="34" charset="0"/>
              </a:rPr>
              <a:t>studying coupled turbulence and neutral interaction</a:t>
            </a:r>
            <a:endParaRPr lang="en-GB" sz="1800" dirty="0">
              <a:ea typeface="Calibri" panose="020F0502020204030204" pitchFamily="34" charset="0"/>
              <a:cs typeface="Calibri" panose="020F0502020204030204" pitchFamily="34" charset="0"/>
            </a:endParaRPr>
          </a:p>
          <a:p>
            <a:pPr marL="742950" lvl="1" indent="-285750">
              <a:lnSpc>
                <a:spcPct val="105000"/>
              </a:lnSpc>
              <a:spcAft>
                <a:spcPts val="800"/>
              </a:spcAft>
              <a:buFont typeface="Courier New" panose="02070309020205020404" pitchFamily="49" charset="0"/>
              <a:buChar char="o"/>
            </a:pPr>
            <a:r>
              <a:rPr lang="en-GB" b="1" dirty="0">
                <a:effectLst/>
                <a:ea typeface="Calibri" panose="020F0502020204030204" pitchFamily="34" charset="0"/>
                <a:cs typeface="Calibri" panose="020F0502020204030204" pitchFamily="34" charset="0"/>
              </a:rPr>
              <a:t>Impact of isotop</a:t>
            </a:r>
            <a:r>
              <a:rPr lang="en-GB" b="1" dirty="0">
                <a:ea typeface="Calibri" panose="020F0502020204030204" pitchFamily="34" charset="0"/>
                <a:cs typeface="Calibri" panose="020F0502020204030204" pitchFamily="34" charset="0"/>
              </a:rPr>
              <a:t>e physics </a:t>
            </a:r>
            <a:endParaRPr lang="en-GB" b="1" dirty="0">
              <a:effectLst/>
              <a:ea typeface="Calibri" panose="020F0502020204030204" pitchFamily="34" charset="0"/>
              <a:cs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ea typeface="Calibri" panose="020F0502020204030204" pitchFamily="34" charset="0"/>
                <a:cs typeface="Calibri" panose="020F0502020204030204" pitchFamily="34" charset="0"/>
              </a:rPr>
              <a:t>Involved TSVVs: A, B, C, H, K </a:t>
            </a:r>
            <a:endParaRPr lang="fr-FR" sz="1800" dirty="0">
              <a:effectLst/>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ea typeface="Calibri" panose="020F0502020204030204" pitchFamily="34" charset="0"/>
                <a:cs typeface="Calibri" panose="020F0502020204030204" pitchFamily="34" charset="0"/>
              </a:rPr>
              <a:t>Impacts </a:t>
            </a:r>
          </a:p>
          <a:p>
            <a:pPr marL="742950" lvl="1" indent="-285750">
              <a:lnSpc>
                <a:spcPct val="105000"/>
              </a:lnSpc>
              <a:spcAft>
                <a:spcPts val="800"/>
              </a:spcAft>
              <a:buFont typeface="Courier New" panose="02070309020205020404" pitchFamily="49" charset="0"/>
              <a:buChar char="o"/>
            </a:pPr>
            <a:r>
              <a:rPr lang="en-GB" b="1" dirty="0">
                <a:effectLst/>
                <a:ea typeface="Calibri" panose="020F0502020204030204" pitchFamily="34" charset="0"/>
                <a:cs typeface="Calibri" panose="020F0502020204030204" pitchFamily="34" charset="0"/>
              </a:rPr>
              <a:t>WPs : TE, SA </a:t>
            </a:r>
            <a:endParaRPr lang="fr-FR" b="1" dirty="0">
              <a:effectLst/>
              <a:ea typeface="Calibri" panose="020F0502020204030204" pitchFamily="34" charset="0"/>
            </a:endParaRPr>
          </a:p>
          <a:p>
            <a:pPr marL="742950" lvl="1" indent="-285750">
              <a:lnSpc>
                <a:spcPct val="105000"/>
              </a:lnSpc>
              <a:spcAft>
                <a:spcPts val="800"/>
              </a:spcAft>
              <a:buFont typeface="Courier New" panose="02070309020205020404" pitchFamily="49" charset="0"/>
              <a:buChar char="o"/>
            </a:pPr>
            <a:r>
              <a:rPr lang="en-GB" b="1" dirty="0">
                <a:effectLst/>
                <a:ea typeface="Calibri" panose="020F0502020204030204" pitchFamily="34" charset="0"/>
                <a:cs typeface="Calibri" panose="020F0502020204030204" pitchFamily="34" charset="0"/>
              </a:rPr>
              <a:t>ITER-</a:t>
            </a:r>
            <a:r>
              <a:rPr lang="en-GB" b="1" dirty="0" err="1">
                <a:effectLst/>
                <a:ea typeface="Calibri" panose="020F0502020204030204" pitchFamily="34" charset="0"/>
                <a:cs typeface="Calibri" panose="020F0502020204030204" pitchFamily="34" charset="0"/>
              </a:rPr>
              <a:t>EUROfusion</a:t>
            </a:r>
            <a:r>
              <a:rPr lang="en-GB" b="1" dirty="0">
                <a:effectLst/>
                <a:ea typeface="Calibri" panose="020F0502020204030204" pitchFamily="34" charset="0"/>
                <a:cs typeface="Calibri" panose="020F0502020204030204" pitchFamily="34" charset="0"/>
              </a:rPr>
              <a:t> collaboration</a:t>
            </a:r>
            <a:r>
              <a:rPr lang="en-GB" dirty="0">
                <a:effectLst/>
                <a:ea typeface="Calibri" panose="020F0502020204030204" pitchFamily="34" charset="0"/>
                <a:cs typeface="Calibri" panose="020F0502020204030204" pitchFamily="34" charset="0"/>
              </a:rPr>
              <a:t>: </a:t>
            </a:r>
          </a:p>
          <a:p>
            <a:pPr marL="1042987" lvl="2" indent="-285750">
              <a:lnSpc>
                <a:spcPct val="105000"/>
              </a:lnSpc>
              <a:spcAft>
                <a:spcPts val="800"/>
              </a:spcAft>
              <a:buFont typeface="Courier New" panose="02070309020205020404" pitchFamily="49" charset="0"/>
              <a:buChar char="o"/>
            </a:pPr>
            <a:r>
              <a:rPr lang="en-GB" sz="1800" b="1" dirty="0">
                <a:effectLst/>
                <a:ea typeface="Calibri" panose="020F0502020204030204" pitchFamily="34" charset="0"/>
                <a:cs typeface="Calibri" panose="020F0502020204030204" pitchFamily="34" charset="0"/>
              </a:rPr>
              <a:t>“Physics Basis for ITER scenarios”: ELM control and no ELMS scenarios with W wall</a:t>
            </a:r>
          </a:p>
          <a:p>
            <a:pPr marL="1042987" lvl="2" indent="-285750">
              <a:lnSpc>
                <a:spcPct val="105000"/>
              </a:lnSpc>
              <a:spcAft>
                <a:spcPts val="800"/>
              </a:spcAft>
              <a:buFont typeface="Courier New" panose="02070309020205020404" pitchFamily="49" charset="0"/>
              <a:buChar char="o"/>
            </a:pPr>
            <a:r>
              <a:rPr lang="en-GB" sz="1800" b="1" dirty="0">
                <a:effectLst/>
                <a:ea typeface="Calibri" panose="020F0502020204030204" pitchFamily="34" charset="0"/>
                <a:cs typeface="Calibri" panose="020F0502020204030204" pitchFamily="34" charset="0"/>
              </a:rPr>
              <a:t>Validation of HFPS in Neon seeding high performance JET DD and DT plasmas </a:t>
            </a:r>
            <a:endParaRPr lang="fr-FR" sz="1800" b="1" dirty="0">
              <a:effectLst/>
              <a:ea typeface="Calibri" panose="020F0502020204030204" pitchFamily="34" charset="0"/>
            </a:endParaRPr>
          </a:p>
          <a:p>
            <a:endParaRPr lang="en-US" dirty="0"/>
          </a:p>
        </p:txBody>
      </p:sp>
      <p:sp>
        <p:nvSpPr>
          <p:cNvPr id="4" name="Espace réservé du pied de page 3">
            <a:extLst>
              <a:ext uri="{FF2B5EF4-FFF2-40B4-BE49-F238E27FC236}">
                <a16:creationId xmlns:a16="http://schemas.microsoft.com/office/drawing/2014/main" id="{535704D4-1ADC-4656-B6D7-5EE933B45F18}"/>
              </a:ext>
            </a:extLst>
          </p:cNvPr>
          <p:cNvSpPr>
            <a:spLocks noGrp="1"/>
          </p:cNvSpPr>
          <p:nvPr>
            <p:ph type="ftr" sz="quarter" idx="11"/>
          </p:nvPr>
        </p:nvSpPr>
        <p:spPr>
          <a:xfrm>
            <a:off x="825623" y="6555770"/>
            <a:ext cx="5843401" cy="315199"/>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9348947D-AB31-4D88-872D-B1EEDC103982}"/>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a:solidFill>
                <a:prstClr val="white"/>
              </a:solidFill>
            </a:endParaRPr>
          </a:p>
        </p:txBody>
      </p:sp>
      <p:sp>
        <p:nvSpPr>
          <p:cNvPr id="6" name="ZoneTexte 5">
            <a:extLst>
              <a:ext uri="{FF2B5EF4-FFF2-40B4-BE49-F238E27FC236}">
                <a16:creationId xmlns:a16="http://schemas.microsoft.com/office/drawing/2014/main" id="{85464C52-FC38-4469-8EC2-F09FE14BE00F}"/>
              </a:ext>
            </a:extLst>
          </p:cNvPr>
          <p:cNvSpPr txBox="1"/>
          <p:nvPr/>
        </p:nvSpPr>
        <p:spPr>
          <a:xfrm>
            <a:off x="9986961" y="553786"/>
            <a:ext cx="4214813" cy="400110"/>
          </a:xfrm>
          <a:prstGeom prst="rect">
            <a:avLst/>
          </a:prstGeom>
          <a:noFill/>
        </p:spPr>
        <p:txBody>
          <a:bodyPr wrap="square" rtlCol="0">
            <a:spAutoFit/>
          </a:bodyPr>
          <a:lstStyle/>
          <a:p>
            <a:pPr algn="l"/>
            <a:r>
              <a:rPr lang="en-US" sz="2000" b="1">
                <a:solidFill>
                  <a:srgbClr val="FF0000"/>
                </a:solidFill>
              </a:rPr>
              <a:t>TSVVs: A, B, C,H, K </a:t>
            </a:r>
          </a:p>
        </p:txBody>
      </p:sp>
      <p:sp>
        <p:nvSpPr>
          <p:cNvPr id="7" name="Titre 1">
            <a:extLst>
              <a:ext uri="{FF2B5EF4-FFF2-40B4-BE49-F238E27FC236}">
                <a16:creationId xmlns:a16="http://schemas.microsoft.com/office/drawing/2014/main" id="{E7B3FD64-C33E-4E34-8A88-19CEBBEEF3D6}"/>
              </a:ext>
            </a:extLst>
          </p:cNvPr>
          <p:cNvSpPr txBox="1">
            <a:spLocks/>
          </p:cNvSpPr>
          <p:nvPr/>
        </p:nvSpPr>
        <p:spPr>
          <a:xfrm>
            <a:off x="1058676" y="684969"/>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354105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A17A9-BD44-4F14-B05F-D541A8429F44}"/>
              </a:ext>
            </a:extLst>
          </p:cNvPr>
          <p:cNvSpPr>
            <a:spLocks noGrp="1"/>
          </p:cNvSpPr>
          <p:nvPr>
            <p:ph type="title"/>
          </p:nvPr>
        </p:nvSpPr>
        <p:spPr/>
        <p:txBody>
          <a:bodyPr/>
          <a:lstStyle/>
          <a:p>
            <a:r>
              <a:rPr lang="en-US" sz="2800"/>
              <a:t>Work-Package Theory and Modelling (WPTM) </a:t>
            </a:r>
            <a:endParaRPr lang="en-US"/>
          </a:p>
        </p:txBody>
      </p:sp>
      <p:sp>
        <p:nvSpPr>
          <p:cNvPr id="3" name="Espace réservé du contenu 2">
            <a:extLst>
              <a:ext uri="{FF2B5EF4-FFF2-40B4-BE49-F238E27FC236}">
                <a16:creationId xmlns:a16="http://schemas.microsoft.com/office/drawing/2014/main" id="{DC018359-3BC9-49A4-8450-0E6A362609B4}"/>
              </a:ext>
            </a:extLst>
          </p:cNvPr>
          <p:cNvSpPr>
            <a:spLocks noGrp="1"/>
          </p:cNvSpPr>
          <p:nvPr>
            <p:ph idx="1"/>
          </p:nvPr>
        </p:nvSpPr>
        <p:spPr>
          <a:xfrm>
            <a:off x="360040" y="649715"/>
            <a:ext cx="11729179" cy="6015770"/>
          </a:xfrm>
        </p:spPr>
        <p:txBody>
          <a:bodyPr vert="horz" lIns="91440" tIns="45720" rIns="91440" bIns="45720" rtlCol="0" anchor="t">
            <a:normAutofit/>
          </a:bodyPr>
          <a:lstStyle/>
          <a:p>
            <a:pPr>
              <a:lnSpc>
                <a:spcPct val="150000"/>
              </a:lnSpc>
            </a:pPr>
            <a:r>
              <a:rPr lang="en-US" sz="2000" dirty="0"/>
              <a:t>A key focus is the </a:t>
            </a:r>
            <a:r>
              <a:rPr lang="en-US" sz="2000" dirty="0">
                <a:solidFill>
                  <a:srgbClr val="FF0000"/>
                </a:solidFill>
              </a:rPr>
              <a:t>sustained</a:t>
            </a:r>
            <a:r>
              <a:rPr lang="en-US" sz="2000" dirty="0"/>
              <a:t> </a:t>
            </a:r>
            <a:r>
              <a:rPr lang="en-US" sz="2000" dirty="0">
                <a:solidFill>
                  <a:srgbClr val="FF0000"/>
                </a:solidFill>
              </a:rPr>
              <a:t>development and first (“FOAK”) application of predictive tools </a:t>
            </a:r>
            <a:r>
              <a:rPr lang="en-US" sz="2000" dirty="0"/>
              <a:t>that enable reliable extrapolations to unexplored parameter regimes for ITER, FOAK and FPP  </a:t>
            </a:r>
          </a:p>
          <a:p>
            <a:pPr marL="556895" lvl="1" indent="-213995">
              <a:lnSpc>
                <a:spcPct val="150000"/>
              </a:lnSpc>
            </a:pPr>
            <a:r>
              <a:rPr lang="en-US" sz="2000" b="1" dirty="0">
                <a:solidFill>
                  <a:schemeClr val="tx2"/>
                </a:solidFill>
              </a:rPr>
              <a:t>“Emphasis on </a:t>
            </a:r>
            <a:r>
              <a:rPr lang="en-US" sz="2000" b="1" dirty="0" err="1">
                <a:solidFill>
                  <a:schemeClr val="tx2"/>
                </a:solidFill>
              </a:rPr>
              <a:t>extrapolability</a:t>
            </a:r>
            <a:r>
              <a:rPr lang="en-US" sz="2000" b="1" dirty="0">
                <a:solidFill>
                  <a:schemeClr val="tx2"/>
                </a:solidFill>
              </a:rPr>
              <a:t> to ITER to support revision of ITER Research Plan” (</a:t>
            </a:r>
            <a:r>
              <a:rPr lang="en-US" sz="2000" b="1" i="1" dirty="0">
                <a:solidFill>
                  <a:schemeClr val="tx2"/>
                </a:solidFill>
              </a:rPr>
              <a:t>sic from IO-</a:t>
            </a:r>
            <a:r>
              <a:rPr lang="en-US" sz="2000" b="1" i="1" dirty="0" err="1">
                <a:solidFill>
                  <a:schemeClr val="tx2"/>
                </a:solidFill>
              </a:rPr>
              <a:t>EUROfusion</a:t>
            </a:r>
            <a:r>
              <a:rPr lang="en-US" sz="2000" b="1" i="1" dirty="0">
                <a:solidFill>
                  <a:schemeClr val="tx2"/>
                </a:solidFill>
              </a:rPr>
              <a:t> agreement</a:t>
            </a:r>
            <a:r>
              <a:rPr lang="en-US" sz="2000" b="1" dirty="0">
                <a:solidFill>
                  <a:schemeClr val="tx2"/>
                </a:solidFill>
              </a:rPr>
              <a:t>) </a:t>
            </a:r>
            <a:r>
              <a:rPr lang="en-US" sz="2000" b="1" dirty="0">
                <a:solidFill>
                  <a:srgbClr val="FF0000"/>
                </a:solidFill>
              </a:rPr>
              <a:t>“</a:t>
            </a:r>
            <a:r>
              <a:rPr lang="en-US" sz="2000" b="1" dirty="0" err="1">
                <a:solidFill>
                  <a:srgbClr val="FF0000"/>
                </a:solidFill>
              </a:rPr>
              <a:t>extrapolability</a:t>
            </a:r>
            <a:r>
              <a:rPr lang="en-US" sz="2000" b="1" dirty="0">
                <a:solidFill>
                  <a:srgbClr val="FF0000"/>
                </a:solidFill>
              </a:rPr>
              <a:t>” quoted 13 times ! </a:t>
            </a:r>
            <a:endParaRPr lang="en-US" sz="2000" b="1" dirty="0">
              <a:solidFill>
                <a:srgbClr val="FF0000"/>
              </a:solidFill>
              <a:ea typeface="Calibri"/>
            </a:endParaRPr>
          </a:p>
          <a:p>
            <a:pPr>
              <a:lnSpc>
                <a:spcPct val="150000"/>
              </a:lnSpc>
            </a:pPr>
            <a:r>
              <a:rPr lang="en-US" sz="2000" dirty="0">
                <a:cs typeface="Arial"/>
              </a:rPr>
              <a:t>Critical objective due to significant knowledge gaps on the path to ITER and fusion power plant – </a:t>
            </a:r>
            <a:r>
              <a:rPr lang="en-US" sz="2000" dirty="0">
                <a:solidFill>
                  <a:srgbClr val="FF0000"/>
                </a:solidFill>
                <a:cs typeface="Arial"/>
              </a:rPr>
              <a:t>gaps that cannot be addressed solely through direct experiments </a:t>
            </a:r>
          </a:p>
          <a:p>
            <a:pPr>
              <a:lnSpc>
                <a:spcPct val="150000"/>
              </a:lnSpc>
            </a:pPr>
            <a:r>
              <a:rPr lang="en-US" sz="2000" dirty="0"/>
              <a:t>WPTM will Leverage </a:t>
            </a:r>
            <a:r>
              <a:rPr lang="en-US" sz="2000" dirty="0" err="1"/>
              <a:t>EUROfusion</a:t>
            </a:r>
            <a:r>
              <a:rPr lang="en-US" sz="2000" dirty="0"/>
              <a:t> experimental strengths  </a:t>
            </a:r>
          </a:p>
          <a:p>
            <a:pPr marL="256857" indent="-213995"/>
            <a:r>
              <a:rPr lang="en-US" sz="2000" dirty="0"/>
              <a:t>Enable reliable, simulation-driven preparation of experiments, ITER and future fusion facilities, reducing reliance on empirical approaches / scaling laws </a:t>
            </a:r>
            <a:endParaRPr lang="en-US" sz="2000" dirty="0">
              <a:cs typeface="Arial"/>
            </a:endParaRPr>
          </a:p>
          <a:p>
            <a:pPr>
              <a:lnSpc>
                <a:spcPct val="150000"/>
              </a:lnSpc>
            </a:pPr>
            <a:r>
              <a:rPr lang="en-US" sz="2000" dirty="0">
                <a:cs typeface="Arial"/>
              </a:rPr>
              <a:t>Activities implemented through the set of 11 </a:t>
            </a:r>
            <a:r>
              <a:rPr lang="en-US" sz="2000" dirty="0">
                <a:solidFill>
                  <a:srgbClr val="FF0000"/>
                </a:solidFill>
                <a:cs typeface="Arial"/>
              </a:rPr>
              <a:t>Theory, Simulation, Verification and Validation (TSVV) projects, focusing on specific topic as outlined in the WP 2026-2027</a:t>
            </a:r>
            <a:r>
              <a:rPr lang="en-US" sz="2000" dirty="0">
                <a:cs typeface="Arial"/>
              </a:rPr>
              <a:t> </a:t>
            </a:r>
          </a:p>
          <a:p>
            <a:pPr>
              <a:lnSpc>
                <a:spcPct val="150000"/>
              </a:lnSpc>
            </a:pPr>
            <a:endParaRPr lang="en-US" sz="2000" dirty="0">
              <a:ea typeface="Calibri"/>
              <a:cs typeface="Arial"/>
            </a:endParaRPr>
          </a:p>
        </p:txBody>
      </p:sp>
      <p:sp>
        <p:nvSpPr>
          <p:cNvPr id="4" name="Espace réservé du pied de page 3">
            <a:extLst>
              <a:ext uri="{FF2B5EF4-FFF2-40B4-BE49-F238E27FC236}">
                <a16:creationId xmlns:a16="http://schemas.microsoft.com/office/drawing/2014/main" id="{0D27E162-3765-4770-B82F-05F0943FEED3}"/>
              </a:ext>
            </a:extLst>
          </p:cNvPr>
          <p:cNvSpPr>
            <a:spLocks noGrp="1"/>
          </p:cNvSpPr>
          <p:nvPr>
            <p:ph type="ftr" sz="quarter" idx="11"/>
          </p:nvPr>
        </p:nvSpPr>
        <p:spPr>
          <a:xfrm>
            <a:off x="825624" y="6555770"/>
            <a:ext cx="539430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31119AE0-CA03-4DBE-B541-28B5AF4938B8}"/>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6" name="ZoneTexte 5">
            <a:extLst>
              <a:ext uri="{FF2B5EF4-FFF2-40B4-BE49-F238E27FC236}">
                <a16:creationId xmlns:a16="http://schemas.microsoft.com/office/drawing/2014/main" id="{E73E3050-D4FE-4DF0-8655-E9F0F00D9926}"/>
              </a:ext>
            </a:extLst>
          </p:cNvPr>
          <p:cNvSpPr txBox="1"/>
          <p:nvPr/>
        </p:nvSpPr>
        <p:spPr>
          <a:xfrm>
            <a:off x="1754659" y="6789211"/>
            <a:ext cx="184731" cy="523220"/>
          </a:xfrm>
          <a:prstGeom prst="rect">
            <a:avLst/>
          </a:prstGeom>
          <a:noFill/>
        </p:spPr>
        <p:txBody>
          <a:bodyPr wrap="none" rtlCol="0">
            <a:spAutoFit/>
          </a:bodyPr>
          <a:lstStyle/>
          <a:p>
            <a:pPr algn="l"/>
            <a:endParaRPr lang="en-US" sz="2800" b="1"/>
          </a:p>
        </p:txBody>
      </p:sp>
    </p:spTree>
    <p:extLst>
      <p:ext uri="{BB962C8B-B14F-4D97-AF65-F5344CB8AC3E}">
        <p14:creationId xmlns:p14="http://schemas.microsoft.com/office/powerpoint/2010/main" val="5455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051D6-B9CA-4EEE-B657-ACBB4A67D4C4}"/>
              </a:ext>
            </a:extLst>
          </p:cNvPr>
          <p:cNvSpPr>
            <a:spLocks noGrp="1"/>
          </p:cNvSpPr>
          <p:nvPr>
            <p:ph type="title"/>
          </p:nvPr>
        </p:nvSpPr>
        <p:spPr>
          <a:xfrm>
            <a:off x="983432" y="192515"/>
            <a:ext cx="11086648" cy="457200"/>
          </a:xfrm>
        </p:spPr>
        <p:txBody>
          <a:bodyPr/>
          <a:lstStyle/>
          <a:p>
            <a:r>
              <a:rPr lang="en-US" dirty="0"/>
              <a:t>Topic 3. Core-pedestal-SOL-wall workflow including  3-D effects (e.g. RMPs) </a:t>
            </a:r>
          </a:p>
        </p:txBody>
      </p:sp>
      <p:sp>
        <p:nvSpPr>
          <p:cNvPr id="3" name="Espace réservé du contenu 2">
            <a:extLst>
              <a:ext uri="{FF2B5EF4-FFF2-40B4-BE49-F238E27FC236}">
                <a16:creationId xmlns:a16="http://schemas.microsoft.com/office/drawing/2014/main" id="{95A2149E-93E9-4B19-A81B-049DAAE48F2C}"/>
              </a:ext>
            </a:extLst>
          </p:cNvPr>
          <p:cNvSpPr>
            <a:spLocks noGrp="1"/>
          </p:cNvSpPr>
          <p:nvPr>
            <p:ph idx="1"/>
          </p:nvPr>
        </p:nvSpPr>
        <p:spPr>
          <a:xfrm>
            <a:off x="204952" y="1169368"/>
            <a:ext cx="11507672" cy="5688632"/>
          </a:xfrm>
        </p:spPr>
        <p:txBody>
          <a:bodyPr>
            <a:normAutofit/>
          </a:bodyPr>
          <a:lstStyle/>
          <a:p>
            <a:pPr marL="442912" indent="-285750">
              <a:spcAft>
                <a:spcPts val="80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P</a:t>
            </a:r>
            <a:r>
              <a:rPr lang="en-US" sz="1800" dirty="0">
                <a:effectLst/>
                <a:latin typeface="Calibri" panose="020F0502020204030204" pitchFamily="34" charset="0"/>
                <a:ea typeface="Calibri" panose="020F0502020204030204" pitchFamily="34" charset="0"/>
                <a:cs typeface="Calibri" panose="020F0502020204030204" pitchFamily="34" charset="0"/>
              </a:rPr>
              <a:t>redicting erosion and migration in the ITER plasma in the presence of RMPs (SOLEDGE3X-ERO2.0 and EMC3-EIRENE+ERO2.0)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800"/>
              </a:spcAft>
              <a:buFont typeface="Courier New" panose="02070309020205020404" pitchFamily="49" charset="0"/>
              <a:buChar char="o"/>
            </a:pPr>
            <a:r>
              <a:rPr lang="en-GB" dirty="0">
                <a:effectLst/>
                <a:latin typeface="Calibri" panose="020F0502020204030204" pitchFamily="34" charset="0"/>
                <a:ea typeface="Calibri" panose="020F0502020204030204" pitchFamily="34" charset="0"/>
                <a:cs typeface="Calibri" panose="020F0502020204030204" pitchFamily="34" charset="0"/>
              </a:rPr>
              <a:t>W-source (erosion, migration) and transport in W machines, including effect of RMPs and extrapolation to ITER: core W estimate for ITER ? </a:t>
            </a:r>
            <a:endParaRPr lang="fr-FR" dirty="0">
              <a:effectLst/>
              <a:latin typeface="Calibri" panose="020F0502020204030204" pitchFamily="34" charset="0"/>
              <a:ea typeface="Calibri" panose="020F0502020204030204" pitchFamily="34" charset="0"/>
            </a:endParaRPr>
          </a:p>
          <a:p>
            <a:pPr marL="442912" indent="-285750">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study of W transport in reactor-relevant W7-X scenarios, stellarator reactor candidates from TSVV-I, and ITER with 3D perturbations </a:t>
            </a:r>
            <a:endParaRPr lang="fr-FR" sz="1800" dirty="0">
              <a:effectLst/>
              <a:latin typeface="Calibri" panose="020F0502020204030204" pitchFamily="34" charset="0"/>
              <a:ea typeface="Calibri" panose="020F0502020204030204" pitchFamily="34" charset="0"/>
            </a:endParaRPr>
          </a:p>
          <a:p>
            <a:pPr marL="442912" indent="-285750">
              <a:spcAft>
                <a:spcPts val="8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E</a:t>
            </a:r>
            <a:r>
              <a:rPr lang="en-GB" sz="1800" dirty="0">
                <a:effectLst/>
                <a:latin typeface="Calibri" panose="020F0502020204030204" pitchFamily="34" charset="0"/>
                <a:ea typeface="Calibri" panose="020F0502020204030204" pitchFamily="34" charset="0"/>
                <a:cs typeface="Calibri" panose="020F0502020204030204" pitchFamily="34" charset="0"/>
              </a:rPr>
              <a:t>xtension TSVV codes towards 3D stellarator configurations from erosion to migration up to core impact </a:t>
            </a:r>
            <a:endParaRPr lang="fr-FR" sz="1800" dirty="0">
              <a:effectLst/>
              <a:latin typeface="Calibri" panose="020F0502020204030204" pitchFamily="34" charset="0"/>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WPs Impacted: TE, PWIE, STEL </a:t>
            </a:r>
            <a:endParaRPr lang="fr-FR" sz="1800" dirty="0">
              <a:effectLst/>
              <a:latin typeface="Calibri" panose="020F0502020204030204" pitchFamily="34" charset="0"/>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collaboration impacted: 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“Physics Basis for ITER scenarios”: ELM control and no ELMS scenarios with W wall</a:t>
            </a:r>
            <a:endParaRPr lang="fr-FR" sz="1800" dirty="0">
              <a:effectLst/>
              <a:latin typeface="Calibri" panose="020F0502020204030204" pitchFamily="34" charset="0"/>
              <a:ea typeface="Calibri" panose="020F0502020204030204" pitchFamily="34" charset="0"/>
            </a:endParaRPr>
          </a:p>
        </p:txBody>
      </p:sp>
      <p:sp>
        <p:nvSpPr>
          <p:cNvPr id="4" name="Espace réservé du pied de page 3">
            <a:extLst>
              <a:ext uri="{FF2B5EF4-FFF2-40B4-BE49-F238E27FC236}">
                <a16:creationId xmlns:a16="http://schemas.microsoft.com/office/drawing/2014/main" id="{EBCF2058-A5F0-47DD-AFB1-34527E813233}"/>
              </a:ext>
            </a:extLst>
          </p:cNvPr>
          <p:cNvSpPr>
            <a:spLocks noGrp="1"/>
          </p:cNvSpPr>
          <p:nvPr>
            <p:ph type="ftr" sz="quarter" idx="11"/>
          </p:nvPr>
        </p:nvSpPr>
        <p:spPr>
          <a:xfrm>
            <a:off x="825623" y="6555770"/>
            <a:ext cx="5270377"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1A614D8C-3846-4267-83D7-88A99B3675E4}"/>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a:solidFill>
                <a:prstClr val="white"/>
              </a:solidFill>
            </a:endParaRPr>
          </a:p>
        </p:txBody>
      </p:sp>
      <p:sp>
        <p:nvSpPr>
          <p:cNvPr id="6" name="ZoneTexte 5">
            <a:extLst>
              <a:ext uri="{FF2B5EF4-FFF2-40B4-BE49-F238E27FC236}">
                <a16:creationId xmlns:a16="http://schemas.microsoft.com/office/drawing/2014/main" id="{C6C4B7BA-2E3F-42B8-B935-E8A5E9F8EADA}"/>
              </a:ext>
            </a:extLst>
          </p:cNvPr>
          <p:cNvSpPr txBox="1"/>
          <p:nvPr/>
        </p:nvSpPr>
        <p:spPr>
          <a:xfrm>
            <a:off x="9986961" y="553786"/>
            <a:ext cx="4214813" cy="400110"/>
          </a:xfrm>
          <a:prstGeom prst="rect">
            <a:avLst/>
          </a:prstGeom>
          <a:noFill/>
        </p:spPr>
        <p:txBody>
          <a:bodyPr wrap="square" rtlCol="0">
            <a:spAutoFit/>
          </a:bodyPr>
          <a:lstStyle/>
          <a:p>
            <a:pPr algn="l"/>
            <a:r>
              <a:rPr lang="en-US" sz="2000" b="1">
                <a:solidFill>
                  <a:srgbClr val="FF0000"/>
                </a:solidFill>
              </a:rPr>
              <a:t>TSVVs: D, E, J, K</a:t>
            </a:r>
          </a:p>
        </p:txBody>
      </p:sp>
      <p:sp>
        <p:nvSpPr>
          <p:cNvPr id="7" name="Titre 1">
            <a:extLst>
              <a:ext uri="{FF2B5EF4-FFF2-40B4-BE49-F238E27FC236}">
                <a16:creationId xmlns:a16="http://schemas.microsoft.com/office/drawing/2014/main" id="{6A8D853E-7BE2-448C-B499-FE99570528BC}"/>
              </a:ext>
            </a:extLst>
          </p:cNvPr>
          <p:cNvSpPr txBox="1">
            <a:spLocks/>
          </p:cNvSpPr>
          <p:nvPr/>
        </p:nvSpPr>
        <p:spPr>
          <a:xfrm>
            <a:off x="1180596" y="602794"/>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50827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EEBC5-B33C-4A88-BD96-40D01731E1F9}"/>
              </a:ext>
            </a:extLst>
          </p:cNvPr>
          <p:cNvSpPr>
            <a:spLocks noGrp="1"/>
          </p:cNvSpPr>
          <p:nvPr>
            <p:ph type="title"/>
          </p:nvPr>
        </p:nvSpPr>
        <p:spPr>
          <a:xfrm>
            <a:off x="983431" y="192515"/>
            <a:ext cx="10506203" cy="457200"/>
          </a:xfrm>
        </p:spPr>
        <p:txBody>
          <a:bodyPr/>
          <a:lstStyle/>
          <a:p>
            <a:r>
              <a:rPr lang="en-US" dirty="0"/>
              <a:t>Topic 4. Disruption, RE and impact on the W wall at high current </a:t>
            </a:r>
          </a:p>
        </p:txBody>
      </p:sp>
      <p:sp>
        <p:nvSpPr>
          <p:cNvPr id="3" name="Espace réservé du contenu 2">
            <a:extLst>
              <a:ext uri="{FF2B5EF4-FFF2-40B4-BE49-F238E27FC236}">
                <a16:creationId xmlns:a16="http://schemas.microsoft.com/office/drawing/2014/main" id="{E958A430-910A-4B51-9A0A-938D589D2129}"/>
              </a:ext>
            </a:extLst>
          </p:cNvPr>
          <p:cNvSpPr>
            <a:spLocks noGrp="1"/>
          </p:cNvSpPr>
          <p:nvPr>
            <p:ph idx="1"/>
          </p:nvPr>
        </p:nvSpPr>
        <p:spPr>
          <a:xfrm>
            <a:off x="360040" y="987766"/>
            <a:ext cx="11310288" cy="5785364"/>
          </a:xfrm>
        </p:spPr>
        <p:txBody>
          <a:bodyPr>
            <a:normAutofit/>
          </a:bodyPr>
          <a:lstStyle/>
          <a:p>
            <a:pPr marL="442912" indent="-285750" algn="just">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JOREK-DREAM coupling and in the parallelization of DREAM </a:t>
            </a:r>
            <a:r>
              <a:rPr lang="en-US" sz="1800" dirty="0">
                <a:latin typeface="Calibri" panose="020F0502020204030204" pitchFamily="34" charset="0"/>
                <a:ea typeface="Calibri" panose="020F0502020204030204" pitchFamily="34" charset="0"/>
                <a:cs typeface="Calibri" panose="020F0502020204030204" pitchFamily="34" charset="0"/>
              </a:rPr>
              <a:t>code for efficient RE calculation at high current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Aft>
                <a:spcPts val="80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Calibri" panose="020F0502020204030204" pitchFamily="34" charset="0"/>
              </a:rPr>
              <a:t>Delay in addressing the highest risk for ITER high-current operation</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a:effectLst/>
                <a:latin typeface="Calibri" panose="020F0502020204030204" pitchFamily="34" charset="0"/>
                <a:ea typeface="Calibri" panose="020F0502020204030204" pitchFamily="34" charset="0"/>
                <a:cs typeface="Calibri" panose="020F0502020204030204" pitchFamily="34" charset="0"/>
              </a:rPr>
              <a:t>simulation of the dependency of RE current on the pre-disruption plasma current</a:t>
            </a:r>
            <a:r>
              <a:rPr lang="en-GB" b="1" dirty="0">
                <a:latin typeface="Calibri" panose="020F0502020204030204" pitchFamily="34" charset="0"/>
                <a:ea typeface="Calibri" panose="020F0502020204030204" pitchFamily="34" charset="0"/>
                <a:cs typeface="Calibri" panose="020F0502020204030204" pitchFamily="34" charset="0"/>
              </a:rPr>
              <a:t>. I</a:t>
            </a:r>
            <a:r>
              <a:rPr lang="en-GB" b="1" dirty="0">
                <a:effectLst/>
                <a:latin typeface="Calibri" panose="020F0502020204030204" pitchFamily="34" charset="0"/>
                <a:ea typeface="Calibri" panose="020F0502020204030204" pitchFamily="34" charset="0"/>
                <a:cs typeface="Calibri" panose="020F0502020204030204" pitchFamily="34" charset="0"/>
              </a:rPr>
              <a:t>mportance of seed generation and losses vs avalanche multiplication effect (high current simulation)  </a:t>
            </a:r>
            <a:endParaRPr lang="fr-FR" b="1" dirty="0">
              <a:effectLst/>
              <a:latin typeface="Calibri" panose="020F0502020204030204" pitchFamily="34" charset="0"/>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compliance with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EUROfusion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standard software (CARIDDI and FIREWALL) that will impact code dissemination and users involvement</a:t>
            </a:r>
          </a:p>
          <a:p>
            <a:pPr marL="442912" indent="-285750">
              <a:lnSpc>
                <a:spcPct val="105000"/>
              </a:lnSpc>
              <a:spcAft>
                <a:spcPts val="8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 induced damages on W PFC wall: development of thermo-mechanical model with W (</a:t>
            </a:r>
            <a:r>
              <a:rPr lang="en-GB" sz="1800" dirty="0">
                <a:effectLst/>
                <a:latin typeface="Calibri" panose="020F0502020204030204" pitchFamily="34" charset="0"/>
                <a:ea typeface="Calibri" panose="020F0502020204030204" pitchFamily="34" charset="0"/>
                <a:cs typeface="Times New Roman" panose="02020603050405020304" pitchFamily="18" charset="0"/>
              </a:rPr>
              <a:t>Geant4-MEMENTO-LSDYNA): vaporisation, melting , release of debris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42912" indent="-285750">
              <a:lnSpc>
                <a:spcPct val="105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WPs Impacted: TE, PWIE</a:t>
            </a:r>
            <a:r>
              <a:rPr lang="en-GB" sz="1800" dirty="0">
                <a:latin typeface="Calibri" panose="020F0502020204030204" pitchFamily="34" charset="0"/>
                <a:ea typeface="Calibri" panose="020F0502020204030204" pitchFamily="34" charset="0"/>
                <a:cs typeface="Calibri" panose="020F0502020204030204" pitchFamily="34" charset="0"/>
              </a:rPr>
              <a:t> (delay in the validation) </a:t>
            </a:r>
            <a:endParaRPr lang="fr-FR" sz="1800" dirty="0">
              <a:effectLst/>
              <a:latin typeface="Calibri" panose="020F0502020204030204" pitchFamily="34" charset="0"/>
              <a:ea typeface="Calibri" panose="020F0502020204030204" pitchFamily="34" charset="0"/>
            </a:endParaRPr>
          </a:p>
          <a:p>
            <a:pPr marL="442912" indent="-285750">
              <a:lnSpc>
                <a:spcPct val="105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collaboration impacted : </a:t>
            </a:r>
          </a:p>
          <a:p>
            <a:pPr marL="742950" lvl="1" indent="-285750">
              <a:lnSpc>
                <a:spcPct val="105000"/>
              </a:lnSpc>
              <a:spcAft>
                <a:spcPts val="8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“Physics Basis for ITER scenarios” : Disruptions </a:t>
            </a:r>
          </a:p>
          <a:p>
            <a:pPr marL="742950" lvl="1" indent="-285750">
              <a:lnSpc>
                <a:spcPct val="105000"/>
              </a:lnSpc>
              <a:spcAft>
                <a:spcPts val="8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disruption mitigation :  strategy for benign termination of RE plasmas </a:t>
            </a:r>
          </a:p>
          <a:p>
            <a:pPr marL="742950" lvl="1" indent="-285750">
              <a:lnSpc>
                <a:spcPct val="105000"/>
              </a:lnSpc>
              <a:spcAft>
                <a:spcPts val="80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rPr>
              <a:t>Runaway electron avalanche (RAE) </a:t>
            </a:r>
            <a:r>
              <a:rPr lang="en-US" b="1" dirty="0" err="1">
                <a:effectLst/>
                <a:latin typeface="Calibri" panose="020F0502020204030204" pitchFamily="34" charset="0"/>
                <a:ea typeface="Calibri" panose="020F0502020204030204" pitchFamily="34" charset="0"/>
              </a:rPr>
              <a:t>behaviour</a:t>
            </a:r>
            <a:r>
              <a:rPr lang="en-US" b="1" dirty="0">
                <a:effectLst/>
                <a:latin typeface="Calibri" panose="020F0502020204030204" pitchFamily="34" charset="0"/>
                <a:ea typeface="Calibri" panose="020F0502020204030204" pitchFamily="34" charset="0"/>
              </a:rPr>
              <a:t> and predictive model validation</a:t>
            </a:r>
            <a:r>
              <a:rPr lang="en-US" sz="1900" b="1" dirty="0">
                <a:effectLst/>
                <a:latin typeface="Calibri" panose="020F0502020204030204" pitchFamily="34" charset="0"/>
                <a:ea typeface="Calibri" panose="020F0502020204030204" pitchFamily="34" charset="0"/>
              </a:rPr>
              <a:t> </a:t>
            </a:r>
            <a:endParaRPr lang="fr-FR" sz="1900" b="1" dirty="0">
              <a:effectLst/>
              <a:latin typeface="Calibri" panose="020F0502020204030204" pitchFamily="34" charset="0"/>
              <a:ea typeface="Calibri" panose="020F0502020204030204" pitchFamily="34" charset="0"/>
            </a:endParaRPr>
          </a:p>
        </p:txBody>
      </p:sp>
      <p:sp>
        <p:nvSpPr>
          <p:cNvPr id="4" name="Espace réservé du pied de page 3">
            <a:extLst>
              <a:ext uri="{FF2B5EF4-FFF2-40B4-BE49-F238E27FC236}">
                <a16:creationId xmlns:a16="http://schemas.microsoft.com/office/drawing/2014/main" id="{7DBD9E5E-39D4-4C0E-9DA2-E4E5C60CBE29}"/>
              </a:ext>
            </a:extLst>
          </p:cNvPr>
          <p:cNvSpPr>
            <a:spLocks noGrp="1"/>
          </p:cNvSpPr>
          <p:nvPr>
            <p:ph type="ftr" sz="quarter" idx="11"/>
          </p:nvPr>
        </p:nvSpPr>
        <p:spPr>
          <a:xfrm>
            <a:off x="825624" y="6555770"/>
            <a:ext cx="5965320"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BE4D013E-FA5C-4509-9E82-1D214437710C}"/>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a:solidFill>
                <a:prstClr val="white"/>
              </a:solidFill>
            </a:endParaRPr>
          </a:p>
        </p:txBody>
      </p:sp>
      <p:pic>
        <p:nvPicPr>
          <p:cNvPr id="7" name="Image 6">
            <a:extLst>
              <a:ext uri="{FF2B5EF4-FFF2-40B4-BE49-F238E27FC236}">
                <a16:creationId xmlns:a16="http://schemas.microsoft.com/office/drawing/2014/main" id="{7204D935-EA38-4A75-980D-5D9DFEF2A3C5}"/>
              </a:ext>
            </a:extLst>
          </p:cNvPr>
          <p:cNvPicPr>
            <a:picLocks noChangeAspect="1"/>
          </p:cNvPicPr>
          <p:nvPr/>
        </p:nvPicPr>
        <p:blipFill>
          <a:blip r:embed="rId2"/>
          <a:stretch>
            <a:fillRect/>
          </a:stretch>
        </p:blipFill>
        <p:spPr>
          <a:xfrm>
            <a:off x="9500991" y="3684717"/>
            <a:ext cx="2330969" cy="2639131"/>
          </a:xfrm>
          <a:prstGeom prst="rect">
            <a:avLst/>
          </a:prstGeom>
        </p:spPr>
      </p:pic>
      <p:sp>
        <p:nvSpPr>
          <p:cNvPr id="8" name="ZoneTexte 7">
            <a:extLst>
              <a:ext uri="{FF2B5EF4-FFF2-40B4-BE49-F238E27FC236}">
                <a16:creationId xmlns:a16="http://schemas.microsoft.com/office/drawing/2014/main" id="{316F9035-0BC7-4474-B25C-AC6985906371}"/>
              </a:ext>
            </a:extLst>
          </p:cNvPr>
          <p:cNvSpPr txBox="1"/>
          <p:nvPr/>
        </p:nvSpPr>
        <p:spPr>
          <a:xfrm>
            <a:off x="10435208" y="405444"/>
            <a:ext cx="4214813" cy="400110"/>
          </a:xfrm>
          <a:prstGeom prst="rect">
            <a:avLst/>
          </a:prstGeom>
          <a:noFill/>
        </p:spPr>
        <p:txBody>
          <a:bodyPr wrap="square" rtlCol="0">
            <a:spAutoFit/>
          </a:bodyPr>
          <a:lstStyle/>
          <a:p>
            <a:pPr algn="l"/>
            <a:r>
              <a:rPr lang="en-US" sz="2000" b="1">
                <a:solidFill>
                  <a:srgbClr val="FF0000"/>
                </a:solidFill>
              </a:rPr>
              <a:t>TSVVs: D, F</a:t>
            </a:r>
          </a:p>
        </p:txBody>
      </p:sp>
      <p:sp>
        <p:nvSpPr>
          <p:cNvPr id="9" name="Titre 1">
            <a:extLst>
              <a:ext uri="{FF2B5EF4-FFF2-40B4-BE49-F238E27FC236}">
                <a16:creationId xmlns:a16="http://schemas.microsoft.com/office/drawing/2014/main" id="{668FE093-D4CC-4CDC-95B1-ADC4FE0D69C4}"/>
              </a:ext>
            </a:extLst>
          </p:cNvPr>
          <p:cNvSpPr txBox="1">
            <a:spLocks/>
          </p:cNvSpPr>
          <p:nvPr/>
        </p:nvSpPr>
        <p:spPr>
          <a:xfrm>
            <a:off x="1180596" y="602794"/>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55090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2CFA3-0381-422F-9A85-99C007D74E18}"/>
              </a:ext>
            </a:extLst>
          </p:cNvPr>
          <p:cNvSpPr>
            <a:spLocks noGrp="1"/>
          </p:cNvSpPr>
          <p:nvPr>
            <p:ph type="title"/>
          </p:nvPr>
        </p:nvSpPr>
        <p:spPr>
          <a:xfrm>
            <a:off x="983432" y="192515"/>
            <a:ext cx="10848528" cy="457200"/>
          </a:xfrm>
        </p:spPr>
        <p:txBody>
          <a:bodyPr/>
          <a:lstStyle/>
          <a:p>
            <a:r>
              <a:rPr lang="en-US" dirty="0"/>
              <a:t>Topic 5. Simulation of high beta plasmas and fast particle effect on confinement/stability </a:t>
            </a:r>
          </a:p>
        </p:txBody>
      </p:sp>
      <p:sp>
        <p:nvSpPr>
          <p:cNvPr id="3" name="Espace réservé du contenu 2">
            <a:extLst>
              <a:ext uri="{FF2B5EF4-FFF2-40B4-BE49-F238E27FC236}">
                <a16:creationId xmlns:a16="http://schemas.microsoft.com/office/drawing/2014/main" id="{95791A01-FE5E-412C-A470-7FAEE48AEBBF}"/>
              </a:ext>
            </a:extLst>
          </p:cNvPr>
          <p:cNvSpPr>
            <a:spLocks noGrp="1"/>
          </p:cNvSpPr>
          <p:nvPr>
            <p:ph idx="1"/>
          </p:nvPr>
        </p:nvSpPr>
        <p:spPr>
          <a:xfrm>
            <a:off x="181879" y="1165996"/>
            <a:ext cx="11828242" cy="4768079"/>
          </a:xfrm>
        </p:spPr>
        <p:txBody>
          <a:bodyPr>
            <a:normAutofit/>
          </a:bodyPr>
          <a:lstStyle/>
          <a:p>
            <a:pPr marL="442912" indent="-285750" algn="just">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global gyrokinetic simulations (ORB5/EUTERPE, GENE, GYSELA) of energetic-particle physics in </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experiments, JT60-SA, ITER, stellarator. </a:t>
            </a:r>
          </a:p>
          <a:p>
            <a:pPr marL="442912" indent="-285750" algn="just">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High beta regimes in stellarator plasmas assessing the KBM instability. At risk </a:t>
            </a:r>
          </a:p>
          <a:p>
            <a:pPr marL="442912" indent="-285750" algn="just">
              <a:spcBef>
                <a:spcPts val="60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integration s</a:t>
            </a:r>
            <a:r>
              <a:rPr lang="en-GB" sz="1800" dirty="0">
                <a:effectLst/>
                <a:latin typeface="Calibri" panose="020F0502020204030204" pitchFamily="34" charset="0"/>
                <a:ea typeface="Calibri" panose="020F0502020204030204" pitchFamily="34" charset="0"/>
                <a:cs typeface="Calibri" panose="020F0502020204030204" pitchFamily="34" charset="0"/>
              </a:rPr>
              <a:t>imulation with realistic burning plasma sources to address the importance of memory effects and nonlinearities when fast particles, profiles and turbulence evolve</a:t>
            </a: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WPs Impacted: TE, SA, STEL</a:t>
            </a:r>
            <a:endParaRPr lang="fr-FR" sz="1800"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collaboration impacted: </a:t>
            </a:r>
          </a:p>
          <a:p>
            <a:pPr marL="742950" lvl="1" indent="-285750">
              <a:lnSpc>
                <a:spcPct val="105000"/>
              </a:lnSpc>
              <a:spcBef>
                <a:spcPts val="600"/>
              </a:spcBef>
              <a:spcAft>
                <a:spcPts val="6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“HFPS improvements” : development of models for burning plasmas and models validated at high beta (electromagnetic effects) </a:t>
            </a:r>
            <a:endParaRPr lang="fr-FR" b="1" dirty="0">
              <a:effectLst/>
              <a:latin typeface="Calibri" panose="020F0502020204030204" pitchFamily="34" charset="0"/>
              <a:ea typeface="Calibri" panose="020F0502020204030204" pitchFamily="34" charset="0"/>
            </a:endParaRPr>
          </a:p>
        </p:txBody>
      </p:sp>
      <p:sp>
        <p:nvSpPr>
          <p:cNvPr id="4" name="Espace réservé du pied de page 3">
            <a:extLst>
              <a:ext uri="{FF2B5EF4-FFF2-40B4-BE49-F238E27FC236}">
                <a16:creationId xmlns:a16="http://schemas.microsoft.com/office/drawing/2014/main" id="{B55DADBA-E20F-4808-BCE6-72DB8A01B34D}"/>
              </a:ext>
            </a:extLst>
          </p:cNvPr>
          <p:cNvSpPr>
            <a:spLocks noGrp="1"/>
          </p:cNvSpPr>
          <p:nvPr>
            <p:ph type="ftr" sz="quarter" idx="11"/>
          </p:nvPr>
        </p:nvSpPr>
        <p:spPr>
          <a:xfrm>
            <a:off x="825624" y="6555770"/>
            <a:ext cx="5270376"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6D6CADF1-0AE3-40EF-86ED-6892F4456883}"/>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a:solidFill>
                <a:prstClr val="white"/>
              </a:solidFill>
            </a:endParaRPr>
          </a:p>
        </p:txBody>
      </p:sp>
      <p:sp>
        <p:nvSpPr>
          <p:cNvPr id="6" name="ZoneTexte 5">
            <a:extLst>
              <a:ext uri="{FF2B5EF4-FFF2-40B4-BE49-F238E27FC236}">
                <a16:creationId xmlns:a16="http://schemas.microsoft.com/office/drawing/2014/main" id="{E186356E-09FC-4359-AAFB-C8F73056608C}"/>
              </a:ext>
            </a:extLst>
          </p:cNvPr>
          <p:cNvSpPr txBox="1"/>
          <p:nvPr/>
        </p:nvSpPr>
        <p:spPr>
          <a:xfrm>
            <a:off x="9986961" y="553786"/>
            <a:ext cx="2067507" cy="400110"/>
          </a:xfrm>
          <a:prstGeom prst="rect">
            <a:avLst/>
          </a:prstGeom>
          <a:noFill/>
        </p:spPr>
        <p:txBody>
          <a:bodyPr wrap="square" rtlCol="0">
            <a:spAutoFit/>
          </a:bodyPr>
          <a:lstStyle/>
          <a:p>
            <a:pPr algn="l"/>
            <a:r>
              <a:rPr lang="en-US" sz="2000" b="1">
                <a:solidFill>
                  <a:srgbClr val="FF0000"/>
                </a:solidFill>
              </a:rPr>
              <a:t>TSVVs: G, H, I, J</a:t>
            </a:r>
          </a:p>
        </p:txBody>
      </p:sp>
      <p:sp>
        <p:nvSpPr>
          <p:cNvPr id="7" name="Titre 1">
            <a:extLst>
              <a:ext uri="{FF2B5EF4-FFF2-40B4-BE49-F238E27FC236}">
                <a16:creationId xmlns:a16="http://schemas.microsoft.com/office/drawing/2014/main" id="{3118992B-ACE9-4D6B-AAF0-708803AD48B9}"/>
              </a:ext>
            </a:extLst>
          </p:cNvPr>
          <p:cNvSpPr txBox="1">
            <a:spLocks/>
          </p:cNvSpPr>
          <p:nvPr/>
        </p:nvSpPr>
        <p:spPr>
          <a:xfrm>
            <a:off x="1180596" y="708796"/>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29800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AA283-0468-4B2F-8800-C0FC69A836C7}"/>
              </a:ext>
            </a:extLst>
          </p:cNvPr>
          <p:cNvSpPr>
            <a:spLocks noGrp="1"/>
          </p:cNvSpPr>
          <p:nvPr>
            <p:ph type="title"/>
          </p:nvPr>
        </p:nvSpPr>
        <p:spPr>
          <a:xfrm>
            <a:off x="825624" y="221857"/>
            <a:ext cx="11366375" cy="457200"/>
          </a:xfrm>
        </p:spPr>
        <p:txBody>
          <a:bodyPr/>
          <a:lstStyle/>
          <a:p>
            <a:r>
              <a:rPr lang="en-US" dirty="0"/>
              <a:t>Topic 6. Stellarator core turbulence and optimization</a:t>
            </a:r>
          </a:p>
        </p:txBody>
      </p:sp>
      <p:sp>
        <p:nvSpPr>
          <p:cNvPr id="3" name="Espace réservé du contenu 2">
            <a:extLst>
              <a:ext uri="{FF2B5EF4-FFF2-40B4-BE49-F238E27FC236}">
                <a16:creationId xmlns:a16="http://schemas.microsoft.com/office/drawing/2014/main" id="{99BEFAD1-D906-45AA-A9F6-BA794F920488}"/>
              </a:ext>
            </a:extLst>
          </p:cNvPr>
          <p:cNvSpPr>
            <a:spLocks noGrp="1"/>
          </p:cNvSpPr>
          <p:nvPr>
            <p:ph idx="1"/>
          </p:nvPr>
        </p:nvSpPr>
        <p:spPr>
          <a:xfrm>
            <a:off x="371475" y="772276"/>
            <a:ext cx="11682993" cy="5876713"/>
          </a:xfrm>
        </p:spPr>
        <p:txBody>
          <a:bodyPr>
            <a:normAutofit fontScale="62500" lnSpcReduction="20000"/>
          </a:bodyPr>
          <a:lstStyle/>
          <a:p>
            <a:pPr marL="442912" indent="-285750" algn="just">
              <a:spcBef>
                <a:spcPts val="600"/>
              </a:spcBef>
              <a:spcAft>
                <a:spcPts val="600"/>
              </a:spcAft>
              <a:buFont typeface="Courier New" panose="02070309020205020404" pitchFamily="49" charset="0"/>
              <a:buChar char="o"/>
            </a:pPr>
            <a:r>
              <a:rPr lang="en-GB" sz="2900" dirty="0">
                <a:effectLst/>
                <a:latin typeface="Calibri" panose="020F0502020204030204" pitchFamily="34" charset="0"/>
                <a:ea typeface="Calibri" panose="020F0502020204030204" pitchFamily="34" charset="0"/>
                <a:cs typeface="Calibri" panose="020F0502020204030204" pitchFamily="34" charset="0"/>
              </a:rPr>
              <a:t>predicted performance and validation  on two </a:t>
            </a:r>
            <a:r>
              <a:rPr lang="en-GB" sz="2900" dirty="0">
                <a:latin typeface="Calibri" panose="020F0502020204030204" pitchFamily="34" charset="0"/>
                <a:ea typeface="Calibri" panose="020F0502020204030204" pitchFamily="34" charset="0"/>
                <a:cs typeface="Calibri" panose="020F0502020204030204" pitchFamily="34" charset="0"/>
              </a:rPr>
              <a:t>experimental W7-X campaigns 2026-27</a:t>
            </a:r>
          </a:p>
          <a:p>
            <a:pPr marL="742950" lvl="1" indent="-285750" algn="just">
              <a:spcBef>
                <a:spcPts val="600"/>
              </a:spcBef>
              <a:spcAft>
                <a:spcPts val="600"/>
              </a:spcAft>
              <a:buFont typeface="Courier New" panose="02070309020205020404" pitchFamily="49" charset="0"/>
              <a:buChar char="o"/>
            </a:pPr>
            <a:r>
              <a:rPr lang="en-US" sz="2900" b="1" dirty="0">
                <a:effectLst/>
                <a:latin typeface="Calibri" panose="020F0502020204030204" pitchFamily="34" charset="0"/>
                <a:ea typeface="Calibri" panose="020F0502020204030204" pitchFamily="34" charset="0"/>
              </a:rPr>
              <a:t>“study of tungsten transport in reactor-relevant W7-X scenarios, and ITER with 3D perturbations”</a:t>
            </a:r>
            <a:endParaRPr lang="en-GB" sz="2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Bef>
                <a:spcPts val="600"/>
              </a:spcBef>
              <a:spcAft>
                <a:spcPts val="600"/>
              </a:spcAft>
              <a:buFont typeface="Courier New" panose="02070309020205020404" pitchFamily="49" charset="0"/>
              <a:buChar char="o"/>
            </a:pPr>
            <a:r>
              <a:rPr lang="en-GB" sz="2900" b="1" dirty="0">
                <a:effectLst/>
                <a:latin typeface="Calibri" panose="020F0502020204030204" pitchFamily="34" charset="0"/>
                <a:ea typeface="Times New Roman" panose="02020603050405020304" pitchFamily="18" charset="0"/>
                <a:cs typeface="Times New Roman" panose="02020603050405020304" pitchFamily="18" charset="0"/>
              </a:rPr>
              <a:t> “Stellarator core turbulence database for W7-X based on flux-tube simulations”</a:t>
            </a:r>
          </a:p>
          <a:p>
            <a:pPr marL="742950" lvl="1" indent="-285750" algn="just">
              <a:spcBef>
                <a:spcPts val="600"/>
              </a:spcBef>
              <a:spcAft>
                <a:spcPts val="600"/>
              </a:spcAft>
              <a:buFont typeface="Courier New" panose="02070309020205020404" pitchFamily="49" charset="0"/>
              <a:buChar char="o"/>
            </a:pPr>
            <a:r>
              <a:rPr lang="en-GB" sz="2900" b="1" dirty="0">
                <a:effectLst/>
                <a:latin typeface="Calibri" panose="020F0502020204030204" pitchFamily="34" charset="0"/>
                <a:ea typeface="Times New Roman" panose="02020603050405020304" pitchFamily="18" charset="0"/>
                <a:cs typeface="Times New Roman" panose="02020603050405020304" pitchFamily="18" charset="0"/>
              </a:rPr>
              <a:t>“Rapid turbulence synthetic diagnostic tool development  based on an initial electrostatic turbulent transport database”</a:t>
            </a:r>
            <a:endParaRPr lang="en-US" sz="2900" b="1" dirty="0">
              <a:latin typeface="Calibri" panose="020F0502020204030204" pitchFamily="34" charset="0"/>
              <a:ea typeface="Calibri" panose="020F0502020204030204" pitchFamily="34" charset="0"/>
              <a:cs typeface="Calibri" panose="020F0502020204030204" pitchFamily="34" charset="0"/>
            </a:endParaRPr>
          </a:p>
          <a:p>
            <a:pPr marL="442912" indent="-285750" algn="just">
              <a:spcBef>
                <a:spcPts val="600"/>
              </a:spcBef>
              <a:spcAft>
                <a:spcPts val="600"/>
              </a:spcAft>
              <a:buFont typeface="Courier New" panose="02070309020205020404" pitchFamily="49" charset="0"/>
              <a:buChar char="o"/>
            </a:pPr>
            <a:r>
              <a:rPr lang="en-US" sz="2900" dirty="0">
                <a:effectLst/>
                <a:latin typeface="Calibri" panose="020F0502020204030204" pitchFamily="34" charset="0"/>
                <a:ea typeface="Calibri" panose="020F0502020204030204" pitchFamily="34" charset="0"/>
                <a:cs typeface="Calibri" panose="020F0502020204030204" pitchFamily="34" charset="0"/>
              </a:rPr>
              <a:t>study of the effect of edge optimization on divertor performance with high-fidelity codes (</a:t>
            </a:r>
            <a:r>
              <a:rPr lang="en-US" sz="2900" b="1" dirty="0">
                <a:effectLst/>
                <a:latin typeface="Calibri" panose="020F0502020204030204" pitchFamily="34" charset="0"/>
                <a:ea typeface="Calibri" panose="020F0502020204030204" pitchFamily="34" charset="0"/>
                <a:cs typeface="Calibri" panose="020F0502020204030204" pitchFamily="34" charset="0"/>
              </a:rPr>
              <a:t>EMC3-EIRENE)</a:t>
            </a:r>
          </a:p>
          <a:p>
            <a:pPr marL="442912" indent="-285750" algn="just">
              <a:spcBef>
                <a:spcPts val="600"/>
              </a:spcBef>
              <a:spcAft>
                <a:spcPts val="600"/>
              </a:spcAft>
              <a:buFont typeface="Courier New" panose="02070309020205020404" pitchFamily="49" charset="0"/>
              <a:buChar char="o"/>
            </a:pPr>
            <a:r>
              <a:rPr lang="en-US" sz="2900" dirty="0">
                <a:effectLst/>
                <a:latin typeface="Calibri" panose="020F0502020204030204" pitchFamily="34" charset="0"/>
                <a:ea typeface="Calibri" panose="020F0502020204030204" pitchFamily="34" charset="0"/>
                <a:cs typeface="Calibri" panose="020F0502020204030204" pitchFamily="34" charset="0"/>
              </a:rPr>
              <a:t>coupling of efficient orbit-following codes with stellarator optimization codes </a:t>
            </a:r>
          </a:p>
          <a:p>
            <a:pPr marL="742950" lvl="1" indent="-285750" algn="just">
              <a:spcBef>
                <a:spcPts val="600"/>
              </a:spcBef>
              <a:spcAft>
                <a:spcPts val="600"/>
              </a:spcAft>
              <a:buFont typeface="Courier New" panose="02070309020205020404" pitchFamily="49" charset="0"/>
              <a:buChar char="o"/>
            </a:pPr>
            <a:r>
              <a:rPr lang="en-US" sz="2900" b="1" dirty="0">
                <a:effectLst/>
                <a:latin typeface="Calibri" panose="020F0502020204030204" pitchFamily="34" charset="0"/>
                <a:ea typeface="Calibri" panose="020F0502020204030204" pitchFamily="34" charset="0"/>
                <a:cs typeface="Calibri" panose="020F0502020204030204" pitchFamily="34" charset="0"/>
              </a:rPr>
              <a:t>Delay in the prediction of energetic particle losses on the walls </a:t>
            </a:r>
          </a:p>
          <a:p>
            <a:pPr marL="442912" indent="-285750" algn="just">
              <a:spcBef>
                <a:spcPts val="600"/>
              </a:spcBef>
              <a:spcAft>
                <a:spcPts val="600"/>
              </a:spcAft>
              <a:buFont typeface="Courier New" panose="02070309020205020404" pitchFamily="49" charset="0"/>
              <a:buChar char="o"/>
            </a:pPr>
            <a:r>
              <a:rPr lang="en-US" sz="2900" dirty="0">
                <a:effectLst/>
                <a:latin typeface="Calibri" panose="020F0502020204030204" pitchFamily="34" charset="0"/>
                <a:ea typeface="Calibri" panose="020F0502020204030204" pitchFamily="34" charset="0"/>
                <a:cs typeface="Calibri" panose="020F0502020204030204" pitchFamily="34" charset="0"/>
              </a:rPr>
              <a:t>application of newly developed topological tools</a:t>
            </a:r>
          </a:p>
          <a:p>
            <a:pPr marL="742950" lvl="1" indent="-285750" algn="just">
              <a:spcBef>
                <a:spcPts val="600"/>
              </a:spcBef>
              <a:spcAft>
                <a:spcPts val="600"/>
              </a:spcAft>
              <a:buFont typeface="Courier New" panose="02070309020205020404" pitchFamily="49" charset="0"/>
              <a:buChar char="o"/>
            </a:pPr>
            <a:r>
              <a:rPr lang="en-US" sz="2900" b="1" dirty="0">
                <a:effectLst/>
                <a:latin typeface="Calibri" panose="020F0502020204030204" pitchFamily="34" charset="0"/>
                <a:ea typeface="Calibri" panose="020F0502020204030204" pitchFamily="34" charset="0"/>
                <a:cs typeface="Calibri" panose="020F0502020204030204" pitchFamily="34" charset="0"/>
              </a:rPr>
              <a:t>study and optimization of internal transport barriers in stellarators and validation in  W7-X </a:t>
            </a:r>
          </a:p>
          <a:p>
            <a:pPr marL="442912" indent="-285750" algn="just">
              <a:spcBef>
                <a:spcPts val="600"/>
              </a:spcBef>
              <a:spcAft>
                <a:spcPts val="600"/>
              </a:spcAft>
              <a:buFont typeface="Courier New" panose="02070309020205020404" pitchFamily="49" charset="0"/>
              <a:buChar char="o"/>
            </a:pPr>
            <a:r>
              <a:rPr lang="en-US" sz="2900" dirty="0">
                <a:effectLst/>
                <a:latin typeface="Calibri" panose="020F0502020204030204" pitchFamily="34" charset="0"/>
                <a:ea typeface="Calibri" panose="020F0502020204030204" pitchFamily="34" charset="0"/>
                <a:cs typeface="Calibri" panose="020F0502020204030204" pitchFamily="34" charset="0"/>
              </a:rPr>
              <a:t>exploration of piecewise </a:t>
            </a:r>
            <a:r>
              <a:rPr lang="en-US" sz="2900" dirty="0" err="1">
                <a:effectLst/>
                <a:latin typeface="Calibri" panose="020F0502020204030204" pitchFamily="34" charset="0"/>
                <a:ea typeface="Calibri" panose="020F0502020204030204" pitchFamily="34" charset="0"/>
                <a:cs typeface="Calibri" panose="020F0502020204030204" pitchFamily="34" charset="0"/>
              </a:rPr>
              <a:t>omnigeneous</a:t>
            </a:r>
            <a:r>
              <a:rPr lang="en-US" sz="2900" dirty="0">
                <a:effectLst/>
                <a:latin typeface="Calibri" panose="020F0502020204030204" pitchFamily="34" charset="0"/>
                <a:ea typeface="Calibri" panose="020F0502020204030204" pitchFamily="34" charset="0"/>
                <a:cs typeface="Calibri" panose="020F0502020204030204" pitchFamily="34" charset="0"/>
              </a:rPr>
              <a:t> stellarator configurations, </a:t>
            </a:r>
          </a:p>
          <a:p>
            <a:pPr marL="742950" lvl="1" indent="-285750" algn="just">
              <a:spcBef>
                <a:spcPts val="600"/>
              </a:spcBef>
              <a:spcAft>
                <a:spcPts val="600"/>
              </a:spcAft>
              <a:buFont typeface="Courier New" panose="02070309020205020404" pitchFamily="49" charset="0"/>
              <a:buChar char="o"/>
            </a:pPr>
            <a:r>
              <a:rPr lang="en-US" sz="2900" b="1" dirty="0">
                <a:effectLst/>
                <a:latin typeface="Calibri" panose="020F0502020204030204" pitchFamily="34" charset="0"/>
                <a:ea typeface="Calibri" panose="020F0502020204030204" pitchFamily="34" charset="0"/>
                <a:cs typeface="Calibri" panose="020F0502020204030204" pitchFamily="34" charset="0"/>
              </a:rPr>
              <a:t>simpler coil designs without compromising the confinement performance</a:t>
            </a:r>
          </a:p>
          <a:p>
            <a:pPr marL="442912" indent="-285750">
              <a:lnSpc>
                <a:spcPct val="105000"/>
              </a:lnSpc>
              <a:spcBef>
                <a:spcPts val="600"/>
              </a:spcBef>
              <a:spcAft>
                <a:spcPts val="600"/>
              </a:spcAft>
              <a:buFont typeface="Courier New" panose="02070309020205020404" pitchFamily="49" charset="0"/>
              <a:buChar char="o"/>
            </a:pPr>
            <a:r>
              <a:rPr lang="en-GB" sz="2900" dirty="0">
                <a:effectLst/>
                <a:latin typeface="Calibri" panose="020F0502020204030204" pitchFamily="34" charset="0"/>
                <a:ea typeface="Calibri" panose="020F0502020204030204" pitchFamily="34" charset="0"/>
                <a:cs typeface="Calibri" panose="020F0502020204030204" pitchFamily="34" charset="0"/>
              </a:rPr>
              <a:t>WPs Impacted: STEL</a:t>
            </a:r>
            <a:endParaRPr lang="fr-FR" sz="2900"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2900" dirty="0">
                <a:effectLst/>
                <a:latin typeface="Calibri" panose="020F0502020204030204" pitchFamily="34" charset="0"/>
                <a:ea typeface="Calibri" panose="020F0502020204030204" pitchFamily="34" charset="0"/>
                <a:cs typeface="Calibri" panose="020F0502020204030204" pitchFamily="34" charset="0"/>
              </a:rPr>
              <a:t>Impact:  </a:t>
            </a:r>
            <a:endParaRPr lang="en-GB" sz="2900" b="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5000"/>
              </a:lnSpc>
              <a:spcBef>
                <a:spcPts val="600"/>
              </a:spcBef>
              <a:spcAft>
                <a:spcPts val="600"/>
              </a:spcAft>
              <a:buFont typeface="Courier New" panose="02070309020205020404" pitchFamily="49" charset="0"/>
              <a:buChar char="o"/>
            </a:pPr>
            <a:r>
              <a:rPr lang="en-US" sz="29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Support Europe unique position in stellarator experiments , theory and design</a:t>
            </a:r>
            <a:endParaRPr lang="fr-FR" sz="2900" b="1" dirty="0">
              <a:solidFill>
                <a:schemeClr val="tx2"/>
              </a:solidFill>
              <a:effectLst/>
              <a:latin typeface="Calibri" panose="020F0502020204030204" pitchFamily="34" charset="0"/>
              <a:ea typeface="Times New Roman" panose="02020603050405020304" pitchFamily="18" charset="0"/>
            </a:endParaRPr>
          </a:p>
          <a:p>
            <a:pPr marL="742950" lvl="1" indent="-285750">
              <a:lnSpc>
                <a:spcPct val="105000"/>
              </a:lnSpc>
              <a:spcBef>
                <a:spcPts val="600"/>
              </a:spcBef>
              <a:spcAft>
                <a:spcPts val="600"/>
              </a:spcAft>
              <a:buFont typeface="Courier New" panose="02070309020205020404" pitchFamily="49" charset="0"/>
              <a:buChar char="o"/>
            </a:pPr>
            <a:r>
              <a:rPr lang="fr-FR" sz="2900" b="1" dirty="0" err="1">
                <a:solidFill>
                  <a:schemeClr val="tx2"/>
                </a:solidFill>
                <a:effectLst/>
                <a:latin typeface="Calibri" panose="020F0502020204030204" pitchFamily="34" charset="0"/>
                <a:ea typeface="Times New Roman" panose="02020603050405020304" pitchFamily="18" charset="0"/>
              </a:rPr>
              <a:t>Maintain</a:t>
            </a:r>
            <a:r>
              <a:rPr lang="fr-FR" sz="2900" b="1" dirty="0">
                <a:solidFill>
                  <a:schemeClr val="tx2"/>
                </a:solidFill>
                <a:effectLst/>
                <a:latin typeface="Calibri" panose="020F0502020204030204" pitchFamily="34" charset="0"/>
                <a:ea typeface="Times New Roman" panose="02020603050405020304" pitchFamily="18" charset="0"/>
              </a:rPr>
              <a:t> EU leadership</a:t>
            </a:r>
            <a:endParaRPr lang="en-US" sz="29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4" name="Espace réservé du pied de page 3">
            <a:extLst>
              <a:ext uri="{FF2B5EF4-FFF2-40B4-BE49-F238E27FC236}">
                <a16:creationId xmlns:a16="http://schemas.microsoft.com/office/drawing/2014/main" id="{744D1CA3-01E8-4FFF-A66D-F33285F089B4}"/>
              </a:ext>
            </a:extLst>
          </p:cNvPr>
          <p:cNvSpPr>
            <a:spLocks noGrp="1"/>
          </p:cNvSpPr>
          <p:nvPr>
            <p:ph type="ftr" sz="quarter" idx="11"/>
          </p:nvPr>
        </p:nvSpPr>
        <p:spPr>
          <a:xfrm>
            <a:off x="825624" y="6555770"/>
            <a:ext cx="5638238"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C268D052-A223-4A90-919E-5CAC1E63955D}"/>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a:solidFill>
                <a:prstClr val="white"/>
              </a:solidFill>
            </a:endParaRPr>
          </a:p>
        </p:txBody>
      </p:sp>
      <p:sp>
        <p:nvSpPr>
          <p:cNvPr id="6" name="ZoneTexte 5">
            <a:extLst>
              <a:ext uri="{FF2B5EF4-FFF2-40B4-BE49-F238E27FC236}">
                <a16:creationId xmlns:a16="http://schemas.microsoft.com/office/drawing/2014/main" id="{C7E8ED20-19A4-4110-9664-A59B7A0CEF5E}"/>
              </a:ext>
            </a:extLst>
          </p:cNvPr>
          <p:cNvSpPr txBox="1"/>
          <p:nvPr/>
        </p:nvSpPr>
        <p:spPr>
          <a:xfrm>
            <a:off x="9986961" y="278945"/>
            <a:ext cx="2067507" cy="400110"/>
          </a:xfrm>
          <a:prstGeom prst="rect">
            <a:avLst/>
          </a:prstGeom>
          <a:noFill/>
        </p:spPr>
        <p:txBody>
          <a:bodyPr wrap="square" rtlCol="0">
            <a:spAutoFit/>
          </a:bodyPr>
          <a:lstStyle/>
          <a:p>
            <a:pPr algn="l"/>
            <a:r>
              <a:rPr lang="en-US" sz="2000" b="1">
                <a:solidFill>
                  <a:srgbClr val="FF0000"/>
                </a:solidFill>
              </a:rPr>
              <a:t>TSVVs: G,  I, J</a:t>
            </a:r>
          </a:p>
        </p:txBody>
      </p:sp>
      <p:sp>
        <p:nvSpPr>
          <p:cNvPr id="7" name="Titre 1">
            <a:extLst>
              <a:ext uri="{FF2B5EF4-FFF2-40B4-BE49-F238E27FC236}">
                <a16:creationId xmlns:a16="http://schemas.microsoft.com/office/drawing/2014/main" id="{9CA7AE14-4C1F-4D32-BA7F-8B95DA6409C0}"/>
              </a:ext>
            </a:extLst>
          </p:cNvPr>
          <p:cNvSpPr txBox="1">
            <a:spLocks/>
          </p:cNvSpPr>
          <p:nvPr/>
        </p:nvSpPr>
        <p:spPr>
          <a:xfrm>
            <a:off x="1287922" y="408294"/>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106773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521B0-977F-44C6-A35C-66E7E72C61ED}"/>
              </a:ext>
            </a:extLst>
          </p:cNvPr>
          <p:cNvSpPr>
            <a:spLocks noGrp="1"/>
          </p:cNvSpPr>
          <p:nvPr>
            <p:ph type="title"/>
          </p:nvPr>
        </p:nvSpPr>
        <p:spPr>
          <a:xfrm>
            <a:off x="983431" y="192515"/>
            <a:ext cx="11099711" cy="457200"/>
          </a:xfrm>
        </p:spPr>
        <p:txBody>
          <a:bodyPr/>
          <a:lstStyle/>
          <a:p>
            <a:r>
              <a:rPr lang="en-US" dirty="0"/>
              <a:t>Topic 7. Development and test of reduced models</a:t>
            </a:r>
          </a:p>
        </p:txBody>
      </p:sp>
      <p:sp>
        <p:nvSpPr>
          <p:cNvPr id="3" name="Espace réservé du contenu 2">
            <a:extLst>
              <a:ext uri="{FF2B5EF4-FFF2-40B4-BE49-F238E27FC236}">
                <a16:creationId xmlns:a16="http://schemas.microsoft.com/office/drawing/2014/main" id="{6220D7AE-7775-4375-8DBF-4FF788B957C6}"/>
              </a:ext>
            </a:extLst>
          </p:cNvPr>
          <p:cNvSpPr>
            <a:spLocks noGrp="1"/>
          </p:cNvSpPr>
          <p:nvPr>
            <p:ph idx="1"/>
          </p:nvPr>
        </p:nvSpPr>
        <p:spPr>
          <a:xfrm>
            <a:off x="187015" y="767375"/>
            <a:ext cx="11623288" cy="5636785"/>
          </a:xfrm>
        </p:spPr>
        <p:txBody>
          <a:bodyPr>
            <a:normAutofit lnSpcReduction="10000"/>
          </a:bodyPr>
          <a:lstStyle/>
          <a:p>
            <a:pPr marL="442912" indent="-285750" algn="just">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reduced models development and validation for </a:t>
            </a:r>
            <a:r>
              <a:rPr lang="en-US" sz="1800" dirty="0">
                <a:effectLst/>
                <a:latin typeface="Calibri" panose="020F0502020204030204" pitchFamily="34" charset="0"/>
                <a:ea typeface="Calibri" panose="020F0502020204030204" pitchFamily="34" charset="0"/>
                <a:cs typeface="Calibri" panose="020F0502020204030204" pitchFamily="34" charset="0"/>
              </a:rPr>
              <a:t>integrating the entire chain of processes involving tungsten — from erosion to migration (including pedestal effects) up to the impact on the core plasma</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442912" indent="-285750" algn="just">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reduced model for Wall sputtering and reflection </a:t>
            </a:r>
          </a:p>
          <a:p>
            <a:pPr marL="442912" indent="-285750">
              <a:spcBef>
                <a:spcPts val="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reduced models development and validation for L-H transition </a:t>
            </a:r>
          </a:p>
          <a:p>
            <a:pPr marL="442912" indent="-285750" algn="just">
              <a:spcBef>
                <a:spcPts val="600"/>
              </a:spcBef>
              <a:spcAft>
                <a:spcPts val="600"/>
              </a:spcAft>
              <a:buFont typeface="Courier New" panose="02070309020205020404" pitchFamily="49" charset="0"/>
              <a:buChar char="o"/>
            </a:pPr>
            <a:r>
              <a:rPr lang="fr-FR" sz="1800" dirty="0" err="1">
                <a:latin typeface="Calibri" panose="020F0502020204030204" pitchFamily="34" charset="0"/>
                <a:ea typeface="Calibri" panose="020F0502020204030204" pitchFamily="34" charset="0"/>
              </a:rPr>
              <a:t>development</a:t>
            </a:r>
            <a:r>
              <a:rPr lang="fr-FR" sz="1800" dirty="0">
                <a:latin typeface="Calibri" panose="020F0502020204030204" pitchFamily="34" charset="0"/>
                <a:ea typeface="Calibri" panose="020F0502020204030204" pitchFamily="34" charset="0"/>
              </a:rPr>
              <a:t> and validation of </a:t>
            </a:r>
            <a:r>
              <a:rPr lang="fr-FR" sz="1800" dirty="0" err="1">
                <a:latin typeface="Calibri" panose="020F0502020204030204" pitchFamily="34" charset="0"/>
                <a:ea typeface="Calibri" panose="020F0502020204030204" pitchFamily="34" charset="0"/>
              </a:rPr>
              <a:t>reduced</a:t>
            </a:r>
            <a:r>
              <a:rPr lang="fr-FR" sz="1800" dirty="0">
                <a:latin typeface="Calibri" panose="020F0502020204030204" pitchFamily="34" charset="0"/>
                <a:ea typeface="Calibri" panose="020F0502020204030204" pitchFamily="34" charset="0"/>
              </a:rPr>
              <a:t> model to </a:t>
            </a:r>
            <a:r>
              <a:rPr lang="fr-FR" sz="1800" dirty="0" err="1">
                <a:latin typeface="Calibri" panose="020F0502020204030204" pitchFamily="34" charset="0"/>
                <a:ea typeface="Calibri" panose="020F0502020204030204" pitchFamily="34" charset="0"/>
              </a:rPr>
              <a:t>study</a:t>
            </a:r>
            <a:r>
              <a:rPr lang="fr-FR" sz="1800" dirty="0">
                <a:latin typeface="Calibri" panose="020F0502020204030204" pitchFamily="34" charset="0"/>
                <a:ea typeface="Calibri" panose="020F0502020204030204" pitchFamily="34" charset="0"/>
              </a:rPr>
              <a:t> the i</a:t>
            </a:r>
            <a:r>
              <a:rPr lang="fr-FR" sz="1800" dirty="0">
                <a:effectLst/>
                <a:latin typeface="Calibri" panose="020F0502020204030204" pitchFamily="34" charset="0"/>
                <a:ea typeface="Calibri" panose="020F0502020204030204" pitchFamily="34" charset="0"/>
              </a:rPr>
              <a:t>mpact of </a:t>
            </a:r>
            <a:r>
              <a:rPr lang="fr-FR" sz="1800" dirty="0" err="1">
                <a:effectLst/>
                <a:latin typeface="Calibri" panose="020F0502020204030204" pitchFamily="34" charset="0"/>
                <a:ea typeface="Calibri" panose="020F0502020204030204" pitchFamily="34" charset="0"/>
              </a:rPr>
              <a:t>impurities</a:t>
            </a:r>
            <a:r>
              <a:rPr lang="fr-FR" sz="1800" dirty="0">
                <a:effectLst/>
                <a:latin typeface="Calibri" panose="020F0502020204030204" pitchFamily="34" charset="0"/>
                <a:ea typeface="Calibri" panose="020F0502020204030204" pitchFamily="34" charset="0"/>
              </a:rPr>
              <a:t> on turbulence in </a:t>
            </a:r>
            <a:r>
              <a:rPr lang="fr-FR" sz="1800" dirty="0" err="1">
                <a:effectLst/>
                <a:latin typeface="Calibri" panose="020F0502020204030204" pitchFamily="34" charset="0"/>
                <a:ea typeface="Calibri" panose="020F0502020204030204" pitchFamily="34" charset="0"/>
              </a:rPr>
              <a:t>arbitrary</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geometry</a:t>
            </a:r>
            <a:endParaRPr lang="fr-FR" sz="1800" dirty="0">
              <a:effectLst/>
              <a:latin typeface="Calibri" panose="020F0502020204030204" pitchFamily="34" charset="0"/>
              <a:ea typeface="Calibri" panose="020F0502020204030204" pitchFamily="34" charset="0"/>
            </a:endParaRPr>
          </a:p>
          <a:p>
            <a:pPr marL="442912" indent="-285750" algn="just">
              <a:spcBef>
                <a:spcPts val="60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reduced model development and validation </a:t>
            </a:r>
            <a:r>
              <a:rPr lang="en-GB" sz="1800" dirty="0">
                <a:effectLst/>
                <a:latin typeface="Calibri" panose="020F0502020204030204" pitchFamily="34" charset="0"/>
                <a:ea typeface="Calibri" panose="020F0502020204030204" pitchFamily="34" charset="0"/>
                <a:cs typeface="Calibri" panose="020F0502020204030204" pitchFamily="34" charset="0"/>
              </a:rPr>
              <a:t> for fast ion and burning plasmas </a:t>
            </a:r>
          </a:p>
          <a:p>
            <a:pPr marL="742950" lvl="1" indent="-285750" algn="just">
              <a:spcBef>
                <a:spcPts val="60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Delay in Coupling and testing of the ATEP workflow in HFPS, to calculate the transport of fast ions </a:t>
            </a:r>
          </a:p>
          <a:p>
            <a:pPr marL="742950" lvl="1" indent="-285750" algn="just">
              <a:spcBef>
                <a:spcPts val="60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Delay in Studies of the transients and self-consistent back-reaction of the phase-space transport on fusion power and burn control using reduced-model framework.</a:t>
            </a:r>
            <a:endParaRPr lang="fr-FR" b="0" dirty="0">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WPs Impacted: TE, PWIE, SA, STEL, DSO/WPAC : Digital twins, PDS, real time control applications</a:t>
            </a:r>
            <a:endParaRPr lang="fr-FR" sz="1800"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collaboration impacted: “Joint Development of plasma models” : HFPS improvement  </a:t>
            </a:r>
            <a:endParaRPr lang="fr-FR" sz="1800"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Collaboration </a:t>
            </a:r>
            <a:endParaRPr lang="fr-FR" sz="1800" dirty="0">
              <a:effectLst/>
              <a:latin typeface="Calibri" panose="020F0502020204030204" pitchFamily="34" charset="0"/>
              <a:ea typeface="Calibri" panose="020F0502020204030204" pitchFamily="34" charset="0"/>
            </a:endParaRPr>
          </a:p>
          <a:p>
            <a:pPr marL="842963" lvl="1" indent="-228600">
              <a:lnSpc>
                <a:spcPct val="105000"/>
              </a:lnSpc>
              <a:spcBef>
                <a:spcPts val="600"/>
              </a:spcBef>
              <a:spcAft>
                <a:spcPts val="600"/>
              </a:spcAft>
              <a:buFont typeface="Wingdings" panose="05000000000000000000" pitchFamily="2"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ENR-MOD/ </a:t>
            </a:r>
            <a:r>
              <a:rPr lang="en-GB" b="1" dirty="0">
                <a:effectLst/>
                <a:latin typeface="Calibri" panose="020F0502020204030204" pitchFamily="34" charset="0"/>
                <a:ea typeface="Calibri" panose="020F0502020204030204" pitchFamily="34" charset="0"/>
                <a:cs typeface="Calibri" panose="020F0502020204030204" pitchFamily="34" charset="0"/>
              </a:rPr>
              <a:t>Massive ASCOT simulations for fast ion tomographic reconstructions and surrogate model training  </a:t>
            </a:r>
            <a:endParaRPr lang="fr-FR" b="1" dirty="0">
              <a:effectLst/>
              <a:latin typeface="Calibri" panose="020F0502020204030204" pitchFamily="34" charset="0"/>
              <a:ea typeface="Calibri" panose="020F0502020204030204" pitchFamily="34" charset="0"/>
            </a:endParaRPr>
          </a:p>
          <a:p>
            <a:pPr marL="842963" lvl="1" indent="-228600">
              <a:lnSpc>
                <a:spcPct val="105000"/>
              </a:lnSpc>
              <a:spcBef>
                <a:spcPts val="600"/>
              </a:spcBef>
              <a:spcAft>
                <a:spcPts val="600"/>
              </a:spcAft>
              <a:buFont typeface="Wingdings" panose="05000000000000000000" pitchFamily="2" charset="2"/>
              <a:buChar char=""/>
            </a:pPr>
            <a:r>
              <a:rPr lang="en-GB" b="1" dirty="0">
                <a:effectLst/>
                <a:latin typeface="Calibri" panose="020F0502020204030204" pitchFamily="34" charset="0"/>
                <a:ea typeface="Calibri" panose="020F0502020204030204" pitchFamily="34" charset="0"/>
                <a:cs typeface="Calibri" panose="020F0502020204030204" pitchFamily="34" charset="0"/>
              </a:rPr>
              <a:t>ENR MOD/ Pedestal Inference Engine (PIE)</a:t>
            </a:r>
            <a:endParaRPr lang="fr-FR" b="1"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Espace réservé du pied de page 3">
            <a:extLst>
              <a:ext uri="{FF2B5EF4-FFF2-40B4-BE49-F238E27FC236}">
                <a16:creationId xmlns:a16="http://schemas.microsoft.com/office/drawing/2014/main" id="{7B3AC695-99BA-4DDC-9425-A42B0F2221F3}"/>
              </a:ext>
            </a:extLst>
          </p:cNvPr>
          <p:cNvSpPr>
            <a:spLocks noGrp="1"/>
          </p:cNvSpPr>
          <p:nvPr>
            <p:ph type="ftr" sz="quarter" idx="11"/>
          </p:nvPr>
        </p:nvSpPr>
        <p:spPr>
          <a:xfrm>
            <a:off x="825624" y="6555770"/>
            <a:ext cx="5270376" cy="302230"/>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9FDC96D7-2C23-467A-9EF4-883C514A42C0}"/>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a:solidFill>
                <a:prstClr val="white"/>
              </a:solidFill>
            </a:endParaRPr>
          </a:p>
        </p:txBody>
      </p:sp>
      <p:sp>
        <p:nvSpPr>
          <p:cNvPr id="6" name="ZoneTexte 5">
            <a:extLst>
              <a:ext uri="{FF2B5EF4-FFF2-40B4-BE49-F238E27FC236}">
                <a16:creationId xmlns:a16="http://schemas.microsoft.com/office/drawing/2014/main" id="{24135DA5-D1F4-42FD-83A3-55DC82FF5DB5}"/>
              </a:ext>
            </a:extLst>
          </p:cNvPr>
          <p:cNvSpPr txBox="1"/>
          <p:nvPr/>
        </p:nvSpPr>
        <p:spPr>
          <a:xfrm>
            <a:off x="8620125" y="192515"/>
            <a:ext cx="3356285" cy="400110"/>
          </a:xfrm>
          <a:prstGeom prst="rect">
            <a:avLst/>
          </a:prstGeom>
          <a:noFill/>
        </p:spPr>
        <p:txBody>
          <a:bodyPr wrap="square" rtlCol="0">
            <a:spAutoFit/>
          </a:bodyPr>
          <a:lstStyle/>
          <a:p>
            <a:pPr algn="l"/>
            <a:r>
              <a:rPr lang="en-US" sz="2000" b="1">
                <a:solidFill>
                  <a:srgbClr val="FF0000"/>
                </a:solidFill>
              </a:rPr>
              <a:t>TSVVs: </a:t>
            </a:r>
            <a:r>
              <a:rPr lang="pt-BR" sz="2000" b="1">
                <a:solidFill>
                  <a:srgbClr val="FF0000"/>
                </a:solidFill>
              </a:rPr>
              <a:t>A, B, C, D, E, G, H, J, K </a:t>
            </a:r>
            <a:endParaRPr lang="en-US" sz="2000" b="1">
              <a:solidFill>
                <a:srgbClr val="FF0000"/>
              </a:solidFill>
            </a:endParaRPr>
          </a:p>
        </p:txBody>
      </p:sp>
      <p:sp>
        <p:nvSpPr>
          <p:cNvPr id="7" name="Titre 1">
            <a:extLst>
              <a:ext uri="{FF2B5EF4-FFF2-40B4-BE49-F238E27FC236}">
                <a16:creationId xmlns:a16="http://schemas.microsoft.com/office/drawing/2014/main" id="{544D48A3-78C0-4636-BEA3-E9DF612367E8}"/>
              </a:ext>
            </a:extLst>
          </p:cNvPr>
          <p:cNvSpPr txBox="1">
            <a:spLocks/>
          </p:cNvSpPr>
          <p:nvPr/>
        </p:nvSpPr>
        <p:spPr>
          <a:xfrm>
            <a:off x="1193475" y="392570"/>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2270751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E868A-76BB-4444-979C-673C03A93BC8}"/>
              </a:ext>
            </a:extLst>
          </p:cNvPr>
          <p:cNvSpPr>
            <a:spLocks noGrp="1"/>
          </p:cNvSpPr>
          <p:nvPr>
            <p:ph type="title"/>
          </p:nvPr>
        </p:nvSpPr>
        <p:spPr>
          <a:xfrm>
            <a:off x="983431" y="192515"/>
            <a:ext cx="11208569" cy="457200"/>
          </a:xfrm>
        </p:spPr>
        <p:txBody>
          <a:bodyPr/>
          <a:lstStyle/>
          <a:p>
            <a:r>
              <a:rPr lang="en-US" dirty="0"/>
              <a:t>Topic 8. Validation &amp; Uncertainty Quantification: Enabling Physics Discovery</a:t>
            </a:r>
          </a:p>
        </p:txBody>
      </p:sp>
      <p:sp>
        <p:nvSpPr>
          <p:cNvPr id="3" name="Espace réservé du contenu 2">
            <a:extLst>
              <a:ext uri="{FF2B5EF4-FFF2-40B4-BE49-F238E27FC236}">
                <a16:creationId xmlns:a16="http://schemas.microsoft.com/office/drawing/2014/main" id="{D6B69A4B-1DCF-4D80-8252-329BC5A5ACE4}"/>
              </a:ext>
            </a:extLst>
          </p:cNvPr>
          <p:cNvSpPr>
            <a:spLocks noGrp="1"/>
          </p:cNvSpPr>
          <p:nvPr>
            <p:ph idx="1"/>
          </p:nvPr>
        </p:nvSpPr>
        <p:spPr>
          <a:xfrm>
            <a:off x="261258" y="1203150"/>
            <a:ext cx="11784439" cy="4884310"/>
          </a:xfrm>
        </p:spPr>
        <p:txBody>
          <a:bodyPr>
            <a:normAutofit/>
          </a:bodyPr>
          <a:lstStyle/>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validation process across all TSVVs</a:t>
            </a:r>
          </a:p>
          <a:p>
            <a:pPr marL="442912" indent="-285750">
              <a:lnSpc>
                <a:spcPct val="105000"/>
              </a:lnSpc>
              <a:spcBef>
                <a:spcPts val="60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synthetic diagnostic development and integration for </a:t>
            </a:r>
            <a:r>
              <a:rPr lang="en-GB" sz="1800" dirty="0">
                <a:effectLst/>
                <a:latin typeface="Calibri" panose="020F0502020204030204" pitchFamily="34" charset="0"/>
                <a:ea typeface="Calibri" panose="020F0502020204030204" pitchFamily="34" charset="0"/>
                <a:cs typeface="Calibri" panose="020F0502020204030204" pitchFamily="34" charset="0"/>
              </a:rPr>
              <a:t>interpretive simulations, e.g. HFPS + TWINTOK </a:t>
            </a:r>
          </a:p>
          <a:p>
            <a:pPr marL="442912" indent="-285750" algn="just">
              <a:spcBef>
                <a:spcPts val="600"/>
              </a:spcBef>
              <a:spcAft>
                <a:spcPts val="600"/>
              </a:spcAft>
              <a:buFont typeface="Courier New" panose="02070309020205020404" pitchFamily="49" charset="0"/>
              <a:buChar char="o"/>
            </a:pPr>
            <a:r>
              <a:rPr lang="en-GB" sz="1800" dirty="0">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mplementation of as </a:t>
            </a:r>
            <a:r>
              <a:rPr lang="en-GB" sz="1800" dirty="0">
                <a:latin typeface="Calibri" panose="020F0502020204030204" pitchFamily="34" charset="0"/>
                <a:ea typeface="Calibri" panose="020F0502020204030204" pitchFamily="34" charset="0"/>
                <a:cs typeface="Calibri" panose="020F0502020204030204" pitchFamily="34" charset="0"/>
              </a:rPr>
              <a:t>strong </a:t>
            </a:r>
            <a:r>
              <a:rPr lang="en-GB" sz="1800" dirty="0">
                <a:effectLst/>
                <a:latin typeface="Calibri" panose="020F0502020204030204" pitchFamily="34" charset="0"/>
                <a:ea typeface="Calibri" panose="020F0502020204030204" pitchFamily="34" charset="0"/>
                <a:cs typeface="Calibri" panose="020F0502020204030204" pitchFamily="34" charset="0"/>
              </a:rPr>
              <a:t>validation strategy </a:t>
            </a:r>
          </a:p>
          <a:p>
            <a:pPr marL="742950" lvl="1" indent="-285750" algn="just">
              <a:spcBef>
                <a:spcPts val="600"/>
              </a:spcBef>
              <a:spcAft>
                <a:spcPts val="6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Define specific experiments to validate models </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spcBef>
                <a:spcPts val="600"/>
              </a:spcBef>
              <a:spcAft>
                <a:spcPts val="60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Calibri" panose="020F0502020204030204" pitchFamily="34" charset="0"/>
              </a:rPr>
              <a:t>Develop a dedicated validation pathway for first-principles codes</a:t>
            </a:r>
            <a:r>
              <a:rPr lang="en-GB" b="1" dirty="0">
                <a:effectLst/>
                <a:latin typeface="Calibri" panose="020F0502020204030204" pitchFamily="34" charset="0"/>
                <a:ea typeface="Calibri" panose="020F0502020204030204" pitchFamily="34" charset="0"/>
                <a:cs typeface="Calibri" panose="020F0502020204030204" pitchFamily="34" charset="0"/>
              </a:rPr>
              <a:t> </a:t>
            </a:r>
          </a:p>
          <a:p>
            <a:pPr marL="742950" lvl="1" indent="-285750" algn="just">
              <a:spcBef>
                <a:spcPts val="600"/>
              </a:spcBef>
              <a:spcAft>
                <a:spcPts val="6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Develop common validation metrics for integrated modelling </a:t>
            </a:r>
          </a:p>
          <a:p>
            <a:pPr marL="742950" lvl="1" indent="-285750" algn="just">
              <a:spcBef>
                <a:spcPts val="600"/>
              </a:spcBef>
              <a:spcAft>
                <a:spcPts val="600"/>
              </a:spcAft>
              <a:buFont typeface="Courier New" panose="02070309020205020404" pitchFamily="49" charset="0"/>
              <a:buChar char="o"/>
            </a:pPr>
            <a:r>
              <a:rPr lang="en-GB" b="1" dirty="0">
                <a:latin typeface="Calibri" panose="020F0502020204030204" pitchFamily="34" charset="0"/>
                <a:ea typeface="Calibri" panose="020F0502020204030204" pitchFamily="34" charset="0"/>
                <a:cs typeface="Calibri" panose="020F0502020204030204" pitchFamily="34" charset="0"/>
              </a:rPr>
              <a:t>Large multi-machine discharge databases or </a:t>
            </a:r>
            <a:r>
              <a:rPr lang="en-US" b="1" dirty="0">
                <a:latin typeface="Calibri" panose="020F0502020204030204" pitchFamily="34" charset="0"/>
                <a:ea typeface="Calibri" panose="020F0502020204030204" pitchFamily="34" charset="0"/>
                <a:cs typeface="Calibri" panose="020F0502020204030204" pitchFamily="34" charset="0"/>
              </a:rPr>
              <a:t>p</a:t>
            </a:r>
            <a:r>
              <a:rPr lang="en-US" b="1" dirty="0">
                <a:effectLst/>
                <a:latin typeface="Calibri" panose="020F0502020204030204" pitchFamily="34" charset="0"/>
                <a:ea typeface="Calibri" panose="020F0502020204030204" pitchFamily="34" charset="0"/>
                <a:cs typeface="Calibri" panose="020F0502020204030204" pitchFamily="34" charset="0"/>
              </a:rPr>
              <a:t>arameter scans around selected reference discharges</a:t>
            </a:r>
            <a:endParaRPr lang="fr-FR" b="1"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WPs Impacted: TE, SA, STEL, WPIE, DSO/AC: synthetic diagnostic, PDS, databases</a:t>
            </a:r>
            <a:r>
              <a:rPr lang="en-GB" sz="1800" dirty="0">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42912" indent="-285750">
              <a:lnSpc>
                <a:spcPct val="105000"/>
              </a:lnSpc>
              <a:spcBef>
                <a:spcPts val="600"/>
              </a:spcBef>
              <a:spcAft>
                <a:spcPts val="6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ITER-</a:t>
            </a:r>
            <a:r>
              <a:rPr lang="en-GB" sz="1800" dirty="0" err="1">
                <a:effectLst/>
                <a:latin typeface="Calibri" panose="020F0502020204030204" pitchFamily="34" charset="0"/>
                <a:ea typeface="Calibri" panose="020F0502020204030204" pitchFamily="34" charset="0"/>
                <a:cs typeface="Calibri" panose="020F0502020204030204" pitchFamily="34" charset="0"/>
              </a:rPr>
              <a:t>EUROfusion</a:t>
            </a:r>
            <a:r>
              <a:rPr lang="en-GB" sz="1800" dirty="0">
                <a:effectLst/>
                <a:latin typeface="Calibri" panose="020F0502020204030204" pitchFamily="34" charset="0"/>
                <a:ea typeface="Calibri" panose="020F0502020204030204" pitchFamily="34" charset="0"/>
                <a:cs typeface="Calibri" panose="020F0502020204030204" pitchFamily="34" charset="0"/>
              </a:rPr>
              <a:t> collaboration impacted: </a:t>
            </a:r>
          </a:p>
          <a:p>
            <a:pPr marL="742950" lvl="1" indent="-285750">
              <a:lnSpc>
                <a:spcPct val="105000"/>
              </a:lnSpc>
              <a:spcBef>
                <a:spcPts val="600"/>
              </a:spcBef>
              <a:spcAft>
                <a:spcPts val="600"/>
              </a:spcAft>
              <a:buFont typeface="Courier New" panose="02070309020205020404" pitchFamily="49" charset="0"/>
              <a:buChar char="o"/>
            </a:pPr>
            <a:r>
              <a:rPr lang="en-GB" b="1" dirty="0">
                <a:effectLst/>
                <a:latin typeface="Calibri" panose="020F0502020204030204" pitchFamily="34" charset="0"/>
                <a:ea typeface="Calibri" panose="020F0502020204030204" pitchFamily="34" charset="0"/>
                <a:cs typeface="Calibri" panose="020F0502020204030204" pitchFamily="34" charset="0"/>
              </a:rPr>
              <a:t>“Joint Development of plasma models”: Analysis workflow for experimental data ; Use and validation models   </a:t>
            </a:r>
            <a:endParaRPr lang="fr-FR" b="1" dirty="0">
              <a:effectLst/>
              <a:latin typeface="Calibri" panose="020F0502020204030204" pitchFamily="34" charset="0"/>
              <a:ea typeface="Calibri" panose="020F0502020204030204" pitchFamily="34" charset="0"/>
            </a:endParaRPr>
          </a:p>
          <a:p>
            <a:endParaRPr lang="en-US" dirty="0"/>
          </a:p>
        </p:txBody>
      </p:sp>
      <p:sp>
        <p:nvSpPr>
          <p:cNvPr id="4" name="Espace réservé du pied de page 3">
            <a:extLst>
              <a:ext uri="{FF2B5EF4-FFF2-40B4-BE49-F238E27FC236}">
                <a16:creationId xmlns:a16="http://schemas.microsoft.com/office/drawing/2014/main" id="{36466204-A0CE-4896-88C6-307C9054A475}"/>
              </a:ext>
            </a:extLst>
          </p:cNvPr>
          <p:cNvSpPr>
            <a:spLocks noGrp="1"/>
          </p:cNvSpPr>
          <p:nvPr>
            <p:ph type="ftr" sz="quarter" idx="11"/>
          </p:nvPr>
        </p:nvSpPr>
        <p:spPr>
          <a:xfrm>
            <a:off x="825623" y="6555770"/>
            <a:ext cx="5827425" cy="233441"/>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8CBF7C2C-0255-470B-9101-34D03A516BEB}"/>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a:solidFill>
                <a:prstClr val="white"/>
              </a:solidFill>
            </a:endParaRPr>
          </a:p>
        </p:txBody>
      </p:sp>
      <p:sp>
        <p:nvSpPr>
          <p:cNvPr id="6" name="ZoneTexte 5">
            <a:extLst>
              <a:ext uri="{FF2B5EF4-FFF2-40B4-BE49-F238E27FC236}">
                <a16:creationId xmlns:a16="http://schemas.microsoft.com/office/drawing/2014/main" id="{F51DDECD-04C6-43C7-9F54-7F0AE6B78EA3}"/>
              </a:ext>
            </a:extLst>
          </p:cNvPr>
          <p:cNvSpPr txBox="1"/>
          <p:nvPr/>
        </p:nvSpPr>
        <p:spPr>
          <a:xfrm>
            <a:off x="8686801" y="525989"/>
            <a:ext cx="3358896" cy="400110"/>
          </a:xfrm>
          <a:prstGeom prst="rect">
            <a:avLst/>
          </a:prstGeom>
          <a:noFill/>
        </p:spPr>
        <p:txBody>
          <a:bodyPr wrap="square" rtlCol="0">
            <a:spAutoFit/>
          </a:bodyPr>
          <a:lstStyle/>
          <a:p>
            <a:pPr algn="l"/>
            <a:r>
              <a:rPr lang="en-US" sz="2000" b="1">
                <a:solidFill>
                  <a:srgbClr val="FF0000"/>
                </a:solidFill>
              </a:rPr>
              <a:t>TSVVs: </a:t>
            </a:r>
            <a:r>
              <a:rPr lang="pt-BR" sz="2000" b="1">
                <a:solidFill>
                  <a:srgbClr val="FF0000"/>
                </a:solidFill>
              </a:rPr>
              <a:t>A, B, C, D, E, F, G, H, J</a:t>
            </a:r>
          </a:p>
        </p:txBody>
      </p:sp>
      <p:sp>
        <p:nvSpPr>
          <p:cNvPr id="7" name="Titre 1">
            <a:extLst>
              <a:ext uri="{FF2B5EF4-FFF2-40B4-BE49-F238E27FC236}">
                <a16:creationId xmlns:a16="http://schemas.microsoft.com/office/drawing/2014/main" id="{3AFDDE4B-0E79-4091-B564-B1FED6B809A2}"/>
              </a:ext>
            </a:extLst>
          </p:cNvPr>
          <p:cNvSpPr txBox="1">
            <a:spLocks/>
          </p:cNvSpPr>
          <p:nvPr/>
        </p:nvSpPr>
        <p:spPr>
          <a:xfrm>
            <a:off x="1180596" y="602794"/>
            <a:ext cx="11220695"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1800" dirty="0">
                <a:solidFill>
                  <a:srgbClr val="FF0000"/>
                </a:solidFill>
                <a:cs typeface="Arial"/>
              </a:rPr>
              <a:t>Deliverables to be reduced in scope or dropped: on going analysis</a:t>
            </a:r>
          </a:p>
        </p:txBody>
      </p:sp>
    </p:spTree>
    <p:extLst>
      <p:ext uri="{BB962C8B-B14F-4D97-AF65-F5344CB8AC3E}">
        <p14:creationId xmlns:p14="http://schemas.microsoft.com/office/powerpoint/2010/main" val="355210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26D70-07C4-45A4-BF42-E2413BB5012E}"/>
              </a:ext>
            </a:extLst>
          </p:cNvPr>
          <p:cNvSpPr>
            <a:spLocks noGrp="1"/>
          </p:cNvSpPr>
          <p:nvPr>
            <p:ph type="title"/>
          </p:nvPr>
        </p:nvSpPr>
        <p:spPr/>
        <p:txBody>
          <a:bodyPr/>
          <a:lstStyle/>
          <a:p>
            <a:r>
              <a:rPr lang="en-US"/>
              <a:t>Summary of 2027 cuts in k€ in CC across TSSV and Topics </a:t>
            </a:r>
          </a:p>
        </p:txBody>
      </p:sp>
      <p:sp>
        <p:nvSpPr>
          <p:cNvPr id="4" name="Espace réservé du pied de page 3">
            <a:extLst>
              <a:ext uri="{FF2B5EF4-FFF2-40B4-BE49-F238E27FC236}">
                <a16:creationId xmlns:a16="http://schemas.microsoft.com/office/drawing/2014/main" id="{F4F7C739-1099-4973-8CA2-5A52DBEC6E29}"/>
              </a:ext>
            </a:extLst>
          </p:cNvPr>
          <p:cNvSpPr>
            <a:spLocks noGrp="1"/>
          </p:cNvSpPr>
          <p:nvPr>
            <p:ph type="ftr" sz="quarter" idx="11"/>
          </p:nvPr>
        </p:nvSpPr>
        <p:spPr>
          <a:xfrm>
            <a:off x="825623" y="6555770"/>
            <a:ext cx="6180657"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FC914F0C-4F16-46E4-A5C1-83E28C27EDF1}"/>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a:solidFill>
                <a:prstClr val="white"/>
              </a:solidFill>
            </a:endParaRPr>
          </a:p>
        </p:txBody>
      </p:sp>
      <p:pic>
        <p:nvPicPr>
          <p:cNvPr id="3" name="Image 2">
            <a:extLst>
              <a:ext uri="{FF2B5EF4-FFF2-40B4-BE49-F238E27FC236}">
                <a16:creationId xmlns:a16="http://schemas.microsoft.com/office/drawing/2014/main" id="{F05A3F55-059A-4C3E-9CFE-35BE8537B8E8}"/>
              </a:ext>
            </a:extLst>
          </p:cNvPr>
          <p:cNvPicPr>
            <a:picLocks noChangeAspect="1"/>
          </p:cNvPicPr>
          <p:nvPr/>
        </p:nvPicPr>
        <p:blipFill>
          <a:blip r:embed="rId2"/>
          <a:stretch>
            <a:fillRect/>
          </a:stretch>
        </p:blipFill>
        <p:spPr>
          <a:xfrm>
            <a:off x="1783068" y="616031"/>
            <a:ext cx="8625863" cy="5939739"/>
          </a:xfrm>
          <a:prstGeom prst="rect">
            <a:avLst/>
          </a:prstGeom>
        </p:spPr>
      </p:pic>
    </p:spTree>
    <p:extLst>
      <p:ext uri="{BB962C8B-B14F-4D97-AF65-F5344CB8AC3E}">
        <p14:creationId xmlns:p14="http://schemas.microsoft.com/office/powerpoint/2010/main" val="296392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9D7E7-6E9D-4BE5-AF58-C0B3E67C7C67}"/>
              </a:ext>
            </a:extLst>
          </p:cNvPr>
          <p:cNvSpPr>
            <a:spLocks noGrp="1"/>
          </p:cNvSpPr>
          <p:nvPr>
            <p:ph type="title"/>
          </p:nvPr>
        </p:nvSpPr>
        <p:spPr>
          <a:xfrm>
            <a:off x="1001942" y="158246"/>
            <a:ext cx="11190058" cy="457200"/>
          </a:xfrm>
        </p:spPr>
        <p:txBody>
          <a:bodyPr/>
          <a:lstStyle/>
          <a:p>
            <a:r>
              <a:rPr lang="en-US">
                <a:solidFill>
                  <a:srgbClr val="FF0000"/>
                </a:solidFill>
              </a:rPr>
              <a:t>11 well-elaborated, high-quality, multi-beneficiary proposals ! </a:t>
            </a:r>
            <a:endParaRPr lang="en-US"/>
          </a:p>
        </p:txBody>
      </p:sp>
      <p:graphicFrame>
        <p:nvGraphicFramePr>
          <p:cNvPr id="6" name="Tableau 6">
            <a:extLst>
              <a:ext uri="{FF2B5EF4-FFF2-40B4-BE49-F238E27FC236}">
                <a16:creationId xmlns:a16="http://schemas.microsoft.com/office/drawing/2014/main" id="{519F9EF3-5CDC-479B-AD11-EF73C2C10416}"/>
              </a:ext>
            </a:extLst>
          </p:cNvPr>
          <p:cNvGraphicFramePr>
            <a:graphicFrameLocks noGrp="1"/>
          </p:cNvGraphicFramePr>
          <p:nvPr>
            <p:ph idx="1"/>
            <p:extLst>
              <p:ext uri="{D42A27DB-BD31-4B8C-83A1-F6EECF244321}">
                <p14:modId xmlns:p14="http://schemas.microsoft.com/office/powerpoint/2010/main" val="4078881412"/>
              </p:ext>
            </p:extLst>
          </p:nvPr>
        </p:nvGraphicFramePr>
        <p:xfrm>
          <a:off x="117231" y="847328"/>
          <a:ext cx="11957532" cy="5436283"/>
        </p:xfrm>
        <a:graphic>
          <a:graphicData uri="http://schemas.openxmlformats.org/drawingml/2006/table">
            <a:tbl>
              <a:tblPr firstRow="1" bandRow="1">
                <a:tableStyleId>{5C22544A-7EE6-4342-B048-85BDC9FD1C3A}</a:tableStyleId>
              </a:tblPr>
              <a:tblGrid>
                <a:gridCol w="483301">
                  <a:extLst>
                    <a:ext uri="{9D8B030D-6E8A-4147-A177-3AD203B41FA5}">
                      <a16:colId xmlns:a16="http://schemas.microsoft.com/office/drawing/2014/main" val="4205803198"/>
                    </a:ext>
                  </a:extLst>
                </a:gridCol>
                <a:gridCol w="3923862">
                  <a:extLst>
                    <a:ext uri="{9D8B030D-6E8A-4147-A177-3AD203B41FA5}">
                      <a16:colId xmlns:a16="http://schemas.microsoft.com/office/drawing/2014/main" val="3512699674"/>
                    </a:ext>
                  </a:extLst>
                </a:gridCol>
                <a:gridCol w="2246161">
                  <a:extLst>
                    <a:ext uri="{9D8B030D-6E8A-4147-A177-3AD203B41FA5}">
                      <a16:colId xmlns:a16="http://schemas.microsoft.com/office/drawing/2014/main" val="2767461768"/>
                    </a:ext>
                  </a:extLst>
                </a:gridCol>
                <a:gridCol w="1021022">
                  <a:extLst>
                    <a:ext uri="{9D8B030D-6E8A-4147-A177-3AD203B41FA5}">
                      <a16:colId xmlns:a16="http://schemas.microsoft.com/office/drawing/2014/main" val="487183406"/>
                    </a:ext>
                  </a:extLst>
                </a:gridCol>
                <a:gridCol w="4283186">
                  <a:extLst>
                    <a:ext uri="{9D8B030D-6E8A-4147-A177-3AD203B41FA5}">
                      <a16:colId xmlns:a16="http://schemas.microsoft.com/office/drawing/2014/main" val="690170608"/>
                    </a:ext>
                  </a:extLst>
                </a:gridCol>
              </a:tblGrid>
              <a:tr h="676416">
                <a:tc>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TSVV  titles </a:t>
                      </a:r>
                    </a:p>
                    <a:p>
                      <a:endParaRPr lang="en-US"/>
                    </a:p>
                  </a:txBody>
                  <a:tcPr/>
                </a:tc>
                <a:tc>
                  <a:txBody>
                    <a:bodyPr/>
                    <a:lstStyle/>
                    <a:p>
                      <a:r>
                        <a:rPr lang="en-GB" sz="1350" b="1" kern="1200">
                          <a:solidFill>
                            <a:schemeClr val="lt1"/>
                          </a:solidFill>
                          <a:effectLst/>
                          <a:latin typeface="+mn-lt"/>
                          <a:ea typeface="+mn-ea"/>
                          <a:cs typeface="+mn-cs"/>
                        </a:rPr>
                        <a:t>Principal Investigator </a:t>
                      </a:r>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kern="1200">
                          <a:solidFill>
                            <a:schemeClr val="lt1"/>
                          </a:solidFill>
                          <a:effectLst/>
                          <a:latin typeface="+mn-lt"/>
                          <a:ea typeface="+mn-ea"/>
                          <a:cs typeface="+mn-cs"/>
                        </a:rPr>
                        <a:t>Lead Beneficiary </a:t>
                      </a:r>
                      <a:endParaRPr lang="en-US"/>
                    </a:p>
                    <a:p>
                      <a:endParaRPr lang="en-US"/>
                    </a:p>
                  </a:txBody>
                  <a:tcPr/>
                </a:tc>
                <a:tc>
                  <a:txBody>
                    <a:bodyPr/>
                    <a:lstStyle/>
                    <a:p>
                      <a:r>
                        <a:rPr lang="en-US"/>
                        <a:t>Other Beneficiaries involved </a:t>
                      </a:r>
                    </a:p>
                  </a:txBody>
                  <a:tcPr/>
                </a:tc>
                <a:extLst>
                  <a:ext uri="{0D108BD9-81ED-4DB2-BD59-A6C34878D82A}">
                    <a16:rowId xmlns:a16="http://schemas.microsoft.com/office/drawing/2014/main" val="2635735855"/>
                  </a:ext>
                </a:extLst>
              </a:tr>
              <a:tr h="436673">
                <a:tc>
                  <a:txBody>
                    <a:bodyPr/>
                    <a:lstStyle/>
                    <a:p>
                      <a:r>
                        <a:rPr lang="en-US" sz="1400" b="1"/>
                        <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a:solidFill>
                            <a:schemeClr val="dk1"/>
                          </a:solidFill>
                          <a:effectLst/>
                          <a:latin typeface="+mn-lt"/>
                          <a:ea typeface="+mn-ea"/>
                          <a:cs typeface="+mn-cs"/>
                        </a:rPr>
                        <a:t>H-Mode and Small/No-ELM Pedestals</a:t>
                      </a:r>
                      <a:endParaRPr lang="en-US" sz="1400" b="1"/>
                    </a:p>
                  </a:txBody>
                  <a:tcPr/>
                </a:tc>
                <a:tc>
                  <a:txBody>
                    <a:bodyPr/>
                    <a:lstStyle/>
                    <a:p>
                      <a:r>
                        <a:rPr lang="en-GB" sz="1400" b="1" i="0" kern="1200" dirty="0">
                          <a:solidFill>
                            <a:schemeClr val="dk1"/>
                          </a:solidFill>
                          <a:effectLst/>
                          <a:latin typeface="+mn-lt"/>
                          <a:ea typeface="+mn-ea"/>
                          <a:cs typeface="+mn-cs"/>
                        </a:rPr>
                        <a:t>Tobias </a:t>
                      </a:r>
                      <a:r>
                        <a:rPr lang="en-GB" sz="1400" b="1" i="0" kern="1200" dirty="0" err="1">
                          <a:solidFill>
                            <a:schemeClr val="dk1"/>
                          </a:solidFill>
                          <a:effectLst/>
                          <a:latin typeface="+mn-lt"/>
                          <a:ea typeface="+mn-ea"/>
                          <a:cs typeface="+mn-cs"/>
                        </a:rPr>
                        <a:t>Görler</a:t>
                      </a:r>
                      <a:r>
                        <a:rPr lang="en-GB" sz="1400" b="1" i="0" kern="1200" dirty="0">
                          <a:solidFill>
                            <a:schemeClr val="dk1"/>
                          </a:solidFill>
                          <a:effectLst/>
                          <a:latin typeface="+mn-lt"/>
                          <a:ea typeface="+mn-ea"/>
                          <a:cs typeface="+mn-cs"/>
                        </a:rPr>
                        <a:t> </a:t>
                      </a:r>
                      <a:endParaRPr lang="en-US" sz="1400" b="1" i="0" dirty="0"/>
                    </a:p>
                  </a:txBody>
                  <a:tcPr/>
                </a:tc>
                <a:tc>
                  <a:txBody>
                    <a:bodyPr/>
                    <a:lstStyle/>
                    <a:p>
                      <a:r>
                        <a:rPr lang="en-GB" sz="1400" b="1" i="1" kern="1200">
                          <a:solidFill>
                            <a:schemeClr val="dk1"/>
                          </a:solidFill>
                          <a:effectLst/>
                          <a:latin typeface="+mn-lt"/>
                          <a:ea typeface="+mn-ea"/>
                          <a:cs typeface="+mn-cs"/>
                        </a:rPr>
                        <a:t>MPG</a:t>
                      </a:r>
                      <a:endParaRPr lang="en-US" sz="1400" b="1"/>
                    </a:p>
                  </a:txBody>
                  <a:tcPr/>
                </a:tc>
                <a:tc>
                  <a:txBody>
                    <a:bodyPr/>
                    <a:lstStyle/>
                    <a:p>
                      <a:r>
                        <a:rPr lang="en-US" sz="1400" b="1"/>
                        <a:t>CEA, DIFFER, ENEA, EPFL</a:t>
                      </a:r>
                    </a:p>
                  </a:txBody>
                  <a:tcPr/>
                </a:tc>
                <a:extLst>
                  <a:ext uri="{0D108BD9-81ED-4DB2-BD59-A6C34878D82A}">
                    <a16:rowId xmlns:a16="http://schemas.microsoft.com/office/drawing/2014/main" val="3940894999"/>
                  </a:ext>
                </a:extLst>
              </a:tr>
              <a:tr h="496609">
                <a:tc>
                  <a:txBody>
                    <a:bodyPr/>
                    <a:lstStyle/>
                    <a:p>
                      <a:r>
                        <a:rPr lang="en-US" sz="1400" b="1"/>
                        <a:t>B</a:t>
                      </a:r>
                    </a:p>
                  </a:txBody>
                  <a:tcPr/>
                </a:tc>
                <a:tc>
                  <a:txBody>
                    <a:bodyPr/>
                    <a:lstStyle/>
                    <a:p>
                      <a:r>
                        <a:rPr lang="en-US" sz="1400" b="1"/>
                        <a:t>Plasma Particle/Heat Exhaust – Fluid Simulations</a:t>
                      </a:r>
                    </a:p>
                  </a:txBody>
                  <a:tcPr/>
                </a:tc>
                <a:tc>
                  <a:txBody>
                    <a:bodyPr/>
                    <a:lstStyle/>
                    <a:p>
                      <a:r>
                        <a:rPr lang="en-GB" sz="1400" b="1" i="0" kern="1200" dirty="0">
                          <a:solidFill>
                            <a:schemeClr val="dk1"/>
                          </a:solidFill>
                          <a:effectLst/>
                          <a:latin typeface="+mn-lt"/>
                          <a:ea typeface="+mn-ea"/>
                          <a:cs typeface="+mn-cs"/>
                        </a:rPr>
                        <a:t>Patrick </a:t>
                      </a:r>
                      <a:r>
                        <a:rPr lang="en-GB" sz="1400" b="1" i="0" kern="1200" dirty="0" err="1">
                          <a:solidFill>
                            <a:schemeClr val="dk1"/>
                          </a:solidFill>
                          <a:effectLst/>
                          <a:latin typeface="+mn-lt"/>
                          <a:ea typeface="+mn-ea"/>
                          <a:cs typeface="+mn-cs"/>
                        </a:rPr>
                        <a:t>Tamain</a:t>
                      </a:r>
                      <a:r>
                        <a:rPr lang="en-GB" sz="1400" b="1" i="0" kern="1200" dirty="0">
                          <a:solidFill>
                            <a:schemeClr val="dk1"/>
                          </a:solidFill>
                          <a:effectLst/>
                          <a:latin typeface="+mn-lt"/>
                          <a:ea typeface="+mn-ea"/>
                          <a:cs typeface="+mn-cs"/>
                        </a:rPr>
                        <a:t> </a:t>
                      </a:r>
                      <a:endParaRPr lang="en-US" sz="1400" b="1" i="0" dirty="0"/>
                    </a:p>
                  </a:txBody>
                  <a:tcPr/>
                </a:tc>
                <a:tc>
                  <a:txBody>
                    <a:bodyPr/>
                    <a:lstStyle/>
                    <a:p>
                      <a:r>
                        <a:rPr lang="en-US" sz="1400" b="1"/>
                        <a:t>CEA</a:t>
                      </a:r>
                    </a:p>
                  </a:txBody>
                  <a:tcPr/>
                </a:tc>
                <a:tc>
                  <a:txBody>
                    <a:bodyPr/>
                    <a:lstStyle/>
                    <a:p>
                      <a:r>
                        <a:rPr lang="en-US" sz="1400" b="1"/>
                        <a:t>DTU, EPFL, IPP.CR, LPP-ERM-KMS, MPG</a:t>
                      </a:r>
                    </a:p>
                  </a:txBody>
                  <a:tcPr/>
                </a:tc>
                <a:extLst>
                  <a:ext uri="{0D108BD9-81ED-4DB2-BD59-A6C34878D82A}">
                    <a16:rowId xmlns:a16="http://schemas.microsoft.com/office/drawing/2014/main" val="2335510687"/>
                  </a:ext>
                </a:extLst>
              </a:tr>
              <a:tr h="496609">
                <a:tc>
                  <a:txBody>
                    <a:bodyPr/>
                    <a:lstStyle/>
                    <a:p>
                      <a:r>
                        <a:rPr lang="en-US" sz="1400" b="1"/>
                        <a:t>C</a:t>
                      </a:r>
                    </a:p>
                  </a:txBody>
                  <a:tcPr/>
                </a:tc>
                <a:tc>
                  <a:txBody>
                    <a:bodyPr/>
                    <a:lstStyle/>
                    <a:p>
                      <a:r>
                        <a:rPr lang="en-US" sz="1400" b="1"/>
                        <a:t>Plasma Particle/Heat Exhaust – Gyrokinetic Simulations</a:t>
                      </a:r>
                    </a:p>
                  </a:txBody>
                  <a:tcPr/>
                </a:tc>
                <a:tc>
                  <a:txBody>
                    <a:bodyPr/>
                    <a:lstStyle/>
                    <a:p>
                      <a:r>
                        <a:rPr lang="en-GB" sz="1400" b="1" i="0" kern="1200">
                          <a:solidFill>
                            <a:schemeClr val="dk1"/>
                          </a:solidFill>
                          <a:effectLst/>
                          <a:latin typeface="+mn-lt"/>
                          <a:ea typeface="+mn-ea"/>
                          <a:cs typeface="+mn-cs"/>
                        </a:rPr>
                        <a:t>Daniel  Told </a:t>
                      </a:r>
                      <a:endParaRPr lang="en-US" sz="1400" b="1" i="0"/>
                    </a:p>
                  </a:txBody>
                  <a:tcPr/>
                </a:tc>
                <a:tc>
                  <a:txBody>
                    <a:bodyPr/>
                    <a:lstStyle/>
                    <a:p>
                      <a:r>
                        <a:rPr lang="en-US" sz="1400" b="1"/>
                        <a:t>MPG</a:t>
                      </a:r>
                    </a:p>
                  </a:txBody>
                  <a:tcPr/>
                </a:tc>
                <a:tc>
                  <a:txBody>
                    <a:bodyPr/>
                    <a:lstStyle/>
                    <a:p>
                      <a:r>
                        <a:rPr lang="en-US" sz="1400" b="1"/>
                        <a:t>CEA, DIFFER, EPFL, IPP.CR, JSI</a:t>
                      </a:r>
                    </a:p>
                  </a:txBody>
                  <a:tcPr/>
                </a:tc>
                <a:extLst>
                  <a:ext uri="{0D108BD9-81ED-4DB2-BD59-A6C34878D82A}">
                    <a16:rowId xmlns:a16="http://schemas.microsoft.com/office/drawing/2014/main" val="2615709139"/>
                  </a:ext>
                </a:extLst>
              </a:tr>
              <a:tr h="496609">
                <a:tc>
                  <a:txBody>
                    <a:bodyPr/>
                    <a:lstStyle/>
                    <a:p>
                      <a:r>
                        <a:rPr lang="en-US" sz="1400" b="1"/>
                        <a:t>D</a:t>
                      </a:r>
                    </a:p>
                  </a:txBody>
                  <a:tcPr/>
                </a:tc>
                <a:tc>
                  <a:txBody>
                    <a:bodyPr/>
                    <a:lstStyle/>
                    <a:p>
                      <a:r>
                        <a:rPr lang="en-GB" sz="1400" b="1" kern="1200">
                          <a:solidFill>
                            <a:schemeClr val="dk1"/>
                          </a:solidFill>
                          <a:effectLst/>
                          <a:latin typeface="+mn-lt"/>
                          <a:ea typeface="+mn-ea"/>
                          <a:cs typeface="+mn-cs"/>
                        </a:rPr>
                        <a:t>Plasma-Wall Interactions with Metallic Plasma-Facing Components</a:t>
                      </a:r>
                      <a:endParaRPr lang="en-US" sz="1400" b="1"/>
                    </a:p>
                  </a:txBody>
                  <a:tcPr/>
                </a:tc>
                <a:tc>
                  <a:txBody>
                    <a:bodyPr/>
                    <a:lstStyle/>
                    <a:p>
                      <a:r>
                        <a:rPr lang="en-GB" sz="1400" b="1" i="0" kern="1200">
                          <a:solidFill>
                            <a:schemeClr val="dk1"/>
                          </a:solidFill>
                          <a:effectLst/>
                          <a:latin typeface="+mn-lt"/>
                          <a:ea typeface="+mn-ea"/>
                          <a:cs typeface="+mn-cs"/>
                        </a:rPr>
                        <a:t>Dmitry Matveev </a:t>
                      </a:r>
                      <a:endParaRPr lang="en-US" sz="1400" b="1" i="0"/>
                    </a:p>
                  </a:txBody>
                  <a:tcPr/>
                </a:tc>
                <a:tc>
                  <a:txBody>
                    <a:bodyPr/>
                    <a:lstStyle/>
                    <a:p>
                      <a:r>
                        <a:rPr lang="en-GB" sz="1400" b="1" kern="1200">
                          <a:solidFill>
                            <a:schemeClr val="dk1"/>
                          </a:solidFill>
                          <a:effectLst/>
                          <a:latin typeface="+mn-lt"/>
                          <a:ea typeface="+mn-ea"/>
                          <a:cs typeface="+mn-cs"/>
                        </a:rPr>
                        <a:t>FZJ</a:t>
                      </a:r>
                      <a:endParaRPr lang="en-US" sz="1400" b="1"/>
                    </a:p>
                  </a:txBody>
                  <a:tcPr/>
                </a:tc>
                <a:tc>
                  <a:txBody>
                    <a:bodyPr/>
                    <a:lstStyle/>
                    <a:p>
                      <a:r>
                        <a:rPr lang="en-US" sz="1400" b="1"/>
                        <a:t>CEA, DIFFER, IPP.CR, MPG, VR, VTT</a:t>
                      </a:r>
                    </a:p>
                  </a:txBody>
                  <a:tcPr/>
                </a:tc>
                <a:extLst>
                  <a:ext uri="{0D108BD9-81ED-4DB2-BD59-A6C34878D82A}">
                    <a16:rowId xmlns:a16="http://schemas.microsoft.com/office/drawing/2014/main" val="755908568"/>
                  </a:ext>
                </a:extLst>
              </a:tr>
              <a:tr h="359613">
                <a:tc>
                  <a:txBody>
                    <a:bodyPr/>
                    <a:lstStyle/>
                    <a:p>
                      <a:r>
                        <a:rPr lang="en-US" sz="1400" b="1"/>
                        <a:t>E</a:t>
                      </a:r>
                    </a:p>
                  </a:txBody>
                  <a:tcPr/>
                </a:tc>
                <a:tc>
                  <a:txBody>
                    <a:bodyPr/>
                    <a:lstStyle/>
                    <a:p>
                      <a:r>
                        <a:rPr lang="en-GB" sz="1400" b="1" kern="1200">
                          <a:solidFill>
                            <a:schemeClr val="dk1"/>
                          </a:solidFill>
                          <a:effectLst/>
                          <a:latin typeface="+mn-lt"/>
                          <a:ea typeface="+mn-ea"/>
                          <a:cs typeface="+mn-cs"/>
                        </a:rPr>
                        <a:t>Impurity Sources, Transport, and Screening</a:t>
                      </a:r>
                      <a:endParaRPr lang="en-US" sz="1400" b="1"/>
                    </a:p>
                  </a:txBody>
                  <a:tcPr/>
                </a:tc>
                <a:tc>
                  <a:txBody>
                    <a:bodyPr/>
                    <a:lstStyle/>
                    <a:p>
                      <a:r>
                        <a:rPr lang="en-GB" sz="1400" b="1" i="0" kern="1200">
                          <a:solidFill>
                            <a:schemeClr val="dk1"/>
                          </a:solidFill>
                          <a:effectLst/>
                          <a:latin typeface="+mn-lt"/>
                          <a:ea typeface="+mn-ea"/>
                          <a:cs typeface="+mn-cs"/>
                        </a:rPr>
                        <a:t>Guido CIRAOLO </a:t>
                      </a:r>
                      <a:endParaRPr lang="en-US" sz="1400" b="1" i="0"/>
                    </a:p>
                  </a:txBody>
                  <a:tcPr/>
                </a:tc>
                <a:tc>
                  <a:txBody>
                    <a:bodyPr/>
                    <a:lstStyle/>
                    <a:p>
                      <a:r>
                        <a:rPr lang="en-US" sz="1400" b="1"/>
                        <a:t>CEA</a:t>
                      </a:r>
                    </a:p>
                  </a:txBody>
                  <a:tcPr/>
                </a:tc>
                <a:tc>
                  <a:txBody>
                    <a:bodyPr/>
                    <a:lstStyle/>
                    <a:p>
                      <a:r>
                        <a:rPr lang="en-US" sz="1400" b="1"/>
                        <a:t>EPFL, FZJ, IPP.CR, IPPLM, VTT </a:t>
                      </a:r>
                    </a:p>
                  </a:txBody>
                  <a:tcPr/>
                </a:tc>
                <a:extLst>
                  <a:ext uri="{0D108BD9-81ED-4DB2-BD59-A6C34878D82A}">
                    <a16:rowId xmlns:a16="http://schemas.microsoft.com/office/drawing/2014/main" val="2331866804"/>
                  </a:ext>
                </a:extLst>
              </a:tr>
              <a:tr h="359613">
                <a:tc>
                  <a:txBody>
                    <a:bodyPr/>
                    <a:lstStyle/>
                    <a:p>
                      <a:r>
                        <a:rPr lang="en-US" sz="1400" b="1"/>
                        <a:t>F</a:t>
                      </a:r>
                    </a:p>
                  </a:txBody>
                  <a:tcPr/>
                </a:tc>
                <a:tc>
                  <a:txBody>
                    <a:bodyPr/>
                    <a:lstStyle/>
                    <a:p>
                      <a:r>
                        <a:rPr lang="en-GB" sz="1400" b="1" kern="1200">
                          <a:solidFill>
                            <a:schemeClr val="dk1"/>
                          </a:solidFill>
                          <a:effectLst/>
                          <a:latin typeface="+mn-lt"/>
                          <a:ea typeface="+mn-ea"/>
                          <a:cs typeface="+mn-cs"/>
                        </a:rPr>
                        <a:t>Tokamak Disruptions and Runaway Electrons</a:t>
                      </a:r>
                      <a:endParaRPr lang="en-US" sz="1400" b="1"/>
                    </a:p>
                  </a:txBody>
                  <a:tcPr/>
                </a:tc>
                <a:tc>
                  <a:txBody>
                    <a:bodyPr/>
                    <a:lstStyle/>
                    <a:p>
                      <a:r>
                        <a:rPr lang="en-GB" sz="1400" b="1" i="0" kern="1200">
                          <a:solidFill>
                            <a:schemeClr val="dk1"/>
                          </a:solidFill>
                          <a:effectLst/>
                          <a:latin typeface="+mn-lt"/>
                          <a:ea typeface="+mn-ea"/>
                          <a:cs typeface="+mn-cs"/>
                        </a:rPr>
                        <a:t>Matthias </a:t>
                      </a:r>
                      <a:r>
                        <a:rPr lang="en-GB" sz="1400" b="1" i="0" kern="1200" err="1">
                          <a:solidFill>
                            <a:schemeClr val="dk1"/>
                          </a:solidFill>
                          <a:effectLst/>
                          <a:latin typeface="+mn-lt"/>
                          <a:ea typeface="+mn-ea"/>
                          <a:cs typeface="+mn-cs"/>
                        </a:rPr>
                        <a:t>Hoelzl</a:t>
                      </a:r>
                      <a:r>
                        <a:rPr lang="en-GB" sz="1400" b="1" i="0" kern="1200" dirty="0">
                          <a:solidFill>
                            <a:schemeClr val="dk1"/>
                          </a:solidFill>
                          <a:effectLst/>
                          <a:latin typeface="+mn-lt"/>
                          <a:ea typeface="+mn-ea"/>
                          <a:cs typeface="+mn-cs"/>
                        </a:rPr>
                        <a:t> </a:t>
                      </a:r>
                      <a:endParaRPr lang="en-US" sz="1400" b="1" i="0" dirty="0"/>
                    </a:p>
                  </a:txBody>
                  <a:tcPr/>
                </a:tc>
                <a:tc>
                  <a:txBody>
                    <a:bodyPr/>
                    <a:lstStyle/>
                    <a:p>
                      <a:r>
                        <a:rPr lang="en-GB" sz="1400" b="1" i="1" kern="1200">
                          <a:solidFill>
                            <a:schemeClr val="dk1"/>
                          </a:solidFill>
                          <a:effectLst/>
                          <a:latin typeface="+mn-lt"/>
                          <a:ea typeface="+mn-ea"/>
                          <a:cs typeface="+mn-cs"/>
                        </a:rPr>
                        <a:t>MPG</a:t>
                      </a:r>
                      <a:endParaRPr lang="en-US" sz="1400" b="1"/>
                    </a:p>
                  </a:txBody>
                  <a:tcPr/>
                </a:tc>
                <a:tc>
                  <a:txBody>
                    <a:bodyPr/>
                    <a:lstStyle/>
                    <a:p>
                      <a:r>
                        <a:rPr lang="en-US" sz="1400" b="1"/>
                        <a:t>CEA, ENEA, EPFL, VR </a:t>
                      </a:r>
                    </a:p>
                  </a:txBody>
                  <a:tcPr/>
                </a:tc>
                <a:extLst>
                  <a:ext uri="{0D108BD9-81ED-4DB2-BD59-A6C34878D82A}">
                    <a16:rowId xmlns:a16="http://schemas.microsoft.com/office/drawing/2014/main" val="929719182"/>
                  </a:ext>
                </a:extLst>
              </a:tr>
              <a:tr h="359613">
                <a:tc>
                  <a:txBody>
                    <a:bodyPr/>
                    <a:lstStyle/>
                    <a:p>
                      <a:r>
                        <a:rPr lang="en-US" sz="1400" b="1"/>
                        <a:t>G</a:t>
                      </a:r>
                    </a:p>
                  </a:txBody>
                  <a:tcPr/>
                </a:tc>
                <a:tc>
                  <a:txBody>
                    <a:bodyPr/>
                    <a:lstStyle/>
                    <a:p>
                      <a:r>
                        <a:rPr lang="en-GB" sz="1400" b="1" kern="1200">
                          <a:solidFill>
                            <a:schemeClr val="dk1"/>
                          </a:solidFill>
                          <a:effectLst/>
                          <a:latin typeface="+mn-lt"/>
                          <a:ea typeface="+mn-ea"/>
                          <a:cs typeface="+mn-cs"/>
                        </a:rPr>
                        <a:t>Physics of Burning Plasmas</a:t>
                      </a:r>
                      <a:endParaRPr lang="en-US" sz="1400" b="1"/>
                    </a:p>
                  </a:txBody>
                  <a:tcPr/>
                </a:tc>
                <a:tc>
                  <a:txBody>
                    <a:bodyPr/>
                    <a:lstStyle/>
                    <a:p>
                      <a:r>
                        <a:rPr lang="en-GB" sz="1400" b="1" i="0" kern="1200">
                          <a:solidFill>
                            <a:schemeClr val="dk1"/>
                          </a:solidFill>
                          <a:effectLst/>
                          <a:latin typeface="+mn-lt"/>
                          <a:ea typeface="+mn-ea"/>
                          <a:cs typeface="+mn-cs"/>
                        </a:rPr>
                        <a:t>Oleksiy </a:t>
                      </a:r>
                      <a:r>
                        <a:rPr lang="en-GB" sz="1400" b="1" i="0" kern="1200" err="1">
                          <a:solidFill>
                            <a:schemeClr val="dk1"/>
                          </a:solidFill>
                          <a:effectLst/>
                          <a:latin typeface="+mn-lt"/>
                          <a:ea typeface="+mn-ea"/>
                          <a:cs typeface="+mn-cs"/>
                        </a:rPr>
                        <a:t>Mishchenko</a:t>
                      </a:r>
                      <a:r>
                        <a:rPr lang="en-GB" sz="1400" b="1" i="0" kern="1200" dirty="0">
                          <a:solidFill>
                            <a:schemeClr val="dk1"/>
                          </a:solidFill>
                          <a:effectLst/>
                          <a:latin typeface="+mn-lt"/>
                          <a:ea typeface="+mn-ea"/>
                          <a:cs typeface="+mn-cs"/>
                        </a:rPr>
                        <a:t> </a:t>
                      </a:r>
                      <a:endParaRPr lang="en-US" sz="1400" b="1" i="0" dirty="0"/>
                    </a:p>
                  </a:txBody>
                  <a:tcPr/>
                </a:tc>
                <a:tc>
                  <a:txBody>
                    <a:bodyPr/>
                    <a:lstStyle/>
                    <a:p>
                      <a:r>
                        <a:rPr lang="en-US" sz="1400" b="1"/>
                        <a:t>MPG</a:t>
                      </a:r>
                    </a:p>
                  </a:txBody>
                  <a:tcPr/>
                </a:tc>
                <a:tc>
                  <a:txBody>
                    <a:bodyPr/>
                    <a:lstStyle/>
                    <a:p>
                      <a:r>
                        <a:rPr lang="en-US" sz="1400" b="1"/>
                        <a:t>CEA, ENEA, EPFL, KIPT, NCSRD, UKAEA</a:t>
                      </a:r>
                    </a:p>
                  </a:txBody>
                  <a:tcPr/>
                </a:tc>
                <a:extLst>
                  <a:ext uri="{0D108BD9-81ED-4DB2-BD59-A6C34878D82A}">
                    <a16:rowId xmlns:a16="http://schemas.microsoft.com/office/drawing/2014/main" val="338456506"/>
                  </a:ext>
                </a:extLst>
              </a:tr>
              <a:tr h="496609">
                <a:tc>
                  <a:txBody>
                    <a:bodyPr/>
                    <a:lstStyle/>
                    <a:p>
                      <a:r>
                        <a:rPr lang="en-GB" sz="1400" b="1" kern="1200">
                          <a:solidFill>
                            <a:schemeClr val="dk1"/>
                          </a:solidFill>
                          <a:effectLst/>
                          <a:latin typeface="+mn-lt"/>
                          <a:ea typeface="+mn-ea"/>
                          <a:cs typeface="+mn-cs"/>
                        </a:rPr>
                        <a:t>H</a:t>
                      </a:r>
                      <a:endParaRPr lang="en-US" sz="1400" b="1"/>
                    </a:p>
                  </a:txBody>
                  <a:tcPr/>
                </a:tc>
                <a:tc>
                  <a:txBody>
                    <a:bodyPr/>
                    <a:lstStyle/>
                    <a:p>
                      <a:r>
                        <a:rPr lang="en-GB" sz="1400" b="1" kern="1200">
                          <a:solidFill>
                            <a:schemeClr val="dk1"/>
                          </a:solidFill>
                          <a:effectLst/>
                          <a:latin typeface="+mn-lt"/>
                          <a:ea typeface="+mn-ea"/>
                          <a:cs typeface="+mn-cs"/>
                        </a:rPr>
                        <a:t>Reliable Prediction of Plasma Performance and Operational Limits in Tokamaks</a:t>
                      </a:r>
                      <a:endParaRPr lang="en-US" sz="1400" b="1"/>
                    </a:p>
                  </a:txBody>
                  <a:tcPr/>
                </a:tc>
                <a:tc>
                  <a:txBody>
                    <a:bodyPr/>
                    <a:lstStyle/>
                    <a:p>
                      <a:r>
                        <a:rPr lang="fr-FR" sz="1400" b="1" i="0" kern="1200">
                          <a:solidFill>
                            <a:schemeClr val="dk1"/>
                          </a:solidFill>
                          <a:effectLst/>
                          <a:latin typeface="+mn-lt"/>
                          <a:ea typeface="+mn-ea"/>
                          <a:cs typeface="+mn-cs"/>
                        </a:rPr>
                        <a:t>Michele Marin </a:t>
                      </a:r>
                      <a:endParaRPr lang="en-US" sz="1400" b="1" i="0"/>
                    </a:p>
                  </a:txBody>
                  <a:tcPr/>
                </a:tc>
                <a:tc>
                  <a:txBody>
                    <a:bodyPr/>
                    <a:lstStyle/>
                    <a:p>
                      <a:r>
                        <a:rPr lang="en-GB" sz="1400" b="1" i="1" kern="1200">
                          <a:solidFill>
                            <a:schemeClr val="dk1"/>
                          </a:solidFill>
                          <a:effectLst/>
                          <a:latin typeface="+mn-lt"/>
                          <a:ea typeface="+mn-ea"/>
                          <a:cs typeface="+mn-cs"/>
                        </a:rPr>
                        <a:t>EPFL</a:t>
                      </a:r>
                      <a:endParaRPr lang="en-US" sz="1400" b="1"/>
                    </a:p>
                  </a:txBody>
                  <a:tcPr/>
                </a:tc>
                <a:tc>
                  <a:txBody>
                    <a:bodyPr/>
                    <a:lstStyle/>
                    <a:p>
                      <a:r>
                        <a:rPr lang="en-US" sz="1400" b="1"/>
                        <a:t>CEA, DIFFER, ENEA, EPFL, IPP.CR, IST, LPP-ERM-KMS, MPG, UKAEA, VR</a:t>
                      </a:r>
                    </a:p>
                  </a:txBody>
                  <a:tcPr/>
                </a:tc>
                <a:extLst>
                  <a:ext uri="{0D108BD9-81ED-4DB2-BD59-A6C34878D82A}">
                    <a16:rowId xmlns:a16="http://schemas.microsoft.com/office/drawing/2014/main" val="3833423650"/>
                  </a:ext>
                </a:extLst>
              </a:tr>
              <a:tr h="359613">
                <a:tc>
                  <a:txBody>
                    <a:bodyPr/>
                    <a:lstStyle/>
                    <a:p>
                      <a:r>
                        <a:rPr lang="en-US" sz="1400" b="1"/>
                        <a:t>I</a:t>
                      </a:r>
                    </a:p>
                  </a:txBody>
                  <a:tcPr/>
                </a:tc>
                <a:tc>
                  <a:txBody>
                    <a:bodyPr/>
                    <a:lstStyle/>
                    <a:p>
                      <a:r>
                        <a:rPr lang="en-GB" sz="1400" b="1" kern="1200">
                          <a:solidFill>
                            <a:schemeClr val="dk1"/>
                          </a:solidFill>
                          <a:effectLst/>
                          <a:latin typeface="+mn-lt"/>
                          <a:ea typeface="+mn-ea"/>
                          <a:cs typeface="+mn-cs"/>
                        </a:rPr>
                        <a:t>Stellarator Optimization</a:t>
                      </a:r>
                      <a:endParaRPr lang="en-US" sz="1400" b="1"/>
                    </a:p>
                  </a:txBody>
                  <a:tcPr/>
                </a:tc>
                <a:tc>
                  <a:txBody>
                    <a:bodyPr/>
                    <a:lstStyle/>
                    <a:p>
                      <a:r>
                        <a:rPr lang="en-GB" sz="1400" b="1" i="0" kern="1200" dirty="0">
                          <a:solidFill>
                            <a:schemeClr val="dk1"/>
                          </a:solidFill>
                          <a:effectLst/>
                          <a:latin typeface="+mn-lt"/>
                          <a:ea typeface="+mn-ea"/>
                          <a:cs typeface="+mn-cs"/>
                        </a:rPr>
                        <a:t>Joaquim </a:t>
                      </a:r>
                      <a:r>
                        <a:rPr lang="en-GB" sz="1400" b="1" i="0" kern="1200" dirty="0" err="1">
                          <a:solidFill>
                            <a:schemeClr val="dk1"/>
                          </a:solidFill>
                          <a:effectLst/>
                          <a:latin typeface="+mn-lt"/>
                          <a:ea typeface="+mn-ea"/>
                          <a:cs typeface="+mn-cs"/>
                        </a:rPr>
                        <a:t>Loizu</a:t>
                      </a:r>
                      <a:r>
                        <a:rPr lang="en-GB" sz="1400" b="1" i="0" kern="1200" dirty="0">
                          <a:solidFill>
                            <a:schemeClr val="dk1"/>
                          </a:solidFill>
                          <a:effectLst/>
                          <a:latin typeface="+mn-lt"/>
                          <a:ea typeface="+mn-ea"/>
                          <a:cs typeface="+mn-cs"/>
                        </a:rPr>
                        <a:t> </a:t>
                      </a:r>
                      <a:endParaRPr lang="en-US" sz="1400" b="1" i="0" dirty="0"/>
                    </a:p>
                  </a:txBody>
                  <a:tcPr/>
                </a:tc>
                <a:tc>
                  <a:txBody>
                    <a:bodyPr/>
                    <a:lstStyle/>
                    <a:p>
                      <a:r>
                        <a:rPr lang="en-GB" sz="1400" b="1" i="1" kern="1200">
                          <a:solidFill>
                            <a:schemeClr val="dk1"/>
                          </a:solidFill>
                          <a:effectLst/>
                          <a:latin typeface="+mn-lt"/>
                          <a:ea typeface="+mn-ea"/>
                          <a:cs typeface="+mn-cs"/>
                        </a:rPr>
                        <a:t>EPFL</a:t>
                      </a:r>
                      <a:endParaRPr lang="en-US" sz="1400" b="1"/>
                    </a:p>
                  </a:txBody>
                  <a:tcPr/>
                </a:tc>
                <a:tc>
                  <a:txBody>
                    <a:bodyPr/>
                    <a:lstStyle/>
                    <a:p>
                      <a:r>
                        <a:rPr lang="en-US" sz="1400" b="1"/>
                        <a:t>CIEMAT, EPFL, MPG, OEAW</a:t>
                      </a:r>
                    </a:p>
                  </a:txBody>
                  <a:tcPr/>
                </a:tc>
                <a:extLst>
                  <a:ext uri="{0D108BD9-81ED-4DB2-BD59-A6C34878D82A}">
                    <a16:rowId xmlns:a16="http://schemas.microsoft.com/office/drawing/2014/main" val="4105554534"/>
                  </a:ext>
                </a:extLst>
              </a:tr>
              <a:tr h="291115">
                <a:tc>
                  <a:txBody>
                    <a:bodyPr/>
                    <a:lstStyle/>
                    <a:p>
                      <a:r>
                        <a:rPr lang="en-US" sz="1400" b="1"/>
                        <a:t>J</a:t>
                      </a:r>
                    </a:p>
                  </a:txBody>
                  <a:tcPr/>
                </a:tc>
                <a:tc>
                  <a:txBody>
                    <a:bodyPr/>
                    <a:lstStyle/>
                    <a:p>
                      <a:r>
                        <a:rPr lang="en-GB" sz="1400" b="1" kern="1200">
                          <a:solidFill>
                            <a:schemeClr val="dk1"/>
                          </a:solidFill>
                          <a:effectLst/>
                          <a:latin typeface="+mn-lt"/>
                          <a:ea typeface="+mn-ea"/>
                          <a:cs typeface="+mn-cs"/>
                        </a:rPr>
                        <a:t>Stellarator core turbulence</a:t>
                      </a:r>
                      <a:endParaRPr lang="en-US" sz="1400" b="1"/>
                    </a:p>
                  </a:txBody>
                  <a:tcPr/>
                </a:tc>
                <a:tc>
                  <a:txBody>
                    <a:bodyPr/>
                    <a:lstStyle/>
                    <a:p>
                      <a:r>
                        <a:rPr lang="en-GB" sz="1400" b="1" i="0" kern="1200" dirty="0">
                          <a:solidFill>
                            <a:schemeClr val="dk1"/>
                          </a:solidFill>
                          <a:effectLst/>
                          <a:latin typeface="+mn-lt"/>
                          <a:ea typeface="+mn-ea"/>
                          <a:cs typeface="+mn-cs"/>
                        </a:rPr>
                        <a:t>José Manuel García-</a:t>
                      </a:r>
                      <a:r>
                        <a:rPr lang="en-GB" sz="1400" b="1" i="0" kern="1200" dirty="0" err="1">
                          <a:solidFill>
                            <a:schemeClr val="dk1"/>
                          </a:solidFill>
                          <a:effectLst/>
                          <a:latin typeface="+mn-lt"/>
                          <a:ea typeface="+mn-ea"/>
                          <a:cs typeface="+mn-cs"/>
                        </a:rPr>
                        <a:t>Regaña</a:t>
                      </a:r>
                      <a:endParaRPr lang="en-US" sz="1400" b="1" i="0" dirty="0"/>
                    </a:p>
                  </a:txBody>
                  <a:tcPr/>
                </a:tc>
                <a:tc>
                  <a:txBody>
                    <a:bodyPr/>
                    <a:lstStyle/>
                    <a:p>
                      <a:r>
                        <a:rPr lang="en-GB" sz="1400" b="1" i="1" kern="1200">
                          <a:solidFill>
                            <a:schemeClr val="dk1"/>
                          </a:solidFill>
                          <a:effectLst/>
                          <a:latin typeface="+mn-lt"/>
                          <a:ea typeface="+mn-ea"/>
                          <a:cs typeface="+mn-cs"/>
                        </a:rPr>
                        <a:t>CIEMAT</a:t>
                      </a:r>
                      <a:endParaRPr lang="en-US" sz="1400" b="1"/>
                    </a:p>
                  </a:txBody>
                  <a:tcPr/>
                </a:tc>
                <a:tc>
                  <a:txBody>
                    <a:bodyPr/>
                    <a:lstStyle/>
                    <a:p>
                      <a:r>
                        <a:rPr lang="en-US" sz="1400" b="1"/>
                        <a:t>DIFFER, EPFL, MPG, UKAEA</a:t>
                      </a:r>
                    </a:p>
                  </a:txBody>
                  <a:tcPr/>
                </a:tc>
                <a:extLst>
                  <a:ext uri="{0D108BD9-81ED-4DB2-BD59-A6C34878D82A}">
                    <a16:rowId xmlns:a16="http://schemas.microsoft.com/office/drawing/2014/main" val="2694263579"/>
                  </a:ext>
                </a:extLst>
              </a:tr>
              <a:tr h="496609">
                <a:tc>
                  <a:txBody>
                    <a:bodyPr/>
                    <a:lstStyle/>
                    <a:p>
                      <a:r>
                        <a:rPr lang="en-US" sz="1400" b="1"/>
                        <a:t>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a:solidFill>
                            <a:schemeClr val="dk1"/>
                          </a:solidFill>
                          <a:effectLst/>
                          <a:latin typeface="+mn-lt"/>
                          <a:ea typeface="+mn-ea"/>
                          <a:cs typeface="+mn-cs"/>
                        </a:rPr>
                        <a:t>Neutral Particle Models</a:t>
                      </a:r>
                      <a:endParaRPr lang="fr-FR" sz="1400" b="1" kern="1200">
                        <a:solidFill>
                          <a:schemeClr val="dk1"/>
                        </a:solidFill>
                        <a:effectLst/>
                        <a:latin typeface="+mn-lt"/>
                        <a:ea typeface="+mn-ea"/>
                        <a:cs typeface="+mn-cs"/>
                      </a:endParaRPr>
                    </a:p>
                  </a:txBody>
                  <a:tcPr/>
                </a:tc>
                <a:tc>
                  <a:txBody>
                    <a:bodyPr/>
                    <a:lstStyle/>
                    <a:p>
                      <a:r>
                        <a:rPr lang="en-GB" sz="1400" b="1" i="0" kern="1200">
                          <a:solidFill>
                            <a:schemeClr val="dk1"/>
                          </a:solidFill>
                          <a:effectLst/>
                          <a:latin typeface="+mn-lt"/>
                          <a:ea typeface="+mn-ea"/>
                          <a:cs typeface="+mn-cs"/>
                        </a:rPr>
                        <a:t>Dmitriy V. Borodin </a:t>
                      </a:r>
                      <a:endParaRPr lang="en-US" sz="1400" b="1" i="0"/>
                    </a:p>
                  </a:txBody>
                  <a:tcPr/>
                </a:tc>
                <a:tc>
                  <a:txBody>
                    <a:bodyPr/>
                    <a:lstStyle/>
                    <a:p>
                      <a:r>
                        <a:rPr lang="en-GB" sz="1400" b="1" i="1" kern="1200">
                          <a:solidFill>
                            <a:schemeClr val="dk1"/>
                          </a:solidFill>
                          <a:effectLst/>
                          <a:latin typeface="+mn-lt"/>
                          <a:ea typeface="+mn-ea"/>
                          <a:cs typeface="+mn-cs"/>
                        </a:rPr>
                        <a:t>FZJ</a:t>
                      </a:r>
                      <a:endParaRPr lang="en-US" sz="1400" b="1"/>
                    </a:p>
                  </a:txBody>
                  <a:tcPr/>
                </a:tc>
                <a:tc>
                  <a:txBody>
                    <a:bodyPr/>
                    <a:lstStyle/>
                    <a:p>
                      <a:r>
                        <a:rPr lang="en-US" sz="1400" b="1"/>
                        <a:t>CEA, DIFFER, ENEA, FZJ, LPP-ERM-KMS, VTT</a:t>
                      </a:r>
                    </a:p>
                  </a:txBody>
                  <a:tcPr/>
                </a:tc>
                <a:extLst>
                  <a:ext uri="{0D108BD9-81ED-4DB2-BD59-A6C34878D82A}">
                    <a16:rowId xmlns:a16="http://schemas.microsoft.com/office/drawing/2014/main" val="1977095679"/>
                  </a:ext>
                </a:extLst>
              </a:tr>
            </a:tbl>
          </a:graphicData>
        </a:graphic>
      </p:graphicFrame>
      <p:sp>
        <p:nvSpPr>
          <p:cNvPr id="4" name="Espace réservé du pied de page 3">
            <a:extLst>
              <a:ext uri="{FF2B5EF4-FFF2-40B4-BE49-F238E27FC236}">
                <a16:creationId xmlns:a16="http://schemas.microsoft.com/office/drawing/2014/main" id="{AB68AF7A-5131-40F6-B31E-026B6E9805E5}"/>
              </a:ext>
            </a:extLst>
          </p:cNvPr>
          <p:cNvSpPr>
            <a:spLocks noGrp="1"/>
          </p:cNvSpPr>
          <p:nvPr>
            <p:ph type="ftr" sz="quarter" idx="11"/>
          </p:nvPr>
        </p:nvSpPr>
        <p:spPr>
          <a:xfrm>
            <a:off x="825623" y="6555769"/>
            <a:ext cx="5525750" cy="475225"/>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49531697-8613-40CA-81CC-D07748348FEB}"/>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Tree>
    <p:extLst>
      <p:ext uri="{BB962C8B-B14F-4D97-AF65-F5344CB8AC3E}">
        <p14:creationId xmlns:p14="http://schemas.microsoft.com/office/powerpoint/2010/main" val="233454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19773-4F68-4E00-A2DB-D3C2B941F475}"/>
              </a:ext>
            </a:extLst>
          </p:cNvPr>
          <p:cNvSpPr>
            <a:spLocks noGrp="1"/>
          </p:cNvSpPr>
          <p:nvPr>
            <p:ph type="title"/>
          </p:nvPr>
        </p:nvSpPr>
        <p:spPr>
          <a:xfrm>
            <a:off x="934425" y="141357"/>
            <a:ext cx="10732318" cy="457200"/>
          </a:xfrm>
        </p:spPr>
        <p:txBody>
          <a:bodyPr/>
          <a:lstStyle/>
          <a:p>
            <a:r>
              <a:rPr lang="en-US">
                <a:cs typeface="Arial"/>
              </a:rPr>
              <a:t>Strong "Project Structure” implemented in all TSVVs</a:t>
            </a:r>
          </a:p>
        </p:txBody>
      </p:sp>
      <p:sp>
        <p:nvSpPr>
          <p:cNvPr id="4" name="Espace réservé du pied de page 3">
            <a:extLst>
              <a:ext uri="{FF2B5EF4-FFF2-40B4-BE49-F238E27FC236}">
                <a16:creationId xmlns:a16="http://schemas.microsoft.com/office/drawing/2014/main" id="{F3A040EE-9E30-4A7E-9AC0-51C6A7340257}"/>
              </a:ext>
            </a:extLst>
          </p:cNvPr>
          <p:cNvSpPr>
            <a:spLocks noGrp="1"/>
          </p:cNvSpPr>
          <p:nvPr>
            <p:ph type="ftr" sz="quarter" idx="11"/>
          </p:nvPr>
        </p:nvSpPr>
        <p:spPr>
          <a:xfrm>
            <a:off x="825623" y="6555770"/>
            <a:ext cx="5106253"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4F20E374-E699-4C27-94A2-BFBB22983914}"/>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pic>
        <p:nvPicPr>
          <p:cNvPr id="7" name="Image 6">
            <a:extLst>
              <a:ext uri="{FF2B5EF4-FFF2-40B4-BE49-F238E27FC236}">
                <a16:creationId xmlns:a16="http://schemas.microsoft.com/office/drawing/2014/main" id="{420618B6-0A8E-44A2-918D-FB96E1A36D92}"/>
              </a:ext>
            </a:extLst>
          </p:cNvPr>
          <p:cNvPicPr>
            <a:picLocks noChangeAspect="1"/>
          </p:cNvPicPr>
          <p:nvPr/>
        </p:nvPicPr>
        <p:blipFill>
          <a:blip r:embed="rId2"/>
          <a:stretch>
            <a:fillRect/>
          </a:stretch>
        </p:blipFill>
        <p:spPr>
          <a:xfrm>
            <a:off x="2849439" y="964832"/>
            <a:ext cx="8365295" cy="5493964"/>
          </a:xfrm>
          <a:prstGeom prst="rect">
            <a:avLst/>
          </a:prstGeom>
        </p:spPr>
      </p:pic>
      <p:sp>
        <p:nvSpPr>
          <p:cNvPr id="3" name="ZoneTexte 2">
            <a:extLst>
              <a:ext uri="{FF2B5EF4-FFF2-40B4-BE49-F238E27FC236}">
                <a16:creationId xmlns:a16="http://schemas.microsoft.com/office/drawing/2014/main" id="{930A03C2-4B2F-409C-BDFC-85E2158D8B08}"/>
              </a:ext>
            </a:extLst>
          </p:cNvPr>
          <p:cNvSpPr txBox="1"/>
          <p:nvPr/>
        </p:nvSpPr>
        <p:spPr>
          <a:xfrm>
            <a:off x="720080" y="1636749"/>
            <a:ext cx="1496581" cy="3108543"/>
          </a:xfrm>
          <a:prstGeom prst="rect">
            <a:avLst/>
          </a:prstGeom>
          <a:noFill/>
        </p:spPr>
        <p:txBody>
          <a:bodyPr wrap="square" lIns="91440" tIns="45720" rIns="91440" bIns="45720" rtlCol="0" anchor="t">
            <a:spAutoFit/>
          </a:bodyPr>
          <a:lstStyle/>
          <a:p>
            <a:r>
              <a:rPr lang="en-US" sz="2800" b="1"/>
              <a:t>A typical example from one TSVV proposal  </a:t>
            </a:r>
          </a:p>
        </p:txBody>
      </p:sp>
    </p:spTree>
    <p:extLst>
      <p:ext uri="{BB962C8B-B14F-4D97-AF65-F5344CB8AC3E}">
        <p14:creationId xmlns:p14="http://schemas.microsoft.com/office/powerpoint/2010/main" val="151292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519F9EF3-5CDC-479B-AD11-EF73C2C10416}"/>
              </a:ext>
            </a:extLst>
          </p:cNvPr>
          <p:cNvGraphicFramePr>
            <a:graphicFrameLocks noGrp="1"/>
          </p:cNvGraphicFramePr>
          <p:nvPr>
            <p:ph idx="1"/>
            <p:extLst>
              <p:ext uri="{D42A27DB-BD31-4B8C-83A1-F6EECF244321}">
                <p14:modId xmlns:p14="http://schemas.microsoft.com/office/powerpoint/2010/main" val="3503290942"/>
              </p:ext>
            </p:extLst>
          </p:nvPr>
        </p:nvGraphicFramePr>
        <p:xfrm>
          <a:off x="51516" y="-1176"/>
          <a:ext cx="12109938" cy="6902331"/>
        </p:xfrm>
        <a:graphic>
          <a:graphicData uri="http://schemas.openxmlformats.org/drawingml/2006/table">
            <a:tbl>
              <a:tblPr firstRow="1" bandRow="1">
                <a:tableStyleId>{5C22544A-7EE6-4342-B048-85BDC9FD1C3A}</a:tableStyleId>
              </a:tblPr>
              <a:tblGrid>
                <a:gridCol w="347689">
                  <a:extLst>
                    <a:ext uri="{9D8B030D-6E8A-4147-A177-3AD203B41FA5}">
                      <a16:colId xmlns:a16="http://schemas.microsoft.com/office/drawing/2014/main" val="4205803198"/>
                    </a:ext>
                  </a:extLst>
                </a:gridCol>
                <a:gridCol w="11762249">
                  <a:extLst>
                    <a:ext uri="{9D8B030D-6E8A-4147-A177-3AD203B41FA5}">
                      <a16:colId xmlns:a16="http://schemas.microsoft.com/office/drawing/2014/main" val="2767461768"/>
                    </a:ext>
                  </a:extLst>
                </a:gridCol>
              </a:tblGrid>
              <a:tr h="372617">
                <a:tc>
                  <a:txBody>
                    <a:bodyPr/>
                    <a:lstStyle/>
                    <a:p>
                      <a:endParaRPr lang="en-US"/>
                    </a:p>
                  </a:txBody>
                  <a:tcPr/>
                </a:tc>
                <a:tc>
                  <a:txBody>
                    <a:bodyPr/>
                    <a:lstStyle/>
                    <a:p>
                      <a:r>
                        <a:rPr lang="en-US" sz="2400">
                          <a:solidFill>
                            <a:schemeClr val="bg1"/>
                          </a:solidFill>
                        </a:rPr>
                        <a:t>Key Objectives/Focus of the 2026-2027 Work-</a:t>
                      </a:r>
                      <a:r>
                        <a:rPr lang="en-US" sz="2400" err="1">
                          <a:solidFill>
                            <a:schemeClr val="bg1"/>
                          </a:solidFill>
                        </a:rPr>
                        <a:t>Programme</a:t>
                      </a:r>
                      <a:r>
                        <a:rPr lang="en-US" sz="2400">
                          <a:solidFill>
                            <a:schemeClr val="bg1"/>
                          </a:solidFill>
                        </a:rPr>
                        <a:t> per TSVVs at full scale</a:t>
                      </a:r>
                    </a:p>
                  </a:txBody>
                  <a:tcPr/>
                </a:tc>
                <a:extLst>
                  <a:ext uri="{0D108BD9-81ED-4DB2-BD59-A6C34878D82A}">
                    <a16:rowId xmlns:a16="http://schemas.microsoft.com/office/drawing/2014/main" val="2635735855"/>
                  </a:ext>
                </a:extLst>
              </a:tr>
              <a:tr h="344666">
                <a:tc>
                  <a:txBody>
                    <a:bodyPr/>
                    <a:lstStyle/>
                    <a:p>
                      <a:r>
                        <a:rPr lang="en-US" sz="1800" b="1"/>
                        <a:t>A</a:t>
                      </a:r>
                    </a:p>
                  </a:txBody>
                  <a:tcPr/>
                </a:tc>
                <a:tc>
                  <a:txBody>
                    <a:bodyPr/>
                    <a:lstStyle/>
                    <a:p>
                      <a:r>
                        <a:rPr lang="en-US" sz="1800" b="1" i="0" dirty="0"/>
                        <a:t>Develop </a:t>
                      </a:r>
                      <a:r>
                        <a:rPr lang="en-US" sz="1800" b="1" i="0"/>
                        <a:t>the capability </a:t>
                      </a:r>
                      <a:r>
                        <a:rPr lang="en-US" sz="1800" b="1" i="0" dirty="0"/>
                        <a:t>to perform self-consistent, robust, and validated gyrokinetic simulations of L-H transitions, enabling accurate H-mode pedestal profile predictions. </a:t>
                      </a:r>
                    </a:p>
                    <a:p>
                      <a:r>
                        <a:rPr lang="en-US" sz="1800" b="1" i="0" dirty="0"/>
                        <a:t>Gyrokinetic simulations of small/no-ELM regimes, transferability to future fusion devices, including ITER</a:t>
                      </a:r>
                    </a:p>
                  </a:txBody>
                  <a:tcPr/>
                </a:tc>
                <a:extLst>
                  <a:ext uri="{0D108BD9-81ED-4DB2-BD59-A6C34878D82A}">
                    <a16:rowId xmlns:a16="http://schemas.microsoft.com/office/drawing/2014/main" val="3940894999"/>
                  </a:ext>
                </a:extLst>
              </a:tr>
              <a:tr h="555335">
                <a:tc>
                  <a:txBody>
                    <a:bodyPr/>
                    <a:lstStyle/>
                    <a:p>
                      <a:r>
                        <a:rPr lang="en-US" sz="1800" b="1"/>
                        <a:t>B</a:t>
                      </a:r>
                    </a:p>
                  </a:txBody>
                  <a:tcPr/>
                </a:tc>
                <a:tc>
                  <a:txBody>
                    <a:bodyPr/>
                    <a:lstStyle/>
                    <a:p>
                      <a:r>
                        <a:rPr lang="en-US" sz="1800" b="1" i="0" kern="1200" dirty="0">
                          <a:solidFill>
                            <a:schemeClr val="dk1"/>
                          </a:solidFill>
                          <a:effectLst/>
                          <a:latin typeface="+mn-lt"/>
                          <a:ea typeface="+mn-ea"/>
                          <a:cs typeface="+mn-cs"/>
                        </a:rPr>
                        <a:t>Turbulent transport in the SOL with physics of neutrals,  impurities, isotopes  as well as PWI. </a:t>
                      </a:r>
                      <a:r>
                        <a:rPr lang="en-US" sz="1800" b="1" i="0" u="sng" kern="1200" dirty="0">
                          <a:solidFill>
                            <a:schemeClr val="dk1"/>
                          </a:solidFill>
                          <a:effectLst/>
                          <a:latin typeface="+mn-lt"/>
                          <a:ea typeface="+mn-ea"/>
                          <a:cs typeface="+mn-cs"/>
                        </a:rPr>
                        <a:t>Generalization to non-axisymmetric geometries</a:t>
                      </a:r>
                      <a:endParaRPr lang="en-US" sz="1800" b="1" i="0" u="sng" dirty="0"/>
                    </a:p>
                  </a:txBody>
                  <a:tcPr/>
                </a:tc>
                <a:extLst>
                  <a:ext uri="{0D108BD9-81ED-4DB2-BD59-A6C34878D82A}">
                    <a16:rowId xmlns:a16="http://schemas.microsoft.com/office/drawing/2014/main" val="2335510687"/>
                  </a:ext>
                </a:extLst>
              </a:tr>
              <a:tr h="595332">
                <a:tc>
                  <a:txBody>
                    <a:bodyPr/>
                    <a:lstStyle/>
                    <a:p>
                      <a:r>
                        <a:rPr lang="en-US" sz="1800" b="1"/>
                        <a:t>C</a:t>
                      </a:r>
                    </a:p>
                  </a:txBody>
                  <a:tcPr/>
                </a:tc>
                <a:tc>
                  <a:txBody>
                    <a:bodyPr/>
                    <a:lstStyle/>
                    <a:p>
                      <a:r>
                        <a:rPr lang="en-US" sz="1800" b="1" i="0" kern="1200" dirty="0">
                          <a:solidFill>
                            <a:schemeClr val="dk1"/>
                          </a:solidFill>
                          <a:effectLst/>
                          <a:latin typeface="+mn-lt"/>
                          <a:ea typeface="+mn-ea"/>
                          <a:cs typeface="+mn-cs"/>
                        </a:rPr>
                        <a:t>Particle/heat exhaust based on gyrokinetic equations under conditions relevant to a semi-collisional edge and SOL, physics of neutrals and impurities. </a:t>
                      </a:r>
                      <a:r>
                        <a:rPr lang="en-US" sz="1800" b="1" i="0" u="sng" kern="1200" dirty="0">
                          <a:solidFill>
                            <a:schemeClr val="dk1"/>
                          </a:solidFill>
                          <a:effectLst/>
                          <a:latin typeface="+mn-lt"/>
                          <a:ea typeface="+mn-ea"/>
                          <a:cs typeface="+mn-cs"/>
                        </a:rPr>
                        <a:t>Generalization  to non-axisymmetric geometries</a:t>
                      </a:r>
                      <a:endParaRPr lang="en-US" sz="1800" b="1" i="0" u="sng" dirty="0"/>
                    </a:p>
                  </a:txBody>
                  <a:tcPr/>
                </a:tc>
                <a:extLst>
                  <a:ext uri="{0D108BD9-81ED-4DB2-BD59-A6C34878D82A}">
                    <a16:rowId xmlns:a16="http://schemas.microsoft.com/office/drawing/2014/main" val="2615709139"/>
                  </a:ext>
                </a:extLst>
              </a:tr>
              <a:tr h="522771">
                <a:tc>
                  <a:txBody>
                    <a:bodyPr/>
                    <a:lstStyle/>
                    <a:p>
                      <a:r>
                        <a:rPr lang="en-US" sz="1800" b="1"/>
                        <a:t>D</a:t>
                      </a:r>
                    </a:p>
                  </a:txBody>
                  <a:tcPr/>
                </a:tc>
                <a:tc>
                  <a:txBody>
                    <a:bodyPr/>
                    <a:lstStyle/>
                    <a:p>
                      <a:r>
                        <a:rPr lang="en-US" sz="1800" b="1" i="0" kern="1200" dirty="0">
                          <a:solidFill>
                            <a:schemeClr val="dk1"/>
                          </a:solidFill>
                          <a:effectLst/>
                          <a:latin typeface="+mn-lt"/>
                          <a:ea typeface="+mn-ea"/>
                          <a:cs typeface="+mn-cs"/>
                        </a:rPr>
                        <a:t>First-wall erosion, mixed-material formation, dust generation and transport, and fuel inventory as function of neutron damage. </a:t>
                      </a:r>
                      <a:r>
                        <a:rPr lang="en-US" sz="1800" b="1" i="0" kern="1200">
                          <a:solidFill>
                            <a:schemeClr val="dk1"/>
                          </a:solidFill>
                          <a:effectLst/>
                          <a:latin typeface="+mn-lt"/>
                          <a:ea typeface="+mn-ea"/>
                          <a:cs typeface="+mn-cs"/>
                        </a:rPr>
                        <a:t>Enhanced models to  simulate transients</a:t>
                      </a:r>
                      <a:endParaRPr lang="en-US" sz="1800" b="1" i="0"/>
                    </a:p>
                  </a:txBody>
                  <a:tcPr/>
                </a:tc>
                <a:extLst>
                  <a:ext uri="{0D108BD9-81ED-4DB2-BD59-A6C34878D82A}">
                    <a16:rowId xmlns:a16="http://schemas.microsoft.com/office/drawing/2014/main" val="755908568"/>
                  </a:ext>
                </a:extLst>
              </a:tr>
              <a:tr h="595393">
                <a:tc>
                  <a:txBody>
                    <a:bodyPr/>
                    <a:lstStyle/>
                    <a:p>
                      <a:r>
                        <a:rPr lang="en-US" sz="1800" b="1"/>
                        <a:t>E</a:t>
                      </a:r>
                    </a:p>
                  </a:txBody>
                  <a:tcPr/>
                </a:tc>
                <a:tc>
                  <a:txBody>
                    <a:bodyPr/>
                    <a:lstStyle/>
                    <a:p>
                      <a:r>
                        <a:rPr lang="en-US" sz="1800" b="1" i="0" kern="1200" dirty="0">
                          <a:solidFill>
                            <a:schemeClr val="dk1"/>
                          </a:solidFill>
                          <a:effectLst/>
                          <a:latin typeface="+mn-lt"/>
                          <a:ea typeface="+mn-ea"/>
                          <a:cs typeface="+mn-cs"/>
                        </a:rPr>
                        <a:t>W impurity distributions (sources, transport, screening) and  impact on performance. </a:t>
                      </a:r>
                      <a:r>
                        <a:rPr lang="en-GB" sz="1800" b="1" i="0" kern="1200" dirty="0">
                          <a:solidFill>
                            <a:schemeClr val="dk1"/>
                          </a:solidFill>
                          <a:effectLst/>
                          <a:latin typeface="+mn-lt"/>
                          <a:ea typeface="+mn-ea"/>
                          <a:cs typeface="+mn-cs"/>
                        </a:rPr>
                        <a:t>Effects of 3D perturbations and ELM suppression on W impurity and seed impurity distributions in ITER </a:t>
                      </a:r>
                      <a:endParaRPr lang="en-US" sz="1800" b="1" i="0" dirty="0"/>
                    </a:p>
                  </a:txBody>
                  <a:tcPr/>
                </a:tc>
                <a:extLst>
                  <a:ext uri="{0D108BD9-81ED-4DB2-BD59-A6C34878D82A}">
                    <a16:rowId xmlns:a16="http://schemas.microsoft.com/office/drawing/2014/main" val="2331866804"/>
                  </a:ext>
                </a:extLst>
              </a:tr>
              <a:tr h="550985">
                <a:tc>
                  <a:txBody>
                    <a:bodyPr/>
                    <a:lstStyle/>
                    <a:p>
                      <a:r>
                        <a:rPr lang="en-US" sz="1800" b="1"/>
                        <a:t>F</a:t>
                      </a:r>
                    </a:p>
                  </a:txBody>
                  <a:tcPr/>
                </a:tc>
                <a:tc>
                  <a:txBody>
                    <a:bodyPr/>
                    <a:lstStyle/>
                    <a:p>
                      <a:r>
                        <a:rPr lang="en-GB" sz="1800" b="1" i="0" kern="1200" dirty="0">
                          <a:solidFill>
                            <a:schemeClr val="dk1"/>
                          </a:solidFill>
                          <a:effectLst/>
                          <a:latin typeface="+mn-lt"/>
                          <a:ea typeface="+mn-ea"/>
                          <a:cs typeface="+mn-cs"/>
                        </a:rPr>
                        <a:t>Disruptions, in particular in W-devices. model for runaway electron beam generation and losses, dynamics and mitigation  to be integrated into modelling tools and nonlinear MHD </a:t>
                      </a:r>
                      <a:endParaRPr lang="en-US" sz="1800" b="1" i="0" dirty="0"/>
                    </a:p>
                  </a:txBody>
                  <a:tcPr/>
                </a:tc>
                <a:extLst>
                  <a:ext uri="{0D108BD9-81ED-4DB2-BD59-A6C34878D82A}">
                    <a16:rowId xmlns:a16="http://schemas.microsoft.com/office/drawing/2014/main" val="929719182"/>
                  </a:ext>
                </a:extLst>
              </a:tr>
              <a:tr h="358727">
                <a:tc>
                  <a:txBody>
                    <a:bodyPr/>
                    <a:lstStyle/>
                    <a:p>
                      <a:r>
                        <a:rPr lang="en-US" sz="1800" b="1"/>
                        <a:t>G</a:t>
                      </a:r>
                    </a:p>
                  </a:txBody>
                  <a:tcPr/>
                </a:tc>
                <a:tc>
                  <a:txBody>
                    <a:bodyPr/>
                    <a:lstStyle/>
                    <a:p>
                      <a:r>
                        <a:rPr lang="en-GB" sz="1800" b="1" i="0" kern="1200" dirty="0">
                          <a:solidFill>
                            <a:schemeClr val="dk1"/>
                          </a:solidFill>
                          <a:effectLst/>
                          <a:latin typeface="+mn-lt"/>
                          <a:ea typeface="+mn-ea"/>
                          <a:cs typeface="+mn-cs"/>
                        </a:rPr>
                        <a:t>Mutual interaction of energetic particles, MHD modes, turbulence, and kinetic plasma profiles </a:t>
                      </a:r>
                      <a:r>
                        <a:rPr lang="en-GB" sz="1800" b="1" i="0" u="sng" kern="1200" dirty="0">
                          <a:solidFill>
                            <a:schemeClr val="dk1"/>
                          </a:solidFill>
                          <a:effectLst/>
                          <a:latin typeface="+mn-lt"/>
                          <a:ea typeface="+mn-ea"/>
                          <a:cs typeface="+mn-cs"/>
                        </a:rPr>
                        <a:t>in tokamak and stellarator</a:t>
                      </a:r>
                      <a:endParaRPr lang="en-US" sz="1800" b="1" i="0" u="sng" dirty="0"/>
                    </a:p>
                  </a:txBody>
                  <a:tcPr/>
                </a:tc>
                <a:extLst>
                  <a:ext uri="{0D108BD9-81ED-4DB2-BD59-A6C34878D82A}">
                    <a16:rowId xmlns:a16="http://schemas.microsoft.com/office/drawing/2014/main" val="338456506"/>
                  </a:ext>
                </a:extLst>
              </a:tr>
              <a:tr h="609600">
                <a:tc>
                  <a:txBody>
                    <a:bodyPr/>
                    <a:lstStyle/>
                    <a:p>
                      <a:r>
                        <a:rPr lang="en-GB" sz="1800" b="1" kern="1200">
                          <a:solidFill>
                            <a:schemeClr val="dk1"/>
                          </a:solidFill>
                          <a:effectLst/>
                          <a:latin typeface="+mn-lt"/>
                          <a:ea typeface="+mn-ea"/>
                          <a:cs typeface="+mn-cs"/>
                        </a:rPr>
                        <a:t>H</a:t>
                      </a:r>
                      <a:endParaRPr lang="en-US" sz="1800" b="1"/>
                    </a:p>
                  </a:txBody>
                  <a:tcPr/>
                </a:tc>
                <a:tc>
                  <a:txBody>
                    <a:bodyPr/>
                    <a:lstStyle/>
                    <a:p>
                      <a:r>
                        <a:rPr lang="en-GB" sz="1800" b="1" i="0" kern="1200">
                          <a:solidFill>
                            <a:schemeClr val="dk1"/>
                          </a:solidFill>
                          <a:effectLst/>
                          <a:latin typeface="+mn-lt"/>
                          <a:ea typeface="+mn-ea"/>
                          <a:cs typeface="+mn-cs"/>
                        </a:rPr>
                        <a:t>Complete scenarios: breakdown to termination including metallic wall conditions (ITER). Model validation as well as code exploitation and deployment</a:t>
                      </a:r>
                      <a:endParaRPr lang="en-US" sz="1800" b="1" i="0"/>
                    </a:p>
                  </a:txBody>
                  <a:tcPr/>
                </a:tc>
                <a:extLst>
                  <a:ext uri="{0D108BD9-81ED-4DB2-BD59-A6C34878D82A}">
                    <a16:rowId xmlns:a16="http://schemas.microsoft.com/office/drawing/2014/main" val="3833423650"/>
                  </a:ext>
                </a:extLst>
              </a:tr>
              <a:tr h="375138">
                <a:tc>
                  <a:txBody>
                    <a:bodyPr/>
                    <a:lstStyle/>
                    <a:p>
                      <a:r>
                        <a:rPr lang="en-US" sz="1800" b="1"/>
                        <a:t>I</a:t>
                      </a:r>
                    </a:p>
                  </a:txBody>
                  <a:tcPr/>
                </a:tc>
                <a:tc>
                  <a:txBody>
                    <a:bodyPr/>
                    <a:lstStyle/>
                    <a:p>
                      <a:r>
                        <a:rPr lang="en-GB" sz="1800" b="1" i="0" kern="1200">
                          <a:solidFill>
                            <a:schemeClr val="dk1"/>
                          </a:solidFill>
                          <a:effectLst/>
                          <a:latin typeface="+mn-lt"/>
                          <a:ea typeface="+mn-ea"/>
                          <a:cs typeface="+mn-cs"/>
                        </a:rPr>
                        <a:t>Stellarator optimisation codes with enhanced speed and greater scope</a:t>
                      </a:r>
                      <a:endParaRPr lang="en-US" sz="1800" b="1" i="0"/>
                    </a:p>
                  </a:txBody>
                  <a:tcPr/>
                </a:tc>
                <a:extLst>
                  <a:ext uri="{0D108BD9-81ED-4DB2-BD59-A6C34878D82A}">
                    <a16:rowId xmlns:a16="http://schemas.microsoft.com/office/drawing/2014/main" val="4105554534"/>
                  </a:ext>
                </a:extLst>
              </a:tr>
              <a:tr h="410308">
                <a:tc>
                  <a:txBody>
                    <a:bodyPr/>
                    <a:lstStyle/>
                    <a:p>
                      <a:r>
                        <a:rPr lang="en-US" sz="1800" b="1"/>
                        <a:t>J</a:t>
                      </a:r>
                    </a:p>
                  </a:txBody>
                  <a:tcPr/>
                </a:tc>
                <a:tc>
                  <a:txBody>
                    <a:bodyPr/>
                    <a:lstStyle/>
                    <a:p>
                      <a:r>
                        <a:rPr lang="en-GB" sz="1800" b="1" i="0" kern="1200">
                          <a:solidFill>
                            <a:schemeClr val="dk1"/>
                          </a:solidFill>
                          <a:effectLst/>
                          <a:latin typeface="+mn-lt"/>
                          <a:ea typeface="+mn-ea"/>
                          <a:cs typeface="+mn-cs"/>
                        </a:rPr>
                        <a:t>Gyrokinetic turbulence codes in 3D magnetic and validation. Reduced turbulent transport models </a:t>
                      </a:r>
                      <a:endParaRPr lang="en-US" sz="1800" b="1" i="0"/>
                    </a:p>
                  </a:txBody>
                  <a:tcPr/>
                </a:tc>
                <a:extLst>
                  <a:ext uri="{0D108BD9-81ED-4DB2-BD59-A6C34878D82A}">
                    <a16:rowId xmlns:a16="http://schemas.microsoft.com/office/drawing/2014/main" val="2694263579"/>
                  </a:ext>
                </a:extLst>
              </a:tr>
              <a:tr h="539045">
                <a:tc>
                  <a:txBody>
                    <a:bodyPr/>
                    <a:lstStyle/>
                    <a:p>
                      <a:r>
                        <a:rPr lang="en-US" sz="1800" b="1"/>
                        <a:t>K</a:t>
                      </a:r>
                    </a:p>
                  </a:txBody>
                  <a:tcPr/>
                </a:tc>
                <a:tc>
                  <a:txBody>
                    <a:bodyPr/>
                    <a:lstStyle/>
                    <a:p>
                      <a:r>
                        <a:rPr lang="en-GB" sz="1800" b="1" i="0" kern="1200" dirty="0">
                          <a:solidFill>
                            <a:schemeClr val="dk1"/>
                          </a:solidFill>
                          <a:effectLst/>
                          <a:latin typeface="+mn-lt"/>
                          <a:ea typeface="+mn-ea"/>
                          <a:cs typeface="+mn-cs"/>
                        </a:rPr>
                        <a:t>Neutrals, first principles to reduced models and integration fluid and gyrokinetic edge turbulence simulation</a:t>
                      </a:r>
                      <a:endParaRPr lang="en-US" sz="1800" b="1" i="0" dirty="0"/>
                    </a:p>
                  </a:txBody>
                  <a:tcPr/>
                </a:tc>
                <a:extLst>
                  <a:ext uri="{0D108BD9-81ED-4DB2-BD59-A6C34878D82A}">
                    <a16:rowId xmlns:a16="http://schemas.microsoft.com/office/drawing/2014/main" val="1977095679"/>
                  </a:ext>
                </a:extLst>
              </a:tr>
            </a:tbl>
          </a:graphicData>
        </a:graphic>
      </p:graphicFrame>
    </p:spTree>
    <p:extLst>
      <p:ext uri="{BB962C8B-B14F-4D97-AF65-F5344CB8AC3E}">
        <p14:creationId xmlns:p14="http://schemas.microsoft.com/office/powerpoint/2010/main" val="297211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DA984-855A-45FE-961D-242234E66431}"/>
              </a:ext>
            </a:extLst>
          </p:cNvPr>
          <p:cNvSpPr>
            <a:spLocks noGrp="1"/>
          </p:cNvSpPr>
          <p:nvPr>
            <p:ph type="title"/>
          </p:nvPr>
        </p:nvSpPr>
        <p:spPr>
          <a:xfrm>
            <a:off x="983432" y="192515"/>
            <a:ext cx="10238750" cy="457200"/>
          </a:xfrm>
        </p:spPr>
        <p:txBody>
          <a:bodyPr/>
          <a:lstStyle/>
          <a:p>
            <a:r>
              <a:rPr lang="en-US">
                <a:cs typeface="Arial"/>
              </a:rPr>
              <a:t>WPTM leadership roles in the E-TASC ecosystem </a:t>
            </a:r>
          </a:p>
        </p:txBody>
      </p:sp>
      <p:sp>
        <p:nvSpPr>
          <p:cNvPr id="3" name="Espace réservé du contenu 2">
            <a:extLst>
              <a:ext uri="{FF2B5EF4-FFF2-40B4-BE49-F238E27FC236}">
                <a16:creationId xmlns:a16="http://schemas.microsoft.com/office/drawing/2014/main" id="{34588BF8-4E68-4345-9E1F-53CF0041F396}"/>
              </a:ext>
            </a:extLst>
          </p:cNvPr>
          <p:cNvSpPr>
            <a:spLocks noGrp="1"/>
          </p:cNvSpPr>
          <p:nvPr>
            <p:ph idx="1"/>
          </p:nvPr>
        </p:nvSpPr>
        <p:spPr>
          <a:xfrm>
            <a:off x="296214" y="760021"/>
            <a:ext cx="11733490" cy="5795749"/>
          </a:xfrm>
        </p:spPr>
        <p:txBody>
          <a:bodyPr vert="horz" lIns="91440" tIns="45720" rIns="91440" bIns="45720" rtlCol="0" anchor="t">
            <a:noAutofit/>
          </a:bodyPr>
          <a:lstStyle/>
          <a:p>
            <a:r>
              <a:rPr lang="en-US" dirty="0"/>
              <a:t>Ensure cross-TSVVs dialogue and coordination around key scientific topics, e.g. </a:t>
            </a:r>
          </a:p>
          <a:p>
            <a:pPr lvl="1"/>
            <a:r>
              <a:rPr lang="en-US" sz="2400" b="1" dirty="0"/>
              <a:t>Validation &amp; Uncertainty Quantification </a:t>
            </a:r>
            <a:endParaRPr lang="en-US" sz="2400" b="1" dirty="0">
              <a:ea typeface="Calibri"/>
            </a:endParaRPr>
          </a:p>
          <a:p>
            <a:pPr marL="556895" lvl="1" indent="-213995"/>
            <a:r>
              <a:rPr lang="en-US" sz="2400" b="1" dirty="0"/>
              <a:t>Reduced model development, </a:t>
            </a:r>
            <a:r>
              <a:rPr lang="en-US" sz="2400" b="1" dirty="0" err="1"/>
              <a:t>etc</a:t>
            </a:r>
            <a:r>
              <a:rPr lang="en-US" sz="2400" b="1" dirty="0"/>
              <a:t> </a:t>
            </a:r>
            <a:endParaRPr lang="en-US" sz="2400" b="1" dirty="0">
              <a:ea typeface="Calibri"/>
            </a:endParaRPr>
          </a:p>
          <a:p>
            <a:r>
              <a:rPr lang="en-US" dirty="0"/>
              <a:t>Ensure high-level coordination at the interface between experiments and model validation </a:t>
            </a:r>
          </a:p>
          <a:p>
            <a:pPr lvl="1"/>
            <a:r>
              <a:rPr lang="en-US" sz="2400" b="1" dirty="0"/>
              <a:t>With TE, STEL, PWIE on model validation strategy and processes</a:t>
            </a:r>
            <a:endParaRPr lang="en-US" sz="2400" b="1" dirty="0">
              <a:ea typeface="Calibri"/>
            </a:endParaRPr>
          </a:p>
          <a:p>
            <a:r>
              <a:rPr lang="en-US" dirty="0"/>
              <a:t>Ensure high-level coordination  with the DSO/WPAC projects </a:t>
            </a:r>
          </a:p>
          <a:p>
            <a:pPr lvl="1"/>
            <a:r>
              <a:rPr lang="en-US" sz="2400" b="1" dirty="0"/>
              <a:t>HPC and ACH support </a:t>
            </a:r>
            <a:endParaRPr lang="en-US" sz="2400" b="1" dirty="0">
              <a:ea typeface="Calibri"/>
            </a:endParaRPr>
          </a:p>
          <a:p>
            <a:pPr marL="556895" lvl="1" indent="-213995"/>
            <a:r>
              <a:rPr lang="en-US" sz="2400" b="1" dirty="0">
                <a:cs typeface="Arial"/>
              </a:rPr>
              <a:t>Databases</a:t>
            </a:r>
            <a:endParaRPr lang="en-US" sz="2400" b="1" dirty="0">
              <a:ea typeface="Calibri"/>
            </a:endParaRPr>
          </a:p>
          <a:p>
            <a:pPr marL="556895" lvl="1" indent="-213995"/>
            <a:r>
              <a:rPr lang="en-US" sz="2400" b="1" dirty="0">
                <a:cs typeface="Arial"/>
              </a:rPr>
              <a:t>Reduced models development for Pulse Design Simulator </a:t>
            </a:r>
            <a:endParaRPr lang="en-US" sz="2400" b="1" dirty="0">
              <a:ea typeface="Calibri"/>
              <a:cs typeface="Arial"/>
            </a:endParaRPr>
          </a:p>
          <a:p>
            <a:pPr lvl="1"/>
            <a:r>
              <a:rPr lang="en-US" sz="2400" b="1" dirty="0"/>
              <a:t>Synthetic diagnostics   </a:t>
            </a:r>
            <a:endParaRPr lang="en-US" sz="2400" b="1" dirty="0">
              <a:ea typeface="Calibri"/>
            </a:endParaRPr>
          </a:p>
          <a:p>
            <a:r>
              <a:rPr lang="en-US" dirty="0">
                <a:cs typeface="Arial"/>
              </a:rPr>
              <a:t>Ensure that the TSVVs PIs have adequate resources to deliver their objectives</a:t>
            </a:r>
            <a:endParaRPr lang="en-US" b="1" dirty="0">
              <a:solidFill>
                <a:srgbClr val="FF0000"/>
              </a:solidFill>
              <a:ea typeface="Calibri"/>
              <a:cs typeface="Arial"/>
            </a:endParaRPr>
          </a:p>
        </p:txBody>
      </p:sp>
      <p:sp>
        <p:nvSpPr>
          <p:cNvPr id="4" name="Espace réservé du pied de page 3">
            <a:extLst>
              <a:ext uri="{FF2B5EF4-FFF2-40B4-BE49-F238E27FC236}">
                <a16:creationId xmlns:a16="http://schemas.microsoft.com/office/drawing/2014/main" id="{584C9058-9C47-4292-B277-F436E26AAB31}"/>
              </a:ext>
            </a:extLst>
          </p:cNvPr>
          <p:cNvSpPr>
            <a:spLocks noGrp="1"/>
          </p:cNvSpPr>
          <p:nvPr>
            <p:ph type="ftr" sz="quarter" idx="11"/>
          </p:nvPr>
        </p:nvSpPr>
        <p:spPr>
          <a:xfrm>
            <a:off x="825624" y="6555770"/>
            <a:ext cx="5468298"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23827C4B-2768-40BE-849F-6BF8FABF2765}"/>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Tree>
    <p:extLst>
      <p:ext uri="{BB962C8B-B14F-4D97-AF65-F5344CB8AC3E}">
        <p14:creationId xmlns:p14="http://schemas.microsoft.com/office/powerpoint/2010/main" val="184589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14CA3-25ED-447F-AA61-FC4A57AAD720}"/>
              </a:ext>
            </a:extLst>
          </p:cNvPr>
          <p:cNvSpPr>
            <a:spLocks noGrp="1"/>
          </p:cNvSpPr>
          <p:nvPr>
            <p:ph type="title"/>
          </p:nvPr>
        </p:nvSpPr>
        <p:spPr>
          <a:xfrm>
            <a:off x="983432" y="192515"/>
            <a:ext cx="4960168" cy="454074"/>
          </a:xfrm>
        </p:spPr>
        <p:txBody>
          <a:bodyPr/>
          <a:lstStyle/>
          <a:p>
            <a:r>
              <a:rPr lang="en-US"/>
              <a:t>Full swing start in early 2026</a:t>
            </a:r>
          </a:p>
        </p:txBody>
      </p:sp>
      <p:sp>
        <p:nvSpPr>
          <p:cNvPr id="3" name="Espace réservé du contenu 2">
            <a:extLst>
              <a:ext uri="{FF2B5EF4-FFF2-40B4-BE49-F238E27FC236}">
                <a16:creationId xmlns:a16="http://schemas.microsoft.com/office/drawing/2014/main" id="{516E968E-569E-44DA-8F5B-1574F4F14736}"/>
              </a:ext>
            </a:extLst>
          </p:cNvPr>
          <p:cNvSpPr>
            <a:spLocks noGrp="1"/>
          </p:cNvSpPr>
          <p:nvPr>
            <p:ph idx="1"/>
          </p:nvPr>
        </p:nvSpPr>
        <p:spPr>
          <a:xfrm>
            <a:off x="225267" y="789957"/>
            <a:ext cx="11966946" cy="5483519"/>
          </a:xfrm>
        </p:spPr>
        <p:txBody>
          <a:bodyPr vert="horz" lIns="91440" tIns="45720" rIns="91440" bIns="45720" rtlCol="0" anchor="t">
            <a:noAutofit/>
          </a:bodyPr>
          <a:lstStyle/>
          <a:p>
            <a:r>
              <a:rPr lang="en-US" sz="2000" dirty="0" err="1"/>
              <a:t>EUROfusion</a:t>
            </a:r>
            <a:r>
              <a:rPr lang="en-US" sz="2000" dirty="0"/>
              <a:t> Science Meetings – TSVV Final Reports 2021-2025*</a:t>
            </a:r>
          </a:p>
          <a:p>
            <a:pPr lvl="1"/>
            <a:r>
              <a:rPr lang="en-US" sz="2000" dirty="0"/>
              <a:t>14  &amp; 28 January</a:t>
            </a:r>
            <a:endParaRPr lang="en-US" sz="2000" dirty="0">
              <a:ea typeface="Calibri"/>
            </a:endParaRPr>
          </a:p>
          <a:p>
            <a:pPr lvl="1"/>
            <a:r>
              <a:rPr lang="en-US" sz="2000" dirty="0"/>
              <a:t>High level take-away: </a:t>
            </a:r>
            <a:endParaRPr lang="en-US" sz="2000" dirty="0">
              <a:ea typeface="Calibri"/>
            </a:endParaRPr>
          </a:p>
          <a:p>
            <a:pPr lvl="2">
              <a:buFont typeface="Wingdings" panose="020B0604020202020204" pitchFamily="34" charset="0"/>
              <a:buChar char="ü"/>
            </a:pPr>
            <a:r>
              <a:rPr lang="en-US" sz="1800" b="1" dirty="0">
                <a:solidFill>
                  <a:srgbClr val="00B050"/>
                </a:solidFill>
                <a:cs typeface="Arial"/>
              </a:rPr>
              <a:t>Significant progress in code development and physics integration</a:t>
            </a:r>
            <a:endParaRPr lang="en-US" sz="1800" b="1" dirty="0">
              <a:solidFill>
                <a:srgbClr val="00B050"/>
              </a:solidFill>
              <a:ea typeface="Calibri"/>
              <a:cs typeface="Arial"/>
            </a:endParaRPr>
          </a:p>
          <a:p>
            <a:pPr lvl="2">
              <a:buFont typeface="Wingdings" panose="020B0604020202020204" pitchFamily="34" charset="0"/>
              <a:buChar char="ü"/>
            </a:pPr>
            <a:r>
              <a:rPr lang="en-US" sz="1800" b="1" dirty="0">
                <a:solidFill>
                  <a:srgbClr val="00B050"/>
                </a:solidFill>
                <a:cs typeface="Arial"/>
              </a:rPr>
              <a:t>Many codes have reached a level of maturity for more systematic multi-machine (tokamak &amp; stellarator) validation</a:t>
            </a:r>
          </a:p>
          <a:p>
            <a:pPr lvl="2">
              <a:buFont typeface="Wingdings" panose="020B0604020202020204" pitchFamily="34" charset="0"/>
              <a:buChar char="ü"/>
            </a:pPr>
            <a:r>
              <a:rPr lang="en-US" sz="1800" b="1" dirty="0">
                <a:solidFill>
                  <a:srgbClr val="00B050"/>
                </a:solidFill>
                <a:cs typeface="Arial"/>
              </a:rPr>
              <a:t>Exploit the uniqueness of the EU database (metallic wall, size scaling, isotopes H, D, T, DT ) </a:t>
            </a:r>
            <a:endParaRPr lang="en-US" sz="1800" b="1" dirty="0">
              <a:solidFill>
                <a:srgbClr val="00B050"/>
              </a:solidFill>
              <a:ea typeface="Calibri"/>
              <a:cs typeface="Arial"/>
            </a:endParaRPr>
          </a:p>
          <a:p>
            <a:r>
              <a:rPr lang="en-US" sz="2000" dirty="0"/>
              <a:t>Second E-TASC General Meeting (09 – 13 Feb., IPP-</a:t>
            </a:r>
            <a:r>
              <a:rPr lang="en-US" sz="2000" dirty="0" err="1"/>
              <a:t>Garching</a:t>
            </a:r>
            <a:r>
              <a:rPr lang="en-US" sz="2000" dirty="0"/>
              <a:t>)*</a:t>
            </a:r>
          </a:p>
          <a:p>
            <a:r>
              <a:rPr lang="en-US" sz="2000" dirty="0">
                <a:cs typeface="Arial"/>
              </a:rPr>
              <a:t>Set-up WPTM regular coordination meetings </a:t>
            </a:r>
            <a:endParaRPr lang="en-US" sz="2000" dirty="0">
              <a:ea typeface="Calibri"/>
              <a:cs typeface="Arial"/>
            </a:endParaRPr>
          </a:p>
          <a:p>
            <a:pPr lvl="1"/>
            <a:r>
              <a:rPr lang="en-US" sz="2000" dirty="0"/>
              <a:t>Every two weeks with all the TSVV PIs </a:t>
            </a:r>
            <a:endParaRPr lang="en-US" sz="2000" dirty="0">
              <a:ea typeface="Calibri"/>
            </a:endParaRPr>
          </a:p>
          <a:p>
            <a:pPr marL="556895" lvl="1" indent="-213995"/>
            <a:r>
              <a:rPr lang="en-US" sz="2000" dirty="0">
                <a:cs typeface="Arial"/>
              </a:rPr>
              <a:t>Representatives of the “experimental” WPs are invited </a:t>
            </a:r>
            <a:endParaRPr lang="en-US" sz="2000" dirty="0">
              <a:ea typeface="Calibri"/>
              <a:cs typeface="Arial"/>
            </a:endParaRPr>
          </a:p>
          <a:p>
            <a:endParaRPr lang="en-US" sz="2000" dirty="0">
              <a:cs typeface="Arial"/>
            </a:endParaRPr>
          </a:p>
          <a:p>
            <a:r>
              <a:rPr lang="en-US" sz="2000" dirty="0">
                <a:cs typeface="Arial"/>
              </a:rPr>
              <a:t>WPTM Wiki and Indico have been set-up </a:t>
            </a:r>
            <a:r>
              <a:rPr lang="fr-FR" sz="2000" b="0" dirty="0">
                <a:cs typeface="Arial"/>
              </a:rPr>
              <a:t>to </a:t>
            </a:r>
            <a:r>
              <a:rPr lang="fr-FR" sz="2000" b="0" dirty="0" err="1">
                <a:cs typeface="Arial"/>
              </a:rPr>
              <a:t>share</a:t>
            </a:r>
            <a:r>
              <a:rPr lang="fr-FR" sz="2000" b="0" dirty="0">
                <a:cs typeface="Arial"/>
              </a:rPr>
              <a:t> the information</a:t>
            </a:r>
            <a:r>
              <a:rPr lang="fr-FR" sz="1600" b="0" dirty="0">
                <a:cs typeface="Arial"/>
              </a:rPr>
              <a:t> </a:t>
            </a:r>
            <a:endParaRPr lang="en-US" sz="2000" dirty="0">
              <a:ea typeface="Calibri"/>
              <a:cs typeface="Arial"/>
            </a:endParaRPr>
          </a:p>
          <a:p>
            <a:pPr marL="299720" lvl="1" indent="0">
              <a:buNone/>
            </a:pPr>
            <a:r>
              <a:rPr lang="fr-FR" dirty="0">
                <a:cs typeface="Arial"/>
                <a:hlinkClick r:id="rId2"/>
              </a:rPr>
              <a:t>https://wiki.euro-fusion.org/wiki/WPTM_wikipages:_Theory_and_Modelling_Work_Package</a:t>
            </a:r>
            <a:r>
              <a:rPr lang="fr-FR" dirty="0">
                <a:cs typeface="Arial"/>
              </a:rPr>
              <a:t> </a:t>
            </a:r>
            <a:endParaRPr lang="fr-FR" sz="2000" dirty="0">
              <a:solidFill>
                <a:srgbClr val="000000"/>
              </a:solidFill>
              <a:ea typeface="Calibri"/>
              <a:cs typeface="Calibri"/>
            </a:endParaRPr>
          </a:p>
          <a:p>
            <a:pPr marL="342900" indent="-342900"/>
            <a:r>
              <a:rPr lang="fr-FR" sz="2000" dirty="0">
                <a:cs typeface="Arial"/>
              </a:rPr>
              <a:t>T</a:t>
            </a:r>
            <a:r>
              <a:rPr lang="en-US" sz="2000" dirty="0">
                <a:cs typeface="Arial"/>
              </a:rPr>
              <a:t>o be set-up: coordination meetings with TE, STEL, PWIE to jointly agree on model </a:t>
            </a:r>
            <a:endParaRPr lang="fr-FR" sz="2000" dirty="0">
              <a:ea typeface="Calibri"/>
              <a:cs typeface="Arial"/>
            </a:endParaRPr>
          </a:p>
          <a:p>
            <a:pPr marL="0" indent="0">
              <a:buNone/>
            </a:pPr>
            <a:r>
              <a:rPr lang="en-US" sz="2000" dirty="0">
                <a:cs typeface="Arial"/>
              </a:rPr>
              <a:t>      and/or workflow validation around key scientific topics</a:t>
            </a:r>
            <a:endParaRPr lang="fr-FR" sz="2000" dirty="0">
              <a:ea typeface="Calibri"/>
              <a:cs typeface="Arial"/>
            </a:endParaRPr>
          </a:p>
          <a:p>
            <a:endParaRPr lang="en-US" dirty="0">
              <a:solidFill>
                <a:srgbClr val="000000"/>
              </a:solidFill>
              <a:ea typeface="Calibri"/>
            </a:endParaRPr>
          </a:p>
        </p:txBody>
      </p:sp>
      <p:sp>
        <p:nvSpPr>
          <p:cNvPr id="4" name="Espace réservé du pied de page 3">
            <a:extLst>
              <a:ext uri="{FF2B5EF4-FFF2-40B4-BE49-F238E27FC236}">
                <a16:creationId xmlns:a16="http://schemas.microsoft.com/office/drawing/2014/main" id="{1BE665D4-6C1A-4CAC-B90B-0B86E51741E4}"/>
              </a:ext>
            </a:extLst>
          </p:cNvPr>
          <p:cNvSpPr>
            <a:spLocks noGrp="1"/>
          </p:cNvSpPr>
          <p:nvPr>
            <p:ph type="ftr" sz="quarter" idx="11"/>
          </p:nvPr>
        </p:nvSpPr>
        <p:spPr>
          <a:xfrm>
            <a:off x="825624" y="6555770"/>
            <a:ext cx="5403726" cy="329614"/>
          </a:xfrm>
        </p:spPr>
        <p:txBody>
          <a:bodyPr/>
          <a:lstStyle/>
          <a:p>
            <a:r>
              <a:rPr lang="en-GB">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B90E9357-3944-4814-855C-E5F454A2A676}"/>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6" name="ZoneTexte 5">
            <a:extLst>
              <a:ext uri="{FF2B5EF4-FFF2-40B4-BE49-F238E27FC236}">
                <a16:creationId xmlns:a16="http://schemas.microsoft.com/office/drawing/2014/main" id="{8A2D55BC-AAD1-4633-8FA9-7A7633D89413}"/>
              </a:ext>
            </a:extLst>
          </p:cNvPr>
          <p:cNvSpPr txBox="1"/>
          <p:nvPr/>
        </p:nvSpPr>
        <p:spPr>
          <a:xfrm>
            <a:off x="7448881" y="6187559"/>
            <a:ext cx="4748351" cy="369332"/>
          </a:xfrm>
          <a:prstGeom prst="rect">
            <a:avLst/>
          </a:prstGeom>
          <a:noFill/>
        </p:spPr>
        <p:txBody>
          <a:bodyPr wrap="none" rtlCol="0">
            <a:spAutoFit/>
          </a:bodyPr>
          <a:lstStyle/>
          <a:p>
            <a:pPr algn="l"/>
            <a:r>
              <a:rPr lang="en-US" i="1"/>
              <a:t>*Special thanks to Denis Kalupin and Frank Jenko</a:t>
            </a:r>
          </a:p>
        </p:txBody>
      </p:sp>
      <p:pic>
        <p:nvPicPr>
          <p:cNvPr id="8" name="Image 7">
            <a:extLst>
              <a:ext uri="{FF2B5EF4-FFF2-40B4-BE49-F238E27FC236}">
                <a16:creationId xmlns:a16="http://schemas.microsoft.com/office/drawing/2014/main" id="{8483CA80-E425-4D2B-86A0-3CD0269BABC0}"/>
              </a:ext>
            </a:extLst>
          </p:cNvPr>
          <p:cNvPicPr>
            <a:picLocks noChangeAspect="1"/>
          </p:cNvPicPr>
          <p:nvPr/>
        </p:nvPicPr>
        <p:blipFill>
          <a:blip r:embed="rId3"/>
          <a:stretch>
            <a:fillRect/>
          </a:stretch>
        </p:blipFill>
        <p:spPr>
          <a:xfrm>
            <a:off x="9798665" y="4223712"/>
            <a:ext cx="2419688" cy="1543265"/>
          </a:xfrm>
          <a:prstGeom prst="rect">
            <a:avLst/>
          </a:prstGeom>
        </p:spPr>
      </p:pic>
      <p:pic>
        <p:nvPicPr>
          <p:cNvPr id="10" name="Image 9">
            <a:extLst>
              <a:ext uri="{FF2B5EF4-FFF2-40B4-BE49-F238E27FC236}">
                <a16:creationId xmlns:a16="http://schemas.microsoft.com/office/drawing/2014/main" id="{BE5FA68E-018D-4331-8E43-EB0E0B81D6CE}"/>
              </a:ext>
            </a:extLst>
          </p:cNvPr>
          <p:cNvPicPr>
            <a:picLocks noChangeAspect="1"/>
          </p:cNvPicPr>
          <p:nvPr/>
        </p:nvPicPr>
        <p:blipFill>
          <a:blip r:embed="rId4"/>
          <a:stretch>
            <a:fillRect/>
          </a:stretch>
        </p:blipFill>
        <p:spPr>
          <a:xfrm>
            <a:off x="7461161" y="2967986"/>
            <a:ext cx="3074897" cy="1543265"/>
          </a:xfrm>
          <a:prstGeom prst="rect">
            <a:avLst/>
          </a:prstGeom>
        </p:spPr>
      </p:pic>
      <p:pic>
        <p:nvPicPr>
          <p:cNvPr id="12" name="Image 11">
            <a:extLst>
              <a:ext uri="{FF2B5EF4-FFF2-40B4-BE49-F238E27FC236}">
                <a16:creationId xmlns:a16="http://schemas.microsoft.com/office/drawing/2014/main" id="{82C64DF5-97F7-4E5C-875E-2FD4B9E45BB5}"/>
              </a:ext>
            </a:extLst>
          </p:cNvPr>
          <p:cNvPicPr>
            <a:picLocks noChangeAspect="1"/>
          </p:cNvPicPr>
          <p:nvPr/>
        </p:nvPicPr>
        <p:blipFill>
          <a:blip r:embed="rId5"/>
          <a:stretch>
            <a:fillRect/>
          </a:stretch>
        </p:blipFill>
        <p:spPr>
          <a:xfrm>
            <a:off x="7503742" y="40342"/>
            <a:ext cx="4688257" cy="2222798"/>
          </a:xfrm>
          <a:prstGeom prst="rect">
            <a:avLst/>
          </a:prstGeom>
        </p:spPr>
      </p:pic>
    </p:spTree>
    <p:extLst>
      <p:ext uri="{BB962C8B-B14F-4D97-AF65-F5344CB8AC3E}">
        <p14:creationId xmlns:p14="http://schemas.microsoft.com/office/powerpoint/2010/main" val="250059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EDE02-F8EF-49A5-BD05-1A224ABBF229}"/>
              </a:ext>
            </a:extLst>
          </p:cNvPr>
          <p:cNvSpPr>
            <a:spLocks noGrp="1"/>
          </p:cNvSpPr>
          <p:nvPr>
            <p:ph type="title"/>
          </p:nvPr>
        </p:nvSpPr>
        <p:spPr/>
        <p:txBody>
          <a:bodyPr/>
          <a:lstStyle/>
          <a:p>
            <a:r>
              <a:rPr lang="en-US" dirty="0"/>
              <a:t>Resource considerations </a:t>
            </a:r>
          </a:p>
        </p:txBody>
      </p:sp>
      <p:sp>
        <p:nvSpPr>
          <p:cNvPr id="3" name="Espace réservé du contenu 2">
            <a:extLst>
              <a:ext uri="{FF2B5EF4-FFF2-40B4-BE49-F238E27FC236}">
                <a16:creationId xmlns:a16="http://schemas.microsoft.com/office/drawing/2014/main" id="{3C6CB9DC-364F-4972-95E3-97C0074D4BAF}"/>
              </a:ext>
            </a:extLst>
          </p:cNvPr>
          <p:cNvSpPr>
            <a:spLocks noGrp="1"/>
          </p:cNvSpPr>
          <p:nvPr>
            <p:ph idx="1"/>
          </p:nvPr>
        </p:nvSpPr>
        <p:spPr>
          <a:xfrm>
            <a:off x="142886" y="802115"/>
            <a:ext cx="12147419" cy="5213675"/>
          </a:xfrm>
        </p:spPr>
        <p:txBody>
          <a:bodyPr vert="horz" lIns="91440" tIns="45720" rIns="91440" bIns="45720" rtlCol="0" anchor="t">
            <a:noAutofit/>
          </a:bodyPr>
          <a:lstStyle/>
          <a:p>
            <a:r>
              <a:rPr lang="en-GB" sz="2000" dirty="0">
                <a:effectLst/>
                <a:ea typeface="Times New Roman" panose="02020603050405020304" pitchFamily="18" charset="0"/>
                <a:cs typeface="Arial"/>
              </a:rPr>
              <a:t>TSVVs call issued with 5-6 PPY/Y for TSVV </a:t>
            </a:r>
            <a:r>
              <a:rPr lang="en-GB" sz="2000" dirty="0">
                <a:ea typeface="Times New Roman" panose="02020603050405020304" pitchFamily="18" charset="0"/>
                <a:cs typeface="Arial"/>
              </a:rPr>
              <a:t>A-J</a:t>
            </a:r>
            <a:r>
              <a:rPr lang="en-GB" sz="2000" dirty="0">
                <a:effectLst/>
                <a:ea typeface="Times New Roman" panose="02020603050405020304" pitchFamily="18" charset="0"/>
                <a:cs typeface="Arial"/>
              </a:rPr>
              <a:t>, 3 PPY/Y for </a:t>
            </a:r>
            <a:r>
              <a:rPr lang="en-GB" sz="2000" dirty="0">
                <a:ea typeface="Times New Roman" panose="02020603050405020304" pitchFamily="18" charset="0"/>
                <a:cs typeface="Arial"/>
              </a:rPr>
              <a:t>TSVV</a:t>
            </a:r>
            <a:r>
              <a:rPr lang="en-GB" sz="2000" dirty="0">
                <a:effectLst/>
                <a:ea typeface="Times New Roman" panose="02020603050405020304" pitchFamily="18" charset="0"/>
                <a:cs typeface="Arial"/>
              </a:rPr>
              <a:t> K </a:t>
            </a:r>
            <a:r>
              <a:rPr lang="en-GB" sz="2000" dirty="0">
                <a:ea typeface="Times New Roman" panose="02020603050405020304" pitchFamily="18" charset="0"/>
                <a:cs typeface="Arial"/>
              </a:rPr>
              <a:t>for 2026-2027 </a:t>
            </a:r>
            <a:r>
              <a:rPr lang="en-GB" sz="2000" b="0" dirty="0">
                <a:solidFill>
                  <a:srgbClr val="FF0000"/>
                </a:solidFill>
                <a:ea typeface="Calibri"/>
                <a:cs typeface="Calibri"/>
              </a:rPr>
              <a:t>(30% lower than in 2021-2025)</a:t>
            </a:r>
            <a:endParaRPr lang="fr-FR" dirty="0"/>
          </a:p>
          <a:p>
            <a:pPr marL="556895" lvl="1" indent="-213995"/>
            <a:r>
              <a:rPr lang="en-GB" sz="2000" dirty="0">
                <a:effectLst/>
                <a:ea typeface="Times New Roman" panose="02020603050405020304" pitchFamily="18" charset="0"/>
                <a:cs typeface="Arial"/>
              </a:rPr>
              <a:t>Following replies</a:t>
            </a:r>
            <a:r>
              <a:rPr lang="en-GB" sz="2000" dirty="0">
                <a:ea typeface="Times New Roman" panose="02020603050405020304" pitchFamily="18" charset="0"/>
                <a:cs typeface="Arial"/>
              </a:rPr>
              <a:t> to the call :</a:t>
            </a:r>
            <a:r>
              <a:rPr lang="en-GB" sz="2000" dirty="0">
                <a:effectLst/>
                <a:ea typeface="Times New Roman" panose="02020603050405020304" pitchFamily="18" charset="0"/>
                <a:cs typeface="Arial"/>
              </a:rPr>
              <a:t> 45% </a:t>
            </a:r>
            <a:r>
              <a:rPr lang="en-GB" sz="2000" dirty="0">
                <a:ea typeface="Times New Roman" panose="02020603050405020304" pitchFamily="18" charset="0"/>
                <a:cs typeface="Arial"/>
              </a:rPr>
              <a:t>overbudget</a:t>
            </a:r>
            <a:r>
              <a:rPr lang="en-GB" sz="2000" dirty="0">
                <a:effectLst/>
                <a:ea typeface="Times New Roman" panose="02020603050405020304" pitchFamily="18" charset="0"/>
                <a:cs typeface="Arial"/>
              </a:rPr>
              <a:t> </a:t>
            </a:r>
          </a:p>
          <a:p>
            <a:pPr marL="556895" lvl="1" indent="-213995"/>
            <a:r>
              <a:rPr lang="en-GB" sz="2000" dirty="0">
                <a:effectLst/>
                <a:ea typeface="Times New Roman" panose="02020603050405020304" pitchFamily="18" charset="0"/>
                <a:cs typeface="Arial"/>
              </a:rPr>
              <a:t>Within one week TSSV PIs went down to the minimum limit : 5 (3) PPY/Y</a:t>
            </a:r>
            <a:r>
              <a:rPr lang="en-GB" sz="2000" dirty="0">
                <a:ea typeface="Times New Roman" panose="02020603050405020304" pitchFamily="18" charset="0"/>
                <a:cs typeface="Arial"/>
              </a:rPr>
              <a:t> </a:t>
            </a:r>
            <a:r>
              <a:rPr lang="en-GB" sz="2000" dirty="0">
                <a:effectLst/>
                <a:ea typeface="Times New Roman" panose="02020603050405020304" pitchFamily="18" charset="0"/>
                <a:cs typeface="Arial"/>
              </a:rPr>
              <a:t>(without UKAEA)</a:t>
            </a:r>
            <a:r>
              <a:rPr lang="en-GB" sz="2000" dirty="0">
                <a:ea typeface="Times New Roman" panose="02020603050405020304" pitchFamily="18" charset="0"/>
                <a:cs typeface="Arial"/>
              </a:rPr>
              <a:t>    </a:t>
            </a:r>
            <a:r>
              <a:rPr lang="en-GB" sz="2000" dirty="0">
                <a:effectLst/>
                <a:ea typeface="Times New Roman" panose="02020603050405020304" pitchFamily="18" charset="0"/>
                <a:cs typeface="Arial"/>
              </a:rPr>
              <a:t>  </a:t>
            </a:r>
            <a:endParaRPr lang="en-GB" sz="2000" dirty="0">
              <a:solidFill>
                <a:srgbClr val="FF0000"/>
              </a:solidFill>
              <a:effectLst/>
              <a:ea typeface="Times New Roman" panose="02020603050405020304" pitchFamily="18" charset="0"/>
            </a:endParaRPr>
          </a:p>
          <a:p>
            <a:pPr marL="556895" lvl="1" indent="-213995"/>
            <a:r>
              <a:rPr lang="en-GB" sz="2000" dirty="0">
                <a:effectLst/>
                <a:ea typeface="Times New Roman" panose="02020603050405020304" pitchFamily="18" charset="0"/>
                <a:cs typeface="Arial"/>
              </a:rPr>
              <a:t>PIs </a:t>
            </a:r>
            <a:r>
              <a:rPr lang="en-GB" sz="2000" dirty="0">
                <a:ea typeface="Times New Roman" panose="02020603050405020304" pitchFamily="18" charset="0"/>
                <a:cs typeface="Arial"/>
              </a:rPr>
              <a:t>revised</a:t>
            </a:r>
            <a:r>
              <a:rPr lang="en-GB" sz="2000" dirty="0">
                <a:effectLst/>
                <a:ea typeface="Times New Roman" panose="02020603050405020304" pitchFamily="18" charset="0"/>
                <a:cs typeface="Arial"/>
              </a:rPr>
              <a:t> the deliverables &amp; PPY</a:t>
            </a:r>
            <a:r>
              <a:rPr lang="en-GB" sz="2000" dirty="0">
                <a:ea typeface="Times New Roman" panose="02020603050405020304" pitchFamily="18" charset="0"/>
                <a:cs typeface="Arial"/>
              </a:rPr>
              <a:t> </a:t>
            </a:r>
            <a:r>
              <a:rPr lang="en-GB" sz="2000" dirty="0">
                <a:effectLst/>
                <a:ea typeface="Times New Roman" panose="02020603050405020304" pitchFamily="18" charset="0"/>
                <a:cs typeface="Arial"/>
              </a:rPr>
              <a:t>following recommendations from E-TASC </a:t>
            </a:r>
            <a:r>
              <a:rPr lang="en-GB" sz="2000" dirty="0">
                <a:ea typeface="Times New Roman" panose="02020603050405020304" pitchFamily="18" charset="0"/>
                <a:cs typeface="Arial"/>
              </a:rPr>
              <a:t>Scientific Board</a:t>
            </a:r>
            <a:r>
              <a:rPr lang="en-GB" sz="2000" dirty="0">
                <a:effectLst/>
                <a:ea typeface="Times New Roman" panose="02020603050405020304" pitchFamily="18" charset="0"/>
                <a:cs typeface="Arial"/>
              </a:rPr>
              <a:t> </a:t>
            </a:r>
          </a:p>
          <a:p>
            <a:pPr>
              <a:spcBef>
                <a:spcPts val="600"/>
              </a:spcBef>
              <a:spcAft>
                <a:spcPts val="600"/>
              </a:spcAft>
            </a:pPr>
            <a:r>
              <a:rPr lang="en-US" sz="2000" dirty="0">
                <a:solidFill>
                  <a:srgbClr val="FF0000"/>
                </a:solidFill>
                <a:cs typeface="Arial"/>
              </a:rPr>
              <a:t>Issue 1 for PL/PSO: 1 PPY/Y not included in the 2026-2027 budget estimate (activity previously managed by PMU when call issued) </a:t>
            </a:r>
            <a:endParaRPr lang="en-US" sz="2000" dirty="0">
              <a:solidFill>
                <a:srgbClr val="FF0000"/>
              </a:solidFill>
              <a:ea typeface="Calibri"/>
              <a:cs typeface="Arial"/>
            </a:endParaRPr>
          </a:p>
          <a:p>
            <a:pPr>
              <a:spcBef>
                <a:spcPts val="600"/>
              </a:spcBef>
              <a:spcAft>
                <a:spcPts val="600"/>
              </a:spcAft>
            </a:pPr>
            <a:r>
              <a:rPr lang="en-US" sz="2000" dirty="0">
                <a:solidFill>
                  <a:srgbClr val="FF0000"/>
                </a:solidFill>
                <a:cs typeface="Arial"/>
              </a:rPr>
              <a:t>Issue 2 for TSVVs:  Calculation with the actual salary/per beneficiary for 2026-27 leads to budget above TM budget ceiling in k€</a:t>
            </a:r>
            <a:endParaRPr lang="en-US" sz="2000" dirty="0">
              <a:solidFill>
                <a:srgbClr val="FF0000"/>
              </a:solidFill>
              <a:ea typeface="Calibri"/>
              <a:cs typeface="Arial"/>
            </a:endParaRPr>
          </a:p>
          <a:p>
            <a:r>
              <a:rPr lang="en-GB" sz="2000" dirty="0">
                <a:effectLst/>
                <a:ea typeface="Times New Roman" panose="02020603050405020304" pitchFamily="18" charset="0"/>
                <a:cs typeface="Calibri"/>
              </a:rPr>
              <a:t>TM decision to provide</a:t>
            </a:r>
            <a:r>
              <a:rPr lang="en-GB" sz="2000" dirty="0">
                <a:ea typeface="Times New Roman" panose="02020603050405020304" pitchFamily="18" charset="0"/>
                <a:cs typeface="Calibri"/>
              </a:rPr>
              <a:t> PPY as selected in</a:t>
            </a:r>
            <a:r>
              <a:rPr lang="en-GB" sz="2000" dirty="0">
                <a:effectLst/>
                <a:ea typeface="Times New Roman" panose="02020603050405020304" pitchFamily="18" charset="0"/>
                <a:cs typeface="Calibri"/>
              </a:rPr>
              <a:t> 2026</a:t>
            </a:r>
            <a:r>
              <a:rPr lang="en-GB" sz="2000" dirty="0">
                <a:ea typeface="Times New Roman" panose="02020603050405020304" pitchFamily="18" charset="0"/>
                <a:cs typeface="Calibri"/>
              </a:rPr>
              <a:t> and</a:t>
            </a:r>
            <a:r>
              <a:rPr lang="en-GB" sz="2000" dirty="0">
                <a:solidFill>
                  <a:srgbClr val="FF0000"/>
                </a:solidFill>
                <a:ea typeface="Times New Roman" panose="02020603050405020304" pitchFamily="18" charset="0"/>
                <a:cs typeface="Calibri"/>
              </a:rPr>
              <a:t> to reduce PPY in 2027 by 28</a:t>
            </a:r>
            <a:r>
              <a:rPr lang="en-GB" sz="2000" dirty="0">
                <a:solidFill>
                  <a:srgbClr val="FF0000"/>
                </a:solidFill>
                <a:effectLst/>
                <a:ea typeface="Times New Roman" panose="02020603050405020304" pitchFamily="18" charset="0"/>
                <a:cs typeface="Calibri"/>
              </a:rPr>
              <a:t> %</a:t>
            </a:r>
            <a:r>
              <a:rPr lang="en-GB" sz="2000" dirty="0">
                <a:solidFill>
                  <a:srgbClr val="FF0000"/>
                </a:solidFill>
                <a:ea typeface="Times New Roman" panose="02020603050405020304" pitchFamily="18" charset="0"/>
                <a:cs typeface="Calibri"/>
              </a:rPr>
              <a:t>  </a:t>
            </a:r>
            <a:r>
              <a:rPr lang="en-GB" sz="2000" dirty="0">
                <a:effectLst/>
                <a:ea typeface="Times New Roman" panose="02020603050405020304" pitchFamily="18" charset="0"/>
                <a:cs typeface="Calibri"/>
              </a:rPr>
              <a:t>(uniformly  across all TSSVs/beneficiaries) to stay within th</a:t>
            </a:r>
            <a:r>
              <a:rPr lang="en-GB" sz="2000" dirty="0">
                <a:ea typeface="Times New Roman" panose="02020603050405020304" pitchFamily="18" charset="0"/>
                <a:cs typeface="Calibri"/>
              </a:rPr>
              <a:t>e </a:t>
            </a:r>
            <a:r>
              <a:rPr lang="en-US" sz="2000" dirty="0">
                <a:ea typeface="Times New Roman" panose="02020603050405020304" pitchFamily="18" charset="0"/>
                <a:cs typeface="Calibri"/>
              </a:rPr>
              <a:t>budget ceiling (5864k€ in CC)</a:t>
            </a:r>
            <a:endParaRPr lang="en-GB" sz="2000" dirty="0">
              <a:effectLst/>
              <a:ea typeface="Times New Roman" panose="02020603050405020304" pitchFamily="18" charset="0"/>
              <a:cs typeface="Calibri"/>
            </a:endParaRPr>
          </a:p>
          <a:p>
            <a:pPr marL="556895" lvl="1" indent="-213995"/>
            <a:r>
              <a:rPr lang="en-GB" sz="2000" dirty="0">
                <a:effectLst/>
                <a:ea typeface="Calibri"/>
                <a:cs typeface="Calibri"/>
              </a:rPr>
              <a:t>Mismatch between deliverables and </a:t>
            </a:r>
            <a:r>
              <a:rPr lang="en-GB" sz="2000" dirty="0">
                <a:ea typeface="Calibri"/>
                <a:cs typeface="Calibri"/>
              </a:rPr>
              <a:t>allocated PPY: </a:t>
            </a:r>
            <a:r>
              <a:rPr lang="en-GB" sz="2000" dirty="0">
                <a:effectLst/>
                <a:ea typeface="Calibri"/>
                <a:cs typeface="Calibri"/>
              </a:rPr>
              <a:t>3.6 PPY TSVV A-J and 2.1 PPY TSVV K </a:t>
            </a:r>
            <a:r>
              <a:rPr lang="en-GB" sz="2000" dirty="0">
                <a:ea typeface="Calibri"/>
                <a:cs typeface="Calibri"/>
              </a:rPr>
              <a:t>in 2027</a:t>
            </a:r>
            <a:endParaRPr lang="en-GB" sz="2000" dirty="0">
              <a:effectLst/>
              <a:ea typeface="Calibri"/>
              <a:cs typeface="Calibri"/>
            </a:endParaRPr>
          </a:p>
          <a:p>
            <a:r>
              <a:rPr lang="en-GB" sz="2000" dirty="0">
                <a:ea typeface="Calibri"/>
                <a:cs typeface="Calibri"/>
              </a:rPr>
              <a:t>Mission budget: 97k€/year (direct cost) not sufficient to hold at least one in-person meeting per TSVV/Y + E-TASC general meeting</a:t>
            </a:r>
            <a:r>
              <a:rPr lang="en-GB" sz="2000" dirty="0">
                <a:cs typeface="Arial"/>
              </a:rPr>
              <a:t> and does not include PL/PSO missions (Project Board, E-TASC, HPC Board, FSD ...)</a:t>
            </a:r>
            <a:endParaRPr lang="en-GB" sz="2000" dirty="0">
              <a:ea typeface="Calibri"/>
              <a:cs typeface="Arial"/>
            </a:endParaRPr>
          </a:p>
          <a:p>
            <a:pPr marL="556895" lvl="1" indent="-213995"/>
            <a:r>
              <a:rPr lang="en-GB" sz="2000" dirty="0">
                <a:cs typeface="Arial"/>
              </a:rPr>
              <a:t>Request: 130 k€ for 105 participants with one week mission per year </a:t>
            </a:r>
            <a:endParaRPr lang="en-US" sz="2000" dirty="0">
              <a:ea typeface="Calibri"/>
              <a:cs typeface="Arial"/>
            </a:endParaRPr>
          </a:p>
        </p:txBody>
      </p:sp>
      <p:sp>
        <p:nvSpPr>
          <p:cNvPr id="4" name="Espace réservé du pied de page 3">
            <a:extLst>
              <a:ext uri="{FF2B5EF4-FFF2-40B4-BE49-F238E27FC236}">
                <a16:creationId xmlns:a16="http://schemas.microsoft.com/office/drawing/2014/main" id="{CBBBE1EB-1002-4FD7-AAD3-CB51A1D45ED4}"/>
              </a:ext>
            </a:extLst>
          </p:cNvPr>
          <p:cNvSpPr>
            <a:spLocks noGrp="1"/>
          </p:cNvSpPr>
          <p:nvPr>
            <p:ph type="ftr" sz="quarter" idx="11"/>
          </p:nvPr>
        </p:nvSpPr>
        <p:spPr>
          <a:xfrm>
            <a:off x="825624" y="6555770"/>
            <a:ext cx="5106546" cy="329614"/>
          </a:xfrm>
        </p:spPr>
        <p:txBody>
          <a:bodyPr/>
          <a:lstStyle/>
          <a:p>
            <a:r>
              <a:rPr lang="en-GB" dirty="0">
                <a:solidFill>
                  <a:prstClr val="white"/>
                </a:solidFill>
              </a:rPr>
              <a:t>Xavier LITAUDON | E-TASC General Meeting #2 | </a:t>
            </a:r>
            <a:r>
              <a:rPr lang="en-GB" dirty="0" err="1">
                <a:solidFill>
                  <a:prstClr val="white"/>
                </a:solidFill>
              </a:rPr>
              <a:t>Garching</a:t>
            </a:r>
            <a:r>
              <a:rPr lang="en-GB" dirty="0">
                <a:solidFill>
                  <a:prstClr val="white"/>
                </a:solidFill>
              </a:rPr>
              <a:t> | 09-13 Feb. 2026</a:t>
            </a:r>
          </a:p>
        </p:txBody>
      </p:sp>
      <p:sp>
        <p:nvSpPr>
          <p:cNvPr id="5" name="Espace réservé du numéro de diapositive 4">
            <a:extLst>
              <a:ext uri="{FF2B5EF4-FFF2-40B4-BE49-F238E27FC236}">
                <a16:creationId xmlns:a16="http://schemas.microsoft.com/office/drawing/2014/main" id="{30965F68-D741-4AAC-880D-A82864E181D8}"/>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354281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8C481-CAF7-45A1-BC11-58B84023F5F0}"/>
              </a:ext>
            </a:extLst>
          </p:cNvPr>
          <p:cNvSpPr>
            <a:spLocks noGrp="1"/>
          </p:cNvSpPr>
          <p:nvPr>
            <p:ph type="title"/>
          </p:nvPr>
        </p:nvSpPr>
        <p:spPr>
          <a:xfrm>
            <a:off x="983432" y="192515"/>
            <a:ext cx="10606807" cy="457200"/>
          </a:xfrm>
        </p:spPr>
        <p:txBody>
          <a:bodyPr/>
          <a:lstStyle/>
          <a:p>
            <a:r>
              <a:rPr lang="en-US">
                <a:solidFill>
                  <a:srgbClr val="FF0000"/>
                </a:solidFill>
                <a:cs typeface="Arial"/>
              </a:rPr>
              <a:t>Significant work-force reduction for Theory and Simulation activity </a:t>
            </a:r>
          </a:p>
        </p:txBody>
      </p:sp>
      <p:sp>
        <p:nvSpPr>
          <p:cNvPr id="3" name="Espace réservé du contenu 2">
            <a:extLst>
              <a:ext uri="{FF2B5EF4-FFF2-40B4-BE49-F238E27FC236}">
                <a16:creationId xmlns:a16="http://schemas.microsoft.com/office/drawing/2014/main" id="{7A1B36FC-104F-4DCF-95AE-D0830F0D4F19}"/>
              </a:ext>
            </a:extLst>
          </p:cNvPr>
          <p:cNvSpPr>
            <a:spLocks noGrp="1"/>
          </p:cNvSpPr>
          <p:nvPr>
            <p:ph idx="1"/>
          </p:nvPr>
        </p:nvSpPr>
        <p:spPr>
          <a:xfrm>
            <a:off x="0" y="5191522"/>
            <a:ext cx="11932341" cy="1254642"/>
          </a:xfrm>
        </p:spPr>
        <p:txBody>
          <a:bodyPr vert="horz" lIns="91440" tIns="45720" rIns="91440" bIns="45720" rtlCol="0" anchor="t">
            <a:normAutofit/>
          </a:bodyPr>
          <a:lstStyle/>
          <a:p>
            <a:r>
              <a:rPr lang="en-US" dirty="0" err="1">
                <a:cs typeface="Arial"/>
              </a:rPr>
              <a:t>EUROfusion</a:t>
            </a:r>
            <a:r>
              <a:rPr lang="en-US" dirty="0">
                <a:cs typeface="Arial"/>
              </a:rPr>
              <a:t> </a:t>
            </a:r>
            <a:r>
              <a:rPr lang="en-US" dirty="0" err="1">
                <a:cs typeface="Arial"/>
              </a:rPr>
              <a:t>activitiy</a:t>
            </a:r>
            <a:r>
              <a:rPr lang="en-US" dirty="0">
                <a:cs typeface="Arial"/>
              </a:rPr>
              <a:t> that will not be covered by the PPP</a:t>
            </a:r>
          </a:p>
          <a:p>
            <a:r>
              <a:rPr lang="en-US" dirty="0">
                <a:cs typeface="Arial"/>
              </a:rPr>
              <a:t>Some beneficiaries might leave TSVVs since “effort” will not be sufficiently rewarding </a:t>
            </a:r>
            <a:endParaRPr lang="en-US" dirty="0">
              <a:ea typeface="Calibri"/>
              <a:cs typeface="Arial"/>
            </a:endParaRPr>
          </a:p>
        </p:txBody>
      </p:sp>
      <p:sp>
        <p:nvSpPr>
          <p:cNvPr id="4" name="Espace réservé du pied de page 3">
            <a:extLst>
              <a:ext uri="{FF2B5EF4-FFF2-40B4-BE49-F238E27FC236}">
                <a16:creationId xmlns:a16="http://schemas.microsoft.com/office/drawing/2014/main" id="{0221684F-2A6E-465D-9F62-CD74B971933F}"/>
              </a:ext>
            </a:extLst>
          </p:cNvPr>
          <p:cNvSpPr>
            <a:spLocks noGrp="1"/>
          </p:cNvSpPr>
          <p:nvPr>
            <p:ph type="ftr" sz="quarter" idx="11"/>
          </p:nvPr>
        </p:nvSpPr>
        <p:spPr>
          <a:xfrm>
            <a:off x="825624" y="6555770"/>
            <a:ext cx="5575176" cy="329614"/>
          </a:xfrm>
        </p:spPr>
        <p:txBody>
          <a:bodyPr/>
          <a:lstStyle/>
          <a:p>
            <a:r>
              <a:rPr lang="en-GB" dirty="0">
                <a:solidFill>
                  <a:prstClr val="white"/>
                </a:solidFill>
              </a:rPr>
              <a:t>Xavier LITAUDON | FSD Project Board | WPTM | 16-17 March 2026</a:t>
            </a:r>
          </a:p>
        </p:txBody>
      </p:sp>
      <p:sp>
        <p:nvSpPr>
          <p:cNvPr id="5" name="Espace réservé du numéro de diapositive 4">
            <a:extLst>
              <a:ext uri="{FF2B5EF4-FFF2-40B4-BE49-F238E27FC236}">
                <a16:creationId xmlns:a16="http://schemas.microsoft.com/office/drawing/2014/main" id="{97AEE201-44C3-49FB-A384-5EE8FB010C68}"/>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graphicFrame>
        <p:nvGraphicFramePr>
          <p:cNvPr id="8" name="Table 3">
            <a:extLst>
              <a:ext uri="{FF2B5EF4-FFF2-40B4-BE49-F238E27FC236}">
                <a16:creationId xmlns:a16="http://schemas.microsoft.com/office/drawing/2014/main" id="{66788A8B-76B8-49D4-86E1-3CFCB69F98C3}"/>
              </a:ext>
            </a:extLst>
          </p:cNvPr>
          <p:cNvGraphicFramePr>
            <a:graphicFrameLocks noGrp="1"/>
          </p:cNvGraphicFramePr>
          <p:nvPr>
            <p:extLst>
              <p:ext uri="{D42A27DB-BD31-4B8C-83A1-F6EECF244321}">
                <p14:modId xmlns:p14="http://schemas.microsoft.com/office/powerpoint/2010/main" val="581236237"/>
              </p:ext>
            </p:extLst>
          </p:nvPr>
        </p:nvGraphicFramePr>
        <p:xfrm>
          <a:off x="1254642" y="932276"/>
          <a:ext cx="10001387" cy="1599475"/>
        </p:xfrm>
        <a:graphic>
          <a:graphicData uri="http://schemas.openxmlformats.org/drawingml/2006/table">
            <a:tbl>
              <a:tblPr firstRow="1" bandRow="1">
                <a:tableStyleId>{5C22544A-7EE6-4342-B048-85BDC9FD1C3A}</a:tableStyleId>
              </a:tblPr>
              <a:tblGrid>
                <a:gridCol w="4504469">
                  <a:extLst>
                    <a:ext uri="{9D8B030D-6E8A-4147-A177-3AD203B41FA5}">
                      <a16:colId xmlns:a16="http://schemas.microsoft.com/office/drawing/2014/main" val="739719952"/>
                    </a:ext>
                  </a:extLst>
                </a:gridCol>
                <a:gridCol w="3508431">
                  <a:extLst>
                    <a:ext uri="{9D8B030D-6E8A-4147-A177-3AD203B41FA5}">
                      <a16:colId xmlns:a16="http://schemas.microsoft.com/office/drawing/2014/main" val="1294906745"/>
                    </a:ext>
                  </a:extLst>
                </a:gridCol>
                <a:gridCol w="1988487">
                  <a:extLst>
                    <a:ext uri="{9D8B030D-6E8A-4147-A177-3AD203B41FA5}">
                      <a16:colId xmlns:a16="http://schemas.microsoft.com/office/drawing/2014/main" val="1627400644"/>
                    </a:ext>
                  </a:extLst>
                </a:gridCol>
              </a:tblGrid>
              <a:tr h="600046">
                <a:tc>
                  <a:txBody>
                    <a:bodyPr/>
                    <a:lstStyle/>
                    <a:p>
                      <a:pPr algn="ctr"/>
                      <a:r>
                        <a:rPr lang="en-US" sz="2800" dirty="0"/>
                        <a:t>Averaged PPY/Y in </a:t>
                      </a:r>
                      <a:endParaRPr lang="en-GB" sz="2800" dirty="0"/>
                    </a:p>
                    <a:p>
                      <a:pPr lvl="0" algn="ctr">
                        <a:buNone/>
                      </a:pPr>
                      <a:r>
                        <a:rPr lang="en-US" sz="2800" dirty="0"/>
                        <a:t>2021-2025 for the TSVVs*</a:t>
                      </a:r>
                      <a:endParaRPr lang="en-GB" sz="2800" dirty="0"/>
                    </a:p>
                  </a:txBody>
                  <a:tcPr anchor="ctr">
                    <a:solidFill>
                      <a:schemeClr val="accent1">
                        <a:lumMod val="50000"/>
                      </a:schemeClr>
                    </a:solidFill>
                  </a:tcPr>
                </a:tc>
                <a:tc>
                  <a:txBody>
                    <a:bodyPr/>
                    <a:lstStyle/>
                    <a:p>
                      <a:pPr algn="ctr"/>
                      <a:r>
                        <a:rPr lang="en-US" sz="2800" dirty="0"/>
                        <a:t>PPY in 2026</a:t>
                      </a:r>
                      <a:endParaRPr lang="en-GB" sz="2800" dirty="0"/>
                    </a:p>
                  </a:txBody>
                  <a:tcPr anchor="ctr">
                    <a:solidFill>
                      <a:schemeClr val="accent1">
                        <a:lumMod val="50000"/>
                      </a:schemeClr>
                    </a:solidFill>
                  </a:tcPr>
                </a:tc>
                <a:tc>
                  <a:txBody>
                    <a:bodyPr/>
                    <a:lstStyle/>
                    <a:p>
                      <a:pPr algn="ctr"/>
                      <a:r>
                        <a:rPr lang="en-US" sz="2800" dirty="0"/>
                        <a:t>PPY in 2027</a:t>
                      </a:r>
                      <a:endParaRPr lang="en-GB" sz="2800" dirty="0"/>
                    </a:p>
                  </a:txBody>
                  <a:tcPr anchor="ctr">
                    <a:solidFill>
                      <a:schemeClr val="accent1">
                        <a:lumMod val="50000"/>
                      </a:schemeClr>
                    </a:solidFill>
                  </a:tcPr>
                </a:tc>
                <a:extLst>
                  <a:ext uri="{0D108BD9-81ED-4DB2-BD59-A6C34878D82A}">
                    <a16:rowId xmlns:a16="http://schemas.microsoft.com/office/drawing/2014/main" val="125304413"/>
                  </a:ext>
                </a:extLst>
              </a:tr>
              <a:tr h="654595">
                <a:tc>
                  <a:txBody>
                    <a:bodyPr/>
                    <a:lstStyle/>
                    <a:p>
                      <a:pPr algn="ctr"/>
                      <a:r>
                        <a:rPr lang="en-US" sz="2800" b="1">
                          <a:solidFill>
                            <a:srgbClr val="FF0000"/>
                          </a:solidFill>
                        </a:rPr>
                        <a:t>77,1 PPY/Y </a:t>
                      </a:r>
                    </a:p>
                  </a:txBody>
                  <a:tcPr anchor="ctr"/>
                </a:tc>
                <a:tc>
                  <a:txBody>
                    <a:bodyPr/>
                    <a:lstStyle/>
                    <a:p>
                      <a:pPr algn="ctr"/>
                      <a:r>
                        <a:rPr lang="en-GB" sz="2800" b="1" dirty="0">
                          <a:solidFill>
                            <a:srgbClr val="FF0000"/>
                          </a:solidFill>
                          <a:latin typeface="+mn-lt"/>
                        </a:rPr>
                        <a:t>53,4 PPY/Y</a:t>
                      </a:r>
                    </a:p>
                  </a:txBody>
                  <a:tcPr anchor="ctr"/>
                </a:tc>
                <a:tc>
                  <a:txBody>
                    <a:bodyPr/>
                    <a:lstStyle/>
                    <a:p>
                      <a:pPr algn="ctr"/>
                      <a:r>
                        <a:rPr lang="en-GB" sz="2800" b="1" dirty="0">
                          <a:solidFill>
                            <a:srgbClr val="FF0000"/>
                          </a:solidFill>
                          <a:latin typeface="+mn-lt"/>
                        </a:rPr>
                        <a:t>38,2 PPY/Y</a:t>
                      </a:r>
                    </a:p>
                  </a:txBody>
                  <a:tcPr anchor="ctr"/>
                </a:tc>
                <a:extLst>
                  <a:ext uri="{0D108BD9-81ED-4DB2-BD59-A6C34878D82A}">
                    <a16:rowId xmlns:a16="http://schemas.microsoft.com/office/drawing/2014/main" val="2388425921"/>
                  </a:ext>
                </a:extLst>
              </a:tr>
            </a:tbl>
          </a:graphicData>
        </a:graphic>
      </p:graphicFrame>
      <p:sp>
        <p:nvSpPr>
          <p:cNvPr id="9" name="Flèche : droite 8">
            <a:extLst>
              <a:ext uri="{FF2B5EF4-FFF2-40B4-BE49-F238E27FC236}">
                <a16:creationId xmlns:a16="http://schemas.microsoft.com/office/drawing/2014/main" id="{B7B11DD6-0BBA-4836-AEAE-A1CCE9499580}"/>
              </a:ext>
            </a:extLst>
          </p:cNvPr>
          <p:cNvSpPr/>
          <p:nvPr/>
        </p:nvSpPr>
        <p:spPr>
          <a:xfrm>
            <a:off x="4069081" y="2646744"/>
            <a:ext cx="2331720" cy="7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-30% </a:t>
            </a:r>
          </a:p>
        </p:txBody>
      </p:sp>
      <p:sp>
        <p:nvSpPr>
          <p:cNvPr id="10" name="Flèche : droite 9">
            <a:extLst>
              <a:ext uri="{FF2B5EF4-FFF2-40B4-BE49-F238E27FC236}">
                <a16:creationId xmlns:a16="http://schemas.microsoft.com/office/drawing/2014/main" id="{EE8DB887-3273-42FA-9047-F8CFF3BDDE2F}"/>
              </a:ext>
            </a:extLst>
          </p:cNvPr>
          <p:cNvSpPr/>
          <p:nvPr/>
        </p:nvSpPr>
        <p:spPr>
          <a:xfrm>
            <a:off x="8445795" y="2670828"/>
            <a:ext cx="2119423" cy="75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-28%</a:t>
            </a:r>
          </a:p>
        </p:txBody>
      </p:sp>
      <p:sp>
        <p:nvSpPr>
          <p:cNvPr id="11" name="Flèche : droite 10">
            <a:extLst>
              <a:ext uri="{FF2B5EF4-FFF2-40B4-BE49-F238E27FC236}">
                <a16:creationId xmlns:a16="http://schemas.microsoft.com/office/drawing/2014/main" id="{D4ED02FA-4ECB-490B-BCAD-8F7F3722DB39}"/>
              </a:ext>
            </a:extLst>
          </p:cNvPr>
          <p:cNvSpPr/>
          <p:nvPr/>
        </p:nvSpPr>
        <p:spPr>
          <a:xfrm>
            <a:off x="2880360" y="3244941"/>
            <a:ext cx="8183880" cy="9212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-50% </a:t>
            </a:r>
          </a:p>
        </p:txBody>
      </p:sp>
      <p:sp>
        <p:nvSpPr>
          <p:cNvPr id="12" name="ZoneTexte 11">
            <a:extLst>
              <a:ext uri="{FF2B5EF4-FFF2-40B4-BE49-F238E27FC236}">
                <a16:creationId xmlns:a16="http://schemas.microsoft.com/office/drawing/2014/main" id="{8D2D5549-01B1-4FCD-B0BD-221E88ADE5FA}"/>
              </a:ext>
            </a:extLst>
          </p:cNvPr>
          <p:cNvSpPr txBox="1"/>
          <p:nvPr/>
        </p:nvSpPr>
        <p:spPr>
          <a:xfrm>
            <a:off x="5559552" y="6186438"/>
            <a:ext cx="6772656" cy="369332"/>
          </a:xfrm>
          <a:prstGeom prst="rect">
            <a:avLst/>
          </a:prstGeom>
          <a:noFill/>
        </p:spPr>
        <p:txBody>
          <a:bodyPr wrap="square">
            <a:spAutoFit/>
          </a:bodyPr>
          <a:lstStyle/>
          <a:p>
            <a:r>
              <a:rPr lang="en-US"/>
              <a:t>[*EUROFUSION </a:t>
            </a:r>
            <a:r>
              <a:rPr lang="en-US" dirty="0"/>
              <a:t>GA (25) 51 - 5.2a - 2021-2025 - Budget Revision v16]</a:t>
            </a:r>
          </a:p>
        </p:txBody>
      </p:sp>
      <p:sp>
        <p:nvSpPr>
          <p:cNvPr id="13" name="Flèche : droite 12">
            <a:extLst>
              <a:ext uri="{FF2B5EF4-FFF2-40B4-BE49-F238E27FC236}">
                <a16:creationId xmlns:a16="http://schemas.microsoft.com/office/drawing/2014/main" id="{E69C98B0-04B4-43B0-AED1-7C63675B3C1B}"/>
              </a:ext>
            </a:extLst>
          </p:cNvPr>
          <p:cNvSpPr/>
          <p:nvPr/>
        </p:nvSpPr>
        <p:spPr>
          <a:xfrm>
            <a:off x="2880360" y="4085476"/>
            <a:ext cx="8375669" cy="10512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Equivalent of stopping one TSVV per year: -5.5PPY per year</a:t>
            </a:r>
          </a:p>
        </p:txBody>
      </p:sp>
    </p:spTree>
    <p:extLst>
      <p:ext uri="{BB962C8B-B14F-4D97-AF65-F5344CB8AC3E}">
        <p14:creationId xmlns:p14="http://schemas.microsoft.com/office/powerpoint/2010/main" val="6992914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81D8DD454C64A85FCABD80E501364" ma:contentTypeVersion="3" ma:contentTypeDescription="Create a new document." ma:contentTypeScope="" ma:versionID="0b33de1a494d3adbe692b9f20e72eeab">
  <xsd:schema xmlns:xsd="http://www.w3.org/2001/XMLSchema" xmlns:xs="http://www.w3.org/2001/XMLSchema" xmlns:p="http://schemas.microsoft.com/office/2006/metadata/properties" xmlns:ns2="3bb0fd53-251b-4ef9-8aff-c27013c9a1d9" targetNamespace="http://schemas.microsoft.com/office/2006/metadata/properties" ma:root="true" ma:fieldsID="029d6e600c9436b7bc0142d906738052" ns2:_="">
    <xsd:import namespace="3bb0fd53-251b-4ef9-8aff-c27013c9a1d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0fd53-251b-4ef9-8aff-c27013c9a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29021FB0-F767-49D0-9D6C-E1271415C862}">
  <ds:schemaRefs>
    <ds:schemaRef ds:uri="3bb0fd53-251b-4ef9-8aff-c27013c9a1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581EFF-75CA-400B-8B14-07B3BB5FE4A6}">
  <ds:schemaRefs>
    <ds:schemaRef ds:uri="30e40da3-19d8-43ad-93b6-443f79201276"/>
    <ds:schemaRef ds:uri="846f1671-67d4-4b70-9f09-d4a1c09db7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396</TotalTime>
  <Words>4134</Words>
  <Application>Microsoft Office PowerPoint</Application>
  <PresentationFormat>Grand écran</PresentationFormat>
  <Paragraphs>428</Paragraphs>
  <Slides>26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Courier New</vt:lpstr>
      <vt:lpstr>Wingdings</vt:lpstr>
      <vt:lpstr>EUROfusion.1line_5_3_2019</vt:lpstr>
      <vt:lpstr>Work-Package Theory and Modelling (WPTM): Plans for 2026-27</vt:lpstr>
      <vt:lpstr>Work-Package Theory and Modelling (WPTM) </vt:lpstr>
      <vt:lpstr>11 well-elaborated, high-quality, multi-beneficiary proposals ! </vt:lpstr>
      <vt:lpstr>Strong "Project Structure” implemented in all TSVVs</vt:lpstr>
      <vt:lpstr>Présentation PowerPoint</vt:lpstr>
      <vt:lpstr>WPTM leadership roles in the E-TASC ecosystem </vt:lpstr>
      <vt:lpstr>Full swing start in early 2026</vt:lpstr>
      <vt:lpstr>Resource considerations </vt:lpstr>
      <vt:lpstr>Significant work-force reduction for Theory and Simulation activity </vt:lpstr>
      <vt:lpstr>Grant Deliverables and Impact on TSVV Deliverables</vt:lpstr>
      <vt:lpstr>Few examples of some TSVVs deliverables to be reduced in scope or dropped ?</vt:lpstr>
      <vt:lpstr>Ongoing assessment: programmatic consequences on cross-TSVV topics </vt:lpstr>
      <vt:lpstr>Topic 4. Disruption, RE and impact on the W wall at high current </vt:lpstr>
      <vt:lpstr>WPTM - 2027 budget request to recover the full scope across topics  </vt:lpstr>
      <vt:lpstr>Conclusion </vt:lpstr>
      <vt:lpstr>Présentation PowerPoint</vt:lpstr>
      <vt:lpstr>High-level objectives of WPTM  </vt:lpstr>
      <vt:lpstr>Topic 1. SOL heat flux decay length, pedestal and L-H transition </vt:lpstr>
      <vt:lpstr> Topic 2.  Simulation of advanced regimes without ELMs by integrating : neutrals, boundary conditions, sheath coupling, impurities</vt:lpstr>
      <vt:lpstr>Topic 3. Core-pedestal-SOL-wall workflow including  3-D effects (e.g. RMPs) </vt:lpstr>
      <vt:lpstr>Topic 4. Disruption, RE and impact on the W wall at high current </vt:lpstr>
      <vt:lpstr>Topic 5. Simulation of high beta plasmas and fast particle effect on confinement/stability </vt:lpstr>
      <vt:lpstr>Topic 6. Stellarator core turbulence and optimization</vt:lpstr>
      <vt:lpstr>Topic 7. Development and test of reduced models</vt:lpstr>
      <vt:lpstr>Topic 8. Validation &amp; Uncertainty Quantification: Enabling Physics Discovery</vt:lpstr>
      <vt:lpstr>Summary of 2027 cuts in k€ in CC across TSSV and Topics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LITAUDON Xavier 124529</cp:lastModifiedBy>
  <cp:revision>190</cp:revision>
  <cp:lastPrinted>2026-03-02T09:28:15Z</cp:lastPrinted>
  <dcterms:created xsi:type="dcterms:W3CDTF">2023-11-15T09:40:03Z</dcterms:created>
  <dcterms:modified xsi:type="dcterms:W3CDTF">2026-03-16T08:31:55Z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0x010100F2B81D8DD454C64A85FCABD80E501364</vt:lpwstr>
  </property>
</Properties>
</file>