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0" r:id="rId5"/>
  </p:sldMasterIdLst>
  <p:sldIdLst>
    <p:sldId id="260" r:id="rId6"/>
    <p:sldId id="261" r:id="rId7"/>
    <p:sldId id="257" r:id="rId8"/>
    <p:sldId id="264" r:id="rId9"/>
    <p:sldId id="266" r:id="rId10"/>
    <p:sldId id="263" r:id="rId11"/>
    <p:sldId id="297" r:id="rId12"/>
    <p:sldId id="298" r:id="rId13"/>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3E6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118" d="100"/>
          <a:sy n="118" d="100"/>
        </p:scale>
        <p:origin x="696" y="8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DAC83-8B18-453B-8A2D-3B13A0D37950}"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8542FF31-8BCD-44FF-8300-56856277B93C}">
      <dgm:prSet phldrT="[Text]"/>
      <dgm:spPr/>
      <dgm:t>
        <a:bodyPr/>
        <a:lstStyle/>
        <a:p>
          <a:r>
            <a:rPr lang="en-US" dirty="0"/>
            <a:t>New activities</a:t>
          </a:r>
          <a:endParaRPr lang="en-GB" dirty="0"/>
        </a:p>
      </dgm:t>
    </dgm:pt>
    <dgm:pt modelId="{F4349C8D-EDFE-4380-8099-EDA6F9E01E08}" type="parTrans" cxnId="{8903051A-8F97-4F31-96EE-774A57743126}">
      <dgm:prSet/>
      <dgm:spPr/>
      <dgm:t>
        <a:bodyPr/>
        <a:lstStyle/>
        <a:p>
          <a:endParaRPr lang="en-GB"/>
        </a:p>
      </dgm:t>
    </dgm:pt>
    <dgm:pt modelId="{818827A7-25D1-4201-A14E-C3C2F8DA2554}" type="sibTrans" cxnId="{8903051A-8F97-4F31-96EE-774A57743126}">
      <dgm:prSet/>
      <dgm:spPr/>
      <dgm:t>
        <a:bodyPr/>
        <a:lstStyle/>
        <a:p>
          <a:endParaRPr lang="en-GB"/>
        </a:p>
      </dgm:t>
    </dgm:pt>
    <dgm:pt modelId="{28BDFCB9-DAE8-477F-A5A8-55B62113E4C6}">
      <dgm:prSet phldrT="[Text]"/>
      <dgm:spPr/>
      <dgm:t>
        <a:bodyPr/>
        <a:lstStyle/>
        <a:p>
          <a:r>
            <a:rPr lang="en-US" dirty="0"/>
            <a:t>New tasks to be implemented in 2026-27</a:t>
          </a:r>
          <a:endParaRPr lang="en-GB" dirty="0"/>
        </a:p>
      </dgm:t>
    </dgm:pt>
    <dgm:pt modelId="{572B05AB-1674-40E0-80A7-33368E1438C6}" type="parTrans" cxnId="{16AFBB54-D241-4D2E-A371-6AFFEB9DB872}">
      <dgm:prSet/>
      <dgm:spPr/>
      <dgm:t>
        <a:bodyPr/>
        <a:lstStyle/>
        <a:p>
          <a:endParaRPr lang="en-GB"/>
        </a:p>
      </dgm:t>
    </dgm:pt>
    <dgm:pt modelId="{C2EEC1B5-BB34-4B80-8F54-AF77F2A841EB}" type="sibTrans" cxnId="{16AFBB54-D241-4D2E-A371-6AFFEB9DB872}">
      <dgm:prSet/>
      <dgm:spPr/>
      <dgm:t>
        <a:bodyPr/>
        <a:lstStyle/>
        <a:p>
          <a:endParaRPr lang="en-GB"/>
        </a:p>
      </dgm:t>
    </dgm:pt>
    <dgm:pt modelId="{9F929C6F-E8B8-4BDA-94FB-7EEDBCC88F05}">
      <dgm:prSet phldrT="[Text]"/>
      <dgm:spPr/>
      <dgm:t>
        <a:bodyPr/>
        <a:lstStyle/>
        <a:p>
          <a:r>
            <a:rPr lang="en-US" b="1" dirty="0">
              <a:solidFill>
                <a:srgbClr val="C00000"/>
              </a:solidFill>
            </a:rPr>
            <a:t>169.9M€ (EC)</a:t>
          </a:r>
          <a:endParaRPr lang="en-GB" b="1" dirty="0">
            <a:solidFill>
              <a:srgbClr val="C00000"/>
            </a:solidFill>
          </a:endParaRPr>
        </a:p>
      </dgm:t>
    </dgm:pt>
    <dgm:pt modelId="{597F846E-FF7E-42E3-BD1B-CB6D1FC27513}" type="parTrans" cxnId="{B8118C39-551F-40CF-839E-DD8A8D54C400}">
      <dgm:prSet/>
      <dgm:spPr/>
      <dgm:t>
        <a:bodyPr/>
        <a:lstStyle/>
        <a:p>
          <a:endParaRPr lang="en-GB"/>
        </a:p>
      </dgm:t>
    </dgm:pt>
    <dgm:pt modelId="{CB9B144F-DF1B-40DA-A1A6-E3C3D6B2E40F}" type="sibTrans" cxnId="{B8118C39-551F-40CF-839E-DD8A8D54C400}">
      <dgm:prSet/>
      <dgm:spPr/>
      <dgm:t>
        <a:bodyPr/>
        <a:lstStyle/>
        <a:p>
          <a:endParaRPr lang="en-GB"/>
        </a:p>
      </dgm:t>
    </dgm:pt>
    <dgm:pt modelId="{CBEEE712-4ECF-432A-B009-9310E0EEEF48}">
      <dgm:prSet phldrT="[Text]"/>
      <dgm:spPr/>
      <dgm:t>
        <a:bodyPr/>
        <a:lstStyle/>
        <a:p>
          <a:r>
            <a:rPr lang="en-US" dirty="0"/>
            <a:t>Activities from 2021-25</a:t>
          </a:r>
          <a:endParaRPr lang="en-GB" dirty="0"/>
        </a:p>
      </dgm:t>
    </dgm:pt>
    <dgm:pt modelId="{57B49741-D6F7-4C45-8702-845AC540919E}" type="parTrans" cxnId="{1CDB153B-55FB-469B-952D-ECC178FAD84F}">
      <dgm:prSet/>
      <dgm:spPr/>
      <dgm:t>
        <a:bodyPr/>
        <a:lstStyle/>
        <a:p>
          <a:endParaRPr lang="en-GB"/>
        </a:p>
      </dgm:t>
    </dgm:pt>
    <dgm:pt modelId="{6C8A9767-45E8-4AF7-8778-160CA9C8FFF5}" type="sibTrans" cxnId="{1CDB153B-55FB-469B-952D-ECC178FAD84F}">
      <dgm:prSet/>
      <dgm:spPr/>
      <dgm:t>
        <a:bodyPr/>
        <a:lstStyle/>
        <a:p>
          <a:endParaRPr lang="en-GB"/>
        </a:p>
      </dgm:t>
    </dgm:pt>
    <dgm:pt modelId="{DC030309-BA9D-42BF-8B7E-C3F211E92785}">
      <dgm:prSet phldrT="[Text]"/>
      <dgm:spPr/>
      <dgm:t>
        <a:bodyPr/>
        <a:lstStyle/>
        <a:p>
          <a:r>
            <a:rPr lang="en-US" dirty="0"/>
            <a:t>Delayed tasks and projects initiated in 2021-25 with budget pre-commitment</a:t>
          </a:r>
          <a:endParaRPr lang="en-GB" dirty="0"/>
        </a:p>
      </dgm:t>
    </dgm:pt>
    <dgm:pt modelId="{7A146073-F064-4098-A52C-26A7FA5C3909}" type="parTrans" cxnId="{71948F31-9A95-41D6-B5CC-B018DC783674}">
      <dgm:prSet/>
      <dgm:spPr/>
      <dgm:t>
        <a:bodyPr/>
        <a:lstStyle/>
        <a:p>
          <a:endParaRPr lang="en-GB"/>
        </a:p>
      </dgm:t>
    </dgm:pt>
    <dgm:pt modelId="{97C9A8A0-7489-43CB-85B1-14D6C82E5E74}" type="sibTrans" cxnId="{71948F31-9A95-41D6-B5CC-B018DC783674}">
      <dgm:prSet/>
      <dgm:spPr/>
      <dgm:t>
        <a:bodyPr/>
        <a:lstStyle/>
        <a:p>
          <a:endParaRPr lang="en-GB"/>
        </a:p>
      </dgm:t>
    </dgm:pt>
    <dgm:pt modelId="{E396C325-08BE-4E1E-A401-B29974D9803A}">
      <dgm:prSet phldrT="[Text]"/>
      <dgm:spPr/>
      <dgm:t>
        <a:bodyPr/>
        <a:lstStyle/>
        <a:p>
          <a:r>
            <a:rPr lang="en-US" b="1" dirty="0">
              <a:solidFill>
                <a:srgbClr val="C00000"/>
              </a:solidFill>
            </a:rPr>
            <a:t>72.3M€ (EC)</a:t>
          </a:r>
          <a:endParaRPr lang="en-GB" b="1" dirty="0">
            <a:solidFill>
              <a:srgbClr val="C00000"/>
            </a:solidFill>
          </a:endParaRPr>
        </a:p>
      </dgm:t>
    </dgm:pt>
    <dgm:pt modelId="{6F9CCA20-D8D4-4924-AB02-04E1688E5537}" type="parTrans" cxnId="{2AA6544A-0A8F-4477-868F-23B5D0DA34DF}">
      <dgm:prSet/>
      <dgm:spPr/>
      <dgm:t>
        <a:bodyPr/>
        <a:lstStyle/>
        <a:p>
          <a:endParaRPr lang="en-GB"/>
        </a:p>
      </dgm:t>
    </dgm:pt>
    <dgm:pt modelId="{A969F4F7-04A9-4B4F-A06F-DB43E3678A01}" type="sibTrans" cxnId="{2AA6544A-0A8F-4477-868F-23B5D0DA34DF}">
      <dgm:prSet/>
      <dgm:spPr/>
      <dgm:t>
        <a:bodyPr/>
        <a:lstStyle/>
        <a:p>
          <a:endParaRPr lang="en-GB"/>
        </a:p>
      </dgm:t>
    </dgm:pt>
    <dgm:pt modelId="{D53EE94F-C19D-4FE4-9B47-7D6EC1065533}" type="pres">
      <dgm:prSet presAssocID="{258DAC83-8B18-453B-8A2D-3B13A0D37950}" presName="Name0" presStyleCnt="0">
        <dgm:presLayoutVars>
          <dgm:dir/>
          <dgm:animLvl val="lvl"/>
          <dgm:resizeHandles val="exact"/>
        </dgm:presLayoutVars>
      </dgm:prSet>
      <dgm:spPr/>
    </dgm:pt>
    <dgm:pt modelId="{9E50CA7F-5EB8-47C1-84EA-4314B6D463E1}" type="pres">
      <dgm:prSet presAssocID="{8542FF31-8BCD-44FF-8300-56856277B93C}" presName="composite" presStyleCnt="0"/>
      <dgm:spPr/>
    </dgm:pt>
    <dgm:pt modelId="{D9FC6CA8-CE7D-45E3-9DE0-3821A64D0681}" type="pres">
      <dgm:prSet presAssocID="{8542FF31-8BCD-44FF-8300-56856277B93C}" presName="parTx" presStyleLbl="alignNode1" presStyleIdx="0" presStyleCnt="2">
        <dgm:presLayoutVars>
          <dgm:chMax val="0"/>
          <dgm:chPref val="0"/>
          <dgm:bulletEnabled val="1"/>
        </dgm:presLayoutVars>
      </dgm:prSet>
      <dgm:spPr/>
    </dgm:pt>
    <dgm:pt modelId="{0D422AA5-7BD3-405C-99AE-4D94708E0EAB}" type="pres">
      <dgm:prSet presAssocID="{8542FF31-8BCD-44FF-8300-56856277B93C}" presName="desTx" presStyleLbl="alignAccFollowNode1" presStyleIdx="0" presStyleCnt="2">
        <dgm:presLayoutVars>
          <dgm:bulletEnabled val="1"/>
        </dgm:presLayoutVars>
      </dgm:prSet>
      <dgm:spPr/>
    </dgm:pt>
    <dgm:pt modelId="{DEF581FD-760F-4308-9E86-A49A1D9F950E}" type="pres">
      <dgm:prSet presAssocID="{818827A7-25D1-4201-A14E-C3C2F8DA2554}" presName="space" presStyleCnt="0"/>
      <dgm:spPr/>
    </dgm:pt>
    <dgm:pt modelId="{5E3AF40F-C261-4E37-A81B-686A7A893DA9}" type="pres">
      <dgm:prSet presAssocID="{CBEEE712-4ECF-432A-B009-9310E0EEEF48}" presName="composite" presStyleCnt="0"/>
      <dgm:spPr/>
    </dgm:pt>
    <dgm:pt modelId="{A11E6D3F-87A6-4BE3-9B69-F662967187EE}" type="pres">
      <dgm:prSet presAssocID="{CBEEE712-4ECF-432A-B009-9310E0EEEF48}" presName="parTx" presStyleLbl="alignNode1" presStyleIdx="1" presStyleCnt="2">
        <dgm:presLayoutVars>
          <dgm:chMax val="0"/>
          <dgm:chPref val="0"/>
          <dgm:bulletEnabled val="1"/>
        </dgm:presLayoutVars>
      </dgm:prSet>
      <dgm:spPr/>
    </dgm:pt>
    <dgm:pt modelId="{9624024D-F3E7-4FFB-8D8C-B4B9C3C0B29E}" type="pres">
      <dgm:prSet presAssocID="{CBEEE712-4ECF-432A-B009-9310E0EEEF48}" presName="desTx" presStyleLbl="alignAccFollowNode1" presStyleIdx="1" presStyleCnt="2">
        <dgm:presLayoutVars>
          <dgm:bulletEnabled val="1"/>
        </dgm:presLayoutVars>
      </dgm:prSet>
      <dgm:spPr/>
    </dgm:pt>
  </dgm:ptLst>
  <dgm:cxnLst>
    <dgm:cxn modelId="{98766115-BD55-4B1F-A0C6-4F73DE93562E}" type="presOf" srcId="{258DAC83-8B18-453B-8A2D-3B13A0D37950}" destId="{D53EE94F-C19D-4FE4-9B47-7D6EC1065533}" srcOrd="0" destOrd="0" presId="urn:microsoft.com/office/officeart/2005/8/layout/hList1"/>
    <dgm:cxn modelId="{5A8F0416-DC17-4918-A337-F1A687866832}" type="presOf" srcId="{9F929C6F-E8B8-4BDA-94FB-7EEDBCC88F05}" destId="{0D422AA5-7BD3-405C-99AE-4D94708E0EAB}" srcOrd="0" destOrd="1" presId="urn:microsoft.com/office/officeart/2005/8/layout/hList1"/>
    <dgm:cxn modelId="{8903051A-8F97-4F31-96EE-774A57743126}" srcId="{258DAC83-8B18-453B-8A2D-3B13A0D37950}" destId="{8542FF31-8BCD-44FF-8300-56856277B93C}" srcOrd="0" destOrd="0" parTransId="{F4349C8D-EDFE-4380-8099-EDA6F9E01E08}" sibTransId="{818827A7-25D1-4201-A14E-C3C2F8DA2554}"/>
    <dgm:cxn modelId="{83E7DC1D-A6CC-45CA-860D-0022EE2D6C78}" type="presOf" srcId="{CBEEE712-4ECF-432A-B009-9310E0EEEF48}" destId="{A11E6D3F-87A6-4BE3-9B69-F662967187EE}" srcOrd="0" destOrd="0" presId="urn:microsoft.com/office/officeart/2005/8/layout/hList1"/>
    <dgm:cxn modelId="{B0FDDE24-F1BC-4166-93D2-A66C8990885E}" type="presOf" srcId="{E396C325-08BE-4E1E-A401-B29974D9803A}" destId="{9624024D-F3E7-4FFB-8D8C-B4B9C3C0B29E}" srcOrd="0" destOrd="1" presId="urn:microsoft.com/office/officeart/2005/8/layout/hList1"/>
    <dgm:cxn modelId="{71948F31-9A95-41D6-B5CC-B018DC783674}" srcId="{CBEEE712-4ECF-432A-B009-9310E0EEEF48}" destId="{DC030309-BA9D-42BF-8B7E-C3F211E92785}" srcOrd="0" destOrd="0" parTransId="{7A146073-F064-4098-A52C-26A7FA5C3909}" sibTransId="{97C9A8A0-7489-43CB-85B1-14D6C82E5E74}"/>
    <dgm:cxn modelId="{B8118C39-551F-40CF-839E-DD8A8D54C400}" srcId="{8542FF31-8BCD-44FF-8300-56856277B93C}" destId="{9F929C6F-E8B8-4BDA-94FB-7EEDBCC88F05}" srcOrd="1" destOrd="0" parTransId="{597F846E-FF7E-42E3-BD1B-CB6D1FC27513}" sibTransId="{CB9B144F-DF1B-40DA-A1A6-E3C3D6B2E40F}"/>
    <dgm:cxn modelId="{1CDB153B-55FB-469B-952D-ECC178FAD84F}" srcId="{258DAC83-8B18-453B-8A2D-3B13A0D37950}" destId="{CBEEE712-4ECF-432A-B009-9310E0EEEF48}" srcOrd="1" destOrd="0" parTransId="{57B49741-D6F7-4C45-8702-845AC540919E}" sibTransId="{6C8A9767-45E8-4AF7-8778-160CA9C8FFF5}"/>
    <dgm:cxn modelId="{2AA6544A-0A8F-4477-868F-23B5D0DA34DF}" srcId="{CBEEE712-4ECF-432A-B009-9310E0EEEF48}" destId="{E396C325-08BE-4E1E-A401-B29974D9803A}" srcOrd="1" destOrd="0" parTransId="{6F9CCA20-D8D4-4924-AB02-04E1688E5537}" sibTransId="{A969F4F7-04A9-4B4F-A06F-DB43E3678A01}"/>
    <dgm:cxn modelId="{7F378872-2514-41FD-8DDA-2FDF990A8468}" type="presOf" srcId="{28BDFCB9-DAE8-477F-A5A8-55B62113E4C6}" destId="{0D422AA5-7BD3-405C-99AE-4D94708E0EAB}" srcOrd="0" destOrd="0" presId="urn:microsoft.com/office/officeart/2005/8/layout/hList1"/>
    <dgm:cxn modelId="{16AFBB54-D241-4D2E-A371-6AFFEB9DB872}" srcId="{8542FF31-8BCD-44FF-8300-56856277B93C}" destId="{28BDFCB9-DAE8-477F-A5A8-55B62113E4C6}" srcOrd="0" destOrd="0" parTransId="{572B05AB-1674-40E0-80A7-33368E1438C6}" sibTransId="{C2EEC1B5-BB34-4B80-8F54-AF77F2A841EB}"/>
    <dgm:cxn modelId="{8345167B-BB94-470A-8021-B73D9D83231B}" type="presOf" srcId="{DC030309-BA9D-42BF-8B7E-C3F211E92785}" destId="{9624024D-F3E7-4FFB-8D8C-B4B9C3C0B29E}" srcOrd="0" destOrd="0" presId="urn:microsoft.com/office/officeart/2005/8/layout/hList1"/>
    <dgm:cxn modelId="{A43709D6-246E-4FD0-93C7-5BD95C0106D4}" type="presOf" srcId="{8542FF31-8BCD-44FF-8300-56856277B93C}" destId="{D9FC6CA8-CE7D-45E3-9DE0-3821A64D0681}" srcOrd="0" destOrd="0" presId="urn:microsoft.com/office/officeart/2005/8/layout/hList1"/>
    <dgm:cxn modelId="{860B1D3E-494A-4F16-B634-4DC1ACCE79BF}" type="presParOf" srcId="{D53EE94F-C19D-4FE4-9B47-7D6EC1065533}" destId="{9E50CA7F-5EB8-47C1-84EA-4314B6D463E1}" srcOrd="0" destOrd="0" presId="urn:microsoft.com/office/officeart/2005/8/layout/hList1"/>
    <dgm:cxn modelId="{E5CB450A-1419-4965-A620-CA9682D0D04F}" type="presParOf" srcId="{9E50CA7F-5EB8-47C1-84EA-4314B6D463E1}" destId="{D9FC6CA8-CE7D-45E3-9DE0-3821A64D0681}" srcOrd="0" destOrd="0" presId="urn:microsoft.com/office/officeart/2005/8/layout/hList1"/>
    <dgm:cxn modelId="{76CC3CF1-DCCD-4611-8D62-F4D75D773119}" type="presParOf" srcId="{9E50CA7F-5EB8-47C1-84EA-4314B6D463E1}" destId="{0D422AA5-7BD3-405C-99AE-4D94708E0EAB}" srcOrd="1" destOrd="0" presId="urn:microsoft.com/office/officeart/2005/8/layout/hList1"/>
    <dgm:cxn modelId="{EF82356B-E5B2-481F-A044-558CE3329D9B}" type="presParOf" srcId="{D53EE94F-C19D-4FE4-9B47-7D6EC1065533}" destId="{DEF581FD-760F-4308-9E86-A49A1D9F950E}" srcOrd="1" destOrd="0" presId="urn:microsoft.com/office/officeart/2005/8/layout/hList1"/>
    <dgm:cxn modelId="{C7F5FCF1-7D38-483C-A9A3-337978CB2CB6}" type="presParOf" srcId="{D53EE94F-C19D-4FE4-9B47-7D6EC1065533}" destId="{5E3AF40F-C261-4E37-A81B-686A7A893DA9}" srcOrd="2" destOrd="0" presId="urn:microsoft.com/office/officeart/2005/8/layout/hList1"/>
    <dgm:cxn modelId="{B36F85CF-C923-420C-A0BA-381656B1CF36}" type="presParOf" srcId="{5E3AF40F-C261-4E37-A81B-686A7A893DA9}" destId="{A11E6D3F-87A6-4BE3-9B69-F662967187EE}" srcOrd="0" destOrd="0" presId="urn:microsoft.com/office/officeart/2005/8/layout/hList1"/>
    <dgm:cxn modelId="{A4C255C6-F66D-4623-A83B-6B036A30244A}" type="presParOf" srcId="{5E3AF40F-C261-4E37-A81B-686A7A893DA9}" destId="{9624024D-F3E7-4FFB-8D8C-B4B9C3C0B2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C6CA8-CE7D-45E3-9DE0-3821A64D0681}">
      <dsp:nvSpPr>
        <dsp:cNvPr id="0" name=""/>
        <dsp:cNvSpPr/>
      </dsp:nvSpPr>
      <dsp:spPr>
        <a:xfrm>
          <a:off x="48" y="47024"/>
          <a:ext cx="4685898" cy="691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New activities</a:t>
          </a:r>
          <a:endParaRPr lang="en-GB" sz="2400" kern="1200" dirty="0"/>
        </a:p>
      </dsp:txBody>
      <dsp:txXfrm>
        <a:off x="48" y="47024"/>
        <a:ext cx="4685898" cy="691200"/>
      </dsp:txXfrm>
    </dsp:sp>
    <dsp:sp modelId="{0D422AA5-7BD3-405C-99AE-4D94708E0EAB}">
      <dsp:nvSpPr>
        <dsp:cNvPr id="0" name=""/>
        <dsp:cNvSpPr/>
      </dsp:nvSpPr>
      <dsp:spPr>
        <a:xfrm>
          <a:off x="48" y="738224"/>
          <a:ext cx="4685898" cy="172935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New tasks to be implemented in 2026-27</a:t>
          </a:r>
          <a:endParaRPr lang="en-GB" sz="2400" kern="1200" dirty="0"/>
        </a:p>
        <a:p>
          <a:pPr marL="228600" lvl="1" indent="-228600" algn="l" defTabSz="1066800">
            <a:lnSpc>
              <a:spcPct val="90000"/>
            </a:lnSpc>
            <a:spcBef>
              <a:spcPct val="0"/>
            </a:spcBef>
            <a:spcAft>
              <a:spcPct val="15000"/>
            </a:spcAft>
            <a:buChar char="•"/>
          </a:pPr>
          <a:r>
            <a:rPr lang="en-US" sz="2400" b="1" kern="1200" dirty="0">
              <a:solidFill>
                <a:srgbClr val="C00000"/>
              </a:solidFill>
            </a:rPr>
            <a:t>169.9M€ (EC)</a:t>
          </a:r>
          <a:endParaRPr lang="en-GB" sz="2400" b="1" kern="1200" dirty="0">
            <a:solidFill>
              <a:srgbClr val="C00000"/>
            </a:solidFill>
          </a:endParaRPr>
        </a:p>
      </dsp:txBody>
      <dsp:txXfrm>
        <a:off x="48" y="738224"/>
        <a:ext cx="4685898" cy="1729350"/>
      </dsp:txXfrm>
    </dsp:sp>
    <dsp:sp modelId="{A11E6D3F-87A6-4BE3-9B69-F662967187EE}">
      <dsp:nvSpPr>
        <dsp:cNvPr id="0" name=""/>
        <dsp:cNvSpPr/>
      </dsp:nvSpPr>
      <dsp:spPr>
        <a:xfrm>
          <a:off x="5341972" y="47024"/>
          <a:ext cx="4685898" cy="691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Activities from 2021-25</a:t>
          </a:r>
          <a:endParaRPr lang="en-GB" sz="2400" kern="1200" dirty="0"/>
        </a:p>
      </dsp:txBody>
      <dsp:txXfrm>
        <a:off x="5341972" y="47024"/>
        <a:ext cx="4685898" cy="691200"/>
      </dsp:txXfrm>
    </dsp:sp>
    <dsp:sp modelId="{9624024D-F3E7-4FFB-8D8C-B4B9C3C0B29E}">
      <dsp:nvSpPr>
        <dsp:cNvPr id="0" name=""/>
        <dsp:cNvSpPr/>
      </dsp:nvSpPr>
      <dsp:spPr>
        <a:xfrm>
          <a:off x="5341972" y="738224"/>
          <a:ext cx="4685898" cy="172935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Delayed tasks and projects initiated in 2021-25 with budget pre-commitment</a:t>
          </a:r>
          <a:endParaRPr lang="en-GB" sz="2400" kern="1200" dirty="0"/>
        </a:p>
        <a:p>
          <a:pPr marL="228600" lvl="1" indent="-228600" algn="l" defTabSz="1066800">
            <a:lnSpc>
              <a:spcPct val="90000"/>
            </a:lnSpc>
            <a:spcBef>
              <a:spcPct val="0"/>
            </a:spcBef>
            <a:spcAft>
              <a:spcPct val="15000"/>
            </a:spcAft>
            <a:buChar char="•"/>
          </a:pPr>
          <a:r>
            <a:rPr lang="en-US" sz="2400" b="1" kern="1200" dirty="0">
              <a:solidFill>
                <a:srgbClr val="C00000"/>
              </a:solidFill>
            </a:rPr>
            <a:t>72.3M€ (EC)</a:t>
          </a:r>
          <a:endParaRPr lang="en-GB" sz="2400" b="1" kern="1200" dirty="0">
            <a:solidFill>
              <a:srgbClr val="C00000"/>
            </a:solidFill>
          </a:endParaRPr>
        </a:p>
      </dsp:txBody>
      <dsp:txXfrm>
        <a:off x="5341972" y="738224"/>
        <a:ext cx="4685898" cy="17293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http://www.flaticon.com/" TargetMode="External"/><Relationship Id="rId9"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err="1">
                <a:solidFill>
                  <a:prstClr val="white"/>
                </a:solidFill>
              </a:rPr>
              <a:t>EUROfusion</a:t>
            </a:r>
            <a:r>
              <a:rPr lang="en-GB" dirty="0">
                <a:solidFill>
                  <a:prstClr val="white"/>
                </a:solidFill>
              </a:rPr>
              <a:t> Organisation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dirty="0">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88681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Consortium Members &amp; Partners</a:t>
            </a:r>
          </a:p>
          <a:p>
            <a:pPr marL="0" indent="0">
              <a:buNone/>
            </a:pPr>
            <a:endParaRPr lang="en-GB" sz="2800" b="1" dirty="0" err="1">
              <a:solidFill>
                <a:schemeClr val="tx2"/>
              </a:solidFill>
            </a:endParaRPr>
          </a:p>
        </p:txBody>
      </p:sp>
    </p:spTree>
    <p:extLst>
      <p:ext uri="{BB962C8B-B14F-4D97-AF65-F5344CB8AC3E}">
        <p14:creationId xmlns:p14="http://schemas.microsoft.com/office/powerpoint/2010/main" val="53340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4028388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err="1">
                <a:solidFill>
                  <a:prstClr val="white"/>
                </a:solidFill>
              </a:rPr>
              <a:t>Eurofusion</a:t>
            </a:r>
            <a:r>
              <a:rPr lang="en-GB" dirty="0">
                <a:solidFill>
                  <a:prstClr val="white"/>
                </a:solidFill>
              </a:rPr>
              <a:t> channels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dirty="0">
                <a:solidFill>
                  <a:srgbClr val="374957"/>
                </a:solidFill>
                <a:effectLst/>
                <a:latin typeface="Poppins" pitchFamily="2" charset="77"/>
                <a:cs typeface="Poppins" pitchFamily="2" charset="77"/>
              </a:rPr>
              <a:t>"Icon made by </a:t>
            </a:r>
            <a:r>
              <a:rPr lang="en-GB" sz="1400" b="0" i="0" u="none" strike="noStrike" dirty="0" err="1">
                <a:solidFill>
                  <a:srgbClr val="22244E"/>
                </a:solidFill>
                <a:effectLst/>
                <a:latin typeface="Poppins" pitchFamily="2" charset="77"/>
                <a:cs typeface="Poppins" pitchFamily="2" charset="77"/>
              </a:rPr>
              <a:t>Freepik</a:t>
            </a:r>
            <a:r>
              <a:rPr lang="en-GB" sz="1400" b="0" i="0" u="none" strike="noStrike" dirty="0">
                <a:solidFill>
                  <a:srgbClr val="22244E"/>
                </a:solidFill>
                <a:effectLst/>
                <a:latin typeface="Poppins" pitchFamily="2" charset="77"/>
                <a:cs typeface="Poppins" pitchFamily="2" charset="77"/>
              </a:rPr>
              <a:t> </a:t>
            </a:r>
            <a:r>
              <a:rPr lang="en-GB" sz="1400" b="0" i="0" dirty="0">
                <a:solidFill>
                  <a:srgbClr val="374957"/>
                </a:solidFill>
                <a:effectLst/>
                <a:latin typeface="Poppins" pitchFamily="2" charset="77"/>
                <a:cs typeface="Poppins" pitchFamily="2" charset="77"/>
              </a:rPr>
              <a:t>from </a:t>
            </a:r>
            <a:r>
              <a:rPr lang="en-GB" sz="1400" b="0" i="0" u="none" strike="noStrike" dirty="0">
                <a:solidFill>
                  <a:srgbClr val="22244E"/>
                </a:solidFill>
                <a:effectLst/>
                <a:latin typeface="Poppins" pitchFamily="2" charset="77"/>
                <a:cs typeface="Poppins" pitchFamily="2" charset="77"/>
                <a:hlinkClick r:id="rId4"/>
              </a:rPr>
              <a:t>www.flaticon.com</a:t>
            </a:r>
            <a:r>
              <a:rPr lang="en-GB" sz="1400" b="0" i="0" dirty="0">
                <a:solidFill>
                  <a:srgbClr val="374957"/>
                </a:solidFill>
                <a:effectLst/>
                <a:latin typeface="Poppins" pitchFamily="2" charset="77"/>
                <a:cs typeface="Poppins" pitchFamily="2" charset="77"/>
              </a:rPr>
              <a:t>"</a:t>
            </a:r>
            <a:endParaRPr lang="en-HU" sz="1400" dirty="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euro-</a:t>
            </a:r>
            <a:r>
              <a:rPr lang="en-GB" sz="2000" b="0" i="0" dirty="0" err="1">
                <a:solidFill>
                  <a:srgbClr val="374957"/>
                </a:solidFill>
                <a:effectLst/>
                <a:latin typeface="Poppins" pitchFamily="2" charset="77"/>
                <a:cs typeface="Poppins" pitchFamily="2" charset="77"/>
              </a:rPr>
              <a:t>fusion.org</a:t>
            </a:r>
            <a:endParaRPr lang="en-HU" sz="2000" dirty="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@Euro-</a:t>
            </a:r>
            <a:r>
              <a:rPr lang="en-GB" sz="2000" b="0" i="0" dirty="0" err="1">
                <a:solidFill>
                  <a:srgbClr val="374957"/>
                </a:solidFill>
                <a:effectLst/>
                <a:latin typeface="Poppins" pitchFamily="2" charset="77"/>
                <a:cs typeface="Poppins" pitchFamily="2" charset="77"/>
              </a:rPr>
              <a:t>fusionorg</a:t>
            </a:r>
            <a:endParaRPr lang="en-HU" sz="2000" dirty="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a:t>
            </a:r>
            <a:r>
              <a:rPr lang="en-GB" sz="2000" b="0" i="0" dirty="0" err="1">
                <a:solidFill>
                  <a:srgbClr val="374957"/>
                </a:solidFill>
                <a:effectLst/>
                <a:latin typeface="Poppins" pitchFamily="2" charset="77"/>
                <a:cs typeface="Poppins" pitchFamily="2" charset="77"/>
              </a:rPr>
              <a:t>FusionInCloseUp</a:t>
            </a:r>
            <a:endParaRPr lang="en-HU" sz="2000" dirty="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fusion2050</a:t>
            </a:r>
            <a:endParaRPr lang="en-HU" sz="2000" dirty="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a:t>
            </a:r>
            <a:r>
              <a:rPr lang="en-GB" sz="2000" b="0" i="0" dirty="0" err="1">
                <a:solidFill>
                  <a:srgbClr val="374957"/>
                </a:solidFill>
                <a:effectLst/>
                <a:latin typeface="Poppins" pitchFamily="2" charset="77"/>
                <a:cs typeface="Poppins" pitchFamily="2" charset="77"/>
              </a:rPr>
              <a:t>eurofusion_consortium</a:t>
            </a:r>
            <a:endParaRPr lang="en-HU" sz="2000" dirty="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dirty="0" err="1">
                <a:solidFill>
                  <a:srgbClr val="374957"/>
                </a:solidFill>
                <a:effectLst/>
                <a:latin typeface="Poppins" pitchFamily="2" charset="77"/>
                <a:cs typeface="Poppins" pitchFamily="2" charset="77"/>
              </a:rPr>
              <a:t>eurofusion</a:t>
            </a:r>
            <a:endParaRPr lang="en-HU" sz="2000" dirty="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channels</a:t>
            </a:r>
          </a:p>
        </p:txBody>
      </p:sp>
    </p:spTree>
    <p:extLst>
      <p:ext uri="{BB962C8B-B14F-4D97-AF65-F5344CB8AC3E}">
        <p14:creationId xmlns:p14="http://schemas.microsoft.com/office/powerpoint/2010/main" val="152295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3348209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DE" dirty="0">
                <a:solidFill>
                  <a:prstClr val="white"/>
                </a:solidFill>
              </a:rPr>
              <a:t>ACP Meeting</a:t>
            </a:r>
            <a:r>
              <a:rPr lang="en-GB" dirty="0">
                <a:solidFill>
                  <a:prstClr val="white"/>
                </a:solidFill>
              </a:rPr>
              <a:t> | </a:t>
            </a:r>
            <a:r>
              <a:rPr lang="en-DE" dirty="0">
                <a:solidFill>
                  <a:prstClr val="white"/>
                </a:solidFill>
              </a:rPr>
              <a:t>VC</a:t>
            </a:r>
            <a:r>
              <a:rPr lang="en-GB" dirty="0">
                <a:solidFill>
                  <a:prstClr val="white"/>
                </a:solidFill>
              </a:rPr>
              <a:t> | </a:t>
            </a:r>
            <a:r>
              <a:rPr lang="en-DE" dirty="0">
                <a:solidFill>
                  <a:prstClr val="white"/>
                </a:solidFill>
              </a:rPr>
              <a:t>11 December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79732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2261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9225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err="1">
                <a:solidFill>
                  <a:prstClr val="white"/>
                </a:solidFill>
              </a:rPr>
              <a:t>EUROfusion</a:t>
            </a:r>
            <a:r>
              <a:rPr lang="en-GB" dirty="0">
                <a:solidFill>
                  <a:prstClr val="white"/>
                </a:solidFill>
              </a:rPr>
              <a: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dirty="0"/>
              <a:t>EUROfusion integrates R&amp;D in fusion science and technology to realize fusion in:</a:t>
            </a:r>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a:t>
            </a:r>
            <a:r>
              <a:rPr lang="en-GB" sz="2400" dirty="0" err="1"/>
              <a:t>Centers</a:t>
            </a:r>
            <a:r>
              <a:rPr lang="en-GB" sz="2400" dirty="0"/>
              <a:t> and Institutes</a:t>
            </a:r>
          </a:p>
          <a:p>
            <a:pPr marL="0" indent="0">
              <a:lnSpc>
                <a:spcPct val="150000"/>
              </a:lnSpc>
              <a:buNone/>
            </a:pPr>
            <a:r>
              <a:rPr lang="en-GB" sz="2400" b="1" dirty="0"/>
              <a:t>169</a:t>
            </a:r>
            <a:r>
              <a:rPr lang="en-GB" sz="2400" dirty="0"/>
              <a:t>     Universities, industry partners and others</a:t>
            </a:r>
          </a:p>
          <a:p>
            <a:pPr marL="0" indent="0">
              <a:lnSpc>
                <a:spcPct val="150000"/>
              </a:lnSpc>
              <a:buNone/>
            </a:pPr>
            <a:endParaRPr lang="en-GB" sz="2400" dirty="0"/>
          </a:p>
          <a:p>
            <a:pPr marL="0" indent="0">
              <a:lnSpc>
                <a:spcPct val="150000"/>
              </a:lnSpc>
              <a:buNone/>
            </a:pPr>
            <a:r>
              <a:rPr lang="en-GB" sz="2400" dirty="0"/>
              <a:t>And brings together:</a:t>
            </a:r>
          </a:p>
          <a:p>
            <a:pPr algn="l">
              <a:lnSpc>
                <a:spcPct val="150000"/>
              </a:lnSpc>
            </a:pPr>
            <a:r>
              <a:rPr lang="en-GB" sz="2400" b="0" i="0" u="none" strike="noStrike" dirty="0">
                <a:solidFill>
                  <a:schemeClr val="tx1"/>
                </a:solidFill>
                <a:effectLst/>
                <a:latin typeface="+mn-lt"/>
              </a:rPr>
              <a:t>~</a:t>
            </a:r>
            <a:r>
              <a:rPr lang="en-GB" sz="2400" b="1" i="0" u="none" strike="noStrike" dirty="0">
                <a:solidFill>
                  <a:schemeClr val="tx1"/>
                </a:solidFill>
                <a:effectLst/>
                <a:latin typeface="+mn-lt"/>
              </a:rPr>
              <a:t>1000</a:t>
            </a:r>
            <a:r>
              <a:rPr lang="en-GB" sz="2400" b="0" i="0" u="none" strike="noStrike" dirty="0">
                <a:solidFill>
                  <a:schemeClr val="tx1"/>
                </a:solidFill>
                <a:effectLst/>
                <a:latin typeface="+mn-lt"/>
              </a:rPr>
              <a:t> MSc and PhD students</a:t>
            </a:r>
          </a:p>
          <a:p>
            <a:pPr algn="l">
              <a:lnSpc>
                <a:spcPct val="150000"/>
              </a:lnSpc>
            </a:pPr>
            <a:r>
              <a:rPr lang="en-GB" sz="2400" b="0" i="0" u="none" strike="noStrike" dirty="0">
                <a:solidFill>
                  <a:schemeClr val="tx1"/>
                </a:solidFill>
                <a:effectLst/>
                <a:latin typeface="+mn-lt"/>
              </a:rPr>
              <a:t>~</a:t>
            </a:r>
            <a:r>
              <a:rPr lang="en-GB" sz="2400" b="1" i="0" u="none" strike="noStrike" dirty="0">
                <a:solidFill>
                  <a:schemeClr val="tx1"/>
                </a:solidFill>
                <a:effectLst/>
                <a:latin typeface="+mn-lt"/>
              </a:rPr>
              <a:t>4000</a:t>
            </a:r>
            <a:r>
              <a:rPr lang="en-GB" sz="2400" b="0" i="0" u="none" strike="noStrike" dirty="0">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err="1"/>
              <a:t>EUROfusion</a:t>
            </a:r>
            <a:r>
              <a:rPr lang="en-GB" dirty="0"/>
              <a:t> </a:t>
            </a:r>
            <a:r>
              <a:rPr lang="en-GB"/>
              <a:t>in numbers</a:t>
            </a:r>
            <a:endParaRPr lang="en-GB" dirty="0"/>
          </a:p>
        </p:txBody>
      </p:sp>
    </p:spTree>
    <p:extLst>
      <p:ext uri="{BB962C8B-B14F-4D97-AF65-F5344CB8AC3E}">
        <p14:creationId xmlns:p14="http://schemas.microsoft.com/office/powerpoint/2010/main" val="2539863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00056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CDA0-F6C3-461D-4536-EB5635F4670A}"/>
              </a:ext>
            </a:extLst>
          </p:cNvPr>
          <p:cNvSpPr>
            <a:spLocks noGrp="1"/>
          </p:cNvSpPr>
          <p:nvPr>
            <p:ph type="title"/>
          </p:nvPr>
        </p:nvSpPr>
        <p:spPr>
          <a:xfrm>
            <a:off x="407368" y="2074188"/>
            <a:ext cx="9015412" cy="970095"/>
          </a:xfrm>
        </p:spPr>
        <p:txBody>
          <a:bodyPr>
            <a:normAutofit/>
          </a:bodyPr>
          <a:lstStyle/>
          <a:p>
            <a:r>
              <a:rPr lang="en-GB" dirty="0"/>
              <a:t>Financial overview</a:t>
            </a:r>
          </a:p>
        </p:txBody>
      </p:sp>
      <p:sp>
        <p:nvSpPr>
          <p:cNvPr id="3" name="Text Placeholder 2">
            <a:extLst>
              <a:ext uri="{FF2B5EF4-FFF2-40B4-BE49-F238E27FC236}">
                <a16:creationId xmlns:a16="http://schemas.microsoft.com/office/drawing/2014/main" id="{2CBA7F21-DFDA-DC57-6EFC-DFC484DC1817}"/>
              </a:ext>
            </a:extLst>
          </p:cNvPr>
          <p:cNvSpPr>
            <a:spLocks noGrp="1"/>
          </p:cNvSpPr>
          <p:nvPr>
            <p:ph type="body" sz="quarter" idx="10"/>
          </p:nvPr>
        </p:nvSpPr>
        <p:spPr/>
        <p:txBody>
          <a:bodyPr>
            <a:normAutofit/>
          </a:bodyPr>
          <a:lstStyle/>
          <a:p>
            <a:r>
              <a:rPr lang="en-DE" dirty="0"/>
              <a:t>P. Haucke, </a:t>
            </a:r>
            <a:r>
              <a:rPr lang="en-US" dirty="0"/>
              <a:t>E. Genangeli</a:t>
            </a:r>
            <a:endParaRPr lang="en-GB" dirty="0"/>
          </a:p>
        </p:txBody>
      </p:sp>
      <p:sp>
        <p:nvSpPr>
          <p:cNvPr id="5" name="Text Placeholder 4">
            <a:extLst>
              <a:ext uri="{FF2B5EF4-FFF2-40B4-BE49-F238E27FC236}">
                <a16:creationId xmlns:a16="http://schemas.microsoft.com/office/drawing/2014/main" id="{B7530542-BEB4-E9B7-BA0D-968A7B7DA7DA}"/>
              </a:ext>
            </a:extLst>
          </p:cNvPr>
          <p:cNvSpPr>
            <a:spLocks noGrp="1"/>
          </p:cNvSpPr>
          <p:nvPr>
            <p:ph type="body" sz="quarter" idx="12"/>
          </p:nvPr>
        </p:nvSpPr>
        <p:spPr>
          <a:xfrm>
            <a:off x="407368" y="1018745"/>
            <a:ext cx="5544614" cy="970095"/>
          </a:xfrm>
        </p:spPr>
        <p:txBody>
          <a:bodyPr/>
          <a:lstStyle/>
          <a:p>
            <a:r>
              <a:rPr lang="en-DE" dirty="0"/>
              <a:t>Physics</a:t>
            </a:r>
            <a:r>
              <a:rPr lang="en-US" dirty="0"/>
              <a:t> Project Board #</a:t>
            </a:r>
            <a:r>
              <a:rPr lang="en-DE" dirty="0"/>
              <a:t>08</a:t>
            </a:r>
            <a:endParaRPr lang="en-US" dirty="0"/>
          </a:p>
          <a:p>
            <a:r>
              <a:rPr lang="en-US" dirty="0" err="1"/>
              <a:t>Garching</a:t>
            </a:r>
            <a:r>
              <a:rPr lang="en-US" dirty="0"/>
              <a:t> 1</a:t>
            </a:r>
            <a:r>
              <a:rPr lang="en-DE" dirty="0"/>
              <a:t>6</a:t>
            </a:r>
            <a:r>
              <a:rPr lang="en-US" dirty="0"/>
              <a:t>-1</a:t>
            </a:r>
            <a:r>
              <a:rPr lang="en-DE" dirty="0"/>
              <a:t>7</a:t>
            </a:r>
            <a:r>
              <a:rPr lang="en-US" dirty="0"/>
              <a:t> March 2026</a:t>
            </a:r>
            <a:endParaRPr lang="en-GB" dirty="0"/>
          </a:p>
        </p:txBody>
      </p:sp>
    </p:spTree>
    <p:extLst>
      <p:ext uri="{BB962C8B-B14F-4D97-AF65-F5344CB8AC3E}">
        <p14:creationId xmlns:p14="http://schemas.microsoft.com/office/powerpoint/2010/main" val="160846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8EB-802F-3F3F-CDBB-B78084F9FC86}"/>
              </a:ext>
            </a:extLst>
          </p:cNvPr>
          <p:cNvSpPr>
            <a:spLocks noGrp="1"/>
          </p:cNvSpPr>
          <p:nvPr>
            <p:ph type="title"/>
          </p:nvPr>
        </p:nvSpPr>
        <p:spPr>
          <a:xfrm>
            <a:off x="983432" y="192515"/>
            <a:ext cx="9451776" cy="457200"/>
          </a:xfrm>
        </p:spPr>
        <p:txBody>
          <a:bodyPr anchor="ctr">
            <a:normAutofit/>
          </a:bodyPr>
          <a:lstStyle/>
          <a:p>
            <a:r>
              <a:rPr lang="en-US" dirty="0"/>
              <a:t>Work Plan 2026-27 Budget</a:t>
            </a:r>
            <a:endParaRPr lang="en-GB" dirty="0"/>
          </a:p>
        </p:txBody>
      </p:sp>
      <p:sp>
        <p:nvSpPr>
          <p:cNvPr id="3" name="Content Placeholder 2">
            <a:extLst>
              <a:ext uri="{FF2B5EF4-FFF2-40B4-BE49-F238E27FC236}">
                <a16:creationId xmlns:a16="http://schemas.microsoft.com/office/drawing/2014/main" id="{6A5A3179-1485-59D1-85C6-B216F6B29B74}"/>
              </a:ext>
            </a:extLst>
          </p:cNvPr>
          <p:cNvSpPr>
            <a:spLocks noGrp="1"/>
          </p:cNvSpPr>
          <p:nvPr>
            <p:ph idx="1"/>
          </p:nvPr>
        </p:nvSpPr>
        <p:spPr>
          <a:xfrm>
            <a:off x="609600" y="836712"/>
            <a:ext cx="7944255" cy="5341064"/>
          </a:xfrm>
        </p:spPr>
        <p:txBody>
          <a:bodyPr>
            <a:normAutofit/>
          </a:bodyPr>
          <a:lstStyle/>
          <a:p>
            <a:pPr>
              <a:spcBef>
                <a:spcPts val="1200"/>
              </a:spcBef>
            </a:pPr>
            <a:r>
              <a:rPr lang="en-US" sz="2800" dirty="0"/>
              <a:t>The Work </a:t>
            </a:r>
            <a:r>
              <a:rPr lang="en-DE" sz="2800" dirty="0"/>
              <a:t>P</a:t>
            </a:r>
            <a:r>
              <a:rPr lang="en-US" sz="2800" dirty="0"/>
              <a:t>lan 2026-27 has been approved by the GA at its extraordinary Meeting on 22 January 2026</a:t>
            </a:r>
          </a:p>
          <a:p>
            <a:pPr>
              <a:spcBef>
                <a:spcPts val="1200"/>
              </a:spcBef>
            </a:pPr>
            <a:r>
              <a:rPr lang="en-US" sz="2800" dirty="0"/>
              <a:t>The proposal for the grant extension has not yet been submitted – waiting for approval of Euratom Work </a:t>
            </a:r>
            <a:r>
              <a:rPr lang="en-US" sz="2800" dirty="0" err="1"/>
              <a:t>Programme</a:t>
            </a:r>
            <a:r>
              <a:rPr lang="en-US" sz="2800" dirty="0"/>
              <a:t> 2026-27</a:t>
            </a:r>
          </a:p>
          <a:p>
            <a:pPr>
              <a:spcBef>
                <a:spcPts val="1200"/>
              </a:spcBef>
            </a:pPr>
            <a:r>
              <a:rPr lang="en-US" sz="2800" dirty="0"/>
              <a:t>Definition of Task Specifications for 2026 suffer from delays in various WPs</a:t>
            </a:r>
          </a:p>
          <a:p>
            <a:pPr>
              <a:spcBef>
                <a:spcPts val="1200"/>
              </a:spcBef>
            </a:pPr>
            <a:r>
              <a:rPr lang="en-US" sz="2800" dirty="0"/>
              <a:t>Consolidated 2026 budget not yet available</a:t>
            </a:r>
          </a:p>
          <a:p>
            <a:pPr>
              <a:spcBef>
                <a:spcPts val="1200"/>
              </a:spcBef>
            </a:pPr>
            <a:r>
              <a:rPr lang="en-US" sz="2800" dirty="0"/>
              <a:t>Budget status presented here is as in Work Plan 2026-27 (January 2026)</a:t>
            </a:r>
            <a:endParaRPr lang="en-US" sz="3200" b="1" dirty="0"/>
          </a:p>
          <a:p>
            <a:endParaRPr lang="en-GB" dirty="0"/>
          </a:p>
        </p:txBody>
      </p:sp>
      <p:sp>
        <p:nvSpPr>
          <p:cNvPr id="4" name="Footer Placeholder 3">
            <a:extLst>
              <a:ext uri="{FF2B5EF4-FFF2-40B4-BE49-F238E27FC236}">
                <a16:creationId xmlns:a16="http://schemas.microsoft.com/office/drawing/2014/main" id="{325F3ED1-AEF6-FAE1-DB60-104C22BF15F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
        <p:nvSpPr>
          <p:cNvPr id="5" name="Slide Number Placeholder 4">
            <a:extLst>
              <a:ext uri="{FF2B5EF4-FFF2-40B4-BE49-F238E27FC236}">
                <a16:creationId xmlns:a16="http://schemas.microsoft.com/office/drawing/2014/main" id="{6BD9DFF5-EE85-4511-5C5E-5ACA8942A9DB}"/>
              </a:ext>
            </a:extLst>
          </p:cNvPr>
          <p:cNvSpPr>
            <a:spLocks noGrp="1"/>
          </p:cNvSpPr>
          <p:nvPr>
            <p:ph type="sldNum" sz="quarter" idx="12"/>
          </p:nvPr>
        </p:nvSpPr>
        <p:spPr>
          <a:xfrm>
            <a:off x="0" y="6590037"/>
            <a:ext cx="720080" cy="199174"/>
          </a:xfrm>
        </p:spPr>
        <p:txBody>
          <a:bodyPr anchor="ctr">
            <a:noAutofit/>
          </a:bodyPr>
          <a:lstStyle/>
          <a:p>
            <a:pPr>
              <a:lnSpc>
                <a:spcPct val="90000"/>
              </a:lnSpc>
              <a:spcAft>
                <a:spcPts val="600"/>
              </a:spcAft>
            </a:pPr>
            <a:fld id="{6A6D9FA1-99C7-4910-8E32-B85D378B0060}" type="slidenum">
              <a:rPr lang="en-GB" sz="1100" smtClean="0">
                <a:solidFill>
                  <a:prstClr val="white"/>
                </a:solidFill>
              </a:rPr>
              <a:pPr>
                <a:lnSpc>
                  <a:spcPct val="90000"/>
                </a:lnSpc>
                <a:spcAft>
                  <a:spcPts val="600"/>
                </a:spcAft>
              </a:pPr>
              <a:t>2</a:t>
            </a:fld>
            <a:endParaRPr lang="en-GB" sz="1100" dirty="0">
              <a:solidFill>
                <a:prstClr val="white"/>
              </a:solidFill>
            </a:endParaRPr>
          </a:p>
        </p:txBody>
      </p:sp>
      <p:pic>
        <p:nvPicPr>
          <p:cNvPr id="7" name="Picture 6">
            <a:extLst>
              <a:ext uri="{FF2B5EF4-FFF2-40B4-BE49-F238E27FC236}">
                <a16:creationId xmlns:a16="http://schemas.microsoft.com/office/drawing/2014/main" id="{1B241721-1700-489C-9D92-04119605FA75}"/>
              </a:ext>
            </a:extLst>
          </p:cNvPr>
          <p:cNvPicPr>
            <a:picLocks noChangeAspect="1"/>
          </p:cNvPicPr>
          <p:nvPr/>
        </p:nvPicPr>
        <p:blipFill>
          <a:blip r:embed="rId2"/>
          <a:srcRect r="-132" b="2"/>
          <a:stretch>
            <a:fillRect/>
          </a:stretch>
        </p:blipFill>
        <p:spPr>
          <a:xfrm>
            <a:off x="9000000" y="1980000"/>
            <a:ext cx="2685780" cy="2682186"/>
          </a:xfrm>
          <a:prstGeom prst="rect">
            <a:avLst/>
          </a:prstGeom>
          <a:noFill/>
        </p:spPr>
      </p:pic>
    </p:spTree>
    <p:extLst>
      <p:ext uri="{BB962C8B-B14F-4D97-AF65-F5344CB8AC3E}">
        <p14:creationId xmlns:p14="http://schemas.microsoft.com/office/powerpoint/2010/main" val="34329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816-B8E8-84F0-0F7F-FB09B80CA401}"/>
              </a:ext>
            </a:extLst>
          </p:cNvPr>
          <p:cNvSpPr>
            <a:spLocks noGrp="1"/>
          </p:cNvSpPr>
          <p:nvPr>
            <p:ph type="title"/>
          </p:nvPr>
        </p:nvSpPr>
        <p:spPr/>
        <p:txBody>
          <a:bodyPr/>
          <a:lstStyle/>
          <a:p>
            <a:r>
              <a:rPr lang="en-US" dirty="0"/>
              <a:t>EC Guidelines on Work Plan 2026-27 budget</a:t>
            </a:r>
            <a:endParaRPr lang="en-GB" dirty="0"/>
          </a:p>
        </p:txBody>
      </p:sp>
      <p:sp>
        <p:nvSpPr>
          <p:cNvPr id="3" name="Content Placeholder 2">
            <a:extLst>
              <a:ext uri="{FF2B5EF4-FFF2-40B4-BE49-F238E27FC236}">
                <a16:creationId xmlns:a16="http://schemas.microsoft.com/office/drawing/2014/main" id="{3E5D7B68-E5E2-C63B-3659-7F7CBB8D1F56}"/>
              </a:ext>
            </a:extLst>
          </p:cNvPr>
          <p:cNvSpPr>
            <a:spLocks noGrp="1"/>
          </p:cNvSpPr>
          <p:nvPr>
            <p:ph idx="1"/>
          </p:nvPr>
        </p:nvSpPr>
        <p:spPr/>
        <p:txBody>
          <a:bodyPr>
            <a:normAutofit/>
          </a:bodyPr>
          <a:lstStyle/>
          <a:p>
            <a:pPr marL="0" indent="0">
              <a:buNone/>
            </a:pPr>
            <a:endParaRPr lang="en-DE" sz="2800" i="1" dirty="0">
              <a:solidFill>
                <a:srgbClr val="0070C0"/>
              </a:solidFill>
            </a:endParaRPr>
          </a:p>
          <a:p>
            <a:pPr marL="0" indent="0">
              <a:buNone/>
            </a:pPr>
            <a:r>
              <a:rPr lang="en-US" sz="2800" i="1" dirty="0">
                <a:solidFill>
                  <a:srgbClr val="0070C0"/>
                </a:solidFill>
              </a:rPr>
              <a:t>Guidelines from EC on the structure of work plan 2026-27 and allocation of resources to the various activities:</a:t>
            </a:r>
          </a:p>
          <a:p>
            <a:pPr>
              <a:spcBef>
                <a:spcPts val="1200"/>
              </a:spcBef>
              <a:buFontTx/>
              <a:buChar char="-"/>
            </a:pPr>
            <a:r>
              <a:rPr lang="en-US" sz="2800" i="1" dirty="0">
                <a:solidFill>
                  <a:srgbClr val="0070C0"/>
                </a:solidFill>
              </a:rPr>
              <a:t>The </a:t>
            </a:r>
            <a:r>
              <a:rPr lang="en-US" sz="2800" i="1" dirty="0">
                <a:solidFill>
                  <a:srgbClr val="FF0000"/>
                </a:solidFill>
              </a:rPr>
              <a:t>145M€</a:t>
            </a:r>
            <a:r>
              <a:rPr lang="en-US" sz="2800" i="1" dirty="0">
                <a:solidFill>
                  <a:srgbClr val="0070C0"/>
                </a:solidFill>
              </a:rPr>
              <a:t> top up can be used ONLY for the new activities in 2026-27</a:t>
            </a:r>
          </a:p>
          <a:p>
            <a:pPr>
              <a:spcBef>
                <a:spcPts val="1200"/>
              </a:spcBef>
              <a:buFontTx/>
              <a:buChar char="-"/>
            </a:pPr>
            <a:r>
              <a:rPr lang="en-US" sz="2800" i="1" dirty="0">
                <a:solidFill>
                  <a:srgbClr val="0070C0"/>
                </a:solidFill>
              </a:rPr>
              <a:t>Funds for delayed 2021-25 activities can be transferred to 2026-27 and used only to finance those activities, provided the activities, deliverables and respective resources are indicated in the WP2026-27</a:t>
            </a:r>
          </a:p>
          <a:p>
            <a:pPr>
              <a:spcBef>
                <a:spcPts val="1200"/>
              </a:spcBef>
              <a:buFontTx/>
              <a:buChar char="-"/>
            </a:pPr>
            <a:r>
              <a:rPr lang="en-US" sz="2800" i="1" dirty="0">
                <a:solidFill>
                  <a:srgbClr val="FF0000"/>
                </a:solidFill>
              </a:rPr>
              <a:t>Unused funds from 2021-25 CANNOT be transferred to 2026-27 to finance new activities.</a:t>
            </a:r>
          </a:p>
          <a:p>
            <a:pPr marL="0" indent="0">
              <a:buNone/>
            </a:pPr>
            <a:endParaRPr lang="en-US" sz="2800" i="1" dirty="0">
              <a:solidFill>
                <a:srgbClr val="FF0000"/>
              </a:solidFill>
            </a:endParaRPr>
          </a:p>
          <a:p>
            <a:pPr marL="0" indent="0">
              <a:buNone/>
            </a:pPr>
            <a:endParaRPr lang="en-US" sz="2000" i="1" dirty="0">
              <a:solidFill>
                <a:srgbClr val="FF0000"/>
              </a:solidFill>
            </a:endParaRPr>
          </a:p>
          <a:p>
            <a:endParaRPr lang="en-US" dirty="0"/>
          </a:p>
          <a:p>
            <a:endParaRPr lang="en-GB" dirty="0"/>
          </a:p>
        </p:txBody>
      </p:sp>
      <p:sp>
        <p:nvSpPr>
          <p:cNvPr id="5" name="Slide Number Placeholder 4">
            <a:extLst>
              <a:ext uri="{FF2B5EF4-FFF2-40B4-BE49-F238E27FC236}">
                <a16:creationId xmlns:a16="http://schemas.microsoft.com/office/drawing/2014/main" id="{2C489730-93D4-CA45-619B-90D1881849D5}"/>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4" name="Footer Placeholder 3">
            <a:extLst>
              <a:ext uri="{FF2B5EF4-FFF2-40B4-BE49-F238E27FC236}">
                <a16:creationId xmlns:a16="http://schemas.microsoft.com/office/drawing/2014/main" id="{ED7B5E38-CD28-E109-5231-64444133D9CF}"/>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
        <p:nvSpPr>
          <p:cNvPr id="8" name="TextBox 7">
            <a:extLst>
              <a:ext uri="{FF2B5EF4-FFF2-40B4-BE49-F238E27FC236}">
                <a16:creationId xmlns:a16="http://schemas.microsoft.com/office/drawing/2014/main" id="{1C59DDC5-CD55-33C5-3629-EEDF572B1331}"/>
              </a:ext>
            </a:extLst>
          </p:cNvPr>
          <p:cNvSpPr txBox="1"/>
          <p:nvPr/>
        </p:nvSpPr>
        <p:spPr>
          <a:xfrm>
            <a:off x="7200000" y="6120000"/>
            <a:ext cx="3385226" cy="307777"/>
          </a:xfrm>
          <a:prstGeom prst="rect">
            <a:avLst/>
          </a:prstGeom>
          <a:noFill/>
        </p:spPr>
        <p:txBody>
          <a:bodyPr wrap="square" rtlCol="0">
            <a:spAutoFit/>
          </a:bodyPr>
          <a:lstStyle/>
          <a:p>
            <a:pPr algn="l"/>
            <a:r>
              <a:rPr lang="en-DE" sz="1400" dirty="0"/>
              <a:t>[E. Genangeli | 7th Ext. GA | 22 Jan 2026]</a:t>
            </a:r>
            <a:endParaRPr lang="en-GB" sz="1400" dirty="0"/>
          </a:p>
        </p:txBody>
      </p:sp>
    </p:spTree>
    <p:extLst>
      <p:ext uri="{BB962C8B-B14F-4D97-AF65-F5344CB8AC3E}">
        <p14:creationId xmlns:p14="http://schemas.microsoft.com/office/powerpoint/2010/main" val="257381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BBF1-2459-ED74-31C6-5D7A3E1DD1BD}"/>
              </a:ext>
            </a:extLst>
          </p:cNvPr>
          <p:cNvSpPr>
            <a:spLocks noGrp="1"/>
          </p:cNvSpPr>
          <p:nvPr>
            <p:ph type="title"/>
          </p:nvPr>
        </p:nvSpPr>
        <p:spPr/>
        <p:txBody>
          <a:bodyPr/>
          <a:lstStyle/>
          <a:p>
            <a:r>
              <a:rPr lang="en-US" dirty="0"/>
              <a:t>Budget composition</a:t>
            </a:r>
            <a:endParaRPr lang="en-GB" dirty="0"/>
          </a:p>
        </p:txBody>
      </p:sp>
      <p:sp>
        <p:nvSpPr>
          <p:cNvPr id="3" name="Content Placeholder 2">
            <a:extLst>
              <a:ext uri="{FF2B5EF4-FFF2-40B4-BE49-F238E27FC236}">
                <a16:creationId xmlns:a16="http://schemas.microsoft.com/office/drawing/2014/main" id="{80966B4F-AF89-4F69-0E62-40EA1522B61C}"/>
              </a:ext>
            </a:extLst>
          </p:cNvPr>
          <p:cNvSpPr>
            <a:spLocks noGrp="1"/>
          </p:cNvSpPr>
          <p:nvPr>
            <p:ph idx="1"/>
          </p:nvPr>
        </p:nvSpPr>
        <p:spPr/>
        <p:txBody>
          <a:bodyPr/>
          <a:lstStyle/>
          <a:p>
            <a:r>
              <a:rPr lang="en-US" dirty="0"/>
              <a:t>In the work plan 2026-27 there are two blocks of activities:</a:t>
            </a:r>
          </a:p>
          <a:p>
            <a:endParaRPr lang="en-US" dirty="0"/>
          </a:p>
          <a:p>
            <a:endParaRPr lang="en-GB" dirty="0"/>
          </a:p>
        </p:txBody>
      </p:sp>
      <p:sp>
        <p:nvSpPr>
          <p:cNvPr id="5" name="Slide Number Placeholder 4">
            <a:extLst>
              <a:ext uri="{FF2B5EF4-FFF2-40B4-BE49-F238E27FC236}">
                <a16:creationId xmlns:a16="http://schemas.microsoft.com/office/drawing/2014/main" id="{75CF8A6C-B4C8-7F48-DCD6-B026051710F3}"/>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graphicFrame>
        <p:nvGraphicFramePr>
          <p:cNvPr id="6" name="Diagram 5">
            <a:extLst>
              <a:ext uri="{FF2B5EF4-FFF2-40B4-BE49-F238E27FC236}">
                <a16:creationId xmlns:a16="http://schemas.microsoft.com/office/drawing/2014/main" id="{A5E6671C-9C1D-6FA6-C4EA-FE048305446C}"/>
              </a:ext>
            </a:extLst>
          </p:cNvPr>
          <p:cNvGraphicFramePr/>
          <p:nvPr>
            <p:extLst>
              <p:ext uri="{D42A27DB-BD31-4B8C-83A1-F6EECF244321}">
                <p14:modId xmlns:p14="http://schemas.microsoft.com/office/powerpoint/2010/main" val="1771078649"/>
              </p:ext>
            </p:extLst>
          </p:nvPr>
        </p:nvGraphicFramePr>
        <p:xfrm>
          <a:off x="899160" y="1325881"/>
          <a:ext cx="10027920" cy="251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2DF02697-4140-2565-E044-907694449BE5}"/>
              </a:ext>
            </a:extLst>
          </p:cNvPr>
          <p:cNvPicPr>
            <a:picLocks noChangeAspect="1"/>
          </p:cNvPicPr>
          <p:nvPr/>
        </p:nvPicPr>
        <p:blipFill>
          <a:blip r:embed="rId7"/>
          <a:stretch>
            <a:fillRect/>
          </a:stretch>
        </p:blipFill>
        <p:spPr>
          <a:xfrm>
            <a:off x="6263479" y="4293006"/>
            <a:ext cx="4633281" cy="1751380"/>
          </a:xfrm>
          <a:prstGeom prst="rect">
            <a:avLst/>
          </a:prstGeom>
        </p:spPr>
      </p:pic>
      <p:cxnSp>
        <p:nvCxnSpPr>
          <p:cNvPr id="9" name="Straight Arrow Connector 8">
            <a:extLst>
              <a:ext uri="{FF2B5EF4-FFF2-40B4-BE49-F238E27FC236}">
                <a16:creationId xmlns:a16="http://schemas.microsoft.com/office/drawing/2014/main" id="{69782F00-91E6-86A6-28AE-58DAE1E947A2}"/>
              </a:ext>
            </a:extLst>
          </p:cNvPr>
          <p:cNvCxnSpPr>
            <a:cxnSpLocks/>
          </p:cNvCxnSpPr>
          <p:nvPr/>
        </p:nvCxnSpPr>
        <p:spPr>
          <a:xfrm>
            <a:off x="8580120" y="3840480"/>
            <a:ext cx="0" cy="312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40AFB5F-9B38-BDB0-38B2-020DCB236488}"/>
              </a:ext>
            </a:extLst>
          </p:cNvPr>
          <p:cNvSpPr txBox="1"/>
          <p:nvPr/>
        </p:nvSpPr>
        <p:spPr>
          <a:xfrm>
            <a:off x="899160" y="4290060"/>
            <a:ext cx="4671060" cy="1754326"/>
          </a:xfrm>
          <a:prstGeom prst="rect">
            <a:avLst/>
          </a:prstGeom>
          <a:noFill/>
        </p:spPr>
        <p:txBody>
          <a:bodyPr wrap="square" rtlCol="0">
            <a:spAutoFit/>
          </a:bodyPr>
          <a:lstStyle/>
          <a:p>
            <a:pPr marL="285750" indent="-285750" algn="l">
              <a:buFont typeface="Arial" panose="020B0604020202020204" pitchFamily="34" charset="0"/>
              <a:buChar char="•"/>
            </a:pPr>
            <a:r>
              <a:rPr lang="en-US" dirty="0"/>
              <a:t>The work packages’ scope and work is described in the work plan separately for the two blocks</a:t>
            </a:r>
          </a:p>
          <a:p>
            <a:pPr marL="285750" indent="-285750" algn="l">
              <a:buFont typeface="Arial" panose="020B0604020202020204" pitchFamily="34" charset="0"/>
              <a:buChar char="•"/>
            </a:pPr>
            <a:r>
              <a:rPr lang="en-US" dirty="0"/>
              <a:t>Grant deliverables/milestones have been modified or new ones introduced for a better monitoring </a:t>
            </a:r>
          </a:p>
        </p:txBody>
      </p:sp>
      <p:sp>
        <p:nvSpPr>
          <p:cNvPr id="4" name="Footer Placeholder 3">
            <a:extLst>
              <a:ext uri="{FF2B5EF4-FFF2-40B4-BE49-F238E27FC236}">
                <a16:creationId xmlns:a16="http://schemas.microsoft.com/office/drawing/2014/main" id="{72FB38AA-0F98-0427-1CA5-3650FCF85B0D}"/>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
        <p:nvSpPr>
          <p:cNvPr id="10" name="TextBox 9">
            <a:extLst>
              <a:ext uri="{FF2B5EF4-FFF2-40B4-BE49-F238E27FC236}">
                <a16:creationId xmlns:a16="http://schemas.microsoft.com/office/drawing/2014/main" id="{A9B9A293-616C-2DCF-BE1E-ECA2126DE31B}"/>
              </a:ext>
            </a:extLst>
          </p:cNvPr>
          <p:cNvSpPr txBox="1"/>
          <p:nvPr/>
        </p:nvSpPr>
        <p:spPr>
          <a:xfrm>
            <a:off x="7200000" y="6120000"/>
            <a:ext cx="3385226" cy="307777"/>
          </a:xfrm>
          <a:prstGeom prst="rect">
            <a:avLst/>
          </a:prstGeom>
          <a:noFill/>
        </p:spPr>
        <p:txBody>
          <a:bodyPr wrap="square" rtlCol="0">
            <a:spAutoFit/>
          </a:bodyPr>
          <a:lstStyle/>
          <a:p>
            <a:pPr algn="l"/>
            <a:r>
              <a:rPr lang="en-DE" sz="1400" dirty="0"/>
              <a:t>[E. Genangeli | 7th Ext. GA | 22 Jan 2026]</a:t>
            </a:r>
            <a:endParaRPr lang="en-GB" sz="1400" dirty="0"/>
          </a:p>
        </p:txBody>
      </p:sp>
    </p:spTree>
    <p:extLst>
      <p:ext uri="{BB962C8B-B14F-4D97-AF65-F5344CB8AC3E}">
        <p14:creationId xmlns:p14="http://schemas.microsoft.com/office/powerpoint/2010/main" val="18039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83EE2-56B9-CF44-99C7-032B2999DC37}"/>
              </a:ext>
            </a:extLst>
          </p:cNvPr>
          <p:cNvPicPr>
            <a:picLocks noChangeAspect="1"/>
          </p:cNvPicPr>
          <p:nvPr/>
        </p:nvPicPr>
        <p:blipFill>
          <a:blip r:embed="rId2"/>
          <a:stretch>
            <a:fillRect/>
          </a:stretch>
        </p:blipFill>
        <p:spPr>
          <a:xfrm>
            <a:off x="6333565" y="824282"/>
            <a:ext cx="5385063" cy="5371651"/>
          </a:xfrm>
          <a:prstGeom prst="rect">
            <a:avLst/>
          </a:prstGeom>
        </p:spPr>
      </p:pic>
      <p:sp>
        <p:nvSpPr>
          <p:cNvPr id="2" name="Title 1">
            <a:extLst>
              <a:ext uri="{FF2B5EF4-FFF2-40B4-BE49-F238E27FC236}">
                <a16:creationId xmlns:a16="http://schemas.microsoft.com/office/drawing/2014/main" id="{F0AACE87-0814-49BC-DBC3-E8B775AEDBE5}"/>
              </a:ext>
            </a:extLst>
          </p:cNvPr>
          <p:cNvSpPr>
            <a:spLocks noGrp="1"/>
          </p:cNvSpPr>
          <p:nvPr>
            <p:ph type="title"/>
          </p:nvPr>
        </p:nvSpPr>
        <p:spPr/>
        <p:txBody>
          <a:bodyPr/>
          <a:lstStyle/>
          <a:p>
            <a:r>
              <a:rPr lang="en-US" dirty="0"/>
              <a:t>2026-27 budget by WP</a:t>
            </a:r>
            <a:endParaRPr lang="en-GB" dirty="0">
              <a:solidFill>
                <a:srgbClr val="FF0000"/>
              </a:solidFill>
            </a:endParaRPr>
          </a:p>
        </p:txBody>
      </p:sp>
      <p:sp>
        <p:nvSpPr>
          <p:cNvPr id="5" name="Slide Number Placeholder 4">
            <a:extLst>
              <a:ext uri="{FF2B5EF4-FFF2-40B4-BE49-F238E27FC236}">
                <a16:creationId xmlns:a16="http://schemas.microsoft.com/office/drawing/2014/main" id="{A7BF836E-1262-8735-11B1-1F75248D4A2B}"/>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7" name="Picture 6">
            <a:extLst>
              <a:ext uri="{FF2B5EF4-FFF2-40B4-BE49-F238E27FC236}">
                <a16:creationId xmlns:a16="http://schemas.microsoft.com/office/drawing/2014/main" id="{3B3E1154-3F94-47A4-0177-C3204E92B0E2}"/>
              </a:ext>
            </a:extLst>
          </p:cNvPr>
          <p:cNvPicPr>
            <a:picLocks noChangeAspect="1"/>
          </p:cNvPicPr>
          <p:nvPr/>
        </p:nvPicPr>
        <p:blipFill>
          <a:blip r:embed="rId3"/>
          <a:stretch>
            <a:fillRect/>
          </a:stretch>
        </p:blipFill>
        <p:spPr>
          <a:xfrm>
            <a:off x="582584" y="812524"/>
            <a:ext cx="5038095" cy="3469715"/>
          </a:xfrm>
          <a:prstGeom prst="rect">
            <a:avLst/>
          </a:prstGeom>
        </p:spPr>
      </p:pic>
      <p:sp>
        <p:nvSpPr>
          <p:cNvPr id="8" name="Footer Placeholder 3">
            <a:extLst>
              <a:ext uri="{FF2B5EF4-FFF2-40B4-BE49-F238E27FC236}">
                <a16:creationId xmlns:a16="http://schemas.microsoft.com/office/drawing/2014/main" id="{A7067E4C-9520-C1D7-9001-B56EB473BA9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Tree>
    <p:extLst>
      <p:ext uri="{BB962C8B-B14F-4D97-AF65-F5344CB8AC3E}">
        <p14:creationId xmlns:p14="http://schemas.microsoft.com/office/powerpoint/2010/main" val="234116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4BD1-B190-793E-04D4-E4184A4404F2}"/>
              </a:ext>
            </a:extLst>
          </p:cNvPr>
          <p:cNvSpPr>
            <a:spLocks noGrp="1"/>
          </p:cNvSpPr>
          <p:nvPr>
            <p:ph type="title"/>
          </p:nvPr>
        </p:nvSpPr>
        <p:spPr/>
        <p:txBody>
          <a:bodyPr/>
          <a:lstStyle/>
          <a:p>
            <a:r>
              <a:rPr lang="en-US" dirty="0"/>
              <a:t>EUROfusion 2021-27 Budget outlook (EC)</a:t>
            </a:r>
            <a:endParaRPr lang="en-GB" dirty="0"/>
          </a:p>
        </p:txBody>
      </p:sp>
      <p:sp>
        <p:nvSpPr>
          <p:cNvPr id="5" name="Slide Number Placeholder 4">
            <a:extLst>
              <a:ext uri="{FF2B5EF4-FFF2-40B4-BE49-F238E27FC236}">
                <a16:creationId xmlns:a16="http://schemas.microsoft.com/office/drawing/2014/main" id="{C4FE2858-FECB-1A54-11D5-9E50E0C67E46}"/>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9" name="Content Placeholder 8">
            <a:extLst>
              <a:ext uri="{FF2B5EF4-FFF2-40B4-BE49-F238E27FC236}">
                <a16:creationId xmlns:a16="http://schemas.microsoft.com/office/drawing/2014/main" id="{89ACFFF4-672B-D4D1-2DB7-17436B558A8F}"/>
              </a:ext>
            </a:extLst>
          </p:cNvPr>
          <p:cNvPicPr>
            <a:picLocks noGrp="1" noChangeAspect="1"/>
          </p:cNvPicPr>
          <p:nvPr>
            <p:ph idx="1"/>
          </p:nvPr>
        </p:nvPicPr>
        <p:blipFill>
          <a:blip r:embed="rId2"/>
          <a:stretch>
            <a:fillRect/>
          </a:stretch>
        </p:blipFill>
        <p:spPr>
          <a:xfrm>
            <a:off x="565068" y="1120045"/>
            <a:ext cx="6855921" cy="4382494"/>
          </a:xfrm>
          <a:prstGeom prst="rect">
            <a:avLst/>
          </a:prstGeom>
        </p:spPr>
      </p:pic>
      <p:pic>
        <p:nvPicPr>
          <p:cNvPr id="20" name="Picture 19">
            <a:extLst>
              <a:ext uri="{FF2B5EF4-FFF2-40B4-BE49-F238E27FC236}">
                <a16:creationId xmlns:a16="http://schemas.microsoft.com/office/drawing/2014/main" id="{C5A975EF-C195-3B3B-F986-36CC000A74FC}"/>
              </a:ext>
            </a:extLst>
          </p:cNvPr>
          <p:cNvPicPr>
            <a:picLocks noChangeAspect="1"/>
          </p:cNvPicPr>
          <p:nvPr/>
        </p:nvPicPr>
        <p:blipFill>
          <a:blip r:embed="rId3"/>
          <a:stretch>
            <a:fillRect/>
          </a:stretch>
        </p:blipFill>
        <p:spPr>
          <a:xfrm>
            <a:off x="7573461" y="1050106"/>
            <a:ext cx="1882140" cy="1882140"/>
          </a:xfrm>
          <a:prstGeom prst="rect">
            <a:avLst/>
          </a:prstGeom>
        </p:spPr>
      </p:pic>
      <p:sp>
        <p:nvSpPr>
          <p:cNvPr id="21" name="Flowchart: Connector 20">
            <a:extLst>
              <a:ext uri="{FF2B5EF4-FFF2-40B4-BE49-F238E27FC236}">
                <a16:creationId xmlns:a16="http://schemas.microsoft.com/office/drawing/2014/main" id="{CC1F4B3C-0FE2-3288-15AA-5A3A790A118D}"/>
              </a:ext>
            </a:extLst>
          </p:cNvPr>
          <p:cNvSpPr/>
          <p:nvPr/>
        </p:nvSpPr>
        <p:spPr>
          <a:xfrm>
            <a:off x="8701869" y="3695700"/>
            <a:ext cx="457200" cy="457200"/>
          </a:xfrm>
          <a:prstGeom prst="flowChartConnecto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3253556-C2D0-8974-22CD-CF941B53C922}"/>
              </a:ext>
            </a:extLst>
          </p:cNvPr>
          <p:cNvSpPr txBox="1"/>
          <p:nvPr/>
        </p:nvSpPr>
        <p:spPr>
          <a:xfrm>
            <a:off x="8023860" y="1249680"/>
            <a:ext cx="807721" cy="276999"/>
          </a:xfrm>
          <a:prstGeom prst="rect">
            <a:avLst/>
          </a:prstGeom>
          <a:noFill/>
        </p:spPr>
        <p:txBody>
          <a:bodyPr wrap="square" rtlCol="0">
            <a:spAutoFit/>
          </a:bodyPr>
          <a:lstStyle/>
          <a:p>
            <a:pPr algn="l"/>
            <a:r>
              <a:rPr lang="en-US" sz="1200" b="1" dirty="0"/>
              <a:t>549.4M€</a:t>
            </a:r>
            <a:endParaRPr lang="en-GB" sz="1200" b="1" dirty="0"/>
          </a:p>
        </p:txBody>
      </p:sp>
      <p:pic>
        <p:nvPicPr>
          <p:cNvPr id="23" name="Picture 22">
            <a:extLst>
              <a:ext uri="{FF2B5EF4-FFF2-40B4-BE49-F238E27FC236}">
                <a16:creationId xmlns:a16="http://schemas.microsoft.com/office/drawing/2014/main" id="{68AA95F5-0D54-6FCF-FF39-46A9B7FB0A2C}"/>
              </a:ext>
            </a:extLst>
          </p:cNvPr>
          <p:cNvPicPr>
            <a:picLocks noChangeAspect="1"/>
          </p:cNvPicPr>
          <p:nvPr/>
        </p:nvPicPr>
        <p:blipFill>
          <a:blip r:embed="rId4"/>
          <a:stretch>
            <a:fillRect/>
          </a:stretch>
        </p:blipFill>
        <p:spPr>
          <a:xfrm>
            <a:off x="9802286" y="1050106"/>
            <a:ext cx="1883827" cy="1883827"/>
          </a:xfrm>
          <a:prstGeom prst="rect">
            <a:avLst/>
          </a:prstGeom>
        </p:spPr>
      </p:pic>
      <p:sp>
        <p:nvSpPr>
          <p:cNvPr id="24" name="Flowchart: Connector 23">
            <a:extLst>
              <a:ext uri="{FF2B5EF4-FFF2-40B4-BE49-F238E27FC236}">
                <a16:creationId xmlns:a16="http://schemas.microsoft.com/office/drawing/2014/main" id="{6A60448C-8907-7733-B29D-2CFA345B4ACE}"/>
              </a:ext>
            </a:extLst>
          </p:cNvPr>
          <p:cNvSpPr/>
          <p:nvPr/>
        </p:nvSpPr>
        <p:spPr>
          <a:xfrm>
            <a:off x="10325100" y="1128429"/>
            <a:ext cx="609600" cy="563211"/>
          </a:xfrm>
          <a:prstGeom prst="flowChartConnector">
            <a:avLst/>
          </a:prstGeom>
          <a:solidFill>
            <a:srgbClr val="00AA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26" name="TextBox 25">
            <a:extLst>
              <a:ext uri="{FF2B5EF4-FFF2-40B4-BE49-F238E27FC236}">
                <a16:creationId xmlns:a16="http://schemas.microsoft.com/office/drawing/2014/main" id="{37BE5A24-2362-0FA1-8744-14308BF6DA00}"/>
              </a:ext>
            </a:extLst>
          </p:cNvPr>
          <p:cNvSpPr txBox="1"/>
          <p:nvPr/>
        </p:nvSpPr>
        <p:spPr>
          <a:xfrm>
            <a:off x="10264140" y="1249680"/>
            <a:ext cx="845820" cy="276999"/>
          </a:xfrm>
          <a:prstGeom prst="rect">
            <a:avLst/>
          </a:prstGeom>
          <a:noFill/>
        </p:spPr>
        <p:txBody>
          <a:bodyPr wrap="square" rtlCol="0">
            <a:spAutoFit/>
          </a:bodyPr>
          <a:lstStyle/>
          <a:p>
            <a:pPr algn="l"/>
            <a:r>
              <a:rPr lang="en-US" sz="1200" b="1" dirty="0"/>
              <a:t>145M€</a:t>
            </a:r>
            <a:endParaRPr lang="en-GB" sz="1200" b="1" dirty="0"/>
          </a:p>
        </p:txBody>
      </p:sp>
      <p:sp>
        <p:nvSpPr>
          <p:cNvPr id="28" name="TextBox 27">
            <a:extLst>
              <a:ext uri="{FF2B5EF4-FFF2-40B4-BE49-F238E27FC236}">
                <a16:creationId xmlns:a16="http://schemas.microsoft.com/office/drawing/2014/main" id="{90FAEB6A-9481-87AC-1935-090CAE1A9D05}"/>
              </a:ext>
            </a:extLst>
          </p:cNvPr>
          <p:cNvSpPr txBox="1"/>
          <p:nvPr/>
        </p:nvSpPr>
        <p:spPr>
          <a:xfrm>
            <a:off x="9455601" y="1920240"/>
            <a:ext cx="509801" cy="584775"/>
          </a:xfrm>
          <a:prstGeom prst="rect">
            <a:avLst/>
          </a:prstGeom>
          <a:noFill/>
        </p:spPr>
        <p:txBody>
          <a:bodyPr wrap="square" rtlCol="0">
            <a:spAutoFit/>
          </a:bodyPr>
          <a:lstStyle/>
          <a:p>
            <a:pPr algn="l"/>
            <a:r>
              <a:rPr lang="en-US" sz="3200" b="1" dirty="0"/>
              <a:t>+</a:t>
            </a:r>
            <a:endParaRPr lang="en-GB" sz="3200" b="1" dirty="0"/>
          </a:p>
        </p:txBody>
      </p:sp>
      <p:sp>
        <p:nvSpPr>
          <p:cNvPr id="29" name="TextBox 28">
            <a:extLst>
              <a:ext uri="{FF2B5EF4-FFF2-40B4-BE49-F238E27FC236}">
                <a16:creationId xmlns:a16="http://schemas.microsoft.com/office/drawing/2014/main" id="{3EAD907E-DDA9-D51E-F007-EDDAB23EB8C2}"/>
              </a:ext>
            </a:extLst>
          </p:cNvPr>
          <p:cNvSpPr txBox="1"/>
          <p:nvPr/>
        </p:nvSpPr>
        <p:spPr>
          <a:xfrm>
            <a:off x="7475220" y="3695700"/>
            <a:ext cx="4716779" cy="707886"/>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Expected total grant amount: </a:t>
            </a:r>
            <a:r>
              <a:rPr lang="en-US" sz="2000" dirty="0">
                <a:solidFill>
                  <a:srgbClr val="FF0000"/>
                </a:solidFill>
              </a:rPr>
              <a:t>694.4M€</a:t>
            </a:r>
          </a:p>
          <a:p>
            <a:pPr marL="342900" indent="-342900" algn="l">
              <a:buFont typeface="Arial" panose="020B0604020202020204" pitchFamily="34" charset="0"/>
              <a:buChar char="•"/>
            </a:pPr>
            <a:r>
              <a:rPr lang="en-US" sz="2000" dirty="0"/>
              <a:t>Overbudgeting 2026-27: 24.9M€</a:t>
            </a:r>
            <a:endParaRPr lang="en-GB" sz="2000" dirty="0"/>
          </a:p>
        </p:txBody>
      </p:sp>
      <p:sp>
        <p:nvSpPr>
          <p:cNvPr id="4" name="Footer Placeholder 3">
            <a:extLst>
              <a:ext uri="{FF2B5EF4-FFF2-40B4-BE49-F238E27FC236}">
                <a16:creationId xmlns:a16="http://schemas.microsoft.com/office/drawing/2014/main" id="{63412890-05FA-1A51-50CB-AF45D5D74733}"/>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
        <p:nvSpPr>
          <p:cNvPr id="6" name="TextBox 5">
            <a:extLst>
              <a:ext uri="{FF2B5EF4-FFF2-40B4-BE49-F238E27FC236}">
                <a16:creationId xmlns:a16="http://schemas.microsoft.com/office/drawing/2014/main" id="{9492F924-8578-8842-01DC-C332DA1D9614}"/>
              </a:ext>
            </a:extLst>
          </p:cNvPr>
          <p:cNvSpPr txBox="1"/>
          <p:nvPr/>
        </p:nvSpPr>
        <p:spPr>
          <a:xfrm>
            <a:off x="7200000" y="6120000"/>
            <a:ext cx="3385226" cy="307777"/>
          </a:xfrm>
          <a:prstGeom prst="rect">
            <a:avLst/>
          </a:prstGeom>
          <a:noFill/>
        </p:spPr>
        <p:txBody>
          <a:bodyPr wrap="square" rtlCol="0">
            <a:spAutoFit/>
          </a:bodyPr>
          <a:lstStyle/>
          <a:p>
            <a:pPr algn="l"/>
            <a:r>
              <a:rPr lang="en-DE" sz="1400" dirty="0"/>
              <a:t>[E. Genangeli | 7th Ext. GA | 22 Jan 2026]</a:t>
            </a:r>
            <a:endParaRPr lang="en-GB" sz="1400" dirty="0"/>
          </a:p>
        </p:txBody>
      </p:sp>
    </p:spTree>
    <p:extLst>
      <p:ext uri="{BB962C8B-B14F-4D97-AF65-F5344CB8AC3E}">
        <p14:creationId xmlns:p14="http://schemas.microsoft.com/office/powerpoint/2010/main" val="371798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A1DB-B1A1-CC66-629A-66F0A39AA9E1}"/>
              </a:ext>
            </a:extLst>
          </p:cNvPr>
          <p:cNvSpPr>
            <a:spLocks noGrp="1"/>
          </p:cNvSpPr>
          <p:nvPr>
            <p:ph type="title"/>
          </p:nvPr>
        </p:nvSpPr>
        <p:spPr/>
        <p:txBody>
          <a:bodyPr/>
          <a:lstStyle/>
          <a:p>
            <a:r>
              <a:rPr lang="en-US" dirty="0"/>
              <a:t>Grant extension 2026-27: remaining steps</a:t>
            </a:r>
            <a:endParaRPr lang="en-GB" dirty="0"/>
          </a:p>
        </p:txBody>
      </p:sp>
      <p:sp>
        <p:nvSpPr>
          <p:cNvPr id="3" name="Content Placeholder 2">
            <a:extLst>
              <a:ext uri="{FF2B5EF4-FFF2-40B4-BE49-F238E27FC236}">
                <a16:creationId xmlns:a16="http://schemas.microsoft.com/office/drawing/2014/main" id="{5F05B9B2-8BBD-BA2C-3515-A0A4343DEE1B}"/>
              </a:ext>
            </a:extLst>
          </p:cNvPr>
          <p:cNvSpPr>
            <a:spLocks noGrp="1"/>
          </p:cNvSpPr>
          <p:nvPr>
            <p:ph idx="1"/>
          </p:nvPr>
        </p:nvSpPr>
        <p:spPr/>
        <p:txBody>
          <a:bodyPr/>
          <a:lstStyle/>
          <a:p>
            <a:r>
              <a:rPr lang="en-US" sz="2800" b="1" dirty="0">
                <a:solidFill>
                  <a:srgbClr val="FF0000"/>
                </a:solidFill>
              </a:rPr>
              <a:t>Grant agreement amendment to work plan 2021-25:</a:t>
            </a:r>
          </a:p>
          <a:p>
            <a:pPr marL="719138" lvl="1" indent="-376238">
              <a:buFont typeface="Wingdings" panose="05000000000000000000" pitchFamily="2" charset="2"/>
              <a:buChar char="Ø"/>
            </a:pPr>
            <a:r>
              <a:rPr lang="en-US" sz="2800" b="1" dirty="0"/>
              <a:t>DTT scope, list of equipment new investments, grant deliverables/milestones</a:t>
            </a:r>
          </a:p>
          <a:p>
            <a:r>
              <a:rPr lang="en-US" sz="2800" b="1" dirty="0">
                <a:solidFill>
                  <a:srgbClr val="FF0000"/>
                </a:solidFill>
              </a:rPr>
              <a:t>Submission of proposal for grant extension:</a:t>
            </a:r>
          </a:p>
          <a:p>
            <a:pPr marL="719138" lvl="1" indent="-376238">
              <a:buFont typeface="Wingdings" panose="05000000000000000000" pitchFamily="2" charset="2"/>
              <a:buChar char="Ø"/>
            </a:pPr>
            <a:r>
              <a:rPr lang="en-US" sz="2800" b="1" dirty="0"/>
              <a:t>EC portal not yet open </a:t>
            </a:r>
          </a:p>
          <a:p>
            <a:pPr marL="719138" lvl="1" indent="-376238">
              <a:buFont typeface="Wingdings" panose="05000000000000000000" pitchFamily="2" charset="2"/>
              <a:buChar char="Ø"/>
            </a:pPr>
            <a:r>
              <a:rPr lang="en-US" sz="2800" b="1" dirty="0"/>
              <a:t>Evaluation of the proposal</a:t>
            </a:r>
          </a:p>
          <a:p>
            <a:r>
              <a:rPr lang="en-US" sz="2800" b="1" dirty="0">
                <a:solidFill>
                  <a:srgbClr val="FF0000"/>
                </a:solidFill>
              </a:rPr>
              <a:t>Grant agreement amendment for budget top-up and inclusion of Work Plan 2026-27</a:t>
            </a:r>
          </a:p>
          <a:p>
            <a:pPr marL="719138" lvl="1" indent="-376238">
              <a:buFont typeface="Wingdings" panose="05000000000000000000" pitchFamily="2" charset="2"/>
              <a:buChar char="Ø"/>
            </a:pPr>
            <a:r>
              <a:rPr lang="en-US" sz="2800" b="1" dirty="0"/>
              <a:t>After positive evaluation of the proposal by the EC</a:t>
            </a:r>
          </a:p>
          <a:p>
            <a:pPr marL="719138" lvl="1" indent="-376238">
              <a:buFont typeface="Wingdings" panose="05000000000000000000" pitchFamily="2" charset="2"/>
              <a:buChar char="Ø"/>
            </a:pPr>
            <a:r>
              <a:rPr lang="en-US" sz="2800" b="1" dirty="0"/>
              <a:t>Revision of annex 1 and annex 2</a:t>
            </a:r>
            <a:endParaRPr lang="en-GB" sz="2800" b="1" dirty="0"/>
          </a:p>
          <a:p>
            <a:endParaRPr lang="en-GB" dirty="0"/>
          </a:p>
        </p:txBody>
      </p:sp>
      <p:sp>
        <p:nvSpPr>
          <p:cNvPr id="5" name="Slide Number Placeholder 4">
            <a:extLst>
              <a:ext uri="{FF2B5EF4-FFF2-40B4-BE49-F238E27FC236}">
                <a16:creationId xmlns:a16="http://schemas.microsoft.com/office/drawing/2014/main" id="{E29DE363-E8A6-1797-33B6-7D1C2025E6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58E4D8C1-31CE-F8F8-F05A-733896257786}"/>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
        <p:nvSpPr>
          <p:cNvPr id="7" name="TextBox 6">
            <a:extLst>
              <a:ext uri="{FF2B5EF4-FFF2-40B4-BE49-F238E27FC236}">
                <a16:creationId xmlns:a16="http://schemas.microsoft.com/office/drawing/2014/main" id="{91591F18-6124-4C0D-0402-0FEA058C9BE3}"/>
              </a:ext>
            </a:extLst>
          </p:cNvPr>
          <p:cNvSpPr txBox="1"/>
          <p:nvPr/>
        </p:nvSpPr>
        <p:spPr>
          <a:xfrm>
            <a:off x="7200000" y="6120000"/>
            <a:ext cx="3385226" cy="307777"/>
          </a:xfrm>
          <a:prstGeom prst="rect">
            <a:avLst/>
          </a:prstGeom>
          <a:noFill/>
        </p:spPr>
        <p:txBody>
          <a:bodyPr wrap="square" rtlCol="0">
            <a:spAutoFit/>
          </a:bodyPr>
          <a:lstStyle/>
          <a:p>
            <a:pPr algn="l"/>
            <a:r>
              <a:rPr lang="en-DE" sz="1400" dirty="0"/>
              <a:t>[E. Genangeli | 7th Ext. GA | 22 Jan 2026]</a:t>
            </a:r>
            <a:endParaRPr lang="en-GB" sz="1400" dirty="0"/>
          </a:p>
        </p:txBody>
      </p:sp>
    </p:spTree>
    <p:extLst>
      <p:ext uri="{BB962C8B-B14F-4D97-AF65-F5344CB8AC3E}">
        <p14:creationId xmlns:p14="http://schemas.microsoft.com/office/powerpoint/2010/main" val="299565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F0DB49-8CB4-58A9-AE63-B3D2DE1417AA}"/>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2" name="Footer Placeholder 3">
            <a:extLst>
              <a:ext uri="{FF2B5EF4-FFF2-40B4-BE49-F238E27FC236}">
                <a16:creationId xmlns:a16="http://schemas.microsoft.com/office/drawing/2014/main" id="{69273FCC-4B89-51AD-1B1B-6EAAE48323C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DE" dirty="0">
                <a:solidFill>
                  <a:prstClr val="white"/>
                </a:solidFill>
              </a:rPr>
              <a:t>P. Haucke </a:t>
            </a:r>
            <a:r>
              <a:rPr lang="en-GB" dirty="0">
                <a:solidFill>
                  <a:prstClr val="white"/>
                </a:solidFill>
              </a:rPr>
              <a:t>| </a:t>
            </a:r>
            <a:r>
              <a:rPr lang="en-DE" dirty="0">
                <a:solidFill>
                  <a:prstClr val="white"/>
                </a:solidFill>
              </a:rPr>
              <a:t>P</a:t>
            </a:r>
            <a:r>
              <a:rPr lang="en-US" dirty="0">
                <a:solidFill>
                  <a:prstClr val="white"/>
                </a:solidFill>
              </a:rPr>
              <a:t>PB#</a:t>
            </a:r>
            <a:r>
              <a:rPr lang="en-DE" dirty="0">
                <a:solidFill>
                  <a:prstClr val="white"/>
                </a:solidFill>
              </a:rPr>
              <a:t>08 </a:t>
            </a:r>
            <a:r>
              <a:rPr lang="en-GB" dirty="0">
                <a:solidFill>
                  <a:prstClr val="white"/>
                </a:solidFill>
              </a:rPr>
              <a:t>| </a:t>
            </a:r>
            <a:r>
              <a:rPr lang="en-GB" dirty="0" err="1">
                <a:solidFill>
                  <a:prstClr val="white"/>
                </a:solidFill>
              </a:rPr>
              <a:t>Garching</a:t>
            </a:r>
            <a:r>
              <a:rPr lang="en-GB" dirty="0">
                <a:solidFill>
                  <a:prstClr val="white"/>
                </a:solidFill>
              </a:rPr>
              <a:t> | </a:t>
            </a:r>
            <a:r>
              <a:rPr lang="en-US" dirty="0">
                <a:solidFill>
                  <a:prstClr val="white"/>
                </a:solidFill>
              </a:rPr>
              <a:t>1</a:t>
            </a:r>
            <a:r>
              <a:rPr lang="en-DE" dirty="0">
                <a:solidFill>
                  <a:prstClr val="white"/>
                </a:solidFill>
              </a:rPr>
              <a:t>6</a:t>
            </a:r>
            <a:r>
              <a:rPr lang="en-US" dirty="0">
                <a:solidFill>
                  <a:prstClr val="white"/>
                </a:solidFill>
              </a:rPr>
              <a:t>-1</a:t>
            </a:r>
            <a:r>
              <a:rPr lang="en-DE" dirty="0">
                <a:solidFill>
                  <a:prstClr val="white"/>
                </a:solidFill>
              </a:rPr>
              <a:t>7</a:t>
            </a:r>
            <a:r>
              <a:rPr lang="en-US" dirty="0">
                <a:solidFill>
                  <a:prstClr val="white"/>
                </a:solidFill>
              </a:rPr>
              <a:t> March 2026</a:t>
            </a:r>
            <a:endParaRPr lang="en-GB" dirty="0">
              <a:solidFill>
                <a:prstClr val="white"/>
              </a:solidFill>
            </a:endParaRPr>
          </a:p>
        </p:txBody>
      </p:sp>
    </p:spTree>
    <p:extLst>
      <p:ext uri="{BB962C8B-B14F-4D97-AF65-F5344CB8AC3E}">
        <p14:creationId xmlns:p14="http://schemas.microsoft.com/office/powerpoint/2010/main" val="9170240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1_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8490C-650F-4DB3-96EB-D42CD0F5E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EFAF3-8BD2-471A-BE2C-028CE399F812}">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e5ba6352-0726-4226-96e7-82f7f1c59ac0"/>
    <ds:schemaRef ds:uri="cbbfa1f3-60c2-42de-b5b6-3ee8cb87d964"/>
    <ds:schemaRef ds:uri="http://purl.org/dc/elements/1.1/"/>
  </ds:schemaRefs>
</ds:datastoreItem>
</file>

<file path=customXml/itemProps3.xml><?xml version="1.0" encoding="utf-8"?>
<ds:datastoreItem xmlns:ds="http://schemas.openxmlformats.org/officeDocument/2006/customXml" ds:itemID="{03D9181E-FECB-463F-B520-A8D079261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795</TotalTime>
  <Words>542</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Poppins</vt:lpstr>
      <vt:lpstr>Wingdings</vt:lpstr>
      <vt:lpstr>EUROfusion.1line_5_3_2019</vt:lpstr>
      <vt:lpstr>1_EUROfusion.1line_5_3_2019</vt:lpstr>
      <vt:lpstr>Financial overview</vt:lpstr>
      <vt:lpstr>Work Plan 2026-27 Budget</vt:lpstr>
      <vt:lpstr>EC Guidelines on Work Plan 2026-27 budget</vt:lpstr>
      <vt:lpstr>Budget composition</vt:lpstr>
      <vt:lpstr>2026-27 budget by WP</vt:lpstr>
      <vt:lpstr>EUROfusion 2021-27 Budget outlook (EC)</vt:lpstr>
      <vt:lpstr>Grant extension 2026-27: remaining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Petra Haucke</cp:lastModifiedBy>
  <cp:revision>42</cp:revision>
  <cp:lastPrinted>2026-03-13T10:37:28Z</cp:lastPrinted>
  <dcterms:created xsi:type="dcterms:W3CDTF">2023-11-15T09:40:03Z</dcterms:created>
  <dcterms:modified xsi:type="dcterms:W3CDTF">2026-03-13T10:37:30Z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