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27"/>
  </p:notesMasterIdLst>
  <p:sldIdLst>
    <p:sldId id="333" r:id="rId3"/>
    <p:sldId id="256" r:id="rId4"/>
    <p:sldId id="292" r:id="rId5"/>
    <p:sldId id="359" r:id="rId6"/>
    <p:sldId id="360" r:id="rId7"/>
    <p:sldId id="294" r:id="rId8"/>
    <p:sldId id="334" r:id="rId9"/>
    <p:sldId id="335" r:id="rId10"/>
    <p:sldId id="336" r:id="rId11"/>
    <p:sldId id="350" r:id="rId12"/>
    <p:sldId id="354" r:id="rId13"/>
    <p:sldId id="361" r:id="rId14"/>
    <p:sldId id="337" r:id="rId15"/>
    <p:sldId id="339" r:id="rId16"/>
    <p:sldId id="340" r:id="rId17"/>
    <p:sldId id="341" r:id="rId18"/>
    <p:sldId id="347" r:id="rId19"/>
    <p:sldId id="355" r:id="rId20"/>
    <p:sldId id="346" r:id="rId21"/>
    <p:sldId id="348" r:id="rId22"/>
    <p:sldId id="349" r:id="rId23"/>
    <p:sldId id="352" r:id="rId24"/>
    <p:sldId id="342" r:id="rId25"/>
    <p:sldId id="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Carralero Ortiz" initials="DCO" lastIdx="2" clrIdx="0">
    <p:extLst>
      <p:ext uri="{19B8F6BF-5375-455C-9EA6-DF929625EA0E}">
        <p15:presenceInfo xmlns:p15="http://schemas.microsoft.com/office/powerpoint/2012/main" userId="Daniel Carralero Ort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A9F"/>
    <a:srgbClr val="0000FF"/>
    <a:srgbClr val="FF0000"/>
    <a:srgbClr val="174693"/>
    <a:srgbClr val="4DBEEE"/>
    <a:srgbClr val="D95319"/>
    <a:srgbClr val="EDB120"/>
    <a:srgbClr val="0D7AC1"/>
    <a:srgbClr val="FF656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45" autoAdjust="0"/>
  </p:normalViewPr>
  <p:slideViewPr>
    <p:cSldViewPr snapToGrid="0">
      <p:cViewPr>
        <p:scale>
          <a:sx n="125" d="100"/>
          <a:sy n="125" d="100"/>
        </p:scale>
        <p:origin x="508" y="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4-10T15:59:36.410" idx="1">
    <p:pos x="10" y="10"/>
    <p:text>Quizá utilizar la figura de TJ-II para indicar que obviamente todo esto es más complicado. Esta figura está asumiendo que aLTe=aLTi.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28AA8-6DAA-43F5-98C8-F655CB58AE5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F5FC6-9984-4B92-8369-3CA000F3E6B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1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6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2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63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781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5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57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7892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8EAB6-CCF4-4DAF-BFBE-50EB4312AD4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71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F5FC6-9984-4B92-8369-3CA000F3E6B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7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75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4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51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1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82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138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3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84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48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8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554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90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76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44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54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12725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8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24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7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9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21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8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B9300-9E15-4C86-A564-6D053AF21D14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B689A-1C78-4909-91C0-E59F85BFD57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50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7C07-BC84-4814-9A0D-84BD8A4A06F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A78F4-6E44-45E8-8CEF-4EEA42575EB6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0" y="6578281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 smtClean="0">
                <a:latin typeface="Arial Narrow" panose="020B0506020202030204" pitchFamily="34" charset="0"/>
              </a:rPr>
              <a:t>25</a:t>
            </a:r>
            <a:r>
              <a:rPr lang="en-CA" sz="1200" baseline="30000" dirty="0" smtClean="0">
                <a:latin typeface="Arial Narrow" panose="020B0506020202030204" pitchFamily="34" charset="0"/>
              </a:rPr>
              <a:t>th</a:t>
            </a:r>
            <a:r>
              <a:rPr lang="en-CA" sz="1200" baseline="0" dirty="0" smtClean="0">
                <a:latin typeface="Arial Narrow" panose="020B0506020202030204" pitchFamily="34" charset="0"/>
              </a:rPr>
              <a:t> International </a:t>
            </a:r>
            <a:r>
              <a:rPr lang="en-CA" sz="1200" baseline="0" dirty="0" err="1" smtClean="0">
                <a:latin typeface="Arial Narrow" panose="020B0506020202030204" pitchFamily="34" charset="0"/>
              </a:rPr>
              <a:t>Stellarator</a:t>
            </a:r>
            <a:r>
              <a:rPr lang="en-CA" sz="1200" baseline="0" dirty="0" smtClean="0">
                <a:latin typeface="Arial Narrow" panose="020B0506020202030204" pitchFamily="34" charset="0"/>
              </a:rPr>
              <a:t> &amp; </a:t>
            </a:r>
            <a:r>
              <a:rPr lang="en-CA" sz="1200" baseline="0" dirty="0" err="1" smtClean="0">
                <a:latin typeface="Arial Narrow" panose="020B0506020202030204" pitchFamily="34" charset="0"/>
              </a:rPr>
              <a:t>Heliotron</a:t>
            </a:r>
            <a:r>
              <a:rPr lang="en-CA" sz="1200" baseline="0" dirty="0" smtClean="0">
                <a:latin typeface="Arial Narrow" panose="020B0506020202030204" pitchFamily="34" charset="0"/>
              </a:rPr>
              <a:t> Workshop, April 23</a:t>
            </a:r>
            <a:r>
              <a:rPr lang="en-CA" sz="1200" baseline="30000" dirty="0" smtClean="0">
                <a:latin typeface="Arial Narrow" panose="020B0506020202030204" pitchFamily="34" charset="0"/>
              </a:rPr>
              <a:t>th</a:t>
            </a:r>
            <a:r>
              <a:rPr lang="en-CA" sz="1200" baseline="0" dirty="0" smtClean="0">
                <a:latin typeface="Arial Narrow" panose="020B0506020202030204" pitchFamily="34" charset="0"/>
              </a:rPr>
              <a:t> 2026</a:t>
            </a:r>
          </a:p>
          <a:p>
            <a:pPr algn="ctr"/>
            <a:endParaRPr lang="en-CA" dirty="0">
              <a:latin typeface="Arial Narrow" panose="020B0506020202030204" pitchFamily="34" charset="0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flipV="1">
            <a:off x="403412" y="6562145"/>
            <a:ext cx="11392348" cy="5379"/>
          </a:xfrm>
          <a:prstGeom prst="line">
            <a:avLst/>
          </a:prstGeom>
          <a:ln w="12700">
            <a:solidFill>
              <a:srgbClr val="6C8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 userDrawn="1"/>
        </p:nvCxnSpPr>
        <p:spPr>
          <a:xfrm flipV="1">
            <a:off x="403412" y="710005"/>
            <a:ext cx="11392348" cy="5379"/>
          </a:xfrm>
          <a:prstGeom prst="line">
            <a:avLst/>
          </a:prstGeom>
          <a:ln w="12700">
            <a:solidFill>
              <a:srgbClr val="6C8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 userDrawn="1"/>
        </p:nvSpPr>
        <p:spPr>
          <a:xfrm>
            <a:off x="9800218" y="6562145"/>
            <a:ext cx="198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 / </a:t>
            </a:r>
            <a:r>
              <a:rPr lang="en-CA" sz="1200" dirty="0" smtClean="0">
                <a:latin typeface="Arial Narrow" panose="020B0506020202030204" pitchFamily="34" charset="0"/>
              </a:rPr>
              <a:t>12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 userDrawn="1"/>
        </p:nvPicPr>
        <p:blipFill rotWithShape="1">
          <a:blip r:embed="rId14"/>
          <a:srcRect r="51164" b="5412"/>
          <a:stretch>
            <a:fillRect/>
          </a:stretch>
        </p:blipFill>
        <p:spPr>
          <a:xfrm>
            <a:off x="9813690" y="90611"/>
            <a:ext cx="2225862" cy="546103"/>
          </a:xfrm>
          <a:prstGeom prst="rect">
            <a:avLst/>
          </a:prstGeom>
        </p:spPr>
      </p:pic>
      <p:pic>
        <p:nvPicPr>
          <p:cNvPr id="12" name="Grafik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80751"/>
            <a:ext cx="628541" cy="558758"/>
          </a:xfrm>
          <a:prstGeom prst="rect">
            <a:avLst/>
          </a:prstGeom>
        </p:spPr>
      </p:pic>
      <p:sp>
        <p:nvSpPr>
          <p:cNvPr id="13" name="CuadroTexto 12"/>
          <p:cNvSpPr txBox="1"/>
          <p:nvPr userDrawn="1"/>
        </p:nvSpPr>
        <p:spPr>
          <a:xfrm>
            <a:off x="437477" y="6585791"/>
            <a:ext cx="292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200" dirty="0" smtClean="0">
                <a:latin typeface="Arial Narrow" panose="020B0506020202030204" pitchFamily="34" charset="0"/>
              </a:rPr>
              <a:t>D. </a:t>
            </a:r>
            <a:r>
              <a:rPr lang="en-CA" sz="1200" dirty="0" err="1" smtClean="0">
                <a:latin typeface="Arial Narrow" panose="020B0506020202030204" pitchFamily="34" charset="0"/>
              </a:rPr>
              <a:t>Carralero</a:t>
            </a:r>
            <a:r>
              <a:rPr lang="en-CA" sz="1200" dirty="0" smtClean="0">
                <a:latin typeface="Arial Narrow" panose="020B0506020202030204" pitchFamily="34" charset="0"/>
              </a:rPr>
              <a:t> et</a:t>
            </a:r>
            <a:r>
              <a:rPr lang="en-CA" sz="1200" baseline="0" dirty="0" smtClean="0">
                <a:latin typeface="Arial Narrow" panose="020B0506020202030204" pitchFamily="34" charset="0"/>
              </a:rPr>
              <a:t> al.  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emf"/><Relationship Id="rId5" Type="http://schemas.openxmlformats.org/officeDocument/2006/relationships/image" Target="../media/image16.png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comments" Target="../comments/comment1.xml"/><Relationship Id="rId5" Type="http://schemas.openxmlformats.org/officeDocument/2006/relationships/image" Target="../media/image9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422"/>
            <a:ext cx="12192000" cy="226441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3779405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 Narrow" panose="020B0606020202030204" pitchFamily="34" charset="0"/>
              </a:rPr>
              <a:t>A multi-machine study on turbulence suppression by density peaking in </a:t>
            </a:r>
            <a:r>
              <a:rPr lang="en-GB" sz="2800" dirty="0" err="1">
                <a:latin typeface="Arial Narrow" panose="020B0606020202030204" pitchFamily="34" charset="0"/>
              </a:rPr>
              <a:t>stellarators</a:t>
            </a:r>
            <a:r>
              <a:rPr lang="en-US" sz="900" dirty="0" smtClean="0">
                <a:latin typeface="Arial Narrow" panose="020B0506020202030204" pitchFamily="34" charset="0"/>
              </a:rPr>
              <a:t> </a:t>
            </a:r>
          </a:p>
          <a:p>
            <a:pPr algn="ctr"/>
            <a:endParaRPr lang="en-CA" sz="3000" dirty="0" smtClean="0">
              <a:latin typeface="Arial Narrow" panose="020B05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92" y="4062745"/>
            <a:ext cx="1219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2800" dirty="0">
              <a:latin typeface="Arial Narrow" panose="020B0506020202030204" pitchFamily="34" charset="0"/>
            </a:endParaRPr>
          </a:p>
          <a:p>
            <a:pPr algn="ctr"/>
            <a:r>
              <a:rPr lang="es-ES" dirty="0" smtClean="0">
                <a:latin typeface="Arial Narrow" panose="020B0506020202030204" pitchFamily="34" charset="0"/>
              </a:rPr>
              <a:t>D. Carralero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B. </a:t>
            </a:r>
            <a:r>
              <a:rPr lang="es-ES" dirty="0" smtClean="0">
                <a:latin typeface="Arial Narrow" panose="020B0506020202030204" pitchFamily="34" charset="0"/>
              </a:rPr>
              <a:t>Stefanoska</a:t>
            </a:r>
            <a:r>
              <a:rPr lang="es-ES" baseline="30000" dirty="0" smtClean="0">
                <a:latin typeface="Arial Narrow" panose="020B0506020202030204" pitchFamily="34" charset="0"/>
              </a:rPr>
              <a:t>2</a:t>
            </a:r>
            <a:r>
              <a:rPr lang="es-ES" dirty="0" smtClean="0">
                <a:latin typeface="Arial Narrow" panose="020B0506020202030204" pitchFamily="34" charset="0"/>
              </a:rPr>
              <a:t>, K</a:t>
            </a:r>
            <a:r>
              <a:rPr lang="es-ES" dirty="0">
                <a:latin typeface="Arial Narrow" panose="020B0506020202030204" pitchFamily="34" charset="0"/>
              </a:rPr>
              <a:t>. </a:t>
            </a:r>
            <a:r>
              <a:rPr lang="es-ES" dirty="0" smtClean="0">
                <a:latin typeface="Arial Narrow" panose="020B0506020202030204" pitchFamily="34" charset="0"/>
              </a:rPr>
              <a:t>Tanaka</a:t>
            </a:r>
            <a:r>
              <a:rPr lang="es-ES" baseline="30000" dirty="0" smtClean="0">
                <a:latin typeface="Arial Narrow" panose="020B0506020202030204" pitchFamily="34" charset="0"/>
              </a:rPr>
              <a:t>3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r>
              <a:rPr lang="es-ES" dirty="0">
                <a:latin typeface="Arial Narrow" panose="020B0506020202030204" pitchFamily="34" charset="0"/>
              </a:rPr>
              <a:t>H. </a:t>
            </a:r>
            <a:r>
              <a:rPr lang="es-ES" dirty="0" smtClean="0">
                <a:latin typeface="Arial Narrow" panose="020B0506020202030204" pitchFamily="34" charset="0"/>
              </a:rPr>
              <a:t>Thienpondt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>
                <a:latin typeface="Arial Narrow" panose="020B0506020202030204" pitchFamily="34" charset="0"/>
              </a:rPr>
              <a:t>, J.M. </a:t>
            </a:r>
            <a:r>
              <a:rPr lang="es-ES" dirty="0" smtClean="0">
                <a:latin typeface="Arial Narrow" panose="020B0506020202030204" pitchFamily="34" charset="0"/>
              </a:rPr>
              <a:t>García-Regaña</a:t>
            </a:r>
            <a:r>
              <a:rPr lang="es-ES" baseline="30000" dirty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E</a:t>
            </a:r>
            <a:r>
              <a:rPr lang="es-ES" dirty="0">
                <a:latin typeface="Arial Narrow" panose="020B0506020202030204" pitchFamily="34" charset="0"/>
              </a:rPr>
              <a:t>. </a:t>
            </a:r>
            <a:r>
              <a:rPr lang="es-ES" dirty="0" smtClean="0">
                <a:latin typeface="Arial Narrow" panose="020B0506020202030204" pitchFamily="34" charset="0"/>
              </a:rPr>
              <a:t>Maragkoudakis</a:t>
            </a:r>
            <a:r>
              <a:rPr lang="es-ES" baseline="30000" dirty="0" smtClean="0">
                <a:latin typeface="Arial Narrow" panose="020B0506020202030204" pitchFamily="34" charset="0"/>
              </a:rPr>
              <a:t>4</a:t>
            </a:r>
            <a:r>
              <a:rPr lang="es-ES" dirty="0" smtClean="0">
                <a:latin typeface="Arial Narrow" panose="020B0506020202030204" pitchFamily="34" charset="0"/>
              </a:rPr>
              <a:t>, A</a:t>
            </a:r>
            <a:r>
              <a:rPr lang="es-ES" dirty="0">
                <a:latin typeface="Arial Narrow" panose="020B0506020202030204" pitchFamily="34" charset="0"/>
              </a:rPr>
              <a:t>. </a:t>
            </a:r>
            <a:r>
              <a:rPr lang="es-ES" dirty="0" smtClean="0">
                <a:latin typeface="Arial Narrow" panose="020B0506020202030204" pitchFamily="34" charset="0"/>
              </a:rPr>
              <a:t>González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>
                <a:latin typeface="Arial Narrow" panose="020B0506020202030204" pitchFamily="34" charset="0"/>
              </a:rPr>
              <a:t> , K. </a:t>
            </a:r>
            <a:r>
              <a:rPr lang="es-ES" dirty="0" smtClean="0">
                <a:latin typeface="Arial Narrow" panose="020B0506020202030204" pitchFamily="34" charset="0"/>
              </a:rPr>
              <a:t>Aleynikova</a:t>
            </a:r>
            <a:r>
              <a:rPr lang="es-ES" baseline="30000" dirty="0" smtClean="0">
                <a:latin typeface="Arial Narrow" panose="020B0506020202030204" pitchFamily="34" charset="0"/>
              </a:rPr>
              <a:t>4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br>
              <a:rPr lang="es-ES" dirty="0" smtClean="0">
                <a:latin typeface="Arial Narrow" panose="020B0506020202030204" pitchFamily="34" charset="0"/>
              </a:rPr>
            </a:br>
            <a:r>
              <a:rPr lang="es-ES" dirty="0" smtClean="0">
                <a:latin typeface="Arial Narrow" panose="020B0506020202030204" pitchFamily="34" charset="0"/>
              </a:rPr>
              <a:t>A. Alonso</a:t>
            </a:r>
            <a:r>
              <a:rPr lang="es-ES" baseline="30000" dirty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A</a:t>
            </a:r>
            <a:r>
              <a:rPr lang="es-ES" dirty="0">
                <a:latin typeface="Arial Narrow" panose="020B0506020202030204" pitchFamily="34" charset="0"/>
              </a:rPr>
              <a:t>. </a:t>
            </a:r>
            <a:r>
              <a:rPr lang="es-ES" dirty="0" smtClean="0">
                <a:latin typeface="Arial Narrow" panose="020B0506020202030204" pitchFamily="34" charset="0"/>
              </a:rPr>
              <a:t>Cappa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r>
              <a:rPr lang="es-ES" dirty="0">
                <a:latin typeface="Arial Narrow" panose="020B0506020202030204" pitchFamily="34" charset="0"/>
              </a:rPr>
              <a:t>T. </a:t>
            </a:r>
            <a:r>
              <a:rPr lang="es-ES" dirty="0" smtClean="0">
                <a:latin typeface="Arial Narrow" panose="020B0506020202030204" pitchFamily="34" charset="0"/>
              </a:rPr>
              <a:t>Estrada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A</a:t>
            </a:r>
            <a:r>
              <a:rPr lang="es-ES" dirty="0">
                <a:latin typeface="Arial Narrow" panose="020B0506020202030204" pitchFamily="34" charset="0"/>
              </a:rPr>
              <a:t>. Knieps</a:t>
            </a:r>
            <a:r>
              <a:rPr lang="es-ES" baseline="30000" dirty="0">
                <a:latin typeface="Arial Narrow" panose="020B0506020202030204" pitchFamily="34" charset="0"/>
              </a:rPr>
              <a:t>5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r>
              <a:rPr lang="es-ES" dirty="0">
                <a:latin typeface="Arial Narrow" panose="020B0506020202030204" pitchFamily="34" charset="0"/>
              </a:rPr>
              <a:t>H. </a:t>
            </a:r>
            <a:r>
              <a:rPr lang="es-ES" dirty="0" err="1">
                <a:latin typeface="Arial Narrow" panose="020B0506020202030204" pitchFamily="34" charset="0"/>
              </a:rPr>
              <a:t>Okawada</a:t>
            </a:r>
            <a:r>
              <a:rPr lang="es-ES" dirty="0" smtClean="0">
                <a:latin typeface="Arial Narrow" panose="020B0506020202030204" pitchFamily="34" charset="0"/>
              </a:rPr>
              <a:t>, E. Sánchez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J. L. Velasco</a:t>
            </a:r>
            <a:r>
              <a:rPr lang="es-ES" baseline="30000" dirty="0" smtClean="0">
                <a:latin typeface="Arial Narrow" panose="020B0506020202030204" pitchFamily="34" charset="0"/>
              </a:rPr>
              <a:t>1</a:t>
            </a:r>
            <a:r>
              <a:rPr lang="es-ES" dirty="0" smtClean="0">
                <a:latin typeface="Arial Narrow" panose="020B0506020202030204" pitchFamily="34" charset="0"/>
              </a:rPr>
              <a:t>, T</a:t>
            </a:r>
            <a:r>
              <a:rPr lang="es-ES" dirty="0">
                <a:latin typeface="Arial Narrow" panose="020B0506020202030204" pitchFamily="34" charset="0"/>
              </a:rPr>
              <a:t>. </a:t>
            </a:r>
            <a:r>
              <a:rPr lang="es-ES" dirty="0" smtClean="0">
                <a:latin typeface="Arial Narrow" panose="020B0506020202030204" pitchFamily="34" charset="0"/>
              </a:rPr>
              <a:t>Windisch</a:t>
            </a:r>
            <a:r>
              <a:rPr lang="es-ES" baseline="30000" dirty="0" smtClean="0">
                <a:latin typeface="Arial Narrow" panose="020B0506020202030204" pitchFamily="34" charset="0"/>
              </a:rPr>
              <a:t>4</a:t>
            </a:r>
            <a:r>
              <a:rPr lang="es-ES" dirty="0" smtClean="0">
                <a:latin typeface="Arial Narrow" panose="020B0506020202030204" pitchFamily="34" charset="0"/>
              </a:rPr>
              <a:t>, W7-X </a:t>
            </a:r>
            <a:r>
              <a:rPr lang="es-ES" dirty="0" err="1">
                <a:latin typeface="Arial Narrow" panose="020B0506020202030204" pitchFamily="34" charset="0"/>
              </a:rPr>
              <a:t>team</a:t>
            </a:r>
            <a:r>
              <a:rPr lang="es-ES" dirty="0">
                <a:latin typeface="Arial Narrow" panose="020B0506020202030204" pitchFamily="34" charset="0"/>
              </a:rPr>
              <a:t> and LHD </a:t>
            </a:r>
            <a:r>
              <a:rPr lang="es-ES" dirty="0" err="1">
                <a:latin typeface="Arial Narrow" panose="020B0506020202030204" pitchFamily="34" charset="0"/>
              </a:rPr>
              <a:t>team</a:t>
            </a:r>
            <a:r>
              <a:rPr lang="es-ES" dirty="0">
                <a:latin typeface="Arial Narrow" panose="020B0506020202030204" pitchFamily="34" charset="0"/>
              </a:rPr>
              <a:t> </a:t>
            </a:r>
            <a:endParaRPr lang="en-CA" dirty="0">
              <a:latin typeface="Arial Narrow" panose="020B0506020202030204" pitchFamily="34" charset="0"/>
            </a:endParaRPr>
          </a:p>
          <a:p>
            <a:pPr algn="ctr"/>
            <a:endParaRPr lang="pt-BR" dirty="0" smtClean="0">
              <a:latin typeface="Arial Narrow" panose="020B0506020202030204" pitchFamily="34" charset="0"/>
            </a:endParaRPr>
          </a:p>
          <a:p>
            <a:pPr algn="ctr"/>
            <a:r>
              <a:rPr lang="es-ES" sz="1600" baseline="30000" dirty="0" smtClean="0">
                <a:latin typeface="Arial Narrow" panose="020B0506020202030204" pitchFamily="34" charset="0"/>
              </a:rPr>
              <a:t>1</a:t>
            </a:r>
            <a:r>
              <a:rPr lang="es-ES" sz="1600" dirty="0" smtClean="0">
                <a:latin typeface="Arial Narrow" panose="020B0506020202030204" pitchFamily="34" charset="0"/>
              </a:rPr>
              <a:t> </a:t>
            </a:r>
            <a:r>
              <a:rPr lang="es-ES" sz="1600" i="1" dirty="0">
                <a:latin typeface="Arial Narrow" panose="020B0506020202030204" pitchFamily="34" charset="0"/>
              </a:rPr>
              <a:t>Laboratorio Nacional de Fusión. CIEMAT, 28040 Madrid, </a:t>
            </a:r>
            <a:r>
              <a:rPr lang="es-ES" sz="1600" i="1" dirty="0" err="1" smtClean="0">
                <a:latin typeface="Arial Narrow" panose="020B0506020202030204" pitchFamily="34" charset="0"/>
              </a:rPr>
              <a:t>Spain</a:t>
            </a:r>
            <a:r>
              <a:rPr lang="es-ES" sz="1600" i="1" dirty="0" smtClean="0">
                <a:latin typeface="Arial Narrow" panose="020B0506020202030204" pitchFamily="34" charset="0"/>
              </a:rPr>
              <a:t>. </a:t>
            </a:r>
            <a:r>
              <a:rPr lang="de-DE" sz="1600" i="1" baseline="30000" dirty="0" smtClean="0">
                <a:latin typeface="Arial Narrow" panose="020B0506020202030204" pitchFamily="34" charset="0"/>
              </a:rPr>
              <a:t>2</a:t>
            </a:r>
            <a:r>
              <a:rPr lang="de-DE" sz="1600" i="1" dirty="0" smtClean="0">
                <a:latin typeface="Arial Narrow" panose="020B0506020202030204" pitchFamily="34" charset="0"/>
              </a:rPr>
              <a:t>Max-Planck-Institut </a:t>
            </a:r>
            <a:r>
              <a:rPr lang="de-DE" sz="1600" i="1" dirty="0">
                <a:latin typeface="Arial Narrow" panose="020B0506020202030204" pitchFamily="34" charset="0"/>
              </a:rPr>
              <a:t>für Plasmaphysik, 85748, Garching, </a:t>
            </a:r>
            <a:r>
              <a:rPr lang="es-ES" sz="1600" i="1" baseline="30000" dirty="0" smtClean="0">
                <a:latin typeface="Arial Narrow" panose="020B0506020202030204" pitchFamily="34" charset="0"/>
              </a:rPr>
              <a:t>3</a:t>
            </a:r>
            <a:r>
              <a:rPr lang="es-ES" sz="1600" i="1" dirty="0" smtClean="0">
                <a:latin typeface="Arial Narrow" panose="020B0506020202030204" pitchFamily="34" charset="0"/>
              </a:rPr>
              <a:t>National </a:t>
            </a:r>
            <a:r>
              <a:rPr lang="es-ES" sz="1600" i="1" dirty="0" err="1" smtClean="0">
                <a:latin typeface="Arial Narrow" panose="020B0506020202030204" pitchFamily="34" charset="0"/>
              </a:rPr>
              <a:t>Institute</a:t>
            </a:r>
            <a:r>
              <a:rPr lang="es-ES" sz="1600" i="1" dirty="0" smtClean="0">
                <a:latin typeface="Arial Narrow" panose="020B0506020202030204" pitchFamily="34" charset="0"/>
              </a:rPr>
              <a:t> </a:t>
            </a:r>
            <a:r>
              <a:rPr lang="es-ES" sz="1600" i="1" dirty="0" err="1" smtClean="0">
                <a:latin typeface="Arial Narrow" panose="020B0506020202030204" pitchFamily="34" charset="0"/>
              </a:rPr>
              <a:t>for</a:t>
            </a:r>
            <a:r>
              <a:rPr lang="es-ES" sz="1600" i="1" dirty="0" smtClean="0">
                <a:latin typeface="Arial Narrow" panose="020B0506020202030204" pitchFamily="34" charset="0"/>
              </a:rPr>
              <a:t> </a:t>
            </a:r>
            <a:r>
              <a:rPr lang="es-ES" sz="1600" i="1" dirty="0" err="1" smtClean="0">
                <a:latin typeface="Arial Narrow" panose="020B0506020202030204" pitchFamily="34" charset="0"/>
              </a:rPr>
              <a:t>Fusion</a:t>
            </a:r>
            <a:r>
              <a:rPr lang="es-ES" sz="1600" i="1" dirty="0" smtClean="0">
                <a:latin typeface="Arial Narrow" panose="020B0506020202030204" pitchFamily="34" charset="0"/>
              </a:rPr>
              <a:t> </a:t>
            </a:r>
            <a:r>
              <a:rPr lang="es-ES" sz="1600" i="1" dirty="0" err="1">
                <a:latin typeface="Arial Narrow" panose="020B0506020202030204" pitchFamily="34" charset="0"/>
              </a:rPr>
              <a:t>Science</a:t>
            </a:r>
            <a:r>
              <a:rPr lang="es-ES" sz="1600" i="1" dirty="0">
                <a:latin typeface="Arial Narrow" panose="020B0506020202030204" pitchFamily="34" charset="0"/>
              </a:rPr>
              <a:t>. </a:t>
            </a:r>
            <a:r>
              <a:rPr lang="en-GB" sz="1600" i="1" dirty="0">
                <a:latin typeface="Arial Narrow" panose="020B0506020202030204" pitchFamily="34" charset="0"/>
              </a:rPr>
              <a:t>322-6 </a:t>
            </a:r>
            <a:r>
              <a:rPr lang="en-GB" sz="1600" i="1" dirty="0" err="1">
                <a:latin typeface="Arial Narrow" panose="020B0506020202030204" pitchFamily="34" charset="0"/>
              </a:rPr>
              <a:t>Oroshi-cho</a:t>
            </a:r>
            <a:r>
              <a:rPr lang="en-GB" sz="1600" i="1" dirty="0">
                <a:latin typeface="Arial Narrow" panose="020B0506020202030204" pitchFamily="34" charset="0"/>
              </a:rPr>
              <a:t>, Toki, Gifu 509-5292, </a:t>
            </a:r>
            <a:r>
              <a:rPr lang="en-GB" sz="1600" i="1" dirty="0" smtClean="0">
                <a:latin typeface="Arial Narrow" panose="020B0506020202030204" pitchFamily="34" charset="0"/>
              </a:rPr>
              <a:t>Japan.</a:t>
            </a:r>
            <a:r>
              <a:rPr lang="es-ES" sz="1600" i="1" dirty="0" smtClean="0">
                <a:latin typeface="Arial Narrow" panose="020B0506020202030204" pitchFamily="34" charset="0"/>
              </a:rPr>
              <a:t> </a:t>
            </a:r>
            <a:r>
              <a:rPr lang="de-DE" sz="1600" i="1" baseline="30000" dirty="0" smtClean="0">
                <a:latin typeface="Arial Narrow" panose="020B0506020202030204" pitchFamily="34" charset="0"/>
              </a:rPr>
              <a:t>4</a:t>
            </a:r>
            <a:r>
              <a:rPr lang="de-DE" sz="1600" i="1" dirty="0" smtClean="0">
                <a:latin typeface="Arial Narrow" panose="020B0506020202030204" pitchFamily="34" charset="0"/>
              </a:rPr>
              <a:t>Max-Planck-Institut </a:t>
            </a:r>
            <a:r>
              <a:rPr lang="de-DE" sz="1600" i="1" dirty="0">
                <a:latin typeface="Arial Narrow" panose="020B0506020202030204" pitchFamily="34" charset="0"/>
              </a:rPr>
              <a:t>für Plasmaphysik, D-17491 Greifswald, Germany</a:t>
            </a:r>
            <a:r>
              <a:rPr lang="de-DE" sz="1600" i="1" dirty="0" smtClean="0">
                <a:latin typeface="Arial Narrow" panose="020B0506020202030204" pitchFamily="34" charset="0"/>
              </a:rPr>
              <a:t>. </a:t>
            </a:r>
            <a:r>
              <a:rPr lang="de-DE" sz="1600" i="1" baseline="30000" dirty="0">
                <a:latin typeface="Arial Narrow" panose="020B0506020202030204" pitchFamily="34" charset="0"/>
              </a:rPr>
              <a:t>5</a:t>
            </a:r>
            <a:r>
              <a:rPr lang="de-DE" sz="1600" i="1" dirty="0">
                <a:latin typeface="Arial Narrow" panose="020B0506020202030204" pitchFamily="34" charset="0"/>
              </a:rPr>
              <a:t>Forschungszentrum Jülich GmbH, 52425 Jülich, Germany</a:t>
            </a:r>
            <a:r>
              <a:rPr lang="de-DE" sz="1600" i="1" dirty="0" smtClean="0">
                <a:latin typeface="Arial Narrow" panose="020B0506020202030204" pitchFamily="34" charset="0"/>
              </a:rPr>
              <a:t/>
            </a:r>
            <a:br>
              <a:rPr lang="de-DE" sz="1600" i="1" dirty="0" smtClean="0">
                <a:latin typeface="Arial Narrow" panose="020B0506020202030204" pitchFamily="34" charset="0"/>
              </a:rPr>
            </a:br>
            <a:endParaRPr lang="en-CA" sz="2400" i="1" dirty="0">
              <a:latin typeface="Arial Narrow" panose="020B050602020203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/>
          <a:srcRect r="51164" b="5412"/>
          <a:stretch>
            <a:fillRect/>
          </a:stretch>
        </p:blipFill>
        <p:spPr>
          <a:xfrm>
            <a:off x="9813690" y="219564"/>
            <a:ext cx="2225862" cy="54610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49411" t="-1" b="-5098"/>
          <a:stretch>
            <a:fillRect/>
          </a:stretch>
        </p:blipFill>
        <p:spPr>
          <a:xfrm>
            <a:off x="111171" y="219194"/>
            <a:ext cx="2462674" cy="64807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11171" y="6282772"/>
            <a:ext cx="11928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smtClean="0">
                <a:latin typeface="Arial Narrow" panose="020B0506020202030204" pitchFamily="34" charset="0"/>
              </a:rPr>
              <a:t>This </a:t>
            </a:r>
            <a:r>
              <a:rPr lang="en-US" sz="800" dirty="0">
                <a:latin typeface="Arial Narrow" panose="020B0506020202030204" pitchFamily="34" charset="0"/>
              </a:rPr>
              <a:t>work has been funded by the Spanish </a:t>
            </a:r>
            <a:r>
              <a:rPr lang="en-US" sz="800" dirty="0" smtClean="0">
                <a:latin typeface="Arial Narrow" panose="020B0506020202030204" pitchFamily="34" charset="0"/>
              </a:rPr>
              <a:t>Ministry of </a:t>
            </a:r>
            <a:r>
              <a:rPr lang="en-US" sz="800" dirty="0">
                <a:latin typeface="Arial Narrow" panose="020B0506020202030204" pitchFamily="34" charset="0"/>
              </a:rPr>
              <a:t>Science, Innovation and Universities under </a:t>
            </a:r>
            <a:r>
              <a:rPr lang="en-US" sz="800" dirty="0" smtClean="0">
                <a:latin typeface="Arial Narrow" panose="020B0506020202030204" pitchFamily="34" charset="0"/>
              </a:rPr>
              <a:t>grant PID2021-125607NB-I00 </a:t>
            </a:r>
            <a:r>
              <a:rPr lang="en-US" sz="800" dirty="0">
                <a:latin typeface="Arial Narrow" panose="020B0506020202030204" pitchFamily="34" charset="0"/>
              </a:rPr>
              <a:t>and PID2021-123175NB-I00 </a:t>
            </a:r>
            <a:r>
              <a:rPr lang="en-US" sz="800" dirty="0" smtClean="0">
                <a:latin typeface="Arial Narrow" panose="020B0506020202030204" pitchFamily="34" charset="0"/>
              </a:rPr>
              <a:t>financed </a:t>
            </a:r>
            <a:r>
              <a:rPr lang="en-US" sz="800" dirty="0" smtClean="0">
                <a:latin typeface="Arial Narrow" panose="020B0506020202030204" pitchFamily="34" charset="0"/>
              </a:rPr>
              <a:t>by MICIU/AEI /10.13039/501100011033 and FEDER</a:t>
            </a:r>
            <a:r>
              <a:rPr lang="en-US" sz="800" dirty="0">
                <a:latin typeface="Arial Narrow" panose="020B0506020202030204" pitchFamily="34" charset="0"/>
              </a:rPr>
              <a:t>, </a:t>
            </a:r>
            <a:r>
              <a:rPr lang="en-US" sz="800" dirty="0" smtClean="0">
                <a:latin typeface="Arial Narrow" panose="020B0506020202030204" pitchFamily="34" charset="0"/>
              </a:rPr>
              <a:t>UE; and was </a:t>
            </a:r>
            <a:r>
              <a:rPr lang="en-US" sz="800" dirty="0">
                <a:latin typeface="Arial Narrow" panose="020B0506020202030204" pitchFamily="34" charset="0"/>
              </a:rPr>
              <a:t>carried out within the framework of the </a:t>
            </a:r>
            <a:r>
              <a:rPr lang="en-US" sz="800" dirty="0" err="1" smtClean="0">
                <a:latin typeface="Arial Narrow" panose="020B0506020202030204" pitchFamily="34" charset="0"/>
              </a:rPr>
              <a:t>EUROfusion</a:t>
            </a:r>
            <a:r>
              <a:rPr lang="en-US" sz="800" dirty="0" smtClean="0">
                <a:latin typeface="Arial Narrow" panose="020B0506020202030204" pitchFamily="34" charset="0"/>
              </a:rPr>
              <a:t> Consortium</a:t>
            </a:r>
            <a:r>
              <a:rPr lang="en-US" sz="800" dirty="0">
                <a:latin typeface="Arial Narrow" panose="020B0506020202030204" pitchFamily="34" charset="0"/>
              </a:rPr>
              <a:t>, funded by the European Union via the </a:t>
            </a:r>
            <a:r>
              <a:rPr lang="en-US" sz="800" dirty="0" err="1" smtClean="0">
                <a:latin typeface="Arial Narrow" panose="020B0506020202030204" pitchFamily="34" charset="0"/>
              </a:rPr>
              <a:t>Euratom</a:t>
            </a:r>
            <a:r>
              <a:rPr lang="en-US" sz="800" dirty="0" smtClean="0">
                <a:latin typeface="Arial Narrow" panose="020B0506020202030204" pitchFamily="34" charset="0"/>
              </a:rPr>
              <a:t> Research </a:t>
            </a:r>
            <a:r>
              <a:rPr lang="en-US" sz="800" dirty="0">
                <a:latin typeface="Arial Narrow" panose="020B0506020202030204" pitchFamily="34" charset="0"/>
              </a:rPr>
              <a:t>and Training </a:t>
            </a:r>
            <a:r>
              <a:rPr lang="en-US" sz="800" dirty="0" err="1">
                <a:latin typeface="Arial Narrow" panose="020B0506020202030204" pitchFamily="34" charset="0"/>
              </a:rPr>
              <a:t>Programme</a:t>
            </a:r>
            <a:r>
              <a:rPr lang="en-US" sz="800" dirty="0">
                <a:latin typeface="Arial Narrow" panose="020B0506020202030204" pitchFamily="34" charset="0"/>
              </a:rPr>
              <a:t> (Grant </a:t>
            </a:r>
            <a:r>
              <a:rPr lang="en-US" sz="800" dirty="0" smtClean="0">
                <a:latin typeface="Arial Narrow" panose="020B0506020202030204" pitchFamily="34" charset="0"/>
              </a:rPr>
              <a:t>Agreement No </a:t>
            </a:r>
            <a:r>
              <a:rPr lang="en-US" sz="800" dirty="0">
                <a:latin typeface="Arial Narrow" panose="020B0506020202030204" pitchFamily="34" charset="0"/>
              </a:rPr>
              <a:t>101052200 - </a:t>
            </a:r>
            <a:r>
              <a:rPr lang="en-US" sz="800" dirty="0" err="1">
                <a:latin typeface="Arial Narrow" panose="020B0506020202030204" pitchFamily="34" charset="0"/>
              </a:rPr>
              <a:t>EUROfusion</a:t>
            </a:r>
            <a:r>
              <a:rPr lang="en-US" sz="800" dirty="0">
                <a:latin typeface="Arial Narrow" panose="020B0506020202030204" pitchFamily="34" charset="0"/>
              </a:rPr>
              <a:t>). Views and </a:t>
            </a:r>
            <a:r>
              <a:rPr lang="en-US" sz="800" dirty="0" smtClean="0">
                <a:latin typeface="Arial Narrow" panose="020B0506020202030204" pitchFamily="34" charset="0"/>
              </a:rPr>
              <a:t>opinions expressed </a:t>
            </a:r>
            <a:r>
              <a:rPr lang="en-US" sz="800" dirty="0">
                <a:latin typeface="Arial Narrow" panose="020B0506020202030204" pitchFamily="34" charset="0"/>
              </a:rPr>
              <a:t>are however those of the authors only and </a:t>
            </a:r>
            <a:r>
              <a:rPr lang="en-US" sz="800" dirty="0" smtClean="0">
                <a:latin typeface="Arial Narrow" panose="020B0506020202030204" pitchFamily="34" charset="0"/>
              </a:rPr>
              <a:t>do not </a:t>
            </a:r>
            <a:r>
              <a:rPr lang="en-US" sz="800" dirty="0">
                <a:latin typeface="Arial Narrow" panose="020B0506020202030204" pitchFamily="34" charset="0"/>
              </a:rPr>
              <a:t>necessarily </a:t>
            </a:r>
            <a:r>
              <a:rPr lang="en-US" sz="800" dirty="0" smtClean="0">
                <a:latin typeface="Arial Narrow" panose="020B0506020202030204" pitchFamily="34" charset="0"/>
              </a:rPr>
              <a:t>reflect </a:t>
            </a:r>
            <a:r>
              <a:rPr lang="en-US" sz="800" dirty="0">
                <a:latin typeface="Arial Narrow" panose="020B0506020202030204" pitchFamily="34" charset="0"/>
              </a:rPr>
              <a:t>those of the European Union </a:t>
            </a:r>
            <a:r>
              <a:rPr lang="en-US" sz="800" dirty="0" smtClean="0">
                <a:latin typeface="Arial Narrow" panose="020B0506020202030204" pitchFamily="34" charset="0"/>
              </a:rPr>
              <a:t>or the </a:t>
            </a:r>
            <a:r>
              <a:rPr lang="en-US" sz="800" dirty="0">
                <a:latin typeface="Arial Narrow" panose="020B0506020202030204" pitchFamily="34" charset="0"/>
              </a:rPr>
              <a:t>European Commission. Neither the European </a:t>
            </a:r>
            <a:r>
              <a:rPr lang="en-US" sz="800" dirty="0" smtClean="0">
                <a:latin typeface="Arial Narrow" panose="020B0506020202030204" pitchFamily="34" charset="0"/>
              </a:rPr>
              <a:t>Union nor </a:t>
            </a:r>
            <a:r>
              <a:rPr lang="en-US" sz="800" dirty="0">
                <a:latin typeface="Arial Narrow" panose="020B0506020202030204" pitchFamily="34" charset="0"/>
              </a:rPr>
              <a:t>the European Commission can be held </a:t>
            </a:r>
            <a:r>
              <a:rPr lang="en-US" sz="800" dirty="0" smtClean="0">
                <a:latin typeface="Arial Narrow" panose="020B0506020202030204" pitchFamily="34" charset="0"/>
              </a:rPr>
              <a:t>responsible for </a:t>
            </a:r>
            <a:r>
              <a:rPr lang="en-US" sz="800" dirty="0">
                <a:latin typeface="Arial Narrow" panose="020B0506020202030204" pitchFamily="34" charset="0"/>
              </a:rPr>
              <a:t>them.</a:t>
            </a:r>
            <a:endParaRPr lang="en-CA" sz="800" dirty="0">
              <a:latin typeface="Arial Narrow" panose="020B0506020202030204" pitchFamily="34" charset="0"/>
            </a:endParaRPr>
          </a:p>
        </p:txBody>
      </p:sp>
      <p:pic>
        <p:nvPicPr>
          <p:cNvPr id="17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0" y="256596"/>
            <a:ext cx="628541" cy="55875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08" y="44117"/>
            <a:ext cx="4845269" cy="9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edge density leads to higher performance!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5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8" name="CuadroTexto 3"/>
          <p:cNvSpPr txBox="1"/>
          <p:nvPr/>
        </p:nvSpPr>
        <p:spPr>
          <a:xfrm>
            <a:off x="320164" y="5048583"/>
            <a:ext cx="112469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While the basic turbulence suppression mechanism is the same, there are some relevant differences with baseline scenarios: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Density gradient appears at the edge, rather than at the mid-radius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As a result, 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</a:t>
            </a:r>
            <a:r>
              <a:rPr lang="en-US" dirty="0" smtClean="0">
                <a:latin typeface="Arial Narrow" panose="020B0606020202030204" pitchFamily="34" charset="0"/>
              </a:rPr>
              <a:t> gradient is also radially displaced, leading to higher “HP volume”, thus improving performance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317170" y="902432"/>
            <a:ext cx="6877049" cy="4196872"/>
            <a:chOff x="1317170" y="902432"/>
            <a:chExt cx="6877049" cy="4196872"/>
          </a:xfrm>
        </p:grpSpPr>
        <p:grpSp>
          <p:nvGrpSpPr>
            <p:cNvPr id="2" name="Grupo 1"/>
            <p:cNvGrpSpPr/>
            <p:nvPr/>
          </p:nvGrpSpPr>
          <p:grpSpPr>
            <a:xfrm>
              <a:off x="1317170" y="902432"/>
              <a:ext cx="6877049" cy="4196872"/>
              <a:chOff x="1317170" y="902432"/>
              <a:chExt cx="6877049" cy="4196872"/>
            </a:xfrm>
          </p:grpSpPr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2"/>
              <a:srcRect l="4511"/>
              <a:stretch/>
            </p:blipFill>
            <p:spPr>
              <a:xfrm>
                <a:off x="1317170" y="902432"/>
                <a:ext cx="6877049" cy="3988480"/>
              </a:xfrm>
              <a:prstGeom prst="rect">
                <a:avLst/>
              </a:prstGeom>
            </p:spPr>
          </p:pic>
          <p:sp>
            <p:nvSpPr>
              <p:cNvPr id="10" name="CuadroTexto 3"/>
              <p:cNvSpPr txBox="1"/>
              <p:nvPr/>
            </p:nvSpPr>
            <p:spPr>
              <a:xfrm>
                <a:off x="6045200" y="4853083"/>
                <a:ext cx="1874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Rho</a:t>
                </a:r>
                <a:endParaRPr lang="en-US" sz="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>
                  <a:latin typeface="Arial Narrow" panose="020B060602020203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 smtClean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CuadroTexto 3"/>
              <p:cNvSpPr txBox="1"/>
              <p:nvPr/>
            </p:nvSpPr>
            <p:spPr>
              <a:xfrm>
                <a:off x="1645920" y="4853083"/>
                <a:ext cx="1874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Rho</a:t>
                </a:r>
                <a:endParaRPr lang="en-US" sz="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>
                  <a:latin typeface="Arial Narrow" panose="020B060602020203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 smtClean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CuadroTexto 3"/>
              <p:cNvSpPr txBox="1"/>
              <p:nvPr/>
            </p:nvSpPr>
            <p:spPr>
              <a:xfrm>
                <a:off x="3845560" y="4853083"/>
                <a:ext cx="18745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Rho</a:t>
                </a:r>
                <a:endParaRPr lang="en-US" sz="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>
                  <a:latin typeface="Arial Narrow" panose="020B060602020203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endParaRPr lang="en-US" sz="100" dirty="0" smtClean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9" name="CuadroTexto 30"/>
            <p:cNvSpPr txBox="1"/>
            <p:nvPr/>
          </p:nvSpPr>
          <p:spPr>
            <a:xfrm>
              <a:off x="5805860" y="949977"/>
              <a:ext cx="1355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3690CB"/>
                  </a:solidFill>
                  <a:latin typeface="Arial Narrow" panose="020B0606020202030204" pitchFamily="34" charset="0"/>
                </a:rPr>
                <a:t>a/</a:t>
              </a:r>
              <a:r>
                <a:rPr lang="en-US" sz="1200" b="1" dirty="0" err="1" smtClean="0">
                  <a:solidFill>
                    <a:srgbClr val="3690CB"/>
                  </a:solidFill>
                  <a:latin typeface="Arial Narrow" panose="020B0606020202030204" pitchFamily="34" charset="0"/>
                </a:rPr>
                <a:t>L</a:t>
              </a:r>
              <a:r>
                <a:rPr lang="en-US" sz="1200" b="1" baseline="-25000" dirty="0" err="1" smtClean="0">
                  <a:solidFill>
                    <a:srgbClr val="3690CB"/>
                  </a:solidFill>
                  <a:latin typeface="Arial Narrow" panose="020B0606020202030204" pitchFamily="34" charset="0"/>
                </a:rPr>
                <a:t>ne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b="1" dirty="0" smtClean="0">
                  <a:solidFill>
                    <a:srgbClr val="DA5820"/>
                  </a:solidFill>
                  <a:latin typeface="Arial Narrow" panose="020B0606020202030204" pitchFamily="34" charset="0"/>
                </a:rPr>
                <a:t>a/</a:t>
              </a:r>
              <a:r>
                <a:rPr lang="en-US" sz="1200" b="1" dirty="0" err="1" smtClean="0">
                  <a:solidFill>
                    <a:srgbClr val="DA5820"/>
                  </a:solidFill>
                  <a:latin typeface="Arial Narrow" panose="020B0606020202030204" pitchFamily="34" charset="0"/>
                </a:rPr>
                <a:t>L</a:t>
              </a:r>
              <a:r>
                <a:rPr lang="en-US" sz="1200" b="1" baseline="-25000" dirty="0" err="1" smtClean="0">
                  <a:solidFill>
                    <a:srgbClr val="DA5820"/>
                  </a:solidFill>
                  <a:latin typeface="Arial Narrow" panose="020B0606020202030204" pitchFamily="34" charset="0"/>
                </a:rPr>
                <a:t>Te</a:t>
              </a:r>
              <a:r>
                <a:rPr lang="en-US" sz="1200" b="1" dirty="0" smtClean="0">
                  <a:latin typeface="Arial Narrow" panose="020B0606020202030204" pitchFamily="34" charset="0"/>
                </a:rPr>
                <a:t>, </a:t>
              </a:r>
              <a:r>
                <a:rPr lang="en-US" sz="1200" b="1" dirty="0" smtClean="0">
                  <a:solidFill>
                    <a:srgbClr val="E89617"/>
                  </a:solidFill>
                  <a:latin typeface="Arial Narrow" panose="020B0606020202030204" pitchFamily="34" charset="0"/>
                </a:rPr>
                <a:t>a/</a:t>
              </a:r>
              <a:r>
                <a:rPr lang="en-US" sz="1200" b="1" dirty="0" err="1" smtClean="0">
                  <a:solidFill>
                    <a:srgbClr val="E89617"/>
                  </a:solidFill>
                  <a:latin typeface="Arial Narrow" panose="020B0606020202030204" pitchFamily="34" charset="0"/>
                </a:rPr>
                <a:t>L</a:t>
              </a:r>
              <a:r>
                <a:rPr lang="en-US" sz="1200" b="1" baseline="-25000" dirty="0" err="1" smtClean="0">
                  <a:solidFill>
                    <a:srgbClr val="E89617"/>
                  </a:solidFill>
                  <a:latin typeface="Arial Narrow" panose="020B0606020202030204" pitchFamily="34" charset="0"/>
                </a:rPr>
                <a:t>Ti</a:t>
              </a:r>
              <a:endParaRPr lang="en-US" sz="1000" b="1" baseline="-25000" dirty="0" smtClean="0">
                <a:solidFill>
                  <a:srgbClr val="E89617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3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r="20482"/>
          <a:stretch/>
        </p:blipFill>
        <p:spPr>
          <a:xfrm>
            <a:off x="4048129" y="2872591"/>
            <a:ext cx="2736393" cy="202788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edge density leads to higher performance!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5</a:t>
            </a:r>
            <a:endParaRPr lang="en-CA" dirty="0">
              <a:latin typeface="Arial Narrow" panose="020B0506020202030204" pitchFamily="34" charset="0"/>
            </a:endParaRPr>
          </a:p>
        </p:txBody>
      </p:sp>
      <p:grpSp>
        <p:nvGrpSpPr>
          <p:cNvPr id="8" name="Group 303">
            <a:extLst>
              <a:ext uri="{FF2B5EF4-FFF2-40B4-BE49-F238E27FC236}">
                <a16:creationId xmlns:a16="http://schemas.microsoft.com/office/drawing/2014/main" id="{8D290FDA-BE1E-84B0-9C2D-F263A916E5E3}"/>
              </a:ext>
            </a:extLst>
          </p:cNvPr>
          <p:cNvGrpSpPr/>
          <p:nvPr/>
        </p:nvGrpSpPr>
        <p:grpSpPr>
          <a:xfrm>
            <a:off x="7529646" y="898253"/>
            <a:ext cx="3162019" cy="2067836"/>
            <a:chOff x="10797840" y="24169086"/>
            <a:chExt cx="5548115" cy="4020039"/>
          </a:xfrm>
        </p:grpSpPr>
        <p:pic>
          <p:nvPicPr>
            <p:cNvPr id="9" name="Picture 299" descr="A close-up of a graph&#10;&#10;Description automatically generated">
              <a:extLst>
                <a:ext uri="{FF2B5EF4-FFF2-40B4-BE49-F238E27FC236}">
                  <a16:creationId xmlns:a16="http://schemas.microsoft.com/office/drawing/2014/main" id="{E242FF26-8620-A898-3A83-E2DB99B55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2" t="6020"/>
            <a:stretch/>
          </p:blipFill>
          <p:spPr>
            <a:xfrm>
              <a:off x="10797840" y="24304757"/>
              <a:ext cx="5548115" cy="3884368"/>
            </a:xfrm>
            <a:prstGeom prst="rect">
              <a:avLst/>
            </a:prstGeom>
          </p:spPr>
        </p:pic>
        <p:pic>
          <p:nvPicPr>
            <p:cNvPr id="10" name="Picture 300" descr="A graph of a number of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4254D1D8-CEAF-8B1B-72FF-E8B93C86C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8" t="3870" r="-363"/>
            <a:stretch/>
          </p:blipFill>
          <p:spPr>
            <a:xfrm>
              <a:off x="15666620" y="24169086"/>
              <a:ext cx="679326" cy="3928975"/>
            </a:xfrm>
            <a:prstGeom prst="rect">
              <a:avLst/>
            </a:prstGeom>
          </p:spPr>
        </p:pic>
      </p:grpSp>
      <p:grpSp>
        <p:nvGrpSpPr>
          <p:cNvPr id="2" name="Grupo 1"/>
          <p:cNvGrpSpPr/>
          <p:nvPr/>
        </p:nvGrpSpPr>
        <p:grpSpPr>
          <a:xfrm>
            <a:off x="4106634" y="840745"/>
            <a:ext cx="3129028" cy="2155730"/>
            <a:chOff x="2718705" y="1109985"/>
            <a:chExt cx="3129028" cy="2155730"/>
          </a:xfrm>
        </p:grpSpPr>
        <p:pic>
          <p:nvPicPr>
            <p:cNvPr id="11" name="Picture 290" descr="A close-up of a graph&#10;&#10;Description automatically generated">
              <a:extLst>
                <a:ext uri="{FF2B5EF4-FFF2-40B4-BE49-F238E27FC236}">
                  <a16:creationId xmlns:a16="http://schemas.microsoft.com/office/drawing/2014/main" id="{8C8E3060-1F04-7A9B-3F0B-4A7E35E7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5" b="10482"/>
            <a:stretch/>
          </p:blipFill>
          <p:spPr>
            <a:xfrm>
              <a:off x="2743202" y="1109985"/>
              <a:ext cx="3104531" cy="1894472"/>
            </a:xfrm>
            <a:prstGeom prst="rect">
              <a:avLst/>
            </a:prstGeom>
          </p:spPr>
        </p:pic>
        <p:pic>
          <p:nvPicPr>
            <p:cNvPr id="13" name="Picture 299" descr="A close-up of a graph&#10;&#10;Description automatically generated">
              <a:extLst>
                <a:ext uri="{FF2B5EF4-FFF2-40B4-BE49-F238E27FC236}">
                  <a16:creationId xmlns:a16="http://schemas.microsoft.com/office/drawing/2014/main" id="{E242FF26-8620-A898-3A83-E2DB99B55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2" t="88885" r="8348" b="-1558"/>
            <a:stretch/>
          </p:blipFill>
          <p:spPr>
            <a:xfrm>
              <a:off x="2718705" y="2996293"/>
              <a:ext cx="2637608" cy="269422"/>
            </a:xfrm>
            <a:prstGeom prst="rect">
              <a:avLst/>
            </a:prstGeom>
          </p:spPr>
        </p:pic>
      </p:grpSp>
      <p:pic>
        <p:nvPicPr>
          <p:cNvPr id="17" name="Picture 300" descr="A graph of a number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4254D1D8-CEAF-8B1B-72FF-E8B93C86C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8" t="3870" r="-363"/>
          <a:stretch/>
        </p:blipFill>
        <p:spPr>
          <a:xfrm>
            <a:off x="10318104" y="1164772"/>
            <a:ext cx="387166" cy="202099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/>
          <a:srcRect r="21257"/>
          <a:stretch/>
        </p:blipFill>
        <p:spPr>
          <a:xfrm>
            <a:off x="7489366" y="2853935"/>
            <a:ext cx="2815419" cy="2106971"/>
          </a:xfrm>
          <a:prstGeom prst="rect">
            <a:avLst/>
          </a:prstGeom>
        </p:spPr>
      </p:pic>
      <p:sp>
        <p:nvSpPr>
          <p:cNvPr id="19" name="CuadroTexto 3"/>
          <p:cNvSpPr txBox="1"/>
          <p:nvPr/>
        </p:nvSpPr>
        <p:spPr>
          <a:xfrm>
            <a:off x="320164" y="5048583"/>
            <a:ext cx="11246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While the basic turbulence suppression mechanism is the same, there are some relevant differences with baseline scenarios: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Density gradient appears at the edge, rather than at the mid-radius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As a result, 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</a:t>
            </a:r>
            <a:r>
              <a:rPr lang="en-US" dirty="0" smtClean="0">
                <a:latin typeface="Arial Narrow" panose="020B0606020202030204" pitchFamily="34" charset="0"/>
              </a:rPr>
              <a:t> gradient is also radially displaced, leading to higher “HP volume”, thus improving performance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>
              <a:latin typeface="Arial Narrow" panose="020B0606020202030204" pitchFamily="34" charset="0"/>
            </a:endParaRPr>
          </a:p>
          <a:p>
            <a:pPr algn="just"/>
            <a:r>
              <a:rPr lang="en-US" dirty="0" smtClean="0">
                <a:latin typeface="Arial Narrow" panose="020B0606020202030204" pitchFamily="34" charset="0"/>
              </a:rPr>
              <a:t>Same differences can be observed in DR measurements of </a:t>
            </a:r>
            <a:r>
              <a:rPr lang="en-US" dirty="0" err="1" smtClean="0">
                <a:latin typeface="Arial Narrow" panose="020B0606020202030204" pitchFamily="34" charset="0"/>
              </a:rPr>
              <a:t>E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 and fluctuations.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1317171" y="902432"/>
            <a:ext cx="2320110" cy="4196872"/>
            <a:chOff x="1317171" y="902432"/>
            <a:chExt cx="2320110" cy="4196872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8"/>
            <a:srcRect l="4511" r="63274"/>
            <a:stretch/>
          </p:blipFill>
          <p:spPr>
            <a:xfrm>
              <a:off x="1317171" y="902432"/>
              <a:ext cx="2320110" cy="3988480"/>
            </a:xfrm>
            <a:prstGeom prst="rect">
              <a:avLst/>
            </a:prstGeom>
          </p:spPr>
        </p:pic>
        <p:sp>
          <p:nvSpPr>
            <p:cNvPr id="32" name="CuadroTexto 3"/>
            <p:cNvSpPr txBox="1"/>
            <p:nvPr/>
          </p:nvSpPr>
          <p:spPr>
            <a:xfrm>
              <a:off x="1645920" y="4853083"/>
              <a:ext cx="1874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Rho</a:t>
              </a:r>
              <a:endParaRPr lang="en-US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00" dirty="0">
                <a:latin typeface="Arial Narrow" panose="020B0606020202030204" pitchFamily="34" charset="0"/>
              </a:endParaRP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00" dirty="0" smtClean="0">
                <a:latin typeface="Arial Narrow" panose="020B0606020202030204" pitchFamily="34" charset="0"/>
              </a:endParaRPr>
            </a:p>
          </p:txBody>
        </p:sp>
      </p:grpSp>
      <p:cxnSp>
        <p:nvCxnSpPr>
          <p:cNvPr id="4" name="Conector recto 3"/>
          <p:cNvCxnSpPr/>
          <p:nvPr/>
        </p:nvCxnSpPr>
        <p:spPr>
          <a:xfrm flipH="1">
            <a:off x="9855200" y="3053080"/>
            <a:ext cx="5080" cy="143256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>
            <a:off x="8666480" y="3053080"/>
            <a:ext cx="5080" cy="14325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"/>
          <p:cNvSpPr txBox="1"/>
          <p:nvPr/>
        </p:nvSpPr>
        <p:spPr>
          <a:xfrm>
            <a:off x="8290561" y="4200852"/>
            <a:ext cx="1945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HP phase</a:t>
            </a:r>
            <a:endParaRPr lang="en-U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Conector recto 35"/>
          <p:cNvCxnSpPr/>
          <p:nvPr/>
        </p:nvCxnSpPr>
        <p:spPr>
          <a:xfrm flipH="1">
            <a:off x="6309360" y="3053080"/>
            <a:ext cx="5080" cy="143256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/>
          <p:cNvCxnSpPr/>
          <p:nvPr/>
        </p:nvCxnSpPr>
        <p:spPr>
          <a:xfrm flipH="1">
            <a:off x="5171440" y="3053080"/>
            <a:ext cx="5080" cy="14325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"/>
          <p:cNvSpPr txBox="1"/>
          <p:nvPr/>
        </p:nvSpPr>
        <p:spPr>
          <a:xfrm>
            <a:off x="4795521" y="4200852"/>
            <a:ext cx="1945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HP phase</a:t>
            </a:r>
            <a:endParaRPr lang="en-US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635809" y="761093"/>
            <a:ext cx="3907991" cy="5279027"/>
            <a:chOff x="3635809" y="862693"/>
            <a:chExt cx="3907991" cy="5279027"/>
          </a:xfrm>
        </p:grpSpPr>
        <p:sp>
          <p:nvSpPr>
            <p:cNvPr id="25" name="Rectángulo 24"/>
            <p:cNvSpPr/>
            <p:nvPr/>
          </p:nvSpPr>
          <p:spPr>
            <a:xfrm>
              <a:off x="3635809" y="862693"/>
              <a:ext cx="3907991" cy="5279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74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3888872" y="2053060"/>
              <a:ext cx="3493094" cy="3918274"/>
              <a:chOff x="4988520" y="2058624"/>
              <a:chExt cx="3646339" cy="3918274"/>
            </a:xfrm>
            <a:solidFill>
              <a:schemeClr val="bg1"/>
            </a:solidFill>
          </p:grpSpPr>
          <p:pic>
            <p:nvPicPr>
              <p:cNvPr id="22" name="Imagen 21"/>
              <p:cNvPicPr>
                <a:picLocks noChangeAspect="1"/>
              </p:cNvPicPr>
              <p:nvPr/>
            </p:nvPicPr>
            <p:blipFill rotWithShape="1">
              <a:blip r:embed="rId9"/>
              <a:srcRect r="16420" b="16394"/>
              <a:stretch/>
            </p:blipFill>
            <p:spPr>
              <a:xfrm>
                <a:off x="4988520" y="2058624"/>
                <a:ext cx="3393714" cy="3692525"/>
              </a:xfrm>
              <a:prstGeom prst="rect">
                <a:avLst/>
              </a:prstGeom>
              <a:grpFill/>
            </p:spPr>
          </p:pic>
          <p:sp>
            <p:nvSpPr>
              <p:cNvPr id="23" name="CuadroTexto 22"/>
              <p:cNvSpPr txBox="1"/>
              <p:nvPr/>
            </p:nvSpPr>
            <p:spPr>
              <a:xfrm>
                <a:off x="6839223" y="5699899"/>
                <a:ext cx="1795636" cy="27699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i="1" dirty="0" err="1" smtClean="0"/>
                  <a:t>Kick</a:t>
                </a:r>
                <a:r>
                  <a:rPr lang="es-ES" sz="1200" i="1" dirty="0" smtClean="0"/>
                  <a:t> et al., PPCF 1999</a:t>
                </a:r>
                <a:endParaRPr lang="en-US" sz="1000" i="1" dirty="0" smtClean="0"/>
              </a:p>
            </p:txBody>
          </p:sp>
        </p:grpSp>
        <p:sp>
          <p:nvSpPr>
            <p:cNvPr id="39" name="CuadroTexto 38"/>
            <p:cNvSpPr txBox="1"/>
            <p:nvPr/>
          </p:nvSpPr>
          <p:spPr>
            <a:xfrm>
              <a:off x="3739966" y="917557"/>
              <a:ext cx="3789680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 err="1" smtClean="0">
                  <a:latin typeface="Arial Narrow" panose="020B0506020202030204" pitchFamily="34" charset="0"/>
                </a:rPr>
                <a:t>This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regime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is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reminiscent</a:t>
              </a:r>
              <a:r>
                <a:rPr lang="es-ES" dirty="0" smtClean="0">
                  <a:latin typeface="Arial Narrow" panose="020B0506020202030204" pitchFamily="34" charset="0"/>
                </a:rPr>
                <a:t> of </a:t>
              </a:r>
              <a:r>
                <a:rPr lang="es-ES" dirty="0" err="1" smtClean="0">
                  <a:latin typeface="Arial Narrow" panose="020B0506020202030204" pitchFamily="34" charset="0"/>
                </a:rPr>
                <a:t>the</a:t>
              </a:r>
              <a:r>
                <a:rPr lang="es-ES" dirty="0" smtClean="0">
                  <a:latin typeface="Arial Narrow" panose="020B0506020202030204" pitchFamily="34" charset="0"/>
                </a:rPr>
                <a:t> “</a:t>
              </a:r>
              <a:r>
                <a:rPr lang="es-ES" dirty="0" err="1" smtClean="0">
                  <a:latin typeface="Arial Narrow" panose="020B0506020202030204" pitchFamily="34" charset="0"/>
                </a:rPr>
                <a:t>Optimum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Confinement</a:t>
              </a:r>
              <a:r>
                <a:rPr lang="es-ES" dirty="0" smtClean="0">
                  <a:latin typeface="Arial Narrow" panose="020B0506020202030204" pitchFamily="34" charset="0"/>
                </a:rPr>
                <a:t>” </a:t>
              </a:r>
              <a:r>
                <a:rPr lang="es-ES" dirty="0" err="1" smtClean="0">
                  <a:latin typeface="Arial Narrow" panose="020B0506020202030204" pitchFamily="34" charset="0"/>
                </a:rPr>
                <a:t>regime</a:t>
              </a:r>
              <a:r>
                <a:rPr lang="es-ES" dirty="0" smtClean="0">
                  <a:latin typeface="Arial Narrow" panose="020B0506020202030204" pitchFamily="34" charset="0"/>
                </a:rPr>
                <a:t> in W7-AS, </a:t>
              </a:r>
              <a:r>
                <a:rPr lang="es-ES" dirty="0" err="1" smtClean="0">
                  <a:latin typeface="Arial Narrow" panose="020B0506020202030204" pitchFamily="34" charset="0"/>
                </a:rPr>
                <a:t>which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produced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n-US" dirty="0" err="1" smtClean="0">
                  <a:latin typeface="Symbol" panose="05050102010706020507" pitchFamily="18" charset="2"/>
                </a:rPr>
                <a:t>t</a:t>
              </a:r>
              <a:r>
                <a:rPr lang="en-US" baseline="-25000" dirty="0" err="1" smtClean="0">
                  <a:latin typeface="Arial Narrow" panose="020B0606020202030204" pitchFamily="34" charset="0"/>
                </a:rPr>
                <a:t>E</a:t>
              </a:r>
              <a:r>
                <a:rPr lang="en-US" dirty="0" smtClean="0">
                  <a:latin typeface="Arial Narrow" panose="020B0606020202030204" pitchFamily="34" charset="0"/>
                </a:rPr>
                <a:t>/</a:t>
              </a:r>
              <a:r>
                <a:rPr lang="en-US" dirty="0" smtClean="0">
                  <a:latin typeface="Symbol" panose="05050102010706020507" pitchFamily="18" charset="2"/>
                </a:rPr>
                <a:t>t</a:t>
              </a:r>
              <a:r>
                <a:rPr lang="en-US" baseline="-25000" dirty="0" smtClean="0">
                  <a:latin typeface="Arial Narrow" panose="020B0606020202030204" pitchFamily="34" charset="0"/>
                </a:rPr>
                <a:t>ISS95 </a:t>
              </a:r>
              <a:r>
                <a:rPr lang="en-US" dirty="0">
                  <a:latin typeface="Arial Narrow" panose="020B0606020202030204" pitchFamily="34" charset="0"/>
                </a:rPr>
                <a:t>~ </a:t>
              </a:r>
              <a:r>
                <a:rPr lang="en-US" dirty="0" smtClean="0">
                  <a:latin typeface="Arial Narrow" panose="020B0606020202030204" pitchFamily="34" charset="0"/>
                </a:rPr>
                <a:t>2-2.5, record </a:t>
              </a:r>
              <a:r>
                <a:rPr lang="en-US" dirty="0" err="1" smtClean="0">
                  <a:latin typeface="Arial Narrow" panose="020B0606020202030204" pitchFamily="34" charset="0"/>
                </a:rPr>
                <a:t>T</a:t>
              </a:r>
              <a:r>
                <a:rPr lang="en-US" baseline="-25000" dirty="0" err="1" smtClean="0">
                  <a:latin typeface="Arial Narrow" panose="020B0606020202030204" pitchFamily="34" charset="0"/>
                </a:rPr>
                <a:t>i</a:t>
              </a:r>
              <a:r>
                <a:rPr lang="en-US" dirty="0" smtClean="0">
                  <a:latin typeface="Arial Narrow" panose="020B0606020202030204" pitchFamily="34" charset="0"/>
                </a:rPr>
                <a:t>, </a:t>
              </a:r>
              <a:r>
                <a:rPr lang="en-US" dirty="0" err="1" smtClean="0">
                  <a:latin typeface="Arial Narrow" panose="020B0606020202030204" pitchFamily="34" charset="0"/>
                </a:rPr>
                <a:t>n</a:t>
              </a:r>
              <a:r>
                <a:rPr lang="en-US" baseline="-25000" dirty="0" err="1" smtClean="0">
                  <a:latin typeface="Arial Narrow" panose="020B0606020202030204" pitchFamily="34" charset="0"/>
                </a:rPr>
                <a:t>e</a:t>
              </a:r>
              <a:r>
                <a:rPr lang="en-US" dirty="0" err="1" smtClean="0">
                  <a:latin typeface="Arial Narrow" panose="020B0606020202030204" pitchFamily="34" charset="0"/>
                </a:rPr>
                <a:t>T</a:t>
              </a:r>
              <a:r>
                <a:rPr lang="en-US" baseline="-25000" dirty="0" err="1" smtClean="0">
                  <a:latin typeface="Arial Narrow" panose="020B0606020202030204" pitchFamily="34" charset="0"/>
                </a:rPr>
                <a:t>i</a:t>
              </a:r>
              <a:r>
                <a:rPr lang="en-US" dirty="0" err="1" smtClean="0">
                  <a:latin typeface="Symbol" panose="05050102010706020507" pitchFamily="18" charset="2"/>
                </a:rPr>
                <a:t>t</a:t>
              </a:r>
              <a:r>
                <a:rPr lang="en-US" baseline="-25000" dirty="0" err="1" smtClean="0">
                  <a:latin typeface="Arial Narrow" panose="020B0606020202030204" pitchFamily="34" charset="0"/>
                </a:rPr>
                <a:t>E</a:t>
              </a:r>
              <a:r>
                <a:rPr lang="en-US" baseline="-25000" dirty="0" smtClean="0">
                  <a:latin typeface="Arial Narrow" panose="020B0606020202030204" pitchFamily="34" charset="0"/>
                </a:rPr>
                <a:t>.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31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680" y="968884"/>
            <a:ext cx="3962400" cy="23417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in the LDHP regime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b="37100"/>
          <a:stretch/>
        </p:blipFill>
        <p:spPr>
          <a:xfrm>
            <a:off x="391284" y="968884"/>
            <a:ext cx="3951470" cy="3450716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93381"/>
          <a:stretch/>
        </p:blipFill>
        <p:spPr>
          <a:xfrm>
            <a:off x="711203" y="4402668"/>
            <a:ext cx="3630062" cy="363159"/>
          </a:xfrm>
          <a:prstGeom prst="rect">
            <a:avLst/>
          </a:prstGeom>
        </p:spPr>
      </p:pic>
      <p:cxnSp>
        <p:nvCxnSpPr>
          <p:cNvPr id="13" name="Conector recto 9"/>
          <p:cNvCxnSpPr/>
          <p:nvPr/>
        </p:nvCxnSpPr>
        <p:spPr>
          <a:xfrm flipH="1">
            <a:off x="2380300" y="1115208"/>
            <a:ext cx="16165" cy="3276000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9"/>
          <p:cNvCxnSpPr/>
          <p:nvPr/>
        </p:nvCxnSpPr>
        <p:spPr>
          <a:xfrm flipH="1">
            <a:off x="931344" y="1115208"/>
            <a:ext cx="16165" cy="3276000"/>
          </a:xfrm>
          <a:prstGeom prst="line">
            <a:avLst/>
          </a:prstGeom>
          <a:ln w="19050">
            <a:solidFill>
              <a:srgbClr val="2687C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9"/>
          <p:cNvCxnSpPr/>
          <p:nvPr/>
        </p:nvCxnSpPr>
        <p:spPr>
          <a:xfrm flipH="1">
            <a:off x="1078374" y="1115208"/>
            <a:ext cx="16165" cy="3276000"/>
          </a:xfrm>
          <a:prstGeom prst="line">
            <a:avLst/>
          </a:prstGeom>
          <a:ln w="19050">
            <a:solidFill>
              <a:srgbClr val="DB5E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2"/>
          <p:cNvCxnSpPr/>
          <p:nvPr/>
        </p:nvCxnSpPr>
        <p:spPr>
          <a:xfrm flipH="1">
            <a:off x="1257964" y="1115208"/>
            <a:ext cx="16165" cy="327600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9"/>
          <p:cNvCxnSpPr/>
          <p:nvPr/>
        </p:nvCxnSpPr>
        <p:spPr>
          <a:xfrm flipH="1">
            <a:off x="1837494" y="1115208"/>
            <a:ext cx="16165" cy="327600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  <p:cxnSp>
        <p:nvCxnSpPr>
          <p:cNvPr id="18" name="Conector recto 9"/>
          <p:cNvCxnSpPr/>
          <p:nvPr/>
        </p:nvCxnSpPr>
        <p:spPr>
          <a:xfrm flipH="1">
            <a:off x="2730820" y="1115208"/>
            <a:ext cx="16165" cy="3276000"/>
          </a:xfrm>
          <a:prstGeom prst="line">
            <a:avLst/>
          </a:prstGeom>
          <a:ln w="19050">
            <a:solidFill>
              <a:srgbClr val="4DBE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3"/>
          <p:cNvSpPr txBox="1"/>
          <p:nvPr/>
        </p:nvSpPr>
        <p:spPr>
          <a:xfrm>
            <a:off x="4941860" y="1007188"/>
            <a:ext cx="289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balance (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electrons+ions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368" y="742439"/>
            <a:ext cx="4083943" cy="3062958"/>
          </a:xfrm>
          <a:prstGeom prst="rect">
            <a:avLst/>
          </a:prstGeom>
        </p:spPr>
      </p:pic>
      <p:sp>
        <p:nvSpPr>
          <p:cNvPr id="20" name="CuadroTexto 3"/>
          <p:cNvSpPr txBox="1"/>
          <p:nvPr/>
        </p:nvSpPr>
        <p:spPr>
          <a:xfrm>
            <a:off x="330200" y="4917553"/>
            <a:ext cx="41262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Power balance </a:t>
            </a:r>
            <a:r>
              <a:rPr lang="en-US" sz="1600" dirty="0" smtClean="0">
                <a:latin typeface="Arial Narrow" panose="020B0606020202030204" pitchFamily="34" charset="0"/>
              </a:rPr>
              <a:t>was used to calculate transport. Some caveats in order: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No </a:t>
            </a:r>
            <a:r>
              <a:rPr lang="en-US" sz="1400" dirty="0" err="1" smtClean="0">
                <a:latin typeface="Arial Narrow" panose="020B0606020202030204" pitchFamily="34" charset="0"/>
              </a:rPr>
              <a:t>P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rad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included (see </a:t>
            </a:r>
            <a:r>
              <a:rPr lang="en-US" sz="1400" i="1" dirty="0" smtClean="0">
                <a:latin typeface="Arial Narrow" panose="020B0606020202030204" pitchFamily="34" charset="0"/>
              </a:rPr>
              <a:t>D.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smtClean="0">
                <a:latin typeface="Arial Narrow" panose="020B0606020202030204" pitchFamily="34" charset="0"/>
              </a:rPr>
              <a:t>Zhang </a:t>
            </a:r>
            <a:r>
              <a:rPr lang="en-US" sz="1400" i="1" dirty="0" smtClean="0">
                <a:latin typeface="Arial Narrow" panose="020B0606020202030204" pitchFamily="34" charset="0"/>
              </a:rPr>
              <a:t>PPCF 23</a:t>
            </a:r>
            <a:r>
              <a:rPr lang="en-US" sz="1400" dirty="0" smtClean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No NBI deposition</a:t>
            </a:r>
            <a:endParaRPr lang="en-US" sz="1400" baseline="-250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Only </a:t>
            </a:r>
            <a:r>
              <a:rPr lang="en-US" sz="1400" dirty="0" err="1" smtClean="0">
                <a:latin typeface="Arial Narrow" panose="020B0606020202030204" pitchFamily="34" charset="0"/>
              </a:rPr>
              <a:t>Q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e+i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is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21" name="CuadroTexto 20"/>
          <p:cNvSpPr txBox="1"/>
          <p:nvPr/>
        </p:nvSpPr>
        <p:spPr>
          <a:xfrm>
            <a:off x="6177280" y="3196616"/>
            <a:ext cx="5644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M.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Wappl</a:t>
            </a:r>
            <a:r>
              <a:rPr lang="es-ES" sz="1200" i="1" dirty="0" smtClean="0">
                <a:latin typeface="Arial Narrow" panose="020B0606020202030204" pitchFamily="34" charset="0"/>
              </a:rPr>
              <a:t>, PPCF 25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22" name="CuadroTexto 3"/>
          <p:cNvSpPr txBox="1"/>
          <p:nvPr/>
        </p:nvSpPr>
        <p:spPr>
          <a:xfrm>
            <a:off x="6273800" y="1915183"/>
            <a:ext cx="18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Usual a/Ln effect on core transport!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246" y="840052"/>
            <a:ext cx="878776" cy="181272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V="1">
            <a:off x="6004560" y="2448560"/>
            <a:ext cx="396240" cy="259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26" y="767291"/>
            <a:ext cx="3892373" cy="29192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402" y="767291"/>
            <a:ext cx="3892373" cy="29192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in the LDHP regime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b="37100"/>
          <a:stretch/>
        </p:blipFill>
        <p:spPr>
          <a:xfrm>
            <a:off x="391284" y="968884"/>
            <a:ext cx="3951470" cy="3450716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93381"/>
          <a:stretch/>
        </p:blipFill>
        <p:spPr>
          <a:xfrm>
            <a:off x="711203" y="4402668"/>
            <a:ext cx="3630062" cy="363159"/>
          </a:xfrm>
          <a:prstGeom prst="rect">
            <a:avLst/>
          </a:prstGeom>
        </p:spPr>
      </p:pic>
      <p:cxnSp>
        <p:nvCxnSpPr>
          <p:cNvPr id="13" name="Conector recto 9"/>
          <p:cNvCxnSpPr/>
          <p:nvPr/>
        </p:nvCxnSpPr>
        <p:spPr>
          <a:xfrm flipH="1">
            <a:off x="2380300" y="1115208"/>
            <a:ext cx="16165" cy="3276000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9"/>
          <p:cNvCxnSpPr/>
          <p:nvPr/>
        </p:nvCxnSpPr>
        <p:spPr>
          <a:xfrm flipH="1">
            <a:off x="931344" y="1115208"/>
            <a:ext cx="16165" cy="3276000"/>
          </a:xfrm>
          <a:prstGeom prst="line">
            <a:avLst/>
          </a:prstGeom>
          <a:ln w="19050">
            <a:solidFill>
              <a:srgbClr val="2687C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9"/>
          <p:cNvCxnSpPr/>
          <p:nvPr/>
        </p:nvCxnSpPr>
        <p:spPr>
          <a:xfrm flipH="1">
            <a:off x="1078374" y="1115208"/>
            <a:ext cx="16165" cy="3276000"/>
          </a:xfrm>
          <a:prstGeom prst="line">
            <a:avLst/>
          </a:prstGeom>
          <a:ln w="19050">
            <a:solidFill>
              <a:srgbClr val="DB5E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2"/>
          <p:cNvCxnSpPr/>
          <p:nvPr/>
        </p:nvCxnSpPr>
        <p:spPr>
          <a:xfrm flipH="1">
            <a:off x="1257964" y="1115208"/>
            <a:ext cx="16165" cy="327600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9"/>
          <p:cNvCxnSpPr/>
          <p:nvPr/>
        </p:nvCxnSpPr>
        <p:spPr>
          <a:xfrm flipH="1">
            <a:off x="1837494" y="1115208"/>
            <a:ext cx="16165" cy="327600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6</a:t>
            </a:r>
            <a:endParaRPr lang="en-CA" dirty="0">
              <a:latin typeface="Arial Narrow" panose="020B0506020202030204" pitchFamily="34" charset="0"/>
            </a:endParaRPr>
          </a:p>
        </p:txBody>
      </p:sp>
      <p:cxnSp>
        <p:nvCxnSpPr>
          <p:cNvPr id="18" name="Conector recto 9"/>
          <p:cNvCxnSpPr/>
          <p:nvPr/>
        </p:nvCxnSpPr>
        <p:spPr>
          <a:xfrm flipH="1">
            <a:off x="2730820" y="1115208"/>
            <a:ext cx="16165" cy="3276000"/>
          </a:xfrm>
          <a:prstGeom prst="line">
            <a:avLst/>
          </a:prstGeom>
          <a:ln w="19050">
            <a:solidFill>
              <a:srgbClr val="4DBE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9312" y="3580620"/>
            <a:ext cx="3902208" cy="2926656"/>
          </a:xfrm>
          <a:prstGeom prst="rect">
            <a:avLst/>
          </a:prstGeom>
        </p:spPr>
      </p:pic>
      <p:sp>
        <p:nvSpPr>
          <p:cNvPr id="29" name="CuadroTexto 3"/>
          <p:cNvSpPr txBox="1"/>
          <p:nvPr/>
        </p:nvSpPr>
        <p:spPr>
          <a:xfrm>
            <a:off x="4941860" y="1007188"/>
            <a:ext cx="2891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balance (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electrons+ions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37" name="CuadroTexto 3"/>
          <p:cNvSpPr txBox="1"/>
          <p:nvPr/>
        </p:nvSpPr>
        <p:spPr>
          <a:xfrm>
            <a:off x="4481756" y="3732455"/>
            <a:ext cx="3776067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NC transport becomes dominant at mid-radius: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During LDHP, </a:t>
            </a:r>
            <a:r>
              <a:rPr lang="en-US" sz="1400" dirty="0" err="1" smtClean="0">
                <a:latin typeface="Arial Narrow" panose="020B0606020202030204" pitchFamily="34" charset="0"/>
              </a:rPr>
              <a:t>Q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turb</a:t>
            </a:r>
            <a:r>
              <a:rPr lang="en-US" sz="1400" dirty="0" smtClean="0">
                <a:latin typeface="Arial Narrow" panose="020B0606020202030204" pitchFamily="34" charset="0"/>
              </a:rPr>
              <a:t> ~ </a:t>
            </a:r>
            <a:r>
              <a:rPr lang="en-US" sz="1400" dirty="0" smtClean="0">
                <a:latin typeface="Arial Narrow" panose="020B0606020202030204" pitchFamily="34" charset="0"/>
              </a:rPr>
              <a:t>Q</a:t>
            </a:r>
            <a:r>
              <a:rPr lang="en-US" sz="1400" baseline="-25000" dirty="0" smtClean="0">
                <a:latin typeface="Arial Narrow" panose="020B0606020202030204" pitchFamily="34" charset="0"/>
              </a:rPr>
              <a:t>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D</a:t>
            </a:r>
            <a:r>
              <a:rPr lang="en-US" sz="1400" dirty="0" smtClean="0">
                <a:latin typeface="Arial Narrow" panose="020B0606020202030204" pitchFamily="34" charset="0"/>
              </a:rPr>
              <a:t>uring </a:t>
            </a:r>
            <a:r>
              <a:rPr lang="en-US" sz="1400" dirty="0" smtClean="0">
                <a:latin typeface="Arial Narrow" panose="020B0606020202030204" pitchFamily="34" charset="0"/>
              </a:rPr>
              <a:t>ECRH ramp</a:t>
            </a:r>
            <a:r>
              <a:rPr lang="en-US" sz="1400" dirty="0">
                <a:latin typeface="Arial Narrow" panose="020B0606020202030204" pitchFamily="34" charset="0"/>
              </a:rPr>
              <a:t>, </a:t>
            </a:r>
            <a:r>
              <a:rPr lang="en-US" sz="1400" dirty="0" err="1">
                <a:latin typeface="Arial Narrow" panose="020B0606020202030204" pitchFamily="34" charset="0"/>
              </a:rPr>
              <a:t>Q</a:t>
            </a:r>
            <a:r>
              <a:rPr lang="en-US" sz="1400" baseline="-25000" dirty="0" err="1">
                <a:latin typeface="Arial Narrow" panose="020B0606020202030204" pitchFamily="34" charset="0"/>
              </a:rPr>
              <a:t>turb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&lt; </a:t>
            </a:r>
            <a:r>
              <a:rPr lang="en-US" sz="1400" dirty="0" smtClean="0">
                <a:latin typeface="Arial Narrow" panose="020B0606020202030204" pitchFamily="34" charset="0"/>
              </a:rPr>
              <a:t>Q</a:t>
            </a:r>
            <a:r>
              <a:rPr lang="en-US" sz="1400" baseline="-25000" dirty="0" smtClean="0">
                <a:latin typeface="Arial Narrow" panose="020B0606020202030204" pitchFamily="34" charset="0"/>
              </a:rPr>
              <a:t>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aseline="-25000" dirty="0" smtClean="0">
              <a:latin typeface="Arial Narrow" panose="020B0606020202030204" pitchFamily="34" charset="0"/>
            </a:endParaRPr>
          </a:p>
          <a:p>
            <a:r>
              <a:rPr lang="en-US" sz="1600" dirty="0" smtClean="0">
                <a:latin typeface="Arial Narrow" panose="020B0606020202030204" pitchFamily="34" charset="0"/>
              </a:rPr>
              <a:t>Coherent experimental picture, consistent with NC simulations: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endParaRPr lang="en-US" sz="5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Very strong suppression of density </a:t>
            </a:r>
            <a:r>
              <a:rPr lang="en-US" sz="1400" dirty="0" smtClean="0">
                <a:latin typeface="Arial Narrow" panose="020B0606020202030204" pitchFamily="34" charset="0"/>
              </a:rPr>
              <a:t>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Radial </a:t>
            </a:r>
            <a:r>
              <a:rPr lang="en-US" sz="1400" dirty="0" smtClean="0">
                <a:latin typeface="Arial Narrow" panose="020B0606020202030204" pitchFamily="34" charset="0"/>
              </a:rPr>
              <a:t>position consistent with </a:t>
            </a:r>
            <a:r>
              <a:rPr lang="en-US" sz="1400" dirty="0" err="1" smtClean="0">
                <a:latin typeface="Symbol" panose="05050102010706020507" pitchFamily="18" charset="2"/>
              </a:rPr>
              <a:t>c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turb</a:t>
            </a:r>
            <a:r>
              <a:rPr lang="en-US" sz="1400" dirty="0" smtClean="0">
                <a:latin typeface="Arial Narrow" panose="020B0606020202030204" pitchFamily="34" charset="0"/>
              </a:rPr>
              <a:t>/</a:t>
            </a:r>
            <a:r>
              <a:rPr lang="en-US" sz="1400" dirty="0" err="1" smtClean="0">
                <a:latin typeface="Symbol" panose="05050102010706020507" pitchFamily="18" charset="2"/>
              </a:rPr>
              <a:t>c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GB</a:t>
            </a:r>
            <a:endParaRPr lang="en-US" sz="1400" baseline="-250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Radial position aligned with maximum </a:t>
            </a:r>
            <a:r>
              <a:rPr lang="en-US" sz="1400" dirty="0" err="1" smtClean="0">
                <a:latin typeface="Arial Narrow" panose="020B0606020202030204" pitchFamily="34" charset="0"/>
              </a:rPr>
              <a:t>E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r</a:t>
            </a:r>
            <a:r>
              <a:rPr lang="en-US" sz="1400" dirty="0" smtClean="0">
                <a:latin typeface="Arial Narrow" panose="020B0606020202030204" pitchFamily="34" charset="0"/>
              </a:rPr>
              <a:t> gradient</a:t>
            </a:r>
            <a:r>
              <a:rPr lang="en-US" sz="1400" dirty="0" smtClean="0">
                <a:latin typeface="Arial Narrow" panose="020B060602020203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Connection to Adrian, Andreas K-F?</a:t>
            </a:r>
            <a:endParaRPr lang="en-US" sz="14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9" name="CuadroTexto 3"/>
          <p:cNvSpPr txBox="1"/>
          <p:nvPr/>
        </p:nvSpPr>
        <p:spPr>
          <a:xfrm>
            <a:off x="330200" y="4917553"/>
            <a:ext cx="41262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Power balance </a:t>
            </a:r>
            <a:r>
              <a:rPr lang="en-US" sz="1600" dirty="0" smtClean="0">
                <a:latin typeface="Arial Narrow" panose="020B0606020202030204" pitchFamily="34" charset="0"/>
              </a:rPr>
              <a:t>was used to calculate transport. Some caveats in order: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No </a:t>
            </a:r>
            <a:r>
              <a:rPr lang="en-US" sz="1400" dirty="0" err="1" smtClean="0">
                <a:latin typeface="Arial Narrow" panose="020B0606020202030204" pitchFamily="34" charset="0"/>
              </a:rPr>
              <a:t>P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rad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included (see </a:t>
            </a:r>
            <a:r>
              <a:rPr lang="en-US" sz="1400" i="1" dirty="0" smtClean="0">
                <a:latin typeface="Arial Narrow" panose="020B0606020202030204" pitchFamily="34" charset="0"/>
              </a:rPr>
              <a:t>D.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smtClean="0">
                <a:latin typeface="Arial Narrow" panose="020B0606020202030204" pitchFamily="34" charset="0"/>
              </a:rPr>
              <a:t>Zhang </a:t>
            </a:r>
            <a:r>
              <a:rPr lang="en-US" sz="1400" i="1" dirty="0" smtClean="0">
                <a:latin typeface="Arial Narrow" panose="020B0606020202030204" pitchFamily="34" charset="0"/>
              </a:rPr>
              <a:t>PPCF 23</a:t>
            </a:r>
            <a:r>
              <a:rPr lang="en-US" sz="1400" dirty="0" smtClean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No NBI deposition</a:t>
            </a:r>
            <a:endParaRPr lang="en-US" sz="1400" baseline="-250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 Narrow" panose="020B0606020202030204" pitchFamily="34" charset="0"/>
              </a:rPr>
              <a:t>Only </a:t>
            </a:r>
            <a:r>
              <a:rPr lang="en-US" sz="1400" dirty="0" err="1" smtClean="0">
                <a:latin typeface="Arial Narrow" panose="020B0606020202030204" pitchFamily="34" charset="0"/>
              </a:rPr>
              <a:t>Q</a:t>
            </a:r>
            <a:r>
              <a:rPr lang="en-US" sz="1400" baseline="-25000" dirty="0" err="1" smtClean="0">
                <a:latin typeface="Arial Narrow" panose="020B0606020202030204" pitchFamily="34" charset="0"/>
              </a:rPr>
              <a:t>e+i</a:t>
            </a:r>
            <a:r>
              <a:rPr lang="en-US" sz="1400" dirty="0" smtClean="0">
                <a:latin typeface="Arial Narrow" panose="020B0606020202030204" pitchFamily="34" charset="0"/>
              </a:rPr>
              <a:t> </a:t>
            </a:r>
            <a:r>
              <a:rPr lang="en-US" sz="1400" dirty="0" smtClean="0">
                <a:latin typeface="Arial Narrow" panose="020B0606020202030204" pitchFamily="34" charset="0"/>
              </a:rPr>
              <a:t>is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7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06" y="821157"/>
            <a:ext cx="90038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W7-X results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Baseline density gradient suppression of turbulence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low density scenario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results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experimental scenarios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Multi-machine comparison and preliminary validation results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ángulo 1"/>
          <p:cNvSpPr/>
          <p:nvPr/>
        </p:nvSpPr>
        <p:spPr>
          <a:xfrm>
            <a:off x="200025" y="821157"/>
            <a:ext cx="8124825" cy="237924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23825" y="4629150"/>
            <a:ext cx="8124825" cy="166237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11975" y="182882"/>
            <a:ext cx="865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/>
          <p:cNvSpPr txBox="1"/>
          <p:nvPr/>
        </p:nvSpPr>
        <p:spPr>
          <a:xfrm>
            <a:off x="7838262" y="1114108"/>
            <a:ext cx="409097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Two kinds of scenarios were carried out in the 2025 LHD </a:t>
            </a:r>
            <a:r>
              <a:rPr lang="en-US" dirty="0" smtClean="0">
                <a:latin typeface="Arial Narrow" panose="020B0606020202030204" pitchFamily="34" charset="0"/>
              </a:rPr>
              <a:t>campaign.</a:t>
            </a:r>
            <a:endParaRPr lang="en-US" dirty="0" smtClean="0">
              <a:latin typeface="Arial Narrow" panose="020B0606020202030204" pitchFamily="34" charset="0"/>
            </a:endParaRPr>
          </a:p>
          <a:p>
            <a:endParaRPr lang="es-ES" sz="7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Step down </a:t>
            </a:r>
            <a:r>
              <a:rPr lang="en-US" dirty="0" smtClean="0">
                <a:latin typeface="Arial Narrow" panose="020B0606020202030204" pitchFamily="34" charset="0"/>
              </a:rPr>
              <a:t>scenario: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700" dirty="0" smtClean="0">
              <a:latin typeface="Arial Narrow" panose="020B0606020202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Direct repetition of W7-X LDHP</a:t>
            </a:r>
            <a:r>
              <a:rPr lang="en-US" sz="1600" dirty="0" smtClean="0">
                <a:latin typeface="Arial Narrow" panose="020B0606020202030204" pitchFamily="34" charset="0"/>
              </a:rPr>
              <a:t>,</a:t>
            </a:r>
            <a:r>
              <a:rPr lang="en-US" sz="1600" b="1" dirty="0" smtClean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aimed at reproducing original profiles.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Arial Narrow" panose="020B0606020202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Narrow" panose="020B0606020202030204" pitchFamily="34" charset="0"/>
              </a:rPr>
              <a:t>PNB is used to increase a/Ln during ECRH phase.</a:t>
            </a:r>
          </a:p>
          <a:p>
            <a:pPr algn="just"/>
            <a:endParaRPr lang="en-US" sz="7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Power scan </a:t>
            </a:r>
            <a:r>
              <a:rPr lang="en-US" dirty="0" smtClean="0">
                <a:latin typeface="Arial Narrow" panose="020B0606020202030204" pitchFamily="34" charset="0"/>
              </a:rPr>
              <a:t>scenario: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Arial Narrow" panose="020B0606020202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Low </a:t>
            </a:r>
            <a:r>
              <a:rPr lang="en-US" sz="1600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collisionality</a:t>
            </a:r>
            <a:r>
              <a:rPr lang="en-US" sz="1600" dirty="0" smtClean="0">
                <a:latin typeface="Arial Narrow" panose="020B0606020202030204" pitchFamily="34" charset="0"/>
              </a:rPr>
              <a:t> to </a:t>
            </a:r>
            <a:r>
              <a:rPr lang="en-US" sz="1600" dirty="0" smtClean="0">
                <a:latin typeface="Arial Narrow" panose="020B0606020202030204" pitchFamily="34" charset="0"/>
              </a:rPr>
              <a:t>ensure IC stability and ITG-dominated </a:t>
            </a:r>
            <a:r>
              <a:rPr lang="en-US" sz="1600" dirty="0" smtClean="0">
                <a:latin typeface="Arial Narrow" panose="020B0606020202030204" pitchFamily="34" charset="0"/>
              </a:rPr>
              <a:t>transport.</a:t>
            </a:r>
            <a:endParaRPr lang="en-US" sz="1600" dirty="0" smtClean="0">
              <a:latin typeface="Arial Narrow" panose="020B0606020202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Arial Narrow" panose="020B060602020203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Core ∇n</a:t>
            </a:r>
            <a:r>
              <a:rPr lang="en-US" sz="1600" baseline="-25000" dirty="0">
                <a:latin typeface="Arial Narrow" panose="020B0606020202030204" pitchFamily="34" charset="0"/>
              </a:rPr>
              <a:t>e</a:t>
            </a:r>
            <a:r>
              <a:rPr lang="en-US" sz="1600" dirty="0" smtClean="0">
                <a:latin typeface="Arial Narrow" panose="020B0606020202030204" pitchFamily="34" charset="0"/>
              </a:rPr>
              <a:t> </a:t>
            </a:r>
            <a:r>
              <a:rPr lang="en-US" sz="1600" dirty="0" smtClean="0">
                <a:latin typeface="Arial Narrow" panose="020B0606020202030204" pitchFamily="34" charset="0"/>
              </a:rPr>
              <a:t>was scanned by means of different ratios of positive and negative </a:t>
            </a:r>
            <a:r>
              <a:rPr lang="en-US" sz="1600" dirty="0" smtClean="0">
                <a:latin typeface="Arial Narrow" panose="020B0606020202030204" pitchFamily="34" charset="0"/>
              </a:rPr>
              <a:t>NBI.</a:t>
            </a:r>
            <a:endParaRPr lang="en-GB" sz="1600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4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experimental scenarios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/>
          <a:srcRect r="53367"/>
          <a:stretch/>
        </p:blipFill>
        <p:spPr>
          <a:xfrm>
            <a:off x="4191001" y="1510861"/>
            <a:ext cx="3501842" cy="378948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45" y="1515678"/>
            <a:ext cx="3769072" cy="3784668"/>
          </a:xfrm>
          <a:prstGeom prst="rect">
            <a:avLst/>
          </a:prstGeom>
        </p:spPr>
      </p:pic>
      <p:sp>
        <p:nvSpPr>
          <p:cNvPr id="16" name="CuadroTexto 24"/>
          <p:cNvSpPr txBox="1"/>
          <p:nvPr/>
        </p:nvSpPr>
        <p:spPr>
          <a:xfrm>
            <a:off x="135368" y="1047933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Arial Narrow" panose="020B0606020202030204" pitchFamily="34" charset="0"/>
              </a:rPr>
              <a:t>Step</a:t>
            </a:r>
            <a:r>
              <a:rPr lang="es-ES" b="1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latin typeface="Arial Narrow" panose="020B0606020202030204" pitchFamily="34" charset="0"/>
              </a:rPr>
              <a:t>down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9" name="CuadroTexto 24"/>
          <p:cNvSpPr txBox="1"/>
          <p:nvPr/>
        </p:nvSpPr>
        <p:spPr>
          <a:xfrm>
            <a:off x="3822609" y="1047933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Arial Narrow" panose="020B0606020202030204" pitchFamily="34" charset="0"/>
              </a:rPr>
              <a:t>Power</a:t>
            </a:r>
            <a:r>
              <a:rPr lang="es-ES" b="1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latin typeface="Arial Narrow" panose="020B0606020202030204" pitchFamily="34" charset="0"/>
              </a:rPr>
              <a:t>scan</a:t>
            </a:r>
            <a:endParaRPr lang="en-GB" b="1" dirty="0">
              <a:latin typeface="Arial Narrow" panose="020B0606020202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8008392" y="5300346"/>
            <a:ext cx="3857166" cy="926722"/>
            <a:chOff x="8155849" y="5255638"/>
            <a:chExt cx="3467191" cy="926722"/>
          </a:xfrm>
        </p:grpSpPr>
        <p:sp>
          <p:nvSpPr>
            <p:cNvPr id="23" name="Rectángulo 22"/>
            <p:cNvSpPr/>
            <p:nvPr/>
          </p:nvSpPr>
          <p:spPr>
            <a:xfrm>
              <a:off x="8155849" y="5255638"/>
              <a:ext cx="3467191" cy="92672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74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221616" y="5349968"/>
              <a:ext cx="3315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atin typeface="Arial Narrow" panose="020B0606020202030204" pitchFamily="34" charset="0"/>
                </a:rPr>
                <a:t>In LHD, PNB tends to create peaked profiles, while NNB tends to flat ones</a:t>
              </a:r>
              <a:r>
                <a:rPr lang="es-ES" dirty="0" smtClean="0">
                  <a:latin typeface="Arial Narrow" panose="020B0606020202030204" pitchFamily="34" charset="0"/>
                </a:rPr>
                <a:t> 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6061074" y="1940656"/>
            <a:ext cx="434976" cy="3448957"/>
          </a:xfrm>
          <a:prstGeom prst="rect">
            <a:avLst/>
          </a:prstGeom>
          <a:noFill/>
          <a:ln w="19050">
            <a:solidFill>
              <a:srgbClr val="5AFF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ángulo 30"/>
          <p:cNvSpPr/>
          <p:nvPr/>
        </p:nvSpPr>
        <p:spPr>
          <a:xfrm>
            <a:off x="5086350" y="1940656"/>
            <a:ext cx="296414" cy="3448957"/>
          </a:xfrm>
          <a:prstGeom prst="rect">
            <a:avLst/>
          </a:prstGeom>
          <a:noFill/>
          <a:ln w="19050">
            <a:solidFill>
              <a:srgbClr val="00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ángulo 31"/>
          <p:cNvSpPr/>
          <p:nvPr/>
        </p:nvSpPr>
        <p:spPr>
          <a:xfrm>
            <a:off x="5472647" y="1940656"/>
            <a:ext cx="492912" cy="3448957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ángulo 32"/>
          <p:cNvSpPr/>
          <p:nvPr/>
        </p:nvSpPr>
        <p:spPr>
          <a:xfrm>
            <a:off x="2537195" y="1940656"/>
            <a:ext cx="406030" cy="3448957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/>
          <p:cNvSpPr/>
          <p:nvPr/>
        </p:nvSpPr>
        <p:spPr>
          <a:xfrm>
            <a:off x="1442509" y="1940656"/>
            <a:ext cx="319616" cy="344895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ángulo 34"/>
          <p:cNvSpPr/>
          <p:nvPr/>
        </p:nvSpPr>
        <p:spPr>
          <a:xfrm>
            <a:off x="1844592" y="1940656"/>
            <a:ext cx="597088" cy="3448957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CuadroTexto 24"/>
          <p:cNvSpPr txBox="1"/>
          <p:nvPr/>
        </p:nvSpPr>
        <p:spPr>
          <a:xfrm>
            <a:off x="757828" y="5427133"/>
            <a:ext cx="1666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24"/>
          <p:cNvSpPr txBox="1"/>
          <p:nvPr/>
        </p:nvSpPr>
        <p:spPr>
          <a:xfrm>
            <a:off x="2138969" y="5425251"/>
            <a:ext cx="1666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ECRH</a:t>
            </a:r>
            <a:endParaRPr lang="en-U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24"/>
          <p:cNvSpPr txBox="1"/>
          <p:nvPr/>
        </p:nvSpPr>
        <p:spPr>
          <a:xfrm>
            <a:off x="1811905" y="5425251"/>
            <a:ext cx="6262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 +PNB</a:t>
            </a:r>
            <a:endParaRPr lang="en-US" sz="1600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24"/>
          <p:cNvSpPr txBox="1"/>
          <p:nvPr/>
        </p:nvSpPr>
        <p:spPr>
          <a:xfrm>
            <a:off x="4406186" y="5389613"/>
            <a:ext cx="1666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7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NNB</a:t>
            </a:r>
            <a:endParaRPr lang="en-US" sz="1600" b="1" dirty="0">
              <a:solidFill>
                <a:srgbClr val="007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adroTexto 24"/>
          <p:cNvSpPr txBox="1"/>
          <p:nvPr/>
        </p:nvSpPr>
        <p:spPr>
          <a:xfrm>
            <a:off x="5444673" y="5389613"/>
            <a:ext cx="1666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5AF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PNB</a:t>
            </a:r>
            <a:endParaRPr lang="en-US" sz="1600" b="1" dirty="0">
              <a:solidFill>
                <a:srgbClr val="5AF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24"/>
          <p:cNvSpPr txBox="1"/>
          <p:nvPr/>
        </p:nvSpPr>
        <p:spPr>
          <a:xfrm>
            <a:off x="5438844" y="5412655"/>
            <a:ext cx="661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PNB + NNB</a:t>
            </a:r>
            <a:endParaRPr lang="en-US" sz="1600" b="1" dirty="0">
              <a:solidFill>
                <a:srgbClr val="5B9B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7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838" y="998594"/>
            <a:ext cx="5869895" cy="51148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1" y="1018913"/>
            <a:ext cx="5874341" cy="5114862"/>
          </a:xfrm>
          <a:prstGeom prst="rect">
            <a:avLst/>
          </a:prstGeom>
        </p:spPr>
      </p:pic>
      <p:sp>
        <p:nvSpPr>
          <p:cNvPr id="6" name="CuadroTexto 24"/>
          <p:cNvSpPr txBox="1"/>
          <p:nvPr/>
        </p:nvSpPr>
        <p:spPr>
          <a:xfrm>
            <a:off x="3152775" y="1319759"/>
            <a:ext cx="246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7" name="CuadroTexto 24"/>
          <p:cNvSpPr txBox="1"/>
          <p:nvPr/>
        </p:nvSpPr>
        <p:spPr>
          <a:xfrm>
            <a:off x="3152775" y="2525345"/>
            <a:ext cx="280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NBI+ECRH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8" name="CuadroTexto 24"/>
          <p:cNvSpPr txBox="1"/>
          <p:nvPr/>
        </p:nvSpPr>
        <p:spPr>
          <a:xfrm>
            <a:off x="3152775" y="3730931"/>
            <a:ext cx="287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back to 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2" name="CuadroTexto 24"/>
          <p:cNvSpPr txBox="1"/>
          <p:nvPr/>
        </p:nvSpPr>
        <p:spPr>
          <a:xfrm>
            <a:off x="960694" y="788263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LHD, </a:t>
            </a:r>
            <a:r>
              <a:rPr lang="es-ES" b="1" dirty="0" err="1" smtClean="0">
                <a:latin typeface="Arial Narrow" panose="020B0606020202030204" pitchFamily="34" charset="0"/>
              </a:rPr>
              <a:t>Step</a:t>
            </a:r>
            <a:r>
              <a:rPr lang="es-ES" b="1" dirty="0" smtClean="0">
                <a:latin typeface="Arial Narrow" panose="020B0606020202030204" pitchFamily="34" charset="0"/>
              </a:rPr>
              <a:t> Down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5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scenarios – profiles and gradients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6" name="CuadroTexto 24"/>
          <p:cNvSpPr txBox="1"/>
          <p:nvPr/>
        </p:nvSpPr>
        <p:spPr>
          <a:xfrm>
            <a:off x="371475" y="5078329"/>
            <a:ext cx="59074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latin typeface="Arial Narrow" panose="020B0606020202030204" pitchFamily="34" charset="0"/>
              </a:rPr>
              <a:t>LHD/W7-X </a:t>
            </a:r>
            <a:r>
              <a:rPr lang="es-ES" dirty="0" err="1" smtClean="0">
                <a:latin typeface="Arial Narrow" panose="020B0606020202030204" pitchFamily="34" charset="0"/>
              </a:rPr>
              <a:t>agreement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is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remarkable</a:t>
            </a:r>
            <a:r>
              <a:rPr lang="es-ES" dirty="0" smtClean="0">
                <a:latin typeface="Arial Narrow" panose="020B0606020202030204" pitchFamily="34" charset="0"/>
              </a:rPr>
              <a:t> in </a:t>
            </a:r>
            <a:r>
              <a:rPr lang="es-ES" dirty="0" err="1" smtClean="0">
                <a:latin typeface="Arial Narrow" panose="020B0606020202030204" pitchFamily="34" charset="0"/>
              </a:rPr>
              <a:t>the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Step</a:t>
            </a:r>
            <a:r>
              <a:rPr lang="es-ES" dirty="0" smtClean="0">
                <a:latin typeface="Arial Narrow" panose="020B0606020202030204" pitchFamily="34" charset="0"/>
              </a:rPr>
              <a:t> Down </a:t>
            </a:r>
            <a:r>
              <a:rPr lang="es-ES" dirty="0" err="1" smtClean="0">
                <a:latin typeface="Arial Narrow" panose="020B0606020202030204" pitchFamily="34" charset="0"/>
              </a:rPr>
              <a:t>scenario</a:t>
            </a:r>
            <a:r>
              <a:rPr lang="es-ES" dirty="0" smtClean="0">
                <a:latin typeface="Arial Narrow" panose="020B0606020202030204" pitchFamily="34" charset="0"/>
              </a:rPr>
              <a:t>:</a:t>
            </a:r>
            <a:endParaRPr lang="es-ES" dirty="0" smtClean="0">
              <a:latin typeface="Arial Narrow" panose="020B0606020202030204" pitchFamily="34" charset="0"/>
            </a:endParaRPr>
          </a:p>
          <a:p>
            <a:pPr algn="just"/>
            <a:endParaRPr lang="es-E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latin typeface="Arial Narrow" panose="020B0606020202030204" pitchFamily="34" charset="0"/>
              </a:rPr>
              <a:t>Initially</a:t>
            </a:r>
            <a:r>
              <a:rPr lang="es-ES" dirty="0" smtClean="0">
                <a:latin typeface="Arial Narrow" panose="020B0606020202030204" pitchFamily="34" charset="0"/>
              </a:rPr>
              <a:t>, </a:t>
            </a:r>
            <a:r>
              <a:rPr lang="es-ES" dirty="0" err="1" smtClean="0">
                <a:latin typeface="Arial Narrow" panose="020B0606020202030204" pitchFamily="34" charset="0"/>
              </a:rPr>
              <a:t>profiles</a:t>
            </a:r>
            <a:r>
              <a:rPr lang="es-ES" dirty="0" smtClean="0">
                <a:latin typeface="Arial Narrow" panose="020B0606020202030204" pitchFamily="34" charset="0"/>
              </a:rPr>
              <a:t> and </a:t>
            </a:r>
            <a:r>
              <a:rPr lang="es-ES" dirty="0" err="1" smtClean="0">
                <a:latin typeface="Arial Narrow" panose="020B0606020202030204" pitchFamily="34" charset="0"/>
              </a:rPr>
              <a:t>normalized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g</a:t>
            </a:r>
            <a:r>
              <a:rPr lang="es-ES" dirty="0" err="1" smtClean="0">
                <a:latin typeface="Arial Narrow" panose="020B0606020202030204" pitchFamily="34" charset="0"/>
              </a:rPr>
              <a:t>radients</a:t>
            </a:r>
            <a:r>
              <a:rPr lang="es-ES" dirty="0" smtClean="0">
                <a:latin typeface="Arial Narrow" panose="020B0606020202030204" pitchFamily="34" charset="0"/>
              </a:rPr>
              <a:t> are </a:t>
            </a:r>
            <a:r>
              <a:rPr lang="es-ES" dirty="0" err="1" smtClean="0">
                <a:latin typeface="Arial Narrow" panose="020B0606020202030204" pitchFamily="34" charset="0"/>
              </a:rPr>
              <a:t>almost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equal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 Narrow" panose="020B0606020202030204" pitchFamily="34" charset="0"/>
              </a:rPr>
              <a:t>No </a:t>
            </a:r>
            <a:r>
              <a:rPr lang="es-ES" dirty="0" err="1" smtClean="0">
                <a:latin typeface="Arial Narrow" panose="020B0606020202030204" pitchFamily="34" charset="0"/>
              </a:rPr>
              <a:t>transition</a:t>
            </a:r>
            <a:r>
              <a:rPr lang="es-ES" dirty="0" smtClean="0">
                <a:latin typeface="Arial Narrow" panose="020B0606020202030204" pitchFamily="34" charset="0"/>
              </a:rPr>
              <a:t> to LDHP </a:t>
            </a:r>
            <a:r>
              <a:rPr lang="es-ES" dirty="0" err="1" smtClean="0">
                <a:latin typeface="Arial Narrow" panose="020B0606020202030204" pitchFamily="34" charset="0"/>
              </a:rPr>
              <a:t>is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observed</a:t>
            </a:r>
            <a:r>
              <a:rPr lang="es-ES" dirty="0" smtClean="0">
                <a:latin typeface="Arial Narrow" panose="020B0606020202030204" pitchFamily="34" charset="0"/>
              </a:rPr>
              <a:t> in LHD.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7" name="CuadroTexto 30"/>
          <p:cNvSpPr txBox="1"/>
          <p:nvPr/>
        </p:nvSpPr>
        <p:spPr>
          <a:xfrm>
            <a:off x="10484540" y="1315737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DA5820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E89617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baseline="-25000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CuadroTexto 24"/>
          <p:cNvSpPr txBox="1"/>
          <p:nvPr/>
        </p:nvSpPr>
        <p:spPr>
          <a:xfrm>
            <a:off x="7200486" y="837199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 Narrow" panose="020B0606020202030204" pitchFamily="34" charset="0"/>
              </a:rPr>
              <a:t>W7-X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CuadroTexto 24"/>
          <p:cNvSpPr txBox="1"/>
          <p:nvPr/>
        </p:nvSpPr>
        <p:spPr>
          <a:xfrm>
            <a:off x="5889298" y="1301242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Arial Narrow" panose="020B0606020202030204" pitchFamily="34" charset="0"/>
              </a:rPr>
              <a:t>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1" name="CuadroTexto 24"/>
          <p:cNvSpPr txBox="1"/>
          <p:nvPr/>
        </p:nvSpPr>
        <p:spPr>
          <a:xfrm>
            <a:off x="6322101" y="2506828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Arial Narrow" panose="020B0606020202030204" pitchFamily="34" charset="0"/>
              </a:rPr>
              <a:t>NBI+ECRH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2" name="CuadroTexto 24"/>
          <p:cNvSpPr txBox="1"/>
          <p:nvPr/>
        </p:nvSpPr>
        <p:spPr>
          <a:xfrm>
            <a:off x="6132950" y="3703510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latin typeface="Arial Narrow" panose="020B0606020202030204" pitchFamily="34" charset="0"/>
              </a:rPr>
              <a:t>Early</a:t>
            </a:r>
            <a:r>
              <a:rPr lang="es-ES" b="1" dirty="0" smtClean="0">
                <a:latin typeface="Arial Narrow" panose="020B0606020202030204" pitchFamily="34" charset="0"/>
              </a:rPr>
              <a:t> HP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3" name="CuadroTexto 24"/>
          <p:cNvSpPr txBox="1"/>
          <p:nvPr/>
        </p:nvSpPr>
        <p:spPr>
          <a:xfrm>
            <a:off x="6056671" y="4890604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atin typeface="Arial Narrow" panose="020B0606020202030204" pitchFamily="34" charset="0"/>
              </a:rPr>
              <a:t>Late HP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7" name="CuadroTexto 30"/>
          <p:cNvSpPr txBox="1"/>
          <p:nvPr/>
        </p:nvSpPr>
        <p:spPr>
          <a:xfrm>
            <a:off x="6139133" y="1313360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CuadroTexto 30"/>
          <p:cNvSpPr txBox="1"/>
          <p:nvPr/>
        </p:nvSpPr>
        <p:spPr>
          <a:xfrm>
            <a:off x="-99288" y="1276772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CuadroTexto 30"/>
          <p:cNvSpPr txBox="1"/>
          <p:nvPr/>
        </p:nvSpPr>
        <p:spPr>
          <a:xfrm>
            <a:off x="3656204" y="1279149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DA5820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E89617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baseline="-25000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8</a:t>
            </a:r>
            <a:endParaRPr lang="en-CA" dirty="0"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21695"/>
          <a:stretch/>
        </p:blipFill>
        <p:spPr>
          <a:xfrm>
            <a:off x="6243320" y="1008754"/>
            <a:ext cx="5874341" cy="400520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/>
          <a:srcRect b="21297"/>
          <a:stretch/>
        </p:blipFill>
        <p:spPr>
          <a:xfrm>
            <a:off x="-39431" y="1018913"/>
            <a:ext cx="5874341" cy="4025527"/>
          </a:xfrm>
          <a:prstGeom prst="rect">
            <a:avLst/>
          </a:prstGeom>
        </p:spPr>
      </p:pic>
      <p:sp>
        <p:nvSpPr>
          <p:cNvPr id="9" name="CuadroTexto 24"/>
          <p:cNvSpPr txBox="1"/>
          <p:nvPr/>
        </p:nvSpPr>
        <p:spPr>
          <a:xfrm>
            <a:off x="9439275" y="1319759"/>
            <a:ext cx="2610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NNB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0" name="CuadroTexto 24"/>
          <p:cNvSpPr txBox="1"/>
          <p:nvPr/>
        </p:nvSpPr>
        <p:spPr>
          <a:xfrm>
            <a:off x="9439275" y="2495847"/>
            <a:ext cx="268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PNB+NNB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CuadroTexto 24"/>
          <p:cNvSpPr txBox="1"/>
          <p:nvPr/>
        </p:nvSpPr>
        <p:spPr>
          <a:xfrm>
            <a:off x="9439275" y="3730931"/>
            <a:ext cx="267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PNB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3" name="CuadroTexto 24"/>
          <p:cNvSpPr txBox="1"/>
          <p:nvPr/>
        </p:nvSpPr>
        <p:spPr>
          <a:xfrm>
            <a:off x="7201114" y="794706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Arial Narrow" panose="020B0606020202030204" pitchFamily="34" charset="0"/>
              </a:rPr>
              <a:t>Power</a:t>
            </a:r>
            <a:r>
              <a:rPr lang="es-ES" b="1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latin typeface="Arial Narrow" panose="020B0606020202030204" pitchFamily="34" charset="0"/>
              </a:rPr>
              <a:t>scan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4" name="CuadroTexto 30"/>
          <p:cNvSpPr txBox="1"/>
          <p:nvPr/>
        </p:nvSpPr>
        <p:spPr>
          <a:xfrm>
            <a:off x="6139133" y="1313360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uadroTexto 30"/>
          <p:cNvSpPr txBox="1"/>
          <p:nvPr/>
        </p:nvSpPr>
        <p:spPr>
          <a:xfrm>
            <a:off x="9894625" y="1315737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DA5820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E89617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baseline="-25000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CuadroTexto 24"/>
          <p:cNvSpPr txBox="1"/>
          <p:nvPr/>
        </p:nvSpPr>
        <p:spPr>
          <a:xfrm>
            <a:off x="3152775" y="1319759"/>
            <a:ext cx="246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CuadroTexto 24"/>
          <p:cNvSpPr txBox="1"/>
          <p:nvPr/>
        </p:nvSpPr>
        <p:spPr>
          <a:xfrm>
            <a:off x="3152775" y="2525345"/>
            <a:ext cx="280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NBI+ECRH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1" name="CuadroTexto 24"/>
          <p:cNvSpPr txBox="1"/>
          <p:nvPr/>
        </p:nvSpPr>
        <p:spPr>
          <a:xfrm>
            <a:off x="3152775" y="3730931"/>
            <a:ext cx="287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back to ECRH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2" name="CuadroTexto 24"/>
          <p:cNvSpPr txBox="1"/>
          <p:nvPr/>
        </p:nvSpPr>
        <p:spPr>
          <a:xfrm>
            <a:off x="960694" y="788263"/>
            <a:ext cx="4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Arial Narrow" panose="020B0606020202030204" pitchFamily="34" charset="0"/>
              </a:rPr>
              <a:t>Step</a:t>
            </a:r>
            <a:r>
              <a:rPr lang="es-ES" b="1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latin typeface="Arial Narrow" panose="020B0606020202030204" pitchFamily="34" charset="0"/>
              </a:rPr>
              <a:t>down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3" name="CuadroTexto 30"/>
          <p:cNvSpPr txBox="1"/>
          <p:nvPr/>
        </p:nvSpPr>
        <p:spPr>
          <a:xfrm>
            <a:off x="-99288" y="1276772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CuadroTexto 30"/>
          <p:cNvSpPr txBox="1"/>
          <p:nvPr/>
        </p:nvSpPr>
        <p:spPr>
          <a:xfrm>
            <a:off x="3656204" y="1319759"/>
            <a:ext cx="1355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3690CB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3690CB"/>
                </a:solidFill>
                <a:latin typeface="Arial Narrow" panose="020B0606020202030204" pitchFamily="34" charset="0"/>
              </a:rPr>
              <a:t>ne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DA5820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DA5820"/>
                </a:solidFill>
                <a:latin typeface="Arial Narrow" panose="020B0606020202030204" pitchFamily="34" charset="0"/>
              </a:rPr>
              <a:t>Te</a:t>
            </a:r>
            <a:r>
              <a:rPr lang="en-US" sz="1200" b="1" dirty="0" smtClean="0">
                <a:latin typeface="Arial Narrow" panose="020B0606020202030204" pitchFamily="34" charset="0"/>
              </a:rPr>
              <a:t>, </a:t>
            </a:r>
            <a:r>
              <a:rPr lang="en-US" sz="1200" b="1" dirty="0" smtClean="0">
                <a:solidFill>
                  <a:srgbClr val="E89617"/>
                </a:solidFill>
                <a:latin typeface="Arial Narrow" panose="020B0606020202030204" pitchFamily="34" charset="0"/>
              </a:rPr>
              <a:t>a/</a:t>
            </a:r>
            <a:r>
              <a:rPr lang="en-US" sz="1200" b="1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L</a:t>
            </a:r>
            <a:r>
              <a:rPr lang="en-US" sz="1200" b="1" baseline="-25000" dirty="0" err="1" smtClean="0">
                <a:solidFill>
                  <a:srgbClr val="E89617"/>
                </a:solidFill>
                <a:latin typeface="Arial Narrow" panose="020B0606020202030204" pitchFamily="34" charset="0"/>
              </a:rPr>
              <a:t>Ti</a:t>
            </a:r>
            <a:endParaRPr lang="en-US" sz="1000" b="1" baseline="-25000" dirty="0" smtClean="0">
              <a:solidFill>
                <a:srgbClr val="E89617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8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26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scenarios – profiles and gradients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28" name="CuadroTexto 24"/>
          <p:cNvSpPr txBox="1"/>
          <p:nvPr/>
        </p:nvSpPr>
        <p:spPr>
          <a:xfrm>
            <a:off x="371475" y="5103729"/>
            <a:ext cx="8808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The Power Scan scenario</a:t>
            </a:r>
            <a:r>
              <a:rPr lang="en-US" dirty="0" smtClean="0">
                <a:latin typeface="Arial Narrow" panose="020B0606020202030204" pitchFamily="34" charset="0"/>
              </a:rPr>
              <a:t> introduces lower density discharges:</a:t>
            </a:r>
            <a:endParaRPr lang="en-US" dirty="0" smtClean="0">
              <a:latin typeface="Arial Narrow" panose="020B0606020202030204" pitchFamily="34" charset="0"/>
            </a:endParaRPr>
          </a:p>
          <a:p>
            <a:pPr algn="just"/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 similar range of core a/Ln is covered with substantially lower density/</a:t>
            </a:r>
            <a:r>
              <a:rPr lang="en-US" dirty="0" err="1" smtClean="0">
                <a:latin typeface="Arial Narrow" panose="020B0606020202030204" pitchFamily="34" charset="0"/>
              </a:rPr>
              <a:t>collisionality</a:t>
            </a:r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No transition to LDHP is observed in these discharges either.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/>
          <a:srcRect b="41281"/>
          <a:stretch/>
        </p:blipFill>
        <p:spPr>
          <a:xfrm>
            <a:off x="-17987" y="667377"/>
            <a:ext cx="6174005" cy="2722210"/>
          </a:xfrm>
          <a:prstGeom prst="rect">
            <a:avLst/>
          </a:prstGeom>
        </p:spPr>
      </p:pic>
      <p:sp>
        <p:nvSpPr>
          <p:cNvPr id="30" name="CuadroTexto 24"/>
          <p:cNvSpPr txBox="1"/>
          <p:nvPr/>
        </p:nvSpPr>
        <p:spPr>
          <a:xfrm>
            <a:off x="2593072" y="2094943"/>
            <a:ext cx="451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endParaRPr lang="en-GB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in LHD scenarios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0" name="CuadroTexto 24"/>
          <p:cNvSpPr txBox="1"/>
          <p:nvPr/>
        </p:nvSpPr>
        <p:spPr>
          <a:xfrm>
            <a:off x="7367141" y="837340"/>
            <a:ext cx="451288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>
                <a:latin typeface="Arial Narrow" panose="020B0606020202030204" pitchFamily="34" charset="0"/>
              </a:rPr>
              <a:t>Transport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is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evaluated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by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power</a:t>
            </a:r>
            <a:r>
              <a:rPr lang="es-ES" dirty="0" smtClean="0">
                <a:latin typeface="Arial Narrow" panose="020B0606020202030204" pitchFamily="34" charset="0"/>
              </a:rPr>
              <a:t> balance. </a:t>
            </a:r>
            <a:r>
              <a:rPr lang="es-ES" dirty="0" err="1" smtClean="0">
                <a:latin typeface="Arial Narrow" panose="020B0606020202030204" pitchFamily="34" charset="0"/>
              </a:rPr>
              <a:t>Two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clearly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different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trends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appear</a:t>
            </a:r>
            <a:r>
              <a:rPr lang="es-ES" dirty="0" smtClean="0">
                <a:latin typeface="Arial Narrow" panose="020B0606020202030204" pitchFamily="34" charset="0"/>
              </a:rPr>
              <a:t>, </a:t>
            </a:r>
            <a:r>
              <a:rPr lang="es-ES" dirty="0" err="1" smtClean="0">
                <a:latin typeface="Arial Narrow" panose="020B0606020202030204" pitchFamily="34" charset="0"/>
              </a:rPr>
              <a:t>depending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on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the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scenarios</a:t>
            </a:r>
            <a:r>
              <a:rPr lang="es-ES" dirty="0" smtClean="0">
                <a:latin typeface="Arial Narrow" panose="020B0606020202030204" pitchFamily="34" charset="0"/>
              </a:rPr>
              <a:t>:</a:t>
            </a:r>
          </a:p>
          <a:p>
            <a:pPr algn="just"/>
            <a:endParaRPr lang="es-ES" sz="11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 Narrow" panose="020B0606020202030204" pitchFamily="34" charset="0"/>
              </a:rPr>
              <a:t>In </a:t>
            </a:r>
            <a:r>
              <a:rPr lang="es-ES" dirty="0" err="1" smtClean="0">
                <a:latin typeface="Arial Narrow" panose="020B0606020202030204" pitchFamily="34" charset="0"/>
              </a:rPr>
              <a:t>the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Step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Down</a:t>
            </a:r>
            <a:r>
              <a:rPr lang="es-ES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scenario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(similar to W7-X), 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a/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Ln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increases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transport</a:t>
            </a:r>
            <a:r>
              <a:rPr lang="es-ES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and </a:t>
            </a:r>
            <a:r>
              <a:rPr lang="es-ES" dirty="0" err="1" smtClean="0">
                <a:latin typeface="Arial Narrow" panose="020B0606020202030204" pitchFamily="34" charset="0"/>
              </a:rPr>
              <a:t>does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not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improve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confinement</a:t>
            </a:r>
            <a:r>
              <a:rPr lang="es-ES" dirty="0" smtClean="0">
                <a:latin typeface="Arial Narrow" panose="020B0606020202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Density</a:t>
            </a:r>
            <a:r>
              <a:rPr lang="es-ES" dirty="0" smtClean="0">
                <a:latin typeface="Arial Narrow" panose="020B0606020202030204" pitchFamily="34" charset="0"/>
              </a:rPr>
              <a:t> (</a:t>
            </a:r>
            <a:r>
              <a:rPr lang="es-ES" dirty="0" err="1" smtClean="0">
                <a:latin typeface="Arial Narrow" panose="020B0606020202030204" pitchFamily="34" charset="0"/>
              </a:rPr>
              <a:t>thus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collisionality</a:t>
            </a:r>
            <a:r>
              <a:rPr lang="es-ES" dirty="0" smtClean="0">
                <a:latin typeface="Arial Narrow" panose="020B0606020202030204" pitchFamily="34" charset="0"/>
              </a:rPr>
              <a:t>) 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reduces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transport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and </a:t>
            </a:r>
            <a:r>
              <a:rPr lang="es-ES" dirty="0" err="1" smtClean="0">
                <a:latin typeface="Arial Narrow" panose="020B0606020202030204" pitchFamily="34" charset="0"/>
              </a:rPr>
              <a:t>improves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confinement</a:t>
            </a:r>
            <a:r>
              <a:rPr lang="es-ES" dirty="0" smtClean="0">
                <a:latin typeface="Arial Narrow" panose="020B0606020202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 Narrow" panose="020B0606020202030204" pitchFamily="34" charset="0"/>
              </a:rPr>
              <a:t>In </a:t>
            </a:r>
            <a:r>
              <a:rPr lang="es-ES" dirty="0" err="1" smtClean="0">
                <a:latin typeface="Arial Narrow" panose="020B0606020202030204" pitchFamily="34" charset="0"/>
              </a:rPr>
              <a:t>t</a:t>
            </a:r>
            <a:r>
              <a:rPr lang="es-ES" dirty="0" err="1" smtClean="0">
                <a:latin typeface="Arial Narrow" panose="020B0606020202030204" pitchFamily="34" charset="0"/>
              </a:rPr>
              <a:t>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Power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Scan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scenario</a:t>
            </a:r>
            <a:r>
              <a:rPr lang="es-ES" dirty="0" smtClean="0">
                <a:latin typeface="Arial Narrow" panose="020B0606020202030204" pitchFamily="34" charset="0"/>
              </a:rPr>
              <a:t>, 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a/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Ln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causes a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moderate</a:t>
            </a:r>
            <a:r>
              <a:rPr lang="es-ES" dirty="0" smtClean="0">
                <a:latin typeface="Arial Narrow" panose="020B0606020202030204" pitchFamily="34" charset="0"/>
              </a:rPr>
              <a:t>, </a:t>
            </a:r>
            <a:r>
              <a:rPr lang="es-ES" dirty="0" err="1" smtClean="0">
                <a:latin typeface="Arial Narrow" panose="020B0606020202030204" pitchFamily="34" charset="0"/>
              </a:rPr>
              <a:t>but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clear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reduction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of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transport</a:t>
            </a:r>
            <a:r>
              <a:rPr lang="es-ES" dirty="0" smtClean="0">
                <a:latin typeface="Arial Narrow" panose="020B0606020202030204" pitchFamily="34" charset="0"/>
              </a:rPr>
              <a:t> and </a:t>
            </a:r>
            <a:r>
              <a:rPr lang="es-ES" dirty="0" err="1" smtClean="0">
                <a:latin typeface="Arial Narrow" panose="020B0606020202030204" pitchFamily="34" charset="0"/>
              </a:rPr>
              <a:t>confinement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improvement</a:t>
            </a:r>
            <a:r>
              <a:rPr lang="es-ES" dirty="0" smtClean="0">
                <a:latin typeface="Arial Narrow" panose="020B0606020202030204" pitchFamily="34" charset="0"/>
              </a:rPr>
              <a:t>. 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 Narrow" panose="020B0606020202030204" pitchFamily="34" charset="0"/>
              </a:rPr>
              <a:t>In </a:t>
            </a:r>
            <a:r>
              <a:rPr lang="es-ES" dirty="0" err="1" smtClean="0">
                <a:latin typeface="Arial Narrow" panose="020B0606020202030204" pitchFamily="34" charset="0"/>
              </a:rPr>
              <a:t>this</a:t>
            </a:r>
            <a:r>
              <a:rPr lang="es-ES" dirty="0" smtClean="0">
                <a:latin typeface="Arial Narrow" panose="020B0606020202030204" pitchFamily="34" charset="0"/>
              </a:rPr>
              <a:t> case,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density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/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collisionality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have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no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effect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on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performance</a:t>
            </a:r>
            <a:r>
              <a:rPr lang="es-ES" dirty="0" smtClean="0">
                <a:latin typeface="Arial Narrow" panose="020B0606020202030204" pitchFamily="34" charset="0"/>
              </a:rPr>
              <a:t>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367141" y="4341412"/>
            <a:ext cx="4694988" cy="2068025"/>
          </a:xfrm>
          <a:prstGeom prst="rect">
            <a:avLst/>
          </a:prstGeom>
          <a:noFill/>
          <a:ln>
            <a:solidFill>
              <a:srgbClr val="FF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ángulo 11"/>
          <p:cNvSpPr/>
          <p:nvPr/>
        </p:nvSpPr>
        <p:spPr>
          <a:xfrm>
            <a:off x="7367141" y="1807623"/>
            <a:ext cx="4694988" cy="2415200"/>
          </a:xfrm>
          <a:prstGeom prst="rect">
            <a:avLst/>
          </a:prstGeom>
          <a:noFill/>
          <a:ln>
            <a:solidFill>
              <a:srgbClr val="626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adroTexto 4"/>
          <p:cNvSpPr txBox="1"/>
          <p:nvPr/>
        </p:nvSpPr>
        <p:spPr>
          <a:xfrm>
            <a:off x="11298803" y="3830003"/>
            <a:ext cx="9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7070FF"/>
                </a:solidFill>
                <a:latin typeface="Arial Narrow" panose="020B0606020202030204" pitchFamily="34" charset="0"/>
              </a:rPr>
              <a:t>IC-</a:t>
            </a:r>
            <a:r>
              <a:rPr lang="es-ES" b="1" dirty="0" err="1" smtClean="0">
                <a:solidFill>
                  <a:srgbClr val="7070FF"/>
                </a:solidFill>
                <a:latin typeface="Arial Narrow" panose="020B0606020202030204" pitchFamily="34" charset="0"/>
              </a:rPr>
              <a:t>like</a:t>
            </a:r>
            <a:endParaRPr lang="en-GB" b="1" dirty="0">
              <a:solidFill>
                <a:srgbClr val="7070FF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1176339" y="5971311"/>
            <a:ext cx="9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7777"/>
                </a:solidFill>
                <a:latin typeface="Arial Narrow" panose="020B0606020202030204" pitchFamily="34" charset="0"/>
              </a:rPr>
              <a:t>ITG-</a:t>
            </a:r>
            <a:r>
              <a:rPr lang="es-ES" b="1" dirty="0" err="1" smtClean="0">
                <a:solidFill>
                  <a:srgbClr val="FF7777"/>
                </a:solidFill>
                <a:latin typeface="Arial Narrow" panose="020B0606020202030204" pitchFamily="34" charset="0"/>
              </a:rPr>
              <a:t>like</a:t>
            </a:r>
            <a:endParaRPr lang="en-GB" b="1" dirty="0">
              <a:solidFill>
                <a:srgbClr val="FF7777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9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7045" r="37416" b="31907"/>
          <a:stretch/>
        </p:blipFill>
        <p:spPr>
          <a:xfrm>
            <a:off x="3901966" y="3393749"/>
            <a:ext cx="3429000" cy="315682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4"/>
          <a:srcRect l="8093" r="38458" b="40771"/>
          <a:stretch/>
        </p:blipFill>
        <p:spPr>
          <a:xfrm>
            <a:off x="3949263" y="667375"/>
            <a:ext cx="3299898" cy="274585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/>
          <a:srcRect r="36254" b="32688"/>
          <a:stretch/>
        </p:blipFill>
        <p:spPr>
          <a:xfrm>
            <a:off x="-17986" y="3398462"/>
            <a:ext cx="3935717" cy="312058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823139" y="3547240"/>
            <a:ext cx="157655" cy="2561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adroTexto 24"/>
          <p:cNvSpPr txBox="1"/>
          <p:nvPr/>
        </p:nvSpPr>
        <p:spPr>
          <a:xfrm>
            <a:off x="1949872" y="1407785"/>
            <a:ext cx="451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s-E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es-ES" sz="1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(W7X-like) </a:t>
            </a:r>
            <a:endParaRPr lang="en-GB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upo 42"/>
          <p:cNvGrpSpPr/>
          <p:nvPr/>
        </p:nvGrpSpPr>
        <p:grpSpPr>
          <a:xfrm>
            <a:off x="167327" y="1183822"/>
            <a:ext cx="3695727" cy="4769938"/>
            <a:chOff x="197807" y="1381942"/>
            <a:chExt cx="3695727" cy="4769938"/>
          </a:xfrm>
        </p:grpSpPr>
        <p:grpSp>
          <p:nvGrpSpPr>
            <p:cNvPr id="44" name="Grupo 43"/>
            <p:cNvGrpSpPr/>
            <p:nvPr/>
          </p:nvGrpSpPr>
          <p:grpSpPr>
            <a:xfrm>
              <a:off x="197807" y="1381942"/>
              <a:ext cx="3695727" cy="4769938"/>
              <a:chOff x="3525554" y="1719793"/>
              <a:chExt cx="3695727" cy="4769938"/>
            </a:xfrm>
          </p:grpSpPr>
          <p:grpSp>
            <p:nvGrpSpPr>
              <p:cNvPr id="46" name="Grupo 45"/>
              <p:cNvGrpSpPr/>
              <p:nvPr/>
            </p:nvGrpSpPr>
            <p:grpSpPr>
              <a:xfrm>
                <a:off x="3850221" y="1719793"/>
                <a:ext cx="3371060" cy="4769938"/>
                <a:chOff x="3797300" y="979272"/>
                <a:chExt cx="3371060" cy="4769938"/>
              </a:xfrm>
            </p:grpSpPr>
            <p:sp>
              <p:nvSpPr>
                <p:cNvPr id="52" name="Rectángulo 51"/>
                <p:cNvSpPr/>
                <p:nvPr/>
              </p:nvSpPr>
              <p:spPr>
                <a:xfrm>
                  <a:off x="3797300" y="979272"/>
                  <a:ext cx="3371060" cy="47699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17469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3" name="Imagen 52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648" r="7980"/>
                <a:stretch/>
              </p:blipFill>
              <p:spPr>
                <a:xfrm>
                  <a:off x="3863579" y="1863959"/>
                  <a:ext cx="3238501" cy="2710485"/>
                </a:xfrm>
                <a:prstGeom prst="rect">
                  <a:avLst/>
                </a:prstGeom>
              </p:spPr>
            </p:pic>
            <p:sp>
              <p:nvSpPr>
                <p:cNvPr id="54" name="CuadroTexto 24"/>
                <p:cNvSpPr txBox="1"/>
                <p:nvPr/>
              </p:nvSpPr>
              <p:spPr>
                <a:xfrm>
                  <a:off x="3897858" y="1016863"/>
                  <a:ext cx="315350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dirty="0" smtClean="0">
                      <a:latin typeface="Arial Narrow" panose="020B0606020202030204" pitchFamily="34" charset="0"/>
                    </a:rPr>
                    <a:t>At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first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sight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,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these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results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are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consistent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with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previous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 </a:t>
                  </a:r>
                  <a:r>
                    <a:rPr lang="es-ES" dirty="0" err="1" smtClean="0">
                      <a:latin typeface="Arial Narrow" panose="020B0606020202030204" pitchFamily="34" charset="0"/>
                    </a:rPr>
                    <a:t>studies</a:t>
                  </a:r>
                  <a:r>
                    <a:rPr lang="es-ES" dirty="0" smtClean="0">
                      <a:latin typeface="Arial Narrow" panose="020B0606020202030204" pitchFamily="34" charset="0"/>
                    </a:rPr>
                    <a:t>: </a:t>
                  </a:r>
                  <a:endParaRPr lang="en-GB" dirty="0"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47" name="CuadroTexto 46"/>
              <p:cNvSpPr txBox="1"/>
              <p:nvPr/>
            </p:nvSpPr>
            <p:spPr>
              <a:xfrm>
                <a:off x="3525554" y="5283817"/>
                <a:ext cx="36070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200" i="1" dirty="0" smtClean="0">
                    <a:latin typeface="Arial Narrow" panose="020B0606020202030204" pitchFamily="34" charset="0"/>
                  </a:rPr>
                  <a:t>T. </a:t>
                </a:r>
                <a:r>
                  <a:rPr lang="es-ES" sz="1200" i="1" dirty="0" err="1" smtClean="0">
                    <a:latin typeface="Arial Narrow" panose="020B0606020202030204" pitchFamily="34" charset="0"/>
                  </a:rPr>
                  <a:t>Kinoshita</a:t>
                </a:r>
                <a:r>
                  <a:rPr lang="es-ES" sz="1200" i="1" dirty="0" smtClean="0">
                    <a:latin typeface="Arial Narrow" panose="020B0606020202030204" pitchFamily="34" charset="0"/>
                  </a:rPr>
                  <a:t> PRL 2024</a:t>
                </a:r>
                <a:endParaRPr lang="en-CA" sz="1100" i="1" dirty="0" smtClean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8" name="Rectángulo 47"/>
              <p:cNvSpPr/>
              <p:nvPr/>
            </p:nvSpPr>
            <p:spPr>
              <a:xfrm>
                <a:off x="5063705" y="2595510"/>
                <a:ext cx="222670" cy="2442456"/>
              </a:xfrm>
              <a:prstGeom prst="rect">
                <a:avLst/>
              </a:prstGeom>
              <a:noFill/>
              <a:ln>
                <a:solidFill>
                  <a:srgbClr val="FF65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ángulo 48"/>
              <p:cNvSpPr/>
              <p:nvPr/>
            </p:nvSpPr>
            <p:spPr>
              <a:xfrm>
                <a:off x="5901905" y="2595510"/>
                <a:ext cx="327446" cy="2442456"/>
              </a:xfrm>
              <a:prstGeom prst="rect">
                <a:avLst/>
              </a:prstGeom>
              <a:noFill/>
              <a:ln>
                <a:solidFill>
                  <a:srgbClr val="626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CuadroTexto 49"/>
              <p:cNvSpPr txBox="1"/>
              <p:nvPr/>
            </p:nvSpPr>
            <p:spPr>
              <a:xfrm>
                <a:off x="6229351" y="2343735"/>
                <a:ext cx="9621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7070FF"/>
                    </a:solidFill>
                    <a:latin typeface="Arial Narrow" panose="020B0606020202030204" pitchFamily="34" charset="0"/>
                  </a:rPr>
                  <a:t>IC-</a:t>
                </a:r>
                <a:r>
                  <a:rPr lang="es-ES" b="1" dirty="0" err="1" smtClean="0">
                    <a:solidFill>
                      <a:srgbClr val="7070FF"/>
                    </a:solidFill>
                    <a:latin typeface="Arial Narrow" panose="020B0606020202030204" pitchFamily="34" charset="0"/>
                  </a:rPr>
                  <a:t>like</a:t>
                </a:r>
                <a:endParaRPr lang="en-GB" b="1" dirty="0">
                  <a:solidFill>
                    <a:srgbClr val="7070FF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1" name="CuadroTexto 50"/>
              <p:cNvSpPr txBox="1"/>
              <p:nvPr/>
            </p:nvSpPr>
            <p:spPr>
              <a:xfrm>
                <a:off x="4434338" y="5054864"/>
                <a:ext cx="9621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rgbClr val="FF7777"/>
                    </a:solidFill>
                    <a:latin typeface="Arial Narrow" panose="020B0606020202030204" pitchFamily="34" charset="0"/>
                  </a:rPr>
                  <a:t>ITG-</a:t>
                </a:r>
                <a:r>
                  <a:rPr lang="es-ES" b="1" dirty="0" err="1" smtClean="0">
                    <a:solidFill>
                      <a:srgbClr val="FF7777"/>
                    </a:solidFill>
                    <a:latin typeface="Arial Narrow" panose="020B0606020202030204" pitchFamily="34" charset="0"/>
                  </a:rPr>
                  <a:t>like</a:t>
                </a:r>
                <a:endParaRPr lang="en-GB" b="1" dirty="0">
                  <a:solidFill>
                    <a:srgbClr val="FF7777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5" name="CuadroTexto 24"/>
            <p:cNvSpPr txBox="1"/>
            <p:nvPr/>
          </p:nvSpPr>
          <p:spPr>
            <a:xfrm>
              <a:off x="651546" y="5364257"/>
              <a:ext cx="3153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atin typeface="Arial Narrow" panose="020B0606020202030204" pitchFamily="34" charset="0"/>
                </a:rPr>
                <a:t>Low density data are better suited for inter-machine comparison!</a:t>
              </a:r>
              <a:endParaRPr lang="en-US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64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11975" y="182882"/>
            <a:ext cx="865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5006" y="821157"/>
            <a:ext cx="90038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W7-X results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Baseline density gradient suppression of turbulence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low density scenario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results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experimental scenarios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Multi-machine comparison and preliminary validation results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ángulo 1"/>
          <p:cNvSpPr/>
          <p:nvPr/>
        </p:nvSpPr>
        <p:spPr>
          <a:xfrm>
            <a:off x="200025" y="821157"/>
            <a:ext cx="8124825" cy="361749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23825" y="5172076"/>
            <a:ext cx="8124825" cy="111944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96" y="781012"/>
            <a:ext cx="4235150" cy="3121845"/>
          </a:xfrm>
          <a:prstGeom prst="rect">
            <a:avLst/>
          </a:prstGeom>
        </p:spPr>
      </p:pic>
      <p:pic>
        <p:nvPicPr>
          <p:cNvPr id="6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8831"/>
            <a:ext cx="3881782" cy="29329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4754" y="3874757"/>
            <a:ext cx="36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A. Alonso NF 2022, D. Carralero PPCF 2022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11" name="CuadroTexto 13"/>
          <p:cNvSpPr txBox="1"/>
          <p:nvPr/>
        </p:nvSpPr>
        <p:spPr>
          <a:xfrm>
            <a:off x="4170850" y="3871733"/>
            <a:ext cx="3763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N. Panadero, </a:t>
            </a:r>
            <a:r>
              <a:rPr lang="es-ES" sz="1200" i="1" dirty="0" err="1" smtClean="0">
                <a:latin typeface="Arial Narrow" panose="020B0606020202030204" pitchFamily="34" charset="0"/>
              </a:rPr>
              <a:t>see</a:t>
            </a:r>
            <a:r>
              <a:rPr lang="es-ES" sz="1200" i="1" dirty="0" smtClean="0">
                <a:latin typeface="Arial Narrow" panose="020B0606020202030204" pitchFamily="34" charset="0"/>
              </a:rPr>
              <a:t> I27 </a:t>
            </a:r>
            <a:r>
              <a:rPr lang="es-ES" sz="1200" i="1" dirty="0" err="1" smtClean="0">
                <a:latin typeface="Arial Narrow" panose="020B0606020202030204" pitchFamily="34" charset="0"/>
              </a:rPr>
              <a:t>tomorrow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12" name="CuadroTexto 14"/>
          <p:cNvSpPr txBox="1"/>
          <p:nvPr/>
        </p:nvSpPr>
        <p:spPr>
          <a:xfrm>
            <a:off x="5122417" y="435506"/>
            <a:ext cx="2270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b="1" dirty="0" smtClean="0">
              <a:latin typeface="Arial Narrow" panose="020B0606020202030204" pitchFamily="34" charset="0"/>
            </a:endParaRPr>
          </a:p>
          <a:p>
            <a:pPr algn="ctr"/>
            <a:r>
              <a:rPr lang="es-ES" sz="1400" b="1" dirty="0" err="1" smtClean="0">
                <a:latin typeface="Arial Narrow" panose="020B0606020202030204" pitchFamily="34" charset="0"/>
              </a:rPr>
              <a:t>Scaled</a:t>
            </a:r>
            <a:r>
              <a:rPr lang="es-ES" sz="1400" b="1" dirty="0" smtClean="0">
                <a:latin typeface="Arial Narrow" panose="020B0606020202030204" pitchFamily="34" charset="0"/>
              </a:rPr>
              <a:t> W7-X reactor</a:t>
            </a:r>
            <a:endParaRPr lang="en-CA" sz="1400" b="1" dirty="0" smtClean="0">
              <a:latin typeface="Arial Narrow" panose="020B0606020202030204" pitchFamily="34" charset="0"/>
            </a:endParaRPr>
          </a:p>
        </p:txBody>
      </p:sp>
      <p:pic>
        <p:nvPicPr>
          <p:cNvPr id="13" name="Imagen 4"/>
          <p:cNvPicPr>
            <a:picLocks noChangeAspect="1"/>
          </p:cNvPicPr>
          <p:nvPr/>
        </p:nvPicPr>
        <p:blipFill rotWithShape="1">
          <a:blip r:embed="rId5"/>
          <a:srcRect t="6789"/>
          <a:stretch/>
        </p:blipFill>
        <p:spPr>
          <a:xfrm>
            <a:off x="8181933" y="796413"/>
            <a:ext cx="3466727" cy="3214131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7995455" y="3902857"/>
            <a:ext cx="3607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J.M. García-Regaña NF </a:t>
            </a:r>
            <a:r>
              <a:rPr lang="es-ES" sz="1200" i="1" dirty="0" smtClean="0">
                <a:latin typeface="Arial Narrow" panose="020B0606020202030204" pitchFamily="34" charset="0"/>
              </a:rPr>
              <a:t>2025, </a:t>
            </a:r>
          </a:p>
          <a:p>
            <a:pPr algn="r"/>
            <a:r>
              <a:rPr lang="es-ES" sz="1200" i="1" dirty="0" err="1" smtClean="0">
                <a:latin typeface="Arial Narrow" panose="020B0606020202030204" pitchFamily="34" charset="0"/>
              </a:rPr>
              <a:t>see</a:t>
            </a:r>
            <a:r>
              <a:rPr lang="es-ES" sz="1200" i="1" dirty="0" smtClean="0">
                <a:latin typeface="Arial Narrow" panose="020B0606020202030204" pitchFamily="34" charset="0"/>
              </a:rPr>
              <a:t> E. </a:t>
            </a:r>
            <a:r>
              <a:rPr lang="es-ES" sz="1200" i="1" dirty="0">
                <a:latin typeface="Arial Narrow" panose="020B0606020202030204" pitchFamily="34" charset="0"/>
              </a:rPr>
              <a:t>Sánchez </a:t>
            </a:r>
            <a:r>
              <a:rPr lang="es-ES" sz="1200" i="1" dirty="0" smtClean="0">
                <a:latin typeface="Arial Narrow" panose="020B0606020202030204" pitchFamily="34" charset="0"/>
              </a:rPr>
              <a:t>P2.51 </a:t>
            </a:r>
            <a:r>
              <a:rPr lang="es-ES" sz="1200" i="1" dirty="0" err="1" smtClean="0">
                <a:latin typeface="Arial Narrow" panose="020B0606020202030204" pitchFamily="34" charset="0"/>
              </a:rPr>
              <a:t>this</a:t>
            </a:r>
            <a:r>
              <a:rPr lang="es-ES" sz="1200" i="1" dirty="0" smtClean="0">
                <a:latin typeface="Arial Narrow" panose="020B0606020202030204" pitchFamily="34" charset="0"/>
              </a:rPr>
              <a:t> </a:t>
            </a:r>
            <a:r>
              <a:rPr lang="es-ES" sz="1200" i="1" dirty="0" err="1" smtClean="0">
                <a:latin typeface="Arial Narrow" panose="020B0606020202030204" pitchFamily="34" charset="0"/>
              </a:rPr>
              <a:t>afternoon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15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Model validation is critical for the design of a </a:t>
            </a:r>
            <a:r>
              <a:rPr lang="en-CA" sz="2400" b="1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stellarator</a:t>
            </a: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reactor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6" name="CuadroTexto 3"/>
          <p:cNvSpPr txBox="1"/>
          <p:nvPr/>
        </p:nvSpPr>
        <p:spPr>
          <a:xfrm>
            <a:off x="300153" y="4276823"/>
            <a:ext cx="11266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Turbulence suppression is essential</a:t>
            </a:r>
            <a:r>
              <a:rPr lang="en-US" dirty="0" smtClean="0">
                <a:latin typeface="Arial Narrow" panose="020B0606020202030204" pitchFamily="34" charset="0"/>
              </a:rPr>
              <a:t> for achieving sufficient confinement in a </a:t>
            </a:r>
            <a:r>
              <a:rPr lang="en-US" dirty="0" err="1" smtClean="0">
                <a:latin typeface="Arial Narrow" panose="020B0606020202030204" pitchFamily="34" charset="0"/>
              </a:rPr>
              <a:t>stellarator</a:t>
            </a:r>
            <a:r>
              <a:rPr lang="en-US" dirty="0" smtClean="0">
                <a:latin typeface="Arial Narrow" panose="020B0606020202030204" pitchFamily="34" charset="0"/>
              </a:rPr>
              <a:t> reactor. BUT:</a:t>
            </a:r>
            <a:endParaRPr lang="en-US" sz="800" dirty="0" smtClean="0">
              <a:latin typeface="Arial Narrow" panose="020B0606020202030204" pitchFamily="34" charset="0"/>
            </a:endParaRPr>
          </a:p>
          <a:p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Density gradient stabilization is not obviously applicable in a reactor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Turbulence optimization is possible, but as of yet, not validated experimentally.</a:t>
            </a:r>
          </a:p>
          <a:p>
            <a:endParaRPr lang="en-US" sz="800" dirty="0" smtClean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In order to design a reactor based on this optimization, sufficient validation is required.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1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148830" y="1102901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HPI2</a:t>
            </a:r>
            <a:endParaRPr lang="en-GB" dirty="0"/>
          </a:p>
        </p:txBody>
      </p:sp>
      <p:sp>
        <p:nvSpPr>
          <p:cNvPr id="2" name="Rectángulo 1"/>
          <p:cNvSpPr/>
          <p:nvPr/>
        </p:nvSpPr>
        <p:spPr>
          <a:xfrm>
            <a:off x="300153" y="5860998"/>
            <a:ext cx="11348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 Narrow" panose="020B0606020202030204" pitchFamily="34" charset="0"/>
              </a:rPr>
              <a:t>Recent works have provided substantial advances towards </a:t>
            </a:r>
            <a:r>
              <a:rPr lang="en-US" dirty="0" smtClean="0">
                <a:latin typeface="Arial Narrow" panose="020B0606020202030204" pitchFamily="34" charset="0"/>
              </a:rPr>
              <a:t>self-consistent transport simulations (</a:t>
            </a:r>
            <a:r>
              <a:rPr lang="en-US" i="1" dirty="0" smtClean="0">
                <a:latin typeface="Arial Narrow" panose="020B0606020202030204" pitchFamily="34" charset="0"/>
              </a:rPr>
              <a:t>D.L.C</a:t>
            </a:r>
            <a:r>
              <a:rPr lang="en-US" i="1" dirty="0">
                <a:latin typeface="Arial Narrow" panose="020B0606020202030204" pitchFamily="34" charset="0"/>
              </a:rPr>
              <a:t>. </a:t>
            </a:r>
            <a:r>
              <a:rPr lang="en-US" i="1" dirty="0" err="1">
                <a:latin typeface="Arial Narrow" panose="020B0606020202030204" pitchFamily="34" charset="0"/>
              </a:rPr>
              <a:t>Agapito</a:t>
            </a:r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err="1">
                <a:latin typeface="Arial Narrow" panose="020B0606020202030204" pitchFamily="34" charset="0"/>
              </a:rPr>
              <a:t>PoP</a:t>
            </a:r>
            <a:r>
              <a:rPr lang="en-US" i="1" dirty="0">
                <a:latin typeface="Arial Narrow" panose="020B0606020202030204" pitchFamily="34" charset="0"/>
              </a:rPr>
              <a:t> 2025</a:t>
            </a:r>
            <a:r>
              <a:rPr lang="en-US" dirty="0">
                <a:latin typeface="Arial Narrow" panose="020B0606020202030204" pitchFamily="34" charset="0"/>
              </a:rPr>
              <a:t>). However, </a:t>
            </a:r>
            <a:r>
              <a:rPr lang="en-U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no experimental validation </a:t>
            </a:r>
            <a:r>
              <a:rPr lang="en-US" dirty="0" smtClean="0">
                <a:latin typeface="Arial Narrow" panose="020B0606020202030204" pitchFamily="34" charset="0"/>
              </a:rPr>
              <a:t>of the predicted stabilizing role </a:t>
            </a:r>
            <a:r>
              <a:rPr lang="en-U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of the density gradient </a:t>
            </a:r>
            <a:r>
              <a:rPr lang="en-US" dirty="0" smtClean="0">
                <a:latin typeface="Arial Narrow" panose="020B0606020202030204" pitchFamily="34" charset="0"/>
              </a:rPr>
              <a:t>has been carried out yet.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Multi-machine transport comparison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 rotWithShape="1">
          <a:blip r:embed="rId3"/>
          <a:srcRect l="1791" t="43099" r="91496" b="1616"/>
          <a:stretch/>
        </p:blipFill>
        <p:spPr>
          <a:xfrm>
            <a:off x="4813251" y="978644"/>
            <a:ext cx="293914" cy="3579258"/>
          </a:xfrm>
          <a:prstGeom prst="rect">
            <a:avLst/>
          </a:prstGeom>
        </p:spPr>
      </p:pic>
      <p:sp>
        <p:nvSpPr>
          <p:cNvPr id="12" name="CuadroTexto 24"/>
          <p:cNvSpPr txBox="1"/>
          <p:nvPr/>
        </p:nvSpPr>
        <p:spPr>
          <a:xfrm>
            <a:off x="394265" y="5059680"/>
            <a:ext cx="1130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We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recover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the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main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qualitative</a:t>
            </a:r>
            <a:r>
              <a:rPr lang="es-E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606020202030204" pitchFamily="34" charset="0"/>
              </a:rPr>
              <a:t>features</a:t>
            </a:r>
            <a:r>
              <a:rPr lang="es-ES" dirty="0" smtClean="0">
                <a:latin typeface="Arial Narrow" panose="020B0606020202030204" pitchFamily="34" charset="0"/>
              </a:rPr>
              <a:t> of </a:t>
            </a:r>
            <a:r>
              <a:rPr lang="es-ES" dirty="0" err="1" smtClean="0">
                <a:latin typeface="Arial Narrow" panose="020B0606020202030204" pitchFamily="34" charset="0"/>
              </a:rPr>
              <a:t>the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model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for</a:t>
            </a:r>
            <a:r>
              <a:rPr lang="es-ES" dirty="0" smtClean="0">
                <a:latin typeface="Arial Narrow" panose="020B0606020202030204" pitchFamily="34" charset="0"/>
              </a:rPr>
              <a:t> LHD and W7-X: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latin typeface="Arial Narrow" panose="020B0606020202030204" pitchFamily="34" charset="0"/>
              </a:rPr>
              <a:t>Transport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falls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around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one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order</a:t>
            </a:r>
            <a:r>
              <a:rPr lang="es-ES" dirty="0" smtClean="0">
                <a:latin typeface="Arial Narrow" panose="020B0606020202030204" pitchFamily="34" charset="0"/>
              </a:rPr>
              <a:t> of </a:t>
            </a:r>
            <a:r>
              <a:rPr lang="es-ES" dirty="0" err="1" smtClean="0">
                <a:latin typeface="Arial Narrow" panose="020B0606020202030204" pitchFamily="34" charset="0"/>
              </a:rPr>
              <a:t>magnitude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within</a:t>
            </a:r>
            <a:r>
              <a:rPr lang="es-ES" dirty="0" smtClean="0">
                <a:latin typeface="Arial Narrow" panose="020B0606020202030204" pitchFamily="34" charset="0"/>
              </a:rPr>
              <a:t> 0 &lt; a/</a:t>
            </a:r>
            <a:r>
              <a:rPr lang="es-ES" dirty="0" err="1" smtClean="0">
                <a:latin typeface="Arial Narrow" panose="020B0606020202030204" pitchFamily="34" charset="0"/>
              </a:rPr>
              <a:t>L</a:t>
            </a:r>
            <a:r>
              <a:rPr lang="es-ES" baseline="-25000" dirty="0" err="1" smtClean="0">
                <a:latin typeface="Arial Narrow" panose="020B0606020202030204" pitchFamily="34" charset="0"/>
              </a:rPr>
              <a:t>n</a:t>
            </a:r>
            <a:r>
              <a:rPr lang="es-ES" dirty="0" smtClean="0">
                <a:latin typeface="Arial Narrow" panose="020B0606020202030204" pitchFamily="34" charset="0"/>
              </a:rPr>
              <a:t> &lt; 2. </a:t>
            </a:r>
            <a:r>
              <a:rPr lang="es-ES" dirty="0" err="1" smtClean="0">
                <a:latin typeface="Arial Narrow" panose="020B0606020202030204" pitchFamily="34" charset="0"/>
              </a:rPr>
              <a:t>Same</a:t>
            </a:r>
            <a:r>
              <a:rPr lang="es-ES" dirty="0" smtClean="0">
                <a:latin typeface="Arial Narrow" panose="020B0606020202030204" pitchFamily="34" charset="0"/>
              </a:rPr>
              <a:t> in </a:t>
            </a:r>
            <a:r>
              <a:rPr lang="es-ES" dirty="0" err="1" smtClean="0">
                <a:latin typeface="Arial Narrow" panose="020B0606020202030204" pitchFamily="34" charset="0"/>
              </a:rPr>
              <a:t>stella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for</a:t>
            </a:r>
            <a:r>
              <a:rPr lang="es-ES" dirty="0">
                <a:latin typeface="Arial Narrow" panose="020B0606020202030204" pitchFamily="34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</a:rPr>
              <a:t>0.5 </a:t>
            </a:r>
            <a:r>
              <a:rPr lang="es-ES" dirty="0">
                <a:latin typeface="Arial Narrow" panose="020B0606020202030204" pitchFamily="34" charset="0"/>
              </a:rPr>
              <a:t>&lt; a/</a:t>
            </a:r>
            <a:r>
              <a:rPr lang="es-ES" dirty="0" err="1">
                <a:latin typeface="Arial Narrow" panose="020B0606020202030204" pitchFamily="34" charset="0"/>
              </a:rPr>
              <a:t>L</a:t>
            </a:r>
            <a:r>
              <a:rPr lang="es-ES" baseline="-25000" dirty="0" err="1">
                <a:latin typeface="Arial Narrow" panose="020B0606020202030204" pitchFamily="34" charset="0"/>
              </a:rPr>
              <a:t>n</a:t>
            </a:r>
            <a:r>
              <a:rPr lang="es-ES" dirty="0">
                <a:latin typeface="Arial Narrow" panose="020B0606020202030204" pitchFamily="34" charset="0"/>
              </a:rPr>
              <a:t> &lt; </a:t>
            </a:r>
            <a:r>
              <a:rPr lang="es-ES" dirty="0" smtClean="0">
                <a:latin typeface="Arial Narrow" panose="020B0606020202030204" pitchFamily="34" charset="0"/>
              </a:rPr>
              <a:t>2.5</a:t>
            </a:r>
            <a:endParaRPr lang="es-E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latin typeface="Arial Narrow" panose="020B0606020202030204" pitchFamily="34" charset="0"/>
              </a:rPr>
              <a:t>Instead</a:t>
            </a:r>
            <a:r>
              <a:rPr lang="es-ES" dirty="0" smtClean="0">
                <a:latin typeface="Arial Narrow" panose="020B0606020202030204" pitchFamily="34" charset="0"/>
              </a:rPr>
              <a:t>, LHD </a:t>
            </a:r>
            <a:r>
              <a:rPr lang="es-ES" dirty="0" err="1" smtClean="0">
                <a:latin typeface="Arial Narrow" panose="020B0606020202030204" pitchFamily="34" charset="0"/>
              </a:rPr>
              <a:t>transport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decays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around</a:t>
            </a:r>
            <a:r>
              <a:rPr lang="es-ES" dirty="0" smtClean="0">
                <a:latin typeface="Arial Narrow" panose="020B0606020202030204" pitchFamily="34" charset="0"/>
              </a:rPr>
              <a:t> 30</a:t>
            </a:r>
            <a:r>
              <a:rPr lang="es-ES" dirty="0">
                <a:latin typeface="Arial Narrow" panose="020B0606020202030204" pitchFamily="34" charset="0"/>
              </a:rPr>
              <a:t>% </a:t>
            </a:r>
            <a:r>
              <a:rPr lang="es-ES" dirty="0" smtClean="0">
                <a:latin typeface="Arial Narrow" panose="020B0606020202030204" pitchFamily="34" charset="0"/>
              </a:rPr>
              <a:t>0.3 </a:t>
            </a:r>
            <a:r>
              <a:rPr lang="es-ES" dirty="0">
                <a:latin typeface="Arial Narrow" panose="020B0606020202030204" pitchFamily="34" charset="0"/>
              </a:rPr>
              <a:t>&lt; a/</a:t>
            </a:r>
            <a:r>
              <a:rPr lang="es-ES" dirty="0" err="1">
                <a:latin typeface="Arial Narrow" panose="020B0606020202030204" pitchFamily="34" charset="0"/>
              </a:rPr>
              <a:t>L</a:t>
            </a:r>
            <a:r>
              <a:rPr lang="es-ES" baseline="-25000" dirty="0" err="1">
                <a:latin typeface="Arial Narrow" panose="020B0606020202030204" pitchFamily="34" charset="0"/>
              </a:rPr>
              <a:t>n</a:t>
            </a:r>
            <a:r>
              <a:rPr lang="es-ES" dirty="0">
                <a:latin typeface="Arial Narrow" panose="020B0606020202030204" pitchFamily="34" charset="0"/>
              </a:rPr>
              <a:t> &lt; </a:t>
            </a:r>
            <a:r>
              <a:rPr lang="es-ES" dirty="0" smtClean="0">
                <a:latin typeface="Arial Narrow" panose="020B0606020202030204" pitchFamily="34" charset="0"/>
              </a:rPr>
              <a:t>1. </a:t>
            </a:r>
            <a:r>
              <a:rPr lang="es-ES" dirty="0" err="1" smtClean="0">
                <a:latin typeface="Arial Narrow" panose="020B0606020202030204" pitchFamily="34" charset="0"/>
              </a:rPr>
              <a:t>The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code</a:t>
            </a:r>
            <a:r>
              <a:rPr lang="es-ES" dirty="0" smtClean="0">
                <a:latin typeface="Arial Narrow" panose="020B0606020202030204" pitchFamily="34" charset="0"/>
              </a:rPr>
              <a:t> shows a similar </a:t>
            </a:r>
            <a:r>
              <a:rPr lang="es-ES" dirty="0" err="1" smtClean="0">
                <a:latin typeface="Arial Narrow" panose="020B0606020202030204" pitchFamily="34" charset="0"/>
              </a:rPr>
              <a:t>decay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  <a:r>
              <a:rPr lang="es-ES" dirty="0" err="1" smtClean="0">
                <a:latin typeface="Arial Narrow" panose="020B0606020202030204" pitchFamily="34" charset="0"/>
              </a:rPr>
              <a:t>for</a:t>
            </a:r>
            <a:r>
              <a:rPr lang="es-ES" dirty="0" smtClean="0">
                <a:latin typeface="Arial Narrow" panose="020B0606020202030204" pitchFamily="34" charset="0"/>
              </a:rPr>
              <a:t> 0.5 </a:t>
            </a:r>
            <a:r>
              <a:rPr lang="es-ES" dirty="0">
                <a:latin typeface="Arial Narrow" panose="020B0606020202030204" pitchFamily="34" charset="0"/>
              </a:rPr>
              <a:t>&lt; a/</a:t>
            </a:r>
            <a:r>
              <a:rPr lang="es-ES" dirty="0" err="1">
                <a:latin typeface="Arial Narrow" panose="020B0606020202030204" pitchFamily="34" charset="0"/>
              </a:rPr>
              <a:t>L</a:t>
            </a:r>
            <a:r>
              <a:rPr lang="es-ES" baseline="-25000" dirty="0" err="1">
                <a:latin typeface="Arial Narrow" panose="020B0606020202030204" pitchFamily="34" charset="0"/>
              </a:rPr>
              <a:t>n</a:t>
            </a:r>
            <a:r>
              <a:rPr lang="es-ES" dirty="0">
                <a:latin typeface="Arial Narrow" panose="020B0606020202030204" pitchFamily="34" charset="0"/>
              </a:rPr>
              <a:t> &lt; 2</a:t>
            </a:r>
            <a:r>
              <a:rPr lang="es-ES" dirty="0" smtClean="0">
                <a:latin typeface="Arial Narrow" panose="020B0606020202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89" y="759556"/>
            <a:ext cx="5334000" cy="40005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286760" y="1527675"/>
            <a:ext cx="9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3131"/>
                </a:solidFill>
                <a:latin typeface="Arial Narrow" panose="020B0606020202030204" pitchFamily="34" charset="0"/>
              </a:rPr>
              <a:t>LHD</a:t>
            </a:r>
            <a:endParaRPr lang="en-GB" b="1" dirty="0">
              <a:solidFill>
                <a:srgbClr val="FF313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555832" y="3520248"/>
            <a:ext cx="96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2BD"/>
                </a:solidFill>
                <a:latin typeface="Arial Narrow" panose="020B0606020202030204" pitchFamily="34" charset="0"/>
              </a:rPr>
              <a:t>W7-X</a:t>
            </a:r>
            <a:endParaRPr lang="en-GB" b="1" dirty="0">
              <a:solidFill>
                <a:srgbClr val="0072BD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163301" y="6562145"/>
            <a:ext cx="364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10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259" y="840225"/>
            <a:ext cx="5118883" cy="383916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206255" y="4597258"/>
            <a:ext cx="3375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/>
              <a:t>H. </a:t>
            </a:r>
            <a:r>
              <a:rPr lang="es-ES" sz="1200" i="1" dirty="0" err="1" smtClean="0"/>
              <a:t>Thienpondt</a:t>
            </a:r>
            <a:r>
              <a:rPr lang="es-ES" sz="1200" i="1" dirty="0" smtClean="0"/>
              <a:t> </a:t>
            </a:r>
            <a:r>
              <a:rPr lang="es-ES" sz="1200" i="1" dirty="0" smtClean="0"/>
              <a:t>et al., NF 2025</a:t>
            </a:r>
            <a:endParaRPr lang="en-GB" sz="1200" i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30409" t="7787" r="10448" b="89446"/>
          <a:stretch/>
        </p:blipFill>
        <p:spPr>
          <a:xfrm>
            <a:off x="8036559" y="1205197"/>
            <a:ext cx="2570481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6" y="781509"/>
            <a:ext cx="5386653" cy="4284073"/>
          </a:xfrm>
          <a:prstGeom prst="rect">
            <a:avLst/>
          </a:prstGeom>
        </p:spPr>
      </p:pic>
      <p:sp>
        <p:nvSpPr>
          <p:cNvPr id="7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Preliminary validation attempts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2" name="CuadroTexto 24"/>
          <p:cNvSpPr txBox="1"/>
          <p:nvPr/>
        </p:nvSpPr>
        <p:spPr>
          <a:xfrm>
            <a:off x="394264" y="5100320"/>
            <a:ext cx="11452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A more quantitative comparison of transport is being developed using interpolation of “academic scans” (see </a:t>
            </a:r>
            <a:r>
              <a:rPr lang="en-US" i="1" dirty="0" smtClean="0">
                <a:latin typeface="Arial Narrow" panose="020B0606020202030204" pitchFamily="34" charset="0"/>
              </a:rPr>
              <a:t>J.M. </a:t>
            </a:r>
            <a:r>
              <a:rPr lang="en-US" i="1" dirty="0" err="1" smtClean="0">
                <a:latin typeface="Arial Narrow" panose="020B0606020202030204" pitchFamily="34" charset="0"/>
              </a:rPr>
              <a:t>García-Regaña</a:t>
            </a:r>
            <a:r>
              <a:rPr lang="en-US" i="1" dirty="0" smtClean="0">
                <a:latin typeface="Arial Narrow" panose="020B0606020202030204" pitchFamily="34" charset="0"/>
              </a:rPr>
              <a:t> I07</a:t>
            </a:r>
            <a:r>
              <a:rPr lang="en-US" dirty="0" smtClean="0">
                <a:latin typeface="Arial Narrow" panose="020B0606020202030204" pitchFamily="34" charset="0"/>
              </a:rPr>
              <a:t>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</a:t>
            </a:r>
            <a:r>
              <a:rPr lang="en-US" dirty="0" smtClean="0">
                <a:latin typeface="Arial Narrow" panose="020B0606020202030204" pitchFamily="34" charset="0"/>
              </a:rPr>
              <a:t>omparison of normalized </a:t>
            </a:r>
            <a:r>
              <a:rPr lang="en-US" dirty="0" err="1" smtClean="0">
                <a:latin typeface="Arial Narrow" panose="020B0606020202030204" pitchFamily="34" charset="0"/>
              </a:rPr>
              <a:t>Q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e+i</a:t>
            </a:r>
            <a:r>
              <a:rPr lang="en-US" dirty="0" smtClean="0">
                <a:latin typeface="Arial Narrow" panose="020B0606020202030204" pitchFamily="34" charset="0"/>
              </a:rPr>
              <a:t> at </a:t>
            </a:r>
            <a:r>
              <a:rPr lang="en-US" dirty="0" smtClean="0">
                <a:latin typeface="Symbol" panose="05050102010706020507" pitchFamily="18" charset="2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 = 0.7 produces rather good quantitative agreement with code predictions.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144251" y="6562145"/>
            <a:ext cx="38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11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69" y="834922"/>
            <a:ext cx="5272584" cy="3963853"/>
          </a:xfrm>
          <a:prstGeom prst="rect">
            <a:avLst/>
          </a:prstGeom>
        </p:spPr>
      </p:pic>
      <p:sp>
        <p:nvSpPr>
          <p:cNvPr id="18" name="CuadroTexto 24"/>
          <p:cNvSpPr txBox="1"/>
          <p:nvPr/>
        </p:nvSpPr>
        <p:spPr>
          <a:xfrm>
            <a:off x="9528373" y="2243449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0D7A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</a:t>
            </a:r>
            <a:endParaRPr lang="en-GB" b="1" dirty="0">
              <a:solidFill>
                <a:srgbClr val="0D7A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24"/>
          <p:cNvSpPr txBox="1"/>
          <p:nvPr/>
        </p:nvSpPr>
        <p:spPr>
          <a:xfrm>
            <a:off x="7342628" y="3633497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EDB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ES" b="1" baseline="-25000" dirty="0" err="1" smtClean="0">
                <a:solidFill>
                  <a:srgbClr val="EDB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</a:t>
            </a:r>
            <a:endParaRPr lang="en-GB" b="1" baseline="-25000" dirty="0">
              <a:solidFill>
                <a:srgbClr val="EDB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24"/>
          <p:cNvSpPr txBox="1"/>
          <p:nvPr/>
        </p:nvSpPr>
        <p:spPr>
          <a:xfrm>
            <a:off x="8352756" y="2861859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ES" b="1" baseline="-25000" dirty="0" err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en-GB" b="1" baseline="-25000" dirty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/>
          <a:srcRect l="7146" r="39744" b="36392"/>
          <a:stretch/>
        </p:blipFill>
        <p:spPr>
          <a:xfrm>
            <a:off x="1325880" y="913297"/>
            <a:ext cx="4097020" cy="3795596"/>
          </a:xfrm>
          <a:prstGeom prst="rect">
            <a:avLst/>
          </a:prstGeom>
        </p:spPr>
      </p:pic>
      <p:cxnSp>
        <p:nvCxnSpPr>
          <p:cNvPr id="23" name="Conector recto de flecha 22"/>
          <p:cNvCxnSpPr/>
          <p:nvPr/>
        </p:nvCxnSpPr>
        <p:spPr>
          <a:xfrm flipV="1">
            <a:off x="1536700" y="1816100"/>
            <a:ext cx="1295400" cy="7747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>
            <a:off x="3454400" y="1714500"/>
            <a:ext cx="647700" cy="60960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4551280" y="1714500"/>
            <a:ext cx="1" cy="483229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 flipV="1">
            <a:off x="4006706" y="1282700"/>
            <a:ext cx="438294" cy="43180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1536700" y="1256014"/>
            <a:ext cx="2243027" cy="76328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7231544" y="2041450"/>
            <a:ext cx="7019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>
            <a:off x="8111416" y="3764591"/>
            <a:ext cx="126118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9498128" y="2923545"/>
            <a:ext cx="712273" cy="33888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/>
          <p:nvPr/>
        </p:nvCxnSpPr>
        <p:spPr>
          <a:xfrm>
            <a:off x="10442306" y="1902064"/>
            <a:ext cx="7019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V="1">
            <a:off x="10220459" y="1990419"/>
            <a:ext cx="79242" cy="915522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2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078" y="816598"/>
            <a:ext cx="5334000" cy="40005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6" y="781509"/>
            <a:ext cx="5386653" cy="4284073"/>
          </a:xfrm>
          <a:prstGeom prst="rect">
            <a:avLst/>
          </a:prstGeom>
        </p:spPr>
      </p:pic>
      <p:sp>
        <p:nvSpPr>
          <p:cNvPr id="7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Preliminary validation attempts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144251" y="6562145"/>
            <a:ext cx="38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11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18" name="CuadroTexto 24"/>
          <p:cNvSpPr txBox="1"/>
          <p:nvPr/>
        </p:nvSpPr>
        <p:spPr>
          <a:xfrm>
            <a:off x="9366307" y="1760988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0D7A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</a:t>
            </a:r>
            <a:endParaRPr lang="en-GB" b="1" dirty="0">
              <a:solidFill>
                <a:srgbClr val="0D7A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24"/>
          <p:cNvSpPr txBox="1"/>
          <p:nvPr/>
        </p:nvSpPr>
        <p:spPr>
          <a:xfrm>
            <a:off x="7355523" y="4002829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EDB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ES" b="1" baseline="-25000" dirty="0" err="1" smtClean="0">
                <a:solidFill>
                  <a:srgbClr val="EDB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</a:t>
            </a:r>
            <a:endParaRPr lang="en-GB" b="1" baseline="-25000" dirty="0">
              <a:solidFill>
                <a:srgbClr val="EDB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24"/>
          <p:cNvSpPr txBox="1"/>
          <p:nvPr/>
        </p:nvSpPr>
        <p:spPr>
          <a:xfrm>
            <a:off x="8124311" y="3633497"/>
            <a:ext cx="76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ES" b="1" baseline="-25000" dirty="0" err="1" smtClean="0">
                <a:solidFill>
                  <a:srgbClr val="D95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endParaRPr lang="en-GB" b="1" baseline="-25000" dirty="0">
              <a:solidFill>
                <a:srgbClr val="D953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7098" r="43387" b="40463"/>
          <a:stretch/>
        </p:blipFill>
        <p:spPr>
          <a:xfrm>
            <a:off x="1320800" y="923606"/>
            <a:ext cx="3810000" cy="3534094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V="1">
            <a:off x="1545958" y="2891547"/>
            <a:ext cx="625742" cy="6461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2171700" y="2816848"/>
            <a:ext cx="531766" cy="78869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 flipV="1">
            <a:off x="2336800" y="2494897"/>
            <a:ext cx="330672" cy="139862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H="1">
            <a:off x="1451811" y="2564828"/>
            <a:ext cx="719889" cy="64981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7162800" y="2041450"/>
            <a:ext cx="770689" cy="1496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8124311" y="2041450"/>
            <a:ext cx="981589" cy="88209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V="1">
            <a:off x="9309541" y="2235414"/>
            <a:ext cx="882320" cy="735648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10315306" y="2235414"/>
            <a:ext cx="339994" cy="1398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4"/>
          <p:cNvSpPr txBox="1"/>
          <p:nvPr/>
        </p:nvSpPr>
        <p:spPr>
          <a:xfrm>
            <a:off x="394264" y="5100320"/>
            <a:ext cx="114522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A more quantitative comparison of transport is being developed using interpolation of “academic scans” (see </a:t>
            </a:r>
            <a:r>
              <a:rPr lang="en-US" i="1" dirty="0" smtClean="0">
                <a:latin typeface="Arial Narrow" panose="020B0606020202030204" pitchFamily="34" charset="0"/>
              </a:rPr>
              <a:t>J.M. </a:t>
            </a:r>
            <a:r>
              <a:rPr lang="en-US" i="1" dirty="0" err="1" smtClean="0">
                <a:latin typeface="Arial Narrow" panose="020B0606020202030204" pitchFamily="34" charset="0"/>
              </a:rPr>
              <a:t>García-Regaña</a:t>
            </a:r>
            <a:r>
              <a:rPr lang="en-US" i="1" dirty="0" smtClean="0">
                <a:latin typeface="Arial Narrow" panose="020B0606020202030204" pitchFamily="34" charset="0"/>
              </a:rPr>
              <a:t> I07</a:t>
            </a:r>
            <a:r>
              <a:rPr lang="en-US" dirty="0" smtClean="0">
                <a:latin typeface="Arial Narrow" panose="020B0606020202030204" pitchFamily="34" charset="0"/>
              </a:rPr>
              <a:t>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Comparison of normalized </a:t>
            </a:r>
            <a:r>
              <a:rPr lang="en-US" dirty="0" err="1">
                <a:latin typeface="Arial Narrow" panose="020B0606020202030204" pitchFamily="34" charset="0"/>
              </a:rPr>
              <a:t>Q</a:t>
            </a:r>
            <a:r>
              <a:rPr lang="en-US" baseline="-25000" dirty="0" err="1">
                <a:latin typeface="Arial Narrow" panose="020B0606020202030204" pitchFamily="34" charset="0"/>
              </a:rPr>
              <a:t>e+i</a:t>
            </a:r>
            <a:r>
              <a:rPr lang="en-US" dirty="0">
                <a:latin typeface="Arial Narrow" panose="020B0606020202030204" pitchFamily="34" charset="0"/>
              </a:rPr>
              <a:t> at 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dirty="0">
                <a:latin typeface="Arial Narrow" panose="020B0606020202030204" pitchFamily="34" charset="0"/>
              </a:rPr>
              <a:t> = 0.7 produces rather good quantitative agreement with code predictions.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Unfortunately, this result could not be reproduced generally. </a:t>
            </a:r>
            <a:r>
              <a:rPr lang="en-US" b="1" dirty="0" smtClean="0">
                <a:solidFill>
                  <a:srgbClr val="305A9F"/>
                </a:solidFill>
                <a:latin typeface="Arial Narrow" panose="020B0606020202030204" pitchFamily="34" charset="0"/>
              </a:rPr>
              <a:t>More detailed analysis is ongoing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8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0"/>
          <p:cNvSpPr/>
          <p:nvPr/>
        </p:nvSpPr>
        <p:spPr>
          <a:xfrm>
            <a:off x="-21502" y="249839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 and outlook</a:t>
            </a:r>
            <a:endParaRPr lang="en-US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144251" y="6562145"/>
            <a:ext cx="383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smtClean="0">
                <a:latin typeface="Arial Narrow" panose="020B0506020202030204" pitchFamily="34" charset="0"/>
              </a:rPr>
              <a:t>12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7300" y="790015"/>
            <a:ext cx="1141274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7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Experimental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validation of predictive codes is </a:t>
            </a:r>
            <a:r>
              <a:rPr lang="es-ES" sz="2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essential</a:t>
            </a:r>
            <a:r>
              <a:rPr lang="es-E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to determine </a:t>
            </a:r>
            <a:r>
              <a:rPr lang="es-ES" sz="2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the</a:t>
            </a:r>
            <a:r>
              <a:rPr lang="es-E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  <a:r>
              <a:rPr lang="es-ES" sz="2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operation</a:t>
            </a:r>
            <a:r>
              <a:rPr lang="es-E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  <a:r>
              <a:rPr lang="es-ES" sz="2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point</a:t>
            </a:r>
            <a:r>
              <a:rPr lang="es-E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of a </a:t>
            </a:r>
            <a:r>
              <a:rPr lang="es-ES" sz="2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stellarator</a:t>
            </a:r>
            <a:r>
              <a:rPr lang="es-E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reactor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We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have created a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multi-machine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transport database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allowing: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4693"/>
                </a:solidFill>
                <a:latin typeface="Arial Narrow" panose="020B0506020202030204" pitchFamily="34" charset="0"/>
              </a:rPr>
              <a:t>E</a:t>
            </a:r>
            <a:r>
              <a:rPr lang="en-GB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valuation </a:t>
            </a:r>
            <a:r>
              <a:rPr lang="en-GB" dirty="0">
                <a:solidFill>
                  <a:srgbClr val="174693"/>
                </a:solidFill>
                <a:latin typeface="Arial Narrow" panose="020B0506020202030204" pitchFamily="34" charset="0"/>
              </a:rPr>
              <a:t>of the singled-out effect of density </a:t>
            </a:r>
            <a:r>
              <a:rPr lang="en-GB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gradient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Comparison </a:t>
            </a:r>
            <a:r>
              <a:rPr lang="en-GB" dirty="0">
                <a:solidFill>
                  <a:srgbClr val="174693"/>
                </a:solidFill>
                <a:latin typeface="Arial Narrow" panose="020B0506020202030204" pitchFamily="34" charset="0"/>
              </a:rPr>
              <a:t>of equivalent scenarios in W7-X and </a:t>
            </a:r>
            <a:r>
              <a:rPr lang="en-GB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</a:t>
            </a:r>
            <a:endParaRPr lang="en-US" sz="8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3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 W7-X, this also also led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to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promising low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density HP regime, reminiscent of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the W7-AS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“Optimum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confinement“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3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First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results show qualitative agreement with GK predictions in W7-X and LHD. </a:t>
            </a:r>
            <a:endParaRPr lang="en-GB" sz="20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3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quantitative validation of </a:t>
            </a:r>
            <a:r>
              <a:rPr lang="en-GB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transport predictions </a:t>
            </a:r>
            <a:r>
              <a:rPr lang="en-GB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is still ongoing:</a:t>
            </a: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 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Detailed comparison, including additional ingredients (several gradi</a:t>
            </a: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ents, </a:t>
            </a:r>
            <a:r>
              <a:rPr lang="en-US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T</a:t>
            </a:r>
            <a:r>
              <a:rPr lang="en-US" baseline="-25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e</a:t>
            </a: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/</a:t>
            </a:r>
            <a:r>
              <a:rPr lang="en-US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T</a:t>
            </a:r>
            <a:r>
              <a:rPr lang="en-US" baseline="-25000" dirty="0" err="1" smtClean="0">
                <a:solidFill>
                  <a:srgbClr val="174693"/>
                </a:solidFill>
                <a:latin typeface="Arial Narrow" panose="020B0506020202030204" pitchFamily="34" charset="0"/>
              </a:rPr>
              <a:t>i</a:t>
            </a: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, potential influence of radial position, etc.)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TJ-II results still to be included in the multi-machine database. Experiments in the spring campaign!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Evaluation of path dependence</a:t>
            </a: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W7-X 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low density HP scenario </a:t>
            </a:r>
            <a:r>
              <a:rPr lang="en-US" sz="2000" dirty="0">
                <a:solidFill>
                  <a:srgbClr val="174693"/>
                </a:solidFill>
                <a:latin typeface="Arial Narrow" panose="020B0506020202030204" pitchFamily="34" charset="0"/>
              </a:rPr>
              <a:t>will be further explored in the next experimental campaigns, </a:t>
            </a: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with the aim of rising the achieved triple product.</a:t>
            </a:r>
            <a:endParaRPr lang="en-US" sz="20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sz="3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800100" lvl="1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690" y="910621"/>
            <a:ext cx="3815940" cy="56421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721022" y="781062"/>
            <a:ext cx="2177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/>
              <a:t>H. </a:t>
            </a:r>
            <a:r>
              <a:rPr lang="es-ES" sz="1200" i="1" dirty="0" err="1" smtClean="0"/>
              <a:t>Thienpondt</a:t>
            </a:r>
            <a:r>
              <a:rPr lang="es-ES" sz="1200" i="1" dirty="0" smtClean="0"/>
              <a:t> </a:t>
            </a:r>
            <a:r>
              <a:rPr lang="es-ES" sz="1200" i="1" dirty="0" smtClean="0"/>
              <a:t>et al., NF 2025</a:t>
            </a:r>
            <a:endParaRPr lang="en-GB" sz="1200" i="1" dirty="0"/>
          </a:p>
        </p:txBody>
      </p:sp>
      <p:sp>
        <p:nvSpPr>
          <p:cNvPr id="6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Validating the effect of the density gradient: an experimental approach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latin typeface="Arial Narrow" panose="020B0506020202030204" pitchFamily="34" charset="0"/>
              </a:rPr>
              <a:t>2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13" name="CuadroTexto 3"/>
          <p:cNvSpPr txBox="1"/>
          <p:nvPr/>
        </p:nvSpPr>
        <p:spPr>
          <a:xfrm>
            <a:off x="334874" y="1174784"/>
            <a:ext cx="7259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From the theory side, this work is already well advanced:</a:t>
            </a:r>
          </a:p>
          <a:p>
            <a:pPr algn="just"/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Extensive flux tube, non-linear </a:t>
            </a:r>
            <a:r>
              <a:rPr lang="en-US" dirty="0" smtClean="0">
                <a:latin typeface="Arial Narrow" panose="020B0606020202030204" pitchFamily="34" charset="0"/>
              </a:rPr>
              <a:t>simulations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have been carried out </a:t>
            </a:r>
            <a:r>
              <a:rPr lang="en-US" dirty="0" smtClean="0">
                <a:latin typeface="Arial Narrow" panose="020B0606020202030204" pitchFamily="34" charset="0"/>
              </a:rPr>
              <a:t>with </a:t>
            </a:r>
            <a:r>
              <a:rPr lang="en-US" dirty="0" smtClean="0">
                <a:latin typeface="Arial Narrow" panose="020B0606020202030204" pitchFamily="34" charset="0"/>
              </a:rPr>
              <a:t>code </a:t>
            </a:r>
            <a:r>
              <a:rPr lang="en-US" dirty="0" err="1" smtClean="0">
                <a:latin typeface="Arial Narrow" panose="020B0606020202030204" pitchFamily="34" charset="0"/>
              </a:rPr>
              <a:t>stella</a:t>
            </a:r>
            <a:r>
              <a:rPr lang="en-US" dirty="0" smtClean="0">
                <a:latin typeface="Arial Narrow" panose="020B0606020202030204" pitchFamily="34" charset="0"/>
              </a:rPr>
              <a:t> regarding the effect of a/L</a:t>
            </a:r>
            <a:r>
              <a:rPr lang="en-US" baseline="-25000" dirty="0" smtClean="0">
                <a:latin typeface="Arial Narrow" panose="020B0606020202030204" pitchFamily="34" charset="0"/>
              </a:rPr>
              <a:t>n</a:t>
            </a:r>
            <a:r>
              <a:rPr lang="en-US" dirty="0" smtClean="0">
                <a:latin typeface="Arial Narrow" panose="020B0606020202030204" pitchFamily="34" charset="0"/>
              </a:rPr>
              <a:t> on turbulent transport (</a:t>
            </a:r>
            <a:r>
              <a:rPr lang="en-US" i="1" dirty="0" smtClean="0">
                <a:latin typeface="Arial Narrow" panose="020B0606020202030204" pitchFamily="34" charset="0"/>
              </a:rPr>
              <a:t>H. </a:t>
            </a:r>
            <a:r>
              <a:rPr lang="en-US" i="1" dirty="0" err="1" smtClean="0">
                <a:latin typeface="Arial Narrow" panose="020B0606020202030204" pitchFamily="34" charset="0"/>
              </a:rPr>
              <a:t>Thiendpondt</a:t>
            </a:r>
            <a:r>
              <a:rPr lang="en-US" i="1" dirty="0" smtClean="0">
                <a:latin typeface="Arial Narrow" panose="020B0606020202030204" pitchFamily="34" charset="0"/>
              </a:rPr>
              <a:t> et al., NF 25</a:t>
            </a:r>
            <a:r>
              <a:rPr lang="en-US" dirty="0" smtClean="0">
                <a:latin typeface="Arial Narrow" panose="020B0606020202030204" pitchFamily="34" charset="0"/>
              </a:rPr>
              <a:t>).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These simulations show qualitative differences between different magnetic configurations, which should be outstanding in experimental data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387" y="829341"/>
            <a:ext cx="4536399" cy="34022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Validating the effect of the density gradient: an experimental approach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latin typeface="Arial Narrow" panose="020B0506020202030204" pitchFamily="34" charset="0"/>
              </a:rPr>
              <a:t>2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21022" y="781062"/>
            <a:ext cx="2177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/>
              <a:t>H. </a:t>
            </a:r>
            <a:r>
              <a:rPr lang="es-ES" sz="1200" i="1" dirty="0" err="1" smtClean="0"/>
              <a:t>Thienpondt</a:t>
            </a:r>
            <a:r>
              <a:rPr lang="es-ES" sz="1200" i="1" dirty="0" smtClean="0"/>
              <a:t> </a:t>
            </a:r>
            <a:r>
              <a:rPr lang="es-ES" sz="1200" i="1" dirty="0" smtClean="0"/>
              <a:t>et al., NF 2025</a:t>
            </a:r>
            <a:endParaRPr lang="en-GB" sz="1200" i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0409" t="7787" r="10448" b="89446"/>
          <a:stretch/>
        </p:blipFill>
        <p:spPr>
          <a:xfrm>
            <a:off x="9118599" y="1205197"/>
            <a:ext cx="2570481" cy="177800"/>
          </a:xfrm>
          <a:prstGeom prst="rect">
            <a:avLst/>
          </a:prstGeom>
        </p:spPr>
      </p:pic>
      <p:sp>
        <p:nvSpPr>
          <p:cNvPr id="13" name="CuadroTexto 3"/>
          <p:cNvSpPr txBox="1"/>
          <p:nvPr/>
        </p:nvSpPr>
        <p:spPr>
          <a:xfrm>
            <a:off x="334874" y="1174784"/>
            <a:ext cx="7259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From the theory side, this work is already well advanced:</a:t>
            </a:r>
          </a:p>
          <a:p>
            <a:pPr algn="just"/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Extensive flux tube, non-linear </a:t>
            </a:r>
            <a:r>
              <a:rPr lang="en-US" dirty="0" smtClean="0">
                <a:latin typeface="Arial Narrow" panose="020B0606020202030204" pitchFamily="34" charset="0"/>
              </a:rPr>
              <a:t>simulations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have been carried out </a:t>
            </a:r>
            <a:r>
              <a:rPr lang="en-US" dirty="0" smtClean="0">
                <a:latin typeface="Arial Narrow" panose="020B0606020202030204" pitchFamily="34" charset="0"/>
              </a:rPr>
              <a:t>with </a:t>
            </a:r>
            <a:r>
              <a:rPr lang="en-US" dirty="0" smtClean="0">
                <a:latin typeface="Arial Narrow" panose="020B0606020202030204" pitchFamily="34" charset="0"/>
              </a:rPr>
              <a:t>code </a:t>
            </a:r>
            <a:r>
              <a:rPr lang="en-US" dirty="0" err="1" smtClean="0">
                <a:latin typeface="Arial Narrow" panose="020B0606020202030204" pitchFamily="34" charset="0"/>
              </a:rPr>
              <a:t>stella</a:t>
            </a:r>
            <a:r>
              <a:rPr lang="en-US" dirty="0" smtClean="0">
                <a:latin typeface="Arial Narrow" panose="020B0606020202030204" pitchFamily="34" charset="0"/>
              </a:rPr>
              <a:t> regarding the effect of a/L</a:t>
            </a:r>
            <a:r>
              <a:rPr lang="en-US" baseline="-25000" dirty="0" smtClean="0">
                <a:latin typeface="Arial Narrow" panose="020B0606020202030204" pitchFamily="34" charset="0"/>
              </a:rPr>
              <a:t>n</a:t>
            </a:r>
            <a:r>
              <a:rPr lang="en-US" dirty="0" smtClean="0">
                <a:latin typeface="Arial Narrow" panose="020B0606020202030204" pitchFamily="34" charset="0"/>
              </a:rPr>
              <a:t> on turbulent transport (</a:t>
            </a:r>
            <a:r>
              <a:rPr lang="en-US" i="1" dirty="0" smtClean="0">
                <a:latin typeface="Arial Narrow" panose="020B0606020202030204" pitchFamily="34" charset="0"/>
              </a:rPr>
              <a:t>H. </a:t>
            </a:r>
            <a:r>
              <a:rPr lang="en-US" i="1" dirty="0" err="1" smtClean="0">
                <a:latin typeface="Arial Narrow" panose="020B0606020202030204" pitchFamily="34" charset="0"/>
              </a:rPr>
              <a:t>Thiendpondt</a:t>
            </a:r>
            <a:r>
              <a:rPr lang="en-US" i="1" dirty="0" smtClean="0">
                <a:latin typeface="Arial Narrow" panose="020B0606020202030204" pitchFamily="34" charset="0"/>
              </a:rPr>
              <a:t> et al., NF 25</a:t>
            </a:r>
            <a:r>
              <a:rPr lang="en-US" dirty="0" smtClean="0">
                <a:latin typeface="Arial Narrow" panose="020B0606020202030204" pitchFamily="34" charset="0"/>
              </a:rPr>
              <a:t>).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These simulations show qualitative differences between different magnetic configurations, which should be outstanding in experimental data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387" y="829341"/>
            <a:ext cx="4536399" cy="34022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Validating the effect of the density gradient: an experimental approach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334874" y="1174784"/>
            <a:ext cx="7259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From the theory side, this work is already well advanced:</a:t>
            </a:r>
          </a:p>
          <a:p>
            <a:pPr algn="just"/>
            <a:endParaRPr lang="en-US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Extensive flux tube, non-linear </a:t>
            </a:r>
            <a:r>
              <a:rPr lang="en-US" dirty="0" smtClean="0">
                <a:latin typeface="Arial Narrow" panose="020B0606020202030204" pitchFamily="34" charset="0"/>
              </a:rPr>
              <a:t>simulations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have been carried out </a:t>
            </a:r>
            <a:r>
              <a:rPr lang="en-US" dirty="0" smtClean="0">
                <a:latin typeface="Arial Narrow" panose="020B0606020202030204" pitchFamily="34" charset="0"/>
              </a:rPr>
              <a:t>with </a:t>
            </a:r>
            <a:r>
              <a:rPr lang="en-US" dirty="0" smtClean="0">
                <a:latin typeface="Arial Narrow" panose="020B0606020202030204" pitchFamily="34" charset="0"/>
              </a:rPr>
              <a:t>code </a:t>
            </a:r>
            <a:r>
              <a:rPr lang="en-US" dirty="0" err="1" smtClean="0">
                <a:latin typeface="Arial Narrow" panose="020B0606020202030204" pitchFamily="34" charset="0"/>
              </a:rPr>
              <a:t>stella</a:t>
            </a:r>
            <a:r>
              <a:rPr lang="en-US" dirty="0" smtClean="0">
                <a:latin typeface="Arial Narrow" panose="020B0606020202030204" pitchFamily="34" charset="0"/>
              </a:rPr>
              <a:t> regarding the effect of a/L</a:t>
            </a:r>
            <a:r>
              <a:rPr lang="en-US" baseline="-25000" dirty="0" smtClean="0">
                <a:latin typeface="Arial Narrow" panose="020B0606020202030204" pitchFamily="34" charset="0"/>
              </a:rPr>
              <a:t>n</a:t>
            </a:r>
            <a:r>
              <a:rPr lang="en-US" dirty="0" smtClean="0">
                <a:latin typeface="Arial Narrow" panose="020B0606020202030204" pitchFamily="34" charset="0"/>
              </a:rPr>
              <a:t> on turbulent transport (</a:t>
            </a:r>
            <a:r>
              <a:rPr lang="en-US" i="1" dirty="0" smtClean="0">
                <a:latin typeface="Arial Narrow" panose="020B0606020202030204" pitchFamily="34" charset="0"/>
              </a:rPr>
              <a:t>H. </a:t>
            </a:r>
            <a:r>
              <a:rPr lang="en-US" i="1" dirty="0" err="1" smtClean="0">
                <a:latin typeface="Arial Narrow" panose="020B0606020202030204" pitchFamily="34" charset="0"/>
              </a:rPr>
              <a:t>Thiendpondt</a:t>
            </a:r>
            <a:r>
              <a:rPr lang="en-US" i="1" dirty="0" smtClean="0">
                <a:latin typeface="Arial Narrow" panose="020B0606020202030204" pitchFamily="34" charset="0"/>
              </a:rPr>
              <a:t> et al., NF 25</a:t>
            </a:r>
            <a:r>
              <a:rPr lang="en-US" dirty="0" smtClean="0">
                <a:latin typeface="Arial Narrow" panose="020B0606020202030204" pitchFamily="34" charset="0"/>
              </a:rPr>
              <a:t>).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These simulations show qualitative differences between different magnetic configurations, which should be outstanding in experimental data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>
                <a:latin typeface="Arial Narrow" panose="020B0506020202030204" pitchFamily="34" charset="0"/>
              </a:rPr>
              <a:t>2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721022" y="781062"/>
            <a:ext cx="2177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/>
              <a:t>H. </a:t>
            </a:r>
            <a:r>
              <a:rPr lang="es-ES" sz="1200" i="1" dirty="0" err="1" smtClean="0"/>
              <a:t>Thienpondt</a:t>
            </a:r>
            <a:r>
              <a:rPr lang="es-ES" sz="1200" i="1" dirty="0" smtClean="0"/>
              <a:t> </a:t>
            </a:r>
            <a:r>
              <a:rPr lang="es-ES" sz="1200" i="1" dirty="0" smtClean="0"/>
              <a:t>et al., NF 2025</a:t>
            </a:r>
            <a:endParaRPr lang="en-GB" sz="1200" i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0409" t="7787" r="10448" b="89446"/>
          <a:stretch/>
        </p:blipFill>
        <p:spPr>
          <a:xfrm>
            <a:off x="9118599" y="1205197"/>
            <a:ext cx="2570481" cy="1778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90756" y="3482989"/>
            <a:ext cx="7203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 Narrow" panose="020B0606020202030204" pitchFamily="34" charset="0"/>
              </a:rPr>
              <a:t>In this work, we set out </a:t>
            </a:r>
            <a:r>
              <a:rPr lang="en-US" dirty="0" smtClean="0">
                <a:latin typeface="Arial Narrow" panose="020B0606020202030204" pitchFamily="34" charset="0"/>
              </a:rPr>
              <a:t>to validate experimentally </a:t>
            </a:r>
            <a:r>
              <a:rPr lang="en-US" dirty="0">
                <a:latin typeface="Arial Narrow" panose="020B0606020202030204" pitchFamily="34" charset="0"/>
              </a:rPr>
              <a:t>these predictions at two levels: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  <a:p>
            <a:pPr marL="342900" indent="-342900" algn="just">
              <a:buAutoNum type="arabicParenR"/>
            </a:pPr>
            <a:r>
              <a:rPr lang="en-US" dirty="0">
                <a:latin typeface="Arial Narrow" panose="020B0606020202030204" pitchFamily="34" charset="0"/>
              </a:rPr>
              <a:t>Verify </a:t>
            </a:r>
            <a:r>
              <a:rPr lang="en-US" dirty="0" smtClean="0">
                <a:latin typeface="Arial Narrow" panose="020B0606020202030204" pitchFamily="34" charset="0"/>
              </a:rPr>
              <a:t>the </a:t>
            </a:r>
            <a:r>
              <a:rPr lang="en-US" dirty="0">
                <a:latin typeface="Arial Narrow" panose="020B0606020202030204" pitchFamily="34" charset="0"/>
              </a:rPr>
              <a:t>quantitative behavior of transport among different configurations</a:t>
            </a:r>
          </a:p>
          <a:p>
            <a:pPr marL="342900" indent="-342900" algn="just">
              <a:buAutoNum type="arabicParenR"/>
            </a:pPr>
            <a:endParaRPr lang="en-US" dirty="0">
              <a:latin typeface="Arial Narrow" panose="020B0606020202030204" pitchFamily="34" charset="0"/>
            </a:endParaRPr>
          </a:p>
          <a:p>
            <a:pPr marL="342900" indent="-342900" algn="just">
              <a:buAutoNum type="arabicParenR"/>
            </a:pPr>
            <a:endParaRPr lang="en-US" dirty="0">
              <a:latin typeface="Arial Narrow" panose="020B0606020202030204" pitchFamily="34" charset="0"/>
            </a:endParaRPr>
          </a:p>
          <a:p>
            <a:pPr marL="342900" indent="-342900" algn="just">
              <a:buAutoNum type="arabicParenR"/>
            </a:pPr>
            <a:r>
              <a:rPr lang="en-US" dirty="0">
                <a:latin typeface="Arial Narrow" panose="020B0606020202030204" pitchFamily="34" charset="0"/>
              </a:rPr>
              <a:t>Carry out a quantitative comparison between code predictions and experiments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884769" y="4468565"/>
            <a:ext cx="603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</a:rPr>
              <a:t>Develop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</a:rPr>
              <a:t> comparable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</a:rPr>
              <a:t>scenarios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</a:rPr>
              <a:t> in W7-X, LHD and TJ-II</a:t>
            </a:r>
            <a:endParaRPr lang="de-DE" b="1" dirty="0">
              <a:solidFill>
                <a:srgbClr val="174693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1052021" y="5337837"/>
            <a:ext cx="10598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Carry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out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a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systematic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comparison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between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simulations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and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power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balance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observations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in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these</a:t>
            </a:r>
            <a:r>
              <a:rPr lang="es-ES" b="1" dirty="0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 smtClean="0">
                <a:solidFill>
                  <a:srgbClr val="174693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scenarios</a:t>
            </a:r>
            <a:endParaRPr lang="de-DE" b="1" dirty="0">
              <a:solidFill>
                <a:srgbClr val="17469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9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55006" y="821157"/>
            <a:ext cx="900389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7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Introduction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W7-X results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Baseline density gradient suppression of turbulence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low density scenario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results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LHD experimental scenarios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Transport evaluation</a:t>
            </a:r>
          </a:p>
          <a:p>
            <a:pPr marL="8001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Multi-machine comparison and preliminary validation results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Summary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72800" y="6588623"/>
            <a:ext cx="904515" cy="21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ángulo 4"/>
          <p:cNvSpPr/>
          <p:nvPr/>
        </p:nvSpPr>
        <p:spPr>
          <a:xfrm>
            <a:off x="123825" y="3219450"/>
            <a:ext cx="8124825" cy="307207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23825" y="952500"/>
            <a:ext cx="8124825" cy="5715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11975" y="182882"/>
            <a:ext cx="865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Outline</a:t>
            </a:r>
            <a:endParaRPr lang="en-CA" sz="28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4E47F08-72E6-1C87-5D24-2CE238CFB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4" r="50000" b="-458"/>
          <a:stretch/>
        </p:blipFill>
        <p:spPr>
          <a:xfrm>
            <a:off x="512233" y="5535662"/>
            <a:ext cx="4164949" cy="1041447"/>
          </a:xfrm>
          <a:prstGeom prst="rect">
            <a:avLst/>
          </a:prstGeom>
        </p:spPr>
      </p:pic>
      <p:grpSp>
        <p:nvGrpSpPr>
          <p:cNvPr id="10" name="Group 303">
            <a:extLst>
              <a:ext uri="{FF2B5EF4-FFF2-40B4-BE49-F238E27FC236}">
                <a16:creationId xmlns:a16="http://schemas.microsoft.com/office/drawing/2014/main" id="{8D290FDA-BE1E-84B0-9C2D-F263A916E5E3}"/>
              </a:ext>
            </a:extLst>
          </p:cNvPr>
          <p:cNvGrpSpPr/>
          <p:nvPr/>
        </p:nvGrpSpPr>
        <p:grpSpPr>
          <a:xfrm>
            <a:off x="7918169" y="1038240"/>
            <a:ext cx="4083331" cy="2533849"/>
            <a:chOff x="11300090" y="24169086"/>
            <a:chExt cx="5548110" cy="3974973"/>
          </a:xfrm>
        </p:grpSpPr>
        <p:pic>
          <p:nvPicPr>
            <p:cNvPr id="11" name="Picture 299" descr="A close-up of a graph&#10;&#10;Description automatically generated">
              <a:extLst>
                <a:ext uri="{FF2B5EF4-FFF2-40B4-BE49-F238E27FC236}">
                  <a16:creationId xmlns:a16="http://schemas.microsoft.com/office/drawing/2014/main" id="{E242FF26-8620-A898-3A83-E2DB99B55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2" t="6020"/>
            <a:stretch/>
          </p:blipFill>
          <p:spPr>
            <a:xfrm>
              <a:off x="11300090" y="24259692"/>
              <a:ext cx="5548110" cy="3884367"/>
            </a:xfrm>
            <a:prstGeom prst="rect">
              <a:avLst/>
            </a:prstGeom>
          </p:spPr>
        </p:pic>
        <p:pic>
          <p:nvPicPr>
            <p:cNvPr id="12" name="Picture 300" descr="A graph of a number of colored dots&#10;&#10;Description automatically generated with medium confidence">
              <a:extLst>
                <a:ext uri="{FF2B5EF4-FFF2-40B4-BE49-F238E27FC236}">
                  <a16:creationId xmlns:a16="http://schemas.microsoft.com/office/drawing/2014/main" id="{4254D1D8-CEAF-8B1B-72FF-E8B93C86C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78" t="3870" r="-363"/>
            <a:stretch/>
          </p:blipFill>
          <p:spPr>
            <a:xfrm>
              <a:off x="16168872" y="24169086"/>
              <a:ext cx="679327" cy="3928974"/>
            </a:xfrm>
            <a:prstGeom prst="rect">
              <a:avLst/>
            </a:prstGeom>
          </p:spPr>
        </p:pic>
      </p:grpSp>
      <p:pic>
        <p:nvPicPr>
          <p:cNvPr id="9" name="Picture 290" descr="A close-up of a graph&#10;&#10;Description automatically generated">
            <a:extLst>
              <a:ext uri="{FF2B5EF4-FFF2-40B4-BE49-F238E27FC236}">
                <a16:creationId xmlns:a16="http://schemas.microsoft.com/office/drawing/2014/main" id="{8C8E3060-1F04-7A9B-3F0B-4A7E35E7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445" b="-3036"/>
          <a:stretch/>
        </p:blipFill>
        <p:spPr>
          <a:xfrm>
            <a:off x="4409041" y="965518"/>
            <a:ext cx="3763409" cy="2700395"/>
          </a:xfrm>
          <a:prstGeom prst="rect">
            <a:avLst/>
          </a:prstGeom>
        </p:spPr>
      </p:pic>
      <p:pic>
        <p:nvPicPr>
          <p:cNvPr id="4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916D78B1-FB68-BDC2-C6F4-B62E3805A7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" y="1028077"/>
            <a:ext cx="3958167" cy="3291061"/>
          </a:xfrm>
          <a:prstGeom prst="rect">
            <a:avLst/>
          </a:prstGeom>
        </p:spPr>
      </p:pic>
      <p:pic>
        <p:nvPicPr>
          <p:cNvPr id="13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EFB6F8C-BD87-AED4-FAA3-05D74EC40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r="50000" b="63507"/>
          <a:stretch/>
        </p:blipFill>
        <p:spPr>
          <a:xfrm>
            <a:off x="512233" y="4265216"/>
            <a:ext cx="4164950" cy="666445"/>
          </a:xfrm>
          <a:prstGeom prst="rect">
            <a:avLst/>
          </a:prstGeom>
        </p:spPr>
      </p:pic>
      <p:pic>
        <p:nvPicPr>
          <p:cNvPr id="14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AFFF89AA-EFD2-2721-E578-0399CCE30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9" r="50000" b="35912"/>
          <a:stretch/>
        </p:blipFill>
        <p:spPr>
          <a:xfrm>
            <a:off x="512233" y="4914758"/>
            <a:ext cx="4164950" cy="666445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Turbulence suppression </a:t>
            </a:r>
            <a:r>
              <a:rPr lang="en-CA" sz="2400" b="1" dirty="0">
                <a:solidFill>
                  <a:srgbClr val="174693"/>
                </a:solidFill>
                <a:latin typeface="Arial Narrow" panose="020B0506020202030204" pitchFamily="34" charset="0"/>
              </a:rPr>
              <a:t>by ∇</a:t>
            </a: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n – Baseline scenario in W7-X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3</a:t>
            </a:r>
            <a:endParaRPr lang="en-CA" dirty="0">
              <a:latin typeface="Arial Narrow" panose="020B0506020202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277569" y="969105"/>
            <a:ext cx="685917" cy="312906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uadroTexto 24"/>
          <p:cNvSpPr txBox="1"/>
          <p:nvPr/>
        </p:nvSpPr>
        <p:spPr>
          <a:xfrm>
            <a:off x="1492018" y="685744"/>
            <a:ext cx="4365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196913" y="969105"/>
            <a:ext cx="319616" cy="312906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ángulo 20"/>
          <p:cNvSpPr/>
          <p:nvPr/>
        </p:nvSpPr>
        <p:spPr>
          <a:xfrm>
            <a:off x="1533581" y="969105"/>
            <a:ext cx="319616" cy="3129067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ángulo 21"/>
          <p:cNvSpPr/>
          <p:nvPr/>
        </p:nvSpPr>
        <p:spPr>
          <a:xfrm>
            <a:off x="1870249" y="969105"/>
            <a:ext cx="386656" cy="3129067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uadroTexto 24"/>
          <p:cNvSpPr txBox="1"/>
          <p:nvPr/>
        </p:nvSpPr>
        <p:spPr>
          <a:xfrm>
            <a:off x="2332723" y="685744"/>
            <a:ext cx="630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766341" y="673310"/>
            <a:ext cx="55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b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NBI</a:t>
            </a:r>
            <a:endParaRPr lang="en-US" sz="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4"/>
          <p:cNvSpPr txBox="1"/>
          <p:nvPr/>
        </p:nvSpPr>
        <p:spPr>
          <a:xfrm>
            <a:off x="1027624" y="685744"/>
            <a:ext cx="630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ector recto 2"/>
          <p:cNvCxnSpPr/>
          <p:nvPr/>
        </p:nvCxnSpPr>
        <p:spPr>
          <a:xfrm flipV="1">
            <a:off x="1196913" y="4098172"/>
            <a:ext cx="319616" cy="167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H="1" flipV="1">
            <a:off x="2277569" y="4098172"/>
            <a:ext cx="1251184" cy="167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24"/>
          <p:cNvSpPr txBox="1"/>
          <p:nvPr/>
        </p:nvSpPr>
        <p:spPr>
          <a:xfrm>
            <a:off x="1104390" y="4317789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</a:t>
            </a:r>
            <a:r>
              <a:rPr lang="en-US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24"/>
          <p:cNvSpPr txBox="1"/>
          <p:nvPr/>
        </p:nvSpPr>
        <p:spPr>
          <a:xfrm>
            <a:off x="1003260" y="4956486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24"/>
          <p:cNvSpPr txBox="1"/>
          <p:nvPr/>
        </p:nvSpPr>
        <p:spPr>
          <a:xfrm>
            <a:off x="997723" y="5611803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8033473" y="789676"/>
            <a:ext cx="36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B.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Stefanoska</a:t>
            </a:r>
            <a:r>
              <a:rPr lang="es-ES" sz="1200" i="1" dirty="0" smtClean="0">
                <a:latin typeface="Arial Narrow" panose="020B0606020202030204" pitchFamily="34" charset="0"/>
              </a:rPr>
              <a:t>, in </a:t>
            </a:r>
            <a:r>
              <a:rPr lang="es-ES" sz="1200" i="1" dirty="0" err="1" smtClean="0">
                <a:latin typeface="Arial Narrow" panose="020B0606020202030204" pitchFamily="34" charset="0"/>
              </a:rPr>
              <a:t>preparation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37" name="CuadroTexto 3"/>
          <p:cNvSpPr txBox="1"/>
          <p:nvPr/>
        </p:nvSpPr>
        <p:spPr>
          <a:xfrm>
            <a:off x="4632554" y="4119128"/>
            <a:ext cx="7259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Baseline turbulence suppression scenarios in W7-X are well documented [1,2,3]: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 ∇n</a:t>
            </a:r>
            <a:r>
              <a:rPr lang="en-US" baseline="-25000" dirty="0" smtClean="0">
                <a:latin typeface="Arial Narrow" panose="020B0606020202030204" pitchFamily="34" charset="0"/>
              </a:rPr>
              <a:t>e</a:t>
            </a:r>
            <a:r>
              <a:rPr lang="en-US" dirty="0" smtClean="0">
                <a:latin typeface="Arial Narrow" panose="020B0606020202030204" pitchFamily="34" charset="0"/>
              </a:rPr>
              <a:t> is created by NBI/pellets, suppressing turbulence and increasing 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r>
              <a:rPr lang="en-US" dirty="0" smtClean="0">
                <a:latin typeface="Arial Narrow" panose="020B0606020202030204" pitchFamily="34" charset="0"/>
              </a:rPr>
              <a:t>/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latin typeface="Arial Narrow" panose="020B0606020202030204" pitchFamily="34" charset="0"/>
              </a:rPr>
              <a:t>ISS04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Then, additional heating can be used to bring up 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i,core</a:t>
            </a:r>
            <a:r>
              <a:rPr lang="en-US" dirty="0" smtClean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n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endParaRPr lang="en-US" baseline="-250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With the improved gradients, a strong NC </a:t>
            </a:r>
            <a:r>
              <a:rPr lang="en-US" dirty="0" err="1" smtClean="0">
                <a:latin typeface="Arial Narrow" panose="020B0606020202030204" pitchFamily="34" charset="0"/>
              </a:rPr>
              <a:t>E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 appears at the core [4].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6177280" y="6247261"/>
            <a:ext cx="5644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[1] S.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Bozhenkov</a:t>
            </a:r>
            <a:r>
              <a:rPr lang="es-ES" sz="1200" i="1" dirty="0" smtClean="0">
                <a:latin typeface="Arial Narrow" panose="020B0606020202030204" pitchFamily="34" charset="0"/>
              </a:rPr>
              <a:t>, NF 20 [2] D. Carralero PPCF 22 [3] O. Ford NF 24 [4] T. Estrada, NF, 20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2"/>
          <a:srcRect r="36207"/>
          <a:stretch/>
        </p:blipFill>
        <p:spPr>
          <a:xfrm>
            <a:off x="4884273" y="431800"/>
            <a:ext cx="3245515" cy="4070007"/>
          </a:xfrm>
          <a:prstGeom prst="rect">
            <a:avLst/>
          </a:prstGeom>
        </p:spPr>
      </p:pic>
      <p:pic>
        <p:nvPicPr>
          <p:cNvPr id="21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1FC00E4A-625C-8698-4134-70475937C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18419" b="63425"/>
          <a:stretch/>
        </p:blipFill>
        <p:spPr>
          <a:xfrm>
            <a:off x="512232" y="4287388"/>
            <a:ext cx="4097868" cy="67825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Turbulence suppression </a:t>
            </a:r>
            <a:r>
              <a:rPr lang="en-CA" sz="2400" b="1" dirty="0">
                <a:solidFill>
                  <a:srgbClr val="174693"/>
                </a:solidFill>
                <a:latin typeface="Arial Narrow" panose="020B0506020202030204" pitchFamily="34" charset="0"/>
              </a:rPr>
              <a:t>by ∇</a:t>
            </a: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n – Baseline scenario in W7-X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20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8EDA0A3C-3196-4F78-D43F-C6A9933B3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45530" b="36314"/>
          <a:stretch/>
        </p:blipFill>
        <p:spPr>
          <a:xfrm>
            <a:off x="512232" y="4928939"/>
            <a:ext cx="4097868" cy="678253"/>
          </a:xfrm>
          <a:prstGeom prst="rect">
            <a:avLst/>
          </a:prstGeom>
        </p:spPr>
      </p:pic>
      <p:pic>
        <p:nvPicPr>
          <p:cNvPr id="22" name="Content Placeholder 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C74A547F-792D-C4A6-AAB0-4FB23B14B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73201" b="404"/>
          <a:stretch/>
        </p:blipFill>
        <p:spPr>
          <a:xfrm>
            <a:off x="514373" y="5577559"/>
            <a:ext cx="4097868" cy="986014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3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7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916D78B1-FB68-BDC2-C6F4-B62E3805A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" y="1028077"/>
            <a:ext cx="3958167" cy="3291061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2277569" y="969105"/>
            <a:ext cx="685917" cy="312906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uadroTexto 24"/>
          <p:cNvSpPr txBox="1"/>
          <p:nvPr/>
        </p:nvSpPr>
        <p:spPr>
          <a:xfrm>
            <a:off x="1492018" y="685744"/>
            <a:ext cx="4365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NBI</a:t>
            </a:r>
            <a:endParaRPr lang="en-US" sz="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196913" y="969105"/>
            <a:ext cx="319616" cy="312906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ángulo 32"/>
          <p:cNvSpPr/>
          <p:nvPr/>
        </p:nvSpPr>
        <p:spPr>
          <a:xfrm>
            <a:off x="1533581" y="969105"/>
            <a:ext cx="319616" cy="3129067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/>
          <p:cNvSpPr/>
          <p:nvPr/>
        </p:nvSpPr>
        <p:spPr>
          <a:xfrm>
            <a:off x="1870249" y="969105"/>
            <a:ext cx="386656" cy="3129067"/>
          </a:xfrm>
          <a:prstGeom prst="rect">
            <a:avLst/>
          </a:prstGeom>
          <a:noFill/>
          <a:ln w="1905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uadroTexto 24"/>
          <p:cNvSpPr txBox="1"/>
          <p:nvPr/>
        </p:nvSpPr>
        <p:spPr>
          <a:xfrm>
            <a:off x="2332723" y="685744"/>
            <a:ext cx="630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766341" y="673310"/>
            <a:ext cx="55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b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NBI</a:t>
            </a:r>
            <a:endParaRPr lang="en-US" sz="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24"/>
          <p:cNvSpPr txBox="1"/>
          <p:nvPr/>
        </p:nvSpPr>
        <p:spPr>
          <a:xfrm>
            <a:off x="1027624" y="685744"/>
            <a:ext cx="6307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ECRH</a:t>
            </a:r>
            <a:endParaRPr lang="en-US" sz="1600" b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ector recto 37"/>
          <p:cNvCxnSpPr/>
          <p:nvPr/>
        </p:nvCxnSpPr>
        <p:spPr>
          <a:xfrm flipV="1">
            <a:off x="1196913" y="4098172"/>
            <a:ext cx="319616" cy="167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 flipV="1">
            <a:off x="2277569" y="4098172"/>
            <a:ext cx="1251184" cy="1670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adroTexto 24"/>
          <p:cNvSpPr txBox="1"/>
          <p:nvPr/>
        </p:nvSpPr>
        <p:spPr>
          <a:xfrm>
            <a:off x="1104390" y="4317789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∇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800" b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</a:t>
            </a:r>
            <a:r>
              <a:rPr lang="en-US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8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24"/>
          <p:cNvSpPr txBox="1"/>
          <p:nvPr/>
        </p:nvSpPr>
        <p:spPr>
          <a:xfrm>
            <a:off x="1069759" y="5625653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∇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24"/>
          <p:cNvSpPr txBox="1"/>
          <p:nvPr/>
        </p:nvSpPr>
        <p:spPr>
          <a:xfrm>
            <a:off x="1069759" y="4956486"/>
            <a:ext cx="8740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∇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800" b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/m)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2"/>
          <a:srcRect l="65215" t="14960" r="10025" b="72844"/>
          <a:stretch/>
        </p:blipFill>
        <p:spPr>
          <a:xfrm>
            <a:off x="5422718" y="3127985"/>
            <a:ext cx="1259681" cy="496365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5"/>
          <a:srcRect t="10970" r="34977" b="8190"/>
          <a:stretch/>
        </p:blipFill>
        <p:spPr>
          <a:xfrm>
            <a:off x="8502960" y="920737"/>
            <a:ext cx="3243265" cy="3225801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8033473" y="789676"/>
            <a:ext cx="36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B.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Stefanoska</a:t>
            </a:r>
            <a:r>
              <a:rPr lang="es-ES" sz="1200" i="1" dirty="0" smtClean="0">
                <a:latin typeface="Arial Narrow" panose="020B0606020202030204" pitchFamily="34" charset="0"/>
              </a:rPr>
              <a:t>, in </a:t>
            </a:r>
            <a:r>
              <a:rPr lang="es-ES" sz="1200" i="1" dirty="0" err="1" smtClean="0">
                <a:latin typeface="Arial Narrow" panose="020B0606020202030204" pitchFamily="34" charset="0"/>
              </a:rPr>
              <a:t>preparation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sp>
        <p:nvSpPr>
          <p:cNvPr id="50" name="CuadroTexto 3"/>
          <p:cNvSpPr txBox="1"/>
          <p:nvPr/>
        </p:nvSpPr>
        <p:spPr>
          <a:xfrm>
            <a:off x="4632554" y="4119128"/>
            <a:ext cx="72597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Baseline turbulence suppression scenarios in W7-X are well documented [1,2,3]: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 ∇n</a:t>
            </a:r>
            <a:r>
              <a:rPr lang="en-US" baseline="-25000" dirty="0" smtClean="0">
                <a:latin typeface="Arial Narrow" panose="020B0606020202030204" pitchFamily="34" charset="0"/>
              </a:rPr>
              <a:t>e</a:t>
            </a:r>
            <a:r>
              <a:rPr lang="en-US" dirty="0" smtClean="0">
                <a:latin typeface="Arial Narrow" panose="020B0606020202030204" pitchFamily="34" charset="0"/>
              </a:rPr>
              <a:t> is created by NBI/pellets, suppressing turbulence and increasing 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r>
              <a:rPr lang="en-US" dirty="0" smtClean="0">
                <a:latin typeface="Arial Narrow" panose="020B0606020202030204" pitchFamily="34" charset="0"/>
              </a:rPr>
              <a:t>/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latin typeface="Arial Narrow" panose="020B0606020202030204" pitchFamily="34" charset="0"/>
              </a:rPr>
              <a:t>ISS04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Then, additional heating can be used to bring up 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i,core</a:t>
            </a:r>
            <a:r>
              <a:rPr lang="en-US" dirty="0" smtClean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n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r>
              <a:rPr lang="en-US" dirty="0" err="1" smtClean="0">
                <a:latin typeface="Arial Narrow" panose="020B0606020202030204" pitchFamily="34" charset="0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i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endParaRPr lang="en-US" baseline="-250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With the improved gradients, a strong NC </a:t>
            </a:r>
            <a:r>
              <a:rPr lang="en-US" dirty="0" err="1" smtClean="0">
                <a:latin typeface="Arial Narrow" panose="020B0606020202030204" pitchFamily="34" charset="0"/>
              </a:rPr>
              <a:t>E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 appears at the core [4].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Recent studies have shown that this </a:t>
            </a:r>
            <a:r>
              <a:rPr lang="en-US" dirty="0" err="1" smtClean="0">
                <a:latin typeface="Arial Narrow" panose="020B0606020202030204" pitchFamily="34" charset="0"/>
              </a:rPr>
              <a:t>E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r</a:t>
            </a:r>
            <a:r>
              <a:rPr lang="en-US" dirty="0" smtClean="0">
                <a:latin typeface="Arial Narrow" panose="020B0606020202030204" pitchFamily="34" charset="0"/>
              </a:rPr>
              <a:t> plays a further role in turbulence suppression. Effects on transport are currently being analyzed.</a:t>
            </a:r>
            <a:endParaRPr lang="en-US" dirty="0"/>
          </a:p>
        </p:txBody>
      </p:sp>
      <p:sp>
        <p:nvSpPr>
          <p:cNvPr id="51" name="CuadroTexto 50"/>
          <p:cNvSpPr txBox="1"/>
          <p:nvPr/>
        </p:nvSpPr>
        <p:spPr>
          <a:xfrm>
            <a:off x="6177280" y="6247261"/>
            <a:ext cx="5644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i="1" dirty="0" smtClean="0">
                <a:latin typeface="Arial Narrow" panose="020B0606020202030204" pitchFamily="34" charset="0"/>
              </a:rPr>
              <a:t>[1] S.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Bozhenkov</a:t>
            </a:r>
            <a:r>
              <a:rPr lang="es-ES" sz="1200" i="1" dirty="0" smtClean="0">
                <a:latin typeface="Arial Narrow" panose="020B0606020202030204" pitchFamily="34" charset="0"/>
              </a:rPr>
              <a:t>, NF 20 [2] D. Carralero PPCF 22 [3] O. Ford NF 24 [4] T. Estrada, NF, 20</a:t>
            </a:r>
            <a:endParaRPr lang="en-CA" sz="1100" i="1" dirty="0" smtClean="0">
              <a:latin typeface="Arial Narrow" panose="020B060602020203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5191760" y="1579552"/>
            <a:ext cx="6517641" cy="1524017"/>
            <a:chOff x="4241632" y="7126539"/>
            <a:chExt cx="10392229" cy="1524017"/>
          </a:xfrm>
          <a:solidFill>
            <a:schemeClr val="bg1"/>
          </a:solidFill>
        </p:grpSpPr>
        <p:sp>
          <p:nvSpPr>
            <p:cNvPr id="29" name="Rectángulo 28"/>
            <p:cNvSpPr/>
            <p:nvPr/>
          </p:nvSpPr>
          <p:spPr>
            <a:xfrm>
              <a:off x="4241632" y="7126539"/>
              <a:ext cx="10392229" cy="1524017"/>
            </a:xfrm>
            <a:prstGeom prst="rect">
              <a:avLst/>
            </a:prstGeom>
            <a:grpFill/>
            <a:ln w="25400">
              <a:solidFill>
                <a:srgbClr val="174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4460330" y="7240154"/>
              <a:ext cx="10060130" cy="110799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dirty="0" err="1" smtClean="0">
                  <a:latin typeface="Arial Narrow" panose="020B0506020202030204" pitchFamily="34" charset="0"/>
                </a:rPr>
                <a:t>This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scenario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presents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two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problems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for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code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validation</a:t>
              </a:r>
              <a:r>
                <a:rPr lang="es-ES" dirty="0" smtClean="0">
                  <a:latin typeface="Arial Narrow" panose="020B0506020202030204" pitchFamily="34" charset="0"/>
                </a:rPr>
                <a:t>:</a:t>
              </a:r>
            </a:p>
            <a:p>
              <a:endParaRPr lang="es-ES" sz="600" dirty="0" smtClean="0">
                <a:latin typeface="Arial Narrow" panose="020B05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dirty="0" err="1" smtClean="0">
                  <a:latin typeface="Arial Narrow" panose="020B0506020202030204" pitchFamily="34" charset="0"/>
                </a:rPr>
                <a:t>It</a:t>
              </a:r>
              <a:r>
                <a:rPr lang="es-ES" dirty="0" smtClean="0">
                  <a:latin typeface="Arial Narrow" panose="020B0506020202030204" pitchFamily="34" charset="0"/>
                </a:rPr>
                <a:t> introduces a </a:t>
              </a: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large</a:t>
              </a:r>
              <a:r>
                <a:rPr lang="es-ES" b="1" dirty="0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 </a:t>
              </a: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variation</a:t>
              </a:r>
              <a:r>
                <a:rPr lang="es-ES" b="1" dirty="0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 in </a:t>
              </a: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density</a:t>
              </a:r>
              <a:r>
                <a:rPr lang="es-ES" b="1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along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that</a:t>
              </a:r>
              <a:r>
                <a:rPr lang="es-ES" dirty="0" smtClean="0">
                  <a:latin typeface="Arial Narrow" panose="020B0506020202030204" pitchFamily="34" charset="0"/>
                </a:rPr>
                <a:t> of </a:t>
              </a:r>
              <a:r>
                <a:rPr lang="en-US" dirty="0">
                  <a:latin typeface="Arial Narrow" panose="020B0606020202030204" pitchFamily="34" charset="0"/>
                </a:rPr>
                <a:t>∇</a:t>
              </a:r>
              <a:r>
                <a:rPr lang="en-US" dirty="0" smtClean="0">
                  <a:latin typeface="Arial Narrow" panose="020B0606020202030204" pitchFamily="34" charset="0"/>
                </a:rPr>
                <a:t>n</a:t>
              </a:r>
              <a:r>
                <a:rPr lang="en-US" baseline="-25000" dirty="0" smtClean="0">
                  <a:latin typeface="Arial Narrow" panose="020B0606020202030204" pitchFamily="34" charset="0"/>
                </a:rPr>
                <a:t>e</a:t>
              </a:r>
              <a:r>
                <a:rPr lang="en-US" dirty="0" smtClean="0">
                  <a:latin typeface="Arial Narrow" panose="020B060602020203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s-ES" sz="600" dirty="0" smtClean="0">
                <a:latin typeface="Arial Narrow" panose="020B0506020202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Much</a:t>
              </a:r>
              <a:r>
                <a:rPr lang="es-ES" b="1" dirty="0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 </a:t>
              </a: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higher</a:t>
              </a:r>
              <a:r>
                <a:rPr lang="es-ES" b="1" dirty="0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 </a:t>
              </a:r>
              <a:r>
                <a:rPr lang="es-ES" b="1" dirty="0" err="1" smtClean="0">
                  <a:solidFill>
                    <a:srgbClr val="305A9F"/>
                  </a:solidFill>
                  <a:latin typeface="Arial Narrow" panose="020B0506020202030204" pitchFamily="34" charset="0"/>
                </a:rPr>
                <a:t>density</a:t>
              </a:r>
              <a:r>
                <a:rPr lang="es-ES" dirty="0" smtClean="0">
                  <a:latin typeface="Arial Narrow" panose="020B0506020202030204" pitchFamily="34" charset="0"/>
                </a:rPr>
                <a:t> </a:t>
              </a:r>
              <a:r>
                <a:rPr lang="es-ES" dirty="0" err="1" smtClean="0">
                  <a:latin typeface="Arial Narrow" panose="020B0506020202030204" pitchFamily="34" charset="0"/>
                </a:rPr>
                <a:t>than</a:t>
              </a:r>
              <a:r>
                <a:rPr lang="es-ES" dirty="0" smtClean="0">
                  <a:latin typeface="Arial Narrow" panose="020B0506020202030204" pitchFamily="34" charset="0"/>
                </a:rPr>
                <a:t> in comparable </a:t>
              </a:r>
              <a:r>
                <a:rPr lang="es-ES" dirty="0" err="1" smtClean="0">
                  <a:latin typeface="Arial Narrow" panose="020B0506020202030204" pitchFamily="34" charset="0"/>
                </a:rPr>
                <a:t>scenarios</a:t>
              </a:r>
              <a:r>
                <a:rPr lang="es-ES" dirty="0" smtClean="0">
                  <a:latin typeface="Arial Narrow" panose="020B0506020202030204" pitchFamily="34" charset="0"/>
                </a:rPr>
                <a:t> in LHD</a:t>
              </a:r>
              <a:endParaRPr lang="es-ES" sz="1600" dirty="0" smtClean="0">
                <a:latin typeface="Arial Narrow" panose="020B05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53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7371080" y="5303520"/>
            <a:ext cx="4511039" cy="812800"/>
          </a:xfrm>
          <a:prstGeom prst="rect">
            <a:avLst/>
          </a:prstGeom>
          <a:solidFill>
            <a:schemeClr val="bg1"/>
          </a:solidFill>
          <a:ln w="25400">
            <a:solidFill>
              <a:srgbClr val="174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-116918" y="151941"/>
            <a:ext cx="11938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</a:pPr>
            <a:r>
              <a:rPr lang="en-CA" sz="2400" b="1" dirty="0" smtClean="0">
                <a:solidFill>
                  <a:srgbClr val="174693"/>
                </a:solidFill>
                <a:latin typeface="Arial Narrow" panose="020B0506020202030204" pitchFamily="34" charset="0"/>
              </a:rPr>
              <a:t>A low density high performance regime in W7-X</a:t>
            </a:r>
            <a:endParaRPr lang="en-CA" sz="2400" b="1" dirty="0">
              <a:solidFill>
                <a:srgbClr val="174693"/>
              </a:solidFill>
              <a:latin typeface="Arial Narrow" panose="020B0506020202030204" pitchFamily="34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b="37100"/>
          <a:stretch/>
        </p:blipFill>
        <p:spPr>
          <a:xfrm>
            <a:off x="391284" y="968884"/>
            <a:ext cx="3951470" cy="3450716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93381"/>
          <a:stretch/>
        </p:blipFill>
        <p:spPr>
          <a:xfrm>
            <a:off x="711203" y="4402668"/>
            <a:ext cx="3630062" cy="36315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1277599" y="6562145"/>
            <a:ext cx="250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200" dirty="0" smtClean="0">
                <a:latin typeface="Arial Narrow" panose="020B0506020202030204" pitchFamily="34" charset="0"/>
              </a:rPr>
              <a:t>4</a:t>
            </a:r>
            <a:endParaRPr lang="en-CA" dirty="0">
              <a:latin typeface="Arial Narrow" panose="020B0506020202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07" y="942337"/>
            <a:ext cx="5461494" cy="386199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b="11792"/>
          <a:stretch/>
        </p:blipFill>
        <p:spPr>
          <a:xfrm>
            <a:off x="4505324" y="789529"/>
            <a:ext cx="2442905" cy="196319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040" y="2635401"/>
            <a:ext cx="2434621" cy="2218093"/>
          </a:xfrm>
          <a:prstGeom prst="rect">
            <a:avLst/>
          </a:prstGeom>
        </p:spPr>
      </p:pic>
      <p:cxnSp>
        <p:nvCxnSpPr>
          <p:cNvPr id="17" name="Conector recto 9"/>
          <p:cNvCxnSpPr/>
          <p:nvPr/>
        </p:nvCxnSpPr>
        <p:spPr>
          <a:xfrm flipH="1">
            <a:off x="2730820" y="1115208"/>
            <a:ext cx="16165" cy="3276000"/>
          </a:xfrm>
          <a:prstGeom prst="line">
            <a:avLst/>
          </a:prstGeom>
          <a:ln w="19050">
            <a:solidFill>
              <a:srgbClr val="4DBEE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9"/>
          <p:cNvCxnSpPr/>
          <p:nvPr/>
        </p:nvCxnSpPr>
        <p:spPr>
          <a:xfrm flipH="1">
            <a:off x="931344" y="1115208"/>
            <a:ext cx="16165" cy="3276000"/>
          </a:xfrm>
          <a:prstGeom prst="line">
            <a:avLst/>
          </a:prstGeom>
          <a:ln w="19050">
            <a:solidFill>
              <a:srgbClr val="2687C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9"/>
          <p:cNvCxnSpPr/>
          <p:nvPr/>
        </p:nvCxnSpPr>
        <p:spPr>
          <a:xfrm flipH="1">
            <a:off x="1078374" y="1115208"/>
            <a:ext cx="16165" cy="3276000"/>
          </a:xfrm>
          <a:prstGeom prst="line">
            <a:avLst/>
          </a:prstGeom>
          <a:ln w="19050">
            <a:solidFill>
              <a:srgbClr val="DB5E2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2"/>
          <p:cNvCxnSpPr/>
          <p:nvPr/>
        </p:nvCxnSpPr>
        <p:spPr>
          <a:xfrm flipH="1">
            <a:off x="1257964" y="1115208"/>
            <a:ext cx="16165" cy="3276000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9"/>
          <p:cNvCxnSpPr/>
          <p:nvPr/>
        </p:nvCxnSpPr>
        <p:spPr>
          <a:xfrm flipH="1">
            <a:off x="1837494" y="1115208"/>
            <a:ext cx="16165" cy="327600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9"/>
          <p:cNvCxnSpPr/>
          <p:nvPr/>
        </p:nvCxnSpPr>
        <p:spPr>
          <a:xfrm flipH="1">
            <a:off x="2380300" y="1115208"/>
            <a:ext cx="16165" cy="3276000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3"/>
          <p:cNvSpPr txBox="1"/>
          <p:nvPr/>
        </p:nvSpPr>
        <p:spPr>
          <a:xfrm>
            <a:off x="320165" y="4957143"/>
            <a:ext cx="7050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A dedicated low density HP scenario was developed in the 2024-2025 campaigns: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During a short NBI pulse, ECRH power is halved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Clean wall, no puff lead to strong ne reduction at the edge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600" dirty="0" smtClean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 stable ∇</a:t>
            </a:r>
            <a:r>
              <a:rPr lang="en-US" dirty="0">
                <a:latin typeface="Arial Narrow" panose="020B0606020202030204" pitchFamily="34" charset="0"/>
              </a:rPr>
              <a:t>n</a:t>
            </a:r>
            <a:r>
              <a:rPr lang="en-US" baseline="-25000" dirty="0">
                <a:latin typeface="Arial Narrow" panose="020B0606020202030204" pitchFamily="34" charset="0"/>
              </a:rPr>
              <a:t>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emerges at the edge, increasing performance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442200" y="5353383"/>
            <a:ext cx="437982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 err="1" smtClean="0">
                <a:latin typeface="Arial Narrow" panose="020B0506020202030204" pitchFamily="34" charset="0"/>
              </a:rPr>
              <a:t>With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s-ES" dirty="0" err="1" smtClean="0">
                <a:latin typeface="Arial Narrow" panose="020B0506020202030204" pitchFamily="34" charset="0"/>
              </a:rPr>
              <a:t>additional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s-ES" dirty="0" err="1" smtClean="0">
                <a:latin typeface="Arial Narrow" panose="020B0506020202030204" pitchFamily="34" charset="0"/>
              </a:rPr>
              <a:t>heating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r>
              <a:rPr lang="es-ES" dirty="0" err="1" smtClean="0">
                <a:latin typeface="Arial Narrow" panose="020B0506020202030204" pitchFamily="34" charset="0"/>
              </a:rPr>
              <a:t>this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s-ES" dirty="0" err="1" smtClean="0">
                <a:latin typeface="Arial Narrow" panose="020B0506020202030204" pitchFamily="34" charset="0"/>
              </a:rPr>
              <a:t>scenario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s-ES" dirty="0" err="1" smtClean="0">
                <a:latin typeface="Arial Narrow" panose="020B0506020202030204" pitchFamily="34" charset="0"/>
              </a:rPr>
              <a:t>yields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s-ES" b="1" dirty="0" smtClean="0">
                <a:solidFill>
                  <a:srgbClr val="305A9F"/>
                </a:solidFill>
                <a:latin typeface="Arial Narrow" panose="020B0506020202030204" pitchFamily="34" charset="0"/>
              </a:rPr>
              <a:t>recor</a:t>
            </a:r>
            <a:r>
              <a:rPr lang="es-ES" b="1" dirty="0" smtClean="0">
                <a:solidFill>
                  <a:srgbClr val="305A9F"/>
                </a:solidFill>
                <a:latin typeface="Arial Narrow" panose="020B0506020202030204" pitchFamily="34" charset="0"/>
              </a:rPr>
              <a:t>d </a:t>
            </a:r>
            <a:r>
              <a:rPr lang="es-ES" b="1" dirty="0" err="1" smtClean="0">
                <a:solidFill>
                  <a:srgbClr val="305A9F"/>
                </a:solidFill>
                <a:latin typeface="Arial Narrow" panose="020B0506020202030204" pitchFamily="34" charset="0"/>
              </a:rPr>
              <a:t>confinement</a:t>
            </a:r>
            <a:r>
              <a:rPr lang="es-ES" b="1" dirty="0" smtClean="0">
                <a:solidFill>
                  <a:srgbClr val="305A9F"/>
                </a:solidFill>
                <a:latin typeface="Arial Narrow" panose="020B0506020202030204" pitchFamily="34" charset="0"/>
              </a:rPr>
              <a:t> </a:t>
            </a:r>
            <a:r>
              <a:rPr lang="es-ES" dirty="0" err="1" smtClean="0">
                <a:latin typeface="Arial Narrow" panose="020B0506020202030204" pitchFamily="34" charset="0"/>
              </a:rPr>
              <a:t>levels</a:t>
            </a:r>
            <a:r>
              <a:rPr lang="es-ES" dirty="0" smtClean="0">
                <a:latin typeface="Arial Narrow" panose="020B0506020202030204" pitchFamily="34" charset="0"/>
              </a:rPr>
              <a:t>, </a:t>
            </a:r>
            <a:r>
              <a:rPr lang="es-ES" dirty="0" err="1" smtClean="0">
                <a:latin typeface="Arial Narrow" panose="020B0506020202030204" pitchFamily="34" charset="0"/>
              </a:rPr>
              <a:t>with</a:t>
            </a:r>
            <a:r>
              <a:rPr lang="es-ES" dirty="0" smtClean="0">
                <a:latin typeface="Arial Narrow" panose="020B0506020202030204" pitchFamily="34" charset="0"/>
              </a:rPr>
              <a:t> 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baseline="-25000" dirty="0" err="1" smtClean="0">
                <a:latin typeface="Arial Narrow" panose="020B0606020202030204" pitchFamily="34" charset="0"/>
              </a:rPr>
              <a:t>E</a:t>
            </a:r>
            <a:r>
              <a:rPr lang="en-US" dirty="0" smtClean="0">
                <a:latin typeface="Arial Narrow" panose="020B0606020202030204" pitchFamily="34" charset="0"/>
              </a:rPr>
              <a:t>/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  <a:r>
              <a:rPr lang="en-US" baseline="-25000" dirty="0" smtClean="0">
                <a:latin typeface="Arial Narrow" panose="020B0606020202030204" pitchFamily="34" charset="0"/>
              </a:rPr>
              <a:t>ISS04 </a:t>
            </a:r>
            <a:r>
              <a:rPr lang="en-US" dirty="0" smtClean="0">
                <a:latin typeface="Arial Narrow" panose="020B0606020202030204" pitchFamily="34" charset="0"/>
              </a:rPr>
              <a:t>~ 1.25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 rot="16200000">
            <a:off x="11523687" y="2580686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Symbol" panose="05050102010706020507" pitchFamily="18" charset="2"/>
              </a:rPr>
              <a:t>t</a:t>
            </a:r>
            <a:r>
              <a:rPr lang="en-US" sz="1400" baseline="-25000" dirty="0" err="1">
                <a:latin typeface="Arial Narrow" panose="020B0606020202030204" pitchFamily="34" charset="0"/>
              </a:rPr>
              <a:t>E</a:t>
            </a:r>
            <a:r>
              <a:rPr lang="en-US" sz="1400" dirty="0">
                <a:latin typeface="Arial Narrow" panose="020B0606020202030204" pitchFamily="34" charset="0"/>
              </a:rPr>
              <a:t>/</a:t>
            </a:r>
            <a:r>
              <a:rPr lang="en-US" sz="1400" dirty="0">
                <a:latin typeface="Symbol" panose="05050102010706020507" pitchFamily="18" charset="2"/>
              </a:rPr>
              <a:t>t</a:t>
            </a:r>
            <a:r>
              <a:rPr lang="en-US" sz="1400" baseline="-25000" dirty="0">
                <a:latin typeface="Arial Narrow" panose="020B0606020202030204" pitchFamily="34" charset="0"/>
              </a:rPr>
              <a:t>ISS04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857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2208</Words>
  <Application>Microsoft Office PowerPoint</Application>
  <PresentationFormat>Panorámica</PresentationFormat>
  <Paragraphs>369</Paragraphs>
  <Slides>24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Symbol</vt:lpstr>
      <vt:lpstr>Wingdings</vt:lpstr>
      <vt:lpstr>Diseño personalizado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Carralero Ortiz</dc:creator>
  <cp:lastModifiedBy>Daniel Carralero Ortiz</cp:lastModifiedBy>
  <cp:revision>172</cp:revision>
  <dcterms:created xsi:type="dcterms:W3CDTF">2026-03-26T18:47:19Z</dcterms:created>
  <dcterms:modified xsi:type="dcterms:W3CDTF">2026-04-13T13:59:20Z</dcterms:modified>
</cp:coreProperties>
</file>