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sldIdLst>
    <p:sldId id="432" r:id="rId5"/>
    <p:sldId id="796" r:id="rId6"/>
    <p:sldId id="1286" r:id="rId7"/>
    <p:sldId id="1075" r:id="rId8"/>
    <p:sldId id="1176" r:id="rId9"/>
    <p:sldId id="1080" r:id="rId10"/>
    <p:sldId id="1264" r:id="rId11"/>
    <p:sldId id="1267" r:id="rId12"/>
    <p:sldId id="1266" r:id="rId13"/>
    <p:sldId id="1268" r:id="rId14"/>
    <p:sldId id="1272" r:id="rId15"/>
    <p:sldId id="1278" r:id="rId16"/>
    <p:sldId id="1274" r:id="rId17"/>
    <p:sldId id="1279" r:id="rId18"/>
    <p:sldId id="1273" r:id="rId19"/>
    <p:sldId id="1280" r:id="rId20"/>
    <p:sldId id="1281" r:id="rId21"/>
    <p:sldId id="1275" r:id="rId22"/>
    <p:sldId id="1282" r:id="rId23"/>
    <p:sldId id="1283" r:id="rId24"/>
    <p:sldId id="1276" r:id="rId25"/>
    <p:sldId id="1277" r:id="rId26"/>
    <p:sldId id="1285" r:id="rId27"/>
    <p:sldId id="1271" r:id="rId28"/>
    <p:sldId id="1074" r:id="rId29"/>
    <p:sldId id="1073" r:id="rId30"/>
    <p:sldId id="1263" r:id="rId31"/>
    <p:sldId id="782" r:id="rId32"/>
    <p:sldId id="1262" r:id="rId33"/>
    <p:sldId id="1229" r:id="rId34"/>
    <p:sldId id="989" r:id="rId35"/>
    <p:sldId id="1177" r:id="rId36"/>
    <p:sldId id="1179" r:id="rId37"/>
    <p:sldId id="780" r:id="rId38"/>
    <p:sldId id="1084" r:id="rId39"/>
    <p:sldId id="126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don Sorbom" initials="BS" lastIdx="1" clrIdx="0"/>
  <p:cmAuthor id="2" name="Marco Andres Miller" initials="MAM" lastIdx="1" clrIdx="1">
    <p:extLst>
      <p:ext uri="{19B8F6BF-5375-455C-9EA6-DF929625EA0E}">
        <p15:presenceInfo xmlns:p15="http://schemas.microsoft.com/office/powerpoint/2012/main" userId="S::millerma@mit.edu::21f194a0-0d27-4ea1-989c-3730dc500c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AC"/>
    <a:srgbClr val="2AA02B"/>
    <a:srgbClr val="4FDCCE"/>
    <a:srgbClr val="1200FF"/>
    <a:srgbClr val="FA7F72"/>
    <a:srgbClr val="D72727"/>
    <a:srgbClr val="6193ED"/>
    <a:srgbClr val="E13C33"/>
    <a:srgbClr val="A67FC9"/>
    <a:srgbClr val="FFE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90"/>
    <p:restoredTop sz="95946"/>
  </p:normalViewPr>
  <p:slideViewPr>
    <p:cSldViewPr snapToGrid="0" snapToObjects="1">
      <p:cViewPr>
        <p:scale>
          <a:sx n="114" d="100"/>
          <a:sy n="114" d="100"/>
        </p:scale>
        <p:origin x="78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B595A-9AB7-A34F-BD7B-81EFAC706F47}" type="datetimeFigureOut">
              <a:rPr lang="en-US" smtClean="0"/>
              <a:t>4/24/26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30EFE-863A-6E4C-8D9F-BB9DD37E6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47699-D328-9BD6-7E02-1579A7A05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FB8656-4183-5BCB-8500-A422E9214E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22E708-7916-0498-079E-F254FEAB4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B213-559D-B152-9D08-4ECBCC62E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70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44B72-8A04-E724-2F39-8081EAC33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FDC228-E202-E393-3F0E-8B569E4233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9B43BB-0EB0-155B-56F6-B74496725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52F9A-3900-E392-0439-A815417DF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15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91D10-DA79-AA22-559E-5F68C3F58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2F28FC-9261-97A5-22D4-D2F7ED604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D36AB9-5322-F44A-655A-EE72F603E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539E5-180C-7880-2E2C-772E58F74A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99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5AAB6-476C-53CC-713A-17380ECEE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CE8528-F416-65C5-E0C2-D80C0CAE5A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2896B3-56D5-BBCE-829E-C7E176558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9A20A-02D7-D825-E4B1-9C7CFDDF1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76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A4147-E261-4CD2-3F07-AD4209AED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91A6E1-9817-76F4-1588-F4B6EDB1C9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82D0B2-A231-7EB7-0C33-AE0364768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E80E9-7BAC-ADE8-C110-6799631941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27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5DEB1-C22E-0507-9560-23DF53B40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2207A9-AAA6-1D3E-59AD-2B4D48E3AC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E8D09C-4861-67FB-1414-F7A7E75A05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EC647-0914-9A31-8597-25C6DF4A5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5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A1268-E794-ECE0-4A48-3E3C3B1D1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76C32-F228-5B01-55AA-C6A014ECB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2905AE-A657-A296-4110-B2016CB77A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BEC77-ED3A-9F5A-48D9-0B7E003B8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92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C9A01-59FF-90A6-C2C3-78A41C34B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3E174D-E8C3-E210-BACA-E112CA106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BAF969-A964-7022-C7F3-F791F5260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95FBA-A288-E8CC-FAC0-133DE483F3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61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98703-4051-861F-50DE-92DFA26ED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77EF5C-C3D8-79CD-0ECE-704CE05D80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6A9EF2-5B5E-1F33-3B4B-EB4C79FC1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D5762-66BD-F807-A89A-35B9473218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42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68304-05FF-7A80-6052-8972BC385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E56C24-FFC9-B33F-92FD-930530738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EE630-AC80-F87A-46F3-DED5484B8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33B40-7CCE-C48C-3F2A-3D1A1745C8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88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75752-991C-7E10-299D-3580CBC8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97F110-0604-AB99-1D84-6F7B61F34F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9B4BDB-D2F3-5109-D5D8-0EB0AB4A8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DE5FD-6368-CF51-8B12-FE4A7382B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48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C9481-1907-037F-8D7A-7C309C144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28E0A1-CCF1-957E-03A4-7CCA6A73EC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3D4AC6-ACFD-C25C-A5B4-38E61FCC94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7BB9A-28A8-D399-D60F-917E06D8B4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24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29E16-F632-176F-BCA2-433A5DED3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B6EA1C-1D41-B3A9-73F0-082C7BEDF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471B10-8728-E161-572C-97647C4C4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E4A2A-F1B6-EEC5-038C-AA85F266EF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6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4ED67-DCE0-52F9-A271-93AE8381B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50E2A6-C777-C544-543B-47718A248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95F38F-8BA7-BC87-D83A-9F9FD75784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547B9-641A-4809-6486-AB2415FBD7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97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196B0-E4A2-6063-2C3C-0E536AE6F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F0C028-B71B-6D46-54A7-1B4870CEA4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93DD49-A2E3-72DF-F0FD-E6FF46F69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1AA39-C274-DC56-F64E-11A16AC857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39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7C091-9BC2-4357-C4CE-77824D148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06895B-A4D3-0870-3620-35A6D7BD1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4DF858-73B5-CECE-7D87-E2AE5E50AC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D8EB7-0D3C-6676-885B-9FA1BFEDC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57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70AF8-CFAB-B2B1-BE38-F3E561E97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52042A-0DEF-B88F-A0FC-0AC22A15B9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018FA2-1FD2-1081-0FF9-A222829C4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F8C2C-1130-4EE6-A1F5-38BEDF136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63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A9E8C-C698-6F4B-4053-47F32E109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1D4872-54F5-C6F1-5945-0DED3C6B73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CB47BA-0313-D2E3-866E-2D13B0EF47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D1B78-148A-F4A5-E2BF-EE765FC422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09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67E66-FD77-2A2C-3EB7-1180DDEEA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52F0A2-CEFA-6AAF-2686-E788EFF969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1B2BDA-AAC3-4E72-3785-452B4D469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E4A13-C0A6-66D2-DBBF-5B26245D80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61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66C76-E1BC-404D-F74D-BDD6F3B12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F47AF7-034F-1297-91D6-2D081F7C99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3DA402-68E8-DA00-5B1A-42EF0A82C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E140C-5C26-4574-67D2-FB7F726997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45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E32BE-5DCE-0C02-C03B-A8FDAFC13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9F897F-BE0C-5A96-2A4A-7252B2FC2D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531408-17C1-CF26-B7FE-F02522685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9A557-6826-558C-A90B-ED256E6C13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39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48136-4288-51A1-19CA-F9D2CB207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FB55D-DD71-476C-9439-1CA177EFE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2B241-D308-6492-E719-7A3BAA184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34DD0-488D-90B0-BE7E-8245A408F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76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08AFE-DE69-96E2-9B83-FB98C2078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177C56-B80A-1CA2-900B-3D926DD5E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ED421E-9B05-DC95-1DFC-E1CEB99D2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39928-CB7F-873A-D660-D7F3D50CB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46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07563-09AE-D5A2-7862-050D9F81F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513F63-5529-5F1E-95C4-2A7A218349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26513-7714-8B5B-7743-83C8B6E7C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69348-1216-E874-0059-05E5F84E2B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91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9A33C-B31D-7BE9-BD7F-3CC63B8E4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3F6020-7EA6-4AAA-D712-9312F1F9F8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920E8-7DC4-F39B-208E-9497F2941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DEC23-AA70-1A8A-5379-14A126C84D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48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8AA6D-37DE-BF8B-695B-2B1318ADF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5863F6-85A9-F337-A2AE-8E0698DC5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277598-20FF-0BB6-6EEB-A3000AF2B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BE9B-D54E-4DA6-726F-4EB5BB846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13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0989BF6-AFF5-754B-B938-7BF5335A59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3520" y="996315"/>
            <a:ext cx="11553143" cy="554990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/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Arial" panose="020B0604020202020204" pitchFamily="34" charset="0"/>
              <a:buChar char="•"/>
              <a:defRPr sz="1800"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7EBBD93-66C7-6942-9229-E6345FF2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2" y="226259"/>
            <a:ext cx="10503877" cy="6302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1681C0-77FA-DA44-8041-43FCA1D6BB46}"/>
              </a:ext>
            </a:extLst>
          </p:cNvPr>
          <p:cNvCxnSpPr/>
          <p:nvPr userDrawn="1"/>
        </p:nvCxnSpPr>
        <p:spPr>
          <a:xfrm>
            <a:off x="312514" y="866402"/>
            <a:ext cx="10265431" cy="0"/>
          </a:xfrm>
          <a:prstGeom prst="line">
            <a:avLst/>
          </a:prstGeom>
          <a:ln w="28575">
            <a:solidFill>
              <a:srgbClr val="D9232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5A368EB-B5AF-D037-79B4-720C571B9D70}"/>
              </a:ext>
            </a:extLst>
          </p:cNvPr>
          <p:cNvSpPr txBox="1"/>
          <p:nvPr userDrawn="1"/>
        </p:nvSpPr>
        <p:spPr>
          <a:xfrm>
            <a:off x="5456583" y="671885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140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F720F-51B9-5F4B-A6D9-3FA6D739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226259"/>
            <a:ext cx="10364585" cy="630297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A6E52E8D-E288-204B-9756-C39EB3155AF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3360" y="996315"/>
            <a:ext cx="6695441" cy="55499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C00000"/>
              </a:buClr>
              <a:buFont typeface="Wingdings" pitchFamily="2" charset="2"/>
              <a:buChar char="§"/>
              <a:defRPr sz="2000"/>
            </a:lvl1pPr>
            <a:lvl2pPr marL="685800" indent="-228600">
              <a:buClr>
                <a:srgbClr val="C00000"/>
              </a:buClr>
              <a:buFont typeface="Wingdings" pitchFamily="2" charset="2"/>
              <a:buChar char="§"/>
              <a:defRPr sz="1800"/>
            </a:lvl2pPr>
            <a:lvl3pPr marL="1143000" indent="-228600">
              <a:buClr>
                <a:srgbClr val="C00000"/>
              </a:buClr>
              <a:buFont typeface="Arial" panose="020B0604020202020204" pitchFamily="34" charset="0"/>
              <a:buChar char="•"/>
              <a:defRPr sz="1800"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ACDCBB-5CF2-F94E-95DC-5A59FEB233FB}"/>
              </a:ext>
            </a:extLst>
          </p:cNvPr>
          <p:cNvCxnSpPr>
            <a:cxnSpLocks/>
          </p:cNvCxnSpPr>
          <p:nvPr userDrawn="1"/>
        </p:nvCxnSpPr>
        <p:spPr>
          <a:xfrm>
            <a:off x="213360" y="866402"/>
            <a:ext cx="10364585" cy="0"/>
          </a:xfrm>
          <a:prstGeom prst="line">
            <a:avLst/>
          </a:prstGeom>
          <a:ln w="28575">
            <a:solidFill>
              <a:srgbClr val="D9232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4A2BD19-EE65-1740-85A4-786E0361B6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19999" y="1158179"/>
            <a:ext cx="4156663" cy="28346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D87752-28D9-C244-98E0-29920C55AB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1246" y="4106848"/>
            <a:ext cx="2305416" cy="35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1"/>
            </a:lvl1pPr>
          </a:lstStyle>
          <a:p>
            <a:pPr lvl="0"/>
            <a:r>
              <a:rPr lang="en-US" dirty="0"/>
              <a:t>A. Author et al., Journal YYYY</a:t>
            </a:r>
          </a:p>
        </p:txBody>
      </p:sp>
    </p:spTree>
    <p:extLst>
      <p:ext uri="{BB962C8B-B14F-4D97-AF65-F5344CB8AC3E}">
        <p14:creationId xmlns:p14="http://schemas.microsoft.com/office/powerpoint/2010/main" val="2356367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A7263FA-7ED3-474E-A4F4-A88CACA78F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002" y="894029"/>
            <a:ext cx="11157995" cy="1477283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0" indent="0" algn="ctr">
              <a:lnSpc>
                <a:spcPts val="5000"/>
              </a:lnSpc>
              <a:spcBef>
                <a:spcPts val="400"/>
              </a:spcBef>
              <a:buNone/>
              <a:defRPr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400" b="1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444A232-551B-D749-96C3-3600F8F8F1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2397" y="2550162"/>
            <a:ext cx="9347200" cy="1197907"/>
          </a:xfrm>
          <a:prstGeom prst="rect">
            <a:avLst/>
          </a:prstGeom>
        </p:spPr>
        <p:txBody>
          <a:bodyPr lIns="109728"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400" b="1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Author(s)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6FA61E9-FD36-9E47-B406-472E9A24DA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797" y="5555130"/>
            <a:ext cx="10566400" cy="481430"/>
          </a:xfrm>
          <a:prstGeom prst="rect">
            <a:avLst/>
          </a:prstGeom>
        </p:spPr>
        <p:txBody>
          <a:bodyPr lIns="109728"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400" b="1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conference(s)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7D14456-C029-764B-AAEC-860CBFC77E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797" y="4044637"/>
            <a:ext cx="10566400" cy="481430"/>
          </a:xfrm>
          <a:prstGeom prst="rect">
            <a:avLst/>
          </a:prstGeom>
        </p:spPr>
        <p:txBody>
          <a:bodyPr lIns="109728"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400" b="1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Institutions(s)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AF8C5D9-731A-164D-B176-9F4A43B627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2797" y="6287336"/>
            <a:ext cx="10566400" cy="264586"/>
          </a:xfrm>
          <a:prstGeom prst="rect">
            <a:avLst/>
          </a:prstGeom>
        </p:spPr>
        <p:txBody>
          <a:bodyPr lIns="109728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400" b="1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Acknowledgements(s)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B08D7B-D121-844E-BD42-B29C6B15EB59}"/>
              </a:ext>
            </a:extLst>
          </p:cNvPr>
          <p:cNvCxnSpPr>
            <a:cxnSpLocks/>
          </p:cNvCxnSpPr>
          <p:nvPr userDrawn="1"/>
        </p:nvCxnSpPr>
        <p:spPr>
          <a:xfrm>
            <a:off x="517002" y="2390402"/>
            <a:ext cx="11157995" cy="0"/>
          </a:xfrm>
          <a:prstGeom prst="line">
            <a:avLst/>
          </a:prstGeom>
          <a:ln w="28575">
            <a:solidFill>
              <a:srgbClr val="D9232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339A60E-E4E8-7344-97D2-EF3EC2709A87}"/>
              </a:ext>
            </a:extLst>
          </p:cNvPr>
          <p:cNvSpPr/>
          <p:nvPr userDrawn="1"/>
        </p:nvSpPr>
        <p:spPr>
          <a:xfrm>
            <a:off x="0" y="6593414"/>
            <a:ext cx="12192000" cy="26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8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33E66E-5470-D743-B1E1-626A01D4CAEC}"/>
              </a:ext>
            </a:extLst>
          </p:cNvPr>
          <p:cNvSpPr/>
          <p:nvPr userDrawn="1"/>
        </p:nvSpPr>
        <p:spPr>
          <a:xfrm>
            <a:off x="10556111" y="0"/>
            <a:ext cx="1635889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837F5C-88DB-174E-B6AA-36A5A2AF87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3297" y="2013994"/>
            <a:ext cx="6325404" cy="7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/>
            </a:lvl2pPr>
          </a:lstStyle>
          <a:p>
            <a:pPr lvl="0"/>
            <a:r>
              <a:rPr lang="en-US" dirty="0"/>
              <a:t>Transition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FB468D-DF6E-844F-A31A-BC27E2C4A4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3297" y="2743200"/>
            <a:ext cx="6325404" cy="195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127505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CF12E27-F9B9-AA4E-BFF7-5460D976232E}"/>
              </a:ext>
            </a:extLst>
          </p:cNvPr>
          <p:cNvSpPr txBox="1"/>
          <p:nvPr userDrawn="1"/>
        </p:nvSpPr>
        <p:spPr>
          <a:xfrm>
            <a:off x="10449156" y="6589469"/>
            <a:ext cx="1742844" cy="264479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algn="r"/>
            <a:fld id="{3391FD47-5CAD-E949-B674-737EDCB2E420}" type="slidenum">
              <a:rPr lang="en-US" sz="1400" b="0" i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‹#›</a:t>
            </a:fld>
            <a:endParaRPr lang="en-US" sz="1400" b="0" i="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DA20DE-9C89-304E-9F91-1059CB934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4" y="226259"/>
            <a:ext cx="10486666" cy="6302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D8E56D-BD9E-E14A-9A64-880FE2D993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00"/>
          <a:stretch/>
        </p:blipFill>
        <p:spPr>
          <a:xfrm>
            <a:off x="10896055" y="100769"/>
            <a:ext cx="1226495" cy="7701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7C5411-A5C4-4F4F-950F-D2FB384D4BFD}"/>
              </a:ext>
            </a:extLst>
          </p:cNvPr>
          <p:cNvSpPr txBox="1"/>
          <p:nvPr userDrawn="1"/>
        </p:nvSpPr>
        <p:spPr>
          <a:xfrm>
            <a:off x="-158161" y="6589470"/>
            <a:ext cx="2462321" cy="264479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 MIT Plasma Science and Fusion Center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EBD30F-ECB4-CF44-973E-0203CCA4DDCD}"/>
              </a:ext>
            </a:extLst>
          </p:cNvPr>
          <p:cNvSpPr txBox="1"/>
          <p:nvPr userDrawn="1"/>
        </p:nvSpPr>
        <p:spPr>
          <a:xfrm>
            <a:off x="2905619" y="6593520"/>
            <a:ext cx="6340620" cy="264480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P. Rodriguez-Fernandez / CONFERENCE YEAR, LOCATION / DATE</a:t>
            </a:r>
          </a:p>
        </p:txBody>
      </p:sp>
    </p:spTree>
    <p:extLst>
      <p:ext uri="{BB962C8B-B14F-4D97-AF65-F5344CB8AC3E}">
        <p14:creationId xmlns:p14="http://schemas.microsoft.com/office/powerpoint/2010/main" val="391878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5C2582"/>
        </a:buClr>
        <a:buSzPct val="8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C2582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C2582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C2582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C2582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220.png"/><Relationship Id="rId4" Type="http://schemas.openxmlformats.org/officeDocument/2006/relationships/image" Target="../media/image200.png"/><Relationship Id="rId9" Type="http://schemas.openxmlformats.org/officeDocument/2006/relationships/image" Target="../media/image1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60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0.png"/><Relationship Id="rId4" Type="http://schemas.openxmlformats.org/officeDocument/2006/relationships/image" Target="../media/image1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0.png"/><Relationship Id="rId7" Type="http://schemas.openxmlformats.org/officeDocument/2006/relationships/image" Target="../media/image55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0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531.png"/><Relationship Id="rId7" Type="http://schemas.openxmlformats.org/officeDocument/2006/relationships/image" Target="../media/image330.png"/><Relationship Id="rId12" Type="http://schemas.openxmlformats.org/officeDocument/2006/relationships/image" Target="../media/image3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11" Type="http://schemas.openxmlformats.org/officeDocument/2006/relationships/image" Target="../media/image370.png"/><Relationship Id="rId5" Type="http://schemas.openxmlformats.org/officeDocument/2006/relationships/image" Target="../media/image310.png"/><Relationship Id="rId10" Type="http://schemas.openxmlformats.org/officeDocument/2006/relationships/image" Target="../media/image10.emf"/><Relationship Id="rId4" Type="http://schemas.openxmlformats.org/officeDocument/2006/relationships/image" Target="../media/image300.png"/><Relationship Id="rId9" Type="http://schemas.openxmlformats.org/officeDocument/2006/relationships/image" Target="../media/image3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65.png"/><Relationship Id="rId7" Type="http://schemas.openxmlformats.org/officeDocument/2006/relationships/image" Target="../media/image5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0.png"/><Relationship Id="rId5" Type="http://schemas.openxmlformats.org/officeDocument/2006/relationships/image" Target="../media/image5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7" Type="http://schemas.openxmlformats.org/officeDocument/2006/relationships/image" Target="../media/image6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1.png"/><Relationship Id="rId5" Type="http://schemas.openxmlformats.org/officeDocument/2006/relationships/image" Target="../media/image6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3" Type="http://schemas.openxmlformats.org/officeDocument/2006/relationships/image" Target="../media/image67.emf"/><Relationship Id="rId7" Type="http://schemas.openxmlformats.org/officeDocument/2006/relationships/image" Target="../media/image6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0.png"/><Relationship Id="rId4" Type="http://schemas.openxmlformats.org/officeDocument/2006/relationships/image" Target="../media/image70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3" Type="http://schemas.openxmlformats.org/officeDocument/2006/relationships/image" Target="../media/image69.png"/><Relationship Id="rId7" Type="http://schemas.openxmlformats.org/officeDocument/2006/relationships/image" Target="../media/image114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0.png"/><Relationship Id="rId5" Type="http://schemas.openxmlformats.org/officeDocument/2006/relationships/image" Target="../media/image112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2.png"/><Relationship Id="rId3" Type="http://schemas.openxmlformats.org/officeDocument/2006/relationships/image" Target="../media/image358.png"/><Relationship Id="rId7" Type="http://schemas.openxmlformats.org/officeDocument/2006/relationships/image" Target="../media/image7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7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7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4.emf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47.png"/><Relationship Id="rId5" Type="http://schemas.openxmlformats.org/officeDocument/2006/relationships/image" Target="../media/image10.png"/><Relationship Id="rId15" Type="http://schemas.openxmlformats.org/officeDocument/2006/relationships/image" Target="../media/image51.png"/><Relationship Id="rId10" Type="http://schemas.openxmlformats.org/officeDocument/2006/relationships/image" Target="../media/image9.emf"/><Relationship Id="rId4" Type="http://schemas.openxmlformats.org/officeDocument/2006/relationships/image" Target="../media/image8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image" Target="../media/image500.png"/><Relationship Id="rId3" Type="http://schemas.openxmlformats.org/officeDocument/2006/relationships/image" Target="../media/image10.emf"/><Relationship Id="rId7" Type="http://schemas.openxmlformats.org/officeDocument/2006/relationships/image" Target="../media/image471.png"/><Relationship Id="rId12" Type="http://schemas.openxmlformats.org/officeDocument/2006/relationships/image" Target="../media/image49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1.png"/><Relationship Id="rId11" Type="http://schemas.openxmlformats.org/officeDocument/2006/relationships/image" Target="../media/image451.png"/><Relationship Id="rId15" Type="http://schemas.openxmlformats.org/officeDocument/2006/relationships/image" Target="../media/image520.png"/><Relationship Id="rId10" Type="http://schemas.openxmlformats.org/officeDocument/2006/relationships/image" Target="../media/image440.png"/><Relationship Id="rId4" Type="http://schemas.openxmlformats.org/officeDocument/2006/relationships/image" Target="../media/image11.emf"/><Relationship Id="rId9" Type="http://schemas.openxmlformats.org/officeDocument/2006/relationships/image" Target="../media/image541.png"/><Relationship Id="rId14" Type="http://schemas.openxmlformats.org/officeDocument/2006/relationships/image" Target="../media/image5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BD2CFD-5497-CF4F-A149-B84A0D6B18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4735" y="960575"/>
            <a:ext cx="6362524" cy="1477283"/>
          </a:xfrm>
        </p:spPr>
        <p:txBody>
          <a:bodyPr/>
          <a:lstStyle/>
          <a:p>
            <a:r>
              <a:rPr lang="en-US" dirty="0"/>
              <a:t>PSD-DCT Meeting </a:t>
            </a:r>
            <a:r>
              <a:rPr lang="en-US" sz="3400" dirty="0"/>
              <a:t>Pedestal Fueling / Transport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D3A9307-A8A0-E347-B104-4535BBDBA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097" y="5360052"/>
            <a:ext cx="1264199" cy="130817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364FEB3-345A-05D3-5667-306EA5B023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22397" y="2657140"/>
            <a:ext cx="9347200" cy="1308171"/>
          </a:xfrm>
        </p:spPr>
        <p:txBody>
          <a:bodyPr/>
          <a:lstStyle/>
          <a:p>
            <a:r>
              <a:rPr lang="en-US" dirty="0"/>
              <a:t>Marco Andrés Miller</a:t>
            </a:r>
          </a:p>
          <a:p>
            <a:r>
              <a:rPr lang="en-US" sz="2000" dirty="0"/>
              <a:t>with contributions from many, including Jerry Hughes, Saskia </a:t>
            </a:r>
            <a:r>
              <a:rPr lang="en-US" sz="2000" dirty="0" err="1"/>
              <a:t>Mordijck</a:t>
            </a:r>
            <a:r>
              <a:rPr lang="en-US" sz="2000" dirty="0"/>
              <a:t>, Aaron Rosenthal, Richard </a:t>
            </a:r>
            <a:r>
              <a:rPr lang="en-US" sz="2000" dirty="0" err="1"/>
              <a:t>Reksoatmodjo</a:t>
            </a:r>
            <a:r>
              <a:rPr lang="en-US" sz="2000" dirty="0"/>
              <a:t>, Jamie Dunsmore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C9C128EE-58D0-BE93-7AD8-AAFF02B8F2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797" y="6186793"/>
            <a:ext cx="10566400" cy="481430"/>
          </a:xfrm>
        </p:spPr>
        <p:txBody>
          <a:bodyPr/>
          <a:lstStyle/>
          <a:p>
            <a:r>
              <a:rPr lang="en-US" dirty="0"/>
              <a:t>September 29,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9BB68C-DE53-4E4C-18C3-D2D26FE60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45931" cy="99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83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DA348-BB51-8008-0560-4D57EE91D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B1D31C20-16F8-6F7F-65CB-8311ED9FAE0A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8B37A0-D59C-5CAA-9319-3254497457BB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E8B4E1-A442-EE2C-4CBA-70A8E12E2E27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2BDCFA-1296-2D6A-F32E-2AAECCABFB75}"/>
              </a:ext>
            </a:extLst>
          </p:cNvPr>
          <p:cNvSpPr txBox="1"/>
          <p:nvPr/>
        </p:nvSpPr>
        <p:spPr>
          <a:xfrm>
            <a:off x="2383971" y="78377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BAECA8-1285-D895-59B8-8314A2E7BB34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295BEE24-87FA-B602-FFC3-3D426EB3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4" y="316102"/>
            <a:ext cx="10503877" cy="630297"/>
          </a:xfrm>
        </p:spPr>
        <p:txBody>
          <a:bodyPr/>
          <a:lstStyle/>
          <a:p>
            <a:r>
              <a:rPr lang="en-US" sz="3000" dirty="0"/>
              <a:t>Asymmetries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F6A27-1A0F-E8A6-FD22-8F01D351DA00}"/>
              </a:ext>
            </a:extLst>
          </p:cNvPr>
          <p:cNvSpPr txBox="1"/>
          <p:nvPr/>
        </p:nvSpPr>
        <p:spPr>
          <a:xfrm>
            <a:off x="-3753853" y="223787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22DBF6-4390-166D-5E15-D39ABCA200A7}"/>
              </a:ext>
            </a:extLst>
          </p:cNvPr>
          <p:cNvSpPr txBox="1"/>
          <p:nvPr/>
        </p:nvSpPr>
        <p:spPr>
          <a:xfrm>
            <a:off x="2074127" y="769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3F804F-5BB5-36CD-2608-EA744E45419D}"/>
              </a:ext>
            </a:extLst>
          </p:cNvPr>
          <p:cNvSpPr txBox="1"/>
          <p:nvPr/>
        </p:nvSpPr>
        <p:spPr>
          <a:xfrm>
            <a:off x="423705" y="2768792"/>
            <a:ext cx="3814508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Poloidal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7F229A-8F52-6B85-1B48-43F4FD72C093}"/>
                  </a:ext>
                </a:extLst>
              </p:cNvPr>
              <p:cNvSpPr txBox="1"/>
              <p:nvPr/>
            </p:nvSpPr>
            <p:spPr>
              <a:xfrm>
                <a:off x="557003" y="3262277"/>
                <a:ext cx="11448437" cy="2561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l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Majority of fueling typically through X-point – may be machine-dependent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 err="1"/>
                  <a:t>Alcator</a:t>
                </a:r>
                <a:r>
                  <a:rPr lang="en-US" sz="2200" dirty="0"/>
                  <a:t> C-Mod fairly uniquely fueled primarily through midplanes – main-chamber recycling machine – H-mode could be sustained without active puffing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Large density shoulder?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Close-fitting walls?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?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SOLPS-ITER simulations show this may depend on pumped state – or more generally density?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7F229A-8F52-6B85-1B48-43F4FD72C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3" y="3262277"/>
                <a:ext cx="11448437" cy="2561470"/>
              </a:xfrm>
              <a:prstGeom prst="rect">
                <a:avLst/>
              </a:prstGeom>
              <a:blipFill>
                <a:blip r:embed="rId4"/>
                <a:stretch>
                  <a:fillRect l="-554" t="-493" b="-3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1A17D9DE-C16D-80D1-F902-A6FF1F773052}"/>
              </a:ext>
            </a:extLst>
          </p:cNvPr>
          <p:cNvSpPr txBox="1"/>
          <p:nvPr/>
        </p:nvSpPr>
        <p:spPr>
          <a:xfrm>
            <a:off x="10305528" y="2649851"/>
            <a:ext cx="1559663" cy="48638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Miller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Mat. Energy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(2025)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27389B-FFE0-DEE2-2773-C0B7FDCC9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229" y="946399"/>
            <a:ext cx="6391050" cy="24030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F8A144-CC0E-CCC2-B1E6-0327300B9F24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2765425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A2AD8-1041-F59D-0DD8-A6EEB94D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586883-04F8-CA93-C4F8-A4A467981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3296" y="2013994"/>
            <a:ext cx="10139841" cy="7292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Opaqueness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4B5430-7BF6-AA36-B1A3-E843820D427A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5CC94-B098-4197-E4C1-78BBBFD1D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graph of a graph showing the different types of lines&#10;&#10;AI-generated content may be incorrect.">
            <a:extLst>
              <a:ext uri="{FF2B5EF4-FFF2-40B4-BE49-F238E27FC236}">
                <a16:creationId xmlns:a16="http://schemas.microsoft.com/office/drawing/2014/main" id="{9865579C-1FFC-3B94-E608-B77FB2D6B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069" y="4626087"/>
            <a:ext cx="2928166" cy="223191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E392479-4A32-0B30-2A60-DCE55B72DAF3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4A0D51-3F08-2ABD-5B21-AA1FEB6B812F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AF404-FFBE-AF3D-7D50-FB8457589E4A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C5FD45-F825-3745-AB0B-42CA3A1F5391}"/>
              </a:ext>
            </a:extLst>
          </p:cNvPr>
          <p:cNvSpPr txBox="1"/>
          <p:nvPr/>
        </p:nvSpPr>
        <p:spPr>
          <a:xfrm>
            <a:off x="2383971" y="78377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6DBBB0-6944-A256-FA47-A419534511D0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2">
                <a:extLst>
                  <a:ext uri="{FF2B5EF4-FFF2-40B4-BE49-F238E27FC236}">
                    <a16:creationId xmlns:a16="http://schemas.microsoft.com/office/drawing/2014/main" id="{BEC2F600-23BB-24A8-951D-7DA5494F4F0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80184" y="316102"/>
                <a:ext cx="10503877" cy="630297"/>
              </a:xfrm>
            </p:spPr>
            <p:txBody>
              <a:bodyPr/>
              <a:lstStyle/>
              <a:p>
                <a:r>
                  <a:rPr lang="en-US" sz="3000" dirty="0"/>
                  <a:t>Opaqueness 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3000" dirty="0"/>
              </a:p>
            </p:txBody>
          </p:sp>
        </mc:Choice>
        <mc:Fallback xmlns="">
          <p:sp>
            <p:nvSpPr>
              <p:cNvPr id="12" name="Title 2">
                <a:extLst>
                  <a:ext uri="{FF2B5EF4-FFF2-40B4-BE49-F238E27FC236}">
                    <a16:creationId xmlns:a16="http://schemas.microsoft.com/office/drawing/2014/main" id="{BEC2F600-23BB-24A8-951D-7DA5494F4F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80184" y="316102"/>
                <a:ext cx="10503877" cy="630297"/>
              </a:xfrm>
              <a:blipFill>
                <a:blip r:embed="rId5"/>
                <a:stretch>
                  <a:fillRect l="-1329" t="-15686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16041AD-8331-3D7B-9417-4998C27C996E}"/>
              </a:ext>
            </a:extLst>
          </p:cNvPr>
          <p:cNvSpPr txBox="1"/>
          <p:nvPr/>
        </p:nvSpPr>
        <p:spPr>
          <a:xfrm>
            <a:off x="-3753853" y="223787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9BBB47-BB90-AF8B-FAD6-66641C9966D7}"/>
              </a:ext>
            </a:extLst>
          </p:cNvPr>
          <p:cNvSpPr txBox="1"/>
          <p:nvPr/>
        </p:nvSpPr>
        <p:spPr>
          <a:xfrm>
            <a:off x="2074127" y="769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A77264-675A-58C5-D139-A425DA50960D}"/>
              </a:ext>
            </a:extLst>
          </p:cNvPr>
          <p:cNvSpPr txBox="1"/>
          <p:nvPr/>
        </p:nvSpPr>
        <p:spPr>
          <a:xfrm>
            <a:off x="423705" y="1157427"/>
            <a:ext cx="3814508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Opaqueness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75080F-96A2-791D-FA23-2BCABF4741CB}"/>
                  </a:ext>
                </a:extLst>
              </p:cNvPr>
              <p:cNvSpPr txBox="1"/>
              <p:nvPr/>
            </p:nvSpPr>
            <p:spPr>
              <a:xfrm>
                <a:off x="557004" y="1650912"/>
                <a:ext cx="10381290" cy="3192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Borrowed from optics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Metric for fueling efficiency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Expectation is that plasma density scale lengths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) correlate with neutral penetration lengths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True on DIII-D – not true on C-Mod 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endParaRPr lang="en-US" dirty="0"/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endParaRPr lang="en-US" dirty="0"/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Why? Fueling efficiency worsens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endParaRPr lang="en-US" sz="2200" dirty="0"/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SOL opaqueness well-known – observed in SOLPS-ITER simulations for fixed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on ITER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75080F-96A2-791D-FA23-2BCABF474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4" y="1650912"/>
                <a:ext cx="10381290" cy="3192221"/>
              </a:xfrm>
              <a:prstGeom prst="rect">
                <a:avLst/>
              </a:prstGeom>
              <a:blipFill>
                <a:blip r:embed="rId6"/>
                <a:stretch>
                  <a:fillRect l="-611" t="-794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A mathematical equation with black text&#10;&#10;AI-generated content may be incorrect.">
            <a:extLst>
              <a:ext uri="{FF2B5EF4-FFF2-40B4-BE49-F238E27FC236}">
                <a16:creationId xmlns:a16="http://schemas.microsoft.com/office/drawing/2014/main" id="{E55EE918-BBAD-9ACE-2228-6B506D17E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6930" y="2891901"/>
            <a:ext cx="1752600" cy="965200"/>
          </a:xfrm>
          <a:prstGeom prst="rect">
            <a:avLst/>
          </a:prstGeom>
        </p:spPr>
      </p:pic>
      <p:pic>
        <p:nvPicPr>
          <p:cNvPr id="24" name="Picture 2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3B3382B0-8BC3-668B-0A79-F2B606D87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7107" y="3729312"/>
            <a:ext cx="3516824" cy="5616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B84B1E1-76A2-F8FA-220B-84BFDF8320B5}"/>
              </a:ext>
            </a:extLst>
          </p:cNvPr>
          <p:cNvSpPr txBox="1"/>
          <p:nvPr/>
        </p:nvSpPr>
        <p:spPr>
          <a:xfrm>
            <a:off x="1454659" y="3171617"/>
            <a:ext cx="1752600" cy="48638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Groebner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Phys. Plasmas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(2002)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FA9CC9-43E8-7BEB-981B-3941C1EB1672}"/>
              </a:ext>
            </a:extLst>
          </p:cNvPr>
          <p:cNvSpPr txBox="1"/>
          <p:nvPr/>
        </p:nvSpPr>
        <p:spPr>
          <a:xfrm>
            <a:off x="3207259" y="3171617"/>
            <a:ext cx="1752600" cy="48638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Hughes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(2007)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5FE52BF-9D74-B48A-AB7E-3781D3C16A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3884" y="3429000"/>
            <a:ext cx="1168400" cy="304800"/>
          </a:xfrm>
          <a:prstGeom prst="rect">
            <a:avLst/>
          </a:prstGeom>
        </p:spPr>
      </p:pic>
      <p:sp>
        <p:nvSpPr>
          <p:cNvPr id="30" name="Right Brace 29">
            <a:extLst>
              <a:ext uri="{FF2B5EF4-FFF2-40B4-BE49-F238E27FC236}">
                <a16:creationId xmlns:a16="http://schemas.microsoft.com/office/drawing/2014/main" id="{18A9E1E2-A453-AFCB-5471-A28C95FE96BD}"/>
              </a:ext>
            </a:extLst>
          </p:cNvPr>
          <p:cNvSpPr/>
          <p:nvPr/>
        </p:nvSpPr>
        <p:spPr>
          <a:xfrm>
            <a:off x="9431141" y="2891901"/>
            <a:ext cx="350729" cy="139908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B02C96-98C9-2EFC-4492-9E07FE9BC2BA}"/>
              </a:ext>
            </a:extLst>
          </p:cNvPr>
          <p:cNvSpPr txBox="1"/>
          <p:nvPr/>
        </p:nvSpPr>
        <p:spPr>
          <a:xfrm>
            <a:off x="10837040" y="3799876"/>
            <a:ext cx="1168400" cy="63843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Mordijck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(2020, 2024)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B6F09D-0EB9-33F7-09E9-EC0E9D854437}"/>
              </a:ext>
            </a:extLst>
          </p:cNvPr>
          <p:cNvSpPr txBox="1"/>
          <p:nvPr/>
        </p:nvSpPr>
        <p:spPr>
          <a:xfrm>
            <a:off x="10023884" y="4887869"/>
            <a:ext cx="1518932" cy="46074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Park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3E3ED-0789-AB69-2668-5A06015110D9}"/>
              </a:ext>
            </a:extLst>
          </p:cNvPr>
          <p:cNvSpPr txBox="1"/>
          <p:nvPr/>
        </p:nvSpPr>
        <p:spPr>
          <a:xfrm>
            <a:off x="1575981" y="4843133"/>
            <a:ext cx="2662232" cy="33557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Pitts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Mat. Energy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(2019)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3FFAFA-2C2C-DE2C-6C56-1BBF41675F25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2226521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65C06-794A-D100-2749-E01F410DD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36BC6A08-7A80-D6D2-17C5-A2F01438C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107" y="3729312"/>
            <a:ext cx="3516824" cy="5616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1635B1-9DF6-1EA9-850D-998AF4C27ACA}"/>
                  </a:ext>
                </a:extLst>
              </p:cNvPr>
              <p:cNvSpPr txBox="1"/>
              <p:nvPr/>
            </p:nvSpPr>
            <p:spPr>
              <a:xfrm>
                <a:off x="557004" y="1650912"/>
                <a:ext cx="10381290" cy="47478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Borrowed from optics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Metric for fueling efficiency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Expectation is that plasma density scale lengths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) correlate with neutral penetration lengths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True on DIII-D – not true on C-Mod 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endParaRPr lang="en-US" dirty="0"/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endParaRPr lang="en-US" dirty="0"/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Why? Fueling efficiency worsens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endParaRPr lang="en-US" sz="2200" dirty="0"/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SOL opaqueness well-known – observed in SOLPS-ITER simulations for fixed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on ITER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Pedestal opaqueness less appreciated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SOL usually 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enough where ionization will occur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Not at all clear in pedestal,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∼1</m:t>
                    </m:r>
                  </m:oMath>
                </a14:m>
                <a:r>
                  <a:rPr lang="en-US" dirty="0"/>
                  <a:t> – fueling near separatrix may be strong – pedestal top may be nonexistent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1635B1-9DF6-1EA9-850D-998AF4C27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4" y="1650912"/>
                <a:ext cx="10381290" cy="4747838"/>
              </a:xfrm>
              <a:prstGeom prst="rect">
                <a:avLst/>
              </a:prstGeom>
              <a:blipFill>
                <a:blip r:embed="rId4"/>
                <a:stretch>
                  <a:fillRect l="-611" t="-533" r="-611" b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>
            <a:extLst>
              <a:ext uri="{FF2B5EF4-FFF2-40B4-BE49-F238E27FC236}">
                <a16:creationId xmlns:a16="http://schemas.microsoft.com/office/drawing/2014/main" id="{E287E8FF-C0FF-B745-0B6B-C2419CC903D3}"/>
              </a:ext>
            </a:extLst>
          </p:cNvPr>
          <p:cNvSpPr/>
          <p:nvPr/>
        </p:nvSpPr>
        <p:spPr>
          <a:xfrm>
            <a:off x="7873470" y="3925956"/>
            <a:ext cx="1410638" cy="364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11D2196-8F31-7884-5F12-CFDE0092218B}"/>
              </a:ext>
            </a:extLst>
          </p:cNvPr>
          <p:cNvSpPr/>
          <p:nvPr/>
        </p:nvSpPr>
        <p:spPr>
          <a:xfrm>
            <a:off x="8169301" y="3658005"/>
            <a:ext cx="1102831" cy="40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313AFD2-8CAC-216C-EBCE-A1DE9D07CD79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A59799-C9E0-74E3-E527-4A34BDB6E5DF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868B1-920E-AB52-3C64-9BDFAF5CAC71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E7DB36-B75A-D1D9-25B5-AA296753801B}"/>
              </a:ext>
            </a:extLst>
          </p:cNvPr>
          <p:cNvSpPr txBox="1"/>
          <p:nvPr/>
        </p:nvSpPr>
        <p:spPr>
          <a:xfrm>
            <a:off x="2383971" y="78377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F67876-DE92-6FEC-3D67-A0A9143DE67C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2">
                <a:extLst>
                  <a:ext uri="{FF2B5EF4-FFF2-40B4-BE49-F238E27FC236}">
                    <a16:creationId xmlns:a16="http://schemas.microsoft.com/office/drawing/2014/main" id="{DF661DE4-1CDF-BE11-51C6-39B6FFA97D8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80184" y="316102"/>
                <a:ext cx="10503877" cy="630297"/>
              </a:xfrm>
            </p:spPr>
            <p:txBody>
              <a:bodyPr/>
              <a:lstStyle/>
              <a:p>
                <a:r>
                  <a:rPr lang="en-US" sz="3000" dirty="0"/>
                  <a:t>Opaqueness 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3000" dirty="0"/>
              </a:p>
            </p:txBody>
          </p:sp>
        </mc:Choice>
        <mc:Fallback xmlns="">
          <p:sp>
            <p:nvSpPr>
              <p:cNvPr id="12" name="Title 2">
                <a:extLst>
                  <a:ext uri="{FF2B5EF4-FFF2-40B4-BE49-F238E27FC236}">
                    <a16:creationId xmlns:a16="http://schemas.microsoft.com/office/drawing/2014/main" id="{DF661DE4-1CDF-BE11-51C6-39B6FFA97D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80184" y="316102"/>
                <a:ext cx="10503877" cy="630297"/>
              </a:xfrm>
              <a:blipFill>
                <a:blip r:embed="rId6"/>
                <a:stretch>
                  <a:fillRect l="-1329" t="-15686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A03AABE-E111-2EBA-39A4-01B7C0525515}"/>
              </a:ext>
            </a:extLst>
          </p:cNvPr>
          <p:cNvSpPr txBox="1"/>
          <p:nvPr/>
        </p:nvSpPr>
        <p:spPr>
          <a:xfrm>
            <a:off x="-3753853" y="223787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51A769-92EA-E89A-7523-0DF78A13ED73}"/>
              </a:ext>
            </a:extLst>
          </p:cNvPr>
          <p:cNvSpPr txBox="1"/>
          <p:nvPr/>
        </p:nvSpPr>
        <p:spPr>
          <a:xfrm>
            <a:off x="2074127" y="769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06662E-4943-9CE6-7AD4-8AF8F3977E87}"/>
              </a:ext>
            </a:extLst>
          </p:cNvPr>
          <p:cNvSpPr txBox="1"/>
          <p:nvPr/>
        </p:nvSpPr>
        <p:spPr>
          <a:xfrm>
            <a:off x="423705" y="1157427"/>
            <a:ext cx="3814508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Opaqueness</a:t>
            </a:r>
          </a:p>
        </p:txBody>
      </p:sp>
      <p:pic>
        <p:nvPicPr>
          <p:cNvPr id="20" name="Picture 19" descr="A mathematical equation with black text&#10;&#10;AI-generated content may be incorrect.">
            <a:extLst>
              <a:ext uri="{FF2B5EF4-FFF2-40B4-BE49-F238E27FC236}">
                <a16:creationId xmlns:a16="http://schemas.microsoft.com/office/drawing/2014/main" id="{96460E5D-3AED-D1E5-0871-B25314B2D6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6930" y="2798913"/>
            <a:ext cx="1752600" cy="965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9D203E3-2DFE-7EA7-B5A2-E5345DD19CF6}"/>
              </a:ext>
            </a:extLst>
          </p:cNvPr>
          <p:cNvSpPr txBox="1"/>
          <p:nvPr/>
        </p:nvSpPr>
        <p:spPr>
          <a:xfrm>
            <a:off x="1454659" y="3171617"/>
            <a:ext cx="1752600" cy="48638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Groebner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Phys. Plasmas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(2002)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4C8E8A-6053-4DF4-ACCE-3C92D0EACD60}"/>
              </a:ext>
            </a:extLst>
          </p:cNvPr>
          <p:cNvSpPr txBox="1"/>
          <p:nvPr/>
        </p:nvSpPr>
        <p:spPr>
          <a:xfrm>
            <a:off x="3207259" y="3171617"/>
            <a:ext cx="1752600" cy="48638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Hughes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(2007)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DB97457-1ADE-4D67-0D36-0E82DE393D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3832" y="3467292"/>
            <a:ext cx="1168400" cy="304800"/>
          </a:xfrm>
          <a:prstGeom prst="rect">
            <a:avLst/>
          </a:prstGeom>
        </p:spPr>
      </p:pic>
      <p:sp>
        <p:nvSpPr>
          <p:cNvPr id="30" name="Right Brace 29">
            <a:extLst>
              <a:ext uri="{FF2B5EF4-FFF2-40B4-BE49-F238E27FC236}">
                <a16:creationId xmlns:a16="http://schemas.microsoft.com/office/drawing/2014/main" id="{E009AEA2-C97D-D2C6-66DF-1E1A145A6308}"/>
              </a:ext>
            </a:extLst>
          </p:cNvPr>
          <p:cNvSpPr/>
          <p:nvPr/>
        </p:nvSpPr>
        <p:spPr>
          <a:xfrm>
            <a:off x="8146811" y="2874159"/>
            <a:ext cx="350729" cy="1399081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14676C-CC06-2D17-CE44-F8AC0E90D5E0}"/>
              </a:ext>
            </a:extLst>
          </p:cNvPr>
          <p:cNvSpPr txBox="1"/>
          <p:nvPr/>
        </p:nvSpPr>
        <p:spPr>
          <a:xfrm>
            <a:off x="10737341" y="3171617"/>
            <a:ext cx="1168400" cy="63843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Mordijck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(2020, 2024)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B428EBD-5B36-04AB-6EFF-2A8B3E5E2698}"/>
                  </a:ext>
                </a:extLst>
              </p:cNvPr>
              <p:cNvSpPr txBox="1"/>
              <p:nvPr/>
            </p:nvSpPr>
            <p:spPr>
              <a:xfrm>
                <a:off x="8431081" y="3089637"/>
                <a:ext cx="2443600" cy="32762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:r>
                  <a:rPr lang="en-US" dirty="0"/>
                  <a:t>For relatively fixed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B428EBD-5B36-04AB-6EFF-2A8B3E5E2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1081" y="3089637"/>
                <a:ext cx="2443600" cy="327624"/>
              </a:xfrm>
              <a:prstGeom prst="rect">
                <a:avLst/>
              </a:prstGeom>
              <a:blipFill>
                <a:blip r:embed="rId9"/>
                <a:stretch>
                  <a:fillRect l="-1546" t="-11111" b="-40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1E65A8E-D30C-C2F4-44CB-83EAD2C57772}"/>
              </a:ext>
            </a:extLst>
          </p:cNvPr>
          <p:cNvCxnSpPr/>
          <p:nvPr/>
        </p:nvCxnSpPr>
        <p:spPr>
          <a:xfrm>
            <a:off x="5707107" y="4211034"/>
            <a:ext cx="2814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0CE540E-51C1-AD65-BBFC-97E04DCCF455}"/>
              </a:ext>
            </a:extLst>
          </p:cNvPr>
          <p:cNvCxnSpPr>
            <a:cxnSpLocks/>
          </p:cNvCxnSpPr>
          <p:nvPr/>
        </p:nvCxnSpPr>
        <p:spPr>
          <a:xfrm>
            <a:off x="7299063" y="4211034"/>
            <a:ext cx="44110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4B0BB46-A798-5140-641D-7FC39644AA61}"/>
              </a:ext>
            </a:extLst>
          </p:cNvPr>
          <p:cNvSpPr txBox="1"/>
          <p:nvPr/>
        </p:nvSpPr>
        <p:spPr>
          <a:xfrm>
            <a:off x="5231524" y="3590594"/>
            <a:ext cx="13159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dirty="0">
                <a:solidFill>
                  <a:srgbClr val="006EAC"/>
                </a:solidFill>
              </a:rPr>
              <a:t>Opaqueness [ 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2A19A27-E869-D4E8-8E50-7AAA7056250D}"/>
                  </a:ext>
                </a:extLst>
              </p:cNvPr>
              <p:cNvSpPr txBox="1"/>
              <p:nvPr/>
            </p:nvSpPr>
            <p:spPr>
              <a:xfrm>
                <a:off x="6991470" y="3598007"/>
                <a:ext cx="140246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accent6"/>
                  </a:buClr>
                </a:pPr>
                <a:r>
                  <a:rPr lang="en-US" sz="1400" dirty="0">
                    <a:solidFill>
                      <a:srgbClr val="7030A0"/>
                    </a:solidFill>
                  </a:rPr>
                  <a:t>Opacity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2A19A27-E869-D4E8-8E50-7AAA70562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1470" y="3598007"/>
                <a:ext cx="1402465" cy="307777"/>
              </a:xfrm>
              <a:prstGeom prst="rect">
                <a:avLst/>
              </a:prstGeom>
              <a:blipFill>
                <a:blip r:embed="rId10"/>
                <a:stretch>
                  <a:fillRect l="-901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679B69B-BBF1-C95A-03A1-F6F415CB07D1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68671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07033-4084-5C1F-C0DB-D24BFC240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79AFFBF-FA1B-C0DD-C35B-5D16C9365422}"/>
                  </a:ext>
                </a:extLst>
              </p:cNvPr>
              <p:cNvSpPr txBox="1"/>
              <p:nvPr/>
            </p:nvSpPr>
            <p:spPr>
              <a:xfrm>
                <a:off x="557004" y="4370831"/>
                <a:ext cx="10635280" cy="20110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SOL opaqueness well-known – observed in SOLPS-ITER simulations for fixed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on ITER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Pedestal opaqueness less appreciated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SOL usually 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enough where ionization will occur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Not at all clear in pedestal,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∼1</m:t>
                    </m:r>
                  </m:oMath>
                </a14:m>
                <a:r>
                  <a:rPr lang="en-US" dirty="0"/>
                  <a:t> – fueling near separatrix may be strong – pedestal top may be nonexistent – clear separatrix </a:t>
                </a:r>
                <a:r>
                  <a:rPr lang="en-US" i="1" dirty="0"/>
                  <a:t>and</a:t>
                </a:r>
                <a:r>
                  <a:rPr lang="en-US" dirty="0"/>
                  <a:t> pedestal saturation on C-Mod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79AFFBF-FA1B-C0DD-C35B-5D16C9365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4" y="4370831"/>
                <a:ext cx="10635280" cy="2011063"/>
              </a:xfrm>
              <a:prstGeom prst="rect">
                <a:avLst/>
              </a:prstGeom>
              <a:blipFill>
                <a:blip r:embed="rId3"/>
                <a:stretch>
                  <a:fillRect l="-596" t="-629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3E41E1E9-8DD7-82EE-4A7E-BA805AFCF99F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7DA465-A0CA-D58B-2C66-8223BE861A6F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DDBF5-DADE-EBB1-B8BC-155473E5C2DB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82FC72-49EC-F616-EF3F-A2918BB0CA3C}"/>
              </a:ext>
            </a:extLst>
          </p:cNvPr>
          <p:cNvSpPr txBox="1"/>
          <p:nvPr/>
        </p:nvSpPr>
        <p:spPr>
          <a:xfrm>
            <a:off x="2383971" y="78377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C96F0C-B9A4-DF3A-A937-2C84DFF5BDF1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2">
                <a:extLst>
                  <a:ext uri="{FF2B5EF4-FFF2-40B4-BE49-F238E27FC236}">
                    <a16:creationId xmlns:a16="http://schemas.microsoft.com/office/drawing/2014/main" id="{B385D3CD-D540-7AF9-70E9-D811AC6C9B5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80184" y="316102"/>
                <a:ext cx="10503877" cy="630297"/>
              </a:xfrm>
            </p:spPr>
            <p:txBody>
              <a:bodyPr/>
              <a:lstStyle/>
              <a:p>
                <a:r>
                  <a:rPr lang="en-US" sz="3000" dirty="0"/>
                  <a:t>Opaqueness 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3000" dirty="0"/>
              </a:p>
            </p:txBody>
          </p:sp>
        </mc:Choice>
        <mc:Fallback xmlns="">
          <p:sp>
            <p:nvSpPr>
              <p:cNvPr id="12" name="Title 2">
                <a:extLst>
                  <a:ext uri="{FF2B5EF4-FFF2-40B4-BE49-F238E27FC236}">
                    <a16:creationId xmlns:a16="http://schemas.microsoft.com/office/drawing/2014/main" id="{B385D3CD-D540-7AF9-70E9-D811AC6C9B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80184" y="316102"/>
                <a:ext cx="10503877" cy="630297"/>
              </a:xfrm>
              <a:blipFill>
                <a:blip r:embed="rId5"/>
                <a:stretch>
                  <a:fillRect l="-1329" t="-15686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5F393BA-2AA1-BF05-26A5-5B113E8C1B76}"/>
              </a:ext>
            </a:extLst>
          </p:cNvPr>
          <p:cNvSpPr txBox="1"/>
          <p:nvPr/>
        </p:nvSpPr>
        <p:spPr>
          <a:xfrm>
            <a:off x="-3753853" y="223787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36EC9-4EDF-6CE2-2571-FE8CD580AE43}"/>
              </a:ext>
            </a:extLst>
          </p:cNvPr>
          <p:cNvSpPr txBox="1"/>
          <p:nvPr/>
        </p:nvSpPr>
        <p:spPr>
          <a:xfrm>
            <a:off x="2074127" y="769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A8E2E6-28D9-3D6A-236F-5B083ECAAEA6}"/>
              </a:ext>
            </a:extLst>
          </p:cNvPr>
          <p:cNvSpPr txBox="1"/>
          <p:nvPr/>
        </p:nvSpPr>
        <p:spPr>
          <a:xfrm>
            <a:off x="423705" y="1157427"/>
            <a:ext cx="3814508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Opaqueness</a:t>
            </a:r>
          </a:p>
        </p:txBody>
      </p:sp>
      <p:pic>
        <p:nvPicPr>
          <p:cNvPr id="43" name="Picture 42" descr="A graph of a graph showing the different types of lines&#10;&#10;AI-generated content may be incorrect.">
            <a:extLst>
              <a:ext uri="{FF2B5EF4-FFF2-40B4-BE49-F238E27FC236}">
                <a16:creationId xmlns:a16="http://schemas.microsoft.com/office/drawing/2014/main" id="{7AB9197C-802F-CBCA-81F4-3A41471F3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271" y="1849914"/>
            <a:ext cx="3362964" cy="256332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E8393CF-CDA5-83CF-7013-9A6D25CD5076}"/>
              </a:ext>
            </a:extLst>
          </p:cNvPr>
          <p:cNvSpPr txBox="1"/>
          <p:nvPr/>
        </p:nvSpPr>
        <p:spPr>
          <a:xfrm>
            <a:off x="2835273" y="1682958"/>
            <a:ext cx="2241840" cy="24776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Park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graph of a graph with blue and red squares&#10;&#10;AI-generated content may be incorrect.">
            <a:extLst>
              <a:ext uri="{FF2B5EF4-FFF2-40B4-BE49-F238E27FC236}">
                <a16:creationId xmlns:a16="http://schemas.microsoft.com/office/drawing/2014/main" id="{1F38E952-225A-CB87-13C6-5D663C7BF8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6235" y="1484063"/>
            <a:ext cx="3027405" cy="28867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1121E1-78DA-E623-C6FB-C4E2B9746E16}"/>
              </a:ext>
            </a:extLst>
          </p:cNvPr>
          <p:cNvSpPr txBox="1"/>
          <p:nvPr/>
        </p:nvSpPr>
        <p:spPr>
          <a:xfrm>
            <a:off x="5770605" y="1184816"/>
            <a:ext cx="2397160" cy="29924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Miller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(2025)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graph of a graph showing a graph of a graph&#10;&#10;AI-generated content may be incorrect.">
            <a:extLst>
              <a:ext uri="{FF2B5EF4-FFF2-40B4-BE49-F238E27FC236}">
                <a16:creationId xmlns:a16="http://schemas.microsoft.com/office/drawing/2014/main" id="{8FBE8451-1475-97F1-FEB6-972D5FE1E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2762" y="1344323"/>
            <a:ext cx="2433193" cy="30265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DC2F814-BAB6-ACB5-50BE-E42C0A78F481}"/>
              </a:ext>
            </a:extLst>
          </p:cNvPr>
          <p:cNvSpPr txBox="1"/>
          <p:nvPr/>
        </p:nvSpPr>
        <p:spPr>
          <a:xfrm>
            <a:off x="8698595" y="1004178"/>
            <a:ext cx="2709103" cy="29924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Miller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2603.16515 (2026)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close-up of a chart&#10;&#10;AI-generated content may be incorrect.">
            <a:extLst>
              <a:ext uri="{FF2B5EF4-FFF2-40B4-BE49-F238E27FC236}">
                <a16:creationId xmlns:a16="http://schemas.microsoft.com/office/drawing/2014/main" id="{1521C5BE-B4AF-9D79-60CD-1282AE9ADA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9133" y="3456566"/>
            <a:ext cx="784928" cy="5332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CE4630-7187-C94B-1F44-B513B83D52F8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3823492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85CBF-C35B-4640-06EA-361578D7C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067E6C-07C0-802F-6584-B9EE9211A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3296" y="2013994"/>
            <a:ext cx="10139841" cy="7292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Particle transport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FA5CB4-58CC-01E0-5995-3964BD266BBE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34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29436-739F-74FE-2336-2BE43738B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aph of different types of lines&#10;&#10;AI-generated content may be incorrect.">
            <a:extLst>
              <a:ext uri="{FF2B5EF4-FFF2-40B4-BE49-F238E27FC236}">
                <a16:creationId xmlns:a16="http://schemas.microsoft.com/office/drawing/2014/main" id="{84A117DC-7459-C5FA-BF42-5F5A1EB37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03" y="2509721"/>
            <a:ext cx="5141435" cy="398992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772A009-E79D-1F9F-54CF-C0A996BE4074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C05C9A-935D-6E6D-AAB7-FC61CFCCAF03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C0100B-15F8-D7B0-9B75-BBAA654622B9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22F434-A307-58BF-C237-2636E1E2F7B9}"/>
              </a:ext>
            </a:extLst>
          </p:cNvPr>
          <p:cNvSpPr txBox="1"/>
          <p:nvPr/>
        </p:nvSpPr>
        <p:spPr>
          <a:xfrm>
            <a:off x="2383971" y="78377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9C12E4-B53D-CE22-772B-451E55A7D1E1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2D9ADD2B-FD9C-5DDC-4EB5-3DE1D6C5A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4" y="316102"/>
            <a:ext cx="10503877" cy="630297"/>
          </a:xfrm>
        </p:spPr>
        <p:txBody>
          <a:bodyPr/>
          <a:lstStyle/>
          <a:p>
            <a:r>
              <a:rPr lang="en-US" sz="3000" dirty="0"/>
              <a:t>Transport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F1462-B74C-096F-1571-27FA73E1FF18}"/>
              </a:ext>
            </a:extLst>
          </p:cNvPr>
          <p:cNvSpPr txBox="1"/>
          <p:nvPr/>
        </p:nvSpPr>
        <p:spPr>
          <a:xfrm>
            <a:off x="-3753853" y="223787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5386B-4005-427A-9FFE-2D6E38881B94}"/>
              </a:ext>
            </a:extLst>
          </p:cNvPr>
          <p:cNvSpPr txBox="1"/>
          <p:nvPr/>
        </p:nvSpPr>
        <p:spPr>
          <a:xfrm>
            <a:off x="2074127" y="769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2FF833-665B-6E76-09D4-A946CFDE85DB}"/>
              </a:ext>
            </a:extLst>
          </p:cNvPr>
          <p:cNvSpPr txBox="1"/>
          <p:nvPr/>
        </p:nvSpPr>
        <p:spPr>
          <a:xfrm>
            <a:off x="423704" y="1054191"/>
            <a:ext cx="8110695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Resistive modes – high main-chamber fluxes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329A69-BF3F-3B71-8A8F-17F1C87262A9}"/>
                  </a:ext>
                </a:extLst>
              </p:cNvPr>
              <p:cNvSpPr txBox="1"/>
              <p:nvPr/>
            </p:nvSpPr>
            <p:spPr>
              <a:xfrm>
                <a:off x="557003" y="1547676"/>
                <a:ext cx="10926435" cy="841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Pedestal saturation may also be related to modes driving large particle transport 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Experimentally, gas puffing 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dirty="0"/>
                  <a:t> (or always on C-Mod), moves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dirty="0"/>
                  <a:t> profile out, not up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329A69-BF3F-3B71-8A8F-17F1C8726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3" y="1547676"/>
                <a:ext cx="10926435" cy="841384"/>
              </a:xfrm>
              <a:prstGeom prst="rect">
                <a:avLst/>
              </a:prstGeom>
              <a:blipFill>
                <a:blip r:embed="rId5"/>
                <a:stretch>
                  <a:fillRect l="-580" t="-1471"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EDE4570-6596-8678-4B10-F640971B0A14}"/>
              </a:ext>
            </a:extLst>
          </p:cNvPr>
          <p:cNvSpPr txBox="1"/>
          <p:nvPr/>
        </p:nvSpPr>
        <p:spPr>
          <a:xfrm>
            <a:off x="9907761" y="2412420"/>
            <a:ext cx="2097678" cy="48638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Hughes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(2007)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809287-A935-61A4-3CF7-BFD6CFF1E7DC}"/>
              </a:ext>
            </a:extLst>
          </p:cNvPr>
          <p:cNvSpPr txBox="1"/>
          <p:nvPr/>
        </p:nvSpPr>
        <p:spPr>
          <a:xfrm>
            <a:off x="9907760" y="2898808"/>
            <a:ext cx="2097679" cy="48638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Dunne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Plasma Phys. Control.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(2016)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351A87-656E-EF8D-36A9-B428C1A4E69B}"/>
              </a:ext>
            </a:extLst>
          </p:cNvPr>
          <p:cNvSpPr txBox="1"/>
          <p:nvPr/>
        </p:nvSpPr>
        <p:spPr>
          <a:xfrm>
            <a:off x="9907761" y="3385196"/>
            <a:ext cx="2097678" cy="48638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Frassinetti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(2017)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344F71B-7C11-54B7-4578-16C168DDF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140" y="2655614"/>
            <a:ext cx="4140200" cy="381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6FD20A-4EFD-2B2F-17BA-68848F20BBE4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2560490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542D3-3315-791A-F793-43BE49DDB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905EF97-172A-DB46-3828-05CC197EFCAF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2D0248-1447-6202-C14D-41F4ED1E39E2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E789C3-5F80-41D7-6637-7DF39FFAF53B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66D9DE-29AB-9EA3-4DAA-9FB3B5A29605}"/>
              </a:ext>
            </a:extLst>
          </p:cNvPr>
          <p:cNvSpPr txBox="1"/>
          <p:nvPr/>
        </p:nvSpPr>
        <p:spPr>
          <a:xfrm>
            <a:off x="2383971" y="78377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7863F0-58A7-B2D9-66C7-D5F45182E458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ABB0C5DC-7151-BC46-DEE0-1CAF00C4F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4" y="316102"/>
            <a:ext cx="10503877" cy="630297"/>
          </a:xfrm>
        </p:spPr>
        <p:txBody>
          <a:bodyPr/>
          <a:lstStyle/>
          <a:p>
            <a:r>
              <a:rPr lang="en-US" sz="3000" dirty="0"/>
              <a:t>Transport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2CD5E1-0EB3-74BE-5FED-07D2C6462052}"/>
              </a:ext>
            </a:extLst>
          </p:cNvPr>
          <p:cNvSpPr txBox="1"/>
          <p:nvPr/>
        </p:nvSpPr>
        <p:spPr>
          <a:xfrm>
            <a:off x="-3753853" y="223787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76BC8A-B3D9-E61E-8761-1804306A9635}"/>
              </a:ext>
            </a:extLst>
          </p:cNvPr>
          <p:cNvSpPr txBox="1"/>
          <p:nvPr/>
        </p:nvSpPr>
        <p:spPr>
          <a:xfrm>
            <a:off x="2074127" y="769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639A65-CC5A-8B23-C5DE-DEF3165F1707}"/>
              </a:ext>
            </a:extLst>
          </p:cNvPr>
          <p:cNvSpPr txBox="1"/>
          <p:nvPr/>
        </p:nvSpPr>
        <p:spPr>
          <a:xfrm>
            <a:off x="423704" y="1054191"/>
            <a:ext cx="8110695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Resistive modes – high main-chamber fluxes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E062CE-1F67-D258-32C7-208EE87EBC8F}"/>
                  </a:ext>
                </a:extLst>
              </p:cNvPr>
              <p:cNvSpPr txBox="1"/>
              <p:nvPr/>
            </p:nvSpPr>
            <p:spPr>
              <a:xfrm>
                <a:off x="557003" y="1547676"/>
                <a:ext cx="10926435" cy="23575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Pedestal saturation may also be related to modes driving large particle transport 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Experimentally, gas puffing 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dirty="0"/>
                  <a:t> (or always on C-Mod), moves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dirty="0"/>
                  <a:t> profile out, not up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High particle fluxes driven by resistive modes (RBM) 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200" b="0" dirty="0"/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Increased gas puffing increases fluxes, but RBM reacts –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increases, preventing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build-up – get critical / maximum gradient in profile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Any additional fueling quickly rejected by turbulence – related to DL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E062CE-1F67-D258-32C7-208EE87EB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3" y="1547676"/>
                <a:ext cx="10926435" cy="2357568"/>
              </a:xfrm>
              <a:prstGeom prst="rect">
                <a:avLst/>
              </a:prstGeom>
              <a:blipFill>
                <a:blip r:embed="rId4"/>
                <a:stretch>
                  <a:fillRect l="-580" t="-535" r="-116" b="-3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CD210DF-168B-0462-2509-55D109492BD4}"/>
              </a:ext>
            </a:extLst>
          </p:cNvPr>
          <p:cNvSpPr txBox="1"/>
          <p:nvPr/>
        </p:nvSpPr>
        <p:spPr>
          <a:xfrm>
            <a:off x="9179151" y="3816800"/>
            <a:ext cx="2097678" cy="48638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LaBombard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Phys. Plasmas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(2001)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D2169A-F7F7-3C3B-E5C7-A56D205D2429}"/>
              </a:ext>
            </a:extLst>
          </p:cNvPr>
          <p:cNvSpPr txBox="1"/>
          <p:nvPr/>
        </p:nvSpPr>
        <p:spPr>
          <a:xfrm>
            <a:off x="9179151" y="4310285"/>
            <a:ext cx="2097678" cy="48638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LaBombard 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Phys. Plasmas 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43F9E2-76A0-E414-C030-63A68A40F053}"/>
              </a:ext>
            </a:extLst>
          </p:cNvPr>
          <p:cNvSpPr txBox="1"/>
          <p:nvPr/>
        </p:nvSpPr>
        <p:spPr>
          <a:xfrm>
            <a:off x="9179151" y="4803770"/>
            <a:ext cx="2097678" cy="48638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Miller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(2025)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0FEF4C-E937-C4CB-A8D5-57C30A5FD64A}"/>
              </a:ext>
            </a:extLst>
          </p:cNvPr>
          <p:cNvSpPr txBox="1"/>
          <p:nvPr/>
        </p:nvSpPr>
        <p:spPr>
          <a:xfrm>
            <a:off x="9179151" y="5297255"/>
            <a:ext cx="2097678" cy="48638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Miller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arXiv:2603.24512 (2026)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graph of a graph with blue dots and lines&#10;&#10;AI-generated content may be incorrect.">
            <a:extLst>
              <a:ext uri="{FF2B5EF4-FFF2-40B4-BE49-F238E27FC236}">
                <a16:creationId xmlns:a16="http://schemas.microsoft.com/office/drawing/2014/main" id="{8D09CC1A-DB32-8F8C-E4C4-D1743FE08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5422" y="3844426"/>
            <a:ext cx="2868978" cy="2725529"/>
          </a:xfrm>
          <a:prstGeom prst="rect">
            <a:avLst/>
          </a:prstGeom>
        </p:spPr>
      </p:pic>
      <p:pic>
        <p:nvPicPr>
          <p:cNvPr id="25" name="Picture 24" descr="A graph of different colored dots&#10;&#10;AI-generated content may be incorrect.">
            <a:extLst>
              <a:ext uri="{FF2B5EF4-FFF2-40B4-BE49-F238E27FC236}">
                <a16:creationId xmlns:a16="http://schemas.microsoft.com/office/drawing/2014/main" id="{609072E4-26E9-5249-C7C4-6BD992D89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930" y="3844153"/>
            <a:ext cx="4873492" cy="27868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942DFE-4B63-F7F2-FA7C-16262A15A31B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3221262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28DE8-6B6F-D79D-A09F-F2C0FB7E2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5D17149-A8BB-B83C-2495-86713F665431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D4D047-D291-2F72-6AB5-AFBF917A96DA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2E6DE-2ECA-1DFE-8036-BEAD12348F01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998C20-56CD-D372-A7E8-2AE18F8172FC}"/>
              </a:ext>
            </a:extLst>
          </p:cNvPr>
          <p:cNvSpPr txBox="1"/>
          <p:nvPr/>
        </p:nvSpPr>
        <p:spPr>
          <a:xfrm>
            <a:off x="2383971" y="78377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4A7E62-5A0A-4AEB-59DA-E90B67952261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D7B2702-0C68-3C5A-1CFF-C34203ABA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4" y="316102"/>
            <a:ext cx="10503877" cy="630297"/>
          </a:xfrm>
        </p:spPr>
        <p:txBody>
          <a:bodyPr/>
          <a:lstStyle/>
          <a:p>
            <a:r>
              <a:rPr lang="en-US" sz="3000" dirty="0"/>
              <a:t>Transport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8A8B82-DA6E-A0AE-F83A-36C53536B7DF}"/>
              </a:ext>
            </a:extLst>
          </p:cNvPr>
          <p:cNvSpPr txBox="1"/>
          <p:nvPr/>
        </p:nvSpPr>
        <p:spPr>
          <a:xfrm>
            <a:off x="-3753853" y="223787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BA7D8-DB2E-7603-5EFF-2E42261FC8C2}"/>
              </a:ext>
            </a:extLst>
          </p:cNvPr>
          <p:cNvSpPr txBox="1"/>
          <p:nvPr/>
        </p:nvSpPr>
        <p:spPr>
          <a:xfrm>
            <a:off x="2074127" y="769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AB68A-E472-8452-4C3E-3212636758D0}"/>
              </a:ext>
            </a:extLst>
          </p:cNvPr>
          <p:cNvSpPr txBox="1"/>
          <p:nvPr/>
        </p:nvSpPr>
        <p:spPr>
          <a:xfrm>
            <a:off x="423704" y="1667004"/>
            <a:ext cx="3814508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Inward pinch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C82707-19C2-9CF1-78CA-F79F3D281B11}"/>
                  </a:ext>
                </a:extLst>
              </p:cNvPr>
              <p:cNvSpPr txBox="1"/>
              <p:nvPr/>
            </p:nvSpPr>
            <p:spPr>
              <a:xfrm>
                <a:off x="557002" y="2160489"/>
                <a:ext cx="10650576" cy="16140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l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If most of ionization happens in SOL, inward transport is needed to maintain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2200" dirty="0"/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dirty="0"/>
                  <a:t>, ionization will definitely peak in SOL – always on C-Mod – question is how much in pedestal</a:t>
                </a:r>
              </a:p>
              <a:p>
                <a:pPr>
                  <a:lnSpc>
                    <a:spcPct val="114000"/>
                  </a:lnSpc>
                  <a:buClr>
                    <a:schemeClr val="accent6"/>
                  </a:buClr>
                </a:pPr>
                <a:endParaRPr lang="en-US" sz="2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C82707-19C2-9CF1-78CA-F79F3D281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2" y="2160489"/>
                <a:ext cx="10650576" cy="1614096"/>
              </a:xfrm>
              <a:prstGeom prst="rect">
                <a:avLst/>
              </a:prstGeom>
              <a:blipFill>
                <a:blip r:embed="rId4"/>
                <a:stretch>
                  <a:fillRect l="-595" t="-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56589AC-125B-2447-BE91-026DC3F1000C}"/>
              </a:ext>
            </a:extLst>
          </p:cNvPr>
          <p:cNvSpPr txBox="1"/>
          <p:nvPr/>
        </p:nvSpPr>
        <p:spPr>
          <a:xfrm>
            <a:off x="423704" y="1054191"/>
            <a:ext cx="8110695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Resistive modes – high main-chamber fluxes</a:t>
            </a:r>
          </a:p>
        </p:txBody>
      </p:sp>
      <p:pic>
        <p:nvPicPr>
          <p:cNvPr id="17" name="Picture 16" descr="A graph of a solar system&#10;&#10;AI-generated content may be incorrect.">
            <a:extLst>
              <a:ext uri="{FF2B5EF4-FFF2-40B4-BE49-F238E27FC236}">
                <a16:creationId xmlns:a16="http://schemas.microsoft.com/office/drawing/2014/main" id="{9C527C1D-494F-745B-6AD7-3FDFE7F01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554" y="3003176"/>
            <a:ext cx="5360763" cy="36623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5F7D48-E2ED-C6F5-C3E0-DBEB9D4ED630}"/>
              </a:ext>
            </a:extLst>
          </p:cNvPr>
          <p:cNvSpPr txBox="1"/>
          <p:nvPr/>
        </p:nvSpPr>
        <p:spPr>
          <a:xfrm>
            <a:off x="10206317" y="5541589"/>
            <a:ext cx="1706453" cy="48638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Balbin-Arias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(2025)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D90BFC-C83B-3C2C-54C5-D2DC383A094F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249225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24A85-F4BA-8269-2460-ECF87E9DB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5DF1333-3446-305A-E068-24B7A924612F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06FFDE-8AD0-FC6E-628C-ACAC26BF645F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8F071-45F3-586D-03B9-156837DB2F98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7200D6-5192-41AF-C3F6-418D1C776F07}"/>
              </a:ext>
            </a:extLst>
          </p:cNvPr>
          <p:cNvSpPr txBox="1"/>
          <p:nvPr/>
        </p:nvSpPr>
        <p:spPr>
          <a:xfrm>
            <a:off x="2383971" y="78377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C65288-6E36-0125-3EE4-A4B08B5B58F7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74237BA-70D8-C352-3B93-868246033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4" y="316102"/>
            <a:ext cx="10503877" cy="630297"/>
          </a:xfrm>
        </p:spPr>
        <p:txBody>
          <a:bodyPr/>
          <a:lstStyle/>
          <a:p>
            <a:r>
              <a:rPr lang="en-US" sz="3000" dirty="0"/>
              <a:t>Transport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7EAC5B-B742-5559-74EB-DAA823ADBBF1}"/>
              </a:ext>
            </a:extLst>
          </p:cNvPr>
          <p:cNvSpPr txBox="1"/>
          <p:nvPr/>
        </p:nvSpPr>
        <p:spPr>
          <a:xfrm>
            <a:off x="-3753853" y="223787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832F46-2173-8562-29BC-2E40059AE8C8}"/>
              </a:ext>
            </a:extLst>
          </p:cNvPr>
          <p:cNvSpPr txBox="1"/>
          <p:nvPr/>
        </p:nvSpPr>
        <p:spPr>
          <a:xfrm>
            <a:off x="2074127" y="769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8DAD2C-5E14-8E3D-F447-027519141053}"/>
              </a:ext>
            </a:extLst>
          </p:cNvPr>
          <p:cNvSpPr txBox="1"/>
          <p:nvPr/>
        </p:nvSpPr>
        <p:spPr>
          <a:xfrm>
            <a:off x="423704" y="1667004"/>
            <a:ext cx="3814508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Inward pinch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769045-9958-3034-C50C-2D3EDDE5B262}"/>
                  </a:ext>
                </a:extLst>
              </p:cNvPr>
              <p:cNvSpPr txBox="1"/>
              <p:nvPr/>
            </p:nvSpPr>
            <p:spPr>
              <a:xfrm>
                <a:off x="557002" y="2160489"/>
                <a:ext cx="10650576" cy="4462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l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If most of ionization happens in SOL, inward transport is needed to maintain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2200" dirty="0"/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dirty="0"/>
                  <a:t>, ionization will definitely peak in SOL – always on C-Mod – question is how much in pedestal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Experimental investigation of pinch requires time-dependent analysis – non-zero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200" dirty="0"/>
                  <a:t> term in continuity equation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No such experiments on C-Mod – initial attempts during L-H transition – at mid-density, ionization rate at pedestal top, non-negligible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Done now for DIII-D during ELM recovery and during active gas puff modulation (GPM) – finds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, with large error bars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Similar GPM experiment on AUG – no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needed to explain pedestal re-build, but also low opaqueness and no source measurements</a:t>
                </a:r>
              </a:p>
              <a:p>
                <a:pPr>
                  <a:lnSpc>
                    <a:spcPct val="114000"/>
                  </a:lnSpc>
                  <a:buClr>
                    <a:schemeClr val="accent6"/>
                  </a:buClr>
                </a:pPr>
                <a:endParaRPr lang="en-US" sz="2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769045-9958-3034-C50C-2D3EDDE5B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2" y="2160489"/>
                <a:ext cx="10650576" cy="4462247"/>
              </a:xfrm>
              <a:prstGeom prst="rect">
                <a:avLst/>
              </a:prstGeom>
              <a:blipFill>
                <a:blip r:embed="rId4"/>
                <a:stretch>
                  <a:fillRect l="-595" t="-283" r="-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F125680-7815-E085-1DF5-9B00F3C8E2A6}"/>
              </a:ext>
            </a:extLst>
          </p:cNvPr>
          <p:cNvSpPr txBox="1"/>
          <p:nvPr/>
        </p:nvSpPr>
        <p:spPr>
          <a:xfrm>
            <a:off x="423704" y="1054191"/>
            <a:ext cx="8110695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Resistive modes – high main-chamber fluxes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E3C244-7F32-724C-0720-8584B7A89072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5EE769-372B-7219-D601-DF4A4AE9F5F7}"/>
              </a:ext>
            </a:extLst>
          </p:cNvPr>
          <p:cNvSpPr txBox="1"/>
          <p:nvPr/>
        </p:nvSpPr>
        <p:spPr>
          <a:xfrm>
            <a:off x="9211902" y="5315928"/>
            <a:ext cx="2681195" cy="248324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Rosenthal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(2024)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EE156F-9347-AA70-505C-CC4783A40394}"/>
              </a:ext>
            </a:extLst>
          </p:cNvPr>
          <p:cNvSpPr txBox="1"/>
          <p:nvPr/>
        </p:nvSpPr>
        <p:spPr>
          <a:xfrm>
            <a:off x="9211902" y="5969332"/>
            <a:ext cx="2681195" cy="248324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Schuster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(2022)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025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D9F43D-FE2F-C77D-17B9-B98C93EE93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3296" y="2013994"/>
            <a:ext cx="10139841" cy="7292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Topics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F5E28-944A-6550-15EE-C3DF86A6C692}"/>
              </a:ext>
            </a:extLst>
          </p:cNvPr>
          <p:cNvSpPr txBox="1"/>
          <p:nvPr/>
        </p:nvSpPr>
        <p:spPr>
          <a:xfrm>
            <a:off x="1167788" y="2822713"/>
            <a:ext cx="10275275" cy="36672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2400" dirty="0"/>
              <a:t>Previous work on fueling</a:t>
            </a:r>
          </a:p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2400" dirty="0"/>
              <a:t>Poloidal symmetries</a:t>
            </a:r>
          </a:p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2400" dirty="0"/>
              <a:t>Pedestal Opaqueness</a:t>
            </a:r>
          </a:p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2400" dirty="0"/>
              <a:t>On the importance of particle transport</a:t>
            </a:r>
          </a:p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2400" dirty="0"/>
              <a:t>Fueling on DEMO?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44A847-1DE4-89EE-1EEE-764D93CD6744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64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3E3A7-F3B1-5DA1-5A73-ACC10B084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4557F0B-DAA4-8CB2-638F-4715236EB6AE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7D5B1D-BF86-1840-E901-16366BF8808F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9597C-07E1-3102-2C5A-5D5A7D3E3497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840EC6-1BAD-4308-6662-4A121B80ACC6}"/>
              </a:ext>
            </a:extLst>
          </p:cNvPr>
          <p:cNvSpPr txBox="1"/>
          <p:nvPr/>
        </p:nvSpPr>
        <p:spPr>
          <a:xfrm>
            <a:off x="2383971" y="78377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C8A9A3-F46C-06F9-0B09-9A7784A8571E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6C40B559-B9C0-2DFF-C0BD-A4817C506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4" y="316102"/>
            <a:ext cx="10503877" cy="630297"/>
          </a:xfrm>
        </p:spPr>
        <p:txBody>
          <a:bodyPr/>
          <a:lstStyle/>
          <a:p>
            <a:r>
              <a:rPr lang="en-US" sz="3000" dirty="0"/>
              <a:t>Transport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C8B993-C64D-76F6-C4E7-7D9EA2D2284B}"/>
              </a:ext>
            </a:extLst>
          </p:cNvPr>
          <p:cNvSpPr txBox="1"/>
          <p:nvPr/>
        </p:nvSpPr>
        <p:spPr>
          <a:xfrm>
            <a:off x="-3753853" y="223787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2268D2-3B6E-93CB-4F5F-DC18095D55A9}"/>
              </a:ext>
            </a:extLst>
          </p:cNvPr>
          <p:cNvSpPr txBox="1"/>
          <p:nvPr/>
        </p:nvSpPr>
        <p:spPr>
          <a:xfrm>
            <a:off x="2074127" y="769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C0FCE4-AD2A-0554-DF1C-94249A253EC3}"/>
              </a:ext>
            </a:extLst>
          </p:cNvPr>
          <p:cNvSpPr txBox="1"/>
          <p:nvPr/>
        </p:nvSpPr>
        <p:spPr>
          <a:xfrm>
            <a:off x="423704" y="1023868"/>
            <a:ext cx="3814508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Inward pinch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ECF291-1A2D-F2A4-3A52-B4AE60466FC9}"/>
              </a:ext>
            </a:extLst>
          </p:cNvPr>
          <p:cNvSpPr txBox="1"/>
          <p:nvPr/>
        </p:nvSpPr>
        <p:spPr>
          <a:xfrm>
            <a:off x="423704" y="1054191"/>
            <a:ext cx="8110695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endParaRPr 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A8A3A0-BA72-F0BD-D83F-6D7D3A716FF7}"/>
                  </a:ext>
                </a:extLst>
              </p:cNvPr>
              <p:cNvSpPr txBox="1"/>
              <p:nvPr/>
            </p:nvSpPr>
            <p:spPr>
              <a:xfrm>
                <a:off x="547750" y="1555116"/>
                <a:ext cx="7767601" cy="48481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If most of ionization happens in SOL, inward transport is needed to maintain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2200" dirty="0"/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dirty="0"/>
                  <a:t>, ionization will definitely peak in SOL – always on C-Mod – question is how much in pedestal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Experimental investigation of pinch requires time-dependent analysis – non-zero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200" dirty="0"/>
                  <a:t> term in continuity equation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No such experiments on C-Mod – initial attempts during L-H transition – at mid-density, ionization rate at pedestal top, non-negligible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Done now for DIII-D during ELM recovery and during active gas puff modulation (GPM) – finds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, with large error bars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Similar GPM experiment on AUG – no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needed to explain pedestal re-build, but also low opaqueness and no source measurements</a:t>
                </a:r>
              </a:p>
              <a:p>
                <a:pPr>
                  <a:lnSpc>
                    <a:spcPct val="114000"/>
                  </a:lnSpc>
                  <a:buClr>
                    <a:schemeClr val="accent6"/>
                  </a:buClr>
                </a:pPr>
                <a:endParaRPr lang="en-US" sz="2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A8A3A0-BA72-F0BD-D83F-6D7D3A716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50" y="1555116"/>
                <a:ext cx="7767601" cy="4848187"/>
              </a:xfrm>
              <a:prstGeom prst="rect">
                <a:avLst/>
              </a:prstGeom>
              <a:blipFill>
                <a:blip r:embed="rId4"/>
                <a:stretch>
                  <a:fillRect l="-980" t="-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diagram of a gas valve phase&#10;&#10;AI-generated content may be incorrect.">
            <a:extLst>
              <a:ext uri="{FF2B5EF4-FFF2-40B4-BE49-F238E27FC236}">
                <a16:creationId xmlns:a16="http://schemas.microsoft.com/office/drawing/2014/main" id="{1046260B-107F-FFE1-6709-8400962BA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616" y="3413815"/>
            <a:ext cx="3946056" cy="31210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DD1906-CE6F-5E78-B340-247D29DC3DD8}"/>
              </a:ext>
            </a:extLst>
          </p:cNvPr>
          <p:cNvSpPr txBox="1"/>
          <p:nvPr/>
        </p:nvSpPr>
        <p:spPr>
          <a:xfrm>
            <a:off x="10186644" y="2972674"/>
            <a:ext cx="1706453" cy="48638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Rosenthal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(2024)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B3A867-8DBD-1F59-6EB7-D44BCD165CB9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1203090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918AA-97DA-94BD-8092-F246160E3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420C2-CCF6-94DB-CFCA-827D4EB3F5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3296" y="2013994"/>
            <a:ext cx="10139841" cy="7292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Fueling on DEMO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3B0739-C2F9-6F08-1BCB-4886243955E1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02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DF246-A5AB-3C64-DA52-6DD179A8A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7BB1473-E971-B496-3413-DE4241C9A294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A5E32E-FD2C-9F5F-A527-8B5DF3A623DE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3DB00-D0FD-9020-F5C7-09E910B980D5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31424A-1994-643A-E84C-6B2D6046E2ED}"/>
              </a:ext>
            </a:extLst>
          </p:cNvPr>
          <p:cNvSpPr txBox="1"/>
          <p:nvPr/>
        </p:nvSpPr>
        <p:spPr>
          <a:xfrm>
            <a:off x="2383971" y="78377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41A13A-E141-687F-60D9-97A343FACC2C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53BF2115-E001-6B14-4A4E-4F12731AD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4" y="316102"/>
            <a:ext cx="10503877" cy="630297"/>
          </a:xfrm>
        </p:spPr>
        <p:txBody>
          <a:bodyPr/>
          <a:lstStyle/>
          <a:p>
            <a:r>
              <a:rPr lang="en-US" sz="3000" dirty="0"/>
              <a:t>Projections to DEMO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7DBA23-F125-FBD6-4AFD-9204CFF0CE06}"/>
              </a:ext>
            </a:extLst>
          </p:cNvPr>
          <p:cNvSpPr txBox="1"/>
          <p:nvPr/>
        </p:nvSpPr>
        <p:spPr>
          <a:xfrm>
            <a:off x="-3753853" y="223787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F7491F-A7C6-FF73-9454-EA8E253C0679}"/>
              </a:ext>
            </a:extLst>
          </p:cNvPr>
          <p:cNvSpPr txBox="1"/>
          <p:nvPr/>
        </p:nvSpPr>
        <p:spPr>
          <a:xfrm>
            <a:off x="2074127" y="769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F7893C-FAC0-04D9-29F9-29E8AAF0F04E}"/>
                  </a:ext>
                </a:extLst>
              </p:cNvPr>
              <p:cNvSpPr txBox="1"/>
              <p:nvPr/>
            </p:nvSpPr>
            <p:spPr>
              <a:xfrm>
                <a:off x="423705" y="2768792"/>
                <a:ext cx="5495181" cy="15684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buClr>
                    <a:schemeClr val="accent6"/>
                  </a:buClr>
                </a:pPr>
                <a:r>
                  <a:rPr lang="en-US" sz="3200" b="1" dirty="0"/>
                  <a:t>Opaquenesss – </a:t>
                </a:r>
                <a:r>
                  <a:rPr lang="en-US" sz="3200" dirty="0"/>
                  <a:t>scale with size and absolute density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DEMO likely very opaque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No reason to believe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dirty="0"/>
                  <a:t> unachievable</a:t>
                </a:r>
              </a:p>
              <a:p>
                <a:pPr>
                  <a:buClr>
                    <a:schemeClr val="accent6"/>
                  </a:buClr>
                </a:pPr>
                <a:endParaRPr lang="en-US" sz="3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F7893C-FAC0-04D9-29F9-29E8AAF0F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05" y="2768792"/>
                <a:ext cx="5495181" cy="1568430"/>
              </a:xfrm>
              <a:prstGeom prst="rect">
                <a:avLst/>
              </a:prstGeom>
              <a:blipFill>
                <a:blip r:embed="rId3"/>
                <a:stretch>
                  <a:fillRect l="-2765" t="-4800" b="-232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3825E6C-869E-EFD1-0929-CEBC6D034268}"/>
              </a:ext>
            </a:extLst>
          </p:cNvPr>
          <p:cNvSpPr txBox="1"/>
          <p:nvPr/>
        </p:nvSpPr>
        <p:spPr>
          <a:xfrm>
            <a:off x="423704" y="1054191"/>
            <a:ext cx="11211291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Asymmetries – </a:t>
            </a:r>
            <a:r>
              <a:rPr lang="en-US" sz="3200" dirty="0"/>
              <a:t>depend on ratio of directional fluxes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0450D8-5B5C-2E40-A03F-03C4C555150F}"/>
              </a:ext>
            </a:extLst>
          </p:cNvPr>
          <p:cNvSpPr txBox="1"/>
          <p:nvPr/>
        </p:nvSpPr>
        <p:spPr>
          <a:xfrm>
            <a:off x="557004" y="1547676"/>
            <a:ext cx="11128020" cy="1228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sz="2200" dirty="0"/>
              <a:t>Toroidal unavoidable – symmetrize VV and puff at multiple locations, but not as important</a:t>
            </a:r>
          </a:p>
          <a:p>
            <a:pPr marL="342900" indent="-342900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sz="2200" dirty="0"/>
              <a:t>Poloidal also unavoidable – can be modified, but possibly tied to recycling regime – would like compressed divertor – is MC recycling a bad thing?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F7DD2-BF9B-177A-2B3A-84DCF8CE1037}"/>
              </a:ext>
            </a:extLst>
          </p:cNvPr>
          <p:cNvSpPr txBox="1"/>
          <p:nvPr/>
        </p:nvSpPr>
        <p:spPr>
          <a:xfrm>
            <a:off x="423704" y="4634963"/>
            <a:ext cx="10360356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Transport – </a:t>
            </a:r>
            <a:r>
              <a:rPr lang="en-US" sz="3200" dirty="0"/>
              <a:t>driven by dimensionless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340E0B-FAFE-C751-C329-C2DCA2D6731C}"/>
                  </a:ext>
                </a:extLst>
              </p:cNvPr>
              <p:cNvSpPr txBox="1"/>
              <p:nvPr/>
            </p:nvSpPr>
            <p:spPr>
              <a:xfrm>
                <a:off x="557003" y="5152866"/>
                <a:ext cx="11634997" cy="18597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l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Connection with avoiding ELMs and detachment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If so, will likely be in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00" dirty="0"/>
                  <a:t> regime, with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endParaRPr lang="en-US" sz="2200" dirty="0"/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Avoid DL and pedestal degradation generally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Look for QCE-</a:t>
                </a:r>
                <a:r>
                  <a:rPr lang="en-US" dirty="0" err="1"/>
                  <a:t>ike</a:t>
                </a:r>
                <a:r>
                  <a:rPr lang="en-US" dirty="0"/>
                  <a:t> / high-performance EDA – maybe slightly less dense, but still free of Type-I ELMs? Stability?</a:t>
                </a:r>
              </a:p>
              <a:p>
                <a:pPr>
                  <a:lnSpc>
                    <a:spcPct val="114000"/>
                  </a:lnSpc>
                  <a:buClr>
                    <a:schemeClr val="accent6"/>
                  </a:buClr>
                </a:pPr>
                <a:endParaRPr lang="en-US" sz="2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340E0B-FAFE-C751-C329-C2DCA2D67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3" y="5152866"/>
                <a:ext cx="11634997" cy="1859740"/>
              </a:xfrm>
              <a:prstGeom prst="rect">
                <a:avLst/>
              </a:prstGeom>
              <a:blipFill>
                <a:blip r:embed="rId5"/>
                <a:stretch>
                  <a:fillRect l="-545" t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A table with numbers and lines&#10;&#10;AI-generated content may be incorrect.">
            <a:extLst>
              <a:ext uri="{FF2B5EF4-FFF2-40B4-BE49-F238E27FC236}">
                <a16:creationId xmlns:a16="http://schemas.microsoft.com/office/drawing/2014/main" id="{2042D77B-F695-4DBD-CC43-1CFFE8946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7547" y="2807179"/>
            <a:ext cx="5907477" cy="17494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03D199-2F93-F9FA-6ED0-671B1A57734B}"/>
              </a:ext>
            </a:extLst>
          </p:cNvPr>
          <p:cNvSpPr txBox="1"/>
          <p:nvPr/>
        </p:nvSpPr>
        <p:spPr>
          <a:xfrm>
            <a:off x="9760586" y="4551547"/>
            <a:ext cx="2046948" cy="30279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Miller, PhD Thesis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(2025)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62D49-40AC-F73E-9707-C49B8897CA73}"/>
              </a:ext>
            </a:extLst>
          </p:cNvPr>
          <p:cNvSpPr txBox="1"/>
          <p:nvPr/>
        </p:nvSpPr>
        <p:spPr>
          <a:xfrm>
            <a:off x="3405352" y="83031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DE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3E3AAD-B853-DBD1-96D5-B6CFB5D3EB83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693228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55977-7C72-4B4D-A235-E73850E03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3E9DD94-E560-5923-3228-C2B7EE8DF18C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AE7BC1-07C2-D12A-2F30-B2D8BF41ED27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594F85-3CF9-A27E-391A-C08ADD3B9E5B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917401-08C7-6A2F-E800-6CFDB49DD432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40C1969-E238-AFD7-35F0-E4DADCBA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4" y="316102"/>
            <a:ext cx="10503877" cy="630297"/>
          </a:xfrm>
        </p:spPr>
        <p:txBody>
          <a:bodyPr/>
          <a:lstStyle/>
          <a:p>
            <a:r>
              <a:rPr lang="en-US" sz="3000" dirty="0">
                <a:solidFill>
                  <a:schemeClr val="accent3"/>
                </a:solidFill>
              </a:rPr>
              <a:t>Puffs</a:t>
            </a:r>
            <a:r>
              <a:rPr lang="en-US" sz="3000" dirty="0"/>
              <a:t> or </a:t>
            </a:r>
            <a:r>
              <a:rPr lang="en-US" sz="3000" dirty="0">
                <a:solidFill>
                  <a:srgbClr val="FFC000"/>
                </a:solidFill>
              </a:rPr>
              <a:t>pellets</a:t>
            </a:r>
            <a:r>
              <a:rPr lang="en-US" sz="30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B846E-AE65-5A06-EBC7-160343959756}"/>
              </a:ext>
            </a:extLst>
          </p:cNvPr>
          <p:cNvSpPr txBox="1"/>
          <p:nvPr/>
        </p:nvSpPr>
        <p:spPr>
          <a:xfrm>
            <a:off x="-3753853" y="223787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B50A85-88CF-5CF1-6D60-4EC9FE68625D}"/>
              </a:ext>
            </a:extLst>
          </p:cNvPr>
          <p:cNvSpPr txBox="1"/>
          <p:nvPr/>
        </p:nvSpPr>
        <p:spPr>
          <a:xfrm>
            <a:off x="10150202" y="1200948"/>
            <a:ext cx="1626670" cy="264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en-US" sz="1400" dirty="0"/>
              <a:t>17.8 MA, 5.9 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2ED404-6B35-D30D-A7B7-F7EB336F3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92" y="1349729"/>
            <a:ext cx="3938256" cy="26255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AF428F-1991-45D1-55DD-AD28F01A7F79}"/>
              </a:ext>
            </a:extLst>
          </p:cNvPr>
          <p:cNvSpPr txBox="1"/>
          <p:nvPr/>
        </p:nvSpPr>
        <p:spPr>
          <a:xfrm>
            <a:off x="872355" y="1282322"/>
            <a:ext cx="3087886" cy="2262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dirty="0"/>
              <a:t>0.8 MA, 2.5 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198790-882D-A42E-A6BE-6A5FC45CE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034" y="1453780"/>
            <a:ext cx="2627866" cy="2743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E24BF4-8A80-CF9B-68C0-F3D1201C2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874" y="1402234"/>
            <a:ext cx="2922648" cy="28705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AF74F52-9E73-4B86-1C36-29D3505A35BA}"/>
              </a:ext>
            </a:extLst>
          </p:cNvPr>
          <p:cNvSpPr txBox="1"/>
          <p:nvPr/>
        </p:nvSpPr>
        <p:spPr>
          <a:xfrm>
            <a:off x="10249164" y="860819"/>
            <a:ext cx="1051858" cy="3664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en-US" sz="2400" b="1" dirty="0"/>
              <a:t>DEMO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B2A632-1A9E-A37C-2E0C-AC383BC1DE9E}"/>
              </a:ext>
            </a:extLst>
          </p:cNvPr>
          <p:cNvSpPr txBox="1"/>
          <p:nvPr/>
        </p:nvSpPr>
        <p:spPr>
          <a:xfrm>
            <a:off x="1427612" y="942556"/>
            <a:ext cx="2286000" cy="3664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en-US" sz="2400" b="1" dirty="0"/>
              <a:t>ASDEX Upgrade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8CD41E-FF9F-AEF4-FAED-BB78193C04F2}"/>
              </a:ext>
            </a:extLst>
          </p:cNvPr>
          <p:cNvSpPr txBox="1"/>
          <p:nvPr/>
        </p:nvSpPr>
        <p:spPr>
          <a:xfrm>
            <a:off x="6085349" y="1219342"/>
            <a:ext cx="1626670" cy="1621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en-US" sz="1400" dirty="0"/>
              <a:t>0.8 MA, 5.4 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D7B4B4-4BBC-08EB-32B3-2690BAC77DC5}"/>
              </a:ext>
            </a:extLst>
          </p:cNvPr>
          <p:cNvSpPr txBox="1"/>
          <p:nvPr/>
        </p:nvSpPr>
        <p:spPr>
          <a:xfrm>
            <a:off x="5678820" y="899833"/>
            <a:ext cx="2285999" cy="3664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en-US" sz="2400" b="1" dirty="0" err="1"/>
              <a:t>Alcator</a:t>
            </a:r>
            <a:r>
              <a:rPr lang="en-US" sz="2400" b="1" dirty="0"/>
              <a:t> C-Mod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622DA1F6-36B7-60CC-CE85-F3CF64A75247}"/>
              </a:ext>
            </a:extLst>
          </p:cNvPr>
          <p:cNvSpPr/>
          <p:nvPr/>
        </p:nvSpPr>
        <p:spPr>
          <a:xfrm>
            <a:off x="4100203" y="2193782"/>
            <a:ext cx="862254" cy="937396"/>
          </a:xfrm>
          <a:prstGeom prst="rightArrow">
            <a:avLst/>
          </a:prstGeom>
          <a:solidFill>
            <a:srgbClr val="0070C0">
              <a:alpha val="20000"/>
            </a:srgb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9E29C1-514F-F942-48A7-1EF746E4C399}"/>
                  </a:ext>
                </a:extLst>
              </p:cNvPr>
              <p:cNvSpPr txBox="1"/>
              <p:nvPr/>
            </p:nvSpPr>
            <p:spPr>
              <a:xfrm>
                <a:off x="3898657" y="2525380"/>
                <a:ext cx="1208795" cy="4364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× ~2</m:t>
                      </m:r>
                    </m:oMath>
                  </m:oMathPara>
                </a14:m>
                <a:endParaRPr lang="en-US" sz="1600" b="0" dirty="0"/>
              </a:p>
              <a:p>
                <a:pPr marL="342900" indent="-342900" algn="l"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endParaRPr lang="en-US" sz="24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9E29C1-514F-F942-48A7-1EF746E4C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657" y="2525380"/>
                <a:ext cx="1208795" cy="436419"/>
              </a:xfrm>
              <a:prstGeom prst="rect">
                <a:avLst/>
              </a:prstGeom>
              <a:blipFill>
                <a:blip r:embed="rId6"/>
                <a:stretch>
                  <a:fillRect t="-27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ight Arrow 27">
            <a:extLst>
              <a:ext uri="{FF2B5EF4-FFF2-40B4-BE49-F238E27FC236}">
                <a16:creationId xmlns:a16="http://schemas.microsoft.com/office/drawing/2014/main" id="{DD4D0E2E-3AC4-BBBD-FE11-66131A917F28}"/>
              </a:ext>
            </a:extLst>
          </p:cNvPr>
          <p:cNvSpPr/>
          <p:nvPr/>
        </p:nvSpPr>
        <p:spPr>
          <a:xfrm>
            <a:off x="8245151" y="2189016"/>
            <a:ext cx="862254" cy="937396"/>
          </a:xfrm>
          <a:prstGeom prst="rightArrow">
            <a:avLst/>
          </a:prstGeom>
          <a:solidFill>
            <a:srgbClr val="0070C0">
              <a:alpha val="20000"/>
            </a:srgb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B187767-7588-8735-E9D5-2EFB6EA104E4}"/>
                  </a:ext>
                </a:extLst>
              </p:cNvPr>
              <p:cNvSpPr txBox="1"/>
              <p:nvPr/>
            </p:nvSpPr>
            <p:spPr>
              <a:xfrm>
                <a:off x="8043605" y="2520614"/>
                <a:ext cx="1208795" cy="4364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× ~2</m:t>
                      </m:r>
                    </m:oMath>
                  </m:oMathPara>
                </a14:m>
                <a:endParaRPr lang="en-US" sz="1600" b="0" dirty="0"/>
              </a:p>
              <a:p>
                <a:pPr marL="342900" indent="-342900" algn="l"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endParaRPr lang="en-US" sz="2400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B187767-7588-8735-E9D5-2EFB6EA10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605" y="2520614"/>
                <a:ext cx="1208795" cy="436419"/>
              </a:xfrm>
              <a:prstGeom prst="rect">
                <a:avLst/>
              </a:prstGeom>
              <a:blipFill>
                <a:blip r:embed="rId7"/>
                <a:stretch>
                  <a:fillRect t="-571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FBBA78FD-002D-2C41-4B36-AD15D9A419E4}"/>
              </a:ext>
            </a:extLst>
          </p:cNvPr>
          <p:cNvSpPr txBox="1"/>
          <p:nvPr/>
        </p:nvSpPr>
        <p:spPr>
          <a:xfrm>
            <a:off x="12436591" y="223279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3" name="Donut 32">
            <a:extLst>
              <a:ext uri="{FF2B5EF4-FFF2-40B4-BE49-F238E27FC236}">
                <a16:creationId xmlns:a16="http://schemas.microsoft.com/office/drawing/2014/main" id="{87E5E679-7FA4-7BDE-74E5-6E05D2317404}"/>
              </a:ext>
            </a:extLst>
          </p:cNvPr>
          <p:cNvSpPr/>
          <p:nvPr/>
        </p:nvSpPr>
        <p:spPr>
          <a:xfrm>
            <a:off x="983423" y="1508582"/>
            <a:ext cx="2188907" cy="1448452"/>
          </a:xfrm>
          <a:prstGeom prst="donut">
            <a:avLst>
              <a:gd name="adj" fmla="val 5258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5" name="Donut 34">
            <a:extLst>
              <a:ext uri="{FF2B5EF4-FFF2-40B4-BE49-F238E27FC236}">
                <a16:creationId xmlns:a16="http://schemas.microsoft.com/office/drawing/2014/main" id="{9A616C92-691C-F389-0CD8-C36BCF3203FD}"/>
              </a:ext>
            </a:extLst>
          </p:cNvPr>
          <p:cNvSpPr/>
          <p:nvPr/>
        </p:nvSpPr>
        <p:spPr>
          <a:xfrm>
            <a:off x="3046276" y="1592269"/>
            <a:ext cx="908932" cy="1039458"/>
          </a:xfrm>
          <a:prstGeom prst="donut">
            <a:avLst>
              <a:gd name="adj" fmla="val 842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Donut 35">
            <a:extLst>
              <a:ext uri="{FF2B5EF4-FFF2-40B4-BE49-F238E27FC236}">
                <a16:creationId xmlns:a16="http://schemas.microsoft.com/office/drawing/2014/main" id="{860A0090-89FC-8AE7-C58E-1338ED041639}"/>
              </a:ext>
            </a:extLst>
          </p:cNvPr>
          <p:cNvSpPr/>
          <p:nvPr/>
        </p:nvSpPr>
        <p:spPr>
          <a:xfrm>
            <a:off x="6073364" y="1508582"/>
            <a:ext cx="1520031" cy="1448452"/>
          </a:xfrm>
          <a:prstGeom prst="donut">
            <a:avLst>
              <a:gd name="adj" fmla="val 5258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865A39-7894-F9A7-0674-ECC0003BB297}"/>
              </a:ext>
            </a:extLst>
          </p:cNvPr>
          <p:cNvSpPr txBox="1"/>
          <p:nvPr/>
        </p:nvSpPr>
        <p:spPr>
          <a:xfrm>
            <a:off x="618417" y="4225561"/>
            <a:ext cx="10805163" cy="22669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en-US" sz="2400" b="1" dirty="0" err="1"/>
              <a:t>SepOS</a:t>
            </a:r>
            <a:r>
              <a:rPr lang="en-US" sz="2400" b="1" dirty="0"/>
              <a:t> boundaries </a:t>
            </a:r>
            <a:r>
              <a:rPr lang="en-US" sz="2400" dirty="0"/>
              <a:t>– allowed space for a plasma to live – </a:t>
            </a:r>
            <a:r>
              <a:rPr lang="en-US" sz="2400" i="1" dirty="0"/>
              <a:t>turbulence physics</a:t>
            </a:r>
          </a:p>
          <a:p>
            <a:pPr algn="l">
              <a:buClr>
                <a:schemeClr val="accent6"/>
              </a:buClr>
            </a:pPr>
            <a:r>
              <a:rPr lang="en-US" sz="2400" b="1" dirty="0"/>
              <a:t>Actual data points </a:t>
            </a:r>
            <a:r>
              <a:rPr lang="en-US" sz="2400" dirty="0"/>
              <a:t>– what machine likes – </a:t>
            </a:r>
            <a:r>
              <a:rPr lang="en-US" sz="2400" i="1" dirty="0"/>
              <a:t>geometry, atomic physics, SOL turbulence </a:t>
            </a:r>
          </a:p>
          <a:p>
            <a:pPr marL="342900" indent="-342900" algn="l"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900" dirty="0"/>
              <a:t>AUG – most data in left “half” of H-mode space – mostly gas-fueled – pellets needed to get to high density half</a:t>
            </a:r>
          </a:p>
          <a:p>
            <a:pPr marL="342900" indent="-342900" algn="l"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900" dirty="0"/>
              <a:t>C-Mod – most data in right “half” of H-mode space – all gas fueled, and </a:t>
            </a:r>
            <a:r>
              <a:rPr lang="en-US" sz="1900" i="1" dirty="0"/>
              <a:t>no</a:t>
            </a:r>
            <a:r>
              <a:rPr lang="en-US" sz="1900" dirty="0"/>
              <a:t> gas puffs in H-mode needed to sustain these densities</a:t>
            </a:r>
          </a:p>
          <a:p>
            <a:pPr marL="342900" indent="-342900" algn="l">
              <a:buClr>
                <a:schemeClr val="accent6"/>
              </a:buClr>
              <a:buFont typeface="Wingdings" pitchFamily="2" charset="2"/>
              <a:buChar char="Ø"/>
            </a:pPr>
            <a:r>
              <a:rPr lang="en-US" sz="1900" dirty="0"/>
              <a:t>DEMO – want to put data in right half to avoid ELMs (but not too far to avoid DL) – will machine allow it?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86AC43CA-1264-3095-7CF0-4C658C94CC3E}"/>
              </a:ext>
            </a:extLst>
          </p:cNvPr>
          <p:cNvSpPr/>
          <p:nvPr/>
        </p:nvSpPr>
        <p:spPr>
          <a:xfrm>
            <a:off x="11438880" y="4956289"/>
            <a:ext cx="127061" cy="1168063"/>
          </a:xfrm>
          <a:prstGeom prst="rightBrace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A10560-D862-C2F2-5F54-166C43D2228A}"/>
              </a:ext>
            </a:extLst>
          </p:cNvPr>
          <p:cNvSpPr txBox="1"/>
          <p:nvPr/>
        </p:nvSpPr>
        <p:spPr>
          <a:xfrm>
            <a:off x="11565941" y="5073801"/>
            <a:ext cx="752375" cy="4027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en-US" b="1" dirty="0"/>
              <a:t>Not clear why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09BC4E-4268-D759-5490-7CB750CADF9A}"/>
              </a:ext>
            </a:extLst>
          </p:cNvPr>
          <p:cNvSpPr txBox="1"/>
          <p:nvPr/>
        </p:nvSpPr>
        <p:spPr>
          <a:xfrm>
            <a:off x="10230758" y="2295788"/>
            <a:ext cx="360318" cy="4948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en-US" sz="4000" b="1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001F9-23B2-232B-36B2-A4546494DFDB}"/>
              </a:ext>
            </a:extLst>
          </p:cNvPr>
          <p:cNvSpPr txBox="1"/>
          <p:nvPr/>
        </p:nvSpPr>
        <p:spPr>
          <a:xfrm>
            <a:off x="3607004" y="1132993"/>
            <a:ext cx="1558708" cy="426080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 err="1"/>
              <a:t>Eich</a:t>
            </a:r>
            <a:r>
              <a:rPr lang="en-US" sz="1200" dirty="0"/>
              <a:t> &amp; </a:t>
            </a:r>
            <a:r>
              <a:rPr lang="en-US" sz="1200" dirty="0" err="1"/>
              <a:t>Manz</a:t>
            </a:r>
            <a:r>
              <a:rPr lang="en-US" sz="1200" i="1" dirty="0"/>
              <a:t> Nuclear Fusion </a:t>
            </a:r>
            <a:r>
              <a:rPr lang="en-US" sz="1200" dirty="0"/>
              <a:t>(2021)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0CBE59-48A5-BE18-9CE0-1A4680E948E5}"/>
              </a:ext>
            </a:extLst>
          </p:cNvPr>
          <p:cNvSpPr txBox="1"/>
          <p:nvPr/>
        </p:nvSpPr>
        <p:spPr>
          <a:xfrm>
            <a:off x="7746869" y="999720"/>
            <a:ext cx="1294550" cy="466093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/>
              <a:t>Miller et al. </a:t>
            </a:r>
            <a:r>
              <a:rPr lang="en-US" sz="1200" i="1" dirty="0"/>
              <a:t>PhD Thesis </a:t>
            </a:r>
            <a:r>
              <a:rPr lang="en-US" sz="1200" dirty="0"/>
              <a:t>(2025)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D5706E-0BC1-BD7D-CCA5-7B6497DE9DD9}"/>
              </a:ext>
            </a:extLst>
          </p:cNvPr>
          <p:cNvSpPr/>
          <p:nvPr/>
        </p:nvSpPr>
        <p:spPr>
          <a:xfrm>
            <a:off x="9445914" y="1395451"/>
            <a:ext cx="203255" cy="2579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4588BB-F9CB-8182-9B76-32FD3ED6A0D0}"/>
              </a:ext>
            </a:extLst>
          </p:cNvPr>
          <p:cNvSpPr/>
          <p:nvPr/>
        </p:nvSpPr>
        <p:spPr>
          <a:xfrm>
            <a:off x="10340496" y="3467743"/>
            <a:ext cx="1336152" cy="417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5A59DC-5BF4-91D9-9931-C3CE13BACF65}"/>
              </a:ext>
            </a:extLst>
          </p:cNvPr>
          <p:cNvSpPr/>
          <p:nvPr/>
        </p:nvSpPr>
        <p:spPr>
          <a:xfrm flipV="1">
            <a:off x="9658627" y="3952371"/>
            <a:ext cx="2297273" cy="115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3F7D0D4-D8EF-22EA-A82A-67CF13A5F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6368" y="2237033"/>
            <a:ext cx="319091" cy="72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86E1515-6938-FBFD-B681-F0972D92ED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0917" y="4014909"/>
            <a:ext cx="900000" cy="23478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83FDB06-8667-73D5-942F-C80BA9EA17A4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1694174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EE054-2354-E3BF-9048-9FC026D09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88BF5B-7100-2D3E-B94F-0C6A5FAFC3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3296" y="2013994"/>
            <a:ext cx="10139841" cy="7292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Backup slides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970001-BA7B-515F-46BA-D348DC91721F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03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9AA2A-B3E5-559F-021C-E92261265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5ED913D-3D2C-50FF-9D62-E541A39FED98}"/>
              </a:ext>
            </a:extLst>
          </p:cNvPr>
          <p:cNvSpPr txBox="1"/>
          <p:nvPr/>
        </p:nvSpPr>
        <p:spPr>
          <a:xfrm>
            <a:off x="4966155" y="1570946"/>
            <a:ext cx="2242539" cy="4467375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2400" b="1" dirty="0"/>
              <a:t>Core</a:t>
            </a:r>
            <a:r>
              <a:rPr lang="en-US" sz="2400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BF48AE-B471-02C3-8F48-46A30241FD8C}"/>
              </a:ext>
            </a:extLst>
          </p:cNvPr>
          <p:cNvSpPr txBox="1"/>
          <p:nvPr/>
        </p:nvSpPr>
        <p:spPr>
          <a:xfrm>
            <a:off x="7208695" y="1570949"/>
            <a:ext cx="1489518" cy="4467374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2400" b="1" dirty="0"/>
              <a:t>Edge</a:t>
            </a:r>
            <a:r>
              <a:rPr lang="en-US" sz="2400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05EC59-B80C-3BDA-50DA-E3A14349C7D3}"/>
              </a:ext>
            </a:extLst>
          </p:cNvPr>
          <p:cNvSpPr txBox="1"/>
          <p:nvPr/>
        </p:nvSpPr>
        <p:spPr>
          <a:xfrm>
            <a:off x="8698213" y="1570946"/>
            <a:ext cx="2085848" cy="4452501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2400" b="1" dirty="0"/>
              <a:t>SOL / Divertor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CBB7F6-F5C9-7A3E-A725-3821C9A27AE7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C01177-BF87-88DC-7979-3917E2F5AF24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197223-6944-B103-6761-2058D8D874C9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60012E-51D1-B0CE-2F5E-5CB88FB15106}"/>
              </a:ext>
            </a:extLst>
          </p:cNvPr>
          <p:cNvSpPr txBox="1"/>
          <p:nvPr/>
        </p:nvSpPr>
        <p:spPr>
          <a:xfrm>
            <a:off x="2383971" y="78377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C34F2-07F0-98C8-EBDD-61FA3F123BFC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87A4AC2-B318-3191-AFF8-A47FFD2D9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4" y="316102"/>
            <a:ext cx="10503877" cy="630297"/>
          </a:xfrm>
        </p:spPr>
        <p:txBody>
          <a:bodyPr/>
          <a:lstStyle/>
          <a:p>
            <a:r>
              <a:rPr lang="en-US" sz="3000" dirty="0"/>
              <a:t>The basic picture of fueling in the edge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0328D-3D74-0B01-A78D-940B1D11BFF6}"/>
              </a:ext>
            </a:extLst>
          </p:cNvPr>
          <p:cNvSpPr txBox="1"/>
          <p:nvPr/>
        </p:nvSpPr>
        <p:spPr>
          <a:xfrm>
            <a:off x="-3753853" y="223787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3857E8C-F580-07D9-E1B6-4E27FA043667}"/>
                  </a:ext>
                </a:extLst>
              </p:cNvPr>
              <p:cNvSpPr txBox="1"/>
              <p:nvPr/>
            </p:nvSpPr>
            <p:spPr>
              <a:xfrm>
                <a:off x="7171872" y="6214059"/>
                <a:ext cx="1586708" cy="60958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FE832EB-D64F-CDD4-E948-527AE8769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1872" y="6214059"/>
                <a:ext cx="1586708" cy="6095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37D5B582-AAD6-6A8C-AAE5-CE2D18708674}"/>
              </a:ext>
            </a:extLst>
          </p:cNvPr>
          <p:cNvSpPr txBox="1"/>
          <p:nvPr/>
        </p:nvSpPr>
        <p:spPr>
          <a:xfrm>
            <a:off x="11169968" y="3390115"/>
            <a:ext cx="989704" cy="645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wall</a:t>
            </a:r>
            <a:endParaRPr lang="en-US" sz="24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4774C8-FE4A-5786-4DBE-A2F071C9B320}"/>
              </a:ext>
            </a:extLst>
          </p:cNvPr>
          <p:cNvCxnSpPr>
            <a:cxnSpLocks/>
          </p:cNvCxnSpPr>
          <p:nvPr/>
        </p:nvCxnSpPr>
        <p:spPr>
          <a:xfrm flipV="1">
            <a:off x="4886753" y="1337244"/>
            <a:ext cx="0" cy="47743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75AE71D-3FBF-4AA8-4B27-3EE827316DC6}"/>
              </a:ext>
            </a:extLst>
          </p:cNvPr>
          <p:cNvCxnSpPr>
            <a:cxnSpLocks/>
          </p:cNvCxnSpPr>
          <p:nvPr/>
        </p:nvCxnSpPr>
        <p:spPr>
          <a:xfrm flipH="1" flipV="1">
            <a:off x="8705095" y="2434527"/>
            <a:ext cx="0" cy="3602736"/>
          </a:xfrm>
          <a:prstGeom prst="line">
            <a:avLst/>
          </a:prstGeom>
          <a:ln w="44450">
            <a:solidFill>
              <a:schemeClr val="tx1">
                <a:alpha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8D8ECBC-052A-3DD3-DA81-D8A6A34EC554}"/>
              </a:ext>
            </a:extLst>
          </p:cNvPr>
          <p:cNvCxnSpPr>
            <a:cxnSpLocks/>
          </p:cNvCxnSpPr>
          <p:nvPr/>
        </p:nvCxnSpPr>
        <p:spPr>
          <a:xfrm>
            <a:off x="4869832" y="6096902"/>
            <a:ext cx="672251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A1725C1-85C6-9281-1A0E-1F8F7626CC07}"/>
              </a:ext>
            </a:extLst>
          </p:cNvPr>
          <p:cNvCxnSpPr>
            <a:cxnSpLocks/>
          </p:cNvCxnSpPr>
          <p:nvPr/>
        </p:nvCxnSpPr>
        <p:spPr>
          <a:xfrm flipV="1">
            <a:off x="10802744" y="1556071"/>
            <a:ext cx="0" cy="4467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5FBD91C-379E-29E3-00BF-6CAFB57EC550}"/>
              </a:ext>
            </a:extLst>
          </p:cNvPr>
          <p:cNvCxnSpPr>
            <a:cxnSpLocks/>
          </p:cNvCxnSpPr>
          <p:nvPr/>
        </p:nvCxnSpPr>
        <p:spPr>
          <a:xfrm>
            <a:off x="10816783" y="2138815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FD563E7-30DB-7453-26C0-1771D8FB352A}"/>
              </a:ext>
            </a:extLst>
          </p:cNvPr>
          <p:cNvCxnSpPr>
            <a:cxnSpLocks/>
          </p:cNvCxnSpPr>
          <p:nvPr/>
        </p:nvCxnSpPr>
        <p:spPr>
          <a:xfrm>
            <a:off x="10816783" y="2569951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72971DB-1649-B0AF-3FFF-3D58901D54E7}"/>
              </a:ext>
            </a:extLst>
          </p:cNvPr>
          <p:cNvCxnSpPr>
            <a:cxnSpLocks/>
          </p:cNvCxnSpPr>
          <p:nvPr/>
        </p:nvCxnSpPr>
        <p:spPr>
          <a:xfrm>
            <a:off x="10816783" y="3001086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272A7DC-D398-DCBD-F04C-61E341778C2C}"/>
              </a:ext>
            </a:extLst>
          </p:cNvPr>
          <p:cNvCxnSpPr>
            <a:cxnSpLocks/>
          </p:cNvCxnSpPr>
          <p:nvPr/>
        </p:nvCxnSpPr>
        <p:spPr>
          <a:xfrm>
            <a:off x="10816783" y="3432222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60311F1-442F-13F3-95E3-47DCC1BEBAB4}"/>
              </a:ext>
            </a:extLst>
          </p:cNvPr>
          <p:cNvCxnSpPr>
            <a:cxnSpLocks/>
          </p:cNvCxnSpPr>
          <p:nvPr/>
        </p:nvCxnSpPr>
        <p:spPr>
          <a:xfrm>
            <a:off x="10816783" y="3863358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4D4B7F9-9DE6-3751-CF0B-666376A2683D}"/>
              </a:ext>
            </a:extLst>
          </p:cNvPr>
          <p:cNvCxnSpPr>
            <a:cxnSpLocks/>
          </p:cNvCxnSpPr>
          <p:nvPr/>
        </p:nvCxnSpPr>
        <p:spPr>
          <a:xfrm>
            <a:off x="10816783" y="4294494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39A7291-E2D9-4E4A-55D7-0A525B881461}"/>
              </a:ext>
            </a:extLst>
          </p:cNvPr>
          <p:cNvCxnSpPr>
            <a:cxnSpLocks/>
          </p:cNvCxnSpPr>
          <p:nvPr/>
        </p:nvCxnSpPr>
        <p:spPr>
          <a:xfrm>
            <a:off x="10816783" y="4725630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F0EFCB-B699-68A5-7F0E-AAE87FAC498B}"/>
              </a:ext>
            </a:extLst>
          </p:cNvPr>
          <p:cNvCxnSpPr>
            <a:cxnSpLocks/>
          </p:cNvCxnSpPr>
          <p:nvPr/>
        </p:nvCxnSpPr>
        <p:spPr>
          <a:xfrm>
            <a:off x="10816783" y="5156766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72707AF-E8C4-0BE7-1C18-EDE9B6DC89C8}"/>
              </a:ext>
            </a:extLst>
          </p:cNvPr>
          <p:cNvCxnSpPr>
            <a:cxnSpLocks/>
          </p:cNvCxnSpPr>
          <p:nvPr/>
        </p:nvCxnSpPr>
        <p:spPr>
          <a:xfrm>
            <a:off x="10816783" y="5587901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986021D-D1FB-8319-D1CA-05E6A52224D6}"/>
              </a:ext>
            </a:extLst>
          </p:cNvPr>
          <p:cNvCxnSpPr>
            <a:cxnSpLocks/>
          </p:cNvCxnSpPr>
          <p:nvPr/>
        </p:nvCxnSpPr>
        <p:spPr>
          <a:xfrm>
            <a:off x="10802744" y="1708172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F59F912-F542-6625-BF16-3B40D27A5B0D}"/>
              </a:ext>
            </a:extLst>
          </p:cNvPr>
          <p:cNvCxnSpPr>
            <a:cxnSpLocks/>
          </p:cNvCxnSpPr>
          <p:nvPr/>
        </p:nvCxnSpPr>
        <p:spPr>
          <a:xfrm flipH="1">
            <a:off x="4941214" y="5912040"/>
            <a:ext cx="317077" cy="369723"/>
          </a:xfrm>
          <a:prstGeom prst="straightConnector1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0600984-84D7-F636-6E0A-C576910A8A1E}"/>
              </a:ext>
            </a:extLst>
          </p:cNvPr>
          <p:cNvCxnSpPr>
            <a:cxnSpLocks/>
          </p:cNvCxnSpPr>
          <p:nvPr/>
        </p:nvCxnSpPr>
        <p:spPr>
          <a:xfrm flipH="1">
            <a:off x="5099752" y="5926731"/>
            <a:ext cx="317077" cy="369723"/>
          </a:xfrm>
          <a:prstGeom prst="straightConnector1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E34A7BC-ACD9-9E72-61CE-D485A58AAD34}"/>
              </a:ext>
            </a:extLst>
          </p:cNvPr>
          <p:cNvSpPr txBox="1"/>
          <p:nvPr/>
        </p:nvSpPr>
        <p:spPr>
          <a:xfrm>
            <a:off x="446565" y="1098872"/>
            <a:ext cx="3814508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Sources</a:t>
            </a:r>
          </a:p>
        </p:txBody>
      </p:sp>
      <p:sp>
        <p:nvSpPr>
          <p:cNvPr id="8" name="Google Shape;314;p32">
            <a:extLst>
              <a:ext uri="{FF2B5EF4-FFF2-40B4-BE49-F238E27FC236}">
                <a16:creationId xmlns:a16="http://schemas.microsoft.com/office/drawing/2014/main" id="{909E6438-2268-5451-D44F-D7D8A372BF56}"/>
              </a:ext>
            </a:extLst>
          </p:cNvPr>
          <p:cNvSpPr/>
          <p:nvPr/>
        </p:nvSpPr>
        <p:spPr>
          <a:xfrm rot="11037899">
            <a:off x="7460599" y="3432069"/>
            <a:ext cx="2952331" cy="2108020"/>
          </a:xfrm>
          <a:custGeom>
            <a:avLst/>
            <a:gdLst/>
            <a:ahLst/>
            <a:cxnLst/>
            <a:rect l="l" t="t" r="r" b="b"/>
            <a:pathLst>
              <a:path w="98524" h="84505" extrusionOk="0">
                <a:moveTo>
                  <a:pt x="0" y="84505"/>
                </a:moveTo>
                <a:cubicBezTo>
                  <a:pt x="16228" y="84505"/>
                  <a:pt x="35180" y="71270"/>
                  <a:pt x="39120" y="55528"/>
                </a:cubicBezTo>
                <a:cubicBezTo>
                  <a:pt x="43868" y="36555"/>
                  <a:pt x="40851" y="6660"/>
                  <a:pt x="59404" y="470"/>
                </a:cubicBezTo>
                <a:cubicBezTo>
                  <a:pt x="68672" y="-2622"/>
                  <a:pt x="75147" y="13660"/>
                  <a:pt x="78239" y="22928"/>
                </a:cubicBezTo>
                <a:cubicBezTo>
                  <a:pt x="84789" y="42560"/>
                  <a:pt x="83880" y="66983"/>
                  <a:pt x="98524" y="81607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Google Shape;314;p32">
            <a:extLst>
              <a:ext uri="{FF2B5EF4-FFF2-40B4-BE49-F238E27FC236}">
                <a16:creationId xmlns:a16="http://schemas.microsoft.com/office/drawing/2014/main" id="{79229959-8CF6-8BFB-6F97-BCD239EDEC3E}"/>
              </a:ext>
            </a:extLst>
          </p:cNvPr>
          <p:cNvSpPr/>
          <p:nvPr/>
        </p:nvSpPr>
        <p:spPr>
          <a:xfrm>
            <a:off x="6776631" y="3380930"/>
            <a:ext cx="3269333" cy="2156582"/>
          </a:xfrm>
          <a:custGeom>
            <a:avLst/>
            <a:gdLst/>
            <a:ahLst/>
            <a:cxnLst/>
            <a:rect l="l" t="t" r="r" b="b"/>
            <a:pathLst>
              <a:path w="98524" h="84505" extrusionOk="0">
                <a:moveTo>
                  <a:pt x="0" y="84505"/>
                </a:moveTo>
                <a:cubicBezTo>
                  <a:pt x="16228" y="84505"/>
                  <a:pt x="35180" y="71270"/>
                  <a:pt x="39120" y="55528"/>
                </a:cubicBezTo>
                <a:cubicBezTo>
                  <a:pt x="43868" y="36555"/>
                  <a:pt x="40851" y="6660"/>
                  <a:pt x="59404" y="470"/>
                </a:cubicBezTo>
                <a:cubicBezTo>
                  <a:pt x="68672" y="-2622"/>
                  <a:pt x="75147" y="13660"/>
                  <a:pt x="78239" y="22928"/>
                </a:cubicBezTo>
                <a:cubicBezTo>
                  <a:pt x="84789" y="42560"/>
                  <a:pt x="83880" y="66983"/>
                  <a:pt x="98524" y="81607"/>
                </a:cubicBezTo>
              </a:path>
            </a:pathLst>
          </a:custGeom>
          <a:noFill/>
          <a:ln w="285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049203-95B3-1DF1-D9CB-345524B8D242}"/>
                  </a:ext>
                </a:extLst>
              </p:cNvPr>
              <p:cNvSpPr txBox="1"/>
              <p:nvPr/>
            </p:nvSpPr>
            <p:spPr>
              <a:xfrm>
                <a:off x="9345889" y="4354877"/>
                <a:ext cx="1586708" cy="60958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ion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9CBB57-1613-0664-6EFA-85DDB7A17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5889" y="4354877"/>
                <a:ext cx="1586708" cy="6095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8E750359-953F-3BB6-6BE4-0BEC5933F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829" y="2884705"/>
            <a:ext cx="4560023" cy="27031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E8077E3-DE60-CCE9-778A-BACB9951BA9C}"/>
                  </a:ext>
                </a:extLst>
              </p:cNvPr>
              <p:cNvSpPr txBox="1"/>
              <p:nvPr/>
            </p:nvSpPr>
            <p:spPr>
              <a:xfrm>
                <a:off x="7075198" y="2416302"/>
                <a:ext cx="961666" cy="69474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8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87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87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87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971B395-AAB6-9FBE-ABBE-5312A45E5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5198" y="2416302"/>
                <a:ext cx="961666" cy="6947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5D2CA2-1074-A89C-6A38-F9D442EFF707}"/>
                  </a:ext>
                </a:extLst>
              </p:cNvPr>
              <p:cNvSpPr txBox="1"/>
              <p:nvPr/>
            </p:nvSpPr>
            <p:spPr>
              <a:xfrm>
                <a:off x="9026022" y="3086039"/>
                <a:ext cx="1586708" cy="60958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0C7E566-423F-8296-3D81-58D840295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022" y="3086039"/>
                <a:ext cx="1586708" cy="6095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EF887980-CCFB-B1C6-4144-A3AAEF4B9F75}"/>
              </a:ext>
            </a:extLst>
          </p:cNvPr>
          <p:cNvSpPr txBox="1"/>
          <p:nvPr/>
        </p:nvSpPr>
        <p:spPr>
          <a:xfrm>
            <a:off x="501024" y="1669210"/>
            <a:ext cx="4177959" cy="28510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sz="2200" dirty="0"/>
              <a:t>Gas puffs and intrinsic recycling</a:t>
            </a:r>
          </a:p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sz="2200" dirty="0"/>
              <a:t>Important processes:</a:t>
            </a:r>
          </a:p>
          <a:p>
            <a:pPr marL="800100" lvl="1" indent="-342900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dirty="0"/>
              <a:t>Ionization</a:t>
            </a:r>
          </a:p>
          <a:p>
            <a:pPr marL="800100" lvl="1" indent="-342900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dirty="0"/>
              <a:t>Charge exchange</a:t>
            </a:r>
          </a:p>
          <a:p>
            <a:pPr marL="800100" lvl="1" indent="-342900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dirty="0"/>
              <a:t>Recombination / dissociation</a:t>
            </a:r>
          </a:p>
          <a:p>
            <a:pPr marL="342900" indent="-342900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sz="2200" dirty="0"/>
              <a:t>Asymmetric – poloidally / toroidally </a:t>
            </a:r>
          </a:p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849BAF-6325-1D39-D124-3BCF51C68F16}"/>
              </a:ext>
            </a:extLst>
          </p:cNvPr>
          <p:cNvSpPr txBox="1"/>
          <p:nvPr/>
        </p:nvSpPr>
        <p:spPr>
          <a:xfrm>
            <a:off x="446805" y="4187282"/>
            <a:ext cx="3814508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Transport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443038-D9C8-23B8-2FAE-0D537A6FECE7}"/>
              </a:ext>
            </a:extLst>
          </p:cNvPr>
          <p:cNvSpPr txBox="1"/>
          <p:nvPr/>
        </p:nvSpPr>
        <p:spPr>
          <a:xfrm>
            <a:off x="501264" y="4757620"/>
            <a:ext cx="4083707" cy="28510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sz="2200" dirty="0"/>
              <a:t>Must balance sources</a:t>
            </a:r>
          </a:p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sz="2200" dirty="0"/>
              <a:t>Without knowledge of source, cannot know transport</a:t>
            </a:r>
          </a:p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sz="2200" dirty="0"/>
              <a:t>Pinch likely important</a:t>
            </a:r>
          </a:p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endParaRPr lang="en-US" sz="2000" dirty="0"/>
          </a:p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C78D34-4394-BC24-5A83-90062EEA37DF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1189676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9C7EE-81A0-B8C3-54D1-12732ECDA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8432DA9-D87B-2129-C75C-BC0B82EF84BD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151DFC-8A79-0D96-C390-B193C8243BF8}"/>
              </a:ext>
            </a:extLst>
          </p:cNvPr>
          <p:cNvSpPr txBox="1"/>
          <p:nvPr/>
        </p:nvSpPr>
        <p:spPr>
          <a:xfrm>
            <a:off x="4966155" y="1570946"/>
            <a:ext cx="2242539" cy="4467375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2400" b="1" dirty="0"/>
              <a:t>Core</a:t>
            </a:r>
            <a:r>
              <a:rPr lang="en-US" sz="2400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4C7299-3741-A518-02CC-B6C8EDBD6975}"/>
              </a:ext>
            </a:extLst>
          </p:cNvPr>
          <p:cNvSpPr txBox="1"/>
          <p:nvPr/>
        </p:nvSpPr>
        <p:spPr>
          <a:xfrm>
            <a:off x="7208695" y="1570949"/>
            <a:ext cx="1489518" cy="4467374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2400" b="1" dirty="0"/>
              <a:t>Edge</a:t>
            </a:r>
            <a:r>
              <a:rPr lang="en-US" sz="2400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9311E5-5DCD-F449-0BCE-266726641673}"/>
              </a:ext>
            </a:extLst>
          </p:cNvPr>
          <p:cNvSpPr txBox="1"/>
          <p:nvPr/>
        </p:nvSpPr>
        <p:spPr>
          <a:xfrm>
            <a:off x="8698213" y="1570946"/>
            <a:ext cx="2085848" cy="4452501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2400" b="1" dirty="0"/>
              <a:t>SOL / Divertor</a:t>
            </a:r>
            <a:endParaRPr lang="en-US" sz="24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D213045-EAE9-2574-A31B-92DA99685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146" y="1997394"/>
            <a:ext cx="4578706" cy="36422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9F1DD53-E742-8C2D-810C-2CD486BB19B9}"/>
                  </a:ext>
                </a:extLst>
              </p:cNvPr>
              <p:cNvSpPr txBox="1"/>
              <p:nvPr/>
            </p:nvSpPr>
            <p:spPr>
              <a:xfrm>
                <a:off x="9026022" y="3086039"/>
                <a:ext cx="1586708" cy="60958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5C3B33F-D13C-E3BE-1CD3-CA5F342E1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022" y="3086039"/>
                <a:ext cx="1586708" cy="6095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314;p32">
            <a:extLst>
              <a:ext uri="{FF2B5EF4-FFF2-40B4-BE49-F238E27FC236}">
                <a16:creationId xmlns:a16="http://schemas.microsoft.com/office/drawing/2014/main" id="{3A7CB6AF-0F31-AA77-731A-624903E9CD34}"/>
              </a:ext>
            </a:extLst>
          </p:cNvPr>
          <p:cNvSpPr/>
          <p:nvPr/>
        </p:nvSpPr>
        <p:spPr>
          <a:xfrm rot="11037899">
            <a:off x="7460599" y="3432069"/>
            <a:ext cx="2952331" cy="2108020"/>
          </a:xfrm>
          <a:custGeom>
            <a:avLst/>
            <a:gdLst/>
            <a:ahLst/>
            <a:cxnLst/>
            <a:rect l="l" t="t" r="r" b="b"/>
            <a:pathLst>
              <a:path w="98524" h="84505" extrusionOk="0">
                <a:moveTo>
                  <a:pt x="0" y="84505"/>
                </a:moveTo>
                <a:cubicBezTo>
                  <a:pt x="16228" y="84505"/>
                  <a:pt x="35180" y="71270"/>
                  <a:pt x="39120" y="55528"/>
                </a:cubicBezTo>
                <a:cubicBezTo>
                  <a:pt x="43868" y="36555"/>
                  <a:pt x="40851" y="6660"/>
                  <a:pt x="59404" y="470"/>
                </a:cubicBezTo>
                <a:cubicBezTo>
                  <a:pt x="68672" y="-2622"/>
                  <a:pt x="75147" y="13660"/>
                  <a:pt x="78239" y="22928"/>
                </a:cubicBezTo>
                <a:cubicBezTo>
                  <a:pt x="84789" y="42560"/>
                  <a:pt x="83880" y="66983"/>
                  <a:pt x="98524" y="81607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5D3FC07-4C8B-65DC-4C7A-AED389228A62}"/>
                  </a:ext>
                </a:extLst>
              </p:cNvPr>
              <p:cNvSpPr txBox="1"/>
              <p:nvPr/>
            </p:nvSpPr>
            <p:spPr>
              <a:xfrm>
                <a:off x="9345889" y="4354877"/>
                <a:ext cx="1586708" cy="60958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ion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D8A5F2-4FF6-D884-FDCF-AD1CED2A8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5889" y="4354877"/>
                <a:ext cx="1586708" cy="6095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Google Shape;314;p32">
            <a:extLst>
              <a:ext uri="{FF2B5EF4-FFF2-40B4-BE49-F238E27FC236}">
                <a16:creationId xmlns:a16="http://schemas.microsoft.com/office/drawing/2014/main" id="{1BB0E178-6424-9086-B3ED-7EFD6E889DAE}"/>
              </a:ext>
            </a:extLst>
          </p:cNvPr>
          <p:cNvSpPr/>
          <p:nvPr/>
        </p:nvSpPr>
        <p:spPr>
          <a:xfrm>
            <a:off x="6776631" y="3380930"/>
            <a:ext cx="3269333" cy="2156582"/>
          </a:xfrm>
          <a:custGeom>
            <a:avLst/>
            <a:gdLst/>
            <a:ahLst/>
            <a:cxnLst/>
            <a:rect l="l" t="t" r="r" b="b"/>
            <a:pathLst>
              <a:path w="98524" h="84505" extrusionOk="0">
                <a:moveTo>
                  <a:pt x="0" y="84505"/>
                </a:moveTo>
                <a:cubicBezTo>
                  <a:pt x="16228" y="84505"/>
                  <a:pt x="35180" y="71270"/>
                  <a:pt x="39120" y="55528"/>
                </a:cubicBezTo>
                <a:cubicBezTo>
                  <a:pt x="43868" y="36555"/>
                  <a:pt x="40851" y="6660"/>
                  <a:pt x="59404" y="470"/>
                </a:cubicBezTo>
                <a:cubicBezTo>
                  <a:pt x="68672" y="-2622"/>
                  <a:pt x="75147" y="13660"/>
                  <a:pt x="78239" y="22928"/>
                </a:cubicBezTo>
                <a:cubicBezTo>
                  <a:pt x="84789" y="42560"/>
                  <a:pt x="83880" y="66983"/>
                  <a:pt x="98524" y="81607"/>
                </a:cubicBezTo>
              </a:path>
            </a:pathLst>
          </a:custGeom>
          <a:noFill/>
          <a:ln w="285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CACFAA-3F82-AA78-15BD-8668990E9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829" y="2884705"/>
            <a:ext cx="4560023" cy="27031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C4DD1C1-F703-0A15-3D18-B8EA5D8D2CD0}"/>
              </a:ext>
            </a:extLst>
          </p:cNvPr>
          <p:cNvSpPr txBox="1"/>
          <p:nvPr/>
        </p:nvSpPr>
        <p:spPr>
          <a:xfrm>
            <a:off x="11169968" y="3390115"/>
            <a:ext cx="989704" cy="645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wall</a:t>
            </a:r>
            <a:endParaRPr lang="en-US" sz="24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6891452-0E4D-D4D1-C85B-F27C987C966C}"/>
              </a:ext>
            </a:extLst>
          </p:cNvPr>
          <p:cNvCxnSpPr>
            <a:cxnSpLocks/>
          </p:cNvCxnSpPr>
          <p:nvPr/>
        </p:nvCxnSpPr>
        <p:spPr>
          <a:xfrm>
            <a:off x="10816783" y="2138815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868FB63-7341-D12C-7260-74A1B62F0748}"/>
              </a:ext>
            </a:extLst>
          </p:cNvPr>
          <p:cNvCxnSpPr>
            <a:cxnSpLocks/>
          </p:cNvCxnSpPr>
          <p:nvPr/>
        </p:nvCxnSpPr>
        <p:spPr>
          <a:xfrm>
            <a:off x="10816783" y="2569951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8CA6FDB-4DB9-6060-45D8-B7BDD39D17B0}"/>
              </a:ext>
            </a:extLst>
          </p:cNvPr>
          <p:cNvCxnSpPr>
            <a:cxnSpLocks/>
          </p:cNvCxnSpPr>
          <p:nvPr/>
        </p:nvCxnSpPr>
        <p:spPr>
          <a:xfrm>
            <a:off x="10816783" y="3001086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962CEC3-AAFD-258B-2990-AFFFEA75BC96}"/>
              </a:ext>
            </a:extLst>
          </p:cNvPr>
          <p:cNvCxnSpPr>
            <a:cxnSpLocks/>
          </p:cNvCxnSpPr>
          <p:nvPr/>
        </p:nvCxnSpPr>
        <p:spPr>
          <a:xfrm>
            <a:off x="10816783" y="3432222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0218374-371B-F351-2A52-F472EA42BF41}"/>
              </a:ext>
            </a:extLst>
          </p:cNvPr>
          <p:cNvCxnSpPr>
            <a:cxnSpLocks/>
          </p:cNvCxnSpPr>
          <p:nvPr/>
        </p:nvCxnSpPr>
        <p:spPr>
          <a:xfrm>
            <a:off x="10816783" y="3863358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BDAABB5-A750-65E8-70CC-A267616DE914}"/>
              </a:ext>
            </a:extLst>
          </p:cNvPr>
          <p:cNvCxnSpPr>
            <a:cxnSpLocks/>
          </p:cNvCxnSpPr>
          <p:nvPr/>
        </p:nvCxnSpPr>
        <p:spPr>
          <a:xfrm>
            <a:off x="10816783" y="4294494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1D5D12F-E10E-749D-7DDB-2A2660A72DD0}"/>
              </a:ext>
            </a:extLst>
          </p:cNvPr>
          <p:cNvCxnSpPr>
            <a:cxnSpLocks/>
          </p:cNvCxnSpPr>
          <p:nvPr/>
        </p:nvCxnSpPr>
        <p:spPr>
          <a:xfrm>
            <a:off x="10816783" y="4725630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42D139E-FBDC-E6AC-9B36-ACCB0D62D60A}"/>
              </a:ext>
            </a:extLst>
          </p:cNvPr>
          <p:cNvCxnSpPr>
            <a:cxnSpLocks/>
          </p:cNvCxnSpPr>
          <p:nvPr/>
        </p:nvCxnSpPr>
        <p:spPr>
          <a:xfrm>
            <a:off x="10816783" y="5156766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EDE9B1D8-241A-A5A9-6C31-3638D4133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712" y="3579453"/>
            <a:ext cx="4560022" cy="20084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40C055-AD9C-ED6C-1128-827667F3A1AC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23862-1631-89E7-CD6B-BE84598BD637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EFE0C8-E44A-8E61-52BB-E12B30779B9D}"/>
              </a:ext>
            </a:extLst>
          </p:cNvPr>
          <p:cNvSpPr txBox="1"/>
          <p:nvPr/>
        </p:nvSpPr>
        <p:spPr>
          <a:xfrm>
            <a:off x="2383971" y="78377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DA875A-24A7-BD5E-A4C0-66C05F965510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4EE4A969-9A00-3EDD-8108-86CB7E2CF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4" y="316102"/>
            <a:ext cx="10503877" cy="630297"/>
          </a:xfrm>
        </p:spPr>
        <p:txBody>
          <a:bodyPr/>
          <a:lstStyle/>
          <a:p>
            <a:r>
              <a:rPr lang="en-US" sz="3000" dirty="0"/>
              <a:t>The basic picture of fueling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71EDE9-BB18-691B-1A98-07B4E09A37A4}"/>
              </a:ext>
            </a:extLst>
          </p:cNvPr>
          <p:cNvSpPr txBox="1"/>
          <p:nvPr/>
        </p:nvSpPr>
        <p:spPr>
          <a:xfrm>
            <a:off x="-3753853" y="223787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75620CC-1CBA-3B23-0A48-47EEB9BA7F1D}"/>
                  </a:ext>
                </a:extLst>
              </p:cNvPr>
              <p:cNvSpPr txBox="1"/>
              <p:nvPr/>
            </p:nvSpPr>
            <p:spPr>
              <a:xfrm>
                <a:off x="7171872" y="6214059"/>
                <a:ext cx="1586708" cy="60958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22B3572-9319-0F1A-24F9-82F4D842A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1872" y="6214059"/>
                <a:ext cx="1586708" cy="6095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EF5C2F-E486-573F-84D0-1C676369592E}"/>
              </a:ext>
            </a:extLst>
          </p:cNvPr>
          <p:cNvCxnSpPr>
            <a:cxnSpLocks/>
          </p:cNvCxnSpPr>
          <p:nvPr/>
        </p:nvCxnSpPr>
        <p:spPr>
          <a:xfrm flipV="1">
            <a:off x="4886753" y="1337244"/>
            <a:ext cx="0" cy="47743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0856C1-6B5A-5BA9-9228-3D7062DEB441}"/>
              </a:ext>
            </a:extLst>
          </p:cNvPr>
          <p:cNvCxnSpPr>
            <a:cxnSpLocks/>
          </p:cNvCxnSpPr>
          <p:nvPr/>
        </p:nvCxnSpPr>
        <p:spPr>
          <a:xfrm flipH="1" flipV="1">
            <a:off x="8705095" y="2434527"/>
            <a:ext cx="0" cy="3602736"/>
          </a:xfrm>
          <a:prstGeom prst="line">
            <a:avLst/>
          </a:prstGeom>
          <a:ln w="44450">
            <a:solidFill>
              <a:schemeClr val="tx1">
                <a:alpha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BD927FC-CE49-3029-3864-9FE90B38AA23}"/>
              </a:ext>
            </a:extLst>
          </p:cNvPr>
          <p:cNvCxnSpPr>
            <a:cxnSpLocks/>
          </p:cNvCxnSpPr>
          <p:nvPr/>
        </p:nvCxnSpPr>
        <p:spPr>
          <a:xfrm>
            <a:off x="4869832" y="6096902"/>
            <a:ext cx="672251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66B8296-54E8-8166-66E1-E18D1C327D17}"/>
              </a:ext>
            </a:extLst>
          </p:cNvPr>
          <p:cNvCxnSpPr>
            <a:cxnSpLocks/>
          </p:cNvCxnSpPr>
          <p:nvPr/>
        </p:nvCxnSpPr>
        <p:spPr>
          <a:xfrm flipV="1">
            <a:off x="10802744" y="1556071"/>
            <a:ext cx="0" cy="446737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34867E7-1A6B-D9AA-38B4-42B3008E6F48}"/>
              </a:ext>
            </a:extLst>
          </p:cNvPr>
          <p:cNvCxnSpPr>
            <a:cxnSpLocks/>
          </p:cNvCxnSpPr>
          <p:nvPr/>
        </p:nvCxnSpPr>
        <p:spPr>
          <a:xfrm>
            <a:off x="10816783" y="5587901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79BE6D3-3BF8-5017-FD7D-C8342922D1B7}"/>
              </a:ext>
            </a:extLst>
          </p:cNvPr>
          <p:cNvCxnSpPr>
            <a:cxnSpLocks/>
          </p:cNvCxnSpPr>
          <p:nvPr/>
        </p:nvCxnSpPr>
        <p:spPr>
          <a:xfrm>
            <a:off x="10802744" y="1708172"/>
            <a:ext cx="346303" cy="28922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110F1E-1EEE-1A10-6208-83D9C7BA022F}"/>
              </a:ext>
            </a:extLst>
          </p:cNvPr>
          <p:cNvCxnSpPr>
            <a:cxnSpLocks/>
          </p:cNvCxnSpPr>
          <p:nvPr/>
        </p:nvCxnSpPr>
        <p:spPr>
          <a:xfrm flipH="1">
            <a:off x="4941214" y="5912040"/>
            <a:ext cx="317077" cy="369723"/>
          </a:xfrm>
          <a:prstGeom prst="straightConnector1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72638ED-0C80-6625-EF6A-70A7FB52149E}"/>
              </a:ext>
            </a:extLst>
          </p:cNvPr>
          <p:cNvCxnSpPr>
            <a:cxnSpLocks/>
          </p:cNvCxnSpPr>
          <p:nvPr/>
        </p:nvCxnSpPr>
        <p:spPr>
          <a:xfrm flipH="1">
            <a:off x="5099752" y="5926731"/>
            <a:ext cx="317077" cy="369723"/>
          </a:xfrm>
          <a:prstGeom prst="straightConnector1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AF00D1F-E605-90F6-1B87-11D4FE0F19C0}"/>
                  </a:ext>
                </a:extLst>
              </p:cNvPr>
              <p:cNvSpPr txBox="1"/>
              <p:nvPr/>
            </p:nvSpPr>
            <p:spPr>
              <a:xfrm>
                <a:off x="7131181" y="2416302"/>
                <a:ext cx="961666" cy="69474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8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87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87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US" sz="2400" b="0" i="0" smtClean="0">
                          <a:solidFill>
                            <a:srgbClr val="0087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2400" dirty="0">
                  <a:solidFill>
                    <a:srgbClr val="0087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09C7F55-4B63-B06E-8D8E-7477632EF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181" y="2416302"/>
                <a:ext cx="961666" cy="6947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0C20DDB-BC77-C8F8-A288-A9C9800EFE25}"/>
              </a:ext>
            </a:extLst>
          </p:cNvPr>
          <p:cNvSpPr txBox="1"/>
          <p:nvPr/>
        </p:nvSpPr>
        <p:spPr>
          <a:xfrm>
            <a:off x="446565" y="1098872"/>
            <a:ext cx="3814508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Sources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FF1273-6963-CF81-9370-B6FCC708E759}"/>
              </a:ext>
            </a:extLst>
          </p:cNvPr>
          <p:cNvSpPr txBox="1"/>
          <p:nvPr/>
        </p:nvSpPr>
        <p:spPr>
          <a:xfrm>
            <a:off x="501024" y="1669210"/>
            <a:ext cx="4177959" cy="28510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sz="2200" dirty="0"/>
              <a:t>Gas puffs and intrinsic recycling</a:t>
            </a:r>
          </a:p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sz="2200" dirty="0"/>
              <a:t>Important processes:</a:t>
            </a:r>
          </a:p>
          <a:p>
            <a:pPr marL="800100" lvl="1" indent="-342900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dirty="0"/>
              <a:t>Ionization</a:t>
            </a:r>
          </a:p>
          <a:p>
            <a:pPr marL="800100" lvl="1" indent="-342900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dirty="0"/>
              <a:t>Charge exchange</a:t>
            </a:r>
          </a:p>
          <a:p>
            <a:pPr marL="800100" lvl="1" indent="-342900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dirty="0"/>
              <a:t>Recombination / dissociation</a:t>
            </a:r>
          </a:p>
          <a:p>
            <a:pPr marL="342900" indent="-342900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sz="2200" dirty="0"/>
              <a:t>Asymmetric – poloidally / toroidally </a:t>
            </a:r>
          </a:p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BB1A3E-2164-91AF-5608-872DC77A8125}"/>
              </a:ext>
            </a:extLst>
          </p:cNvPr>
          <p:cNvSpPr txBox="1"/>
          <p:nvPr/>
        </p:nvSpPr>
        <p:spPr>
          <a:xfrm>
            <a:off x="446805" y="4187282"/>
            <a:ext cx="3814508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Transport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654648-B3C3-6647-5862-EBCD204B33CE}"/>
              </a:ext>
            </a:extLst>
          </p:cNvPr>
          <p:cNvSpPr txBox="1"/>
          <p:nvPr/>
        </p:nvSpPr>
        <p:spPr>
          <a:xfrm>
            <a:off x="501264" y="4757620"/>
            <a:ext cx="4083707" cy="28510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sz="2200" dirty="0"/>
              <a:t>Must balance sources</a:t>
            </a:r>
          </a:p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sz="2200" dirty="0"/>
              <a:t>Without knowledge of source, cannot know transport</a:t>
            </a:r>
          </a:p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sz="2200" dirty="0"/>
              <a:t>Pinch likely important</a:t>
            </a:r>
          </a:p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endParaRPr lang="en-US" sz="2000" dirty="0"/>
          </a:p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8992C-8634-EDEE-CA77-7B18D3E92020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3651562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790EF-E848-9276-AAC1-A282940E1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D7095A70-42A9-6150-018F-9F2B6250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Typical cross-section values for key SOLPS-ITER neutral reactions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5BA5C-41F3-FAD2-A34A-40AF1AFBB4A0}"/>
              </a:ext>
            </a:extLst>
          </p:cNvPr>
          <p:cNvSpPr txBox="1"/>
          <p:nvPr/>
        </p:nvSpPr>
        <p:spPr>
          <a:xfrm>
            <a:off x="5096107" y="602166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181EE-C3A3-4D0D-8C5F-18DF1F0D5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3" y="1420850"/>
            <a:ext cx="11151874" cy="46565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B7A3E3-2E92-1EC6-DFD4-61DBB83F654E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CB91B-A1EA-E729-F2A8-355F9A7CC8F4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1757641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&#10;&#10;Description automatically generated">
            <a:extLst>
              <a:ext uri="{FF2B5EF4-FFF2-40B4-BE49-F238E27FC236}">
                <a16:creationId xmlns:a16="http://schemas.microsoft.com/office/drawing/2014/main" id="{F0FDEF1B-54ED-24A8-F474-53705A8A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12" y="1239879"/>
            <a:ext cx="4838700" cy="469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294931-51A1-5342-A3B1-F1FAEB4BFECE}"/>
              </a:ext>
            </a:extLst>
          </p:cNvPr>
          <p:cNvSpPr/>
          <p:nvPr/>
        </p:nvSpPr>
        <p:spPr>
          <a:xfrm>
            <a:off x="5221693" y="6621358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8AC1B1-00A3-A64C-ADDD-9CF7E0BBD72E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E87B16DB-CA40-B639-C429-6C1AFC550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Synthetic diagnostic shows promise for agreement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5B4553-5912-0149-BA30-0897FCF4BC72}"/>
              </a:ext>
            </a:extLst>
          </p:cNvPr>
          <p:cNvSpPr txBox="1"/>
          <p:nvPr/>
        </p:nvSpPr>
        <p:spPr>
          <a:xfrm>
            <a:off x="5679805" y="6593042"/>
            <a:ext cx="2173509" cy="2533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MFE IM / Sep. 20, 2023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BB50C31-EBF4-C409-16B0-8A93F2A049FB}"/>
                  </a:ext>
                </a:extLst>
              </p:cNvPr>
              <p:cNvSpPr txBox="1"/>
              <p:nvPr/>
            </p:nvSpPr>
            <p:spPr>
              <a:xfrm>
                <a:off x="1235144" y="2434691"/>
                <a:ext cx="698090" cy="5112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𝐧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BB50C31-EBF4-C409-16B0-8A93F2A04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144" y="2434691"/>
                <a:ext cx="698090" cy="5112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18017C09-ED01-92F2-8BF5-2B028B6C9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693" y="1239879"/>
            <a:ext cx="5969000" cy="5194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7F29DC-B1D3-6AEA-DCB1-C22449A9947C}"/>
                  </a:ext>
                </a:extLst>
              </p:cNvPr>
              <p:cNvSpPr txBox="1"/>
              <p:nvPr/>
            </p:nvSpPr>
            <p:spPr>
              <a:xfrm>
                <a:off x="6764742" y="1775561"/>
                <a:ext cx="984797" cy="5112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𝛆</m:t>
                          </m:r>
                        </m:e>
                        <m:sub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𝐋𝐲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𝛂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7F29DC-B1D3-6AEA-DCB1-C22449A99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742" y="1775561"/>
                <a:ext cx="984797" cy="511278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8CDE803-B2CB-174C-342C-DB61E170B1CA}"/>
                  </a:ext>
                </a:extLst>
              </p:cNvPr>
              <p:cNvSpPr txBox="1"/>
              <p:nvPr/>
            </p:nvSpPr>
            <p:spPr>
              <a:xfrm>
                <a:off x="6272343" y="4104870"/>
                <a:ext cx="984797" cy="5112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𝐋𝐲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𝛂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8CDE803-B2CB-174C-342C-DB61E170B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343" y="4104870"/>
                <a:ext cx="984797" cy="511278"/>
              </a:xfrm>
              <a:prstGeom prst="rect">
                <a:avLst/>
              </a:prstGeom>
              <a:blipFill>
                <a:blip r:embed="rId7"/>
                <a:stretch>
                  <a:fillRect b="-714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27C8E442-974A-70B6-AA43-1154FAB92224}"/>
              </a:ext>
            </a:extLst>
          </p:cNvPr>
          <p:cNvSpPr/>
          <p:nvPr/>
        </p:nvSpPr>
        <p:spPr>
          <a:xfrm>
            <a:off x="4610100" y="6621358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46955-E132-7C62-9F3C-A47415F8AB66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2289212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D866D-EC1C-FD04-B8B7-D87124DE8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D4B9FACD-A260-6FDA-E59B-F3E541B85895}"/>
              </a:ext>
            </a:extLst>
          </p:cNvPr>
          <p:cNvSpPr/>
          <p:nvPr/>
        </p:nvSpPr>
        <p:spPr>
          <a:xfrm>
            <a:off x="155071" y="969120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32CA56-285D-D6B6-591B-69490C861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4" y="338823"/>
            <a:ext cx="10503877" cy="630297"/>
          </a:xfrm>
        </p:spPr>
        <p:txBody>
          <a:bodyPr/>
          <a:lstStyle/>
          <a:p>
            <a:r>
              <a:rPr lang="en-US" sz="3000" dirty="0"/>
              <a:t>Sensitivity of inversion to position of the zero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050A81-1070-B526-0B71-BC8F2CC0B28C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ED445E-2AF8-42C4-AF0A-FCC50DC4C585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B6578D-70BB-B773-030E-28F3189560C7}"/>
              </a:ext>
            </a:extLst>
          </p:cNvPr>
          <p:cNvSpPr txBox="1"/>
          <p:nvPr/>
        </p:nvSpPr>
        <p:spPr>
          <a:xfrm>
            <a:off x="2176581" y="41612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38344A-36EE-1EBD-FD7D-3AF45AF1EA3F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3723C9-737A-032E-50C6-5D71DD6FE7B4}"/>
              </a:ext>
            </a:extLst>
          </p:cNvPr>
          <p:cNvSpPr txBox="1"/>
          <p:nvPr/>
        </p:nvSpPr>
        <p:spPr>
          <a:xfrm>
            <a:off x="-225468" y="6475956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998714-414D-2627-7BAE-3BB01931B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945" y="1195379"/>
            <a:ext cx="9321393" cy="5168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7BD4B9-C4CB-C36C-349F-B61200279D9F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3160226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B978B-26D3-4996-4FFB-FF1664262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2C63CC-0EDE-1148-84BE-F3A1192BD4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3296" y="2013994"/>
            <a:ext cx="10139841" cy="7292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Previous work on fueling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D88A1C-34B7-9A32-9566-72ED6F1445B0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490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0EEE5-AA6B-8373-2ACA-A58C98C2B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B5662F-D8FD-E54F-9F85-2795793F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4" y="83493"/>
            <a:ext cx="10503877" cy="630297"/>
          </a:xfrm>
        </p:spPr>
        <p:txBody>
          <a:bodyPr/>
          <a:lstStyle/>
          <a:p>
            <a:r>
              <a:rPr lang="en-US" sz="2600" dirty="0"/>
              <a:t>Measurements of plasma and neutral emissivity allows inference of ionization and particle flux profiles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4C9C47-1DC2-E296-11CD-BD51376BD328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3B768-1239-4295-E239-5DC0CCD2CEF3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94924-5EE2-7BC2-895B-087CEBEA5E0E}"/>
              </a:ext>
            </a:extLst>
          </p:cNvPr>
          <p:cNvSpPr txBox="1"/>
          <p:nvPr/>
        </p:nvSpPr>
        <p:spPr>
          <a:xfrm>
            <a:off x="2176581" y="41612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29C981-E343-B3FB-CC4F-F9AA9B837702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7F4689E-1B08-FBC0-B0E2-FB82E5861FA9}"/>
              </a:ext>
            </a:extLst>
          </p:cNvPr>
          <p:cNvSpPr/>
          <p:nvPr/>
        </p:nvSpPr>
        <p:spPr>
          <a:xfrm>
            <a:off x="222293" y="2895548"/>
            <a:ext cx="1124263" cy="947450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A73CD99-FF34-D8EC-265A-DF73C07E947F}"/>
                  </a:ext>
                </a:extLst>
              </p:cNvPr>
              <p:cNvSpPr txBox="1"/>
              <p:nvPr/>
            </p:nvSpPr>
            <p:spPr>
              <a:xfrm>
                <a:off x="346054" y="3064269"/>
                <a:ext cx="897174" cy="50884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3000" b="1" i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A73CD99-FF34-D8EC-265A-DF73C07E9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054" y="3064269"/>
                <a:ext cx="897174" cy="508848"/>
              </a:xfrm>
              <a:prstGeom prst="rect">
                <a:avLst/>
              </a:prstGeom>
              <a:blipFill>
                <a:blip r:embed="rId4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7BE0342-5729-1D03-E75A-64BFF09D789B}"/>
              </a:ext>
            </a:extLst>
          </p:cNvPr>
          <p:cNvSpPr/>
          <p:nvPr/>
        </p:nvSpPr>
        <p:spPr>
          <a:xfrm>
            <a:off x="222293" y="3993440"/>
            <a:ext cx="1124263" cy="947450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2E7BD75-B742-B098-CAD0-20BDCF3050F0}"/>
                  </a:ext>
                </a:extLst>
              </p:cNvPr>
              <p:cNvSpPr txBox="1"/>
              <p:nvPr/>
            </p:nvSpPr>
            <p:spPr>
              <a:xfrm>
                <a:off x="335837" y="4197628"/>
                <a:ext cx="897174" cy="50884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𝐢𝐨𝐧</m:t>
                          </m:r>
                        </m:sub>
                      </m:sSub>
                    </m:oMath>
                  </m:oMathPara>
                </a14:m>
                <a:endParaRPr lang="en-US" sz="3000" b="1" i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2E7BD75-B742-B098-CAD0-20BDCF305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37" y="4197628"/>
                <a:ext cx="897174" cy="508848"/>
              </a:xfrm>
              <a:prstGeom prst="rect">
                <a:avLst/>
              </a:prstGeom>
              <a:blipFill>
                <a:blip r:embed="rId5"/>
                <a:stretch>
                  <a:fillRect l="-1408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409EBA-65CD-BFC8-2810-86660379E49D}"/>
              </a:ext>
            </a:extLst>
          </p:cNvPr>
          <p:cNvSpPr/>
          <p:nvPr/>
        </p:nvSpPr>
        <p:spPr>
          <a:xfrm>
            <a:off x="4549140" y="2892226"/>
            <a:ext cx="1124263" cy="947450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A18CEA-3AAC-D8AA-90FA-9C149056E09A}"/>
                  </a:ext>
                </a:extLst>
              </p:cNvPr>
              <p:cNvSpPr txBox="1"/>
              <p:nvPr/>
            </p:nvSpPr>
            <p:spPr>
              <a:xfrm>
                <a:off x="4672901" y="3091207"/>
                <a:ext cx="897174" cy="50884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</m:oMath>
                  </m:oMathPara>
                </a14:m>
                <a:endParaRPr lang="en-US" sz="3000" b="1" i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A18CEA-3AAC-D8AA-90FA-9C149056E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901" y="3091207"/>
                <a:ext cx="897174" cy="508848"/>
              </a:xfrm>
              <a:prstGeom prst="rect">
                <a:avLst/>
              </a:prstGeom>
              <a:blipFill>
                <a:blip r:embed="rId6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46B015A-81A3-0B80-71EE-4B19A84CBC28}"/>
              </a:ext>
            </a:extLst>
          </p:cNvPr>
          <p:cNvSpPr/>
          <p:nvPr/>
        </p:nvSpPr>
        <p:spPr>
          <a:xfrm>
            <a:off x="4549140" y="3987205"/>
            <a:ext cx="1124263" cy="947450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955583-8B66-2570-54B8-4761326D13B1}"/>
                  </a:ext>
                </a:extLst>
              </p:cNvPr>
              <p:cNvSpPr txBox="1"/>
              <p:nvPr/>
            </p:nvSpPr>
            <p:spPr>
              <a:xfrm>
                <a:off x="4672901" y="4186186"/>
                <a:ext cx="897174" cy="50884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𝐞𝐟𝐟</m:t>
                          </m:r>
                        </m:sub>
                      </m:sSub>
                    </m:oMath>
                  </m:oMathPara>
                </a14:m>
                <a:endParaRPr lang="en-US" sz="3000" b="1" i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955583-8B66-2570-54B8-4761326D1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901" y="4186186"/>
                <a:ext cx="897174" cy="508848"/>
              </a:xfrm>
              <a:prstGeom prst="rect">
                <a:avLst/>
              </a:prstGeom>
              <a:blipFill>
                <a:blip r:embed="rId7"/>
                <a:stretch>
                  <a:fillRect l="-4225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A111FA-6DC9-29ED-26D0-11930495B449}"/>
                  </a:ext>
                </a:extLst>
              </p:cNvPr>
              <p:cNvSpPr txBox="1"/>
              <p:nvPr/>
            </p:nvSpPr>
            <p:spPr>
              <a:xfrm>
                <a:off x="1328081" y="3021595"/>
                <a:ext cx="2613198" cy="1156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𝒫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2→1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exc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/>
              </a:p>
              <a:p>
                <a:endParaRPr lang="en-US" sz="2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A111FA-6DC9-29ED-26D0-11930495B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081" y="3021595"/>
                <a:ext cx="2613198" cy="11569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66635C-50A6-D3A9-7744-E3B36977B226}"/>
                  </a:ext>
                </a:extLst>
              </p:cNvPr>
              <p:cNvSpPr txBox="1"/>
              <p:nvPr/>
            </p:nvSpPr>
            <p:spPr>
              <a:xfrm>
                <a:off x="1233011" y="4207849"/>
                <a:ext cx="2719205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66635C-50A6-D3A9-7744-E3B36977B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011" y="4207849"/>
                <a:ext cx="2719205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E713EA36-C556-1225-44DB-F337A72C21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5427" y="1517815"/>
            <a:ext cx="3390736" cy="4772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A1FC778-763E-28AD-B327-2D1B732D0C57}"/>
                  </a:ext>
                </a:extLst>
              </p:cNvPr>
              <p:cNvSpPr txBox="1"/>
              <p:nvPr/>
            </p:nvSpPr>
            <p:spPr>
              <a:xfrm>
                <a:off x="4998677" y="3995861"/>
                <a:ext cx="2588709" cy="10863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14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A1FC778-763E-28AD-B327-2D1B732D0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677" y="3995861"/>
                <a:ext cx="2588709" cy="10863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24232A1-808B-7885-E7FA-173252EDFCEA}"/>
                  </a:ext>
                </a:extLst>
              </p:cNvPr>
              <p:cNvSpPr txBox="1"/>
              <p:nvPr/>
            </p:nvSpPr>
            <p:spPr>
              <a:xfrm>
                <a:off x="5595601" y="2909383"/>
                <a:ext cx="3096524" cy="1134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p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ion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𝑑𝑟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14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24232A1-808B-7885-E7FA-173252EDF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601" y="2909383"/>
                <a:ext cx="3096524" cy="1134221"/>
              </a:xfrm>
              <a:prstGeom prst="rect">
                <a:avLst/>
              </a:prstGeom>
              <a:blipFill>
                <a:blip r:embed="rId12"/>
                <a:stretch>
                  <a:fillRect t="-113187" b="-150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DCE3005-AA41-9933-1484-9D853279E268}"/>
                  </a:ext>
                </a:extLst>
              </p:cNvPr>
              <p:cNvSpPr txBox="1"/>
              <p:nvPr/>
            </p:nvSpPr>
            <p:spPr>
              <a:xfrm>
                <a:off x="4322442" y="1198162"/>
                <a:ext cx="3096524" cy="97020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acc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ion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DCE3005-AA41-9933-1484-9D853279E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442" y="1198162"/>
                <a:ext cx="3096524" cy="970202"/>
              </a:xfrm>
              <a:prstGeom prst="rect">
                <a:avLst/>
              </a:prstGeom>
              <a:blipFill>
                <a:blip r:embed="rId13"/>
                <a:stretch>
                  <a:fillRect b="-641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E282611-B9CC-1AE7-62C1-31CEC5F0066D}"/>
              </a:ext>
            </a:extLst>
          </p:cNvPr>
          <p:cNvSpPr/>
          <p:nvPr/>
        </p:nvSpPr>
        <p:spPr>
          <a:xfrm>
            <a:off x="3151514" y="5120707"/>
            <a:ext cx="4888173" cy="1337387"/>
          </a:xfrm>
          <a:prstGeom prst="roundRect">
            <a:avLst/>
          </a:prstGeom>
          <a:solidFill>
            <a:srgbClr val="007EBC">
              <a:alpha val="2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515156-7654-2229-84AA-D1A3D7561C87}"/>
              </a:ext>
            </a:extLst>
          </p:cNvPr>
          <p:cNvSpPr txBox="1"/>
          <p:nvPr/>
        </p:nvSpPr>
        <p:spPr>
          <a:xfrm>
            <a:off x="3292796" y="5225601"/>
            <a:ext cx="4605608" cy="12253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2400" dirty="0"/>
              <a:t>Procedure used for computation of fluxes and transport through the edge at outer midplane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EC0D85-2EB9-72C4-D614-D09CC895AC4D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4B1CCE-7585-93BF-0791-E52256928BD5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163302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8A068-D499-030E-CD9B-EFBEA68CB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5510F8A-36A2-B0BB-8957-1BA0F1679460}"/>
              </a:ext>
            </a:extLst>
          </p:cNvPr>
          <p:cNvSpPr txBox="1">
            <a:spLocks/>
          </p:cNvSpPr>
          <p:nvPr/>
        </p:nvSpPr>
        <p:spPr>
          <a:xfrm>
            <a:off x="744003" y="1128092"/>
            <a:ext cx="5625689" cy="17830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C2582"/>
              </a:buClr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b="1" u="sng" dirty="0"/>
              <a:t>SOLPS-ITER</a:t>
            </a:r>
            <a:r>
              <a:rPr lang="en-US" altLang="en-US" b="1" dirty="0"/>
              <a:t> </a:t>
            </a:r>
          </a:p>
          <a:p>
            <a:r>
              <a:rPr lang="en-US" altLang="en-US" sz="2200" dirty="0"/>
              <a:t>Enables 2D calculation of neutral flux as a check on 1D inference</a:t>
            </a:r>
          </a:p>
          <a:p>
            <a:r>
              <a:rPr lang="en-US" altLang="en-US" sz="2200" dirty="0"/>
              <a:t>Couples </a:t>
            </a:r>
            <a:r>
              <a:rPr lang="en-US" sz="2200" b="1" dirty="0">
                <a:solidFill>
                  <a:srgbClr val="7030A0"/>
                </a:solidFill>
                <a:sym typeface="Wingdings" pitchFamily="2" charset="2"/>
              </a:rPr>
              <a:t>B2.5</a:t>
            </a:r>
            <a:r>
              <a:rPr lang="en-US" altLang="en-US" sz="2200" dirty="0"/>
              <a:t>, plasma fluid solver with </a:t>
            </a:r>
            <a:r>
              <a:rPr lang="en-US" sz="2200" b="1" dirty="0">
                <a:solidFill>
                  <a:srgbClr val="3CBCB4"/>
                </a:solidFill>
                <a:sym typeface="Wingdings" pitchFamily="2" charset="2"/>
              </a:rPr>
              <a:t>EIRENE</a:t>
            </a:r>
            <a:r>
              <a:rPr lang="en-US" altLang="en-US" sz="2200" dirty="0"/>
              <a:t>, kinetic neutral solver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558AC-D47E-C70B-4EDA-EDA5386E3DFD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F9E98606-F73B-0F8E-E668-2719ABCAC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SOLPS-ITER useful for testing transport and studying poloidal variation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567B0BE-6D8A-3275-0CCB-4662FC06355E}"/>
              </a:ext>
            </a:extLst>
          </p:cNvPr>
          <p:cNvSpPr txBox="1"/>
          <p:nvPr/>
        </p:nvSpPr>
        <p:spPr>
          <a:xfrm>
            <a:off x="3760470" y="72009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6" name="Picture 25" descr="A blue and purple mesh&#10;&#10;Description automatically generated with medium confidence">
            <a:extLst>
              <a:ext uri="{FF2B5EF4-FFF2-40B4-BE49-F238E27FC236}">
                <a16:creationId xmlns:a16="http://schemas.microsoft.com/office/drawing/2014/main" id="{55BB4B38-9719-90BD-D1A7-577AF687A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050" y="1299439"/>
            <a:ext cx="3308889" cy="51208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0C549B3-BAAC-9832-1114-5B1A2DD2A2E7}"/>
              </a:ext>
            </a:extLst>
          </p:cNvPr>
          <p:cNvGrpSpPr/>
          <p:nvPr/>
        </p:nvGrpSpPr>
        <p:grpSpPr>
          <a:xfrm rot="19337671">
            <a:off x="1781366" y="4384418"/>
            <a:ext cx="1097280" cy="1097280"/>
            <a:chOff x="9049436" y="4673852"/>
            <a:chExt cx="1097280" cy="1097280"/>
          </a:xfrm>
          <a:solidFill>
            <a:srgbClr val="9467BD">
              <a:alpha val="20000"/>
            </a:srgbClr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8C023B3-D805-3082-8217-EDE0A3D648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36" y="4673852"/>
              <a:ext cx="1097280" cy="1097280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DFF2EC00-5301-0AB4-D4F6-817B0CBA04F6}"/>
                </a:ext>
              </a:extLst>
            </p:cNvPr>
            <p:cNvSpPr/>
            <p:nvPr/>
          </p:nvSpPr>
          <p:spPr>
            <a:xfrm rot="5400000">
              <a:off x="10018941" y="5176772"/>
              <a:ext cx="91440" cy="91440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5D38A1C-B1F3-A2F8-7411-1226F8FFB206}"/>
                  </a:ext>
                </a:extLst>
              </p:cNvPr>
              <p:cNvSpPr txBox="1"/>
              <p:nvPr/>
            </p:nvSpPr>
            <p:spPr>
              <a:xfrm>
                <a:off x="1557715" y="4513750"/>
                <a:ext cx="1554480" cy="635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5D38A1C-B1F3-A2F8-7411-1226F8FFB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715" y="4513750"/>
                <a:ext cx="1554480" cy="635268"/>
              </a:xfrm>
              <a:prstGeom prst="rect">
                <a:avLst/>
              </a:prstGeom>
              <a:blipFill>
                <a:blip r:embed="rId5"/>
                <a:stretch>
                  <a:fillRect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252707F4-DA1A-BD79-C1B9-8BFDE6DEFA33}"/>
              </a:ext>
            </a:extLst>
          </p:cNvPr>
          <p:cNvGrpSpPr/>
          <p:nvPr/>
        </p:nvGrpSpPr>
        <p:grpSpPr>
          <a:xfrm rot="1449565">
            <a:off x="3909472" y="4384418"/>
            <a:ext cx="1097280" cy="1097280"/>
            <a:chOff x="10662385" y="4673852"/>
            <a:chExt cx="1097280" cy="109728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F773013-A8A2-931D-4919-1B71B27161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2385" y="4673852"/>
              <a:ext cx="1097280" cy="1097280"/>
            </a:xfrm>
            <a:prstGeom prst="roundRect">
              <a:avLst>
                <a:gd name="adj" fmla="val 50000"/>
              </a:avLst>
            </a:prstGeom>
            <a:solidFill>
              <a:srgbClr val="027F7F">
                <a:alpha val="20000"/>
              </a:srgbClr>
            </a:solidFill>
            <a:ln w="28575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8855A3E7-296E-F818-C3F7-34D287CFCC83}"/>
                </a:ext>
              </a:extLst>
            </p:cNvPr>
            <p:cNvSpPr/>
            <p:nvPr/>
          </p:nvSpPr>
          <p:spPr>
            <a:xfrm rot="5400000">
              <a:off x="11627276" y="5176772"/>
              <a:ext cx="91440" cy="9144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08751A0-08DE-BD68-F705-B72D2F6C3D43}"/>
              </a:ext>
            </a:extLst>
          </p:cNvPr>
          <p:cNvSpPr/>
          <p:nvPr/>
        </p:nvSpPr>
        <p:spPr>
          <a:xfrm>
            <a:off x="1365159" y="3646306"/>
            <a:ext cx="1930392" cy="24355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46FF3E-1C78-E13D-99C9-A997691D4A11}"/>
              </a:ext>
            </a:extLst>
          </p:cNvPr>
          <p:cNvSpPr/>
          <p:nvPr/>
        </p:nvSpPr>
        <p:spPr>
          <a:xfrm>
            <a:off x="1223989" y="3360078"/>
            <a:ext cx="4189432" cy="28571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610B92-919F-12FD-7C1C-C11BF593CB44}"/>
                  </a:ext>
                </a:extLst>
              </p:cNvPr>
              <p:cNvSpPr txBox="1"/>
              <p:nvPr/>
            </p:nvSpPr>
            <p:spPr>
              <a:xfrm>
                <a:off x="1500092" y="5548257"/>
                <a:ext cx="1554480" cy="635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610B92-919F-12FD-7C1C-C11BF593C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092" y="5548257"/>
                <a:ext cx="1554480" cy="6352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9A05AF0-CC25-DFE0-F466-40A0027B3DE2}"/>
                  </a:ext>
                </a:extLst>
              </p:cNvPr>
              <p:cNvSpPr txBox="1"/>
              <p:nvPr/>
            </p:nvSpPr>
            <p:spPr>
              <a:xfrm>
                <a:off x="3698275" y="5581997"/>
                <a:ext cx="1554480" cy="635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9A05AF0-CC25-DFE0-F466-40A0027B3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275" y="5581997"/>
                <a:ext cx="1554480" cy="6352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A69C9E-BFE1-F4CB-ADAC-40B1E9400555}"/>
                  </a:ext>
                </a:extLst>
              </p:cNvPr>
              <p:cNvSpPr txBox="1"/>
              <p:nvPr/>
            </p:nvSpPr>
            <p:spPr>
              <a:xfrm>
                <a:off x="4134741" y="4502495"/>
                <a:ext cx="646741" cy="635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A69C9E-BFE1-F4CB-ADAC-40B1E9400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741" y="4502495"/>
                <a:ext cx="646741" cy="635268"/>
              </a:xfrm>
              <a:prstGeom prst="rect">
                <a:avLst/>
              </a:prstGeom>
              <a:blipFill>
                <a:blip r:embed="rId8"/>
                <a:stretch>
                  <a:fillRect l="-3846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576CDB2-A874-EA68-6F6F-A47BDA76D1AA}"/>
              </a:ext>
            </a:extLst>
          </p:cNvPr>
          <p:cNvSpPr txBox="1"/>
          <p:nvPr/>
        </p:nvSpPr>
        <p:spPr>
          <a:xfrm>
            <a:off x="1693403" y="3646307"/>
            <a:ext cx="1279808" cy="604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dirty="0"/>
              <a:t>Transport coefficients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8ACC62-C405-9447-A8C2-0FA2FB0178DE}"/>
              </a:ext>
            </a:extLst>
          </p:cNvPr>
          <p:cNvSpPr txBox="1"/>
          <p:nvPr/>
        </p:nvSpPr>
        <p:spPr>
          <a:xfrm>
            <a:off x="3726943" y="3646306"/>
            <a:ext cx="1525811" cy="604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dirty="0"/>
              <a:t>SOL boundary conditions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6560B1-7CF8-731D-B748-3CA7702E362A}"/>
              </a:ext>
            </a:extLst>
          </p:cNvPr>
          <p:cNvSpPr txBox="1"/>
          <p:nvPr/>
        </p:nvSpPr>
        <p:spPr>
          <a:xfrm>
            <a:off x="2213453" y="3355339"/>
            <a:ext cx="1279808" cy="604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b="1" dirty="0"/>
              <a:t>inner loop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A56199-06CC-206D-4FAE-0AE807D0009F}"/>
              </a:ext>
            </a:extLst>
          </p:cNvPr>
          <p:cNvSpPr txBox="1"/>
          <p:nvPr/>
        </p:nvSpPr>
        <p:spPr>
          <a:xfrm>
            <a:off x="4320304" y="3053991"/>
            <a:ext cx="1279808" cy="604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b="1" dirty="0"/>
              <a:t>outer loop</a:t>
            </a: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96614A90-74CE-6135-ADE9-A55C40307F76}"/>
              </a:ext>
            </a:extLst>
          </p:cNvPr>
          <p:cNvSpPr/>
          <p:nvPr/>
        </p:nvSpPr>
        <p:spPr>
          <a:xfrm rot="3137671">
            <a:off x="2653432" y="4599508"/>
            <a:ext cx="91440" cy="914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AC4AFC-1A3B-7B12-210E-0514D7ACBCF4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1826878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2873D-5E99-38E8-989D-9CF0D3512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8A13D2-1D87-BA4A-2756-EE3570907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949" y="1076047"/>
            <a:ext cx="4475022" cy="55739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D35B884-D6BB-9073-692B-171E73C6BFB0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47015E6B-C276-CBB7-5D42-EE1520BB8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SOLPS-ITER useful for testing transport and studying poloidal variation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9657C2E-316F-0576-C7C6-56649E2E9C27}"/>
              </a:ext>
            </a:extLst>
          </p:cNvPr>
          <p:cNvSpPr txBox="1"/>
          <p:nvPr/>
        </p:nvSpPr>
        <p:spPr>
          <a:xfrm>
            <a:off x="3760470" y="72009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C0E548-D7A9-A1B6-ED85-397A3B6E8CEA}"/>
                  </a:ext>
                </a:extLst>
              </p:cNvPr>
              <p:cNvSpPr txBox="1"/>
              <p:nvPr/>
            </p:nvSpPr>
            <p:spPr>
              <a:xfrm>
                <a:off x="10010274" y="1278018"/>
                <a:ext cx="1417501" cy="4510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ctr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D3D8D1-C3F5-1E94-B639-0475D9434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0274" y="1278018"/>
                <a:ext cx="1417501" cy="451093"/>
              </a:xfrm>
              <a:prstGeom prst="rect">
                <a:avLst/>
              </a:prstGeom>
              <a:blipFill>
                <a:blip r:embed="rId5"/>
                <a:stretch>
                  <a:fillRect b="-216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36DED8-0D46-A2FC-01FF-F2FEED3B0B0D}"/>
                  </a:ext>
                </a:extLst>
              </p:cNvPr>
              <p:cNvSpPr txBox="1"/>
              <p:nvPr/>
            </p:nvSpPr>
            <p:spPr>
              <a:xfrm>
                <a:off x="9923646" y="5686120"/>
                <a:ext cx="1504129" cy="4510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ctr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𝑫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76E3D42-87BB-2F0C-5BD9-EE69223AA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3646" y="5686120"/>
                <a:ext cx="1504129" cy="451093"/>
              </a:xfrm>
              <a:prstGeom prst="rect">
                <a:avLst/>
              </a:prstGeom>
              <a:blipFill>
                <a:blip r:embed="rId6"/>
                <a:stretch>
                  <a:fillRect l="-4132" r="-2479" b="-243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FCD03EB5-3BCE-522C-9C1C-35B9FA89DE33}"/>
              </a:ext>
            </a:extLst>
          </p:cNvPr>
          <p:cNvSpPr/>
          <p:nvPr/>
        </p:nvSpPr>
        <p:spPr>
          <a:xfrm rot="16200000">
            <a:off x="6104912" y="1739651"/>
            <a:ext cx="1727536" cy="770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87ED36-5CA0-D162-0F48-0CC58741A496}"/>
              </a:ext>
            </a:extLst>
          </p:cNvPr>
          <p:cNvSpPr/>
          <p:nvPr/>
        </p:nvSpPr>
        <p:spPr>
          <a:xfrm rot="16200000">
            <a:off x="6067550" y="4851760"/>
            <a:ext cx="1458322" cy="770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467995B-5FD4-051B-9DB6-7AE33F54FAA7}"/>
              </a:ext>
            </a:extLst>
          </p:cNvPr>
          <p:cNvSpPr/>
          <p:nvPr/>
        </p:nvSpPr>
        <p:spPr>
          <a:xfrm>
            <a:off x="696029" y="3252539"/>
            <a:ext cx="5824513" cy="1255085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D999F06-2525-3152-3378-409BD4C81FFF}"/>
                  </a:ext>
                </a:extLst>
              </p:cNvPr>
              <p:cNvSpPr txBox="1"/>
              <p:nvPr/>
            </p:nvSpPr>
            <p:spPr>
              <a:xfrm>
                <a:off x="764225" y="3326904"/>
                <a:ext cx="6188528" cy="1122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altLang="en-US" sz="2200" b="1" i="1" dirty="0"/>
                  <a:t>Plasma </a:t>
                </a:r>
                <a:r>
                  <a:rPr lang="en-US" altLang="en-US" sz="2200" dirty="0"/>
                  <a:t>(B2.5) – </a:t>
                </a:r>
                <a:r>
                  <a:rPr lang="en-US" altLang="en-US" sz="2200" i="1" dirty="0"/>
                  <a:t>no drifts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en-US" sz="2200" dirty="0"/>
                  <a:t>Solution constrained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en-US" sz="22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en-US" sz="2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en-US" sz="2200" dirty="0"/>
                  <a:t> from 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en-US" sz="2200" dirty="0"/>
                  <a:t>Vary transport coefficients </a:t>
                </a:r>
                <a14:m>
                  <m:oMath xmlns:m="http://schemas.openxmlformats.org/officeDocument/2006/math">
                    <m:r>
                      <a:rPr lang="en-US" alt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2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sz="22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2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alt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sz="2200" dirty="0"/>
                  <a:t> iteratively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1BB1126-1BB3-A785-5DBE-729E77621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25" y="3326904"/>
                <a:ext cx="6188528" cy="1122808"/>
              </a:xfrm>
              <a:prstGeom prst="rect">
                <a:avLst/>
              </a:prstGeom>
              <a:blipFill>
                <a:blip r:embed="rId7"/>
                <a:stretch>
                  <a:fillRect l="-1230" t="-4494" b="-10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4A3B5A-656E-055B-E593-E8BCD210BCA4}"/>
              </a:ext>
            </a:extLst>
          </p:cNvPr>
          <p:cNvSpPr txBox="1">
            <a:spLocks/>
          </p:cNvSpPr>
          <p:nvPr/>
        </p:nvSpPr>
        <p:spPr>
          <a:xfrm>
            <a:off x="764225" y="1205372"/>
            <a:ext cx="5625689" cy="17830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C2582"/>
              </a:buClr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b="1" u="sng" dirty="0"/>
              <a:t>SOLPS-ITER</a:t>
            </a:r>
            <a:r>
              <a:rPr lang="en-US" altLang="en-US" b="1" dirty="0"/>
              <a:t> </a:t>
            </a:r>
          </a:p>
          <a:p>
            <a:r>
              <a:rPr lang="en-US" altLang="en-US" sz="2200" dirty="0"/>
              <a:t>Couples </a:t>
            </a:r>
            <a:r>
              <a:rPr lang="en-US" sz="2200" b="1" dirty="0">
                <a:solidFill>
                  <a:srgbClr val="7030A0"/>
                </a:solidFill>
                <a:sym typeface="Wingdings" pitchFamily="2" charset="2"/>
              </a:rPr>
              <a:t>B2.5</a:t>
            </a:r>
            <a:r>
              <a:rPr lang="en-US" altLang="en-US" sz="2200" dirty="0"/>
              <a:t>, plasma fluid solver with </a:t>
            </a:r>
            <a:r>
              <a:rPr lang="en-US" sz="2200" b="1" dirty="0">
                <a:solidFill>
                  <a:srgbClr val="3CBCB4"/>
                </a:solidFill>
                <a:sym typeface="Wingdings" pitchFamily="2" charset="2"/>
              </a:rPr>
              <a:t>EIRENE</a:t>
            </a:r>
            <a:r>
              <a:rPr lang="en-US" altLang="en-US" sz="2200" dirty="0"/>
              <a:t>, kinetic neutral solver</a:t>
            </a:r>
          </a:p>
          <a:p>
            <a:r>
              <a:rPr lang="en-US" altLang="en-US" sz="2200" dirty="0"/>
              <a:t>Run interpretively on selected discharges using experimental constraints</a:t>
            </a:r>
          </a:p>
          <a:p>
            <a:endParaRPr lang="en-US" altLang="en-US" sz="2200" dirty="0"/>
          </a:p>
          <a:p>
            <a:pPr marL="0" indent="0">
              <a:buNone/>
            </a:pPr>
            <a:endParaRPr lang="en-US" altLang="en-US" sz="2200" dirty="0"/>
          </a:p>
          <a:p>
            <a:endParaRPr lang="en-US" altLang="en-US" sz="2200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2246F8-859B-F44E-A149-66F9B40C7F3F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2125191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FBB3D-7B4A-F242-8E0D-E500638E4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A9F29F6-3453-3105-6C84-1BBF010F5204}"/>
              </a:ext>
            </a:extLst>
          </p:cNvPr>
          <p:cNvSpPr/>
          <p:nvPr/>
        </p:nvSpPr>
        <p:spPr>
          <a:xfrm>
            <a:off x="696029" y="3252539"/>
            <a:ext cx="5824513" cy="1255085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A229FAA-69B0-8A37-2BE2-7010CF762763}"/>
              </a:ext>
            </a:extLst>
          </p:cNvPr>
          <p:cNvSpPr/>
          <p:nvPr/>
        </p:nvSpPr>
        <p:spPr>
          <a:xfrm>
            <a:off x="688749" y="4592419"/>
            <a:ext cx="5842679" cy="1645096"/>
          </a:xfrm>
          <a:prstGeom prst="roundRect">
            <a:avLst/>
          </a:prstGeom>
          <a:solidFill>
            <a:srgbClr val="8FFFE3">
              <a:alpha val="3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EDCCD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1D2733-756A-749B-BF4B-E482114D0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35" y="2089882"/>
            <a:ext cx="4471416" cy="32914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F450E8B-C384-EB0E-5A00-8C09CC75826A}"/>
                  </a:ext>
                </a:extLst>
              </p:cNvPr>
              <p:cNvSpPr txBox="1"/>
              <p:nvPr/>
            </p:nvSpPr>
            <p:spPr>
              <a:xfrm>
                <a:off x="10010274" y="4507624"/>
                <a:ext cx="1417501" cy="4510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ctr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7158C9-D2FF-7E1E-FA37-3B96571CB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0274" y="4507624"/>
                <a:ext cx="1417501" cy="451093"/>
              </a:xfrm>
              <a:prstGeom prst="rect">
                <a:avLst/>
              </a:prstGeom>
              <a:blipFill>
                <a:blip r:embed="rId4"/>
                <a:stretch>
                  <a:fillRect b="-216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B8CA6590-C0BB-1766-7E30-7C3973797FFA}"/>
              </a:ext>
            </a:extLst>
          </p:cNvPr>
          <p:cNvSpPr/>
          <p:nvPr/>
        </p:nvSpPr>
        <p:spPr>
          <a:xfrm>
            <a:off x="4552950" y="6621358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B78F80-5AEC-CEF3-8805-B7B4088152F8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89F54EBD-43E4-068C-A856-C1E5EFBA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SOLPS-ITER useful for testing transport and studying poloidal variation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C01C061-588B-2127-2E32-55B1B2DCBA34}"/>
              </a:ext>
            </a:extLst>
          </p:cNvPr>
          <p:cNvSpPr txBox="1"/>
          <p:nvPr/>
        </p:nvSpPr>
        <p:spPr>
          <a:xfrm>
            <a:off x="3760470" y="72009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9E5A5C5-4609-DF70-4D8F-528F6AFDDBAA}"/>
              </a:ext>
            </a:extLst>
          </p:cNvPr>
          <p:cNvCxnSpPr>
            <a:cxnSpLocks/>
          </p:cNvCxnSpPr>
          <p:nvPr/>
        </p:nvCxnSpPr>
        <p:spPr>
          <a:xfrm flipH="1" flipV="1">
            <a:off x="9101638" y="4805961"/>
            <a:ext cx="234147" cy="9177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eft Brace 5">
            <a:extLst>
              <a:ext uri="{FF2B5EF4-FFF2-40B4-BE49-F238E27FC236}">
                <a16:creationId xmlns:a16="http://schemas.microsoft.com/office/drawing/2014/main" id="{A5311864-0DE2-8716-4864-AA02BDBD9D08}"/>
              </a:ext>
            </a:extLst>
          </p:cNvPr>
          <p:cNvSpPr/>
          <p:nvPr/>
        </p:nvSpPr>
        <p:spPr>
          <a:xfrm rot="16200000">
            <a:off x="8959824" y="4187914"/>
            <a:ext cx="283628" cy="852379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33FC1F0-0D6C-371B-E630-2F2D925128D6}"/>
                  </a:ext>
                </a:extLst>
              </p:cNvPr>
              <p:cNvSpPr txBox="1"/>
              <p:nvPr/>
            </p:nvSpPr>
            <p:spPr>
              <a:xfrm>
                <a:off x="7984777" y="5792037"/>
                <a:ext cx="3086101" cy="8909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buClr>
                    <a:schemeClr val="accent6"/>
                  </a:buClr>
                </a:pPr>
                <a:r>
                  <a:rPr lang="en-US" sz="2000" dirty="0"/>
                  <a:t>Constraining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in pedestal makes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ped</m:t>
                        </m:r>
                      </m:sub>
                    </m:sSub>
                  </m:oMath>
                </a14:m>
                <a:r>
                  <a:rPr lang="en-US" sz="2000" dirty="0"/>
                  <a:t> unique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82CFD0-6307-974A-88B6-F308D0DA8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4777" y="5792037"/>
                <a:ext cx="3086101" cy="890955"/>
              </a:xfrm>
              <a:prstGeom prst="rect">
                <a:avLst/>
              </a:prstGeom>
              <a:blipFill>
                <a:blip r:embed="rId6"/>
                <a:stretch>
                  <a:fillRect l="-410" t="-4225" r="-2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AE42F4-724E-9153-8BD3-C0054F3B4FE7}"/>
                  </a:ext>
                </a:extLst>
              </p:cNvPr>
              <p:cNvSpPr txBox="1"/>
              <p:nvPr/>
            </p:nvSpPr>
            <p:spPr>
              <a:xfrm>
                <a:off x="764225" y="4648492"/>
                <a:ext cx="5767203" cy="1532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altLang="en-US" sz="2200" b="1" i="1" dirty="0"/>
                  <a:t>Neutrals </a:t>
                </a:r>
                <a:r>
                  <a:rPr lang="en-US" altLang="en-US" sz="2200" dirty="0"/>
                  <a:t>(EIRENE)</a:t>
                </a:r>
                <a:endParaRPr lang="en-US" altLang="en-US" sz="2200" b="1" i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en-US" sz="2200" dirty="0"/>
                  <a:t>Solution constrained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200" b="0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en-US" sz="22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en-US" sz="2200" dirty="0"/>
                  <a:t>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200" b="0" i="0" smtClean="0">
                        <a:latin typeface="Cambria Math" panose="02040503050406030204" pitchFamily="18" charset="0"/>
                      </a:rPr>
                      <m:t>L</m:t>
                    </m:r>
                    <m:sSub>
                      <m:sSubPr>
                        <m:ctrlPr>
                          <a:rPr lang="en-US" alt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200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200" b="0" i="0" smtClean="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</m:sSub>
                  </m:oMath>
                </a14:m>
                <a:r>
                  <a:rPr lang="en-US" altLang="en-US" sz="2200" dirty="0"/>
                  <a:t> camera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en-US" sz="2200" dirty="0"/>
                  <a:t>Vary SOL boundary conditions </a:t>
                </a:r>
                <a14:m>
                  <m:oMath xmlns:m="http://schemas.openxmlformats.org/officeDocument/2006/math">
                    <m:r>
                      <a:rPr lang="en-US" altLang="en-US" sz="2200" b="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2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en-US" sz="2200" b="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2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lang="en-US" altLang="en-US" sz="2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en-US" sz="22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en-US" sz="2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altLang="en-US" sz="2200" b="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n-US" sz="2200" dirty="0"/>
                  <a:t>to match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en-US" sz="2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200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en-US" sz="22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sub>
                        <m:r>
                          <a:rPr lang="en-US" altLang="en-US" sz="22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en-US" sz="2200" dirty="0"/>
                  <a:t> in pedestal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88EB17-23F9-4328-A688-050D24DD1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25" y="4648492"/>
                <a:ext cx="5767203" cy="1532792"/>
              </a:xfrm>
              <a:prstGeom prst="rect">
                <a:avLst/>
              </a:prstGeom>
              <a:blipFill>
                <a:blip r:embed="rId7"/>
                <a:stretch>
                  <a:fillRect l="-1319" t="-3306" b="-4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DE157C-F08C-8398-A90D-BDD85660E383}"/>
                  </a:ext>
                </a:extLst>
              </p:cNvPr>
              <p:cNvSpPr txBox="1"/>
              <p:nvPr/>
            </p:nvSpPr>
            <p:spPr>
              <a:xfrm>
                <a:off x="764225" y="3326904"/>
                <a:ext cx="6188528" cy="1122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altLang="en-US" sz="2200" b="1" i="1" dirty="0"/>
                  <a:t>Plasma </a:t>
                </a:r>
                <a:r>
                  <a:rPr lang="en-US" altLang="en-US" sz="2200" dirty="0"/>
                  <a:t>(B2.5) – </a:t>
                </a:r>
                <a:r>
                  <a:rPr lang="en-US" altLang="en-US" sz="2200" i="1" dirty="0"/>
                  <a:t>no drifts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en-US" sz="2200" dirty="0"/>
                  <a:t>Solution constrained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en-US" sz="22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en-US" sz="2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en-US" sz="2200" dirty="0"/>
                  <a:t> from 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en-US" sz="2200" dirty="0"/>
                  <a:t>Vary transport coefficients </a:t>
                </a:r>
                <a14:m>
                  <m:oMath xmlns:m="http://schemas.openxmlformats.org/officeDocument/2006/math">
                    <m:r>
                      <a:rPr lang="en-US" alt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2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sz="22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2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alt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en-US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sz="2200" dirty="0"/>
                  <a:t> iteratively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4FF593-D5D7-0C05-D6D0-EF3ADA641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25" y="3326904"/>
                <a:ext cx="6188528" cy="1122808"/>
              </a:xfrm>
              <a:prstGeom prst="rect">
                <a:avLst/>
              </a:prstGeom>
              <a:blipFill>
                <a:blip r:embed="rId8"/>
                <a:stretch>
                  <a:fillRect l="-1230" t="-4494" b="-10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24D4F-5BEF-385D-7CED-2EE68CC3C038}"/>
              </a:ext>
            </a:extLst>
          </p:cNvPr>
          <p:cNvSpPr txBox="1">
            <a:spLocks/>
          </p:cNvSpPr>
          <p:nvPr/>
        </p:nvSpPr>
        <p:spPr>
          <a:xfrm>
            <a:off x="764225" y="1205372"/>
            <a:ext cx="5625689" cy="17830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C2582"/>
              </a:buClr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b="1" u="sng" dirty="0"/>
              <a:t>SOLPS-ITER</a:t>
            </a:r>
            <a:r>
              <a:rPr lang="en-US" altLang="en-US" b="1" dirty="0"/>
              <a:t> </a:t>
            </a:r>
          </a:p>
          <a:p>
            <a:r>
              <a:rPr lang="en-US" altLang="en-US" sz="2200" dirty="0"/>
              <a:t>Couples </a:t>
            </a:r>
            <a:r>
              <a:rPr lang="en-US" sz="2200" b="1" dirty="0">
                <a:solidFill>
                  <a:srgbClr val="7030A0"/>
                </a:solidFill>
                <a:sym typeface="Wingdings" pitchFamily="2" charset="2"/>
              </a:rPr>
              <a:t>B2.5</a:t>
            </a:r>
            <a:r>
              <a:rPr lang="en-US" altLang="en-US" sz="2200" dirty="0"/>
              <a:t>, plasma fluid solver with </a:t>
            </a:r>
            <a:r>
              <a:rPr lang="en-US" sz="2200" b="1" dirty="0">
                <a:solidFill>
                  <a:srgbClr val="3CBCB4"/>
                </a:solidFill>
                <a:sym typeface="Wingdings" pitchFamily="2" charset="2"/>
              </a:rPr>
              <a:t>EIRENE</a:t>
            </a:r>
            <a:r>
              <a:rPr lang="en-US" altLang="en-US" sz="2200" dirty="0"/>
              <a:t>, kinetic neutral solver</a:t>
            </a:r>
          </a:p>
          <a:p>
            <a:r>
              <a:rPr lang="en-US" altLang="en-US" sz="2200" dirty="0"/>
              <a:t>Run interpretively on selected discharges using experimental constraints</a:t>
            </a:r>
          </a:p>
          <a:p>
            <a:endParaRPr lang="en-US" altLang="en-US" sz="2200" dirty="0"/>
          </a:p>
          <a:p>
            <a:pPr marL="0" indent="0">
              <a:buNone/>
            </a:pPr>
            <a:endParaRPr lang="en-US" altLang="en-US" sz="2200" dirty="0"/>
          </a:p>
          <a:p>
            <a:endParaRPr lang="en-US" altLang="en-US" sz="2200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81BC9B-25B9-6FAA-F7AA-9B76889D1427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1357997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graph with blue lines and numbers&#10;&#10;Description automatically generated">
            <a:extLst>
              <a:ext uri="{FF2B5EF4-FFF2-40B4-BE49-F238E27FC236}">
                <a16:creationId xmlns:a16="http://schemas.microsoft.com/office/drawing/2014/main" id="{1F0AF9B3-ED6D-2DAB-BA8B-344254C9B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766" y="2126834"/>
            <a:ext cx="4534846" cy="3591218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886B2FF-85BB-0A36-67B1-79CBA1B26D60}"/>
              </a:ext>
            </a:extLst>
          </p:cNvPr>
          <p:cNvCxnSpPr>
            <a:cxnSpLocks/>
          </p:cNvCxnSpPr>
          <p:nvPr/>
        </p:nvCxnSpPr>
        <p:spPr>
          <a:xfrm>
            <a:off x="9938745" y="3169346"/>
            <a:ext cx="2379" cy="933220"/>
          </a:xfrm>
          <a:prstGeom prst="line">
            <a:avLst/>
          </a:prstGeom>
          <a:ln w="635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6A838D97-F8F5-1A23-2F4F-5567878AF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57" y="2258597"/>
            <a:ext cx="3948319" cy="41538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294931-51A1-5342-A3B1-F1FAEB4BFECE}"/>
              </a:ext>
            </a:extLst>
          </p:cNvPr>
          <p:cNvSpPr/>
          <p:nvPr/>
        </p:nvSpPr>
        <p:spPr>
          <a:xfrm>
            <a:off x="4552950" y="6621358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8AC1B1-00A3-A64C-ADDD-9CF7E0BBD72E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E87B16DB-CA40-B639-C429-6C1AFC550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SOLPS-ITER useful for testing transport and studying poloidal variation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0F19B97C-4995-811E-B9FA-6F0292B624F7}"/>
              </a:ext>
            </a:extLst>
          </p:cNvPr>
          <p:cNvSpPr/>
          <p:nvPr/>
        </p:nvSpPr>
        <p:spPr>
          <a:xfrm>
            <a:off x="6734204" y="1069024"/>
            <a:ext cx="4383971" cy="877173"/>
          </a:xfrm>
          <a:prstGeom prst="roundRect">
            <a:avLst/>
          </a:prstGeom>
          <a:solidFill>
            <a:srgbClr val="8FFFE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EDCCD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DFE104-71EC-5CDA-DDE3-B05FD7A0D0F9}"/>
              </a:ext>
            </a:extLst>
          </p:cNvPr>
          <p:cNvSpPr txBox="1"/>
          <p:nvPr/>
        </p:nvSpPr>
        <p:spPr>
          <a:xfrm>
            <a:off x="6746098" y="1080088"/>
            <a:ext cx="44380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23655F"/>
                </a:solidFill>
                <a:sym typeface="Wingdings" pitchFamily="2" charset="2"/>
              </a:rPr>
              <a:t>EIRENE</a:t>
            </a:r>
            <a:r>
              <a:rPr lang="en-US" sz="2400" dirty="0">
                <a:sym typeface="Wingdings" pitchFamily="2" charset="2"/>
              </a:rPr>
              <a:t>: 3D multi-species kinetic </a:t>
            </a:r>
            <a:r>
              <a:rPr lang="en-US" sz="2400" b="1" dirty="0">
                <a:sym typeface="Wingdings" pitchFamily="2" charset="2"/>
              </a:rPr>
              <a:t>neutral</a:t>
            </a:r>
            <a:r>
              <a:rPr lang="en-US" sz="2400" dirty="0">
                <a:sym typeface="Wingdings" pitchFamily="2" charset="2"/>
              </a:rPr>
              <a:t> Monte Carlo solver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52CFEAD7-D35E-0DE9-1EEB-955FBF370A18}"/>
              </a:ext>
            </a:extLst>
          </p:cNvPr>
          <p:cNvSpPr/>
          <p:nvPr/>
        </p:nvSpPr>
        <p:spPr>
          <a:xfrm>
            <a:off x="1526478" y="1051457"/>
            <a:ext cx="4383971" cy="9103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316CF07-FCB2-BC97-20FD-EEFFBBFACE4E}"/>
              </a:ext>
            </a:extLst>
          </p:cNvPr>
          <p:cNvSpPr txBox="1"/>
          <p:nvPr/>
        </p:nvSpPr>
        <p:spPr>
          <a:xfrm>
            <a:off x="1447369" y="1097633"/>
            <a:ext cx="44413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7030A0"/>
                </a:solidFill>
                <a:sym typeface="Wingdings" pitchFamily="2" charset="2"/>
              </a:rPr>
              <a:t>B2.5</a:t>
            </a:r>
            <a:r>
              <a:rPr lang="en-US" sz="2400" dirty="0">
                <a:sym typeface="Wingdings" pitchFamily="2" charset="2"/>
              </a:rPr>
              <a:t>: 2D multi-fluid</a:t>
            </a:r>
            <a:r>
              <a:rPr lang="en-US" sz="2400" b="1" dirty="0">
                <a:sym typeface="Wingdings" pitchFamily="2" charset="2"/>
              </a:rPr>
              <a:t> plasma</a:t>
            </a:r>
            <a:r>
              <a:rPr lang="en-US" sz="2400" dirty="0">
                <a:sym typeface="Wingdings" pitchFamily="2" charset="2"/>
              </a:rPr>
              <a:t> transport solver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350C9C5-B0FD-F2B5-BA00-B70B980750A0}"/>
              </a:ext>
            </a:extLst>
          </p:cNvPr>
          <p:cNvSpPr txBox="1"/>
          <p:nvPr/>
        </p:nvSpPr>
        <p:spPr>
          <a:xfrm>
            <a:off x="3760470" y="72009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B73BE1-AC9C-6BA0-17CD-DE3130906F13}"/>
              </a:ext>
            </a:extLst>
          </p:cNvPr>
          <p:cNvSpPr txBox="1"/>
          <p:nvPr/>
        </p:nvSpPr>
        <p:spPr>
          <a:xfrm>
            <a:off x="150973" y="2202895"/>
            <a:ext cx="1680184" cy="17878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dirty="0"/>
              <a:t>Transport coefficients chosen to reproduce experimental plasma profiles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881CAD9-D7AC-5D74-8742-3A84A4843D89}"/>
                  </a:ext>
                </a:extLst>
              </p:cNvPr>
              <p:cNvSpPr txBox="1"/>
              <p:nvPr/>
            </p:nvSpPr>
            <p:spPr>
              <a:xfrm>
                <a:off x="0" y="4102566"/>
                <a:ext cx="2071500" cy="6724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 i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D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1800" i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new</m:t>
                          </m:r>
                        </m:sup>
                      </m:sSup>
                      <m:r>
                        <a:rPr lang="en-US" sz="1800" i="0">
                          <a:latin typeface="Cambria Math" panose="02040503050406030204" pitchFamily="18" charset="0"/>
                          <a:sym typeface="Wingdings" pitchFamily="2" charset="2"/>
                        </a:rPr>
                        <m:t>=−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1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Γ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1800" i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SOLPS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1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∇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n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exp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881CAD9-D7AC-5D74-8742-3A84A4843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02566"/>
                <a:ext cx="2071500" cy="672428"/>
              </a:xfrm>
              <a:prstGeom prst="rect">
                <a:avLst/>
              </a:prstGeom>
              <a:blipFill>
                <a:blip r:embed="rId5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91782E9-4B01-53A6-243A-F50B36AB028A}"/>
              </a:ext>
            </a:extLst>
          </p:cNvPr>
          <p:cNvCxnSpPr/>
          <p:nvPr/>
        </p:nvCxnSpPr>
        <p:spPr>
          <a:xfrm flipH="1">
            <a:off x="8405446" y="4032738"/>
            <a:ext cx="691662" cy="3027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4FB8CB-4C85-4088-D01C-3957F21AA779}"/>
              </a:ext>
            </a:extLst>
          </p:cNvPr>
          <p:cNvCxnSpPr>
            <a:cxnSpLocks/>
          </p:cNvCxnSpPr>
          <p:nvPr/>
        </p:nvCxnSpPr>
        <p:spPr>
          <a:xfrm flipH="1">
            <a:off x="8839200" y="4071015"/>
            <a:ext cx="257908" cy="73544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D855A2-089E-10EC-1148-7AF8BF38D43B}"/>
                  </a:ext>
                </a:extLst>
              </p:cNvPr>
              <p:cNvSpPr txBox="1"/>
              <p:nvPr/>
            </p:nvSpPr>
            <p:spPr>
              <a:xfrm>
                <a:off x="7933575" y="3617842"/>
                <a:ext cx="1128259" cy="6092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US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D855A2-089E-10EC-1148-7AF8BF38D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575" y="3617842"/>
                <a:ext cx="1128259" cy="6092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232CB99-A1C8-58B4-A421-CF46A9A6924C}"/>
                  </a:ext>
                </a:extLst>
              </p:cNvPr>
              <p:cNvSpPr txBox="1"/>
              <p:nvPr/>
            </p:nvSpPr>
            <p:spPr>
              <a:xfrm>
                <a:off x="9761853" y="3917853"/>
                <a:ext cx="903847" cy="60920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232CB99-A1C8-58B4-A421-CF46A9A69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853" y="3917853"/>
                <a:ext cx="903847" cy="60920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8B9F4E-34B3-0BA6-DC43-D3CD4838FCCD}"/>
                  </a:ext>
                </a:extLst>
              </p:cNvPr>
              <p:cNvSpPr txBox="1"/>
              <p:nvPr/>
            </p:nvSpPr>
            <p:spPr>
              <a:xfrm>
                <a:off x="6917673" y="5744171"/>
                <a:ext cx="4066850" cy="66823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:r>
                  <a:rPr lang="en-US" dirty="0"/>
                  <a:t>Neutral profile tailoring via modification of SOL flux boundary conditions,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  <m:r>
                              <a:rPr lang="en-US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8B9F4E-34B3-0BA6-DC43-D3CD4838F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673" y="5744171"/>
                <a:ext cx="4066850" cy="668234"/>
              </a:xfrm>
              <a:prstGeom prst="rect">
                <a:avLst/>
              </a:prstGeom>
              <a:blipFill>
                <a:blip r:embed="rId8"/>
                <a:stretch>
                  <a:fillRect l="-1242" t="-1818" b="-1090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Arc 39">
            <a:extLst>
              <a:ext uri="{FF2B5EF4-FFF2-40B4-BE49-F238E27FC236}">
                <a16:creationId xmlns:a16="http://schemas.microsoft.com/office/drawing/2014/main" id="{999C496F-B069-0AB4-0131-53A3FBE966CD}"/>
              </a:ext>
            </a:extLst>
          </p:cNvPr>
          <p:cNvSpPr>
            <a:spLocks noChangeAspect="1"/>
          </p:cNvSpPr>
          <p:nvPr/>
        </p:nvSpPr>
        <p:spPr>
          <a:xfrm rot="9826844">
            <a:off x="8541920" y="4104996"/>
            <a:ext cx="550743" cy="548640"/>
          </a:xfrm>
          <a:prstGeom prst="arc">
            <a:avLst>
              <a:gd name="adj1" fmla="val 16200000"/>
              <a:gd name="adj2" fmla="val 2131018"/>
            </a:avLst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491DEF-4713-7FD8-6C6F-788229DF5DB6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2828626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A2FC-7D4A-80F2-F689-2898EBB2A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5D66E5B-8754-69F7-1C4F-6D08C3387CBC}"/>
                  </a:ext>
                </a:extLst>
              </p:cNvPr>
              <p:cNvSpPr txBox="1"/>
              <p:nvPr/>
            </p:nvSpPr>
            <p:spPr>
              <a:xfrm>
                <a:off x="8531743" y="4475792"/>
                <a:ext cx="1554480" cy="635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5D66E5B-8754-69F7-1C4F-6D08C3387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743" y="4475792"/>
                <a:ext cx="1554480" cy="635268"/>
              </a:xfrm>
              <a:prstGeom prst="rect">
                <a:avLst/>
              </a:prstGeom>
              <a:blipFill>
                <a:blip r:embed="rId3"/>
                <a:stretch>
                  <a:fillRect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6A5B5647-8DAB-9734-14E8-C0F1383B7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77" y="3796810"/>
            <a:ext cx="6320770" cy="291444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6326B57E-7B5C-4733-4C0A-CB41B2D44EB2}"/>
              </a:ext>
            </a:extLst>
          </p:cNvPr>
          <p:cNvGrpSpPr/>
          <p:nvPr/>
        </p:nvGrpSpPr>
        <p:grpSpPr>
          <a:xfrm rot="1449565">
            <a:off x="10368343" y="4346460"/>
            <a:ext cx="1097280" cy="1097280"/>
            <a:chOff x="10662385" y="4673852"/>
            <a:chExt cx="1097280" cy="1097280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58CD7388-F7D2-EBD4-B616-79C4560F16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2385" y="4673852"/>
              <a:ext cx="1097280" cy="1097280"/>
            </a:xfrm>
            <a:prstGeom prst="roundRect">
              <a:avLst>
                <a:gd name="adj" fmla="val 50000"/>
              </a:avLst>
            </a:prstGeom>
            <a:solidFill>
              <a:srgbClr val="027F7F">
                <a:alpha val="20000"/>
              </a:srgbClr>
            </a:solidFill>
            <a:ln w="28575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D152F66B-5536-5EB5-59E2-94B0DA21F14F}"/>
                </a:ext>
              </a:extLst>
            </p:cNvPr>
            <p:cNvSpPr/>
            <p:nvPr/>
          </p:nvSpPr>
          <p:spPr>
            <a:xfrm rot="5400000">
              <a:off x="11627276" y="5176772"/>
              <a:ext cx="91440" cy="9144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06AEABA-0C16-B50A-E189-F8A805D78575}"/>
              </a:ext>
            </a:extLst>
          </p:cNvPr>
          <p:cNvGrpSpPr/>
          <p:nvPr/>
        </p:nvGrpSpPr>
        <p:grpSpPr>
          <a:xfrm rot="19337671">
            <a:off x="8755394" y="4346460"/>
            <a:ext cx="1097280" cy="1097280"/>
            <a:chOff x="9049436" y="4673852"/>
            <a:chExt cx="1097280" cy="1097280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E919E636-A562-9641-09A8-784384F595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36" y="4673852"/>
              <a:ext cx="1097280" cy="1097280"/>
            </a:xfrm>
            <a:prstGeom prst="roundRect">
              <a:avLst>
                <a:gd name="adj" fmla="val 50000"/>
              </a:avLst>
            </a:prstGeom>
            <a:solidFill>
              <a:srgbClr val="FF7F0F">
                <a:alpha val="20000"/>
              </a:srgbClr>
            </a:solidFill>
            <a:ln w="28575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9709546A-887E-C149-9518-67F97A681D5A}"/>
                </a:ext>
              </a:extLst>
            </p:cNvPr>
            <p:cNvSpPr/>
            <p:nvPr/>
          </p:nvSpPr>
          <p:spPr>
            <a:xfrm rot="5400000">
              <a:off x="10018941" y="5176772"/>
              <a:ext cx="91440" cy="9144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60AD0D6-0D4F-BA39-8194-A47C47B2F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16" y="981780"/>
            <a:ext cx="10998498" cy="291161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C125326-7DAE-F580-567F-3DCECF8C51DA}"/>
              </a:ext>
            </a:extLst>
          </p:cNvPr>
          <p:cNvSpPr/>
          <p:nvPr/>
        </p:nvSpPr>
        <p:spPr>
          <a:xfrm>
            <a:off x="8474120" y="3608348"/>
            <a:ext cx="1672783" cy="24355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31BB04-CAEB-ED8A-5453-4C0AF67F08A8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2EFA98CB-16E7-9591-9E5C-C99A1C6D1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SOLPS-ITER useful for testing transport and studying poloidal variation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610637A-F128-66E9-D506-8574D85D86AF}"/>
              </a:ext>
            </a:extLst>
          </p:cNvPr>
          <p:cNvSpPr txBox="1"/>
          <p:nvPr/>
        </p:nvSpPr>
        <p:spPr>
          <a:xfrm>
            <a:off x="3760470" y="72009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42A35E-9AB8-8EB8-1D45-76BC136FA3C6}"/>
              </a:ext>
            </a:extLst>
          </p:cNvPr>
          <p:cNvSpPr/>
          <p:nvPr/>
        </p:nvSpPr>
        <p:spPr>
          <a:xfrm>
            <a:off x="8378320" y="3322120"/>
            <a:ext cx="3333077" cy="301110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600A968-499F-8938-9B33-3FCBB4632640}"/>
                  </a:ext>
                </a:extLst>
              </p:cNvPr>
              <p:cNvSpPr txBox="1"/>
              <p:nvPr/>
            </p:nvSpPr>
            <p:spPr>
              <a:xfrm>
                <a:off x="8474120" y="5510299"/>
                <a:ext cx="1554480" cy="635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FBF1BE2-DCEA-58CC-9B66-8C3366063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4120" y="5510299"/>
                <a:ext cx="1554480" cy="6352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F2E8C7C-F12B-2F38-694C-71DEC36B56FF}"/>
                  </a:ext>
                </a:extLst>
              </p:cNvPr>
              <p:cNvSpPr txBox="1"/>
              <p:nvPr/>
            </p:nvSpPr>
            <p:spPr>
              <a:xfrm>
                <a:off x="10157146" y="5544039"/>
                <a:ext cx="1554480" cy="635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8471CDA-432C-6C11-16B7-C36A30DDB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7146" y="5544039"/>
                <a:ext cx="1554480" cy="6352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B378D7D-2C1E-16CE-1E3D-5CED8321E4BA}"/>
                  </a:ext>
                </a:extLst>
              </p:cNvPr>
              <p:cNvSpPr txBox="1"/>
              <p:nvPr/>
            </p:nvSpPr>
            <p:spPr>
              <a:xfrm>
                <a:off x="10593612" y="4464537"/>
                <a:ext cx="646741" cy="635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812DF8-2FDF-BDCD-38FD-43BF22F8C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3612" y="4464537"/>
                <a:ext cx="646741" cy="635268"/>
              </a:xfrm>
              <a:prstGeom prst="rect">
                <a:avLst/>
              </a:prstGeom>
              <a:blipFill>
                <a:blip r:embed="rId9"/>
                <a:stretch>
                  <a:fillRect l="-5769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89B65CE0-6949-389C-1E89-FEF0C4DDFCD0}"/>
              </a:ext>
            </a:extLst>
          </p:cNvPr>
          <p:cNvSpPr txBox="1"/>
          <p:nvPr/>
        </p:nvSpPr>
        <p:spPr>
          <a:xfrm>
            <a:off x="8667431" y="3608349"/>
            <a:ext cx="1279808" cy="604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dirty="0"/>
              <a:t>Transport coefficients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AB70A1-FA82-CD86-23A3-40F572AFFFE7}"/>
              </a:ext>
            </a:extLst>
          </p:cNvPr>
          <p:cNvSpPr txBox="1"/>
          <p:nvPr/>
        </p:nvSpPr>
        <p:spPr>
          <a:xfrm>
            <a:off x="10185814" y="3608348"/>
            <a:ext cx="1525811" cy="604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dirty="0"/>
              <a:t>SOL boundary conditions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74B6C55-D7B5-32D4-0BB7-15ACD10C586B}"/>
              </a:ext>
            </a:extLst>
          </p:cNvPr>
          <p:cNvSpPr txBox="1"/>
          <p:nvPr/>
        </p:nvSpPr>
        <p:spPr>
          <a:xfrm>
            <a:off x="9089844" y="3318236"/>
            <a:ext cx="1279808" cy="604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b="1" dirty="0"/>
              <a:t>inner loop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F28DAF-DE48-704F-2C41-46468D5C7B99}"/>
              </a:ext>
            </a:extLst>
          </p:cNvPr>
          <p:cNvSpPr txBox="1"/>
          <p:nvPr/>
        </p:nvSpPr>
        <p:spPr>
          <a:xfrm>
            <a:off x="10648187" y="3002001"/>
            <a:ext cx="1279808" cy="604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b="1" dirty="0"/>
              <a:t>outer loop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60185F2-F634-8CAB-E630-0D0092A9C6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26" y="2614906"/>
            <a:ext cx="3102157" cy="10077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6DC4B6-4729-10C6-C044-F47606F66628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2391715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00B72-A644-8AF7-F78E-AD93F912B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F4C0850-0D96-A426-D1AB-0FF764AE27EF}"/>
                  </a:ext>
                </a:extLst>
              </p:cNvPr>
              <p:cNvSpPr txBox="1"/>
              <p:nvPr/>
            </p:nvSpPr>
            <p:spPr>
              <a:xfrm>
                <a:off x="8531743" y="4475792"/>
                <a:ext cx="1554480" cy="635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F4C0850-0D96-A426-D1AB-0FF764AE2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743" y="4475792"/>
                <a:ext cx="1554480" cy="635268"/>
              </a:xfrm>
              <a:prstGeom prst="rect">
                <a:avLst/>
              </a:prstGeom>
              <a:blipFill>
                <a:blip r:embed="rId3"/>
                <a:stretch>
                  <a:fillRect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0609BA5D-A392-EFE5-A0F1-7C49609D2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77" y="3796810"/>
            <a:ext cx="6320770" cy="291444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6DC838D-9686-20B7-CE93-491F3DB6EE09}"/>
              </a:ext>
            </a:extLst>
          </p:cNvPr>
          <p:cNvGrpSpPr/>
          <p:nvPr/>
        </p:nvGrpSpPr>
        <p:grpSpPr>
          <a:xfrm rot="1449565">
            <a:off x="10368343" y="4346460"/>
            <a:ext cx="1097280" cy="1097280"/>
            <a:chOff x="10662385" y="4673852"/>
            <a:chExt cx="1097280" cy="1097280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2F62DFE9-F424-5527-811D-594570954F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2385" y="4673852"/>
              <a:ext cx="1097280" cy="1097280"/>
            </a:xfrm>
            <a:prstGeom prst="roundRect">
              <a:avLst>
                <a:gd name="adj" fmla="val 50000"/>
              </a:avLst>
            </a:prstGeom>
            <a:solidFill>
              <a:srgbClr val="027F7F">
                <a:alpha val="20000"/>
              </a:srgbClr>
            </a:solidFill>
            <a:ln w="28575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768E1CEC-5D8D-25CC-928F-BB5B6834D366}"/>
                </a:ext>
              </a:extLst>
            </p:cNvPr>
            <p:cNvSpPr/>
            <p:nvPr/>
          </p:nvSpPr>
          <p:spPr>
            <a:xfrm rot="5400000">
              <a:off x="11627276" y="5176772"/>
              <a:ext cx="91440" cy="9144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A8B435F-A437-EA14-90E4-8DCFF1366D21}"/>
              </a:ext>
            </a:extLst>
          </p:cNvPr>
          <p:cNvGrpSpPr/>
          <p:nvPr/>
        </p:nvGrpSpPr>
        <p:grpSpPr>
          <a:xfrm rot="19337671">
            <a:off x="8755394" y="4346460"/>
            <a:ext cx="1097280" cy="1097280"/>
            <a:chOff x="9049436" y="4673852"/>
            <a:chExt cx="1097280" cy="1097280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687440D-F1BC-55C4-181A-B8D052C0D2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49436" y="4673852"/>
              <a:ext cx="1097280" cy="1097280"/>
            </a:xfrm>
            <a:prstGeom prst="roundRect">
              <a:avLst>
                <a:gd name="adj" fmla="val 50000"/>
              </a:avLst>
            </a:prstGeom>
            <a:solidFill>
              <a:srgbClr val="FF7F0F">
                <a:alpha val="20000"/>
              </a:srgbClr>
            </a:solidFill>
            <a:ln w="28575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AE05E268-944B-E52A-5EB4-C0AED99FEE9F}"/>
                </a:ext>
              </a:extLst>
            </p:cNvPr>
            <p:cNvSpPr/>
            <p:nvPr/>
          </p:nvSpPr>
          <p:spPr>
            <a:xfrm rot="5400000">
              <a:off x="10018941" y="5176772"/>
              <a:ext cx="91440" cy="9144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FBF0EA2-3CA4-5C97-21E8-A9011B5A7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16" y="981780"/>
            <a:ext cx="10998498" cy="291161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5A7D7AF-6D89-BE42-F35A-4837DCF36C5E}"/>
              </a:ext>
            </a:extLst>
          </p:cNvPr>
          <p:cNvSpPr/>
          <p:nvPr/>
        </p:nvSpPr>
        <p:spPr>
          <a:xfrm>
            <a:off x="8474120" y="3608348"/>
            <a:ext cx="1672783" cy="24355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DA0568-FAD7-6285-A6C2-4F6764ACBE79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FB45AD44-E74C-8377-F91C-CFDCEF77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SOLPS-ITER useful for testing transport and studying poloidal variation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6D56689-580F-DD23-BA12-F7ED3E8A1203}"/>
              </a:ext>
            </a:extLst>
          </p:cNvPr>
          <p:cNvSpPr txBox="1"/>
          <p:nvPr/>
        </p:nvSpPr>
        <p:spPr>
          <a:xfrm>
            <a:off x="3760470" y="72009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55D4B-1713-0E8D-0929-84F2650022C7}"/>
              </a:ext>
            </a:extLst>
          </p:cNvPr>
          <p:cNvSpPr/>
          <p:nvPr/>
        </p:nvSpPr>
        <p:spPr>
          <a:xfrm>
            <a:off x="8378320" y="3322120"/>
            <a:ext cx="3333077" cy="301110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D202AD0-F042-3930-82E9-9ECC7AC5188A}"/>
                  </a:ext>
                </a:extLst>
              </p:cNvPr>
              <p:cNvSpPr txBox="1"/>
              <p:nvPr/>
            </p:nvSpPr>
            <p:spPr>
              <a:xfrm>
                <a:off x="8474120" y="5510299"/>
                <a:ext cx="1554480" cy="635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D202AD0-F042-3930-82E9-9ECC7AC51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4120" y="5510299"/>
                <a:ext cx="1554480" cy="6352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272291-6603-6254-C961-389E58B640A6}"/>
                  </a:ext>
                </a:extLst>
              </p:cNvPr>
              <p:cNvSpPr txBox="1"/>
              <p:nvPr/>
            </p:nvSpPr>
            <p:spPr>
              <a:xfrm>
                <a:off x="10157146" y="5544039"/>
                <a:ext cx="1554480" cy="635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8272291-6603-6254-C961-389E58B64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7146" y="5544039"/>
                <a:ext cx="1554480" cy="6352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3A04349-5A92-8640-CD44-3EBD9EC09AE1}"/>
                  </a:ext>
                </a:extLst>
              </p:cNvPr>
              <p:cNvSpPr txBox="1"/>
              <p:nvPr/>
            </p:nvSpPr>
            <p:spPr>
              <a:xfrm>
                <a:off x="10593612" y="4464537"/>
                <a:ext cx="646741" cy="635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3A04349-5A92-8640-CD44-3EBD9EC09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3612" y="4464537"/>
                <a:ext cx="646741" cy="635268"/>
              </a:xfrm>
              <a:prstGeom prst="rect">
                <a:avLst/>
              </a:prstGeom>
              <a:blipFill>
                <a:blip r:embed="rId9"/>
                <a:stretch>
                  <a:fillRect l="-5769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64347C6A-4F60-D531-489D-F0836F9C29B4}"/>
              </a:ext>
            </a:extLst>
          </p:cNvPr>
          <p:cNvSpPr txBox="1"/>
          <p:nvPr/>
        </p:nvSpPr>
        <p:spPr>
          <a:xfrm>
            <a:off x="8667431" y="3608349"/>
            <a:ext cx="1279808" cy="604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dirty="0"/>
              <a:t>Transport coefficients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88EEF2-2AA4-E7CD-B6D7-1E9034C6E819}"/>
              </a:ext>
            </a:extLst>
          </p:cNvPr>
          <p:cNvSpPr txBox="1"/>
          <p:nvPr/>
        </p:nvSpPr>
        <p:spPr>
          <a:xfrm>
            <a:off x="10185814" y="3608348"/>
            <a:ext cx="1525811" cy="604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dirty="0"/>
              <a:t>SOL boundary conditions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5584B9-AF7F-252E-6DE0-6DB0942933D4}"/>
              </a:ext>
            </a:extLst>
          </p:cNvPr>
          <p:cNvSpPr txBox="1"/>
          <p:nvPr/>
        </p:nvSpPr>
        <p:spPr>
          <a:xfrm>
            <a:off x="9089844" y="3318236"/>
            <a:ext cx="1279808" cy="604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b="1" dirty="0"/>
              <a:t>inner loop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9CF243-9303-3BB6-0D05-153C2E23373A}"/>
              </a:ext>
            </a:extLst>
          </p:cNvPr>
          <p:cNvSpPr txBox="1"/>
          <p:nvPr/>
        </p:nvSpPr>
        <p:spPr>
          <a:xfrm>
            <a:off x="10648187" y="3002001"/>
            <a:ext cx="1279808" cy="604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400" b="1" dirty="0"/>
              <a:t>outer loop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C0EEC85-4422-10DB-9DF6-8DFD372818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26" y="2614906"/>
            <a:ext cx="3102157" cy="10077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481196-AEB7-540E-D8EB-3B63F3A7C943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4018416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A7EF3-9D40-3C38-7C53-FBCF8449C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5563CE8-EFD3-163B-0761-0435667B440F}"/>
                  </a:ext>
                </a:extLst>
              </p:cNvPr>
              <p:cNvSpPr txBox="1"/>
              <p:nvPr/>
            </p:nvSpPr>
            <p:spPr>
              <a:xfrm>
                <a:off x="557562" y="5633912"/>
                <a:ext cx="11447878" cy="1228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New HSV camera measuring neutral emission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</m:sSub>
                  </m:oMath>
                </a14:m>
                <a:r>
                  <a:rPr lang="en-US" sz="2200" dirty="0"/>
                  <a:t>) 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Contacts: Steven Thomas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endParaRPr lang="en-US" sz="22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6647965-EFDC-BA30-1686-F5E8C3446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62" y="5633912"/>
                <a:ext cx="11447878" cy="1228157"/>
              </a:xfrm>
              <a:prstGeom prst="rect">
                <a:avLst/>
              </a:prstGeom>
              <a:blipFill>
                <a:blip r:embed="rId3"/>
                <a:stretch>
                  <a:fillRect l="-554" t="-1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BB46E4FC-257C-89B9-8FF3-0FD5899B7743}"/>
              </a:ext>
            </a:extLst>
          </p:cNvPr>
          <p:cNvSpPr/>
          <p:nvPr/>
        </p:nvSpPr>
        <p:spPr>
          <a:xfrm>
            <a:off x="9506451" y="1451070"/>
            <a:ext cx="2261286" cy="1136462"/>
          </a:xfrm>
          <a:prstGeom prst="roundRect">
            <a:avLst/>
          </a:prstGeom>
          <a:solidFill>
            <a:srgbClr val="008700">
              <a:alpha val="34902"/>
            </a:srgb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52BE478-DA77-DE6E-D648-B408E3C1CEA5}"/>
                  </a:ext>
                </a:extLst>
              </p:cNvPr>
              <p:cNvSpPr txBox="1"/>
              <p:nvPr/>
            </p:nvSpPr>
            <p:spPr>
              <a:xfrm>
                <a:off x="9640845" y="1461313"/>
                <a:ext cx="3695507" cy="73489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buClr>
                    <a:schemeClr val="accent6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𝐋𝐲</m:t>
                        </m:r>
                      </m:e>
                      <m:sub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𝛂</m:t>
                        </m:r>
                      </m:sub>
                    </m:sSub>
                  </m:oMath>
                </a14:m>
                <a:r>
                  <a:rPr lang="en-US" sz="2400" b="1" dirty="0"/>
                  <a:t> 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𝛂</m:t>
                        </m:r>
                      </m:sub>
                    </m:sSub>
                  </m:oMath>
                </a14:m>
                <a:endParaRPr lang="en-US" sz="2400" b="1" dirty="0"/>
              </a:p>
              <a:p>
                <a:pPr marL="342900" indent="-342900"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Only atoms</a:t>
                </a:r>
              </a:p>
              <a:p>
                <a:pPr marL="342900" indent="-342900"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No reflections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11B9B91-D987-0452-307B-C36D7EBAD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0845" y="1461313"/>
                <a:ext cx="3695507" cy="734895"/>
              </a:xfrm>
              <a:prstGeom prst="rect">
                <a:avLst/>
              </a:prstGeom>
              <a:blipFill>
                <a:blip r:embed="rId4"/>
                <a:stretch>
                  <a:fillRect l="-1370" t="-5172" b="-6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A3D9E4BB-7785-4B6D-FA6D-4717E331914F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70AFD7-FF8C-0DA0-C3BD-55CC756C389A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3AF4C3-D833-C22B-C12B-3212E630BC5D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500001-4522-70F6-6CCF-2B5EC039C403}"/>
              </a:ext>
            </a:extLst>
          </p:cNvPr>
          <p:cNvSpPr txBox="1"/>
          <p:nvPr/>
        </p:nvSpPr>
        <p:spPr>
          <a:xfrm>
            <a:off x="2383971" y="78377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49E0E2-C27C-F932-1E8E-0933A10A958B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315C5BF-41E9-6772-6F3A-611983174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4" y="316102"/>
            <a:ext cx="10503877" cy="630297"/>
          </a:xfrm>
        </p:spPr>
        <p:txBody>
          <a:bodyPr/>
          <a:lstStyle/>
          <a:p>
            <a:r>
              <a:rPr lang="en-US" sz="3000" dirty="0"/>
              <a:t>Experimental work on fueling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742D2-A99F-BEC2-EC50-286FB3524AEC}"/>
              </a:ext>
            </a:extLst>
          </p:cNvPr>
          <p:cNvSpPr txBox="1"/>
          <p:nvPr/>
        </p:nvSpPr>
        <p:spPr>
          <a:xfrm>
            <a:off x="-3753853" y="223787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09683B-52D7-F7BD-2A58-93D615BEAF55}"/>
              </a:ext>
            </a:extLst>
          </p:cNvPr>
          <p:cNvSpPr txBox="1"/>
          <p:nvPr/>
        </p:nvSpPr>
        <p:spPr>
          <a:xfrm>
            <a:off x="424263" y="1149732"/>
            <a:ext cx="3814508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MIT/C-Mod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75A031-58CD-61B7-17EA-0C594A2F4EF2}"/>
              </a:ext>
            </a:extLst>
          </p:cNvPr>
          <p:cNvSpPr txBox="1"/>
          <p:nvPr/>
        </p:nvSpPr>
        <p:spPr>
          <a:xfrm>
            <a:off x="424263" y="5110386"/>
            <a:ext cx="3814508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/>
              <a:t>UKAEA/MAST-U</a:t>
            </a:r>
            <a:endParaRPr 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F739954-9BD2-5A81-75CC-B45792FCF42D}"/>
                  </a:ext>
                </a:extLst>
              </p:cNvPr>
              <p:cNvSpPr txBox="1"/>
              <p:nvPr/>
            </p:nvSpPr>
            <p:spPr>
              <a:xfrm>
                <a:off x="557562" y="1643217"/>
                <a:ext cx="7984272" cy="1228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l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Boivin + Reinke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Ly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</m:sSub>
                  </m:oMath>
                </a14:m>
                <a:r>
                  <a:rPr lang="en-US" sz="2200" dirty="0"/>
                  <a:t> cameras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Previous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</m:sSub>
                  </m:oMath>
                </a14:m>
                <a:r>
                  <a:rPr lang="en-US" sz="2200" dirty="0"/>
                  <a:t> cameras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Contacts: Jerry Hughes, Jamie Dunsmore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45F0858-4D3B-7139-0632-BE3A54167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62" y="1643217"/>
                <a:ext cx="7984272" cy="1228157"/>
              </a:xfrm>
              <a:prstGeom prst="rect">
                <a:avLst/>
              </a:prstGeom>
              <a:blipFill>
                <a:blip r:embed="rId6"/>
                <a:stretch>
                  <a:fillRect l="-794" t="-1020" b="-9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83A54AB0-0F7E-B499-499E-6B11E8E9B6C2}"/>
              </a:ext>
            </a:extLst>
          </p:cNvPr>
          <p:cNvSpPr txBox="1"/>
          <p:nvPr/>
        </p:nvSpPr>
        <p:spPr>
          <a:xfrm>
            <a:off x="424263" y="2946667"/>
            <a:ext cx="3814508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PPPL/DIII-D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1C46E65-42D5-E955-9BAD-15D4FCF42346}"/>
                  </a:ext>
                </a:extLst>
              </p:cNvPr>
              <p:cNvSpPr txBox="1"/>
              <p:nvPr/>
            </p:nvSpPr>
            <p:spPr>
              <a:xfrm>
                <a:off x="557563" y="3440152"/>
                <a:ext cx="7527071" cy="2000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LLAMA LFS + HFS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Ly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</m:sSub>
                  </m:oMath>
                </a14:m>
                <a:r>
                  <a:rPr lang="en-US" sz="2200" dirty="0"/>
                  <a:t> camera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New upper divertor ALPACA extension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Contacts: Theresa Wilks, Laszlo Horvath, Raúl </a:t>
                </a:r>
                <a:r>
                  <a:rPr lang="en-US" sz="2200" dirty="0" err="1"/>
                  <a:t>Guerrú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Migueláñez</a:t>
                </a:r>
                <a:r>
                  <a:rPr lang="en-US" sz="2200" dirty="0"/>
                  <a:t>, Julio Balbin-Arias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endParaRPr lang="en-US" sz="2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9B3040-1574-068E-CABA-1F7F22FD9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63" y="3440152"/>
                <a:ext cx="7527071" cy="2000035"/>
              </a:xfrm>
              <a:prstGeom prst="rect">
                <a:avLst/>
              </a:prstGeom>
              <a:blipFill>
                <a:blip r:embed="rId7"/>
                <a:stretch>
                  <a:fillRect l="-842" t="-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C5BEE8B2-731F-0F98-9C02-B5452CE93B4B}"/>
              </a:ext>
            </a:extLst>
          </p:cNvPr>
          <p:cNvSpPr txBox="1"/>
          <p:nvPr/>
        </p:nvSpPr>
        <p:spPr>
          <a:xfrm>
            <a:off x="6063363" y="1339150"/>
            <a:ext cx="3050339" cy="29527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LaBombard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Phys. Plasmas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(2001)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DC438D-EEFA-CE8B-8D5B-5767745F8585}"/>
              </a:ext>
            </a:extLst>
          </p:cNvPr>
          <p:cNvSpPr txBox="1"/>
          <p:nvPr/>
        </p:nvSpPr>
        <p:spPr>
          <a:xfrm>
            <a:off x="6063363" y="1634425"/>
            <a:ext cx="3050339" cy="29527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Hughes 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Phys. Plasmas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(2006)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4F6E59F-9469-9D63-9455-A733BD9E6D4F}"/>
              </a:ext>
            </a:extLst>
          </p:cNvPr>
          <p:cNvSpPr txBox="1"/>
          <p:nvPr/>
        </p:nvSpPr>
        <p:spPr>
          <a:xfrm>
            <a:off x="6063363" y="1929700"/>
            <a:ext cx="3050339" cy="29527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LaBombard 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Phys. Plasmas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C36578C-E090-38A8-94C1-0F254AA39A96}"/>
              </a:ext>
            </a:extLst>
          </p:cNvPr>
          <p:cNvSpPr txBox="1"/>
          <p:nvPr/>
        </p:nvSpPr>
        <p:spPr>
          <a:xfrm>
            <a:off x="6063363" y="2224975"/>
            <a:ext cx="3050339" cy="29527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Hughes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(2008)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44CAD0C-E230-E7E8-081E-A5E5D7015FA3}"/>
              </a:ext>
            </a:extLst>
          </p:cNvPr>
          <p:cNvSpPr txBox="1"/>
          <p:nvPr/>
        </p:nvSpPr>
        <p:spPr>
          <a:xfrm>
            <a:off x="6063363" y="2520250"/>
            <a:ext cx="3050339" cy="29527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Miller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(2025)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EFC61D1-48A4-C151-8BC1-C46F73887627}"/>
              </a:ext>
            </a:extLst>
          </p:cNvPr>
          <p:cNvSpPr txBox="1"/>
          <p:nvPr/>
        </p:nvSpPr>
        <p:spPr>
          <a:xfrm>
            <a:off x="6063362" y="1043875"/>
            <a:ext cx="3050339" cy="29527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Boivin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Rev. Sci.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Instrum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(2001)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7167496-E091-CEDD-E196-72BB8ED94784}"/>
              </a:ext>
            </a:extLst>
          </p:cNvPr>
          <p:cNvSpPr txBox="1"/>
          <p:nvPr/>
        </p:nvSpPr>
        <p:spPr>
          <a:xfrm>
            <a:off x="6063361" y="2818893"/>
            <a:ext cx="3050339" cy="29527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Miller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Mat. Energy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(2025)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8A0121D-1F37-E6DC-77DD-1947E757B0CB}"/>
              </a:ext>
            </a:extLst>
          </p:cNvPr>
          <p:cNvSpPr txBox="1"/>
          <p:nvPr/>
        </p:nvSpPr>
        <p:spPr>
          <a:xfrm>
            <a:off x="7492833" y="3612526"/>
            <a:ext cx="3050339" cy="29527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Laggner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Rev. Sci.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Instrum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EF6D2B5-87AC-34CE-71D5-DE21C4D3E0A5}"/>
              </a:ext>
            </a:extLst>
          </p:cNvPr>
          <p:cNvSpPr txBox="1"/>
          <p:nvPr/>
        </p:nvSpPr>
        <p:spPr>
          <a:xfrm>
            <a:off x="7492833" y="3907801"/>
            <a:ext cx="3050339" cy="29527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Rosenthal 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(2023)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5261DC8-24BA-CD8C-ADC5-602B026BE4F6}"/>
              </a:ext>
            </a:extLst>
          </p:cNvPr>
          <p:cNvSpPr txBox="1"/>
          <p:nvPr/>
        </p:nvSpPr>
        <p:spPr>
          <a:xfrm>
            <a:off x="7492833" y="4203076"/>
            <a:ext cx="3050339" cy="29527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Chaban 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Fusion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(2024)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46B9197-74AF-EA15-79A4-E5A83BE191E5}"/>
              </a:ext>
            </a:extLst>
          </p:cNvPr>
          <p:cNvSpPr txBox="1"/>
          <p:nvPr/>
        </p:nvSpPr>
        <p:spPr>
          <a:xfrm>
            <a:off x="7492833" y="4498351"/>
            <a:ext cx="3050339" cy="29527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Horvath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Rev. Sci.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Instrum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(2024)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8E468FC-0AD7-AE7B-C223-70A0D8D1E4D1}"/>
              </a:ext>
            </a:extLst>
          </p:cNvPr>
          <p:cNvSpPr txBox="1"/>
          <p:nvPr/>
        </p:nvSpPr>
        <p:spPr>
          <a:xfrm>
            <a:off x="7492833" y="4793626"/>
            <a:ext cx="3050339" cy="29527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Balbin-Arias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(2025)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7158C97-0A33-C0B9-8556-766A1C8E5AAA}"/>
              </a:ext>
            </a:extLst>
          </p:cNvPr>
          <p:cNvSpPr txBox="1"/>
          <p:nvPr/>
        </p:nvSpPr>
        <p:spPr>
          <a:xfrm>
            <a:off x="7492832" y="3317251"/>
            <a:ext cx="3050339" cy="29527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Rosenthal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Rev. Sci.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Instrum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(2021)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6F33757-B11F-B26B-9895-B805105646C6}"/>
              </a:ext>
            </a:extLst>
          </p:cNvPr>
          <p:cNvSpPr txBox="1"/>
          <p:nvPr/>
        </p:nvSpPr>
        <p:spPr>
          <a:xfrm>
            <a:off x="6906742" y="5282626"/>
            <a:ext cx="3814508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William &amp; Mary</a:t>
            </a:r>
          </a:p>
          <a:p>
            <a:pPr marL="342900" indent="-342900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sz="2200" dirty="0"/>
              <a:t>Neutrals modeling</a:t>
            </a:r>
          </a:p>
          <a:p>
            <a:pPr marL="342900" indent="-342900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sz="2200" dirty="0"/>
              <a:t>Contacts: Saskia </a:t>
            </a:r>
            <a:r>
              <a:rPr lang="en-US" sz="2200" dirty="0" err="1"/>
              <a:t>Mordijck</a:t>
            </a:r>
            <a:endParaRPr lang="en-US" sz="2200" dirty="0"/>
          </a:p>
          <a:p>
            <a:pPr>
              <a:buClr>
                <a:schemeClr val="accent6"/>
              </a:buClr>
            </a:pPr>
            <a:endParaRPr lang="en-US" sz="32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43E2BB8-E614-D45E-24F1-E721944DF402}"/>
              </a:ext>
            </a:extLst>
          </p:cNvPr>
          <p:cNvSpPr txBox="1"/>
          <p:nvPr/>
        </p:nvSpPr>
        <p:spPr>
          <a:xfrm>
            <a:off x="10501307" y="5535590"/>
            <a:ext cx="1627113" cy="484902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Mordijck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(2020)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26508FD-B311-912E-E776-AB63F8E51411}"/>
              </a:ext>
            </a:extLst>
          </p:cNvPr>
          <p:cNvSpPr txBox="1"/>
          <p:nvPr/>
        </p:nvSpPr>
        <p:spPr>
          <a:xfrm>
            <a:off x="10501306" y="6020492"/>
            <a:ext cx="1627113" cy="484902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Mordijck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(2024)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65792-4C24-A53F-3526-541B1F605832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1903579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FD518-FF2F-C949-C909-23E7B9FC2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4D59C7B6-DA64-703D-F193-8A7E394D3061}"/>
              </a:ext>
            </a:extLst>
          </p:cNvPr>
          <p:cNvSpPr/>
          <p:nvPr/>
        </p:nvSpPr>
        <p:spPr>
          <a:xfrm>
            <a:off x="3983240" y="5366705"/>
            <a:ext cx="1124263" cy="787890"/>
          </a:xfrm>
          <a:prstGeom prst="roundRect">
            <a:avLst/>
          </a:prstGeom>
          <a:solidFill>
            <a:srgbClr val="007EBC">
              <a:alpha val="2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ED268EDF-F252-CC67-2D42-C15EF2806072}"/>
              </a:ext>
            </a:extLst>
          </p:cNvPr>
          <p:cNvSpPr/>
          <p:nvPr/>
        </p:nvSpPr>
        <p:spPr>
          <a:xfrm>
            <a:off x="5320838" y="5366705"/>
            <a:ext cx="1124263" cy="787890"/>
          </a:xfrm>
          <a:prstGeom prst="roundRect">
            <a:avLst/>
          </a:prstGeom>
          <a:solidFill>
            <a:srgbClr val="976BBF">
              <a:alpha val="2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E3431D-1B7E-632E-B6D9-6AD00BF49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19" y="1715495"/>
            <a:ext cx="2424719" cy="3437395"/>
          </a:xfrm>
          <a:prstGeom prst="rect">
            <a:avLst/>
          </a:prstGeom>
        </p:spPr>
      </p:pic>
      <p:pic>
        <p:nvPicPr>
          <p:cNvPr id="37" name="Picture 36" descr="Diagram, logo&#10;&#10;Description automatically generated">
            <a:extLst>
              <a:ext uri="{FF2B5EF4-FFF2-40B4-BE49-F238E27FC236}">
                <a16:creationId xmlns:a16="http://schemas.microsoft.com/office/drawing/2014/main" id="{97F90713-D70D-A189-8A50-F81857F74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86" y="1070696"/>
            <a:ext cx="3887590" cy="516640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8111D28-8E20-69FB-1101-554B04B7A780}"/>
              </a:ext>
            </a:extLst>
          </p:cNvPr>
          <p:cNvSpPr/>
          <p:nvPr/>
        </p:nvSpPr>
        <p:spPr>
          <a:xfrm>
            <a:off x="155071" y="969120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6BB58B9-CC85-4FBA-BD2D-8A003EE115B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80184" y="83493"/>
                <a:ext cx="10503877" cy="630297"/>
              </a:xfrm>
            </p:spPr>
            <p:txBody>
              <a:bodyPr/>
              <a:lstStyle/>
              <a:p>
                <a:r>
                  <a:rPr lang="en-US" sz="2600" dirty="0"/>
                  <a:t>Lyman-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sz="2600" dirty="0"/>
                  <a:t> emission and electron density and temperature measurements enable estimation of neutrals quantities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6BB58B9-CC85-4FBA-BD2D-8A003EE11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80184" y="83493"/>
                <a:ext cx="10503877" cy="630297"/>
              </a:xfrm>
              <a:blipFill>
                <a:blip r:embed="rId5"/>
                <a:stretch>
                  <a:fillRect l="-1087" t="-13725" b="-50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0DE492C3-3F13-3361-2FC3-527AFA609A8E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E8A269-4641-1B7A-F959-A198B07679AD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9A05D0-5638-5DF1-497C-C3414E58A8BF}"/>
              </a:ext>
            </a:extLst>
          </p:cNvPr>
          <p:cNvSpPr txBox="1"/>
          <p:nvPr/>
        </p:nvSpPr>
        <p:spPr>
          <a:xfrm>
            <a:off x="2176581" y="41612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F3B521-90DD-1AF3-9E53-6458FBBA3820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A10792-2BBF-492D-19F7-3590EE164A2D}"/>
              </a:ext>
            </a:extLst>
          </p:cNvPr>
          <p:cNvSpPr txBox="1"/>
          <p:nvPr/>
        </p:nvSpPr>
        <p:spPr>
          <a:xfrm>
            <a:off x="6282640" y="970673"/>
            <a:ext cx="2094311" cy="7515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2000" b="1" dirty="0">
                <a:solidFill>
                  <a:srgbClr val="945EB3"/>
                </a:solidFill>
              </a:rPr>
              <a:t>Edge Thomson Scattering (ETS)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97921F-85FF-D68A-C00B-67CD3B3EAC34}"/>
              </a:ext>
            </a:extLst>
          </p:cNvPr>
          <p:cNvSpPr txBox="1"/>
          <p:nvPr/>
        </p:nvSpPr>
        <p:spPr>
          <a:xfrm>
            <a:off x="3344992" y="1233651"/>
            <a:ext cx="2307341" cy="422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2000" b="1" dirty="0">
                <a:solidFill>
                  <a:srgbClr val="006EAB"/>
                </a:solidFill>
              </a:rPr>
              <a:t>Ly</a:t>
            </a:r>
            <a:r>
              <a:rPr lang="en-US" sz="2000" b="1" baseline="-25000" dirty="0">
                <a:solidFill>
                  <a:srgbClr val="006EAB"/>
                </a:solidFill>
                <a:sym typeface="Symbol" pitchFamily="2" charset="2"/>
              </a:rPr>
              <a:t></a:t>
            </a:r>
            <a:r>
              <a:rPr lang="en-US" sz="2000" b="1" dirty="0">
                <a:solidFill>
                  <a:srgbClr val="006EAB"/>
                </a:solidFill>
                <a:sym typeface="Symbol" pitchFamily="2" charset="2"/>
              </a:rPr>
              <a:t> array (LYMID)</a:t>
            </a:r>
            <a:endParaRPr lang="en-US" sz="2000" b="1" dirty="0">
              <a:solidFill>
                <a:srgbClr val="006EAB"/>
              </a:solidFill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5BB56EE-6CE6-41F0-75E3-5845AAD5BFE6}"/>
              </a:ext>
            </a:extLst>
          </p:cNvPr>
          <p:cNvGrpSpPr/>
          <p:nvPr/>
        </p:nvGrpSpPr>
        <p:grpSpPr>
          <a:xfrm>
            <a:off x="2066009" y="3828086"/>
            <a:ext cx="272558" cy="64846"/>
            <a:chOff x="2066009" y="4132886"/>
            <a:chExt cx="272558" cy="6484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EBB4744-C7E8-B77F-CB4B-E345F50404D5}"/>
                </a:ext>
              </a:extLst>
            </p:cNvPr>
            <p:cNvSpPr/>
            <p:nvPr/>
          </p:nvSpPr>
          <p:spPr>
            <a:xfrm>
              <a:off x="2066009" y="4133721"/>
              <a:ext cx="64008" cy="640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6344CC2-508B-3F8E-1E4A-B540804D61DF}"/>
                </a:ext>
              </a:extLst>
            </p:cNvPr>
            <p:cNvSpPr/>
            <p:nvPr/>
          </p:nvSpPr>
          <p:spPr>
            <a:xfrm>
              <a:off x="2082052" y="4133722"/>
              <a:ext cx="64008" cy="640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192BDD0-FB5C-096F-D1ED-2D04116FD0FF}"/>
                </a:ext>
              </a:extLst>
            </p:cNvPr>
            <p:cNvSpPr/>
            <p:nvPr/>
          </p:nvSpPr>
          <p:spPr>
            <a:xfrm>
              <a:off x="2098095" y="4133723"/>
              <a:ext cx="64008" cy="640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9FC84C-3665-8A09-60DF-87E37A7AA3A1}"/>
                </a:ext>
              </a:extLst>
            </p:cNvPr>
            <p:cNvSpPr/>
            <p:nvPr/>
          </p:nvSpPr>
          <p:spPr>
            <a:xfrm>
              <a:off x="2122157" y="4133722"/>
              <a:ext cx="64008" cy="640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141CB5-6CFC-7B1C-9675-EB71ADD7B22F}"/>
                </a:ext>
              </a:extLst>
            </p:cNvPr>
            <p:cNvSpPr/>
            <p:nvPr/>
          </p:nvSpPr>
          <p:spPr>
            <a:xfrm>
              <a:off x="2138200" y="4133723"/>
              <a:ext cx="64008" cy="640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BA0E55E-9EAF-7E6B-83AF-35A092D9A95C}"/>
                </a:ext>
              </a:extLst>
            </p:cNvPr>
            <p:cNvSpPr/>
            <p:nvPr/>
          </p:nvSpPr>
          <p:spPr>
            <a:xfrm>
              <a:off x="2154243" y="4133724"/>
              <a:ext cx="64008" cy="640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44D57F8-37C0-CECE-4B0F-1EBF9F3BF142}"/>
                </a:ext>
              </a:extLst>
            </p:cNvPr>
            <p:cNvSpPr/>
            <p:nvPr/>
          </p:nvSpPr>
          <p:spPr>
            <a:xfrm>
              <a:off x="2186325" y="4132886"/>
              <a:ext cx="64008" cy="640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D32407E-4BA2-2642-6DF9-64EBC180D39C}"/>
                </a:ext>
              </a:extLst>
            </p:cNvPr>
            <p:cNvSpPr/>
            <p:nvPr/>
          </p:nvSpPr>
          <p:spPr>
            <a:xfrm>
              <a:off x="2202368" y="4132887"/>
              <a:ext cx="64008" cy="640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CADA9B3-5A54-B36F-72E2-C06238E391F0}"/>
                </a:ext>
              </a:extLst>
            </p:cNvPr>
            <p:cNvSpPr/>
            <p:nvPr/>
          </p:nvSpPr>
          <p:spPr>
            <a:xfrm>
              <a:off x="2218411" y="4132888"/>
              <a:ext cx="64008" cy="640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13DDCD1-8246-BC9A-069A-6517155B3854}"/>
                </a:ext>
              </a:extLst>
            </p:cNvPr>
            <p:cNvSpPr/>
            <p:nvPr/>
          </p:nvSpPr>
          <p:spPr>
            <a:xfrm>
              <a:off x="2242473" y="4132887"/>
              <a:ext cx="64008" cy="640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5AE53E-E074-8FA5-6DBD-2C7CD8C969E1}"/>
                </a:ext>
              </a:extLst>
            </p:cNvPr>
            <p:cNvSpPr/>
            <p:nvPr/>
          </p:nvSpPr>
          <p:spPr>
            <a:xfrm>
              <a:off x="2258516" y="4132888"/>
              <a:ext cx="64008" cy="640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41EBDB1-B66A-3CDF-9960-BFBB97B83C46}"/>
                </a:ext>
              </a:extLst>
            </p:cNvPr>
            <p:cNvSpPr/>
            <p:nvPr/>
          </p:nvSpPr>
          <p:spPr>
            <a:xfrm>
              <a:off x="2274559" y="4132889"/>
              <a:ext cx="64008" cy="640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3DD47F2-855F-CF07-3842-96FA50FE708C}"/>
              </a:ext>
            </a:extLst>
          </p:cNvPr>
          <p:cNvSpPr txBox="1"/>
          <p:nvPr/>
        </p:nvSpPr>
        <p:spPr>
          <a:xfrm>
            <a:off x="-225468" y="6475956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0EFA4E2-4A8F-B89E-0BF8-62166F258F59}"/>
              </a:ext>
            </a:extLst>
          </p:cNvPr>
          <p:cNvSpPr/>
          <p:nvPr/>
        </p:nvSpPr>
        <p:spPr>
          <a:xfrm>
            <a:off x="10496644" y="2077788"/>
            <a:ext cx="1124263" cy="947450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F805CA-55DE-F443-DE8E-6D98D273C7B9}"/>
                  </a:ext>
                </a:extLst>
              </p:cNvPr>
              <p:cNvSpPr txBox="1"/>
              <p:nvPr/>
            </p:nvSpPr>
            <p:spPr>
              <a:xfrm>
                <a:off x="10620405" y="2246509"/>
                <a:ext cx="897174" cy="50884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3000" b="1" i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F805CA-55DE-F443-DE8E-6D98D273C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405" y="2246509"/>
                <a:ext cx="897174" cy="508848"/>
              </a:xfrm>
              <a:prstGeom prst="rect">
                <a:avLst/>
              </a:prstGeom>
              <a:blipFill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ACA248B8-C988-6457-3250-85A1DF5FCDB9}"/>
              </a:ext>
            </a:extLst>
          </p:cNvPr>
          <p:cNvSpPr txBox="1"/>
          <p:nvPr/>
        </p:nvSpPr>
        <p:spPr>
          <a:xfrm>
            <a:off x="8111213" y="5201405"/>
            <a:ext cx="897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2400" dirty="0"/>
              <a:t>ADAS</a:t>
            </a: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B5C8237E-7128-1299-0AAE-4A4759E14340}"/>
              </a:ext>
            </a:extLst>
          </p:cNvPr>
          <p:cNvSpPr/>
          <p:nvPr/>
        </p:nvSpPr>
        <p:spPr>
          <a:xfrm>
            <a:off x="9293799" y="2077787"/>
            <a:ext cx="816149" cy="4238213"/>
          </a:xfrm>
          <a:prstGeom prst="leftBrace">
            <a:avLst>
              <a:gd name="adj1" fmla="val 8333"/>
              <a:gd name="adj2" fmla="val 87478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D62E03E-A482-E281-077C-5DF1C9409747}"/>
              </a:ext>
            </a:extLst>
          </p:cNvPr>
          <p:cNvSpPr/>
          <p:nvPr/>
        </p:nvSpPr>
        <p:spPr>
          <a:xfrm>
            <a:off x="10496644" y="3175680"/>
            <a:ext cx="1124263" cy="947450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F255B8-D0B7-F58B-8293-96FB9A45C0DD}"/>
                  </a:ext>
                </a:extLst>
              </p:cNvPr>
              <p:cNvSpPr txBox="1"/>
              <p:nvPr/>
            </p:nvSpPr>
            <p:spPr>
              <a:xfrm>
                <a:off x="10610188" y="3379868"/>
                <a:ext cx="897174" cy="50884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𝐢𝐨𝐧</m:t>
                          </m:r>
                        </m:sub>
                      </m:sSub>
                    </m:oMath>
                  </m:oMathPara>
                </a14:m>
                <a:endParaRPr lang="en-US" sz="3000" b="1" i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F255B8-D0B7-F58B-8293-96FB9A45C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0188" y="3379868"/>
                <a:ext cx="897174" cy="508848"/>
              </a:xfrm>
              <a:prstGeom prst="rect">
                <a:avLst/>
              </a:prstGeom>
              <a:blipFill>
                <a:blip r:embed="rId8"/>
                <a:stretch>
                  <a:fillRect l="-1389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3F3029-54CF-7DC3-4B37-1916B7D141E4}"/>
              </a:ext>
            </a:extLst>
          </p:cNvPr>
          <p:cNvSpPr/>
          <p:nvPr/>
        </p:nvSpPr>
        <p:spPr>
          <a:xfrm>
            <a:off x="10496644" y="4273572"/>
            <a:ext cx="1124263" cy="947450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283B78-6D7B-9994-E15D-E6CF81688D11}"/>
                  </a:ext>
                </a:extLst>
              </p:cNvPr>
              <p:cNvSpPr txBox="1"/>
              <p:nvPr/>
            </p:nvSpPr>
            <p:spPr>
              <a:xfrm>
                <a:off x="10620405" y="4472553"/>
                <a:ext cx="897174" cy="50884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</m:oMath>
                  </m:oMathPara>
                </a14:m>
                <a:endParaRPr lang="en-US" sz="3000" b="1" i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283B78-6D7B-9994-E15D-E6CF81688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405" y="4472553"/>
                <a:ext cx="897174" cy="508848"/>
              </a:xfrm>
              <a:prstGeom prst="rect">
                <a:avLst/>
              </a:prstGeom>
              <a:blipFill>
                <a:blip r:embed="rId9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603ED32-B3C4-B83C-53F7-BFE4D2CCC350}"/>
              </a:ext>
            </a:extLst>
          </p:cNvPr>
          <p:cNvSpPr txBox="1">
            <a:spLocks/>
          </p:cNvSpPr>
          <p:nvPr/>
        </p:nvSpPr>
        <p:spPr>
          <a:xfrm>
            <a:off x="10110599" y="1482937"/>
            <a:ext cx="1916785" cy="5960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C2582"/>
              </a:buClr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ym typeface="Wingdings" pitchFamily="2" charset="2"/>
              </a:rPr>
              <a:t>Experimentally inferred</a:t>
            </a:r>
            <a:endParaRPr lang="en-US" sz="18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F4716DF-D15A-1A7E-B8BE-517D2C11F6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3314" y="1703670"/>
            <a:ext cx="2888005" cy="3437395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AFEF5B8-62E7-4E99-5401-F6B5FD6E7B50}"/>
              </a:ext>
            </a:extLst>
          </p:cNvPr>
          <p:cNvSpPr/>
          <p:nvPr/>
        </p:nvSpPr>
        <p:spPr>
          <a:xfrm>
            <a:off x="10496644" y="5368551"/>
            <a:ext cx="1124263" cy="947450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6C12BF7-DC8C-6FAE-53CC-F41FE385EF7B}"/>
                  </a:ext>
                </a:extLst>
              </p:cNvPr>
              <p:cNvSpPr txBox="1"/>
              <p:nvPr/>
            </p:nvSpPr>
            <p:spPr>
              <a:xfrm>
                <a:off x="10620405" y="5567532"/>
                <a:ext cx="897174" cy="50884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𝐞𝐟𝐟</m:t>
                          </m:r>
                        </m:sub>
                      </m:sSub>
                    </m:oMath>
                  </m:oMathPara>
                </a14:m>
                <a:endParaRPr lang="en-US" sz="3000" b="1" i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6C12BF7-DC8C-6FAE-53CC-F41FE385E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405" y="5567532"/>
                <a:ext cx="897174" cy="508848"/>
              </a:xfrm>
              <a:prstGeom prst="rect">
                <a:avLst/>
              </a:prstGeom>
              <a:blipFill>
                <a:blip r:embed="rId11"/>
                <a:stretch>
                  <a:fillRect l="-2817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C0CF790-0D1F-BBF9-B5D6-4AD6F909D355}"/>
                  </a:ext>
                </a:extLst>
              </p:cNvPr>
              <p:cNvSpPr txBox="1"/>
              <p:nvPr/>
            </p:nvSpPr>
            <p:spPr>
              <a:xfrm>
                <a:off x="3650395" y="3388126"/>
                <a:ext cx="1045894" cy="3547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C0CF790-0D1F-BBF9-B5D6-4AD6F909D3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395" y="3388126"/>
                <a:ext cx="1045894" cy="354754"/>
              </a:xfrm>
              <a:prstGeom prst="rect">
                <a:avLst/>
              </a:prstGeom>
              <a:blipFill>
                <a:blip r:embed="rId12"/>
                <a:stretch>
                  <a:fillRect l="-6024" r="-18072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48798BE-4F89-1BA2-56F5-6EC0466EFDC2}"/>
                  </a:ext>
                </a:extLst>
              </p:cNvPr>
              <p:cNvSpPr txBox="1"/>
              <p:nvPr/>
            </p:nvSpPr>
            <p:spPr>
              <a:xfrm>
                <a:off x="4098284" y="5395433"/>
                <a:ext cx="862584" cy="5964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</m:t>
                          </m:r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y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48798BE-4F89-1BA2-56F5-6EC0466EF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284" y="5395433"/>
                <a:ext cx="862584" cy="596445"/>
              </a:xfrm>
              <a:prstGeom prst="rect">
                <a:avLst/>
              </a:prstGeom>
              <a:blipFill>
                <a:blip r:embed="rId13"/>
                <a:stretch>
                  <a:fillRect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C4260C4-1671-45B4-3171-B203CCEF0DFE}"/>
                  </a:ext>
                </a:extLst>
              </p:cNvPr>
              <p:cNvSpPr txBox="1"/>
              <p:nvPr/>
            </p:nvSpPr>
            <p:spPr>
              <a:xfrm>
                <a:off x="5542462" y="5488445"/>
                <a:ext cx="739136" cy="524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C4260C4-1671-45B4-3171-B203CCEF0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462" y="5488445"/>
                <a:ext cx="739136" cy="52435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805CF5C3-69BD-4A67-8990-048E5C9CF8AD}"/>
              </a:ext>
            </a:extLst>
          </p:cNvPr>
          <p:cNvSpPr/>
          <p:nvPr/>
        </p:nvSpPr>
        <p:spPr>
          <a:xfrm>
            <a:off x="6663220" y="5368551"/>
            <a:ext cx="1124263" cy="787890"/>
          </a:xfrm>
          <a:prstGeom prst="roundRect">
            <a:avLst/>
          </a:prstGeom>
          <a:solidFill>
            <a:srgbClr val="976BBF">
              <a:alpha val="2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ABCB09E-721D-BB55-4DCF-253E40C0A92E}"/>
                  </a:ext>
                </a:extLst>
              </p:cNvPr>
              <p:cNvSpPr txBox="1"/>
              <p:nvPr/>
            </p:nvSpPr>
            <p:spPr>
              <a:xfrm>
                <a:off x="6855091" y="5500650"/>
                <a:ext cx="739136" cy="524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ABCB09E-721D-BB55-4DCF-253E40C0A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091" y="5500650"/>
                <a:ext cx="739136" cy="52435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36DD199-A470-6DFB-CB4F-07E88375BD1D}"/>
                  </a:ext>
                </a:extLst>
              </p:cNvPr>
              <p:cNvSpPr txBox="1"/>
              <p:nvPr/>
            </p:nvSpPr>
            <p:spPr>
              <a:xfrm>
                <a:off x="3612578" y="2622778"/>
                <a:ext cx="1045894" cy="3547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36DD199-A470-6DFB-CB4F-07E88375B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578" y="2622778"/>
                <a:ext cx="1045894" cy="354754"/>
              </a:xfrm>
              <a:prstGeom prst="rect">
                <a:avLst/>
              </a:prstGeom>
              <a:blipFill>
                <a:blip r:embed="rId16"/>
                <a:stretch>
                  <a:fillRect l="-4819" r="-1205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2AF9A43F-6DFA-6265-EC90-A24FC9A0917F}"/>
              </a:ext>
            </a:extLst>
          </p:cNvPr>
          <p:cNvSpPr txBox="1"/>
          <p:nvPr/>
        </p:nvSpPr>
        <p:spPr>
          <a:xfrm>
            <a:off x="7717988" y="5957589"/>
            <a:ext cx="1743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dirty="0"/>
              <a:t>Collisional-radiative model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66EB1DA-8470-0F6E-7F6F-13B3E22C4828}"/>
              </a:ext>
            </a:extLst>
          </p:cNvPr>
          <p:cNvCxnSpPr>
            <a:cxnSpLocks/>
          </p:cNvCxnSpPr>
          <p:nvPr/>
        </p:nvCxnSpPr>
        <p:spPr>
          <a:xfrm>
            <a:off x="7995920" y="5787304"/>
            <a:ext cx="11277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BCB5B06-6FB7-9406-6E0D-F1E19920A898}"/>
              </a:ext>
            </a:extLst>
          </p:cNvPr>
          <p:cNvSpPr txBox="1"/>
          <p:nvPr/>
        </p:nvSpPr>
        <p:spPr>
          <a:xfrm>
            <a:off x="1211315" y="2366847"/>
            <a:ext cx="589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945EB3"/>
                </a:solidFill>
              </a:rPr>
              <a:t>ETS</a:t>
            </a:r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C5464B9-CBEB-82BA-0756-BDC9DB58CCBA}"/>
              </a:ext>
            </a:extLst>
          </p:cNvPr>
          <p:cNvSpPr txBox="1"/>
          <p:nvPr/>
        </p:nvSpPr>
        <p:spPr>
          <a:xfrm rot="5400000">
            <a:off x="2093137" y="3704050"/>
            <a:ext cx="8601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6EAB"/>
                </a:solidFill>
                <a:sym typeface="Symbol" pitchFamily="2" charset="2"/>
              </a:rPr>
              <a:t>LYMID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A7482A-432E-7A3F-F67F-9F83CE2E53BF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B00E41-E673-C410-673D-1DA1339053DD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3308771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C3CE3-10F7-655B-F4BB-B626125A7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513E242-C1C5-1CA1-7D25-75970F693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851" y="2078203"/>
            <a:ext cx="3064164" cy="4312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B772DD-A6F9-4F6F-1A15-CF4350F58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45" y="2111667"/>
            <a:ext cx="2992023" cy="42793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98ED88-B83B-9037-F1E7-E6F70870D8DB}"/>
              </a:ext>
            </a:extLst>
          </p:cNvPr>
          <p:cNvSpPr/>
          <p:nvPr/>
        </p:nvSpPr>
        <p:spPr>
          <a:xfrm>
            <a:off x="4539713" y="6601457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D8A94B-A757-0075-1448-EE2E5E8EF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4" y="83493"/>
            <a:ext cx="10503877" cy="630297"/>
          </a:xfrm>
        </p:spPr>
        <p:txBody>
          <a:bodyPr/>
          <a:lstStyle/>
          <a:p>
            <a:r>
              <a:rPr lang="en-US" sz="2600" dirty="0"/>
              <a:t>Measurements of plasma and neutral emissivity allows inference of ionization and particle flux profiles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CB2479-DB53-145D-93C4-192B32453ADE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3189EF-3419-8A1B-5B90-2BF40BD9CEF1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3D9DDD-EE81-71E2-2C44-7619CC20825F}"/>
              </a:ext>
            </a:extLst>
          </p:cNvPr>
          <p:cNvSpPr txBox="1"/>
          <p:nvPr/>
        </p:nvSpPr>
        <p:spPr>
          <a:xfrm>
            <a:off x="2176581" y="41612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408137-E28E-4489-59DC-772A92FCE952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120AD6-FA87-43C4-5BAE-BB9D6F00A0CF}"/>
              </a:ext>
            </a:extLst>
          </p:cNvPr>
          <p:cNvSpPr txBox="1"/>
          <p:nvPr/>
        </p:nvSpPr>
        <p:spPr>
          <a:xfrm>
            <a:off x="12023771" y="435564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i="1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00296AC-5E05-3DAD-5BBF-55AA3518AD98}"/>
              </a:ext>
            </a:extLst>
          </p:cNvPr>
          <p:cNvSpPr/>
          <p:nvPr/>
        </p:nvSpPr>
        <p:spPr>
          <a:xfrm>
            <a:off x="8988682" y="1220333"/>
            <a:ext cx="1124263" cy="794577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2F8AEB-BB09-1C65-522A-76F1E72D7B1D}"/>
                  </a:ext>
                </a:extLst>
              </p:cNvPr>
              <p:cNvSpPr txBox="1"/>
              <p:nvPr/>
            </p:nvSpPr>
            <p:spPr>
              <a:xfrm>
                <a:off x="9102227" y="1359793"/>
                <a:ext cx="897174" cy="50884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</m:oMath>
                  </m:oMathPara>
                </a14:m>
                <a:endParaRPr lang="en-US" sz="3000" b="1" i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2F8AEB-BB09-1C65-522A-76F1E72D7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227" y="1359793"/>
                <a:ext cx="897174" cy="508848"/>
              </a:xfrm>
              <a:prstGeom prst="rect">
                <a:avLst/>
              </a:prstGeom>
              <a:blipFill>
                <a:blip r:embed="rId6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C78F07E-3016-0A1B-BC2F-0771C4B90EA2}"/>
              </a:ext>
            </a:extLst>
          </p:cNvPr>
          <p:cNvSpPr/>
          <p:nvPr/>
        </p:nvSpPr>
        <p:spPr>
          <a:xfrm>
            <a:off x="10314527" y="1220333"/>
            <a:ext cx="1124263" cy="794578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6598246-B9BC-9DB2-4174-79DA7EFED23C}"/>
                  </a:ext>
                </a:extLst>
              </p:cNvPr>
              <p:cNvSpPr txBox="1"/>
              <p:nvPr/>
            </p:nvSpPr>
            <p:spPr>
              <a:xfrm>
                <a:off x="10428072" y="1359793"/>
                <a:ext cx="897174" cy="50884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𝐞𝐟𝐟</m:t>
                          </m:r>
                        </m:sub>
                      </m:sSub>
                    </m:oMath>
                  </m:oMathPara>
                </a14:m>
                <a:endParaRPr lang="en-US" sz="3000" b="1" i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6598246-B9BC-9DB2-4174-79DA7EFED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8072" y="1359793"/>
                <a:ext cx="897174" cy="508848"/>
              </a:xfrm>
              <a:prstGeom prst="rect">
                <a:avLst/>
              </a:prstGeom>
              <a:blipFill>
                <a:blip r:embed="rId7"/>
                <a:stretch>
                  <a:fillRect l="-2817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DD6A692-34DB-4296-CD8A-E71A77ED6C19}"/>
                  </a:ext>
                </a:extLst>
              </p:cNvPr>
              <p:cNvSpPr txBox="1"/>
              <p:nvPr/>
            </p:nvSpPr>
            <p:spPr>
              <a:xfrm>
                <a:off x="6092190" y="4574976"/>
                <a:ext cx="2588709" cy="10863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2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14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DD6A692-34DB-4296-CD8A-E71A77ED6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190" y="4574976"/>
                <a:ext cx="2588709" cy="10863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7E0F987-4309-CC7A-BE97-0CCE27B53609}"/>
                  </a:ext>
                </a:extLst>
              </p:cNvPr>
              <p:cNvSpPr txBox="1"/>
              <p:nvPr/>
            </p:nvSpPr>
            <p:spPr>
              <a:xfrm>
                <a:off x="4704084" y="1123578"/>
                <a:ext cx="2588709" cy="79457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ion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7E0F987-4309-CC7A-BE97-0CCE27B53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084" y="1123578"/>
                <a:ext cx="2588709" cy="794576"/>
              </a:xfrm>
              <a:prstGeom prst="rect">
                <a:avLst/>
              </a:prstGeom>
              <a:blipFill>
                <a:blip r:embed="rId9"/>
                <a:stretch>
                  <a:fillRect b="-4545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BAA36E2-418D-124C-F004-E0751FB1A468}"/>
              </a:ext>
            </a:extLst>
          </p:cNvPr>
          <p:cNvSpPr/>
          <p:nvPr/>
        </p:nvSpPr>
        <p:spPr>
          <a:xfrm>
            <a:off x="688178" y="1220332"/>
            <a:ext cx="1124263" cy="796533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09F6D9-8DB9-3DA2-261C-68D844DAFEBC}"/>
                  </a:ext>
                </a:extLst>
              </p:cNvPr>
              <p:cNvSpPr txBox="1"/>
              <p:nvPr/>
            </p:nvSpPr>
            <p:spPr>
              <a:xfrm>
                <a:off x="807678" y="1303672"/>
                <a:ext cx="897174" cy="50884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3000" b="1" i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09F6D9-8DB9-3DA2-261C-68D844DAF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78" y="1303672"/>
                <a:ext cx="897174" cy="508848"/>
              </a:xfrm>
              <a:prstGeom prst="rect">
                <a:avLst/>
              </a:prstGeom>
              <a:blipFill>
                <a:blip r:embed="rId10"/>
                <a:stretch>
                  <a:fillRect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CFCAEE7-9C63-2B9E-96A1-2B916F788BC5}"/>
              </a:ext>
            </a:extLst>
          </p:cNvPr>
          <p:cNvSpPr/>
          <p:nvPr/>
        </p:nvSpPr>
        <p:spPr>
          <a:xfrm>
            <a:off x="2014023" y="1220332"/>
            <a:ext cx="1124263" cy="796533"/>
          </a:xfrm>
          <a:prstGeom prst="roundRect">
            <a:avLst/>
          </a:prstGeom>
          <a:solidFill>
            <a:srgbClr val="C00000">
              <a:alpha val="3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99F508D-043C-784B-6BCA-E9B012CBF4C0}"/>
                  </a:ext>
                </a:extLst>
              </p:cNvPr>
              <p:cNvSpPr txBox="1"/>
              <p:nvPr/>
            </p:nvSpPr>
            <p:spPr>
              <a:xfrm>
                <a:off x="2129553" y="1303672"/>
                <a:ext cx="897174" cy="50884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000" b="1" i="0" smtClean="0">
                              <a:latin typeface="Cambria Math" panose="02040503050406030204" pitchFamily="18" charset="0"/>
                            </a:rPr>
                            <m:t>𝐢𝐨𝐧</m:t>
                          </m:r>
                        </m:sub>
                      </m:sSub>
                    </m:oMath>
                  </m:oMathPara>
                </a14:m>
                <a:endParaRPr lang="en-US" sz="3000" b="1" i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99F508D-043C-784B-6BCA-E9B012CBF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9553" y="1303672"/>
                <a:ext cx="897174" cy="508848"/>
              </a:xfrm>
              <a:prstGeom prst="rect">
                <a:avLst/>
              </a:prstGeom>
              <a:blipFill>
                <a:blip r:embed="rId11"/>
                <a:stretch>
                  <a:fillRect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0375BB8-B46C-A975-99FC-CCF2E76B01AD}"/>
                  </a:ext>
                </a:extLst>
              </p:cNvPr>
              <p:cNvSpPr txBox="1"/>
              <p:nvPr/>
            </p:nvSpPr>
            <p:spPr>
              <a:xfrm>
                <a:off x="3309137" y="2592768"/>
                <a:ext cx="2624304" cy="1156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</m:t>
                              </m:r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α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𝒫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2→1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exc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/>
              </a:p>
              <a:p>
                <a:endParaRPr lang="en-US" sz="26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0375BB8-B46C-A975-99FC-CCF2E76B0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137" y="2592768"/>
                <a:ext cx="2624304" cy="11569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6D6295D-88A9-5B97-2A5E-7834E59913D4}"/>
                  </a:ext>
                </a:extLst>
              </p:cNvPr>
              <p:cNvSpPr txBox="1"/>
              <p:nvPr/>
            </p:nvSpPr>
            <p:spPr>
              <a:xfrm>
                <a:off x="3309136" y="4788341"/>
                <a:ext cx="2719205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ion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6D6295D-88A9-5B97-2A5E-7834E5991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136" y="4788341"/>
                <a:ext cx="2719205" cy="76944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EB96820-6F7E-3D10-D88D-F91F901E44A5}"/>
                  </a:ext>
                </a:extLst>
              </p:cNvPr>
              <p:cNvSpPr txBox="1"/>
              <p:nvPr/>
            </p:nvSpPr>
            <p:spPr>
              <a:xfrm>
                <a:off x="3498325" y="3325575"/>
                <a:ext cx="23164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𝓟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18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𝐞𝐱𝐜</m:t>
                        </m:r>
                      </m:sup>
                    </m:sSubSup>
                  </m:oMath>
                </a14:m>
                <a:r>
                  <a:rPr lang="en-US" dirty="0"/>
                  <a:t>: photon emissivity coefficient </a:t>
                </a: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EB96820-6F7E-3D10-D88D-F91F901E4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325" y="3325575"/>
                <a:ext cx="2316480" cy="646331"/>
              </a:xfrm>
              <a:prstGeom prst="rect">
                <a:avLst/>
              </a:prstGeom>
              <a:blipFill>
                <a:blip r:embed="rId14"/>
                <a:stretch>
                  <a:fillRect l="-2186" t="-588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6E44AC4-E6A9-BA59-5A3B-439B0C722DFD}"/>
                  </a:ext>
                </a:extLst>
              </p:cNvPr>
              <p:cNvSpPr txBox="1"/>
              <p:nvPr/>
            </p:nvSpPr>
            <p:spPr>
              <a:xfrm>
                <a:off x="3522365" y="5280512"/>
                <a:ext cx="23164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𝑺</m:t>
                    </m:r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effective ionization coefficient</a:t>
                </a: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6E44AC4-E6A9-BA59-5A3B-439B0C722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365" y="5280512"/>
                <a:ext cx="2316480" cy="646331"/>
              </a:xfrm>
              <a:prstGeom prst="rect">
                <a:avLst/>
              </a:prstGeom>
              <a:blipFill>
                <a:blip r:embed="rId15"/>
                <a:stretch>
                  <a:fillRect l="-218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8CE37F5-1DF3-C96C-A66D-495553A116B7}"/>
                  </a:ext>
                </a:extLst>
              </p:cNvPr>
              <p:cNvSpPr txBox="1"/>
              <p:nvPr/>
            </p:nvSpPr>
            <p:spPr>
              <a:xfrm>
                <a:off x="6122629" y="2660456"/>
                <a:ext cx="2760573" cy="15370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p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ion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𝑑𝑟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14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8CE37F5-1DF3-C96C-A66D-495553A11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2629" y="2660456"/>
                <a:ext cx="2760573" cy="1537087"/>
              </a:xfrm>
              <a:prstGeom prst="rect">
                <a:avLst/>
              </a:prstGeom>
              <a:blipFill>
                <a:blip r:embed="rId16"/>
                <a:stretch>
                  <a:fillRect l="-18265" t="-58197" b="-112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AE6EF75-4A86-5CF5-66F8-09F3AF6D7752}"/>
              </a:ext>
            </a:extLst>
          </p:cNvPr>
          <p:cNvCxnSpPr>
            <a:cxnSpLocks/>
          </p:cNvCxnSpPr>
          <p:nvPr/>
        </p:nvCxnSpPr>
        <p:spPr>
          <a:xfrm flipV="1">
            <a:off x="6201884" y="2169921"/>
            <a:ext cx="0" cy="405524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CC21B2E-6FF1-6919-8A60-141FAE3820D5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2481671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DB876-5550-D2F6-7ABD-5CB0362E3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3443F4-D32F-B2CA-2184-100C76C71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3296" y="2013994"/>
            <a:ext cx="10139841" cy="7292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Asymmetries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BF6AD1-97D9-E5D8-B7F0-713B822978ED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20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225D3-21AF-40E2-76B8-E4435E54C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5A9CB9C-F913-C4CC-4E56-0BD96AABD619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1" name="Picture 30" descr="A diagram of different colors and sizes&#10;&#10;AI-generated content may be incorrect.">
            <a:extLst>
              <a:ext uri="{FF2B5EF4-FFF2-40B4-BE49-F238E27FC236}">
                <a16:creationId xmlns:a16="http://schemas.microsoft.com/office/drawing/2014/main" id="{C9615EB9-E502-6FAB-0796-3D00EBF6F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143" y="4365739"/>
            <a:ext cx="3351328" cy="2329003"/>
          </a:xfrm>
          <a:prstGeom prst="rect">
            <a:avLst/>
          </a:prstGeom>
        </p:spPr>
      </p:pic>
      <p:pic>
        <p:nvPicPr>
          <p:cNvPr id="29" name="Picture 28" descr="A graph of a number of tortoises&#10;&#10;AI-generated content may be incorrect.">
            <a:extLst>
              <a:ext uri="{FF2B5EF4-FFF2-40B4-BE49-F238E27FC236}">
                <a16:creationId xmlns:a16="http://schemas.microsoft.com/office/drawing/2014/main" id="{53442E60-0998-40F8-2DD5-6025C09F2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021" y="4453599"/>
            <a:ext cx="5719455" cy="19599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F3280B-138B-CB60-908D-7B6D55F16AF3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B91900-DB5F-FEDE-E6A6-2B8F6572184B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341B6-F8B9-EA8A-90A9-407E50BBC858}"/>
              </a:ext>
            </a:extLst>
          </p:cNvPr>
          <p:cNvSpPr txBox="1"/>
          <p:nvPr/>
        </p:nvSpPr>
        <p:spPr>
          <a:xfrm>
            <a:off x="2383971" y="78377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BB980C-9E4C-7B9D-182B-CFEBE0D20AC4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D28AE44E-8DDE-D90D-04B5-AA7EB54FF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4" y="316102"/>
            <a:ext cx="10503877" cy="630297"/>
          </a:xfrm>
        </p:spPr>
        <p:txBody>
          <a:bodyPr/>
          <a:lstStyle/>
          <a:p>
            <a:r>
              <a:rPr lang="en-US" sz="3000" dirty="0"/>
              <a:t>Asymmetries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C66E07-0924-86D4-F21E-44E5A17344A5}"/>
              </a:ext>
            </a:extLst>
          </p:cNvPr>
          <p:cNvSpPr txBox="1"/>
          <p:nvPr/>
        </p:nvSpPr>
        <p:spPr>
          <a:xfrm>
            <a:off x="-3753853" y="223787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89509-CBBF-1FC6-C29F-BA80A566C2D0}"/>
              </a:ext>
            </a:extLst>
          </p:cNvPr>
          <p:cNvSpPr txBox="1"/>
          <p:nvPr/>
        </p:nvSpPr>
        <p:spPr>
          <a:xfrm>
            <a:off x="2074127" y="769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E34E06-121F-D842-1BE1-FA112DF9BC1C}"/>
              </a:ext>
            </a:extLst>
          </p:cNvPr>
          <p:cNvSpPr txBox="1"/>
          <p:nvPr/>
        </p:nvSpPr>
        <p:spPr>
          <a:xfrm>
            <a:off x="423705" y="2768792"/>
            <a:ext cx="3814508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Poloidal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343EA3-F7EE-7203-B858-5E6CB584CC7E}"/>
              </a:ext>
            </a:extLst>
          </p:cNvPr>
          <p:cNvSpPr txBox="1"/>
          <p:nvPr/>
        </p:nvSpPr>
        <p:spPr>
          <a:xfrm>
            <a:off x="557003" y="3262277"/>
            <a:ext cx="9764444" cy="161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sz="2200" dirty="0"/>
              <a:t>Majority of fueling typically through X-point – may be machine-dependent</a:t>
            </a:r>
          </a:p>
          <a:p>
            <a:pPr marL="342900" indent="-342900">
              <a:lnSpc>
                <a:spcPct val="114000"/>
              </a:lnSpc>
              <a:buClr>
                <a:schemeClr val="accent6"/>
              </a:buClr>
              <a:buFont typeface="Wingdings" pitchFamily="2" charset="2"/>
              <a:buChar char="v"/>
            </a:pPr>
            <a:r>
              <a:rPr lang="en-US" sz="2200" dirty="0" err="1"/>
              <a:t>Alcator</a:t>
            </a:r>
            <a:r>
              <a:rPr lang="en-US" sz="2200" dirty="0"/>
              <a:t> C-Mod fairly uniquely fueled primarily through midplanes – main-chamber recycling machine – H-mode could be sustained without active puffing</a:t>
            </a:r>
          </a:p>
          <a:p>
            <a:pPr>
              <a:lnSpc>
                <a:spcPct val="114000"/>
              </a:lnSpc>
              <a:buClr>
                <a:schemeClr val="accent6"/>
              </a:buClr>
            </a:pPr>
            <a:endParaRPr lang="en-US" sz="2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E41B03-FDBF-F1F7-D090-492BBDEA0808}"/>
              </a:ext>
            </a:extLst>
          </p:cNvPr>
          <p:cNvSpPr txBox="1"/>
          <p:nvPr/>
        </p:nvSpPr>
        <p:spPr>
          <a:xfrm>
            <a:off x="423705" y="1054191"/>
            <a:ext cx="3814508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Toroidal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1C18F4-F2A2-DF11-E1CF-45DAA16DAB6B}"/>
                  </a:ext>
                </a:extLst>
              </p:cNvPr>
              <p:cNvSpPr txBox="1"/>
              <p:nvPr/>
            </p:nvSpPr>
            <p:spPr>
              <a:xfrm>
                <a:off x="557004" y="1547676"/>
                <a:ext cx="10638820" cy="1161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In presence of gas puff </a:t>
                </a:r>
                <a:r>
                  <a:rPr lang="en-US" sz="2200" dirty="0">
                    <a:sym typeface="Wingdings" pitchFamily="2" charset="2"/>
                  </a:rPr>
                  <a:t> have asymmetries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𝑛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 dirty="0"/>
                  <a:t> but probably small in</a:t>
                </a:r>
                <a:r>
                  <a:rPr lang="en-US" sz="220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𝑛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</m:sub>
                    </m:sSub>
                  </m:oMath>
                </a14:m>
                <a:endParaRPr lang="en-US" sz="2200" dirty="0"/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Vessel asymmetries – e.g. limiters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Can be modeled in SOLPS-ITER – may not have as big of an effect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1C18F4-F2A2-DF11-E1CF-45DAA16DA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4" y="1547676"/>
                <a:ext cx="10638820" cy="1161985"/>
              </a:xfrm>
              <a:prstGeom prst="rect">
                <a:avLst/>
              </a:prstGeom>
              <a:blipFill>
                <a:blip r:embed="rId6"/>
                <a:stretch>
                  <a:fillRect l="-596" t="-1075" b="-7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E6E49CD-C1F1-2833-EFF4-5CA91EE9CC57}"/>
              </a:ext>
            </a:extLst>
          </p:cNvPr>
          <p:cNvSpPr txBox="1"/>
          <p:nvPr/>
        </p:nvSpPr>
        <p:spPr>
          <a:xfrm>
            <a:off x="7635241" y="6413572"/>
            <a:ext cx="3560584" cy="29527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Reksoatmodjo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Mat. Energy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5D3D61-E0AB-5EDF-8350-089A5159864E}"/>
              </a:ext>
            </a:extLst>
          </p:cNvPr>
          <p:cNvSpPr txBox="1"/>
          <p:nvPr/>
        </p:nvSpPr>
        <p:spPr>
          <a:xfrm>
            <a:off x="479465" y="5964991"/>
            <a:ext cx="1698741" cy="44858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LaBombard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(2000)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90A1D8-3ADC-58F6-838E-15BC3210F3B8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3475686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2E9A1-2903-86F4-E7B0-51FEA79CE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different colors and sizes&#10;&#10;AI-generated content may be incorrect.">
            <a:extLst>
              <a:ext uri="{FF2B5EF4-FFF2-40B4-BE49-F238E27FC236}">
                <a16:creationId xmlns:a16="http://schemas.microsoft.com/office/drawing/2014/main" id="{0AC063A4-00C6-AC30-BEBA-6B9113544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326" y="912373"/>
            <a:ext cx="3560583" cy="2474425"/>
          </a:xfrm>
          <a:prstGeom prst="rect">
            <a:avLst/>
          </a:prstGeom>
        </p:spPr>
      </p:pic>
      <p:pic>
        <p:nvPicPr>
          <p:cNvPr id="17" name="Picture 16" descr="A graph of a number of tortoises&#10;&#10;AI-generated content may be incorrect.">
            <a:extLst>
              <a:ext uri="{FF2B5EF4-FFF2-40B4-BE49-F238E27FC236}">
                <a16:creationId xmlns:a16="http://schemas.microsoft.com/office/drawing/2014/main" id="{FB1AD03E-2FA3-CD52-D139-CBF677EC9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141" y="993827"/>
            <a:ext cx="5719455" cy="195997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5EA4B93-810F-8B7E-8BD2-F16F97978EDD}"/>
              </a:ext>
            </a:extLst>
          </p:cNvPr>
          <p:cNvSpPr/>
          <p:nvPr/>
        </p:nvSpPr>
        <p:spPr>
          <a:xfrm>
            <a:off x="4549140" y="6620311"/>
            <a:ext cx="3086100" cy="226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B8AFC0-404E-73B4-3B95-232BA741E62E}"/>
              </a:ext>
            </a:extLst>
          </p:cNvPr>
          <p:cNvSpPr/>
          <p:nvPr/>
        </p:nvSpPr>
        <p:spPr>
          <a:xfrm>
            <a:off x="10784061" y="44195"/>
            <a:ext cx="1375611" cy="94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D24C63-C3CE-BEF5-3DD3-88A34B0AC1AE}"/>
              </a:ext>
            </a:extLst>
          </p:cNvPr>
          <p:cNvSpPr txBox="1"/>
          <p:nvPr/>
        </p:nvSpPr>
        <p:spPr>
          <a:xfrm>
            <a:off x="-1328057" y="-1371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531E6-4416-8207-63B6-FD11C2835E6E}"/>
              </a:ext>
            </a:extLst>
          </p:cNvPr>
          <p:cNvSpPr txBox="1"/>
          <p:nvPr/>
        </p:nvSpPr>
        <p:spPr>
          <a:xfrm>
            <a:off x="2383971" y="78377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D0C5BC-886F-A56F-D528-9556F00BD5CA}"/>
              </a:ext>
            </a:extLst>
          </p:cNvPr>
          <p:cNvSpPr txBox="1"/>
          <p:nvPr/>
        </p:nvSpPr>
        <p:spPr>
          <a:xfrm>
            <a:off x="2445249" y="-14692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84DE784-E805-D625-A2D7-CB413EA1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84" y="316102"/>
            <a:ext cx="10503877" cy="630297"/>
          </a:xfrm>
        </p:spPr>
        <p:txBody>
          <a:bodyPr/>
          <a:lstStyle/>
          <a:p>
            <a:r>
              <a:rPr lang="en-US" sz="3000" dirty="0"/>
              <a:t>Asymmetries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5EABC3-BE38-7287-DF3A-A85581DE7CC0}"/>
              </a:ext>
            </a:extLst>
          </p:cNvPr>
          <p:cNvSpPr txBox="1"/>
          <p:nvPr/>
        </p:nvSpPr>
        <p:spPr>
          <a:xfrm>
            <a:off x="-3753853" y="223787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F860C-D0F0-9245-D039-C01E00556207}"/>
              </a:ext>
            </a:extLst>
          </p:cNvPr>
          <p:cNvSpPr txBox="1"/>
          <p:nvPr/>
        </p:nvSpPr>
        <p:spPr>
          <a:xfrm>
            <a:off x="2074127" y="769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C7B927-1275-9A8E-FC4E-AFEE4CAA2C98}"/>
              </a:ext>
            </a:extLst>
          </p:cNvPr>
          <p:cNvSpPr txBox="1"/>
          <p:nvPr/>
        </p:nvSpPr>
        <p:spPr>
          <a:xfrm>
            <a:off x="423705" y="2768792"/>
            <a:ext cx="3814508" cy="734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3200" b="1" dirty="0"/>
              <a:t>Poloidal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52BC9B-6976-34CF-EFF4-83850DFEA517}"/>
                  </a:ext>
                </a:extLst>
              </p:cNvPr>
              <p:cNvSpPr txBox="1"/>
              <p:nvPr/>
            </p:nvSpPr>
            <p:spPr>
              <a:xfrm>
                <a:off x="557003" y="3262277"/>
                <a:ext cx="11448437" cy="2561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l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Majority of fueling typically through X-point – may be machine-dependent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 err="1"/>
                  <a:t>Alcator</a:t>
                </a:r>
                <a:r>
                  <a:rPr lang="en-US" sz="2200" dirty="0"/>
                  <a:t> C-Mod fairly uniquely fueled primarily through midplanes – main-chamber recycling machine – H-mode could be sustained without active puffing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Large density shoulder?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Close-fitting walls?</a:t>
                </a:r>
              </a:p>
              <a:p>
                <a:pPr marL="800100" lvl="1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dirty="0"/>
                  <a:t>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?</a:t>
                </a:r>
              </a:p>
              <a:p>
                <a:pPr marL="342900" indent="-342900">
                  <a:lnSpc>
                    <a:spcPct val="114000"/>
                  </a:lnSpc>
                  <a:buClr>
                    <a:schemeClr val="accent6"/>
                  </a:buClr>
                  <a:buFont typeface="Wingdings" pitchFamily="2" charset="2"/>
                  <a:buChar char="v"/>
                </a:pPr>
                <a:r>
                  <a:rPr lang="en-US" sz="2200" dirty="0"/>
                  <a:t>SOLPS-ITER simulations show this may depend on pumped state – or more generally density?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52BC9B-6976-34CF-EFF4-83850DFEA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3" y="3262277"/>
                <a:ext cx="11448437" cy="2561470"/>
              </a:xfrm>
              <a:prstGeom prst="rect">
                <a:avLst/>
              </a:prstGeom>
              <a:blipFill>
                <a:blip r:embed="rId6"/>
                <a:stretch>
                  <a:fillRect l="-554" t="-493" b="-3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5614100-C887-C5F0-7BFB-15C59A3A54D7}"/>
              </a:ext>
            </a:extLst>
          </p:cNvPr>
          <p:cNvSpPr txBox="1"/>
          <p:nvPr/>
        </p:nvSpPr>
        <p:spPr>
          <a:xfrm>
            <a:off x="7579481" y="2956553"/>
            <a:ext cx="3560584" cy="29527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Reksoatmodjo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Mat. Energy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DA8B5B-DE13-F95A-8B33-10B19346F2AF}"/>
              </a:ext>
            </a:extLst>
          </p:cNvPr>
          <p:cNvSpPr txBox="1"/>
          <p:nvPr/>
        </p:nvSpPr>
        <p:spPr>
          <a:xfrm>
            <a:off x="417294" y="1094089"/>
            <a:ext cx="1698741" cy="44858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LaBombard 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Fusion </a:t>
            </a:r>
            <a:r>
              <a:rPr lang="en-US" sz="12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(2000)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E0AFD9-EA68-882B-A658-696F468627F4}"/>
              </a:ext>
            </a:extLst>
          </p:cNvPr>
          <p:cNvSpPr txBox="1"/>
          <p:nvPr/>
        </p:nvSpPr>
        <p:spPr>
          <a:xfrm>
            <a:off x="4549140" y="6602380"/>
            <a:ext cx="3086100" cy="255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>
                <a:solidFill>
                  <a:schemeClr val="tx2"/>
                </a:solidFill>
              </a:rPr>
              <a:t>M. A. Miller / PSD-DCT Meeting / 29.04.26  </a:t>
            </a:r>
          </a:p>
        </p:txBody>
      </p:sp>
    </p:spTree>
    <p:extLst>
      <p:ext uri="{BB962C8B-B14F-4D97-AF65-F5344CB8AC3E}">
        <p14:creationId xmlns:p14="http://schemas.microsoft.com/office/powerpoint/2010/main" val="2000951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PARC 1">
      <a:dk1>
        <a:srgbClr val="231F20"/>
      </a:dk1>
      <a:lt1>
        <a:srgbClr val="FFFFFF"/>
      </a:lt1>
      <a:dk2>
        <a:srgbClr val="555556"/>
      </a:dk2>
      <a:lt2>
        <a:srgbClr val="CCC8C2"/>
      </a:lt2>
      <a:accent1>
        <a:srgbClr val="006EAB"/>
      </a:accent1>
      <a:accent2>
        <a:srgbClr val="E40375"/>
      </a:accent2>
      <a:accent3>
        <a:srgbClr val="009EBF"/>
      </a:accent3>
      <a:accent4>
        <a:srgbClr val="004683"/>
      </a:accent4>
      <a:accent5>
        <a:srgbClr val="8DB555"/>
      </a:accent5>
      <a:accent6>
        <a:srgbClr val="5D2881"/>
      </a:accent6>
      <a:hlink>
        <a:srgbClr val="0432FF"/>
      </a:hlink>
      <a:folHlink>
        <a:srgbClr val="0432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342900" indent="-342900" algn="l">
          <a:buClr>
            <a:schemeClr val="accent6"/>
          </a:buClr>
          <a:buFont typeface="Arial" panose="020B0604020202020204" pitchFamily="34" charset="0"/>
          <a:buChar char="•"/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F_v0.1" id="{5B7C2369-46CB-6443-BB60-43286FF9B8C5}" vid="{4A6DF695-BECF-5B4F-A7E1-B043561274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6857B10020E742866A01CA87CF56C4" ma:contentTypeVersion="11" ma:contentTypeDescription="Create a new document." ma:contentTypeScope="" ma:versionID="09b037389d94c4f0dfa9219c781126f8">
  <xsd:schema xmlns:xsd="http://www.w3.org/2001/XMLSchema" xmlns:xs="http://www.w3.org/2001/XMLSchema" xmlns:p="http://schemas.microsoft.com/office/2006/metadata/properties" xmlns:ns2="0a20d635-c4a0-47e6-b007-0324648ef0bd" xmlns:ns3="61dd2541-53c7-447c-8d67-d1be2b3475dd" targetNamespace="http://schemas.microsoft.com/office/2006/metadata/properties" ma:root="true" ma:fieldsID="03448cc6cbbf48a54e012273ff9d5f14" ns2:_="" ns3:_="">
    <xsd:import namespace="0a20d635-c4a0-47e6-b007-0324648ef0bd"/>
    <xsd:import namespace="61dd2541-53c7-447c-8d67-d1be2b3475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0d635-c4a0-47e6-b007-0324648ef0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d2541-53c7-447c-8d67-d1be2b3475d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E2C6D98-23EA-45AE-8543-8E567E3054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20d635-c4a0-47e6-b007-0324648ef0bd"/>
    <ds:schemaRef ds:uri="61dd2541-53c7-447c-8d67-d1be2b3475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F9FD68-1344-446E-BCCB-709BF41D82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1EB6D3-63FB-4D07-9250-5C88573C5F5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161917</TotalTime>
  <Words>2648</Words>
  <Application>Microsoft Macintosh PowerPoint</Application>
  <PresentationFormat>Widescreen</PresentationFormat>
  <Paragraphs>406</Paragraphs>
  <Slides>36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Experimental work on fueling</vt:lpstr>
      <vt:lpstr>Lyman-α emission and electron density and temperature measurements enable estimation of neutrals quantities</vt:lpstr>
      <vt:lpstr>Measurements of plasma and neutral emissivity allows inference of ionization and particle flux profiles</vt:lpstr>
      <vt:lpstr>PowerPoint Presentation</vt:lpstr>
      <vt:lpstr>Asymmetries</vt:lpstr>
      <vt:lpstr>Asymmetries</vt:lpstr>
      <vt:lpstr>Asymmetries</vt:lpstr>
      <vt:lpstr>PowerPoint Presentation</vt:lpstr>
      <vt:lpstr>Opaqueness at high n_e</vt:lpstr>
      <vt:lpstr>Opaqueness at high n_e</vt:lpstr>
      <vt:lpstr>Opaqueness at high n_e</vt:lpstr>
      <vt:lpstr>PowerPoint Presentation</vt:lpstr>
      <vt:lpstr>Transport</vt:lpstr>
      <vt:lpstr>Transport</vt:lpstr>
      <vt:lpstr>Transport</vt:lpstr>
      <vt:lpstr>Transport</vt:lpstr>
      <vt:lpstr>Transport</vt:lpstr>
      <vt:lpstr>PowerPoint Presentation</vt:lpstr>
      <vt:lpstr>Projections to DEMO</vt:lpstr>
      <vt:lpstr>Puffs or pellets?</vt:lpstr>
      <vt:lpstr>PowerPoint Presentation</vt:lpstr>
      <vt:lpstr>The basic picture of fueling in the edge</vt:lpstr>
      <vt:lpstr>The basic picture of fueling</vt:lpstr>
      <vt:lpstr>Typical cross-section values for key SOLPS-ITER neutral reactions</vt:lpstr>
      <vt:lpstr>Synthetic diagnostic shows promise for agreement</vt:lpstr>
      <vt:lpstr>Sensitivity of inversion to position of the zero</vt:lpstr>
      <vt:lpstr>Measurements of plasma and neutral emissivity allows inference of ionization and particle flux profiles</vt:lpstr>
      <vt:lpstr>SOLPS-ITER useful for testing transport and studying poloidal variation</vt:lpstr>
      <vt:lpstr>SOLPS-ITER useful for testing transport and studying poloidal variation</vt:lpstr>
      <vt:lpstr>SOLPS-ITER useful for testing transport and studying poloidal variation</vt:lpstr>
      <vt:lpstr>SOLPS-ITER useful for testing transport and studying poloidal variation</vt:lpstr>
      <vt:lpstr>SOLPS-ITER useful for testing transport and studying poloidal variation</vt:lpstr>
      <vt:lpstr>SOLPS-ITER useful for testing transport and studying poloidal variation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Andres Miller</dc:creator>
  <cp:lastModifiedBy>Marco Andres Miller</cp:lastModifiedBy>
  <cp:revision>2085</cp:revision>
  <cp:lastPrinted>2020-07-14T18:23:26Z</cp:lastPrinted>
  <dcterms:created xsi:type="dcterms:W3CDTF">2021-10-21T15:26:48Z</dcterms:created>
  <dcterms:modified xsi:type="dcterms:W3CDTF">2026-04-29T14:56:42Z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0x010100A46857B10020E742866A01CA87CF56C4</vt:lpwstr>
  </property>
</Properties>
</file>