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7661" autoAdjust="0"/>
    <p:restoredTop sz="98152" autoAdjust="0"/>
  </p:normalViewPr>
  <p:slideViewPr>
    <p:cSldViewPr snapToGrid="0" snapToObjects="1">
      <p:cViewPr>
        <p:scale>
          <a:sx n="85" d="100"/>
          <a:sy n="85" d="100"/>
        </p:scale>
        <p:origin x="-8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EDF4F-5D5A-CD42-81E5-20EF06EAF501}" type="datetimeFigureOut">
              <a:t>06/07/20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E39F-AB71-AF4E-B48B-0D0DC3CBE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MW </a:t>
            </a:r>
            <a:r>
              <a:rPr lang="en-US" dirty="0" err="1"/>
              <a:t>inizial</a:t>
            </a:r>
            <a:r>
              <a:rPr lang="en-US" dirty="0"/>
              <a:t> ramp up, made with 48 </a:t>
            </a:r>
            <a:r>
              <a:rPr lang="en-US" dirty="0" err="1"/>
              <a:t>gyrotrons</a:t>
            </a:r>
            <a:r>
              <a:rPr lang="en-US" dirty="0"/>
              <a:t> -&gt; 8*6=48 </a:t>
            </a:r>
          </a:p>
          <a:p>
            <a:r>
              <a:rPr lang="en-US" dirty="0"/>
              <a:t>(204 GHz a beta 40° - 170 GHz a beta</a:t>
            </a:r>
            <a:r>
              <a:rPr lang="en-US" baseline="0" dirty="0"/>
              <a:t> 25-30° </a:t>
            </a:r>
            <a:r>
              <a:rPr lang="en-US" baseline="0" dirty="0" err="1"/>
              <a:t>deposita</a:t>
            </a:r>
            <a:r>
              <a:rPr lang="en-US" baseline="0" dirty="0"/>
              <a:t> a rho 0.3-0.4)</a:t>
            </a:r>
            <a:endParaRPr lang="en-US" dirty="0"/>
          </a:p>
          <a:p>
            <a:pPr defTabSz="422041">
              <a:defRPr/>
            </a:pPr>
            <a:r>
              <a:rPr lang="en-US" dirty="0"/>
              <a:t>30 NTM a 170 GHz </a:t>
            </a:r>
            <a:r>
              <a:rPr lang="en-US" baseline="0" dirty="0"/>
              <a:t>made with 18 </a:t>
            </a:r>
            <a:r>
              <a:rPr lang="en-US" baseline="0" dirty="0" err="1"/>
              <a:t>gyrotrons</a:t>
            </a:r>
            <a:r>
              <a:rPr lang="en-US" baseline="0" dirty="0"/>
              <a:t> (16)</a:t>
            </a:r>
            <a:endParaRPr lang="en-US" dirty="0"/>
          </a:p>
          <a:p>
            <a:r>
              <a:rPr lang="en-US" dirty="0"/>
              <a:t>50</a:t>
            </a:r>
            <a:r>
              <a:rPr lang="en-US" baseline="0" dirty="0"/>
              <a:t> Flattop made with 30 </a:t>
            </a:r>
            <a:r>
              <a:rPr lang="en-US" baseline="0" dirty="0" err="1"/>
              <a:t>gyrotrons</a:t>
            </a:r>
            <a:r>
              <a:rPr lang="en-US" baseline="0" dirty="0"/>
              <a:t> (26) </a:t>
            </a:r>
            <a:r>
              <a:rPr lang="en-US" baseline="0" dirty="0" err="1"/>
              <a:t>servono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Totale</a:t>
            </a:r>
            <a:r>
              <a:rPr lang="en-US" baseline="0" dirty="0"/>
              <a:t> con </a:t>
            </a:r>
            <a:r>
              <a:rPr lang="en-US" baseline="0" dirty="0" err="1"/>
              <a:t>uno</a:t>
            </a:r>
            <a:r>
              <a:rPr lang="en-US" baseline="0" dirty="0"/>
              <a:t> spare per </a:t>
            </a:r>
            <a:r>
              <a:rPr lang="en-US" baseline="0" dirty="0" err="1"/>
              <a:t>ogni</a:t>
            </a:r>
            <a:r>
              <a:rPr lang="en-US" baseline="0" dirty="0"/>
              <a:t> cluster 6*7=42 + un port spare</a:t>
            </a:r>
          </a:p>
          <a:p>
            <a:r>
              <a:rPr lang="en-US" baseline="0" dirty="0" err="1"/>
              <a:t>Totale</a:t>
            </a:r>
            <a:r>
              <a:rPr lang="en-US" baseline="0" dirty="0"/>
              <a:t> </a:t>
            </a:r>
            <a:r>
              <a:rPr lang="en-US" baseline="0" dirty="0" err="1"/>
              <a:t>senza</a:t>
            </a:r>
            <a:r>
              <a:rPr lang="en-US" baseline="0" dirty="0"/>
              <a:t> spare per port</a:t>
            </a:r>
          </a:p>
          <a:p>
            <a:endParaRPr lang="en-US" baseline="0" dirty="0"/>
          </a:p>
          <a:p>
            <a:r>
              <a:rPr lang="en-US" baseline="0" dirty="0"/>
              <a:t>2 cluster per </a:t>
            </a:r>
            <a:r>
              <a:rPr lang="en-US" baseline="0" dirty="0" err="1"/>
              <a:t>ogni</a:t>
            </a:r>
            <a:r>
              <a:rPr lang="en-US" baseline="0" dirty="0"/>
              <a:t> port x 4 port</a:t>
            </a:r>
          </a:p>
          <a:p>
            <a:r>
              <a:rPr lang="en-US" baseline="0" dirty="0"/>
              <a:t>6 </a:t>
            </a:r>
            <a:r>
              <a:rPr lang="en-US" baseline="0" dirty="0" err="1"/>
              <a:t>tubi</a:t>
            </a:r>
            <a:r>
              <a:rPr lang="en-US" baseline="0" dirty="0"/>
              <a:t> a 170 e 10 a 204</a:t>
            </a:r>
          </a:p>
          <a:p>
            <a:r>
              <a:rPr lang="en-US" baseline="0" dirty="0" err="1"/>
              <a:t>Somma</a:t>
            </a:r>
            <a:r>
              <a:rPr lang="en-US" baseline="0" dirty="0"/>
              <a:t> 170 </a:t>
            </a:r>
            <a:r>
              <a:rPr lang="en-US" baseline="0" dirty="0" err="1"/>
              <a:t>dà</a:t>
            </a:r>
            <a:r>
              <a:rPr lang="en-US" baseline="0" dirty="0"/>
              <a:t> 30 MW</a:t>
            </a:r>
          </a:p>
          <a:p>
            <a:r>
              <a:rPr lang="en-US" baseline="0" dirty="0" err="1"/>
              <a:t>Somma</a:t>
            </a:r>
            <a:r>
              <a:rPr lang="en-US" baseline="0" dirty="0"/>
              <a:t> 205 </a:t>
            </a:r>
            <a:r>
              <a:rPr lang="en-US" baseline="0" dirty="0" err="1"/>
              <a:t>dà</a:t>
            </a:r>
            <a:r>
              <a:rPr lang="en-US" baseline="0" dirty="0"/>
              <a:t> 50 MW</a:t>
            </a:r>
          </a:p>
          <a:p>
            <a:r>
              <a:rPr lang="en-US" dirty="0"/>
              <a:t>40 gyro a 204 GHz</a:t>
            </a:r>
          </a:p>
          <a:p>
            <a:r>
              <a:rPr lang="en-US" dirty="0"/>
              <a:t>24 gyro a 170 GHz</a:t>
            </a:r>
          </a:p>
          <a:p>
            <a:r>
              <a:rPr lang="en-US" dirty="0"/>
              <a:t>64 gyro </a:t>
            </a:r>
            <a:r>
              <a:rPr lang="en-US" dirty="0" err="1"/>
              <a:t>totali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di 1 port in fault:</a:t>
            </a:r>
          </a:p>
          <a:p>
            <a:r>
              <a:rPr lang="en-US" dirty="0"/>
              <a:t>30 gyro a 204-&gt; 54 MW</a:t>
            </a:r>
          </a:p>
          <a:p>
            <a:r>
              <a:rPr lang="en-US" dirty="0"/>
              <a:t>18 gyro a 170-&gt;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85A7-89EF-B242-98D8-F8760A35F9A6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MW </a:t>
            </a:r>
            <a:r>
              <a:rPr lang="en-US" dirty="0" err="1"/>
              <a:t>inizial</a:t>
            </a:r>
            <a:r>
              <a:rPr lang="en-US" dirty="0"/>
              <a:t> ramp up, made with 48 </a:t>
            </a:r>
            <a:r>
              <a:rPr lang="en-US" dirty="0" err="1"/>
              <a:t>gyrotrons</a:t>
            </a:r>
            <a:r>
              <a:rPr lang="en-US" dirty="0"/>
              <a:t> -&gt; 8*6=48 </a:t>
            </a:r>
          </a:p>
          <a:p>
            <a:r>
              <a:rPr lang="en-US" dirty="0"/>
              <a:t>(204 GHz a beta 40° - 170 GHz a beta</a:t>
            </a:r>
            <a:r>
              <a:rPr lang="en-US" baseline="0" dirty="0"/>
              <a:t> 25-30° </a:t>
            </a:r>
            <a:r>
              <a:rPr lang="en-US" baseline="0" dirty="0" err="1"/>
              <a:t>deposita</a:t>
            </a:r>
            <a:r>
              <a:rPr lang="en-US" baseline="0" dirty="0"/>
              <a:t> a rho 0.3-0.4)</a:t>
            </a:r>
            <a:endParaRPr lang="en-US" dirty="0"/>
          </a:p>
          <a:p>
            <a:pPr defTabSz="422041">
              <a:defRPr/>
            </a:pPr>
            <a:r>
              <a:rPr lang="en-US" dirty="0"/>
              <a:t>30 NTM a 170 GHz </a:t>
            </a:r>
            <a:r>
              <a:rPr lang="en-US" baseline="0" dirty="0"/>
              <a:t>made with 18 </a:t>
            </a:r>
            <a:r>
              <a:rPr lang="en-US" baseline="0" dirty="0" err="1"/>
              <a:t>gyrotrons</a:t>
            </a:r>
            <a:r>
              <a:rPr lang="en-US" baseline="0" dirty="0"/>
              <a:t> (16)</a:t>
            </a:r>
            <a:endParaRPr lang="en-US" dirty="0"/>
          </a:p>
          <a:p>
            <a:r>
              <a:rPr lang="en-US" dirty="0"/>
              <a:t>50</a:t>
            </a:r>
            <a:r>
              <a:rPr lang="en-US" baseline="0" dirty="0"/>
              <a:t> Flattop made with 30 </a:t>
            </a:r>
            <a:r>
              <a:rPr lang="en-US" baseline="0" dirty="0" err="1"/>
              <a:t>gyrotrons</a:t>
            </a:r>
            <a:r>
              <a:rPr lang="en-US" baseline="0" dirty="0"/>
              <a:t> (26) </a:t>
            </a:r>
            <a:r>
              <a:rPr lang="en-US" baseline="0" dirty="0" err="1"/>
              <a:t>servono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Totale</a:t>
            </a:r>
            <a:r>
              <a:rPr lang="en-US" baseline="0" dirty="0"/>
              <a:t> con </a:t>
            </a:r>
            <a:r>
              <a:rPr lang="en-US" baseline="0" dirty="0" err="1"/>
              <a:t>uno</a:t>
            </a:r>
            <a:r>
              <a:rPr lang="en-US" baseline="0" dirty="0"/>
              <a:t> spare per </a:t>
            </a:r>
            <a:r>
              <a:rPr lang="en-US" baseline="0" dirty="0" err="1"/>
              <a:t>ogni</a:t>
            </a:r>
            <a:r>
              <a:rPr lang="en-US" baseline="0" dirty="0"/>
              <a:t> cluster 6*7=42 + un port spare</a:t>
            </a:r>
          </a:p>
          <a:p>
            <a:r>
              <a:rPr lang="en-US" baseline="0" dirty="0" err="1"/>
              <a:t>Totale</a:t>
            </a:r>
            <a:r>
              <a:rPr lang="en-US" baseline="0" dirty="0"/>
              <a:t> </a:t>
            </a:r>
            <a:r>
              <a:rPr lang="en-US" baseline="0" dirty="0" err="1"/>
              <a:t>senza</a:t>
            </a:r>
            <a:r>
              <a:rPr lang="en-US" baseline="0" dirty="0"/>
              <a:t> spare per port</a:t>
            </a:r>
          </a:p>
          <a:p>
            <a:endParaRPr lang="en-US" baseline="0" dirty="0"/>
          </a:p>
          <a:p>
            <a:r>
              <a:rPr lang="en-US" baseline="0" dirty="0"/>
              <a:t>2 cluster per </a:t>
            </a:r>
            <a:r>
              <a:rPr lang="en-US" baseline="0" dirty="0" err="1"/>
              <a:t>ogni</a:t>
            </a:r>
            <a:r>
              <a:rPr lang="en-US" baseline="0" dirty="0"/>
              <a:t> port x 4 port</a:t>
            </a:r>
          </a:p>
          <a:p>
            <a:r>
              <a:rPr lang="en-US" baseline="0" dirty="0"/>
              <a:t>6 </a:t>
            </a:r>
            <a:r>
              <a:rPr lang="en-US" baseline="0" dirty="0" err="1"/>
              <a:t>tubi</a:t>
            </a:r>
            <a:r>
              <a:rPr lang="en-US" baseline="0" dirty="0"/>
              <a:t> a 170 e 10 a 204</a:t>
            </a:r>
          </a:p>
          <a:p>
            <a:r>
              <a:rPr lang="en-US" baseline="0" dirty="0" err="1"/>
              <a:t>Somma</a:t>
            </a:r>
            <a:r>
              <a:rPr lang="en-US" baseline="0" dirty="0"/>
              <a:t> 170 </a:t>
            </a:r>
            <a:r>
              <a:rPr lang="en-US" baseline="0" dirty="0" err="1"/>
              <a:t>dà</a:t>
            </a:r>
            <a:r>
              <a:rPr lang="en-US" baseline="0" dirty="0"/>
              <a:t> 30 MW</a:t>
            </a:r>
          </a:p>
          <a:p>
            <a:r>
              <a:rPr lang="en-US" baseline="0" dirty="0" err="1"/>
              <a:t>Somma</a:t>
            </a:r>
            <a:r>
              <a:rPr lang="en-US" baseline="0" dirty="0"/>
              <a:t> 205 </a:t>
            </a:r>
            <a:r>
              <a:rPr lang="en-US" baseline="0" dirty="0" err="1"/>
              <a:t>dà</a:t>
            </a:r>
            <a:r>
              <a:rPr lang="en-US" baseline="0" dirty="0"/>
              <a:t> 50 MW</a:t>
            </a:r>
          </a:p>
          <a:p>
            <a:r>
              <a:rPr lang="en-US" dirty="0"/>
              <a:t>40 gyro a 204 GHz</a:t>
            </a:r>
          </a:p>
          <a:p>
            <a:r>
              <a:rPr lang="en-US" dirty="0"/>
              <a:t>24 gyro a 170 GHz</a:t>
            </a:r>
          </a:p>
          <a:p>
            <a:r>
              <a:rPr lang="en-US" dirty="0"/>
              <a:t>64 gyro </a:t>
            </a:r>
            <a:r>
              <a:rPr lang="en-US" dirty="0" err="1"/>
              <a:t>totali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di 1 port in fault:</a:t>
            </a:r>
          </a:p>
          <a:p>
            <a:r>
              <a:rPr lang="en-US" dirty="0"/>
              <a:t>30 gyro a 204-&gt; 54 MW</a:t>
            </a:r>
          </a:p>
          <a:p>
            <a:r>
              <a:rPr lang="en-US" dirty="0"/>
              <a:t>18 gyro a 170-&gt;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85A7-89EF-B242-98D8-F8760A35F9A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5908" y="6478875"/>
            <a:ext cx="5386548" cy="28803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A.Bruschi - ECH Launcher Status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569" y="6478875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6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C113-9365-3D4C-B628-46294F1B5EF9}" type="datetimeFigureOut">
              <a:t>06/07/20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B6E3-DB71-3444-9C71-B9D33DB1B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47852" y="6472816"/>
            <a:ext cx="5386548" cy="288032"/>
          </a:xfrm>
        </p:spPr>
        <p:txBody>
          <a:bodyPr/>
          <a:lstStyle/>
          <a:p>
            <a:pPr algn="r"/>
            <a:r>
              <a:rPr lang="en-GB"/>
              <a:t>A.Bruschi - ECH Launcher Status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0450" y="94395"/>
            <a:ext cx="81940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ECH Port Cell Environment</a:t>
            </a:r>
          </a:p>
        </p:txBody>
      </p:sp>
      <p:sp>
        <p:nvSpPr>
          <p:cNvPr id="8" name="Date Placeholder 17"/>
          <p:cNvSpPr txBox="1">
            <a:spLocks/>
          </p:cNvSpPr>
          <p:nvPr/>
        </p:nvSpPr>
        <p:spPr>
          <a:xfrm>
            <a:off x="2510830" y="6478540"/>
            <a:ext cx="47380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DEMO WP H&amp;CD Final Review Meeting </a:t>
            </a:r>
            <a:r>
              <a:rPr lang="mr-IN" sz="1200"/>
              <a:t>–</a:t>
            </a:r>
            <a:r>
              <a:rPr lang="en-US" sz="1200"/>
              <a:t> 3-4/06/2020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02235" y="901700"/>
            <a:ext cx="7978589" cy="5041900"/>
            <a:chOff x="702235" y="901700"/>
            <a:chExt cx="7978589" cy="5041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02235" y="901700"/>
              <a:ext cx="7978589" cy="5041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0073" y="4173070"/>
              <a:ext cx="866557" cy="3466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3231" y="1190338"/>
              <a:ext cx="1511300" cy="520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8499" y="5199764"/>
              <a:ext cx="820070" cy="341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19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067954" y="6489385"/>
            <a:ext cx="5386548" cy="288032"/>
          </a:xfrm>
        </p:spPr>
        <p:txBody>
          <a:bodyPr/>
          <a:lstStyle/>
          <a:p>
            <a:pPr algn="r"/>
            <a:r>
              <a:rPr lang="en-GB"/>
              <a:t>A.Bruschi - ECH Launcher Status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0450" y="94395"/>
            <a:ext cx="81940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ECH Port Cell Environment</a:t>
            </a:r>
          </a:p>
        </p:txBody>
      </p:sp>
      <p:sp>
        <p:nvSpPr>
          <p:cNvPr id="8" name="Date Placeholder 17"/>
          <p:cNvSpPr txBox="1">
            <a:spLocks/>
          </p:cNvSpPr>
          <p:nvPr/>
        </p:nvSpPr>
        <p:spPr>
          <a:xfrm>
            <a:off x="2510830" y="6478540"/>
            <a:ext cx="47380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DEMO WP H&amp;CD Final Review Meeting </a:t>
            </a:r>
            <a:r>
              <a:rPr lang="mr-IN" sz="1200"/>
              <a:t>–</a:t>
            </a:r>
            <a:r>
              <a:rPr lang="en-US" sz="1200"/>
              <a:t> 3-4/06/2020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347"/>
          <a:stretch/>
        </p:blipFill>
        <p:spPr>
          <a:xfrm>
            <a:off x="260450" y="801266"/>
            <a:ext cx="2567046" cy="2786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92"/>
          <a:stretch/>
        </p:blipFill>
        <p:spPr>
          <a:xfrm>
            <a:off x="6120028" y="3746569"/>
            <a:ext cx="2257703" cy="26644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D9FA1-99C7-4910-8E32-B85D378B0060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04364" y="3885911"/>
            <a:ext cx="5522098" cy="2224130"/>
            <a:chOff x="995200" y="4160527"/>
            <a:chExt cx="4871745" cy="1744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74" t="16604" r="11392" b="13453"/>
            <a:stretch/>
          </p:blipFill>
          <p:spPr>
            <a:xfrm flipH="1">
              <a:off x="995200" y="4160527"/>
              <a:ext cx="4871745" cy="17438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200" y="5549164"/>
              <a:ext cx="820070" cy="34169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044" y="4802098"/>
              <a:ext cx="753870" cy="1102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2197" y="5561614"/>
              <a:ext cx="1285705" cy="3432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437094" y="909872"/>
            <a:ext cx="4941475" cy="2661087"/>
            <a:chOff x="3437094" y="909872"/>
            <a:chExt cx="4941475" cy="26610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9" t="-40" r="9131"/>
            <a:stretch/>
          </p:blipFill>
          <p:spPr>
            <a:xfrm flipH="1">
              <a:off x="3437095" y="909872"/>
              <a:ext cx="4941474" cy="26610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9732" y="1345853"/>
              <a:ext cx="299652" cy="3032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7094" y="922495"/>
              <a:ext cx="764501" cy="5635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69953" y="1046000"/>
              <a:ext cx="876555" cy="3182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59869" y="909873"/>
              <a:ext cx="561106" cy="345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06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344</Words>
  <Application>Microsoft Macintosh PowerPoint</Application>
  <PresentationFormat>On-screen Show (4:3)</PresentationFormat>
  <Paragraphs>46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Istituto di Fisica del Plasma "Piero Caldirola" C.N.R.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Bruschi</dc:creator>
  <cp:lastModifiedBy>Alex Bruschi</cp:lastModifiedBy>
  <cp:revision>8</cp:revision>
  <dcterms:created xsi:type="dcterms:W3CDTF">2020-07-06T07:45:25Z</dcterms:created>
  <dcterms:modified xsi:type="dcterms:W3CDTF">2020-07-06T10:16:32Z</dcterms:modified>
</cp:coreProperties>
</file>