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546" r:id="rId5"/>
    <p:sldId id="562" r:id="rId6"/>
    <p:sldId id="564" r:id="rId7"/>
    <p:sldId id="566" r:id="rId8"/>
    <p:sldId id="567" r:id="rId9"/>
    <p:sldId id="563" r:id="rId10"/>
    <p:sldId id="573" r:id="rId11"/>
    <p:sldId id="574" r:id="rId12"/>
    <p:sldId id="570" r:id="rId13"/>
    <p:sldId id="572" r:id="rId14"/>
    <p:sldId id="565" r:id="rId15"/>
    <p:sldId id="568" r:id="rId16"/>
    <p:sldId id="571" r:id="rId1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1" autoAdjust="0"/>
    <p:restoredTop sz="96242" autoAdjust="0"/>
  </p:normalViewPr>
  <p:slideViewPr>
    <p:cSldViewPr showGuides="1">
      <p:cViewPr varScale="1">
        <p:scale>
          <a:sx n="139" d="100"/>
          <a:sy n="139" d="100"/>
        </p:scale>
        <p:origin x="42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18/04/2026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18/04/2026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8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7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54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05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8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5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129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7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6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49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5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7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7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7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CC4EF51-BF31-4054-893C-9B6ECBD7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171681"/>
            <a:ext cx="900100" cy="900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FA1E75-1C9B-402A-9249-289D2F84E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1209" y="4474657"/>
            <a:ext cx="1711502" cy="4733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CACDA7-75AB-48E8-9B38-EBAA6F671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3" y="4376136"/>
            <a:ext cx="803015" cy="617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93FC1C-2BF2-4205-8EEC-50F1C79F07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20538"/>
            <a:ext cx="9144000" cy="41757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538E85-7270-434F-8164-9B4AF88C2F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5410"/>
            <a:ext cx="3627746" cy="7441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77C287-35A7-4C0C-A8BC-8065CFDAFF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9942"/>
            <a:ext cx="702077" cy="7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4" indent="0">
              <a:buNone/>
              <a:defRPr sz="1125"/>
            </a:lvl7pPr>
            <a:lvl8pPr marL="1800135" indent="0">
              <a:buNone/>
              <a:defRPr sz="1125"/>
            </a:lvl8pPr>
            <a:lvl9pPr marL="2057297" indent="0">
              <a:buNone/>
              <a:defRPr sz="11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6"/>
            </a:lvl4pPr>
            <a:lvl5pPr marL="1028649" indent="0">
              <a:buNone/>
              <a:defRPr sz="506"/>
            </a:lvl5pPr>
            <a:lvl6pPr marL="1285811" indent="0">
              <a:buNone/>
              <a:defRPr sz="506"/>
            </a:lvl6pPr>
            <a:lvl7pPr marL="1542974" indent="0">
              <a:buNone/>
              <a:defRPr sz="506"/>
            </a:lvl7pPr>
            <a:lvl8pPr marL="1800135" indent="0">
              <a:buNone/>
              <a:defRPr sz="506"/>
            </a:lvl8pPr>
            <a:lvl9pPr marL="2057297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3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4300"/>
            <a:ext cx="228600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4300"/>
            <a:ext cx="67056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012534"/>
            <a:ext cx="9144000" cy="15121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257168" indent="-257168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99" indent="-214308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7" y="4908928"/>
            <a:ext cx="8240228" cy="20110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7475"/>
            <a:ext cx="458197" cy="3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36513" y="4973978"/>
            <a:ext cx="431801" cy="21358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1DA1D92D-F2ED-44CD-94D2-D0197D35E664}" type="slidenum">
              <a:rPr lang="en-GB" sz="788" b="1">
                <a:solidFill>
                  <a:schemeClr val="bg1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788" b="1" dirty="0">
              <a:solidFill>
                <a:schemeClr val="bg1"/>
              </a:solidFill>
              <a:latin typeface="Swiss 721 SWA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0952"/>
            <a:ext cx="9144000" cy="4122686"/>
          </a:xfrm>
        </p:spPr>
        <p:txBody>
          <a:bodyPr/>
          <a:lstStyle>
            <a:lvl1pPr>
              <a:defRPr sz="1575"/>
            </a:lvl1pPr>
            <a:lvl2pPr>
              <a:buSzPct val="60000"/>
              <a:buFont typeface="Wingdings" pitchFamily="2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742950"/>
          </a:xfrm>
        </p:spPr>
        <p:txBody>
          <a:bodyPr/>
          <a:lstStyle>
            <a:lvl1pPr>
              <a:defRPr sz="2138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18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2" indent="0">
              <a:buNone/>
              <a:defRPr sz="1013"/>
            </a:lvl2pPr>
            <a:lvl3pPr marL="514325" indent="0">
              <a:buNone/>
              <a:defRPr sz="900"/>
            </a:lvl3pPr>
            <a:lvl4pPr marL="771487" indent="0">
              <a:buNone/>
              <a:defRPr sz="788"/>
            </a:lvl4pPr>
            <a:lvl5pPr marL="1028649" indent="0">
              <a:buNone/>
              <a:defRPr sz="788"/>
            </a:lvl5pPr>
            <a:lvl6pPr marL="1285811" indent="0">
              <a:buNone/>
              <a:defRPr sz="788"/>
            </a:lvl6pPr>
            <a:lvl7pPr marL="1542974" indent="0">
              <a:buNone/>
              <a:defRPr sz="788"/>
            </a:lvl7pPr>
            <a:lvl8pPr marL="1800135" indent="0">
              <a:buNone/>
              <a:defRPr sz="788"/>
            </a:lvl8pPr>
            <a:lvl9pPr marL="2057297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9" y="5001816"/>
            <a:ext cx="468313" cy="141684"/>
          </a:xfrm>
          <a:prstGeom prst="rect">
            <a:avLst/>
          </a:prstGeom>
        </p:spPr>
        <p:txBody>
          <a:bodyPr anchor="ctr"/>
          <a:lstStyle>
            <a:lvl1pPr>
              <a:defRPr sz="788" b="1">
                <a:solidFill>
                  <a:srgbClr val="FFFF00"/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fld id="{0B8C5E58-FCFD-43F5-A763-6E017E57D3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5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1570"/>
            <a:ext cx="4495800" cy="384903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1570"/>
            <a:ext cx="4495800" cy="384903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6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36513" y="4973978"/>
            <a:ext cx="431801" cy="21358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D2F6BFC0-FF73-4CB6-9EB2-667697195C27}" type="slidenum">
              <a:rPr lang="en-GB" sz="788" b="1">
                <a:solidFill>
                  <a:srgbClr val="FFFF00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788" b="1" dirty="0">
              <a:solidFill>
                <a:srgbClr val="FFFF00"/>
              </a:solidFill>
              <a:latin typeface="Swiss 721 SW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0480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6"/>
            </a:lvl4pPr>
            <a:lvl5pPr marL="1028649" indent="0">
              <a:buNone/>
              <a:defRPr sz="506"/>
            </a:lvl5pPr>
            <a:lvl6pPr marL="1285811" indent="0">
              <a:buNone/>
              <a:defRPr sz="506"/>
            </a:lvl6pPr>
            <a:lvl7pPr marL="1542974" indent="0">
              <a:buNone/>
              <a:defRPr sz="506"/>
            </a:lvl7pPr>
            <a:lvl8pPr marL="1800135" indent="0">
              <a:buNone/>
              <a:defRPr sz="506"/>
            </a:lvl8pPr>
            <a:lvl9pPr marL="2057297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3E"/>
            </a:gs>
            <a:gs pos="100000">
              <a:srgbClr val="0000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7956" y="483518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51570"/>
            <a:ext cx="9144000" cy="38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4" descr="Purple mesh"/>
          <p:cNvSpPr>
            <a:spLocks noChangeArrowheads="1"/>
          </p:cNvSpPr>
          <p:nvPr/>
        </p:nvSpPr>
        <p:spPr bwMode="auto">
          <a:xfrm>
            <a:off x="0" y="5001826"/>
            <a:ext cx="9144000" cy="151209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563" i="1" kern="1200" dirty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S. Coda, WPSA Enhancements Monitoring Meeting, 20.04.2026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51725" y="4972050"/>
            <a:ext cx="194421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675" dirty="0">
                <a:solidFill>
                  <a:schemeClr val="bg1"/>
                </a:solidFill>
                <a:latin typeface="Swis721 Lt BT" pitchFamily="34" charset="0"/>
                <a:cs typeface="+mn-cs"/>
              </a:rPr>
              <a:t>Tangential Phase Contrast Imaging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307265-435C-46C6-A651-C0B178B0ED29}"/>
              </a:ext>
            </a:extLst>
          </p:cNvPr>
          <p:cNvGrpSpPr/>
          <p:nvPr userDrawn="1"/>
        </p:nvGrpSpPr>
        <p:grpSpPr>
          <a:xfrm>
            <a:off x="8604448" y="81738"/>
            <a:ext cx="432048" cy="373990"/>
            <a:chOff x="8280000" y="70180"/>
            <a:chExt cx="432048" cy="3739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CF003-B698-4F57-9B0D-922AFAE6C2BA}"/>
                </a:ext>
              </a:extLst>
            </p:cNvPr>
            <p:cNvSpPr/>
            <p:nvPr userDrawn="1"/>
          </p:nvSpPr>
          <p:spPr bwMode="auto">
            <a:xfrm>
              <a:off x="8280000" y="70180"/>
              <a:ext cx="432048" cy="37399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wiss 721 SWA" pitchFamily="34" charset="0"/>
              </a:endParaRPr>
            </a:p>
          </p:txBody>
        </p:sp>
        <p:pic>
          <p:nvPicPr>
            <p:cNvPr id="15" name="Picture 14" descr="EurofusionDisc.eps">
              <a:extLst>
                <a:ext uri="{FF2B5EF4-FFF2-40B4-BE49-F238E27FC236}">
                  <a16:creationId xmlns:a16="http://schemas.microsoft.com/office/drawing/2014/main" id="{45B369AB-0F6C-4EA3-BAFD-3CBC91BAA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70180"/>
              <a:ext cx="367958" cy="373990"/>
            </a:xfrm>
            <a:prstGeom prst="rect">
              <a:avLst/>
            </a:prstGeom>
          </p:spPr>
        </p:pic>
      </p:grpSp>
      <p:pic>
        <p:nvPicPr>
          <p:cNvPr id="16" name="Image 8">
            <a:extLst>
              <a:ext uri="{FF2B5EF4-FFF2-40B4-BE49-F238E27FC236}">
                <a16:creationId xmlns:a16="http://schemas.microsoft.com/office/drawing/2014/main" id="{D84A1539-20A8-4C3E-BEF3-F37F9B833A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66" y="26881"/>
            <a:ext cx="888726" cy="384629"/>
          </a:xfrm>
          <a:prstGeom prst="rect">
            <a:avLst/>
          </a:prstGeom>
        </p:spPr>
      </p:pic>
      <p:pic>
        <p:nvPicPr>
          <p:cNvPr id="17" name="Image 9">
            <a:extLst>
              <a:ext uri="{FF2B5EF4-FFF2-40B4-BE49-F238E27FC236}">
                <a16:creationId xmlns:a16="http://schemas.microsoft.com/office/drawing/2014/main" id="{C423BE82-DC8E-43ED-BF51-65006596C3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76006"/>
            <a:ext cx="418274" cy="262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4D702-C1A7-4981-9593-DAB8CDA94BC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9568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5pPr>
      <a:lvl6pPr marL="257162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6pPr>
      <a:lvl7pPr marL="514325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7pPr>
      <a:lvl8pPr marL="771487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8pPr>
      <a:lvl9pPr marL="1028649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9pPr>
    </p:titleStyle>
    <p:bodyStyle>
      <a:lvl1pPr marL="192872" indent="-19287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889" indent="-160727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bg1"/>
          </a:solidFill>
          <a:latin typeface="+mn-lt"/>
        </a:defRPr>
      </a:lvl2pPr>
      <a:lvl3pPr marL="642906" indent="-12858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125">
          <a:solidFill>
            <a:schemeClr val="bg1"/>
          </a:solidFill>
          <a:latin typeface="+mn-lt"/>
        </a:defRPr>
      </a:lvl3pPr>
      <a:lvl4pPr marL="900068" indent="-12858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125">
          <a:solidFill>
            <a:schemeClr val="bg1"/>
          </a:solidFill>
          <a:latin typeface="+mn-lt"/>
        </a:defRPr>
      </a:lvl4pPr>
      <a:lvl5pPr marL="1157230" indent="-12858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5pPr>
      <a:lvl6pPr marL="1414393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6pPr>
      <a:lvl7pPr marL="1671554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7pPr>
      <a:lvl8pPr marL="1928717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8pPr>
      <a:lvl9pPr marL="2185880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1779662"/>
            <a:ext cx="8343800" cy="864096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Swiss 721 SWA"/>
              </a:rPr>
              <a:t>Tangential phase-contrast imaging diagnostic</a:t>
            </a:r>
            <a:br>
              <a:rPr lang="en-US" sz="3200" b="1" dirty="0">
                <a:latin typeface="Swiss 721 SWA"/>
              </a:rPr>
            </a:br>
            <a:r>
              <a:rPr lang="en-US" sz="3200" b="1" dirty="0">
                <a:latin typeface="Swiss 721 SWA"/>
              </a:rPr>
              <a:t>for JT-60SA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7544" y="3003798"/>
            <a:ext cx="8640960" cy="10801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Swiss 721 SWA"/>
              </a:rPr>
              <a:t>S. Coda</a:t>
            </a:r>
            <a:r>
              <a:rPr lang="en-US" sz="2600" baseline="30000" dirty="0">
                <a:solidFill>
                  <a:schemeClr val="bg1"/>
                </a:solidFill>
                <a:latin typeface="Swiss 721 SWA"/>
              </a:rPr>
              <a:t>1</a:t>
            </a:r>
            <a:r>
              <a:rPr lang="en-US" sz="2600" dirty="0">
                <a:solidFill>
                  <a:schemeClr val="bg1"/>
                </a:solidFill>
                <a:latin typeface="Swiss 721 SWA"/>
              </a:rPr>
              <a:t> , K. Tanaka</a:t>
            </a:r>
            <a:r>
              <a:rPr lang="en-US" sz="2600" baseline="30000" dirty="0">
                <a:solidFill>
                  <a:schemeClr val="bg1"/>
                </a:solidFill>
                <a:latin typeface="Swiss 721 SWA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Swiss 721 SWA"/>
              </a:rPr>
              <a:t> , M. Noël</a:t>
            </a:r>
            <a:r>
              <a:rPr lang="en-US" sz="2600" baseline="30000" dirty="0">
                <a:solidFill>
                  <a:schemeClr val="bg1"/>
                </a:solidFill>
                <a:latin typeface="Swiss 721 SWA"/>
              </a:rPr>
              <a:t>1</a:t>
            </a:r>
          </a:p>
          <a:p>
            <a:pPr marL="0" indent="0">
              <a:buNone/>
            </a:pPr>
            <a:endParaRPr lang="en-US" sz="1900" baseline="30000" dirty="0">
              <a:solidFill>
                <a:schemeClr val="bg1"/>
              </a:solidFill>
              <a:latin typeface="Swiss 721 SWA"/>
            </a:endParaRPr>
          </a:p>
          <a:p>
            <a:pPr marL="0" indent="0">
              <a:buNone/>
            </a:pPr>
            <a:r>
              <a:rPr lang="en-US" sz="2000" baseline="30000" dirty="0">
                <a:solidFill>
                  <a:schemeClr val="bg1"/>
                </a:solidFill>
                <a:latin typeface="Swiss 721 SWA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Swiss 721 SWA"/>
              </a:rPr>
              <a:t>EPFL-SPC, </a:t>
            </a:r>
            <a:r>
              <a:rPr lang="en-US" sz="2000" baseline="30000" dirty="0">
                <a:solidFill>
                  <a:schemeClr val="bg1"/>
                </a:solidFill>
                <a:latin typeface="Swiss 721 SWA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Swiss 721 SWA"/>
              </a:rPr>
              <a:t>NIFS	     		WPSA Enhancements Monitoring meeting, 20.4.2026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483518"/>
            <a:ext cx="8064896" cy="4464496"/>
          </a:xfrm>
        </p:spPr>
        <p:txBody>
          <a:bodyPr/>
          <a:lstStyle/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The physics personnel is highly insufficient. A postdoc has been advocated and requested for a number of years, but there is no mechanism in place yet to hire one. The F4E-EPFL contract should include a service provision for a postdoc.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The timeline indicated earlier </a:t>
            </a:r>
            <a:r>
              <a:rPr lang="en-US" sz="2200" b="1" dirty="0"/>
              <a:t>cannot be met </a:t>
            </a:r>
            <a:r>
              <a:rPr lang="en-US" sz="2200" dirty="0"/>
              <a:t>without this postdoc.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Outstanding needs</a:t>
            </a:r>
          </a:p>
        </p:txBody>
      </p:sp>
    </p:spTree>
    <p:extLst>
      <p:ext uri="{BB962C8B-B14F-4D97-AF65-F5344CB8AC3E}">
        <p14:creationId xmlns:p14="http://schemas.microsoft.com/office/powerpoint/2010/main" val="43036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07A02A-CD14-422B-ABFE-DFC2CEEC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9702"/>
            <a:ext cx="9144000" cy="1040718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additional slides</a:t>
            </a:r>
            <a:endParaRPr lang="LID4096" sz="4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DDC2DC-2F73-4197-B600-96D07D17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037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Beam expander under optical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46D77-6D0B-4D6F-BE72-9C329B839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8001000" cy="42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51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Beam expander under optical table</a:t>
            </a:r>
          </a:p>
        </p:txBody>
      </p:sp>
      <p:pic>
        <p:nvPicPr>
          <p:cNvPr id="9" name="Picture Placeholder 4" descr="A pixelated image of a machine&#10;&#10;AI-generated content may be incorrect.">
            <a:extLst>
              <a:ext uri="{FF2B5EF4-FFF2-40B4-BE49-F238E27FC236}">
                <a16:creationId xmlns:a16="http://schemas.microsoft.com/office/drawing/2014/main" id="{1A3A0BE2-EC44-4ECB-BFF7-7FCC2535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319" y="555526"/>
            <a:ext cx="7371605" cy="42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Entry window assembly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A98DD-F4DF-4B31-B32A-B2CDBE06B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51" y="555526"/>
            <a:ext cx="4055681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Entry window assembly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63254-2E87-440F-B720-FD35A6BCE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7534"/>
            <a:ext cx="7884368" cy="42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1560" y="483518"/>
            <a:ext cx="5976664" cy="41875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US" sz="2200" dirty="0"/>
              <a:t>-laser based transmission diagnostic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Will provide localized density fluctuation measurements across the minor radius and in all plasma regimes</a:t>
            </a:r>
          </a:p>
          <a:p>
            <a:pPr lvl="1">
              <a:lnSpc>
                <a:spcPct val="110000"/>
              </a:lnSpc>
            </a:pPr>
            <a:r>
              <a:rPr lang="en-US" sz="1900" dirty="0" err="1">
                <a:latin typeface="Symbol" panose="05050102010706020507" pitchFamily="18" charset="2"/>
              </a:rPr>
              <a:t>d</a:t>
            </a:r>
            <a:r>
              <a:rPr lang="en-US" sz="1900" dirty="0" err="1"/>
              <a:t>n</a:t>
            </a:r>
            <a:r>
              <a:rPr lang="en-US" sz="1900" dirty="0"/>
              <a:t>/n~10</a:t>
            </a:r>
            <a:r>
              <a:rPr lang="en-US" sz="1900" baseline="30000" dirty="0"/>
              <a:t>-5</a:t>
            </a:r>
            <a:r>
              <a:rPr lang="en-US" sz="1900" baseline="-25000" dirty="0"/>
              <a:t>, </a:t>
            </a:r>
            <a:r>
              <a:rPr lang="en-US" sz="1900" dirty="0"/>
              <a:t>0.06&lt;</a:t>
            </a:r>
            <a:r>
              <a:rPr lang="en-US" sz="1900" dirty="0" err="1"/>
              <a:t>k</a:t>
            </a:r>
            <a:r>
              <a:rPr lang="en-US" sz="1900" dirty="0" err="1">
                <a:latin typeface="Symbol" panose="05050102010706020507" pitchFamily="18" charset="2"/>
              </a:rPr>
              <a:t>r</a:t>
            </a:r>
            <a:r>
              <a:rPr lang="en-US" sz="1900" baseline="-25000" dirty="0" err="1"/>
              <a:t>i</a:t>
            </a:r>
            <a:r>
              <a:rPr lang="en-US" sz="1900" dirty="0"/>
              <a:t>&lt;12 (ITG/TEM/ETG)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high spatial resolution in the center and at the edge (very favorable configuration on JT-60SA)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Europe/NIFS collaboration and cost split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130"/>
            <a:ext cx="5976664" cy="557213"/>
          </a:xfrm>
        </p:spPr>
        <p:txBody>
          <a:bodyPr/>
          <a:lstStyle/>
          <a:p>
            <a:r>
              <a:rPr lang="en-US" sz="2800" dirty="0"/>
              <a:t>Phase-contrast imaging on JT-60SA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E19E8-F752-4597-8284-EB527D58548A}"/>
              </a:ext>
            </a:extLst>
          </p:cNvPr>
          <p:cNvSpPr txBox="1"/>
          <p:nvPr/>
        </p:nvSpPr>
        <p:spPr>
          <a:xfrm>
            <a:off x="2699792" y="467101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S. Coda et al, </a:t>
            </a:r>
            <a:r>
              <a:rPr lang="en-US" sz="1400" dirty="0" err="1">
                <a:solidFill>
                  <a:schemeClr val="bg1"/>
                </a:solidFill>
              </a:rPr>
              <a:t>Nucl</a:t>
            </a:r>
            <a:r>
              <a:rPr lang="en-US" sz="1400" dirty="0">
                <a:solidFill>
                  <a:schemeClr val="bg1"/>
                </a:solidFill>
              </a:rPr>
              <a:t>. Fusion </a:t>
            </a:r>
            <a:r>
              <a:rPr lang="en-US" sz="1400" b="1" dirty="0">
                <a:solidFill>
                  <a:schemeClr val="bg1"/>
                </a:solidFill>
              </a:rPr>
              <a:t>61</a:t>
            </a:r>
            <a:r>
              <a:rPr lang="en-US" sz="1400" dirty="0">
                <a:solidFill>
                  <a:schemeClr val="bg1"/>
                </a:solidFill>
              </a:rPr>
              <a:t>, 106022 (2021), DOI:10.1088/1741-4326/ac2081</a:t>
            </a:r>
            <a:endParaRPr lang="en-CH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0482B-723C-4374-B802-FDE4D4B34D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32" y="563440"/>
            <a:ext cx="2081024" cy="41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0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360040"/>
          </a:xfrm>
        </p:spPr>
        <p:txBody>
          <a:bodyPr/>
          <a:lstStyle/>
          <a:p>
            <a:r>
              <a:rPr lang="en-US" sz="2800" dirty="0"/>
              <a:t>Optical-path design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0F079B-6D75-4EC5-9C25-233483ABC7FE}"/>
              </a:ext>
            </a:extLst>
          </p:cNvPr>
          <p:cNvGrpSpPr>
            <a:grpSpLocks noChangeAspect="1"/>
          </p:cNvGrpSpPr>
          <p:nvPr/>
        </p:nvGrpSpPr>
        <p:grpSpPr>
          <a:xfrm>
            <a:off x="454728" y="699542"/>
            <a:ext cx="8546348" cy="4104456"/>
            <a:chOff x="187798" y="900772"/>
            <a:chExt cx="12119935" cy="5820703"/>
          </a:xfrm>
        </p:grpSpPr>
        <p:sp>
          <p:nvSpPr>
            <p:cNvPr id="24" name="テキスト ボックス 20">
              <a:extLst>
                <a:ext uri="{FF2B5EF4-FFF2-40B4-BE49-F238E27FC236}">
                  <a16:creationId xmlns:a16="http://schemas.microsoft.com/office/drawing/2014/main" id="{45D2F446-DC1E-4054-B43F-DB7B2D701959}"/>
                </a:ext>
              </a:extLst>
            </p:cNvPr>
            <p:cNvSpPr txBox="1"/>
            <p:nvPr/>
          </p:nvSpPr>
          <p:spPr>
            <a:xfrm>
              <a:off x="187802" y="1423043"/>
              <a:ext cx="1023600" cy="54561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P01H</a:t>
              </a:r>
            </a:p>
          </p:txBody>
        </p:sp>
        <p:sp>
          <p:nvSpPr>
            <p:cNvPr id="25" name="テキスト ボックス 21">
              <a:extLst>
                <a:ext uri="{FF2B5EF4-FFF2-40B4-BE49-F238E27FC236}">
                  <a16:creationId xmlns:a16="http://schemas.microsoft.com/office/drawing/2014/main" id="{E04B3A26-F9E5-4552-8190-5AE35E0A5BCF}"/>
                </a:ext>
              </a:extLst>
            </p:cNvPr>
            <p:cNvSpPr txBox="1"/>
            <p:nvPr/>
          </p:nvSpPr>
          <p:spPr>
            <a:xfrm>
              <a:off x="10967559" y="5009523"/>
              <a:ext cx="1023600" cy="54561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P08H</a:t>
              </a:r>
            </a:p>
          </p:txBody>
        </p:sp>
        <p:sp>
          <p:nvSpPr>
            <p:cNvPr id="26" name="テキスト ボックス 22">
              <a:extLst>
                <a:ext uri="{FF2B5EF4-FFF2-40B4-BE49-F238E27FC236}">
                  <a16:creationId xmlns:a16="http://schemas.microsoft.com/office/drawing/2014/main" id="{CB8F584D-1C42-43D7-AAA2-E62F930A4E3D}"/>
                </a:ext>
              </a:extLst>
            </p:cNvPr>
            <p:cNvSpPr txBox="1"/>
            <p:nvPr/>
          </p:nvSpPr>
          <p:spPr>
            <a:xfrm>
              <a:off x="6186125" y="2208805"/>
              <a:ext cx="750792" cy="5456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PCI</a:t>
              </a:r>
            </a:p>
          </p:txBody>
        </p:sp>
        <p:sp>
          <p:nvSpPr>
            <p:cNvPr id="27" name="テキスト ボックス 24">
              <a:extLst>
                <a:ext uri="{FF2B5EF4-FFF2-40B4-BE49-F238E27FC236}">
                  <a16:creationId xmlns:a16="http://schemas.microsoft.com/office/drawing/2014/main" id="{AEF4884B-4D64-4E92-A496-1005D27C3711}"/>
                </a:ext>
              </a:extLst>
            </p:cNvPr>
            <p:cNvSpPr txBox="1"/>
            <p:nvPr/>
          </p:nvSpPr>
          <p:spPr>
            <a:xfrm>
              <a:off x="1676078" y="2039529"/>
              <a:ext cx="870599" cy="5456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CO2</a:t>
              </a:r>
            </a:p>
          </p:txBody>
        </p:sp>
        <p:sp>
          <p:nvSpPr>
            <p:cNvPr id="28" name="テキスト ボックス 25">
              <a:extLst>
                <a:ext uri="{FF2B5EF4-FFF2-40B4-BE49-F238E27FC236}">
                  <a16:creationId xmlns:a16="http://schemas.microsoft.com/office/drawing/2014/main" id="{E7F7CB4F-FAC0-4005-B5ED-16ADCA018CA6}"/>
                </a:ext>
              </a:extLst>
            </p:cNvPr>
            <p:cNvSpPr txBox="1"/>
            <p:nvPr/>
          </p:nvSpPr>
          <p:spPr>
            <a:xfrm>
              <a:off x="9548077" y="4670968"/>
              <a:ext cx="856164" cy="5456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YAG</a:t>
              </a:r>
            </a:p>
          </p:txBody>
        </p:sp>
        <p:cxnSp>
          <p:nvCxnSpPr>
            <p:cNvPr id="29" name="直線矢印コネクタ 8">
              <a:extLst>
                <a:ext uri="{FF2B5EF4-FFF2-40B4-BE49-F238E27FC236}">
                  <a16:creationId xmlns:a16="http://schemas.microsoft.com/office/drawing/2014/main" id="{140A929A-CB65-47A9-AA78-54EB1B8B124C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2111378" y="1686010"/>
              <a:ext cx="22223" cy="35351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C87D004B-9602-462D-B53A-CC29B5918BD1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9976160" y="4297173"/>
              <a:ext cx="38256" cy="37379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1">
              <a:extLst>
                <a:ext uri="{FF2B5EF4-FFF2-40B4-BE49-F238E27FC236}">
                  <a16:creationId xmlns:a16="http://schemas.microsoft.com/office/drawing/2014/main" id="{6E82B60A-3413-47EB-AD2C-ADE697AE13DD}"/>
                </a:ext>
              </a:extLst>
            </p:cNvPr>
            <p:cNvCxnSpPr>
              <a:stCxn id="26" idx="2"/>
            </p:cNvCxnSpPr>
            <p:nvPr/>
          </p:nvCxnSpPr>
          <p:spPr>
            <a:xfrm flipH="1">
              <a:off x="6456397" y="2754423"/>
              <a:ext cx="105123" cy="16673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図 2">
              <a:extLst>
                <a:ext uri="{FF2B5EF4-FFF2-40B4-BE49-F238E27FC236}">
                  <a16:creationId xmlns:a16="http://schemas.microsoft.com/office/drawing/2014/main" id="{328131AD-CCB2-4C02-B115-C888D5A48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87798" y="900772"/>
              <a:ext cx="11892441" cy="5715987"/>
            </a:xfrm>
            <a:prstGeom prst="rect">
              <a:avLst/>
            </a:prstGeom>
          </p:spPr>
        </p:pic>
        <p:sp>
          <p:nvSpPr>
            <p:cNvPr id="33" name="テキスト ボックス 13">
              <a:extLst>
                <a:ext uri="{FF2B5EF4-FFF2-40B4-BE49-F238E27FC236}">
                  <a16:creationId xmlns:a16="http://schemas.microsoft.com/office/drawing/2014/main" id="{A0061D0A-A9B6-43F6-8B1D-AF134AE4D09C}"/>
                </a:ext>
              </a:extLst>
            </p:cNvPr>
            <p:cNvSpPr txBox="1"/>
            <p:nvPr/>
          </p:nvSpPr>
          <p:spPr>
            <a:xfrm>
              <a:off x="11284133" y="2836929"/>
              <a:ext cx="1023600" cy="54561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P01H</a:t>
              </a:r>
            </a:p>
          </p:txBody>
        </p:sp>
        <p:sp>
          <p:nvSpPr>
            <p:cNvPr id="34" name="テキスト ボックス 14">
              <a:extLst>
                <a:ext uri="{FF2B5EF4-FFF2-40B4-BE49-F238E27FC236}">
                  <a16:creationId xmlns:a16="http://schemas.microsoft.com/office/drawing/2014/main" id="{999D94BE-E5F3-4689-BAA8-47FFD9B06E42}"/>
                </a:ext>
              </a:extLst>
            </p:cNvPr>
            <p:cNvSpPr txBox="1"/>
            <p:nvPr/>
          </p:nvSpPr>
          <p:spPr>
            <a:xfrm>
              <a:off x="475167" y="2580447"/>
              <a:ext cx="1023599" cy="54561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P08H</a:t>
              </a:r>
            </a:p>
          </p:txBody>
        </p:sp>
        <p:sp>
          <p:nvSpPr>
            <p:cNvPr id="35" name="テキスト ボックス 15">
              <a:extLst>
                <a:ext uri="{FF2B5EF4-FFF2-40B4-BE49-F238E27FC236}">
                  <a16:creationId xmlns:a16="http://schemas.microsoft.com/office/drawing/2014/main" id="{C66A0BDA-F69F-4205-B420-2F4C5A5951B5}"/>
                </a:ext>
              </a:extLst>
            </p:cNvPr>
            <p:cNvSpPr txBox="1"/>
            <p:nvPr/>
          </p:nvSpPr>
          <p:spPr>
            <a:xfrm>
              <a:off x="9805356" y="4010326"/>
              <a:ext cx="750791" cy="545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PCI</a:t>
              </a:r>
            </a:p>
          </p:txBody>
        </p:sp>
        <p:cxnSp>
          <p:nvCxnSpPr>
            <p:cNvPr id="36" name="直線矢印コネクタ 16">
              <a:extLst>
                <a:ext uri="{FF2B5EF4-FFF2-40B4-BE49-F238E27FC236}">
                  <a16:creationId xmlns:a16="http://schemas.microsoft.com/office/drawing/2014/main" id="{75F4C70F-D44D-4C42-A7F6-8968DBF3BB23}"/>
                </a:ext>
              </a:extLst>
            </p:cNvPr>
            <p:cNvCxnSpPr>
              <a:stCxn id="35" idx="0"/>
            </p:cNvCxnSpPr>
            <p:nvPr/>
          </p:nvCxnSpPr>
          <p:spPr>
            <a:xfrm flipH="1" flipV="1">
              <a:off x="10075624" y="3676546"/>
              <a:ext cx="105130" cy="33378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17">
              <a:extLst>
                <a:ext uri="{FF2B5EF4-FFF2-40B4-BE49-F238E27FC236}">
                  <a16:creationId xmlns:a16="http://schemas.microsoft.com/office/drawing/2014/main" id="{F2664BBE-F16C-47F7-8265-261132805EE8}"/>
                </a:ext>
              </a:extLst>
            </p:cNvPr>
            <p:cNvSpPr txBox="1"/>
            <p:nvPr/>
          </p:nvSpPr>
          <p:spPr>
            <a:xfrm>
              <a:off x="9679466" y="2244304"/>
              <a:ext cx="870599" cy="9275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CO2</a:t>
              </a:r>
            </a:p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YAG</a:t>
              </a:r>
            </a:p>
          </p:txBody>
        </p:sp>
        <p:sp>
          <p:nvSpPr>
            <p:cNvPr id="39" name="テキスト ボックス 23">
              <a:extLst>
                <a:ext uri="{FF2B5EF4-FFF2-40B4-BE49-F238E27FC236}">
                  <a16:creationId xmlns:a16="http://schemas.microsoft.com/office/drawing/2014/main" id="{55338A60-D956-4DCA-BA2F-E698AC26401B}"/>
                </a:ext>
              </a:extLst>
            </p:cNvPr>
            <p:cNvSpPr txBox="1"/>
            <p:nvPr/>
          </p:nvSpPr>
          <p:spPr>
            <a:xfrm>
              <a:off x="1825553" y="2584593"/>
              <a:ext cx="750791" cy="545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PCI</a:t>
              </a:r>
            </a:p>
          </p:txBody>
        </p:sp>
        <p:cxnSp>
          <p:nvCxnSpPr>
            <p:cNvPr id="40" name="直線矢印コネクタ 26">
              <a:extLst>
                <a:ext uri="{FF2B5EF4-FFF2-40B4-BE49-F238E27FC236}">
                  <a16:creationId xmlns:a16="http://schemas.microsoft.com/office/drawing/2014/main" id="{243DEF8C-8FA4-4DF8-B842-FB570D970037}"/>
                </a:ext>
              </a:extLst>
            </p:cNvPr>
            <p:cNvCxnSpPr>
              <a:stCxn id="39" idx="2"/>
            </p:cNvCxnSpPr>
            <p:nvPr/>
          </p:nvCxnSpPr>
          <p:spPr>
            <a:xfrm flipH="1">
              <a:off x="2095827" y="3130212"/>
              <a:ext cx="105123" cy="11921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27">
              <a:extLst>
                <a:ext uri="{FF2B5EF4-FFF2-40B4-BE49-F238E27FC236}">
                  <a16:creationId xmlns:a16="http://schemas.microsoft.com/office/drawing/2014/main" id="{3A65E679-A1C7-4B6D-A594-5A5AF32F23EB}"/>
                </a:ext>
              </a:extLst>
            </p:cNvPr>
            <p:cNvSpPr txBox="1"/>
            <p:nvPr/>
          </p:nvSpPr>
          <p:spPr>
            <a:xfrm>
              <a:off x="1825553" y="3913788"/>
              <a:ext cx="870599" cy="9275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CO2</a:t>
              </a:r>
            </a:p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YAG</a:t>
              </a:r>
            </a:p>
          </p:txBody>
        </p:sp>
        <p:cxnSp>
          <p:nvCxnSpPr>
            <p:cNvPr id="42" name="直線矢印コネクタ 28">
              <a:extLst>
                <a:ext uri="{FF2B5EF4-FFF2-40B4-BE49-F238E27FC236}">
                  <a16:creationId xmlns:a16="http://schemas.microsoft.com/office/drawing/2014/main" id="{EC01A00A-830F-48E8-9AAA-F72F86738E60}"/>
                </a:ext>
              </a:extLst>
            </p:cNvPr>
            <p:cNvCxnSpPr>
              <a:stCxn id="41" idx="0"/>
            </p:cNvCxnSpPr>
            <p:nvPr/>
          </p:nvCxnSpPr>
          <p:spPr>
            <a:xfrm flipH="1" flipV="1">
              <a:off x="2151461" y="3543815"/>
              <a:ext cx="109393" cy="36997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lide Number Placeholder 1">
              <a:extLst>
                <a:ext uri="{FF2B5EF4-FFF2-40B4-BE49-F238E27FC236}">
                  <a16:creationId xmlns:a16="http://schemas.microsoft.com/office/drawing/2014/main" id="{289BD8EC-89D3-4CDF-B76F-80CE814F95EE}"/>
                </a:ext>
              </a:extLst>
            </p:cNvPr>
            <p:cNvSpPr txBox="1">
              <a:spLocks/>
            </p:cNvSpPr>
            <p:nvPr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136FBDF-AF6A-4CEB-9751-57DC1631583A}" type="slidenum">
                <a:rPr kumimoji="1" lang="ja-JP" altLang="en-US" sz="1400"/>
                <a:pPr/>
                <a:t>3</a:t>
              </a:fld>
              <a:endParaRPr kumimoji="1" lang="ja-JP" altLang="en-US" sz="1400"/>
            </a:p>
          </p:txBody>
        </p:sp>
      </p:grpSp>
      <p:cxnSp>
        <p:nvCxnSpPr>
          <p:cNvPr id="45" name="直線矢印コネクタ 16">
            <a:extLst>
              <a:ext uri="{FF2B5EF4-FFF2-40B4-BE49-F238E27FC236}">
                <a16:creationId xmlns:a16="http://schemas.microsoft.com/office/drawing/2014/main" id="{5F47266E-E8F8-4342-89C1-3E6354B8B487}"/>
              </a:ext>
            </a:extLst>
          </p:cNvPr>
          <p:cNvCxnSpPr>
            <a:cxnSpLocks/>
          </p:cNvCxnSpPr>
          <p:nvPr/>
        </p:nvCxnSpPr>
        <p:spPr>
          <a:xfrm>
            <a:off x="7417644" y="2281979"/>
            <a:ext cx="0" cy="1675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483518"/>
            <a:ext cx="8064896" cy="4464496"/>
          </a:xfrm>
        </p:spPr>
        <p:txBody>
          <a:bodyPr/>
          <a:lstStyle/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Procurement Agreement signed last year.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Procurements are ongoing on the NIFS side (LN2 filling station, radiation shielding) and on the European side (combined supports for TS and TPCI beam tubes).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The optics and optical supports from the laser room to a point before the beam expander (before entering the torus) are to be installed in ME1. The rest in ME2.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Mechanical and optical design for ME1, including a complete Installation Procedure, to be finished by May 2026. All procurements and manufacturing to follow quickly.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QST is organizing installation with subcontractor.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The ME2 component design is also at a mature stage.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Current status and planning</a:t>
            </a:r>
          </a:p>
        </p:txBody>
      </p:sp>
    </p:spTree>
    <p:extLst>
      <p:ext uri="{BB962C8B-B14F-4D97-AF65-F5344CB8AC3E}">
        <p14:creationId xmlns:p14="http://schemas.microsoft.com/office/powerpoint/2010/main" val="52178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Optical path layout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9940D50-092C-4C03-A46D-F1637B90B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842" y="483518"/>
            <a:ext cx="6651526" cy="44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8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Beam trajectory: mirror supports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737F-A33D-4B0E-8DB8-CBDA9161B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8172400" cy="43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7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Beam trajectory: mirror supports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6AF7F0-CEE3-4C20-A1C0-D8D5960D3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55526"/>
            <a:ext cx="8208912" cy="43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9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Delivery of supports for TPCI + TS tubes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7B2C9-D8B2-4F4E-959D-F35B4740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12" y="915566"/>
            <a:ext cx="5024668" cy="3481900"/>
          </a:xfrm>
          <a:prstGeom prst="rect">
            <a:avLst/>
          </a:prstGeom>
        </p:spPr>
      </p:pic>
      <p:pic>
        <p:nvPicPr>
          <p:cNvPr id="7" name="Picture Placeholder 6" descr="A long pipe with a couple of holes&#10;&#10;AI-generated content may be incorrect.">
            <a:extLst>
              <a:ext uri="{FF2B5EF4-FFF2-40B4-BE49-F238E27FC236}">
                <a16:creationId xmlns:a16="http://schemas.microsoft.com/office/drawing/2014/main" id="{9CA7B5E9-1356-4CD3-BA29-FE3C08D2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820585"/>
            <a:ext cx="3393840" cy="1983413"/>
          </a:xfrm>
          <a:prstGeom prst="rect">
            <a:avLst/>
          </a:prstGeom>
        </p:spPr>
      </p:pic>
      <p:pic>
        <p:nvPicPr>
          <p:cNvPr id="8" name="Picture 7" descr="A group of metal objects on a white surface&#10;&#10;AI-generated content may be incorrect.">
            <a:extLst>
              <a:ext uri="{FF2B5EF4-FFF2-40B4-BE49-F238E27FC236}">
                <a16:creationId xmlns:a16="http://schemas.microsoft.com/office/drawing/2014/main" id="{D446955E-A977-4628-A0D7-CF14A568B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7534"/>
            <a:ext cx="3384376" cy="19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483518"/>
            <a:ext cx="8064896" cy="4464496"/>
          </a:xfrm>
        </p:spPr>
        <p:txBody>
          <a:bodyPr/>
          <a:lstStyle/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ME1 component design and installation procedure to be finished in May 2026.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Procurements and fabrication can follow if the F4E-EPFL contract is signed (the process has been underway for some time).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Installation of ME1 components planned for September-November 2026.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The ME2 component design and detailed optical design, with finalized installation procedure, is expected for September 2026.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The full installation of the system is planned for ME2.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Calendar for 2026 and 2027</a:t>
            </a:r>
          </a:p>
        </p:txBody>
      </p:sp>
    </p:spTree>
    <p:extLst>
      <p:ext uri="{BB962C8B-B14F-4D97-AF65-F5344CB8AC3E}">
        <p14:creationId xmlns:p14="http://schemas.microsoft.com/office/powerpoint/2010/main" val="22410527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a_tpci_tcm_36_20210623" id="{118E0A0C-E3F1-43C4-8923-3A25BB3295A0}" vid="{378E09BF-FD31-4CFA-A3E3-A10F3D702326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wiss 721 SWA"/>
        <a:ea typeface=""/>
        <a:cs typeface=""/>
      </a:majorFont>
      <a:minorFont>
        <a:latin typeface="Swiss 721 SW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da_tpci_tcm_36_20210623" id="{118E0A0C-E3F1-43C4-8923-3A25BB3295A0}" vid="{B2690E1D-C44D-4215-AFBB-C7F189B419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113372425</TotalTime>
  <Words>438</Words>
  <Application>Microsoft Office PowerPoint</Application>
  <PresentationFormat>On-screen Show (16:9)</PresentationFormat>
  <Paragraphs>62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Swis721 Lt BT</vt:lpstr>
      <vt:lpstr>Swiss 721 SWA</vt:lpstr>
      <vt:lpstr>Symbol</vt:lpstr>
      <vt:lpstr>Wingdings</vt:lpstr>
      <vt:lpstr>1_Office Theme</vt:lpstr>
      <vt:lpstr>Default Design</vt:lpstr>
      <vt:lpstr>PowerPoint Presentation</vt:lpstr>
      <vt:lpstr>Phase-contrast imaging on JT-60SA</vt:lpstr>
      <vt:lpstr>Optical-path design</vt:lpstr>
      <vt:lpstr>Current status and planning</vt:lpstr>
      <vt:lpstr>Optical path layout</vt:lpstr>
      <vt:lpstr>Beam trajectory: mirror supports</vt:lpstr>
      <vt:lpstr>Beam trajectory: mirror supports</vt:lpstr>
      <vt:lpstr>Delivery of supports for TPCI + TS tubes</vt:lpstr>
      <vt:lpstr>Calendar for 2026 and 2027</vt:lpstr>
      <vt:lpstr>Outstanding needs</vt:lpstr>
      <vt:lpstr>PowerPoint Presentation</vt:lpstr>
      <vt:lpstr>Beam expander under optical table</vt:lpstr>
      <vt:lpstr>Beam expander under optical table</vt:lpstr>
      <vt:lpstr>Entry window assembly</vt:lpstr>
      <vt:lpstr>Entry window assembly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Stefano Coda</cp:lastModifiedBy>
  <cp:revision>341</cp:revision>
  <cp:lastPrinted>2014-10-16T14:51:28Z</cp:lastPrinted>
  <dcterms:created xsi:type="dcterms:W3CDTF">2014-10-27T16:40:37Z</dcterms:created>
  <dcterms:modified xsi:type="dcterms:W3CDTF">2026-04-18T13:04:20Z</dcterms:modified>
</cp:coreProperties>
</file>