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583" r:id="rId2"/>
    <p:sldId id="307" r:id="rId3"/>
    <p:sldId id="30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FFDB36B-BB8C-45CA-9FC5-5CAFDECCA49E}">
          <p14:sldIdLst>
            <p14:sldId id="583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88B74A"/>
    <a:srgbClr val="FF9116"/>
    <a:srgbClr val="CC00FF"/>
    <a:srgbClr val="1395FB"/>
    <a:srgbClr val="FF9010"/>
    <a:srgbClr val="FF0000"/>
    <a:srgbClr val="E91F4B"/>
    <a:srgbClr val="3AB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8" autoAdjust="0"/>
    <p:restoredTop sz="57200" autoAdjust="0"/>
  </p:normalViewPr>
  <p:slideViewPr>
    <p:cSldViewPr showGuides="1">
      <p:cViewPr varScale="1">
        <p:scale>
          <a:sx n="67" d="100"/>
          <a:sy n="67" d="100"/>
        </p:scale>
        <p:origin x="568" y="52"/>
      </p:cViewPr>
      <p:guideLst>
        <p:guide orient="horz" pos="1026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2419" y="4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20.04.2026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20.04.2026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74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01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cap="none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none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C01FBAE-554D-4B0D-8AF7-B43C69B5E2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7">
            <a:extLst>
              <a:ext uri="{FF2B5EF4-FFF2-40B4-BE49-F238E27FC236}">
                <a16:creationId xmlns:a16="http://schemas.microsoft.com/office/drawing/2014/main" id="{0B4C7AED-9E85-4815-9651-6C153028260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376" y="6448251"/>
            <a:ext cx="720000" cy="221109"/>
          </a:xfrm>
        </p:spPr>
        <p:txBody>
          <a:bodyPr/>
          <a:lstStyle/>
          <a:p>
            <a:r>
              <a:rPr lang="de-DE" dirty="0"/>
              <a:t> </a:t>
            </a:r>
            <a:fld id="{A52F4D17-1AD6-42D9-B93A-EB002C62F438}" type="slidenum">
              <a:rPr lang="de-DE" smtClean="0"/>
              <a:pPr/>
              <a:t>‹#›</a:t>
            </a:fld>
            <a:r>
              <a:rPr lang="de-DE" dirty="0"/>
              <a:t>/</a:t>
            </a:r>
            <a:r>
              <a:rPr lang="en-US" altLang="zh-CN" dirty="0"/>
              <a:t>17</a:t>
            </a:r>
            <a:endParaRPr lang="de-DE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F13AE35-5AEB-4C47-A2AD-DC8E29C76851}"/>
              </a:ext>
            </a:extLst>
          </p:cNvPr>
          <p:cNvSpPr txBox="1">
            <a:spLocks/>
          </p:cNvSpPr>
          <p:nvPr userDrawn="1"/>
        </p:nvSpPr>
        <p:spPr>
          <a:xfrm>
            <a:off x="3647728" y="6525344"/>
            <a:ext cx="468052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Jie Yang | 01.03.2022</a:t>
            </a:r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D65862-E64A-4E5F-8934-CBE2F43FDC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057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376" y="6570142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52F4D17-1AD6-42D9-B93A-EB002C62F438}" type="slidenum">
              <a:rPr lang="de-DE" smtClean="0"/>
              <a:pPr/>
              <a:t>‹#›</a:t>
            </a:fld>
            <a:r>
              <a:rPr lang="de-DE" dirty="0"/>
              <a:t>/</a:t>
            </a:r>
            <a:r>
              <a:rPr lang="en-US" altLang="zh-CN" dirty="0"/>
              <a:t>17</a:t>
            </a:r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9108901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6237312"/>
            <a:ext cx="1881980" cy="548854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2CC5E0C-A85D-4723-B69D-777AA5159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95600" y="6570142"/>
            <a:ext cx="468052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7" r:id="rId2"/>
    <p:sldLayoutId id="2147483671" r:id="rId3"/>
  </p:sldLayoutIdLst>
  <p:hf hdr="0" ftr="0" dt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none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99356" y="4653136"/>
            <a:ext cx="11593288" cy="576064"/>
          </a:xfrm>
        </p:spPr>
        <p:txBody>
          <a:bodyPr/>
          <a:lstStyle/>
          <a:p>
            <a:r>
              <a:rPr lang="en-US" altLang="zh-CN" sz="1500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Bildplatzhalter 8">
            <a:extLst>
              <a:ext uri="{FF2B5EF4-FFF2-40B4-BE49-F238E27FC236}">
                <a16:creationId xmlns:a16="http://schemas.microsoft.com/office/drawing/2014/main" id="{D2FBB3C9-E17B-488D-B1B0-FD19993461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" b="172"/>
          <a:stretch>
            <a:fillRect/>
          </a:stretch>
        </p:blipFill>
        <p:spPr/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0CAB8B0-6586-4F80-B510-185165C7270D}"/>
              </a:ext>
            </a:extLst>
          </p:cNvPr>
          <p:cNvSpPr txBox="1"/>
          <p:nvPr/>
        </p:nvSpPr>
        <p:spPr>
          <a:xfrm>
            <a:off x="371475" y="3645024"/>
            <a:ext cx="10945216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of the Directional Electron Probe design for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JT60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-SA</a:t>
            </a:r>
            <a:endParaRPr lang="zh-CN" altLang="en-US" sz="28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AE12013-EB2D-080C-6968-3B033E58A2D4}"/>
              </a:ext>
            </a:extLst>
          </p:cNvPr>
          <p:cNvSpPr txBox="1"/>
          <p:nvPr/>
        </p:nvSpPr>
        <p:spPr>
          <a:xfrm>
            <a:off x="371474" y="4574899"/>
            <a:ext cx="11449049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altLang="zh-CN" sz="1600" dirty="0">
                <a:solidFill>
                  <a:schemeClr val="bg1"/>
                </a:solidFill>
              </a:rPr>
              <a:t>20.04.2026  I  </a:t>
            </a:r>
            <a:r>
              <a:rPr lang="en-US" altLang="zh-CN" sz="1600" dirty="0" err="1">
                <a:solidFill>
                  <a:schemeClr val="bg1"/>
                </a:solidFill>
              </a:rPr>
              <a:t>Yunfeng</a:t>
            </a:r>
            <a:r>
              <a:rPr lang="en-US" altLang="zh-CN" sz="1600" dirty="0">
                <a:solidFill>
                  <a:schemeClr val="bg1"/>
                </a:solidFill>
              </a:rPr>
              <a:t> LIANG, </a:t>
            </a:r>
            <a:r>
              <a:rPr lang="en-DE" altLang="zh-CN" sz="1600" dirty="0">
                <a:solidFill>
                  <a:schemeClr val="bg1"/>
                </a:solidFill>
              </a:rPr>
              <a:t>Jiankun Hua, </a:t>
            </a:r>
            <a:r>
              <a:rPr lang="en-US" altLang="zh-CN" sz="1600" dirty="0">
                <a:solidFill>
                  <a:schemeClr val="bg1"/>
                </a:solidFill>
              </a:rPr>
              <a:t>Liang Liao, </a:t>
            </a:r>
            <a:r>
              <a:rPr lang="en-DE" altLang="zh-CN" sz="1600" dirty="0">
                <a:solidFill>
                  <a:schemeClr val="bg1"/>
                </a:solidFill>
              </a:rPr>
              <a:t>Alexander Knieps, Kaixuan Ye</a:t>
            </a:r>
            <a:r>
              <a:rPr lang="en-US" altLang="zh-CN" sz="1600" dirty="0">
                <a:solidFill>
                  <a:schemeClr val="bg1"/>
                </a:solidFill>
              </a:rPr>
              <a:t>, Dirk Nicolai, Daniel </a:t>
            </a:r>
            <a:r>
              <a:rPr lang="en-US" altLang="zh-CN" sz="1600" dirty="0" err="1">
                <a:solidFill>
                  <a:schemeClr val="bg1"/>
                </a:solidFill>
              </a:rPr>
              <a:t>Höschen</a:t>
            </a:r>
            <a:r>
              <a:rPr lang="en-US" altLang="zh-CN" sz="1600" dirty="0">
                <a:solidFill>
                  <a:schemeClr val="bg1"/>
                </a:solidFill>
              </a:rPr>
              <a:t>, </a:t>
            </a:r>
            <a:r>
              <a:rPr lang="en-US" altLang="zh-CN" sz="1600" dirty="0" err="1">
                <a:solidFill>
                  <a:schemeClr val="bg1"/>
                </a:solidFill>
              </a:rPr>
              <a:t>Shaocheng</a:t>
            </a:r>
            <a:r>
              <a:rPr lang="en-US" altLang="zh-CN" sz="1600" dirty="0">
                <a:solidFill>
                  <a:schemeClr val="bg1"/>
                </a:solidFill>
              </a:rPr>
              <a:t> Liu and </a:t>
            </a:r>
            <a:r>
              <a:rPr lang="en-US" altLang="zh-CN" sz="1600" dirty="0" err="1">
                <a:solidFill>
                  <a:schemeClr val="bg1"/>
                </a:solidFill>
              </a:rPr>
              <a:t>FZJ</a:t>
            </a:r>
            <a:r>
              <a:rPr lang="en-US" altLang="zh-CN" sz="1600" dirty="0">
                <a:solidFill>
                  <a:schemeClr val="bg1"/>
                </a:solidFill>
              </a:rPr>
              <a:t> team </a:t>
            </a:r>
          </a:p>
        </p:txBody>
      </p:sp>
    </p:spTree>
    <p:extLst>
      <p:ext uri="{BB962C8B-B14F-4D97-AF65-F5344CB8AC3E}">
        <p14:creationId xmlns:p14="http://schemas.microsoft.com/office/powerpoint/2010/main" val="416509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AB2FD9-DB93-1E6B-0980-371B0E98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030658-15AA-0195-2248-67536DF3F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D499FB9-20D3-BCDF-8390-06BABE5241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EFFE3E-A493-E1E2-84A4-6B6E16B9D8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</a:t>
            </a:fld>
            <a:endParaRPr lang="en-US" noProof="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C9F4566-4676-4A4E-551E-1EED44FCD325}"/>
              </a:ext>
            </a:extLst>
          </p:cNvPr>
          <p:cNvSpPr txBox="1"/>
          <p:nvPr/>
        </p:nvSpPr>
        <p:spPr>
          <a:xfrm>
            <a:off x="94127" y="121437"/>
            <a:ext cx="11137826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 of the Directional Electron Probe design for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JT60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-SA</a:t>
            </a:r>
            <a:endParaRPr lang="zh-CN" altLang="en-US" sz="32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4078A1B3-FF6C-4C0A-D9B8-9E4007F610CA}"/>
              </a:ext>
            </a:extLst>
          </p:cNvPr>
          <p:cNvSpPr txBox="1">
            <a:spLocks/>
          </p:cNvSpPr>
          <p:nvPr/>
        </p:nvSpPr>
        <p:spPr>
          <a:xfrm>
            <a:off x="167513" y="756807"/>
            <a:ext cx="11301553" cy="6765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780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20.04.2026  I  </a:t>
            </a:r>
            <a:r>
              <a:rPr lang="en-US" dirty="0" err="1"/>
              <a:t>Yunfeng</a:t>
            </a:r>
            <a:r>
              <a:rPr lang="en-US" dirty="0"/>
              <a:t> LIANG, </a:t>
            </a:r>
            <a:r>
              <a:rPr lang="en-DE" altLang="zh-CN" dirty="0"/>
              <a:t>Jiankun Hua,</a:t>
            </a:r>
            <a:r>
              <a:rPr lang="en-US" dirty="0"/>
              <a:t> Liang Liao, </a:t>
            </a:r>
            <a:r>
              <a:rPr lang="en-DE" dirty="0"/>
              <a:t>Alexander Knieps, Kaixuan Ye</a:t>
            </a:r>
            <a:r>
              <a:rPr lang="en-US" dirty="0"/>
              <a:t>, Dirk Nicolai, Daniel </a:t>
            </a:r>
            <a:r>
              <a:rPr lang="en-US" dirty="0" err="1"/>
              <a:t>Höschen</a:t>
            </a:r>
            <a:r>
              <a:rPr lang="en-US" dirty="0"/>
              <a:t>, </a:t>
            </a:r>
            <a:r>
              <a:rPr lang="en-US" dirty="0" err="1"/>
              <a:t>Shaocheng</a:t>
            </a:r>
            <a:r>
              <a:rPr lang="en-US" dirty="0"/>
              <a:t> Liu.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F3A8FD2-F976-930D-C9BC-7874C31DE742}"/>
              </a:ext>
            </a:extLst>
          </p:cNvPr>
          <p:cNvSpPr txBox="1"/>
          <p:nvPr/>
        </p:nvSpPr>
        <p:spPr>
          <a:xfrm>
            <a:off x="263352" y="1512655"/>
            <a:ext cx="3241432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n"/>
            </a:pPr>
            <a:r>
              <a:rPr lang="en-US" altLang="zh-C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Current status</a:t>
            </a:r>
            <a:endParaRPr lang="zh-CN" alt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2CF793B-BAFD-53C9-320E-A41BBC426109}"/>
              </a:ext>
            </a:extLst>
          </p:cNvPr>
          <p:cNvGrpSpPr/>
          <p:nvPr/>
        </p:nvGrpSpPr>
        <p:grpSpPr>
          <a:xfrm>
            <a:off x="6703425" y="2733645"/>
            <a:ext cx="4960329" cy="2262442"/>
            <a:chOff x="546880" y="1871190"/>
            <a:chExt cx="4921142" cy="2262442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9F60CE0-984B-C50B-921F-BAC2C66D5006}"/>
                </a:ext>
              </a:extLst>
            </p:cNvPr>
            <p:cNvSpPr txBox="1"/>
            <p:nvPr/>
          </p:nvSpPr>
          <p:spPr>
            <a:xfrm>
              <a:off x="546880" y="1871190"/>
              <a:ext cx="4111905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lnSpc>
                  <a:spcPct val="95000"/>
                </a:lnSpc>
                <a:buFont typeface="Wingdings" panose="05000000000000000000" pitchFamily="2" charset="2"/>
                <a:buChar char="ü"/>
              </a:pP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parameters</a:t>
              </a:r>
              <a:endParaRPr lang="zh-CN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Untertitel 2">
              <a:extLst>
                <a:ext uri="{FF2B5EF4-FFF2-40B4-BE49-F238E27FC236}">
                  <a16:creationId xmlns:a16="http://schemas.microsoft.com/office/drawing/2014/main" id="{5ED15904-41A6-5EF4-2DCF-307FA6489366}"/>
                </a:ext>
              </a:extLst>
            </p:cNvPr>
            <p:cNvSpPr txBox="1">
              <a:spLocks/>
            </p:cNvSpPr>
            <p:nvPr/>
          </p:nvSpPr>
          <p:spPr>
            <a:xfrm>
              <a:off x="936729" y="2412397"/>
              <a:ext cx="4531293" cy="1721235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177800" indent="-17780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1950" indent="-18415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9750" indent="-17780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7550" indent="-17780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5350" indent="-177800" algn="l" defTabSz="914400" rtl="0" eaLnBrk="1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600"/>
                </a:spcAft>
                <a:buFont typeface="Calibri" panose="020F050202020403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Limits of probe weight and size</a:t>
              </a:r>
            </a:p>
            <a:p>
              <a:pPr marL="0" indent="0">
                <a:buNone/>
              </a:pPr>
              <a:r>
                <a: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number of </a:t>
              </a:r>
              <a:r>
                <a:rPr lang="en-GB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collection channels</a:t>
              </a:r>
              <a:r>
                <a: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power supplies</a:t>
              </a:r>
            </a:p>
            <a:p>
              <a:pPr marL="0" indent="0">
                <a:buNone/>
              </a:pP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SOL parameters</a:t>
              </a:r>
            </a:p>
            <a:p>
              <a:pPr marL="0" indent="0">
                <a:buNone/>
              </a:pP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C3F73D7-9BAB-D7D7-9360-0BF3DB1C68CB}"/>
              </a:ext>
            </a:extLst>
          </p:cNvPr>
          <p:cNvGrpSpPr/>
          <p:nvPr/>
        </p:nvGrpSpPr>
        <p:grpSpPr>
          <a:xfrm>
            <a:off x="665028" y="2141649"/>
            <a:ext cx="5855786" cy="3777565"/>
            <a:chOff x="602409" y="1822737"/>
            <a:chExt cx="5855786" cy="3777565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85912863-E021-9B0A-35B1-0FF14937FA2E}"/>
                </a:ext>
              </a:extLst>
            </p:cNvPr>
            <p:cNvGrpSpPr/>
            <p:nvPr/>
          </p:nvGrpSpPr>
          <p:grpSpPr>
            <a:xfrm>
              <a:off x="602409" y="1822737"/>
              <a:ext cx="5855786" cy="2868224"/>
              <a:chOff x="465887" y="2950913"/>
              <a:chExt cx="5855786" cy="2868224"/>
            </a:xfrm>
          </p:grpSpPr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B441AFB4-1C5E-9E30-AE4F-A119CEE3CF60}"/>
                  </a:ext>
                </a:extLst>
              </p:cNvPr>
              <p:cNvGrpSpPr/>
              <p:nvPr/>
            </p:nvGrpSpPr>
            <p:grpSpPr>
              <a:xfrm>
                <a:off x="904812" y="3418257"/>
                <a:ext cx="5306431" cy="2400880"/>
                <a:chOff x="1010520" y="1776645"/>
                <a:chExt cx="5306431" cy="2400880"/>
              </a:xfrm>
            </p:grpSpPr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704ED118-02D8-07CD-32EF-3D45D553BC74}"/>
                    </a:ext>
                  </a:extLst>
                </p:cNvPr>
                <p:cNvSpPr txBox="1"/>
                <p:nvPr/>
              </p:nvSpPr>
              <p:spPr>
                <a:xfrm>
                  <a:off x="1010520" y="3851282"/>
                  <a:ext cx="4995200" cy="3262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ct val="95000"/>
                    </a:lnSpc>
                  </a:pPr>
                  <a:r>
                    <a:rPr lang="en-US" altLang="zh-CN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Sketch of DEP. (a) Exploded drawing; (b) side view</a:t>
                  </a:r>
                  <a:endParaRPr lang="zh-CN" altLang="en-US" sz="1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2" name="组合 11">
                  <a:extLst>
                    <a:ext uri="{FF2B5EF4-FFF2-40B4-BE49-F238E27FC236}">
                      <a16:creationId xmlns:a16="http://schemas.microsoft.com/office/drawing/2014/main" id="{889848F6-489F-8B1A-1BBD-709944026F6B}"/>
                    </a:ext>
                  </a:extLst>
                </p:cNvPr>
                <p:cNvGrpSpPr/>
                <p:nvPr/>
              </p:nvGrpSpPr>
              <p:grpSpPr>
                <a:xfrm>
                  <a:off x="1074525" y="1776645"/>
                  <a:ext cx="5242426" cy="1945107"/>
                  <a:chOff x="1074525" y="1776645"/>
                  <a:chExt cx="5242426" cy="1945107"/>
                </a:xfrm>
              </p:grpSpPr>
              <p:pic>
                <p:nvPicPr>
                  <p:cNvPr id="13" name="图片 12">
                    <a:extLst>
                      <a:ext uri="{FF2B5EF4-FFF2-40B4-BE49-F238E27FC236}">
                        <a16:creationId xmlns:a16="http://schemas.microsoft.com/office/drawing/2014/main" id="{544127D3-E552-6A5C-5243-12319E67125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74525" y="1776645"/>
                    <a:ext cx="4352685" cy="1945107"/>
                  </a:xfrm>
                  <a:prstGeom prst="rect">
                    <a:avLst/>
                  </a:prstGeom>
                </p:spPr>
              </p:pic>
              <p:cxnSp>
                <p:nvCxnSpPr>
                  <p:cNvPr id="14" name="直接箭头连接符 13">
                    <a:extLst>
                      <a:ext uri="{FF2B5EF4-FFF2-40B4-BE49-F238E27FC236}">
                        <a16:creationId xmlns:a16="http://schemas.microsoft.com/office/drawing/2014/main" id="{FC666F27-072D-ACAA-1E1D-F85909EE4E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626303" y="2257361"/>
                    <a:ext cx="737728" cy="524572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prstDash val="sys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文本框 14">
                    <a:extLst>
                      <a:ext uri="{FF2B5EF4-FFF2-40B4-BE49-F238E27FC236}">
                        <a16:creationId xmlns:a16="http://schemas.microsoft.com/office/drawing/2014/main" id="{4EF2D51B-9883-FAD0-8867-CD9A3C7F6A89}"/>
                      </a:ext>
                    </a:extLst>
                  </p:cNvPr>
                  <p:cNvSpPr txBox="1"/>
                  <p:nvPr/>
                </p:nvSpPr>
                <p:spPr>
                  <a:xfrm>
                    <a:off x="4364031" y="1778541"/>
                    <a:ext cx="1952920" cy="5601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lnSpc>
                        <a:spcPct val="95000"/>
                      </a:lnSpc>
                    </a:pPr>
                    <a:r>
                      <a:rPr lang="en-US" altLang="zh-CN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apply a bias voltage to  collectors </a:t>
                    </a:r>
                    <a:endParaRPr lang="zh-CN" altLang="en-US" sz="16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01055ED-FFE0-4C31-910F-9429066A99F7}"/>
                  </a:ext>
                </a:extLst>
              </p:cNvPr>
              <p:cNvSpPr txBox="1"/>
              <p:nvPr/>
            </p:nvSpPr>
            <p:spPr>
              <a:xfrm>
                <a:off x="465887" y="2950913"/>
                <a:ext cx="5855786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lnSpc>
                    <a:spcPct val="95000"/>
                  </a:lnSpc>
                  <a:buFont typeface="Wingdings" panose="05000000000000000000" pitchFamily="2" charset="2"/>
                  <a:buChar char="ü"/>
                </a:pP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Design (Base on experiments from some devices)</a:t>
                </a:r>
                <a:endParaRPr lang="zh-CN" altLang="en-US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AC13024-C487-452C-37C4-76E762F6CB12}"/>
                </a:ext>
              </a:extLst>
            </p:cNvPr>
            <p:cNvSpPr txBox="1"/>
            <p:nvPr/>
          </p:nvSpPr>
          <p:spPr>
            <a:xfrm>
              <a:off x="611041" y="5215581"/>
              <a:ext cx="583852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lnSpc>
                  <a:spcPct val="95000"/>
                </a:lnSpc>
                <a:buFont typeface="Wingdings" panose="05000000000000000000" pitchFamily="2" charset="2"/>
                <a:buChar char="ü"/>
              </a:pP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Have been used in </a:t>
              </a:r>
              <a:r>
                <a:rPr lang="en-US" altLang="zh-CN" sz="2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W7</a:t>
              </a:r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-X, EAST and J-TEXT</a:t>
              </a:r>
              <a:endParaRPr lang="zh-CN" alt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212A1ED6-826C-9DD8-CB7F-BF03AF96C356}"/>
              </a:ext>
            </a:extLst>
          </p:cNvPr>
          <p:cNvSpPr txBox="1"/>
          <p:nvPr/>
        </p:nvSpPr>
        <p:spPr>
          <a:xfrm>
            <a:off x="1167958" y="5112763"/>
            <a:ext cx="4752528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 plasma parameters and parallel current</a:t>
            </a:r>
            <a:endParaRPr lang="zh-CN" altLang="en-US" sz="1600" b="1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AB2FD9-DB93-1E6B-0980-371B0E98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030658-15AA-0195-2248-67536DF3F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D499FB9-20D3-BCDF-8390-06BABE5241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EFFE3E-A493-E1E2-84A4-6B6E16B9D8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3</a:t>
            </a:fld>
            <a:endParaRPr lang="en-US" noProof="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D3971BA-F118-FFF8-686A-084C00312DC9}"/>
              </a:ext>
            </a:extLst>
          </p:cNvPr>
          <p:cNvSpPr txBox="1"/>
          <p:nvPr/>
        </p:nvSpPr>
        <p:spPr>
          <a:xfrm>
            <a:off x="191344" y="333660"/>
            <a:ext cx="4392488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n"/>
            </a:pPr>
            <a:r>
              <a:rPr lang="en-US" altLang="zh-CN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Workplan &amp; Timeline</a:t>
            </a:r>
            <a:endParaRPr lang="zh-CN" alt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87EC4D2E-C30F-7E27-8B89-4214FFA7C12F}"/>
              </a:ext>
            </a:extLst>
          </p:cNvPr>
          <p:cNvSpPr txBox="1">
            <a:spLocks/>
          </p:cNvSpPr>
          <p:nvPr/>
        </p:nvSpPr>
        <p:spPr>
          <a:xfrm>
            <a:off x="695400" y="914742"/>
            <a:ext cx="10657184" cy="51065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780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During the 2026 and 2027 campaigns on JT-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60SA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probe measurements will not be feasible. At present, the work is therefore limited to the design stage.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preliminary design of the probe has been completed. Further optimization can be made according to future requirements. (Easy to modify)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Typically, the full process from component fabrication to final assembly can be completed within about half year.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5FEAB34-2B51-FB69-E841-E7C9C6EAA38E}"/>
              </a:ext>
            </a:extLst>
          </p:cNvPr>
          <p:cNvSpPr txBox="1"/>
          <p:nvPr/>
        </p:nvSpPr>
        <p:spPr>
          <a:xfrm>
            <a:off x="1019436" y="2265565"/>
            <a:ext cx="10009112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manipulator (probe insertion system) for the fast-ion probe will be designed and installed in the future. 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altLang="zh-CN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feasible, the DEP can be mounted on the same manipulator, so that related experiments can also be performed in future.</a:t>
            </a:r>
            <a:endParaRPr lang="zh-CN" altLang="en-US" sz="20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386251"/>
      </p:ext>
    </p:extLst>
  </p:cSld>
  <p:clrMapOvr>
    <a:masterClrMapping/>
  </p:clrMapOvr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uelich_PowerPoint_16x9.potx [Schreibgeschützt]" id="{1D5870C1-ED2E-458B-9D26-7C2165391F8E}" vid="{ECA633D5-B50F-4CC5-B0B2-301A8F461BCB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48561</TotalTime>
  <Words>274</Words>
  <Application>Microsoft Office PowerPoint</Application>
  <PresentationFormat>宽屏</PresentationFormat>
  <Paragraphs>34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Arial</vt:lpstr>
      <vt:lpstr>Calibri</vt:lpstr>
      <vt:lpstr>Times New Roman</vt:lpstr>
      <vt:lpstr>Wingdings</vt:lpstr>
      <vt:lpstr>Jülich</vt:lpstr>
      <vt:lpstr>PowerPoint 演示文稿</vt:lpstr>
      <vt:lpstr> </vt:lpstr>
      <vt:lpstr>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der präsentation</dc:title>
  <dc:subject/>
  <dc:creator>Yunfeng Liang </dc:creator>
  <cp:keywords/>
  <dc:description/>
  <cp:lastModifiedBy>建坤 华</cp:lastModifiedBy>
  <cp:revision>1806</cp:revision>
  <dcterms:created xsi:type="dcterms:W3CDTF">2020-06-25T06:53:37Z</dcterms:created>
  <dcterms:modified xsi:type="dcterms:W3CDTF">2026-04-20T09:03:56Z</dcterms:modified>
  <cp:category/>
</cp:coreProperties>
</file>