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1"/>
  </p:notesMasterIdLst>
  <p:sldIdLst>
    <p:sldId id="256" r:id="rId5"/>
    <p:sldId id="262" r:id="rId6"/>
    <p:sldId id="267" r:id="rId7"/>
    <p:sldId id="268" r:id="rId8"/>
    <p:sldId id="266" r:id="rId9"/>
    <p:sldId id="269" r:id="rId10"/>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LCHETTO Gloria" initials="FG" lastIdx="4" clrIdx="0">
    <p:extLst>
      <p:ext uri="{19B8F6BF-5375-455C-9EA6-DF929625EA0E}">
        <p15:presenceInfo xmlns:p15="http://schemas.microsoft.com/office/powerpoint/2012/main" userId="S-1-5-21-1801674531-299502267-839522115-55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B70851-6DB5-4C89-BEF6-8EEF7FD05701}" v="1" dt="2026-04-20T07:38:16.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6807" autoAdjust="0"/>
  </p:normalViewPr>
  <p:slideViewPr>
    <p:cSldViewPr snapToGrid="0">
      <p:cViewPr varScale="1">
        <p:scale>
          <a:sx n="123" d="100"/>
          <a:sy n="123" d="100"/>
        </p:scale>
        <p:origin x="114" y="186"/>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Bieńkowska" userId="6a2365fa-4ae7-47c6-a48f-888c5032bea6" providerId="ADAL" clId="{20FBB40D-3053-4F9E-82B9-89BBA48C8590}"/>
    <pc:docChg chg="undo custSel addSld modSld">
      <pc:chgData name="Barbara Bieńkowska" userId="6a2365fa-4ae7-47c6-a48f-888c5032bea6" providerId="ADAL" clId="{20FBB40D-3053-4F9E-82B9-89BBA48C8590}" dt="2026-04-20T07:38:37.233" v="314" actId="255"/>
      <pc:docMkLst>
        <pc:docMk/>
      </pc:docMkLst>
      <pc:sldChg chg="modSp mod">
        <pc:chgData name="Barbara Bieńkowska" userId="6a2365fa-4ae7-47c6-a48f-888c5032bea6" providerId="ADAL" clId="{20FBB40D-3053-4F9E-82B9-89BBA48C8590}" dt="2026-04-17T07:44:40.670" v="8" actId="20577"/>
        <pc:sldMkLst>
          <pc:docMk/>
          <pc:sldMk cId="897904941" sldId="256"/>
        </pc:sldMkLst>
        <pc:spChg chg="mod">
          <ac:chgData name="Barbara Bieńkowska" userId="6a2365fa-4ae7-47c6-a48f-888c5032bea6" providerId="ADAL" clId="{20FBB40D-3053-4F9E-82B9-89BBA48C8590}" dt="2026-04-17T07:44:40.670" v="8" actId="20577"/>
          <ac:spMkLst>
            <pc:docMk/>
            <pc:sldMk cId="897904941" sldId="256"/>
            <ac:spMk id="5" creationId="{5EA551F4-897C-CFDF-B210-3F20E031D8D1}"/>
          </ac:spMkLst>
        </pc:spChg>
      </pc:sldChg>
      <pc:sldChg chg="modSp mod">
        <pc:chgData name="Barbara Bieńkowska" userId="6a2365fa-4ae7-47c6-a48f-888c5032bea6" providerId="ADAL" clId="{20FBB40D-3053-4F9E-82B9-89BBA48C8590}" dt="2026-04-17T07:45:14.705" v="10" actId="20577"/>
        <pc:sldMkLst>
          <pc:docMk/>
          <pc:sldMk cId="3311310839" sldId="262"/>
        </pc:sldMkLst>
        <pc:spChg chg="mod">
          <ac:chgData name="Barbara Bieńkowska" userId="6a2365fa-4ae7-47c6-a48f-888c5032bea6" providerId="ADAL" clId="{20FBB40D-3053-4F9E-82B9-89BBA48C8590}" dt="2026-04-17T07:45:10.207" v="9" actId="20577"/>
          <ac:spMkLst>
            <pc:docMk/>
            <pc:sldMk cId="3311310839" sldId="262"/>
            <ac:spMk id="11" creationId="{4CB13566-899E-C510-41B2-C42E289F5015}"/>
          </ac:spMkLst>
        </pc:spChg>
        <pc:spChg chg="mod">
          <ac:chgData name="Barbara Bieńkowska" userId="6a2365fa-4ae7-47c6-a48f-888c5032bea6" providerId="ADAL" clId="{20FBB40D-3053-4F9E-82B9-89BBA48C8590}" dt="2026-04-17T07:45:14.705" v="10" actId="20577"/>
          <ac:spMkLst>
            <pc:docMk/>
            <pc:sldMk cId="3311310839" sldId="262"/>
            <ac:spMk id="12" creationId="{FBF49016-9755-0232-A711-E2FCB1553EBB}"/>
          </ac:spMkLst>
        </pc:spChg>
      </pc:sldChg>
      <pc:sldChg chg="modSp mod">
        <pc:chgData name="Barbara Bieńkowska" userId="6a2365fa-4ae7-47c6-a48f-888c5032bea6" providerId="ADAL" clId="{20FBB40D-3053-4F9E-82B9-89BBA48C8590}" dt="2026-04-20T07:38:02.134" v="307" actId="27636"/>
        <pc:sldMkLst>
          <pc:docMk/>
          <pc:sldMk cId="477846946" sldId="266"/>
        </pc:sldMkLst>
        <pc:spChg chg="mod">
          <ac:chgData name="Barbara Bieńkowska" userId="6a2365fa-4ae7-47c6-a48f-888c5032bea6" providerId="ADAL" clId="{20FBB40D-3053-4F9E-82B9-89BBA48C8590}" dt="2026-04-20T07:38:02.134" v="307" actId="27636"/>
          <ac:spMkLst>
            <pc:docMk/>
            <pc:sldMk cId="477846946" sldId="266"/>
            <ac:spMk id="3" creationId="{5F1B2785-7CCB-96FF-5660-327A1F8F5943}"/>
          </ac:spMkLst>
        </pc:spChg>
      </pc:sldChg>
      <pc:sldChg chg="modSp mod">
        <pc:chgData name="Barbara Bieńkowska" userId="6a2365fa-4ae7-47c6-a48f-888c5032bea6" providerId="ADAL" clId="{20FBB40D-3053-4F9E-82B9-89BBA48C8590}" dt="2026-04-17T07:47:47.072" v="132" actId="20577"/>
        <pc:sldMkLst>
          <pc:docMk/>
          <pc:sldMk cId="2156095409" sldId="268"/>
        </pc:sldMkLst>
        <pc:spChg chg="mod">
          <ac:chgData name="Barbara Bieńkowska" userId="6a2365fa-4ae7-47c6-a48f-888c5032bea6" providerId="ADAL" clId="{20FBB40D-3053-4F9E-82B9-89BBA48C8590}" dt="2026-04-17T07:47:47.072" v="132" actId="20577"/>
          <ac:spMkLst>
            <pc:docMk/>
            <pc:sldMk cId="2156095409" sldId="268"/>
            <ac:spMk id="8" creationId="{B8266D39-72EC-CF3F-9A1C-D5D0CA1FEAC2}"/>
          </ac:spMkLst>
        </pc:spChg>
      </pc:sldChg>
      <pc:sldChg chg="modSp new mod">
        <pc:chgData name="Barbara Bieńkowska" userId="6a2365fa-4ae7-47c6-a48f-888c5032bea6" providerId="ADAL" clId="{20FBB40D-3053-4F9E-82B9-89BBA48C8590}" dt="2026-04-20T07:38:37.233" v="314" actId="255"/>
        <pc:sldMkLst>
          <pc:docMk/>
          <pc:sldMk cId="4272439055" sldId="269"/>
        </pc:sldMkLst>
        <pc:spChg chg="mod">
          <ac:chgData name="Barbara Bieńkowska" userId="6a2365fa-4ae7-47c6-a48f-888c5032bea6" providerId="ADAL" clId="{20FBB40D-3053-4F9E-82B9-89BBA48C8590}" dt="2026-04-20T07:38:37.233" v="314" actId="255"/>
          <ac:spMkLst>
            <pc:docMk/>
            <pc:sldMk cId="4272439055" sldId="269"/>
            <ac:spMk id="3" creationId="{040D09E5-3BF7-2615-37C6-CF0D857C0A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7F6F662B-0D12-A649-B75A-82A2D0C270D6}" type="datetimeFigureOut">
              <a:rPr lang="de-DE" smtClean="0"/>
              <a:t>20.04.2026</a:t>
            </a:fld>
            <a:endParaRPr lang="de-DE"/>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8775CE09-B585-E143-9DDE-C9A191B86115}" type="slidenum">
              <a:rPr lang="de-DE" smtClean="0"/>
              <a:t>‹#›</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Clr>
                <a:srgbClr val="002060"/>
              </a:buClr>
              <a:buFont typeface="Wingdings" panose="05000000000000000000" pitchFamily="2" charset="2"/>
              <a:buChar char="Ø"/>
              <a:defRPr sz="1800">
                <a:solidFill>
                  <a:srgbClr val="002060"/>
                </a:solidFill>
                <a:latin typeface="+mn-lt"/>
                <a:cs typeface="Arial" panose="020B0604020202020204" pitchFamily="34" charset="0"/>
              </a:defRPr>
            </a:lvl2pPr>
            <a:lvl3pPr marL="857250" indent="-171450">
              <a:buClr>
                <a:srgbClr val="002060"/>
              </a:buClr>
              <a:buFont typeface="Wingdings" panose="05000000000000000000" pitchFamily="2" charset="2"/>
              <a:buChar char="Ø"/>
              <a:defRPr sz="1600">
                <a:solidFill>
                  <a:srgbClr val="002060"/>
                </a:solidFill>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4944110" cy="329614"/>
          </a:xfrm>
          <a:prstGeom prst="rect">
            <a:avLst/>
          </a:prstGeom>
        </p:spPr>
        <p:txBody>
          <a:bodyPr anchor="t"/>
          <a:lstStyle>
            <a:lvl1pPr>
              <a:defRPr sz="1200">
                <a:solidFill>
                  <a:schemeClr val="bg1"/>
                </a:solidFill>
              </a:defRPr>
            </a:lvl1pPr>
          </a:lstStyle>
          <a:p>
            <a:r>
              <a:rPr lang="en-GB">
                <a:solidFill>
                  <a:prstClr val="white"/>
                </a:solidFill>
              </a:rPr>
              <a:t>Name of Presenter  | Annual Meeting PrIO SP5  | Culham | 17-21 Feb. 2025 | </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5117976" cy="329614"/>
          </a:xfrm>
          <a:prstGeom prst="rect">
            <a:avLst/>
          </a:prstGeom>
        </p:spPr>
        <p:txBody>
          <a:bodyPr anchor="t"/>
          <a:lstStyle>
            <a:lvl1pPr>
              <a:defRPr sz="1200">
                <a:solidFill>
                  <a:schemeClr val="bg1"/>
                </a:solidFill>
              </a:defRPr>
            </a:lvl1pPr>
          </a:lstStyle>
          <a:p>
            <a:r>
              <a:rPr lang="en-GB">
                <a:solidFill>
                  <a:prstClr val="white"/>
                </a:solidFill>
              </a:rPr>
              <a:t>Name of Presenter  | Annual Meeting PrIO SP5  | Culham | 17-21 Feb. 2025 | </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293441" y="1579132"/>
            <a:ext cx="11228372" cy="1897419"/>
          </a:xfrm>
        </p:spPr>
        <p:txBody>
          <a:bodyPr>
            <a:normAutofit/>
          </a:bodyPr>
          <a:lstStyle/>
          <a:p>
            <a:r>
              <a:rPr lang="en-US" sz="2800" dirty="0"/>
              <a:t>WPSA: Support WPSA and F4E in neutronics assessments for systems and enhancements radiation shielding</a:t>
            </a:r>
            <a:br>
              <a:rPr lang="en-US" sz="2800" dirty="0"/>
            </a:br>
            <a:r>
              <a:rPr lang="en-US" sz="2800" dirty="0"/>
              <a:t>Title: 2026 simulation/CAD works for neutronics assessments</a:t>
            </a:r>
            <a:endParaRPr lang="en-GB" sz="2800"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534376" y="1039598"/>
            <a:ext cx="5544614" cy="338554"/>
          </a:xfrm>
        </p:spPr>
        <p:txBody>
          <a:bodyPr/>
          <a:lstStyle/>
          <a:p>
            <a:r>
              <a:rPr lang="en-GB" dirty="0"/>
              <a:t>WPSA Kick-off Meeting, </a:t>
            </a:r>
            <a:r>
              <a:rPr lang="pl-PL" dirty="0"/>
              <a:t>20</a:t>
            </a:r>
            <a:r>
              <a:rPr lang="en-GB" dirty="0"/>
              <a:t> April 2026 </a:t>
            </a:r>
          </a:p>
        </p:txBody>
      </p:sp>
      <p:sp>
        <p:nvSpPr>
          <p:cNvPr id="11"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946584" y="3807643"/>
            <a:ext cx="9002544" cy="1208942"/>
          </a:xfrm>
        </p:spPr>
        <p:txBody>
          <a:bodyPr>
            <a:normAutofit/>
          </a:bodyPr>
          <a:lstStyle/>
          <a:p>
            <a:pPr algn="ctr"/>
            <a:r>
              <a:rPr lang="en-US" sz="2800" dirty="0"/>
              <a:t>B. Bienkowska, S. Akbas and F4E team</a:t>
            </a:r>
          </a:p>
          <a:p>
            <a:pPr algn="ctr"/>
            <a:r>
              <a:rPr lang="pl-PL" sz="2800" dirty="0" err="1"/>
              <a:t>Institute</a:t>
            </a:r>
            <a:r>
              <a:rPr lang="pl-PL" sz="2800" dirty="0"/>
              <a:t> of </a:t>
            </a:r>
            <a:r>
              <a:rPr lang="pl-PL" sz="2800" dirty="0" err="1"/>
              <a:t>Plasma</a:t>
            </a:r>
            <a:r>
              <a:rPr lang="pl-PL" sz="2800" dirty="0"/>
              <a:t> </a:t>
            </a:r>
            <a:r>
              <a:rPr lang="pl-PL" sz="2800" dirty="0" err="1"/>
              <a:t>Physics</a:t>
            </a:r>
            <a:r>
              <a:rPr lang="pl-PL" sz="2800" dirty="0"/>
              <a:t> and Laser Microfusion (IPPLM)</a:t>
            </a:r>
            <a:r>
              <a:rPr lang="en-US" sz="2800" dirty="0"/>
              <a:t> </a:t>
            </a:r>
          </a:p>
        </p:txBody>
      </p:sp>
      <p:pic>
        <p:nvPicPr>
          <p:cNvPr id="4" name="Obraz 3" descr="Obraz zawierający Grafika&#10;&#10;Zawartość wygenerowana przez AI może być niepoprawna.">
            <a:extLst>
              <a:ext uri="{FF2B5EF4-FFF2-40B4-BE49-F238E27FC236}">
                <a16:creationId xmlns:a16="http://schemas.microsoft.com/office/drawing/2014/main" id="{B28E2F05-D5EE-B513-20E8-A94856CB2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334" y="5771640"/>
            <a:ext cx="2329409" cy="915125"/>
          </a:xfrm>
          <a:prstGeom prst="rect">
            <a:avLst/>
          </a:prstGeom>
        </p:spPr>
      </p:pic>
    </p:spTree>
    <p:extLst>
      <p:ext uri="{BB962C8B-B14F-4D97-AF65-F5344CB8AC3E}">
        <p14:creationId xmlns:p14="http://schemas.microsoft.com/office/powerpoint/2010/main" val="89790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D52EC-38EF-86C3-E9F8-61682BC08B7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42826E-3F11-52EF-A6B9-C9E7E490503C}"/>
              </a:ext>
            </a:extLst>
          </p:cNvPr>
          <p:cNvSpPr>
            <a:spLocks noGrp="1"/>
          </p:cNvSpPr>
          <p:nvPr>
            <p:ph type="title"/>
          </p:nvPr>
        </p:nvSpPr>
        <p:spPr>
          <a:xfrm>
            <a:off x="2153035" y="178449"/>
            <a:ext cx="7885924" cy="457200"/>
          </a:xfrm>
        </p:spPr>
        <p:txBody>
          <a:bodyPr/>
          <a:lstStyle/>
          <a:p>
            <a:pPr algn="ctr"/>
            <a:r>
              <a:rPr lang="en-GB" dirty="0"/>
              <a:t> </a:t>
            </a:r>
            <a:r>
              <a:rPr lang="en-US" dirty="0"/>
              <a:t>status of the JT-60SA Pellet Launching System (PLS)</a:t>
            </a:r>
            <a:endParaRPr lang="en-GB" dirty="0"/>
          </a:p>
        </p:txBody>
      </p:sp>
      <p:sp>
        <p:nvSpPr>
          <p:cNvPr id="4" name="Espace réservé du pied de page 3">
            <a:extLst>
              <a:ext uri="{FF2B5EF4-FFF2-40B4-BE49-F238E27FC236}">
                <a16:creationId xmlns:a16="http://schemas.microsoft.com/office/drawing/2014/main" id="{92CD3775-B651-018D-6A66-957B2A69C4B8}"/>
              </a:ext>
            </a:extLst>
          </p:cNvPr>
          <p:cNvSpPr>
            <a:spLocks noGrp="1"/>
          </p:cNvSpPr>
          <p:nvPr>
            <p:ph type="ftr" sz="quarter" idx="11"/>
          </p:nvPr>
        </p:nvSpPr>
        <p:spPr>
          <a:xfrm>
            <a:off x="825624" y="6555770"/>
            <a:ext cx="5540886" cy="329614"/>
          </a:xfrm>
        </p:spPr>
        <p:txBody>
          <a:bodyPr/>
          <a:lstStyle/>
          <a:p>
            <a:r>
              <a:rPr lang="en-US" dirty="0">
                <a:solidFill>
                  <a:prstClr val="white"/>
                </a:solidFill>
              </a:rPr>
              <a:t>B. Bienkowska, S. Akbas</a:t>
            </a:r>
            <a:r>
              <a:rPr lang="en-GB" dirty="0">
                <a:solidFill>
                  <a:prstClr val="white"/>
                </a:solidFill>
              </a:rPr>
              <a:t>| </a:t>
            </a:r>
            <a:r>
              <a:rPr lang="en-GB" dirty="0" err="1">
                <a:solidFill>
                  <a:prstClr val="white"/>
                </a:solidFill>
              </a:rPr>
              <a:t>KoM</a:t>
            </a:r>
            <a:r>
              <a:rPr lang="en-GB" dirty="0">
                <a:solidFill>
                  <a:prstClr val="white"/>
                </a:solidFill>
              </a:rPr>
              <a:t> WPSA|  16-18 April 2026 | </a:t>
            </a:r>
          </a:p>
        </p:txBody>
      </p:sp>
      <p:sp>
        <p:nvSpPr>
          <p:cNvPr id="5" name="Espace réservé du numéro de diapositive 4">
            <a:extLst>
              <a:ext uri="{FF2B5EF4-FFF2-40B4-BE49-F238E27FC236}">
                <a16:creationId xmlns:a16="http://schemas.microsoft.com/office/drawing/2014/main" id="{487AF74A-4051-5D2D-E379-1B597DE6879F}"/>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8" name="CasellaDiTesto 7">
            <a:extLst>
              <a:ext uri="{FF2B5EF4-FFF2-40B4-BE49-F238E27FC236}">
                <a16:creationId xmlns:a16="http://schemas.microsoft.com/office/drawing/2014/main" id="{8E439D99-B231-D588-6200-E79DBA565217}"/>
              </a:ext>
            </a:extLst>
          </p:cNvPr>
          <p:cNvSpPr txBox="1">
            <a:spLocks noGrp="1"/>
          </p:cNvSpPr>
          <p:nvPr>
            <p:ph idx="1"/>
          </p:nvPr>
        </p:nvSpPr>
        <p:spPr>
          <a:xfrm>
            <a:off x="83976" y="4674799"/>
            <a:ext cx="12008497" cy="18451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10000"/>
              </a:lnSpc>
              <a:spcAft>
                <a:spcPts val="600"/>
              </a:spcAft>
            </a:pPr>
            <a:r>
              <a:rPr lang="en-US" sz="2000" dirty="0">
                <a:solidFill>
                  <a:srgbClr val="00B050"/>
                </a:solidFill>
                <a:ea typeface="Aptos" panose="020B0004020202020204" pitchFamily="34" charset="0"/>
                <a:cs typeface="Aptos" panose="020B0004020202020204" pitchFamily="34" charset="0"/>
              </a:rPr>
              <a:t>Simplification process is completed (rounds, welds, chamfers, smaller screws, washers, splines and torus, etc.)</a:t>
            </a:r>
          </a:p>
          <a:p>
            <a:pPr marL="342900" indent="-342900">
              <a:lnSpc>
                <a:spcPct val="110000"/>
              </a:lnSpc>
              <a:spcAft>
                <a:spcPts val="600"/>
              </a:spcAft>
            </a:pPr>
            <a:r>
              <a:rPr lang="en-US" sz="2000" dirty="0">
                <a:solidFill>
                  <a:srgbClr val="00B050"/>
                </a:solidFill>
                <a:ea typeface="Aptos" panose="020B0004020202020204" pitchFamily="34" charset="0"/>
                <a:cs typeface="Aptos" panose="020B0004020202020204" pitchFamily="34" charset="0"/>
              </a:rPr>
              <a:t>Due to the complexity, the CAD simplification is performed on every main component separately,</a:t>
            </a:r>
          </a:p>
          <a:p>
            <a:pPr marL="342900" indent="-342900">
              <a:lnSpc>
                <a:spcPct val="110000"/>
              </a:lnSpc>
              <a:spcAft>
                <a:spcPts val="600"/>
              </a:spcAft>
            </a:pPr>
            <a:r>
              <a:rPr lang="en-US" sz="2000" dirty="0">
                <a:solidFill>
                  <a:srgbClr val="00B050"/>
                </a:solidFill>
                <a:ea typeface="Aptos" panose="020B0004020202020204" pitchFamily="34" charset="0"/>
                <a:cs typeface="Aptos" panose="020B0004020202020204" pitchFamily="34" charset="0"/>
              </a:rPr>
              <a:t>Conversion into MCNP is completed,</a:t>
            </a:r>
          </a:p>
          <a:p>
            <a:pPr marL="342900" indent="-342900">
              <a:lnSpc>
                <a:spcPct val="110000"/>
              </a:lnSpc>
              <a:spcAft>
                <a:spcPts val="600"/>
              </a:spcAft>
              <a:buFont typeface="Arial" panose="020B0604020202020204" pitchFamily="34" charset="0"/>
              <a:buChar char="•"/>
            </a:pPr>
            <a:r>
              <a:rPr lang="en-US" sz="2000" dirty="0">
                <a:ea typeface="Aptos" panose="020B0004020202020204" pitchFamily="34" charset="0"/>
                <a:cs typeface="Aptos" panose="020B0004020202020204" pitchFamily="34" charset="0"/>
              </a:rPr>
              <a:t>Lost Particle tests and material assignments are ongoing for full  PLS MCNP model.</a:t>
            </a:r>
          </a:p>
        </p:txBody>
      </p:sp>
      <p:pic>
        <p:nvPicPr>
          <p:cNvPr id="3" name="Obraz 6">
            <a:extLst>
              <a:ext uri="{FF2B5EF4-FFF2-40B4-BE49-F238E27FC236}">
                <a16:creationId xmlns:a16="http://schemas.microsoft.com/office/drawing/2014/main" id="{320CFA17-8854-968A-49DE-957D90C252A8}"/>
              </a:ext>
            </a:extLst>
          </p:cNvPr>
          <p:cNvPicPr>
            <a:picLocks noChangeAspect="1"/>
          </p:cNvPicPr>
          <p:nvPr/>
        </p:nvPicPr>
        <p:blipFill>
          <a:blip r:embed="rId2"/>
          <a:srcRect l="15320" t="25850" r="16680" b="17451"/>
          <a:stretch/>
        </p:blipFill>
        <p:spPr>
          <a:xfrm>
            <a:off x="2153035" y="1552342"/>
            <a:ext cx="4547055" cy="2455410"/>
          </a:xfrm>
          <a:prstGeom prst="rect">
            <a:avLst/>
          </a:prstGeom>
        </p:spPr>
      </p:pic>
      <p:sp>
        <p:nvSpPr>
          <p:cNvPr id="6" name="CasellaDiTesto 7">
            <a:extLst>
              <a:ext uri="{FF2B5EF4-FFF2-40B4-BE49-F238E27FC236}">
                <a16:creationId xmlns:a16="http://schemas.microsoft.com/office/drawing/2014/main" id="{34C652A1-925A-6371-2FFE-8B6EE844F87A}"/>
              </a:ext>
            </a:extLst>
          </p:cNvPr>
          <p:cNvSpPr txBox="1">
            <a:spLocks/>
          </p:cNvSpPr>
          <p:nvPr/>
        </p:nvSpPr>
        <p:spPr>
          <a:xfrm>
            <a:off x="3365241" y="1000321"/>
            <a:ext cx="3005199" cy="413959"/>
          </a:xfrm>
          <a:prstGeom prst="rect">
            <a:avLst/>
          </a:prstGeom>
          <a:noFill/>
        </p:spPr>
        <p:txBody>
          <a:bodyPr vert="horz" wrap="square" lIns="91440" tIns="45720" rIns="91440" bIns="45720" rtlCol="0">
            <a:spAutoFit/>
          </a:bodyPr>
          <a:lstStyle>
            <a:defPPr>
              <a:defRPr lang="en-US"/>
            </a:defPPr>
            <a:lvl1pPr marL="0" indent="-2571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57200" indent="-214313" algn="l" defTabSz="914400" rtl="0" eaLnBrk="1" latinLnBrk="0" hangingPunct="1">
              <a:spcBef>
                <a:spcPct val="20000"/>
              </a:spcBef>
              <a:buClr>
                <a:srgbClr val="002060"/>
              </a:buClr>
              <a:buFont typeface="Wingdings" panose="05000000000000000000" pitchFamily="2" charset="2"/>
              <a:buChar char="Ø"/>
              <a:defRPr sz="1800" kern="1200">
                <a:solidFill>
                  <a:schemeClr val="tx1"/>
                </a:solidFill>
                <a:latin typeface="+mn-lt"/>
                <a:ea typeface="+mn-ea"/>
                <a:cs typeface="+mn-cs"/>
              </a:defRPr>
            </a:lvl2pPr>
            <a:lvl3pPr marL="914400" indent="-171450" algn="l" defTabSz="914400" rtl="0" eaLnBrk="1" latinLnBrk="0" hangingPunct="1">
              <a:spcBef>
                <a:spcPct val="20000"/>
              </a:spcBef>
              <a:buClr>
                <a:srgbClr val="002060"/>
              </a:buClr>
              <a:buFont typeface="Wingdings" panose="05000000000000000000" pitchFamily="2" charset="2"/>
              <a:buChar char="Ø"/>
              <a:defRPr sz="1800" kern="1200">
                <a:solidFill>
                  <a:schemeClr val="tx1"/>
                </a:solidFill>
                <a:latin typeface="+mn-lt"/>
                <a:ea typeface="+mn-ea"/>
                <a:cs typeface="+mn-cs"/>
              </a:defRPr>
            </a:lvl3pPr>
            <a:lvl4pPr marL="13716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288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860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7432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2004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6576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indent="0">
              <a:lnSpc>
                <a:spcPct val="110000"/>
              </a:lnSpc>
              <a:spcAft>
                <a:spcPts val="600"/>
              </a:spcAft>
              <a:buFont typeface="Arial" panose="020B0604020202020204" pitchFamily="34" charset="0"/>
              <a:buNone/>
            </a:pPr>
            <a:r>
              <a:rPr lang="en-US" sz="2000" b="1" i="1" dirty="0">
                <a:solidFill>
                  <a:srgbClr val="002060"/>
                </a:solidFill>
                <a:ea typeface="Calibri" panose="020F0502020204030204" pitchFamily="34" charset="0"/>
                <a:cs typeface="Arial" panose="020B0604020202020204" pitchFamily="34" charset="0"/>
              </a:rPr>
              <a:t>Original PLS CAD model</a:t>
            </a:r>
            <a:endParaRPr lang="en-US" sz="2000" dirty="0">
              <a:solidFill>
                <a:srgbClr val="002060"/>
              </a:solidFill>
              <a:ea typeface="Aptos" panose="020B0004020202020204" pitchFamily="34" charset="0"/>
              <a:cs typeface="Aptos" panose="020B0004020202020204" pitchFamily="34" charset="0"/>
            </a:endParaRPr>
          </a:p>
        </p:txBody>
      </p:sp>
      <p:pic>
        <p:nvPicPr>
          <p:cNvPr id="7" name="Obraz 8">
            <a:extLst>
              <a:ext uri="{FF2B5EF4-FFF2-40B4-BE49-F238E27FC236}">
                <a16:creationId xmlns:a16="http://schemas.microsoft.com/office/drawing/2014/main" id="{D03B511A-7A79-865C-2E6F-99C36D9D8E9A}"/>
              </a:ext>
            </a:extLst>
          </p:cNvPr>
          <p:cNvPicPr>
            <a:picLocks noChangeAspect="1"/>
          </p:cNvPicPr>
          <p:nvPr/>
        </p:nvPicPr>
        <p:blipFill>
          <a:blip r:embed="rId3"/>
          <a:stretch>
            <a:fillRect/>
          </a:stretch>
        </p:blipFill>
        <p:spPr>
          <a:xfrm>
            <a:off x="155172" y="1457671"/>
            <a:ext cx="2177481" cy="1072730"/>
          </a:xfrm>
          <a:prstGeom prst="rect">
            <a:avLst/>
          </a:prstGeom>
        </p:spPr>
      </p:pic>
      <p:sp>
        <p:nvSpPr>
          <p:cNvPr id="10" name="CasellaDiTesto 7">
            <a:extLst>
              <a:ext uri="{FF2B5EF4-FFF2-40B4-BE49-F238E27FC236}">
                <a16:creationId xmlns:a16="http://schemas.microsoft.com/office/drawing/2014/main" id="{8F323488-5642-ED84-6F84-05398760E5C9}"/>
              </a:ext>
            </a:extLst>
          </p:cNvPr>
          <p:cNvSpPr txBox="1">
            <a:spLocks/>
          </p:cNvSpPr>
          <p:nvPr/>
        </p:nvSpPr>
        <p:spPr>
          <a:xfrm>
            <a:off x="8826760" y="980797"/>
            <a:ext cx="3005199" cy="413959"/>
          </a:xfrm>
          <a:prstGeom prst="rect">
            <a:avLst/>
          </a:prstGeom>
          <a:noFill/>
        </p:spPr>
        <p:txBody>
          <a:bodyPr vert="horz" wrap="square" lIns="91440" tIns="45720" rIns="91440" bIns="45720" rtlCol="0">
            <a:spAutoFit/>
          </a:bodyPr>
          <a:lstStyle>
            <a:defPPr>
              <a:defRPr lang="en-US"/>
            </a:defPPr>
            <a:lvl1pPr marL="0" indent="-2571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57200" indent="-214313" algn="l" defTabSz="914400" rtl="0" eaLnBrk="1" latinLnBrk="0" hangingPunct="1">
              <a:spcBef>
                <a:spcPct val="20000"/>
              </a:spcBef>
              <a:buClr>
                <a:srgbClr val="002060"/>
              </a:buClr>
              <a:buFont typeface="Wingdings" panose="05000000000000000000" pitchFamily="2" charset="2"/>
              <a:buChar char="Ø"/>
              <a:defRPr sz="1800" kern="1200">
                <a:solidFill>
                  <a:schemeClr val="tx1"/>
                </a:solidFill>
                <a:latin typeface="+mn-lt"/>
                <a:ea typeface="+mn-ea"/>
                <a:cs typeface="+mn-cs"/>
              </a:defRPr>
            </a:lvl2pPr>
            <a:lvl3pPr marL="914400" indent="-171450" algn="l" defTabSz="914400" rtl="0" eaLnBrk="1" latinLnBrk="0" hangingPunct="1">
              <a:spcBef>
                <a:spcPct val="20000"/>
              </a:spcBef>
              <a:buClr>
                <a:srgbClr val="002060"/>
              </a:buClr>
              <a:buFont typeface="Wingdings" panose="05000000000000000000" pitchFamily="2" charset="2"/>
              <a:buChar char="Ø"/>
              <a:defRPr sz="1800" kern="1200">
                <a:solidFill>
                  <a:schemeClr val="tx1"/>
                </a:solidFill>
                <a:latin typeface="+mn-lt"/>
                <a:ea typeface="+mn-ea"/>
                <a:cs typeface="+mn-cs"/>
              </a:defRPr>
            </a:lvl3pPr>
            <a:lvl4pPr marL="13716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288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860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7432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2004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6576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indent="0">
              <a:lnSpc>
                <a:spcPct val="110000"/>
              </a:lnSpc>
              <a:spcAft>
                <a:spcPts val="600"/>
              </a:spcAft>
              <a:buFont typeface="Arial" panose="020B0604020202020204" pitchFamily="34" charset="0"/>
              <a:buNone/>
            </a:pPr>
            <a:r>
              <a:rPr lang="en-US" sz="2000" b="1" i="1" dirty="0">
                <a:solidFill>
                  <a:srgbClr val="002060"/>
                </a:solidFill>
                <a:ea typeface="Calibri" panose="020F0502020204030204" pitchFamily="34" charset="0"/>
                <a:cs typeface="Arial" panose="020B0604020202020204" pitchFamily="34" charset="0"/>
              </a:rPr>
              <a:t>Simplified PLS CAD model</a:t>
            </a:r>
            <a:endParaRPr lang="en-US" sz="2000" dirty="0">
              <a:solidFill>
                <a:srgbClr val="002060"/>
              </a:solidFill>
              <a:ea typeface="Aptos" panose="020B0004020202020204" pitchFamily="34" charset="0"/>
              <a:cs typeface="Aptos" panose="020B0004020202020204" pitchFamily="34" charset="0"/>
            </a:endParaRPr>
          </a:p>
        </p:txBody>
      </p:sp>
      <p:sp>
        <p:nvSpPr>
          <p:cNvPr id="11" name="CasellaDiTesto 7">
            <a:extLst>
              <a:ext uri="{FF2B5EF4-FFF2-40B4-BE49-F238E27FC236}">
                <a16:creationId xmlns:a16="http://schemas.microsoft.com/office/drawing/2014/main" id="{4CB13566-899E-C510-41B2-C42E289F5015}"/>
              </a:ext>
            </a:extLst>
          </p:cNvPr>
          <p:cNvSpPr txBox="1">
            <a:spLocks/>
          </p:cNvSpPr>
          <p:nvPr/>
        </p:nvSpPr>
        <p:spPr>
          <a:xfrm>
            <a:off x="2385518" y="3855985"/>
            <a:ext cx="3499928" cy="818814"/>
          </a:xfrm>
          <a:prstGeom prst="rect">
            <a:avLst/>
          </a:prstGeom>
          <a:noFill/>
        </p:spPr>
        <p:txBody>
          <a:bodyPr vert="horz" wrap="square" lIns="91440" tIns="45720" rIns="91440" bIns="45720" rtlCol="0">
            <a:spAutoFit/>
          </a:bodyPr>
          <a:lstStyle>
            <a:defPPr>
              <a:defRPr lang="en-US"/>
            </a:defPPr>
            <a:lvl1pPr marL="0" indent="-2571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57200" indent="-214313" algn="l" defTabSz="914400" rtl="0" eaLnBrk="1" latinLnBrk="0" hangingPunct="1">
              <a:spcBef>
                <a:spcPct val="20000"/>
              </a:spcBef>
              <a:buClr>
                <a:srgbClr val="002060"/>
              </a:buClr>
              <a:buFont typeface="Wingdings" panose="05000000000000000000" pitchFamily="2" charset="2"/>
              <a:buChar char="Ø"/>
              <a:defRPr sz="1800" kern="1200">
                <a:solidFill>
                  <a:schemeClr val="tx1"/>
                </a:solidFill>
                <a:latin typeface="+mn-lt"/>
                <a:ea typeface="+mn-ea"/>
                <a:cs typeface="+mn-cs"/>
              </a:defRPr>
            </a:lvl2pPr>
            <a:lvl3pPr marL="914400" indent="-171450" algn="l" defTabSz="914400" rtl="0" eaLnBrk="1" latinLnBrk="0" hangingPunct="1">
              <a:spcBef>
                <a:spcPct val="20000"/>
              </a:spcBef>
              <a:buClr>
                <a:srgbClr val="002060"/>
              </a:buClr>
              <a:buFont typeface="Wingdings" panose="05000000000000000000" pitchFamily="2" charset="2"/>
              <a:buChar char="Ø"/>
              <a:defRPr sz="1800" kern="1200">
                <a:solidFill>
                  <a:schemeClr val="tx1"/>
                </a:solidFill>
                <a:latin typeface="+mn-lt"/>
                <a:ea typeface="+mn-ea"/>
                <a:cs typeface="+mn-cs"/>
              </a:defRPr>
            </a:lvl3pPr>
            <a:lvl4pPr marL="13716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288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860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7432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2004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6576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indent="0">
              <a:lnSpc>
                <a:spcPct val="110000"/>
              </a:lnSpc>
              <a:spcAft>
                <a:spcPts val="600"/>
              </a:spcAft>
              <a:buNone/>
            </a:pPr>
            <a:r>
              <a:rPr lang="en-US" dirty="0">
                <a:solidFill>
                  <a:srgbClr val="002060"/>
                </a:solidFill>
                <a:ea typeface="Aptos" panose="020B0004020202020204" pitchFamily="34" charset="0"/>
                <a:cs typeface="Aptos" panose="020B0004020202020204" pitchFamily="34" charset="0"/>
              </a:rPr>
              <a:t>total solid</a:t>
            </a:r>
            <a:r>
              <a:rPr lang="pl-PL" dirty="0">
                <a:solidFill>
                  <a:srgbClr val="002060"/>
                </a:solidFill>
                <a:ea typeface="Aptos" panose="020B0004020202020204" pitchFamily="34" charset="0"/>
                <a:cs typeface="Aptos" panose="020B0004020202020204" pitchFamily="34" charset="0"/>
              </a:rPr>
              <a:t>s</a:t>
            </a:r>
            <a:r>
              <a:rPr lang="en-US" dirty="0">
                <a:solidFill>
                  <a:srgbClr val="002060"/>
                </a:solidFill>
                <a:ea typeface="Aptos" panose="020B0004020202020204" pitchFamily="34" charset="0"/>
                <a:cs typeface="Aptos" panose="020B0004020202020204" pitchFamily="34" charset="0"/>
              </a:rPr>
              <a:t> number= 7633</a:t>
            </a:r>
          </a:p>
          <a:p>
            <a:pPr indent="0">
              <a:lnSpc>
                <a:spcPct val="110000"/>
              </a:lnSpc>
              <a:spcAft>
                <a:spcPts val="600"/>
              </a:spcAft>
              <a:buNone/>
            </a:pPr>
            <a:r>
              <a:rPr lang="en-US" dirty="0">
                <a:solidFill>
                  <a:srgbClr val="002060"/>
                </a:solidFill>
                <a:ea typeface="Aptos" panose="020B0004020202020204" pitchFamily="34" charset="0"/>
                <a:cs typeface="Aptos" panose="020B0004020202020204" pitchFamily="34" charset="0"/>
              </a:rPr>
              <a:t>original volume=2115334.75cm3</a:t>
            </a:r>
          </a:p>
        </p:txBody>
      </p:sp>
      <p:sp>
        <p:nvSpPr>
          <p:cNvPr id="12" name="CasellaDiTesto 7">
            <a:extLst>
              <a:ext uri="{FF2B5EF4-FFF2-40B4-BE49-F238E27FC236}">
                <a16:creationId xmlns:a16="http://schemas.microsoft.com/office/drawing/2014/main" id="{FBF49016-9755-0232-A711-E2FCB1553EBB}"/>
              </a:ext>
            </a:extLst>
          </p:cNvPr>
          <p:cNvSpPr txBox="1">
            <a:spLocks/>
          </p:cNvSpPr>
          <p:nvPr/>
        </p:nvSpPr>
        <p:spPr>
          <a:xfrm>
            <a:off x="6366510" y="3896168"/>
            <a:ext cx="5825489" cy="818814"/>
          </a:xfrm>
          <a:prstGeom prst="rect">
            <a:avLst/>
          </a:prstGeom>
          <a:noFill/>
        </p:spPr>
        <p:txBody>
          <a:bodyPr vert="horz" wrap="square" lIns="91440" tIns="45720" rIns="91440" bIns="45720" rtlCol="0">
            <a:spAutoFit/>
          </a:bodyPr>
          <a:lstStyle>
            <a:defPPr>
              <a:defRPr lang="en-US"/>
            </a:defPPr>
            <a:lvl1pPr marL="0" indent="-2571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57200" indent="-214313" algn="l" defTabSz="914400" rtl="0" eaLnBrk="1" latinLnBrk="0" hangingPunct="1">
              <a:spcBef>
                <a:spcPct val="20000"/>
              </a:spcBef>
              <a:buClr>
                <a:srgbClr val="002060"/>
              </a:buClr>
              <a:buFont typeface="Wingdings" panose="05000000000000000000" pitchFamily="2" charset="2"/>
              <a:buChar char="Ø"/>
              <a:defRPr sz="1800" kern="1200">
                <a:solidFill>
                  <a:schemeClr val="tx1"/>
                </a:solidFill>
                <a:latin typeface="+mn-lt"/>
                <a:ea typeface="+mn-ea"/>
                <a:cs typeface="+mn-cs"/>
              </a:defRPr>
            </a:lvl2pPr>
            <a:lvl3pPr marL="914400" indent="-171450" algn="l" defTabSz="914400" rtl="0" eaLnBrk="1" latinLnBrk="0" hangingPunct="1">
              <a:spcBef>
                <a:spcPct val="20000"/>
              </a:spcBef>
              <a:buClr>
                <a:srgbClr val="002060"/>
              </a:buClr>
              <a:buFont typeface="Wingdings" panose="05000000000000000000" pitchFamily="2" charset="2"/>
              <a:buChar char="Ø"/>
              <a:defRPr sz="1800" kern="1200">
                <a:solidFill>
                  <a:schemeClr val="tx1"/>
                </a:solidFill>
                <a:latin typeface="+mn-lt"/>
                <a:ea typeface="+mn-ea"/>
                <a:cs typeface="+mn-cs"/>
              </a:defRPr>
            </a:lvl3pPr>
            <a:lvl4pPr marL="13716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288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860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7432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2004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657600" indent="-1714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indent="0">
              <a:lnSpc>
                <a:spcPct val="110000"/>
              </a:lnSpc>
              <a:spcAft>
                <a:spcPts val="600"/>
              </a:spcAft>
              <a:buNone/>
            </a:pPr>
            <a:r>
              <a:rPr lang="en-US" dirty="0">
                <a:solidFill>
                  <a:srgbClr val="002060"/>
                </a:solidFill>
                <a:ea typeface="Aptos" panose="020B0004020202020204" pitchFamily="34" charset="0"/>
                <a:cs typeface="Aptos" panose="020B0004020202020204" pitchFamily="34" charset="0"/>
              </a:rPr>
              <a:t>total solid</a:t>
            </a:r>
            <a:r>
              <a:rPr lang="pl-PL" dirty="0">
                <a:solidFill>
                  <a:srgbClr val="002060"/>
                </a:solidFill>
                <a:ea typeface="Aptos" panose="020B0004020202020204" pitchFamily="34" charset="0"/>
                <a:cs typeface="Aptos" panose="020B0004020202020204" pitchFamily="34" charset="0"/>
              </a:rPr>
              <a:t>s</a:t>
            </a:r>
            <a:r>
              <a:rPr lang="en-US" dirty="0">
                <a:solidFill>
                  <a:srgbClr val="002060"/>
                </a:solidFill>
                <a:ea typeface="Aptos" panose="020B0004020202020204" pitchFamily="34" charset="0"/>
                <a:cs typeface="Aptos" panose="020B0004020202020204" pitchFamily="34" charset="0"/>
              </a:rPr>
              <a:t> number= 2230</a:t>
            </a:r>
          </a:p>
          <a:p>
            <a:pPr indent="0">
              <a:lnSpc>
                <a:spcPct val="110000"/>
              </a:lnSpc>
              <a:spcAft>
                <a:spcPts val="600"/>
              </a:spcAft>
              <a:buNone/>
            </a:pPr>
            <a:r>
              <a:rPr lang="en-US" dirty="0">
                <a:solidFill>
                  <a:srgbClr val="002060"/>
                </a:solidFill>
                <a:ea typeface="Aptos" panose="020B0004020202020204" pitchFamily="34" charset="0"/>
                <a:cs typeface="Aptos" panose="020B0004020202020204" pitchFamily="34" charset="0"/>
              </a:rPr>
              <a:t>simplified volume=2124050.74 cm3 (&lt;1 % volume deviation)</a:t>
            </a:r>
          </a:p>
        </p:txBody>
      </p:sp>
      <p:pic>
        <p:nvPicPr>
          <p:cNvPr id="15" name="Picture 14">
            <a:extLst>
              <a:ext uri="{FF2B5EF4-FFF2-40B4-BE49-F238E27FC236}">
                <a16:creationId xmlns:a16="http://schemas.microsoft.com/office/drawing/2014/main" id="{F54EBCB5-AFE4-F96E-7684-F09138FD796C}"/>
              </a:ext>
            </a:extLst>
          </p:cNvPr>
          <p:cNvPicPr>
            <a:picLocks noChangeAspect="1"/>
          </p:cNvPicPr>
          <p:nvPr/>
        </p:nvPicPr>
        <p:blipFill>
          <a:blip r:embed="rId4"/>
          <a:srcRect l="3752" t="5694" r="8622" b="10116"/>
          <a:stretch>
            <a:fillRect/>
          </a:stretch>
        </p:blipFill>
        <p:spPr>
          <a:xfrm>
            <a:off x="6848016" y="1591643"/>
            <a:ext cx="4862919" cy="2416109"/>
          </a:xfrm>
          <a:prstGeom prst="rect">
            <a:avLst/>
          </a:prstGeom>
        </p:spPr>
      </p:pic>
    </p:spTree>
    <p:extLst>
      <p:ext uri="{BB962C8B-B14F-4D97-AF65-F5344CB8AC3E}">
        <p14:creationId xmlns:p14="http://schemas.microsoft.com/office/powerpoint/2010/main" val="331131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28A8A-9E9E-E73C-0A89-0A508AE6286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0EC76F5-6023-CAF5-3BA8-A9ED3C65085E}"/>
              </a:ext>
            </a:extLst>
          </p:cNvPr>
          <p:cNvSpPr>
            <a:spLocks noGrp="1"/>
          </p:cNvSpPr>
          <p:nvPr>
            <p:ph type="title"/>
          </p:nvPr>
        </p:nvSpPr>
        <p:spPr>
          <a:xfrm>
            <a:off x="1847461" y="213224"/>
            <a:ext cx="7878147" cy="457200"/>
          </a:xfrm>
        </p:spPr>
        <p:txBody>
          <a:bodyPr/>
          <a:lstStyle/>
          <a:p>
            <a:pPr algn="ctr"/>
            <a:r>
              <a:rPr lang="en-GB" dirty="0"/>
              <a:t>Code/technique/methodology</a:t>
            </a:r>
          </a:p>
        </p:txBody>
      </p:sp>
      <p:sp>
        <p:nvSpPr>
          <p:cNvPr id="4" name="Espace réservé du pied de page 3">
            <a:extLst>
              <a:ext uri="{FF2B5EF4-FFF2-40B4-BE49-F238E27FC236}">
                <a16:creationId xmlns:a16="http://schemas.microsoft.com/office/drawing/2014/main" id="{6B359F74-A42B-D527-5097-C64E4B2DF46A}"/>
              </a:ext>
            </a:extLst>
          </p:cNvPr>
          <p:cNvSpPr>
            <a:spLocks noGrp="1"/>
          </p:cNvSpPr>
          <p:nvPr>
            <p:ph type="ftr" sz="quarter" idx="11"/>
          </p:nvPr>
        </p:nvSpPr>
        <p:spPr>
          <a:xfrm>
            <a:off x="825624" y="6555770"/>
            <a:ext cx="5540886" cy="329614"/>
          </a:xfrm>
        </p:spPr>
        <p:txBody>
          <a:bodyPr/>
          <a:lstStyle/>
          <a:p>
            <a:r>
              <a:rPr lang="en-US" dirty="0">
                <a:solidFill>
                  <a:prstClr val="white"/>
                </a:solidFill>
              </a:rPr>
              <a:t>B. Bienkowska, S. Akbas</a:t>
            </a:r>
            <a:r>
              <a:rPr lang="en-GB" dirty="0">
                <a:solidFill>
                  <a:prstClr val="white"/>
                </a:solidFill>
              </a:rPr>
              <a:t>| </a:t>
            </a:r>
            <a:r>
              <a:rPr lang="en-GB" dirty="0" err="1">
                <a:solidFill>
                  <a:prstClr val="white"/>
                </a:solidFill>
              </a:rPr>
              <a:t>KoM</a:t>
            </a:r>
            <a:r>
              <a:rPr lang="en-GB" dirty="0">
                <a:solidFill>
                  <a:prstClr val="white"/>
                </a:solidFill>
              </a:rPr>
              <a:t> WPSA|  16-18 April 2026 | </a:t>
            </a:r>
          </a:p>
        </p:txBody>
      </p:sp>
      <p:sp>
        <p:nvSpPr>
          <p:cNvPr id="5" name="Espace réservé du numéro de diapositive 4">
            <a:extLst>
              <a:ext uri="{FF2B5EF4-FFF2-40B4-BE49-F238E27FC236}">
                <a16:creationId xmlns:a16="http://schemas.microsoft.com/office/drawing/2014/main" id="{075B44E4-53F7-9C44-7F2A-9EF9A6642293}"/>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grpSp>
        <p:nvGrpSpPr>
          <p:cNvPr id="3" name="Group 2">
            <a:extLst>
              <a:ext uri="{FF2B5EF4-FFF2-40B4-BE49-F238E27FC236}">
                <a16:creationId xmlns:a16="http://schemas.microsoft.com/office/drawing/2014/main" id="{F506C5D4-4B7D-972A-A692-4EF5658D19A9}"/>
              </a:ext>
            </a:extLst>
          </p:cNvPr>
          <p:cNvGrpSpPr/>
          <p:nvPr/>
        </p:nvGrpSpPr>
        <p:grpSpPr>
          <a:xfrm>
            <a:off x="5131837" y="1322442"/>
            <a:ext cx="5980922" cy="2931055"/>
            <a:chOff x="0" y="0"/>
            <a:chExt cx="5165629" cy="2003989"/>
          </a:xfrm>
        </p:grpSpPr>
        <p:grpSp>
          <p:nvGrpSpPr>
            <p:cNvPr id="6" name="Group 5">
              <a:extLst>
                <a:ext uri="{FF2B5EF4-FFF2-40B4-BE49-F238E27FC236}">
                  <a16:creationId xmlns:a16="http://schemas.microsoft.com/office/drawing/2014/main" id="{BE08AD17-E002-051E-2C1E-4DB09622441F}"/>
                </a:ext>
              </a:extLst>
            </p:cNvPr>
            <p:cNvGrpSpPr/>
            <p:nvPr/>
          </p:nvGrpSpPr>
          <p:grpSpPr>
            <a:xfrm>
              <a:off x="0" y="0"/>
              <a:ext cx="4663048" cy="2003989"/>
              <a:chOff x="0" y="36689"/>
              <a:chExt cx="9340217" cy="4736102"/>
            </a:xfrm>
          </p:grpSpPr>
          <p:grpSp>
            <p:nvGrpSpPr>
              <p:cNvPr id="10" name="Group 9">
                <a:extLst>
                  <a:ext uri="{FF2B5EF4-FFF2-40B4-BE49-F238E27FC236}">
                    <a16:creationId xmlns:a16="http://schemas.microsoft.com/office/drawing/2014/main" id="{65324D19-4AC7-13B1-ABD6-C5F217B7CD83}"/>
                  </a:ext>
                </a:extLst>
              </p:cNvPr>
              <p:cNvGrpSpPr/>
              <p:nvPr/>
            </p:nvGrpSpPr>
            <p:grpSpPr>
              <a:xfrm>
                <a:off x="0" y="36689"/>
                <a:ext cx="9340217" cy="4066569"/>
                <a:chOff x="0" y="36689"/>
                <a:chExt cx="9340217" cy="4066569"/>
              </a:xfrm>
            </p:grpSpPr>
            <p:cxnSp>
              <p:nvCxnSpPr>
                <p:cNvPr id="13" name="Connector: Elbow 12">
                  <a:extLst>
                    <a:ext uri="{FF2B5EF4-FFF2-40B4-BE49-F238E27FC236}">
                      <a16:creationId xmlns:a16="http://schemas.microsoft.com/office/drawing/2014/main" id="{B55B5A6E-0F10-27DE-E858-F67428ACCB8E}"/>
                    </a:ext>
                  </a:extLst>
                </p:cNvPr>
                <p:cNvCxnSpPr/>
                <p:nvPr/>
              </p:nvCxnSpPr>
              <p:spPr bwMode="auto">
                <a:xfrm rot="16200000" flipH="1">
                  <a:off x="4217814" y="2863997"/>
                  <a:ext cx="651820" cy="1826702"/>
                </a:xfrm>
                <a:prstGeom prst="bentConnector2">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oup 13">
                  <a:extLst>
                    <a:ext uri="{FF2B5EF4-FFF2-40B4-BE49-F238E27FC236}">
                      <a16:creationId xmlns:a16="http://schemas.microsoft.com/office/drawing/2014/main" id="{C174C45A-F9F7-066B-30CD-33727D479E07}"/>
                    </a:ext>
                  </a:extLst>
                </p:cNvPr>
                <p:cNvGrpSpPr/>
                <p:nvPr/>
              </p:nvGrpSpPr>
              <p:grpSpPr>
                <a:xfrm>
                  <a:off x="0" y="36689"/>
                  <a:ext cx="9340217" cy="3433924"/>
                  <a:chOff x="0" y="36689"/>
                  <a:chExt cx="9340217" cy="3433924"/>
                </a:xfrm>
              </p:grpSpPr>
              <p:grpSp>
                <p:nvGrpSpPr>
                  <p:cNvPr id="15" name="Group 14">
                    <a:extLst>
                      <a:ext uri="{FF2B5EF4-FFF2-40B4-BE49-F238E27FC236}">
                        <a16:creationId xmlns:a16="http://schemas.microsoft.com/office/drawing/2014/main" id="{28F3B992-6B9C-5A6F-75E1-482A0BA0080E}"/>
                      </a:ext>
                    </a:extLst>
                  </p:cNvPr>
                  <p:cNvGrpSpPr/>
                  <p:nvPr/>
                </p:nvGrpSpPr>
                <p:grpSpPr>
                  <a:xfrm>
                    <a:off x="0" y="36689"/>
                    <a:ext cx="9340217" cy="3433924"/>
                    <a:chOff x="0" y="36689"/>
                    <a:chExt cx="9340217" cy="3433924"/>
                  </a:xfrm>
                </p:grpSpPr>
                <p:grpSp>
                  <p:nvGrpSpPr>
                    <p:cNvPr id="17" name="Group 16">
                      <a:extLst>
                        <a:ext uri="{FF2B5EF4-FFF2-40B4-BE49-F238E27FC236}">
                          <a16:creationId xmlns:a16="http://schemas.microsoft.com/office/drawing/2014/main" id="{A4827321-4705-83E1-CE9C-D9001CB8E550}"/>
                        </a:ext>
                      </a:extLst>
                    </p:cNvPr>
                    <p:cNvGrpSpPr/>
                    <p:nvPr/>
                  </p:nvGrpSpPr>
                  <p:grpSpPr>
                    <a:xfrm>
                      <a:off x="0" y="36689"/>
                      <a:ext cx="9340217" cy="3414749"/>
                      <a:chOff x="0" y="36689"/>
                      <a:chExt cx="9340217" cy="3414749"/>
                    </a:xfrm>
                  </p:grpSpPr>
                  <p:grpSp>
                    <p:nvGrpSpPr>
                      <p:cNvPr id="19" name="Group 18">
                        <a:extLst>
                          <a:ext uri="{FF2B5EF4-FFF2-40B4-BE49-F238E27FC236}">
                            <a16:creationId xmlns:a16="http://schemas.microsoft.com/office/drawing/2014/main" id="{568B80D5-40B6-0A3D-C336-BCB6BA157AA8}"/>
                          </a:ext>
                        </a:extLst>
                      </p:cNvPr>
                      <p:cNvGrpSpPr/>
                      <p:nvPr/>
                    </p:nvGrpSpPr>
                    <p:grpSpPr>
                      <a:xfrm>
                        <a:off x="0" y="36689"/>
                        <a:ext cx="7964179" cy="3414749"/>
                        <a:chOff x="0" y="36689"/>
                        <a:chExt cx="7964179" cy="3414749"/>
                      </a:xfrm>
                    </p:grpSpPr>
                    <p:grpSp>
                      <p:nvGrpSpPr>
                        <p:cNvPr id="21" name="Group 20">
                          <a:extLst>
                            <a:ext uri="{FF2B5EF4-FFF2-40B4-BE49-F238E27FC236}">
                              <a16:creationId xmlns:a16="http://schemas.microsoft.com/office/drawing/2014/main" id="{48598905-F646-E8E8-6845-99B1356F1098}"/>
                            </a:ext>
                          </a:extLst>
                        </p:cNvPr>
                        <p:cNvGrpSpPr/>
                        <p:nvPr/>
                      </p:nvGrpSpPr>
                      <p:grpSpPr>
                        <a:xfrm>
                          <a:off x="0" y="36689"/>
                          <a:ext cx="7964179" cy="2870009"/>
                          <a:chOff x="0" y="36689"/>
                          <a:chExt cx="4081090" cy="983966"/>
                        </a:xfrm>
                      </p:grpSpPr>
                      <p:grpSp>
                        <p:nvGrpSpPr>
                          <p:cNvPr id="23" name="Group 22">
                            <a:extLst>
                              <a:ext uri="{FF2B5EF4-FFF2-40B4-BE49-F238E27FC236}">
                                <a16:creationId xmlns:a16="http://schemas.microsoft.com/office/drawing/2014/main" id="{3DF89A09-87E5-FAD3-399E-5F5C61EE4177}"/>
                              </a:ext>
                            </a:extLst>
                          </p:cNvPr>
                          <p:cNvGrpSpPr/>
                          <p:nvPr/>
                        </p:nvGrpSpPr>
                        <p:grpSpPr>
                          <a:xfrm>
                            <a:off x="0" y="36689"/>
                            <a:ext cx="4081090" cy="628992"/>
                            <a:chOff x="0" y="36689"/>
                            <a:chExt cx="4081090" cy="628992"/>
                          </a:xfrm>
                        </p:grpSpPr>
                        <p:sp>
                          <p:nvSpPr>
                            <p:cNvPr id="28" name="Rectangle 27">
                              <a:extLst>
                                <a:ext uri="{FF2B5EF4-FFF2-40B4-BE49-F238E27FC236}">
                                  <a16:creationId xmlns:a16="http://schemas.microsoft.com/office/drawing/2014/main" id="{B01C0706-688F-46A1-FBF9-2777B12F607F}"/>
                                </a:ext>
                              </a:extLst>
                            </p:cNvPr>
                            <p:cNvSpPr/>
                            <p:nvPr/>
                          </p:nvSpPr>
                          <p:spPr>
                            <a:xfrm>
                              <a:off x="0" y="45896"/>
                              <a:ext cx="1447369" cy="51498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fontAlgn="base">
                                <a:lnSpc>
                                  <a:spcPct val="106000"/>
                                </a:lnSpc>
                                <a:spcAft>
                                  <a:spcPts val="1000"/>
                                </a:spcAft>
                                <a:buNone/>
                              </a:pPr>
                              <a:r>
                                <a:rPr lang="en-GB" sz="1600" b="1" dirty="0">
                                  <a:solidFill>
                                    <a:srgbClr val="000000"/>
                                  </a:solidFill>
                                  <a:effectLst/>
                                  <a:ea typeface="Aptos" panose="020B0004020202020204" pitchFamily="34" charset="0"/>
                                  <a:cs typeface="Arial" panose="020B0604020202020204" pitchFamily="34" charset="0"/>
                                </a:rPr>
                                <a:t>Original PLS CAD model</a:t>
                              </a:r>
                              <a:endParaRPr lang="en-US" sz="1600" dirty="0">
                                <a:effectLst/>
                                <a:ea typeface="Calibri" panose="020F050202020403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51CCBC07-BFF1-2339-9C76-A2F5FBB566AE}"/>
                                </a:ext>
                              </a:extLst>
                            </p:cNvPr>
                            <p:cNvSpPr/>
                            <p:nvPr/>
                          </p:nvSpPr>
                          <p:spPr>
                            <a:xfrm>
                              <a:off x="1740603" y="36689"/>
                              <a:ext cx="1445477" cy="533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fontAlgn="base">
                                <a:lnSpc>
                                  <a:spcPct val="106000"/>
                                </a:lnSpc>
                                <a:spcAft>
                                  <a:spcPts val="1000"/>
                                </a:spcAft>
                                <a:buNone/>
                              </a:pPr>
                              <a:r>
                                <a:rPr lang="en-GB" sz="1600" b="1" dirty="0">
                                  <a:solidFill>
                                    <a:srgbClr val="000000"/>
                                  </a:solidFill>
                                  <a:effectLst/>
                                  <a:ea typeface="Aptos" panose="020B0004020202020204" pitchFamily="34" charset="0"/>
                                  <a:cs typeface="Arial" panose="020B0604020202020204" pitchFamily="34" charset="0"/>
                                </a:rPr>
                                <a:t>Simplification</a:t>
                              </a:r>
                              <a:endParaRPr lang="en-US" sz="1600" dirty="0">
                                <a:effectLst/>
                                <a:ea typeface="Calibri" panose="020F0502020204030204" pitchFamily="34" charset="0"/>
                                <a:cs typeface="Arial" panose="020B0604020202020204" pitchFamily="34" charset="0"/>
                              </a:endParaRPr>
                            </a:p>
                            <a:p>
                              <a:pPr marL="0" marR="0" algn="ctr" fontAlgn="base">
                                <a:lnSpc>
                                  <a:spcPct val="106000"/>
                                </a:lnSpc>
                                <a:spcAft>
                                  <a:spcPts val="1000"/>
                                </a:spcAft>
                                <a:buNone/>
                              </a:pPr>
                              <a:r>
                                <a:rPr lang="en-GB" sz="1600" dirty="0">
                                  <a:solidFill>
                                    <a:srgbClr val="000000"/>
                                  </a:solidFill>
                                  <a:effectLst/>
                                  <a:ea typeface="Aptos" panose="020B0004020202020204" pitchFamily="34" charset="0"/>
                                  <a:cs typeface="Arial" panose="020B0604020202020204" pitchFamily="34" charset="0"/>
                                </a:rPr>
                                <a:t>-</a:t>
                              </a:r>
                              <a:r>
                                <a:rPr lang="en-GB" sz="1600" dirty="0" err="1">
                                  <a:solidFill>
                                    <a:srgbClr val="000000"/>
                                  </a:solidFill>
                                  <a:effectLst/>
                                  <a:ea typeface="Aptos" panose="020B0004020202020204" pitchFamily="34" charset="0"/>
                                  <a:cs typeface="Arial" panose="020B0604020202020204" pitchFamily="34" charset="0"/>
                                </a:rPr>
                                <a:t>SpaceClaim</a:t>
                              </a:r>
                              <a:r>
                                <a:rPr lang="en-GB" sz="1600" dirty="0">
                                  <a:solidFill>
                                    <a:srgbClr val="000000"/>
                                  </a:solidFill>
                                  <a:effectLst/>
                                  <a:ea typeface="Aptos" panose="020B0004020202020204" pitchFamily="34" charset="0"/>
                                  <a:cs typeface="Arial" panose="020B0604020202020204" pitchFamily="34" charset="0"/>
                                </a:rPr>
                                <a:t> </a:t>
                              </a:r>
                              <a:endParaRPr lang="en-US" sz="1600" dirty="0">
                                <a:effectLst/>
                                <a:ea typeface="Calibri" panose="020F0502020204030204" pitchFamily="34" charset="0"/>
                                <a:cs typeface="Arial" panose="020B0604020202020204" pitchFamily="34" charset="0"/>
                              </a:endParaRPr>
                            </a:p>
                            <a:p>
                              <a:pPr marL="0" marR="0" algn="ctr" fontAlgn="base">
                                <a:lnSpc>
                                  <a:spcPct val="106000"/>
                                </a:lnSpc>
                                <a:spcAft>
                                  <a:spcPts val="1000"/>
                                </a:spcAft>
                                <a:buNone/>
                              </a:pPr>
                              <a:r>
                                <a:rPr lang="en-GB" sz="1600" dirty="0">
                                  <a:solidFill>
                                    <a:srgbClr val="000000"/>
                                  </a:solidFill>
                                  <a:effectLst/>
                                  <a:ea typeface="Aptos" panose="020B0004020202020204" pitchFamily="34" charset="0"/>
                                  <a:cs typeface="Arial" panose="020B0604020202020204" pitchFamily="34" charset="0"/>
                                </a:rPr>
                                <a:t>-</a:t>
                              </a:r>
                              <a:r>
                                <a:rPr lang="en-GB" sz="1600" dirty="0" err="1">
                                  <a:solidFill>
                                    <a:srgbClr val="000000"/>
                                  </a:solidFill>
                                  <a:effectLst/>
                                  <a:ea typeface="Aptos" panose="020B0004020202020204" pitchFamily="34" charset="0"/>
                                  <a:cs typeface="Arial" panose="020B0604020202020204" pitchFamily="34" charset="0"/>
                                </a:rPr>
                                <a:t>RadModeling</a:t>
                              </a:r>
                              <a:endParaRPr lang="en-US" sz="1600" dirty="0">
                                <a:effectLst/>
                                <a:ea typeface="Calibri" panose="020F0502020204030204" pitchFamily="34" charset="0"/>
                                <a:cs typeface="Arial" panose="020B0604020202020204" pitchFamily="34" charset="0"/>
                              </a:endParaRPr>
                            </a:p>
                          </p:txBody>
                        </p:sp>
                        <p:cxnSp>
                          <p:nvCxnSpPr>
                            <p:cNvPr id="30" name="Straight Arrow Connector 29">
                              <a:extLst>
                                <a:ext uri="{FF2B5EF4-FFF2-40B4-BE49-F238E27FC236}">
                                  <a16:creationId xmlns:a16="http://schemas.microsoft.com/office/drawing/2014/main" id="{1B068C0A-BB5B-C3F6-EA37-E020A7C46793}"/>
                                </a:ext>
                              </a:extLst>
                            </p:cNvPr>
                            <p:cNvCxnSpPr>
                              <a:cxnSpLocks/>
                            </p:cNvCxnSpPr>
                            <p:nvPr/>
                          </p:nvCxnSpPr>
                          <p:spPr>
                            <a:xfrm>
                              <a:off x="1452138" y="292146"/>
                              <a:ext cx="28190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15936BF-2EC0-2380-8D40-252D69B0F478}"/>
                                </a:ext>
                              </a:extLst>
                            </p:cNvPr>
                            <p:cNvCxnSpPr>
                              <a:cxnSpLocks/>
                            </p:cNvCxnSpPr>
                            <p:nvPr/>
                          </p:nvCxnSpPr>
                          <p:spPr>
                            <a:xfrm>
                              <a:off x="3179572" y="295994"/>
                              <a:ext cx="27313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C577F1-5FF6-858F-5C3A-C9F5F652645D}"/>
                                </a:ext>
                              </a:extLst>
                            </p:cNvPr>
                            <p:cNvCxnSpPr>
                              <a:cxnSpLocks/>
                            </p:cNvCxnSpPr>
                            <p:nvPr/>
                          </p:nvCxnSpPr>
                          <p:spPr>
                            <a:xfrm>
                              <a:off x="4081090" y="509831"/>
                              <a:ext cx="0" cy="155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1CDC2C40-AB8C-0178-CAD7-4E9D981E855F}"/>
                              </a:ext>
                            </a:extLst>
                          </p:cNvPr>
                          <p:cNvGrpSpPr/>
                          <p:nvPr/>
                        </p:nvGrpSpPr>
                        <p:grpSpPr>
                          <a:xfrm>
                            <a:off x="157224" y="659249"/>
                            <a:ext cx="3916354" cy="361406"/>
                            <a:chOff x="157224" y="659249"/>
                            <a:chExt cx="3916354" cy="361406"/>
                          </a:xfrm>
                        </p:grpSpPr>
                        <p:cxnSp>
                          <p:nvCxnSpPr>
                            <p:cNvPr id="25" name="Connector: Elbow 24">
                              <a:extLst>
                                <a:ext uri="{FF2B5EF4-FFF2-40B4-BE49-F238E27FC236}">
                                  <a16:creationId xmlns:a16="http://schemas.microsoft.com/office/drawing/2014/main" id="{4183516F-32F6-4B8C-2347-8878EE0CB93A}"/>
                                </a:ext>
                              </a:extLst>
                            </p:cNvPr>
                            <p:cNvCxnSpPr>
                              <a:cxnSpLocks/>
                            </p:cNvCxnSpPr>
                            <p:nvPr/>
                          </p:nvCxnSpPr>
                          <p:spPr>
                            <a:xfrm rot="10800000" flipV="1">
                              <a:off x="157224" y="659249"/>
                              <a:ext cx="3916354" cy="361406"/>
                            </a:xfrm>
                            <a:prstGeom prst="bentConnector3">
                              <a:avLst>
                                <a:gd name="adj1" fmla="val 10408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3994EF3-A965-BAF9-13C0-651EFDC46C1B}"/>
                                </a:ext>
                              </a:extLst>
                            </p:cNvPr>
                            <p:cNvCxnSpPr>
                              <a:cxnSpLocks/>
                            </p:cNvCxnSpPr>
                            <p:nvPr/>
                          </p:nvCxnSpPr>
                          <p:spPr>
                            <a:xfrm>
                              <a:off x="1057091" y="997029"/>
                              <a:ext cx="2664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46E7D18-AB46-82D0-6671-3BC8E7221043}"/>
                                </a:ext>
                              </a:extLst>
                            </p:cNvPr>
                            <p:cNvCxnSpPr>
                              <a:cxnSpLocks/>
                            </p:cNvCxnSpPr>
                            <p:nvPr/>
                          </p:nvCxnSpPr>
                          <p:spPr>
                            <a:xfrm>
                              <a:off x="2402679" y="997834"/>
                              <a:ext cx="3936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2" name="Oval 21">
                          <a:extLst>
                            <a:ext uri="{FF2B5EF4-FFF2-40B4-BE49-F238E27FC236}">
                              <a16:creationId xmlns:a16="http://schemas.microsoft.com/office/drawing/2014/main" id="{5BDEFBCC-A8F6-59C3-A6DD-C2931BE09A2D}"/>
                            </a:ext>
                          </a:extLst>
                        </p:cNvPr>
                        <p:cNvSpPr/>
                        <p:nvPr/>
                      </p:nvSpPr>
                      <p:spPr bwMode="auto">
                        <a:xfrm>
                          <a:off x="2571957" y="2273807"/>
                          <a:ext cx="2116832" cy="117763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fontAlgn="base">
                            <a:lnSpc>
                              <a:spcPct val="106000"/>
                            </a:lnSpc>
                            <a:spcAft>
                              <a:spcPts val="1000"/>
                            </a:spcAft>
                            <a:buNone/>
                          </a:pPr>
                          <a:r>
                            <a:rPr lang="en-GB" sz="1600" b="1" dirty="0">
                              <a:solidFill>
                                <a:srgbClr val="000000"/>
                              </a:solidFill>
                              <a:effectLst/>
                              <a:ea typeface="Aptos" panose="020B0004020202020204" pitchFamily="34" charset="0"/>
                              <a:cs typeface="Arial" panose="020B0604020202020204" pitchFamily="34" charset="0"/>
                            </a:rPr>
                            <a:t>MCNP</a:t>
                          </a:r>
                          <a:endParaRPr lang="en-US" sz="1600" dirty="0">
                            <a:effectLst/>
                            <a:ea typeface="Calibri" panose="020F0502020204030204" pitchFamily="34" charset="0"/>
                            <a:cs typeface="Arial" panose="020B0604020202020204" pitchFamily="34" charset="0"/>
                          </a:endParaRPr>
                        </a:p>
                      </p:txBody>
                    </p:sp>
                  </p:grpSp>
                  <p:sp>
                    <p:nvSpPr>
                      <p:cNvPr id="20" name="Oval 19">
                        <a:extLst>
                          <a:ext uri="{FF2B5EF4-FFF2-40B4-BE49-F238E27FC236}">
                            <a16:creationId xmlns:a16="http://schemas.microsoft.com/office/drawing/2014/main" id="{C6D72EA2-D753-1C06-7D54-83C2D2FBDCAF}"/>
                          </a:ext>
                        </a:extLst>
                      </p:cNvPr>
                      <p:cNvSpPr/>
                      <p:nvPr/>
                    </p:nvSpPr>
                    <p:spPr bwMode="auto">
                      <a:xfrm>
                        <a:off x="6789824" y="105051"/>
                        <a:ext cx="2550393" cy="1386898"/>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fontAlgn="base">
                          <a:lnSpc>
                            <a:spcPct val="106000"/>
                          </a:lnSpc>
                          <a:spcAft>
                            <a:spcPts val="1000"/>
                          </a:spcAft>
                          <a:buNone/>
                        </a:pPr>
                        <a:r>
                          <a:rPr lang="en-GB" sz="1600" b="1" dirty="0">
                            <a:solidFill>
                              <a:srgbClr val="000000"/>
                            </a:solidFill>
                            <a:effectLst/>
                            <a:ea typeface="Aptos" panose="020B0004020202020204" pitchFamily="34" charset="0"/>
                            <a:cs typeface="Arial" panose="020B0604020202020204" pitchFamily="34" charset="0"/>
                          </a:rPr>
                          <a:t>GEOUNED</a:t>
                        </a:r>
                        <a:endParaRPr lang="en-US" sz="1600" dirty="0">
                          <a:effectLst/>
                          <a:ea typeface="Calibri" panose="020F0502020204030204" pitchFamily="34" charset="0"/>
                          <a:cs typeface="Arial" panose="020B0604020202020204" pitchFamily="34" charset="0"/>
                        </a:endParaRPr>
                      </a:p>
                    </p:txBody>
                  </p:sp>
                </p:grpSp>
                <p:sp>
                  <p:nvSpPr>
                    <p:cNvPr id="18" name="Rectangle: Folded Corner 17">
                      <a:extLst>
                        <a:ext uri="{FF2B5EF4-FFF2-40B4-BE49-F238E27FC236}">
                          <a16:creationId xmlns:a16="http://schemas.microsoft.com/office/drawing/2014/main" id="{A4E2F142-5E17-2428-EB98-66BA3A66BB08}"/>
                        </a:ext>
                      </a:extLst>
                    </p:cNvPr>
                    <p:cNvSpPr/>
                    <p:nvPr/>
                  </p:nvSpPr>
                  <p:spPr bwMode="auto">
                    <a:xfrm>
                      <a:off x="341968" y="2292988"/>
                      <a:ext cx="1720928" cy="1177625"/>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fontAlgn="base">
                        <a:lnSpc>
                          <a:spcPct val="106000"/>
                        </a:lnSpc>
                        <a:spcAft>
                          <a:spcPts val="1000"/>
                        </a:spcAft>
                        <a:buNone/>
                      </a:pPr>
                      <a:r>
                        <a:rPr lang="en-GB" sz="1600" b="1" dirty="0">
                          <a:solidFill>
                            <a:srgbClr val="000000"/>
                          </a:solidFill>
                          <a:effectLst/>
                          <a:ea typeface="Aptos" panose="020B0004020202020204" pitchFamily="34" charset="0"/>
                          <a:cs typeface="Arial" panose="020B0604020202020204" pitchFamily="34" charset="0"/>
                        </a:rPr>
                        <a:t>MCNP input</a:t>
                      </a:r>
                      <a:endParaRPr lang="en-US" sz="1600" dirty="0">
                        <a:effectLst/>
                        <a:ea typeface="Calibri" panose="020F0502020204030204" pitchFamily="34" charset="0"/>
                        <a:cs typeface="Arial" panose="020B0604020202020204" pitchFamily="34" charset="0"/>
                      </a:endParaRPr>
                    </a:p>
                  </p:txBody>
                </p:sp>
              </p:grpSp>
              <p:sp>
                <p:nvSpPr>
                  <p:cNvPr id="16" name="Rectangle: Folded Corner 15">
                    <a:extLst>
                      <a:ext uri="{FF2B5EF4-FFF2-40B4-BE49-F238E27FC236}">
                        <a16:creationId xmlns:a16="http://schemas.microsoft.com/office/drawing/2014/main" id="{46DFEB19-895C-E25A-0E00-694156F46DB5}"/>
                      </a:ext>
                    </a:extLst>
                  </p:cNvPr>
                  <p:cNvSpPr/>
                  <p:nvPr/>
                </p:nvSpPr>
                <p:spPr bwMode="auto">
                  <a:xfrm>
                    <a:off x="5491306" y="2103566"/>
                    <a:ext cx="2031331" cy="1347877"/>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fontAlgn="base">
                      <a:lnSpc>
                        <a:spcPct val="106000"/>
                      </a:lnSpc>
                      <a:spcAft>
                        <a:spcPts val="1000"/>
                      </a:spcAft>
                      <a:buNone/>
                    </a:pPr>
                    <a:r>
                      <a:rPr lang="en-GB" sz="1600" b="1" dirty="0">
                        <a:solidFill>
                          <a:srgbClr val="000000"/>
                        </a:solidFill>
                        <a:effectLst/>
                        <a:ea typeface="Aptos" panose="020B0004020202020204" pitchFamily="34" charset="0"/>
                        <a:cs typeface="Arial" panose="020B0604020202020204" pitchFamily="34" charset="0"/>
                      </a:rPr>
                      <a:t>MCNP volume ratio</a:t>
                    </a:r>
                    <a:endParaRPr lang="en-US" sz="1600" dirty="0">
                      <a:effectLst/>
                      <a:ea typeface="Calibri" panose="020F0502020204030204" pitchFamily="34" charset="0"/>
                      <a:cs typeface="Arial" panose="020B0604020202020204" pitchFamily="34" charset="0"/>
                    </a:endParaRPr>
                  </a:p>
                </p:txBody>
              </p:sp>
            </p:grpSp>
          </p:grpSp>
          <p:sp>
            <p:nvSpPr>
              <p:cNvPr id="11" name="Rectangle: Folded Corner 10">
                <a:extLst>
                  <a:ext uri="{FF2B5EF4-FFF2-40B4-BE49-F238E27FC236}">
                    <a16:creationId xmlns:a16="http://schemas.microsoft.com/office/drawing/2014/main" id="{FA3B988F-24C4-EFEB-2B5D-9F5E1AA62F7D}"/>
                  </a:ext>
                </a:extLst>
              </p:cNvPr>
              <p:cNvSpPr/>
              <p:nvPr/>
            </p:nvSpPr>
            <p:spPr bwMode="auto">
              <a:xfrm>
                <a:off x="5481722" y="3548622"/>
                <a:ext cx="2031331" cy="1224169"/>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fontAlgn="base">
                  <a:lnSpc>
                    <a:spcPct val="106000"/>
                  </a:lnSpc>
                  <a:spcAft>
                    <a:spcPts val="1000"/>
                  </a:spcAft>
                  <a:buNone/>
                </a:pPr>
                <a:r>
                  <a:rPr lang="en-GB" sz="1600" b="1" dirty="0">
                    <a:solidFill>
                      <a:srgbClr val="000000"/>
                    </a:solidFill>
                    <a:effectLst/>
                    <a:ea typeface="Aptos" panose="020B0004020202020204" pitchFamily="34" charset="0"/>
                    <a:cs typeface="Arial" panose="020B0604020202020204" pitchFamily="34" charset="0"/>
                  </a:rPr>
                  <a:t>lost particle test</a:t>
                </a:r>
                <a:endParaRPr lang="en-US" sz="1600" dirty="0">
                  <a:effectLst/>
                  <a:ea typeface="Calibri" panose="020F050202020403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7EA5CC17-474F-B000-B231-BD9371439E3A}"/>
                  </a:ext>
                </a:extLst>
              </p:cNvPr>
              <p:cNvCxnSpPr>
                <a:cxnSpLocks/>
              </p:cNvCxnSpPr>
              <p:nvPr/>
            </p:nvCxnSpPr>
            <p:spPr>
              <a:xfrm>
                <a:off x="7434273" y="3432497"/>
                <a:ext cx="7682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Folded Corner 6">
              <a:extLst>
                <a:ext uri="{FF2B5EF4-FFF2-40B4-BE49-F238E27FC236}">
                  <a16:creationId xmlns:a16="http://schemas.microsoft.com/office/drawing/2014/main" id="{B227AA8E-07D0-802D-812A-B5F29CAA0C89}"/>
                </a:ext>
              </a:extLst>
            </p:cNvPr>
            <p:cNvSpPr/>
            <p:nvPr/>
          </p:nvSpPr>
          <p:spPr bwMode="auto">
            <a:xfrm>
              <a:off x="4151499" y="1175227"/>
              <a:ext cx="1014130" cy="517984"/>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fontAlgn="base">
                <a:lnSpc>
                  <a:spcPct val="106000"/>
                </a:lnSpc>
                <a:spcAft>
                  <a:spcPts val="1000"/>
                </a:spcAft>
                <a:buNone/>
              </a:pPr>
              <a:r>
                <a:rPr lang="en-GB" sz="1600" b="1" dirty="0">
                  <a:solidFill>
                    <a:srgbClr val="000000"/>
                  </a:solidFill>
                  <a:effectLst/>
                  <a:ea typeface="Aptos" panose="020B0004020202020204" pitchFamily="34" charset="0"/>
                  <a:cs typeface="Arial" panose="020B0604020202020204" pitchFamily="34" charset="0"/>
                </a:rPr>
                <a:t>Material</a:t>
              </a:r>
              <a:endParaRPr lang="en-US" sz="1600" dirty="0">
                <a:effectLst/>
                <a:ea typeface="Calibri" panose="020F0502020204030204" pitchFamily="34" charset="0"/>
                <a:cs typeface="Arial" panose="020B0604020202020204" pitchFamily="34" charset="0"/>
              </a:endParaRPr>
            </a:p>
            <a:p>
              <a:pPr marL="0" marR="0" algn="ctr" fontAlgn="base">
                <a:lnSpc>
                  <a:spcPct val="106000"/>
                </a:lnSpc>
                <a:spcAft>
                  <a:spcPts val="1000"/>
                </a:spcAft>
                <a:buNone/>
              </a:pPr>
              <a:r>
                <a:rPr lang="en-GB" sz="1600" b="1" dirty="0">
                  <a:solidFill>
                    <a:srgbClr val="000000"/>
                  </a:solidFill>
                  <a:effectLst/>
                  <a:ea typeface="Aptos" panose="020B0004020202020204" pitchFamily="34" charset="0"/>
                  <a:cs typeface="Arial" panose="020B0604020202020204" pitchFamily="34" charset="0"/>
                </a:rPr>
                <a:t>assignment</a:t>
              </a:r>
              <a:endParaRPr lang="en-US" sz="1600" dirty="0">
                <a:effectLst/>
                <a:ea typeface="Calibri" panose="020F0502020204030204" pitchFamily="34" charset="0"/>
                <a:cs typeface="Arial" panose="020B0604020202020204" pitchFamily="34" charset="0"/>
              </a:endParaRPr>
            </a:p>
          </p:txBody>
        </p:sp>
      </p:grpSp>
      <p:sp>
        <p:nvSpPr>
          <p:cNvPr id="33" name="Espace réservé du contenu 2">
            <a:extLst>
              <a:ext uri="{FF2B5EF4-FFF2-40B4-BE49-F238E27FC236}">
                <a16:creationId xmlns:a16="http://schemas.microsoft.com/office/drawing/2014/main" id="{6645D8A0-C9C1-0DCB-E37A-9A9CF497D20A}"/>
              </a:ext>
            </a:extLst>
          </p:cNvPr>
          <p:cNvSpPr txBox="1">
            <a:spLocks/>
          </p:cNvSpPr>
          <p:nvPr/>
        </p:nvSpPr>
        <p:spPr>
          <a:xfrm>
            <a:off x="149290" y="3899281"/>
            <a:ext cx="11893420" cy="251381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Clr>
                <a:srgbClr val="002060"/>
              </a:buClr>
              <a:buFont typeface="Wingdings" panose="05000000000000000000" pitchFamily="2" charset="2"/>
              <a:buChar char="Ø"/>
              <a:defRPr sz="1800" kern="1200">
                <a:solidFill>
                  <a:srgbClr val="002060"/>
                </a:solidFill>
                <a:latin typeface="+mn-lt"/>
                <a:ea typeface="+mn-ea"/>
                <a:cs typeface="Arial" panose="020B0604020202020204" pitchFamily="34" charset="0"/>
              </a:defRPr>
            </a:lvl2pPr>
            <a:lvl3pPr marL="857250" indent="-171450" algn="l" defTabSz="685800" rtl="0" eaLnBrk="1" latinLnBrk="0" hangingPunct="1">
              <a:spcBef>
                <a:spcPct val="20000"/>
              </a:spcBef>
              <a:buClr>
                <a:srgbClr val="002060"/>
              </a:buClr>
              <a:buFont typeface="Wingdings" panose="05000000000000000000" pitchFamily="2" charset="2"/>
              <a:buChar char="Ø"/>
              <a:defRPr sz="1600" kern="1200">
                <a:solidFill>
                  <a:srgbClr val="002060"/>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342900" lvl="1" indent="0" algn="just">
              <a:lnSpc>
                <a:spcPct val="150000"/>
              </a:lnSpc>
              <a:buFont typeface="Wingdings" panose="05000000000000000000" pitchFamily="2" charset="2"/>
              <a:buNone/>
            </a:pPr>
            <a:r>
              <a:rPr lang="en-US" sz="1600" b="1" dirty="0"/>
              <a:t>For performing work under this task, the following tools are used</a:t>
            </a:r>
            <a:r>
              <a:rPr lang="pl-PL" sz="1600" b="1" dirty="0"/>
              <a:t>:</a:t>
            </a:r>
          </a:p>
          <a:p>
            <a:pPr lvl="1" algn="just">
              <a:lnSpc>
                <a:spcPct val="150000"/>
              </a:lnSpc>
            </a:pPr>
            <a:r>
              <a:rPr lang="en-GB" sz="1600" dirty="0"/>
              <a:t>Run </a:t>
            </a:r>
            <a:r>
              <a:rPr lang="en-GB" sz="1600" b="1" dirty="0" err="1"/>
              <a:t>SpaceClaim</a:t>
            </a:r>
            <a:r>
              <a:rPr lang="en-GB" sz="1600" dirty="0"/>
              <a:t> to simplify the components in PLS CAD model, </a:t>
            </a:r>
            <a:endParaRPr lang="pl-PL" sz="1600" dirty="0"/>
          </a:p>
          <a:p>
            <a:pPr lvl="1" algn="just">
              <a:lnSpc>
                <a:spcPct val="150000"/>
              </a:lnSpc>
            </a:pPr>
            <a:r>
              <a:rPr lang="en-GB" sz="1600" dirty="0"/>
              <a:t>Run </a:t>
            </a:r>
            <a:r>
              <a:rPr lang="en-GB" sz="1600" b="1" dirty="0" err="1"/>
              <a:t>RadModeling</a:t>
            </a:r>
            <a:r>
              <a:rPr lang="en-GB" sz="1600" b="1" dirty="0"/>
              <a:t> </a:t>
            </a:r>
            <a:r>
              <a:rPr lang="en-US" sz="1600" dirty="0"/>
              <a:t>scripts (developed by F4E) to support CAD pre-processing, model simplification and defeaturing, change tracking, volume consistency checks, and automatic assignment of volumes, materials, and densities to the MCNP model,</a:t>
            </a:r>
          </a:p>
          <a:p>
            <a:pPr lvl="1" algn="just">
              <a:lnSpc>
                <a:spcPct val="150000"/>
              </a:lnSpc>
            </a:pPr>
            <a:r>
              <a:rPr lang="en-US" sz="1600" dirty="0"/>
              <a:t>Run </a:t>
            </a:r>
            <a:r>
              <a:rPr lang="en-US" sz="1600" b="1" dirty="0"/>
              <a:t>GEOUNED</a:t>
            </a:r>
            <a:r>
              <a:rPr lang="en-US" sz="1600" dirty="0"/>
              <a:t> to convert CAD model-to-MCNP input,</a:t>
            </a:r>
          </a:p>
          <a:p>
            <a:pPr lvl="1" algn="just">
              <a:lnSpc>
                <a:spcPct val="150000"/>
              </a:lnSpc>
            </a:pPr>
            <a:r>
              <a:rPr lang="en-GB" sz="1600" dirty="0"/>
              <a:t>Run </a:t>
            </a:r>
            <a:r>
              <a:rPr lang="en-GB" sz="1600" b="1" dirty="0"/>
              <a:t>MCNP6 </a:t>
            </a:r>
            <a:r>
              <a:rPr lang="en-GB" sz="1600" dirty="0"/>
              <a:t>simulation to stochastic volume calculations and lost particle tests</a:t>
            </a:r>
            <a:r>
              <a:rPr lang="en-US" sz="1600" dirty="0"/>
              <a:t>.</a:t>
            </a:r>
            <a:endParaRPr lang="pl-PL" sz="1600" dirty="0"/>
          </a:p>
        </p:txBody>
      </p:sp>
      <p:sp>
        <p:nvSpPr>
          <p:cNvPr id="36" name="Espace réservé du contenu 2">
            <a:extLst>
              <a:ext uri="{FF2B5EF4-FFF2-40B4-BE49-F238E27FC236}">
                <a16:creationId xmlns:a16="http://schemas.microsoft.com/office/drawing/2014/main" id="{EEC7764E-0572-5B8A-C30F-8F3D17F63959}"/>
              </a:ext>
            </a:extLst>
          </p:cNvPr>
          <p:cNvSpPr txBox="1">
            <a:spLocks/>
          </p:cNvSpPr>
          <p:nvPr/>
        </p:nvSpPr>
        <p:spPr>
          <a:xfrm>
            <a:off x="-214633" y="803130"/>
            <a:ext cx="5900949" cy="54713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Clr>
                <a:srgbClr val="002060"/>
              </a:buClr>
              <a:buFont typeface="Wingdings" panose="05000000000000000000" pitchFamily="2" charset="2"/>
              <a:buChar char="Ø"/>
              <a:defRPr sz="1800" kern="1200">
                <a:solidFill>
                  <a:srgbClr val="002060"/>
                </a:solidFill>
                <a:latin typeface="+mn-lt"/>
                <a:ea typeface="+mn-ea"/>
                <a:cs typeface="Arial" panose="020B0604020202020204" pitchFamily="34" charset="0"/>
              </a:defRPr>
            </a:lvl2pPr>
            <a:lvl3pPr marL="857250" indent="-171450" algn="l" defTabSz="685800" rtl="0" eaLnBrk="1" latinLnBrk="0" hangingPunct="1">
              <a:spcBef>
                <a:spcPct val="20000"/>
              </a:spcBef>
              <a:buClr>
                <a:srgbClr val="002060"/>
              </a:buClr>
              <a:buFont typeface="Wingdings" panose="05000000000000000000" pitchFamily="2" charset="2"/>
              <a:buChar char="Ø"/>
              <a:defRPr sz="1600" kern="1200">
                <a:solidFill>
                  <a:srgbClr val="002060"/>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342900" lvl="1" indent="0" algn="just">
              <a:lnSpc>
                <a:spcPct val="150000"/>
              </a:lnSpc>
              <a:buFont typeface="Wingdings" panose="05000000000000000000" pitchFamily="2" charset="2"/>
              <a:buNone/>
            </a:pPr>
            <a:r>
              <a:rPr lang="en-US" sz="1600" b="1" dirty="0"/>
              <a:t>Workflow of the conversion of the PLS CAD-to-MCNP model:</a:t>
            </a:r>
            <a:endParaRPr lang="pl-PL" sz="1600" dirty="0"/>
          </a:p>
        </p:txBody>
      </p:sp>
    </p:spTree>
    <p:extLst>
      <p:ext uri="{BB962C8B-B14F-4D97-AF65-F5344CB8AC3E}">
        <p14:creationId xmlns:p14="http://schemas.microsoft.com/office/powerpoint/2010/main" val="201895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DA6A-F64E-8306-06B1-256E146D89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C1F329-51C7-EE4A-EB4B-B4F4C3A16BAB}"/>
              </a:ext>
            </a:extLst>
          </p:cNvPr>
          <p:cNvSpPr>
            <a:spLocks noGrp="1"/>
          </p:cNvSpPr>
          <p:nvPr>
            <p:ph type="title"/>
          </p:nvPr>
        </p:nvSpPr>
        <p:spPr>
          <a:xfrm>
            <a:off x="3204117" y="147910"/>
            <a:ext cx="5566659" cy="457200"/>
          </a:xfrm>
        </p:spPr>
        <p:txBody>
          <a:bodyPr/>
          <a:lstStyle/>
          <a:p>
            <a:pPr algn="ctr"/>
            <a:r>
              <a:rPr lang="en-GB" dirty="0"/>
              <a:t> </a:t>
            </a:r>
            <a:r>
              <a:rPr lang="en-US" dirty="0"/>
              <a:t>Plan for 2026 and 2027</a:t>
            </a:r>
            <a:endParaRPr lang="en-GB" dirty="0"/>
          </a:p>
        </p:txBody>
      </p:sp>
      <p:sp>
        <p:nvSpPr>
          <p:cNvPr id="4" name="Espace réservé du pied de page 3">
            <a:extLst>
              <a:ext uri="{FF2B5EF4-FFF2-40B4-BE49-F238E27FC236}">
                <a16:creationId xmlns:a16="http://schemas.microsoft.com/office/drawing/2014/main" id="{35D35326-15E3-1DA8-A107-B618DDFE642F}"/>
              </a:ext>
            </a:extLst>
          </p:cNvPr>
          <p:cNvSpPr>
            <a:spLocks noGrp="1"/>
          </p:cNvSpPr>
          <p:nvPr>
            <p:ph type="ftr" sz="quarter" idx="11"/>
          </p:nvPr>
        </p:nvSpPr>
        <p:spPr>
          <a:xfrm>
            <a:off x="825624" y="6555770"/>
            <a:ext cx="5540886" cy="329614"/>
          </a:xfrm>
        </p:spPr>
        <p:txBody>
          <a:bodyPr/>
          <a:lstStyle/>
          <a:p>
            <a:r>
              <a:rPr lang="en-US" dirty="0">
                <a:solidFill>
                  <a:prstClr val="white"/>
                </a:solidFill>
              </a:rPr>
              <a:t>B. Bienkowska, S. Akbas</a:t>
            </a:r>
            <a:r>
              <a:rPr lang="en-GB" dirty="0">
                <a:solidFill>
                  <a:prstClr val="white"/>
                </a:solidFill>
              </a:rPr>
              <a:t>| </a:t>
            </a:r>
            <a:r>
              <a:rPr lang="en-GB" dirty="0" err="1">
                <a:solidFill>
                  <a:prstClr val="white"/>
                </a:solidFill>
              </a:rPr>
              <a:t>KoM</a:t>
            </a:r>
            <a:r>
              <a:rPr lang="en-GB" dirty="0">
                <a:solidFill>
                  <a:prstClr val="white"/>
                </a:solidFill>
              </a:rPr>
              <a:t> WPSA|  16-18 April 2026 | </a:t>
            </a:r>
          </a:p>
        </p:txBody>
      </p:sp>
      <p:sp>
        <p:nvSpPr>
          <p:cNvPr id="5" name="Espace réservé du numéro de diapositive 4">
            <a:extLst>
              <a:ext uri="{FF2B5EF4-FFF2-40B4-BE49-F238E27FC236}">
                <a16:creationId xmlns:a16="http://schemas.microsoft.com/office/drawing/2014/main" id="{DBB97CF2-FB16-6421-D729-EE062E9975EF}"/>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8" name="CasellaDiTesto 7">
            <a:extLst>
              <a:ext uri="{FF2B5EF4-FFF2-40B4-BE49-F238E27FC236}">
                <a16:creationId xmlns:a16="http://schemas.microsoft.com/office/drawing/2014/main" id="{B8266D39-72EC-CF3F-9A1C-D5D0CA1FEAC2}"/>
              </a:ext>
            </a:extLst>
          </p:cNvPr>
          <p:cNvSpPr txBox="1">
            <a:spLocks noGrp="1"/>
          </p:cNvSpPr>
          <p:nvPr>
            <p:ph idx="1"/>
          </p:nvPr>
        </p:nvSpPr>
        <p:spPr>
          <a:xfrm>
            <a:off x="90196" y="967341"/>
            <a:ext cx="8326016" cy="299928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10000"/>
              </a:lnSpc>
              <a:spcAft>
                <a:spcPts val="600"/>
              </a:spcAft>
            </a:pPr>
            <a:r>
              <a:rPr lang="en-US" sz="2000" dirty="0">
                <a:solidFill>
                  <a:srgbClr val="002060"/>
                </a:solidFill>
                <a:ea typeface="Calibri" panose="020F0502020204030204" pitchFamily="34" charset="0"/>
                <a:cs typeface="Arial" panose="020B0604020202020204" pitchFamily="34" charset="0"/>
              </a:rPr>
              <a:t>Define material composition for each component,</a:t>
            </a:r>
          </a:p>
          <a:p>
            <a:pPr marL="342900" indent="-342900">
              <a:lnSpc>
                <a:spcPct val="110000"/>
              </a:lnSpc>
              <a:spcAft>
                <a:spcPts val="600"/>
              </a:spcAft>
            </a:pPr>
            <a:r>
              <a:rPr lang="en-US" sz="2000" dirty="0">
                <a:solidFill>
                  <a:srgbClr val="002060"/>
                </a:solidFill>
                <a:ea typeface="Calibri" panose="020F0502020204030204" pitchFamily="34" charset="0"/>
                <a:cs typeface="Arial" panose="020B0604020202020204" pitchFamily="34" charset="0"/>
              </a:rPr>
              <a:t>Continue to </a:t>
            </a:r>
            <a:r>
              <a:rPr lang="en-US" sz="2000" dirty="0" err="1">
                <a:solidFill>
                  <a:srgbClr val="002060"/>
                </a:solidFill>
                <a:ea typeface="Calibri" panose="020F0502020204030204" pitchFamily="34" charset="0"/>
                <a:cs typeface="Arial" panose="020B0604020202020204" pitchFamily="34" charset="0"/>
              </a:rPr>
              <a:t>coll</a:t>
            </a:r>
            <a:r>
              <a:rPr lang="pl-PL" sz="2000" dirty="0">
                <a:solidFill>
                  <a:srgbClr val="002060"/>
                </a:solidFill>
                <a:ea typeface="Calibri" panose="020F0502020204030204" pitchFamily="34" charset="0"/>
                <a:cs typeface="Arial" panose="020B0604020202020204" pitchFamily="34" charset="0"/>
              </a:rPr>
              <a:t>a</a:t>
            </a:r>
            <a:r>
              <a:rPr lang="en-US" sz="2000" dirty="0">
                <a:solidFill>
                  <a:srgbClr val="002060"/>
                </a:solidFill>
                <a:ea typeface="Calibri" panose="020F0502020204030204" pitchFamily="34" charset="0"/>
                <a:cs typeface="Arial" panose="020B0604020202020204" pitchFamily="34" charset="0"/>
              </a:rPr>
              <a:t>b</a:t>
            </a:r>
            <a:r>
              <a:rPr lang="pl-PL" sz="2000" dirty="0">
                <a:solidFill>
                  <a:srgbClr val="002060"/>
                </a:solidFill>
                <a:ea typeface="Calibri" panose="020F0502020204030204" pitchFamily="34" charset="0"/>
                <a:cs typeface="Arial" panose="020B0604020202020204" pitchFamily="34" charset="0"/>
              </a:rPr>
              <a:t>o</a:t>
            </a:r>
            <a:r>
              <a:rPr lang="en-US" sz="2000" dirty="0">
                <a:solidFill>
                  <a:srgbClr val="002060"/>
                </a:solidFill>
                <a:ea typeface="Calibri" panose="020F0502020204030204" pitchFamily="34" charset="0"/>
                <a:cs typeface="Arial" panose="020B0604020202020204" pitchFamily="34" charset="0"/>
              </a:rPr>
              <a:t>rate with F4E for preparing MCNP models of the system in JT-60SA</a:t>
            </a:r>
            <a:endParaRPr lang="pl-PL" sz="2000" dirty="0">
              <a:solidFill>
                <a:srgbClr val="002060"/>
              </a:solidFill>
              <a:ea typeface="Calibri" panose="020F0502020204030204" pitchFamily="34" charset="0"/>
              <a:cs typeface="Arial" panose="020B0604020202020204" pitchFamily="34" charset="0"/>
            </a:endParaRPr>
          </a:p>
          <a:p>
            <a:pPr marL="342900" indent="-342900">
              <a:lnSpc>
                <a:spcPct val="110000"/>
              </a:lnSpc>
              <a:spcAft>
                <a:spcPts val="600"/>
              </a:spcAft>
            </a:pPr>
            <a:r>
              <a:rPr lang="pl-PL" sz="2000" dirty="0" err="1">
                <a:solidFill>
                  <a:srgbClr val="002060"/>
                </a:solidFill>
                <a:ea typeface="Calibri" panose="020F0502020204030204" pitchFamily="34" charset="0"/>
                <a:cs typeface="Arial" panose="020B0604020202020204" pitchFamily="34" charset="0"/>
              </a:rPr>
              <a:t>Participation</a:t>
            </a:r>
            <a:r>
              <a:rPr lang="pl-PL" sz="2000" dirty="0">
                <a:solidFill>
                  <a:srgbClr val="002060"/>
                </a:solidFill>
                <a:ea typeface="Calibri" panose="020F0502020204030204" pitchFamily="34" charset="0"/>
                <a:cs typeface="Arial" panose="020B0604020202020204" pitchFamily="34" charset="0"/>
              </a:rPr>
              <a:t> in the </a:t>
            </a:r>
            <a:r>
              <a:rPr lang="pl-PL" sz="2000" dirty="0" err="1">
                <a:solidFill>
                  <a:srgbClr val="002060"/>
                </a:solidFill>
                <a:ea typeface="Calibri" panose="020F0502020204030204" pitchFamily="34" charset="0"/>
                <a:cs typeface="Arial" panose="020B0604020202020204" pitchFamily="34" charset="0"/>
              </a:rPr>
              <a:t>neutronics</a:t>
            </a:r>
            <a:r>
              <a:rPr lang="pl-PL" sz="2000" dirty="0">
                <a:solidFill>
                  <a:srgbClr val="002060"/>
                </a:solidFill>
                <a:ea typeface="Calibri" panose="020F0502020204030204" pitchFamily="34" charset="0"/>
                <a:cs typeface="Arial" panose="020B0604020202020204" pitchFamily="34" charset="0"/>
              </a:rPr>
              <a:t> </a:t>
            </a:r>
            <a:r>
              <a:rPr lang="pl-PL" sz="2000" dirty="0" err="1">
                <a:solidFill>
                  <a:srgbClr val="002060"/>
                </a:solidFill>
                <a:ea typeface="Calibri" panose="020F0502020204030204" pitchFamily="34" charset="0"/>
                <a:cs typeface="Arial" panose="020B0604020202020204" pitchFamily="34" charset="0"/>
              </a:rPr>
              <a:t>workshop</a:t>
            </a:r>
            <a:r>
              <a:rPr lang="pl-PL" sz="2000" dirty="0">
                <a:solidFill>
                  <a:srgbClr val="002060"/>
                </a:solidFill>
                <a:ea typeface="Calibri" panose="020F0502020204030204" pitchFamily="34" charset="0"/>
                <a:cs typeface="Arial" panose="020B0604020202020204" pitchFamily="34" charset="0"/>
              </a:rPr>
              <a:t> </a:t>
            </a:r>
            <a:r>
              <a:rPr lang="pl-PL" sz="2000" dirty="0" err="1">
                <a:solidFill>
                  <a:srgbClr val="002060"/>
                </a:solidFill>
                <a:ea typeface="Calibri" panose="020F0502020204030204" pitchFamily="34" charset="0"/>
                <a:cs typeface="Arial" panose="020B0604020202020204" pitchFamily="34" charset="0"/>
              </a:rPr>
              <a:t>organized</a:t>
            </a:r>
            <a:r>
              <a:rPr lang="pl-PL" sz="2000" dirty="0">
                <a:solidFill>
                  <a:srgbClr val="002060"/>
                </a:solidFill>
                <a:ea typeface="Calibri" panose="020F0502020204030204" pitchFamily="34" charset="0"/>
                <a:cs typeface="Arial" panose="020B0604020202020204" pitchFamily="34" charset="0"/>
              </a:rPr>
              <a:t> by F4E in </a:t>
            </a:r>
            <a:r>
              <a:rPr lang="pl-PL" sz="2000" dirty="0" err="1">
                <a:solidFill>
                  <a:srgbClr val="002060"/>
                </a:solidFill>
                <a:ea typeface="Calibri" panose="020F0502020204030204" pitchFamily="34" charset="0"/>
                <a:cs typeface="Arial" panose="020B0604020202020204" pitchFamily="34" charset="0"/>
              </a:rPr>
              <a:t>November</a:t>
            </a:r>
            <a:r>
              <a:rPr lang="pl-PL" sz="2000" dirty="0">
                <a:solidFill>
                  <a:srgbClr val="002060"/>
                </a:solidFill>
                <a:ea typeface="Calibri" panose="020F0502020204030204" pitchFamily="34" charset="0"/>
                <a:cs typeface="Arial" panose="020B0604020202020204" pitchFamily="34" charset="0"/>
              </a:rPr>
              <a:t> 2026 – </a:t>
            </a:r>
            <a:r>
              <a:rPr lang="pl-PL" sz="2000" dirty="0" err="1">
                <a:solidFill>
                  <a:srgbClr val="002060"/>
                </a:solidFill>
                <a:ea typeface="Calibri" panose="020F0502020204030204" pitchFamily="34" charset="0"/>
                <a:cs typeface="Arial" panose="020B0604020202020204" pitchFamily="34" charset="0"/>
              </a:rPr>
              <a:t>can</a:t>
            </a:r>
            <a:r>
              <a:rPr lang="pl-PL" sz="2000" dirty="0">
                <a:solidFill>
                  <a:srgbClr val="002060"/>
                </a:solidFill>
                <a:ea typeface="Calibri" panose="020F0502020204030204" pitchFamily="34" charset="0"/>
                <a:cs typeface="Arial" panose="020B0604020202020204" pitchFamily="34" charset="0"/>
              </a:rPr>
              <a:t> we </a:t>
            </a:r>
            <a:r>
              <a:rPr lang="pl-PL" sz="2000" dirty="0" err="1">
                <a:solidFill>
                  <a:srgbClr val="002060"/>
                </a:solidFill>
                <a:ea typeface="Calibri" panose="020F0502020204030204" pitchFamily="34" charset="0"/>
                <a:cs typeface="Arial" panose="020B0604020202020204" pitchFamily="34" charset="0"/>
              </a:rPr>
              <a:t>apply</a:t>
            </a:r>
            <a:r>
              <a:rPr lang="pl-PL" sz="2000" dirty="0">
                <a:solidFill>
                  <a:srgbClr val="002060"/>
                </a:solidFill>
                <a:ea typeface="Calibri" panose="020F0502020204030204" pitchFamily="34" charset="0"/>
                <a:cs typeface="Arial" panose="020B0604020202020204" pitchFamily="34" charset="0"/>
              </a:rPr>
              <a:t> for a </a:t>
            </a:r>
            <a:r>
              <a:rPr lang="pl-PL" sz="2000" dirty="0" err="1">
                <a:solidFill>
                  <a:srgbClr val="002060"/>
                </a:solidFill>
                <a:ea typeface="Calibri" panose="020F0502020204030204" pitchFamily="34" charset="0"/>
                <a:cs typeface="Arial" panose="020B0604020202020204" pitchFamily="34" charset="0"/>
              </a:rPr>
              <a:t>mission</a:t>
            </a:r>
            <a:r>
              <a:rPr lang="pl-PL" sz="2000" dirty="0">
                <a:solidFill>
                  <a:srgbClr val="002060"/>
                </a:solidFill>
                <a:ea typeface="Calibri" panose="020F0502020204030204" pitchFamily="34" charset="0"/>
                <a:cs typeface="Arial" panose="020B0604020202020204" pitchFamily="34" charset="0"/>
              </a:rPr>
              <a:t> in IMS?</a:t>
            </a:r>
            <a:endParaRPr lang="en-US" sz="2000" dirty="0">
              <a:solidFill>
                <a:srgbClr val="002060"/>
              </a:solidFill>
              <a:ea typeface="Calibri" panose="020F0502020204030204" pitchFamily="34" charset="0"/>
              <a:cs typeface="Arial" panose="020B0604020202020204" pitchFamily="34" charset="0"/>
            </a:endParaRPr>
          </a:p>
          <a:p>
            <a:pPr marL="342900" indent="-342900">
              <a:lnSpc>
                <a:spcPct val="110000"/>
              </a:lnSpc>
              <a:spcAft>
                <a:spcPts val="600"/>
              </a:spcAft>
            </a:pPr>
            <a:endParaRPr lang="en-US" sz="2000" i="1" u="sng" dirty="0">
              <a:solidFill>
                <a:srgbClr val="002060"/>
              </a:solidFill>
              <a:ea typeface="Calibri" panose="020F0502020204030204" pitchFamily="34" charset="0"/>
              <a:cs typeface="Arial" panose="020B0604020202020204" pitchFamily="34" charset="0"/>
            </a:endParaRPr>
          </a:p>
          <a:p>
            <a:pPr indent="0">
              <a:lnSpc>
                <a:spcPct val="110000"/>
              </a:lnSpc>
              <a:spcAft>
                <a:spcPts val="600"/>
              </a:spcAft>
              <a:buNone/>
            </a:pPr>
            <a:endParaRPr lang="en-US" sz="2000" b="1" i="1" u="sng" dirty="0">
              <a:solidFill>
                <a:srgbClr val="00206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609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5650A-5B92-7F59-6E34-72B0E799064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A1CA6E3-C69D-533F-EFB8-462E04EB92E9}"/>
              </a:ext>
            </a:extLst>
          </p:cNvPr>
          <p:cNvSpPr>
            <a:spLocks noGrp="1"/>
          </p:cNvSpPr>
          <p:nvPr>
            <p:ph type="title"/>
          </p:nvPr>
        </p:nvSpPr>
        <p:spPr/>
        <p:txBody>
          <a:bodyPr/>
          <a:lstStyle/>
          <a:p>
            <a:r>
              <a:rPr lang="en-GB" dirty="0"/>
              <a:t>References</a:t>
            </a:r>
          </a:p>
        </p:txBody>
      </p:sp>
      <p:sp>
        <p:nvSpPr>
          <p:cNvPr id="3" name="Espace réservé du contenu 2">
            <a:extLst>
              <a:ext uri="{FF2B5EF4-FFF2-40B4-BE49-F238E27FC236}">
                <a16:creationId xmlns:a16="http://schemas.microsoft.com/office/drawing/2014/main" id="{5F1B2785-7CCB-96FF-5660-327A1F8F5943}"/>
              </a:ext>
            </a:extLst>
          </p:cNvPr>
          <p:cNvSpPr>
            <a:spLocks noGrp="1"/>
          </p:cNvSpPr>
          <p:nvPr>
            <p:ph idx="1"/>
          </p:nvPr>
        </p:nvSpPr>
        <p:spPr>
          <a:xfrm>
            <a:off x="-102637" y="1041885"/>
            <a:ext cx="11887200" cy="3744720"/>
          </a:xfrm>
        </p:spPr>
        <p:txBody>
          <a:bodyPr>
            <a:normAutofit fontScale="85000" lnSpcReduction="10000"/>
          </a:bodyPr>
          <a:lstStyle/>
          <a:p>
            <a:pPr marL="342900" lvl="1" indent="0" algn="ctr">
              <a:lnSpc>
                <a:spcPct val="150000"/>
              </a:lnSpc>
              <a:buNone/>
            </a:pPr>
            <a:endParaRPr lang="pl-PL" sz="2400" dirty="0"/>
          </a:p>
          <a:p>
            <a:pPr lvl="1" algn="just">
              <a:lnSpc>
                <a:spcPct val="150000"/>
              </a:lnSpc>
            </a:pPr>
            <a:r>
              <a:rPr lang="en-US" dirty="0"/>
              <a:t>B. Bienkowska and S. Akbas </a:t>
            </a:r>
            <a:r>
              <a:rPr lang="pl-PL" dirty="0"/>
              <a:t>–</a:t>
            </a:r>
            <a:r>
              <a:rPr lang="en-US" dirty="0"/>
              <a:t> Simulation/CAD works for neutronics assessments 2025 (PLS), EFDA_D_2T2XET,</a:t>
            </a:r>
          </a:p>
          <a:p>
            <a:pPr lvl="1" algn="just">
              <a:lnSpc>
                <a:spcPct val="150000"/>
              </a:lnSpc>
            </a:pPr>
            <a:r>
              <a:rPr lang="en-US" dirty="0"/>
              <a:t>B. Bienkowska and S. Akbas </a:t>
            </a:r>
            <a:r>
              <a:rPr lang="pl-PL" dirty="0"/>
              <a:t>–</a:t>
            </a:r>
            <a:r>
              <a:rPr lang="en-US" dirty="0"/>
              <a:t> Simulation/CAD works for neutronics assessments (TSS+VUV), EFDA_D_2RLUJU,</a:t>
            </a:r>
          </a:p>
          <a:p>
            <a:pPr lvl="1" algn="just">
              <a:lnSpc>
                <a:spcPct val="150000"/>
              </a:lnSpc>
            </a:pPr>
            <a:r>
              <a:rPr lang="en-US" dirty="0"/>
              <a:t>B. Bienkowska and S. Akbas </a:t>
            </a:r>
            <a:r>
              <a:rPr lang="pl-PL" dirty="0"/>
              <a:t>–</a:t>
            </a:r>
            <a:r>
              <a:rPr lang="en-US" dirty="0"/>
              <a:t> CAD works and MCNP simulations for neutronics assessments (VUV), EFDA_D_2R8DTJ.</a:t>
            </a:r>
            <a:endParaRPr lang="pl-PL" dirty="0"/>
          </a:p>
          <a:p>
            <a:pPr lvl="1" algn="just">
              <a:lnSpc>
                <a:spcPct val="150000"/>
              </a:lnSpc>
            </a:pPr>
            <a:endParaRPr lang="pl-PL" dirty="0"/>
          </a:p>
          <a:p>
            <a:pPr lvl="1" algn="just">
              <a:lnSpc>
                <a:spcPct val="150000"/>
              </a:lnSpc>
            </a:pPr>
            <a:r>
              <a:rPr lang="en-GB" noProof="0" dirty="0"/>
              <a:t>M. Di Giacomo , A. Cubi, N. Hajnal, B. Bienkowska , S. Akbas , M. Cavinato , A. Kolsek</a:t>
            </a:r>
            <a:r>
              <a:rPr lang="en-US" dirty="0"/>
              <a:t>, and M. Fabbri</a:t>
            </a:r>
            <a:r>
              <a:rPr lang="pl-PL" dirty="0"/>
              <a:t>, </a:t>
            </a:r>
            <a:r>
              <a:rPr lang="en-US" dirty="0"/>
              <a:t>„</a:t>
            </a:r>
            <a:r>
              <a:rPr lang="en-US" b="1" i="1" dirty="0"/>
              <a:t>Simplification in 3-D Neutronics Analysis: Implication for Fusion Diagnostic Systems</a:t>
            </a:r>
            <a:r>
              <a:rPr lang="en-US" dirty="0"/>
              <a:t>” in IEEE Transactions on Plasma Science, </a:t>
            </a:r>
            <a:r>
              <a:rPr lang="en-US" dirty="0" err="1"/>
              <a:t>doi</a:t>
            </a:r>
            <a:r>
              <a:rPr lang="en-US" dirty="0"/>
              <a:t>: 10.1109/TPS.2026.3680654</a:t>
            </a:r>
            <a:endParaRPr lang="pl-PL" dirty="0"/>
          </a:p>
          <a:p>
            <a:pPr lvl="1" algn="just">
              <a:lnSpc>
                <a:spcPct val="150000"/>
              </a:lnSpc>
            </a:pPr>
            <a:r>
              <a:rPr lang="en-US" dirty="0"/>
              <a:t>S. Akbas, B. Bienkowska, A. Cubi, N. Hajnal, M. Cavinato, J. Ayllon-</a:t>
            </a:r>
            <a:r>
              <a:rPr lang="en-US" dirty="0" err="1"/>
              <a:t>Guerola</a:t>
            </a:r>
            <a:r>
              <a:rPr lang="en-US" dirty="0"/>
              <a:t> and C. </a:t>
            </a:r>
            <a:r>
              <a:rPr lang="en-US" dirty="0" err="1"/>
              <a:t>Sozzi</a:t>
            </a:r>
            <a:r>
              <a:rPr lang="pl-PL" dirty="0"/>
              <a:t> „</a:t>
            </a:r>
            <a:r>
              <a:rPr lang="en-US" b="1" i="1" dirty="0"/>
              <a:t>Performance Evaluation of CAD-to-MCNP Conversion Tools in Complex Fusion Systems: A Case Study of VUV Diagnostics in JT-60SA</a:t>
            </a:r>
            <a:r>
              <a:rPr lang="pl-PL" dirty="0"/>
              <a:t>” </a:t>
            </a:r>
            <a:r>
              <a:rPr lang="pl-PL" dirty="0" err="1"/>
              <a:t>presented</a:t>
            </a:r>
            <a:r>
              <a:rPr lang="pl-PL" dirty="0"/>
              <a:t> </a:t>
            </a:r>
            <a:r>
              <a:rPr lang="pl-PL" dirty="0" err="1"/>
              <a:t>during</a:t>
            </a:r>
            <a:r>
              <a:rPr lang="pl-PL" dirty="0"/>
              <a:t> the PLASMA2025 </a:t>
            </a:r>
            <a:r>
              <a:rPr lang="pl-PL" dirty="0" err="1"/>
              <a:t>conference</a:t>
            </a:r>
            <a:r>
              <a:rPr lang="pl-PL" dirty="0"/>
              <a:t> and </a:t>
            </a:r>
            <a:r>
              <a:rPr lang="pl-PL" dirty="0" err="1"/>
              <a:t>submitted</a:t>
            </a:r>
            <a:r>
              <a:rPr lang="pl-PL" dirty="0"/>
              <a:t> to PPFC</a:t>
            </a:r>
            <a:endParaRPr lang="en-US" b="1" i="1" dirty="0"/>
          </a:p>
          <a:p>
            <a:pPr lvl="1" algn="just">
              <a:lnSpc>
                <a:spcPct val="150000"/>
              </a:lnSpc>
            </a:pPr>
            <a:endParaRPr lang="en-US" dirty="0"/>
          </a:p>
        </p:txBody>
      </p:sp>
      <p:sp>
        <p:nvSpPr>
          <p:cNvPr id="4" name="Espace réservé du pied de page 3">
            <a:extLst>
              <a:ext uri="{FF2B5EF4-FFF2-40B4-BE49-F238E27FC236}">
                <a16:creationId xmlns:a16="http://schemas.microsoft.com/office/drawing/2014/main" id="{EA552FA5-4E0C-7F84-5379-FA464A15B172}"/>
              </a:ext>
            </a:extLst>
          </p:cNvPr>
          <p:cNvSpPr>
            <a:spLocks noGrp="1"/>
          </p:cNvSpPr>
          <p:nvPr>
            <p:ph type="ftr" sz="quarter" idx="11"/>
          </p:nvPr>
        </p:nvSpPr>
        <p:spPr>
          <a:xfrm>
            <a:off x="825624" y="6555770"/>
            <a:ext cx="5540886" cy="329614"/>
          </a:xfrm>
        </p:spPr>
        <p:txBody>
          <a:bodyPr/>
          <a:lstStyle/>
          <a:p>
            <a:r>
              <a:rPr lang="en-US" dirty="0">
                <a:solidFill>
                  <a:prstClr val="white"/>
                </a:solidFill>
              </a:rPr>
              <a:t>B. Bienkowska, S. Akbas</a:t>
            </a:r>
            <a:r>
              <a:rPr lang="en-GB" dirty="0">
                <a:solidFill>
                  <a:prstClr val="white"/>
                </a:solidFill>
              </a:rPr>
              <a:t>| </a:t>
            </a:r>
            <a:r>
              <a:rPr lang="en-GB" dirty="0" err="1">
                <a:solidFill>
                  <a:prstClr val="white"/>
                </a:solidFill>
              </a:rPr>
              <a:t>KoM</a:t>
            </a:r>
            <a:r>
              <a:rPr lang="en-GB" dirty="0">
                <a:solidFill>
                  <a:prstClr val="white"/>
                </a:solidFill>
              </a:rPr>
              <a:t> WPSA|  16-18 April 2026 | </a:t>
            </a:r>
          </a:p>
        </p:txBody>
      </p:sp>
      <p:sp>
        <p:nvSpPr>
          <p:cNvPr id="5" name="Espace réservé du numéro de diapositive 4">
            <a:extLst>
              <a:ext uri="{FF2B5EF4-FFF2-40B4-BE49-F238E27FC236}">
                <a16:creationId xmlns:a16="http://schemas.microsoft.com/office/drawing/2014/main" id="{36AA4067-018A-6CFD-AEB1-C6BF028A58B3}"/>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47784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918C63-CFA4-AFB7-2EB2-6CA645C8BD9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40D09E5-3BF7-2615-37C6-CF0D857C0A06}"/>
              </a:ext>
            </a:extLst>
          </p:cNvPr>
          <p:cNvSpPr>
            <a:spLocks noGrp="1"/>
          </p:cNvSpPr>
          <p:nvPr>
            <p:ph idx="1"/>
          </p:nvPr>
        </p:nvSpPr>
        <p:spPr>
          <a:xfrm>
            <a:off x="544488" y="2704258"/>
            <a:ext cx="11103024" cy="565885"/>
          </a:xfrm>
        </p:spPr>
        <p:txBody>
          <a:bodyPr>
            <a:noAutofit/>
          </a:bodyPr>
          <a:lstStyle/>
          <a:p>
            <a:pPr marL="0" indent="0" algn="ctr">
              <a:buNone/>
            </a:pPr>
            <a:r>
              <a:rPr lang="pl-PL" sz="3600" dirty="0" err="1"/>
              <a:t>Thank</a:t>
            </a:r>
            <a:r>
              <a:rPr lang="pl-PL" sz="3600" dirty="0"/>
              <a:t> </a:t>
            </a:r>
            <a:r>
              <a:rPr lang="pl-PL" sz="3600" dirty="0" err="1"/>
              <a:t>you</a:t>
            </a:r>
            <a:r>
              <a:rPr lang="pl-PL" sz="3600" dirty="0"/>
              <a:t> for </a:t>
            </a:r>
            <a:r>
              <a:rPr lang="pl-PL" sz="3600" dirty="0" err="1"/>
              <a:t>your</a:t>
            </a:r>
            <a:r>
              <a:rPr lang="pl-PL" sz="3600" dirty="0"/>
              <a:t> </a:t>
            </a:r>
            <a:r>
              <a:rPr lang="pl-PL" sz="3600" dirty="0" err="1"/>
              <a:t>attention</a:t>
            </a:r>
            <a:r>
              <a:rPr lang="pl-PL" sz="3600" dirty="0"/>
              <a:t>!</a:t>
            </a:r>
            <a:endParaRPr lang="en-US" sz="3600" dirty="0"/>
          </a:p>
          <a:p>
            <a:endParaRPr lang="pl-PL" sz="3600" dirty="0"/>
          </a:p>
        </p:txBody>
      </p:sp>
      <p:sp>
        <p:nvSpPr>
          <p:cNvPr id="4" name="Symbol zastępczy stopki 3">
            <a:extLst>
              <a:ext uri="{FF2B5EF4-FFF2-40B4-BE49-F238E27FC236}">
                <a16:creationId xmlns:a16="http://schemas.microsoft.com/office/drawing/2014/main" id="{D3823F50-16D1-04CA-3FEC-4CA50CB0B1EF}"/>
              </a:ext>
            </a:extLst>
          </p:cNvPr>
          <p:cNvSpPr>
            <a:spLocks noGrp="1"/>
          </p:cNvSpPr>
          <p:nvPr>
            <p:ph type="ftr" sz="quarter" idx="11"/>
          </p:nvPr>
        </p:nvSpPr>
        <p:spPr/>
        <p:txBody>
          <a:bodyPr/>
          <a:lstStyle/>
          <a:p>
            <a:r>
              <a:rPr lang="en-GB">
                <a:solidFill>
                  <a:prstClr val="white"/>
                </a:solidFill>
              </a:rPr>
              <a:t>Name of Presenter  | Annual Meeting PrIO SP5  | Culham | 17-21 Feb. 2025 | </a:t>
            </a:r>
            <a:endParaRPr lang="en-GB" dirty="0">
              <a:solidFill>
                <a:prstClr val="white"/>
              </a:solidFill>
            </a:endParaRPr>
          </a:p>
        </p:txBody>
      </p:sp>
      <p:sp>
        <p:nvSpPr>
          <p:cNvPr id="5" name="Symbol zastępczy numeru slajdu 4">
            <a:extLst>
              <a:ext uri="{FF2B5EF4-FFF2-40B4-BE49-F238E27FC236}">
                <a16:creationId xmlns:a16="http://schemas.microsoft.com/office/drawing/2014/main" id="{134C66E6-BAEE-EC9D-DC8C-E6BE3FDD5C19}"/>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Tree>
    <p:extLst>
      <p:ext uri="{BB962C8B-B14F-4D97-AF65-F5344CB8AC3E}">
        <p14:creationId xmlns:p14="http://schemas.microsoft.com/office/powerpoint/2010/main" val="427243905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ceebf156-3aa6-4a56-9fae-c541f08b09ff">Project Board</Category>
    <Subproject xmlns="ceebf156-3aa6-4a56-9fae-c541f08b09ff" xsi:nil="true"/>
    <Status xmlns="ceebf156-3aa6-4a56-9fae-c541f08b09ff">Ongoing</Status>
    <Comment xmlns="ceebf156-3aa6-4a56-9fae-c541f08b09ff" xsi:nil="true"/>
    <FirstAuthor xmlns="ceebf156-3aa6-4a56-9fae-c541f08b09ff">
      <UserInfo>
        <DisplayName/>
        <AccountId xsi:nil="true"/>
        <AccountType/>
      </UserInfo>
    </FirstAuthor>
    <Modified0 xmlns="ceebf156-3aa6-4a56-9fae-c541f08b09ff" xsi:nil="true"/>
    <Deadline xmlns="ceebf156-3aa6-4a56-9fae-c541f08b09ff">2024-10-28T23:00:00+00:00</Deadlin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D887D8CEF3174EBF1C10D6E8BD86BB" ma:contentTypeVersion="15" ma:contentTypeDescription="Create a new document." ma:contentTypeScope="" ma:versionID="72a4121644af6f42f3863bdb77158302">
  <xsd:schema xmlns:xsd="http://www.w3.org/2001/XMLSchema" xmlns:xs="http://www.w3.org/2001/XMLSchema" xmlns:p="http://schemas.microsoft.com/office/2006/metadata/properties" xmlns:ns2="ceebf156-3aa6-4a56-9fae-c541f08b09ff" xmlns:ns3="c3b3b63a-5ca1-4a81-89e4-824e8091d546" targetNamespace="http://schemas.microsoft.com/office/2006/metadata/properties" ma:root="true" ma:fieldsID="1d0bcf7841b8916db8bec269a868b30d" ns2:_="" ns3:_="">
    <xsd:import namespace="ceebf156-3aa6-4a56-9fae-c541f08b09ff"/>
    <xsd:import namespace="c3b3b63a-5ca1-4a81-89e4-824e8091d546"/>
    <xsd:element name="properties">
      <xsd:complexType>
        <xsd:sequence>
          <xsd:element name="documentManagement">
            <xsd:complexType>
              <xsd:all>
                <xsd:element ref="ns2:Category" minOccurs="0"/>
                <xsd:element ref="ns2:Deadline" minOccurs="0"/>
                <xsd:element ref="ns2:FirstAuthor" minOccurs="0"/>
                <xsd:element ref="ns2:Status" minOccurs="0"/>
                <xsd:element ref="ns2:MediaServiceMetadata" minOccurs="0"/>
                <xsd:element ref="ns2:MediaServiceFastMetadata" minOccurs="0"/>
                <xsd:element ref="ns2:Comment" minOccurs="0"/>
                <xsd:element ref="ns2:MediaServiceAutoKeyPoints" minOccurs="0"/>
                <xsd:element ref="ns2:MediaServiceKeyPoints" minOccurs="0"/>
                <xsd:element ref="ns2:Subproject" minOccurs="0"/>
                <xsd:element ref="ns2:Modified0"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ebf156-3aa6-4a56-9fae-c541f08b09ff"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esources-PMU"/>
          <xsd:enumeration value="PMP"/>
          <xsd:enumeration value="Project Board"/>
          <xsd:enumeration value="Resources-Project"/>
          <xsd:enumeration value="Other"/>
          <xsd:enumeration value="Training"/>
        </xsd:restriction>
      </xsd:simpleType>
    </xsd:element>
    <xsd:element name="Deadline" ma:index="9" nillable="true" ma:displayName="Deadline" ma:format="DateOnly" ma:internalName="Deadline">
      <xsd:simpleType>
        <xsd:restriction base="dms:DateTime"/>
      </xsd:simpleType>
    </xsd:element>
    <xsd:element name="FirstAuthor" ma:index="10" nillable="true" ma:displayName="First Author" ma:format="Dropdown" ma:list="UserInfo" ma:SharePointGroup="0" ma:internalName="Firs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11" nillable="true" ma:displayName="Status" ma:default="Ongoing" ma:format="Dropdown" ma:internalName="Status">
      <xsd:simpleType>
        <xsd:restriction base="dms:Choice">
          <xsd:enumeration value="Obsolete"/>
          <xsd:enumeration value="Completed"/>
          <xsd:enumeration value="Ongoing"/>
          <xsd:enumeration value="Reference"/>
          <xsd:enumeration value="Urgent"/>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Comment" ma:index="14" nillable="true" ma:displayName="Comment" ma:format="Dropdown" ma:internalName="Comment">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Subproject" ma:index="17" nillable="true" ma:displayName="Subproject" ma:format="Dropdown" ma:internalName="Subproject">
      <xsd:simpleType>
        <xsd:restriction base="dms:Choice">
          <xsd:enumeration value="SP1"/>
          <xsd:enumeration value="SP2"/>
          <xsd:enumeration value="SP3"/>
          <xsd:enumeration value="SP4"/>
          <xsd:enumeration value="SP5"/>
        </xsd:restriction>
      </xsd:simpleType>
    </xsd:element>
    <xsd:element name="Modified0" ma:index="18" nillable="true" ma:displayName="Modified" ma:format="DateOnly" ma:internalName="Modified0">
      <xsd:simpleType>
        <xsd:restriction base="dms:DateTim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b3b63a-5ca1-4a81-89e4-824e8091d54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purl.org/dc/elements/1.1/"/>
    <ds:schemaRef ds:uri="c3b3b63a-5ca1-4a81-89e4-824e8091d546"/>
    <ds:schemaRef ds:uri="ceebf156-3aa6-4a56-9fae-c541f08b09ff"/>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9F64CCB4-05C2-4EF1-9DE8-EA919DA6F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ebf156-3aa6-4a56-9fae-c541f08b09ff"/>
    <ds:schemaRef ds:uri="c3b3b63a-5ca1-4a81-89e4-824e8091d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1759</TotalTime>
  <Words>611</Words>
  <Application>Microsoft Office PowerPoint</Application>
  <PresentationFormat>Panoramiczny</PresentationFormat>
  <Paragraphs>56</Paragraphs>
  <Slides>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vt:i4>
      </vt:variant>
    </vt:vector>
  </HeadingPairs>
  <TitlesOfParts>
    <vt:vector size="11" baseType="lpstr">
      <vt:lpstr>Aptos</vt:lpstr>
      <vt:lpstr>Arial</vt:lpstr>
      <vt:lpstr>Calibri</vt:lpstr>
      <vt:lpstr>Wingdings</vt:lpstr>
      <vt:lpstr>EUROfusion.1line_5_3_2019</vt:lpstr>
      <vt:lpstr>WPSA: Support WPSA and F4E in neutronics assessments for systems and enhancements radiation shielding Title: 2026 simulation/CAD works for neutronics assessments</vt:lpstr>
      <vt:lpstr> status of the JT-60SA Pellet Launching System (PLS)</vt:lpstr>
      <vt:lpstr>Code/technique/methodology</vt:lpstr>
      <vt:lpstr> Plan for 2026 and 2027</vt:lpstr>
      <vt:lpstr>References</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Barbara Bieńkowska</cp:lastModifiedBy>
  <cp:revision>284</cp:revision>
  <cp:lastPrinted>2024-05-29T14:52:18Z</cp:lastPrinted>
  <dcterms:created xsi:type="dcterms:W3CDTF">2023-11-15T09:40:03Z</dcterms:created>
  <dcterms:modified xsi:type="dcterms:W3CDTF">2026-04-20T07:38:47Z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0x010100ECD887D8CEF3174EBF1C10D6E8BD86BB</vt:lpwstr>
  </property>
</Properties>
</file>