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2E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D43FCF-EDF5-42D2-B96C-AC302796CD00}" v="13" dt="2026-04-02T10:16:51.2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arzyna Mikszuta-Michalik" userId="fb9d0a9b-349b-4acd-a9d5-a40ee73f6a08" providerId="ADAL" clId="{35A1BA76-A278-474D-A594-556218D9634F}"/>
    <pc:docChg chg="custSel modSld">
      <pc:chgData name="Katarzyna Mikszuta-Michalik" userId="fb9d0a9b-349b-4acd-a9d5-a40ee73f6a08" providerId="ADAL" clId="{35A1BA76-A278-474D-A594-556218D9634F}" dt="2026-04-02T10:29:36.022" v="1308" actId="20577"/>
      <pc:docMkLst>
        <pc:docMk/>
      </pc:docMkLst>
      <pc:sldChg chg="addSp modSp mod">
        <pc:chgData name="Katarzyna Mikszuta-Michalik" userId="fb9d0a9b-349b-4acd-a9d5-a40ee73f6a08" providerId="ADAL" clId="{35A1BA76-A278-474D-A594-556218D9634F}" dt="2026-04-02T10:20:13.269" v="1299" actId="790"/>
        <pc:sldMkLst>
          <pc:docMk/>
          <pc:sldMk cId="3821374712" sldId="256"/>
        </pc:sldMkLst>
        <pc:spChg chg="mod">
          <ac:chgData name="Katarzyna Mikszuta-Michalik" userId="fb9d0a9b-349b-4acd-a9d5-a40ee73f6a08" providerId="ADAL" clId="{35A1BA76-A278-474D-A594-556218D9634F}" dt="2026-04-02T10:20:13.269" v="1299" actId="790"/>
          <ac:spMkLst>
            <pc:docMk/>
            <pc:sldMk cId="3821374712" sldId="256"/>
            <ac:spMk id="2" creationId="{00000000-0000-0000-0000-000000000000}"/>
          </ac:spMkLst>
        </pc:spChg>
        <pc:spChg chg="mod">
          <ac:chgData name="Katarzyna Mikszuta-Michalik" userId="fb9d0a9b-349b-4acd-a9d5-a40ee73f6a08" providerId="ADAL" clId="{35A1BA76-A278-474D-A594-556218D9634F}" dt="2026-04-02T10:20:13.269" v="1299" actId="790"/>
          <ac:spMkLst>
            <pc:docMk/>
            <pc:sldMk cId="3821374712" sldId="256"/>
            <ac:spMk id="3" creationId="{00000000-0000-0000-0000-000000000000}"/>
          </ac:spMkLst>
        </pc:spChg>
        <pc:spChg chg="mod">
          <ac:chgData name="Katarzyna Mikszuta-Michalik" userId="fb9d0a9b-349b-4acd-a9d5-a40ee73f6a08" providerId="ADAL" clId="{35A1BA76-A278-474D-A594-556218D9634F}" dt="2026-04-02T10:20:13.269" v="1299" actId="790"/>
          <ac:spMkLst>
            <pc:docMk/>
            <pc:sldMk cId="3821374712" sldId="256"/>
            <ac:spMk id="6" creationId="{00000000-0000-0000-0000-000000000000}"/>
          </ac:spMkLst>
        </pc:spChg>
        <pc:picChg chg="add mod">
          <ac:chgData name="Katarzyna Mikszuta-Michalik" userId="fb9d0a9b-349b-4acd-a9d5-a40ee73f6a08" providerId="ADAL" clId="{35A1BA76-A278-474D-A594-556218D9634F}" dt="2026-04-02T09:54:31.109" v="9" actId="1076"/>
          <ac:picMkLst>
            <pc:docMk/>
            <pc:sldMk cId="3821374712" sldId="256"/>
            <ac:picMk id="4" creationId="{FCE9151A-3402-1C01-BF12-50CA5C071374}"/>
          </ac:picMkLst>
        </pc:picChg>
        <pc:picChg chg="add mod">
          <ac:chgData name="Katarzyna Mikszuta-Michalik" userId="fb9d0a9b-349b-4acd-a9d5-a40ee73f6a08" providerId="ADAL" clId="{35A1BA76-A278-474D-A594-556218D9634F}" dt="2026-04-02T09:54:57.289" v="14" actId="1076"/>
          <ac:picMkLst>
            <pc:docMk/>
            <pc:sldMk cId="3821374712" sldId="256"/>
            <ac:picMk id="5" creationId="{6DF7BE92-1897-B007-1876-A03852323D6B}"/>
          </ac:picMkLst>
        </pc:picChg>
        <pc:picChg chg="add mod">
          <ac:chgData name="Katarzyna Mikszuta-Michalik" userId="fb9d0a9b-349b-4acd-a9d5-a40ee73f6a08" providerId="ADAL" clId="{35A1BA76-A278-474D-A594-556218D9634F}" dt="2026-04-02T09:54:58.954" v="15" actId="1076"/>
          <ac:picMkLst>
            <pc:docMk/>
            <pc:sldMk cId="3821374712" sldId="256"/>
            <ac:picMk id="7" creationId="{E084D940-4B80-A5F1-0F81-632ED1B328CB}"/>
          </ac:picMkLst>
        </pc:picChg>
      </pc:sldChg>
      <pc:sldChg chg="modSp mod">
        <pc:chgData name="Katarzyna Mikszuta-Michalik" userId="fb9d0a9b-349b-4acd-a9d5-a40ee73f6a08" providerId="ADAL" clId="{35A1BA76-A278-474D-A594-556218D9634F}" dt="2026-04-02T10:29:36.022" v="1308" actId="20577"/>
        <pc:sldMkLst>
          <pc:docMk/>
          <pc:sldMk cId="720933896" sldId="257"/>
        </pc:sldMkLst>
        <pc:spChg chg="mod">
          <ac:chgData name="Katarzyna Mikszuta-Michalik" userId="fb9d0a9b-349b-4acd-a9d5-a40ee73f6a08" providerId="ADAL" clId="{35A1BA76-A278-474D-A594-556218D9634F}" dt="2026-04-02T10:20:13.269" v="1299" actId="790"/>
          <ac:spMkLst>
            <pc:docMk/>
            <pc:sldMk cId="720933896" sldId="257"/>
            <ac:spMk id="2" creationId="{00000000-0000-0000-0000-000000000000}"/>
          </ac:spMkLst>
        </pc:spChg>
        <pc:spChg chg="mod">
          <ac:chgData name="Katarzyna Mikszuta-Michalik" userId="fb9d0a9b-349b-4acd-a9d5-a40ee73f6a08" providerId="ADAL" clId="{35A1BA76-A278-474D-A594-556218D9634F}" dt="2026-04-02T10:20:13.269" v="1299" actId="790"/>
          <ac:spMkLst>
            <pc:docMk/>
            <pc:sldMk cId="720933896" sldId="257"/>
            <ac:spMk id="4" creationId="{0F4BC929-351E-1516-E785-84A4F5329DAF}"/>
          </ac:spMkLst>
        </pc:spChg>
        <pc:spChg chg="mod">
          <ac:chgData name="Katarzyna Mikszuta-Michalik" userId="fb9d0a9b-349b-4acd-a9d5-a40ee73f6a08" providerId="ADAL" clId="{35A1BA76-A278-474D-A594-556218D9634F}" dt="2026-04-02T10:29:36.022" v="1308" actId="20577"/>
          <ac:spMkLst>
            <pc:docMk/>
            <pc:sldMk cId="720933896" sldId="257"/>
            <ac:spMk id="5" creationId="{A88A9709-77A8-8FBC-B0FF-A541F250022E}"/>
          </ac:spMkLst>
        </pc:spChg>
      </pc:sldChg>
      <pc:sldChg chg="addSp delSp modSp mod">
        <pc:chgData name="Katarzyna Mikszuta-Michalik" userId="fb9d0a9b-349b-4acd-a9d5-a40ee73f6a08" providerId="ADAL" clId="{35A1BA76-A278-474D-A594-556218D9634F}" dt="2026-04-02T10:20:13.269" v="1299" actId="790"/>
        <pc:sldMkLst>
          <pc:docMk/>
          <pc:sldMk cId="2321163498" sldId="258"/>
        </pc:sldMkLst>
        <pc:spChg chg="mod">
          <ac:chgData name="Katarzyna Mikszuta-Michalik" userId="fb9d0a9b-349b-4acd-a9d5-a40ee73f6a08" providerId="ADAL" clId="{35A1BA76-A278-474D-A594-556218D9634F}" dt="2026-04-02T10:20:13.269" v="1299" actId="790"/>
          <ac:spMkLst>
            <pc:docMk/>
            <pc:sldMk cId="2321163498" sldId="258"/>
            <ac:spMk id="4" creationId="{D4864443-25C3-0F56-7DA3-A408DD0B50E6}"/>
          </ac:spMkLst>
        </pc:spChg>
        <pc:spChg chg="mod">
          <ac:chgData name="Katarzyna Mikszuta-Michalik" userId="fb9d0a9b-349b-4acd-a9d5-a40ee73f6a08" providerId="ADAL" clId="{35A1BA76-A278-474D-A594-556218D9634F}" dt="2026-04-02T10:20:13.269" v="1299" actId="790"/>
          <ac:spMkLst>
            <pc:docMk/>
            <pc:sldMk cId="2321163498" sldId="258"/>
            <ac:spMk id="6" creationId="{FDB4C5F2-EABA-2321-4204-09C4551F3E6C}"/>
          </ac:spMkLst>
        </pc:spChg>
        <pc:spChg chg="del mod">
          <ac:chgData name="Katarzyna Mikszuta-Michalik" userId="fb9d0a9b-349b-4acd-a9d5-a40ee73f6a08" providerId="ADAL" clId="{35A1BA76-A278-474D-A594-556218D9634F}" dt="2026-04-02T10:08:54.286" v="488" actId="478"/>
          <ac:spMkLst>
            <pc:docMk/>
            <pc:sldMk cId="2321163498" sldId="258"/>
            <ac:spMk id="7" creationId="{74451516-C9C5-FF8E-0506-01CE414F56D3}"/>
          </ac:spMkLst>
        </pc:spChg>
        <pc:graphicFrameChg chg="mod modGraphic">
          <ac:chgData name="Katarzyna Mikszuta-Michalik" userId="fb9d0a9b-349b-4acd-a9d5-a40ee73f6a08" providerId="ADAL" clId="{35A1BA76-A278-474D-A594-556218D9634F}" dt="2026-04-02T10:20:13.269" v="1299" actId="790"/>
          <ac:graphicFrameMkLst>
            <pc:docMk/>
            <pc:sldMk cId="2321163498" sldId="258"/>
            <ac:graphicFrameMk id="2" creationId="{2A6C5978-B210-1DCA-E927-EFF3B3735C38}"/>
          </ac:graphicFrameMkLst>
        </pc:graphicFrameChg>
        <pc:graphicFrameChg chg="mod modGraphic">
          <ac:chgData name="Katarzyna Mikszuta-Michalik" userId="fb9d0a9b-349b-4acd-a9d5-a40ee73f6a08" providerId="ADAL" clId="{35A1BA76-A278-474D-A594-556218D9634F}" dt="2026-04-02T10:20:13.269" v="1299" actId="790"/>
          <ac:graphicFrameMkLst>
            <pc:docMk/>
            <pc:sldMk cId="2321163498" sldId="258"/>
            <ac:graphicFrameMk id="8" creationId="{6E5FF41E-D510-4A9E-CA82-FCA67E1F19F7}"/>
          </ac:graphicFrameMkLst>
        </pc:graphicFrameChg>
        <pc:picChg chg="del">
          <ac:chgData name="Katarzyna Mikszuta-Michalik" userId="fb9d0a9b-349b-4acd-a9d5-a40ee73f6a08" providerId="ADAL" clId="{35A1BA76-A278-474D-A594-556218D9634F}" dt="2026-04-02T10:05:21.037" v="258" actId="478"/>
          <ac:picMkLst>
            <pc:docMk/>
            <pc:sldMk cId="2321163498" sldId="258"/>
            <ac:picMk id="3" creationId="{F8D7B69E-C689-67CD-DAC0-E5308ED03453}"/>
          </ac:picMkLst>
        </pc:picChg>
        <pc:picChg chg="add mod">
          <ac:chgData name="Katarzyna Mikszuta-Michalik" userId="fb9d0a9b-349b-4acd-a9d5-a40ee73f6a08" providerId="ADAL" clId="{35A1BA76-A278-474D-A594-556218D9634F}" dt="2026-04-02T10:10:52.297" v="542" actId="1076"/>
          <ac:picMkLst>
            <pc:docMk/>
            <pc:sldMk cId="2321163498" sldId="258"/>
            <ac:picMk id="5" creationId="{F3DD12D6-6A3F-63AC-0D55-4E55649F07AD}"/>
          </ac:picMkLst>
        </pc:picChg>
      </pc:sldChg>
      <pc:sldChg chg="addSp modSp mod">
        <pc:chgData name="Katarzyna Mikszuta-Michalik" userId="fb9d0a9b-349b-4acd-a9d5-a40ee73f6a08" providerId="ADAL" clId="{35A1BA76-A278-474D-A594-556218D9634F}" dt="2026-04-02T10:20:40.429" v="1306" actId="1076"/>
        <pc:sldMkLst>
          <pc:docMk/>
          <pc:sldMk cId="2661243784" sldId="266"/>
        </pc:sldMkLst>
        <pc:spChg chg="mod">
          <ac:chgData name="Katarzyna Mikszuta-Michalik" userId="fb9d0a9b-349b-4acd-a9d5-a40ee73f6a08" providerId="ADAL" clId="{35A1BA76-A278-474D-A594-556218D9634F}" dt="2026-04-02T10:20:13.269" v="1299" actId="790"/>
          <ac:spMkLst>
            <pc:docMk/>
            <pc:sldMk cId="2661243784" sldId="266"/>
            <ac:spMk id="2" creationId="{5C70A7DD-D894-F6A3-180C-C30557E90E9C}"/>
          </ac:spMkLst>
        </pc:spChg>
        <pc:spChg chg="add mod">
          <ac:chgData name="Katarzyna Mikszuta-Michalik" userId="fb9d0a9b-349b-4acd-a9d5-a40ee73f6a08" providerId="ADAL" clId="{35A1BA76-A278-474D-A594-556218D9634F}" dt="2026-04-02T10:20:36.863" v="1305" actId="1076"/>
          <ac:spMkLst>
            <pc:docMk/>
            <pc:sldMk cId="2661243784" sldId="266"/>
            <ac:spMk id="4" creationId="{465524E5-1F24-1227-34AD-EEA7170CD801}"/>
          </ac:spMkLst>
        </pc:spChg>
        <pc:spChg chg="mod">
          <ac:chgData name="Katarzyna Mikszuta-Michalik" userId="fb9d0a9b-349b-4acd-a9d5-a40ee73f6a08" providerId="ADAL" clId="{35A1BA76-A278-474D-A594-556218D9634F}" dt="2026-04-02T10:20:40.429" v="1306" actId="1076"/>
          <ac:spMkLst>
            <pc:docMk/>
            <pc:sldMk cId="2661243784" sldId="266"/>
            <ac:spMk id="10" creationId="{9989CF10-B1DC-A4F9-93BB-AA14F07AB9D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148" y="4196501"/>
            <a:ext cx="1745699" cy="1761066"/>
          </a:xfrm>
          <a:prstGeom prst="rect">
            <a:avLst/>
          </a:prstGeom>
        </p:spPr>
      </p:pic>
      <p:sp>
        <p:nvSpPr>
          <p:cNvPr id="8" name="Prostokąt 7"/>
          <p:cNvSpPr/>
          <p:nvPr userDrawn="1"/>
        </p:nvSpPr>
        <p:spPr>
          <a:xfrm>
            <a:off x="0" y="2006600"/>
            <a:ext cx="9144000" cy="1595438"/>
          </a:xfrm>
          <a:prstGeom prst="rect">
            <a:avLst/>
          </a:prstGeom>
          <a:solidFill>
            <a:srgbClr val="D02E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358290"/>
            <a:ext cx="7772400" cy="892058"/>
          </a:xfrm>
        </p:spPr>
        <p:txBody>
          <a:bodyPr anchor="b"/>
          <a:lstStyle>
            <a:lvl1pPr algn="ctr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Tytuł prezentacji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344333" y="3602038"/>
            <a:ext cx="2455333" cy="4663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Imię i Nazwisko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43298" y="6297084"/>
            <a:ext cx="20574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pl-PL" dirty="0"/>
              <a:t>Wydarzenie, Miejsce i data</a:t>
            </a:r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84" y="349985"/>
            <a:ext cx="2727966" cy="1277115"/>
          </a:xfrm>
          <a:prstGeom prst="rect">
            <a:avLst/>
          </a:prstGeom>
        </p:spPr>
      </p:pic>
      <p:sp>
        <p:nvSpPr>
          <p:cNvPr id="9" name="Prostokąt 8"/>
          <p:cNvSpPr/>
          <p:nvPr userDrawn="1"/>
        </p:nvSpPr>
        <p:spPr>
          <a:xfrm>
            <a:off x="2915707" y="6104466"/>
            <a:ext cx="3312583" cy="45719"/>
          </a:xfrm>
          <a:prstGeom prst="rect">
            <a:avLst/>
          </a:prstGeom>
          <a:solidFill>
            <a:srgbClr val="D02E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805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Tytuł prezentacji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Wydarzenie, Miejsce i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66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Wydarzenie, Miejsce i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1533524" y="95663"/>
            <a:ext cx="6110816" cy="4035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Tytuł prezentacji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3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Tytuł prezentacji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Wydarzenie, Miejsce i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4394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Wydarzenie, Miejsce i data</a:t>
            </a:r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  <p:sp>
        <p:nvSpPr>
          <p:cNvPr id="9" name="Title Placeholder 1"/>
          <p:cNvSpPr txBox="1">
            <a:spLocks/>
          </p:cNvSpPr>
          <p:nvPr userDrawn="1"/>
        </p:nvSpPr>
        <p:spPr>
          <a:xfrm>
            <a:off x="1533524" y="95663"/>
            <a:ext cx="6110816" cy="4035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Tytuł prezentacji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94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/>
              <a:t>Wydarzenie, Miejsce i data</a:t>
            </a:r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Placeholder 1"/>
          <p:cNvSpPr txBox="1">
            <a:spLocks/>
          </p:cNvSpPr>
          <p:nvPr userDrawn="1"/>
        </p:nvSpPr>
        <p:spPr>
          <a:xfrm>
            <a:off x="1573742" y="112596"/>
            <a:ext cx="6110816" cy="4035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/>
              <a:t>Tytuł prezentacji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6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Wydarzenie, Miejsce i data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421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Tytuł prezentacji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Wydarzenie, Miejsce i data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3891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Wydarzenie, Miejsce i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1533524" y="95663"/>
            <a:ext cx="6110816" cy="4035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42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Wydarzenie, Miejsce i data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1533524" y="95663"/>
            <a:ext cx="6110816" cy="4035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Tytuł prezentacji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845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/>
              <a:t>Wydarzenie, Miejsce i data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1533524" y="95663"/>
            <a:ext cx="6110816" cy="4035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Tytuł prezentacji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4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/>
          <p:nvPr userDrawn="1"/>
        </p:nvSpPr>
        <p:spPr>
          <a:xfrm>
            <a:off x="3107266" y="640964"/>
            <a:ext cx="2963333" cy="45719"/>
          </a:xfrm>
          <a:prstGeom prst="rect">
            <a:avLst/>
          </a:prstGeom>
          <a:solidFill>
            <a:srgbClr val="D02E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14" name="Grupa 13"/>
          <p:cNvGrpSpPr/>
          <p:nvPr userDrawn="1"/>
        </p:nvGrpSpPr>
        <p:grpSpPr>
          <a:xfrm rot="10800000">
            <a:off x="5056717" y="6284528"/>
            <a:ext cx="4087283" cy="411980"/>
            <a:chOff x="0" y="6276976"/>
            <a:chExt cx="4087283" cy="411980"/>
          </a:xfrm>
        </p:grpSpPr>
        <p:sp>
          <p:nvSpPr>
            <p:cNvPr id="15" name="Prostokąt 14"/>
            <p:cNvSpPr/>
            <p:nvPr userDrawn="1"/>
          </p:nvSpPr>
          <p:spPr>
            <a:xfrm>
              <a:off x="0" y="6311899"/>
              <a:ext cx="3877733" cy="342901"/>
            </a:xfrm>
            <a:prstGeom prst="rect">
              <a:avLst/>
            </a:prstGeom>
            <a:solidFill>
              <a:srgbClr val="D02E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16" name="Elipsa 15"/>
            <p:cNvSpPr/>
            <p:nvPr userDrawn="1"/>
          </p:nvSpPr>
          <p:spPr>
            <a:xfrm>
              <a:off x="3817407" y="6276976"/>
              <a:ext cx="269876" cy="4119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grpSp>
        <p:nvGrpSpPr>
          <p:cNvPr id="12" name="Grupa 11"/>
          <p:cNvGrpSpPr/>
          <p:nvPr userDrawn="1"/>
        </p:nvGrpSpPr>
        <p:grpSpPr>
          <a:xfrm>
            <a:off x="0" y="6276976"/>
            <a:ext cx="4087283" cy="411980"/>
            <a:chOff x="0" y="6276976"/>
            <a:chExt cx="4087283" cy="411980"/>
          </a:xfrm>
        </p:grpSpPr>
        <p:sp>
          <p:nvSpPr>
            <p:cNvPr id="9" name="Prostokąt 8"/>
            <p:cNvSpPr/>
            <p:nvPr userDrawn="1"/>
          </p:nvSpPr>
          <p:spPr>
            <a:xfrm>
              <a:off x="0" y="6311899"/>
              <a:ext cx="3877733" cy="342901"/>
            </a:xfrm>
            <a:prstGeom prst="rect">
              <a:avLst/>
            </a:prstGeom>
            <a:solidFill>
              <a:srgbClr val="D02E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11" name="Elipsa 10"/>
            <p:cNvSpPr/>
            <p:nvPr userDrawn="1"/>
          </p:nvSpPr>
          <p:spPr>
            <a:xfrm>
              <a:off x="3817407" y="6276976"/>
              <a:ext cx="269876" cy="4119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3524" y="95663"/>
            <a:ext cx="6110816" cy="4035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dirty="0"/>
              <a:t>Tytuł prezentacji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dirty="0"/>
              <a:t>Wydarzenie, Miejsce i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C8026-EAC7-49E5-BEC5-E21BD80EF24E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622" y="6312846"/>
            <a:ext cx="902756" cy="354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104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60680" y="2709980"/>
            <a:ext cx="8935720" cy="892058"/>
          </a:xfrm>
        </p:spPr>
        <p:txBody>
          <a:bodyPr/>
          <a:lstStyle/>
          <a:p>
            <a:r>
              <a:rPr lang="en-US" noProof="0" dirty="0"/>
              <a:t>Neutron Spectrum Reconstruction Studies - continuation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998893" y="3678946"/>
            <a:ext cx="3330787" cy="466313"/>
          </a:xfrm>
        </p:spPr>
        <p:txBody>
          <a:bodyPr>
            <a:normAutofit fontScale="85000" lnSpcReduction="10000"/>
          </a:bodyPr>
          <a:lstStyle/>
          <a:p>
            <a:r>
              <a:rPr lang="en-US" noProof="0" dirty="0"/>
              <a:t>Katarzyna Mikszuta-Michalik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345414" y="6281216"/>
            <a:ext cx="4966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noProof="0" dirty="0"/>
              <a:t>Kick-off Meeting for the WPSA Enhancements Area </a:t>
            </a:r>
          </a:p>
        </p:txBody>
      </p:sp>
      <p:pic>
        <p:nvPicPr>
          <p:cNvPr id="4" name="Picture 2" descr="EUROfusion | Poznańskie Centrum Superkomputerowo-Sieciowe | PCSS">
            <a:extLst>
              <a:ext uri="{FF2B5EF4-FFF2-40B4-BE49-F238E27FC236}">
                <a16:creationId xmlns:a16="http://schemas.microsoft.com/office/drawing/2014/main" id="{FCE9151A-3402-1C01-BF12-50CA5C0713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539" y="66378"/>
            <a:ext cx="3298253" cy="1855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DF7BE92-1897-B007-1876-A03852323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467" y="3776898"/>
            <a:ext cx="2135725" cy="916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JT-60SA">
            <a:extLst>
              <a:ext uri="{FF2B5EF4-FFF2-40B4-BE49-F238E27FC236}">
                <a16:creationId xmlns:a16="http://schemas.microsoft.com/office/drawing/2014/main" id="{E084D940-4B80-A5F1-0F81-632ED1B328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069" y="5153134"/>
            <a:ext cx="3051044" cy="86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137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89684" y="166783"/>
            <a:ext cx="7163436" cy="402177"/>
          </a:xfrm>
        </p:spPr>
        <p:txBody>
          <a:bodyPr/>
          <a:lstStyle/>
          <a:p>
            <a:r>
              <a:rPr lang="en-US" noProof="0" dirty="0"/>
              <a:t>Neutron Spectrum Reconstruction Studies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4BC929-351E-1516-E785-84A4F5329DAF}"/>
              </a:ext>
            </a:extLst>
          </p:cNvPr>
          <p:cNvSpPr txBox="1"/>
          <p:nvPr/>
        </p:nvSpPr>
        <p:spPr>
          <a:xfrm>
            <a:off x="776260" y="3764311"/>
            <a:ext cx="5197158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Methods of reconstruction:</a:t>
            </a:r>
            <a:endParaRPr lang="en-US" sz="1800" noProof="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noProof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Tikhonov Regularization - TR,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noProof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Minimum Fisher Regularization - MFI,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noProof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Maximum Entropy - ME,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noProof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Maximum Likelihood – ML,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US" sz="2000" b="1" noProof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average spectrum from various method</a:t>
            </a:r>
            <a:endParaRPr lang="en-US" sz="2000" b="1" noProof="0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A88A9709-77A8-8FBC-B0FF-A541F250022E}"/>
              </a:ext>
            </a:extLst>
          </p:cNvPr>
          <p:cNvSpPr txBox="1"/>
          <p:nvPr/>
        </p:nvSpPr>
        <p:spPr>
          <a:xfrm>
            <a:off x="472612" y="873974"/>
            <a:ext cx="819877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noProof="0" dirty="0"/>
              <a:t>Purpose: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noProof="0" dirty="0"/>
              <a:t>Investigation of the possibility of validating the MCNP model for JT-60SA by comparing simulated neutron spectra with experimental neutron activation measurements. While MCNP simulations can be validated by comparing experimental activity with FISPACT-II results, different neutron spectra may produce similar activation, making direct comparison insufficient. Neutron spectrum reconstruction offers a more detailed assessment of simulation–experiment agreement.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noProof="0" dirty="0"/>
              <a:t>Preparation of the tools optimized for analysis on JT</a:t>
            </a:r>
            <a:r>
              <a:rPr lang="pl-PL" noProof="0" dirty="0"/>
              <a:t>-</a:t>
            </a:r>
            <a:r>
              <a:rPr lang="en-US" noProof="0" dirty="0"/>
              <a:t>60SA</a:t>
            </a:r>
          </a:p>
        </p:txBody>
      </p:sp>
    </p:spTree>
    <p:extLst>
      <p:ext uri="{BB962C8B-B14F-4D97-AF65-F5344CB8AC3E}">
        <p14:creationId xmlns:p14="http://schemas.microsoft.com/office/powerpoint/2010/main" val="720933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9F0C9-5FCA-FF3E-8665-E4C86AD25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D4864443-25C3-0F56-7DA3-A408DD0B50E6}"/>
              </a:ext>
            </a:extLst>
          </p:cNvPr>
          <p:cNvSpPr txBox="1"/>
          <p:nvPr/>
        </p:nvSpPr>
        <p:spPr>
          <a:xfrm>
            <a:off x="584200" y="188954"/>
            <a:ext cx="7975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noProof="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Preliminary analysis with MCNP spectrum done in 2025</a:t>
            </a:r>
            <a:endParaRPr lang="en-US" sz="2400" noProof="0" dirty="0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A6C5978-B210-1DCA-E927-EFF3B3735C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944635"/>
              </p:ext>
            </p:extLst>
          </p:nvPr>
        </p:nvGraphicFramePr>
        <p:xfrm>
          <a:off x="1006418" y="4401391"/>
          <a:ext cx="3699565" cy="1629537"/>
        </p:xfrm>
        <a:graphic>
          <a:graphicData uri="http://schemas.openxmlformats.org/drawingml/2006/table">
            <a:tbl>
              <a:tblPr firstRow="1" firstCol="1" bandRow="1"/>
              <a:tblGrid>
                <a:gridCol w="2405499">
                  <a:extLst>
                    <a:ext uri="{9D8B030D-6E8A-4147-A177-3AD203B41FA5}">
                      <a16:colId xmlns:a16="http://schemas.microsoft.com/office/drawing/2014/main" val="3497703388"/>
                    </a:ext>
                  </a:extLst>
                </a:gridCol>
                <a:gridCol w="1294066">
                  <a:extLst>
                    <a:ext uri="{9D8B030D-6E8A-4147-A177-3AD203B41FA5}">
                      <a16:colId xmlns:a16="http://schemas.microsoft.com/office/drawing/2014/main" val="2042463874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Errors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Average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720863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2.43 MeV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449491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MeV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829821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High intensity part 0.4 - 2.5 MeV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24%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11466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 deviation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315825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Full spectrum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41%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95237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Standard deviation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4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44%</a:t>
                      </a:r>
                      <a:endParaRPr lang="en-US" sz="14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5052731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FDB4C5F2-EABA-2321-4204-09C4551F3E6C}"/>
              </a:ext>
            </a:extLst>
          </p:cNvPr>
          <p:cNvSpPr txBox="1"/>
          <p:nvPr/>
        </p:nvSpPr>
        <p:spPr>
          <a:xfrm>
            <a:off x="386079" y="688785"/>
            <a:ext cx="863980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600" noProof="0" dirty="0"/>
              <a:t>Inputs provided by F4E: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noProof="0" dirty="0"/>
              <a:t>Neutron spectrum at the P10 port of JT-60SA calculated using MCNP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noProof="0" dirty="0"/>
              <a:t>Irradiation time: entire experimental campaign (simulation of continuous irradiation)</a:t>
            </a:r>
          </a:p>
          <a:p>
            <a:pPr algn="just"/>
            <a:endParaRPr lang="en-US" sz="1600" noProof="0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6E5FF41E-D510-4A9E-CA82-FCA67E1F19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02301"/>
              </p:ext>
            </p:extLst>
          </p:nvPr>
        </p:nvGraphicFramePr>
        <p:xfrm>
          <a:off x="386079" y="1563862"/>
          <a:ext cx="4501069" cy="2404306"/>
        </p:xfrm>
        <a:graphic>
          <a:graphicData uri="http://schemas.openxmlformats.org/drawingml/2006/table">
            <a:tbl>
              <a:tblPr firstRow="1" firstCol="1" bandRow="1"/>
              <a:tblGrid>
                <a:gridCol w="898617">
                  <a:extLst>
                    <a:ext uri="{9D8B030D-6E8A-4147-A177-3AD203B41FA5}">
                      <a16:colId xmlns:a16="http://schemas.microsoft.com/office/drawing/2014/main" val="4253138932"/>
                    </a:ext>
                  </a:extLst>
                </a:gridCol>
                <a:gridCol w="1400785">
                  <a:extLst>
                    <a:ext uri="{9D8B030D-6E8A-4147-A177-3AD203B41FA5}">
                      <a16:colId xmlns:a16="http://schemas.microsoft.com/office/drawing/2014/main" val="27684348"/>
                    </a:ext>
                  </a:extLst>
                </a:gridCol>
                <a:gridCol w="1180536">
                  <a:extLst>
                    <a:ext uri="{9D8B030D-6E8A-4147-A177-3AD203B41FA5}">
                      <a16:colId xmlns:a16="http://schemas.microsoft.com/office/drawing/2014/main" val="3768393078"/>
                    </a:ext>
                  </a:extLst>
                </a:gridCol>
                <a:gridCol w="1021131">
                  <a:extLst>
                    <a:ext uri="{9D8B030D-6E8A-4147-A177-3AD203B41FA5}">
                      <a16:colId xmlns:a16="http://schemas.microsoft.com/office/drawing/2014/main" val="1530533016"/>
                    </a:ext>
                  </a:extLst>
                </a:gridCol>
              </a:tblGrid>
              <a:tr h="3487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Foil 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Reaction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Activity [Bq/g]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Uncertainty [%]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7476085"/>
                  </a:ext>
                </a:extLst>
              </a:tr>
              <a:tr h="1709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Al-27(</a:t>
                      </a:r>
                      <a:r>
                        <a:rPr lang="en-US" sz="1200" noProof="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n,a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Na-24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6.75E+02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9.44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7724512"/>
                  </a:ext>
                </a:extLst>
              </a:tr>
              <a:tr h="1709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Ti-48(</a:t>
                      </a:r>
                      <a:r>
                        <a:rPr lang="en-US" sz="1200" noProof="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n,p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)Sc-48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4.82E+01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8.21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665048"/>
                  </a:ext>
                </a:extLst>
              </a:tr>
              <a:tr h="1709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Fe-56(</a:t>
                      </a:r>
                      <a:r>
                        <a:rPr lang="en-US" sz="1200" noProof="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n,p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)Mn-56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1.59E+03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8.00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228646"/>
                  </a:ext>
                </a:extLst>
              </a:tr>
              <a:tr h="17093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Ni-58(n,2n)Ni-57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1.37E+01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12.88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7477467"/>
                  </a:ext>
                </a:extLst>
              </a:tr>
              <a:tr h="17093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Ni-58(</a:t>
                      </a:r>
                      <a:r>
                        <a:rPr lang="en-US" sz="1200" noProof="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n,d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)Co-57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2.39E+00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11.04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163321"/>
                  </a:ext>
                </a:extLst>
              </a:tr>
              <a:tr h="1709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Zn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Zn-64(n,2n)Zn-63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1.93E+03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11.16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103111"/>
                  </a:ext>
                </a:extLst>
              </a:tr>
              <a:tr h="1709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In-115(</a:t>
                      </a:r>
                      <a:r>
                        <a:rPr lang="en-US" sz="1200" noProof="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n,n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')In-115m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8.39E+04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9.03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316783"/>
                  </a:ext>
                </a:extLst>
              </a:tr>
              <a:tr h="17093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Co-59(</a:t>
                      </a:r>
                      <a:r>
                        <a:rPr lang="en-US" sz="1200" noProof="0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n,p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)Fe-59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1.95E+00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9.10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6976508"/>
                  </a:ext>
                </a:extLst>
              </a:tr>
              <a:tr h="17093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Co-59(n,2n)Co-58m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1.66E+03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5.39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825627"/>
                  </a:ext>
                </a:extLst>
              </a:tr>
              <a:tr h="1709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Nb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Nb-93(n,2n)Nb-92m</a:t>
                      </a: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​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4.44E+01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200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15.94</a:t>
                      </a:r>
                      <a:endParaRPr lang="en-US" sz="12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8657276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F3DD12D6-6A3F-63AC-0D55-4E55649F07A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869" y="3130825"/>
            <a:ext cx="4250131" cy="31908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1163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DA93A-7ED4-C3B0-E3AE-416061852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70A7DD-D894-F6A3-180C-C30557E90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9684" y="166783"/>
            <a:ext cx="7163436" cy="402177"/>
          </a:xfrm>
        </p:spPr>
        <p:txBody>
          <a:bodyPr/>
          <a:lstStyle/>
          <a:p>
            <a:r>
              <a:rPr lang="en-US" noProof="0" dirty="0"/>
              <a:t>Neutron Spectrum Reconstruction Studies 2026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9989CF10-B1DC-A4F9-93BB-AA14F07AB9D1}"/>
              </a:ext>
            </a:extLst>
          </p:cNvPr>
          <p:cNvSpPr txBox="1"/>
          <p:nvPr/>
        </p:nvSpPr>
        <p:spPr>
          <a:xfrm>
            <a:off x="655663" y="1206276"/>
            <a:ext cx="800131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noProof="0" dirty="0"/>
              <a:t>usage of the same neutron spectrum at P10 port of JT-60SA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noProof="0" dirty="0"/>
              <a:t>consideration of the same foils set</a:t>
            </a:r>
          </a:p>
          <a:p>
            <a:endParaRPr lang="en-US" noProof="0" dirty="0"/>
          </a:p>
          <a:p>
            <a:r>
              <a:rPr lang="en-US" noProof="0" dirty="0"/>
              <a:t>Work plan:</a:t>
            </a:r>
          </a:p>
          <a:p>
            <a:r>
              <a:rPr lang="en-US" noProof="0" dirty="0"/>
              <a:t>1. Preparation of the tool that allows for including the irradiation sequence to the analysis (pulse duration + cooling time + pulse duration…)</a:t>
            </a:r>
          </a:p>
          <a:p>
            <a:r>
              <a:rPr lang="en-US" noProof="0" dirty="0"/>
              <a:t>2. FISPACT-II activity simulations</a:t>
            </a:r>
          </a:p>
          <a:p>
            <a:r>
              <a:rPr lang="en-US" noProof="0" dirty="0"/>
              <a:t>3. Deconvolution calculations with further optimization of the procedure</a:t>
            </a:r>
          </a:p>
          <a:p>
            <a:r>
              <a:rPr lang="en-US" noProof="0" dirty="0"/>
              <a:t>4. Analysis of the results uncertainty</a:t>
            </a:r>
          </a:p>
          <a:p>
            <a:endParaRPr lang="en-US" noProof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noProof="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65524E5-1F24-1227-34AD-EEA7170CD801}"/>
              </a:ext>
            </a:extLst>
          </p:cNvPr>
          <p:cNvSpPr txBox="1"/>
          <p:nvPr/>
        </p:nvSpPr>
        <p:spPr>
          <a:xfrm>
            <a:off x="377687" y="4982914"/>
            <a:ext cx="83886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noProof="0" dirty="0"/>
              <a:t>Plan for 2027:</a:t>
            </a:r>
          </a:p>
          <a:p>
            <a:r>
              <a:rPr lang="en-US" noProof="0" dirty="0"/>
              <a:t>Neutron spectrum reconstruction studies with foils that will be actually used in the first experiment. Pre</a:t>
            </a:r>
            <a:r>
              <a:rPr lang="pl-PL" noProof="0" dirty="0"/>
              <a:t>-</a:t>
            </a:r>
            <a:r>
              <a:rPr lang="en-US" noProof="0" dirty="0"/>
              <a:t>experimental analysis for reconstruction parameters optimization.</a:t>
            </a:r>
          </a:p>
        </p:txBody>
      </p:sp>
    </p:spTree>
    <p:extLst>
      <p:ext uri="{BB962C8B-B14F-4D97-AF65-F5344CB8AC3E}">
        <p14:creationId xmlns:p14="http://schemas.microsoft.com/office/powerpoint/2010/main" val="266124378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_IFPiLM_wzor" id="{642249C5-39AC-48C6-A5A9-1842D69FD3F1}" vid="{97AFB85B-1D2F-42F3-953C-BF95CC6D25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SA-EN.FE.11-T003-D002_Report on Neutron Specturm Reconstruction Studies 2025_IPPLM</Template>
  <TotalTime>187</TotalTime>
  <Words>436</Words>
  <Application>Microsoft Office PowerPoint</Application>
  <PresentationFormat>Pokaz na ekranie (4:3)</PresentationFormat>
  <Paragraphs>84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Aptos Narrow</vt:lpstr>
      <vt:lpstr>Arial</vt:lpstr>
      <vt:lpstr>Calibri</vt:lpstr>
      <vt:lpstr>Calibri Light</vt:lpstr>
      <vt:lpstr>Motyw pakietu Office</vt:lpstr>
      <vt:lpstr>Neutron Spectrum Reconstruction Studies - continuation</vt:lpstr>
      <vt:lpstr>Neutron Spectrum Reconstruction Studies</vt:lpstr>
      <vt:lpstr>Prezentacja programu PowerPoint</vt:lpstr>
      <vt:lpstr>Neutron Spectrum Reconstruction Studies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Katarzyna Mikszuta-Michalik</dc:creator>
  <cp:lastModifiedBy>Katarzyna Mikszuta-Michalik</cp:lastModifiedBy>
  <cp:revision>9</cp:revision>
  <dcterms:created xsi:type="dcterms:W3CDTF">2025-12-08T20:46:31Z</dcterms:created>
  <dcterms:modified xsi:type="dcterms:W3CDTF">2026-04-08T07:24:46Z</dcterms:modified>
</cp:coreProperties>
</file>