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sldIdLst>
    <p:sldId id="860" r:id="rId3"/>
    <p:sldId id="1241" r:id="rId4"/>
    <p:sldId id="1216" r:id="rId5"/>
    <p:sldId id="1245" r:id="rId6"/>
    <p:sldId id="1246" r:id="rId7"/>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21" d="100"/>
          <a:sy n="121" d="100"/>
        </p:scale>
        <p:origin x="461"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FD09-80B6-48EE-87F2-2DDA94DC34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AABF8B14-4EEB-4B01-8FE5-7D3F18B1DE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1B364859-8FAC-49D6-A615-1CE8435EE683}"/>
              </a:ext>
            </a:extLst>
          </p:cNvPr>
          <p:cNvSpPr>
            <a:spLocks noGrp="1"/>
          </p:cNvSpPr>
          <p:nvPr>
            <p:ph type="dt" sz="half" idx="10"/>
          </p:nvPr>
        </p:nvSpPr>
        <p:spPr/>
        <p:txBody>
          <a:bodyPr/>
          <a:lstStyle/>
          <a:p>
            <a:fld id="{B5351B28-E6DE-40EE-AB91-E7B274976726}" type="datetimeFigureOut">
              <a:rPr lang="lt-LT" smtClean="0"/>
              <a:t>2026-04-20</a:t>
            </a:fld>
            <a:endParaRPr lang="lt-LT"/>
          </a:p>
        </p:txBody>
      </p:sp>
      <p:sp>
        <p:nvSpPr>
          <p:cNvPr id="5" name="Footer Placeholder 4">
            <a:extLst>
              <a:ext uri="{FF2B5EF4-FFF2-40B4-BE49-F238E27FC236}">
                <a16:creationId xmlns:a16="http://schemas.microsoft.com/office/drawing/2014/main" id="{CB6CE75A-E5D3-40D9-A86E-086C333E9782}"/>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78223E5F-AFF1-44D1-A88E-615606060EE9}"/>
              </a:ext>
            </a:extLst>
          </p:cNvPr>
          <p:cNvSpPr>
            <a:spLocks noGrp="1"/>
          </p:cNvSpPr>
          <p:nvPr>
            <p:ph type="sldNum" sz="quarter" idx="12"/>
          </p:nvPr>
        </p:nvSpPr>
        <p:spPr/>
        <p:txBody>
          <a:bodyPr/>
          <a:lstStyle/>
          <a:p>
            <a:fld id="{E9BA110A-03FA-4A47-A406-54142A5673BE}" type="slidenum">
              <a:rPr lang="lt-LT" smtClean="0"/>
              <a:t>‹#›</a:t>
            </a:fld>
            <a:endParaRPr lang="lt-LT"/>
          </a:p>
        </p:txBody>
      </p:sp>
    </p:spTree>
    <p:extLst>
      <p:ext uri="{BB962C8B-B14F-4D97-AF65-F5344CB8AC3E}">
        <p14:creationId xmlns:p14="http://schemas.microsoft.com/office/powerpoint/2010/main" val="189056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551E-9DD8-471E-B49C-C4C2538B091F}"/>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25801DB5-2FB5-4D2C-A76D-E786CD02DC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F8CBFA5E-EEEF-4D9D-A301-0EABF3A2A2A0}"/>
              </a:ext>
            </a:extLst>
          </p:cNvPr>
          <p:cNvSpPr>
            <a:spLocks noGrp="1"/>
          </p:cNvSpPr>
          <p:nvPr>
            <p:ph type="dt" sz="half" idx="10"/>
          </p:nvPr>
        </p:nvSpPr>
        <p:spPr/>
        <p:txBody>
          <a:bodyPr/>
          <a:lstStyle/>
          <a:p>
            <a:fld id="{B5351B28-E6DE-40EE-AB91-E7B274976726}" type="datetimeFigureOut">
              <a:rPr lang="lt-LT" smtClean="0"/>
              <a:t>2026-04-20</a:t>
            </a:fld>
            <a:endParaRPr lang="lt-LT"/>
          </a:p>
        </p:txBody>
      </p:sp>
      <p:sp>
        <p:nvSpPr>
          <p:cNvPr id="5" name="Footer Placeholder 4">
            <a:extLst>
              <a:ext uri="{FF2B5EF4-FFF2-40B4-BE49-F238E27FC236}">
                <a16:creationId xmlns:a16="http://schemas.microsoft.com/office/drawing/2014/main" id="{A658F64C-3900-4B94-8CDE-A441361999E4}"/>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B8D5C74A-6625-4EC7-BF8E-629EAD659A89}"/>
              </a:ext>
            </a:extLst>
          </p:cNvPr>
          <p:cNvSpPr>
            <a:spLocks noGrp="1"/>
          </p:cNvSpPr>
          <p:nvPr>
            <p:ph type="sldNum" sz="quarter" idx="12"/>
          </p:nvPr>
        </p:nvSpPr>
        <p:spPr/>
        <p:txBody>
          <a:bodyPr/>
          <a:lstStyle/>
          <a:p>
            <a:fld id="{E9BA110A-03FA-4A47-A406-54142A5673BE}" type="slidenum">
              <a:rPr lang="lt-LT" smtClean="0"/>
              <a:t>‹#›</a:t>
            </a:fld>
            <a:endParaRPr lang="lt-LT"/>
          </a:p>
        </p:txBody>
      </p:sp>
    </p:spTree>
    <p:extLst>
      <p:ext uri="{BB962C8B-B14F-4D97-AF65-F5344CB8AC3E}">
        <p14:creationId xmlns:p14="http://schemas.microsoft.com/office/powerpoint/2010/main" val="1429417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56EDBF-97E4-43F0-B7D0-37AF432567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26F80A54-E823-4D95-9B82-9A74C6522F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D1CF2841-70A3-4AAC-92DD-F34D5C2E7F4E}"/>
              </a:ext>
            </a:extLst>
          </p:cNvPr>
          <p:cNvSpPr>
            <a:spLocks noGrp="1"/>
          </p:cNvSpPr>
          <p:nvPr>
            <p:ph type="dt" sz="half" idx="10"/>
          </p:nvPr>
        </p:nvSpPr>
        <p:spPr/>
        <p:txBody>
          <a:bodyPr/>
          <a:lstStyle/>
          <a:p>
            <a:fld id="{B5351B28-E6DE-40EE-AB91-E7B274976726}" type="datetimeFigureOut">
              <a:rPr lang="lt-LT" smtClean="0"/>
              <a:t>2026-04-20</a:t>
            </a:fld>
            <a:endParaRPr lang="lt-LT"/>
          </a:p>
        </p:txBody>
      </p:sp>
      <p:sp>
        <p:nvSpPr>
          <p:cNvPr id="5" name="Footer Placeholder 4">
            <a:extLst>
              <a:ext uri="{FF2B5EF4-FFF2-40B4-BE49-F238E27FC236}">
                <a16:creationId xmlns:a16="http://schemas.microsoft.com/office/drawing/2014/main" id="{900C02A5-FB38-4856-A411-45B3818B0A69}"/>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E082D138-97D5-427A-BB28-38E36C381D3A}"/>
              </a:ext>
            </a:extLst>
          </p:cNvPr>
          <p:cNvSpPr>
            <a:spLocks noGrp="1"/>
          </p:cNvSpPr>
          <p:nvPr>
            <p:ph type="sldNum" sz="quarter" idx="12"/>
          </p:nvPr>
        </p:nvSpPr>
        <p:spPr/>
        <p:txBody>
          <a:bodyPr/>
          <a:lstStyle/>
          <a:p>
            <a:fld id="{E9BA110A-03FA-4A47-A406-54142A5673BE}" type="slidenum">
              <a:rPr lang="lt-LT" smtClean="0"/>
              <a:t>‹#›</a:t>
            </a:fld>
            <a:endParaRPr lang="lt-LT"/>
          </a:p>
        </p:txBody>
      </p:sp>
    </p:spTree>
    <p:extLst>
      <p:ext uri="{BB962C8B-B14F-4D97-AF65-F5344CB8AC3E}">
        <p14:creationId xmlns:p14="http://schemas.microsoft.com/office/powerpoint/2010/main" val="2907894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EUROfusion_cover">
    <p:spTree>
      <p:nvGrpSpPr>
        <p:cNvPr id="1" name=""/>
        <p:cNvGrpSpPr/>
        <p:nvPr/>
      </p:nvGrpSpPr>
      <p:grpSpPr>
        <a:xfrm>
          <a:off x="0" y="0"/>
          <a:ext cx="0" cy="0"/>
          <a:chOff x="0" y="0"/>
          <a:chExt cx="0" cy="0"/>
        </a:xfrm>
      </p:grpSpPr>
      <p:grpSp>
        <p:nvGrpSpPr>
          <p:cNvPr id="4" name="Gruppieren 3"/>
          <p:cNvGrpSpPr/>
          <p:nvPr/>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GB"/>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p:nvPicPr>
        <p:blipFill>
          <a:blip r:embed="rId4">
            <a:alphaModFix/>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1149027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GB"/>
              <a:t>Click to edit Master text styles</a:t>
            </a:r>
          </a:p>
          <a:p>
            <a:pPr lvl="1"/>
            <a:r>
              <a:rPr lang="en-GB"/>
              <a:t>Second level</a:t>
            </a:r>
          </a:p>
          <a:p>
            <a:pPr lvl="2"/>
            <a:r>
              <a:rPr lang="en-GB"/>
              <a:t>Third level</a:t>
            </a: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10" name="Espace réservé du pied de page 3">
            <a:extLst>
              <a:ext uri="{FF2B5EF4-FFF2-40B4-BE49-F238E27FC236}">
                <a16:creationId xmlns:a16="http://schemas.microsoft.com/office/drawing/2014/main" id="{D0CBB080-D16A-055E-8322-85233524E217}"/>
              </a:ext>
            </a:extLst>
          </p:cNvPr>
          <p:cNvSpPr>
            <a:spLocks noGrp="1"/>
          </p:cNvSpPr>
          <p:nvPr>
            <p:ph type="ftr" sz="quarter" idx="3"/>
          </p:nvPr>
        </p:nvSpPr>
        <p:spPr>
          <a:xfrm>
            <a:off x="807867" y="6546892"/>
            <a:ext cx="5939161" cy="302230"/>
          </a:xfrm>
          <a:prstGeom prst="rect">
            <a:avLst/>
          </a:prstGeom>
        </p:spPr>
        <p:txBody>
          <a:bodyPr/>
          <a:lstStyle>
            <a:lvl1pPr>
              <a:defRPr sz="1400"/>
            </a:lvl1pPr>
          </a:lstStyle>
          <a:p>
            <a:endParaRPr lang="en-GB" dirty="0"/>
          </a:p>
        </p:txBody>
      </p:sp>
    </p:spTree>
    <p:extLst>
      <p:ext uri="{BB962C8B-B14F-4D97-AF65-F5344CB8AC3E}">
        <p14:creationId xmlns:p14="http://schemas.microsoft.com/office/powerpoint/2010/main" val="623576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UROfusion_content_empty">
    <p:spTree>
      <p:nvGrpSpPr>
        <p:cNvPr id="1" name=""/>
        <p:cNvGrpSpPr/>
        <p:nvPr/>
      </p:nvGrpSpPr>
      <p:grpSpPr>
        <a:xfrm>
          <a:off x="0" y="0"/>
          <a:ext cx="0" cy="0"/>
          <a:chOff x="0" y="0"/>
          <a:chExt cx="0" cy="0"/>
        </a:xfrm>
      </p:grpSpPr>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a:t>Click to edit Master title style</a:t>
            </a:r>
            <a:endParaRPr lang="en-GB" dirty="0"/>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11" name="Espace réservé du pied de page 3">
            <a:extLst>
              <a:ext uri="{FF2B5EF4-FFF2-40B4-BE49-F238E27FC236}">
                <a16:creationId xmlns:a16="http://schemas.microsoft.com/office/drawing/2014/main" id="{D0CBB080-D16A-055E-8322-85233524E217}"/>
              </a:ext>
            </a:extLst>
          </p:cNvPr>
          <p:cNvSpPr>
            <a:spLocks noGrp="1"/>
          </p:cNvSpPr>
          <p:nvPr>
            <p:ph type="ftr" sz="quarter" idx="3"/>
          </p:nvPr>
        </p:nvSpPr>
        <p:spPr>
          <a:xfrm>
            <a:off x="807867" y="6546892"/>
            <a:ext cx="5939161" cy="302230"/>
          </a:xfrm>
          <a:prstGeom prst="rect">
            <a:avLst/>
          </a:prstGeom>
        </p:spPr>
        <p:txBody>
          <a:bodyPr/>
          <a:lstStyle>
            <a:lvl1pPr>
              <a:defRPr sz="1400"/>
            </a:lvl1pPr>
          </a:lstStyle>
          <a:p>
            <a:endParaRPr lang="en-GB" dirty="0"/>
          </a:p>
        </p:txBody>
      </p:sp>
      <p:sp>
        <p:nvSpPr>
          <p:cNvPr id="12" name="Rectangle 3">
            <a:extLst>
              <a:ext uri="{FF2B5EF4-FFF2-40B4-BE49-F238E27FC236}">
                <a16:creationId xmlns:a16="http://schemas.microsoft.com/office/drawing/2014/main" id="{47ECB478-BAE3-9650-1ED0-40553289DFEC}"/>
              </a:ext>
            </a:extLst>
          </p:cNvPr>
          <p:cNvSpPr/>
          <p:nvPr/>
        </p:nvSpPr>
        <p:spPr>
          <a:xfrm>
            <a:off x="10352" y="6509062"/>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Slide Number Placeholder 8"/>
          <p:cNvSpPr txBox="1">
            <a:spLocks/>
          </p:cNvSpPr>
          <p:nvPr/>
        </p:nvSpPr>
        <p:spPr>
          <a:xfrm>
            <a:off x="125766" y="6573755"/>
            <a:ext cx="720080" cy="199174"/>
          </a:xfrm>
          <a:prstGeom prst="rect">
            <a:avLst/>
          </a:prstGeom>
        </p:spPr>
        <p:txBody>
          <a:bodyPr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6D9FA1-99C7-4910-8E32-B85D378B0060}" type="slidenum">
              <a:rPr lang="en-GB" sz="1600" smtClean="0">
                <a:solidFill>
                  <a:prstClr val="white"/>
                </a:solidFill>
              </a:rPr>
              <a:pPr/>
              <a:t>‹#›</a:t>
            </a:fld>
            <a:endParaRPr lang="en-GB" sz="1600" dirty="0">
              <a:solidFill>
                <a:prstClr val="white"/>
              </a:solidFill>
            </a:endParaRPr>
          </a:p>
        </p:txBody>
      </p:sp>
      <p:sp>
        <p:nvSpPr>
          <p:cNvPr id="14" name="Espace réservé du pied de page 3">
            <a:extLst>
              <a:ext uri="{FF2B5EF4-FFF2-40B4-BE49-F238E27FC236}">
                <a16:creationId xmlns:a16="http://schemas.microsoft.com/office/drawing/2014/main" id="{D0CBB080-D16A-055E-8322-85233524E217}"/>
              </a:ext>
            </a:extLst>
          </p:cNvPr>
          <p:cNvSpPr txBox="1">
            <a:spLocks/>
          </p:cNvSpPr>
          <p:nvPr/>
        </p:nvSpPr>
        <p:spPr>
          <a:xfrm>
            <a:off x="818219" y="6512854"/>
            <a:ext cx="5939161" cy="302230"/>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white"/>
                </a:solidFill>
              </a:rPr>
              <a:t>G. Pintsuk, G. Aiello, C. Hamelin | Materials TRL Methodology | 24 Feb. 2026</a:t>
            </a:r>
          </a:p>
        </p:txBody>
      </p:sp>
    </p:spTree>
    <p:extLst>
      <p:ext uri="{BB962C8B-B14F-4D97-AF65-F5344CB8AC3E}">
        <p14:creationId xmlns:p14="http://schemas.microsoft.com/office/powerpoint/2010/main" val="3656845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p:nvPicPr>
        <p:blipFill>
          <a:blip r:embed="rId2">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pPr/>
              <a:t>‹#›</a:t>
            </a:fld>
            <a:endParaRPr lang="en-GB" dirty="0"/>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414" y="979851"/>
            <a:ext cx="12181172" cy="5577840"/>
          </a:xfrm>
          <a:prstGeom prst="rect">
            <a:avLst/>
          </a:prstGeom>
        </p:spPr>
      </p:pic>
      <p:sp>
        <p:nvSpPr>
          <p:cNvPr id="11" name="Espace réservé du pied de page 3">
            <a:extLst>
              <a:ext uri="{FF2B5EF4-FFF2-40B4-BE49-F238E27FC236}">
                <a16:creationId xmlns:a16="http://schemas.microsoft.com/office/drawing/2014/main" id="{D0CBB080-D16A-055E-8322-85233524E217}"/>
              </a:ext>
            </a:extLst>
          </p:cNvPr>
          <p:cNvSpPr>
            <a:spLocks noGrp="1"/>
          </p:cNvSpPr>
          <p:nvPr>
            <p:ph type="ftr" sz="quarter" idx="3"/>
          </p:nvPr>
        </p:nvSpPr>
        <p:spPr>
          <a:xfrm>
            <a:off x="807867" y="6546892"/>
            <a:ext cx="5939161" cy="302230"/>
          </a:xfrm>
          <a:prstGeom prst="rect">
            <a:avLst/>
          </a:prstGeom>
        </p:spPr>
        <p:txBody>
          <a:bodyPr/>
          <a:lstStyle>
            <a:lvl1pPr>
              <a:defRPr sz="1400"/>
            </a:lvl1pPr>
          </a:lstStyle>
          <a:p>
            <a:endParaRPr lang="en-GB" dirty="0"/>
          </a:p>
        </p:txBody>
      </p:sp>
    </p:spTree>
    <p:extLst>
      <p:ext uri="{BB962C8B-B14F-4D97-AF65-F5344CB8AC3E}">
        <p14:creationId xmlns:p14="http://schemas.microsoft.com/office/powerpoint/2010/main" val="430509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EB1851A-CFBC-47C7-80F8-04FF84B1759D}" type="datetimeFigureOut">
              <a:rPr lang="en-GB" smtClean="0"/>
              <a:pPr/>
              <a:t>20/04/2026</a:t>
            </a:fld>
            <a:endParaRPr lang="en-GB" dirty="0"/>
          </a:p>
        </p:txBody>
      </p:sp>
      <p:sp>
        <p:nvSpPr>
          <p:cNvPr id="4" name="Foliennummernplatzhalter 3"/>
          <p:cNvSpPr>
            <a:spLocks noGrp="1"/>
          </p:cNvSpPr>
          <p:nvPr>
            <p:ph type="sldNum" sz="quarter" idx="12"/>
          </p:nvPr>
        </p:nvSpPr>
        <p:spPr/>
        <p:txBody>
          <a:bodyPr/>
          <a:lstStyle/>
          <a:p>
            <a:fld id="{6A6D9FA1-99C7-4910-8E32-B85D378B0060}" type="slidenum">
              <a:rPr lang="en-GB" smtClean="0"/>
              <a:pPr/>
              <a:t>‹#›</a:t>
            </a:fld>
            <a:endParaRPr lang="en-GB" dirty="0"/>
          </a:p>
        </p:txBody>
      </p:sp>
      <p:sp>
        <p:nvSpPr>
          <p:cNvPr id="5" name="Espace réservé du pied de page 3">
            <a:extLst>
              <a:ext uri="{FF2B5EF4-FFF2-40B4-BE49-F238E27FC236}">
                <a16:creationId xmlns:a16="http://schemas.microsoft.com/office/drawing/2014/main" id="{D0CBB080-D16A-055E-8322-85233524E217}"/>
              </a:ext>
            </a:extLst>
          </p:cNvPr>
          <p:cNvSpPr>
            <a:spLocks noGrp="1"/>
          </p:cNvSpPr>
          <p:nvPr>
            <p:ph type="ftr" sz="quarter" idx="3"/>
          </p:nvPr>
        </p:nvSpPr>
        <p:spPr>
          <a:xfrm>
            <a:off x="807867" y="6546892"/>
            <a:ext cx="5939161" cy="302230"/>
          </a:xfrm>
          <a:prstGeom prst="rect">
            <a:avLst/>
          </a:prstGeom>
        </p:spPr>
        <p:txBody>
          <a:bodyPr/>
          <a:lstStyle>
            <a:lvl1pPr>
              <a:defRPr sz="1400"/>
            </a:lvl1pPr>
          </a:lstStyle>
          <a:p>
            <a:endParaRPr lang="en-GB" dirty="0"/>
          </a:p>
        </p:txBody>
      </p:sp>
    </p:spTree>
    <p:extLst>
      <p:ext uri="{BB962C8B-B14F-4D97-AF65-F5344CB8AC3E}">
        <p14:creationId xmlns:p14="http://schemas.microsoft.com/office/powerpoint/2010/main" val="1704138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6" name="Rectangle 4"/>
          <p:cNvSpPr/>
          <p:nvPr/>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ln>
                <a:noFill/>
              </a:ln>
              <a:effectLst/>
            </a:endParaRPr>
          </a:p>
        </p:txBody>
      </p:sp>
      <p:pic>
        <p:nvPicPr>
          <p:cNvPr id="7" name="Picture 6" descr="EurofusionDis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8555" y="93574"/>
            <a:ext cx="490611" cy="498653"/>
          </a:xfrm>
          <a:prstGeom prst="rect">
            <a:avLst/>
          </a:prstGeom>
        </p:spPr>
      </p:pic>
      <p:sp>
        <p:nvSpPr>
          <p:cNvPr id="4" name="Espace réservé du pied de page 3">
            <a:extLst>
              <a:ext uri="{FF2B5EF4-FFF2-40B4-BE49-F238E27FC236}">
                <a16:creationId xmlns:a16="http://schemas.microsoft.com/office/drawing/2014/main" id="{D0CBB080-D16A-055E-8322-85233524E217}"/>
              </a:ext>
            </a:extLst>
          </p:cNvPr>
          <p:cNvSpPr>
            <a:spLocks noGrp="1"/>
          </p:cNvSpPr>
          <p:nvPr>
            <p:ph type="ftr" sz="quarter" idx="3"/>
          </p:nvPr>
        </p:nvSpPr>
        <p:spPr>
          <a:xfrm>
            <a:off x="807867" y="6546892"/>
            <a:ext cx="5939161" cy="302230"/>
          </a:xfrm>
          <a:prstGeom prst="rect">
            <a:avLst/>
          </a:prstGeom>
        </p:spPr>
        <p:txBody>
          <a:bodyPr/>
          <a:lstStyle>
            <a:lvl1pPr>
              <a:defRPr sz="1400"/>
            </a:lvl1pPr>
          </a:lstStyle>
          <a:p>
            <a:endParaRPr lang="en-GB" dirty="0"/>
          </a:p>
        </p:txBody>
      </p:sp>
    </p:spTree>
    <p:extLst>
      <p:ext uri="{BB962C8B-B14F-4D97-AF65-F5344CB8AC3E}">
        <p14:creationId xmlns:p14="http://schemas.microsoft.com/office/powerpoint/2010/main" val="655750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C481D-01E1-4D1F-91C3-6335235E4DF0}"/>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8707BB62-3449-46C8-B1E5-D137EA25AF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BE655857-A37A-4E14-89F3-5DB19465461D}"/>
              </a:ext>
            </a:extLst>
          </p:cNvPr>
          <p:cNvSpPr>
            <a:spLocks noGrp="1"/>
          </p:cNvSpPr>
          <p:nvPr>
            <p:ph type="dt" sz="half" idx="10"/>
          </p:nvPr>
        </p:nvSpPr>
        <p:spPr/>
        <p:txBody>
          <a:bodyPr/>
          <a:lstStyle/>
          <a:p>
            <a:fld id="{B5351B28-E6DE-40EE-AB91-E7B274976726}" type="datetimeFigureOut">
              <a:rPr lang="lt-LT" smtClean="0"/>
              <a:t>2026-04-20</a:t>
            </a:fld>
            <a:endParaRPr lang="lt-LT"/>
          </a:p>
        </p:txBody>
      </p:sp>
      <p:sp>
        <p:nvSpPr>
          <p:cNvPr id="5" name="Footer Placeholder 4">
            <a:extLst>
              <a:ext uri="{FF2B5EF4-FFF2-40B4-BE49-F238E27FC236}">
                <a16:creationId xmlns:a16="http://schemas.microsoft.com/office/drawing/2014/main" id="{274EFE1D-7526-49FF-855A-C5748F092497}"/>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25F854D7-7BDF-494C-8A86-A5F206A31D85}"/>
              </a:ext>
            </a:extLst>
          </p:cNvPr>
          <p:cNvSpPr>
            <a:spLocks noGrp="1"/>
          </p:cNvSpPr>
          <p:nvPr>
            <p:ph type="sldNum" sz="quarter" idx="12"/>
          </p:nvPr>
        </p:nvSpPr>
        <p:spPr/>
        <p:txBody>
          <a:bodyPr/>
          <a:lstStyle/>
          <a:p>
            <a:fld id="{E9BA110A-03FA-4A47-A406-54142A5673BE}" type="slidenum">
              <a:rPr lang="lt-LT" smtClean="0"/>
              <a:t>‹#›</a:t>
            </a:fld>
            <a:endParaRPr lang="lt-LT"/>
          </a:p>
        </p:txBody>
      </p:sp>
    </p:spTree>
    <p:extLst>
      <p:ext uri="{BB962C8B-B14F-4D97-AF65-F5344CB8AC3E}">
        <p14:creationId xmlns:p14="http://schemas.microsoft.com/office/powerpoint/2010/main" val="43044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F089B-1A94-4862-AF8F-6C8269A4CB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0F340DD8-0940-42C4-9F6E-3B890A5E90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18841E-A82C-4730-B0BE-9847F3C22D5D}"/>
              </a:ext>
            </a:extLst>
          </p:cNvPr>
          <p:cNvSpPr>
            <a:spLocks noGrp="1"/>
          </p:cNvSpPr>
          <p:nvPr>
            <p:ph type="dt" sz="half" idx="10"/>
          </p:nvPr>
        </p:nvSpPr>
        <p:spPr/>
        <p:txBody>
          <a:bodyPr/>
          <a:lstStyle/>
          <a:p>
            <a:fld id="{B5351B28-E6DE-40EE-AB91-E7B274976726}" type="datetimeFigureOut">
              <a:rPr lang="lt-LT" smtClean="0"/>
              <a:t>2026-04-20</a:t>
            </a:fld>
            <a:endParaRPr lang="lt-LT"/>
          </a:p>
        </p:txBody>
      </p:sp>
      <p:sp>
        <p:nvSpPr>
          <p:cNvPr id="5" name="Footer Placeholder 4">
            <a:extLst>
              <a:ext uri="{FF2B5EF4-FFF2-40B4-BE49-F238E27FC236}">
                <a16:creationId xmlns:a16="http://schemas.microsoft.com/office/drawing/2014/main" id="{B92A6D6B-36FB-4E3F-9178-84B8DA8374AF}"/>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C48B3D15-AC6D-4CE5-939B-2A4F404E6B65}"/>
              </a:ext>
            </a:extLst>
          </p:cNvPr>
          <p:cNvSpPr>
            <a:spLocks noGrp="1"/>
          </p:cNvSpPr>
          <p:nvPr>
            <p:ph type="sldNum" sz="quarter" idx="12"/>
          </p:nvPr>
        </p:nvSpPr>
        <p:spPr/>
        <p:txBody>
          <a:bodyPr/>
          <a:lstStyle/>
          <a:p>
            <a:fld id="{E9BA110A-03FA-4A47-A406-54142A5673BE}" type="slidenum">
              <a:rPr lang="lt-LT" smtClean="0"/>
              <a:t>‹#›</a:t>
            </a:fld>
            <a:endParaRPr lang="lt-LT"/>
          </a:p>
        </p:txBody>
      </p:sp>
    </p:spTree>
    <p:extLst>
      <p:ext uri="{BB962C8B-B14F-4D97-AF65-F5344CB8AC3E}">
        <p14:creationId xmlns:p14="http://schemas.microsoft.com/office/powerpoint/2010/main" val="337323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F4DC-EC67-44A4-9954-D4F5154A30D6}"/>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3EC584FE-4797-442F-9249-F3DF31EE73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D64045EE-A0B5-441D-BA35-ED2A9DCCAB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3C62A30F-AE40-4F48-8669-47ED5EDC3843}"/>
              </a:ext>
            </a:extLst>
          </p:cNvPr>
          <p:cNvSpPr>
            <a:spLocks noGrp="1"/>
          </p:cNvSpPr>
          <p:nvPr>
            <p:ph type="dt" sz="half" idx="10"/>
          </p:nvPr>
        </p:nvSpPr>
        <p:spPr/>
        <p:txBody>
          <a:bodyPr/>
          <a:lstStyle/>
          <a:p>
            <a:fld id="{B5351B28-E6DE-40EE-AB91-E7B274976726}" type="datetimeFigureOut">
              <a:rPr lang="lt-LT" smtClean="0"/>
              <a:t>2026-04-20</a:t>
            </a:fld>
            <a:endParaRPr lang="lt-LT"/>
          </a:p>
        </p:txBody>
      </p:sp>
      <p:sp>
        <p:nvSpPr>
          <p:cNvPr id="6" name="Footer Placeholder 5">
            <a:extLst>
              <a:ext uri="{FF2B5EF4-FFF2-40B4-BE49-F238E27FC236}">
                <a16:creationId xmlns:a16="http://schemas.microsoft.com/office/drawing/2014/main" id="{4134AEA4-F949-43CB-8B12-F84D60DCD399}"/>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FD5F050C-D72F-41A6-B926-867B05D51785}"/>
              </a:ext>
            </a:extLst>
          </p:cNvPr>
          <p:cNvSpPr>
            <a:spLocks noGrp="1"/>
          </p:cNvSpPr>
          <p:nvPr>
            <p:ph type="sldNum" sz="quarter" idx="12"/>
          </p:nvPr>
        </p:nvSpPr>
        <p:spPr/>
        <p:txBody>
          <a:bodyPr/>
          <a:lstStyle/>
          <a:p>
            <a:fld id="{E9BA110A-03FA-4A47-A406-54142A5673BE}" type="slidenum">
              <a:rPr lang="lt-LT" smtClean="0"/>
              <a:t>‹#›</a:t>
            </a:fld>
            <a:endParaRPr lang="lt-LT"/>
          </a:p>
        </p:txBody>
      </p:sp>
    </p:spTree>
    <p:extLst>
      <p:ext uri="{BB962C8B-B14F-4D97-AF65-F5344CB8AC3E}">
        <p14:creationId xmlns:p14="http://schemas.microsoft.com/office/powerpoint/2010/main" val="1336402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04711-C238-453B-AF80-BE14F935E783}"/>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id="{5E371F46-E6FE-45BB-A991-9D21444B71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05EE50-A239-4DC3-94A2-07848FADC1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D5CC6308-5F5D-4560-8B98-7BCCB8970A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868967-3ED0-4FB8-802A-6BEBB5B2F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89DFCBEF-42FE-481E-AF20-3787FF4C79AE}"/>
              </a:ext>
            </a:extLst>
          </p:cNvPr>
          <p:cNvSpPr>
            <a:spLocks noGrp="1"/>
          </p:cNvSpPr>
          <p:nvPr>
            <p:ph type="dt" sz="half" idx="10"/>
          </p:nvPr>
        </p:nvSpPr>
        <p:spPr/>
        <p:txBody>
          <a:bodyPr/>
          <a:lstStyle/>
          <a:p>
            <a:fld id="{B5351B28-E6DE-40EE-AB91-E7B274976726}" type="datetimeFigureOut">
              <a:rPr lang="lt-LT" smtClean="0"/>
              <a:t>2026-04-20</a:t>
            </a:fld>
            <a:endParaRPr lang="lt-LT"/>
          </a:p>
        </p:txBody>
      </p:sp>
      <p:sp>
        <p:nvSpPr>
          <p:cNvPr id="8" name="Footer Placeholder 7">
            <a:extLst>
              <a:ext uri="{FF2B5EF4-FFF2-40B4-BE49-F238E27FC236}">
                <a16:creationId xmlns:a16="http://schemas.microsoft.com/office/drawing/2014/main" id="{07BDD577-1487-455F-BF5E-44695F84CB8C}"/>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1D31806E-AFEA-4307-AE0A-AD6A03C4A4B2}"/>
              </a:ext>
            </a:extLst>
          </p:cNvPr>
          <p:cNvSpPr>
            <a:spLocks noGrp="1"/>
          </p:cNvSpPr>
          <p:nvPr>
            <p:ph type="sldNum" sz="quarter" idx="12"/>
          </p:nvPr>
        </p:nvSpPr>
        <p:spPr/>
        <p:txBody>
          <a:bodyPr/>
          <a:lstStyle/>
          <a:p>
            <a:fld id="{E9BA110A-03FA-4A47-A406-54142A5673BE}" type="slidenum">
              <a:rPr lang="lt-LT" smtClean="0"/>
              <a:t>‹#›</a:t>
            </a:fld>
            <a:endParaRPr lang="lt-LT"/>
          </a:p>
        </p:txBody>
      </p:sp>
    </p:spTree>
    <p:extLst>
      <p:ext uri="{BB962C8B-B14F-4D97-AF65-F5344CB8AC3E}">
        <p14:creationId xmlns:p14="http://schemas.microsoft.com/office/powerpoint/2010/main" val="367800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34D70-05A8-462B-8CB8-B058787FE00E}"/>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21EA0963-7287-42DD-B614-6357AF0B3AB0}"/>
              </a:ext>
            </a:extLst>
          </p:cNvPr>
          <p:cNvSpPr>
            <a:spLocks noGrp="1"/>
          </p:cNvSpPr>
          <p:nvPr>
            <p:ph type="dt" sz="half" idx="10"/>
          </p:nvPr>
        </p:nvSpPr>
        <p:spPr/>
        <p:txBody>
          <a:bodyPr/>
          <a:lstStyle/>
          <a:p>
            <a:fld id="{B5351B28-E6DE-40EE-AB91-E7B274976726}" type="datetimeFigureOut">
              <a:rPr lang="lt-LT" smtClean="0"/>
              <a:t>2026-04-20</a:t>
            </a:fld>
            <a:endParaRPr lang="lt-LT"/>
          </a:p>
        </p:txBody>
      </p:sp>
      <p:sp>
        <p:nvSpPr>
          <p:cNvPr id="4" name="Footer Placeholder 3">
            <a:extLst>
              <a:ext uri="{FF2B5EF4-FFF2-40B4-BE49-F238E27FC236}">
                <a16:creationId xmlns:a16="http://schemas.microsoft.com/office/drawing/2014/main" id="{08FA83F4-9152-421A-B41C-6B3C94054D67}"/>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4FD354BA-1CD7-4CE5-9023-0FFA87F9EBFB}"/>
              </a:ext>
            </a:extLst>
          </p:cNvPr>
          <p:cNvSpPr>
            <a:spLocks noGrp="1"/>
          </p:cNvSpPr>
          <p:nvPr>
            <p:ph type="sldNum" sz="quarter" idx="12"/>
          </p:nvPr>
        </p:nvSpPr>
        <p:spPr/>
        <p:txBody>
          <a:bodyPr/>
          <a:lstStyle/>
          <a:p>
            <a:fld id="{E9BA110A-03FA-4A47-A406-54142A5673BE}" type="slidenum">
              <a:rPr lang="lt-LT" smtClean="0"/>
              <a:t>‹#›</a:t>
            </a:fld>
            <a:endParaRPr lang="lt-LT"/>
          </a:p>
        </p:txBody>
      </p:sp>
    </p:spTree>
    <p:extLst>
      <p:ext uri="{BB962C8B-B14F-4D97-AF65-F5344CB8AC3E}">
        <p14:creationId xmlns:p14="http://schemas.microsoft.com/office/powerpoint/2010/main" val="294864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7F3761-E0E1-4C3C-93B9-45C52F8D2119}"/>
              </a:ext>
            </a:extLst>
          </p:cNvPr>
          <p:cNvSpPr>
            <a:spLocks noGrp="1"/>
          </p:cNvSpPr>
          <p:nvPr>
            <p:ph type="dt" sz="half" idx="10"/>
          </p:nvPr>
        </p:nvSpPr>
        <p:spPr/>
        <p:txBody>
          <a:bodyPr/>
          <a:lstStyle/>
          <a:p>
            <a:fld id="{B5351B28-E6DE-40EE-AB91-E7B274976726}" type="datetimeFigureOut">
              <a:rPr lang="lt-LT" smtClean="0"/>
              <a:t>2026-04-20</a:t>
            </a:fld>
            <a:endParaRPr lang="lt-LT"/>
          </a:p>
        </p:txBody>
      </p:sp>
      <p:sp>
        <p:nvSpPr>
          <p:cNvPr id="3" name="Footer Placeholder 2">
            <a:extLst>
              <a:ext uri="{FF2B5EF4-FFF2-40B4-BE49-F238E27FC236}">
                <a16:creationId xmlns:a16="http://schemas.microsoft.com/office/drawing/2014/main" id="{5E5FEAD0-19A5-40EF-A288-3E1AC933CA4B}"/>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1025192C-E4CD-437C-BA5B-00317EF4CE0D}"/>
              </a:ext>
            </a:extLst>
          </p:cNvPr>
          <p:cNvSpPr>
            <a:spLocks noGrp="1"/>
          </p:cNvSpPr>
          <p:nvPr>
            <p:ph type="sldNum" sz="quarter" idx="12"/>
          </p:nvPr>
        </p:nvSpPr>
        <p:spPr/>
        <p:txBody>
          <a:bodyPr/>
          <a:lstStyle/>
          <a:p>
            <a:fld id="{E9BA110A-03FA-4A47-A406-54142A5673BE}" type="slidenum">
              <a:rPr lang="lt-LT" smtClean="0"/>
              <a:t>‹#›</a:t>
            </a:fld>
            <a:endParaRPr lang="lt-LT"/>
          </a:p>
        </p:txBody>
      </p:sp>
    </p:spTree>
    <p:extLst>
      <p:ext uri="{BB962C8B-B14F-4D97-AF65-F5344CB8AC3E}">
        <p14:creationId xmlns:p14="http://schemas.microsoft.com/office/powerpoint/2010/main" val="200663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57818-E449-4CF0-8867-139430E03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89BE6A1C-F1E5-44A8-8D84-6FD4A3C25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D2561F31-E308-4464-BE1F-1E8DA7D70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616EB4-3B2D-45C3-ABE1-5799027BF564}"/>
              </a:ext>
            </a:extLst>
          </p:cNvPr>
          <p:cNvSpPr>
            <a:spLocks noGrp="1"/>
          </p:cNvSpPr>
          <p:nvPr>
            <p:ph type="dt" sz="half" idx="10"/>
          </p:nvPr>
        </p:nvSpPr>
        <p:spPr/>
        <p:txBody>
          <a:bodyPr/>
          <a:lstStyle/>
          <a:p>
            <a:fld id="{B5351B28-E6DE-40EE-AB91-E7B274976726}" type="datetimeFigureOut">
              <a:rPr lang="lt-LT" smtClean="0"/>
              <a:t>2026-04-20</a:t>
            </a:fld>
            <a:endParaRPr lang="lt-LT"/>
          </a:p>
        </p:txBody>
      </p:sp>
      <p:sp>
        <p:nvSpPr>
          <p:cNvPr id="6" name="Footer Placeholder 5">
            <a:extLst>
              <a:ext uri="{FF2B5EF4-FFF2-40B4-BE49-F238E27FC236}">
                <a16:creationId xmlns:a16="http://schemas.microsoft.com/office/drawing/2014/main" id="{65299B33-B978-41E0-9406-0EAEAA56C02C}"/>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F575C049-B9BD-4C7E-8089-1EC2D6444A92}"/>
              </a:ext>
            </a:extLst>
          </p:cNvPr>
          <p:cNvSpPr>
            <a:spLocks noGrp="1"/>
          </p:cNvSpPr>
          <p:nvPr>
            <p:ph type="sldNum" sz="quarter" idx="12"/>
          </p:nvPr>
        </p:nvSpPr>
        <p:spPr/>
        <p:txBody>
          <a:bodyPr/>
          <a:lstStyle/>
          <a:p>
            <a:fld id="{E9BA110A-03FA-4A47-A406-54142A5673BE}" type="slidenum">
              <a:rPr lang="lt-LT" smtClean="0"/>
              <a:t>‹#›</a:t>
            </a:fld>
            <a:endParaRPr lang="lt-LT"/>
          </a:p>
        </p:txBody>
      </p:sp>
    </p:spTree>
    <p:extLst>
      <p:ext uri="{BB962C8B-B14F-4D97-AF65-F5344CB8AC3E}">
        <p14:creationId xmlns:p14="http://schemas.microsoft.com/office/powerpoint/2010/main" val="285738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2264-DCDC-417E-BB01-B284E41558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A0AECCF6-11F4-41D7-9CF2-CDCD0C2890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EFCD3934-73D3-4A3D-B2D7-462D907E9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4ED24-F239-4984-A728-B56E44454B8D}"/>
              </a:ext>
            </a:extLst>
          </p:cNvPr>
          <p:cNvSpPr>
            <a:spLocks noGrp="1"/>
          </p:cNvSpPr>
          <p:nvPr>
            <p:ph type="dt" sz="half" idx="10"/>
          </p:nvPr>
        </p:nvSpPr>
        <p:spPr/>
        <p:txBody>
          <a:bodyPr/>
          <a:lstStyle/>
          <a:p>
            <a:fld id="{B5351B28-E6DE-40EE-AB91-E7B274976726}" type="datetimeFigureOut">
              <a:rPr lang="lt-LT" smtClean="0"/>
              <a:t>2026-04-20</a:t>
            </a:fld>
            <a:endParaRPr lang="lt-LT"/>
          </a:p>
        </p:txBody>
      </p:sp>
      <p:sp>
        <p:nvSpPr>
          <p:cNvPr id="6" name="Footer Placeholder 5">
            <a:extLst>
              <a:ext uri="{FF2B5EF4-FFF2-40B4-BE49-F238E27FC236}">
                <a16:creationId xmlns:a16="http://schemas.microsoft.com/office/drawing/2014/main" id="{846D99AB-8CB1-4318-890E-15D3010B6AC5}"/>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6CD01A69-F7EE-4B86-B023-A75BFFFA41AB}"/>
              </a:ext>
            </a:extLst>
          </p:cNvPr>
          <p:cNvSpPr>
            <a:spLocks noGrp="1"/>
          </p:cNvSpPr>
          <p:nvPr>
            <p:ph type="sldNum" sz="quarter" idx="12"/>
          </p:nvPr>
        </p:nvSpPr>
        <p:spPr/>
        <p:txBody>
          <a:bodyPr/>
          <a:lstStyle/>
          <a:p>
            <a:fld id="{E9BA110A-03FA-4A47-A406-54142A5673BE}" type="slidenum">
              <a:rPr lang="lt-LT" smtClean="0"/>
              <a:t>‹#›</a:t>
            </a:fld>
            <a:endParaRPr lang="lt-LT"/>
          </a:p>
        </p:txBody>
      </p:sp>
    </p:spTree>
    <p:extLst>
      <p:ext uri="{BB962C8B-B14F-4D97-AF65-F5344CB8AC3E}">
        <p14:creationId xmlns:p14="http://schemas.microsoft.com/office/powerpoint/2010/main" val="1714569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89A039-EDFA-4B1E-B69A-5D45AB558C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22DFDB81-D48A-46DB-B908-D947AAB507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D71471EA-C740-4ED5-A794-93992D19B8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51B28-E6DE-40EE-AB91-E7B274976726}" type="datetimeFigureOut">
              <a:rPr lang="lt-LT" smtClean="0"/>
              <a:t>2026-04-20</a:t>
            </a:fld>
            <a:endParaRPr lang="lt-LT"/>
          </a:p>
        </p:txBody>
      </p:sp>
      <p:sp>
        <p:nvSpPr>
          <p:cNvPr id="5" name="Footer Placeholder 4">
            <a:extLst>
              <a:ext uri="{FF2B5EF4-FFF2-40B4-BE49-F238E27FC236}">
                <a16:creationId xmlns:a16="http://schemas.microsoft.com/office/drawing/2014/main" id="{96CB0F3C-F0FB-4307-AA85-DA03DA4473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id="{985A34B1-482A-43BA-89A6-6750D3148C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A110A-03FA-4A47-A406-54142A5673BE}" type="slidenum">
              <a:rPr lang="lt-LT" smtClean="0"/>
              <a:t>‹#›</a:t>
            </a:fld>
            <a:endParaRPr lang="lt-LT"/>
          </a:p>
        </p:txBody>
      </p:sp>
    </p:spTree>
    <p:extLst>
      <p:ext uri="{BB962C8B-B14F-4D97-AF65-F5344CB8AC3E}">
        <p14:creationId xmlns:p14="http://schemas.microsoft.com/office/powerpoint/2010/main" val="1759455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E9BA110A-03FA-4A47-A406-54142A5673BE}" type="slidenum">
              <a:rPr lang="lt-LT" smtClean="0"/>
              <a:t>‹#›</a:t>
            </a:fld>
            <a:endParaRPr lang="lt-LT"/>
          </a:p>
        </p:txBody>
      </p:sp>
    </p:spTree>
    <p:extLst>
      <p:ext uri="{BB962C8B-B14F-4D97-AF65-F5344CB8AC3E}">
        <p14:creationId xmlns:p14="http://schemas.microsoft.com/office/powerpoint/2010/main" val="263540442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emf"/><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A8F0F4-701E-9F73-782E-71CA1AD7BB69}"/>
              </a:ext>
            </a:extLst>
          </p:cNvPr>
          <p:cNvSpPr>
            <a:spLocks noGrp="1"/>
          </p:cNvSpPr>
          <p:nvPr>
            <p:ph type="title"/>
          </p:nvPr>
        </p:nvSpPr>
        <p:spPr>
          <a:xfrm>
            <a:off x="407368" y="2074188"/>
            <a:ext cx="10584482" cy="620251"/>
          </a:xfrm>
        </p:spPr>
        <p:txBody>
          <a:bodyPr>
            <a:normAutofit fontScale="90000"/>
          </a:bodyPr>
          <a:lstStyle/>
          <a:p>
            <a:r>
              <a:rPr lang="en-US" sz="3200" dirty="0"/>
              <a:t>SA-EN.FE.11-T004-D003:</a:t>
            </a:r>
            <a:br>
              <a:rPr lang="en-US" sz="3200" dirty="0"/>
            </a:br>
            <a:r>
              <a:rPr lang="en-US" sz="3200" dirty="0"/>
              <a:t>LEI support to neutronics activities 2026</a:t>
            </a:r>
            <a:endParaRPr lang="fr-FR" dirty="0"/>
          </a:p>
        </p:txBody>
      </p:sp>
      <p:sp>
        <p:nvSpPr>
          <p:cNvPr id="3" name="Espace réservé du texte 2">
            <a:extLst>
              <a:ext uri="{FF2B5EF4-FFF2-40B4-BE49-F238E27FC236}">
                <a16:creationId xmlns:a16="http://schemas.microsoft.com/office/drawing/2014/main" id="{5DC33375-81EF-67DB-DE8F-13667510C80C}"/>
              </a:ext>
            </a:extLst>
          </p:cNvPr>
          <p:cNvSpPr>
            <a:spLocks noGrp="1"/>
          </p:cNvSpPr>
          <p:nvPr>
            <p:ph type="body" sz="quarter" idx="10"/>
          </p:nvPr>
        </p:nvSpPr>
        <p:spPr>
          <a:xfrm>
            <a:off x="407367" y="3693074"/>
            <a:ext cx="10281653" cy="457848"/>
          </a:xfrm>
        </p:spPr>
        <p:txBody>
          <a:bodyPr/>
          <a:lstStyle/>
          <a:p>
            <a:r>
              <a:rPr lang="fr-FR" dirty="0"/>
              <a:t>Gediminas Stankunas, </a:t>
            </a:r>
            <a:r>
              <a:rPr lang="fr-FR" b="0" dirty="0"/>
              <a:t>Andrius Tidikas, Benjaminas Togobickij</a:t>
            </a:r>
          </a:p>
        </p:txBody>
      </p:sp>
      <p:sp>
        <p:nvSpPr>
          <p:cNvPr id="4" name="Espace réservé du texte 3">
            <a:extLst>
              <a:ext uri="{FF2B5EF4-FFF2-40B4-BE49-F238E27FC236}">
                <a16:creationId xmlns:a16="http://schemas.microsoft.com/office/drawing/2014/main" id="{17EF0CCA-44A5-1CF4-2E18-DA6FB9B70B87}"/>
              </a:ext>
            </a:extLst>
          </p:cNvPr>
          <p:cNvSpPr>
            <a:spLocks noGrp="1"/>
          </p:cNvSpPr>
          <p:nvPr>
            <p:ph type="body" sz="quarter" idx="11"/>
          </p:nvPr>
        </p:nvSpPr>
        <p:spPr>
          <a:xfrm>
            <a:off x="407368" y="4159260"/>
            <a:ext cx="7765476" cy="457848"/>
          </a:xfrm>
        </p:spPr>
        <p:txBody>
          <a:bodyPr/>
          <a:lstStyle/>
          <a:p>
            <a:r>
              <a:rPr lang="lt-LT" dirty="0"/>
              <a:t>Lithuanian </a:t>
            </a:r>
            <a:r>
              <a:rPr lang="lt-LT" dirty="0" err="1"/>
              <a:t>Energy</a:t>
            </a:r>
            <a:r>
              <a:rPr lang="lt-LT" dirty="0"/>
              <a:t> Institute (LEI)</a:t>
            </a:r>
            <a:endParaRPr lang="fr-FR" dirty="0"/>
          </a:p>
        </p:txBody>
      </p:sp>
      <p:sp>
        <p:nvSpPr>
          <p:cNvPr id="5" name="Espace réservé du texte 4">
            <a:extLst>
              <a:ext uri="{FF2B5EF4-FFF2-40B4-BE49-F238E27FC236}">
                <a16:creationId xmlns:a16="http://schemas.microsoft.com/office/drawing/2014/main" id="{7940E168-6D14-CDEF-94D5-278BC14B78C1}"/>
              </a:ext>
            </a:extLst>
          </p:cNvPr>
          <p:cNvSpPr>
            <a:spLocks noGrp="1"/>
          </p:cNvSpPr>
          <p:nvPr>
            <p:ph type="body" sz="quarter" idx="12"/>
          </p:nvPr>
        </p:nvSpPr>
        <p:spPr/>
        <p:txBody>
          <a:bodyPr/>
          <a:lstStyle/>
          <a:p>
            <a:endParaRPr lang="fr-FR"/>
          </a:p>
        </p:txBody>
      </p:sp>
      <p:pic>
        <p:nvPicPr>
          <p:cNvPr id="9" name="Picture 8">
            <a:extLst>
              <a:ext uri="{FF2B5EF4-FFF2-40B4-BE49-F238E27FC236}">
                <a16:creationId xmlns:a16="http://schemas.microsoft.com/office/drawing/2014/main" id="{BDE5B371-0D45-98D0-F623-63959D693DD4}"/>
              </a:ext>
            </a:extLst>
          </p:cNvPr>
          <p:cNvPicPr>
            <a:picLocks noChangeAspect="1"/>
          </p:cNvPicPr>
          <p:nvPr/>
        </p:nvPicPr>
        <p:blipFill>
          <a:blip r:embed="rId2"/>
          <a:stretch>
            <a:fillRect/>
          </a:stretch>
        </p:blipFill>
        <p:spPr>
          <a:xfrm>
            <a:off x="462974" y="4629903"/>
            <a:ext cx="1006372" cy="1039308"/>
          </a:xfrm>
          <a:prstGeom prst="rect">
            <a:avLst/>
          </a:prstGeom>
        </p:spPr>
      </p:pic>
    </p:spTree>
    <p:extLst>
      <p:ext uri="{BB962C8B-B14F-4D97-AF65-F5344CB8AC3E}">
        <p14:creationId xmlns:p14="http://schemas.microsoft.com/office/powerpoint/2010/main" val="1842114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83499" y="50939"/>
            <a:ext cx="9409045" cy="891216"/>
          </a:xfrm>
        </p:spPr>
        <p:txBody>
          <a:bodyPr/>
          <a:lstStyle/>
          <a:p>
            <a:r>
              <a:rPr lang="lt-LT" sz="3733" dirty="0" err="1">
                <a:latin typeface="+mn-lt"/>
              </a:rPr>
              <a:t>Outline</a:t>
            </a:r>
            <a:endParaRPr lang="es-ES" sz="3733" dirty="0">
              <a:latin typeface="+mn-lt"/>
            </a:endParaRPr>
          </a:p>
        </p:txBody>
      </p:sp>
      <p:sp>
        <p:nvSpPr>
          <p:cNvPr id="6" name="2 Marcador de contenido"/>
          <p:cNvSpPr>
            <a:spLocks noGrp="1"/>
          </p:cNvSpPr>
          <p:nvPr>
            <p:ph idx="1"/>
          </p:nvPr>
        </p:nvSpPr>
        <p:spPr>
          <a:xfrm>
            <a:off x="439633" y="2150603"/>
            <a:ext cx="8199870" cy="2238517"/>
          </a:xfrm>
        </p:spPr>
        <p:txBody>
          <a:bodyPr>
            <a:normAutofit/>
          </a:bodyPr>
          <a:lstStyle/>
          <a:p>
            <a:r>
              <a:rPr lang="en-US" sz="2667" dirty="0">
                <a:solidFill>
                  <a:srgbClr val="002060"/>
                </a:solidFill>
                <a:latin typeface="+mn-lt"/>
              </a:rPr>
              <a:t>Task specification</a:t>
            </a:r>
          </a:p>
          <a:p>
            <a:endParaRPr lang="en-US" sz="2667" dirty="0">
              <a:solidFill>
                <a:srgbClr val="002060"/>
              </a:solidFill>
              <a:latin typeface="+mn-lt"/>
            </a:endParaRPr>
          </a:p>
          <a:p>
            <a:r>
              <a:rPr lang="lt-LT" sz="2667" dirty="0" err="1">
                <a:solidFill>
                  <a:srgbClr val="002060"/>
                </a:solidFill>
                <a:latin typeface="+mn-lt"/>
              </a:rPr>
              <a:t>Past</a:t>
            </a:r>
            <a:r>
              <a:rPr lang="lt-LT" sz="2667" dirty="0">
                <a:solidFill>
                  <a:srgbClr val="002060"/>
                </a:solidFill>
                <a:latin typeface="+mn-lt"/>
              </a:rPr>
              <a:t> </a:t>
            </a:r>
            <a:r>
              <a:rPr lang="lt-LT" sz="2667" dirty="0" err="1">
                <a:solidFill>
                  <a:srgbClr val="002060"/>
                </a:solidFill>
                <a:latin typeface="+mn-lt"/>
              </a:rPr>
              <a:t>experiance</a:t>
            </a:r>
            <a:r>
              <a:rPr lang="lt-LT" sz="2667" dirty="0">
                <a:solidFill>
                  <a:srgbClr val="002060"/>
                </a:solidFill>
                <a:latin typeface="+mn-lt"/>
              </a:rPr>
              <a:t> </a:t>
            </a:r>
            <a:r>
              <a:rPr lang="lt-LT" sz="2667" dirty="0" err="1">
                <a:solidFill>
                  <a:srgbClr val="002060"/>
                </a:solidFill>
                <a:latin typeface="+mn-lt"/>
              </a:rPr>
              <a:t>under</a:t>
            </a:r>
            <a:r>
              <a:rPr lang="lt-LT" sz="2667" dirty="0">
                <a:solidFill>
                  <a:srgbClr val="002060"/>
                </a:solidFill>
                <a:latin typeface="+mn-lt"/>
              </a:rPr>
              <a:t> WPENS, WPSAE </a:t>
            </a:r>
            <a:r>
              <a:rPr lang="lt-LT" sz="2667" dirty="0" err="1">
                <a:solidFill>
                  <a:srgbClr val="002060"/>
                </a:solidFill>
                <a:latin typeface="+mn-lt"/>
              </a:rPr>
              <a:t>and</a:t>
            </a:r>
            <a:r>
              <a:rPr lang="lt-LT" sz="2667" dirty="0">
                <a:solidFill>
                  <a:srgbClr val="002060"/>
                </a:solidFill>
                <a:latin typeface="+mn-lt"/>
              </a:rPr>
              <a:t> WPJET3</a:t>
            </a:r>
            <a:endParaRPr lang="en-US" sz="2667" dirty="0">
              <a:solidFill>
                <a:srgbClr val="002060"/>
              </a:solidFill>
              <a:latin typeface="+mn-lt"/>
            </a:endParaRPr>
          </a:p>
          <a:p>
            <a:pPr marL="0" indent="0">
              <a:buNone/>
            </a:pPr>
            <a:endParaRPr lang="en-US" sz="2667" dirty="0">
              <a:solidFill>
                <a:srgbClr val="002060"/>
              </a:solidFill>
              <a:latin typeface="+mn-lt"/>
            </a:endParaRPr>
          </a:p>
          <a:p>
            <a:pPr marL="0" indent="0">
              <a:buNone/>
            </a:pPr>
            <a:endParaRPr lang="pl-PL" sz="2667" dirty="0">
              <a:latin typeface="+mn-lt"/>
            </a:endParaRPr>
          </a:p>
        </p:txBody>
      </p:sp>
    </p:spTree>
    <p:extLst>
      <p:ext uri="{BB962C8B-B14F-4D97-AF65-F5344CB8AC3E}">
        <p14:creationId xmlns:p14="http://schemas.microsoft.com/office/powerpoint/2010/main" val="47868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83499" y="-94099"/>
            <a:ext cx="9409045" cy="891216"/>
          </a:xfrm>
        </p:spPr>
        <p:txBody>
          <a:bodyPr/>
          <a:lstStyle/>
          <a:p>
            <a:pPr algn="l"/>
            <a:r>
              <a:rPr lang="en-GB" sz="2400" dirty="0"/>
              <a:t>SA-EN.FE.11-T004-D003:</a:t>
            </a:r>
            <a:r>
              <a:rPr lang="lt-LT" sz="2400" dirty="0"/>
              <a:t> </a:t>
            </a:r>
            <a:r>
              <a:rPr lang="en-GB" sz="2400" dirty="0"/>
              <a:t>LEI support to neutronics activities 2026</a:t>
            </a:r>
            <a:endParaRPr lang="en-GB" sz="2400" b="0" i="0" u="none" strike="noStrike" baseline="0" dirty="0">
              <a:latin typeface="Arial" panose="020B0604020202020204" pitchFamily="34" charset="0"/>
            </a:endParaRPr>
          </a:p>
        </p:txBody>
      </p:sp>
      <p:sp>
        <p:nvSpPr>
          <p:cNvPr id="4" name="TextBox 3">
            <a:extLst>
              <a:ext uri="{FF2B5EF4-FFF2-40B4-BE49-F238E27FC236}">
                <a16:creationId xmlns:a16="http://schemas.microsoft.com/office/drawing/2014/main" id="{A0E6DD40-CA92-B870-E0A8-EB5DD887A4A3}"/>
              </a:ext>
            </a:extLst>
          </p:cNvPr>
          <p:cNvSpPr txBox="1"/>
          <p:nvPr/>
        </p:nvSpPr>
        <p:spPr>
          <a:xfrm>
            <a:off x="298579" y="1017037"/>
            <a:ext cx="11576009" cy="3943708"/>
          </a:xfrm>
          <a:prstGeom prst="rect">
            <a:avLst/>
          </a:prstGeom>
          <a:noFill/>
        </p:spPr>
        <p:txBody>
          <a:bodyPr wrap="square">
            <a:spAutoFit/>
          </a:bodyPr>
          <a:lstStyle/>
          <a:p>
            <a:r>
              <a:rPr lang="en-GB" sz="2800" dirty="0"/>
              <a:t>The </a:t>
            </a:r>
            <a:r>
              <a:rPr lang="lt-LT" sz="2800" dirty="0" err="1"/>
              <a:t>activities</a:t>
            </a:r>
            <a:r>
              <a:rPr lang="en-GB" sz="2800" dirty="0"/>
              <a:t> include:</a:t>
            </a:r>
            <a:endParaRPr lang="lt-LT" sz="2800" dirty="0"/>
          </a:p>
          <a:p>
            <a:endParaRPr lang="en-GB" sz="2800" dirty="0"/>
          </a:p>
          <a:p>
            <a:pPr>
              <a:lnSpc>
                <a:spcPct val="200000"/>
              </a:lnSpc>
            </a:pPr>
            <a:r>
              <a:rPr lang="en-GB" sz="2000" dirty="0"/>
              <a:t>- Review and assessment of existing neutronics geometry models of JT-60SA.</a:t>
            </a:r>
          </a:p>
          <a:p>
            <a:pPr>
              <a:lnSpc>
                <a:spcPct val="200000"/>
              </a:lnSpc>
            </a:pPr>
            <a:r>
              <a:rPr lang="en-GB" sz="2000" dirty="0"/>
              <a:t>- Analysis of previous work and studies performed in the framework of JT-60SA development.</a:t>
            </a:r>
          </a:p>
          <a:p>
            <a:pPr>
              <a:lnSpc>
                <a:spcPct val="200000"/>
              </a:lnSpc>
            </a:pPr>
            <a:r>
              <a:rPr lang="en-GB" sz="2000" dirty="0"/>
              <a:t>- Participation in technical discussions and coordination activities with F4E and WPSA partners.</a:t>
            </a:r>
          </a:p>
          <a:p>
            <a:pPr>
              <a:lnSpc>
                <a:spcPct val="200000"/>
              </a:lnSpc>
            </a:pPr>
            <a:r>
              <a:rPr lang="en-GB" sz="2000" dirty="0"/>
              <a:t>- General support to ongoing neutronics activities within WPSA.</a:t>
            </a:r>
          </a:p>
          <a:p>
            <a:pPr>
              <a:lnSpc>
                <a:spcPct val="200000"/>
              </a:lnSpc>
            </a:pPr>
            <a:r>
              <a:rPr lang="en-GB" sz="2000" dirty="0"/>
              <a:t>- Contribution to further development or refinement of models and approaches, as required by project needs</a:t>
            </a:r>
            <a:endParaRPr lang="en-GB" sz="2000" b="0" i="0" u="none" strike="noStrike" baseline="0" dirty="0">
              <a:latin typeface="Arial" panose="020B0604020202020204" pitchFamily="34" charset="0"/>
            </a:endParaRPr>
          </a:p>
        </p:txBody>
      </p:sp>
    </p:spTree>
    <p:extLst>
      <p:ext uri="{BB962C8B-B14F-4D97-AF65-F5344CB8AC3E}">
        <p14:creationId xmlns:p14="http://schemas.microsoft.com/office/powerpoint/2010/main" val="3611457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BEFA7-E76E-25D7-4272-AA8A5FC904D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B442CA4-DD4D-4F5F-270A-809F02EE0B64}"/>
              </a:ext>
            </a:extLst>
          </p:cNvPr>
          <p:cNvSpPr>
            <a:spLocks noGrp="1"/>
          </p:cNvSpPr>
          <p:nvPr>
            <p:ph type="title"/>
          </p:nvPr>
        </p:nvSpPr>
        <p:spPr>
          <a:xfrm>
            <a:off x="1583499" y="-94099"/>
            <a:ext cx="9409045" cy="891216"/>
          </a:xfrm>
        </p:spPr>
        <p:txBody>
          <a:bodyPr/>
          <a:lstStyle/>
          <a:p>
            <a:pPr algn="l"/>
            <a:r>
              <a:rPr lang="en-GB" sz="2400" dirty="0"/>
              <a:t>Past </a:t>
            </a:r>
            <a:r>
              <a:rPr lang="en-GB" sz="2400" dirty="0" err="1"/>
              <a:t>experiance</a:t>
            </a:r>
            <a:r>
              <a:rPr lang="en-GB" sz="2400" dirty="0"/>
              <a:t> under WPENS, WPSAE and WPJET3</a:t>
            </a:r>
          </a:p>
        </p:txBody>
      </p:sp>
      <p:sp>
        <p:nvSpPr>
          <p:cNvPr id="4" name="TextBox 3">
            <a:extLst>
              <a:ext uri="{FF2B5EF4-FFF2-40B4-BE49-F238E27FC236}">
                <a16:creationId xmlns:a16="http://schemas.microsoft.com/office/drawing/2014/main" id="{B5D620E5-EDA1-B1AA-D828-3AF656AA3DA4}"/>
              </a:ext>
            </a:extLst>
          </p:cNvPr>
          <p:cNvSpPr txBox="1"/>
          <p:nvPr/>
        </p:nvSpPr>
        <p:spPr>
          <a:xfrm>
            <a:off x="298579" y="1017037"/>
            <a:ext cx="1684767" cy="6063198"/>
          </a:xfrm>
          <a:prstGeom prst="rect">
            <a:avLst/>
          </a:prstGeom>
          <a:noFill/>
        </p:spPr>
        <p:txBody>
          <a:bodyPr wrap="square">
            <a:spAutoFit/>
          </a:bodyPr>
          <a:lstStyle/>
          <a:p>
            <a:pPr marL="285750" indent="-285750">
              <a:buFont typeface="Arial" panose="020B0604020202020204" pitchFamily="34" charset="0"/>
              <a:buChar char="•"/>
            </a:pPr>
            <a:r>
              <a:rPr lang="lt-LT" dirty="0"/>
              <a:t>CAD to MCNP </a:t>
            </a:r>
            <a:r>
              <a:rPr lang="lt-LT" dirty="0" err="1"/>
              <a:t>conversion</a:t>
            </a: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a:t>MCNP </a:t>
            </a:r>
            <a:r>
              <a:rPr lang="lt-LT" dirty="0" err="1"/>
              <a:t>simulations</a:t>
            </a:r>
            <a:r>
              <a:rPr lang="lt-LT" dirty="0"/>
              <a:t>:</a:t>
            </a:r>
          </a:p>
          <a:p>
            <a:r>
              <a:rPr lang="lt-LT" i="1" dirty="0" err="1"/>
              <a:t>Flux</a:t>
            </a:r>
            <a:r>
              <a:rPr lang="lt-LT" i="1" dirty="0"/>
              <a:t>/</a:t>
            </a:r>
            <a:r>
              <a:rPr lang="lt-LT" i="1" dirty="0" err="1"/>
              <a:t>Dose</a:t>
            </a:r>
            <a:r>
              <a:rPr lang="lt-LT" i="1" dirty="0"/>
              <a:t> rate </a:t>
            </a:r>
            <a:r>
              <a:rPr lang="lt-LT" i="1" dirty="0" err="1"/>
              <a:t>maps</a:t>
            </a:r>
            <a:endParaRPr lang="lt-LT" i="1"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a:t>ADVANTG </a:t>
            </a:r>
            <a:r>
              <a:rPr lang="lt-LT" dirty="0" err="1"/>
              <a:t>weight-windows</a:t>
            </a:r>
            <a:r>
              <a:rPr lang="lt-LT" dirty="0"/>
              <a:t> </a:t>
            </a:r>
            <a:r>
              <a:rPr lang="lt-LT" dirty="0" err="1"/>
              <a:t>generation</a:t>
            </a: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err="1"/>
              <a:t>Activation</a:t>
            </a:r>
            <a:r>
              <a:rPr lang="lt-LT" dirty="0"/>
              <a:t> </a:t>
            </a:r>
            <a:r>
              <a:rPr lang="lt-LT" dirty="0" err="1"/>
              <a:t>calculations</a:t>
            </a: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a:t>SDDR </a:t>
            </a:r>
            <a:r>
              <a:rPr lang="lt-LT" dirty="0" err="1"/>
              <a:t>calculations</a:t>
            </a:r>
            <a:endParaRPr lang="lt-LT" dirty="0"/>
          </a:p>
          <a:p>
            <a:endParaRPr lang="en-GB" sz="2800" dirty="0"/>
          </a:p>
        </p:txBody>
      </p:sp>
      <p:pic>
        <p:nvPicPr>
          <p:cNvPr id="3" name="Picture 2">
            <a:extLst>
              <a:ext uri="{FF2B5EF4-FFF2-40B4-BE49-F238E27FC236}">
                <a16:creationId xmlns:a16="http://schemas.microsoft.com/office/drawing/2014/main" id="{D825BD21-C4BB-DA3F-2EC8-761788DF56E7}"/>
              </a:ext>
            </a:extLst>
          </p:cNvPr>
          <p:cNvPicPr>
            <a:picLocks noChangeAspect="1"/>
          </p:cNvPicPr>
          <p:nvPr/>
        </p:nvPicPr>
        <p:blipFill>
          <a:blip r:embed="rId2"/>
          <a:stretch>
            <a:fillRect/>
          </a:stretch>
        </p:blipFill>
        <p:spPr>
          <a:xfrm>
            <a:off x="4277413" y="697267"/>
            <a:ext cx="1250105" cy="122945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E15669AF-ABF1-2DA6-35B5-4713E52A044F}"/>
              </a:ext>
            </a:extLst>
          </p:cNvPr>
          <p:cNvPicPr>
            <a:picLocks noChangeAspect="1"/>
          </p:cNvPicPr>
          <p:nvPr/>
        </p:nvPicPr>
        <p:blipFill>
          <a:blip r:embed="rId3">
            <a:extLst>
              <a:ext uri="{28A0092B-C50C-407E-A947-70E740481C1C}">
                <a14:useLocalDpi xmlns:a14="http://schemas.microsoft.com/office/drawing/2010/main" val="0"/>
              </a:ext>
            </a:extLst>
          </a:blip>
          <a:srcRect l="-1669" t="1153"/>
          <a:stretch>
            <a:fillRect/>
          </a:stretch>
        </p:blipFill>
        <p:spPr>
          <a:xfrm rot="199515">
            <a:off x="2175495" y="600567"/>
            <a:ext cx="1259755" cy="1358366"/>
          </a:xfrm>
          <a:prstGeom prst="rect">
            <a:avLst/>
          </a:prstGeom>
          <a:ln>
            <a:noFill/>
          </a:ln>
          <a:effectLst>
            <a:outerShdw blurRad="292100" dist="139700" dir="2700000" algn="tl" rotWithShape="0">
              <a:srgbClr val="333333">
                <a:alpha val="65000"/>
              </a:srgbClr>
            </a:outerShdw>
          </a:effectLst>
        </p:spPr>
      </p:pic>
      <p:sp>
        <p:nvSpPr>
          <p:cNvPr id="6" name="Arrow: Right 5">
            <a:extLst>
              <a:ext uri="{FF2B5EF4-FFF2-40B4-BE49-F238E27FC236}">
                <a16:creationId xmlns:a16="http://schemas.microsoft.com/office/drawing/2014/main" id="{B9891D95-CD92-81BD-37B4-46F945F8137D}"/>
              </a:ext>
            </a:extLst>
          </p:cNvPr>
          <p:cNvSpPr/>
          <p:nvPr/>
        </p:nvSpPr>
        <p:spPr>
          <a:xfrm>
            <a:off x="3607149" y="1132266"/>
            <a:ext cx="498824" cy="3594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D64824E-D273-31C5-C9F7-44DC4032E3D7}"/>
              </a:ext>
            </a:extLst>
          </p:cNvPr>
          <p:cNvPicPr>
            <a:picLocks noChangeAspect="1"/>
          </p:cNvPicPr>
          <p:nvPr/>
        </p:nvPicPr>
        <p:blipFill>
          <a:blip r:embed="rId4"/>
          <a:stretch>
            <a:fillRect/>
          </a:stretch>
        </p:blipFill>
        <p:spPr>
          <a:xfrm>
            <a:off x="2165299" y="2069232"/>
            <a:ext cx="3382524" cy="1339937"/>
          </a:xfrm>
          <a:prstGeom prst="rect">
            <a:avLst/>
          </a:prstGeom>
          <a:ln>
            <a:noFill/>
          </a:ln>
          <a:effectLst>
            <a:outerShdw blurRad="292100" dist="139700" dir="2700000" algn="tl" rotWithShape="0">
              <a:srgbClr val="333333">
                <a:alpha val="65000"/>
              </a:srgbClr>
            </a:outerShdw>
          </a:effectLst>
        </p:spPr>
      </p:pic>
      <p:pic>
        <p:nvPicPr>
          <p:cNvPr id="9" name="Picture 4">
            <a:extLst>
              <a:ext uri="{FF2B5EF4-FFF2-40B4-BE49-F238E27FC236}">
                <a16:creationId xmlns:a16="http://schemas.microsoft.com/office/drawing/2014/main" id="{579EE04C-0391-5A7C-B3AA-CCF080A382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9673" y="253083"/>
            <a:ext cx="2663748" cy="205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rrow: Right 9">
            <a:extLst>
              <a:ext uri="{FF2B5EF4-FFF2-40B4-BE49-F238E27FC236}">
                <a16:creationId xmlns:a16="http://schemas.microsoft.com/office/drawing/2014/main" id="{38FFDB3E-9F73-CE93-DBD8-AFB2C6878A70}"/>
              </a:ext>
            </a:extLst>
          </p:cNvPr>
          <p:cNvSpPr/>
          <p:nvPr/>
        </p:nvSpPr>
        <p:spPr>
          <a:xfrm>
            <a:off x="8501019" y="1017037"/>
            <a:ext cx="529469" cy="6631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a:p>
        </p:txBody>
      </p:sp>
      <p:pic>
        <p:nvPicPr>
          <p:cNvPr id="11" name="Picture 2">
            <a:extLst>
              <a:ext uri="{FF2B5EF4-FFF2-40B4-BE49-F238E27FC236}">
                <a16:creationId xmlns:a16="http://schemas.microsoft.com/office/drawing/2014/main" id="{1AF07A56-E7E5-C69A-5862-AAD05AD50F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1101" y="465833"/>
            <a:ext cx="1538081" cy="162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5C504FD1-31A1-356E-0DC9-82B6031F5875}"/>
              </a:ext>
            </a:extLst>
          </p:cNvPr>
          <p:cNvPicPr>
            <a:picLocks noChangeAspect="1"/>
          </p:cNvPicPr>
          <p:nvPr/>
        </p:nvPicPr>
        <p:blipFill>
          <a:blip r:embed="rId7"/>
          <a:stretch>
            <a:fillRect/>
          </a:stretch>
        </p:blipFill>
        <p:spPr>
          <a:xfrm>
            <a:off x="2269023" y="5283005"/>
            <a:ext cx="3258495" cy="1558920"/>
          </a:xfrm>
          <a:prstGeom prst="rect">
            <a:avLst/>
          </a:prstGeom>
        </p:spPr>
      </p:pic>
      <p:pic>
        <p:nvPicPr>
          <p:cNvPr id="13" name="Picture 12">
            <a:extLst>
              <a:ext uri="{FF2B5EF4-FFF2-40B4-BE49-F238E27FC236}">
                <a16:creationId xmlns:a16="http://schemas.microsoft.com/office/drawing/2014/main" id="{40140ACB-414D-2CC8-E8D4-CBA623C83492}"/>
              </a:ext>
            </a:extLst>
          </p:cNvPr>
          <p:cNvPicPr>
            <a:picLocks noChangeAspect="1"/>
          </p:cNvPicPr>
          <p:nvPr/>
        </p:nvPicPr>
        <p:blipFill>
          <a:blip r:embed="rId8"/>
          <a:stretch>
            <a:fillRect/>
          </a:stretch>
        </p:blipFill>
        <p:spPr>
          <a:xfrm>
            <a:off x="8636356" y="2433002"/>
            <a:ext cx="3089664" cy="4237162"/>
          </a:xfrm>
          <a:prstGeom prst="rect">
            <a:avLst/>
          </a:prstGeom>
        </p:spPr>
      </p:pic>
      <p:pic>
        <p:nvPicPr>
          <p:cNvPr id="14" name="Picture 13">
            <a:extLst>
              <a:ext uri="{FF2B5EF4-FFF2-40B4-BE49-F238E27FC236}">
                <a16:creationId xmlns:a16="http://schemas.microsoft.com/office/drawing/2014/main" id="{CD96913E-3379-C02D-E5A7-4AA53E0E45AF}"/>
              </a:ext>
            </a:extLst>
          </p:cNvPr>
          <p:cNvPicPr>
            <a:picLocks noChangeAspect="1"/>
          </p:cNvPicPr>
          <p:nvPr/>
        </p:nvPicPr>
        <p:blipFill>
          <a:blip r:embed="rId9"/>
          <a:stretch>
            <a:fillRect/>
          </a:stretch>
        </p:blipFill>
        <p:spPr>
          <a:xfrm>
            <a:off x="2452809" y="3448832"/>
            <a:ext cx="2292716" cy="1834173"/>
          </a:xfrm>
          <a:prstGeom prst="rect">
            <a:avLst/>
          </a:prstGeom>
        </p:spPr>
      </p:pic>
      <p:pic>
        <p:nvPicPr>
          <p:cNvPr id="15" name="Picture 14">
            <a:extLst>
              <a:ext uri="{FF2B5EF4-FFF2-40B4-BE49-F238E27FC236}">
                <a16:creationId xmlns:a16="http://schemas.microsoft.com/office/drawing/2014/main" id="{063EB9B2-6094-37A9-A6EF-D81C4796E15C}"/>
              </a:ext>
            </a:extLst>
          </p:cNvPr>
          <p:cNvPicPr>
            <a:picLocks noChangeAspect="1"/>
          </p:cNvPicPr>
          <p:nvPr/>
        </p:nvPicPr>
        <p:blipFill>
          <a:blip r:embed="rId10"/>
          <a:stretch>
            <a:fillRect/>
          </a:stretch>
        </p:blipFill>
        <p:spPr>
          <a:xfrm>
            <a:off x="5516118" y="4277840"/>
            <a:ext cx="2502389" cy="2033191"/>
          </a:xfrm>
          <a:prstGeom prst="rect">
            <a:avLst/>
          </a:prstGeom>
        </p:spPr>
      </p:pic>
      <p:pic>
        <p:nvPicPr>
          <p:cNvPr id="17" name="Picture 16">
            <a:extLst>
              <a:ext uri="{FF2B5EF4-FFF2-40B4-BE49-F238E27FC236}">
                <a16:creationId xmlns:a16="http://schemas.microsoft.com/office/drawing/2014/main" id="{5FA1FB08-E1B6-3B22-05C5-915DB1C75E0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19559" y="2069233"/>
            <a:ext cx="2536080" cy="1900848"/>
          </a:xfrm>
          <a:prstGeom prst="rect">
            <a:avLst/>
          </a:prstGeom>
        </p:spPr>
      </p:pic>
    </p:spTree>
    <p:extLst>
      <p:ext uri="{BB962C8B-B14F-4D97-AF65-F5344CB8AC3E}">
        <p14:creationId xmlns:p14="http://schemas.microsoft.com/office/powerpoint/2010/main" val="3294200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0FE07-9A63-E6DE-2771-4B618C6DFA6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73CC93D-9468-9590-56B9-17454FE378FE}"/>
              </a:ext>
            </a:extLst>
          </p:cNvPr>
          <p:cNvSpPr>
            <a:spLocks noGrp="1"/>
          </p:cNvSpPr>
          <p:nvPr>
            <p:ph type="title"/>
          </p:nvPr>
        </p:nvSpPr>
        <p:spPr>
          <a:xfrm>
            <a:off x="407368" y="2074188"/>
            <a:ext cx="10584482" cy="620251"/>
          </a:xfrm>
        </p:spPr>
        <p:txBody>
          <a:bodyPr>
            <a:normAutofit/>
          </a:bodyPr>
          <a:lstStyle/>
          <a:p>
            <a:r>
              <a:rPr lang="lt-LT" sz="3200" dirty="0" err="1"/>
              <a:t>Thank</a:t>
            </a:r>
            <a:r>
              <a:rPr lang="lt-LT" sz="3200" dirty="0"/>
              <a:t> </a:t>
            </a:r>
            <a:r>
              <a:rPr lang="lt-LT" sz="3200" dirty="0" err="1"/>
              <a:t>You</a:t>
            </a:r>
            <a:r>
              <a:rPr lang="lt-LT" sz="3200" dirty="0"/>
              <a:t> </a:t>
            </a:r>
            <a:r>
              <a:rPr lang="lt-LT" sz="3200" dirty="0" err="1"/>
              <a:t>for</a:t>
            </a:r>
            <a:r>
              <a:rPr lang="lt-LT" sz="3200" dirty="0"/>
              <a:t> </a:t>
            </a:r>
            <a:r>
              <a:rPr lang="lt-LT" sz="3200" dirty="0" err="1"/>
              <a:t>Your</a:t>
            </a:r>
            <a:r>
              <a:rPr lang="lt-LT" sz="3200" dirty="0"/>
              <a:t> </a:t>
            </a:r>
            <a:r>
              <a:rPr lang="lt-LT" sz="3200" dirty="0" err="1"/>
              <a:t>attention</a:t>
            </a:r>
            <a:endParaRPr lang="fr-FR" dirty="0"/>
          </a:p>
        </p:txBody>
      </p:sp>
      <p:sp>
        <p:nvSpPr>
          <p:cNvPr id="3" name="Espace réservé du texte 2">
            <a:extLst>
              <a:ext uri="{FF2B5EF4-FFF2-40B4-BE49-F238E27FC236}">
                <a16:creationId xmlns:a16="http://schemas.microsoft.com/office/drawing/2014/main" id="{1D2D236F-8F91-2B2C-30D3-E435E75EAC39}"/>
              </a:ext>
            </a:extLst>
          </p:cNvPr>
          <p:cNvSpPr>
            <a:spLocks noGrp="1"/>
          </p:cNvSpPr>
          <p:nvPr>
            <p:ph type="body" sz="quarter" idx="10"/>
          </p:nvPr>
        </p:nvSpPr>
        <p:spPr>
          <a:xfrm>
            <a:off x="407367" y="3693074"/>
            <a:ext cx="10281653" cy="457848"/>
          </a:xfrm>
        </p:spPr>
        <p:txBody>
          <a:bodyPr/>
          <a:lstStyle/>
          <a:p>
            <a:r>
              <a:rPr lang="fr-FR" dirty="0"/>
              <a:t>Gediminas Stankunas, </a:t>
            </a:r>
            <a:r>
              <a:rPr lang="fr-FR" b="0" dirty="0"/>
              <a:t>Andrius Tidikas, Benjaminas Togobickij</a:t>
            </a:r>
          </a:p>
        </p:txBody>
      </p:sp>
      <p:sp>
        <p:nvSpPr>
          <p:cNvPr id="4" name="Espace réservé du texte 3">
            <a:extLst>
              <a:ext uri="{FF2B5EF4-FFF2-40B4-BE49-F238E27FC236}">
                <a16:creationId xmlns:a16="http://schemas.microsoft.com/office/drawing/2014/main" id="{8DBF8F64-AC29-A054-D61D-7AAD236BA4FA}"/>
              </a:ext>
            </a:extLst>
          </p:cNvPr>
          <p:cNvSpPr>
            <a:spLocks noGrp="1"/>
          </p:cNvSpPr>
          <p:nvPr>
            <p:ph type="body" sz="quarter" idx="11"/>
          </p:nvPr>
        </p:nvSpPr>
        <p:spPr>
          <a:xfrm>
            <a:off x="407368" y="4159260"/>
            <a:ext cx="7765476" cy="457848"/>
          </a:xfrm>
        </p:spPr>
        <p:txBody>
          <a:bodyPr/>
          <a:lstStyle/>
          <a:p>
            <a:r>
              <a:rPr lang="lt-LT" dirty="0"/>
              <a:t>Lithuanian </a:t>
            </a:r>
            <a:r>
              <a:rPr lang="lt-LT" dirty="0" err="1"/>
              <a:t>Energy</a:t>
            </a:r>
            <a:r>
              <a:rPr lang="lt-LT" dirty="0"/>
              <a:t> Institute (LEI)</a:t>
            </a:r>
            <a:endParaRPr lang="fr-FR" dirty="0"/>
          </a:p>
        </p:txBody>
      </p:sp>
      <p:sp>
        <p:nvSpPr>
          <p:cNvPr id="5" name="Espace réservé du texte 4">
            <a:extLst>
              <a:ext uri="{FF2B5EF4-FFF2-40B4-BE49-F238E27FC236}">
                <a16:creationId xmlns:a16="http://schemas.microsoft.com/office/drawing/2014/main" id="{1CCE7021-DBEF-844C-B954-CA37D9776AB2}"/>
              </a:ext>
            </a:extLst>
          </p:cNvPr>
          <p:cNvSpPr>
            <a:spLocks noGrp="1"/>
          </p:cNvSpPr>
          <p:nvPr>
            <p:ph type="body" sz="quarter" idx="12"/>
          </p:nvPr>
        </p:nvSpPr>
        <p:spPr/>
        <p:txBody>
          <a:bodyPr/>
          <a:lstStyle/>
          <a:p>
            <a:endParaRPr lang="fr-FR"/>
          </a:p>
        </p:txBody>
      </p:sp>
      <p:pic>
        <p:nvPicPr>
          <p:cNvPr id="9" name="Picture 8">
            <a:extLst>
              <a:ext uri="{FF2B5EF4-FFF2-40B4-BE49-F238E27FC236}">
                <a16:creationId xmlns:a16="http://schemas.microsoft.com/office/drawing/2014/main" id="{B47059BC-E3EB-442A-BBCA-54A4858AFCDA}"/>
              </a:ext>
            </a:extLst>
          </p:cNvPr>
          <p:cNvPicPr>
            <a:picLocks noChangeAspect="1"/>
          </p:cNvPicPr>
          <p:nvPr/>
        </p:nvPicPr>
        <p:blipFill>
          <a:blip r:embed="rId2"/>
          <a:stretch>
            <a:fillRect/>
          </a:stretch>
        </p:blipFill>
        <p:spPr>
          <a:xfrm>
            <a:off x="462974" y="4629903"/>
            <a:ext cx="1006372" cy="1039308"/>
          </a:xfrm>
          <a:prstGeom prst="rect">
            <a:avLst/>
          </a:prstGeom>
        </p:spPr>
      </p:pic>
    </p:spTree>
    <p:extLst>
      <p:ext uri="{BB962C8B-B14F-4D97-AF65-F5344CB8AC3E}">
        <p14:creationId xmlns:p14="http://schemas.microsoft.com/office/powerpoint/2010/main" val="2012204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extLst>
    <a:ext uri="{05A4C25C-085E-4340-85A3-A5531E510DB2}">
      <thm15:themeFamily xmlns:thm15="http://schemas.microsoft.com/office/thememl/2012/main" name="Material qualification - MTRL.potx" id="{59B3105B-3044-48E1-931A-3E04B04D00E1}" vid="{F779AE83-96A2-47D6-AD1F-94B0EFCF3CFF}"/>
    </a:ext>
  </a:extLst>
</a:theme>
</file>

<file path=docProps/app.xml><?xml version="1.0" encoding="utf-8"?>
<Properties xmlns="http://schemas.openxmlformats.org/officeDocument/2006/extended-properties" xmlns:vt="http://schemas.openxmlformats.org/officeDocument/2006/docPropsVTypes">
  <TotalTime>3025</TotalTime>
  <Words>168</Words>
  <Application>Microsoft Office PowerPoint</Application>
  <PresentationFormat>Widescreen</PresentationFormat>
  <Paragraphs>30</Paragraphs>
  <Slides>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Calibri Light</vt:lpstr>
      <vt:lpstr>Office Theme</vt:lpstr>
      <vt:lpstr>EUROfusion.1line_5_3_2019</vt:lpstr>
      <vt:lpstr>SA-EN.FE.11-T004-D003: LEI support to neutronics activities 2026</vt:lpstr>
      <vt:lpstr>Outline</vt:lpstr>
      <vt:lpstr>SA-EN.FE.11-T004-D003: LEI support to neutronics activities 2026</vt:lpstr>
      <vt:lpstr>Past experiance under WPENS, WPSAE and WPJET3</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Subtask ENS-2.2.2.3-T030-01: Shielding Analysis and Optimization for the Test Cell (TC) Floor with Mounting Bolt Penetrations</dc:title>
  <dc:creator>Gediminas</dc:creator>
  <cp:lastModifiedBy>Gediminas Stankūnas</cp:lastModifiedBy>
  <cp:revision>26</cp:revision>
  <dcterms:created xsi:type="dcterms:W3CDTF">2024-04-17T07:16:27Z</dcterms:created>
  <dcterms:modified xsi:type="dcterms:W3CDTF">2026-04-20T07:56:54Z</dcterms:modified>
</cp:coreProperties>
</file>