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30" r:id="rId2"/>
  </p:sldMasterIdLst>
  <p:notesMasterIdLst>
    <p:notesMasterId r:id="rId10"/>
  </p:notesMasterIdLst>
  <p:handoutMasterIdLst>
    <p:handoutMasterId r:id="rId11"/>
  </p:handoutMasterIdLst>
  <p:sldIdLst>
    <p:sldId id="256" r:id="rId3"/>
    <p:sldId id="678" r:id="rId4"/>
    <p:sldId id="681" r:id="rId5"/>
    <p:sldId id="680" r:id="rId6"/>
    <p:sldId id="682" r:id="rId7"/>
    <p:sldId id="684" r:id="rId8"/>
    <p:sldId id="679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A"/>
    <a:srgbClr val="86BCE5"/>
    <a:srgbClr val="1D8DB0"/>
    <a:srgbClr val="116E8A"/>
    <a:srgbClr val="147694"/>
    <a:srgbClr val="177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7EC8E5-8857-4609-815F-A58DEF180EBE}" v="1" dt="2026-04-27T16:15:13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56" autoAdjust="0"/>
  </p:normalViewPr>
  <p:slideViewPr>
    <p:cSldViewPr snapToObjects="1" showGuides="1">
      <p:cViewPr varScale="1">
        <p:scale>
          <a:sx n="105" d="100"/>
          <a:sy n="105" d="100"/>
        </p:scale>
        <p:origin x="828" y="96"/>
      </p:cViewPr>
      <p:guideLst>
        <p:guide orient="horz" pos="3294"/>
        <p:guide pos="74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uter Dekeyser" userId="944f8bfb-4771-45a6-9296-a6e2ddf6654b" providerId="ADAL" clId="{24AAE468-6ADA-4072-B4D0-737A5636E2BB}"/>
    <pc:docChg chg="modSld">
      <pc:chgData name="Wouter Dekeyser" userId="944f8bfb-4771-45a6-9296-a6e2ddf6654b" providerId="ADAL" clId="{24AAE468-6ADA-4072-B4D0-737A5636E2BB}" dt="2026-04-27T16:16:28.503" v="66" actId="20577"/>
      <pc:docMkLst>
        <pc:docMk/>
      </pc:docMkLst>
      <pc:sldChg chg="modSp mod">
        <pc:chgData name="Wouter Dekeyser" userId="944f8bfb-4771-45a6-9296-a6e2ddf6654b" providerId="ADAL" clId="{24AAE468-6ADA-4072-B4D0-737A5636E2BB}" dt="2026-04-27T16:16:28.503" v="66" actId="20577"/>
        <pc:sldMkLst>
          <pc:docMk/>
          <pc:sldMk cId="3550996604" sldId="256"/>
        </pc:sldMkLst>
        <pc:spChg chg="mod">
          <ac:chgData name="Wouter Dekeyser" userId="944f8bfb-4771-45a6-9296-a6e2ddf6654b" providerId="ADAL" clId="{24AAE468-6ADA-4072-B4D0-737A5636E2BB}" dt="2026-04-27T16:16:28.503" v="66" actId="20577"/>
          <ac:spMkLst>
            <pc:docMk/>
            <pc:sldMk cId="3550996604" sldId="256"/>
            <ac:spMk id="3" creationId="{00000000-0000-0000-0000-000000000000}"/>
          </ac:spMkLst>
        </pc:spChg>
      </pc:sldChg>
      <pc:sldChg chg="modSp mod">
        <pc:chgData name="Wouter Dekeyser" userId="944f8bfb-4771-45a6-9296-a6e2ddf6654b" providerId="ADAL" clId="{24AAE468-6ADA-4072-B4D0-737A5636E2BB}" dt="2026-04-27T16:16:00.996" v="53" actId="20577"/>
        <pc:sldMkLst>
          <pc:docMk/>
          <pc:sldMk cId="250612426" sldId="679"/>
        </pc:sldMkLst>
        <pc:spChg chg="mod">
          <ac:chgData name="Wouter Dekeyser" userId="944f8bfb-4771-45a6-9296-a6e2ddf6654b" providerId="ADAL" clId="{24AAE468-6ADA-4072-B4D0-737A5636E2BB}" dt="2026-04-27T16:16:00.996" v="53" actId="20577"/>
          <ac:spMkLst>
            <pc:docMk/>
            <pc:sldMk cId="250612426" sldId="679"/>
            <ac:spMk id="5" creationId="{EB147180-0309-C970-012F-04F9933F1042}"/>
          </ac:spMkLst>
        </pc:spChg>
      </pc:sldChg>
      <pc:sldChg chg="modSp mod">
        <pc:chgData name="Wouter Dekeyser" userId="944f8bfb-4771-45a6-9296-a6e2ddf6654b" providerId="ADAL" clId="{24AAE468-6ADA-4072-B4D0-737A5636E2BB}" dt="2026-04-27T16:15:13.333" v="1"/>
        <pc:sldMkLst>
          <pc:docMk/>
          <pc:sldMk cId="2356717267" sldId="681"/>
        </pc:sldMkLst>
        <pc:graphicFrameChg chg="mod modGraphic">
          <ac:chgData name="Wouter Dekeyser" userId="944f8bfb-4771-45a6-9296-a6e2ddf6654b" providerId="ADAL" clId="{24AAE468-6ADA-4072-B4D0-737A5636E2BB}" dt="2026-04-27T16:15:13.333" v="1"/>
          <ac:graphicFrameMkLst>
            <pc:docMk/>
            <pc:sldMk cId="2356717267" sldId="681"/>
            <ac:graphicFrameMk id="6" creationId="{3D441A27-3F17-ED4F-3F7A-883026A130D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27/04/2026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27/04/2026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902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03874" y="5796914"/>
            <a:ext cx="428400" cy="720000"/>
          </a:xfrm>
          <a:prstGeom prst="rect">
            <a:avLst/>
          </a:prstGeom>
        </p:spPr>
      </p:pic>
      <p:sp>
        <p:nvSpPr>
          <p:cNvPr id="8" name="Rechthoek 12"/>
          <p:cNvSpPr/>
          <p:nvPr userDrawn="1"/>
        </p:nvSpPr>
        <p:spPr>
          <a:xfrm>
            <a:off x="0" y="648000"/>
            <a:ext cx="12192000" cy="62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13" name="Rechthoek 12"/>
          <p:cNvSpPr/>
          <p:nvPr/>
        </p:nvSpPr>
        <p:spPr>
          <a:xfrm>
            <a:off x="0" y="648000"/>
            <a:ext cx="12192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4061" y="2088000"/>
            <a:ext cx="8737939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4061" y="4193675"/>
            <a:ext cx="8737939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" y="1800000"/>
            <a:ext cx="1837438" cy="42948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3874" y="5796914"/>
            <a:ext cx="428126" cy="719086"/>
          </a:xfrm>
          <a:prstGeom prst="rect">
            <a:avLst/>
          </a:prstGeom>
        </p:spPr>
      </p:pic>
      <p:pic>
        <p:nvPicPr>
          <p:cNvPr id="3" name="Afbeelding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2014732" cy="719329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" y="1800000"/>
            <a:ext cx="1837438" cy="4294800"/>
          </a:xfrm>
          <a:prstGeom prst="rect">
            <a:avLst/>
          </a:prstGeom>
        </p:spPr>
      </p:pic>
      <p:pic>
        <p:nvPicPr>
          <p:cNvPr id="16" name="Afbeelding 2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2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648000"/>
            <a:ext cx="12192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4732" y="2088000"/>
            <a:ext cx="8737268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4732" y="4193675"/>
            <a:ext cx="8737268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8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" y="1800000"/>
            <a:ext cx="1837438" cy="4294800"/>
          </a:xfrm>
          <a:prstGeom prst="rect">
            <a:avLst/>
          </a:prstGeom>
        </p:spPr>
      </p:pic>
      <p:pic>
        <p:nvPicPr>
          <p:cNvPr id="14" name="Afbeelding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2014732" cy="719329"/>
          </a:xfrm>
          <a:prstGeom prst="rect">
            <a:avLst/>
          </a:prstGeom>
        </p:spPr>
      </p:pic>
      <p:pic>
        <p:nvPicPr>
          <p:cNvPr id="16" name="Afbeelding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03874" y="5795267"/>
            <a:ext cx="428126" cy="7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3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712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12192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52712" y="2304000"/>
            <a:ext cx="8079288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52712" y="4419108"/>
            <a:ext cx="8079288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7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0"/>
            <a:ext cx="3302711" cy="3211200"/>
          </a:xfrm>
          <a:prstGeom prst="rect">
            <a:avLst/>
          </a:prstGeom>
        </p:spPr>
      </p:pic>
      <p:pic>
        <p:nvPicPr>
          <p:cNvPr id="8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5556833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47200" y="1350000"/>
            <a:ext cx="54748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559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556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5566917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32000" y="1350000"/>
            <a:ext cx="549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32000" y="1991922"/>
            <a:ext cx="54900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484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2451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742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598" y="540000"/>
            <a:ext cx="4190487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15878" y="540000"/>
            <a:ext cx="691276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1435101"/>
            <a:ext cx="4190487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549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11388648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113886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11388648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908000" y="6453368"/>
            <a:ext cx="264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453368"/>
            <a:ext cx="1248000" cy="288000"/>
          </a:xfrm>
        </p:spPr>
        <p:txBody>
          <a:bodyPr/>
          <a:lstStyle/>
          <a:p>
            <a:r>
              <a:rPr lang="nl-BE"/>
              <a:t>19/03/2025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751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291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2"/>
          <p:cNvSpPr/>
          <p:nvPr userDrawn="1"/>
        </p:nvSpPr>
        <p:spPr>
          <a:xfrm>
            <a:off x="0" y="0"/>
            <a:ext cx="12192000" cy="63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13" name="Rechthoek 12"/>
          <p:cNvSpPr/>
          <p:nvPr/>
        </p:nvSpPr>
        <p:spPr>
          <a:xfrm>
            <a:off x="0" y="-8021"/>
            <a:ext cx="12192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52712" y="2304000"/>
            <a:ext cx="8079288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52712" y="4419108"/>
            <a:ext cx="8079288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0"/>
            <a:ext cx="3302711" cy="3211200"/>
          </a:xfrm>
          <a:prstGeom prst="rect">
            <a:avLst/>
          </a:prstGeom>
        </p:spPr>
      </p:pic>
      <p:pic>
        <p:nvPicPr>
          <p:cNvPr id="7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  <p:pic>
        <p:nvPicPr>
          <p:cNvPr id="11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0"/>
            <a:ext cx="3302711" cy="3211200"/>
          </a:xfrm>
          <a:prstGeom prst="rect">
            <a:avLst/>
          </a:prstGeom>
        </p:spPr>
      </p:pic>
      <p:pic>
        <p:nvPicPr>
          <p:cNvPr id="12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35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55648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47200" y="1350000"/>
            <a:ext cx="54748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932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556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5566917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32000" y="1350000"/>
            <a:ext cx="549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32000" y="1991922"/>
            <a:ext cx="54900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736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934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76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598" y="540000"/>
            <a:ext cx="4190487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15878" y="540000"/>
            <a:ext cx="691276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1435101"/>
            <a:ext cx="4190487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13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11388648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113886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11388648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453368"/>
            <a:ext cx="1248000" cy="288000"/>
          </a:xfrm>
        </p:spPr>
        <p:txBody>
          <a:bodyPr/>
          <a:lstStyle/>
          <a:p>
            <a:r>
              <a:rPr lang="nl-BE"/>
              <a:t>19/03/2025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908000" y="6453368"/>
            <a:ext cx="264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251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11382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12192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>
              <a:solidFill>
                <a:schemeClr val="accent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0000" y="6453336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/>
              <a:t>19/03/2025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08000" y="6453336"/>
            <a:ext cx="264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669200" y="6453336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782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370"/>
            <a:ext cx="3301200" cy="272063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11382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12192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11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0000" y="6453368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/>
              <a:t>19/03/2025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08000" y="6453368"/>
            <a:ext cx="264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669200" y="6453368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497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4061" y="2088000"/>
            <a:ext cx="8906595" cy="1800000"/>
          </a:xfrm>
        </p:spPr>
        <p:txBody>
          <a:bodyPr/>
          <a:lstStyle/>
          <a:p>
            <a:r>
              <a:rPr lang="en-US" sz="2400" dirty="0"/>
              <a:t>JT-60SA W divertor modeling:</a:t>
            </a:r>
            <a:br>
              <a:rPr lang="en-US" sz="3600" dirty="0"/>
            </a:br>
            <a:r>
              <a:rPr lang="en-US" sz="2800" dirty="0"/>
              <a:t>Status of SOLPS-ITER modelling with drifts and extended grids</a:t>
            </a:r>
            <a:endParaRPr lang="nl-BE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4061" y="4193675"/>
            <a:ext cx="8737939" cy="1080000"/>
          </a:xfrm>
        </p:spPr>
        <p:txBody>
          <a:bodyPr/>
          <a:lstStyle/>
          <a:p>
            <a:r>
              <a:rPr lang="en-US" sz="2000" dirty="0"/>
              <a:t>28/04/2026</a:t>
            </a:r>
            <a:endParaRPr lang="nl-BE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E5C8B9-7C04-02D4-54CA-0D2F6D3A9B58}"/>
              </a:ext>
            </a:extLst>
          </p:cNvPr>
          <p:cNvSpPr txBox="1"/>
          <p:nvPr/>
        </p:nvSpPr>
        <p:spPr>
          <a:xfrm>
            <a:off x="2999656" y="473367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W. Van Uytven, S. Van den Kerkhof, W. Dekeyser</a:t>
            </a:r>
          </a:p>
        </p:txBody>
      </p:sp>
    </p:spTree>
    <p:extLst>
      <p:ext uri="{BB962C8B-B14F-4D97-AF65-F5344CB8AC3E}">
        <p14:creationId xmlns:p14="http://schemas.microsoft.com/office/powerpoint/2010/main" val="355099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86ED-B8F0-8B84-D27F-2BFC2FC8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52DD5-7091-D659-C557-FA1F0691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8915A-6137-AC30-6800-822C549BD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9999"/>
            <a:ext cx="6780136" cy="4428000"/>
          </a:xfrm>
        </p:spPr>
        <p:txBody>
          <a:bodyPr/>
          <a:lstStyle/>
          <a:p>
            <a:r>
              <a:rPr lang="en-US" dirty="0"/>
              <a:t>Provide support for the possible transition to W divertor through SOLPS-ITER exhaust scenario assessment</a:t>
            </a:r>
            <a:endParaRPr lang="nl-BE" dirty="0"/>
          </a:p>
          <a:p>
            <a:pPr lvl="1"/>
            <a:r>
              <a:rPr lang="en-US" sz="2000" dirty="0"/>
              <a:t>Previous work (G. Rubino, L. Balbinot): high temperatures at OT restrictive for current baseline scenario</a:t>
            </a:r>
            <a:endParaRPr lang="nl-BE" sz="2000" dirty="0"/>
          </a:p>
          <a:p>
            <a:pPr lvl="1"/>
            <a:r>
              <a:rPr lang="en-US" sz="2000" dirty="0"/>
              <a:t>Refine predictions through simulations with drifts, and extending up to the full vessel wall</a:t>
            </a:r>
          </a:p>
          <a:p>
            <a:pPr lvl="1"/>
            <a:r>
              <a:rPr lang="en-US" sz="2000" dirty="0"/>
              <a:t>Explore whether divertor shape modifications can mitigate this problem</a:t>
            </a:r>
            <a:endParaRPr lang="nl-BE" sz="2000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6" name="Picture 5" descr="A diagram of a circle&#10;&#10;AI-generated content may be incorrect.">
            <a:extLst>
              <a:ext uri="{FF2B5EF4-FFF2-40B4-BE49-F238E27FC236}">
                <a16:creationId xmlns:a16="http://schemas.microsoft.com/office/drawing/2014/main" id="{0A8B6396-2AB3-0DCE-D067-E27C68370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429016"/>
            <a:ext cx="2120213" cy="557211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4CD7C6C-3DC2-E1CF-33AE-7BD98706BDCE}"/>
              </a:ext>
            </a:extLst>
          </p:cNvPr>
          <p:cNvSpPr/>
          <p:nvPr/>
        </p:nvSpPr>
        <p:spPr>
          <a:xfrm rot="10800000">
            <a:off x="9768307" y="4521104"/>
            <a:ext cx="480767" cy="2168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CD4A0F-FED9-7E0F-6FA8-A5784CE25B21}"/>
              </a:ext>
            </a:extLst>
          </p:cNvPr>
          <p:cNvSpPr/>
          <p:nvPr/>
        </p:nvSpPr>
        <p:spPr>
          <a:xfrm rot="10800000">
            <a:off x="10365852" y="3968106"/>
            <a:ext cx="480767" cy="2168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28B58-87C1-B339-E2EE-70AA91B9A43A}"/>
              </a:ext>
            </a:extLst>
          </p:cNvPr>
          <p:cNvSpPr txBox="1"/>
          <p:nvPr/>
        </p:nvSpPr>
        <p:spPr>
          <a:xfrm>
            <a:off x="10259646" y="4411635"/>
            <a:ext cx="138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370EA-675E-C191-9D21-A336E74B4194}"/>
              </a:ext>
            </a:extLst>
          </p:cNvPr>
          <p:cNvSpPr txBox="1"/>
          <p:nvPr/>
        </p:nvSpPr>
        <p:spPr>
          <a:xfrm>
            <a:off x="10952516" y="3891848"/>
            <a:ext cx="138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D</a:t>
            </a:r>
            <a:r>
              <a:rPr lang="nl-BE" baseline="-25000"/>
              <a:t>2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879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5C211-C3DC-7863-1DB3-F433CD26C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Overview</a:t>
            </a:r>
            <a:r>
              <a:rPr lang="nl-BE" dirty="0"/>
              <a:t> of JT-60SA </a:t>
            </a:r>
            <a:r>
              <a:rPr lang="nl-BE" dirty="0" err="1"/>
              <a:t>modelling</a:t>
            </a:r>
            <a:r>
              <a:rPr lang="nl-BE" dirty="0"/>
              <a:t> </a:t>
            </a:r>
            <a:r>
              <a:rPr lang="nl-BE" dirty="0" err="1"/>
              <a:t>efforts</a:t>
            </a:r>
            <a:r>
              <a:rPr lang="nl-BE" dirty="0"/>
              <a:t> in Wide </a:t>
            </a:r>
            <a:r>
              <a:rPr lang="nl-BE" dirty="0" err="1"/>
              <a:t>Grids</a:t>
            </a:r>
            <a:r>
              <a:rPr lang="nl-BE" dirty="0"/>
              <a:t> </a:t>
            </a:r>
            <a:r>
              <a:rPr lang="nl-BE" dirty="0" err="1"/>
              <a:t>version</a:t>
            </a:r>
            <a:r>
              <a:rPr lang="nl-BE" dirty="0"/>
              <a:t> of SOLPS-ITER (</a:t>
            </a:r>
            <a:r>
              <a:rPr lang="nl-BE" dirty="0" err="1"/>
              <a:t>D+Ne</a:t>
            </a:r>
            <a:r>
              <a:rPr lang="nl-BE" dirty="0"/>
              <a:t>)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A52B2-B384-9B94-BBCA-4949A5AD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</a:t>
            </a:fld>
            <a:endParaRPr lang="nl-B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441A27-3F17-ED4F-3F7A-883026A13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33621"/>
              </p:ext>
            </p:extLst>
          </p:nvPr>
        </p:nvGraphicFramePr>
        <p:xfrm>
          <a:off x="540001" y="1436216"/>
          <a:ext cx="11382000" cy="4058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60981">
                  <a:extLst>
                    <a:ext uri="{9D8B030D-6E8A-4147-A177-3AD203B41FA5}">
                      <a16:colId xmlns:a16="http://schemas.microsoft.com/office/drawing/2014/main" val="1428951921"/>
                    </a:ext>
                  </a:extLst>
                </a:gridCol>
                <a:gridCol w="2666826">
                  <a:extLst>
                    <a:ext uri="{9D8B030D-6E8A-4147-A177-3AD203B41FA5}">
                      <a16:colId xmlns:a16="http://schemas.microsoft.com/office/drawing/2014/main" val="277812957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662549504"/>
                    </a:ext>
                  </a:extLst>
                </a:gridCol>
                <a:gridCol w="2388022">
                  <a:extLst>
                    <a:ext uri="{9D8B030D-6E8A-4147-A177-3AD203B41FA5}">
                      <a16:colId xmlns:a16="http://schemas.microsoft.com/office/drawing/2014/main" val="2760564661"/>
                    </a:ext>
                  </a:extLst>
                </a:gridCol>
                <a:gridCol w="2429867">
                  <a:extLst>
                    <a:ext uri="{9D8B030D-6E8A-4147-A177-3AD203B41FA5}">
                      <a16:colId xmlns:a16="http://schemas.microsoft.com/office/drawing/2014/main" val="2110752057"/>
                    </a:ext>
                  </a:extLst>
                </a:gridCol>
              </a:tblGrid>
              <a:tr h="305502">
                <a:tc>
                  <a:txBody>
                    <a:bodyPr/>
                    <a:lstStyle/>
                    <a:p>
                      <a:endParaRPr lang="en-BE" sz="160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 err="1"/>
                        <a:t>Narrow</a:t>
                      </a:r>
                      <a:r>
                        <a:rPr lang="nl-BE" sz="1600" dirty="0"/>
                        <a:t> plasma </a:t>
                      </a:r>
                      <a:r>
                        <a:rPr lang="nl-BE" sz="1600" dirty="0" err="1"/>
                        <a:t>grid</a:t>
                      </a:r>
                      <a:endParaRPr lang="en-BE" sz="160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/>
                        <a:t>Fully extended plasma grid</a:t>
                      </a:r>
                      <a:endParaRPr lang="en-BE" sz="160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02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BE" sz="160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/>
                        <a:t>Fluid neutrals</a:t>
                      </a:r>
                      <a:endParaRPr lang="en-BE" sz="160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/>
                        <a:t>Kinetic neutrals</a:t>
                      </a:r>
                      <a:endParaRPr lang="en-BE" sz="160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/>
                        <a:t>Fluid neutrals</a:t>
                      </a:r>
                      <a:endParaRPr lang="en-BE" sz="160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/>
                        <a:t>Kinetic neutrals</a:t>
                      </a:r>
                      <a:endParaRPr lang="en-BE" sz="160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34218"/>
                  </a:ext>
                </a:extLst>
              </a:tr>
              <a:tr h="1059385">
                <a:tc>
                  <a:txBody>
                    <a:bodyPr/>
                    <a:lstStyle/>
                    <a:p>
                      <a:r>
                        <a:rPr lang="nl-BE" sz="1600"/>
                        <a:t>w/o drifts</a:t>
                      </a:r>
                      <a:endParaRPr lang="en-BE" sz="160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600" b="1" dirty="0" err="1">
                          <a:solidFill>
                            <a:srgbClr val="00B050"/>
                          </a:solidFill>
                        </a:rPr>
                        <a:t>Stable</a:t>
                      </a:r>
                      <a:r>
                        <a:rPr lang="nl-BE" sz="16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sz="1600" b="1" dirty="0" err="1">
                          <a:solidFill>
                            <a:srgbClr val="00B050"/>
                          </a:solidFill>
                        </a:rPr>
                        <a:t>convergence</a:t>
                      </a:r>
                      <a:endParaRPr lang="nl-BE" sz="1600" b="1" dirty="0">
                        <a:solidFill>
                          <a:srgbClr val="00B05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600" b="1" dirty="0" err="1">
                          <a:solidFill>
                            <a:srgbClr val="00B050"/>
                          </a:solidFill>
                        </a:rPr>
                        <a:t>Duration</a:t>
                      </a:r>
                      <a:r>
                        <a:rPr lang="nl-BE" sz="1600" b="1" dirty="0">
                          <a:solidFill>
                            <a:srgbClr val="00B050"/>
                          </a:solidFill>
                        </a:rPr>
                        <a:t>: </a:t>
                      </a:r>
                      <a:r>
                        <a:rPr lang="nl-BE" sz="1600" b="1" dirty="0" err="1">
                          <a:solidFill>
                            <a:srgbClr val="00B050"/>
                          </a:solidFill>
                        </a:rPr>
                        <a:t>hours</a:t>
                      </a:r>
                      <a:endParaRPr lang="nl-BE" sz="1600" b="1" dirty="0">
                        <a:solidFill>
                          <a:srgbClr val="00B05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600" b="1" dirty="0">
                          <a:solidFill>
                            <a:srgbClr val="00B050"/>
                          </a:solidFill>
                        </a:rPr>
                        <a:t>Large parameter/</a:t>
                      </a:r>
                      <a:r>
                        <a:rPr lang="nl-BE" sz="1600" b="1" dirty="0" err="1">
                          <a:solidFill>
                            <a:srgbClr val="00B050"/>
                          </a:solidFill>
                        </a:rPr>
                        <a:t>geometry</a:t>
                      </a:r>
                      <a:r>
                        <a:rPr lang="nl-BE" sz="1600" b="1" dirty="0">
                          <a:solidFill>
                            <a:srgbClr val="00B050"/>
                          </a:solidFill>
                        </a:rPr>
                        <a:t>  scans </a:t>
                      </a:r>
                      <a:r>
                        <a:rPr lang="nl-BE" sz="1600" b="1" dirty="0" err="1">
                          <a:solidFill>
                            <a:srgbClr val="00B050"/>
                          </a:solidFill>
                        </a:rPr>
                        <a:t>possible</a:t>
                      </a:r>
                      <a:r>
                        <a:rPr lang="nl-BE" sz="1600" b="1" dirty="0">
                          <a:solidFill>
                            <a:srgbClr val="00B050"/>
                          </a:solidFill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BE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="1">
                          <a:solidFill>
                            <a:srgbClr val="00B050"/>
                          </a:solidFill>
                        </a:rPr>
                        <a:t>Stable convergence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="1">
                          <a:solidFill>
                            <a:srgbClr val="00B050"/>
                          </a:solidFill>
                        </a:rPr>
                        <a:t>Duration: few days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="1">
                          <a:solidFill>
                            <a:srgbClr val="00B050"/>
                          </a:solidFill>
                        </a:rPr>
                        <a:t>Parameter/geometry scans possible.</a:t>
                      </a:r>
                      <a:endParaRPr lang="en-BE" sz="1600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b="1" dirty="0">
                          <a:solidFill>
                            <a:schemeClr val="accent2"/>
                          </a:solidFill>
                        </a:rPr>
                        <a:t>Running </a:t>
                      </a:r>
                      <a:r>
                        <a:rPr lang="nl-BE" sz="1600" b="1" dirty="0" err="1">
                          <a:solidFill>
                            <a:schemeClr val="accent2"/>
                          </a:solidFill>
                        </a:rPr>
                        <a:t>stably</a:t>
                      </a:r>
                      <a:r>
                        <a:rPr lang="nl-BE" sz="1600" b="1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nl-BE" sz="1600" b="1" dirty="0" err="1">
                          <a:solidFill>
                            <a:schemeClr val="accent2"/>
                          </a:solidFill>
                        </a:rPr>
                        <a:t>with</a:t>
                      </a:r>
                      <a:r>
                        <a:rPr lang="nl-BE" sz="1600" b="1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nl-BE" sz="1600" b="1" dirty="0" err="1">
                          <a:solidFill>
                            <a:schemeClr val="accent2"/>
                          </a:solidFill>
                        </a:rPr>
                        <a:t>physically</a:t>
                      </a:r>
                      <a:r>
                        <a:rPr lang="nl-BE" sz="1600" b="1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nl-BE" sz="1600" b="1" dirty="0" err="1">
                          <a:solidFill>
                            <a:schemeClr val="accent2"/>
                          </a:solidFill>
                        </a:rPr>
                        <a:t>sensible</a:t>
                      </a:r>
                      <a:r>
                        <a:rPr lang="nl-BE" sz="1600" b="1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nl-BE" sz="1600" b="1" dirty="0" err="1">
                          <a:solidFill>
                            <a:schemeClr val="accent2"/>
                          </a:solidFill>
                        </a:rPr>
                        <a:t>solutions</a:t>
                      </a:r>
                      <a:r>
                        <a:rPr lang="nl-BE" sz="1600" b="1" dirty="0">
                          <a:solidFill>
                            <a:schemeClr val="accent2"/>
                          </a:solidFill>
                        </a:rPr>
                        <a:t>.</a:t>
                      </a:r>
                      <a:endParaRPr lang="en-BE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b="1" dirty="0">
                          <a:solidFill>
                            <a:schemeClr val="accent2"/>
                          </a:solidFill>
                        </a:rPr>
                        <a:t>Running </a:t>
                      </a:r>
                      <a:r>
                        <a:rPr lang="nl-BE" sz="1600" b="1" dirty="0" err="1">
                          <a:solidFill>
                            <a:schemeClr val="accent2"/>
                          </a:solidFill>
                        </a:rPr>
                        <a:t>stably</a:t>
                      </a:r>
                      <a:r>
                        <a:rPr lang="nl-BE" sz="1600" b="1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nl-BE" sz="1600" b="1" dirty="0" err="1">
                          <a:solidFill>
                            <a:schemeClr val="accent2"/>
                          </a:solidFill>
                        </a:rPr>
                        <a:t>with</a:t>
                      </a:r>
                      <a:r>
                        <a:rPr lang="nl-BE" sz="1600" b="1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nl-BE" sz="1600" b="1" dirty="0" err="1">
                          <a:solidFill>
                            <a:schemeClr val="accent2"/>
                          </a:solidFill>
                        </a:rPr>
                        <a:t>physically</a:t>
                      </a:r>
                      <a:r>
                        <a:rPr lang="nl-BE" sz="1600" b="1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nl-BE" sz="1600" b="1" dirty="0" err="1">
                          <a:solidFill>
                            <a:schemeClr val="accent2"/>
                          </a:solidFill>
                        </a:rPr>
                        <a:t>sensible</a:t>
                      </a:r>
                      <a:r>
                        <a:rPr lang="nl-BE" sz="1600" b="1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nl-BE" sz="1600" b="1" dirty="0" err="1">
                          <a:solidFill>
                            <a:schemeClr val="accent2"/>
                          </a:solidFill>
                        </a:rPr>
                        <a:t>solutions</a:t>
                      </a:r>
                      <a:r>
                        <a:rPr lang="nl-BE" sz="1600" b="1" dirty="0">
                          <a:solidFill>
                            <a:schemeClr val="accent2"/>
                          </a:solidFill>
                        </a:rPr>
                        <a:t>.</a:t>
                      </a:r>
                      <a:endParaRPr lang="en-BE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477365"/>
                  </a:ext>
                </a:extLst>
              </a:tr>
              <a:tr h="990991">
                <a:tc>
                  <a:txBody>
                    <a:bodyPr/>
                    <a:lstStyle/>
                    <a:p>
                      <a:r>
                        <a:rPr lang="nl-BE" sz="1600"/>
                        <a:t>With drifts</a:t>
                      </a:r>
                      <a:endParaRPr lang="en-BE" sz="160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600" b="1" dirty="0" err="1">
                          <a:solidFill>
                            <a:srgbClr val="00B050"/>
                          </a:solidFill>
                        </a:rPr>
                        <a:t>Stable</a:t>
                      </a:r>
                      <a:r>
                        <a:rPr lang="nl-BE" sz="16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sz="1600" b="1" dirty="0" err="1">
                          <a:solidFill>
                            <a:srgbClr val="00B050"/>
                          </a:solidFill>
                        </a:rPr>
                        <a:t>convergence</a:t>
                      </a:r>
                      <a:endParaRPr lang="nl-BE" sz="1600" b="1" dirty="0">
                        <a:solidFill>
                          <a:srgbClr val="00B05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600" b="1" dirty="0" err="1">
                          <a:solidFill>
                            <a:srgbClr val="00B050"/>
                          </a:solidFill>
                        </a:rPr>
                        <a:t>Duration</a:t>
                      </a:r>
                      <a:r>
                        <a:rPr lang="nl-BE" sz="1600" b="1" dirty="0">
                          <a:solidFill>
                            <a:srgbClr val="00B050"/>
                          </a:solidFill>
                        </a:rPr>
                        <a:t>: few </a:t>
                      </a:r>
                      <a:r>
                        <a:rPr lang="nl-BE" sz="1600" b="1" dirty="0" err="1">
                          <a:solidFill>
                            <a:srgbClr val="00B050"/>
                          </a:solidFill>
                        </a:rPr>
                        <a:t>days</a:t>
                      </a:r>
                      <a:endParaRPr lang="nl-BE" sz="1600" b="1" dirty="0">
                        <a:solidFill>
                          <a:srgbClr val="00B05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600" b="1" dirty="0">
                          <a:solidFill>
                            <a:srgbClr val="00B050"/>
                          </a:solidFill>
                        </a:rPr>
                        <a:t>Parameter/</a:t>
                      </a:r>
                      <a:r>
                        <a:rPr lang="nl-BE" sz="1600" b="1" dirty="0" err="1">
                          <a:solidFill>
                            <a:srgbClr val="00B050"/>
                          </a:solidFill>
                        </a:rPr>
                        <a:t>geometry</a:t>
                      </a:r>
                      <a:r>
                        <a:rPr lang="nl-BE" sz="1600" b="1" dirty="0">
                          <a:solidFill>
                            <a:srgbClr val="00B050"/>
                          </a:solidFill>
                        </a:rPr>
                        <a:t>  scans </a:t>
                      </a:r>
                      <a:r>
                        <a:rPr lang="nl-BE" sz="1600" b="1" dirty="0" err="1">
                          <a:solidFill>
                            <a:srgbClr val="00B050"/>
                          </a:solidFill>
                        </a:rPr>
                        <a:t>possible</a:t>
                      </a:r>
                      <a:r>
                        <a:rPr lang="nl-BE" sz="1600" b="1" dirty="0">
                          <a:solidFill>
                            <a:srgbClr val="00B050"/>
                          </a:solidFill>
                        </a:rPr>
                        <a:t>.</a:t>
                      </a:r>
                      <a:endParaRPr lang="en-BE" sz="1600" b="1" dirty="0">
                        <a:solidFill>
                          <a:srgbClr val="00B050"/>
                        </a:solidFill>
                      </a:endParaRPr>
                    </a:p>
                    <a:p>
                      <a:endParaRPr lang="en-B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600" b="1" dirty="0" err="1">
                          <a:solidFill>
                            <a:srgbClr val="00B050"/>
                          </a:solidFill>
                        </a:rPr>
                        <a:t>Stable</a:t>
                      </a:r>
                      <a:r>
                        <a:rPr lang="nl-BE" sz="16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sz="1600" b="1" dirty="0" err="1">
                          <a:solidFill>
                            <a:srgbClr val="00B050"/>
                          </a:solidFill>
                        </a:rPr>
                        <a:t>convergence</a:t>
                      </a:r>
                      <a:r>
                        <a:rPr lang="nl-BE" sz="1600" b="1" dirty="0">
                          <a:solidFill>
                            <a:srgbClr val="00B050"/>
                          </a:solidFill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600" b="1" dirty="0" err="1">
                          <a:solidFill>
                            <a:srgbClr val="FFC000"/>
                          </a:solidFill>
                        </a:rPr>
                        <a:t>Duration</a:t>
                      </a:r>
                      <a:r>
                        <a:rPr lang="nl-BE" sz="1600" b="1" dirty="0">
                          <a:solidFill>
                            <a:srgbClr val="FFC000"/>
                          </a:solidFill>
                        </a:rPr>
                        <a:t>: multiple weeks - </a:t>
                      </a:r>
                      <a:r>
                        <a:rPr lang="nl-BE" sz="1600" b="1" dirty="0" err="1">
                          <a:solidFill>
                            <a:srgbClr val="FFC000"/>
                          </a:solidFill>
                        </a:rPr>
                        <a:t>month</a:t>
                      </a:r>
                      <a:endParaRPr lang="nl-BE" sz="1600" b="1" dirty="0">
                        <a:solidFill>
                          <a:srgbClr val="FFC00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600" b="1" dirty="0">
                          <a:solidFill>
                            <a:srgbClr val="FFC000"/>
                          </a:solidFill>
                        </a:rPr>
                        <a:t>Limited parameter/</a:t>
                      </a:r>
                      <a:r>
                        <a:rPr lang="nl-BE" sz="1600" b="1" dirty="0" err="1">
                          <a:solidFill>
                            <a:srgbClr val="FFC000"/>
                          </a:solidFill>
                        </a:rPr>
                        <a:t>geometry</a:t>
                      </a:r>
                      <a:r>
                        <a:rPr lang="nl-BE" sz="1600" b="1" dirty="0">
                          <a:solidFill>
                            <a:srgbClr val="FFC000"/>
                          </a:solidFill>
                        </a:rPr>
                        <a:t>  scans </a:t>
                      </a:r>
                      <a:r>
                        <a:rPr lang="nl-BE" sz="1600" b="1" dirty="0" err="1">
                          <a:solidFill>
                            <a:srgbClr val="FFC000"/>
                          </a:solidFill>
                        </a:rPr>
                        <a:t>possible</a:t>
                      </a:r>
                      <a:r>
                        <a:rPr lang="nl-BE" sz="1600" b="1" dirty="0">
                          <a:solidFill>
                            <a:srgbClr val="FFC000"/>
                          </a:solidFill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BE" sz="16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nl-BE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BE" sz="1600" b="1" dirty="0" err="1">
                          <a:solidFill>
                            <a:srgbClr val="FF0000"/>
                          </a:solidFill>
                        </a:rPr>
                        <a:t>yet</a:t>
                      </a:r>
                      <a:r>
                        <a:rPr lang="nl-BE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BE" sz="1600" b="1" dirty="0" err="1">
                          <a:solidFill>
                            <a:srgbClr val="FF0000"/>
                          </a:solidFill>
                        </a:rPr>
                        <a:t>attempted</a:t>
                      </a:r>
                      <a:r>
                        <a:rPr lang="nl-BE" sz="1600" b="1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B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nl-BE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BE" sz="1600" b="1" dirty="0" err="1">
                          <a:solidFill>
                            <a:srgbClr val="FF0000"/>
                          </a:solidFill>
                        </a:rPr>
                        <a:t>yet</a:t>
                      </a:r>
                      <a:r>
                        <a:rPr lang="nl-BE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BE" sz="1600" b="1" dirty="0" err="1">
                          <a:solidFill>
                            <a:srgbClr val="FF0000"/>
                          </a:solidFill>
                        </a:rPr>
                        <a:t>attempted</a:t>
                      </a:r>
                      <a:r>
                        <a:rPr lang="nl-BE" sz="1600" b="1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B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71673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8FDE28-38E5-FC83-6DDB-93178F8E4900}"/>
              </a:ext>
            </a:extLst>
          </p:cNvPr>
          <p:cNvSpPr txBox="1"/>
          <p:nvPr/>
        </p:nvSpPr>
        <p:spPr>
          <a:xfrm>
            <a:off x="535848" y="5590981"/>
            <a:ext cx="915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Note: successful backwards compatibility testing with structured code version; small bugs in structured version and model discrepancies identified.</a:t>
            </a: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235671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1B3C-36C5-74F5-CB97-29D8BFCF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from drift simulations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CC86E-285D-1A4E-A2C9-85595AB2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EB9CA9-4C50-573A-0830-C438DE5BF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9999"/>
            <a:ext cx="5267968" cy="4428000"/>
          </a:xfrm>
        </p:spPr>
        <p:txBody>
          <a:bodyPr/>
          <a:lstStyle/>
          <a:p>
            <a:r>
              <a:rPr lang="en-US" sz="2000" dirty="0"/>
              <a:t>Case setup: </a:t>
            </a:r>
          </a:p>
          <a:p>
            <a:pPr lvl="1"/>
            <a:r>
              <a:rPr lang="en-US" sz="1800" dirty="0"/>
              <a:t>Non-extended grid, kinetic neutrals, drifts</a:t>
            </a:r>
            <a:endParaRPr lang="nl-BE" sz="1800" dirty="0"/>
          </a:p>
          <a:p>
            <a:pPr lvl="1"/>
            <a:r>
              <a:rPr lang="nl-BE" sz="1800" dirty="0"/>
              <a:t>Parameters </a:t>
            </a:r>
            <a:r>
              <a:rPr lang="nl-BE" sz="1800" dirty="0" err="1"/>
              <a:t>from</a:t>
            </a:r>
            <a:r>
              <a:rPr lang="nl-BE" sz="1800" dirty="0"/>
              <a:t> no-drift </a:t>
            </a:r>
            <a:r>
              <a:rPr lang="nl-BE" sz="1800" dirty="0" err="1"/>
              <a:t>reference</a:t>
            </a:r>
            <a:r>
              <a:rPr lang="nl-BE" sz="1800" dirty="0"/>
              <a:t> case </a:t>
            </a:r>
            <a:r>
              <a:rPr lang="nl-BE" sz="1800" dirty="0" err="1"/>
              <a:t>with</a:t>
            </a:r>
            <a:r>
              <a:rPr lang="nl-BE" sz="1800" dirty="0"/>
              <a:t> 13 MW input power and </a:t>
            </a:r>
            <a:r>
              <a:rPr lang="nl-BE" sz="1800" dirty="0" err="1"/>
              <a:t>n</a:t>
            </a:r>
            <a:r>
              <a:rPr lang="nl-BE" sz="1800" baseline="-25000" dirty="0" err="1"/>
              <a:t>e,sep</a:t>
            </a:r>
            <a:r>
              <a:rPr lang="nl-BE" sz="1800" baseline="-25000" dirty="0"/>
              <a:t> </a:t>
            </a:r>
            <a:r>
              <a:rPr lang="nl-BE" sz="1800" dirty="0"/>
              <a:t>of 2.0e19m</a:t>
            </a:r>
            <a:r>
              <a:rPr lang="nl-BE" sz="1800" baseline="30000" dirty="0"/>
              <a:t>-3</a:t>
            </a:r>
          </a:p>
          <a:p>
            <a:r>
              <a:rPr lang="nl-BE" sz="2000" dirty="0"/>
              <a:t>First </a:t>
            </a:r>
            <a:r>
              <a:rPr lang="nl-BE" sz="2000" dirty="0" err="1"/>
              <a:t>results</a:t>
            </a:r>
            <a:r>
              <a:rPr lang="nl-BE" sz="2000" dirty="0"/>
              <a:t> </a:t>
            </a:r>
            <a:r>
              <a:rPr lang="nl-BE" sz="2000" dirty="0" err="1"/>
              <a:t>from</a:t>
            </a:r>
            <a:r>
              <a:rPr lang="nl-BE" sz="2000" dirty="0"/>
              <a:t> drift </a:t>
            </a:r>
            <a:r>
              <a:rPr lang="nl-BE" sz="2000" dirty="0" err="1"/>
              <a:t>simulations</a:t>
            </a:r>
            <a:r>
              <a:rPr lang="nl-BE" sz="2000" dirty="0"/>
              <a:t>:</a:t>
            </a:r>
          </a:p>
          <a:p>
            <a:pPr lvl="1"/>
            <a:r>
              <a:rPr lang="nl-BE" sz="1800" dirty="0" err="1"/>
              <a:t>Expected</a:t>
            </a:r>
            <a:r>
              <a:rPr lang="nl-BE" sz="1800" dirty="0"/>
              <a:t> </a:t>
            </a:r>
            <a:r>
              <a:rPr lang="nl-BE" sz="1800" dirty="0" err="1"/>
              <a:t>inner-outer</a:t>
            </a:r>
            <a:r>
              <a:rPr lang="nl-BE" sz="1800" dirty="0"/>
              <a:t> target </a:t>
            </a:r>
            <a:r>
              <a:rPr lang="nl-BE" sz="1800" dirty="0" err="1"/>
              <a:t>symmetries</a:t>
            </a:r>
            <a:r>
              <a:rPr lang="nl-BE" sz="1800" dirty="0"/>
              <a:t> </a:t>
            </a:r>
            <a:r>
              <a:rPr lang="nl-BE" sz="1800" dirty="0" err="1"/>
              <a:t>due</a:t>
            </a:r>
            <a:r>
              <a:rPr lang="nl-BE" sz="1800" dirty="0"/>
              <a:t> </a:t>
            </a:r>
            <a:r>
              <a:rPr lang="nl-BE" sz="1800" dirty="0" err="1"/>
              <a:t>to</a:t>
            </a:r>
            <a:r>
              <a:rPr lang="nl-BE" sz="1800" dirty="0"/>
              <a:t> </a:t>
            </a:r>
            <a:r>
              <a:rPr lang="nl-BE" sz="1800" dirty="0" err="1"/>
              <a:t>drifts</a:t>
            </a:r>
            <a:r>
              <a:rPr lang="nl-BE" sz="1800" dirty="0"/>
              <a:t> </a:t>
            </a:r>
            <a:r>
              <a:rPr lang="nl-BE" sz="1800" dirty="0" err="1"/>
              <a:t>recoverd</a:t>
            </a:r>
            <a:endParaRPr lang="nl-BE" sz="1800" dirty="0"/>
          </a:p>
          <a:p>
            <a:pPr lvl="1"/>
            <a:r>
              <a:rPr lang="nl-BE" sz="1800" dirty="0" err="1"/>
              <a:t>Drifts</a:t>
            </a:r>
            <a:r>
              <a:rPr lang="nl-BE" sz="1800" dirty="0"/>
              <a:t> </a:t>
            </a:r>
            <a:r>
              <a:rPr lang="nl-BE" sz="1800" dirty="0" err="1"/>
              <a:t>aggravate</a:t>
            </a:r>
            <a:r>
              <a:rPr lang="nl-BE" sz="1800" dirty="0"/>
              <a:t> </a:t>
            </a:r>
            <a:r>
              <a:rPr lang="nl-BE" sz="1800" dirty="0" err="1"/>
              <a:t>situation</a:t>
            </a:r>
            <a:r>
              <a:rPr lang="nl-BE" sz="1800" dirty="0"/>
              <a:t> w.r.t. W </a:t>
            </a:r>
            <a:r>
              <a:rPr lang="nl-BE" sz="1800" dirty="0" err="1"/>
              <a:t>sputtering</a:t>
            </a:r>
            <a:r>
              <a:rPr lang="nl-BE" sz="1800" dirty="0"/>
              <a:t> at OT: even </a:t>
            </a:r>
            <a:r>
              <a:rPr lang="nl-BE" sz="1800" dirty="0" err="1"/>
              <a:t>higher</a:t>
            </a:r>
            <a:r>
              <a:rPr lang="nl-BE" sz="1800" dirty="0"/>
              <a:t> T</a:t>
            </a:r>
            <a:r>
              <a:rPr lang="nl-BE" sz="1800" baseline="-25000" dirty="0"/>
              <a:t>i </a:t>
            </a:r>
            <a:r>
              <a:rPr lang="nl-BE" sz="1800" dirty="0"/>
              <a:t>at </a:t>
            </a:r>
            <a:r>
              <a:rPr lang="nl-BE" sz="1800" dirty="0" err="1"/>
              <a:t>outer</a:t>
            </a:r>
            <a:r>
              <a:rPr lang="nl-BE" sz="1800" dirty="0"/>
              <a:t> </a:t>
            </a:r>
            <a:r>
              <a:rPr lang="nl-BE" sz="1800" dirty="0" err="1"/>
              <a:t>baffle</a:t>
            </a:r>
            <a:endParaRPr lang="nl-BE" sz="1800" baseline="-25000" dirty="0"/>
          </a:p>
          <a:p>
            <a:r>
              <a:rPr lang="nl-BE" sz="2000" dirty="0"/>
              <a:t>Important: </a:t>
            </a:r>
            <a:r>
              <a:rPr lang="nl-BE" sz="2000" dirty="0" err="1"/>
              <a:t>this</a:t>
            </a:r>
            <a:r>
              <a:rPr lang="nl-BE" sz="2000" dirty="0"/>
              <a:t> is </a:t>
            </a:r>
            <a:r>
              <a:rPr lang="nl-BE" sz="2000" dirty="0" err="1"/>
              <a:t>for</a:t>
            </a:r>
            <a:r>
              <a:rPr lang="nl-BE" sz="2000" dirty="0"/>
              <a:t> </a:t>
            </a:r>
            <a:r>
              <a:rPr lang="nl-BE" sz="2000" dirty="0" err="1"/>
              <a:t>fixed</a:t>
            </a:r>
            <a:r>
              <a:rPr lang="nl-BE" sz="2000" dirty="0"/>
              <a:t> </a:t>
            </a:r>
            <a:r>
              <a:rPr lang="nl-BE" sz="2000" dirty="0" err="1"/>
              <a:t>BCs</a:t>
            </a:r>
            <a:r>
              <a:rPr lang="nl-BE" sz="2000" dirty="0"/>
              <a:t> and gas </a:t>
            </a:r>
            <a:r>
              <a:rPr lang="nl-BE" sz="2000" dirty="0" err="1"/>
              <a:t>puff</a:t>
            </a:r>
            <a:r>
              <a:rPr lang="nl-BE" sz="2000" dirty="0"/>
              <a:t> </a:t>
            </a:r>
            <a:r>
              <a:rPr lang="nl-BE" sz="2000" dirty="0" err="1"/>
              <a:t>from</a:t>
            </a:r>
            <a:r>
              <a:rPr lang="nl-BE" sz="2000" dirty="0"/>
              <a:t> </a:t>
            </a:r>
            <a:r>
              <a:rPr lang="nl-BE" sz="2000" dirty="0" err="1"/>
              <a:t>reference</a:t>
            </a:r>
            <a:r>
              <a:rPr lang="nl-BE" sz="2000" dirty="0"/>
              <a:t> case (no feedback on </a:t>
            </a:r>
            <a:r>
              <a:rPr lang="nl-BE" sz="2000" dirty="0" err="1"/>
              <a:t>n</a:t>
            </a:r>
            <a:r>
              <a:rPr lang="nl-BE" sz="2000" baseline="-25000" dirty="0" err="1"/>
              <a:t>e,sep</a:t>
            </a:r>
            <a:r>
              <a:rPr lang="nl-BE" sz="2000" dirty="0"/>
              <a:t>)</a:t>
            </a:r>
          </a:p>
          <a:p>
            <a:pPr lvl="1"/>
            <a:r>
              <a:rPr lang="nl-BE" sz="1800" dirty="0" err="1"/>
              <a:t>Slighly</a:t>
            </a:r>
            <a:r>
              <a:rPr lang="nl-BE" sz="1800" dirty="0"/>
              <a:t> </a:t>
            </a:r>
            <a:r>
              <a:rPr lang="nl-BE" sz="1800" dirty="0" err="1"/>
              <a:t>lower</a:t>
            </a:r>
            <a:r>
              <a:rPr lang="nl-BE" sz="1800" dirty="0"/>
              <a:t> </a:t>
            </a:r>
            <a:r>
              <a:rPr lang="nl-BE" sz="1800" dirty="0" err="1"/>
              <a:t>n</a:t>
            </a:r>
            <a:r>
              <a:rPr lang="nl-BE" sz="1800" baseline="-25000" dirty="0" err="1"/>
              <a:t>e,sep</a:t>
            </a:r>
            <a:r>
              <a:rPr lang="nl-BE" sz="1800" dirty="0"/>
              <a:t> in </a:t>
            </a:r>
            <a:r>
              <a:rPr lang="nl-BE" sz="1800" dirty="0" err="1"/>
              <a:t>drifts</a:t>
            </a:r>
            <a:r>
              <a:rPr lang="nl-BE" sz="1800" dirty="0"/>
              <a:t> case</a:t>
            </a:r>
          </a:p>
          <a:p>
            <a:pPr lvl="1"/>
            <a:r>
              <a:rPr lang="nl-BE" sz="1800" dirty="0" err="1"/>
              <a:t>To</a:t>
            </a:r>
            <a:r>
              <a:rPr lang="nl-BE" sz="1800" dirty="0"/>
              <a:t> </a:t>
            </a:r>
            <a:r>
              <a:rPr lang="nl-BE" sz="1800" dirty="0" err="1"/>
              <a:t>be</a:t>
            </a:r>
            <a:r>
              <a:rPr lang="nl-BE" sz="1800" dirty="0"/>
              <a:t> </a:t>
            </a:r>
            <a:r>
              <a:rPr lang="nl-BE" sz="1800" dirty="0" err="1"/>
              <a:t>repeated</a:t>
            </a:r>
            <a:r>
              <a:rPr lang="nl-BE" sz="1800" dirty="0"/>
              <a:t> </a:t>
            </a:r>
            <a:r>
              <a:rPr lang="nl-BE" sz="1800" dirty="0" err="1"/>
              <a:t>with</a:t>
            </a:r>
            <a:r>
              <a:rPr lang="nl-BE" sz="1800" dirty="0"/>
              <a:t> feedback on </a:t>
            </a:r>
            <a:r>
              <a:rPr lang="nl-BE" sz="1800" dirty="0" err="1"/>
              <a:t>n</a:t>
            </a:r>
            <a:r>
              <a:rPr lang="nl-BE" sz="1800" baseline="-25000" dirty="0" err="1"/>
              <a:t>e,sep</a:t>
            </a:r>
            <a:r>
              <a:rPr lang="nl-BE" sz="1800" dirty="0"/>
              <a:t> </a:t>
            </a:r>
            <a:r>
              <a:rPr lang="nl-BE" sz="1800" dirty="0" err="1"/>
              <a:t>to</a:t>
            </a:r>
            <a:r>
              <a:rPr lang="nl-BE" sz="1800" dirty="0"/>
              <a:t> </a:t>
            </a:r>
            <a:r>
              <a:rPr lang="nl-BE" sz="1800" dirty="0" err="1"/>
              <a:t>recover</a:t>
            </a:r>
            <a:r>
              <a:rPr lang="nl-BE" sz="1800" dirty="0"/>
              <a:t> exact </a:t>
            </a:r>
            <a:r>
              <a:rPr lang="nl-BE" sz="1800" dirty="0" err="1"/>
              <a:t>density</a:t>
            </a:r>
            <a:r>
              <a:rPr lang="nl-BE" sz="1800" dirty="0"/>
              <a:t> </a:t>
            </a:r>
            <a:r>
              <a:rPr lang="nl-BE" sz="1800" dirty="0" err="1"/>
              <a:t>from</a:t>
            </a:r>
            <a:r>
              <a:rPr lang="nl-BE" sz="1800" dirty="0"/>
              <a:t> </a:t>
            </a:r>
            <a:r>
              <a:rPr lang="nl-BE" sz="1800" dirty="0" err="1"/>
              <a:t>reference</a:t>
            </a:r>
            <a:r>
              <a:rPr lang="nl-BE" sz="1800" dirty="0"/>
              <a:t> case</a:t>
            </a:r>
            <a:endParaRPr lang="en-BE" sz="1800" dirty="0"/>
          </a:p>
          <a:p>
            <a:endParaRPr lang="nl-BE" sz="2000" dirty="0"/>
          </a:p>
        </p:txBody>
      </p:sp>
      <p:pic>
        <p:nvPicPr>
          <p:cNvPr id="6" name="Picture 5" descr="A group of graphs showing different types of inner target&#10;&#10;AI-generated content may be incorrect.">
            <a:extLst>
              <a:ext uri="{FF2B5EF4-FFF2-40B4-BE49-F238E27FC236}">
                <a16:creationId xmlns:a16="http://schemas.microsoft.com/office/drawing/2014/main" id="{AC86C8DC-079B-58EB-0671-1E2F7AFD3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15" y="1556792"/>
            <a:ext cx="5934856" cy="402321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3916F3D-023F-C3DA-E7D9-C7FBA7FBD0F1}"/>
              </a:ext>
            </a:extLst>
          </p:cNvPr>
          <p:cNvSpPr/>
          <p:nvPr/>
        </p:nvSpPr>
        <p:spPr>
          <a:xfrm>
            <a:off x="10200456" y="1700808"/>
            <a:ext cx="199154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995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A4E3-D856-EA15-05A0-D51BCB4F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from no-drift simulations: density scan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18D59-AA81-60E1-DEE4-B26264DE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</a:t>
            </a:fld>
            <a:endParaRPr lang="nl-BE" dirty="0"/>
          </a:p>
        </p:txBody>
      </p:sp>
      <p:pic>
        <p:nvPicPr>
          <p:cNvPr id="6" name="Picture 5" descr="A group of graphs showing different sizes of objects&#10;&#10;AI-generated content may be incorrect.">
            <a:extLst>
              <a:ext uri="{FF2B5EF4-FFF2-40B4-BE49-F238E27FC236}">
                <a16:creationId xmlns:a16="http://schemas.microsoft.com/office/drawing/2014/main" id="{E06CDD4B-19DA-61A1-9924-00BAD6451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00" y="1412776"/>
            <a:ext cx="5561222" cy="4488930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1931E48-58B0-5F7C-71FF-AB6CAB6C3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9999"/>
            <a:ext cx="5421001" cy="4428000"/>
          </a:xfrm>
        </p:spPr>
        <p:txBody>
          <a:bodyPr/>
          <a:lstStyle/>
          <a:p>
            <a:r>
              <a:rPr lang="en-US" sz="2000" dirty="0"/>
              <a:t>Pushing separatrix density of reference scenario up to 3.5e19 m</a:t>
            </a:r>
            <a:r>
              <a:rPr lang="en-US" sz="2000" baseline="30000" dirty="0"/>
              <a:t>-3</a:t>
            </a:r>
            <a:r>
              <a:rPr lang="en-US" sz="2000" dirty="0"/>
              <a:t> at fixed Ne puff of 4.1e20 s</a:t>
            </a:r>
            <a:r>
              <a:rPr lang="en-US" sz="2000" baseline="30000" dirty="0"/>
              <a:t>-1</a:t>
            </a:r>
            <a:r>
              <a:rPr lang="en-US" sz="2000" dirty="0"/>
              <a:t> still leads to (unacceptably) high OT temperatures</a:t>
            </a:r>
          </a:p>
          <a:p>
            <a:r>
              <a:rPr lang="en-US" sz="2000" dirty="0"/>
              <a:t>Compatibility with core to be investigated for these higher-density cases</a:t>
            </a:r>
            <a:endParaRPr lang="nl-BE" sz="2000" dirty="0"/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32334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DEB9B-68BE-86F4-2BF7-88635F8BC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ECCBB-EDFA-4FE4-DAA9-CA960610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Alternative</a:t>
            </a:r>
            <a:r>
              <a:rPr lang="nl-BE" dirty="0"/>
              <a:t> </a:t>
            </a:r>
            <a:r>
              <a:rPr lang="nl-BE" dirty="0" err="1"/>
              <a:t>geometries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45365-A92D-D5DC-5A5C-7E72B26F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3AC7F8-2985-AEC8-B4AE-386F2D158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9999"/>
            <a:ext cx="11382000" cy="638841"/>
          </a:xfrm>
        </p:spPr>
        <p:txBody>
          <a:bodyPr/>
          <a:lstStyle/>
          <a:p>
            <a:r>
              <a:rPr lang="nl-BE" sz="2000" dirty="0" err="1"/>
              <a:t>Investigate</a:t>
            </a:r>
            <a:r>
              <a:rPr lang="nl-BE" sz="2000" dirty="0"/>
              <a:t> </a:t>
            </a:r>
            <a:r>
              <a:rPr lang="nl-BE" sz="2000" dirty="0" err="1"/>
              <a:t>whether</a:t>
            </a:r>
            <a:r>
              <a:rPr lang="nl-BE" sz="2000" dirty="0"/>
              <a:t> OT </a:t>
            </a:r>
            <a:r>
              <a:rPr lang="nl-BE" sz="2000" dirty="0" err="1"/>
              <a:t>inclination</a:t>
            </a:r>
            <a:r>
              <a:rPr lang="nl-BE" sz="2000" dirty="0"/>
              <a:t> has </a:t>
            </a:r>
            <a:r>
              <a:rPr lang="nl-BE" sz="2000" dirty="0" err="1"/>
              <a:t>any</a:t>
            </a:r>
            <a:r>
              <a:rPr lang="nl-BE" sz="2000" dirty="0"/>
              <a:t> significant effect on high </a:t>
            </a:r>
            <a:r>
              <a:rPr lang="nl-BE" sz="2000" dirty="0" err="1"/>
              <a:t>temperatures</a:t>
            </a:r>
            <a:endParaRPr lang="nl-BE" sz="2000" dirty="0"/>
          </a:p>
          <a:p>
            <a:r>
              <a:rPr lang="nl-BE" sz="1800" dirty="0" err="1"/>
              <a:t>Currently</a:t>
            </a:r>
            <a:r>
              <a:rPr lang="nl-BE" sz="1800" dirty="0"/>
              <a:t>: </a:t>
            </a:r>
            <a:r>
              <a:rPr lang="nl-BE" sz="1800" dirty="0" err="1"/>
              <a:t>rotated</a:t>
            </a:r>
            <a:r>
              <a:rPr lang="nl-BE" sz="1800" dirty="0"/>
              <a:t> </a:t>
            </a:r>
            <a:r>
              <a:rPr lang="nl-BE" sz="1800" dirty="0" err="1"/>
              <a:t>outer</a:t>
            </a:r>
            <a:r>
              <a:rPr lang="nl-BE" sz="1800" dirty="0"/>
              <a:t> target </a:t>
            </a:r>
            <a:r>
              <a:rPr lang="nl-BE" sz="1800" dirty="0" err="1"/>
              <a:t>by</a:t>
            </a:r>
            <a:r>
              <a:rPr lang="nl-BE" sz="1800" dirty="0"/>
              <a:t> 0, 5 or 10 </a:t>
            </a:r>
            <a:r>
              <a:rPr lang="nl-BE" sz="1800" dirty="0" err="1"/>
              <a:t>degrees</a:t>
            </a:r>
            <a:r>
              <a:rPr lang="nl-BE" sz="1800" dirty="0"/>
              <a:t> </a:t>
            </a:r>
            <a:r>
              <a:rPr lang="nl-BE" sz="1800" dirty="0" err="1"/>
              <a:t>around</a:t>
            </a:r>
            <a:r>
              <a:rPr lang="nl-BE" sz="1800" dirty="0"/>
              <a:t> </a:t>
            </a:r>
            <a:r>
              <a:rPr lang="nl-BE" sz="1800" dirty="0" err="1"/>
              <a:t>lower</a:t>
            </a:r>
            <a:r>
              <a:rPr lang="nl-BE" sz="1800" dirty="0"/>
              <a:t> corner </a:t>
            </a:r>
            <a:r>
              <a:rPr lang="nl-BE" sz="1800" dirty="0" err="1"/>
              <a:t>to</a:t>
            </a:r>
            <a:r>
              <a:rPr lang="nl-BE" sz="1800" dirty="0"/>
              <a:t> </a:t>
            </a:r>
            <a:r>
              <a:rPr lang="nl-BE" sz="1800" dirty="0" err="1"/>
              <a:t>avoid</a:t>
            </a:r>
            <a:r>
              <a:rPr lang="nl-BE" sz="1800" dirty="0"/>
              <a:t> strike point </a:t>
            </a:r>
            <a:r>
              <a:rPr lang="nl-BE" sz="1800" dirty="0" err="1"/>
              <a:t>moving</a:t>
            </a:r>
            <a:r>
              <a:rPr lang="nl-BE" sz="1800" dirty="0"/>
              <a:t> </a:t>
            </a:r>
            <a:r>
              <a:rPr lang="nl-BE" sz="1800" dirty="0" err="1"/>
              <a:t>onto</a:t>
            </a:r>
            <a:r>
              <a:rPr lang="nl-BE" sz="1800" dirty="0"/>
              <a:t> reflector </a:t>
            </a:r>
            <a:r>
              <a:rPr lang="nl-BE" sz="1800" dirty="0" err="1"/>
              <a:t>plate</a:t>
            </a:r>
            <a:r>
              <a:rPr lang="nl-BE" sz="1800" dirty="0"/>
              <a:t>. But: </a:t>
            </a:r>
            <a:r>
              <a:rPr lang="nl-BE" sz="1800" dirty="0" err="1"/>
              <a:t>now</a:t>
            </a:r>
            <a:r>
              <a:rPr lang="nl-BE" sz="1800" dirty="0"/>
              <a:t> </a:t>
            </a:r>
            <a:r>
              <a:rPr lang="nl-BE" sz="1800" dirty="0" err="1"/>
              <a:t>outer</a:t>
            </a:r>
            <a:r>
              <a:rPr lang="nl-BE" sz="1800" dirty="0"/>
              <a:t> </a:t>
            </a:r>
            <a:r>
              <a:rPr lang="nl-BE" sz="1800" dirty="0" err="1"/>
              <a:t>baffle</a:t>
            </a:r>
            <a:r>
              <a:rPr lang="nl-BE" sz="1800" dirty="0"/>
              <a:t> </a:t>
            </a:r>
            <a:r>
              <a:rPr lang="nl-BE" sz="1800" dirty="0" err="1"/>
              <a:t>protrudes</a:t>
            </a:r>
            <a:r>
              <a:rPr lang="nl-BE" sz="1800" dirty="0"/>
              <a:t> </a:t>
            </a:r>
            <a:r>
              <a:rPr lang="nl-BE" sz="1800" dirty="0" err="1"/>
              <a:t>into</a:t>
            </a:r>
            <a:r>
              <a:rPr lang="nl-BE" sz="1800" dirty="0"/>
              <a:t> plasma =&gt; </a:t>
            </a:r>
            <a:r>
              <a:rPr lang="nl-BE" sz="1800" dirty="0" err="1"/>
              <a:t>undesired</a:t>
            </a:r>
            <a:endParaRPr lang="nl-BE" sz="1800" dirty="0"/>
          </a:p>
          <a:p>
            <a:pPr lvl="1"/>
            <a:r>
              <a:rPr lang="nl-BE" sz="1600" dirty="0" err="1"/>
              <a:t>Need</a:t>
            </a:r>
            <a:r>
              <a:rPr lang="nl-BE" sz="1600" dirty="0"/>
              <a:t> new equilibrium in order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rotate</a:t>
            </a:r>
            <a:r>
              <a:rPr lang="nl-BE" sz="1600" dirty="0"/>
              <a:t> target </a:t>
            </a:r>
            <a:r>
              <a:rPr lang="nl-BE" sz="1600" dirty="0" err="1"/>
              <a:t>plate</a:t>
            </a:r>
            <a:r>
              <a:rPr lang="nl-BE" sz="1600" dirty="0"/>
              <a:t> </a:t>
            </a:r>
            <a:r>
              <a:rPr lang="nl-BE" sz="1600" dirty="0" err="1"/>
              <a:t>around</a:t>
            </a:r>
            <a:r>
              <a:rPr lang="nl-BE" sz="1600" dirty="0"/>
              <a:t> ‘</a:t>
            </a:r>
            <a:r>
              <a:rPr lang="nl-BE" sz="1600" dirty="0" err="1"/>
              <a:t>upper</a:t>
            </a:r>
            <a:r>
              <a:rPr lang="nl-BE" sz="1600" dirty="0"/>
              <a:t> </a:t>
            </a:r>
            <a:r>
              <a:rPr lang="nl-BE" sz="1600" dirty="0" err="1"/>
              <a:t>hinge</a:t>
            </a:r>
            <a:r>
              <a:rPr lang="nl-BE" sz="1600" dirty="0"/>
              <a:t> point’ at </a:t>
            </a:r>
            <a:r>
              <a:rPr lang="nl-BE" sz="1600" dirty="0" err="1"/>
              <a:t>baffle</a:t>
            </a:r>
            <a:r>
              <a:rPr lang="nl-BE" sz="1600" dirty="0"/>
              <a:t> without </a:t>
            </a:r>
            <a:r>
              <a:rPr lang="nl-BE" sz="1600" dirty="0" err="1"/>
              <a:t>moving</a:t>
            </a:r>
            <a:r>
              <a:rPr lang="nl-BE" sz="1600" dirty="0"/>
              <a:t> strike point </a:t>
            </a:r>
            <a:r>
              <a:rPr lang="nl-BE" sz="1600" dirty="0" err="1"/>
              <a:t>onto</a:t>
            </a:r>
            <a:r>
              <a:rPr lang="nl-BE" sz="1600" dirty="0"/>
              <a:t> reflector </a:t>
            </a:r>
            <a:r>
              <a:rPr lang="nl-BE" sz="1600" dirty="0" err="1"/>
              <a:t>plates</a:t>
            </a:r>
            <a:endParaRPr lang="nl-BE" sz="1600" dirty="0"/>
          </a:p>
        </p:txBody>
      </p:sp>
      <p:pic>
        <p:nvPicPr>
          <p:cNvPr id="7" name="Picture 6" descr="A red dotted line on a white background&#10;&#10;AI-generated content may be incorrect.">
            <a:extLst>
              <a:ext uri="{FF2B5EF4-FFF2-40B4-BE49-F238E27FC236}">
                <a16:creationId xmlns:a16="http://schemas.microsoft.com/office/drawing/2014/main" id="{C48E6DCE-756E-7E4C-A642-D364C0DDA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861144"/>
            <a:ext cx="8712968" cy="337616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E6112B-55E6-F3D9-5004-3CE30CE98650}"/>
              </a:ext>
            </a:extLst>
          </p:cNvPr>
          <p:cNvSpPr/>
          <p:nvPr/>
        </p:nvSpPr>
        <p:spPr>
          <a:xfrm>
            <a:off x="2279576" y="4967941"/>
            <a:ext cx="720080" cy="1080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448EB3-E141-2E6E-8AB2-154FA3838D15}"/>
              </a:ext>
            </a:extLst>
          </p:cNvPr>
          <p:cNvSpPr/>
          <p:nvPr/>
        </p:nvSpPr>
        <p:spPr>
          <a:xfrm>
            <a:off x="5293200" y="4967941"/>
            <a:ext cx="720080" cy="1080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142E7F-0F02-00C1-625B-FDFB26B8DA33}"/>
              </a:ext>
            </a:extLst>
          </p:cNvPr>
          <p:cNvSpPr/>
          <p:nvPr/>
        </p:nvSpPr>
        <p:spPr>
          <a:xfrm>
            <a:off x="8256240" y="4884227"/>
            <a:ext cx="720080" cy="1080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26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7C32-7F25-F6E6-1610-A0FDC24F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 extended grids simulations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78E32-17E9-428B-2BDF-21479176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147180-0309-C970-012F-04F9933F1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9999"/>
            <a:ext cx="6060056" cy="4428000"/>
          </a:xfrm>
        </p:spPr>
        <p:txBody>
          <a:bodyPr/>
          <a:lstStyle/>
          <a:p>
            <a:r>
              <a:rPr lang="en-US" sz="2000" dirty="0"/>
              <a:t>Case setup: </a:t>
            </a:r>
          </a:p>
          <a:p>
            <a:pPr lvl="1"/>
            <a:r>
              <a:rPr lang="en-US" sz="1800" dirty="0"/>
              <a:t>Extended grid, fluid neutrals (AFN model), no drifts</a:t>
            </a:r>
            <a:endParaRPr lang="nl-BE" sz="1800" dirty="0"/>
          </a:p>
          <a:p>
            <a:pPr lvl="1"/>
            <a:r>
              <a:rPr lang="nl-BE" sz="1800" dirty="0"/>
              <a:t>Parameters </a:t>
            </a:r>
            <a:r>
              <a:rPr lang="nl-BE" sz="1800" dirty="0" err="1"/>
              <a:t>from</a:t>
            </a:r>
            <a:r>
              <a:rPr lang="nl-BE" sz="1800" dirty="0"/>
              <a:t> no-drift </a:t>
            </a:r>
            <a:r>
              <a:rPr lang="nl-BE" sz="1800" dirty="0" err="1"/>
              <a:t>reference</a:t>
            </a:r>
            <a:r>
              <a:rPr lang="nl-BE" sz="1800" dirty="0"/>
              <a:t> case </a:t>
            </a:r>
            <a:r>
              <a:rPr lang="nl-BE" sz="1800" dirty="0" err="1"/>
              <a:t>with</a:t>
            </a:r>
            <a:r>
              <a:rPr lang="nl-BE" sz="1800" dirty="0"/>
              <a:t> 13 MW input power and </a:t>
            </a:r>
            <a:r>
              <a:rPr lang="nl-BE" sz="1800" dirty="0" err="1"/>
              <a:t>n</a:t>
            </a:r>
            <a:r>
              <a:rPr lang="nl-BE" sz="1800" baseline="-25000" dirty="0" err="1"/>
              <a:t>e,sep</a:t>
            </a:r>
            <a:r>
              <a:rPr lang="nl-BE" sz="1800" baseline="-25000" dirty="0"/>
              <a:t> </a:t>
            </a:r>
            <a:r>
              <a:rPr lang="nl-BE" sz="1800" dirty="0"/>
              <a:t>of 2.0e19m</a:t>
            </a:r>
            <a:r>
              <a:rPr lang="nl-BE" sz="1800" baseline="30000" dirty="0"/>
              <a:t>-3</a:t>
            </a:r>
          </a:p>
          <a:p>
            <a:endParaRPr lang="nl-BE" sz="2000" dirty="0"/>
          </a:p>
          <a:p>
            <a:r>
              <a:rPr lang="nl-BE" sz="2000" dirty="0"/>
              <a:t>Running </a:t>
            </a:r>
            <a:r>
              <a:rPr lang="nl-BE" sz="2000" dirty="0" err="1"/>
              <a:t>stably</a:t>
            </a:r>
            <a:r>
              <a:rPr lang="nl-BE" sz="2000" dirty="0"/>
              <a:t> </a:t>
            </a:r>
            <a:r>
              <a:rPr lang="nl-BE" sz="2000" dirty="0" err="1"/>
              <a:t>with</a:t>
            </a:r>
            <a:r>
              <a:rPr lang="nl-BE" sz="2000" dirty="0"/>
              <a:t> </a:t>
            </a:r>
            <a:r>
              <a:rPr lang="nl-BE" sz="2000" dirty="0" err="1"/>
              <a:t>fluid</a:t>
            </a:r>
            <a:r>
              <a:rPr lang="nl-BE" sz="2000" dirty="0"/>
              <a:t> and </a:t>
            </a:r>
            <a:r>
              <a:rPr lang="nl-BE" sz="2000" dirty="0" err="1"/>
              <a:t>kinetic</a:t>
            </a:r>
            <a:r>
              <a:rPr lang="nl-BE" sz="2000" dirty="0"/>
              <a:t> </a:t>
            </a:r>
            <a:r>
              <a:rPr lang="nl-BE" sz="2000" dirty="0" err="1"/>
              <a:t>neutrals</a:t>
            </a:r>
            <a:endParaRPr lang="nl-BE" sz="2000" dirty="0"/>
          </a:p>
          <a:p>
            <a:endParaRPr lang="nl-BE" dirty="0"/>
          </a:p>
        </p:txBody>
      </p:sp>
      <p:pic>
        <p:nvPicPr>
          <p:cNvPr id="6" name="Picture 5" descr="A rainbow colored oval with numbers&#10;&#10;AI-generated content may be incorrect.">
            <a:extLst>
              <a:ext uri="{FF2B5EF4-FFF2-40B4-BE49-F238E27FC236}">
                <a16:creationId xmlns:a16="http://schemas.microsoft.com/office/drawing/2014/main" id="{419F501A-ACEE-58B2-9F83-CFB95B2B1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14" y="1403041"/>
            <a:ext cx="2352221" cy="4374959"/>
          </a:xfrm>
          <a:prstGeom prst="rect">
            <a:avLst/>
          </a:prstGeom>
        </p:spPr>
      </p:pic>
      <p:pic>
        <p:nvPicPr>
          <p:cNvPr id="7" name="Picture 6" descr="A rainbow colored oval shaped object&#10;&#10;AI-generated content may be incorrect.">
            <a:extLst>
              <a:ext uri="{FF2B5EF4-FFF2-40B4-BE49-F238E27FC236}">
                <a16:creationId xmlns:a16="http://schemas.microsoft.com/office/drawing/2014/main" id="{0FD293BE-408A-7F7D-5D67-99AE5FD16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17" y="1403040"/>
            <a:ext cx="2418415" cy="437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2426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-KU Leuven-Liggend-Achtergrond Wit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U Leuven" id="{F2BCC727-2FE8-4CF6-A914-4F2FB01FAB1C}" vid="{5F7B67F4-B5EA-4346-9241-177087B30639}"/>
    </a:ext>
  </a:extLst>
</a:theme>
</file>

<file path=ppt/theme/theme2.xml><?xml version="1.0" encoding="utf-8"?>
<a:theme xmlns:a="http://schemas.openxmlformats.org/drawingml/2006/main" name="Corporate-KU Leuven-Liggend-Achtergrond Wit en Watermerk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0</TotalTime>
  <Words>495</Words>
  <Application>Microsoft Office PowerPoint</Application>
  <PresentationFormat>Widescreen</PresentationFormat>
  <Paragraphs>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Corporate-KU Leuven-Liggend-Achtergrond Wit</vt:lpstr>
      <vt:lpstr>Corporate-KU Leuven-Liggend-Achtergrond Wit en Watermerk</vt:lpstr>
      <vt:lpstr>JT-60SA W divertor modeling: Status of SOLPS-ITER modelling with drifts and extended grids</vt:lpstr>
      <vt:lpstr>Scope</vt:lpstr>
      <vt:lpstr>Overview of JT-60SA modelling efforts in Wide Grids version of SOLPS-ITER (D+Ne)</vt:lpstr>
      <vt:lpstr>Results from drift simulations</vt:lpstr>
      <vt:lpstr>Results from no-drift simulations: density scan</vt:lpstr>
      <vt:lpstr>Alternative geometries</vt:lpstr>
      <vt:lpstr>Preliminary results extended grids simulations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Wouter Dekeyser</cp:lastModifiedBy>
  <cp:revision>62</cp:revision>
  <dcterms:created xsi:type="dcterms:W3CDTF">2012-07-10T07:57:57Z</dcterms:created>
  <dcterms:modified xsi:type="dcterms:W3CDTF">2026-04-27T16:16:33Z</dcterms:modified>
</cp:coreProperties>
</file>