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15"/>
  </p:notesMasterIdLst>
  <p:sldIdLst>
    <p:sldId id="256" r:id="rId3"/>
    <p:sldId id="257" r:id="rId4"/>
    <p:sldId id="259" r:id="rId5"/>
    <p:sldId id="264" r:id="rId6"/>
    <p:sldId id="270" r:id="rId7"/>
    <p:sldId id="271" r:id="rId8"/>
    <p:sldId id="272" r:id="rId9"/>
    <p:sldId id="274" r:id="rId10"/>
    <p:sldId id="295" r:id="rId11"/>
    <p:sldId id="293" r:id="rId12"/>
    <p:sldId id="296" r:id="rId13"/>
    <p:sldId id="278" r:id="rId1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2" y="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BB2A2B-BE2D-4316-97D2-333E39032E91}"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6D268292-60E5-4FE9-B054-CB2245392099}">
      <dgm:prSet custT="1"/>
      <dgm:spPr/>
      <dgm:t>
        <a:bodyPr/>
        <a:lstStyle/>
        <a:p>
          <a:r>
            <a:rPr lang="en-GB" sz="2600"/>
            <a:t>Neon seeding modelling with SOLPS-ITER</a:t>
          </a:r>
        </a:p>
      </dgm:t>
    </dgm:pt>
    <dgm:pt modelId="{4AC34FFF-979F-4A26-834D-23F3AA06FD64}" type="parTrans" cxnId="{AE0DC3CE-A027-46F3-9946-2BA8582A17F1}">
      <dgm:prSet/>
      <dgm:spPr/>
      <dgm:t>
        <a:bodyPr/>
        <a:lstStyle/>
        <a:p>
          <a:endParaRPr lang="en-GB"/>
        </a:p>
      </dgm:t>
    </dgm:pt>
    <dgm:pt modelId="{EAC28053-3466-4DA6-BD4D-D8D8A269D462}" type="sibTrans" cxnId="{AE0DC3CE-A027-46F3-9946-2BA8582A17F1}">
      <dgm:prSet/>
      <dgm:spPr/>
      <dgm:t>
        <a:bodyPr/>
        <a:lstStyle/>
        <a:p>
          <a:endParaRPr lang="en-GB"/>
        </a:p>
      </dgm:t>
    </dgm:pt>
    <dgm:pt modelId="{7C489363-EE84-4C8D-8D7F-EE3DC0C4D018}">
      <dgm:prSet custT="1"/>
      <dgm:spPr/>
      <dgm:t>
        <a:bodyPr/>
        <a:lstStyle/>
        <a:p>
          <a:r>
            <a:rPr lang="en-GB" sz="2600"/>
            <a:t>Argon seeding modelling with SOLEDGE</a:t>
          </a:r>
        </a:p>
      </dgm:t>
    </dgm:pt>
    <dgm:pt modelId="{9DC7E124-7757-429F-AE28-DEFD4F5D02D4}" type="parTrans" cxnId="{522A66D2-DE25-4449-BA12-7C87DD877236}">
      <dgm:prSet/>
      <dgm:spPr/>
      <dgm:t>
        <a:bodyPr/>
        <a:lstStyle/>
        <a:p>
          <a:endParaRPr lang="en-GB"/>
        </a:p>
      </dgm:t>
    </dgm:pt>
    <dgm:pt modelId="{2F6E5ED6-6C91-4A34-9EFD-5F3863640623}" type="sibTrans" cxnId="{522A66D2-DE25-4449-BA12-7C87DD877236}">
      <dgm:prSet/>
      <dgm:spPr/>
      <dgm:t>
        <a:bodyPr/>
        <a:lstStyle/>
        <a:p>
          <a:endParaRPr lang="en-GB"/>
        </a:p>
      </dgm:t>
    </dgm:pt>
    <dgm:pt modelId="{F5555E5F-9A1E-4302-89FE-4B3CBBCFF1DB}">
      <dgm:prSet custT="1"/>
      <dgm:spPr/>
      <dgm:t>
        <a:bodyPr/>
        <a:lstStyle/>
        <a:p>
          <a:r>
            <a:rPr lang="en-GB" sz="2000" b="0" strike="noStrike">
              <a:solidFill>
                <a:srgbClr val="000000"/>
              </a:solidFill>
            </a:rPr>
            <a:t>Input power scan</a:t>
          </a:r>
          <a:endParaRPr lang="en-GB" sz="2000"/>
        </a:p>
      </dgm:t>
    </dgm:pt>
    <dgm:pt modelId="{6390BF71-D65B-43A8-A0B4-882405C94E62}" type="parTrans" cxnId="{04AEE369-6F28-42B9-81A3-AF49CD6A6EA1}">
      <dgm:prSet/>
      <dgm:spPr/>
      <dgm:t>
        <a:bodyPr/>
        <a:lstStyle/>
        <a:p>
          <a:endParaRPr lang="en-GB"/>
        </a:p>
      </dgm:t>
    </dgm:pt>
    <dgm:pt modelId="{350FB23D-921B-470F-81A6-8BBE5CA132A4}" type="sibTrans" cxnId="{04AEE369-6F28-42B9-81A3-AF49CD6A6EA1}">
      <dgm:prSet/>
      <dgm:spPr/>
      <dgm:t>
        <a:bodyPr/>
        <a:lstStyle/>
        <a:p>
          <a:endParaRPr lang="en-GB"/>
        </a:p>
      </dgm:t>
    </dgm:pt>
    <dgm:pt modelId="{0F58533A-5EAA-4B45-8AAF-1E34C99ED2F5}">
      <dgm:prSet custT="1"/>
      <dgm:spPr/>
      <dgm:t>
        <a:bodyPr/>
        <a:lstStyle/>
        <a:p>
          <a:pPr>
            <a:buClr>
              <a:srgbClr val="000000"/>
            </a:buClr>
            <a:buSzPct val="100000"/>
            <a:buFont typeface="Arial" panose="020B0604020202020204" pitchFamily="34" charset="0"/>
            <a:buChar char="•"/>
          </a:pPr>
          <a:r>
            <a:rPr lang="en-GB" sz="2000" b="0" strike="noStrike">
              <a:solidFill>
                <a:srgbClr val="000000"/>
              </a:solidFill>
            </a:rPr>
            <a:t>Input power scan</a:t>
          </a:r>
          <a:endParaRPr lang="en-GB" sz="2000"/>
        </a:p>
      </dgm:t>
    </dgm:pt>
    <dgm:pt modelId="{64B24875-6759-419F-92BF-4BBB27D2B02B}" type="parTrans" cxnId="{9445CDF7-A7E0-42D3-99D2-987FF9911059}">
      <dgm:prSet/>
      <dgm:spPr/>
      <dgm:t>
        <a:bodyPr/>
        <a:lstStyle/>
        <a:p>
          <a:endParaRPr lang="en-GB"/>
        </a:p>
      </dgm:t>
    </dgm:pt>
    <dgm:pt modelId="{BBDC701E-F0F8-4FA3-8FD2-903EEEB769C6}" type="sibTrans" cxnId="{9445CDF7-A7E0-42D3-99D2-987FF9911059}">
      <dgm:prSet/>
      <dgm:spPr/>
      <dgm:t>
        <a:bodyPr/>
        <a:lstStyle/>
        <a:p>
          <a:endParaRPr lang="en-GB"/>
        </a:p>
      </dgm:t>
    </dgm:pt>
    <dgm:pt modelId="{1960D584-7D5B-4A73-A81E-730B6F1518B9}">
      <dgm:prSet custT="1"/>
      <dgm:spPr/>
      <dgm:t>
        <a:bodyPr/>
        <a:lstStyle/>
        <a:p>
          <a:pPr rtl="0"/>
          <a:r>
            <a:rPr lang="en-GB" sz="2000" b="0" strike="noStrike">
              <a:solidFill>
                <a:srgbClr val="000000"/>
              </a:solidFill>
            </a:rPr>
            <a:t>D </a:t>
          </a:r>
          <a:r>
            <a:rPr lang="en-GB" sz="2000" b="0" strike="noStrike" err="1">
              <a:solidFill>
                <a:srgbClr val="000000"/>
              </a:solidFill>
            </a:rPr>
            <a:t>fueling</a:t>
          </a:r>
          <a:r>
            <a:rPr lang="en-GB" sz="2000" b="0" strike="noStrike">
              <a:solidFill>
                <a:srgbClr val="000000"/>
              </a:solidFill>
            </a:rPr>
            <a:t> feedback to obtain </a:t>
          </a:r>
          <a:r>
            <a:rPr lang="en-GB" sz="2000" b="0" strike="noStrike" err="1">
              <a:solidFill>
                <a:srgbClr val="000000"/>
              </a:solidFill>
            </a:rPr>
            <a:t>n</a:t>
          </a:r>
          <a:r>
            <a:rPr lang="en-GB" sz="2000" b="0" strike="noStrike" baseline="-25000" err="1">
              <a:solidFill>
                <a:srgbClr val="000000"/>
              </a:solidFill>
            </a:rPr>
            <a:t>e</a:t>
          </a:r>
          <a:r>
            <a:rPr lang="en-GB" sz="2000" baseline="-25000" err="1">
              <a:solidFill>
                <a:srgbClr val="000000"/>
              </a:solidFill>
            </a:rPr>
            <a:t>,</a:t>
          </a:r>
          <a:r>
            <a:rPr lang="en-GB" sz="2000" b="0" strike="noStrike" baseline="-25000" err="1">
              <a:solidFill>
                <a:srgbClr val="000000"/>
              </a:solidFill>
            </a:rPr>
            <a:t>sep</a:t>
          </a:r>
          <a:r>
            <a:rPr lang="en-GB" sz="2000" b="0" strike="noStrike">
              <a:solidFill>
                <a:srgbClr val="000000"/>
              </a:solidFill>
            </a:rPr>
            <a:t> = 2x10</a:t>
          </a:r>
          <a:r>
            <a:rPr lang="en-GB" sz="2000" b="0" strike="noStrike" baseline="30000">
              <a:solidFill>
                <a:srgbClr val="000000"/>
              </a:solidFill>
            </a:rPr>
            <a:t>19</a:t>
          </a:r>
          <a:r>
            <a:rPr lang="en-GB" sz="2000" b="0" strike="noStrike">
              <a:solidFill>
                <a:srgbClr val="000000"/>
              </a:solidFill>
            </a:rPr>
            <a:t>m</a:t>
          </a:r>
          <a:r>
            <a:rPr lang="en-GB" sz="2000" b="0" strike="noStrike" baseline="30000">
              <a:solidFill>
                <a:srgbClr val="000000"/>
              </a:solidFill>
            </a:rPr>
            <a:t>-3</a:t>
          </a:r>
          <a:r>
            <a:rPr lang="en-GB" sz="2000" b="0" strike="noStrike" baseline="30000">
              <a:latin typeface="Arial"/>
            </a:rPr>
            <a:t> </a:t>
          </a:r>
          <a:r>
            <a:rPr lang="en-GB" sz="2000" b="0" strike="noStrike" baseline="0">
              <a:latin typeface="Arial"/>
            </a:rPr>
            <a:t>(Sc. reference)</a:t>
          </a:r>
          <a:endParaRPr lang="en-GB" sz="2000" b="0" strike="noStrike" baseline="0"/>
        </a:p>
      </dgm:t>
    </dgm:pt>
    <dgm:pt modelId="{03C8F43F-BE3D-4DB3-82CB-304B99224C80}" type="parTrans" cxnId="{AFD9988B-AD71-488F-A3FA-EDA319AAA5DA}">
      <dgm:prSet/>
      <dgm:spPr/>
      <dgm:t>
        <a:bodyPr/>
        <a:lstStyle/>
        <a:p>
          <a:endParaRPr lang="en-GB"/>
        </a:p>
      </dgm:t>
    </dgm:pt>
    <dgm:pt modelId="{F059BE39-D864-4C18-B244-D1438FD7A27C}" type="sibTrans" cxnId="{AFD9988B-AD71-488F-A3FA-EDA319AAA5DA}">
      <dgm:prSet/>
      <dgm:spPr/>
      <dgm:t>
        <a:bodyPr/>
        <a:lstStyle/>
        <a:p>
          <a:endParaRPr lang="en-GB"/>
        </a:p>
      </dgm:t>
    </dgm:pt>
    <dgm:pt modelId="{A5966DE5-BB88-474E-8FAB-D5BA6B58843E}">
      <dgm:prSet custT="1"/>
      <dgm:spPr/>
      <dgm:t>
        <a:bodyPr/>
        <a:lstStyle/>
        <a:p>
          <a:r>
            <a:rPr lang="en-GB" sz="2000" b="0" strike="noStrike">
              <a:solidFill>
                <a:srgbClr val="000000"/>
              </a:solidFill>
            </a:rPr>
            <a:t>Impurity seeding tuned to obtain detachment or to mitigate power flux within technological limits</a:t>
          </a:r>
          <a:endParaRPr lang="en-GB" sz="2000" b="0" strike="noStrike"/>
        </a:p>
      </dgm:t>
    </dgm:pt>
    <dgm:pt modelId="{5F793733-24A0-4D60-96DA-8ABE30EE9A86}" type="parTrans" cxnId="{B8D53FBD-A104-4D2A-8AB3-10A73FC7E542}">
      <dgm:prSet/>
      <dgm:spPr/>
      <dgm:t>
        <a:bodyPr/>
        <a:lstStyle/>
        <a:p>
          <a:endParaRPr lang="en-GB"/>
        </a:p>
      </dgm:t>
    </dgm:pt>
    <dgm:pt modelId="{87CF220D-526A-4860-858E-8786365FDCF1}" type="sibTrans" cxnId="{B8D53FBD-A104-4D2A-8AB3-10A73FC7E542}">
      <dgm:prSet/>
      <dgm:spPr/>
      <dgm:t>
        <a:bodyPr/>
        <a:lstStyle/>
        <a:p>
          <a:endParaRPr lang="en-GB"/>
        </a:p>
      </dgm:t>
    </dgm:pt>
    <dgm:pt modelId="{70DE5E84-4BB8-424B-8590-3A88F84803A5}">
      <dgm:prSet custT="1"/>
      <dgm:spPr/>
      <dgm:t>
        <a:bodyPr/>
        <a:lstStyle/>
        <a:p>
          <a:pPr rtl="0"/>
          <a:r>
            <a:rPr lang="en-GB" sz="2000" b="0" strike="noStrike">
              <a:solidFill>
                <a:srgbClr val="000000"/>
              </a:solidFill>
            </a:rPr>
            <a:t>D </a:t>
          </a:r>
          <a:r>
            <a:rPr lang="en-GB" sz="2000" b="0" strike="noStrike" err="1">
              <a:solidFill>
                <a:srgbClr val="000000"/>
              </a:solidFill>
            </a:rPr>
            <a:t>fueling</a:t>
          </a:r>
          <a:r>
            <a:rPr lang="en-GB" sz="2000" b="0" strike="noStrike">
              <a:solidFill>
                <a:srgbClr val="000000"/>
              </a:solidFill>
            </a:rPr>
            <a:t> feedback to obtain </a:t>
          </a:r>
          <a:r>
            <a:rPr lang="en-GB" sz="2000" b="0" strike="noStrike" err="1">
              <a:solidFill>
                <a:srgbClr val="000000"/>
              </a:solidFill>
            </a:rPr>
            <a:t>n</a:t>
          </a:r>
          <a:r>
            <a:rPr lang="en-GB" sz="2000" b="0" strike="noStrike" baseline="-25000" err="1">
              <a:latin typeface="Calibri"/>
              <a:ea typeface="Calibri"/>
              <a:cs typeface="Calibri"/>
            </a:rPr>
            <a:t>e,sep</a:t>
          </a:r>
          <a:r>
            <a:rPr lang="en-GB" sz="2000" b="0" strike="noStrike">
              <a:solidFill>
                <a:srgbClr val="000000"/>
              </a:solidFill>
              <a:latin typeface="Arial"/>
            </a:rPr>
            <a:t> </a:t>
          </a:r>
          <a:r>
            <a:rPr lang="en-GB" sz="2000" b="0" strike="noStrike">
              <a:solidFill>
                <a:srgbClr val="000000"/>
              </a:solidFill>
            </a:rPr>
            <a:t>= 3x10</a:t>
          </a:r>
          <a:r>
            <a:rPr lang="en-GB" sz="2000" b="0" strike="noStrike" baseline="30000">
              <a:solidFill>
                <a:srgbClr val="000000"/>
              </a:solidFill>
            </a:rPr>
            <a:t>19</a:t>
          </a:r>
          <a:r>
            <a:rPr lang="en-GB" sz="2000" b="0" strike="noStrike">
              <a:solidFill>
                <a:srgbClr val="000000"/>
              </a:solidFill>
            </a:rPr>
            <a:t>m</a:t>
          </a:r>
          <a:r>
            <a:rPr lang="en-GB" sz="2000" b="0" strike="noStrike" baseline="30000">
              <a:solidFill>
                <a:srgbClr val="000000"/>
              </a:solidFill>
            </a:rPr>
            <a:t>-3</a:t>
          </a:r>
          <a:r>
            <a:rPr lang="en-GB" sz="2000" b="0" strike="noStrike">
              <a:solidFill>
                <a:srgbClr val="000000"/>
              </a:solidFill>
            </a:rPr>
            <a:t> (higher)</a:t>
          </a:r>
          <a:endParaRPr lang="en-GB" sz="2000" b="0" strike="noStrike"/>
        </a:p>
      </dgm:t>
    </dgm:pt>
    <dgm:pt modelId="{38B16B73-B771-4E36-850C-38C8337B5FE9}" type="parTrans" cxnId="{C7860FFA-5FC5-463B-BE6F-54D0C99063B5}">
      <dgm:prSet/>
      <dgm:spPr/>
      <dgm:t>
        <a:bodyPr/>
        <a:lstStyle/>
        <a:p>
          <a:endParaRPr lang="en-GB"/>
        </a:p>
      </dgm:t>
    </dgm:pt>
    <dgm:pt modelId="{3306E5A9-DB99-4149-9A83-1613636FDA68}" type="sibTrans" cxnId="{C7860FFA-5FC5-463B-BE6F-54D0C99063B5}">
      <dgm:prSet/>
      <dgm:spPr/>
      <dgm:t>
        <a:bodyPr/>
        <a:lstStyle/>
        <a:p>
          <a:endParaRPr lang="en-GB"/>
        </a:p>
      </dgm:t>
    </dgm:pt>
    <dgm:pt modelId="{F22564E7-CFC5-40C8-8EAB-FC21482D4814}">
      <dgm:prSet custT="1"/>
      <dgm:spPr/>
      <dgm:t>
        <a:bodyPr/>
        <a:lstStyle/>
        <a:p>
          <a:r>
            <a:rPr lang="en-GB" sz="2000" b="0" strike="noStrike">
              <a:solidFill>
                <a:srgbClr val="000000"/>
              </a:solidFill>
            </a:rPr>
            <a:t>Impurity seeding set to obtain a given plasma purity (&lt;</a:t>
          </a:r>
          <a:r>
            <a:rPr lang="en-GB" sz="2000" b="0" strike="noStrike" err="1">
              <a:solidFill>
                <a:srgbClr val="000000"/>
              </a:solidFill>
            </a:rPr>
            <a:t>n</a:t>
          </a:r>
          <a:r>
            <a:rPr lang="en-GB" sz="2000" b="0" strike="noStrike" baseline="-25000" err="1">
              <a:solidFill>
                <a:srgbClr val="000000"/>
              </a:solidFill>
            </a:rPr>
            <a:t>D</a:t>
          </a:r>
          <a:r>
            <a:rPr lang="en-GB" sz="2000" b="0" strike="noStrike">
              <a:solidFill>
                <a:srgbClr val="000000"/>
              </a:solidFill>
            </a:rPr>
            <a:t>/n</a:t>
          </a:r>
          <a:r>
            <a:rPr lang="en-GB" sz="2000" b="0" strike="noStrike" baseline="-25000">
              <a:solidFill>
                <a:srgbClr val="000000"/>
              </a:solidFill>
            </a:rPr>
            <a:t>e</a:t>
          </a:r>
          <a:r>
            <a:rPr lang="en-GB" sz="2000" b="0" strike="noStrike">
              <a:solidFill>
                <a:srgbClr val="000000"/>
              </a:solidFill>
            </a:rPr>
            <a:t>&gt;</a:t>
          </a:r>
          <a:r>
            <a:rPr lang="en-GB" sz="2000" b="0" strike="noStrike" baseline="-25000" err="1">
              <a:solidFill>
                <a:srgbClr val="000000"/>
              </a:solidFill>
            </a:rPr>
            <a:t>sep</a:t>
          </a:r>
          <a:r>
            <a:rPr lang="en-GB" sz="2000" b="0" strike="noStrike">
              <a:solidFill>
                <a:srgbClr val="000000"/>
              </a:solidFill>
            </a:rPr>
            <a:t> = 66%)</a:t>
          </a:r>
          <a:endParaRPr lang="en-GB" sz="2000" b="0" strike="noStrike"/>
        </a:p>
      </dgm:t>
    </dgm:pt>
    <dgm:pt modelId="{E7079ACF-DC4D-456D-81DD-060C29F38F03}" type="parTrans" cxnId="{3F19CE58-07FD-4D0B-9E39-826252B79A22}">
      <dgm:prSet/>
      <dgm:spPr/>
      <dgm:t>
        <a:bodyPr/>
        <a:lstStyle/>
        <a:p>
          <a:endParaRPr lang="en-GB"/>
        </a:p>
      </dgm:t>
    </dgm:pt>
    <dgm:pt modelId="{C3BC08F5-BD51-45F2-9B1C-CF9B019302A7}" type="sibTrans" cxnId="{3F19CE58-07FD-4D0B-9E39-826252B79A22}">
      <dgm:prSet/>
      <dgm:spPr/>
      <dgm:t>
        <a:bodyPr/>
        <a:lstStyle/>
        <a:p>
          <a:endParaRPr lang="en-GB"/>
        </a:p>
      </dgm:t>
    </dgm:pt>
    <dgm:pt modelId="{0868E5EB-3413-468A-AF5D-7194BEA5DEF5}" type="pres">
      <dgm:prSet presAssocID="{2BBB2A2B-BE2D-4316-97D2-333E39032E91}" presName="Name0" presStyleCnt="0">
        <dgm:presLayoutVars>
          <dgm:dir/>
          <dgm:animLvl val="lvl"/>
          <dgm:resizeHandles val="exact"/>
        </dgm:presLayoutVars>
      </dgm:prSet>
      <dgm:spPr/>
    </dgm:pt>
    <dgm:pt modelId="{8CCBD6D9-BDEB-4E4F-ABD5-C5680080A599}" type="pres">
      <dgm:prSet presAssocID="{7C489363-EE84-4C8D-8D7F-EE3DC0C4D018}" presName="composite" presStyleCnt="0"/>
      <dgm:spPr/>
    </dgm:pt>
    <dgm:pt modelId="{B0343DD2-05EF-4A19-A1D4-819287CFAFE6}" type="pres">
      <dgm:prSet presAssocID="{7C489363-EE84-4C8D-8D7F-EE3DC0C4D018}" presName="parTx" presStyleLbl="alignNode1" presStyleIdx="0" presStyleCnt="2" custScaleY="100000" custLinFactNeighborY="-8940">
        <dgm:presLayoutVars>
          <dgm:chMax val="0"/>
          <dgm:chPref val="0"/>
          <dgm:bulletEnabled val="1"/>
        </dgm:presLayoutVars>
      </dgm:prSet>
      <dgm:spPr/>
    </dgm:pt>
    <dgm:pt modelId="{94121608-EE7B-43C8-9FCC-A7D9DCE16705}" type="pres">
      <dgm:prSet presAssocID="{7C489363-EE84-4C8D-8D7F-EE3DC0C4D018}" presName="desTx" presStyleLbl="alignAccFollowNode1" presStyleIdx="0" presStyleCnt="2" custScaleY="99586" custLinFactNeighborY="-5910">
        <dgm:presLayoutVars>
          <dgm:bulletEnabled val="1"/>
        </dgm:presLayoutVars>
      </dgm:prSet>
      <dgm:spPr/>
    </dgm:pt>
    <dgm:pt modelId="{941B6543-3444-4B1B-9016-08C068FF855E}" type="pres">
      <dgm:prSet presAssocID="{2F6E5ED6-6C91-4A34-9EFD-5F3863640623}" presName="space" presStyleCnt="0"/>
      <dgm:spPr/>
    </dgm:pt>
    <dgm:pt modelId="{70B05BA8-2481-466D-AB6D-F8C18C4A33A9}" type="pres">
      <dgm:prSet presAssocID="{6D268292-60E5-4FE9-B054-CB2245392099}" presName="composite" presStyleCnt="0"/>
      <dgm:spPr/>
    </dgm:pt>
    <dgm:pt modelId="{2D512687-9A16-453B-B519-3CA2F6F8CE24}" type="pres">
      <dgm:prSet presAssocID="{6D268292-60E5-4FE9-B054-CB2245392099}" presName="parTx" presStyleLbl="alignNode1" presStyleIdx="1" presStyleCnt="2" custScaleY="100000" custLinFactNeighborY="-8940">
        <dgm:presLayoutVars>
          <dgm:chMax val="0"/>
          <dgm:chPref val="0"/>
          <dgm:bulletEnabled val="1"/>
        </dgm:presLayoutVars>
      </dgm:prSet>
      <dgm:spPr/>
    </dgm:pt>
    <dgm:pt modelId="{C81718EF-FB80-4E0A-A296-82770AF92D43}" type="pres">
      <dgm:prSet presAssocID="{6D268292-60E5-4FE9-B054-CB2245392099}" presName="desTx" presStyleLbl="alignAccFollowNode1" presStyleIdx="1" presStyleCnt="2" custLinFactNeighborY="-5865">
        <dgm:presLayoutVars>
          <dgm:bulletEnabled val="1"/>
        </dgm:presLayoutVars>
      </dgm:prSet>
      <dgm:spPr/>
    </dgm:pt>
  </dgm:ptLst>
  <dgm:cxnLst>
    <dgm:cxn modelId="{33DA3520-BD39-4B85-8305-8B445B919E49}" type="presOf" srcId="{F22564E7-CFC5-40C8-8EAB-FC21482D4814}" destId="{94121608-EE7B-43C8-9FCC-A7D9DCE16705}" srcOrd="0" destOrd="2" presId="urn:microsoft.com/office/officeart/2005/8/layout/hList1"/>
    <dgm:cxn modelId="{D24B925F-ACD3-406C-A862-2B2CC410928C}" type="presOf" srcId="{1960D584-7D5B-4A73-A81E-730B6F1518B9}" destId="{C81718EF-FB80-4E0A-A296-82770AF92D43}" srcOrd="0" destOrd="1" presId="urn:microsoft.com/office/officeart/2005/8/layout/hList1"/>
    <dgm:cxn modelId="{28485362-786E-4B89-A703-D7B465E07088}" type="presOf" srcId="{6D268292-60E5-4FE9-B054-CB2245392099}" destId="{2D512687-9A16-453B-B519-3CA2F6F8CE24}" srcOrd="0" destOrd="0" presId="urn:microsoft.com/office/officeart/2005/8/layout/hList1"/>
    <dgm:cxn modelId="{73D13965-28AC-4F34-95DC-8400B1E2AC7B}" type="presOf" srcId="{70DE5E84-4BB8-424B-8590-3A88F84803A5}" destId="{94121608-EE7B-43C8-9FCC-A7D9DCE16705}" srcOrd="0" destOrd="1" presId="urn:microsoft.com/office/officeart/2005/8/layout/hList1"/>
    <dgm:cxn modelId="{74441647-82C7-492F-87C9-AAC8B532ACA6}" type="presOf" srcId="{0F58533A-5EAA-4B45-8AAF-1E34C99ED2F5}" destId="{C81718EF-FB80-4E0A-A296-82770AF92D43}" srcOrd="0" destOrd="0" presId="urn:microsoft.com/office/officeart/2005/8/layout/hList1"/>
    <dgm:cxn modelId="{04AEE369-6F28-42B9-81A3-AF49CD6A6EA1}" srcId="{7C489363-EE84-4C8D-8D7F-EE3DC0C4D018}" destId="{F5555E5F-9A1E-4302-89FE-4B3CBBCFF1DB}" srcOrd="0" destOrd="0" parTransId="{6390BF71-D65B-43A8-A0B4-882405C94E62}" sibTransId="{350FB23D-921B-470F-81A6-8BBE5CA132A4}"/>
    <dgm:cxn modelId="{48903E78-1337-4578-9F3D-4D2BD5952309}" type="presOf" srcId="{2BBB2A2B-BE2D-4316-97D2-333E39032E91}" destId="{0868E5EB-3413-468A-AF5D-7194BEA5DEF5}" srcOrd="0" destOrd="0" presId="urn:microsoft.com/office/officeart/2005/8/layout/hList1"/>
    <dgm:cxn modelId="{3F19CE58-07FD-4D0B-9E39-826252B79A22}" srcId="{7C489363-EE84-4C8D-8D7F-EE3DC0C4D018}" destId="{F22564E7-CFC5-40C8-8EAB-FC21482D4814}" srcOrd="2" destOrd="0" parTransId="{E7079ACF-DC4D-456D-81DD-060C29F38F03}" sibTransId="{C3BC08F5-BD51-45F2-9B1C-CF9B019302A7}"/>
    <dgm:cxn modelId="{9C67EE78-49AB-4339-9DB6-58AFED26ADF5}" type="presOf" srcId="{7C489363-EE84-4C8D-8D7F-EE3DC0C4D018}" destId="{B0343DD2-05EF-4A19-A1D4-819287CFAFE6}" srcOrd="0" destOrd="0" presId="urn:microsoft.com/office/officeart/2005/8/layout/hList1"/>
    <dgm:cxn modelId="{AFD9988B-AD71-488F-A3FA-EDA319AAA5DA}" srcId="{6D268292-60E5-4FE9-B054-CB2245392099}" destId="{1960D584-7D5B-4A73-A81E-730B6F1518B9}" srcOrd="1" destOrd="0" parTransId="{03C8F43F-BE3D-4DB3-82CB-304B99224C80}" sibTransId="{F059BE39-D864-4C18-B244-D1438FD7A27C}"/>
    <dgm:cxn modelId="{B8D53FBD-A104-4D2A-8AB3-10A73FC7E542}" srcId="{6D268292-60E5-4FE9-B054-CB2245392099}" destId="{A5966DE5-BB88-474E-8FAB-D5BA6B58843E}" srcOrd="2" destOrd="0" parTransId="{5F793733-24A0-4D60-96DA-8ABE30EE9A86}" sibTransId="{87CF220D-526A-4860-858E-8786365FDCF1}"/>
    <dgm:cxn modelId="{AE0DC3CE-A027-46F3-9946-2BA8582A17F1}" srcId="{2BBB2A2B-BE2D-4316-97D2-333E39032E91}" destId="{6D268292-60E5-4FE9-B054-CB2245392099}" srcOrd="1" destOrd="0" parTransId="{4AC34FFF-979F-4A26-834D-23F3AA06FD64}" sibTransId="{EAC28053-3466-4DA6-BD4D-D8D8A269D462}"/>
    <dgm:cxn modelId="{522A66D2-DE25-4449-BA12-7C87DD877236}" srcId="{2BBB2A2B-BE2D-4316-97D2-333E39032E91}" destId="{7C489363-EE84-4C8D-8D7F-EE3DC0C4D018}" srcOrd="0" destOrd="0" parTransId="{9DC7E124-7757-429F-AE28-DEFD4F5D02D4}" sibTransId="{2F6E5ED6-6C91-4A34-9EFD-5F3863640623}"/>
    <dgm:cxn modelId="{07FDE1D4-3959-42E5-A9B3-C4E7C1A21011}" type="presOf" srcId="{F5555E5F-9A1E-4302-89FE-4B3CBBCFF1DB}" destId="{94121608-EE7B-43C8-9FCC-A7D9DCE16705}" srcOrd="0" destOrd="0" presId="urn:microsoft.com/office/officeart/2005/8/layout/hList1"/>
    <dgm:cxn modelId="{ECB0D2E9-2CB7-4325-A8A9-1A37B773128D}" type="presOf" srcId="{A5966DE5-BB88-474E-8FAB-D5BA6B58843E}" destId="{C81718EF-FB80-4E0A-A296-82770AF92D43}" srcOrd="0" destOrd="2" presId="urn:microsoft.com/office/officeart/2005/8/layout/hList1"/>
    <dgm:cxn modelId="{9445CDF7-A7E0-42D3-99D2-987FF9911059}" srcId="{6D268292-60E5-4FE9-B054-CB2245392099}" destId="{0F58533A-5EAA-4B45-8AAF-1E34C99ED2F5}" srcOrd="0" destOrd="0" parTransId="{64B24875-6759-419F-92BF-4BBB27D2B02B}" sibTransId="{BBDC701E-F0F8-4FA3-8FD2-903EEEB769C6}"/>
    <dgm:cxn modelId="{C7860FFA-5FC5-463B-BE6F-54D0C99063B5}" srcId="{7C489363-EE84-4C8D-8D7F-EE3DC0C4D018}" destId="{70DE5E84-4BB8-424B-8590-3A88F84803A5}" srcOrd="1" destOrd="0" parTransId="{38B16B73-B771-4E36-850C-38C8337B5FE9}" sibTransId="{3306E5A9-DB99-4149-9A83-1613636FDA68}"/>
    <dgm:cxn modelId="{F6285EFB-D2C5-41BA-8E97-19F82CCD0C97}" type="presParOf" srcId="{0868E5EB-3413-468A-AF5D-7194BEA5DEF5}" destId="{8CCBD6D9-BDEB-4E4F-ABD5-C5680080A599}" srcOrd="0" destOrd="0" presId="urn:microsoft.com/office/officeart/2005/8/layout/hList1"/>
    <dgm:cxn modelId="{63CA1619-1E7D-419A-A67D-468714A9FF06}" type="presParOf" srcId="{8CCBD6D9-BDEB-4E4F-ABD5-C5680080A599}" destId="{B0343DD2-05EF-4A19-A1D4-819287CFAFE6}" srcOrd="0" destOrd="0" presId="urn:microsoft.com/office/officeart/2005/8/layout/hList1"/>
    <dgm:cxn modelId="{3D301592-540D-4663-9F16-C36D49006148}" type="presParOf" srcId="{8CCBD6D9-BDEB-4E4F-ABD5-C5680080A599}" destId="{94121608-EE7B-43C8-9FCC-A7D9DCE16705}" srcOrd="1" destOrd="0" presId="urn:microsoft.com/office/officeart/2005/8/layout/hList1"/>
    <dgm:cxn modelId="{FC7DE09C-7876-4D50-83D3-CF3370E16BEA}" type="presParOf" srcId="{0868E5EB-3413-468A-AF5D-7194BEA5DEF5}" destId="{941B6543-3444-4B1B-9016-08C068FF855E}" srcOrd="1" destOrd="0" presId="urn:microsoft.com/office/officeart/2005/8/layout/hList1"/>
    <dgm:cxn modelId="{35488351-5A50-4C77-8D4E-37EEFB1F257B}" type="presParOf" srcId="{0868E5EB-3413-468A-AF5D-7194BEA5DEF5}" destId="{70B05BA8-2481-466D-AB6D-F8C18C4A33A9}" srcOrd="2" destOrd="0" presId="urn:microsoft.com/office/officeart/2005/8/layout/hList1"/>
    <dgm:cxn modelId="{44FCD678-7FC8-4902-BB46-FB25DDEE34EC}" type="presParOf" srcId="{70B05BA8-2481-466D-AB6D-F8C18C4A33A9}" destId="{2D512687-9A16-453B-B519-3CA2F6F8CE24}" srcOrd="0" destOrd="0" presId="urn:microsoft.com/office/officeart/2005/8/layout/hList1"/>
    <dgm:cxn modelId="{00A5D46A-1D58-4DDB-B266-4766DAE832D7}" type="presParOf" srcId="{70B05BA8-2481-466D-AB6D-F8C18C4A33A9}" destId="{C81718EF-FB80-4E0A-A296-82770AF92D43}"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343DD2-05EF-4A19-A1D4-819287CFAFE6}">
      <dsp:nvSpPr>
        <dsp:cNvPr id="0" name=""/>
        <dsp:cNvSpPr/>
      </dsp:nvSpPr>
      <dsp:spPr>
        <a:xfrm>
          <a:off x="52" y="193147"/>
          <a:ext cx="5020100" cy="18720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miter/>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05664" rIns="184912" bIns="105664" numCol="1" spcCol="1270" anchor="ctr" anchorCtr="0">
          <a:noAutofit/>
        </a:bodyPr>
        <a:lstStyle/>
        <a:p>
          <a:pPr marL="0" lvl="0" indent="0" algn="ctr" defTabSz="1155700">
            <a:lnSpc>
              <a:spcPct val="90000"/>
            </a:lnSpc>
            <a:spcBef>
              <a:spcPct val="0"/>
            </a:spcBef>
            <a:spcAft>
              <a:spcPct val="35000"/>
            </a:spcAft>
            <a:buNone/>
          </a:pPr>
          <a:r>
            <a:rPr lang="en-GB" sz="2600" kern="1200"/>
            <a:t>Argon seeding modelling with SOLEDGE</a:t>
          </a:r>
        </a:p>
      </dsp:txBody>
      <dsp:txXfrm>
        <a:off x="52" y="193147"/>
        <a:ext cx="5020100" cy="1872000"/>
      </dsp:txXfrm>
    </dsp:sp>
    <dsp:sp modelId="{94121608-EE7B-43C8-9FCC-A7D9DCE16705}">
      <dsp:nvSpPr>
        <dsp:cNvPr id="0" name=""/>
        <dsp:cNvSpPr/>
      </dsp:nvSpPr>
      <dsp:spPr>
        <a:xfrm>
          <a:off x="52" y="2071040"/>
          <a:ext cx="5020100" cy="281948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miter/>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GB" sz="2000" b="0" strike="noStrike" kern="1200">
              <a:solidFill>
                <a:srgbClr val="000000"/>
              </a:solidFill>
            </a:rPr>
            <a:t>Input power scan</a:t>
          </a:r>
          <a:endParaRPr lang="en-GB" sz="2000" kern="1200"/>
        </a:p>
        <a:p>
          <a:pPr marL="228600" lvl="1" indent="-228600" algn="l" defTabSz="889000" rtl="0">
            <a:lnSpc>
              <a:spcPct val="90000"/>
            </a:lnSpc>
            <a:spcBef>
              <a:spcPct val="0"/>
            </a:spcBef>
            <a:spcAft>
              <a:spcPct val="15000"/>
            </a:spcAft>
            <a:buChar char="•"/>
          </a:pPr>
          <a:r>
            <a:rPr lang="en-GB" sz="2000" b="0" strike="noStrike" kern="1200">
              <a:solidFill>
                <a:srgbClr val="000000"/>
              </a:solidFill>
            </a:rPr>
            <a:t>D </a:t>
          </a:r>
          <a:r>
            <a:rPr lang="en-GB" sz="2000" b="0" strike="noStrike" kern="1200" err="1">
              <a:solidFill>
                <a:srgbClr val="000000"/>
              </a:solidFill>
            </a:rPr>
            <a:t>fueling</a:t>
          </a:r>
          <a:r>
            <a:rPr lang="en-GB" sz="2000" b="0" strike="noStrike" kern="1200">
              <a:solidFill>
                <a:srgbClr val="000000"/>
              </a:solidFill>
            </a:rPr>
            <a:t> feedback to obtain </a:t>
          </a:r>
          <a:r>
            <a:rPr lang="en-GB" sz="2000" b="0" strike="noStrike" kern="1200" err="1">
              <a:solidFill>
                <a:srgbClr val="000000"/>
              </a:solidFill>
            </a:rPr>
            <a:t>n</a:t>
          </a:r>
          <a:r>
            <a:rPr lang="en-GB" sz="2000" b="0" strike="noStrike" kern="1200" baseline="-25000" err="1">
              <a:latin typeface="Calibri"/>
              <a:ea typeface="Calibri"/>
              <a:cs typeface="Calibri"/>
            </a:rPr>
            <a:t>e,sep</a:t>
          </a:r>
          <a:r>
            <a:rPr lang="en-GB" sz="2000" b="0" strike="noStrike" kern="1200">
              <a:solidFill>
                <a:srgbClr val="000000"/>
              </a:solidFill>
              <a:latin typeface="Arial"/>
            </a:rPr>
            <a:t> </a:t>
          </a:r>
          <a:r>
            <a:rPr lang="en-GB" sz="2000" b="0" strike="noStrike" kern="1200">
              <a:solidFill>
                <a:srgbClr val="000000"/>
              </a:solidFill>
            </a:rPr>
            <a:t>= 3x10</a:t>
          </a:r>
          <a:r>
            <a:rPr lang="en-GB" sz="2000" b="0" strike="noStrike" kern="1200" baseline="30000">
              <a:solidFill>
                <a:srgbClr val="000000"/>
              </a:solidFill>
            </a:rPr>
            <a:t>19</a:t>
          </a:r>
          <a:r>
            <a:rPr lang="en-GB" sz="2000" b="0" strike="noStrike" kern="1200">
              <a:solidFill>
                <a:srgbClr val="000000"/>
              </a:solidFill>
            </a:rPr>
            <a:t>m</a:t>
          </a:r>
          <a:r>
            <a:rPr lang="en-GB" sz="2000" b="0" strike="noStrike" kern="1200" baseline="30000">
              <a:solidFill>
                <a:srgbClr val="000000"/>
              </a:solidFill>
            </a:rPr>
            <a:t>-3</a:t>
          </a:r>
          <a:r>
            <a:rPr lang="en-GB" sz="2000" b="0" strike="noStrike" kern="1200">
              <a:solidFill>
                <a:srgbClr val="000000"/>
              </a:solidFill>
            </a:rPr>
            <a:t> (higher)</a:t>
          </a:r>
          <a:endParaRPr lang="en-GB" sz="2000" b="0" strike="noStrike" kern="1200"/>
        </a:p>
        <a:p>
          <a:pPr marL="228600" lvl="1" indent="-228600" algn="l" defTabSz="889000">
            <a:lnSpc>
              <a:spcPct val="90000"/>
            </a:lnSpc>
            <a:spcBef>
              <a:spcPct val="0"/>
            </a:spcBef>
            <a:spcAft>
              <a:spcPct val="15000"/>
            </a:spcAft>
            <a:buChar char="•"/>
          </a:pPr>
          <a:r>
            <a:rPr lang="en-GB" sz="2000" b="0" strike="noStrike" kern="1200">
              <a:solidFill>
                <a:srgbClr val="000000"/>
              </a:solidFill>
            </a:rPr>
            <a:t>Impurity seeding set to obtain a given plasma purity (&lt;</a:t>
          </a:r>
          <a:r>
            <a:rPr lang="en-GB" sz="2000" b="0" strike="noStrike" kern="1200" err="1">
              <a:solidFill>
                <a:srgbClr val="000000"/>
              </a:solidFill>
            </a:rPr>
            <a:t>n</a:t>
          </a:r>
          <a:r>
            <a:rPr lang="en-GB" sz="2000" b="0" strike="noStrike" kern="1200" baseline="-25000" err="1">
              <a:solidFill>
                <a:srgbClr val="000000"/>
              </a:solidFill>
            </a:rPr>
            <a:t>D</a:t>
          </a:r>
          <a:r>
            <a:rPr lang="en-GB" sz="2000" b="0" strike="noStrike" kern="1200">
              <a:solidFill>
                <a:srgbClr val="000000"/>
              </a:solidFill>
            </a:rPr>
            <a:t>/n</a:t>
          </a:r>
          <a:r>
            <a:rPr lang="en-GB" sz="2000" b="0" strike="noStrike" kern="1200" baseline="-25000">
              <a:solidFill>
                <a:srgbClr val="000000"/>
              </a:solidFill>
            </a:rPr>
            <a:t>e</a:t>
          </a:r>
          <a:r>
            <a:rPr lang="en-GB" sz="2000" b="0" strike="noStrike" kern="1200">
              <a:solidFill>
                <a:srgbClr val="000000"/>
              </a:solidFill>
            </a:rPr>
            <a:t>&gt;</a:t>
          </a:r>
          <a:r>
            <a:rPr lang="en-GB" sz="2000" b="0" strike="noStrike" kern="1200" baseline="-25000" err="1">
              <a:solidFill>
                <a:srgbClr val="000000"/>
              </a:solidFill>
            </a:rPr>
            <a:t>sep</a:t>
          </a:r>
          <a:r>
            <a:rPr lang="en-GB" sz="2000" b="0" strike="noStrike" kern="1200">
              <a:solidFill>
                <a:srgbClr val="000000"/>
              </a:solidFill>
            </a:rPr>
            <a:t> = 66%)</a:t>
          </a:r>
          <a:endParaRPr lang="en-GB" sz="2000" b="0" strike="noStrike" kern="1200"/>
        </a:p>
      </dsp:txBody>
      <dsp:txXfrm>
        <a:off x="52" y="2071040"/>
        <a:ext cx="5020100" cy="2819489"/>
      </dsp:txXfrm>
    </dsp:sp>
    <dsp:sp modelId="{2D512687-9A16-453B-B519-3CA2F6F8CE24}">
      <dsp:nvSpPr>
        <dsp:cNvPr id="0" name=""/>
        <dsp:cNvSpPr/>
      </dsp:nvSpPr>
      <dsp:spPr>
        <a:xfrm>
          <a:off x="5722967" y="178423"/>
          <a:ext cx="5020100" cy="18720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miter/>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05664" rIns="184912" bIns="105664" numCol="1" spcCol="1270" anchor="ctr" anchorCtr="0">
          <a:noAutofit/>
        </a:bodyPr>
        <a:lstStyle/>
        <a:p>
          <a:pPr marL="0" lvl="0" indent="0" algn="ctr" defTabSz="1155700">
            <a:lnSpc>
              <a:spcPct val="90000"/>
            </a:lnSpc>
            <a:spcBef>
              <a:spcPct val="0"/>
            </a:spcBef>
            <a:spcAft>
              <a:spcPct val="35000"/>
            </a:spcAft>
            <a:buNone/>
          </a:pPr>
          <a:r>
            <a:rPr lang="en-GB" sz="2600" kern="1200"/>
            <a:t>Neon seeding modelling with SOLPS-ITER</a:t>
          </a:r>
        </a:p>
      </dsp:txBody>
      <dsp:txXfrm>
        <a:off x="5722967" y="178423"/>
        <a:ext cx="5020100" cy="1872000"/>
      </dsp:txXfrm>
    </dsp:sp>
    <dsp:sp modelId="{C81718EF-FB80-4E0A-A296-82770AF92D43}">
      <dsp:nvSpPr>
        <dsp:cNvPr id="0" name=""/>
        <dsp:cNvSpPr/>
      </dsp:nvSpPr>
      <dsp:spPr>
        <a:xfrm>
          <a:off x="5722967" y="2050345"/>
          <a:ext cx="5020100" cy="285480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miter/>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lr>
              <a:srgbClr val="000000"/>
            </a:buClr>
            <a:buSzPct val="100000"/>
            <a:buFont typeface="Arial" panose="020B0604020202020204" pitchFamily="34" charset="0"/>
            <a:buChar char="•"/>
          </a:pPr>
          <a:r>
            <a:rPr lang="en-GB" sz="2000" b="0" strike="noStrike" kern="1200">
              <a:solidFill>
                <a:srgbClr val="000000"/>
              </a:solidFill>
            </a:rPr>
            <a:t>Input power scan</a:t>
          </a:r>
          <a:endParaRPr lang="en-GB" sz="2000" kern="1200"/>
        </a:p>
        <a:p>
          <a:pPr marL="228600" lvl="1" indent="-228600" algn="l" defTabSz="889000" rtl="0">
            <a:lnSpc>
              <a:spcPct val="90000"/>
            </a:lnSpc>
            <a:spcBef>
              <a:spcPct val="0"/>
            </a:spcBef>
            <a:spcAft>
              <a:spcPct val="15000"/>
            </a:spcAft>
            <a:buChar char="•"/>
          </a:pPr>
          <a:r>
            <a:rPr lang="en-GB" sz="2000" b="0" strike="noStrike" kern="1200">
              <a:solidFill>
                <a:srgbClr val="000000"/>
              </a:solidFill>
            </a:rPr>
            <a:t>D </a:t>
          </a:r>
          <a:r>
            <a:rPr lang="en-GB" sz="2000" b="0" strike="noStrike" kern="1200" err="1">
              <a:solidFill>
                <a:srgbClr val="000000"/>
              </a:solidFill>
            </a:rPr>
            <a:t>fueling</a:t>
          </a:r>
          <a:r>
            <a:rPr lang="en-GB" sz="2000" b="0" strike="noStrike" kern="1200">
              <a:solidFill>
                <a:srgbClr val="000000"/>
              </a:solidFill>
            </a:rPr>
            <a:t> feedback to obtain </a:t>
          </a:r>
          <a:r>
            <a:rPr lang="en-GB" sz="2000" b="0" strike="noStrike" kern="1200" err="1">
              <a:solidFill>
                <a:srgbClr val="000000"/>
              </a:solidFill>
            </a:rPr>
            <a:t>n</a:t>
          </a:r>
          <a:r>
            <a:rPr lang="en-GB" sz="2000" b="0" strike="noStrike" kern="1200" baseline="-25000" err="1">
              <a:solidFill>
                <a:srgbClr val="000000"/>
              </a:solidFill>
            </a:rPr>
            <a:t>e</a:t>
          </a:r>
          <a:r>
            <a:rPr lang="en-GB" sz="2000" kern="1200" baseline="-25000" err="1">
              <a:solidFill>
                <a:srgbClr val="000000"/>
              </a:solidFill>
            </a:rPr>
            <a:t>,</a:t>
          </a:r>
          <a:r>
            <a:rPr lang="en-GB" sz="2000" b="0" strike="noStrike" kern="1200" baseline="-25000" err="1">
              <a:solidFill>
                <a:srgbClr val="000000"/>
              </a:solidFill>
            </a:rPr>
            <a:t>sep</a:t>
          </a:r>
          <a:r>
            <a:rPr lang="en-GB" sz="2000" b="0" strike="noStrike" kern="1200">
              <a:solidFill>
                <a:srgbClr val="000000"/>
              </a:solidFill>
            </a:rPr>
            <a:t> = 2x10</a:t>
          </a:r>
          <a:r>
            <a:rPr lang="en-GB" sz="2000" b="0" strike="noStrike" kern="1200" baseline="30000">
              <a:solidFill>
                <a:srgbClr val="000000"/>
              </a:solidFill>
            </a:rPr>
            <a:t>19</a:t>
          </a:r>
          <a:r>
            <a:rPr lang="en-GB" sz="2000" b="0" strike="noStrike" kern="1200">
              <a:solidFill>
                <a:srgbClr val="000000"/>
              </a:solidFill>
            </a:rPr>
            <a:t>m</a:t>
          </a:r>
          <a:r>
            <a:rPr lang="en-GB" sz="2000" b="0" strike="noStrike" kern="1200" baseline="30000">
              <a:solidFill>
                <a:srgbClr val="000000"/>
              </a:solidFill>
            </a:rPr>
            <a:t>-3</a:t>
          </a:r>
          <a:r>
            <a:rPr lang="en-GB" sz="2000" b="0" strike="noStrike" kern="1200" baseline="30000">
              <a:latin typeface="Arial"/>
            </a:rPr>
            <a:t> </a:t>
          </a:r>
          <a:r>
            <a:rPr lang="en-GB" sz="2000" b="0" strike="noStrike" kern="1200" baseline="0">
              <a:latin typeface="Arial"/>
            </a:rPr>
            <a:t>(Sc. reference)</a:t>
          </a:r>
          <a:endParaRPr lang="en-GB" sz="2000" b="0" strike="noStrike" kern="1200" baseline="0"/>
        </a:p>
        <a:p>
          <a:pPr marL="228600" lvl="1" indent="-228600" algn="l" defTabSz="889000">
            <a:lnSpc>
              <a:spcPct val="90000"/>
            </a:lnSpc>
            <a:spcBef>
              <a:spcPct val="0"/>
            </a:spcBef>
            <a:spcAft>
              <a:spcPct val="15000"/>
            </a:spcAft>
            <a:buChar char="•"/>
          </a:pPr>
          <a:r>
            <a:rPr lang="en-GB" sz="2000" b="0" strike="noStrike" kern="1200">
              <a:solidFill>
                <a:srgbClr val="000000"/>
              </a:solidFill>
            </a:rPr>
            <a:t>Impurity seeding tuned to obtain detachment or to mitigate power flux within technological limits</a:t>
          </a:r>
          <a:endParaRPr lang="en-GB" sz="2000" b="0" strike="noStrike" kern="1200"/>
        </a:p>
      </dsp:txBody>
      <dsp:txXfrm>
        <a:off x="5722967" y="2050345"/>
        <a:ext cx="5020100" cy="285480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3BCF67-D4CA-43FB-8B29-B14AD7338B69}" type="datetimeFigureOut">
              <a:rPr lang="it-IT" smtClean="0"/>
              <a:t>28/04/2026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1BBE99-69F0-440E-8FD7-6AE05D8A55D5}" type="slidenum">
              <a:rPr lang="it-IT" smtClean="0"/>
              <a:t>‹N›</a:t>
            </a:fld>
            <a:endParaRPr lang="it-IT"/>
          </a:p>
        </p:txBody>
      </p:sp>
    </p:spTree>
    <p:extLst>
      <p:ext uri="{BB962C8B-B14F-4D97-AF65-F5344CB8AC3E}">
        <p14:creationId xmlns:p14="http://schemas.microsoft.com/office/powerpoint/2010/main" val="3776758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11BBE99-69F0-440E-8FD7-6AE05D8A55D5}" type="slidenum">
              <a:rPr lang="it-IT" smtClean="0"/>
              <a:t>11</a:t>
            </a:fld>
            <a:endParaRPr lang="it-IT"/>
          </a:p>
        </p:txBody>
      </p:sp>
    </p:spTree>
    <p:extLst>
      <p:ext uri="{BB962C8B-B14F-4D97-AF65-F5344CB8AC3E}">
        <p14:creationId xmlns:p14="http://schemas.microsoft.com/office/powerpoint/2010/main" val="1521498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31" name="PlaceHolder 2"/>
          <p:cNvSpPr>
            <a:spLocks noGrp="1"/>
          </p:cNvSpPr>
          <p:nvPr>
            <p:ph/>
          </p:nvPr>
        </p:nvSpPr>
        <p:spPr>
          <a:xfrm>
            <a:off x="609480" y="836640"/>
            <a:ext cx="1110276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32" name="PlaceHolder 3"/>
          <p:cNvSpPr>
            <a:spLocks noGrp="1"/>
          </p:cNvSpPr>
          <p:nvPr>
            <p:ph/>
          </p:nvPr>
        </p:nvSpPr>
        <p:spPr>
          <a:xfrm>
            <a:off x="609480" y="3808080"/>
            <a:ext cx="1110276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34" name="PlaceHolder 2"/>
          <p:cNvSpPr>
            <a:spLocks noGrp="1"/>
          </p:cNvSpPr>
          <p:nvPr>
            <p:ph/>
          </p:nvPr>
        </p:nvSpPr>
        <p:spPr>
          <a:xfrm>
            <a:off x="609480" y="83664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35" name="PlaceHolder 3"/>
          <p:cNvSpPr>
            <a:spLocks noGrp="1"/>
          </p:cNvSpPr>
          <p:nvPr>
            <p:ph/>
          </p:nvPr>
        </p:nvSpPr>
        <p:spPr>
          <a:xfrm>
            <a:off x="6298920" y="83664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36" name="PlaceHolder 4"/>
          <p:cNvSpPr>
            <a:spLocks noGrp="1"/>
          </p:cNvSpPr>
          <p:nvPr>
            <p:ph/>
          </p:nvPr>
        </p:nvSpPr>
        <p:spPr>
          <a:xfrm>
            <a:off x="609480" y="380808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37" name="PlaceHolder 5"/>
          <p:cNvSpPr>
            <a:spLocks noGrp="1"/>
          </p:cNvSpPr>
          <p:nvPr>
            <p:ph/>
          </p:nvPr>
        </p:nvSpPr>
        <p:spPr>
          <a:xfrm>
            <a:off x="6298920" y="380808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39" name="PlaceHolder 2"/>
          <p:cNvSpPr>
            <a:spLocks noGrp="1"/>
          </p:cNvSpPr>
          <p:nvPr>
            <p:ph/>
          </p:nvPr>
        </p:nvSpPr>
        <p:spPr>
          <a:xfrm>
            <a:off x="609480" y="836640"/>
            <a:ext cx="35748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40" name="PlaceHolder 3"/>
          <p:cNvSpPr>
            <a:spLocks noGrp="1"/>
          </p:cNvSpPr>
          <p:nvPr>
            <p:ph/>
          </p:nvPr>
        </p:nvSpPr>
        <p:spPr>
          <a:xfrm>
            <a:off x="4363560" y="836640"/>
            <a:ext cx="35748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41" name="PlaceHolder 4"/>
          <p:cNvSpPr>
            <a:spLocks noGrp="1"/>
          </p:cNvSpPr>
          <p:nvPr>
            <p:ph/>
          </p:nvPr>
        </p:nvSpPr>
        <p:spPr>
          <a:xfrm>
            <a:off x="8117280" y="836640"/>
            <a:ext cx="35748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42" name="PlaceHolder 5"/>
          <p:cNvSpPr>
            <a:spLocks noGrp="1"/>
          </p:cNvSpPr>
          <p:nvPr>
            <p:ph/>
          </p:nvPr>
        </p:nvSpPr>
        <p:spPr>
          <a:xfrm>
            <a:off x="609480" y="3808080"/>
            <a:ext cx="35748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43" name="PlaceHolder 6"/>
          <p:cNvSpPr>
            <a:spLocks noGrp="1"/>
          </p:cNvSpPr>
          <p:nvPr>
            <p:ph/>
          </p:nvPr>
        </p:nvSpPr>
        <p:spPr>
          <a:xfrm>
            <a:off x="4363560" y="3808080"/>
            <a:ext cx="35748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44" name="PlaceHolder 7"/>
          <p:cNvSpPr>
            <a:spLocks noGrp="1"/>
          </p:cNvSpPr>
          <p:nvPr>
            <p:ph/>
          </p:nvPr>
        </p:nvSpPr>
        <p:spPr>
          <a:xfrm>
            <a:off x="8117280" y="3808080"/>
            <a:ext cx="35748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lstStyle/>
          <a:p>
            <a:r>
              <a:t>Footer</a:t>
            </a:r>
          </a:p>
        </p:txBody>
      </p:sp>
      <p:sp>
        <p:nvSpPr>
          <p:cNvPr id="3" name="PlaceHolder 2"/>
          <p:cNvSpPr>
            <a:spLocks noGrp="1"/>
          </p:cNvSpPr>
          <p:nvPr>
            <p:ph type="sldNum" idx="2"/>
          </p:nvPr>
        </p:nvSpPr>
        <p:spPr/>
        <p:txBody>
          <a:bodyPr/>
          <a:lstStyle/>
          <a:p>
            <a:fld id="{F373AB75-9B79-4AE9-94C7-01C338F3199B}" type="slidenum">
              <a:t>‹N›</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2"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53" name="PlaceHolder 2"/>
          <p:cNvSpPr>
            <a:spLocks noGrp="1"/>
          </p:cNvSpPr>
          <p:nvPr>
            <p:ph type="subTitle"/>
          </p:nvPr>
        </p:nvSpPr>
        <p:spPr>
          <a:xfrm>
            <a:off x="609480" y="836640"/>
            <a:ext cx="11102760" cy="5688360"/>
          </a:xfrm>
          <a:prstGeom prst="rect">
            <a:avLst/>
          </a:prstGeom>
          <a:noFill/>
          <a:ln w="0">
            <a:noFill/>
          </a:ln>
        </p:spPr>
        <p:txBody>
          <a:bodyPr lIns="0" tIns="0" rIns="0" bIns="0" anchor="ctr">
            <a:noAutofit/>
          </a:bodyPr>
          <a:lstStyle/>
          <a:p>
            <a:pPr algn="ctr">
              <a:buNone/>
            </a:pPr>
            <a:endParaRPr lang="en-GB" sz="3200" b="0" strike="noStrike" spc="-1">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E78B868F-B93D-4693-9B52-34FD119D4FAE}" type="slidenum">
              <a:t>‹N›</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55" name="PlaceHolder 2"/>
          <p:cNvSpPr>
            <a:spLocks noGrp="1"/>
          </p:cNvSpPr>
          <p:nvPr>
            <p:ph/>
          </p:nvPr>
        </p:nvSpPr>
        <p:spPr>
          <a:xfrm>
            <a:off x="609480" y="836640"/>
            <a:ext cx="11102760" cy="568836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49F80738-8ADA-45CA-85B1-F7429B6A7B8D}" type="slidenum">
              <a:t>‹N›</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57" name="PlaceHolder 2"/>
          <p:cNvSpPr>
            <a:spLocks noGrp="1"/>
          </p:cNvSpPr>
          <p:nvPr>
            <p:ph/>
          </p:nvPr>
        </p:nvSpPr>
        <p:spPr>
          <a:xfrm>
            <a:off x="609480" y="836640"/>
            <a:ext cx="5418000" cy="568836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58" name="PlaceHolder 3"/>
          <p:cNvSpPr>
            <a:spLocks noGrp="1"/>
          </p:cNvSpPr>
          <p:nvPr>
            <p:ph/>
          </p:nvPr>
        </p:nvSpPr>
        <p:spPr>
          <a:xfrm>
            <a:off x="6298920" y="836640"/>
            <a:ext cx="5418000" cy="568836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C70DB1FD-AFB9-4C74-AF6C-991F07AB5D05}" type="slidenum">
              <a:t>‹N›</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9"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74FC06DE-80C7-45D1-A4B5-ED575C05122F}" type="slidenum">
              <a:t>‹N›</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60" name="PlaceHolder 1"/>
          <p:cNvSpPr>
            <a:spLocks noGrp="1"/>
          </p:cNvSpPr>
          <p:nvPr>
            <p:ph type="subTitle"/>
          </p:nvPr>
        </p:nvSpPr>
        <p:spPr>
          <a:xfrm>
            <a:off x="983520" y="192600"/>
            <a:ext cx="9451440" cy="2118960"/>
          </a:xfrm>
          <a:prstGeom prst="rect">
            <a:avLst/>
          </a:prstGeom>
          <a:noFill/>
          <a:ln w="0">
            <a:noFill/>
          </a:ln>
        </p:spPr>
        <p:txBody>
          <a:bodyPr lIns="0" tIns="0" rIns="0" bIns="0" anchor="ctr">
            <a:noAutofit/>
          </a:bodyPr>
          <a:lstStyle/>
          <a:p>
            <a:pPr algn="ctr">
              <a:buNone/>
            </a:pPr>
            <a:endParaRPr lang="en-GB" sz="3200" b="0" strike="noStrike" spc="-1">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D0178E94-11CF-4AF2-B342-734A4E1748A2}" type="slidenum">
              <a:t>‹N›</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62" name="PlaceHolder 2"/>
          <p:cNvSpPr>
            <a:spLocks noGrp="1"/>
          </p:cNvSpPr>
          <p:nvPr>
            <p:ph/>
          </p:nvPr>
        </p:nvSpPr>
        <p:spPr>
          <a:xfrm>
            <a:off x="609480" y="83664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63" name="PlaceHolder 3"/>
          <p:cNvSpPr>
            <a:spLocks noGrp="1"/>
          </p:cNvSpPr>
          <p:nvPr>
            <p:ph/>
          </p:nvPr>
        </p:nvSpPr>
        <p:spPr>
          <a:xfrm>
            <a:off x="6298920" y="836640"/>
            <a:ext cx="5418000" cy="568836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64" name="PlaceHolder 4"/>
          <p:cNvSpPr>
            <a:spLocks noGrp="1"/>
          </p:cNvSpPr>
          <p:nvPr>
            <p:ph/>
          </p:nvPr>
        </p:nvSpPr>
        <p:spPr>
          <a:xfrm>
            <a:off x="609480" y="380808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3D4932BF-BB73-4B31-8819-5C180AE867B9}"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10" name="PlaceHolder 2"/>
          <p:cNvSpPr>
            <a:spLocks noGrp="1"/>
          </p:cNvSpPr>
          <p:nvPr>
            <p:ph type="subTitle"/>
          </p:nvPr>
        </p:nvSpPr>
        <p:spPr>
          <a:xfrm>
            <a:off x="609480" y="836640"/>
            <a:ext cx="11102760" cy="5688360"/>
          </a:xfrm>
          <a:prstGeom prst="rect">
            <a:avLst/>
          </a:prstGeom>
          <a:noFill/>
          <a:ln w="0">
            <a:noFill/>
          </a:ln>
        </p:spPr>
        <p:txBody>
          <a:bodyPr lIns="0" tIns="0" rIns="0" bIns="0" anchor="ctr">
            <a:noAutofit/>
          </a:bodyPr>
          <a:lstStyle/>
          <a:p>
            <a:pPr algn="ctr">
              <a:buNone/>
            </a:pPr>
            <a:endParaRPr lang="en-GB"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66" name="PlaceHolder 2"/>
          <p:cNvSpPr>
            <a:spLocks noGrp="1"/>
          </p:cNvSpPr>
          <p:nvPr>
            <p:ph/>
          </p:nvPr>
        </p:nvSpPr>
        <p:spPr>
          <a:xfrm>
            <a:off x="609480" y="836640"/>
            <a:ext cx="5418000" cy="568836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67" name="PlaceHolder 3"/>
          <p:cNvSpPr>
            <a:spLocks noGrp="1"/>
          </p:cNvSpPr>
          <p:nvPr>
            <p:ph/>
          </p:nvPr>
        </p:nvSpPr>
        <p:spPr>
          <a:xfrm>
            <a:off x="6298920" y="83664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68" name="PlaceHolder 4"/>
          <p:cNvSpPr>
            <a:spLocks noGrp="1"/>
          </p:cNvSpPr>
          <p:nvPr>
            <p:ph/>
          </p:nvPr>
        </p:nvSpPr>
        <p:spPr>
          <a:xfrm>
            <a:off x="6298920" y="380808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2E9D2EBF-C2EF-42D6-BC35-4410C8D2FCE0}" type="slidenum">
              <a:t>‹N›</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70" name="PlaceHolder 2"/>
          <p:cNvSpPr>
            <a:spLocks noGrp="1"/>
          </p:cNvSpPr>
          <p:nvPr>
            <p:ph/>
          </p:nvPr>
        </p:nvSpPr>
        <p:spPr>
          <a:xfrm>
            <a:off x="609480" y="83664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71" name="PlaceHolder 3"/>
          <p:cNvSpPr>
            <a:spLocks noGrp="1"/>
          </p:cNvSpPr>
          <p:nvPr>
            <p:ph/>
          </p:nvPr>
        </p:nvSpPr>
        <p:spPr>
          <a:xfrm>
            <a:off x="6298920" y="83664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72" name="PlaceHolder 4"/>
          <p:cNvSpPr>
            <a:spLocks noGrp="1"/>
          </p:cNvSpPr>
          <p:nvPr>
            <p:ph/>
          </p:nvPr>
        </p:nvSpPr>
        <p:spPr>
          <a:xfrm>
            <a:off x="609480" y="3808080"/>
            <a:ext cx="1110276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CCC8D4F5-8F08-4E33-81E4-EEB9AEE3F039}" type="slidenum">
              <a:t>‹N›</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74" name="PlaceHolder 2"/>
          <p:cNvSpPr>
            <a:spLocks noGrp="1"/>
          </p:cNvSpPr>
          <p:nvPr>
            <p:ph/>
          </p:nvPr>
        </p:nvSpPr>
        <p:spPr>
          <a:xfrm>
            <a:off x="609480" y="836640"/>
            <a:ext cx="1110276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75" name="PlaceHolder 3"/>
          <p:cNvSpPr>
            <a:spLocks noGrp="1"/>
          </p:cNvSpPr>
          <p:nvPr>
            <p:ph/>
          </p:nvPr>
        </p:nvSpPr>
        <p:spPr>
          <a:xfrm>
            <a:off x="609480" y="3808080"/>
            <a:ext cx="1110276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EC4A2CAC-FFCE-4EB4-8A40-CEB54AD964CB}" type="slidenum">
              <a:t>‹N›</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77" name="PlaceHolder 2"/>
          <p:cNvSpPr>
            <a:spLocks noGrp="1"/>
          </p:cNvSpPr>
          <p:nvPr>
            <p:ph/>
          </p:nvPr>
        </p:nvSpPr>
        <p:spPr>
          <a:xfrm>
            <a:off x="609480" y="83664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78" name="PlaceHolder 3"/>
          <p:cNvSpPr>
            <a:spLocks noGrp="1"/>
          </p:cNvSpPr>
          <p:nvPr>
            <p:ph/>
          </p:nvPr>
        </p:nvSpPr>
        <p:spPr>
          <a:xfrm>
            <a:off x="6298920" y="83664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79" name="PlaceHolder 4"/>
          <p:cNvSpPr>
            <a:spLocks noGrp="1"/>
          </p:cNvSpPr>
          <p:nvPr>
            <p:ph/>
          </p:nvPr>
        </p:nvSpPr>
        <p:spPr>
          <a:xfrm>
            <a:off x="609480" y="380808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80" name="PlaceHolder 5"/>
          <p:cNvSpPr>
            <a:spLocks noGrp="1"/>
          </p:cNvSpPr>
          <p:nvPr>
            <p:ph/>
          </p:nvPr>
        </p:nvSpPr>
        <p:spPr>
          <a:xfrm>
            <a:off x="6298920" y="380808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7" name="PlaceHolder 6"/>
          <p:cNvSpPr>
            <a:spLocks noGrp="1"/>
          </p:cNvSpPr>
          <p:nvPr>
            <p:ph type="ftr" idx="1"/>
          </p:nvPr>
        </p:nvSpPr>
        <p:spPr/>
        <p:txBody>
          <a:bodyPr/>
          <a:lstStyle/>
          <a:p>
            <a:r>
              <a:t>Footer</a:t>
            </a:r>
          </a:p>
        </p:txBody>
      </p:sp>
      <p:sp>
        <p:nvSpPr>
          <p:cNvPr id="8" name="PlaceHolder 7"/>
          <p:cNvSpPr>
            <a:spLocks noGrp="1"/>
          </p:cNvSpPr>
          <p:nvPr>
            <p:ph type="sldNum" idx="2"/>
          </p:nvPr>
        </p:nvSpPr>
        <p:spPr/>
        <p:txBody>
          <a:bodyPr/>
          <a:lstStyle/>
          <a:p>
            <a:fld id="{BCC8AE7B-7D98-4865-8D23-8A8190A09581}" type="slidenum">
              <a:t>‹N›</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82" name="PlaceHolder 2"/>
          <p:cNvSpPr>
            <a:spLocks noGrp="1"/>
          </p:cNvSpPr>
          <p:nvPr>
            <p:ph/>
          </p:nvPr>
        </p:nvSpPr>
        <p:spPr>
          <a:xfrm>
            <a:off x="609480" y="836640"/>
            <a:ext cx="35748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83" name="PlaceHolder 3"/>
          <p:cNvSpPr>
            <a:spLocks noGrp="1"/>
          </p:cNvSpPr>
          <p:nvPr>
            <p:ph/>
          </p:nvPr>
        </p:nvSpPr>
        <p:spPr>
          <a:xfrm>
            <a:off x="4363560" y="836640"/>
            <a:ext cx="35748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84" name="PlaceHolder 4"/>
          <p:cNvSpPr>
            <a:spLocks noGrp="1"/>
          </p:cNvSpPr>
          <p:nvPr>
            <p:ph/>
          </p:nvPr>
        </p:nvSpPr>
        <p:spPr>
          <a:xfrm>
            <a:off x="8117280" y="836640"/>
            <a:ext cx="35748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85" name="PlaceHolder 5"/>
          <p:cNvSpPr>
            <a:spLocks noGrp="1"/>
          </p:cNvSpPr>
          <p:nvPr>
            <p:ph/>
          </p:nvPr>
        </p:nvSpPr>
        <p:spPr>
          <a:xfrm>
            <a:off x="609480" y="3808080"/>
            <a:ext cx="35748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86" name="PlaceHolder 6"/>
          <p:cNvSpPr>
            <a:spLocks noGrp="1"/>
          </p:cNvSpPr>
          <p:nvPr>
            <p:ph/>
          </p:nvPr>
        </p:nvSpPr>
        <p:spPr>
          <a:xfrm>
            <a:off x="4363560" y="3808080"/>
            <a:ext cx="35748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87" name="PlaceHolder 7"/>
          <p:cNvSpPr>
            <a:spLocks noGrp="1"/>
          </p:cNvSpPr>
          <p:nvPr>
            <p:ph/>
          </p:nvPr>
        </p:nvSpPr>
        <p:spPr>
          <a:xfrm>
            <a:off x="8117280" y="3808080"/>
            <a:ext cx="35748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9" name="PlaceHolder 8"/>
          <p:cNvSpPr>
            <a:spLocks noGrp="1"/>
          </p:cNvSpPr>
          <p:nvPr>
            <p:ph type="ftr" idx="1"/>
          </p:nvPr>
        </p:nvSpPr>
        <p:spPr/>
        <p:txBody>
          <a:bodyPr/>
          <a:lstStyle/>
          <a:p>
            <a:r>
              <a:t>Footer</a:t>
            </a:r>
          </a:p>
        </p:txBody>
      </p:sp>
      <p:sp>
        <p:nvSpPr>
          <p:cNvPr id="10" name="PlaceHolder 9"/>
          <p:cNvSpPr>
            <a:spLocks noGrp="1"/>
          </p:cNvSpPr>
          <p:nvPr>
            <p:ph type="sldNum" idx="2"/>
          </p:nvPr>
        </p:nvSpPr>
        <p:spPr/>
        <p:txBody>
          <a:bodyPr/>
          <a:lstStyle/>
          <a:p>
            <a:fld id="{EAE6DF4E-B942-494E-8F3E-819BF2783ED6}"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12" name="PlaceHolder 2"/>
          <p:cNvSpPr>
            <a:spLocks noGrp="1"/>
          </p:cNvSpPr>
          <p:nvPr>
            <p:ph/>
          </p:nvPr>
        </p:nvSpPr>
        <p:spPr>
          <a:xfrm>
            <a:off x="609480" y="836640"/>
            <a:ext cx="11102760" cy="568836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14" name="PlaceHolder 2"/>
          <p:cNvSpPr>
            <a:spLocks noGrp="1"/>
          </p:cNvSpPr>
          <p:nvPr>
            <p:ph/>
          </p:nvPr>
        </p:nvSpPr>
        <p:spPr>
          <a:xfrm>
            <a:off x="609480" y="836640"/>
            <a:ext cx="5418000" cy="568836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15" name="PlaceHolder 3"/>
          <p:cNvSpPr>
            <a:spLocks noGrp="1"/>
          </p:cNvSpPr>
          <p:nvPr>
            <p:ph/>
          </p:nvPr>
        </p:nvSpPr>
        <p:spPr>
          <a:xfrm>
            <a:off x="6298920" y="836640"/>
            <a:ext cx="5418000" cy="568836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983520" y="192600"/>
            <a:ext cx="9451440" cy="2118960"/>
          </a:xfrm>
          <a:prstGeom prst="rect">
            <a:avLst/>
          </a:prstGeom>
          <a:noFill/>
          <a:ln w="0">
            <a:noFill/>
          </a:ln>
        </p:spPr>
        <p:txBody>
          <a:bodyPr lIns="0" tIns="0" rIns="0" bIns="0" anchor="ctr">
            <a:noAutofit/>
          </a:bodyPr>
          <a:lstStyle/>
          <a:p>
            <a:pPr algn="ctr">
              <a:buNone/>
            </a:pPr>
            <a:endParaRPr lang="en-GB"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19" name="PlaceHolder 2"/>
          <p:cNvSpPr>
            <a:spLocks noGrp="1"/>
          </p:cNvSpPr>
          <p:nvPr>
            <p:ph/>
          </p:nvPr>
        </p:nvSpPr>
        <p:spPr>
          <a:xfrm>
            <a:off x="609480" y="83664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20" name="PlaceHolder 3"/>
          <p:cNvSpPr>
            <a:spLocks noGrp="1"/>
          </p:cNvSpPr>
          <p:nvPr>
            <p:ph/>
          </p:nvPr>
        </p:nvSpPr>
        <p:spPr>
          <a:xfrm>
            <a:off x="6298920" y="836640"/>
            <a:ext cx="5418000" cy="568836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21" name="PlaceHolder 4"/>
          <p:cNvSpPr>
            <a:spLocks noGrp="1"/>
          </p:cNvSpPr>
          <p:nvPr>
            <p:ph/>
          </p:nvPr>
        </p:nvSpPr>
        <p:spPr>
          <a:xfrm>
            <a:off x="609480" y="380808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23" name="PlaceHolder 2"/>
          <p:cNvSpPr>
            <a:spLocks noGrp="1"/>
          </p:cNvSpPr>
          <p:nvPr>
            <p:ph/>
          </p:nvPr>
        </p:nvSpPr>
        <p:spPr>
          <a:xfrm>
            <a:off x="609480" y="836640"/>
            <a:ext cx="5418000" cy="568836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24" name="PlaceHolder 3"/>
          <p:cNvSpPr>
            <a:spLocks noGrp="1"/>
          </p:cNvSpPr>
          <p:nvPr>
            <p:ph/>
          </p:nvPr>
        </p:nvSpPr>
        <p:spPr>
          <a:xfrm>
            <a:off x="6298920" y="83664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25" name="PlaceHolder 4"/>
          <p:cNvSpPr>
            <a:spLocks noGrp="1"/>
          </p:cNvSpPr>
          <p:nvPr>
            <p:ph/>
          </p:nvPr>
        </p:nvSpPr>
        <p:spPr>
          <a:xfrm>
            <a:off x="6298920" y="380808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983520" y="192600"/>
            <a:ext cx="9451440" cy="456840"/>
          </a:xfrm>
          <a:prstGeom prst="rect">
            <a:avLst/>
          </a:prstGeom>
          <a:noFill/>
          <a:ln w="0">
            <a:noFill/>
          </a:ln>
        </p:spPr>
        <p:txBody>
          <a:bodyPr lIns="0" tIns="0" rIns="0" bIns="0" anchor="ctr">
            <a:noAutofit/>
          </a:bodyPr>
          <a:lstStyle/>
          <a:p>
            <a:endParaRPr lang="en-GB" sz="1400" b="0" strike="noStrike" spc="-1">
              <a:solidFill>
                <a:srgbClr val="000000"/>
              </a:solidFill>
              <a:latin typeface="Arial"/>
            </a:endParaRPr>
          </a:p>
        </p:txBody>
      </p:sp>
      <p:sp>
        <p:nvSpPr>
          <p:cNvPr id="27" name="PlaceHolder 2"/>
          <p:cNvSpPr>
            <a:spLocks noGrp="1"/>
          </p:cNvSpPr>
          <p:nvPr>
            <p:ph/>
          </p:nvPr>
        </p:nvSpPr>
        <p:spPr>
          <a:xfrm>
            <a:off x="609480" y="83664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28" name="PlaceHolder 3"/>
          <p:cNvSpPr>
            <a:spLocks noGrp="1"/>
          </p:cNvSpPr>
          <p:nvPr>
            <p:ph/>
          </p:nvPr>
        </p:nvSpPr>
        <p:spPr>
          <a:xfrm>
            <a:off x="6298920" y="836640"/>
            <a:ext cx="541800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
        <p:nvSpPr>
          <p:cNvPr id="29" name="PlaceHolder 4"/>
          <p:cNvSpPr>
            <a:spLocks noGrp="1"/>
          </p:cNvSpPr>
          <p:nvPr>
            <p:ph/>
          </p:nvPr>
        </p:nvSpPr>
        <p:spPr>
          <a:xfrm>
            <a:off x="609480" y="3808080"/>
            <a:ext cx="11102760" cy="2713320"/>
          </a:xfrm>
          <a:prstGeom prst="rect">
            <a:avLst/>
          </a:prstGeom>
          <a:noFill/>
          <a:ln w="0">
            <a:noFill/>
          </a:ln>
        </p:spPr>
        <p:txBody>
          <a:bodyPr lIns="0" tIns="0" rIns="0" bIns="0" anchor="t">
            <a:normAutofit/>
          </a:bodyPr>
          <a:lstStyle/>
          <a:p>
            <a:endParaRPr lang="en-GB" sz="1400" b="0" strike="noStrike" spc="-1">
              <a:solidFill>
                <a:srgbClr val="000000"/>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9" name="Google Shape;10;p38"/>
          <p:cNvGrpSpPr/>
          <p:nvPr/>
        </p:nvGrpSpPr>
        <p:grpSpPr>
          <a:xfrm>
            <a:off x="411840" y="6035040"/>
            <a:ext cx="4392360" cy="569880"/>
            <a:chOff x="411840" y="6035040"/>
            <a:chExt cx="4392360" cy="569880"/>
          </a:xfrm>
        </p:grpSpPr>
        <p:pic>
          <p:nvPicPr>
            <p:cNvPr id="10" name="Google Shape;11;p38"/>
            <p:cNvPicPr/>
            <p:nvPr/>
          </p:nvPicPr>
          <p:blipFill>
            <a:blip r:embed="rId14"/>
            <a:stretch/>
          </p:blipFill>
          <p:spPr>
            <a:xfrm>
              <a:off x="411840" y="6075000"/>
              <a:ext cx="715320" cy="457560"/>
            </a:xfrm>
            <a:prstGeom prst="rect">
              <a:avLst/>
            </a:prstGeom>
            <a:ln w="0">
              <a:noFill/>
            </a:ln>
          </p:spPr>
        </p:pic>
        <p:sp>
          <p:nvSpPr>
            <p:cNvPr id="2" name="Google Shape;12;p38"/>
            <p:cNvSpPr/>
            <p:nvPr/>
          </p:nvSpPr>
          <p:spPr>
            <a:xfrm>
              <a:off x="1135440" y="6035040"/>
              <a:ext cx="3668760" cy="569880"/>
            </a:xfrm>
            <a:prstGeom prst="rect">
              <a:avLst/>
            </a:prstGeom>
            <a:noFill/>
            <a:ln w="0">
              <a:noFill/>
            </a:ln>
          </p:spPr>
          <p:style>
            <a:lnRef idx="0">
              <a:scrgbClr r="0" g="0" b="0"/>
            </a:lnRef>
            <a:fillRef idx="0">
              <a:scrgbClr r="0" g="0" b="0"/>
            </a:fillRef>
            <a:effectRef idx="0">
              <a:scrgbClr r="0" g="0" b="0"/>
            </a:effectRef>
            <a:fontRef idx="minor"/>
          </p:style>
          <p:txBody>
            <a:bodyPr anchor="t">
              <a:spAutoFit/>
            </a:bodyPr>
            <a:lstStyle/>
            <a:p>
              <a:pPr algn="just">
                <a:lnSpc>
                  <a:spcPct val="90000"/>
                </a:lnSpc>
                <a:buNone/>
                <a:tabLst>
                  <a:tab pos="0" algn="l"/>
                </a:tabLst>
              </a:pPr>
              <a:r>
                <a:rPr lang="en-GB" sz="700" b="0" strike="noStrike" spc="-1">
                  <a:solidFill>
                    <a:srgbClr val="000000"/>
                  </a:solidFill>
                  <a:latin typeface="Calibri"/>
                  <a:ea typeface="Calibri"/>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lang="en-GB" sz="700" b="0" strike="noStrike" spc="-1">
                <a:latin typeface="Arial"/>
              </a:endParaRPr>
            </a:p>
          </p:txBody>
        </p:sp>
      </p:grpSp>
      <p:pic>
        <p:nvPicPr>
          <p:cNvPr id="3" name="Google Shape;13;p38" descr="Contract between EC and EUROfusion is signed | FuseNet"/>
          <p:cNvPicPr/>
          <p:nvPr/>
        </p:nvPicPr>
        <p:blipFill>
          <a:blip r:embed="rId15"/>
          <a:stretch/>
        </p:blipFill>
        <p:spPr>
          <a:xfrm>
            <a:off x="444960" y="325080"/>
            <a:ext cx="2304000" cy="596160"/>
          </a:xfrm>
          <a:prstGeom prst="rect">
            <a:avLst/>
          </a:prstGeom>
          <a:ln w="0">
            <a:noFill/>
          </a:ln>
        </p:spPr>
      </p:pic>
      <p:sp>
        <p:nvSpPr>
          <p:cNvPr id="4" name="PlaceHolder 1"/>
          <p:cNvSpPr>
            <a:spLocks noGrp="1"/>
          </p:cNvSpPr>
          <p:nvPr>
            <p:ph type="title"/>
          </p:nvPr>
        </p:nvSpPr>
        <p:spPr>
          <a:xfrm>
            <a:off x="407520" y="2074320"/>
            <a:ext cx="5544360" cy="619920"/>
          </a:xfrm>
          <a:prstGeom prst="rect">
            <a:avLst/>
          </a:prstGeom>
          <a:noFill/>
          <a:ln w="0">
            <a:noFill/>
          </a:ln>
        </p:spPr>
        <p:txBody>
          <a:bodyPr anchor="ctr">
            <a:normAutofit fontScale="87000"/>
          </a:bodyPr>
          <a:lstStyle/>
          <a:p>
            <a:r>
              <a:rPr lang="en-GB" sz="3300" b="0" strike="noStrike" spc="-1">
                <a:solidFill>
                  <a:srgbClr val="000000"/>
                </a:solidFill>
                <a:latin typeface="Arial"/>
              </a:rPr>
              <a:t>Click to edit the title text format</a:t>
            </a:r>
          </a:p>
        </p:txBody>
      </p:sp>
      <p:sp>
        <p:nvSpPr>
          <p:cNvPr id="5" name="PlaceHolder 2"/>
          <p:cNvSpPr>
            <a:spLocks noGrp="1"/>
          </p:cNvSpPr>
          <p:nvPr>
            <p:ph type="body"/>
          </p:nvPr>
        </p:nvSpPr>
        <p:spPr>
          <a:xfrm>
            <a:off x="407520" y="3693240"/>
            <a:ext cx="4374720" cy="457560"/>
          </a:xfrm>
          <a:prstGeom prst="rect">
            <a:avLst/>
          </a:prstGeom>
          <a:noFill/>
          <a:ln w="0">
            <a:noFill/>
          </a:ln>
        </p:spPr>
        <p:txBody>
          <a:bodyPr anchor="t">
            <a:normAutofit fontScale="12000"/>
          </a:bodyPr>
          <a:lstStyle/>
          <a:p>
            <a:pPr marL="432000" indent="-324000">
              <a:spcBef>
                <a:spcPts val="1417"/>
              </a:spcBef>
              <a:buClr>
                <a:srgbClr val="000000"/>
              </a:buClr>
              <a:buSzPct val="45000"/>
              <a:buFont typeface="Wingdings" charset="2"/>
              <a:buChar char=""/>
            </a:pPr>
            <a:r>
              <a:rPr lang="en-GB" sz="2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en-GB" sz="2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en-GB" sz="2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en-GB" sz="24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en-GB" sz="24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en-GB" sz="24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en-GB" sz="2400" b="0" strike="noStrike" spc="-1">
                <a:solidFill>
                  <a:srgbClr val="000000"/>
                </a:solidFill>
                <a:latin typeface="Arial"/>
              </a:rPr>
              <a:t>Seventh Outline Level</a:t>
            </a:r>
          </a:p>
        </p:txBody>
      </p:sp>
      <p:sp>
        <p:nvSpPr>
          <p:cNvPr id="6" name="PlaceHolder 3"/>
          <p:cNvSpPr>
            <a:spLocks noGrp="1"/>
          </p:cNvSpPr>
          <p:nvPr>
            <p:ph type="body"/>
          </p:nvPr>
        </p:nvSpPr>
        <p:spPr>
          <a:xfrm>
            <a:off x="407520" y="4159440"/>
            <a:ext cx="4374720" cy="457560"/>
          </a:xfrm>
          <a:prstGeom prst="rect">
            <a:avLst/>
          </a:prstGeom>
          <a:noFill/>
          <a:ln w="0">
            <a:noFill/>
          </a:ln>
        </p:spPr>
        <p:txBody>
          <a:bodyPr anchor="t">
            <a:normAutofit fontScale="12000"/>
          </a:bodyPr>
          <a:lstStyle/>
          <a:p>
            <a:pPr marL="432000" indent="-324000">
              <a:spcBef>
                <a:spcPts val="1417"/>
              </a:spcBef>
              <a:buClr>
                <a:srgbClr val="000000"/>
              </a:buClr>
              <a:buSzPct val="45000"/>
              <a:buFont typeface="Wingdings" charset="2"/>
              <a:buChar char=""/>
            </a:pPr>
            <a:r>
              <a:rPr lang="en-GB" sz="2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en-GB" sz="2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en-GB" sz="2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en-GB" sz="24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en-GB" sz="24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en-GB" sz="24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en-GB" sz="2400" b="0" strike="noStrike" spc="-1">
                <a:solidFill>
                  <a:srgbClr val="000000"/>
                </a:solidFill>
                <a:latin typeface="Arial"/>
              </a:rPr>
              <a:t>Seventh Outline Level</a:t>
            </a:r>
          </a:p>
        </p:txBody>
      </p:sp>
      <p:sp>
        <p:nvSpPr>
          <p:cNvPr id="7" name="PlaceHolder 4"/>
          <p:cNvSpPr>
            <a:spLocks noGrp="1"/>
          </p:cNvSpPr>
          <p:nvPr>
            <p:ph type="body"/>
          </p:nvPr>
        </p:nvSpPr>
        <p:spPr>
          <a:xfrm>
            <a:off x="407520" y="1650240"/>
            <a:ext cx="5544360" cy="338040"/>
          </a:xfrm>
          <a:prstGeom prst="rect">
            <a:avLst/>
          </a:prstGeom>
          <a:noFill/>
          <a:ln w="0">
            <a:noFill/>
          </a:ln>
        </p:spPr>
        <p:txBody>
          <a:bodyPr anchor="t">
            <a:normAutofit fontScale="11000"/>
          </a:bodyPr>
          <a:lstStyle/>
          <a:p>
            <a:pPr marL="432000" indent="-324000">
              <a:spcBef>
                <a:spcPts val="1417"/>
              </a:spcBef>
              <a:buClr>
                <a:srgbClr val="000000"/>
              </a:buClr>
              <a:buSzPct val="45000"/>
              <a:buFont typeface="Wingdings" charset="2"/>
              <a:buChar char=""/>
            </a:pPr>
            <a:r>
              <a:rPr lang="en-GB" sz="16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en-GB" sz="16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en-GB" sz="16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en-GB" sz="16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en-GB" sz="16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en-GB" sz="16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en-GB" sz="1600" b="0" strike="noStrike" spc="-1">
                <a:solidFill>
                  <a:srgbClr val="000000"/>
                </a:solidFill>
                <a:latin typeface="Arial"/>
              </a:rPr>
              <a:t>Seventh Outline Level</a:t>
            </a:r>
          </a:p>
        </p:txBody>
      </p:sp>
      <p:pic>
        <p:nvPicPr>
          <p:cNvPr id="8" name="Google Shape;18;p38"/>
          <p:cNvPicPr/>
          <p:nvPr/>
        </p:nvPicPr>
        <p:blipFill>
          <a:blip r:embed="rId16"/>
          <a:stretch/>
        </p:blipFill>
        <p:spPr>
          <a:xfrm>
            <a:off x="7247880" y="252360"/>
            <a:ext cx="4943880" cy="6352920"/>
          </a:xfrm>
          <a:prstGeom prst="rect">
            <a:avLst/>
          </a:prstGeom>
          <a:ln w="0">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 name="Google Shape;20;p39"/>
          <p:cNvSpPr/>
          <p:nvPr/>
        </p:nvSpPr>
        <p:spPr>
          <a:xfrm>
            <a:off x="0" y="6525360"/>
            <a:ext cx="12191760" cy="332280"/>
          </a:xfrm>
          <a:prstGeom prst="rect">
            <a:avLst/>
          </a:prstGeom>
          <a:solidFill>
            <a:schemeClr val="dk2"/>
          </a:solidFill>
          <a:ln w="25400">
            <a:solidFill>
              <a:srgbClr val="395E89"/>
            </a:solidFill>
            <a:round/>
          </a:ln>
        </p:spPr>
        <p:style>
          <a:lnRef idx="0">
            <a:scrgbClr r="0" g="0" b="0"/>
          </a:lnRef>
          <a:fillRef idx="0">
            <a:scrgbClr r="0" g="0" b="0"/>
          </a:fillRef>
          <a:effectRef idx="0">
            <a:scrgbClr r="0" g="0" b="0"/>
          </a:effectRef>
          <a:fontRef idx="minor"/>
        </p:style>
        <p:txBody>
          <a:bodyPr/>
          <a:lstStyle/>
          <a:p>
            <a:endParaRPr lang="it-IT"/>
          </a:p>
        </p:txBody>
      </p:sp>
      <p:sp>
        <p:nvSpPr>
          <p:cNvPr id="46" name="PlaceHolder 1"/>
          <p:cNvSpPr>
            <a:spLocks noGrp="1"/>
          </p:cNvSpPr>
          <p:nvPr>
            <p:ph type="title"/>
          </p:nvPr>
        </p:nvSpPr>
        <p:spPr>
          <a:xfrm>
            <a:off x="983520" y="192600"/>
            <a:ext cx="9451440" cy="456840"/>
          </a:xfrm>
          <a:prstGeom prst="rect">
            <a:avLst/>
          </a:prstGeom>
          <a:noFill/>
          <a:ln w="0">
            <a:noFill/>
          </a:ln>
        </p:spPr>
        <p:txBody>
          <a:bodyPr anchor="ctr">
            <a:noAutofit/>
          </a:bodyPr>
          <a:lstStyle/>
          <a:p>
            <a:r>
              <a:rPr lang="en-GB" sz="2800" b="0" strike="noStrike" spc="-1">
                <a:solidFill>
                  <a:srgbClr val="000000"/>
                </a:solidFill>
                <a:latin typeface="Arial"/>
              </a:rPr>
              <a:t>Click to edit the title text format</a:t>
            </a:r>
          </a:p>
        </p:txBody>
      </p:sp>
      <p:sp>
        <p:nvSpPr>
          <p:cNvPr id="47" name="PlaceHolder 2"/>
          <p:cNvSpPr>
            <a:spLocks noGrp="1"/>
          </p:cNvSpPr>
          <p:nvPr>
            <p:ph type="body"/>
          </p:nvPr>
        </p:nvSpPr>
        <p:spPr>
          <a:xfrm>
            <a:off x="609480" y="836640"/>
            <a:ext cx="11102760" cy="5688360"/>
          </a:xfrm>
          <a:prstGeom prst="rect">
            <a:avLst/>
          </a:prstGeom>
          <a:noFill/>
          <a:ln w="0">
            <a:noFill/>
          </a:ln>
        </p:spPr>
        <p:txBody>
          <a:bodyPr anchor="t">
            <a:normAutofit/>
          </a:bodyPr>
          <a:lstStyle/>
          <a:p>
            <a:pPr marL="432000" indent="-324000">
              <a:spcBef>
                <a:spcPts val="1417"/>
              </a:spcBef>
              <a:buClr>
                <a:srgbClr val="000000"/>
              </a:buClr>
              <a:buSzPct val="45000"/>
              <a:buFont typeface="Wingdings" charset="2"/>
              <a:buChar char=""/>
            </a:pPr>
            <a:r>
              <a:rPr lang="en-GB" sz="2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en-GB" sz="2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en-GB" sz="2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en-GB" sz="24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en-GB" sz="24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en-GB" sz="24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en-GB" sz="2400" b="0" strike="noStrike" spc="-1">
                <a:solidFill>
                  <a:srgbClr val="000000"/>
                </a:solidFill>
                <a:latin typeface="Arial"/>
              </a:rPr>
              <a:t>Seventh Outline Level</a:t>
            </a:r>
          </a:p>
        </p:txBody>
      </p:sp>
      <p:sp>
        <p:nvSpPr>
          <p:cNvPr id="48" name="PlaceHolder 3"/>
          <p:cNvSpPr>
            <a:spLocks noGrp="1"/>
          </p:cNvSpPr>
          <p:nvPr>
            <p:ph type="ftr" idx="1"/>
          </p:nvPr>
        </p:nvSpPr>
        <p:spPr>
          <a:xfrm>
            <a:off x="825480" y="6555600"/>
            <a:ext cx="3469680" cy="329400"/>
          </a:xfrm>
          <a:prstGeom prst="rect">
            <a:avLst/>
          </a:prstGeom>
          <a:noFill/>
          <a:ln w="0">
            <a:noFill/>
          </a:ln>
        </p:spPr>
        <p:txBody>
          <a:bodyPr anchor="t">
            <a:noAutofit/>
          </a:bodyPr>
          <a:lstStyle>
            <a:lvl1pPr algn="ctr">
              <a:buNone/>
              <a:defRPr lang="en-GB" sz="1400" b="0" strike="noStrike" spc="-1">
                <a:latin typeface="Times New Roman"/>
              </a:defRPr>
            </a:lvl1pPr>
          </a:lstStyle>
          <a:p>
            <a:pPr algn="ctr">
              <a:buNone/>
            </a:pPr>
            <a:r>
              <a:rPr lang="en-GB" sz="1400" b="0" strike="noStrike" spc="-1">
                <a:latin typeface="Times New Roman"/>
              </a:rPr>
              <a:t>&lt;footer&gt;</a:t>
            </a:r>
          </a:p>
        </p:txBody>
      </p:sp>
      <p:sp>
        <p:nvSpPr>
          <p:cNvPr id="49" name="PlaceHolder 4"/>
          <p:cNvSpPr>
            <a:spLocks noGrp="1"/>
          </p:cNvSpPr>
          <p:nvPr>
            <p:ph type="sldNum" idx="2"/>
          </p:nvPr>
        </p:nvSpPr>
        <p:spPr>
          <a:xfrm>
            <a:off x="0" y="6590160"/>
            <a:ext cx="719640" cy="198720"/>
          </a:xfrm>
          <a:prstGeom prst="rect">
            <a:avLst/>
          </a:prstGeom>
          <a:noFill/>
          <a:ln w="0">
            <a:noFill/>
          </a:ln>
        </p:spPr>
        <p:txBody>
          <a:bodyPr anchor="ctr">
            <a:noAutofit/>
          </a:bodyPr>
          <a:lstStyle>
            <a:lvl1pPr algn="r">
              <a:lnSpc>
                <a:spcPct val="100000"/>
              </a:lnSpc>
              <a:buNone/>
              <a:tabLst>
                <a:tab pos="0" algn="l"/>
              </a:tabLst>
              <a:defRPr lang="en-GB" sz="1400" b="0" strike="noStrike" spc="-1">
                <a:solidFill>
                  <a:srgbClr val="FFFFFF"/>
                </a:solidFill>
                <a:latin typeface="Calibri"/>
                <a:ea typeface="Calibri"/>
              </a:defRPr>
            </a:lvl1pPr>
          </a:lstStyle>
          <a:p>
            <a:pPr algn="r">
              <a:lnSpc>
                <a:spcPct val="100000"/>
              </a:lnSpc>
              <a:buNone/>
              <a:tabLst>
                <a:tab pos="0" algn="l"/>
              </a:tabLst>
            </a:pPr>
            <a:fld id="{273DD0BD-60B0-4031-87AF-668B8CBD6B86}" type="slidenum">
              <a:rPr lang="en-GB" sz="1400" b="0" strike="noStrike" spc="-1">
                <a:solidFill>
                  <a:srgbClr val="FFFFFF"/>
                </a:solidFill>
                <a:latin typeface="Calibri"/>
                <a:ea typeface="Calibri"/>
              </a:rPr>
              <a:t>‹N›</a:t>
            </a:fld>
            <a:endParaRPr lang="en-GB" sz="1400" b="0" strike="noStrike" spc="-1">
              <a:latin typeface="Times New Roman"/>
            </a:endParaRPr>
          </a:p>
        </p:txBody>
      </p:sp>
      <p:pic>
        <p:nvPicPr>
          <p:cNvPr id="50" name="Google Shape;25;p39" descr="EUROfusion - Realising Fusion Energy"/>
          <p:cNvPicPr/>
          <p:nvPr/>
        </p:nvPicPr>
        <p:blipFill>
          <a:blip r:embed="rId14"/>
          <a:stretch/>
        </p:blipFill>
        <p:spPr>
          <a:xfrm>
            <a:off x="191520" y="56880"/>
            <a:ext cx="635760" cy="635760"/>
          </a:xfrm>
          <a:prstGeom prst="rect">
            <a:avLst/>
          </a:prstGeom>
          <a:ln w="0">
            <a:noFill/>
          </a:ln>
        </p:spPr>
      </p:pic>
      <p:pic>
        <p:nvPicPr>
          <p:cNvPr id="51" name="Google Shape;26;p39"/>
          <p:cNvPicPr/>
          <p:nvPr/>
        </p:nvPicPr>
        <p:blipFill>
          <a:blip r:embed="rId15">
            <a:alphaModFix amt="65000"/>
          </a:blip>
          <a:stretch/>
        </p:blipFill>
        <p:spPr>
          <a:xfrm>
            <a:off x="7247880" y="252360"/>
            <a:ext cx="4943880" cy="6352920"/>
          </a:xfrm>
          <a:prstGeom prst="rect">
            <a:avLst/>
          </a:prstGeom>
          <a:ln w="0">
            <a:noFill/>
          </a:ln>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3.xml"/><Relationship Id="rId5" Type="http://schemas.openxmlformats.org/officeDocument/2006/relationships/image" Target="../media/image37.png"/><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3.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3.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PlaceHolder 1"/>
          <p:cNvSpPr>
            <a:spLocks noGrp="1"/>
          </p:cNvSpPr>
          <p:nvPr>
            <p:ph type="title"/>
          </p:nvPr>
        </p:nvSpPr>
        <p:spPr>
          <a:xfrm>
            <a:off x="407520" y="2143800"/>
            <a:ext cx="6412828" cy="619920"/>
          </a:xfrm>
          <a:prstGeom prst="rect">
            <a:avLst/>
          </a:prstGeom>
          <a:noFill/>
          <a:ln w="0">
            <a:noFill/>
          </a:ln>
        </p:spPr>
        <p:txBody>
          <a:bodyPr anchor="ctr">
            <a:normAutofit fontScale="90000"/>
          </a:bodyPr>
          <a:lstStyle/>
          <a:p>
            <a:pPr>
              <a:lnSpc>
                <a:spcPct val="100000"/>
              </a:lnSpc>
              <a:buNone/>
              <a:tabLst>
                <a:tab pos="0" algn="l"/>
              </a:tabLst>
            </a:pPr>
            <a:br>
              <a:rPr sz="3300" dirty="0"/>
            </a:br>
            <a:r>
              <a:rPr lang="en-US" sz="3300" b="1" strike="noStrike" spc="-1" dirty="0">
                <a:solidFill>
                  <a:srgbClr val="000000"/>
                </a:solidFill>
                <a:latin typeface="Calibri"/>
                <a:ea typeface="Calibri"/>
              </a:rPr>
              <a:t>Modelling and analysis of SOL plasma and pumping towards W transition</a:t>
            </a:r>
            <a:br>
              <a:rPr sz="3300" dirty="0"/>
            </a:br>
            <a:endParaRPr lang="en-GB" sz="3300" b="0" strike="noStrike" spc="-1" dirty="0">
              <a:solidFill>
                <a:srgbClr val="000000"/>
              </a:solidFill>
              <a:latin typeface="Arial"/>
            </a:endParaRPr>
          </a:p>
        </p:txBody>
      </p:sp>
      <p:sp>
        <p:nvSpPr>
          <p:cNvPr id="89" name="PlaceHolder 2"/>
          <p:cNvSpPr>
            <a:spLocks noGrp="1"/>
          </p:cNvSpPr>
          <p:nvPr>
            <p:ph/>
          </p:nvPr>
        </p:nvSpPr>
        <p:spPr>
          <a:xfrm>
            <a:off x="407520" y="3693240"/>
            <a:ext cx="8132760" cy="465840"/>
          </a:xfrm>
          <a:prstGeom prst="rect">
            <a:avLst/>
          </a:prstGeom>
          <a:noFill/>
          <a:ln w="0">
            <a:noFill/>
          </a:ln>
        </p:spPr>
        <p:txBody>
          <a:bodyPr anchor="t">
            <a:noAutofit/>
          </a:bodyPr>
          <a:lstStyle/>
          <a:p>
            <a:pPr>
              <a:lnSpc>
                <a:spcPct val="100000"/>
              </a:lnSpc>
              <a:buNone/>
              <a:tabLst>
                <a:tab pos="0" algn="l"/>
              </a:tabLst>
            </a:pPr>
            <a:r>
              <a:rPr lang="en-GB" sz="2000" b="1" u="sng" strike="noStrike" spc="-1" dirty="0">
                <a:solidFill>
                  <a:srgbClr val="000000"/>
                </a:solidFill>
                <a:uFillTx/>
                <a:latin typeface="Calibri"/>
                <a:ea typeface="Calibri"/>
              </a:rPr>
              <a:t>L. Balbinot</a:t>
            </a:r>
            <a:r>
              <a:rPr lang="en-GB" sz="2000" b="1" strike="noStrike" spc="-1" dirty="0">
                <a:solidFill>
                  <a:srgbClr val="000000"/>
                </a:solidFill>
                <a:latin typeface="Calibri"/>
                <a:ea typeface="Calibri"/>
              </a:rPr>
              <a:t> (DTT),</a:t>
            </a:r>
            <a:r>
              <a:rPr lang="en-GB" sz="2000" b="1" u="sng" spc="-1" dirty="0">
                <a:solidFill>
                  <a:srgbClr val="000000"/>
                </a:solidFill>
                <a:latin typeface="Calibri"/>
                <a:ea typeface="Calibri"/>
              </a:rPr>
              <a:t> G. Rubino</a:t>
            </a:r>
            <a:r>
              <a:rPr lang="en-GB" sz="2000" b="1" spc="-1" dirty="0">
                <a:solidFill>
                  <a:srgbClr val="000000"/>
                </a:solidFill>
                <a:latin typeface="Calibri"/>
                <a:ea typeface="Calibri"/>
              </a:rPr>
              <a:t> (ISTP-CNR Bari) </a:t>
            </a:r>
            <a:endParaRPr lang="en-GB" sz="2000" b="1" strike="noStrike" spc="-1" dirty="0">
              <a:solidFill>
                <a:srgbClr val="000000"/>
              </a:solidFill>
              <a:latin typeface="Calibri"/>
              <a:ea typeface="Calibri"/>
            </a:endParaRPr>
          </a:p>
          <a:p>
            <a:pPr>
              <a:lnSpc>
                <a:spcPct val="100000"/>
              </a:lnSpc>
              <a:buNone/>
              <a:tabLst>
                <a:tab pos="0" algn="l"/>
              </a:tabLst>
            </a:pPr>
            <a:r>
              <a:rPr lang="en-GB" sz="2000" b="1" strike="noStrike" spc="-1" dirty="0">
                <a:solidFill>
                  <a:srgbClr val="000000"/>
                </a:solidFill>
                <a:latin typeface="Calibri"/>
                <a:ea typeface="Calibri"/>
              </a:rPr>
              <a:t>K. </a:t>
            </a:r>
            <a:r>
              <a:rPr lang="en-GB" sz="2000" b="1" strike="noStrike" spc="-1" dirty="0" err="1">
                <a:solidFill>
                  <a:srgbClr val="000000"/>
                </a:solidFill>
                <a:latin typeface="Calibri"/>
                <a:ea typeface="Calibri"/>
              </a:rPr>
              <a:t>Galazka</a:t>
            </a:r>
            <a:r>
              <a:rPr lang="en-GB" sz="2000" b="1" strike="noStrike" spc="-1" dirty="0">
                <a:solidFill>
                  <a:srgbClr val="000000"/>
                </a:solidFill>
                <a:latin typeface="Calibri"/>
                <a:ea typeface="Calibri"/>
              </a:rPr>
              <a:t>, G. </a:t>
            </a:r>
            <a:r>
              <a:rPr lang="en-GB" sz="2000" b="1" strike="noStrike" spc="-1" dirty="0" err="1">
                <a:solidFill>
                  <a:srgbClr val="000000"/>
                </a:solidFill>
                <a:latin typeface="Calibri"/>
                <a:ea typeface="Calibri"/>
              </a:rPr>
              <a:t>Ciraolo</a:t>
            </a:r>
            <a:r>
              <a:rPr lang="en-GB" sz="2000" b="1" strike="noStrike" spc="-1" dirty="0">
                <a:solidFill>
                  <a:srgbClr val="000000"/>
                </a:solidFill>
                <a:latin typeface="Calibri"/>
                <a:ea typeface="Calibri"/>
              </a:rPr>
              <a:t>, G. </a:t>
            </a:r>
            <a:r>
              <a:rPr lang="en-GB" sz="2000" b="1" strike="noStrike" spc="-1" dirty="0" err="1">
                <a:solidFill>
                  <a:srgbClr val="000000"/>
                </a:solidFill>
                <a:latin typeface="Calibri"/>
                <a:ea typeface="Calibri"/>
              </a:rPr>
              <a:t>Falchetto</a:t>
            </a:r>
            <a:r>
              <a:rPr lang="en-GB" sz="2000" b="1" strike="noStrike" spc="-1" dirty="0">
                <a:solidFill>
                  <a:srgbClr val="000000"/>
                </a:solidFill>
                <a:latin typeface="Calibri"/>
                <a:ea typeface="Calibri"/>
              </a:rPr>
              <a:t>, V. Tomarchio, C. </a:t>
            </a:r>
            <a:r>
              <a:rPr lang="en-GB" sz="2000" b="1" strike="noStrike" spc="-1" dirty="0" err="1">
                <a:solidFill>
                  <a:srgbClr val="000000"/>
                </a:solidFill>
                <a:latin typeface="Calibri"/>
                <a:ea typeface="Calibri"/>
              </a:rPr>
              <a:t>Sozzi</a:t>
            </a:r>
            <a:r>
              <a:rPr lang="en-GB" sz="2000" b="1" strike="noStrike" spc="-1" dirty="0">
                <a:solidFill>
                  <a:srgbClr val="000000"/>
                </a:solidFill>
                <a:latin typeface="Calibri"/>
                <a:ea typeface="Calibri"/>
              </a:rPr>
              <a:t> </a:t>
            </a:r>
            <a:endParaRPr lang="en-GB" sz="2000" b="0" strike="noStrike" spc="-1" dirty="0">
              <a:solidFill>
                <a:srgbClr val="000000"/>
              </a:solidFill>
              <a:latin typeface="Arial"/>
            </a:endParaRPr>
          </a:p>
        </p:txBody>
      </p:sp>
      <p:sp>
        <p:nvSpPr>
          <p:cNvPr id="90" name="PlaceHolder 3"/>
          <p:cNvSpPr>
            <a:spLocks noGrp="1"/>
          </p:cNvSpPr>
          <p:nvPr>
            <p:ph/>
          </p:nvPr>
        </p:nvSpPr>
        <p:spPr>
          <a:xfrm>
            <a:off x="407520" y="1545840"/>
            <a:ext cx="6658920" cy="442440"/>
          </a:xfrm>
          <a:prstGeom prst="rect">
            <a:avLst/>
          </a:prstGeom>
          <a:noFill/>
          <a:ln w="0">
            <a:noFill/>
          </a:ln>
        </p:spPr>
        <p:txBody>
          <a:bodyPr anchor="t">
            <a:normAutofit/>
          </a:bodyPr>
          <a:lstStyle/>
          <a:p>
            <a:pPr>
              <a:lnSpc>
                <a:spcPct val="100000"/>
              </a:lnSpc>
              <a:buNone/>
              <a:tabLst>
                <a:tab pos="0" algn="l"/>
              </a:tabLst>
            </a:pPr>
            <a:r>
              <a:rPr lang="en-GB" sz="1600" spc="-1" dirty="0">
                <a:solidFill>
                  <a:srgbClr val="000000"/>
                </a:solidFill>
              </a:rPr>
              <a:t>Update on W transition in JT-60SA</a:t>
            </a:r>
            <a:endParaRPr lang="en-GB" sz="1600" b="0" strike="noStrike" spc="-1" dirty="0">
              <a:solidFill>
                <a:srgbClr val="000000"/>
              </a:solidFill>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DF1FB-5F48-E1EC-CA72-593DDDDE963F}"/>
            </a:ext>
          </a:extLst>
        </p:cNvPr>
        <p:cNvGrpSpPr/>
        <p:nvPr/>
      </p:nvGrpSpPr>
      <p:grpSpPr>
        <a:xfrm>
          <a:off x="0" y="0"/>
          <a:ext cx="0" cy="0"/>
          <a:chOff x="0" y="0"/>
          <a:chExt cx="0" cy="0"/>
        </a:xfrm>
      </p:grpSpPr>
      <p:sp>
        <p:nvSpPr>
          <p:cNvPr id="278" name="PlaceHolder 1">
            <a:extLst>
              <a:ext uri="{FF2B5EF4-FFF2-40B4-BE49-F238E27FC236}">
                <a16:creationId xmlns:a16="http://schemas.microsoft.com/office/drawing/2014/main" id="{904170E7-224F-1F39-CC89-B2FE066CD5D9}"/>
              </a:ext>
            </a:extLst>
          </p:cNvPr>
          <p:cNvSpPr>
            <a:spLocks noGrp="1"/>
          </p:cNvSpPr>
          <p:nvPr>
            <p:ph type="title"/>
          </p:nvPr>
        </p:nvSpPr>
        <p:spPr>
          <a:xfrm>
            <a:off x="983520" y="192600"/>
            <a:ext cx="9451440" cy="456840"/>
          </a:xfrm>
          <a:prstGeom prst="rect">
            <a:avLst/>
          </a:prstGeom>
          <a:noFill/>
          <a:ln w="0">
            <a:noFill/>
          </a:ln>
        </p:spPr>
        <p:txBody>
          <a:bodyPr anchor="ctr">
            <a:noAutofit/>
          </a:bodyPr>
          <a:lstStyle/>
          <a:p>
            <a:pPr>
              <a:lnSpc>
                <a:spcPct val="85000"/>
              </a:lnSpc>
              <a:tabLst>
                <a:tab pos="0" algn="l"/>
              </a:tabLst>
            </a:pPr>
            <a:r>
              <a:rPr lang="en-GB" sz="2800" b="1" strike="noStrike" spc="-1" dirty="0">
                <a:solidFill>
                  <a:srgbClr val="1F497D"/>
                </a:solidFill>
                <a:latin typeface="Calibri"/>
                <a:ea typeface="Calibri"/>
              </a:rPr>
              <a:t>Effect on </a:t>
            </a:r>
            <a:r>
              <a:rPr lang="en-GB" sz="2800" b="1" spc="-1" dirty="0">
                <a:solidFill>
                  <a:srgbClr val="1F497D"/>
                </a:solidFill>
                <a:latin typeface="Calibri"/>
                <a:ea typeface="Calibri"/>
              </a:rPr>
              <a:t>detachment achievement</a:t>
            </a:r>
            <a:endParaRPr lang="en-GB" sz="2800" b="0" strike="noStrike" spc="-1" dirty="0">
              <a:solidFill>
                <a:srgbClr val="000000"/>
              </a:solidFill>
              <a:latin typeface="Arial"/>
            </a:endParaRPr>
          </a:p>
        </p:txBody>
      </p:sp>
      <p:sp>
        <p:nvSpPr>
          <p:cNvPr id="279" name="PlaceHolder 2">
            <a:extLst>
              <a:ext uri="{FF2B5EF4-FFF2-40B4-BE49-F238E27FC236}">
                <a16:creationId xmlns:a16="http://schemas.microsoft.com/office/drawing/2014/main" id="{0B42C74E-2D64-26BC-941C-FDE63D0A14EF}"/>
              </a:ext>
            </a:extLst>
          </p:cNvPr>
          <p:cNvSpPr>
            <a:spLocks noGrp="1"/>
          </p:cNvSpPr>
          <p:nvPr>
            <p:ph type="sldNum" idx="41"/>
          </p:nvPr>
        </p:nvSpPr>
        <p:spPr>
          <a:xfrm>
            <a:off x="0" y="6590160"/>
            <a:ext cx="719640" cy="198720"/>
          </a:xfrm>
          <a:prstGeom prst="rect">
            <a:avLst/>
          </a:prstGeom>
          <a:noFill/>
          <a:ln w="0">
            <a:noFill/>
          </a:ln>
        </p:spPr>
        <p:txBody>
          <a:bodyPr anchor="ctr">
            <a:noAutofit/>
          </a:bodyPr>
          <a:lstStyle>
            <a:lvl1pPr algn="r">
              <a:lnSpc>
                <a:spcPct val="100000"/>
              </a:lnSpc>
              <a:buNone/>
              <a:tabLst>
                <a:tab pos="0" algn="l"/>
              </a:tabLst>
              <a:defRPr lang="en-GB" sz="1400" b="0" strike="noStrike" spc="-1">
                <a:solidFill>
                  <a:srgbClr val="FFFFFF"/>
                </a:solidFill>
                <a:latin typeface="Calibri"/>
                <a:ea typeface="Calibri"/>
              </a:defRPr>
            </a:lvl1pPr>
          </a:lstStyle>
          <a:p>
            <a:pPr algn="r">
              <a:lnSpc>
                <a:spcPct val="100000"/>
              </a:lnSpc>
              <a:buNone/>
              <a:tabLst>
                <a:tab pos="0" algn="l"/>
              </a:tabLst>
            </a:pPr>
            <a:fld id="{D1E76630-DA45-4440-9FD3-848BEEE0790F}" type="slidenum">
              <a:rPr lang="en-GB" sz="1400" b="0" strike="noStrike" spc="-1">
                <a:solidFill>
                  <a:srgbClr val="FFFFFF"/>
                </a:solidFill>
                <a:latin typeface="Calibri"/>
                <a:ea typeface="Calibri"/>
              </a:rPr>
              <a:t>10</a:t>
            </a:fld>
            <a:endParaRPr lang="en-GB" sz="1400" b="0" strike="noStrike" spc="-1">
              <a:latin typeface="Times New Roman"/>
            </a:endParaRPr>
          </a:p>
        </p:txBody>
      </p:sp>
      <p:sp>
        <p:nvSpPr>
          <p:cNvPr id="280" name="Google Shape;384;p27">
            <a:extLst>
              <a:ext uri="{FF2B5EF4-FFF2-40B4-BE49-F238E27FC236}">
                <a16:creationId xmlns:a16="http://schemas.microsoft.com/office/drawing/2014/main" id="{B7DF0129-A5C3-E9D3-448A-C3D2A1018D2B}"/>
              </a:ext>
            </a:extLst>
          </p:cNvPr>
          <p:cNvSpPr/>
          <p:nvPr/>
        </p:nvSpPr>
        <p:spPr>
          <a:xfrm>
            <a:off x="359820" y="1049227"/>
            <a:ext cx="4857639" cy="21967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Autofit/>
          </a:bodyPr>
          <a:lstStyle/>
          <a:p>
            <a:pPr marL="431640" indent="-324000">
              <a:lnSpc>
                <a:spcPct val="100000"/>
              </a:lnSpc>
              <a:buClr>
                <a:srgbClr val="000000"/>
              </a:buClr>
              <a:buFont typeface="Symbol" charset="2"/>
              <a:buChar char=""/>
            </a:pPr>
            <a:r>
              <a:rPr lang="en-GB" b="0" strike="noStrike" spc="-1" dirty="0">
                <a:solidFill>
                  <a:srgbClr val="000000"/>
                </a:solidFill>
                <a:latin typeface="Calibri"/>
                <a:ea typeface="Calibri"/>
              </a:rPr>
              <a:t>Pure D scan in the different divertor geometry with fixed P</a:t>
            </a:r>
            <a:r>
              <a:rPr lang="en-GB" b="0" strike="noStrike" spc="-1" baseline="-25000" dirty="0">
                <a:solidFill>
                  <a:srgbClr val="000000"/>
                </a:solidFill>
                <a:latin typeface="Calibri"/>
                <a:ea typeface="Calibri"/>
              </a:rPr>
              <a:t>in</a:t>
            </a:r>
            <a:r>
              <a:rPr lang="en-GB" b="0" strike="noStrike" spc="-1" dirty="0">
                <a:solidFill>
                  <a:srgbClr val="000000"/>
                </a:solidFill>
                <a:latin typeface="Calibri"/>
                <a:ea typeface="Calibri"/>
              </a:rPr>
              <a:t> = 5MW (≈ power able to dissipate in impurity seeded cases)</a:t>
            </a:r>
            <a:endParaRPr lang="en-GB" b="0" strike="noStrike" spc="-1" baseline="-25000" dirty="0">
              <a:solidFill>
                <a:srgbClr val="000000"/>
              </a:solidFill>
              <a:latin typeface="Calibri"/>
              <a:ea typeface="Calibri"/>
            </a:endParaRPr>
          </a:p>
          <a:p>
            <a:pPr marL="431640" indent="-324000">
              <a:lnSpc>
                <a:spcPct val="100000"/>
              </a:lnSpc>
              <a:buClr>
                <a:srgbClr val="000000"/>
              </a:buClr>
              <a:buFont typeface="Symbol" charset="2"/>
              <a:buChar char=""/>
            </a:pPr>
            <a:endParaRPr lang="en-GB" b="0" strike="noStrike" spc="-1" dirty="0">
              <a:solidFill>
                <a:srgbClr val="000000"/>
              </a:solidFill>
              <a:latin typeface="Calibri"/>
              <a:ea typeface="Calibri"/>
            </a:endParaRPr>
          </a:p>
          <a:p>
            <a:pPr marL="431640" indent="-324000">
              <a:lnSpc>
                <a:spcPct val="100000"/>
              </a:lnSpc>
              <a:buClr>
                <a:srgbClr val="000000"/>
              </a:buClr>
              <a:buFont typeface="Symbol" charset="2"/>
              <a:buChar char=""/>
            </a:pPr>
            <a:r>
              <a:rPr lang="en-GB" spc="-1" dirty="0">
                <a:solidFill>
                  <a:srgbClr val="000000"/>
                </a:solidFill>
                <a:latin typeface="Calibri"/>
                <a:ea typeface="Calibri"/>
              </a:rPr>
              <a:t>Evaluation of roll-over point</a:t>
            </a:r>
          </a:p>
          <a:p>
            <a:pPr marL="907740" lvl="1" indent="-342900">
              <a:buClr>
                <a:srgbClr val="000000"/>
              </a:buClr>
              <a:buFont typeface="Wingdings" panose="05000000000000000000" pitchFamily="2" charset="2"/>
              <a:buChar char="Ø"/>
            </a:pPr>
            <a:r>
              <a:rPr lang="en-GB" sz="1600" b="1" spc="-1" dirty="0">
                <a:solidFill>
                  <a:srgbClr val="FF0000"/>
                </a:solidFill>
                <a:latin typeface="Calibri"/>
                <a:ea typeface="Calibri"/>
              </a:rPr>
              <a:t>V-Shaped shows a considerable benefit  </a:t>
            </a:r>
          </a:p>
          <a:p>
            <a:pPr marL="907740" lvl="1" indent="-342900">
              <a:buClr>
                <a:srgbClr val="000000"/>
              </a:buClr>
              <a:buFont typeface="Wingdings" panose="05000000000000000000" pitchFamily="2" charset="2"/>
              <a:buChar char="Ø"/>
            </a:pPr>
            <a:r>
              <a:rPr lang="en-GB" sz="1600" spc="-1" dirty="0">
                <a:solidFill>
                  <a:srgbClr val="000000"/>
                </a:solidFill>
                <a:latin typeface="Calibri"/>
                <a:ea typeface="Calibri"/>
              </a:rPr>
              <a:t>V-shaped detach at lower upstream density </a:t>
            </a:r>
          </a:p>
          <a:p>
            <a:pPr marL="907740" lvl="1" indent="-342900">
              <a:buClr>
                <a:srgbClr val="000000"/>
              </a:buClr>
              <a:buFont typeface="Wingdings" panose="05000000000000000000" pitchFamily="2" charset="2"/>
              <a:buChar char="Ø"/>
            </a:pPr>
            <a:r>
              <a:rPr lang="en-GB" sz="1600" spc="-1" dirty="0">
                <a:solidFill>
                  <a:srgbClr val="000000"/>
                </a:solidFill>
                <a:latin typeface="Calibri"/>
                <a:ea typeface="Calibri"/>
              </a:rPr>
              <a:t>OSP shows the worst behaviour</a:t>
            </a:r>
          </a:p>
          <a:p>
            <a:pPr marL="431640" indent="-324000">
              <a:lnSpc>
                <a:spcPct val="100000"/>
              </a:lnSpc>
              <a:buClr>
                <a:srgbClr val="000000"/>
              </a:buClr>
              <a:buFont typeface="Symbol" charset="2"/>
              <a:buChar char=""/>
            </a:pPr>
            <a:endParaRPr lang="en-GB" spc="-1" dirty="0">
              <a:solidFill>
                <a:srgbClr val="000000"/>
              </a:solidFill>
              <a:latin typeface="Calibri"/>
              <a:ea typeface="Calibri"/>
            </a:endParaRPr>
          </a:p>
          <a:p>
            <a:pPr marL="431640" indent="-324000">
              <a:lnSpc>
                <a:spcPct val="100000"/>
              </a:lnSpc>
              <a:buClr>
                <a:srgbClr val="000000"/>
              </a:buClr>
              <a:buFont typeface="Symbol" charset="2"/>
              <a:buChar char=""/>
            </a:pPr>
            <a:r>
              <a:rPr lang="en-GB" spc="-1" dirty="0">
                <a:solidFill>
                  <a:srgbClr val="000000"/>
                </a:solidFill>
                <a:latin typeface="Calibri"/>
                <a:ea typeface="Calibri"/>
              </a:rPr>
              <a:t>Effect of V closure on SP temperature</a:t>
            </a:r>
          </a:p>
          <a:p>
            <a:pPr marL="907740" lvl="1" indent="-342900">
              <a:buClr>
                <a:srgbClr val="000000"/>
              </a:buClr>
              <a:buFont typeface="Wingdings" panose="05000000000000000000" pitchFamily="2" charset="2"/>
              <a:buChar char="Ø"/>
            </a:pPr>
            <a:r>
              <a:rPr lang="en-GB" b="1" spc="-1" dirty="0">
                <a:solidFill>
                  <a:srgbClr val="FF0000"/>
                </a:solidFill>
                <a:latin typeface="Calibri"/>
                <a:ea typeface="Calibri"/>
              </a:rPr>
              <a:t>Weighted &lt;</a:t>
            </a:r>
            <a:r>
              <a:rPr lang="en-GB" b="1" spc="-1" dirty="0" err="1">
                <a:solidFill>
                  <a:srgbClr val="FF0000"/>
                </a:solidFill>
                <a:latin typeface="Calibri"/>
                <a:ea typeface="Calibri"/>
              </a:rPr>
              <a:t>Te,OT</a:t>
            </a:r>
            <a:r>
              <a:rPr lang="en-GB" b="1" spc="-1" dirty="0">
                <a:solidFill>
                  <a:srgbClr val="FF0000"/>
                </a:solidFill>
                <a:latin typeface="Calibri"/>
                <a:ea typeface="Calibri"/>
              </a:rPr>
              <a:t>&gt; decreased in V-shaped at low density thanks to the neutral trapping</a:t>
            </a:r>
          </a:p>
          <a:p>
            <a:pPr marL="907740" lvl="1" indent="-342900">
              <a:buClr>
                <a:srgbClr val="000000"/>
              </a:buClr>
              <a:buFont typeface="Wingdings" panose="05000000000000000000" pitchFamily="2" charset="2"/>
              <a:buChar char="Ø"/>
            </a:pPr>
            <a:r>
              <a:rPr lang="en-GB" spc="-1" dirty="0">
                <a:solidFill>
                  <a:srgbClr val="000000"/>
                </a:solidFill>
                <a:latin typeface="Calibri"/>
                <a:ea typeface="Calibri"/>
              </a:rPr>
              <a:t>Favour the detachment in the SP region   </a:t>
            </a:r>
          </a:p>
          <a:p>
            <a:pPr marL="107640">
              <a:lnSpc>
                <a:spcPct val="100000"/>
              </a:lnSpc>
              <a:buClr>
                <a:srgbClr val="000000"/>
              </a:buClr>
            </a:pPr>
            <a:endParaRPr lang="en-GB" spc="-1" dirty="0">
              <a:solidFill>
                <a:srgbClr val="000000"/>
              </a:solidFill>
              <a:latin typeface="Calibri"/>
              <a:ea typeface="Calibri"/>
            </a:endParaRPr>
          </a:p>
          <a:p>
            <a:pPr marL="431640" indent="-324000">
              <a:lnSpc>
                <a:spcPct val="100000"/>
              </a:lnSpc>
              <a:buClr>
                <a:srgbClr val="000000"/>
              </a:buClr>
              <a:buFont typeface="Symbol" charset="2"/>
              <a:buChar char=""/>
            </a:pPr>
            <a:r>
              <a:rPr lang="en-GB" b="1" spc="-1" dirty="0">
                <a:solidFill>
                  <a:srgbClr val="FF0000"/>
                </a:solidFill>
                <a:latin typeface="Calibri"/>
                <a:ea typeface="Calibri"/>
              </a:rPr>
              <a:t>Increased neutral compression ratio c</a:t>
            </a:r>
            <a:r>
              <a:rPr lang="en-GB" b="1" spc="-1" baseline="-25000" dirty="0">
                <a:solidFill>
                  <a:srgbClr val="FF0000"/>
                </a:solidFill>
                <a:latin typeface="Calibri"/>
                <a:ea typeface="Calibri"/>
              </a:rPr>
              <a:t>D</a:t>
            </a:r>
            <a:r>
              <a:rPr lang="en-GB" b="1" spc="-1" dirty="0">
                <a:solidFill>
                  <a:srgbClr val="FF0000"/>
                </a:solidFill>
                <a:latin typeface="Calibri"/>
                <a:ea typeface="Calibri"/>
              </a:rPr>
              <a:t> in detached OT conditions</a:t>
            </a:r>
            <a:r>
              <a:rPr lang="en-GB" spc="-1" dirty="0">
                <a:solidFill>
                  <a:srgbClr val="000000"/>
                </a:solidFill>
                <a:latin typeface="Calibri"/>
                <a:ea typeface="Calibri"/>
              </a:rPr>
              <a:t>, by factor 4-5</a:t>
            </a:r>
          </a:p>
          <a:p>
            <a:pPr marL="431640" indent="-324000">
              <a:buClr>
                <a:srgbClr val="000000"/>
              </a:buClr>
              <a:buFont typeface="Symbol" charset="2"/>
              <a:buChar char=""/>
            </a:pPr>
            <a:r>
              <a:rPr lang="en-GB" spc="-1" dirty="0">
                <a:solidFill>
                  <a:srgbClr val="000000"/>
                </a:solidFill>
                <a:latin typeface="Calibri"/>
                <a:ea typeface="Calibri"/>
              </a:rPr>
              <a:t>Less effective at very low density (low neutral densities)  </a:t>
            </a:r>
            <a:endParaRPr lang="en-GB" sz="2000" b="0" strike="noStrike" spc="-1" dirty="0">
              <a:solidFill>
                <a:srgbClr val="000000"/>
              </a:solidFill>
              <a:latin typeface="Calibri"/>
              <a:ea typeface="Calibri"/>
            </a:endParaRPr>
          </a:p>
          <a:p>
            <a:pPr marL="450540" indent="-342900">
              <a:buClr>
                <a:srgbClr val="000000"/>
              </a:buClr>
              <a:buFont typeface="Arial" panose="020B0604020202020204" pitchFamily="34" charset="0"/>
              <a:buChar char="•"/>
              <a:tabLst>
                <a:tab pos="2416175" algn="l"/>
              </a:tabLst>
            </a:pPr>
            <a:endParaRPr lang="en-GB" sz="2000" b="0" strike="noStrike" spc="-1" dirty="0">
              <a:latin typeface="Arial"/>
            </a:endParaRPr>
          </a:p>
        </p:txBody>
      </p:sp>
      <p:pic>
        <p:nvPicPr>
          <p:cNvPr id="4" name="Immagine 3">
            <a:extLst>
              <a:ext uri="{FF2B5EF4-FFF2-40B4-BE49-F238E27FC236}">
                <a16:creationId xmlns:a16="http://schemas.microsoft.com/office/drawing/2014/main" id="{BFF7ABDD-D02E-D8EB-873A-6C6ECC7289E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199647" y="537238"/>
            <a:ext cx="3008369" cy="2288133"/>
          </a:xfrm>
          <a:prstGeom prst="rect">
            <a:avLst/>
          </a:prstGeom>
        </p:spPr>
      </p:pic>
      <p:pic>
        <p:nvPicPr>
          <p:cNvPr id="7" name="Immagine 6">
            <a:extLst>
              <a:ext uri="{FF2B5EF4-FFF2-40B4-BE49-F238E27FC236}">
                <a16:creationId xmlns:a16="http://schemas.microsoft.com/office/drawing/2014/main" id="{EA143D20-19D6-AEAF-5757-1BD58719B9F0}"/>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361391" y="3660871"/>
            <a:ext cx="3167152" cy="2416419"/>
          </a:xfrm>
          <a:prstGeom prst="rect">
            <a:avLst/>
          </a:prstGeom>
        </p:spPr>
      </p:pic>
      <p:pic>
        <p:nvPicPr>
          <p:cNvPr id="9" name="Immagine 8">
            <a:extLst>
              <a:ext uri="{FF2B5EF4-FFF2-40B4-BE49-F238E27FC236}">
                <a16:creationId xmlns:a16="http://schemas.microsoft.com/office/drawing/2014/main" id="{AB0E81FF-E86C-CE1E-E315-D46E7DBEE92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8744061" y="3646352"/>
            <a:ext cx="3129877" cy="2364795"/>
          </a:xfrm>
          <a:prstGeom prst="rect">
            <a:avLst/>
          </a:prstGeom>
        </p:spPr>
      </p:pic>
      <p:sp>
        <p:nvSpPr>
          <p:cNvPr id="5" name="CasellaDiTesto 4">
            <a:extLst>
              <a:ext uri="{FF2B5EF4-FFF2-40B4-BE49-F238E27FC236}">
                <a16:creationId xmlns:a16="http://schemas.microsoft.com/office/drawing/2014/main" id="{6CBEB492-E559-96C3-9F87-C2802F617FCE}"/>
              </a:ext>
            </a:extLst>
          </p:cNvPr>
          <p:cNvSpPr txBox="1"/>
          <p:nvPr/>
        </p:nvSpPr>
        <p:spPr>
          <a:xfrm>
            <a:off x="6161315" y="3267984"/>
            <a:ext cx="2246128" cy="400110"/>
          </a:xfrm>
          <a:prstGeom prst="rect">
            <a:avLst/>
          </a:prstGeom>
          <a:noFill/>
          <a:ln w="19050">
            <a:solidFill>
              <a:srgbClr val="FF0000"/>
            </a:solidFill>
          </a:ln>
        </p:spPr>
        <p:txBody>
          <a:bodyPr wrap="none" rtlCol="0">
            <a:spAutoFit/>
          </a:bodyPr>
          <a:lstStyle/>
          <a:p>
            <a:r>
              <a:rPr lang="it-IT" sz="1000" dirty="0">
                <a:latin typeface="Arial" panose="020B0604020202020204" pitchFamily="34" charset="0"/>
                <a:cs typeface="Arial" panose="020B0604020202020204" pitchFamily="34" charset="0"/>
              </a:rPr>
              <a:t>&lt;</a:t>
            </a:r>
            <a:r>
              <a:rPr lang="it-IT" sz="1000" dirty="0" err="1">
                <a:latin typeface="Arial" panose="020B0604020202020204" pitchFamily="34" charset="0"/>
                <a:cs typeface="Arial" panose="020B0604020202020204" pitchFamily="34" charset="0"/>
              </a:rPr>
              <a:t>T</a:t>
            </a:r>
            <a:r>
              <a:rPr lang="it-IT" sz="1000" baseline="-25000" dirty="0" err="1">
                <a:latin typeface="Arial" panose="020B0604020202020204" pitchFamily="34" charset="0"/>
                <a:cs typeface="Arial" panose="020B0604020202020204" pitchFamily="34" charset="0"/>
              </a:rPr>
              <a:t>e,IT</a:t>
            </a:r>
            <a:r>
              <a:rPr lang="it-IT" sz="1000" baseline="-25000" dirty="0">
                <a:latin typeface="Arial" panose="020B0604020202020204" pitchFamily="34" charset="0"/>
                <a:cs typeface="Arial" panose="020B0604020202020204" pitchFamily="34" charset="0"/>
              </a:rPr>
              <a:t>/OT</a:t>
            </a:r>
            <a:r>
              <a:rPr lang="it-IT" sz="1000" dirty="0">
                <a:latin typeface="Arial" panose="020B0604020202020204" pitchFamily="34" charset="0"/>
                <a:cs typeface="Arial" panose="020B0604020202020204" pitchFamily="34" charset="0"/>
              </a:rPr>
              <a:t>&gt; = ∫</a:t>
            </a:r>
            <a:r>
              <a:rPr lang="it-IT" sz="1000" baseline="-25000" dirty="0">
                <a:latin typeface="Arial" panose="020B0604020202020204" pitchFamily="34" charset="0"/>
                <a:cs typeface="Arial" panose="020B0604020202020204" pitchFamily="34" charset="0"/>
              </a:rPr>
              <a:t> IT/OT</a:t>
            </a:r>
            <a:r>
              <a:rPr lang="it-IT" sz="1000" dirty="0">
                <a:latin typeface="Arial" panose="020B0604020202020204" pitchFamily="34" charset="0"/>
                <a:cs typeface="Arial" panose="020B0604020202020204" pitchFamily="34" charset="0"/>
              </a:rPr>
              <a:t> </a:t>
            </a:r>
            <a:r>
              <a:rPr lang="it-IT" sz="1000" dirty="0" err="1">
                <a:latin typeface="Arial" panose="020B0604020202020204" pitchFamily="34" charset="0"/>
                <a:cs typeface="Arial" panose="020B0604020202020204" pitchFamily="34" charset="0"/>
              </a:rPr>
              <a:t>T</a:t>
            </a:r>
            <a:r>
              <a:rPr lang="it-IT" sz="1000" baseline="-25000" dirty="0" err="1">
                <a:latin typeface="Arial" panose="020B0604020202020204" pitchFamily="34" charset="0"/>
                <a:cs typeface="Arial" panose="020B0604020202020204" pitchFamily="34" charset="0"/>
              </a:rPr>
              <a:t>e,IT</a:t>
            </a:r>
            <a:r>
              <a:rPr lang="it-IT" sz="1000" baseline="-25000" dirty="0">
                <a:latin typeface="Arial" panose="020B0604020202020204" pitchFamily="34" charset="0"/>
                <a:cs typeface="Arial" panose="020B0604020202020204" pitchFamily="34" charset="0"/>
              </a:rPr>
              <a:t>/OT</a:t>
            </a:r>
            <a:r>
              <a:rPr lang="it-IT" sz="1000" dirty="0">
                <a:latin typeface="Arial" panose="020B0604020202020204" pitchFamily="34" charset="0"/>
                <a:cs typeface="Arial" panose="020B0604020202020204" pitchFamily="34" charset="0"/>
              </a:rPr>
              <a:t> </a:t>
            </a:r>
            <a:r>
              <a:rPr lang="el-GR" sz="1000" dirty="0">
                <a:latin typeface="Arial" panose="020B0604020202020204" pitchFamily="34" charset="0"/>
                <a:cs typeface="Arial" panose="020B0604020202020204" pitchFamily="34" charset="0"/>
              </a:rPr>
              <a:t>Γ</a:t>
            </a:r>
            <a:r>
              <a:rPr lang="it-IT" sz="1000" baseline="-25000" dirty="0">
                <a:latin typeface="Arial" panose="020B0604020202020204" pitchFamily="34" charset="0"/>
                <a:cs typeface="Arial" panose="020B0604020202020204" pitchFamily="34" charset="0"/>
              </a:rPr>
              <a:t>D </a:t>
            </a:r>
            <a:r>
              <a:rPr lang="it-IT" sz="1000" dirty="0">
                <a:latin typeface="Arial" panose="020B0604020202020204" pitchFamily="34" charset="0"/>
                <a:cs typeface="Arial" panose="020B0604020202020204" pitchFamily="34" charset="0"/>
              </a:rPr>
              <a:t>/ ∫</a:t>
            </a:r>
            <a:r>
              <a:rPr lang="it-IT" sz="1000" baseline="-25000" dirty="0">
                <a:latin typeface="Arial" panose="020B0604020202020204" pitchFamily="34" charset="0"/>
                <a:cs typeface="Arial" panose="020B0604020202020204" pitchFamily="34" charset="0"/>
              </a:rPr>
              <a:t>IT/OT </a:t>
            </a:r>
            <a:r>
              <a:rPr lang="el-GR" sz="1000" dirty="0">
                <a:latin typeface="Arial" panose="020B0604020202020204" pitchFamily="34" charset="0"/>
                <a:cs typeface="Arial" panose="020B0604020202020204" pitchFamily="34" charset="0"/>
              </a:rPr>
              <a:t>Γ</a:t>
            </a:r>
            <a:r>
              <a:rPr lang="it-IT" sz="1000" baseline="-25000" dirty="0">
                <a:latin typeface="Arial" panose="020B0604020202020204" pitchFamily="34" charset="0"/>
                <a:cs typeface="Arial" panose="020B0604020202020204" pitchFamily="34" charset="0"/>
              </a:rPr>
              <a:t>D</a:t>
            </a:r>
            <a:r>
              <a:rPr lang="it-IT" sz="1000" dirty="0">
                <a:latin typeface="Arial" panose="020B0604020202020204" pitchFamily="34" charset="0"/>
                <a:cs typeface="Arial" panose="020B0604020202020204" pitchFamily="34" charset="0"/>
              </a:rPr>
              <a:t> </a:t>
            </a:r>
          </a:p>
          <a:p>
            <a:r>
              <a:rPr lang="it-IT" sz="1000" i="1" dirty="0">
                <a:latin typeface="Arial" panose="020B0604020202020204" pitchFamily="34" charset="0"/>
                <a:cs typeface="Arial" panose="020B0604020202020204" pitchFamily="34" charset="0"/>
              </a:rPr>
              <a:t> </a:t>
            </a:r>
            <a:r>
              <a:rPr lang="en-US" sz="1000" i="1" dirty="0">
                <a:effectLst/>
                <a:latin typeface="Arial" panose="020B0604020202020204" pitchFamily="34" charset="0"/>
                <a:ea typeface="Times New Roman" panose="02020603050405020304" pitchFamily="18" charset="0"/>
                <a:cs typeface="Arial" panose="020B0604020202020204" pitchFamily="34" charset="0"/>
              </a:rPr>
              <a:t>B. </a:t>
            </a:r>
            <a:r>
              <a:rPr lang="en-US" sz="1000" i="1" dirty="0" err="1">
                <a:effectLst/>
                <a:latin typeface="Arial" panose="020B0604020202020204" pitchFamily="34" charset="0"/>
                <a:ea typeface="Times New Roman" panose="02020603050405020304" pitchFamily="18" charset="0"/>
                <a:cs typeface="Arial" panose="020B0604020202020204" pitchFamily="34" charset="0"/>
              </a:rPr>
              <a:t>Lomanowski</a:t>
            </a:r>
            <a:r>
              <a:rPr lang="en-US" sz="1000" i="1" dirty="0">
                <a:effectLst/>
                <a:latin typeface="Arial" panose="020B0604020202020204" pitchFamily="34" charset="0"/>
                <a:ea typeface="Times New Roman" panose="02020603050405020304" pitchFamily="18" charset="0"/>
                <a:cs typeface="Arial" panose="020B0604020202020204" pitchFamily="34" charset="0"/>
              </a:rPr>
              <a:t>, </a:t>
            </a:r>
            <a:r>
              <a:rPr lang="en-US" sz="1000" i="1" dirty="0" err="1">
                <a:effectLst/>
                <a:latin typeface="Arial" panose="020B0604020202020204" pitchFamily="34" charset="0"/>
                <a:ea typeface="Times New Roman" panose="02020603050405020304" pitchFamily="18" charset="0"/>
                <a:cs typeface="Arial" panose="020B0604020202020204" pitchFamily="34" charset="0"/>
              </a:rPr>
              <a:t>Nucl</a:t>
            </a:r>
            <a:r>
              <a:rPr lang="en-US" sz="1000" i="1" dirty="0">
                <a:effectLst/>
                <a:latin typeface="Arial" panose="020B0604020202020204" pitchFamily="34" charset="0"/>
                <a:ea typeface="Times New Roman" panose="02020603050405020304" pitchFamily="18" charset="0"/>
                <a:cs typeface="Arial" panose="020B0604020202020204" pitchFamily="34" charset="0"/>
              </a:rPr>
              <a:t>. </a:t>
            </a:r>
            <a:r>
              <a:rPr lang="en-US" sz="1000" i="1" dirty="0" err="1">
                <a:effectLst/>
                <a:latin typeface="Arial" panose="020B0604020202020204" pitchFamily="34" charset="0"/>
                <a:ea typeface="Times New Roman" panose="02020603050405020304" pitchFamily="18" charset="0"/>
                <a:cs typeface="Arial" panose="020B0604020202020204" pitchFamily="34" charset="0"/>
              </a:rPr>
              <a:t>Fus</a:t>
            </a:r>
            <a:r>
              <a:rPr lang="en-US" sz="1000" i="1" dirty="0">
                <a:effectLst/>
                <a:latin typeface="Arial" panose="020B0604020202020204" pitchFamily="34" charset="0"/>
                <a:ea typeface="Times New Roman" panose="02020603050405020304" pitchFamily="18" charset="0"/>
                <a:cs typeface="Arial" panose="020B0604020202020204" pitchFamily="34" charset="0"/>
              </a:rPr>
              <a:t>. 2022</a:t>
            </a:r>
          </a:p>
        </p:txBody>
      </p:sp>
      <mc:AlternateContent xmlns:mc="http://schemas.openxmlformats.org/markup-compatibility/2006" xmlns:a14="http://schemas.microsoft.com/office/drawing/2010/main">
        <mc:Choice Requires="a14">
          <p:sp>
            <p:nvSpPr>
              <p:cNvPr id="10" name="CasellaDiTesto 9">
                <a:extLst>
                  <a:ext uri="{FF2B5EF4-FFF2-40B4-BE49-F238E27FC236}">
                    <a16:creationId xmlns:a16="http://schemas.microsoft.com/office/drawing/2014/main" id="{C3BB1DED-A472-B504-667E-540A5A0A56D8}"/>
                  </a:ext>
                </a:extLst>
              </p:cNvPr>
              <p:cNvSpPr txBox="1"/>
              <p:nvPr/>
            </p:nvSpPr>
            <p:spPr>
              <a:xfrm>
                <a:off x="9208892" y="3085939"/>
                <a:ext cx="2808782" cy="605615"/>
              </a:xfrm>
              <a:prstGeom prst="rect">
                <a:avLst/>
              </a:prstGeom>
              <a:noFill/>
              <a:ln w="19050">
                <a:solidFill>
                  <a:srgbClr val="FF0000"/>
                </a:solidFill>
              </a:ln>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it-IT" sz="1000" b="0" i="1" smtClean="0">
                              <a:latin typeface="Cambria Math" panose="02040503050406030204" pitchFamily="18" charset="0"/>
                              <a:ea typeface="Times New Roman" panose="02020603050405020304" pitchFamily="18" charset="0"/>
                              <a:cs typeface="Arial" panose="020B0604020202020204" pitchFamily="34" charset="0"/>
                            </a:rPr>
                          </m:ctrlPr>
                        </m:sSubPr>
                        <m:e>
                          <m:r>
                            <a:rPr lang="it-IT" sz="1000" b="0" i="1" smtClean="0">
                              <a:latin typeface="Cambria Math" panose="02040503050406030204" pitchFamily="18" charset="0"/>
                              <a:ea typeface="Times New Roman" panose="02020603050405020304" pitchFamily="18" charset="0"/>
                              <a:cs typeface="Arial" panose="020B0604020202020204" pitchFamily="34" charset="0"/>
                            </a:rPr>
                            <m:t>𝑐</m:t>
                          </m:r>
                        </m:e>
                        <m:sub>
                          <m:r>
                            <a:rPr lang="it-IT" sz="1000" b="0" i="1" smtClean="0">
                              <a:latin typeface="Cambria Math" panose="02040503050406030204" pitchFamily="18" charset="0"/>
                              <a:ea typeface="Times New Roman" panose="02020603050405020304" pitchFamily="18" charset="0"/>
                              <a:cs typeface="Arial" panose="020B0604020202020204" pitchFamily="34" charset="0"/>
                            </a:rPr>
                            <m:t>𝐷</m:t>
                          </m:r>
                        </m:sub>
                      </m:sSub>
                      <m:r>
                        <a:rPr lang="it-IT" sz="1000" b="0" i="1" smtClean="0">
                          <a:latin typeface="Cambria Math" panose="02040503050406030204" pitchFamily="18" charset="0"/>
                          <a:ea typeface="Times New Roman" panose="02020603050405020304" pitchFamily="18" charset="0"/>
                          <a:cs typeface="Arial" panose="020B0604020202020204" pitchFamily="34" charset="0"/>
                        </a:rPr>
                        <m:t>=</m:t>
                      </m:r>
                      <m:f>
                        <m:fPr>
                          <m:ctrlPr>
                            <a:rPr lang="it-IT" sz="1000" b="0" i="1" smtClean="0">
                              <a:latin typeface="Cambria Math" panose="02040503050406030204" pitchFamily="18" charset="0"/>
                              <a:cs typeface="Arial" panose="020B0604020202020204" pitchFamily="34" charset="0"/>
                            </a:rPr>
                          </m:ctrlPr>
                        </m:fPr>
                        <m:num>
                          <m:sSubSup>
                            <m:sSubSupPr>
                              <m:ctrlPr>
                                <a:rPr lang="it-IT" sz="1000" i="1">
                                  <a:latin typeface="Cambria Math" panose="02040503050406030204" pitchFamily="18" charset="0"/>
                                  <a:ea typeface="Times New Roman" panose="02020603050405020304" pitchFamily="18" charset="0"/>
                                  <a:cs typeface="Arial" panose="020B0604020202020204" pitchFamily="34" charset="0"/>
                                </a:rPr>
                              </m:ctrlPr>
                            </m:sSubSupPr>
                            <m:e>
                              <m:r>
                                <a:rPr lang="it-IT" sz="1000" i="1">
                                  <a:latin typeface="Cambria Math" panose="02040503050406030204" pitchFamily="18" charset="0"/>
                                  <a:ea typeface="Times New Roman" panose="02020603050405020304" pitchFamily="18" charset="0"/>
                                  <a:cs typeface="Arial" panose="020B0604020202020204" pitchFamily="34" charset="0"/>
                                </a:rPr>
                                <m:t>𝑛</m:t>
                              </m:r>
                            </m:e>
                            <m:sub>
                              <m:r>
                                <a:rPr lang="it-IT" sz="1000" i="1">
                                  <a:latin typeface="Cambria Math" panose="02040503050406030204" pitchFamily="18" charset="0"/>
                                  <a:ea typeface="Times New Roman" panose="02020603050405020304" pitchFamily="18" charset="0"/>
                                  <a:cs typeface="Arial" panose="020B0604020202020204" pitchFamily="34" charset="0"/>
                                </a:rPr>
                                <m:t>𝑛</m:t>
                              </m:r>
                            </m:sub>
                            <m:sup>
                              <m:r>
                                <a:rPr lang="it-IT" sz="1000" i="1">
                                  <a:latin typeface="Cambria Math" panose="02040503050406030204" pitchFamily="18" charset="0"/>
                                  <a:ea typeface="Times New Roman" panose="02020603050405020304" pitchFamily="18" charset="0"/>
                                  <a:cs typeface="Arial" panose="020B0604020202020204" pitchFamily="34" charset="0"/>
                                </a:rPr>
                                <m:t>𝑑𝑖𝑣</m:t>
                              </m:r>
                            </m:sup>
                          </m:sSubSup>
                        </m:num>
                        <m:den>
                          <m:sSubSup>
                            <m:sSubSupPr>
                              <m:ctrlPr>
                                <a:rPr lang="it-IT" sz="1000" i="1">
                                  <a:latin typeface="Cambria Math" panose="02040503050406030204" pitchFamily="18" charset="0"/>
                                  <a:ea typeface="Times New Roman" panose="02020603050405020304" pitchFamily="18" charset="0"/>
                                  <a:cs typeface="Arial" panose="020B0604020202020204" pitchFamily="34" charset="0"/>
                                </a:rPr>
                              </m:ctrlPr>
                            </m:sSubSupPr>
                            <m:e>
                              <m:r>
                                <a:rPr lang="it-IT" sz="1000" i="1">
                                  <a:latin typeface="Cambria Math" panose="02040503050406030204" pitchFamily="18" charset="0"/>
                                  <a:ea typeface="Times New Roman" panose="02020603050405020304" pitchFamily="18" charset="0"/>
                                  <a:cs typeface="Arial" panose="020B0604020202020204" pitchFamily="34" charset="0"/>
                                </a:rPr>
                                <m:t>𝑛</m:t>
                              </m:r>
                            </m:e>
                            <m:sub>
                              <m:r>
                                <a:rPr lang="it-IT" sz="1000" i="1">
                                  <a:latin typeface="Cambria Math" panose="02040503050406030204" pitchFamily="18" charset="0"/>
                                  <a:ea typeface="Times New Roman" panose="02020603050405020304" pitchFamily="18" charset="0"/>
                                  <a:cs typeface="Arial" panose="020B0604020202020204" pitchFamily="34" charset="0"/>
                                </a:rPr>
                                <m:t>𝑛</m:t>
                              </m:r>
                            </m:sub>
                            <m:sup>
                              <m:r>
                                <a:rPr lang="it-IT" sz="1000" b="0" i="1" smtClean="0">
                                  <a:latin typeface="Cambria Math" panose="02040503050406030204" pitchFamily="18" charset="0"/>
                                  <a:ea typeface="Times New Roman" panose="02020603050405020304" pitchFamily="18" charset="0"/>
                                  <a:cs typeface="Arial" panose="020B0604020202020204" pitchFamily="34" charset="0"/>
                                </a:rPr>
                                <m:t>𝑚𝑎𝑖𝑛</m:t>
                              </m:r>
                            </m:sup>
                          </m:sSubSup>
                        </m:den>
                      </m:f>
                      <m:r>
                        <a:rPr lang="it-IT" sz="1000" b="0" i="1" smtClean="0">
                          <a:latin typeface="Cambria Math" panose="02040503050406030204" pitchFamily="18" charset="0"/>
                          <a:cs typeface="Arial" panose="020B0604020202020204" pitchFamily="34" charset="0"/>
                        </a:rPr>
                        <m:t>, </m:t>
                      </m:r>
                      <m:sSub>
                        <m:sSubPr>
                          <m:ctrlPr>
                            <a:rPr lang="it-IT" sz="1000" b="0" i="1" smtClean="0">
                              <a:latin typeface="Cambria Math" panose="02040503050406030204" pitchFamily="18" charset="0"/>
                              <a:cs typeface="Arial" panose="020B0604020202020204" pitchFamily="34" charset="0"/>
                            </a:rPr>
                          </m:ctrlPr>
                        </m:sSubPr>
                        <m:e>
                          <m:r>
                            <a:rPr lang="it-IT" sz="1000" b="0" i="1" smtClean="0">
                              <a:latin typeface="Cambria Math" panose="02040503050406030204" pitchFamily="18" charset="0"/>
                              <a:cs typeface="Arial" panose="020B0604020202020204" pitchFamily="34" charset="0"/>
                            </a:rPr>
                            <m:t>𝑛</m:t>
                          </m:r>
                        </m:e>
                        <m:sub>
                          <m:r>
                            <a:rPr lang="it-IT" sz="1000" b="0" i="1" smtClean="0">
                              <a:latin typeface="Cambria Math" panose="02040503050406030204" pitchFamily="18" charset="0"/>
                              <a:cs typeface="Arial" panose="020B0604020202020204" pitchFamily="34" charset="0"/>
                            </a:rPr>
                            <m:t>𝑛</m:t>
                          </m:r>
                        </m:sub>
                      </m:sSub>
                      <m:r>
                        <a:rPr lang="it-IT" sz="1000" b="0" i="1" smtClean="0">
                          <a:latin typeface="Cambria Math" panose="02040503050406030204" pitchFamily="18" charset="0"/>
                          <a:cs typeface="Arial" panose="020B0604020202020204" pitchFamily="34" charset="0"/>
                        </a:rPr>
                        <m:t>=</m:t>
                      </m:r>
                      <m:sSub>
                        <m:sSubPr>
                          <m:ctrlPr>
                            <a:rPr lang="it-IT" sz="1000" b="0" i="1" smtClean="0">
                              <a:latin typeface="Cambria Math" panose="02040503050406030204" pitchFamily="18" charset="0"/>
                              <a:cs typeface="Arial" panose="020B0604020202020204" pitchFamily="34" charset="0"/>
                            </a:rPr>
                          </m:ctrlPr>
                        </m:sSubPr>
                        <m:e>
                          <m:r>
                            <a:rPr lang="it-IT" sz="1000" b="0" i="1" smtClean="0">
                              <a:latin typeface="Cambria Math" panose="02040503050406030204" pitchFamily="18" charset="0"/>
                              <a:cs typeface="Arial" panose="020B0604020202020204" pitchFamily="34" charset="0"/>
                            </a:rPr>
                            <m:t>𝑛</m:t>
                          </m:r>
                        </m:e>
                        <m:sub>
                          <m:sSub>
                            <m:sSubPr>
                              <m:ctrlPr>
                                <a:rPr lang="it-IT" sz="1000" b="0" i="1" smtClean="0">
                                  <a:latin typeface="Cambria Math" panose="02040503050406030204" pitchFamily="18" charset="0"/>
                                  <a:cs typeface="Arial" panose="020B0604020202020204" pitchFamily="34" charset="0"/>
                                </a:rPr>
                              </m:ctrlPr>
                            </m:sSubPr>
                            <m:e>
                              <m:r>
                                <a:rPr lang="it-IT" sz="1000" b="0" i="1" smtClean="0">
                                  <a:latin typeface="Cambria Math" panose="02040503050406030204" pitchFamily="18" charset="0"/>
                                  <a:cs typeface="Arial" panose="020B0604020202020204" pitchFamily="34" charset="0"/>
                                </a:rPr>
                                <m:t>𝐷</m:t>
                              </m:r>
                            </m:e>
                            <m:sub>
                              <m:r>
                                <a:rPr lang="it-IT" sz="1000" b="0" i="1" smtClean="0">
                                  <a:latin typeface="Cambria Math" panose="02040503050406030204" pitchFamily="18" charset="0"/>
                                  <a:cs typeface="Arial" panose="020B0604020202020204" pitchFamily="34" charset="0"/>
                                </a:rPr>
                                <m:t>0</m:t>
                              </m:r>
                            </m:sub>
                          </m:sSub>
                          <m:r>
                            <a:rPr lang="it-IT" sz="1000" b="0" i="1" smtClean="0">
                              <a:latin typeface="Cambria Math" panose="02040503050406030204" pitchFamily="18" charset="0"/>
                              <a:cs typeface="Arial" panose="020B0604020202020204" pitchFamily="34" charset="0"/>
                            </a:rPr>
                            <m:t> </m:t>
                          </m:r>
                        </m:sub>
                      </m:sSub>
                      <m:r>
                        <a:rPr lang="it-IT" sz="1000" b="0" i="1" smtClean="0">
                          <a:latin typeface="Cambria Math" panose="02040503050406030204" pitchFamily="18" charset="0"/>
                          <a:cs typeface="Arial" panose="020B0604020202020204" pitchFamily="34" charset="0"/>
                        </a:rPr>
                        <m:t>+2</m:t>
                      </m:r>
                      <m:sSub>
                        <m:sSubPr>
                          <m:ctrlPr>
                            <a:rPr lang="it-IT" sz="1000" b="0" i="1" smtClean="0">
                              <a:latin typeface="Cambria Math" panose="02040503050406030204" pitchFamily="18" charset="0"/>
                              <a:cs typeface="Arial" panose="020B0604020202020204" pitchFamily="34" charset="0"/>
                            </a:rPr>
                          </m:ctrlPr>
                        </m:sSubPr>
                        <m:e>
                          <m:r>
                            <a:rPr lang="it-IT" sz="1000" b="0" i="1" smtClean="0">
                              <a:latin typeface="Cambria Math" panose="02040503050406030204" pitchFamily="18" charset="0"/>
                              <a:cs typeface="Arial" panose="020B0604020202020204" pitchFamily="34" charset="0"/>
                            </a:rPr>
                            <m:t>𝑛</m:t>
                          </m:r>
                        </m:e>
                        <m:sub>
                          <m:sSub>
                            <m:sSubPr>
                              <m:ctrlPr>
                                <a:rPr lang="it-IT" sz="1000" b="0" i="1" smtClean="0">
                                  <a:latin typeface="Cambria Math" panose="02040503050406030204" pitchFamily="18" charset="0"/>
                                  <a:cs typeface="Arial" panose="020B0604020202020204" pitchFamily="34" charset="0"/>
                                </a:rPr>
                              </m:ctrlPr>
                            </m:sSubPr>
                            <m:e>
                              <m:r>
                                <a:rPr lang="it-IT" sz="1000" b="0" i="1" smtClean="0">
                                  <a:latin typeface="Cambria Math" panose="02040503050406030204" pitchFamily="18" charset="0"/>
                                  <a:cs typeface="Arial" panose="020B0604020202020204" pitchFamily="34" charset="0"/>
                                </a:rPr>
                                <m:t>𝐷</m:t>
                              </m:r>
                            </m:e>
                            <m:sub>
                              <m:r>
                                <a:rPr lang="it-IT" sz="1000" b="0" i="1" smtClean="0">
                                  <a:latin typeface="Cambria Math" panose="02040503050406030204" pitchFamily="18" charset="0"/>
                                  <a:cs typeface="Arial" panose="020B0604020202020204" pitchFamily="34" charset="0"/>
                                </a:rPr>
                                <m:t>2</m:t>
                              </m:r>
                            </m:sub>
                          </m:sSub>
                        </m:sub>
                      </m:sSub>
                    </m:oMath>
                  </m:oMathPara>
                </a14:m>
                <a:endParaRPr lang="fr-FR" sz="1000" i="1" dirty="0">
                  <a:latin typeface="Arial" panose="020B0604020202020204" pitchFamily="34" charset="0"/>
                  <a:ea typeface="Times New Roman" panose="02020603050405020304" pitchFamily="18" charset="0"/>
                  <a:cs typeface="Arial" panose="020B0604020202020204" pitchFamily="34" charset="0"/>
                </a:endParaRPr>
              </a:p>
              <a:p>
                <a:r>
                  <a:rPr lang="fr-FR" sz="1000" i="1" dirty="0">
                    <a:latin typeface="Arial" panose="020B0604020202020204" pitchFamily="34" charset="0"/>
                    <a:ea typeface="Times New Roman" panose="02020603050405020304" pitchFamily="18" charset="0"/>
                    <a:cs typeface="Arial" panose="020B0604020202020204" pitchFamily="34" charset="0"/>
                  </a:rPr>
                  <a:t>D </a:t>
                </a:r>
                <a:r>
                  <a:rPr lang="fr-FR" sz="1000" i="1" dirty="0" err="1">
                    <a:latin typeface="Arial" panose="020B0604020202020204" pitchFamily="34" charset="0"/>
                    <a:ea typeface="Times New Roman" panose="02020603050405020304" pitchFamily="18" charset="0"/>
                    <a:cs typeface="Arial" panose="020B0604020202020204" pitchFamily="34" charset="0"/>
                  </a:rPr>
                  <a:t>Galassi</a:t>
                </a:r>
                <a:r>
                  <a:rPr lang="fr-FR" sz="1000" i="1" dirty="0">
                    <a:latin typeface="Arial" panose="020B0604020202020204" pitchFamily="34" charset="0"/>
                    <a:ea typeface="Times New Roman" panose="02020603050405020304" pitchFamily="18" charset="0"/>
                    <a:cs typeface="Arial" panose="020B0604020202020204" pitchFamily="34" charset="0"/>
                  </a:rPr>
                  <a:t>, Plasma Phys. Control. Fusion 2020</a:t>
                </a:r>
                <a:endParaRPr lang="en-US" sz="1000" i="1" dirty="0">
                  <a:effectLst/>
                  <a:latin typeface="Arial" panose="020B0604020202020204" pitchFamily="34" charset="0"/>
                  <a:ea typeface="Times New Roman" panose="02020603050405020304" pitchFamily="18" charset="0"/>
                  <a:cs typeface="Arial" panose="020B0604020202020204" pitchFamily="34" charset="0"/>
                </a:endParaRPr>
              </a:p>
            </p:txBody>
          </p:sp>
        </mc:Choice>
        <mc:Fallback xmlns="">
          <p:sp>
            <p:nvSpPr>
              <p:cNvPr id="10" name="CasellaDiTesto 9">
                <a:extLst>
                  <a:ext uri="{FF2B5EF4-FFF2-40B4-BE49-F238E27FC236}">
                    <a16:creationId xmlns:a16="http://schemas.microsoft.com/office/drawing/2014/main" id="{4C350181-9FD9-D141-038E-D9B04AFF18DD}"/>
                  </a:ext>
                </a:extLst>
              </p:cNvPr>
              <p:cNvSpPr txBox="1">
                <a:spLocks noRot="1" noChangeAspect="1" noMove="1" noResize="1" noEditPoints="1" noAdjustHandles="1" noChangeArrowheads="1" noChangeShapeType="1" noTextEdit="1"/>
              </p:cNvSpPr>
              <p:nvPr/>
            </p:nvSpPr>
            <p:spPr>
              <a:xfrm>
                <a:off x="9208892" y="3085939"/>
                <a:ext cx="2808782" cy="605615"/>
              </a:xfrm>
              <a:prstGeom prst="rect">
                <a:avLst/>
              </a:prstGeom>
              <a:blipFill>
                <a:blip r:embed="rId5"/>
                <a:stretch>
                  <a:fillRect b="-971"/>
                </a:stretch>
              </a:blipFill>
              <a:ln w="19050">
                <a:solidFill>
                  <a:srgbClr val="FF0000"/>
                </a:solidFill>
              </a:ln>
            </p:spPr>
            <p:txBody>
              <a:bodyPr/>
              <a:lstStyle/>
              <a:p>
                <a:r>
                  <a:rPr lang="it-IT">
                    <a:noFill/>
                  </a:rPr>
                  <a:t> </a:t>
                </a:r>
              </a:p>
            </p:txBody>
          </p:sp>
        </mc:Fallback>
      </mc:AlternateContent>
      <p:sp>
        <p:nvSpPr>
          <p:cNvPr id="3" name="PlaceHolder 2">
            <a:extLst>
              <a:ext uri="{FF2B5EF4-FFF2-40B4-BE49-F238E27FC236}">
                <a16:creationId xmlns:a16="http://schemas.microsoft.com/office/drawing/2014/main" id="{D4DACDB2-22EB-CD64-DBAF-9B822B9611A2}"/>
              </a:ext>
            </a:extLst>
          </p:cNvPr>
          <p:cNvSpPr txBox="1">
            <a:spLocks/>
          </p:cNvSpPr>
          <p:nvPr/>
        </p:nvSpPr>
        <p:spPr>
          <a:xfrm>
            <a:off x="825479" y="6556320"/>
            <a:ext cx="8716553" cy="328320"/>
          </a:xfrm>
          <a:prstGeom prst="rect">
            <a:avLst/>
          </a:prstGeom>
          <a:noFill/>
          <a:ln w="0">
            <a:noFill/>
          </a:ln>
        </p:spPr>
        <p:txBody>
          <a:bodyPr anchor="t">
            <a:noAutofit/>
          </a:bodyPr>
          <a:lstStyle>
            <a:defPPr>
              <a:defRPr lang="it-IT"/>
            </a:defPPr>
            <a:lvl1pPr marL="0" algn="l" defTabSz="914400" rtl="0" eaLnBrk="1" latinLnBrk="0" hangingPunct="1">
              <a:lnSpc>
                <a:spcPct val="100000"/>
              </a:lnSpc>
              <a:buNone/>
              <a:defRPr lang="en-GB" sz="1200" b="0" strike="noStrike" kern="1200" spc="-1">
                <a:solidFill>
                  <a:srgbClr val="FFFFFF"/>
                </a:solidFill>
                <a:latin typeface="Calibri"/>
                <a:ea typeface="Calibri"/>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dirty="0"/>
              <a:t>G. Rubino &amp; L. Balbinot | Update on W </a:t>
            </a:r>
            <a:r>
              <a:rPr lang="it-IT" dirty="0" err="1"/>
              <a:t>transition</a:t>
            </a:r>
            <a:r>
              <a:rPr lang="it-IT" dirty="0"/>
              <a:t> in JT-60SA</a:t>
            </a:r>
            <a:endParaRPr lang="it-IT" dirty="0">
              <a:latin typeface="Times New Roman"/>
            </a:endParaRPr>
          </a:p>
          <a:p>
            <a:pPr>
              <a:tabLst>
                <a:tab pos="0" algn="l"/>
              </a:tabLst>
            </a:pPr>
            <a:endParaRPr lang="it-IT" dirty="0">
              <a:latin typeface="Times New Roman"/>
            </a:endParaRPr>
          </a:p>
        </p:txBody>
      </p:sp>
    </p:spTree>
    <p:extLst>
      <p:ext uri="{BB962C8B-B14F-4D97-AF65-F5344CB8AC3E}">
        <p14:creationId xmlns:p14="http://schemas.microsoft.com/office/powerpoint/2010/main" val="1729483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BDB29-6BBF-F356-29FF-C6EFD7DC2027}"/>
            </a:ext>
          </a:extLst>
        </p:cNvPr>
        <p:cNvGrpSpPr/>
        <p:nvPr/>
      </p:nvGrpSpPr>
      <p:grpSpPr>
        <a:xfrm>
          <a:off x="0" y="0"/>
          <a:ext cx="0" cy="0"/>
          <a:chOff x="0" y="0"/>
          <a:chExt cx="0" cy="0"/>
        </a:xfrm>
      </p:grpSpPr>
      <p:sp>
        <p:nvSpPr>
          <p:cNvPr id="278" name="PlaceHolder 1">
            <a:extLst>
              <a:ext uri="{FF2B5EF4-FFF2-40B4-BE49-F238E27FC236}">
                <a16:creationId xmlns:a16="http://schemas.microsoft.com/office/drawing/2014/main" id="{95D250E9-4106-2BB2-56D9-FD13EB75989A}"/>
              </a:ext>
            </a:extLst>
          </p:cNvPr>
          <p:cNvSpPr>
            <a:spLocks noGrp="1"/>
          </p:cNvSpPr>
          <p:nvPr>
            <p:ph type="title"/>
          </p:nvPr>
        </p:nvSpPr>
        <p:spPr>
          <a:xfrm>
            <a:off x="983520" y="192600"/>
            <a:ext cx="9451440" cy="456840"/>
          </a:xfrm>
          <a:prstGeom prst="rect">
            <a:avLst/>
          </a:prstGeom>
          <a:noFill/>
          <a:ln w="0">
            <a:noFill/>
          </a:ln>
        </p:spPr>
        <p:txBody>
          <a:bodyPr anchor="ctr">
            <a:noAutofit/>
          </a:bodyPr>
          <a:lstStyle/>
          <a:p>
            <a:pPr>
              <a:lnSpc>
                <a:spcPct val="85000"/>
              </a:lnSpc>
              <a:tabLst>
                <a:tab pos="0" algn="l"/>
              </a:tabLst>
            </a:pPr>
            <a:r>
              <a:rPr lang="en-GB" sz="2800" b="1" strike="noStrike" spc="-1" dirty="0">
                <a:solidFill>
                  <a:srgbClr val="1F497D"/>
                </a:solidFill>
                <a:latin typeface="Calibri"/>
                <a:ea typeface="Calibri"/>
              </a:rPr>
              <a:t>Ongoing and future wok</a:t>
            </a:r>
            <a:endParaRPr lang="en-GB" sz="2800" b="0" strike="noStrike" spc="-1" dirty="0">
              <a:solidFill>
                <a:srgbClr val="000000"/>
              </a:solidFill>
              <a:latin typeface="Arial"/>
            </a:endParaRPr>
          </a:p>
        </p:txBody>
      </p:sp>
      <p:sp>
        <p:nvSpPr>
          <p:cNvPr id="279" name="PlaceHolder 2">
            <a:extLst>
              <a:ext uri="{FF2B5EF4-FFF2-40B4-BE49-F238E27FC236}">
                <a16:creationId xmlns:a16="http://schemas.microsoft.com/office/drawing/2014/main" id="{04A5B90D-D137-BC32-EDC5-C01948192367}"/>
              </a:ext>
            </a:extLst>
          </p:cNvPr>
          <p:cNvSpPr>
            <a:spLocks noGrp="1"/>
          </p:cNvSpPr>
          <p:nvPr>
            <p:ph type="sldNum" idx="41"/>
          </p:nvPr>
        </p:nvSpPr>
        <p:spPr>
          <a:xfrm>
            <a:off x="0" y="6590160"/>
            <a:ext cx="719640" cy="198720"/>
          </a:xfrm>
          <a:prstGeom prst="rect">
            <a:avLst/>
          </a:prstGeom>
          <a:noFill/>
          <a:ln w="0">
            <a:noFill/>
          </a:ln>
        </p:spPr>
        <p:txBody>
          <a:bodyPr anchor="ctr">
            <a:noAutofit/>
          </a:bodyPr>
          <a:lstStyle>
            <a:lvl1pPr algn="r">
              <a:lnSpc>
                <a:spcPct val="100000"/>
              </a:lnSpc>
              <a:buNone/>
              <a:tabLst>
                <a:tab pos="0" algn="l"/>
              </a:tabLst>
              <a:defRPr lang="en-GB" sz="1400" b="0" strike="noStrike" spc="-1">
                <a:solidFill>
                  <a:srgbClr val="FFFFFF"/>
                </a:solidFill>
                <a:latin typeface="Calibri"/>
                <a:ea typeface="Calibri"/>
              </a:defRPr>
            </a:lvl1pPr>
          </a:lstStyle>
          <a:p>
            <a:pPr algn="r">
              <a:lnSpc>
                <a:spcPct val="100000"/>
              </a:lnSpc>
              <a:buNone/>
              <a:tabLst>
                <a:tab pos="0" algn="l"/>
              </a:tabLst>
            </a:pPr>
            <a:fld id="{D1E76630-DA45-4440-9FD3-848BEEE0790F}" type="slidenum">
              <a:rPr lang="en-GB" sz="1400" b="0" strike="noStrike" spc="-1">
                <a:solidFill>
                  <a:srgbClr val="FFFFFF"/>
                </a:solidFill>
                <a:latin typeface="Calibri"/>
                <a:ea typeface="Calibri"/>
              </a:rPr>
              <a:t>11</a:t>
            </a:fld>
            <a:endParaRPr lang="en-GB" sz="1400" b="0" strike="noStrike" spc="-1">
              <a:latin typeface="Times New Roman"/>
            </a:endParaRPr>
          </a:p>
        </p:txBody>
      </p:sp>
      <p:sp>
        <p:nvSpPr>
          <p:cNvPr id="280" name="Google Shape;384;p27">
            <a:extLst>
              <a:ext uri="{FF2B5EF4-FFF2-40B4-BE49-F238E27FC236}">
                <a16:creationId xmlns:a16="http://schemas.microsoft.com/office/drawing/2014/main" id="{83AC5028-A3EB-123F-7DF3-0461354D5143}"/>
              </a:ext>
            </a:extLst>
          </p:cNvPr>
          <p:cNvSpPr/>
          <p:nvPr/>
        </p:nvSpPr>
        <p:spPr>
          <a:xfrm>
            <a:off x="359820" y="1049227"/>
            <a:ext cx="10406503" cy="21967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Autofit/>
          </a:bodyPr>
          <a:lstStyle/>
          <a:p>
            <a:pPr marL="431640" indent="-324000">
              <a:lnSpc>
                <a:spcPct val="100000"/>
              </a:lnSpc>
              <a:buClr>
                <a:srgbClr val="000000"/>
              </a:buClr>
              <a:buFont typeface="Symbol" charset="2"/>
              <a:buChar char=""/>
            </a:pPr>
            <a:r>
              <a:rPr lang="en-GB" sz="2400" b="0" strike="noStrike" spc="-1" dirty="0">
                <a:solidFill>
                  <a:srgbClr val="000000"/>
                </a:solidFill>
                <a:latin typeface="Calibri"/>
                <a:ea typeface="Calibri"/>
              </a:rPr>
              <a:t>Continue integrated modelling with core modelling</a:t>
            </a:r>
          </a:p>
          <a:p>
            <a:pPr marL="431640" indent="-324000">
              <a:lnSpc>
                <a:spcPct val="100000"/>
              </a:lnSpc>
              <a:buClr>
                <a:srgbClr val="000000"/>
              </a:buClr>
              <a:buFont typeface="Symbol" charset="2"/>
              <a:buChar char=""/>
            </a:pPr>
            <a:endParaRPr lang="en-GB" sz="2400" b="0" strike="noStrike" spc="-1" dirty="0">
              <a:solidFill>
                <a:srgbClr val="000000"/>
              </a:solidFill>
              <a:latin typeface="Calibri"/>
              <a:ea typeface="Calibri"/>
            </a:endParaRPr>
          </a:p>
          <a:p>
            <a:pPr marL="431640" indent="-324000">
              <a:lnSpc>
                <a:spcPct val="100000"/>
              </a:lnSpc>
              <a:buClr>
                <a:srgbClr val="000000"/>
              </a:buClr>
              <a:buFont typeface="Symbol" charset="2"/>
              <a:buChar char=""/>
            </a:pPr>
            <a:r>
              <a:rPr lang="en-GB" sz="2400" spc="-1" dirty="0">
                <a:solidFill>
                  <a:srgbClr val="000000"/>
                </a:solidFill>
                <a:latin typeface="Calibri"/>
                <a:ea typeface="Calibri"/>
              </a:rPr>
              <a:t>Made SOLEDGE simulations with pinch velocity obtained by S. </a:t>
            </a:r>
            <a:r>
              <a:rPr lang="en-GB" sz="2400" spc="-1" dirty="0" err="1">
                <a:solidFill>
                  <a:srgbClr val="000000"/>
                </a:solidFill>
                <a:latin typeface="Calibri"/>
                <a:ea typeface="Calibri"/>
              </a:rPr>
              <a:t>Gabriellini</a:t>
            </a:r>
            <a:r>
              <a:rPr lang="en-GB" sz="2400" spc="-1" dirty="0">
                <a:solidFill>
                  <a:srgbClr val="000000"/>
                </a:solidFill>
                <a:latin typeface="Calibri"/>
                <a:ea typeface="Calibri"/>
              </a:rPr>
              <a:t> </a:t>
            </a:r>
          </a:p>
          <a:p>
            <a:pPr marL="450540" indent="-342900">
              <a:lnSpc>
                <a:spcPct val="100000"/>
              </a:lnSpc>
              <a:buClr>
                <a:srgbClr val="000000"/>
              </a:buClr>
              <a:buFont typeface="Wingdings" panose="05000000000000000000" pitchFamily="2" charset="2"/>
              <a:buChar char="à"/>
            </a:pPr>
            <a:r>
              <a:rPr lang="en-GB" sz="2400" spc="-1" dirty="0">
                <a:solidFill>
                  <a:srgbClr val="000000"/>
                </a:solidFill>
                <a:latin typeface="Calibri"/>
                <a:ea typeface="Calibri"/>
                <a:sym typeface="Wingdings" panose="05000000000000000000" pitchFamily="2" charset="2"/>
              </a:rPr>
              <a:t>no major difference</a:t>
            </a:r>
          </a:p>
          <a:p>
            <a:pPr marL="450540" indent="-342900">
              <a:lnSpc>
                <a:spcPct val="100000"/>
              </a:lnSpc>
              <a:buClr>
                <a:srgbClr val="000000"/>
              </a:buClr>
              <a:buFont typeface="Wingdings" panose="05000000000000000000" pitchFamily="2" charset="2"/>
              <a:buChar char="à"/>
            </a:pPr>
            <a:endParaRPr lang="en-GB" sz="2400" spc="-1" dirty="0">
              <a:solidFill>
                <a:srgbClr val="000000"/>
              </a:solidFill>
              <a:latin typeface="Calibri"/>
              <a:ea typeface="Calibri"/>
              <a:sym typeface="Wingdings" panose="05000000000000000000" pitchFamily="2" charset="2"/>
            </a:endParaRPr>
          </a:p>
          <a:p>
            <a:pPr marL="450540" indent="-342900">
              <a:lnSpc>
                <a:spcPct val="100000"/>
              </a:lnSpc>
              <a:buClr>
                <a:srgbClr val="000000"/>
              </a:buClr>
              <a:buFont typeface="Wingdings" panose="05000000000000000000" pitchFamily="2" charset="2"/>
              <a:buChar char="à"/>
            </a:pPr>
            <a:endParaRPr lang="en-GB" sz="2400" spc="-1" dirty="0">
              <a:solidFill>
                <a:srgbClr val="000000"/>
              </a:solidFill>
              <a:latin typeface="Calibri"/>
              <a:ea typeface="Calibri"/>
              <a:sym typeface="Wingdings" panose="05000000000000000000" pitchFamily="2" charset="2"/>
            </a:endParaRPr>
          </a:p>
          <a:p>
            <a:pPr marL="450540" indent="-342900">
              <a:lnSpc>
                <a:spcPct val="100000"/>
              </a:lnSpc>
              <a:buClr>
                <a:srgbClr val="000000"/>
              </a:buClr>
              <a:buFont typeface="Wingdings" panose="05000000000000000000" pitchFamily="2" charset="2"/>
              <a:buChar char="à"/>
            </a:pPr>
            <a:endParaRPr lang="en-GB" sz="2400" spc="-1" dirty="0">
              <a:solidFill>
                <a:srgbClr val="000000"/>
              </a:solidFill>
              <a:latin typeface="Calibri"/>
              <a:ea typeface="Calibri"/>
              <a:sym typeface="Wingdings" panose="05000000000000000000" pitchFamily="2" charset="2"/>
            </a:endParaRPr>
          </a:p>
          <a:p>
            <a:pPr marL="450540" indent="-342900">
              <a:lnSpc>
                <a:spcPct val="100000"/>
              </a:lnSpc>
              <a:buClr>
                <a:srgbClr val="000000"/>
              </a:buClr>
              <a:buFont typeface="Wingdings" panose="05000000000000000000" pitchFamily="2" charset="2"/>
              <a:buChar char="à"/>
            </a:pPr>
            <a:endParaRPr lang="en-GB" sz="2400" spc="-1" dirty="0">
              <a:solidFill>
                <a:srgbClr val="000000"/>
              </a:solidFill>
              <a:latin typeface="Calibri"/>
              <a:ea typeface="Calibri"/>
              <a:sym typeface="Wingdings" panose="05000000000000000000" pitchFamily="2" charset="2"/>
            </a:endParaRPr>
          </a:p>
          <a:p>
            <a:pPr marL="450540" indent="-342900">
              <a:lnSpc>
                <a:spcPct val="100000"/>
              </a:lnSpc>
              <a:buClr>
                <a:srgbClr val="000000"/>
              </a:buClr>
              <a:buFont typeface="Wingdings" panose="05000000000000000000" pitchFamily="2" charset="2"/>
              <a:buChar char="à"/>
            </a:pPr>
            <a:endParaRPr lang="en-GB" sz="2400" spc="-1" dirty="0">
              <a:solidFill>
                <a:srgbClr val="000000"/>
              </a:solidFill>
              <a:latin typeface="Calibri"/>
              <a:ea typeface="Calibri"/>
              <a:sym typeface="Wingdings" panose="05000000000000000000" pitchFamily="2" charset="2"/>
            </a:endParaRPr>
          </a:p>
          <a:p>
            <a:pPr marL="450540" indent="-342900">
              <a:lnSpc>
                <a:spcPct val="100000"/>
              </a:lnSpc>
              <a:buClr>
                <a:srgbClr val="000000"/>
              </a:buClr>
              <a:buFont typeface="Wingdings" panose="05000000000000000000" pitchFamily="2" charset="2"/>
              <a:buChar char="à"/>
            </a:pPr>
            <a:endParaRPr lang="en-GB" sz="2400" spc="-1" dirty="0">
              <a:solidFill>
                <a:srgbClr val="000000"/>
              </a:solidFill>
              <a:latin typeface="Calibri"/>
              <a:ea typeface="Calibri"/>
              <a:sym typeface="Wingdings" panose="05000000000000000000" pitchFamily="2" charset="2"/>
            </a:endParaRPr>
          </a:p>
          <a:p>
            <a:pPr marL="431640" indent="-324000">
              <a:lnSpc>
                <a:spcPct val="100000"/>
              </a:lnSpc>
              <a:buClr>
                <a:srgbClr val="000000"/>
              </a:buClr>
              <a:buFont typeface="Symbol" charset="2"/>
              <a:buChar char=""/>
            </a:pPr>
            <a:endParaRPr lang="en-GB" sz="2400" spc="-1" dirty="0">
              <a:solidFill>
                <a:srgbClr val="000000"/>
              </a:solidFill>
              <a:latin typeface="Calibri"/>
              <a:ea typeface="Calibri"/>
              <a:sym typeface="Wingdings" panose="05000000000000000000" pitchFamily="2" charset="2"/>
            </a:endParaRPr>
          </a:p>
          <a:p>
            <a:pPr marL="431640" indent="-324000">
              <a:lnSpc>
                <a:spcPct val="100000"/>
              </a:lnSpc>
              <a:buClr>
                <a:srgbClr val="000000"/>
              </a:buClr>
              <a:buFont typeface="Symbol" charset="2"/>
              <a:buChar char=""/>
            </a:pPr>
            <a:r>
              <a:rPr lang="en-GB" sz="2400" spc="-1" dirty="0">
                <a:solidFill>
                  <a:srgbClr val="000000"/>
                </a:solidFill>
                <a:latin typeface="Calibri"/>
                <a:ea typeface="Calibri"/>
                <a:sym typeface="Wingdings" panose="05000000000000000000" pitchFamily="2" charset="2"/>
              </a:rPr>
              <a:t>Possible inclusion of drifts in SOLPS-ITER?</a:t>
            </a:r>
          </a:p>
          <a:p>
            <a:pPr marL="431640" indent="-324000">
              <a:lnSpc>
                <a:spcPct val="100000"/>
              </a:lnSpc>
              <a:buClr>
                <a:srgbClr val="000000"/>
              </a:buClr>
              <a:buFont typeface="Symbol" charset="2"/>
              <a:buChar char=""/>
            </a:pPr>
            <a:endParaRPr lang="en-GB" sz="2400" spc="-1" dirty="0">
              <a:solidFill>
                <a:srgbClr val="000000"/>
              </a:solidFill>
              <a:latin typeface="Calibri"/>
              <a:ea typeface="Calibri"/>
              <a:sym typeface="Wingdings" panose="05000000000000000000" pitchFamily="2" charset="2"/>
            </a:endParaRPr>
          </a:p>
          <a:p>
            <a:pPr marL="431640" indent="-324000">
              <a:lnSpc>
                <a:spcPct val="100000"/>
              </a:lnSpc>
              <a:buClr>
                <a:srgbClr val="000000"/>
              </a:buClr>
              <a:buFont typeface="Symbol" charset="2"/>
              <a:buChar char=""/>
            </a:pPr>
            <a:endParaRPr lang="en-GB" sz="1600" spc="-1" dirty="0">
              <a:solidFill>
                <a:srgbClr val="000000"/>
              </a:solidFill>
              <a:latin typeface="Calibri"/>
              <a:ea typeface="Calibri"/>
              <a:sym typeface="Wingdings" panose="05000000000000000000" pitchFamily="2" charset="2"/>
            </a:endParaRPr>
          </a:p>
          <a:p>
            <a:pPr marL="431640" indent="-324000">
              <a:lnSpc>
                <a:spcPct val="100000"/>
              </a:lnSpc>
              <a:buClr>
                <a:srgbClr val="000000"/>
              </a:buClr>
              <a:buFont typeface="Symbol" charset="2"/>
              <a:buChar char=""/>
            </a:pPr>
            <a:endParaRPr lang="en-GB" sz="1600" spc="-1" dirty="0">
              <a:solidFill>
                <a:srgbClr val="000000"/>
              </a:solidFill>
              <a:latin typeface="Calibri"/>
              <a:ea typeface="Calibri"/>
            </a:endParaRPr>
          </a:p>
          <a:p>
            <a:pPr marL="450540" indent="-342900">
              <a:buClr>
                <a:srgbClr val="000000"/>
              </a:buClr>
              <a:buFont typeface="Arial" panose="020B0604020202020204" pitchFamily="34" charset="0"/>
              <a:buChar char="•"/>
              <a:tabLst>
                <a:tab pos="2416175" algn="l"/>
              </a:tabLst>
            </a:pPr>
            <a:endParaRPr lang="en-GB" sz="2000" b="0" strike="noStrike" spc="-1" dirty="0">
              <a:latin typeface="Arial"/>
            </a:endParaRPr>
          </a:p>
        </p:txBody>
      </p:sp>
      <p:sp>
        <p:nvSpPr>
          <p:cNvPr id="3" name="PlaceHolder 2">
            <a:extLst>
              <a:ext uri="{FF2B5EF4-FFF2-40B4-BE49-F238E27FC236}">
                <a16:creationId xmlns:a16="http://schemas.microsoft.com/office/drawing/2014/main" id="{0707B1A2-C614-8319-61A4-AAA3FE58291D}"/>
              </a:ext>
            </a:extLst>
          </p:cNvPr>
          <p:cNvSpPr txBox="1">
            <a:spLocks/>
          </p:cNvSpPr>
          <p:nvPr/>
        </p:nvSpPr>
        <p:spPr>
          <a:xfrm>
            <a:off x="825479" y="6556320"/>
            <a:ext cx="8716553" cy="328320"/>
          </a:xfrm>
          <a:prstGeom prst="rect">
            <a:avLst/>
          </a:prstGeom>
          <a:noFill/>
          <a:ln w="0">
            <a:noFill/>
          </a:ln>
        </p:spPr>
        <p:txBody>
          <a:bodyPr anchor="t">
            <a:noAutofit/>
          </a:bodyPr>
          <a:lstStyle>
            <a:defPPr>
              <a:defRPr lang="it-IT"/>
            </a:defPPr>
            <a:lvl1pPr marL="0" algn="l" defTabSz="914400" rtl="0" eaLnBrk="1" latinLnBrk="0" hangingPunct="1">
              <a:lnSpc>
                <a:spcPct val="100000"/>
              </a:lnSpc>
              <a:buNone/>
              <a:defRPr lang="en-GB" sz="1200" b="0" strike="noStrike" kern="1200" spc="-1">
                <a:solidFill>
                  <a:srgbClr val="FFFFFF"/>
                </a:solidFill>
                <a:latin typeface="Calibri"/>
                <a:ea typeface="Calibri"/>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dirty="0"/>
              <a:t>G. Rubino &amp; L. Balbinot | Update on W </a:t>
            </a:r>
            <a:r>
              <a:rPr lang="it-IT" dirty="0" err="1"/>
              <a:t>transition</a:t>
            </a:r>
            <a:r>
              <a:rPr lang="it-IT" dirty="0"/>
              <a:t> in JT-60SA</a:t>
            </a:r>
            <a:endParaRPr lang="it-IT" dirty="0">
              <a:latin typeface="Times New Roman"/>
            </a:endParaRPr>
          </a:p>
          <a:p>
            <a:pPr>
              <a:tabLst>
                <a:tab pos="0" algn="l"/>
              </a:tabLst>
            </a:pPr>
            <a:endParaRPr lang="it-IT" dirty="0">
              <a:latin typeface="Times New Roman"/>
            </a:endParaRPr>
          </a:p>
        </p:txBody>
      </p:sp>
      <p:pic>
        <p:nvPicPr>
          <p:cNvPr id="2" name="Immagine 1" descr="Immagine che contiene linea, testo, Diagramma, diagramma&#10;&#10;Il contenuto generato dall'IA potrebbe non essere corretto.">
            <a:extLst>
              <a:ext uri="{FF2B5EF4-FFF2-40B4-BE49-F238E27FC236}">
                <a16:creationId xmlns:a16="http://schemas.microsoft.com/office/drawing/2014/main" id="{56EB7297-CC1D-21B7-576B-2343DFE74B8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49523" y="2644974"/>
            <a:ext cx="3427095" cy="2001520"/>
          </a:xfrm>
          <a:prstGeom prst="rect">
            <a:avLst/>
          </a:prstGeom>
          <a:noFill/>
          <a:ln>
            <a:noFill/>
          </a:ln>
        </p:spPr>
      </p:pic>
    </p:spTree>
    <p:extLst>
      <p:ext uri="{BB962C8B-B14F-4D97-AF65-F5344CB8AC3E}">
        <p14:creationId xmlns:p14="http://schemas.microsoft.com/office/powerpoint/2010/main" val="1091968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 name="PlaceHolder 1"/>
          <p:cNvSpPr>
            <a:spLocks noGrp="1"/>
          </p:cNvSpPr>
          <p:nvPr>
            <p:ph type="sldNum" idx="45"/>
          </p:nvPr>
        </p:nvSpPr>
        <p:spPr>
          <a:xfrm>
            <a:off x="0" y="6590160"/>
            <a:ext cx="719640" cy="198720"/>
          </a:xfrm>
          <a:prstGeom prst="rect">
            <a:avLst/>
          </a:prstGeom>
          <a:noFill/>
          <a:ln w="0">
            <a:noFill/>
          </a:ln>
        </p:spPr>
        <p:txBody>
          <a:bodyPr anchor="ctr">
            <a:noAutofit/>
          </a:bodyPr>
          <a:lstStyle>
            <a:lvl1pPr algn="r">
              <a:lnSpc>
                <a:spcPct val="100000"/>
              </a:lnSpc>
              <a:buNone/>
              <a:tabLst>
                <a:tab pos="0" algn="l"/>
              </a:tabLst>
              <a:defRPr lang="en-GB" sz="1400" b="0" strike="noStrike" spc="-1">
                <a:solidFill>
                  <a:srgbClr val="FFFFFF"/>
                </a:solidFill>
                <a:latin typeface="Calibri"/>
                <a:ea typeface="Calibri"/>
              </a:defRPr>
            </a:lvl1pPr>
          </a:lstStyle>
          <a:p>
            <a:pPr algn="r">
              <a:lnSpc>
                <a:spcPct val="100000"/>
              </a:lnSpc>
              <a:buNone/>
              <a:tabLst>
                <a:tab pos="0" algn="l"/>
              </a:tabLst>
            </a:pPr>
            <a:fld id="{B373BECA-0482-4A92-B6C9-C0C428A0EBA3}" type="slidenum">
              <a:rPr lang="en-GB" sz="1400" b="0" strike="noStrike" spc="-1">
                <a:solidFill>
                  <a:srgbClr val="FFFFFF"/>
                </a:solidFill>
                <a:latin typeface="Calibri"/>
                <a:ea typeface="Calibri"/>
              </a:rPr>
              <a:t>12</a:t>
            </a:fld>
            <a:endParaRPr lang="en-GB" sz="1400" b="0" strike="noStrike" spc="-1">
              <a:latin typeface="Times New Roman"/>
            </a:endParaRPr>
          </a:p>
        </p:txBody>
      </p:sp>
      <p:sp>
        <p:nvSpPr>
          <p:cNvPr id="290" name="Google Shape;402;p29"/>
          <p:cNvSpPr/>
          <p:nvPr/>
        </p:nvSpPr>
        <p:spPr>
          <a:xfrm>
            <a:off x="833400" y="2704320"/>
            <a:ext cx="8275680" cy="5356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ctr">
            <a:noAutofit/>
          </a:bodyPr>
          <a:lstStyle/>
          <a:p>
            <a:pPr>
              <a:lnSpc>
                <a:spcPct val="100000"/>
              </a:lnSpc>
              <a:buNone/>
              <a:tabLst>
                <a:tab pos="0" algn="l"/>
              </a:tabLst>
            </a:pPr>
            <a:r>
              <a:rPr lang="en-GB" sz="4000" b="0" strike="noStrike" spc="-1">
                <a:solidFill>
                  <a:srgbClr val="000000"/>
                </a:solidFill>
                <a:latin typeface="Calibri"/>
                <a:ea typeface="Calibri"/>
              </a:rPr>
              <a:t>Thank you for your attention</a:t>
            </a:r>
            <a:endParaRPr lang="en-GB" sz="4000" b="0" strike="noStrike" spc="-1">
              <a:latin typeface="Arial"/>
            </a:endParaRPr>
          </a:p>
        </p:txBody>
      </p:sp>
      <p:sp>
        <p:nvSpPr>
          <p:cNvPr id="2" name="PlaceHolder 2">
            <a:extLst>
              <a:ext uri="{FF2B5EF4-FFF2-40B4-BE49-F238E27FC236}">
                <a16:creationId xmlns:a16="http://schemas.microsoft.com/office/drawing/2014/main" id="{119776A0-2A45-9700-4E63-E63BD5797B45}"/>
              </a:ext>
            </a:extLst>
          </p:cNvPr>
          <p:cNvSpPr txBox="1">
            <a:spLocks/>
          </p:cNvSpPr>
          <p:nvPr/>
        </p:nvSpPr>
        <p:spPr>
          <a:xfrm>
            <a:off x="825479" y="6556320"/>
            <a:ext cx="8716553" cy="328320"/>
          </a:xfrm>
          <a:prstGeom prst="rect">
            <a:avLst/>
          </a:prstGeom>
          <a:noFill/>
          <a:ln w="0">
            <a:noFill/>
          </a:ln>
        </p:spPr>
        <p:txBody>
          <a:bodyPr anchor="t">
            <a:noAutofit/>
          </a:bodyPr>
          <a:lstStyle>
            <a:defPPr>
              <a:defRPr lang="it-IT"/>
            </a:defPPr>
            <a:lvl1pPr marL="0" algn="l" defTabSz="914400" rtl="0" eaLnBrk="1" latinLnBrk="0" hangingPunct="1">
              <a:lnSpc>
                <a:spcPct val="100000"/>
              </a:lnSpc>
              <a:buNone/>
              <a:defRPr lang="en-GB" sz="1200" b="0" strike="noStrike" kern="1200" spc="-1">
                <a:solidFill>
                  <a:srgbClr val="FFFFFF"/>
                </a:solidFill>
                <a:latin typeface="Calibri"/>
                <a:ea typeface="Calibri"/>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dirty="0">
              <a:latin typeface="Times New Roman"/>
            </a:endParaRPr>
          </a:p>
          <a:p>
            <a:pPr>
              <a:tabLst>
                <a:tab pos="0" algn="l"/>
              </a:tabLst>
            </a:pPr>
            <a:endParaRPr lang="it-IT" dirty="0">
              <a:latin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1" name="Diagramma 1"/>
          <p:cNvGrpSpPr/>
          <p:nvPr/>
        </p:nvGrpSpPr>
        <p:grpSpPr>
          <a:xfrm>
            <a:off x="720000" y="719640"/>
            <a:ext cx="10992240" cy="5418360"/>
            <a:chOff x="720000" y="719640"/>
            <a:chExt cx="10992240" cy="5418360"/>
          </a:xfrm>
        </p:grpSpPr>
        <p:sp>
          <p:nvSpPr>
            <p:cNvPr id="92" name="Rettangolo 91"/>
            <p:cNvSpPr/>
            <p:nvPr/>
          </p:nvSpPr>
          <p:spPr>
            <a:xfrm>
              <a:off x="720000" y="719640"/>
              <a:ext cx="10992240" cy="5418360"/>
            </a:xfrm>
            <a:prstGeom prst="rect">
              <a:avLst/>
            </a:prstGeom>
            <a:noFill/>
            <a:ln w="0">
              <a:noFill/>
            </a:ln>
          </p:spPr>
          <p:style>
            <a:lnRef idx="0">
              <a:scrgbClr r="0" g="0" b="0"/>
            </a:lnRef>
            <a:fillRef idx="0">
              <a:scrgbClr r="0" g="0" b="0"/>
            </a:fillRef>
            <a:effectRef idx="0">
              <a:scrgbClr r="0" g="0" b="0"/>
            </a:effectRef>
            <a:fontRef idx="minor"/>
          </p:style>
          <p:txBody>
            <a:bodyPr/>
            <a:lstStyle/>
            <a:p>
              <a:endParaRPr lang="it-IT"/>
            </a:p>
          </p:txBody>
        </p:sp>
        <p:sp>
          <p:nvSpPr>
            <p:cNvPr id="93" name="Rettangolo con angoli arrotondati 92"/>
            <p:cNvSpPr/>
            <p:nvPr/>
          </p:nvSpPr>
          <p:spPr>
            <a:xfrm>
              <a:off x="720000" y="964440"/>
              <a:ext cx="10992240" cy="1216440"/>
            </a:xfrm>
            <a:prstGeom prst="roundRect">
              <a:avLst>
                <a:gd name="adj" fmla="val 16667"/>
              </a:avLst>
            </a:prstGeom>
            <a:solidFill>
              <a:schemeClr val="accent1">
                <a:hueOff val="0"/>
                <a:satOff val="0"/>
                <a:lumOff val="0"/>
                <a:alphaOff val="0"/>
              </a:schemeClr>
            </a:solidFill>
            <a:ln>
              <a:solidFill>
                <a:srgbClr val="FFFFFF">
                  <a:hueOff val="0"/>
                  <a:satOff val="0"/>
                  <a:lumOff val="0"/>
                  <a:alphaOff val="0"/>
                </a:srgbClr>
              </a:solidFill>
              <a:round/>
            </a:ln>
          </p:spPr>
          <p:style>
            <a:lnRef idx="2">
              <a:scrgbClr r="0" g="0" b="0"/>
            </a:lnRef>
            <a:fillRef idx="0">
              <a:scrgbClr r="0" g="0" b="0"/>
            </a:fillRef>
            <a:effectRef idx="0">
              <a:scrgbClr r="0" g="0" b="0"/>
            </a:effectRef>
            <a:fontRef idx="minor"/>
          </p:style>
          <p:txBody>
            <a:bodyPr lIns="150840" tIns="150840" bIns="150840" numCol="1" spcCol="1440" anchor="ctr">
              <a:noAutofit/>
            </a:bodyPr>
            <a:lstStyle/>
            <a:p>
              <a:pPr>
                <a:lnSpc>
                  <a:spcPct val="90000"/>
                </a:lnSpc>
                <a:spcAft>
                  <a:spcPts val="839"/>
                </a:spcAft>
                <a:buNone/>
                <a:tabLst>
                  <a:tab pos="0" algn="l"/>
                </a:tabLst>
              </a:pPr>
              <a:r>
                <a:rPr lang="en-GB" sz="2400" b="0" strike="noStrike" spc="-1">
                  <a:solidFill>
                    <a:srgbClr val="FFFFFF"/>
                  </a:solidFill>
                  <a:latin typeface="Calibri"/>
                  <a:ea typeface="Calibri"/>
                </a:rPr>
                <a:t>Evaluate </a:t>
              </a:r>
              <a:r>
                <a:rPr lang="en-GB" sz="2400" b="1" strike="noStrike" spc="-1">
                  <a:solidFill>
                    <a:srgbClr val="FFFFFF"/>
                  </a:solidFill>
                  <a:latin typeface="Calibri"/>
                  <a:ea typeface="Calibri"/>
                </a:rPr>
                <a:t>power exhaust</a:t>
              </a:r>
              <a:r>
                <a:rPr lang="en-GB" sz="2400" b="0" strike="noStrike" spc="-1">
                  <a:solidFill>
                    <a:srgbClr val="FFFFFF"/>
                  </a:solidFill>
                  <a:latin typeface="Calibri"/>
                  <a:ea typeface="Calibri"/>
                </a:rPr>
                <a:t> and impurity concentration of JT-60SA high performance scenario (scenario 2, the most demanding for the divertor) with W first wall</a:t>
              </a:r>
              <a:endParaRPr lang="en-GB" sz="2400" b="0" strike="noStrike" spc="-1">
                <a:latin typeface="Arial"/>
              </a:endParaRPr>
            </a:p>
          </p:txBody>
        </p:sp>
        <p:sp>
          <p:nvSpPr>
            <p:cNvPr id="94" name="Rettangolo 93"/>
            <p:cNvSpPr/>
            <p:nvPr/>
          </p:nvSpPr>
          <p:spPr>
            <a:xfrm>
              <a:off x="720000" y="2224080"/>
              <a:ext cx="10992240" cy="1378800"/>
            </a:xfrm>
            <a:prstGeom prst="rect">
              <a:avLst/>
            </a:prstGeom>
            <a:noFill/>
            <a:ln w="0">
              <a:noFill/>
            </a:ln>
          </p:spPr>
          <p:style>
            <a:lnRef idx="0">
              <a:scrgbClr r="0" g="0" b="0"/>
            </a:lnRef>
            <a:fillRef idx="0">
              <a:scrgbClr r="0" g="0" b="0"/>
            </a:fillRef>
            <a:effectRef idx="0">
              <a:scrgbClr r="0" g="0" b="0"/>
            </a:effectRef>
            <a:fontRef idx="minor"/>
          </p:style>
          <p:txBody>
            <a:bodyPr lIns="348840" tIns="25560" rIns="142200" bIns="25560" numCol="1" spcCol="1440" anchor="t">
              <a:noAutofit/>
            </a:bodyPr>
            <a:lstStyle/>
            <a:p>
              <a:pPr marL="228600" lvl="1" indent="-228600">
                <a:lnSpc>
                  <a:spcPct val="90000"/>
                </a:lnSpc>
                <a:spcAft>
                  <a:spcPts val="400"/>
                </a:spcAft>
                <a:buClr>
                  <a:srgbClr val="000000"/>
                </a:buClr>
                <a:buSzPct val="80000"/>
                <a:buFont typeface="Wingdings" charset="2"/>
                <a:buChar char=""/>
              </a:pPr>
              <a:r>
                <a:rPr lang="en-GB" sz="2000" b="0" strike="noStrike" spc="-1">
                  <a:solidFill>
                    <a:srgbClr val="000000"/>
                  </a:solidFill>
                  <a:latin typeface="Calibri"/>
                  <a:ea typeface="Calibri"/>
                </a:rPr>
                <a:t>Evaluate</a:t>
              </a:r>
              <a:r>
                <a:rPr lang="en-GB" sz="2000" b="1" strike="noStrike" spc="-1">
                  <a:solidFill>
                    <a:srgbClr val="000000"/>
                  </a:solidFill>
                  <a:latin typeface="Calibri"/>
                  <a:ea typeface="Calibri"/>
                </a:rPr>
                <a:t> power density fluxes</a:t>
              </a:r>
              <a:r>
                <a:rPr lang="en-GB" sz="2000" b="0" strike="noStrike" spc="-1">
                  <a:solidFill>
                    <a:srgbClr val="000000"/>
                  </a:solidFill>
                  <a:latin typeface="Calibri"/>
                  <a:ea typeface="Calibri"/>
                </a:rPr>
                <a:t> to the first wall in different plasma conditions</a:t>
              </a:r>
              <a:endParaRPr lang="en-GB" sz="2000" b="0" strike="noStrike" spc="-1">
                <a:latin typeface="Arial"/>
              </a:endParaRPr>
            </a:p>
            <a:p>
              <a:pPr marL="228600" lvl="1" indent="-228600">
                <a:lnSpc>
                  <a:spcPct val="90000"/>
                </a:lnSpc>
                <a:spcAft>
                  <a:spcPts val="400"/>
                </a:spcAft>
                <a:buClr>
                  <a:srgbClr val="000000"/>
                </a:buClr>
                <a:buSzPct val="80000"/>
                <a:buFont typeface="Wingdings" charset="2"/>
                <a:buChar char=""/>
              </a:pPr>
              <a:r>
                <a:rPr lang="en-GB" sz="2000" b="0" strike="noStrike" spc="-1">
                  <a:solidFill>
                    <a:srgbClr val="000000"/>
                  </a:solidFill>
                  <a:latin typeface="Calibri"/>
                  <a:ea typeface="Calibri"/>
                </a:rPr>
                <a:t>Evaluate </a:t>
              </a:r>
              <a:r>
                <a:rPr lang="en-GB" sz="2000" b="1" strike="noStrike" spc="-1">
                  <a:solidFill>
                    <a:srgbClr val="000000"/>
                  </a:solidFill>
                  <a:latin typeface="Calibri"/>
                  <a:ea typeface="Calibri"/>
                </a:rPr>
                <a:t>detachment onset</a:t>
              </a:r>
              <a:r>
                <a:rPr lang="en-GB" sz="2000" b="0" strike="noStrike" spc="-1">
                  <a:solidFill>
                    <a:srgbClr val="000000"/>
                  </a:solidFill>
                  <a:latin typeface="Calibri"/>
                  <a:ea typeface="Calibri"/>
                </a:rPr>
                <a:t> conditions</a:t>
              </a:r>
              <a:endParaRPr lang="en-GB" sz="2000" b="0" strike="noStrike" spc="-1">
                <a:latin typeface="Arial"/>
              </a:endParaRPr>
            </a:p>
            <a:p>
              <a:pPr marL="457200" lvl="2" indent="-228600">
                <a:lnSpc>
                  <a:spcPct val="90000"/>
                </a:lnSpc>
                <a:spcAft>
                  <a:spcPts val="400"/>
                </a:spcAft>
                <a:buClr>
                  <a:srgbClr val="000000"/>
                </a:buClr>
                <a:buFont typeface="Arial"/>
                <a:buChar char="•"/>
              </a:pPr>
              <a:r>
                <a:rPr lang="en-GB" sz="2000" b="0" strike="noStrike" spc="-1">
                  <a:solidFill>
                    <a:srgbClr val="000000"/>
                  </a:solidFill>
                  <a:latin typeface="Calibri"/>
                  <a:ea typeface="Calibri"/>
                </a:rPr>
                <a:t>Argon seeding (SOLEDGE)</a:t>
              </a:r>
              <a:endParaRPr lang="en-GB" sz="2000" b="0" strike="noStrike" spc="-1">
                <a:latin typeface="Arial"/>
              </a:endParaRPr>
            </a:p>
            <a:p>
              <a:pPr marL="457200" lvl="2" indent="-228600">
                <a:lnSpc>
                  <a:spcPct val="90000"/>
                </a:lnSpc>
                <a:spcAft>
                  <a:spcPts val="400"/>
                </a:spcAft>
                <a:buClr>
                  <a:srgbClr val="000000"/>
                </a:buClr>
                <a:buFont typeface="Arial"/>
                <a:buChar char="•"/>
              </a:pPr>
              <a:r>
                <a:rPr lang="en-GB" sz="2000" b="0" strike="noStrike" spc="-1">
                  <a:solidFill>
                    <a:srgbClr val="000000"/>
                  </a:solidFill>
                  <a:latin typeface="Calibri"/>
                  <a:ea typeface="Calibri"/>
                </a:rPr>
                <a:t>Neon seeding (SOLPS)</a:t>
              </a:r>
              <a:endParaRPr lang="en-GB" sz="2000" b="0" strike="noStrike" spc="-1">
                <a:latin typeface="Arial"/>
              </a:endParaRPr>
            </a:p>
          </p:txBody>
        </p:sp>
        <p:sp>
          <p:nvSpPr>
            <p:cNvPr id="95" name="Rettangolo con angoli arrotondati 94"/>
            <p:cNvSpPr/>
            <p:nvPr/>
          </p:nvSpPr>
          <p:spPr>
            <a:xfrm>
              <a:off x="720000" y="4003560"/>
              <a:ext cx="10992240" cy="682200"/>
            </a:xfrm>
            <a:prstGeom prst="roundRect">
              <a:avLst>
                <a:gd name="adj" fmla="val 16667"/>
              </a:avLst>
            </a:prstGeom>
            <a:solidFill>
              <a:schemeClr val="accent1">
                <a:hueOff val="0"/>
                <a:satOff val="0"/>
                <a:lumOff val="0"/>
                <a:alphaOff val="0"/>
              </a:schemeClr>
            </a:solidFill>
            <a:ln>
              <a:solidFill>
                <a:srgbClr val="FFFFFF">
                  <a:hueOff val="0"/>
                  <a:satOff val="0"/>
                  <a:lumOff val="0"/>
                  <a:alphaOff val="0"/>
                </a:srgbClr>
              </a:solidFill>
              <a:round/>
            </a:ln>
          </p:spPr>
          <p:style>
            <a:lnRef idx="2">
              <a:scrgbClr r="0" g="0" b="0"/>
            </a:lnRef>
            <a:fillRef idx="0">
              <a:scrgbClr r="0" g="0" b="0"/>
            </a:fillRef>
            <a:effectRef idx="0">
              <a:scrgbClr r="0" g="0" b="0"/>
            </a:effectRef>
            <a:fontRef idx="minor"/>
          </p:style>
          <p:txBody>
            <a:bodyPr lIns="124920" tIns="124920" bIns="124560" numCol="1" spcCol="1440" anchor="ctr">
              <a:noAutofit/>
            </a:bodyPr>
            <a:lstStyle/>
            <a:p>
              <a:pPr>
                <a:lnSpc>
                  <a:spcPct val="90000"/>
                </a:lnSpc>
                <a:spcAft>
                  <a:spcPts val="839"/>
                </a:spcAft>
                <a:buNone/>
                <a:tabLst>
                  <a:tab pos="0" algn="l"/>
                </a:tabLst>
              </a:pPr>
              <a:r>
                <a:rPr lang="en-GB" sz="2400" b="0" strike="noStrike" spc="-1">
                  <a:solidFill>
                    <a:srgbClr val="FFFFFF"/>
                  </a:solidFill>
                  <a:latin typeface="Calibri"/>
                  <a:ea typeface="Arial"/>
                </a:rPr>
                <a:t>Evaluate </a:t>
              </a:r>
              <a:r>
                <a:rPr lang="en-GB" sz="2400" b="1" strike="noStrike" spc="-1">
                  <a:solidFill>
                    <a:srgbClr val="FFFFFF"/>
                  </a:solidFill>
                  <a:latin typeface="Calibri"/>
                  <a:ea typeface="Arial"/>
                </a:rPr>
                <a:t>pumping</a:t>
              </a:r>
              <a:r>
                <a:rPr lang="en-GB" sz="2400" b="0" strike="noStrike" spc="-1">
                  <a:solidFill>
                    <a:srgbClr val="FFFFFF"/>
                  </a:solidFill>
                  <a:latin typeface="Calibri"/>
                  <a:ea typeface="Arial"/>
                </a:rPr>
                <a:t> efficiency and divertor geometry effect</a:t>
              </a:r>
              <a:endParaRPr lang="en-GB" sz="2400" b="0" strike="noStrike" spc="-1">
                <a:latin typeface="Arial"/>
              </a:endParaRPr>
            </a:p>
          </p:txBody>
        </p:sp>
        <p:sp>
          <p:nvSpPr>
            <p:cNvPr id="96" name="Rettangolo 95"/>
            <p:cNvSpPr/>
            <p:nvPr/>
          </p:nvSpPr>
          <p:spPr>
            <a:xfrm>
              <a:off x="720000" y="4719600"/>
              <a:ext cx="10992240" cy="1076040"/>
            </a:xfrm>
            <a:prstGeom prst="rect">
              <a:avLst/>
            </a:prstGeom>
            <a:noFill/>
            <a:ln w="0">
              <a:noFill/>
            </a:ln>
          </p:spPr>
          <p:style>
            <a:lnRef idx="0">
              <a:scrgbClr r="0" g="0" b="0"/>
            </a:lnRef>
            <a:fillRef idx="0">
              <a:scrgbClr r="0" g="0" b="0"/>
            </a:fillRef>
            <a:effectRef idx="0">
              <a:scrgbClr r="0" g="0" b="0"/>
            </a:effectRef>
            <a:fontRef idx="minor"/>
          </p:style>
          <p:txBody>
            <a:bodyPr lIns="348840" tIns="25560" rIns="142200" bIns="25560" numCol="1" spcCol="1440" anchor="t">
              <a:noAutofit/>
            </a:bodyPr>
            <a:lstStyle/>
            <a:p>
              <a:pPr marL="228600" lvl="1" indent="-228600">
                <a:lnSpc>
                  <a:spcPct val="90000"/>
                </a:lnSpc>
                <a:spcAft>
                  <a:spcPts val="400"/>
                </a:spcAft>
                <a:buClr>
                  <a:srgbClr val="000000"/>
                </a:buClr>
                <a:buSzPct val="80000"/>
                <a:buFont typeface="Wingdings" charset="2"/>
                <a:buChar char=""/>
              </a:pPr>
              <a:r>
                <a:rPr lang="en-GB" sz="2000" b="0" strike="noStrike" spc="-1">
                  <a:solidFill>
                    <a:srgbClr val="000000"/>
                  </a:solidFill>
                  <a:latin typeface="Calibri"/>
                  <a:ea typeface="Calibri"/>
                </a:rPr>
                <a:t>Evaluate </a:t>
              </a:r>
              <a:r>
                <a:rPr lang="en-GB" sz="2000" b="1" strike="noStrike" spc="-1">
                  <a:solidFill>
                    <a:srgbClr val="2A6099"/>
                  </a:solidFill>
                  <a:latin typeface="Calibri"/>
                  <a:ea typeface="Calibri"/>
                </a:rPr>
                <a:t>pumping</a:t>
              </a:r>
              <a:r>
                <a:rPr lang="en-GB" sz="2000" b="0" strike="noStrike" spc="-1">
                  <a:solidFill>
                    <a:srgbClr val="000000"/>
                  </a:solidFill>
                  <a:latin typeface="Calibri"/>
                  <a:ea typeface="Calibri"/>
                </a:rPr>
                <a:t> efficiency and divertor geometry effect</a:t>
              </a:r>
              <a:endParaRPr lang="en-GB" sz="2000" b="0" strike="noStrike" spc="-1">
                <a:latin typeface="Arial"/>
              </a:endParaRPr>
            </a:p>
            <a:p>
              <a:pPr marL="457200" lvl="2" indent="-228600">
                <a:lnSpc>
                  <a:spcPct val="90000"/>
                </a:lnSpc>
                <a:spcAft>
                  <a:spcPts val="400"/>
                </a:spcAft>
                <a:buClr>
                  <a:srgbClr val="000000"/>
                </a:buClr>
                <a:buFont typeface="Arial"/>
                <a:buChar char="•"/>
              </a:pPr>
              <a:r>
                <a:rPr lang="en-GB" sz="2000" b="0" strike="noStrike" spc="-1">
                  <a:solidFill>
                    <a:srgbClr val="000000"/>
                  </a:solidFill>
                  <a:latin typeface="Calibri"/>
                  <a:ea typeface="Calibri"/>
                </a:rPr>
                <a:t>SOLPS → evaluate the effect of divertor corner</a:t>
              </a:r>
              <a:endParaRPr lang="en-GB" sz="2000" b="0" strike="noStrike" spc="-1">
                <a:latin typeface="Arial"/>
              </a:endParaRPr>
            </a:p>
            <a:p>
              <a:pPr marL="457200" lvl="2" indent="-228600">
                <a:lnSpc>
                  <a:spcPct val="90000"/>
                </a:lnSpc>
                <a:spcAft>
                  <a:spcPts val="400"/>
                </a:spcAft>
                <a:buClr>
                  <a:srgbClr val="000000"/>
                </a:buClr>
                <a:buFont typeface="Arial"/>
                <a:buChar char="•"/>
              </a:pPr>
              <a:r>
                <a:rPr lang="en-GB" sz="2000" b="0" strike="noStrike" spc="-1">
                  <a:solidFill>
                    <a:srgbClr val="000000"/>
                  </a:solidFill>
                  <a:latin typeface="Calibri"/>
                  <a:ea typeface="Calibri"/>
                </a:rPr>
                <a:t>SOLEDGE → evaluate the effect of divertor geometry and strike point position</a:t>
              </a:r>
              <a:endParaRPr lang="en-GB" sz="2000" b="0" strike="noStrike" spc="-1">
                <a:latin typeface="Arial"/>
              </a:endParaRPr>
            </a:p>
          </p:txBody>
        </p:sp>
      </p:grpSp>
      <p:sp>
        <p:nvSpPr>
          <p:cNvPr id="97" name="PlaceHolder 1"/>
          <p:cNvSpPr>
            <a:spLocks noGrp="1"/>
          </p:cNvSpPr>
          <p:nvPr>
            <p:ph type="title"/>
          </p:nvPr>
        </p:nvSpPr>
        <p:spPr>
          <a:xfrm>
            <a:off x="983520" y="192600"/>
            <a:ext cx="9451440" cy="456840"/>
          </a:xfrm>
          <a:prstGeom prst="rect">
            <a:avLst/>
          </a:prstGeom>
          <a:noFill/>
          <a:ln w="0">
            <a:noFill/>
          </a:ln>
        </p:spPr>
        <p:txBody>
          <a:bodyPr anchor="ctr">
            <a:noAutofit/>
          </a:bodyPr>
          <a:lstStyle/>
          <a:p>
            <a:pPr>
              <a:lnSpc>
                <a:spcPct val="85000"/>
              </a:lnSpc>
              <a:buNone/>
              <a:tabLst>
                <a:tab pos="0" algn="l"/>
              </a:tabLst>
            </a:pPr>
            <a:r>
              <a:rPr lang="en-GB" sz="2800" b="1" strike="noStrike" spc="-1">
                <a:solidFill>
                  <a:srgbClr val="1F497D"/>
                </a:solidFill>
                <a:latin typeface="Calibri"/>
                <a:ea typeface="Calibri"/>
              </a:rPr>
              <a:t>Scientific objectives</a:t>
            </a:r>
            <a:endParaRPr lang="en-GB" sz="2800" b="0" strike="noStrike" spc="-1">
              <a:solidFill>
                <a:srgbClr val="000000"/>
              </a:solidFill>
              <a:latin typeface="Arial"/>
            </a:endParaRPr>
          </a:p>
        </p:txBody>
      </p:sp>
      <p:sp>
        <p:nvSpPr>
          <p:cNvPr id="98" name="PlaceHolder 2"/>
          <p:cNvSpPr>
            <a:spLocks noGrp="1"/>
          </p:cNvSpPr>
          <p:nvPr>
            <p:ph type="ftr" idx="3"/>
          </p:nvPr>
        </p:nvSpPr>
        <p:spPr>
          <a:xfrm>
            <a:off x="825479" y="6556320"/>
            <a:ext cx="8716553" cy="328320"/>
          </a:xfrm>
          <a:prstGeom prst="rect">
            <a:avLst/>
          </a:prstGeom>
          <a:noFill/>
          <a:ln w="0">
            <a:noFill/>
          </a:ln>
        </p:spPr>
        <p:txBody>
          <a:bodyPr anchor="t">
            <a:noAutofit/>
          </a:bodyPr>
          <a:lstStyle>
            <a:lvl1pPr>
              <a:lnSpc>
                <a:spcPct val="100000"/>
              </a:lnSpc>
              <a:buNone/>
              <a:defRPr lang="en-GB" sz="1200" b="0" strike="noStrike" spc="-1">
                <a:solidFill>
                  <a:srgbClr val="FFFFFF"/>
                </a:solidFill>
                <a:latin typeface="Calibri"/>
                <a:ea typeface="Calibri"/>
              </a:defRPr>
            </a:lvl1pPr>
          </a:lstStyle>
          <a:p>
            <a:r>
              <a:rPr lang="en-GB" sz="1200" b="0" strike="noStrike" spc="-1" dirty="0">
                <a:solidFill>
                  <a:srgbClr val="FFFFFF"/>
                </a:solidFill>
                <a:latin typeface="Calibri"/>
                <a:ea typeface="Calibri"/>
              </a:rPr>
              <a:t>G. Rubino &amp; L. Balbinot | </a:t>
            </a:r>
            <a:r>
              <a:rPr lang="en-GB" dirty="0"/>
              <a:t>Update on W transition in JT-60SA</a:t>
            </a:r>
            <a:endParaRPr lang="en-GB" sz="1200" b="0" strike="noStrike" spc="-1" dirty="0">
              <a:latin typeface="Times New Roman"/>
            </a:endParaRPr>
          </a:p>
          <a:p>
            <a:pPr>
              <a:lnSpc>
                <a:spcPct val="100000"/>
              </a:lnSpc>
              <a:buNone/>
              <a:tabLst>
                <a:tab pos="0" algn="l"/>
              </a:tabLst>
            </a:pPr>
            <a:endParaRPr lang="en-GB" sz="1200" b="0" strike="noStrike" spc="-1" dirty="0">
              <a:latin typeface="Times New Roman"/>
            </a:endParaRPr>
          </a:p>
        </p:txBody>
      </p:sp>
      <p:sp>
        <p:nvSpPr>
          <p:cNvPr id="99" name="PlaceHolder 3"/>
          <p:cNvSpPr>
            <a:spLocks noGrp="1"/>
          </p:cNvSpPr>
          <p:nvPr>
            <p:ph type="sldNum" idx="4"/>
          </p:nvPr>
        </p:nvSpPr>
        <p:spPr>
          <a:xfrm>
            <a:off x="0" y="6590160"/>
            <a:ext cx="719640" cy="198720"/>
          </a:xfrm>
          <a:prstGeom prst="rect">
            <a:avLst/>
          </a:prstGeom>
          <a:noFill/>
          <a:ln w="0">
            <a:noFill/>
          </a:ln>
        </p:spPr>
        <p:txBody>
          <a:bodyPr anchor="ctr">
            <a:noAutofit/>
          </a:bodyPr>
          <a:lstStyle>
            <a:lvl1pPr algn="r">
              <a:lnSpc>
                <a:spcPct val="100000"/>
              </a:lnSpc>
              <a:buNone/>
              <a:tabLst>
                <a:tab pos="0" algn="l"/>
              </a:tabLst>
              <a:defRPr lang="en-GB" sz="1400" b="0" strike="noStrike" spc="-1">
                <a:solidFill>
                  <a:srgbClr val="FFFFFF"/>
                </a:solidFill>
                <a:latin typeface="Calibri"/>
                <a:ea typeface="Calibri"/>
              </a:defRPr>
            </a:lvl1pPr>
          </a:lstStyle>
          <a:p>
            <a:pPr algn="r">
              <a:lnSpc>
                <a:spcPct val="100000"/>
              </a:lnSpc>
              <a:buNone/>
              <a:tabLst>
                <a:tab pos="0" algn="l"/>
              </a:tabLst>
            </a:pPr>
            <a:fld id="{EA3C65E8-E626-4EF7-88D4-C51F4623EC19}" type="slidenum">
              <a:rPr lang="en-GB" sz="1400" b="0" strike="noStrike" spc="-1">
                <a:solidFill>
                  <a:srgbClr val="FFFFFF"/>
                </a:solidFill>
                <a:latin typeface="Calibri"/>
                <a:ea typeface="Calibri"/>
              </a:rPr>
              <a:t>2</a:t>
            </a:fld>
            <a:endParaRPr lang="en-GB" sz="1400" b="0" strike="noStrike" spc="-1">
              <a:latin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1"/>
          <p:cNvGraphicFramePr/>
          <p:nvPr>
            <p:extLst>
              <p:ext uri="{D42A27DB-BD31-4B8C-83A1-F6EECF244321}">
                <p14:modId xmlns:p14="http://schemas.microsoft.com/office/powerpoint/2010/main" val="1115115961"/>
              </p:ext>
            </p:extLst>
          </p:nvPr>
        </p:nvGraphicFramePr>
        <p:xfrm>
          <a:off x="720000" y="865440"/>
          <a:ext cx="10743120" cy="5418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0" name="PlaceHolder 1"/>
          <p:cNvSpPr>
            <a:spLocks noGrp="1"/>
          </p:cNvSpPr>
          <p:nvPr>
            <p:ph type="title"/>
          </p:nvPr>
        </p:nvSpPr>
        <p:spPr>
          <a:xfrm>
            <a:off x="983520" y="192600"/>
            <a:ext cx="9451440" cy="456840"/>
          </a:xfrm>
          <a:prstGeom prst="rect">
            <a:avLst/>
          </a:prstGeom>
          <a:noFill/>
          <a:ln w="0">
            <a:noFill/>
          </a:ln>
        </p:spPr>
        <p:txBody>
          <a:bodyPr anchor="ctr">
            <a:noAutofit/>
          </a:bodyPr>
          <a:lstStyle/>
          <a:p>
            <a:pPr>
              <a:lnSpc>
                <a:spcPct val="85000"/>
              </a:lnSpc>
              <a:buNone/>
              <a:tabLst>
                <a:tab pos="0" algn="l"/>
              </a:tabLst>
            </a:pPr>
            <a:r>
              <a:rPr lang="en-GB" sz="2800" b="1" strike="noStrike" spc="-1">
                <a:solidFill>
                  <a:srgbClr val="1F497D"/>
                </a:solidFill>
                <a:latin typeface="Calibri"/>
                <a:ea typeface="Calibri"/>
              </a:rPr>
              <a:t>Power exhaust: two approaches</a:t>
            </a:r>
            <a:endParaRPr lang="en-GB" sz="2800" b="0" strike="noStrike" spc="-1">
              <a:solidFill>
                <a:srgbClr val="000000"/>
              </a:solidFill>
              <a:latin typeface="Arial"/>
            </a:endParaRPr>
          </a:p>
        </p:txBody>
      </p:sp>
      <p:sp>
        <p:nvSpPr>
          <p:cNvPr id="121" name="PlaceHolder 2"/>
          <p:cNvSpPr>
            <a:spLocks noGrp="1"/>
          </p:cNvSpPr>
          <p:nvPr>
            <p:ph type="sldNum" idx="7"/>
          </p:nvPr>
        </p:nvSpPr>
        <p:spPr>
          <a:xfrm>
            <a:off x="0" y="6590160"/>
            <a:ext cx="719640" cy="198720"/>
          </a:xfrm>
          <a:prstGeom prst="rect">
            <a:avLst/>
          </a:prstGeom>
          <a:noFill/>
          <a:ln w="0">
            <a:noFill/>
          </a:ln>
        </p:spPr>
        <p:txBody>
          <a:bodyPr anchor="ctr">
            <a:noAutofit/>
          </a:bodyPr>
          <a:lstStyle>
            <a:lvl1pPr algn="r">
              <a:lnSpc>
                <a:spcPct val="100000"/>
              </a:lnSpc>
              <a:buNone/>
              <a:tabLst>
                <a:tab pos="0" algn="l"/>
              </a:tabLst>
              <a:defRPr lang="en-GB" sz="1400" b="0" strike="noStrike" spc="-1">
                <a:solidFill>
                  <a:srgbClr val="FFFFFF"/>
                </a:solidFill>
                <a:latin typeface="Calibri"/>
                <a:ea typeface="Calibri"/>
              </a:defRPr>
            </a:lvl1pPr>
          </a:lstStyle>
          <a:p>
            <a:pPr algn="r">
              <a:lnSpc>
                <a:spcPct val="100000"/>
              </a:lnSpc>
              <a:buNone/>
              <a:tabLst>
                <a:tab pos="0" algn="l"/>
              </a:tabLst>
            </a:pPr>
            <a:fld id="{5698CE00-4078-44BC-B188-143E4FDF917A}" type="slidenum">
              <a:rPr lang="en-GB" sz="1400" b="0" strike="noStrike" spc="-1">
                <a:solidFill>
                  <a:srgbClr val="FFFFFF"/>
                </a:solidFill>
                <a:latin typeface="Calibri"/>
                <a:ea typeface="Calibri"/>
              </a:rPr>
              <a:t>3</a:t>
            </a:fld>
            <a:endParaRPr lang="en-GB" sz="1400" b="0" strike="noStrike" spc="-1">
              <a:latin typeface="Times New Roman"/>
            </a:endParaRPr>
          </a:p>
        </p:txBody>
      </p:sp>
      <p:sp>
        <p:nvSpPr>
          <p:cNvPr id="122" name="Rettangolo con angoli arrotondati 4"/>
          <p:cNvSpPr/>
          <p:nvPr/>
        </p:nvSpPr>
        <p:spPr>
          <a:xfrm>
            <a:off x="720000" y="5006880"/>
            <a:ext cx="5011200" cy="992160"/>
          </a:xfrm>
          <a:prstGeom prst="roundRect">
            <a:avLst>
              <a:gd name="adj" fmla="val 16667"/>
            </a:avLst>
          </a:prstGeom>
          <a:solidFill>
            <a:srgbClr val="4F81BD"/>
          </a:solidFill>
          <a:ln>
            <a:solidFill>
              <a:srgbClr val="223852"/>
            </a:solidFill>
            <a:round/>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buNone/>
            </a:pPr>
            <a:r>
              <a:rPr lang="it-IT" sz="2000" b="0" strike="noStrike" spc="-1">
                <a:solidFill>
                  <a:srgbClr val="FFFFFF"/>
                </a:solidFill>
                <a:latin typeface="Arial"/>
                <a:ea typeface="Arial"/>
              </a:rPr>
              <a:t>Question: </a:t>
            </a:r>
            <a:r>
              <a:rPr lang="en-GB" sz="2000" b="0" strike="noStrike" spc="-1">
                <a:solidFill>
                  <a:srgbClr val="FFFFFF"/>
                </a:solidFill>
                <a:latin typeface="Arial"/>
                <a:ea typeface="Arial"/>
              </a:rPr>
              <a:t>What is the maximum input power that allows detachment with a “reasonable” impurity concentration?</a:t>
            </a:r>
            <a:r>
              <a:rPr lang="it-IT" sz="2000" b="0" strike="noStrike" spc="-1">
                <a:solidFill>
                  <a:srgbClr val="FFFFFF"/>
                </a:solidFill>
                <a:latin typeface="Arial"/>
                <a:ea typeface="Arial"/>
              </a:rPr>
              <a:t> </a:t>
            </a:r>
            <a:endParaRPr lang="en-GB" sz="2000" b="0" strike="noStrike" spc="-1">
              <a:latin typeface="Arial"/>
            </a:endParaRPr>
          </a:p>
        </p:txBody>
      </p:sp>
      <p:sp>
        <p:nvSpPr>
          <p:cNvPr id="123" name="Rettangolo con angoli arrotondati 5"/>
          <p:cNvSpPr/>
          <p:nvPr/>
        </p:nvSpPr>
        <p:spPr>
          <a:xfrm>
            <a:off x="6451920" y="5006880"/>
            <a:ext cx="5011200" cy="992160"/>
          </a:xfrm>
          <a:prstGeom prst="roundRect">
            <a:avLst>
              <a:gd name="adj" fmla="val 16667"/>
            </a:avLst>
          </a:prstGeom>
          <a:solidFill>
            <a:srgbClr val="4F81BD"/>
          </a:solidFill>
          <a:ln>
            <a:solidFill>
              <a:srgbClr val="223852"/>
            </a:solidFill>
            <a:round/>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buNone/>
            </a:pPr>
            <a:r>
              <a:rPr lang="en-GB" sz="2000" b="0" strike="noStrike" spc="-1">
                <a:solidFill>
                  <a:srgbClr val="FFFFFF"/>
                </a:solidFill>
                <a:latin typeface="Arial"/>
                <a:ea typeface="Arial"/>
              </a:rPr>
              <a:t>Question: How much impurity seeding is required for detachment with a given power flux?</a:t>
            </a:r>
            <a:endParaRPr lang="en-GB" sz="2000" b="0" strike="noStrike" spc="-1">
              <a:latin typeface="Arial"/>
            </a:endParaRPr>
          </a:p>
        </p:txBody>
      </p:sp>
      <p:sp>
        <p:nvSpPr>
          <p:cNvPr id="3" name="PlaceHolder 2">
            <a:extLst>
              <a:ext uri="{FF2B5EF4-FFF2-40B4-BE49-F238E27FC236}">
                <a16:creationId xmlns:a16="http://schemas.microsoft.com/office/drawing/2014/main" id="{036D20D5-35F0-6AAD-0402-69E97B6006F5}"/>
              </a:ext>
            </a:extLst>
          </p:cNvPr>
          <p:cNvSpPr txBox="1">
            <a:spLocks/>
          </p:cNvSpPr>
          <p:nvPr/>
        </p:nvSpPr>
        <p:spPr>
          <a:xfrm>
            <a:off x="825479" y="6556320"/>
            <a:ext cx="8716553" cy="328320"/>
          </a:xfrm>
          <a:prstGeom prst="rect">
            <a:avLst/>
          </a:prstGeom>
          <a:noFill/>
          <a:ln w="0">
            <a:noFill/>
          </a:ln>
        </p:spPr>
        <p:txBody>
          <a:bodyPr anchor="t">
            <a:noAutofit/>
          </a:bodyPr>
          <a:lstStyle>
            <a:defPPr>
              <a:defRPr lang="it-IT"/>
            </a:defPPr>
            <a:lvl1pPr marL="0" algn="l" defTabSz="914400" rtl="0" eaLnBrk="1" latinLnBrk="0" hangingPunct="1">
              <a:lnSpc>
                <a:spcPct val="100000"/>
              </a:lnSpc>
              <a:buNone/>
              <a:defRPr lang="en-GB" sz="1200" b="0" strike="noStrike" kern="1200" spc="-1">
                <a:solidFill>
                  <a:srgbClr val="FFFFFF"/>
                </a:solidFill>
                <a:latin typeface="Calibri"/>
                <a:ea typeface="Calibri"/>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dirty="0"/>
              <a:t>G. Rubino &amp; L. Balbinot | Update on W </a:t>
            </a:r>
            <a:r>
              <a:rPr lang="it-IT" dirty="0" err="1"/>
              <a:t>transition</a:t>
            </a:r>
            <a:r>
              <a:rPr lang="it-IT" dirty="0"/>
              <a:t> in JT-60SA</a:t>
            </a:r>
            <a:endParaRPr lang="it-IT" dirty="0">
              <a:latin typeface="Times New Roman"/>
            </a:endParaRPr>
          </a:p>
          <a:p>
            <a:pPr>
              <a:tabLst>
                <a:tab pos="0" algn="l"/>
              </a:tabLst>
            </a:pPr>
            <a:endParaRPr lang="it-IT" dirty="0">
              <a:latin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PlaceHolder 1"/>
          <p:cNvSpPr>
            <a:spLocks noGrp="1"/>
          </p:cNvSpPr>
          <p:nvPr>
            <p:ph type="title"/>
          </p:nvPr>
        </p:nvSpPr>
        <p:spPr>
          <a:xfrm>
            <a:off x="983520" y="192600"/>
            <a:ext cx="9451440" cy="456840"/>
          </a:xfrm>
          <a:prstGeom prst="rect">
            <a:avLst/>
          </a:prstGeom>
          <a:noFill/>
          <a:ln w="0">
            <a:noFill/>
          </a:ln>
        </p:spPr>
        <p:txBody>
          <a:bodyPr anchor="ctr">
            <a:noAutofit/>
          </a:bodyPr>
          <a:lstStyle/>
          <a:p>
            <a:pPr>
              <a:lnSpc>
                <a:spcPct val="85000"/>
              </a:lnSpc>
              <a:buNone/>
              <a:tabLst>
                <a:tab pos="0" algn="l"/>
              </a:tabLst>
            </a:pPr>
            <a:r>
              <a:rPr lang="en-GB" sz="2800" b="1" strike="noStrike" spc="-1">
                <a:solidFill>
                  <a:srgbClr val="1F497D"/>
                </a:solidFill>
                <a:latin typeface="Calibri"/>
                <a:ea typeface="Calibri"/>
              </a:rPr>
              <a:t>Main results in Ar seeded case</a:t>
            </a:r>
            <a:endParaRPr lang="en-GB" sz="2800" b="0" strike="noStrike" spc="-1">
              <a:solidFill>
                <a:srgbClr val="000000"/>
              </a:solidFill>
              <a:latin typeface="Arial"/>
            </a:endParaRPr>
          </a:p>
        </p:txBody>
      </p:sp>
      <p:sp>
        <p:nvSpPr>
          <p:cNvPr id="148" name="PlaceHolder 2"/>
          <p:cNvSpPr>
            <a:spLocks noGrp="1"/>
          </p:cNvSpPr>
          <p:nvPr>
            <p:ph type="sldNum" idx="17"/>
          </p:nvPr>
        </p:nvSpPr>
        <p:spPr>
          <a:xfrm>
            <a:off x="0" y="6590160"/>
            <a:ext cx="719640" cy="198720"/>
          </a:xfrm>
          <a:prstGeom prst="rect">
            <a:avLst/>
          </a:prstGeom>
          <a:noFill/>
          <a:ln w="0">
            <a:noFill/>
          </a:ln>
        </p:spPr>
        <p:txBody>
          <a:bodyPr anchor="ctr">
            <a:noAutofit/>
          </a:bodyPr>
          <a:lstStyle>
            <a:lvl1pPr algn="r">
              <a:lnSpc>
                <a:spcPct val="100000"/>
              </a:lnSpc>
              <a:buNone/>
              <a:tabLst>
                <a:tab pos="0" algn="l"/>
              </a:tabLst>
              <a:defRPr lang="en-GB" sz="1400" b="0" strike="noStrike" spc="-1">
                <a:solidFill>
                  <a:srgbClr val="FFFFFF"/>
                </a:solidFill>
                <a:latin typeface="Calibri"/>
                <a:ea typeface="Calibri"/>
              </a:defRPr>
            </a:lvl1pPr>
          </a:lstStyle>
          <a:p>
            <a:pPr algn="r">
              <a:lnSpc>
                <a:spcPct val="100000"/>
              </a:lnSpc>
              <a:buNone/>
              <a:tabLst>
                <a:tab pos="0" algn="l"/>
              </a:tabLst>
            </a:pPr>
            <a:fld id="{E700C480-096D-49B6-ACFA-FAE054229F00}" type="slidenum">
              <a:rPr lang="en-GB" sz="1400" b="0" strike="noStrike" spc="-1">
                <a:solidFill>
                  <a:srgbClr val="FFFFFF"/>
                </a:solidFill>
                <a:latin typeface="Calibri"/>
                <a:ea typeface="Calibri"/>
              </a:rPr>
              <a:t>4</a:t>
            </a:fld>
            <a:endParaRPr lang="en-GB" sz="1400" b="0" strike="noStrike" spc="-1">
              <a:latin typeface="Times New Roman"/>
            </a:endParaRPr>
          </a:p>
        </p:txBody>
      </p:sp>
      <p:pic>
        <p:nvPicPr>
          <p:cNvPr id="149" name="Google Shape;137;p9"/>
          <p:cNvPicPr/>
          <p:nvPr/>
        </p:nvPicPr>
        <p:blipFill>
          <a:blip r:embed="rId2"/>
          <a:stretch/>
        </p:blipFill>
        <p:spPr>
          <a:xfrm>
            <a:off x="825480" y="4340520"/>
            <a:ext cx="3242520" cy="2152800"/>
          </a:xfrm>
          <a:prstGeom prst="rect">
            <a:avLst/>
          </a:prstGeom>
          <a:ln w="0">
            <a:noFill/>
          </a:ln>
        </p:spPr>
      </p:pic>
      <p:pic>
        <p:nvPicPr>
          <p:cNvPr id="150" name="Google Shape;138;p9"/>
          <p:cNvPicPr/>
          <p:nvPr/>
        </p:nvPicPr>
        <p:blipFill>
          <a:blip r:embed="rId3"/>
          <a:stretch/>
        </p:blipFill>
        <p:spPr>
          <a:xfrm>
            <a:off x="4068360" y="4347360"/>
            <a:ext cx="3242520" cy="2152800"/>
          </a:xfrm>
          <a:prstGeom prst="rect">
            <a:avLst/>
          </a:prstGeom>
          <a:ln w="0">
            <a:noFill/>
          </a:ln>
        </p:spPr>
      </p:pic>
      <p:sp>
        <p:nvSpPr>
          <p:cNvPr id="151" name="Google Shape;139;p9"/>
          <p:cNvSpPr/>
          <p:nvPr/>
        </p:nvSpPr>
        <p:spPr>
          <a:xfrm>
            <a:off x="6129360" y="1684800"/>
            <a:ext cx="5968440" cy="2577240"/>
          </a:xfrm>
          <a:prstGeom prst="rect">
            <a:avLst/>
          </a:prstGeom>
          <a:solidFill>
            <a:srgbClr val="FFFFFF">
              <a:alpha val="91000"/>
            </a:srgb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buNone/>
              <a:tabLst>
                <a:tab pos="0" algn="l"/>
              </a:tabLst>
            </a:pPr>
            <a:r>
              <a:rPr lang="en-GB" sz="2200" b="1" strike="noStrike" spc="-1">
                <a:solidFill>
                  <a:srgbClr val="FF0000"/>
                </a:solidFill>
                <a:latin typeface="Calibri"/>
                <a:ea typeface="Calibri"/>
              </a:rPr>
              <a:t>MAIN RESULTS</a:t>
            </a:r>
            <a:endParaRPr lang="en-GB" sz="2200" b="0" strike="noStrike" spc="-1">
              <a:latin typeface="Arial"/>
            </a:endParaRPr>
          </a:p>
          <a:p>
            <a:pPr marL="280080" indent="-343080">
              <a:lnSpc>
                <a:spcPct val="100000"/>
              </a:lnSpc>
              <a:buClr>
                <a:srgbClr val="000000"/>
              </a:buClr>
              <a:buFont typeface="Arial"/>
              <a:buChar char="•"/>
              <a:tabLst>
                <a:tab pos="0" algn="l"/>
              </a:tabLst>
            </a:pPr>
            <a:r>
              <a:rPr lang="en-GB" sz="1900" b="0" strike="noStrike" spc="-1">
                <a:solidFill>
                  <a:srgbClr val="000000"/>
                </a:solidFill>
                <a:latin typeface="Calibri"/>
                <a:ea typeface="Calibri"/>
              </a:rPr>
              <a:t>High power scenarios will be operated with high radiated power fraction (f</a:t>
            </a:r>
            <a:r>
              <a:rPr lang="en-GB" sz="1900" b="0" strike="noStrike" spc="-1" baseline="-25000">
                <a:solidFill>
                  <a:srgbClr val="000000"/>
                </a:solidFill>
                <a:latin typeface="Calibri"/>
                <a:ea typeface="Calibri"/>
              </a:rPr>
              <a:t>RAD,TOT</a:t>
            </a:r>
            <a:r>
              <a:rPr lang="en-GB" sz="1900" b="0" strike="noStrike" spc="-1">
                <a:solidFill>
                  <a:srgbClr val="000000"/>
                </a:solidFill>
                <a:latin typeface="Calibri"/>
                <a:ea typeface="Calibri"/>
              </a:rPr>
              <a:t>&gt;80%)</a:t>
            </a:r>
            <a:endParaRPr lang="en-GB" sz="1900" b="0" strike="noStrike" spc="-1">
              <a:latin typeface="Arial"/>
            </a:endParaRPr>
          </a:p>
          <a:p>
            <a:pPr marL="280080" indent="-343080">
              <a:lnSpc>
                <a:spcPct val="100000"/>
              </a:lnSpc>
              <a:buClr>
                <a:srgbClr val="000000"/>
              </a:buClr>
              <a:buFont typeface="Arial"/>
              <a:buChar char="•"/>
              <a:tabLst>
                <a:tab pos="0" algn="l"/>
              </a:tabLst>
            </a:pPr>
            <a:r>
              <a:rPr lang="en-GB" sz="1900" b="1" strike="noStrike" spc="-1">
                <a:solidFill>
                  <a:srgbClr val="000000"/>
                </a:solidFill>
                <a:latin typeface="Calibri"/>
                <a:ea typeface="Calibri"/>
              </a:rPr>
              <a:t>Power flux</a:t>
            </a:r>
            <a:r>
              <a:rPr lang="en-GB" sz="1900" b="0" strike="noStrike" spc="-1">
                <a:solidFill>
                  <a:srgbClr val="000000"/>
                </a:solidFill>
                <a:latin typeface="Calibri"/>
                <a:ea typeface="Calibri"/>
              </a:rPr>
              <a:t> peak is not a major concern</a:t>
            </a:r>
            <a:endParaRPr lang="en-GB" sz="1900" b="0" strike="noStrike" spc="-1">
              <a:latin typeface="Arial"/>
            </a:endParaRPr>
          </a:p>
          <a:p>
            <a:pPr marL="280080" indent="-343080">
              <a:lnSpc>
                <a:spcPct val="100000"/>
              </a:lnSpc>
              <a:buClr>
                <a:srgbClr val="000000"/>
              </a:buClr>
              <a:buFont typeface="Arial"/>
              <a:buChar char="•"/>
              <a:tabLst>
                <a:tab pos="0" algn="l"/>
              </a:tabLst>
            </a:pPr>
            <a:r>
              <a:rPr lang="en-GB" sz="1900" b="1" strike="noStrike" spc="-1">
                <a:solidFill>
                  <a:srgbClr val="000000"/>
                </a:solidFill>
                <a:latin typeface="Calibri"/>
                <a:ea typeface="Calibri"/>
              </a:rPr>
              <a:t>W erosion</a:t>
            </a:r>
            <a:r>
              <a:rPr lang="en-GB" sz="1900" b="0" strike="noStrike" spc="-1">
                <a:solidFill>
                  <a:srgbClr val="000000"/>
                </a:solidFill>
                <a:latin typeface="Calibri"/>
                <a:ea typeface="Calibri"/>
              </a:rPr>
              <a:t> is the showstopper (detachment threshold)</a:t>
            </a:r>
            <a:endParaRPr lang="en-GB" sz="1900" b="0" strike="noStrike" spc="-1">
              <a:latin typeface="Arial"/>
            </a:endParaRPr>
          </a:p>
          <a:p>
            <a:pPr marL="280080" indent="-343080">
              <a:lnSpc>
                <a:spcPct val="100000"/>
              </a:lnSpc>
              <a:buClr>
                <a:srgbClr val="000000"/>
              </a:buClr>
              <a:buFont typeface="Arial"/>
              <a:buChar char="•"/>
              <a:tabLst>
                <a:tab pos="0" algn="l"/>
              </a:tabLst>
            </a:pPr>
            <a:r>
              <a:rPr lang="en-GB" sz="1900" b="0" strike="noStrike" spc="-1">
                <a:solidFill>
                  <a:srgbClr val="000000"/>
                </a:solidFill>
                <a:latin typeface="Calibri"/>
                <a:ea typeface="Calibri"/>
              </a:rPr>
              <a:t>P</a:t>
            </a:r>
            <a:r>
              <a:rPr lang="en-GB" sz="1900" b="0" strike="noStrike" spc="-1" baseline="-25000">
                <a:solidFill>
                  <a:srgbClr val="000000"/>
                </a:solidFill>
                <a:latin typeface="Calibri"/>
                <a:ea typeface="Calibri"/>
              </a:rPr>
              <a:t>sep,L-H</a:t>
            </a:r>
            <a:r>
              <a:rPr lang="en-GB" sz="1900" b="0" strike="noStrike" spc="-1">
                <a:solidFill>
                  <a:srgbClr val="000000"/>
                </a:solidFill>
                <a:latin typeface="Calibri"/>
                <a:ea typeface="Calibri"/>
              </a:rPr>
              <a:t>=10/14 MW → H-mode </a:t>
            </a:r>
            <a:r>
              <a:rPr lang="en-GB" sz="1900" b="1" strike="noStrike" spc="-1">
                <a:solidFill>
                  <a:srgbClr val="000000"/>
                </a:solidFill>
                <a:latin typeface="Calibri"/>
                <a:ea typeface="Calibri"/>
              </a:rPr>
              <a:t>access is guaranteed</a:t>
            </a:r>
            <a:r>
              <a:rPr lang="en-GB" sz="1900" b="0" strike="noStrike" spc="-1">
                <a:solidFill>
                  <a:srgbClr val="000000"/>
                </a:solidFill>
                <a:latin typeface="Calibri"/>
                <a:ea typeface="Calibri"/>
              </a:rPr>
              <a:t>; detachment can be obtained with higher P</a:t>
            </a:r>
            <a:r>
              <a:rPr lang="en-GB" sz="1900" b="0" strike="noStrike" spc="-1" baseline="-25000">
                <a:solidFill>
                  <a:srgbClr val="000000"/>
                </a:solidFill>
                <a:latin typeface="Calibri"/>
                <a:ea typeface="Calibri"/>
              </a:rPr>
              <a:t>sep</a:t>
            </a:r>
            <a:endParaRPr lang="en-GB" sz="1900" b="0" strike="noStrike" spc="-1">
              <a:latin typeface="Arial"/>
            </a:endParaRPr>
          </a:p>
        </p:txBody>
      </p:sp>
      <p:sp>
        <p:nvSpPr>
          <p:cNvPr id="152" name="PlaceHolder 3"/>
          <p:cNvSpPr>
            <a:spLocks noGrp="1"/>
          </p:cNvSpPr>
          <p:nvPr>
            <p:ph/>
          </p:nvPr>
        </p:nvSpPr>
        <p:spPr>
          <a:xfrm>
            <a:off x="720000" y="725760"/>
            <a:ext cx="11036520" cy="984960"/>
          </a:xfrm>
          <a:prstGeom prst="rect">
            <a:avLst/>
          </a:prstGeom>
          <a:noFill/>
          <a:ln w="0">
            <a:noFill/>
          </a:ln>
        </p:spPr>
        <p:txBody>
          <a:bodyPr anchor="t">
            <a:normAutofit fontScale="86500" lnSpcReduction="20000"/>
          </a:bodyPr>
          <a:lstStyle/>
          <a:p>
            <a:pPr marL="457200" indent="-343080">
              <a:lnSpc>
                <a:spcPct val="100000"/>
              </a:lnSpc>
              <a:buClr>
                <a:srgbClr val="000000"/>
              </a:buClr>
              <a:buFont typeface="Arial"/>
              <a:buChar char="•"/>
            </a:pPr>
            <a:r>
              <a:rPr lang="en-GB" sz="1900" b="1" strike="noStrike" spc="-1">
                <a:solidFill>
                  <a:srgbClr val="000000"/>
                </a:solidFill>
                <a:latin typeface="Calibri"/>
                <a:ea typeface="Calibri"/>
              </a:rPr>
              <a:t>n</a:t>
            </a:r>
            <a:r>
              <a:rPr lang="en-GB" sz="1900" b="1" strike="noStrike" spc="-1" baseline="-25000">
                <a:solidFill>
                  <a:srgbClr val="000000"/>
                </a:solidFill>
                <a:latin typeface="Calibri"/>
                <a:ea typeface="Calibri"/>
              </a:rPr>
              <a:t>e,sep</a:t>
            </a:r>
            <a:r>
              <a:rPr lang="en-GB" sz="1900" b="1" strike="noStrike" spc="-1">
                <a:solidFill>
                  <a:srgbClr val="000000"/>
                </a:solidFill>
                <a:latin typeface="Calibri"/>
                <a:ea typeface="Calibri"/>
              </a:rPr>
              <a:t> = 3.0x10</a:t>
            </a:r>
            <a:r>
              <a:rPr lang="en-GB" sz="1900" b="1" strike="noStrike" spc="-1" baseline="30000">
                <a:solidFill>
                  <a:srgbClr val="000000"/>
                </a:solidFill>
                <a:latin typeface="Calibri"/>
                <a:ea typeface="Calibri"/>
              </a:rPr>
              <a:t>19</a:t>
            </a:r>
            <a:r>
              <a:rPr lang="en-GB" sz="1900" b="1" strike="noStrike" spc="-1">
                <a:solidFill>
                  <a:srgbClr val="000000"/>
                </a:solidFill>
                <a:latin typeface="Calibri"/>
                <a:ea typeface="Calibri"/>
              </a:rPr>
              <a:t>m</a:t>
            </a:r>
            <a:r>
              <a:rPr lang="en-GB" sz="1900" b="1" strike="noStrike" spc="-1" baseline="30000">
                <a:solidFill>
                  <a:srgbClr val="000000"/>
                </a:solidFill>
                <a:latin typeface="Calibri"/>
                <a:ea typeface="Calibri"/>
              </a:rPr>
              <a:t>-3</a:t>
            </a:r>
            <a:r>
              <a:rPr lang="en-GB" sz="1900" b="0" strike="noStrike" spc="-1">
                <a:solidFill>
                  <a:srgbClr val="000000"/>
                </a:solidFill>
                <a:latin typeface="Calibri"/>
                <a:ea typeface="Calibri"/>
              </a:rPr>
              <a:t> (high value → </a:t>
            </a:r>
            <a:r>
              <a:rPr lang="en-GB" sz="1900" b="0" strike="noStrike" spc="-1">
                <a:solidFill>
                  <a:srgbClr val="FF0000"/>
                </a:solidFill>
                <a:latin typeface="Calibri"/>
                <a:ea typeface="Calibri"/>
              </a:rPr>
              <a:t>it has consequences on scenario performances</a:t>
            </a:r>
            <a:r>
              <a:rPr lang="en-GB" sz="1900" b="0" strike="noStrike" spc="-1">
                <a:solidFill>
                  <a:srgbClr val="000000"/>
                </a:solidFill>
                <a:latin typeface="Calibri"/>
                <a:ea typeface="Calibri"/>
              </a:rPr>
              <a:t>)</a:t>
            </a:r>
            <a:endParaRPr lang="en-GB" sz="1900" b="0" strike="noStrike" spc="-1">
              <a:solidFill>
                <a:srgbClr val="000000"/>
              </a:solidFill>
              <a:latin typeface="Arial"/>
            </a:endParaRPr>
          </a:p>
          <a:p>
            <a:pPr marL="457200" indent="-343080">
              <a:lnSpc>
                <a:spcPct val="100000"/>
              </a:lnSpc>
              <a:buClr>
                <a:srgbClr val="000000"/>
              </a:buClr>
              <a:buFont typeface="Arial"/>
              <a:buChar char="•"/>
            </a:pPr>
            <a:r>
              <a:rPr lang="en-GB" sz="1900" b="0" strike="noStrike" spc="-1">
                <a:solidFill>
                  <a:srgbClr val="000000"/>
                </a:solidFill>
                <a:latin typeface="Calibri"/>
                <a:ea typeface="Calibri"/>
              </a:rPr>
              <a:t>High impurity concentration (n</a:t>
            </a:r>
            <a:r>
              <a:rPr lang="en-GB" sz="1900" b="0" strike="noStrike" spc="-1" baseline="-25000">
                <a:solidFill>
                  <a:srgbClr val="000000"/>
                </a:solidFill>
                <a:latin typeface="Calibri"/>
                <a:ea typeface="Calibri"/>
              </a:rPr>
              <a:t>D</a:t>
            </a:r>
            <a:r>
              <a:rPr lang="en-GB" sz="1900" b="0" strike="noStrike" spc="-1">
                <a:solidFill>
                  <a:srgbClr val="000000"/>
                </a:solidFill>
                <a:latin typeface="Calibri"/>
                <a:ea typeface="Calibri"/>
              </a:rPr>
              <a:t>/ n</a:t>
            </a:r>
            <a:r>
              <a:rPr lang="en-GB" sz="1900" b="0" strike="noStrike" spc="-1" baseline="-25000">
                <a:solidFill>
                  <a:srgbClr val="000000"/>
                </a:solidFill>
                <a:latin typeface="Calibri"/>
                <a:ea typeface="Calibri"/>
              </a:rPr>
              <a:t>e,sep</a:t>
            </a:r>
            <a:r>
              <a:rPr lang="en-GB" sz="1900" b="0" strike="noStrike" spc="-1">
                <a:solidFill>
                  <a:srgbClr val="000000"/>
                </a:solidFill>
                <a:latin typeface="Calibri"/>
                <a:ea typeface="Calibri"/>
              </a:rPr>
              <a:t> = 66%)</a:t>
            </a:r>
            <a:endParaRPr lang="en-GB" sz="1900" b="0" strike="noStrike" spc="-1">
              <a:solidFill>
                <a:srgbClr val="000000"/>
              </a:solidFill>
              <a:latin typeface="Arial"/>
            </a:endParaRPr>
          </a:p>
          <a:p>
            <a:pPr marL="457200" indent="-343080">
              <a:lnSpc>
                <a:spcPct val="100000"/>
              </a:lnSpc>
              <a:buClr>
                <a:srgbClr val="000000"/>
              </a:buClr>
              <a:buFont typeface="Arial"/>
              <a:buChar char="•"/>
            </a:pPr>
            <a:r>
              <a:rPr lang="en-GB" sz="1900" b="0" strike="noStrike" spc="-1">
                <a:solidFill>
                  <a:srgbClr val="000000"/>
                </a:solidFill>
                <a:latin typeface="Calibri"/>
                <a:ea typeface="Calibri"/>
              </a:rPr>
              <a:t>Performed an input power scan (22-26-30MW)</a:t>
            </a:r>
            <a:endParaRPr lang="en-GB" sz="1900" b="0" strike="noStrike" spc="-1">
              <a:solidFill>
                <a:srgbClr val="000000"/>
              </a:solidFill>
              <a:latin typeface="Arial"/>
            </a:endParaRPr>
          </a:p>
        </p:txBody>
      </p:sp>
      <p:sp>
        <p:nvSpPr>
          <p:cNvPr id="153" name="Google Shape;141;p9"/>
          <p:cNvSpPr/>
          <p:nvPr/>
        </p:nvSpPr>
        <p:spPr>
          <a:xfrm>
            <a:off x="9974160" y="837360"/>
            <a:ext cx="1782360" cy="304200"/>
          </a:xfrm>
          <a:prstGeom prst="rect">
            <a:avLst/>
          </a:prstGeom>
          <a:noFill/>
          <a:ln w="0">
            <a:noFill/>
          </a:ln>
        </p:spPr>
        <p:style>
          <a:lnRef idx="0">
            <a:scrgbClr r="0" g="0" b="0"/>
          </a:lnRef>
          <a:fillRef idx="0">
            <a:scrgbClr r="0" g="0" b="0"/>
          </a:fillRef>
          <a:effectRef idx="0">
            <a:scrgbClr r="0" g="0" b="0"/>
          </a:effectRef>
          <a:fontRef idx="minor"/>
        </p:style>
        <p:txBody>
          <a:bodyPr anchor="t">
            <a:spAutoFit/>
          </a:bodyPr>
          <a:lstStyle/>
          <a:p>
            <a:pPr>
              <a:lnSpc>
                <a:spcPct val="100000"/>
              </a:lnSpc>
              <a:buNone/>
              <a:tabLst>
                <a:tab pos="0" algn="l"/>
              </a:tabLst>
            </a:pPr>
            <a:r>
              <a:rPr lang="en-GB" sz="1400" b="0" strike="noStrike" spc="-1">
                <a:solidFill>
                  <a:srgbClr val="000000"/>
                </a:solidFill>
                <a:latin typeface="Arial"/>
                <a:ea typeface="Arial"/>
              </a:rPr>
              <a:t>SOLEDGE-EIRENE</a:t>
            </a:r>
            <a:endParaRPr lang="en-GB" sz="1400" b="0" strike="noStrike" spc="-1">
              <a:latin typeface="Arial"/>
            </a:endParaRPr>
          </a:p>
        </p:txBody>
      </p:sp>
      <p:graphicFrame>
        <p:nvGraphicFramePr>
          <p:cNvPr id="154" name="Google Shape;113;g2d6056f0fb4_0_12"/>
          <p:cNvGraphicFramePr/>
          <p:nvPr/>
        </p:nvGraphicFramePr>
        <p:xfrm>
          <a:off x="825480" y="1860840"/>
          <a:ext cx="5124240" cy="2309400"/>
        </p:xfrm>
        <a:graphic>
          <a:graphicData uri="http://schemas.openxmlformats.org/drawingml/2006/table">
            <a:tbl>
              <a:tblPr/>
              <a:tblGrid>
                <a:gridCol w="1327320">
                  <a:extLst>
                    <a:ext uri="{9D8B030D-6E8A-4147-A177-3AD203B41FA5}">
                      <a16:colId xmlns:a16="http://schemas.microsoft.com/office/drawing/2014/main" val="20000"/>
                    </a:ext>
                  </a:extLst>
                </a:gridCol>
                <a:gridCol w="1296360">
                  <a:extLst>
                    <a:ext uri="{9D8B030D-6E8A-4147-A177-3AD203B41FA5}">
                      <a16:colId xmlns:a16="http://schemas.microsoft.com/office/drawing/2014/main" val="20001"/>
                    </a:ext>
                  </a:extLst>
                </a:gridCol>
                <a:gridCol w="1228320">
                  <a:extLst>
                    <a:ext uri="{9D8B030D-6E8A-4147-A177-3AD203B41FA5}">
                      <a16:colId xmlns:a16="http://schemas.microsoft.com/office/drawing/2014/main" val="20002"/>
                    </a:ext>
                  </a:extLst>
                </a:gridCol>
                <a:gridCol w="1272240">
                  <a:extLst>
                    <a:ext uri="{9D8B030D-6E8A-4147-A177-3AD203B41FA5}">
                      <a16:colId xmlns:a16="http://schemas.microsoft.com/office/drawing/2014/main" val="20003"/>
                    </a:ext>
                  </a:extLst>
                </a:gridCol>
              </a:tblGrid>
              <a:tr h="334080">
                <a:tc>
                  <a:txBody>
                    <a:bodyPr/>
                    <a:lstStyle/>
                    <a:p>
                      <a:pPr>
                        <a:lnSpc>
                          <a:spcPct val="100000"/>
                        </a:lnSpc>
                        <a:buNone/>
                        <a:tabLst>
                          <a:tab pos="0" algn="l"/>
                        </a:tabLst>
                      </a:pPr>
                      <a:r>
                        <a:rPr lang="en-GB" sz="1400" b="1" strike="noStrike" spc="-1">
                          <a:solidFill>
                            <a:srgbClr val="000000"/>
                          </a:solidFill>
                          <a:latin typeface="Arial"/>
                          <a:ea typeface="Arial"/>
                        </a:rPr>
                        <a:t>P</a:t>
                      </a:r>
                      <a:r>
                        <a:rPr lang="en-GB" sz="1400" b="1" strike="noStrike" spc="-1" baseline="-25000">
                          <a:solidFill>
                            <a:srgbClr val="000000"/>
                          </a:solidFill>
                          <a:latin typeface="Arial"/>
                          <a:ea typeface="Arial"/>
                        </a:rPr>
                        <a:t>ρ=0.9 (in. bound.)</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9999CC"/>
                    </a:solidFill>
                  </a:tcPr>
                </a:tc>
                <a:tc>
                  <a:txBody>
                    <a:bodyPr/>
                    <a:lstStyle/>
                    <a:p>
                      <a:pPr algn="ctr">
                        <a:lnSpc>
                          <a:spcPct val="100000"/>
                        </a:lnSpc>
                        <a:buNone/>
                        <a:tabLst>
                          <a:tab pos="0" algn="l"/>
                        </a:tabLst>
                      </a:pPr>
                      <a:r>
                        <a:rPr lang="en-GB" sz="1400" b="1" strike="noStrike" spc="-1">
                          <a:solidFill>
                            <a:srgbClr val="000000"/>
                          </a:solidFill>
                          <a:latin typeface="Arial"/>
                          <a:ea typeface="Arial"/>
                        </a:rPr>
                        <a:t>22 MW</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9999CC"/>
                    </a:solidFill>
                  </a:tcPr>
                </a:tc>
                <a:tc>
                  <a:txBody>
                    <a:bodyPr/>
                    <a:lstStyle/>
                    <a:p>
                      <a:pPr algn="ctr">
                        <a:lnSpc>
                          <a:spcPct val="100000"/>
                        </a:lnSpc>
                        <a:buNone/>
                        <a:tabLst>
                          <a:tab pos="0" algn="l"/>
                        </a:tabLst>
                      </a:pPr>
                      <a:r>
                        <a:rPr lang="en-GB" sz="1400" b="1" strike="noStrike" spc="-1">
                          <a:solidFill>
                            <a:srgbClr val="000000"/>
                          </a:solidFill>
                          <a:latin typeface="Arial"/>
                          <a:ea typeface="Arial"/>
                        </a:rPr>
                        <a:t>26 MW</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9999CC"/>
                    </a:solidFill>
                  </a:tcPr>
                </a:tc>
                <a:tc>
                  <a:txBody>
                    <a:bodyPr/>
                    <a:lstStyle/>
                    <a:p>
                      <a:pPr algn="ctr">
                        <a:lnSpc>
                          <a:spcPct val="100000"/>
                        </a:lnSpc>
                        <a:buNone/>
                        <a:tabLst>
                          <a:tab pos="0" algn="l"/>
                        </a:tabLst>
                      </a:pPr>
                      <a:r>
                        <a:rPr lang="en-GB" sz="1400" b="1" strike="noStrike" spc="-1">
                          <a:solidFill>
                            <a:srgbClr val="000000"/>
                          </a:solidFill>
                          <a:latin typeface="Arial"/>
                          <a:ea typeface="Arial"/>
                        </a:rPr>
                        <a:t>30 MW</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9999CC"/>
                    </a:solidFill>
                  </a:tcPr>
                </a:tc>
                <a:extLst>
                  <a:ext uri="{0D108BD9-81ED-4DB2-BD59-A6C34878D82A}">
                    <a16:rowId xmlns:a16="http://schemas.microsoft.com/office/drawing/2014/main" val="10000"/>
                  </a:ext>
                </a:extLst>
              </a:tr>
              <a:tr h="334080">
                <a:tc>
                  <a:txBody>
                    <a:bodyPr/>
                    <a:lstStyle/>
                    <a:p>
                      <a:pPr>
                        <a:lnSpc>
                          <a:spcPct val="100000"/>
                        </a:lnSpc>
                        <a:buNone/>
                        <a:tabLst>
                          <a:tab pos="0" algn="l"/>
                        </a:tabLst>
                      </a:pPr>
                      <a:r>
                        <a:rPr lang="en-GB" sz="1400" b="0" strike="noStrike" spc="-1">
                          <a:solidFill>
                            <a:srgbClr val="000000"/>
                          </a:solidFill>
                          <a:latin typeface="Arial"/>
                          <a:ea typeface="Arial"/>
                        </a:rPr>
                        <a:t>Γ</a:t>
                      </a:r>
                      <a:r>
                        <a:rPr lang="en-GB" sz="1400" b="0" strike="noStrike" spc="-1" baseline="-25000">
                          <a:solidFill>
                            <a:srgbClr val="000000"/>
                          </a:solidFill>
                          <a:latin typeface="Arial"/>
                          <a:ea typeface="Arial"/>
                        </a:rPr>
                        <a:t>E</a:t>
                      </a:r>
                      <a:r>
                        <a:rPr lang="en-GB" sz="1400" b="0" strike="noStrike" spc="-1">
                          <a:solidFill>
                            <a:srgbClr val="000000"/>
                          </a:solidFill>
                          <a:latin typeface="Arial"/>
                          <a:ea typeface="Arial"/>
                        </a:rPr>
                        <a:t> peak</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E6E6FF"/>
                    </a:solidFill>
                  </a:tcPr>
                </a:tc>
                <a:tc>
                  <a:txBody>
                    <a:bodyPr/>
                    <a:lstStyle/>
                    <a:p>
                      <a:pPr algn="ctr">
                        <a:lnSpc>
                          <a:spcPct val="100000"/>
                        </a:lnSpc>
                        <a:buNone/>
                        <a:tabLst>
                          <a:tab pos="0" algn="l"/>
                        </a:tabLst>
                      </a:pPr>
                      <a:r>
                        <a:rPr lang="en-GB" sz="1400" b="0" strike="noStrike" spc="-1">
                          <a:solidFill>
                            <a:srgbClr val="00A933"/>
                          </a:solidFill>
                          <a:latin typeface="Arial"/>
                          <a:ea typeface="Arial"/>
                        </a:rPr>
                        <a:t>2.5 MW/m</a:t>
                      </a:r>
                      <a:r>
                        <a:rPr lang="en-GB" sz="1400" b="0" strike="noStrike" spc="-1" baseline="30000">
                          <a:solidFill>
                            <a:srgbClr val="00A933"/>
                          </a:solidFill>
                          <a:latin typeface="Arial"/>
                          <a:ea typeface="Arial"/>
                        </a:rPr>
                        <a:t>2</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E6E6FF"/>
                    </a:solidFill>
                  </a:tcPr>
                </a:tc>
                <a:tc>
                  <a:txBody>
                    <a:bodyPr/>
                    <a:lstStyle/>
                    <a:p>
                      <a:pPr algn="ctr">
                        <a:lnSpc>
                          <a:spcPct val="100000"/>
                        </a:lnSpc>
                        <a:buNone/>
                        <a:tabLst>
                          <a:tab pos="0" algn="l"/>
                        </a:tabLst>
                      </a:pPr>
                      <a:r>
                        <a:rPr lang="en-GB" sz="1400" b="0" strike="noStrike" spc="-1">
                          <a:solidFill>
                            <a:srgbClr val="FF8000"/>
                          </a:solidFill>
                          <a:latin typeface="Arial"/>
                          <a:ea typeface="Arial"/>
                        </a:rPr>
                        <a:t>10 MW/m</a:t>
                      </a:r>
                      <a:r>
                        <a:rPr lang="en-GB" sz="1400" b="0" strike="noStrike" spc="-1" baseline="30000">
                          <a:solidFill>
                            <a:srgbClr val="FF8000"/>
                          </a:solidFill>
                          <a:latin typeface="Arial"/>
                          <a:ea typeface="Arial"/>
                        </a:rPr>
                        <a:t>2</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E6E6FF"/>
                    </a:solidFill>
                  </a:tcPr>
                </a:tc>
                <a:tc>
                  <a:txBody>
                    <a:bodyPr/>
                    <a:lstStyle/>
                    <a:p>
                      <a:pPr algn="ctr">
                        <a:lnSpc>
                          <a:spcPct val="100000"/>
                        </a:lnSpc>
                        <a:buNone/>
                        <a:tabLst>
                          <a:tab pos="0" algn="l"/>
                        </a:tabLst>
                      </a:pPr>
                      <a:r>
                        <a:rPr lang="en-GB" sz="1400" b="0" strike="noStrike" spc="-1">
                          <a:solidFill>
                            <a:srgbClr val="FF0000"/>
                          </a:solidFill>
                          <a:latin typeface="Arial"/>
                          <a:ea typeface="Arial"/>
                        </a:rPr>
                        <a:t>18 MW/m</a:t>
                      </a:r>
                      <a:r>
                        <a:rPr lang="en-GB" sz="1400" b="0" strike="noStrike" spc="-1" baseline="30000">
                          <a:solidFill>
                            <a:srgbClr val="FF0000"/>
                          </a:solidFill>
                          <a:latin typeface="Arial"/>
                          <a:ea typeface="Arial"/>
                        </a:rPr>
                        <a:t>2</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E6E6FF"/>
                    </a:solidFill>
                  </a:tcPr>
                </a:tc>
                <a:extLst>
                  <a:ext uri="{0D108BD9-81ED-4DB2-BD59-A6C34878D82A}">
                    <a16:rowId xmlns:a16="http://schemas.microsoft.com/office/drawing/2014/main" val="10001"/>
                  </a:ext>
                </a:extLst>
              </a:tr>
              <a:tr h="304920">
                <a:tc>
                  <a:txBody>
                    <a:bodyPr/>
                    <a:lstStyle/>
                    <a:p>
                      <a:pPr>
                        <a:lnSpc>
                          <a:spcPct val="100000"/>
                        </a:lnSpc>
                        <a:buNone/>
                        <a:tabLst>
                          <a:tab pos="0" algn="l"/>
                        </a:tabLst>
                      </a:pPr>
                      <a:r>
                        <a:rPr lang="en-GB" sz="1400" b="0" strike="noStrike" spc="-1">
                          <a:solidFill>
                            <a:srgbClr val="000000"/>
                          </a:solidFill>
                          <a:latin typeface="Arial"/>
                          <a:ea typeface="Arial"/>
                        </a:rPr>
                        <a:t>Div. plasma</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FFFFFF"/>
                    </a:solidFill>
                  </a:tcPr>
                </a:tc>
                <a:tc>
                  <a:txBody>
                    <a:bodyPr/>
                    <a:lstStyle/>
                    <a:p>
                      <a:pPr algn="ctr">
                        <a:lnSpc>
                          <a:spcPct val="100000"/>
                        </a:lnSpc>
                        <a:buNone/>
                        <a:tabLst>
                          <a:tab pos="0" algn="l"/>
                        </a:tabLst>
                      </a:pPr>
                      <a:r>
                        <a:rPr lang="en-GB" sz="1400" b="0" strike="noStrike" spc="-1">
                          <a:solidFill>
                            <a:srgbClr val="00A933"/>
                          </a:solidFill>
                          <a:latin typeface="Arial"/>
                          <a:ea typeface="Arial"/>
                        </a:rPr>
                        <a:t>Detached</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FFFFFF"/>
                    </a:solidFill>
                  </a:tcPr>
                </a:tc>
                <a:tc>
                  <a:txBody>
                    <a:bodyPr/>
                    <a:lstStyle/>
                    <a:p>
                      <a:pPr algn="ctr">
                        <a:lnSpc>
                          <a:spcPct val="100000"/>
                        </a:lnSpc>
                        <a:buNone/>
                        <a:tabLst>
                          <a:tab pos="0" algn="l"/>
                        </a:tabLst>
                      </a:pPr>
                      <a:r>
                        <a:rPr lang="en-GB" sz="1400" b="0" strike="noStrike" spc="-1">
                          <a:solidFill>
                            <a:srgbClr val="FF0000"/>
                          </a:solidFill>
                          <a:latin typeface="Arial"/>
                          <a:ea typeface="Arial"/>
                        </a:rPr>
                        <a:t>Attached</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FFFFFF"/>
                    </a:solidFill>
                  </a:tcPr>
                </a:tc>
                <a:tc>
                  <a:txBody>
                    <a:bodyPr/>
                    <a:lstStyle/>
                    <a:p>
                      <a:pPr algn="ctr">
                        <a:lnSpc>
                          <a:spcPct val="100000"/>
                        </a:lnSpc>
                        <a:buNone/>
                        <a:tabLst>
                          <a:tab pos="0" algn="l"/>
                        </a:tabLst>
                      </a:pPr>
                      <a:r>
                        <a:rPr lang="en-GB" sz="1400" b="0" strike="noStrike" spc="-1">
                          <a:solidFill>
                            <a:srgbClr val="FF0000"/>
                          </a:solidFill>
                          <a:latin typeface="Arial"/>
                          <a:ea typeface="Arial"/>
                        </a:rPr>
                        <a:t>Attached</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FFFFFF"/>
                    </a:solidFill>
                  </a:tcPr>
                </a:tc>
                <a:extLst>
                  <a:ext uri="{0D108BD9-81ED-4DB2-BD59-A6C34878D82A}">
                    <a16:rowId xmlns:a16="http://schemas.microsoft.com/office/drawing/2014/main" val="10002"/>
                  </a:ext>
                </a:extLst>
              </a:tr>
              <a:tr h="334080">
                <a:tc>
                  <a:txBody>
                    <a:bodyPr/>
                    <a:lstStyle/>
                    <a:p>
                      <a:pPr>
                        <a:lnSpc>
                          <a:spcPct val="100000"/>
                        </a:lnSpc>
                        <a:buNone/>
                        <a:tabLst>
                          <a:tab pos="0" algn="l"/>
                        </a:tabLst>
                      </a:pPr>
                      <a:r>
                        <a:rPr lang="en-GB" sz="1400" b="0" strike="noStrike" spc="-1">
                          <a:solidFill>
                            <a:srgbClr val="000000"/>
                          </a:solidFill>
                          <a:latin typeface="Arial"/>
                          <a:ea typeface="Arial"/>
                        </a:rPr>
                        <a:t>P</a:t>
                      </a:r>
                      <a:r>
                        <a:rPr lang="en-GB" sz="1400" b="0" strike="noStrike" spc="-1" baseline="-25000">
                          <a:solidFill>
                            <a:srgbClr val="000000"/>
                          </a:solidFill>
                          <a:latin typeface="Arial"/>
                          <a:ea typeface="Arial"/>
                        </a:rPr>
                        <a:t>rad,SOLEDGE</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E6E6FF"/>
                    </a:solidFill>
                  </a:tcPr>
                </a:tc>
                <a:tc>
                  <a:txBody>
                    <a:bodyPr/>
                    <a:lstStyle/>
                    <a:p>
                      <a:pPr algn="ctr">
                        <a:lnSpc>
                          <a:spcPct val="100000"/>
                        </a:lnSpc>
                        <a:buNone/>
                        <a:tabLst>
                          <a:tab pos="0" algn="l"/>
                        </a:tabLst>
                      </a:pPr>
                      <a:r>
                        <a:rPr lang="en-GB" sz="1400" b="0" strike="noStrike" spc="-1">
                          <a:solidFill>
                            <a:srgbClr val="000000"/>
                          </a:solidFill>
                          <a:latin typeface="Arial"/>
                          <a:ea typeface="Arial"/>
                        </a:rPr>
                        <a:t>16.4</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E6E6FF"/>
                    </a:solidFill>
                  </a:tcPr>
                </a:tc>
                <a:tc>
                  <a:txBody>
                    <a:bodyPr/>
                    <a:lstStyle/>
                    <a:p>
                      <a:pPr algn="ctr">
                        <a:lnSpc>
                          <a:spcPct val="100000"/>
                        </a:lnSpc>
                        <a:buNone/>
                        <a:tabLst>
                          <a:tab pos="0" algn="l"/>
                        </a:tabLst>
                      </a:pPr>
                      <a:r>
                        <a:rPr lang="en-GB" sz="1400" b="0" strike="noStrike" spc="-1">
                          <a:solidFill>
                            <a:srgbClr val="000000"/>
                          </a:solidFill>
                          <a:latin typeface="Arial"/>
                          <a:ea typeface="Arial"/>
                        </a:rPr>
                        <a:t>18.9</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E6E6FF"/>
                    </a:solidFill>
                  </a:tcPr>
                </a:tc>
                <a:tc>
                  <a:txBody>
                    <a:bodyPr/>
                    <a:lstStyle/>
                    <a:p>
                      <a:pPr algn="ctr">
                        <a:lnSpc>
                          <a:spcPct val="100000"/>
                        </a:lnSpc>
                        <a:buNone/>
                        <a:tabLst>
                          <a:tab pos="0" algn="l"/>
                        </a:tabLst>
                      </a:pPr>
                      <a:r>
                        <a:rPr lang="en-GB" sz="1400" b="0" strike="noStrike" spc="-1">
                          <a:solidFill>
                            <a:srgbClr val="000000"/>
                          </a:solidFill>
                          <a:latin typeface="Arial"/>
                          <a:ea typeface="Arial"/>
                        </a:rPr>
                        <a:t>17.5</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E6E6FF"/>
                    </a:solidFill>
                  </a:tcPr>
                </a:tc>
                <a:extLst>
                  <a:ext uri="{0D108BD9-81ED-4DB2-BD59-A6C34878D82A}">
                    <a16:rowId xmlns:a16="http://schemas.microsoft.com/office/drawing/2014/main" val="10003"/>
                  </a:ext>
                </a:extLst>
              </a:tr>
              <a:tr h="334080">
                <a:tc>
                  <a:txBody>
                    <a:bodyPr/>
                    <a:lstStyle/>
                    <a:p>
                      <a:pPr>
                        <a:lnSpc>
                          <a:spcPct val="100000"/>
                        </a:lnSpc>
                        <a:buNone/>
                        <a:tabLst>
                          <a:tab pos="0" algn="l"/>
                        </a:tabLst>
                      </a:pPr>
                      <a:r>
                        <a:rPr lang="en-GB" sz="1400" b="0" strike="noStrike" spc="-1">
                          <a:solidFill>
                            <a:srgbClr val="000000"/>
                          </a:solidFill>
                          <a:latin typeface="Arial"/>
                          <a:ea typeface="Arial"/>
                        </a:rPr>
                        <a:t>P</a:t>
                      </a:r>
                      <a:r>
                        <a:rPr lang="en-GB" sz="1400" b="0" strike="noStrike" spc="-1" baseline="-25000">
                          <a:solidFill>
                            <a:srgbClr val="000000"/>
                          </a:solidFill>
                          <a:latin typeface="Arial"/>
                          <a:ea typeface="Arial"/>
                        </a:rPr>
                        <a:t>rad,SOL (ρ&gt;1)</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FFFFFF"/>
                    </a:solidFill>
                  </a:tcPr>
                </a:tc>
                <a:tc>
                  <a:txBody>
                    <a:bodyPr/>
                    <a:lstStyle/>
                    <a:p>
                      <a:pPr algn="ctr">
                        <a:lnSpc>
                          <a:spcPct val="100000"/>
                        </a:lnSpc>
                        <a:buNone/>
                        <a:tabLst>
                          <a:tab pos="0" algn="l"/>
                        </a:tabLst>
                      </a:pPr>
                      <a:r>
                        <a:rPr lang="en-GB" sz="1400" b="0" strike="noStrike" spc="-1">
                          <a:solidFill>
                            <a:srgbClr val="000000"/>
                          </a:solidFill>
                          <a:latin typeface="Arial"/>
                          <a:ea typeface="Arial"/>
                        </a:rPr>
                        <a:t>11.6</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FFFFFF"/>
                    </a:solidFill>
                  </a:tcPr>
                </a:tc>
                <a:tc>
                  <a:txBody>
                    <a:bodyPr/>
                    <a:lstStyle/>
                    <a:p>
                      <a:pPr algn="ctr">
                        <a:lnSpc>
                          <a:spcPct val="100000"/>
                        </a:lnSpc>
                        <a:buNone/>
                        <a:tabLst>
                          <a:tab pos="0" algn="l"/>
                        </a:tabLst>
                      </a:pPr>
                      <a:r>
                        <a:rPr lang="en-GB" sz="1400" b="0" strike="noStrike" spc="-1">
                          <a:solidFill>
                            <a:srgbClr val="000000"/>
                          </a:solidFill>
                          <a:latin typeface="Arial"/>
                          <a:ea typeface="Arial"/>
                        </a:rPr>
                        <a:t>13.3</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FFFFFF"/>
                    </a:solidFill>
                  </a:tcPr>
                </a:tc>
                <a:tc>
                  <a:txBody>
                    <a:bodyPr/>
                    <a:lstStyle/>
                    <a:p>
                      <a:pPr algn="ctr">
                        <a:lnSpc>
                          <a:spcPct val="100000"/>
                        </a:lnSpc>
                        <a:buNone/>
                        <a:tabLst>
                          <a:tab pos="0" algn="l"/>
                        </a:tabLst>
                      </a:pPr>
                      <a:r>
                        <a:rPr lang="en-GB" sz="1400" b="0" strike="noStrike" spc="-1">
                          <a:solidFill>
                            <a:srgbClr val="000000"/>
                          </a:solidFill>
                          <a:latin typeface="Arial"/>
                          <a:ea typeface="Arial"/>
                        </a:rPr>
                        <a:t>12.8</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FFFFFF"/>
                    </a:solidFill>
                  </a:tcPr>
                </a:tc>
                <a:extLst>
                  <a:ext uri="{0D108BD9-81ED-4DB2-BD59-A6C34878D82A}">
                    <a16:rowId xmlns:a16="http://schemas.microsoft.com/office/drawing/2014/main" val="10004"/>
                  </a:ext>
                </a:extLst>
              </a:tr>
              <a:tr h="334080">
                <a:tc>
                  <a:txBody>
                    <a:bodyPr/>
                    <a:lstStyle/>
                    <a:p>
                      <a:pPr>
                        <a:lnSpc>
                          <a:spcPct val="100000"/>
                        </a:lnSpc>
                        <a:buNone/>
                        <a:tabLst>
                          <a:tab pos="0" algn="l"/>
                        </a:tabLst>
                      </a:pPr>
                      <a:r>
                        <a:rPr lang="en-GB" sz="1400" b="0" strike="noStrike" spc="-1">
                          <a:solidFill>
                            <a:srgbClr val="000000"/>
                          </a:solidFill>
                          <a:latin typeface="Arial"/>
                          <a:ea typeface="Arial"/>
                        </a:rPr>
                        <a:t>P</a:t>
                      </a:r>
                      <a:r>
                        <a:rPr lang="en-GB" sz="1400" b="0" strike="noStrike" spc="-1" baseline="-25000">
                          <a:solidFill>
                            <a:srgbClr val="000000"/>
                          </a:solidFill>
                          <a:latin typeface="Arial"/>
                          <a:ea typeface="Arial"/>
                        </a:rPr>
                        <a:t>sep,ρ=1</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E6E0EC"/>
                    </a:solidFill>
                  </a:tcPr>
                </a:tc>
                <a:tc>
                  <a:txBody>
                    <a:bodyPr/>
                    <a:lstStyle/>
                    <a:p>
                      <a:pPr algn="ctr">
                        <a:lnSpc>
                          <a:spcPct val="100000"/>
                        </a:lnSpc>
                        <a:buNone/>
                        <a:tabLst>
                          <a:tab pos="0" algn="l"/>
                        </a:tabLst>
                      </a:pPr>
                      <a:r>
                        <a:rPr lang="en-GB" sz="1400" b="0" strike="noStrike" spc="-1">
                          <a:solidFill>
                            <a:srgbClr val="000000"/>
                          </a:solidFill>
                          <a:latin typeface="Arial"/>
                          <a:ea typeface="Arial"/>
                        </a:rPr>
                        <a:t>17.8</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E6E0EC"/>
                    </a:solidFill>
                  </a:tcPr>
                </a:tc>
                <a:tc>
                  <a:txBody>
                    <a:bodyPr/>
                    <a:lstStyle/>
                    <a:p>
                      <a:pPr algn="ctr">
                        <a:lnSpc>
                          <a:spcPct val="100000"/>
                        </a:lnSpc>
                        <a:buNone/>
                        <a:tabLst>
                          <a:tab pos="0" algn="l"/>
                        </a:tabLst>
                      </a:pPr>
                      <a:r>
                        <a:rPr lang="en-GB" sz="1400" b="0" strike="noStrike" spc="-1">
                          <a:solidFill>
                            <a:srgbClr val="000000"/>
                          </a:solidFill>
                          <a:latin typeface="Arial"/>
                          <a:ea typeface="Arial"/>
                        </a:rPr>
                        <a:t>20.4</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E6E0EC"/>
                    </a:solidFill>
                  </a:tcPr>
                </a:tc>
                <a:tc>
                  <a:txBody>
                    <a:bodyPr/>
                    <a:lstStyle/>
                    <a:p>
                      <a:pPr algn="ctr">
                        <a:lnSpc>
                          <a:spcPct val="100000"/>
                        </a:lnSpc>
                        <a:buNone/>
                        <a:tabLst>
                          <a:tab pos="0" algn="l"/>
                        </a:tabLst>
                      </a:pPr>
                      <a:r>
                        <a:rPr lang="en-GB" sz="1400" b="0" strike="noStrike" spc="-1">
                          <a:solidFill>
                            <a:srgbClr val="000000"/>
                          </a:solidFill>
                          <a:latin typeface="Arial"/>
                          <a:ea typeface="Arial"/>
                        </a:rPr>
                        <a:t>25.3</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E6E0EC"/>
                    </a:solidFill>
                  </a:tcPr>
                </a:tc>
                <a:extLst>
                  <a:ext uri="{0D108BD9-81ED-4DB2-BD59-A6C34878D82A}">
                    <a16:rowId xmlns:a16="http://schemas.microsoft.com/office/drawing/2014/main" val="10005"/>
                  </a:ext>
                </a:extLst>
              </a:tr>
              <a:tr h="334080">
                <a:tc>
                  <a:txBody>
                    <a:bodyPr/>
                    <a:lstStyle/>
                    <a:p>
                      <a:pPr>
                        <a:lnSpc>
                          <a:spcPct val="100000"/>
                        </a:lnSpc>
                        <a:buNone/>
                        <a:tabLst>
                          <a:tab pos="0" algn="l"/>
                        </a:tabLst>
                      </a:pPr>
                      <a:r>
                        <a:rPr lang="en-GB" sz="1400" b="1" strike="noStrike" spc="-1">
                          <a:solidFill>
                            <a:srgbClr val="000000"/>
                          </a:solidFill>
                          <a:latin typeface="Arial"/>
                          <a:ea typeface="Arial"/>
                        </a:rPr>
                        <a:t>P</a:t>
                      </a:r>
                      <a:r>
                        <a:rPr lang="en-GB" sz="1400" b="1" strike="noStrike" spc="-1" baseline="-25000">
                          <a:solidFill>
                            <a:srgbClr val="000000"/>
                          </a:solidFill>
                          <a:latin typeface="Arial"/>
                          <a:ea typeface="Arial"/>
                        </a:rPr>
                        <a:t>part,wall</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FFFFFF"/>
                    </a:solidFill>
                  </a:tcPr>
                </a:tc>
                <a:tc>
                  <a:txBody>
                    <a:bodyPr/>
                    <a:lstStyle/>
                    <a:p>
                      <a:pPr algn="ctr">
                        <a:lnSpc>
                          <a:spcPct val="100000"/>
                        </a:lnSpc>
                        <a:buNone/>
                        <a:tabLst>
                          <a:tab pos="0" algn="l"/>
                        </a:tabLst>
                      </a:pPr>
                      <a:r>
                        <a:rPr lang="en-GB" sz="1400" b="1" strike="noStrike" spc="-1">
                          <a:solidFill>
                            <a:srgbClr val="000000"/>
                          </a:solidFill>
                          <a:latin typeface="Arial"/>
                          <a:ea typeface="Arial"/>
                        </a:rPr>
                        <a:t>5.6</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FFFFFF"/>
                    </a:solidFill>
                  </a:tcPr>
                </a:tc>
                <a:tc>
                  <a:txBody>
                    <a:bodyPr/>
                    <a:lstStyle/>
                    <a:p>
                      <a:pPr algn="ctr">
                        <a:lnSpc>
                          <a:spcPct val="100000"/>
                        </a:lnSpc>
                        <a:buNone/>
                        <a:tabLst>
                          <a:tab pos="0" algn="l"/>
                        </a:tabLst>
                      </a:pPr>
                      <a:r>
                        <a:rPr lang="en-GB" sz="1400" b="1" strike="noStrike" spc="-1">
                          <a:solidFill>
                            <a:srgbClr val="000000"/>
                          </a:solidFill>
                          <a:latin typeface="Arial"/>
                          <a:ea typeface="Arial"/>
                        </a:rPr>
                        <a:t>7.1</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FFFFFF"/>
                    </a:solidFill>
                  </a:tcPr>
                </a:tc>
                <a:tc>
                  <a:txBody>
                    <a:bodyPr/>
                    <a:lstStyle/>
                    <a:p>
                      <a:pPr algn="ctr">
                        <a:lnSpc>
                          <a:spcPct val="100000"/>
                        </a:lnSpc>
                        <a:buNone/>
                        <a:tabLst>
                          <a:tab pos="0" algn="l"/>
                        </a:tabLst>
                      </a:pPr>
                      <a:r>
                        <a:rPr lang="en-GB" sz="1400" b="1" strike="noStrike" spc="-1">
                          <a:solidFill>
                            <a:srgbClr val="000000"/>
                          </a:solidFill>
                          <a:latin typeface="Arial"/>
                          <a:ea typeface="Arial"/>
                        </a:rPr>
                        <a:t>12.5</a:t>
                      </a:r>
                      <a:endParaRPr lang="en-GB" sz="14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FFFFFF"/>
                    </a:solidFill>
                  </a:tcPr>
                </a:tc>
                <a:extLst>
                  <a:ext uri="{0D108BD9-81ED-4DB2-BD59-A6C34878D82A}">
                    <a16:rowId xmlns:a16="http://schemas.microsoft.com/office/drawing/2014/main" val="10006"/>
                  </a:ext>
                </a:extLst>
              </a:tr>
            </a:tbl>
          </a:graphicData>
        </a:graphic>
      </p:graphicFrame>
      <p:sp>
        <p:nvSpPr>
          <p:cNvPr id="2" name="PlaceHolder 2">
            <a:extLst>
              <a:ext uri="{FF2B5EF4-FFF2-40B4-BE49-F238E27FC236}">
                <a16:creationId xmlns:a16="http://schemas.microsoft.com/office/drawing/2014/main" id="{C31B5563-D85A-C7BD-3293-9EE182DAEBBC}"/>
              </a:ext>
            </a:extLst>
          </p:cNvPr>
          <p:cNvSpPr txBox="1">
            <a:spLocks/>
          </p:cNvSpPr>
          <p:nvPr/>
        </p:nvSpPr>
        <p:spPr>
          <a:xfrm>
            <a:off x="825479" y="6556320"/>
            <a:ext cx="8716553" cy="328320"/>
          </a:xfrm>
          <a:prstGeom prst="rect">
            <a:avLst/>
          </a:prstGeom>
          <a:noFill/>
          <a:ln w="0">
            <a:noFill/>
          </a:ln>
        </p:spPr>
        <p:txBody>
          <a:bodyPr anchor="t">
            <a:noAutofit/>
          </a:bodyPr>
          <a:lstStyle>
            <a:defPPr>
              <a:defRPr lang="it-IT"/>
            </a:defPPr>
            <a:lvl1pPr marL="0" algn="l" defTabSz="914400" rtl="0" eaLnBrk="1" latinLnBrk="0" hangingPunct="1">
              <a:lnSpc>
                <a:spcPct val="100000"/>
              </a:lnSpc>
              <a:buNone/>
              <a:defRPr lang="en-GB" sz="1200" b="0" strike="noStrike" kern="1200" spc="-1">
                <a:solidFill>
                  <a:srgbClr val="FFFFFF"/>
                </a:solidFill>
                <a:latin typeface="Calibri"/>
                <a:ea typeface="Calibri"/>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dirty="0"/>
              <a:t>G. Rubino &amp; L. Balbinot | Update on W </a:t>
            </a:r>
            <a:r>
              <a:rPr lang="it-IT" dirty="0" err="1"/>
              <a:t>transition</a:t>
            </a:r>
            <a:r>
              <a:rPr lang="it-IT" dirty="0"/>
              <a:t> in JT-60SA</a:t>
            </a:r>
            <a:endParaRPr lang="it-IT" dirty="0">
              <a:latin typeface="Times New Roman"/>
            </a:endParaRPr>
          </a:p>
          <a:p>
            <a:pPr>
              <a:tabLst>
                <a:tab pos="0" algn="l"/>
              </a:tabLst>
            </a:pPr>
            <a:endParaRPr lang="it-IT" dirty="0">
              <a:latin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3" name="Picture 1" descr="A graph with red and blue lines&#10;&#10;Description automatically generated"/>
          <p:cNvPicPr/>
          <p:nvPr/>
        </p:nvPicPr>
        <p:blipFill>
          <a:blip r:embed="rId2"/>
          <a:stretch/>
        </p:blipFill>
        <p:spPr>
          <a:xfrm>
            <a:off x="783000" y="2737080"/>
            <a:ext cx="6512760" cy="3522960"/>
          </a:xfrm>
          <a:prstGeom prst="rect">
            <a:avLst/>
          </a:prstGeom>
          <a:ln w="0">
            <a:noFill/>
          </a:ln>
        </p:spPr>
      </p:pic>
      <p:sp>
        <p:nvSpPr>
          <p:cNvPr id="214" name="PlaceHolder 1"/>
          <p:cNvSpPr>
            <a:spLocks noGrp="1"/>
          </p:cNvSpPr>
          <p:nvPr>
            <p:ph type="title"/>
          </p:nvPr>
        </p:nvSpPr>
        <p:spPr>
          <a:xfrm>
            <a:off x="983520" y="192600"/>
            <a:ext cx="9451440" cy="456840"/>
          </a:xfrm>
          <a:prstGeom prst="rect">
            <a:avLst/>
          </a:prstGeom>
          <a:noFill/>
          <a:ln w="0">
            <a:noFill/>
          </a:ln>
        </p:spPr>
        <p:txBody>
          <a:bodyPr anchor="ctr">
            <a:noAutofit/>
          </a:bodyPr>
          <a:lstStyle/>
          <a:p>
            <a:pPr>
              <a:lnSpc>
                <a:spcPct val="85000"/>
              </a:lnSpc>
              <a:buNone/>
              <a:tabLst>
                <a:tab pos="0" algn="l"/>
              </a:tabLst>
            </a:pPr>
            <a:r>
              <a:rPr lang="en-GB" sz="2800" b="1" strike="noStrike" spc="-1" dirty="0">
                <a:solidFill>
                  <a:srgbClr val="1F497D"/>
                </a:solidFill>
                <a:latin typeface="Calibri"/>
                <a:ea typeface="Calibri"/>
              </a:rPr>
              <a:t>Main results - Conclusions</a:t>
            </a:r>
            <a:endParaRPr lang="en-GB" sz="2800" b="0" strike="noStrike" spc="-1" dirty="0">
              <a:solidFill>
                <a:srgbClr val="000000"/>
              </a:solidFill>
              <a:latin typeface="Arial"/>
            </a:endParaRPr>
          </a:p>
        </p:txBody>
      </p:sp>
      <p:sp>
        <p:nvSpPr>
          <p:cNvPr id="215" name="PlaceHolder 2"/>
          <p:cNvSpPr>
            <a:spLocks noGrp="1"/>
          </p:cNvSpPr>
          <p:nvPr>
            <p:ph type="sldNum" idx="29"/>
          </p:nvPr>
        </p:nvSpPr>
        <p:spPr>
          <a:xfrm>
            <a:off x="0" y="6590160"/>
            <a:ext cx="719640" cy="198720"/>
          </a:xfrm>
          <a:prstGeom prst="rect">
            <a:avLst/>
          </a:prstGeom>
          <a:noFill/>
          <a:ln w="0">
            <a:noFill/>
          </a:ln>
        </p:spPr>
        <p:txBody>
          <a:bodyPr anchor="ctr">
            <a:noAutofit/>
          </a:bodyPr>
          <a:lstStyle>
            <a:lvl1pPr algn="r">
              <a:lnSpc>
                <a:spcPct val="100000"/>
              </a:lnSpc>
              <a:buNone/>
              <a:tabLst>
                <a:tab pos="0" algn="l"/>
              </a:tabLst>
              <a:defRPr lang="en-GB" sz="1400" b="0" strike="noStrike" spc="-1">
                <a:solidFill>
                  <a:srgbClr val="FFFFFF"/>
                </a:solidFill>
                <a:latin typeface="Calibri"/>
                <a:ea typeface="Calibri"/>
              </a:defRPr>
            </a:lvl1pPr>
          </a:lstStyle>
          <a:p>
            <a:pPr algn="r">
              <a:lnSpc>
                <a:spcPct val="100000"/>
              </a:lnSpc>
              <a:buNone/>
              <a:tabLst>
                <a:tab pos="0" algn="l"/>
              </a:tabLst>
            </a:pPr>
            <a:fld id="{22419534-6F93-46FA-BBFC-F9158D3B1811}" type="slidenum">
              <a:rPr lang="en-GB" sz="1400" b="0" strike="noStrike" spc="-1">
                <a:solidFill>
                  <a:srgbClr val="FFFFFF"/>
                </a:solidFill>
                <a:latin typeface="Calibri"/>
                <a:ea typeface="Calibri"/>
              </a:rPr>
              <a:t>5</a:t>
            </a:fld>
            <a:endParaRPr lang="en-GB" sz="1400" b="0" strike="noStrike" spc="-1">
              <a:latin typeface="Times New Roman"/>
            </a:endParaRPr>
          </a:p>
        </p:txBody>
      </p:sp>
      <p:sp>
        <p:nvSpPr>
          <p:cNvPr id="216" name="Google Shape;257;p18"/>
          <p:cNvSpPr/>
          <p:nvPr/>
        </p:nvSpPr>
        <p:spPr>
          <a:xfrm>
            <a:off x="10871280" y="754200"/>
            <a:ext cx="1292040" cy="304200"/>
          </a:xfrm>
          <a:prstGeom prst="rect">
            <a:avLst/>
          </a:prstGeom>
          <a:noFill/>
          <a:ln w="0">
            <a:noFill/>
          </a:ln>
        </p:spPr>
        <p:style>
          <a:lnRef idx="0">
            <a:scrgbClr r="0" g="0" b="0"/>
          </a:lnRef>
          <a:fillRef idx="0">
            <a:scrgbClr r="0" g="0" b="0"/>
          </a:fillRef>
          <a:effectRef idx="0">
            <a:scrgbClr r="0" g="0" b="0"/>
          </a:effectRef>
          <a:fontRef idx="minor"/>
        </p:style>
        <p:txBody>
          <a:bodyPr anchor="t">
            <a:spAutoFit/>
          </a:bodyPr>
          <a:lstStyle/>
          <a:p>
            <a:pPr>
              <a:lnSpc>
                <a:spcPct val="100000"/>
              </a:lnSpc>
              <a:buNone/>
              <a:tabLst>
                <a:tab pos="0" algn="l"/>
              </a:tabLst>
            </a:pPr>
            <a:r>
              <a:rPr lang="en-GB" sz="1400" b="0" strike="noStrike" spc="-1">
                <a:solidFill>
                  <a:srgbClr val="000000"/>
                </a:solidFill>
                <a:latin typeface="Arial"/>
                <a:ea typeface="Arial"/>
              </a:rPr>
              <a:t>SOLPS-ITER</a:t>
            </a:r>
            <a:endParaRPr lang="en-GB" sz="1400" b="0" strike="noStrike" spc="-1">
              <a:latin typeface="Arial"/>
            </a:endParaRPr>
          </a:p>
        </p:txBody>
      </p:sp>
      <p:sp>
        <p:nvSpPr>
          <p:cNvPr id="217" name="Google Shape;243;p17"/>
          <p:cNvSpPr/>
          <p:nvPr/>
        </p:nvSpPr>
        <p:spPr>
          <a:xfrm>
            <a:off x="608760" y="850680"/>
            <a:ext cx="10583640" cy="1791720"/>
          </a:xfrm>
          <a:prstGeom prst="rect">
            <a:avLst/>
          </a:prstGeom>
          <a:solidFill>
            <a:srgbClr val="FFFFFF">
              <a:alpha val="91000"/>
            </a:srgb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216000" indent="-216000">
              <a:lnSpc>
                <a:spcPct val="100000"/>
              </a:lnSpc>
              <a:buClr>
                <a:srgbClr val="000000"/>
              </a:buClr>
              <a:buSzPct val="45000"/>
              <a:buFont typeface="Wingdings" charset="2"/>
              <a:buChar char=""/>
              <a:tabLst>
                <a:tab pos="0" algn="l"/>
              </a:tabLst>
            </a:pPr>
            <a:r>
              <a:rPr lang="en-GB" sz="2000" b="0" strike="noStrike" spc="-1">
                <a:solidFill>
                  <a:srgbClr val="000000"/>
                </a:solidFill>
                <a:latin typeface="Arial"/>
                <a:ea typeface="Arial"/>
              </a:rPr>
              <a:t>High power scenarios will be operated with high radiated power fraction: </a:t>
            </a:r>
            <a:r>
              <a:rPr lang="en-GB" sz="2000" b="1" strike="noStrike" spc="-1">
                <a:solidFill>
                  <a:srgbClr val="000000"/>
                </a:solidFill>
                <a:latin typeface="Arial"/>
                <a:ea typeface="Arial"/>
              </a:rPr>
              <a:t>f</a:t>
            </a:r>
            <a:r>
              <a:rPr lang="en-GB" sz="2000" b="1" strike="noStrike" spc="-1" baseline="-25000">
                <a:solidFill>
                  <a:srgbClr val="000000"/>
                </a:solidFill>
                <a:latin typeface="Arial"/>
                <a:ea typeface="Arial"/>
              </a:rPr>
              <a:t>RAD,TOT</a:t>
            </a:r>
            <a:r>
              <a:rPr lang="en-GB" sz="2000" b="1" strike="noStrike" spc="-1">
                <a:solidFill>
                  <a:srgbClr val="000000"/>
                </a:solidFill>
                <a:latin typeface="Arial"/>
                <a:ea typeface="Arial"/>
              </a:rPr>
              <a:t>&gt;80%</a:t>
            </a:r>
            <a:endParaRPr lang="en-GB" sz="2000" b="0" strike="noStrike" spc="-1">
              <a:latin typeface="Arial"/>
            </a:endParaRPr>
          </a:p>
          <a:p>
            <a:pPr marL="216000" indent="-216000">
              <a:lnSpc>
                <a:spcPct val="100000"/>
              </a:lnSpc>
              <a:buClr>
                <a:srgbClr val="000000"/>
              </a:buClr>
              <a:buSzPct val="45000"/>
              <a:buFont typeface="Wingdings" charset="2"/>
              <a:buChar char=""/>
              <a:tabLst>
                <a:tab pos="0" algn="l"/>
              </a:tabLst>
            </a:pPr>
            <a:r>
              <a:rPr lang="en-GB" sz="2000" b="0" strike="noStrike" spc="-1">
                <a:solidFill>
                  <a:srgbClr val="000000"/>
                </a:solidFill>
                <a:latin typeface="Arial"/>
                <a:ea typeface="Arial"/>
              </a:rPr>
              <a:t>Power flux peak is not a major concern (easiest limit to achieve)</a:t>
            </a:r>
            <a:endParaRPr lang="en-GB" sz="2000" b="0" strike="noStrike" spc="-1">
              <a:latin typeface="Arial"/>
            </a:endParaRPr>
          </a:p>
          <a:p>
            <a:pPr marL="216000" indent="-216000">
              <a:lnSpc>
                <a:spcPct val="100000"/>
              </a:lnSpc>
              <a:buClr>
                <a:srgbClr val="000000"/>
              </a:buClr>
              <a:buSzPct val="45000"/>
              <a:buFont typeface="Wingdings" charset="2"/>
              <a:buChar char=""/>
              <a:tabLst>
                <a:tab pos="0" algn="l"/>
              </a:tabLst>
            </a:pPr>
            <a:r>
              <a:rPr lang="en-GB" sz="2000" b="0" strike="noStrike" spc="-1">
                <a:solidFill>
                  <a:srgbClr val="000000"/>
                </a:solidFill>
                <a:latin typeface="Arial"/>
                <a:ea typeface="Arial"/>
              </a:rPr>
              <a:t>W erosion is a major concern: </a:t>
            </a:r>
            <a:r>
              <a:rPr lang="en-GB" sz="2000" b="1" strike="noStrike" spc="-1">
                <a:solidFill>
                  <a:srgbClr val="E46C0A"/>
                </a:solidFill>
                <a:latin typeface="Arial"/>
                <a:ea typeface="Arial"/>
              </a:rPr>
              <a:t>detachment threshold is most stringent limit</a:t>
            </a:r>
            <a:endParaRPr lang="en-GB" sz="2000" b="0" strike="noStrike" spc="-1">
              <a:latin typeface="Arial"/>
            </a:endParaRPr>
          </a:p>
          <a:p>
            <a:pPr marL="216000" indent="-216000">
              <a:lnSpc>
                <a:spcPct val="100000"/>
              </a:lnSpc>
              <a:buClr>
                <a:srgbClr val="000000"/>
              </a:buClr>
              <a:buSzPct val="45000"/>
              <a:buFont typeface="Wingdings" charset="2"/>
              <a:buChar char=""/>
              <a:tabLst>
                <a:tab pos="0" algn="l"/>
              </a:tabLst>
            </a:pPr>
            <a:r>
              <a:rPr lang="en-US" sz="2000" b="1" strike="noStrike" spc="-1">
                <a:solidFill>
                  <a:srgbClr val="FF0000"/>
                </a:solidFill>
                <a:latin typeface="Arial"/>
                <a:ea typeface="Arial"/>
              </a:rPr>
              <a:t>Not feasible at low density level (n</a:t>
            </a:r>
            <a:r>
              <a:rPr lang="en-US" sz="2000" b="1" strike="noStrike" spc="-1" baseline="-25000">
                <a:solidFill>
                  <a:srgbClr val="FF0000"/>
                </a:solidFill>
                <a:latin typeface="Arial"/>
                <a:ea typeface="Arial"/>
              </a:rPr>
              <a:t>e,sep</a:t>
            </a:r>
            <a:r>
              <a:rPr lang="en-US" sz="2000" b="1" strike="noStrike" spc="-1">
                <a:solidFill>
                  <a:srgbClr val="FF0000"/>
                </a:solidFill>
                <a:latin typeface="Arial"/>
                <a:ea typeface="Arial"/>
              </a:rPr>
              <a:t>~2x10</a:t>
            </a:r>
            <a:r>
              <a:rPr lang="en-US" sz="2000" b="1" strike="noStrike" spc="-1" baseline="30000">
                <a:solidFill>
                  <a:srgbClr val="FF0000"/>
                </a:solidFill>
                <a:latin typeface="Arial"/>
                <a:ea typeface="Arial"/>
              </a:rPr>
              <a:t>19</a:t>
            </a:r>
            <a:r>
              <a:rPr lang="en-US" sz="2000" b="1" strike="noStrike" spc="-1">
                <a:solidFill>
                  <a:srgbClr val="FF0000"/>
                </a:solidFill>
                <a:latin typeface="Arial"/>
                <a:ea typeface="Arial"/>
              </a:rPr>
              <a:t>m</a:t>
            </a:r>
            <a:r>
              <a:rPr lang="en-US" sz="2000" b="1" strike="noStrike" spc="-1" baseline="30000">
                <a:solidFill>
                  <a:srgbClr val="FF0000"/>
                </a:solidFill>
                <a:latin typeface="Arial"/>
                <a:ea typeface="Arial"/>
              </a:rPr>
              <a:t>-3</a:t>
            </a:r>
            <a:r>
              <a:rPr lang="en-US" sz="2000" b="1" strike="noStrike" spc="-1">
                <a:solidFill>
                  <a:srgbClr val="FF0000"/>
                </a:solidFill>
                <a:latin typeface="Arial"/>
                <a:ea typeface="Arial"/>
              </a:rPr>
              <a:t>)</a:t>
            </a:r>
            <a:endParaRPr lang="en-GB" sz="2000" b="0" strike="noStrike" spc="-1">
              <a:latin typeface="Arial"/>
            </a:endParaRPr>
          </a:p>
          <a:p>
            <a:pPr>
              <a:lnSpc>
                <a:spcPct val="100000"/>
              </a:lnSpc>
              <a:buNone/>
              <a:tabLst>
                <a:tab pos="0" algn="l"/>
              </a:tabLst>
            </a:pPr>
            <a:endParaRPr lang="en-GB" sz="2000" b="0" strike="noStrike" spc="-1">
              <a:latin typeface="Arial"/>
            </a:endParaRPr>
          </a:p>
        </p:txBody>
      </p:sp>
      <p:sp>
        <p:nvSpPr>
          <p:cNvPr id="219" name="CasellaDiTesto 218"/>
          <p:cNvSpPr txBox="1"/>
          <p:nvPr/>
        </p:nvSpPr>
        <p:spPr>
          <a:xfrm>
            <a:off x="7295760" y="2880000"/>
            <a:ext cx="4584240" cy="2757960"/>
          </a:xfrm>
          <a:prstGeom prst="rect">
            <a:avLst/>
          </a:prstGeom>
          <a:noFill/>
          <a:ln w="0">
            <a:noFill/>
          </a:ln>
        </p:spPr>
        <p:txBody>
          <a:bodyPr lIns="90000" tIns="45000" rIns="90000" bIns="45000" anchor="t">
            <a:noAutofit/>
          </a:bodyPr>
          <a:lstStyle/>
          <a:p>
            <a:r>
              <a:rPr lang="en-GB" sz="1800" b="1" strike="noStrike" spc="-1">
                <a:latin typeface="Arial"/>
              </a:rPr>
              <a:t>Ongoing activity:</a:t>
            </a:r>
            <a:endParaRPr lang="en-GB" sz="1800" b="0" strike="noStrike" spc="-1">
              <a:latin typeface="Arial"/>
            </a:endParaRPr>
          </a:p>
          <a:p>
            <a:pPr marL="216000" indent="-216000">
              <a:buClr>
                <a:srgbClr val="000000"/>
              </a:buClr>
              <a:buSzPct val="45000"/>
              <a:buFont typeface="Wingdings" charset="2"/>
              <a:buChar char=""/>
            </a:pPr>
            <a:r>
              <a:rPr lang="en-GB" sz="1800" b="0" strike="noStrike" spc="-1">
                <a:latin typeface="Arial"/>
              </a:rPr>
              <a:t>What is the effect of higher density on core plasma performances?</a:t>
            </a:r>
          </a:p>
          <a:p>
            <a:pPr marL="432000" lvl="1" indent="-216000">
              <a:buClr>
                <a:srgbClr val="000000"/>
              </a:buClr>
              <a:buSzPct val="45000"/>
              <a:buFont typeface="Wingdings" charset="2"/>
              <a:buChar char=""/>
            </a:pPr>
            <a:r>
              <a:rPr lang="en-GB" sz="1800" b="0" strike="noStrike" spc="-1">
                <a:latin typeface="Arial"/>
              </a:rPr>
              <a:t>Core-edge-SOL integrated modelling ongoing</a:t>
            </a:r>
          </a:p>
          <a:p>
            <a:pPr marL="216000" indent="-216000">
              <a:buClr>
                <a:srgbClr val="000000"/>
              </a:buClr>
              <a:buSzPct val="45000"/>
              <a:buFont typeface="Wingdings" charset="2"/>
              <a:buChar char=""/>
            </a:pPr>
            <a:r>
              <a:rPr lang="en-GB" sz="1800" b="0" strike="noStrike" spc="-1">
                <a:latin typeface="Arial"/>
              </a:rPr>
              <a:t>Compatibility with PWI</a:t>
            </a:r>
          </a:p>
          <a:p>
            <a:pPr marL="432000" lvl="1" indent="-216000">
              <a:buClr>
                <a:srgbClr val="000000"/>
              </a:buClr>
              <a:buSzPct val="45000"/>
              <a:buFont typeface="Wingdings" charset="2"/>
              <a:buChar char=""/>
            </a:pPr>
            <a:r>
              <a:rPr lang="en-GB" sz="1800" b="0" strike="noStrike" spc="-1">
                <a:latin typeface="Arial"/>
              </a:rPr>
              <a:t>Tungsten sputtering evaluation with IMPGYRO (QST)</a:t>
            </a:r>
          </a:p>
          <a:p>
            <a:pPr>
              <a:lnSpc>
                <a:spcPct val="100000"/>
              </a:lnSpc>
              <a:spcBef>
                <a:spcPts val="850"/>
              </a:spcBef>
              <a:buNone/>
            </a:pPr>
            <a:r>
              <a:rPr lang="en-GB" sz="1800" b="1" strike="noStrike" spc="-1">
                <a:latin typeface="Arial"/>
              </a:rPr>
              <a:t>Future plans:</a:t>
            </a:r>
            <a:endParaRPr lang="en-GB" sz="1800" b="0" strike="noStrike" spc="-1">
              <a:latin typeface="Arial"/>
            </a:endParaRPr>
          </a:p>
          <a:p>
            <a:pPr marL="216000" indent="-216000">
              <a:lnSpc>
                <a:spcPct val="100000"/>
              </a:lnSpc>
              <a:buClr>
                <a:srgbClr val="000000"/>
              </a:buClr>
              <a:buSzPct val="45000"/>
              <a:buFont typeface="Wingdings" charset="2"/>
              <a:buChar char=""/>
            </a:pPr>
            <a:r>
              <a:rPr lang="en-GB" sz="1800" b="0" strike="noStrike" spc="-1">
                <a:latin typeface="Arial"/>
              </a:rPr>
              <a:t>What is the effect of drifts?</a:t>
            </a:r>
          </a:p>
        </p:txBody>
      </p:sp>
      <p:sp>
        <p:nvSpPr>
          <p:cNvPr id="2" name="PlaceHolder 2">
            <a:extLst>
              <a:ext uri="{FF2B5EF4-FFF2-40B4-BE49-F238E27FC236}">
                <a16:creationId xmlns:a16="http://schemas.microsoft.com/office/drawing/2014/main" id="{360ADE0F-D066-21B4-E522-3E1DDAB12913}"/>
              </a:ext>
            </a:extLst>
          </p:cNvPr>
          <p:cNvSpPr txBox="1">
            <a:spLocks/>
          </p:cNvSpPr>
          <p:nvPr/>
        </p:nvSpPr>
        <p:spPr>
          <a:xfrm>
            <a:off x="825479" y="6556320"/>
            <a:ext cx="8716553" cy="328320"/>
          </a:xfrm>
          <a:prstGeom prst="rect">
            <a:avLst/>
          </a:prstGeom>
          <a:noFill/>
          <a:ln w="0">
            <a:noFill/>
          </a:ln>
        </p:spPr>
        <p:txBody>
          <a:bodyPr anchor="t">
            <a:noAutofit/>
          </a:bodyPr>
          <a:lstStyle>
            <a:defPPr>
              <a:defRPr lang="it-IT"/>
            </a:defPPr>
            <a:lvl1pPr marL="0" algn="l" defTabSz="914400" rtl="0" eaLnBrk="1" latinLnBrk="0" hangingPunct="1">
              <a:lnSpc>
                <a:spcPct val="100000"/>
              </a:lnSpc>
              <a:buNone/>
              <a:defRPr lang="en-GB" sz="1200" b="0" strike="noStrike" kern="1200" spc="-1">
                <a:solidFill>
                  <a:srgbClr val="FFFFFF"/>
                </a:solidFill>
                <a:latin typeface="Calibri"/>
                <a:ea typeface="Calibri"/>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dirty="0"/>
              <a:t>G. Rubino &amp; L. Balbinot | Update on W </a:t>
            </a:r>
            <a:r>
              <a:rPr lang="it-IT" dirty="0" err="1"/>
              <a:t>transition</a:t>
            </a:r>
            <a:r>
              <a:rPr lang="it-IT" dirty="0"/>
              <a:t> in JT-60SA</a:t>
            </a:r>
            <a:endParaRPr lang="it-IT" dirty="0">
              <a:latin typeface="Times New Roman"/>
            </a:endParaRPr>
          </a:p>
          <a:p>
            <a:pPr>
              <a:tabLst>
                <a:tab pos="0" algn="l"/>
              </a:tabLst>
            </a:pPr>
            <a:endParaRPr lang="it-IT" dirty="0">
              <a:latin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PlaceHolder 1"/>
          <p:cNvSpPr>
            <a:spLocks noGrp="1"/>
          </p:cNvSpPr>
          <p:nvPr>
            <p:ph type="sldNum" idx="31"/>
          </p:nvPr>
        </p:nvSpPr>
        <p:spPr>
          <a:xfrm>
            <a:off x="0" y="6590160"/>
            <a:ext cx="719640" cy="198720"/>
          </a:xfrm>
          <a:prstGeom prst="rect">
            <a:avLst/>
          </a:prstGeom>
          <a:noFill/>
          <a:ln w="0">
            <a:noFill/>
          </a:ln>
        </p:spPr>
        <p:txBody>
          <a:bodyPr anchor="ctr">
            <a:noAutofit/>
          </a:bodyPr>
          <a:lstStyle>
            <a:lvl1pPr algn="r">
              <a:lnSpc>
                <a:spcPct val="100000"/>
              </a:lnSpc>
              <a:buNone/>
              <a:tabLst>
                <a:tab pos="0" algn="l"/>
              </a:tabLst>
              <a:defRPr lang="en-GB" sz="1400" b="0" strike="noStrike" spc="-1">
                <a:solidFill>
                  <a:srgbClr val="FFFFFF"/>
                </a:solidFill>
                <a:latin typeface="Calibri"/>
                <a:ea typeface="Calibri"/>
              </a:defRPr>
            </a:lvl1pPr>
          </a:lstStyle>
          <a:p>
            <a:pPr algn="r">
              <a:lnSpc>
                <a:spcPct val="100000"/>
              </a:lnSpc>
              <a:buNone/>
              <a:tabLst>
                <a:tab pos="0" algn="l"/>
              </a:tabLst>
            </a:pPr>
            <a:fld id="{81AB0B57-A96C-450F-A713-B7415ABE4207}" type="slidenum">
              <a:rPr lang="en-GB" sz="1400" b="0" strike="noStrike" spc="-1">
                <a:solidFill>
                  <a:srgbClr val="FFFFFF"/>
                </a:solidFill>
                <a:latin typeface="Calibri"/>
                <a:ea typeface="Calibri"/>
              </a:rPr>
              <a:t>6</a:t>
            </a:fld>
            <a:endParaRPr lang="en-GB" sz="1400" b="0" strike="noStrike" spc="-1">
              <a:latin typeface="Times New Roman"/>
            </a:endParaRPr>
          </a:p>
        </p:txBody>
      </p:sp>
      <p:sp>
        <p:nvSpPr>
          <p:cNvPr id="221" name="Google Shape;298;p21"/>
          <p:cNvSpPr/>
          <p:nvPr/>
        </p:nvSpPr>
        <p:spPr>
          <a:xfrm>
            <a:off x="504720" y="2079720"/>
            <a:ext cx="6331320" cy="101124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ctr">
            <a:noAutofit/>
          </a:bodyPr>
          <a:lstStyle/>
          <a:p>
            <a:pPr>
              <a:lnSpc>
                <a:spcPct val="100000"/>
              </a:lnSpc>
              <a:buNone/>
              <a:tabLst>
                <a:tab pos="0" algn="l"/>
              </a:tabLst>
            </a:pPr>
            <a:r>
              <a:rPr lang="en-GB" sz="4000" b="0" strike="noStrike" spc="-1" dirty="0">
                <a:solidFill>
                  <a:srgbClr val="000000"/>
                </a:solidFill>
                <a:latin typeface="Calibri"/>
                <a:ea typeface="Calibri"/>
              </a:rPr>
              <a:t>Effect of divertor geometry on pumping efficiency</a:t>
            </a:r>
            <a:endParaRPr lang="en-GB" sz="4000" b="0" strike="noStrike" spc="-1" dirty="0">
              <a:latin typeface="Arial"/>
            </a:endParaRPr>
          </a:p>
        </p:txBody>
      </p:sp>
      <p:sp>
        <p:nvSpPr>
          <p:cNvPr id="2" name="PlaceHolder 2">
            <a:extLst>
              <a:ext uri="{FF2B5EF4-FFF2-40B4-BE49-F238E27FC236}">
                <a16:creationId xmlns:a16="http://schemas.microsoft.com/office/drawing/2014/main" id="{B5F1FD88-84C3-BC64-E324-C68ADC8A6A4A}"/>
              </a:ext>
            </a:extLst>
          </p:cNvPr>
          <p:cNvSpPr txBox="1">
            <a:spLocks/>
          </p:cNvSpPr>
          <p:nvPr/>
        </p:nvSpPr>
        <p:spPr>
          <a:xfrm>
            <a:off x="825479" y="6556320"/>
            <a:ext cx="8716553" cy="328320"/>
          </a:xfrm>
          <a:prstGeom prst="rect">
            <a:avLst/>
          </a:prstGeom>
          <a:noFill/>
          <a:ln w="0">
            <a:noFill/>
          </a:ln>
        </p:spPr>
        <p:txBody>
          <a:bodyPr anchor="t">
            <a:noAutofit/>
          </a:bodyPr>
          <a:lstStyle>
            <a:defPPr>
              <a:defRPr lang="it-IT"/>
            </a:defPPr>
            <a:lvl1pPr marL="0" algn="l" defTabSz="914400" rtl="0" eaLnBrk="1" latinLnBrk="0" hangingPunct="1">
              <a:lnSpc>
                <a:spcPct val="100000"/>
              </a:lnSpc>
              <a:buNone/>
              <a:defRPr lang="en-GB" sz="1200" b="0" strike="noStrike" kern="1200" spc="-1">
                <a:solidFill>
                  <a:srgbClr val="FFFFFF"/>
                </a:solidFill>
                <a:latin typeface="Calibri"/>
                <a:ea typeface="Calibri"/>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a:t>G. Rubino &amp; L. Balbinot | JT-60SA ETCM-4 meeting | 20 Feb. 2025  </a:t>
            </a:r>
            <a:endParaRPr lang="it-IT">
              <a:latin typeface="Times New Roman"/>
            </a:endParaRPr>
          </a:p>
          <a:p>
            <a:pPr>
              <a:tabLst>
                <a:tab pos="0" algn="l"/>
              </a:tabLst>
            </a:pPr>
            <a:endParaRPr lang="it-IT" dirty="0">
              <a:latin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PlaceHolder 1"/>
          <p:cNvSpPr>
            <a:spLocks noGrp="1"/>
          </p:cNvSpPr>
          <p:nvPr>
            <p:ph type="title"/>
          </p:nvPr>
        </p:nvSpPr>
        <p:spPr>
          <a:xfrm>
            <a:off x="983520" y="192600"/>
            <a:ext cx="9451440" cy="456840"/>
          </a:xfrm>
          <a:prstGeom prst="rect">
            <a:avLst/>
          </a:prstGeom>
          <a:noFill/>
          <a:ln w="0">
            <a:noFill/>
          </a:ln>
        </p:spPr>
        <p:txBody>
          <a:bodyPr anchor="ctr">
            <a:noAutofit/>
          </a:bodyPr>
          <a:lstStyle/>
          <a:p>
            <a:pPr>
              <a:lnSpc>
                <a:spcPct val="85000"/>
              </a:lnSpc>
              <a:buNone/>
              <a:tabLst>
                <a:tab pos="0" algn="l"/>
              </a:tabLst>
            </a:pPr>
            <a:r>
              <a:rPr lang="en-GB" sz="2800" b="1" strike="noStrike" spc="-1">
                <a:solidFill>
                  <a:srgbClr val="1F497D"/>
                </a:solidFill>
                <a:latin typeface="Calibri"/>
                <a:ea typeface="Calibri"/>
              </a:rPr>
              <a:t>Pumping in low density cases</a:t>
            </a:r>
            <a:endParaRPr lang="en-GB" sz="2800" b="0" strike="noStrike" spc="-1">
              <a:solidFill>
                <a:srgbClr val="000000"/>
              </a:solidFill>
              <a:latin typeface="Arial"/>
            </a:endParaRPr>
          </a:p>
        </p:txBody>
      </p:sp>
      <p:sp>
        <p:nvSpPr>
          <p:cNvPr id="224" name="PlaceHolder 2"/>
          <p:cNvSpPr>
            <a:spLocks noGrp="1"/>
          </p:cNvSpPr>
          <p:nvPr>
            <p:ph type="sldNum" idx="33"/>
          </p:nvPr>
        </p:nvSpPr>
        <p:spPr>
          <a:xfrm>
            <a:off x="0" y="6590160"/>
            <a:ext cx="719640" cy="198720"/>
          </a:xfrm>
          <a:prstGeom prst="rect">
            <a:avLst/>
          </a:prstGeom>
          <a:noFill/>
          <a:ln w="0">
            <a:noFill/>
          </a:ln>
        </p:spPr>
        <p:txBody>
          <a:bodyPr anchor="ctr">
            <a:noAutofit/>
          </a:bodyPr>
          <a:lstStyle>
            <a:lvl1pPr algn="r">
              <a:lnSpc>
                <a:spcPct val="100000"/>
              </a:lnSpc>
              <a:buNone/>
              <a:tabLst>
                <a:tab pos="0" algn="l"/>
              </a:tabLst>
              <a:defRPr lang="en-GB" sz="1400" b="0" strike="noStrike" spc="-1">
                <a:solidFill>
                  <a:srgbClr val="FFFFFF"/>
                </a:solidFill>
                <a:latin typeface="Calibri"/>
                <a:ea typeface="Calibri"/>
              </a:defRPr>
            </a:lvl1pPr>
          </a:lstStyle>
          <a:p>
            <a:pPr algn="r">
              <a:lnSpc>
                <a:spcPct val="100000"/>
              </a:lnSpc>
              <a:buNone/>
              <a:tabLst>
                <a:tab pos="0" algn="l"/>
              </a:tabLst>
            </a:pPr>
            <a:fld id="{FC6285B4-112B-4C0E-9231-140A567B72ED}" type="slidenum">
              <a:rPr lang="en-GB" sz="1400" b="0" strike="noStrike" spc="-1">
                <a:solidFill>
                  <a:srgbClr val="FFFFFF"/>
                </a:solidFill>
                <a:latin typeface="Calibri"/>
                <a:ea typeface="Calibri"/>
              </a:rPr>
              <a:t>7</a:t>
            </a:fld>
            <a:endParaRPr lang="en-GB" sz="1400" b="0" strike="noStrike" spc="-1">
              <a:latin typeface="Times New Roman"/>
            </a:endParaRPr>
          </a:p>
        </p:txBody>
      </p:sp>
      <p:sp>
        <p:nvSpPr>
          <p:cNvPr id="225" name="Google Shape;306;p22"/>
          <p:cNvSpPr/>
          <p:nvPr/>
        </p:nvSpPr>
        <p:spPr>
          <a:xfrm>
            <a:off x="504360" y="1254600"/>
            <a:ext cx="11374200" cy="10843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Autofit/>
          </a:bodyPr>
          <a:lstStyle/>
          <a:p>
            <a:pPr>
              <a:lnSpc>
                <a:spcPct val="100000"/>
              </a:lnSpc>
              <a:buNone/>
              <a:tabLst>
                <a:tab pos="0" algn="l"/>
              </a:tabLst>
            </a:pPr>
            <a:r>
              <a:rPr lang="en-GB" sz="2200" b="0" strike="noStrike" spc="-1">
                <a:solidFill>
                  <a:srgbClr val="000000"/>
                </a:solidFill>
                <a:latin typeface="Calibri"/>
                <a:ea typeface="Calibri"/>
              </a:rPr>
              <a:t>Both codes showed a very low pumping rate ~3x10</a:t>
            </a:r>
            <a:r>
              <a:rPr lang="en-GB" sz="2200" b="0" strike="noStrike" spc="-1" baseline="30000">
                <a:solidFill>
                  <a:srgbClr val="000000"/>
                </a:solidFill>
                <a:latin typeface="Calibri"/>
                <a:ea typeface="Calibri"/>
              </a:rPr>
              <a:t>21</a:t>
            </a:r>
            <a:r>
              <a:rPr lang="en-GB" sz="2200" b="0" strike="noStrike" spc="-1">
                <a:solidFill>
                  <a:srgbClr val="000000"/>
                </a:solidFill>
                <a:latin typeface="Calibri"/>
                <a:ea typeface="Calibri"/>
              </a:rPr>
              <a:t> D/s</a:t>
            </a:r>
            <a:endParaRPr lang="en-GB" sz="2200" b="0" strike="noStrike" spc="-1">
              <a:latin typeface="Arial"/>
            </a:endParaRPr>
          </a:p>
          <a:p>
            <a:pPr marL="343080" indent="-343080">
              <a:lnSpc>
                <a:spcPct val="100000"/>
              </a:lnSpc>
              <a:buClr>
                <a:srgbClr val="000000"/>
              </a:buClr>
              <a:buFont typeface="Noto Sans Symbols"/>
              <a:buChar char="⮚"/>
              <a:tabLst>
                <a:tab pos="0" algn="l"/>
              </a:tabLst>
            </a:pPr>
            <a:r>
              <a:rPr lang="en-GB" sz="2200" b="0" strike="noStrike" spc="-1">
                <a:solidFill>
                  <a:srgbClr val="000000"/>
                </a:solidFill>
                <a:latin typeface="Calibri"/>
                <a:ea typeface="Calibri"/>
              </a:rPr>
              <a:t>We wanted to prove that low pumping throughput was given by neutral trapping </a:t>
            </a:r>
            <a:endParaRPr lang="en-GB" sz="2200" b="0" strike="noStrike" spc="-1">
              <a:latin typeface="Arial"/>
            </a:endParaRPr>
          </a:p>
          <a:p>
            <a:pPr marL="343080" indent="-343080">
              <a:lnSpc>
                <a:spcPct val="100000"/>
              </a:lnSpc>
              <a:buClr>
                <a:srgbClr val="000000"/>
              </a:buClr>
              <a:buFont typeface="Noto Sans Symbols"/>
              <a:buChar char="⮚"/>
              <a:tabLst>
                <a:tab pos="0" algn="l"/>
              </a:tabLst>
            </a:pPr>
            <a:r>
              <a:rPr lang="en-GB" sz="2200" b="0" strike="noStrike" spc="-1">
                <a:solidFill>
                  <a:srgbClr val="000000"/>
                </a:solidFill>
                <a:latin typeface="Calibri"/>
                <a:ea typeface="Calibri"/>
              </a:rPr>
              <a:t>study </a:t>
            </a:r>
            <a:r>
              <a:rPr lang="en-GB" sz="2200" b="1" strike="noStrike" spc="-1">
                <a:solidFill>
                  <a:srgbClr val="0070C0"/>
                </a:solidFill>
                <a:latin typeface="Calibri"/>
                <a:ea typeface="Calibri"/>
              </a:rPr>
              <a:t>divertor pumping rate in different regimes and how it could be increased</a:t>
            </a:r>
            <a:endParaRPr lang="en-GB" sz="2200" b="0" strike="noStrike" spc="-1">
              <a:latin typeface="Arial"/>
            </a:endParaRPr>
          </a:p>
        </p:txBody>
      </p:sp>
      <p:pic>
        <p:nvPicPr>
          <p:cNvPr id="226" name="Google Shape;307;p22"/>
          <p:cNvPicPr/>
          <p:nvPr/>
        </p:nvPicPr>
        <p:blipFill>
          <a:blip r:embed="rId2"/>
          <a:stretch/>
        </p:blipFill>
        <p:spPr>
          <a:xfrm>
            <a:off x="8040600" y="2639520"/>
            <a:ext cx="3814560" cy="3285000"/>
          </a:xfrm>
          <a:prstGeom prst="rect">
            <a:avLst/>
          </a:prstGeom>
          <a:ln w="0">
            <a:noFill/>
          </a:ln>
        </p:spPr>
      </p:pic>
      <p:sp>
        <p:nvSpPr>
          <p:cNvPr id="227" name="Google Shape;308;p22"/>
          <p:cNvSpPr/>
          <p:nvPr/>
        </p:nvSpPr>
        <p:spPr>
          <a:xfrm>
            <a:off x="387000" y="2556000"/>
            <a:ext cx="7892640" cy="3382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buNone/>
              <a:tabLst>
                <a:tab pos="0" algn="l"/>
              </a:tabLst>
            </a:pPr>
            <a:r>
              <a:rPr lang="en-GB" sz="2200" b="1" strike="noStrike" spc="-1">
                <a:solidFill>
                  <a:srgbClr val="000000"/>
                </a:solidFill>
                <a:latin typeface="Calibri"/>
                <a:ea typeface="Calibri"/>
              </a:rPr>
              <a:t>Methodology</a:t>
            </a:r>
            <a:endParaRPr lang="en-GB" sz="2200" b="0" strike="noStrike" spc="-1">
              <a:latin typeface="Arial"/>
            </a:endParaRPr>
          </a:p>
          <a:p>
            <a:pPr>
              <a:lnSpc>
                <a:spcPct val="100000"/>
              </a:lnSpc>
              <a:buNone/>
              <a:tabLst>
                <a:tab pos="0" algn="l"/>
              </a:tabLst>
            </a:pPr>
            <a:r>
              <a:rPr lang="en-GB" sz="2200" b="1" strike="noStrike" spc="-1">
                <a:solidFill>
                  <a:srgbClr val="0070C0"/>
                </a:solidFill>
                <a:latin typeface="Calibri"/>
                <a:ea typeface="Calibri"/>
              </a:rPr>
              <a:t>Assess the effect of the V-shape geometry on neutral D leakage</a:t>
            </a:r>
            <a:endParaRPr lang="en-GB" sz="2200" b="0" strike="noStrike" spc="-1">
              <a:latin typeface="Arial"/>
            </a:endParaRPr>
          </a:p>
          <a:p>
            <a:pPr marL="216000" indent="-216000">
              <a:lnSpc>
                <a:spcPct val="100000"/>
              </a:lnSpc>
              <a:spcBef>
                <a:spcPts val="567"/>
              </a:spcBef>
              <a:buClr>
                <a:srgbClr val="000000"/>
              </a:buClr>
              <a:buFont typeface="Symbol" charset="2"/>
              <a:buChar char=""/>
              <a:tabLst>
                <a:tab pos="0" algn="l"/>
              </a:tabLst>
            </a:pPr>
            <a:r>
              <a:rPr lang="en-GB" sz="2200" b="0" strike="noStrike" spc="-1">
                <a:solidFill>
                  <a:srgbClr val="000000"/>
                </a:solidFill>
                <a:latin typeface="Calibri"/>
                <a:ea typeface="Calibri"/>
              </a:rPr>
              <a:t>Pure D case</a:t>
            </a:r>
            <a:endParaRPr lang="en-GB" sz="2200" b="0" strike="noStrike" spc="-1">
              <a:latin typeface="Arial"/>
            </a:endParaRPr>
          </a:p>
          <a:p>
            <a:pPr marL="216000" indent="-216000">
              <a:lnSpc>
                <a:spcPct val="100000"/>
              </a:lnSpc>
              <a:spcBef>
                <a:spcPts val="567"/>
              </a:spcBef>
              <a:buClr>
                <a:srgbClr val="000000"/>
              </a:buClr>
              <a:buFont typeface="Symbol" charset="2"/>
              <a:buChar char=""/>
              <a:tabLst>
                <a:tab pos="0" algn="l"/>
              </a:tabLst>
            </a:pPr>
            <a:r>
              <a:rPr lang="en-GB" sz="2200" b="0" u="sng" strike="noStrike" spc="-1">
                <a:solidFill>
                  <a:srgbClr val="000000"/>
                </a:solidFill>
                <a:uFillTx/>
                <a:latin typeface="Calibri"/>
                <a:ea typeface="Calibri"/>
              </a:rPr>
              <a:t>Scan in P</a:t>
            </a:r>
            <a:r>
              <a:rPr lang="en-GB" sz="2200" b="0" u="sng" strike="noStrike" spc="-1" baseline="-25000">
                <a:solidFill>
                  <a:srgbClr val="000000"/>
                </a:solidFill>
                <a:uFillTx/>
                <a:latin typeface="Calibri"/>
                <a:ea typeface="Calibri"/>
              </a:rPr>
              <a:t>in</a:t>
            </a:r>
            <a:r>
              <a:rPr lang="en-GB" sz="2200" b="0" u="sng" strike="noStrike" spc="-1">
                <a:solidFill>
                  <a:srgbClr val="000000"/>
                </a:solidFill>
                <a:uFillTx/>
                <a:latin typeface="Calibri"/>
                <a:ea typeface="Calibri"/>
              </a:rPr>
              <a:t> from 2 to 10 MW to cope a wide range of divertor plasma conditions</a:t>
            </a:r>
            <a:endParaRPr lang="en-GB" sz="2200" b="0" strike="noStrike" spc="-1">
              <a:latin typeface="Arial"/>
            </a:endParaRPr>
          </a:p>
          <a:p>
            <a:pPr marL="216000" indent="-216000">
              <a:lnSpc>
                <a:spcPct val="100000"/>
              </a:lnSpc>
              <a:spcBef>
                <a:spcPts val="567"/>
              </a:spcBef>
              <a:buClr>
                <a:srgbClr val="000000"/>
              </a:buClr>
              <a:buFont typeface="Symbol" charset="2"/>
              <a:buChar char=""/>
              <a:tabLst>
                <a:tab pos="0" algn="l"/>
              </a:tabLst>
            </a:pPr>
            <a:r>
              <a:rPr lang="en-GB" sz="2200" b="0" strike="noStrike" spc="-1">
                <a:solidFill>
                  <a:srgbClr val="000000"/>
                </a:solidFill>
                <a:latin typeface="Calibri"/>
                <a:ea typeface="Calibri"/>
              </a:rPr>
              <a:t>Fixed upstream density n</a:t>
            </a:r>
            <a:r>
              <a:rPr lang="en-GB" sz="2200" b="0" strike="noStrike" spc="-1" baseline="-25000">
                <a:solidFill>
                  <a:srgbClr val="000000"/>
                </a:solidFill>
                <a:latin typeface="Calibri"/>
                <a:ea typeface="Calibri"/>
              </a:rPr>
              <a:t>e,sep</a:t>
            </a:r>
            <a:r>
              <a:rPr lang="en-GB" sz="2200" b="0" strike="noStrike" spc="-1">
                <a:solidFill>
                  <a:srgbClr val="000000"/>
                </a:solidFill>
                <a:latin typeface="Calibri"/>
                <a:ea typeface="Calibri"/>
              </a:rPr>
              <a:t> = 2x10</a:t>
            </a:r>
            <a:r>
              <a:rPr lang="en-GB" sz="2200" b="0" strike="noStrike" spc="-1" baseline="30000">
                <a:solidFill>
                  <a:srgbClr val="000000"/>
                </a:solidFill>
                <a:latin typeface="Calibri"/>
                <a:ea typeface="Calibri"/>
              </a:rPr>
              <a:t>19</a:t>
            </a:r>
            <a:r>
              <a:rPr lang="en-GB" sz="2200" b="0" strike="noStrike" spc="-1">
                <a:solidFill>
                  <a:srgbClr val="000000"/>
                </a:solidFill>
                <a:latin typeface="Calibri"/>
                <a:ea typeface="Calibri"/>
              </a:rPr>
              <a:t> m</a:t>
            </a:r>
            <a:r>
              <a:rPr lang="en-GB" sz="2200" b="0" strike="noStrike" spc="-1" baseline="30000">
                <a:solidFill>
                  <a:srgbClr val="000000"/>
                </a:solidFill>
                <a:latin typeface="Calibri"/>
                <a:ea typeface="Calibri"/>
              </a:rPr>
              <a:t>-3</a:t>
            </a:r>
            <a:r>
              <a:rPr lang="en-GB" sz="2200" b="0" strike="noStrike" spc="-1">
                <a:solidFill>
                  <a:srgbClr val="000000"/>
                </a:solidFill>
                <a:latin typeface="Calibri"/>
                <a:ea typeface="Calibri"/>
              </a:rPr>
              <a:t> (feedback controlled)</a:t>
            </a:r>
            <a:endParaRPr lang="en-GB" sz="2200" b="0" strike="noStrike" spc="-1">
              <a:latin typeface="Arial"/>
            </a:endParaRPr>
          </a:p>
          <a:p>
            <a:pPr marL="216000" indent="-216000">
              <a:lnSpc>
                <a:spcPct val="100000"/>
              </a:lnSpc>
              <a:spcBef>
                <a:spcPts val="567"/>
              </a:spcBef>
              <a:buClr>
                <a:srgbClr val="000000"/>
              </a:buClr>
              <a:buFont typeface="Symbol" charset="2"/>
              <a:buChar char=""/>
              <a:tabLst>
                <a:tab pos="0" algn="l"/>
              </a:tabLst>
            </a:pPr>
            <a:r>
              <a:rPr lang="en-GB" sz="2200" b="0" strike="noStrike" spc="-1">
                <a:solidFill>
                  <a:srgbClr val="000000"/>
                </a:solidFill>
                <a:latin typeface="Calibri"/>
                <a:ea typeface="Calibri"/>
              </a:rPr>
              <a:t>Albedo set at 0.95 (v</a:t>
            </a:r>
            <a:r>
              <a:rPr lang="en-GB" sz="2200" b="0" strike="noStrike" spc="-1" baseline="-25000">
                <a:solidFill>
                  <a:srgbClr val="000000"/>
                </a:solidFill>
                <a:latin typeface="Calibri"/>
                <a:ea typeface="Calibri"/>
              </a:rPr>
              <a:t>pump</a:t>
            </a:r>
            <a:r>
              <a:rPr lang="en-GB" sz="2200" b="0" strike="noStrike" spc="-1">
                <a:solidFill>
                  <a:srgbClr val="000000"/>
                </a:solidFill>
                <a:latin typeface="Calibri"/>
                <a:ea typeface="Calibri"/>
              </a:rPr>
              <a:t>~100m</a:t>
            </a:r>
            <a:r>
              <a:rPr lang="en-GB" sz="2200" b="0" strike="noStrike" spc="-1" baseline="30000">
                <a:solidFill>
                  <a:srgbClr val="000000"/>
                </a:solidFill>
                <a:latin typeface="Calibri"/>
                <a:ea typeface="Calibri"/>
              </a:rPr>
              <a:t>3</a:t>
            </a:r>
            <a:r>
              <a:rPr lang="en-GB" sz="2200" b="0" strike="noStrike" spc="-1">
                <a:solidFill>
                  <a:srgbClr val="000000"/>
                </a:solidFill>
                <a:latin typeface="Calibri"/>
                <a:ea typeface="Calibri"/>
              </a:rPr>
              <a:t>/s)</a:t>
            </a:r>
            <a:endParaRPr lang="en-GB" sz="2200" b="0" strike="noStrike" spc="-1">
              <a:latin typeface="Arial"/>
            </a:endParaRPr>
          </a:p>
        </p:txBody>
      </p:sp>
      <p:sp>
        <p:nvSpPr>
          <p:cNvPr id="3" name="PlaceHolder 2">
            <a:extLst>
              <a:ext uri="{FF2B5EF4-FFF2-40B4-BE49-F238E27FC236}">
                <a16:creationId xmlns:a16="http://schemas.microsoft.com/office/drawing/2014/main" id="{F89D84DA-F783-D79E-C51C-1CC3C4E2A5E8}"/>
              </a:ext>
            </a:extLst>
          </p:cNvPr>
          <p:cNvSpPr txBox="1">
            <a:spLocks/>
          </p:cNvSpPr>
          <p:nvPr/>
        </p:nvSpPr>
        <p:spPr>
          <a:xfrm>
            <a:off x="825479" y="6556320"/>
            <a:ext cx="8716553" cy="328320"/>
          </a:xfrm>
          <a:prstGeom prst="rect">
            <a:avLst/>
          </a:prstGeom>
          <a:noFill/>
          <a:ln w="0">
            <a:noFill/>
          </a:ln>
        </p:spPr>
        <p:txBody>
          <a:bodyPr anchor="t">
            <a:noAutofit/>
          </a:bodyPr>
          <a:lstStyle>
            <a:defPPr>
              <a:defRPr lang="it-IT"/>
            </a:defPPr>
            <a:lvl1pPr marL="0" algn="l" defTabSz="914400" rtl="0" eaLnBrk="1" latinLnBrk="0" hangingPunct="1">
              <a:lnSpc>
                <a:spcPct val="100000"/>
              </a:lnSpc>
              <a:buNone/>
              <a:defRPr lang="en-GB" sz="1200" b="0" strike="noStrike" kern="1200" spc="-1">
                <a:solidFill>
                  <a:srgbClr val="FFFFFF"/>
                </a:solidFill>
                <a:latin typeface="Calibri"/>
                <a:ea typeface="Calibri"/>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dirty="0"/>
              <a:t>G. Rubino &amp; L. Balbinot | Update on W </a:t>
            </a:r>
            <a:r>
              <a:rPr lang="it-IT" dirty="0" err="1"/>
              <a:t>transition</a:t>
            </a:r>
            <a:r>
              <a:rPr lang="it-IT" dirty="0"/>
              <a:t> in JT-60SA</a:t>
            </a:r>
            <a:endParaRPr lang="it-IT" dirty="0">
              <a:latin typeface="Times New Roman"/>
            </a:endParaRPr>
          </a:p>
          <a:p>
            <a:pPr>
              <a:tabLst>
                <a:tab pos="0" algn="l"/>
              </a:tabLst>
            </a:pPr>
            <a:endParaRPr lang="it-IT" dirty="0">
              <a:latin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 name="PlaceHolder 1"/>
          <p:cNvSpPr>
            <a:spLocks noGrp="1"/>
          </p:cNvSpPr>
          <p:nvPr>
            <p:ph type="title"/>
          </p:nvPr>
        </p:nvSpPr>
        <p:spPr>
          <a:xfrm>
            <a:off x="983520" y="192600"/>
            <a:ext cx="9451440" cy="456840"/>
          </a:xfrm>
          <a:prstGeom prst="rect">
            <a:avLst/>
          </a:prstGeom>
          <a:noFill/>
          <a:ln w="0">
            <a:noFill/>
          </a:ln>
        </p:spPr>
        <p:txBody>
          <a:bodyPr anchor="ctr">
            <a:noAutofit/>
          </a:bodyPr>
          <a:lstStyle/>
          <a:p>
            <a:pPr>
              <a:lnSpc>
                <a:spcPct val="85000"/>
              </a:lnSpc>
              <a:buNone/>
            </a:pPr>
            <a:r>
              <a:rPr lang="en-GB" sz="2800" b="1" strike="noStrike" spc="-1">
                <a:solidFill>
                  <a:srgbClr val="1F497D"/>
                </a:solidFill>
                <a:latin typeface="Calibri"/>
                <a:ea typeface="Calibri"/>
              </a:rPr>
              <a:t>V-shape effect - quantitative estimation</a:t>
            </a:r>
            <a:endParaRPr lang="en-GB" sz="2800" b="0" strike="noStrike" spc="-1">
              <a:solidFill>
                <a:srgbClr val="000000"/>
              </a:solidFill>
              <a:latin typeface="Arial"/>
            </a:endParaRPr>
          </a:p>
        </p:txBody>
      </p:sp>
      <p:sp>
        <p:nvSpPr>
          <p:cNvPr id="253" name="PlaceHolder 2"/>
          <p:cNvSpPr>
            <a:spLocks noGrp="1"/>
          </p:cNvSpPr>
          <p:nvPr>
            <p:ph type="sldNum" idx="37"/>
          </p:nvPr>
        </p:nvSpPr>
        <p:spPr>
          <a:xfrm>
            <a:off x="0" y="6590160"/>
            <a:ext cx="719640" cy="198720"/>
          </a:xfrm>
          <a:prstGeom prst="rect">
            <a:avLst/>
          </a:prstGeom>
          <a:noFill/>
          <a:ln w="0">
            <a:noFill/>
          </a:ln>
        </p:spPr>
        <p:txBody>
          <a:bodyPr anchor="ctr">
            <a:noAutofit/>
          </a:bodyPr>
          <a:lstStyle>
            <a:lvl1pPr algn="r">
              <a:lnSpc>
                <a:spcPct val="100000"/>
              </a:lnSpc>
              <a:buNone/>
              <a:tabLst>
                <a:tab pos="0" algn="l"/>
              </a:tabLst>
              <a:defRPr lang="en-GB" sz="1400" b="0" strike="noStrike" spc="-1">
                <a:solidFill>
                  <a:srgbClr val="FFFFFF"/>
                </a:solidFill>
                <a:latin typeface="Calibri"/>
                <a:ea typeface="Calibri"/>
              </a:defRPr>
            </a:lvl1pPr>
          </a:lstStyle>
          <a:p>
            <a:pPr algn="r">
              <a:lnSpc>
                <a:spcPct val="100000"/>
              </a:lnSpc>
              <a:buNone/>
              <a:tabLst>
                <a:tab pos="0" algn="l"/>
              </a:tabLst>
            </a:pPr>
            <a:fld id="{979ED9C2-297B-415D-A919-B2E13467C91C}" type="slidenum">
              <a:rPr lang="en-GB" sz="1400" b="0" strike="noStrike" spc="-1">
                <a:solidFill>
                  <a:srgbClr val="FFFFFF"/>
                </a:solidFill>
                <a:latin typeface="Calibri"/>
                <a:ea typeface="Calibri"/>
              </a:rPr>
              <a:t>8</a:t>
            </a:fld>
            <a:endParaRPr lang="en-GB" sz="1400" b="0" strike="noStrike" spc="-1">
              <a:latin typeface="Times New Roman"/>
            </a:endParaRPr>
          </a:p>
        </p:txBody>
      </p:sp>
      <p:sp>
        <p:nvSpPr>
          <p:cNvPr id="254" name="Google Shape;355;p25"/>
          <p:cNvSpPr/>
          <p:nvPr/>
        </p:nvSpPr>
        <p:spPr>
          <a:xfrm>
            <a:off x="3647160" y="2441520"/>
            <a:ext cx="749520" cy="1296720"/>
          </a:xfrm>
          <a:custGeom>
            <a:avLst/>
            <a:gdLst/>
            <a:ahLst/>
            <a:cxnLst/>
            <a:rect l="l" t="t" r="r" b="b"/>
            <a:pathLst>
              <a:path w="21600" h="21600">
                <a:moveTo>
                  <a:pt x="0" y="0"/>
                </a:moveTo>
                <a:lnTo>
                  <a:pt x="21600" y="21600"/>
                </a:lnTo>
              </a:path>
            </a:pathLst>
          </a:custGeom>
          <a:noFill/>
          <a:ln w="9525">
            <a:solidFill>
              <a:srgbClr val="3465A4"/>
            </a:solidFill>
            <a:round/>
            <a:tailEnd type="triangle" w="med" len="med"/>
          </a:ln>
        </p:spPr>
        <p:style>
          <a:lnRef idx="0">
            <a:scrgbClr r="0" g="0" b="0"/>
          </a:lnRef>
          <a:fillRef idx="0">
            <a:scrgbClr r="0" g="0" b="0"/>
          </a:fillRef>
          <a:effectRef idx="0">
            <a:scrgbClr r="0" g="0" b="0"/>
          </a:effectRef>
          <a:fontRef idx="minor"/>
        </p:style>
        <p:txBody>
          <a:bodyPr/>
          <a:lstStyle/>
          <a:p>
            <a:endParaRPr lang="it-IT"/>
          </a:p>
        </p:txBody>
      </p:sp>
      <p:pic>
        <p:nvPicPr>
          <p:cNvPr id="255" name="Google Shape;356;p25"/>
          <p:cNvPicPr/>
          <p:nvPr/>
        </p:nvPicPr>
        <p:blipFill>
          <a:blip r:embed="rId2"/>
          <a:stretch/>
        </p:blipFill>
        <p:spPr>
          <a:xfrm>
            <a:off x="648000" y="1966680"/>
            <a:ext cx="4390560" cy="3301200"/>
          </a:xfrm>
          <a:prstGeom prst="rect">
            <a:avLst/>
          </a:prstGeom>
          <a:ln w="0">
            <a:noFill/>
          </a:ln>
        </p:spPr>
      </p:pic>
      <p:sp>
        <p:nvSpPr>
          <p:cNvPr id="256" name="Google Shape;357;p25"/>
          <p:cNvSpPr/>
          <p:nvPr/>
        </p:nvSpPr>
        <p:spPr>
          <a:xfrm>
            <a:off x="792000" y="1363320"/>
            <a:ext cx="4606560" cy="47160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marL="108000">
              <a:lnSpc>
                <a:spcPct val="100000"/>
              </a:lnSpc>
              <a:buNone/>
              <a:tabLst>
                <a:tab pos="0" algn="l"/>
              </a:tabLst>
            </a:pPr>
            <a:r>
              <a:rPr lang="en-GB" sz="1800" b="0" strike="noStrike" spc="-1">
                <a:solidFill>
                  <a:srgbClr val="000000"/>
                </a:solidFill>
                <a:latin typeface="Calibri"/>
                <a:ea typeface="Calibri"/>
              </a:rPr>
              <a:t>Position of the ionization front where f</a:t>
            </a:r>
            <a:r>
              <a:rPr lang="en-GB" sz="1800" b="0" strike="noStrike" spc="-1" baseline="-25000">
                <a:solidFill>
                  <a:srgbClr val="000000"/>
                </a:solidFill>
                <a:latin typeface="Calibri"/>
                <a:ea typeface="Calibri"/>
              </a:rPr>
              <a:t>ionz</a:t>
            </a:r>
            <a:r>
              <a:rPr lang="en-GB" sz="1800" b="0" strike="noStrike" spc="-1">
                <a:solidFill>
                  <a:srgbClr val="000000"/>
                </a:solidFill>
                <a:latin typeface="Calibri"/>
                <a:ea typeface="Calibri"/>
              </a:rPr>
              <a:t> &gt; 0.8 </a:t>
            </a:r>
            <a:endParaRPr lang="en-GB" sz="1800" b="0" strike="noStrike" spc="-1">
              <a:latin typeface="Arial"/>
            </a:endParaRPr>
          </a:p>
        </p:txBody>
      </p:sp>
      <p:pic>
        <p:nvPicPr>
          <p:cNvPr id="257" name="Google Shape;358;p25"/>
          <p:cNvPicPr/>
          <p:nvPr/>
        </p:nvPicPr>
        <p:blipFill>
          <a:blip r:embed="rId3"/>
          <a:stretch/>
        </p:blipFill>
        <p:spPr>
          <a:xfrm>
            <a:off x="6014880" y="1424880"/>
            <a:ext cx="3044880" cy="2280600"/>
          </a:xfrm>
          <a:prstGeom prst="rect">
            <a:avLst/>
          </a:prstGeom>
          <a:ln w="0">
            <a:noFill/>
          </a:ln>
        </p:spPr>
      </p:pic>
      <p:pic>
        <p:nvPicPr>
          <p:cNvPr id="258" name="Google Shape;359;p25"/>
          <p:cNvPicPr/>
          <p:nvPr/>
        </p:nvPicPr>
        <p:blipFill>
          <a:blip r:embed="rId4"/>
          <a:stretch/>
        </p:blipFill>
        <p:spPr>
          <a:xfrm>
            <a:off x="5974560" y="3997080"/>
            <a:ext cx="3021120" cy="2372760"/>
          </a:xfrm>
          <a:prstGeom prst="rect">
            <a:avLst/>
          </a:prstGeom>
          <a:ln w="0">
            <a:noFill/>
          </a:ln>
        </p:spPr>
      </p:pic>
      <p:sp>
        <p:nvSpPr>
          <p:cNvPr id="259" name="Google Shape;360;p25"/>
          <p:cNvSpPr/>
          <p:nvPr/>
        </p:nvSpPr>
        <p:spPr>
          <a:xfrm>
            <a:off x="9360000" y="1424160"/>
            <a:ext cx="2352600" cy="9867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marL="431640" indent="-324000">
              <a:lnSpc>
                <a:spcPct val="100000"/>
              </a:lnSpc>
              <a:buClr>
                <a:srgbClr val="000000"/>
              </a:buClr>
              <a:buFont typeface="Noto Sans Symbols"/>
              <a:buChar char="●"/>
            </a:pPr>
            <a:r>
              <a:rPr lang="en-GB" sz="1750" b="0" strike="noStrike" spc="-1">
                <a:solidFill>
                  <a:srgbClr val="000000"/>
                </a:solidFill>
                <a:latin typeface="Calibri"/>
                <a:ea typeface="Calibri"/>
              </a:rPr>
              <a:t>A slight increase when detachment starts (P= 5MW)</a:t>
            </a:r>
            <a:endParaRPr lang="en-GB" sz="1750" b="0" strike="noStrike" spc="-1">
              <a:latin typeface="Arial"/>
            </a:endParaRPr>
          </a:p>
          <a:p>
            <a:pPr>
              <a:lnSpc>
                <a:spcPct val="100000"/>
              </a:lnSpc>
              <a:buNone/>
            </a:pPr>
            <a:endParaRPr lang="en-GB" sz="1750" b="0" strike="noStrike" spc="-1">
              <a:latin typeface="Arial"/>
            </a:endParaRPr>
          </a:p>
        </p:txBody>
      </p:sp>
      <p:sp>
        <p:nvSpPr>
          <p:cNvPr id="260" name="Oval 1"/>
          <p:cNvSpPr/>
          <p:nvPr/>
        </p:nvSpPr>
        <p:spPr>
          <a:xfrm>
            <a:off x="7640640" y="1425960"/>
            <a:ext cx="1470240" cy="822600"/>
          </a:xfrm>
          <a:prstGeom prst="ellipse">
            <a:avLst/>
          </a:prstGeom>
          <a:noFill/>
          <a:ln>
            <a:solidFill>
              <a:srgbClr val="4F81BD"/>
            </a:solidFill>
            <a:round/>
          </a:ln>
        </p:spPr>
        <p:style>
          <a:lnRef idx="2">
            <a:schemeClr val="accent1">
              <a:shade val="15000"/>
            </a:schemeClr>
          </a:lnRef>
          <a:fillRef idx="1">
            <a:schemeClr val="accent1"/>
          </a:fillRef>
          <a:effectRef idx="0">
            <a:schemeClr val="accent1"/>
          </a:effectRef>
          <a:fontRef idx="minor"/>
        </p:style>
        <p:txBody>
          <a:bodyPr/>
          <a:lstStyle/>
          <a:p>
            <a:endParaRPr lang="it-IT"/>
          </a:p>
        </p:txBody>
      </p:sp>
      <p:sp>
        <p:nvSpPr>
          <p:cNvPr id="261" name="Oval 2"/>
          <p:cNvSpPr/>
          <p:nvPr/>
        </p:nvSpPr>
        <p:spPr>
          <a:xfrm>
            <a:off x="6654600" y="2535480"/>
            <a:ext cx="618840" cy="676800"/>
          </a:xfrm>
          <a:prstGeom prst="ellipse">
            <a:avLst/>
          </a:prstGeom>
          <a:noFill/>
          <a:ln>
            <a:solidFill>
              <a:srgbClr val="000000"/>
            </a:solidFill>
            <a:round/>
          </a:ln>
        </p:spPr>
        <p:style>
          <a:lnRef idx="2">
            <a:schemeClr val="accent1">
              <a:shade val="15000"/>
            </a:schemeClr>
          </a:lnRef>
          <a:fillRef idx="1">
            <a:schemeClr val="accent1"/>
          </a:fillRef>
          <a:effectRef idx="0">
            <a:schemeClr val="accent1"/>
          </a:effectRef>
          <a:fontRef idx="minor"/>
        </p:style>
        <p:txBody>
          <a:bodyPr/>
          <a:lstStyle/>
          <a:p>
            <a:endParaRPr lang="it-IT"/>
          </a:p>
        </p:txBody>
      </p:sp>
      <p:sp>
        <p:nvSpPr>
          <p:cNvPr id="262" name="TextBox 3"/>
          <p:cNvSpPr/>
          <p:nvPr/>
        </p:nvSpPr>
        <p:spPr>
          <a:xfrm>
            <a:off x="9273960" y="2483280"/>
            <a:ext cx="2742840" cy="2452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numCol="1" spcCol="0" anchor="t">
            <a:spAutoFit/>
          </a:bodyPr>
          <a:lstStyle/>
          <a:p>
            <a:pPr marL="431640" indent="-324000">
              <a:lnSpc>
                <a:spcPct val="100000"/>
              </a:lnSpc>
              <a:buClr>
                <a:srgbClr val="000000"/>
              </a:buClr>
              <a:buFont typeface="Noto Sans Symbols,Sans-Serif"/>
              <a:buChar char="●"/>
            </a:pPr>
            <a:r>
              <a:rPr lang="en-GB" sz="1750" b="0" strike="noStrike" spc="-1">
                <a:solidFill>
                  <a:srgbClr val="0070C0"/>
                </a:solidFill>
                <a:latin typeface="Calibri"/>
                <a:ea typeface="Arial"/>
              </a:rPr>
              <a:t>Strong increase when the ionization front is well above the V corner</a:t>
            </a:r>
            <a:r>
              <a:rPr lang="en-US" sz="1750" b="0" strike="noStrike" spc="-1">
                <a:solidFill>
                  <a:srgbClr val="0070C0"/>
                </a:solidFill>
                <a:latin typeface="Calibri"/>
                <a:ea typeface="Arial"/>
              </a:rPr>
              <a:t>​</a:t>
            </a:r>
            <a:endParaRPr lang="en-GB" sz="1750" b="0" strike="noStrike" spc="-1">
              <a:latin typeface="Arial"/>
            </a:endParaRPr>
          </a:p>
          <a:p>
            <a:pPr>
              <a:lnSpc>
                <a:spcPct val="100000"/>
              </a:lnSpc>
              <a:buNone/>
            </a:pPr>
            <a:r>
              <a:rPr lang="en-US" sz="1750" b="0" strike="noStrike" spc="-1">
                <a:solidFill>
                  <a:srgbClr val="0070C0"/>
                </a:solidFill>
                <a:latin typeface="Calibri"/>
                <a:ea typeface="Arial"/>
              </a:rPr>
              <a:t>​</a:t>
            </a:r>
            <a:endParaRPr lang="en-GB" sz="1750" b="0" strike="noStrike" spc="-1">
              <a:latin typeface="Arial"/>
            </a:endParaRPr>
          </a:p>
          <a:p>
            <a:pPr marL="431640" indent="-324000">
              <a:lnSpc>
                <a:spcPct val="100000"/>
              </a:lnSpc>
              <a:buClr>
                <a:srgbClr val="000000"/>
              </a:buClr>
              <a:buFont typeface="Noto Sans Symbols,Sans-Serif"/>
              <a:buChar char="●"/>
            </a:pPr>
            <a:r>
              <a:rPr lang="en-GB" sz="1750" b="0" strike="noStrike" spc="-1">
                <a:solidFill>
                  <a:srgbClr val="0070C0"/>
                </a:solidFill>
                <a:latin typeface="Calibri"/>
                <a:ea typeface="Arial"/>
              </a:rPr>
              <a:t>Γ</a:t>
            </a:r>
            <a:r>
              <a:rPr lang="en-GB" sz="1150" b="0" strike="noStrike" spc="-1" baseline="-25000">
                <a:solidFill>
                  <a:srgbClr val="0070C0"/>
                </a:solidFill>
                <a:latin typeface="Calibri"/>
                <a:ea typeface="Arial"/>
              </a:rPr>
              <a:t>pump</a:t>
            </a:r>
            <a:r>
              <a:rPr lang="en-GB" sz="1750" b="0" strike="noStrike" spc="-1">
                <a:solidFill>
                  <a:srgbClr val="0070C0"/>
                </a:solidFill>
                <a:latin typeface="Calibri"/>
                <a:ea typeface="Arial"/>
              </a:rPr>
              <a:t> ~ 1.5e22 D/s, and P</a:t>
            </a:r>
            <a:r>
              <a:rPr lang="en-GB" sz="1150" b="0" strike="noStrike" spc="-1" baseline="-25000">
                <a:solidFill>
                  <a:srgbClr val="0070C0"/>
                </a:solidFill>
                <a:latin typeface="Calibri"/>
                <a:ea typeface="Arial"/>
              </a:rPr>
              <a:t>sub-div</a:t>
            </a:r>
            <a:r>
              <a:rPr lang="en-GB" sz="1750" b="0" strike="noStrike" spc="-1">
                <a:solidFill>
                  <a:srgbClr val="0070C0"/>
                </a:solidFill>
                <a:latin typeface="Calibri"/>
                <a:ea typeface="Arial"/>
              </a:rPr>
              <a:t>~1Pa in line with current experiments</a:t>
            </a:r>
            <a:r>
              <a:rPr lang="en-US" sz="1750" b="0" strike="noStrike" spc="-1">
                <a:solidFill>
                  <a:srgbClr val="0070C0"/>
                </a:solidFill>
                <a:latin typeface="Calibri"/>
                <a:ea typeface="Arial"/>
              </a:rPr>
              <a:t>​</a:t>
            </a:r>
            <a:endParaRPr lang="en-GB" sz="1750" b="0" strike="noStrike" spc="-1">
              <a:latin typeface="Arial"/>
            </a:endParaRPr>
          </a:p>
          <a:p>
            <a:pPr>
              <a:lnSpc>
                <a:spcPct val="100000"/>
              </a:lnSpc>
              <a:buNone/>
            </a:pPr>
            <a:endParaRPr lang="en-GB" sz="1400" b="0" strike="noStrike" spc="-1">
              <a:latin typeface="Arial"/>
            </a:endParaRPr>
          </a:p>
        </p:txBody>
      </p:sp>
      <p:sp>
        <p:nvSpPr>
          <p:cNvPr id="263" name="Oval 4"/>
          <p:cNvSpPr/>
          <p:nvPr/>
        </p:nvSpPr>
        <p:spPr>
          <a:xfrm>
            <a:off x="7629480" y="4115520"/>
            <a:ext cx="1470240" cy="822600"/>
          </a:xfrm>
          <a:prstGeom prst="ellipse">
            <a:avLst/>
          </a:prstGeom>
          <a:noFill/>
          <a:ln>
            <a:solidFill>
              <a:srgbClr val="4F81BD"/>
            </a:solidFill>
            <a:round/>
          </a:ln>
        </p:spPr>
        <p:style>
          <a:lnRef idx="2">
            <a:schemeClr val="accent1">
              <a:shade val="15000"/>
            </a:schemeClr>
          </a:lnRef>
          <a:fillRef idx="1">
            <a:schemeClr val="accent1"/>
          </a:fillRef>
          <a:effectRef idx="0">
            <a:schemeClr val="accent1"/>
          </a:effectRef>
          <a:fontRef idx="minor"/>
        </p:style>
        <p:txBody>
          <a:bodyPr/>
          <a:lstStyle/>
          <a:p>
            <a:endParaRPr lang="it-IT"/>
          </a:p>
        </p:txBody>
      </p:sp>
      <p:sp>
        <p:nvSpPr>
          <p:cNvPr id="264" name="Oval 6"/>
          <p:cNvSpPr/>
          <p:nvPr/>
        </p:nvSpPr>
        <p:spPr>
          <a:xfrm>
            <a:off x="6650280" y="5018760"/>
            <a:ext cx="618840" cy="676800"/>
          </a:xfrm>
          <a:prstGeom prst="ellipse">
            <a:avLst/>
          </a:prstGeom>
          <a:noFill/>
          <a:ln>
            <a:solidFill>
              <a:srgbClr val="000000"/>
            </a:solidFill>
            <a:round/>
          </a:ln>
        </p:spPr>
        <p:style>
          <a:lnRef idx="2">
            <a:schemeClr val="accent1">
              <a:shade val="15000"/>
            </a:schemeClr>
          </a:lnRef>
          <a:fillRef idx="1">
            <a:schemeClr val="accent1"/>
          </a:fillRef>
          <a:effectRef idx="0">
            <a:schemeClr val="accent1"/>
          </a:effectRef>
          <a:fontRef idx="minor"/>
        </p:style>
        <p:txBody>
          <a:bodyPr/>
          <a:lstStyle/>
          <a:p>
            <a:endParaRPr lang="it-IT"/>
          </a:p>
        </p:txBody>
      </p:sp>
      <p:sp>
        <p:nvSpPr>
          <p:cNvPr id="2" name="PlaceHolder 2">
            <a:extLst>
              <a:ext uri="{FF2B5EF4-FFF2-40B4-BE49-F238E27FC236}">
                <a16:creationId xmlns:a16="http://schemas.microsoft.com/office/drawing/2014/main" id="{4F050CB1-CECD-5D5B-1B31-11E64BD57D9B}"/>
              </a:ext>
            </a:extLst>
          </p:cNvPr>
          <p:cNvSpPr txBox="1">
            <a:spLocks/>
          </p:cNvSpPr>
          <p:nvPr/>
        </p:nvSpPr>
        <p:spPr>
          <a:xfrm>
            <a:off x="825479" y="6556320"/>
            <a:ext cx="8716553" cy="328320"/>
          </a:xfrm>
          <a:prstGeom prst="rect">
            <a:avLst/>
          </a:prstGeom>
          <a:noFill/>
          <a:ln w="0">
            <a:noFill/>
          </a:ln>
        </p:spPr>
        <p:txBody>
          <a:bodyPr anchor="t">
            <a:noAutofit/>
          </a:bodyPr>
          <a:lstStyle>
            <a:defPPr>
              <a:defRPr lang="it-IT"/>
            </a:defPPr>
            <a:lvl1pPr marL="0" algn="l" defTabSz="914400" rtl="0" eaLnBrk="1" latinLnBrk="0" hangingPunct="1">
              <a:lnSpc>
                <a:spcPct val="100000"/>
              </a:lnSpc>
              <a:buNone/>
              <a:defRPr lang="en-GB" sz="1200" b="0" strike="noStrike" kern="1200" spc="-1">
                <a:solidFill>
                  <a:srgbClr val="FFFFFF"/>
                </a:solidFill>
                <a:latin typeface="Calibri"/>
                <a:ea typeface="Calibri"/>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dirty="0"/>
              <a:t>G. Rubino &amp; L. Balbinot | Update on W </a:t>
            </a:r>
            <a:r>
              <a:rPr lang="it-IT" dirty="0" err="1"/>
              <a:t>transition</a:t>
            </a:r>
            <a:r>
              <a:rPr lang="it-IT" dirty="0"/>
              <a:t> in JT-60SA</a:t>
            </a:r>
            <a:endParaRPr lang="it-IT" dirty="0">
              <a:latin typeface="Times New Roman"/>
            </a:endParaRPr>
          </a:p>
          <a:p>
            <a:pPr>
              <a:tabLst>
                <a:tab pos="0" algn="l"/>
              </a:tabLst>
            </a:pPr>
            <a:endParaRPr lang="it-IT" dirty="0">
              <a:latin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magine 12">
            <a:extLst>
              <a:ext uri="{FF2B5EF4-FFF2-40B4-BE49-F238E27FC236}">
                <a16:creationId xmlns:a16="http://schemas.microsoft.com/office/drawing/2014/main" id="{348C7758-E105-841C-A600-BA334BFFCCA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24375" y="2347137"/>
            <a:ext cx="3167535" cy="3167535"/>
          </a:xfrm>
          <a:prstGeom prst="rect">
            <a:avLst/>
          </a:prstGeom>
        </p:spPr>
      </p:pic>
      <p:sp>
        <p:nvSpPr>
          <p:cNvPr id="285" name="PlaceHolder 1"/>
          <p:cNvSpPr>
            <a:spLocks noGrp="1"/>
          </p:cNvSpPr>
          <p:nvPr>
            <p:ph type="title"/>
          </p:nvPr>
        </p:nvSpPr>
        <p:spPr>
          <a:xfrm>
            <a:off x="983520" y="192600"/>
            <a:ext cx="9451440" cy="456840"/>
          </a:xfrm>
          <a:prstGeom prst="rect">
            <a:avLst/>
          </a:prstGeom>
          <a:noFill/>
          <a:ln w="0">
            <a:noFill/>
          </a:ln>
        </p:spPr>
        <p:txBody>
          <a:bodyPr anchor="ctr">
            <a:noAutofit/>
          </a:bodyPr>
          <a:lstStyle/>
          <a:p>
            <a:pPr>
              <a:lnSpc>
                <a:spcPct val="85000"/>
              </a:lnSpc>
              <a:buNone/>
              <a:tabLst>
                <a:tab pos="0" algn="l"/>
              </a:tabLst>
            </a:pPr>
            <a:r>
              <a:rPr lang="en-GB" sz="2800" b="1" strike="noStrike" spc="-1" dirty="0">
                <a:solidFill>
                  <a:srgbClr val="1F497D"/>
                </a:solidFill>
                <a:latin typeface="Calibri"/>
                <a:ea typeface="Calibri"/>
              </a:rPr>
              <a:t>Effect of divertor geometry on detachment </a:t>
            </a:r>
            <a:endParaRPr lang="en-GB" sz="2800" b="0" strike="noStrike" spc="-1" dirty="0">
              <a:solidFill>
                <a:srgbClr val="000000"/>
              </a:solidFill>
              <a:latin typeface="Arial"/>
            </a:endParaRPr>
          </a:p>
        </p:txBody>
      </p:sp>
      <p:sp>
        <p:nvSpPr>
          <p:cNvPr id="286" name="PlaceHolder 2"/>
          <p:cNvSpPr>
            <a:spLocks noGrp="1"/>
          </p:cNvSpPr>
          <p:nvPr>
            <p:ph type="sldNum" idx="43"/>
          </p:nvPr>
        </p:nvSpPr>
        <p:spPr>
          <a:xfrm>
            <a:off x="0" y="6590160"/>
            <a:ext cx="719640" cy="198720"/>
          </a:xfrm>
          <a:prstGeom prst="rect">
            <a:avLst/>
          </a:prstGeom>
          <a:noFill/>
          <a:ln w="0">
            <a:noFill/>
          </a:ln>
        </p:spPr>
        <p:txBody>
          <a:bodyPr anchor="ctr">
            <a:noAutofit/>
          </a:bodyPr>
          <a:lstStyle>
            <a:lvl1pPr algn="r">
              <a:lnSpc>
                <a:spcPct val="100000"/>
              </a:lnSpc>
              <a:buNone/>
              <a:tabLst>
                <a:tab pos="0" algn="l"/>
              </a:tabLst>
              <a:defRPr lang="en-GB" sz="1400" b="0" strike="noStrike" spc="-1">
                <a:solidFill>
                  <a:srgbClr val="FFFFFF"/>
                </a:solidFill>
                <a:latin typeface="Calibri"/>
                <a:ea typeface="Calibri"/>
              </a:defRPr>
            </a:lvl1pPr>
          </a:lstStyle>
          <a:p>
            <a:pPr algn="r">
              <a:lnSpc>
                <a:spcPct val="100000"/>
              </a:lnSpc>
              <a:buNone/>
              <a:tabLst>
                <a:tab pos="0" algn="l"/>
              </a:tabLst>
            </a:pPr>
            <a:fld id="{7B0DECF2-EF08-40BD-92B4-2A8D396D92BB}" type="slidenum">
              <a:rPr lang="en-GB" sz="1400" b="0" strike="noStrike" spc="-1">
                <a:solidFill>
                  <a:srgbClr val="FFFFFF"/>
                </a:solidFill>
                <a:latin typeface="Calibri"/>
                <a:ea typeface="Calibri"/>
              </a:rPr>
              <a:t>9</a:t>
            </a:fld>
            <a:endParaRPr lang="en-GB" sz="1400" b="0" strike="noStrike" spc="-1">
              <a:latin typeface="Times New Roman"/>
            </a:endParaRPr>
          </a:p>
        </p:txBody>
      </p:sp>
      <p:sp>
        <p:nvSpPr>
          <p:cNvPr id="287" name="Google Shape;395;p28"/>
          <p:cNvSpPr/>
          <p:nvPr/>
        </p:nvSpPr>
        <p:spPr>
          <a:xfrm>
            <a:off x="504360" y="918720"/>
            <a:ext cx="10834200" cy="53877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Autofit/>
          </a:bodyPr>
          <a:lstStyle/>
          <a:p>
            <a:pPr marL="431640" indent="-324000">
              <a:lnSpc>
                <a:spcPct val="100000"/>
              </a:lnSpc>
              <a:buClr>
                <a:srgbClr val="000000"/>
              </a:buClr>
              <a:buFont typeface="Noto Sans Symbols"/>
              <a:buChar char="●"/>
            </a:pPr>
            <a:r>
              <a:rPr lang="en-GB" sz="2000" spc="-1" dirty="0">
                <a:latin typeface="Arial"/>
              </a:rPr>
              <a:t>3 different geometry configurations:</a:t>
            </a:r>
          </a:p>
          <a:p>
            <a:pPr marL="1022040" lvl="1" indent="-457200">
              <a:buClr>
                <a:srgbClr val="000000"/>
              </a:buClr>
              <a:buFont typeface="+mj-lt"/>
              <a:buAutoNum type="arabicPeriod"/>
            </a:pPr>
            <a:r>
              <a:rPr lang="en-GB" sz="2000" spc="-1" dirty="0">
                <a:latin typeface="Arial"/>
              </a:rPr>
              <a:t>V-Shaped: reference</a:t>
            </a:r>
          </a:p>
          <a:p>
            <a:pPr marL="1022040" lvl="1" indent="-457200">
              <a:buClr>
                <a:srgbClr val="000000"/>
              </a:buClr>
              <a:buFont typeface="+mj-lt"/>
              <a:buAutoNum type="arabicPeriod"/>
            </a:pPr>
            <a:r>
              <a:rPr lang="en-GB" sz="2000" spc="-1" dirty="0">
                <a:latin typeface="Arial"/>
              </a:rPr>
              <a:t>V-open: open the V-corner</a:t>
            </a:r>
          </a:p>
          <a:p>
            <a:pPr marL="1022040" lvl="1" indent="-457200">
              <a:buClr>
                <a:srgbClr val="000000"/>
              </a:buClr>
              <a:buFont typeface="+mj-lt"/>
              <a:buAutoNum type="arabicPeriod"/>
            </a:pPr>
            <a:r>
              <a:rPr lang="en-GB" sz="2000" spc="-1" dirty="0">
                <a:latin typeface="Arial"/>
              </a:rPr>
              <a:t>High OSP: V-shaped but the strike point located above the corner</a:t>
            </a:r>
          </a:p>
          <a:p>
            <a:pPr marL="1022040" lvl="1" indent="-457200">
              <a:buClr>
                <a:srgbClr val="000000"/>
              </a:buClr>
              <a:buFont typeface="+mj-lt"/>
              <a:buAutoNum type="arabicPeriod"/>
            </a:pPr>
            <a:endParaRPr lang="en-GB" sz="2000" spc="-1" dirty="0">
              <a:latin typeface="Arial"/>
            </a:endParaRPr>
          </a:p>
          <a:p>
            <a:pPr marL="888840" lvl="1" indent="-324000">
              <a:buClr>
                <a:srgbClr val="000000"/>
              </a:buClr>
              <a:buFont typeface="Noto Sans Symbols"/>
              <a:buChar char="●"/>
            </a:pPr>
            <a:endParaRPr lang="en-GB" sz="2000" spc="-1" dirty="0">
              <a:latin typeface="Arial"/>
            </a:endParaRPr>
          </a:p>
          <a:p>
            <a:pPr marL="431640" indent="-324000">
              <a:lnSpc>
                <a:spcPct val="100000"/>
              </a:lnSpc>
              <a:buClr>
                <a:srgbClr val="000000"/>
              </a:buClr>
              <a:buFont typeface="Noto Sans Symbols"/>
              <a:buChar char="●"/>
            </a:pPr>
            <a:endParaRPr lang="en-GB" sz="2000" b="0" strike="noStrike" spc="-1" dirty="0">
              <a:latin typeface="Arial"/>
            </a:endParaRPr>
          </a:p>
        </p:txBody>
      </p:sp>
      <p:pic>
        <p:nvPicPr>
          <p:cNvPr id="4" name="Immagine 3">
            <a:extLst>
              <a:ext uri="{FF2B5EF4-FFF2-40B4-BE49-F238E27FC236}">
                <a16:creationId xmlns:a16="http://schemas.microsoft.com/office/drawing/2014/main" id="{F81080E7-AA4E-DE6A-CCA1-BD08B5991C2C}"/>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8404265" y="2398036"/>
            <a:ext cx="3167535" cy="3186278"/>
          </a:xfrm>
          <a:prstGeom prst="rect">
            <a:avLst/>
          </a:prstGeom>
        </p:spPr>
      </p:pic>
      <p:pic>
        <p:nvPicPr>
          <p:cNvPr id="5" name="Immagine 4">
            <a:extLst>
              <a:ext uri="{FF2B5EF4-FFF2-40B4-BE49-F238E27FC236}">
                <a16:creationId xmlns:a16="http://schemas.microsoft.com/office/drawing/2014/main" id="{8AA585EF-1423-1C2B-FA84-9822BF4F6C1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512232" y="2401305"/>
            <a:ext cx="3167535" cy="3179741"/>
          </a:xfrm>
          <a:prstGeom prst="rect">
            <a:avLst/>
          </a:prstGeom>
        </p:spPr>
      </p:pic>
      <p:sp>
        <p:nvSpPr>
          <p:cNvPr id="8" name="CasellaDiTesto 7">
            <a:extLst>
              <a:ext uri="{FF2B5EF4-FFF2-40B4-BE49-F238E27FC236}">
                <a16:creationId xmlns:a16="http://schemas.microsoft.com/office/drawing/2014/main" id="{2A18242C-1635-CE57-D2AF-0358603130DA}"/>
              </a:ext>
            </a:extLst>
          </p:cNvPr>
          <p:cNvSpPr txBox="1"/>
          <p:nvPr/>
        </p:nvSpPr>
        <p:spPr>
          <a:xfrm>
            <a:off x="9844908" y="2347137"/>
            <a:ext cx="1237267" cy="369332"/>
          </a:xfrm>
          <a:prstGeom prst="rect">
            <a:avLst/>
          </a:prstGeom>
          <a:noFill/>
        </p:spPr>
        <p:txBody>
          <a:bodyPr wrap="square">
            <a:spAutoFit/>
          </a:bodyPr>
          <a:lstStyle/>
          <a:p>
            <a:r>
              <a:rPr lang="en-GB" sz="1800" spc="-1" dirty="0">
                <a:latin typeface="Arial"/>
              </a:rPr>
              <a:t>High OSP</a:t>
            </a:r>
            <a:endParaRPr lang="it-IT" dirty="0"/>
          </a:p>
        </p:txBody>
      </p:sp>
      <p:sp>
        <p:nvSpPr>
          <p:cNvPr id="10" name="CasellaDiTesto 9">
            <a:extLst>
              <a:ext uri="{FF2B5EF4-FFF2-40B4-BE49-F238E27FC236}">
                <a16:creationId xmlns:a16="http://schemas.microsoft.com/office/drawing/2014/main" id="{39EE894E-BCE2-9ECC-C218-2146A145CC7D}"/>
              </a:ext>
            </a:extLst>
          </p:cNvPr>
          <p:cNvSpPr txBox="1"/>
          <p:nvPr/>
        </p:nvSpPr>
        <p:spPr>
          <a:xfrm>
            <a:off x="6095999" y="2347137"/>
            <a:ext cx="981635" cy="369332"/>
          </a:xfrm>
          <a:prstGeom prst="rect">
            <a:avLst/>
          </a:prstGeom>
          <a:noFill/>
        </p:spPr>
        <p:txBody>
          <a:bodyPr wrap="square">
            <a:spAutoFit/>
          </a:bodyPr>
          <a:lstStyle/>
          <a:p>
            <a:r>
              <a:rPr lang="en-GB" sz="1800" spc="-1" dirty="0">
                <a:latin typeface="Arial"/>
              </a:rPr>
              <a:t>V-open</a:t>
            </a:r>
            <a:endParaRPr lang="it-IT" dirty="0"/>
          </a:p>
        </p:txBody>
      </p:sp>
      <p:sp>
        <p:nvSpPr>
          <p:cNvPr id="12" name="CasellaDiTesto 11">
            <a:extLst>
              <a:ext uri="{FF2B5EF4-FFF2-40B4-BE49-F238E27FC236}">
                <a16:creationId xmlns:a16="http://schemas.microsoft.com/office/drawing/2014/main" id="{C9E34612-40BE-7408-F6BA-B21A1582D6CB}"/>
              </a:ext>
            </a:extLst>
          </p:cNvPr>
          <p:cNvSpPr txBox="1"/>
          <p:nvPr/>
        </p:nvSpPr>
        <p:spPr>
          <a:xfrm>
            <a:off x="2060027" y="2347137"/>
            <a:ext cx="1237267" cy="369332"/>
          </a:xfrm>
          <a:prstGeom prst="rect">
            <a:avLst/>
          </a:prstGeom>
          <a:noFill/>
        </p:spPr>
        <p:txBody>
          <a:bodyPr wrap="square">
            <a:spAutoFit/>
          </a:bodyPr>
          <a:lstStyle/>
          <a:p>
            <a:r>
              <a:rPr lang="en-GB" sz="1800" spc="-1" dirty="0">
                <a:latin typeface="Arial"/>
              </a:rPr>
              <a:t>V-Shaped</a:t>
            </a:r>
            <a:endParaRPr lang="it-IT" dirty="0"/>
          </a:p>
        </p:txBody>
      </p:sp>
      <p:sp>
        <p:nvSpPr>
          <p:cNvPr id="3" name="PlaceHolder 2">
            <a:extLst>
              <a:ext uri="{FF2B5EF4-FFF2-40B4-BE49-F238E27FC236}">
                <a16:creationId xmlns:a16="http://schemas.microsoft.com/office/drawing/2014/main" id="{3E7F8BD9-C138-4560-2B19-6CECDBBF523B}"/>
              </a:ext>
            </a:extLst>
          </p:cNvPr>
          <p:cNvSpPr txBox="1">
            <a:spLocks/>
          </p:cNvSpPr>
          <p:nvPr/>
        </p:nvSpPr>
        <p:spPr>
          <a:xfrm>
            <a:off x="825479" y="6556320"/>
            <a:ext cx="8716553" cy="328320"/>
          </a:xfrm>
          <a:prstGeom prst="rect">
            <a:avLst/>
          </a:prstGeom>
          <a:noFill/>
          <a:ln w="0">
            <a:noFill/>
          </a:ln>
        </p:spPr>
        <p:txBody>
          <a:bodyPr anchor="t">
            <a:noAutofit/>
          </a:bodyPr>
          <a:lstStyle>
            <a:defPPr>
              <a:defRPr lang="it-IT"/>
            </a:defPPr>
            <a:lvl1pPr marL="0" algn="l" defTabSz="914400" rtl="0" eaLnBrk="1" latinLnBrk="0" hangingPunct="1">
              <a:lnSpc>
                <a:spcPct val="100000"/>
              </a:lnSpc>
              <a:buNone/>
              <a:defRPr lang="en-GB" sz="1200" b="0" strike="noStrike" kern="1200" spc="-1">
                <a:solidFill>
                  <a:srgbClr val="FFFFFF"/>
                </a:solidFill>
                <a:latin typeface="Calibri"/>
                <a:ea typeface="Calibri"/>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dirty="0"/>
              <a:t>G. Rubino &amp; L. Balbinot | Update on W </a:t>
            </a:r>
            <a:r>
              <a:rPr lang="it-IT" dirty="0" err="1"/>
              <a:t>transition</a:t>
            </a:r>
            <a:r>
              <a:rPr lang="it-IT" dirty="0"/>
              <a:t> in JT-60SA</a:t>
            </a:r>
            <a:endParaRPr lang="it-IT" dirty="0">
              <a:latin typeface="Times New Roman"/>
            </a:endParaRPr>
          </a:p>
          <a:p>
            <a:endParaRPr lang="it-IT" dirty="0">
              <a:latin typeface="Times New Roman"/>
            </a:endParaRPr>
          </a:p>
          <a:p>
            <a:pPr>
              <a:tabLst>
                <a:tab pos="0" algn="l"/>
              </a:tabLst>
            </a:pPr>
            <a:endParaRPr lang="it-IT" dirty="0">
              <a:latin typeface="Times New Roman"/>
            </a:endParaRPr>
          </a:p>
        </p:txBody>
      </p:sp>
      <p:graphicFrame>
        <p:nvGraphicFramePr>
          <p:cNvPr id="2" name="Google Shape;385;p27">
            <a:extLst>
              <a:ext uri="{FF2B5EF4-FFF2-40B4-BE49-F238E27FC236}">
                <a16:creationId xmlns:a16="http://schemas.microsoft.com/office/drawing/2014/main" id="{A23E37BA-9452-9F24-EFDB-3D15C1D5E8CC}"/>
              </a:ext>
            </a:extLst>
          </p:cNvPr>
          <p:cNvGraphicFramePr/>
          <p:nvPr>
            <p:extLst>
              <p:ext uri="{D42A27DB-BD31-4B8C-83A1-F6EECF244321}">
                <p14:modId xmlns:p14="http://schemas.microsoft.com/office/powerpoint/2010/main" val="247966244"/>
              </p:ext>
            </p:extLst>
          </p:nvPr>
        </p:nvGraphicFramePr>
        <p:xfrm>
          <a:off x="1774215" y="5172313"/>
          <a:ext cx="7470000" cy="1230600"/>
        </p:xfrm>
        <a:graphic>
          <a:graphicData uri="http://schemas.openxmlformats.org/drawingml/2006/table">
            <a:tbl>
              <a:tblPr/>
              <a:tblGrid>
                <a:gridCol w="1734480">
                  <a:extLst>
                    <a:ext uri="{9D8B030D-6E8A-4147-A177-3AD203B41FA5}">
                      <a16:colId xmlns:a16="http://schemas.microsoft.com/office/drawing/2014/main" val="20000"/>
                    </a:ext>
                  </a:extLst>
                </a:gridCol>
                <a:gridCol w="1832040">
                  <a:extLst>
                    <a:ext uri="{9D8B030D-6E8A-4147-A177-3AD203B41FA5}">
                      <a16:colId xmlns:a16="http://schemas.microsoft.com/office/drawing/2014/main" val="20001"/>
                    </a:ext>
                  </a:extLst>
                </a:gridCol>
                <a:gridCol w="1838160">
                  <a:extLst>
                    <a:ext uri="{9D8B030D-6E8A-4147-A177-3AD203B41FA5}">
                      <a16:colId xmlns:a16="http://schemas.microsoft.com/office/drawing/2014/main" val="20002"/>
                    </a:ext>
                  </a:extLst>
                </a:gridCol>
                <a:gridCol w="2065320">
                  <a:extLst>
                    <a:ext uri="{9D8B030D-6E8A-4147-A177-3AD203B41FA5}">
                      <a16:colId xmlns:a16="http://schemas.microsoft.com/office/drawing/2014/main" val="20003"/>
                    </a:ext>
                  </a:extLst>
                </a:gridCol>
              </a:tblGrid>
              <a:tr h="387360">
                <a:tc>
                  <a:txBody>
                    <a:bodyPr/>
                    <a:lstStyle/>
                    <a:p>
                      <a:endParaRPr lang="it-IT"/>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9999FF"/>
                    </a:solidFill>
                  </a:tcPr>
                </a:tc>
                <a:tc>
                  <a:txBody>
                    <a:bodyPr/>
                    <a:lstStyle/>
                    <a:p>
                      <a:pPr>
                        <a:lnSpc>
                          <a:spcPct val="100000"/>
                        </a:lnSpc>
                        <a:buNone/>
                        <a:tabLst>
                          <a:tab pos="0" algn="l"/>
                        </a:tabLst>
                      </a:pPr>
                      <a:r>
                        <a:rPr lang="en-GB" sz="2000" b="0" strike="noStrike" spc="-1">
                          <a:solidFill>
                            <a:srgbClr val="000000"/>
                          </a:solidFill>
                          <a:latin typeface="Arial"/>
                          <a:ea typeface="Arial"/>
                        </a:rPr>
                        <a:t>Std. case</a:t>
                      </a:r>
                      <a:endParaRPr lang="en-GB" sz="20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9999FF"/>
                    </a:solidFill>
                  </a:tcPr>
                </a:tc>
                <a:tc>
                  <a:txBody>
                    <a:bodyPr/>
                    <a:lstStyle/>
                    <a:p>
                      <a:pPr>
                        <a:lnSpc>
                          <a:spcPct val="100000"/>
                        </a:lnSpc>
                        <a:buNone/>
                        <a:tabLst>
                          <a:tab pos="0" algn="l"/>
                        </a:tabLst>
                      </a:pPr>
                      <a:r>
                        <a:rPr lang="en-GB" sz="2000" b="0" strike="noStrike" spc="-1">
                          <a:solidFill>
                            <a:srgbClr val="000000"/>
                          </a:solidFill>
                          <a:latin typeface="Arial"/>
                          <a:ea typeface="Arial"/>
                        </a:rPr>
                        <a:t>No-corner</a:t>
                      </a:r>
                      <a:endParaRPr lang="en-GB" sz="20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9999FF"/>
                    </a:solidFill>
                  </a:tcPr>
                </a:tc>
                <a:tc>
                  <a:txBody>
                    <a:bodyPr/>
                    <a:lstStyle/>
                    <a:p>
                      <a:pPr>
                        <a:lnSpc>
                          <a:spcPct val="100000"/>
                        </a:lnSpc>
                        <a:buNone/>
                        <a:tabLst>
                          <a:tab pos="0" algn="l"/>
                        </a:tabLst>
                      </a:pPr>
                      <a:r>
                        <a:rPr lang="en-GB" sz="2000" b="0" strike="noStrike" spc="-1">
                          <a:solidFill>
                            <a:srgbClr val="000000"/>
                          </a:solidFill>
                          <a:latin typeface="Arial"/>
                          <a:ea typeface="Arial"/>
                        </a:rPr>
                        <a:t>High strike point</a:t>
                      </a:r>
                      <a:endParaRPr lang="en-GB" sz="20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9999FF"/>
                    </a:solidFill>
                  </a:tcPr>
                </a:tc>
                <a:extLst>
                  <a:ext uri="{0D108BD9-81ED-4DB2-BD59-A6C34878D82A}">
                    <a16:rowId xmlns:a16="http://schemas.microsoft.com/office/drawing/2014/main" val="10000"/>
                  </a:ext>
                </a:extLst>
              </a:tr>
              <a:tr h="438120">
                <a:tc>
                  <a:txBody>
                    <a:bodyPr/>
                    <a:lstStyle/>
                    <a:p>
                      <a:pPr>
                        <a:lnSpc>
                          <a:spcPct val="100000"/>
                        </a:lnSpc>
                        <a:buNone/>
                        <a:tabLst>
                          <a:tab pos="0" algn="l"/>
                        </a:tabLst>
                      </a:pPr>
                      <a:r>
                        <a:rPr lang="en-GB" sz="2000" b="0" strike="noStrike" spc="-1">
                          <a:solidFill>
                            <a:srgbClr val="000000"/>
                          </a:solidFill>
                          <a:latin typeface="Arial"/>
                          <a:ea typeface="Arial"/>
                        </a:rPr>
                        <a:t>Pumping rate</a:t>
                      </a:r>
                      <a:endParaRPr lang="en-GB" sz="20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CCCCFF"/>
                    </a:solidFill>
                  </a:tcPr>
                </a:tc>
                <a:tc>
                  <a:txBody>
                    <a:bodyPr/>
                    <a:lstStyle/>
                    <a:p>
                      <a:pPr>
                        <a:lnSpc>
                          <a:spcPct val="100000"/>
                        </a:lnSpc>
                        <a:buNone/>
                        <a:tabLst>
                          <a:tab pos="0" algn="l"/>
                        </a:tabLst>
                      </a:pPr>
                      <a:r>
                        <a:rPr lang="en-GB" sz="2000" b="0" strike="noStrike" spc="-1">
                          <a:solidFill>
                            <a:srgbClr val="000000"/>
                          </a:solidFill>
                          <a:latin typeface="Arial"/>
                          <a:ea typeface="Arial"/>
                        </a:rPr>
                        <a:t>4.1x10</a:t>
                      </a:r>
                      <a:r>
                        <a:rPr lang="en-GB" sz="2000" b="0" strike="noStrike" spc="-1" baseline="30000">
                          <a:solidFill>
                            <a:srgbClr val="000000"/>
                          </a:solidFill>
                          <a:latin typeface="Arial"/>
                          <a:ea typeface="Arial"/>
                        </a:rPr>
                        <a:t>21</a:t>
                      </a:r>
                      <a:r>
                        <a:rPr lang="en-GB" sz="2000" b="0" strike="noStrike" spc="-1">
                          <a:solidFill>
                            <a:srgbClr val="000000"/>
                          </a:solidFill>
                          <a:latin typeface="Arial"/>
                          <a:ea typeface="Arial"/>
                        </a:rPr>
                        <a:t> D/s</a:t>
                      </a:r>
                      <a:endParaRPr lang="en-GB" sz="20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CCCCFF"/>
                    </a:solidFill>
                  </a:tcPr>
                </a:tc>
                <a:tc>
                  <a:txBody>
                    <a:bodyPr/>
                    <a:lstStyle/>
                    <a:p>
                      <a:pPr>
                        <a:lnSpc>
                          <a:spcPct val="100000"/>
                        </a:lnSpc>
                        <a:buNone/>
                        <a:tabLst>
                          <a:tab pos="0" algn="l"/>
                        </a:tabLst>
                      </a:pPr>
                      <a:r>
                        <a:rPr lang="en-GB" sz="2000" b="0" strike="noStrike" spc="-1">
                          <a:solidFill>
                            <a:srgbClr val="000000"/>
                          </a:solidFill>
                          <a:latin typeface="Arial"/>
                          <a:ea typeface="Arial"/>
                        </a:rPr>
                        <a:t>5.62x10</a:t>
                      </a:r>
                      <a:r>
                        <a:rPr lang="en-GB" sz="2000" b="0" strike="noStrike" spc="-1" baseline="30000">
                          <a:solidFill>
                            <a:srgbClr val="000000"/>
                          </a:solidFill>
                          <a:latin typeface="Arial"/>
                          <a:ea typeface="Arial"/>
                        </a:rPr>
                        <a:t>21</a:t>
                      </a:r>
                      <a:r>
                        <a:rPr lang="en-GB" sz="2000" b="0" strike="noStrike" spc="-1">
                          <a:solidFill>
                            <a:srgbClr val="000000"/>
                          </a:solidFill>
                          <a:latin typeface="Arial"/>
                          <a:ea typeface="Arial"/>
                        </a:rPr>
                        <a:t> D/s</a:t>
                      </a:r>
                      <a:endParaRPr lang="en-GB" sz="20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CCCCFF"/>
                    </a:solidFill>
                  </a:tcPr>
                </a:tc>
                <a:tc>
                  <a:txBody>
                    <a:bodyPr/>
                    <a:lstStyle/>
                    <a:p>
                      <a:pPr>
                        <a:lnSpc>
                          <a:spcPct val="100000"/>
                        </a:lnSpc>
                        <a:buNone/>
                        <a:tabLst>
                          <a:tab pos="0" algn="l"/>
                        </a:tabLst>
                      </a:pPr>
                      <a:r>
                        <a:rPr lang="en-GB" sz="2000" b="0" strike="noStrike" spc="-1">
                          <a:solidFill>
                            <a:srgbClr val="000000"/>
                          </a:solidFill>
                          <a:latin typeface="Arial"/>
                          <a:ea typeface="Arial"/>
                        </a:rPr>
                        <a:t>9.56x10</a:t>
                      </a:r>
                      <a:r>
                        <a:rPr lang="en-GB" sz="2000" b="0" strike="noStrike" spc="-1" baseline="30000">
                          <a:solidFill>
                            <a:srgbClr val="000000"/>
                          </a:solidFill>
                          <a:latin typeface="Arial"/>
                          <a:ea typeface="Arial"/>
                        </a:rPr>
                        <a:t>21</a:t>
                      </a:r>
                      <a:r>
                        <a:rPr lang="en-GB" sz="2000" b="0" strike="noStrike" spc="-1">
                          <a:solidFill>
                            <a:srgbClr val="000000"/>
                          </a:solidFill>
                          <a:latin typeface="Arial"/>
                          <a:ea typeface="Arial"/>
                        </a:rPr>
                        <a:t> D/s</a:t>
                      </a:r>
                      <a:endParaRPr lang="en-GB" sz="20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CCCCFF"/>
                    </a:solidFill>
                  </a:tcPr>
                </a:tc>
                <a:extLst>
                  <a:ext uri="{0D108BD9-81ED-4DB2-BD59-A6C34878D82A}">
                    <a16:rowId xmlns:a16="http://schemas.microsoft.com/office/drawing/2014/main" val="10001"/>
                  </a:ext>
                </a:extLst>
              </a:tr>
              <a:tr h="387720">
                <a:tc>
                  <a:txBody>
                    <a:bodyPr/>
                    <a:lstStyle/>
                    <a:p>
                      <a:pPr>
                        <a:lnSpc>
                          <a:spcPct val="100000"/>
                        </a:lnSpc>
                        <a:buNone/>
                        <a:tabLst>
                          <a:tab pos="0" algn="l"/>
                        </a:tabLst>
                      </a:pPr>
                      <a:r>
                        <a:rPr lang="en-GB" sz="2000" b="0" strike="noStrike" spc="-1">
                          <a:solidFill>
                            <a:srgbClr val="000000"/>
                          </a:solidFill>
                          <a:latin typeface="Arial"/>
                          <a:ea typeface="Arial"/>
                        </a:rPr>
                        <a:t>Crio press.</a:t>
                      </a:r>
                      <a:endParaRPr lang="en-GB" sz="20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E6E6FF"/>
                    </a:solidFill>
                  </a:tcPr>
                </a:tc>
                <a:tc>
                  <a:txBody>
                    <a:bodyPr/>
                    <a:lstStyle/>
                    <a:p>
                      <a:pPr>
                        <a:lnSpc>
                          <a:spcPct val="100000"/>
                        </a:lnSpc>
                        <a:buNone/>
                        <a:tabLst>
                          <a:tab pos="0" algn="l"/>
                        </a:tabLst>
                      </a:pPr>
                      <a:r>
                        <a:rPr lang="en-GB" sz="2000" b="0" strike="noStrike" spc="-1">
                          <a:solidFill>
                            <a:srgbClr val="000000"/>
                          </a:solidFill>
                          <a:latin typeface="Arial"/>
                          <a:ea typeface="Arial"/>
                        </a:rPr>
                        <a:t>0.25 Pa</a:t>
                      </a:r>
                      <a:endParaRPr lang="en-GB" sz="20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E6E6FF"/>
                    </a:solidFill>
                  </a:tcPr>
                </a:tc>
                <a:tc>
                  <a:txBody>
                    <a:bodyPr/>
                    <a:lstStyle/>
                    <a:p>
                      <a:pPr>
                        <a:lnSpc>
                          <a:spcPct val="100000"/>
                        </a:lnSpc>
                        <a:buNone/>
                        <a:tabLst>
                          <a:tab pos="0" algn="l"/>
                        </a:tabLst>
                      </a:pPr>
                      <a:r>
                        <a:rPr lang="en-GB" sz="2000" b="0" strike="noStrike" spc="-1">
                          <a:solidFill>
                            <a:srgbClr val="000000"/>
                          </a:solidFill>
                          <a:latin typeface="Arial"/>
                          <a:ea typeface="Arial"/>
                        </a:rPr>
                        <a:t>0.45 Pa</a:t>
                      </a:r>
                      <a:endParaRPr lang="en-GB" sz="2000" b="0" strike="noStrike" spc="-1">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E6E6FF"/>
                    </a:solidFill>
                  </a:tcPr>
                </a:tc>
                <a:tc>
                  <a:txBody>
                    <a:bodyPr/>
                    <a:lstStyle/>
                    <a:p>
                      <a:pPr>
                        <a:lnSpc>
                          <a:spcPct val="100000"/>
                        </a:lnSpc>
                        <a:buNone/>
                        <a:tabLst>
                          <a:tab pos="0" algn="l"/>
                        </a:tabLst>
                      </a:pPr>
                      <a:r>
                        <a:rPr lang="en-GB" sz="2000" b="0" strike="noStrike" spc="-1" dirty="0">
                          <a:solidFill>
                            <a:srgbClr val="000000"/>
                          </a:solidFill>
                          <a:latin typeface="Arial"/>
                          <a:ea typeface="Arial"/>
                        </a:rPr>
                        <a:t>1.0 Pa</a:t>
                      </a:r>
                      <a:endParaRPr lang="en-GB" sz="2000" b="0" strike="noStrike" spc="-1" dirty="0">
                        <a:latin typeface="Arial"/>
                      </a:endParaRPr>
                    </a:p>
                  </a:txBody>
                  <a:tcPr marL="90000" marR="90000">
                    <a:lnL w="9360">
                      <a:solidFill>
                        <a:srgbClr val="FFFFFF"/>
                      </a:solidFill>
                    </a:lnL>
                    <a:lnR w="9360">
                      <a:solidFill>
                        <a:srgbClr val="FFFFFF"/>
                      </a:solidFill>
                    </a:lnR>
                    <a:lnT w="9360">
                      <a:solidFill>
                        <a:srgbClr val="FFFFFF"/>
                      </a:solidFill>
                    </a:lnT>
                    <a:lnB w="9360">
                      <a:solidFill>
                        <a:srgbClr val="FFFFFF"/>
                      </a:solidFill>
                    </a:lnB>
                    <a:solidFill>
                      <a:srgbClr val="E6E6FF"/>
                    </a:solidFill>
                  </a:tcPr>
                </a:tc>
                <a:extLst>
                  <a:ext uri="{0D108BD9-81ED-4DB2-BD59-A6C34878D82A}">
                    <a16:rowId xmlns:a16="http://schemas.microsoft.com/office/drawing/2014/main" val="10002"/>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1099</Words>
  <Application>Microsoft Office PowerPoint</Application>
  <PresentationFormat>Widescreen</PresentationFormat>
  <Paragraphs>169</Paragraphs>
  <Slides>12</Slides>
  <Notes>1</Notes>
  <HiddenSlides>0</HiddenSlides>
  <MMClips>0</MMClips>
  <ScaleCrop>false</ScaleCrop>
  <HeadingPairs>
    <vt:vector size="6" baseType="variant">
      <vt:variant>
        <vt:lpstr>Caratteri utilizzati</vt:lpstr>
      </vt:variant>
      <vt:variant>
        <vt:i4>9</vt:i4>
      </vt:variant>
      <vt:variant>
        <vt:lpstr>Tema</vt:lpstr>
      </vt:variant>
      <vt:variant>
        <vt:i4>2</vt:i4>
      </vt:variant>
      <vt:variant>
        <vt:lpstr>Titoli diapositive</vt:lpstr>
      </vt:variant>
      <vt:variant>
        <vt:i4>12</vt:i4>
      </vt:variant>
    </vt:vector>
  </HeadingPairs>
  <TitlesOfParts>
    <vt:vector size="23" baseType="lpstr">
      <vt:lpstr>Aptos</vt:lpstr>
      <vt:lpstr>Arial</vt:lpstr>
      <vt:lpstr>Calibri</vt:lpstr>
      <vt:lpstr>Cambria Math</vt:lpstr>
      <vt:lpstr>Noto Sans Symbols</vt:lpstr>
      <vt:lpstr>Noto Sans Symbols,Sans-Serif</vt:lpstr>
      <vt:lpstr>Symbol</vt:lpstr>
      <vt:lpstr>Times New Roman</vt:lpstr>
      <vt:lpstr>Wingdings</vt:lpstr>
      <vt:lpstr>Office Theme</vt:lpstr>
      <vt:lpstr>Office Theme</vt:lpstr>
      <vt:lpstr> Modelling and analysis of SOL plasma and pumping towards W transition </vt:lpstr>
      <vt:lpstr>Scientific objectives</vt:lpstr>
      <vt:lpstr>Power exhaust: two approaches</vt:lpstr>
      <vt:lpstr>Main results in Ar seeded case</vt:lpstr>
      <vt:lpstr>Main results - Conclusions</vt:lpstr>
      <vt:lpstr>Presentazione standard di PowerPoint</vt:lpstr>
      <vt:lpstr>Pumping in low density cases</vt:lpstr>
      <vt:lpstr>V-shape effect - quantitative estimation</vt:lpstr>
      <vt:lpstr>Effect of divertor geometry on detachment </vt:lpstr>
      <vt:lpstr>Effect on detachment achievement</vt:lpstr>
      <vt:lpstr>Ongoing and future wok</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Fabio Vinagre</dc:creator>
  <dc:description/>
  <cp:lastModifiedBy>GIULIO RUBINO</cp:lastModifiedBy>
  <cp:revision>112</cp:revision>
  <dcterms:created xsi:type="dcterms:W3CDTF">2023-11-15T09:40:03Z</dcterms:created>
  <dcterms:modified xsi:type="dcterms:W3CDTF">2026-04-28T08:04:21Z</dcterms:modified>
  <dc:language>en-GB</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Notes">
    <vt:i4>36</vt:i4>
  </property>
  <property fmtid="{D5CDD505-2E9C-101B-9397-08002B2CF9AE}" pid="4" name="PresentationFormat">
    <vt:lpwstr>Widescreen</vt:lpwstr>
  </property>
  <property fmtid="{D5CDD505-2E9C-101B-9397-08002B2CF9AE}" pid="5" name="Slides">
    <vt:i4>36</vt:i4>
  </property>
</Properties>
</file>