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6"/>
  </p:notesMasterIdLst>
  <p:sldIdLst>
    <p:sldId id="256" r:id="rId5"/>
    <p:sldId id="257" r:id="rId6"/>
    <p:sldId id="258" r:id="rId7"/>
    <p:sldId id="259" r:id="rId8"/>
    <p:sldId id="260" r:id="rId9"/>
    <p:sldId id="261" r:id="rId10"/>
    <p:sldId id="262" r:id="rId11"/>
    <p:sldId id="283" r:id="rId12"/>
    <p:sldId id="285" r:id="rId13"/>
    <p:sldId id="286" r:id="rId14"/>
    <p:sldId id="28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44D4B2-236B-4F70-AF89-BED66161294C}" v="27" dt="2026-04-27T14:03:50.6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zotti, Luca" userId="c84f83c3-9c93-4d92-a14d-97645d0aefc4" providerId="ADAL" clId="{6429760E-531F-4560-99AE-6D4512CCAAA3}"/>
    <pc:docChg chg="custSel mod addSld delSld modSld sldOrd modMainMaster">
      <pc:chgData name="Garzotti, Luca" userId="c84f83c3-9c93-4d92-a14d-97645d0aefc4" providerId="ADAL" clId="{6429760E-531F-4560-99AE-6D4512CCAAA3}" dt="2026-04-27T14:08:28.615" v="1910" actId="47"/>
      <pc:docMkLst>
        <pc:docMk/>
      </pc:docMkLst>
      <pc:sldChg chg="modSp mod">
        <pc:chgData name="Garzotti, Luca" userId="c84f83c3-9c93-4d92-a14d-97645d0aefc4" providerId="ADAL" clId="{6429760E-531F-4560-99AE-6D4512CCAAA3}" dt="2026-04-27T10:11:51.700" v="29" actId="20577"/>
        <pc:sldMkLst>
          <pc:docMk/>
          <pc:sldMk cId="1674616456" sldId="256"/>
        </pc:sldMkLst>
        <pc:spChg chg="mod">
          <ac:chgData name="Garzotti, Luca" userId="c84f83c3-9c93-4d92-a14d-97645d0aefc4" providerId="ADAL" clId="{6429760E-531F-4560-99AE-6D4512CCAAA3}" dt="2026-04-27T10:11:30.956" v="5" actId="27636"/>
          <ac:spMkLst>
            <pc:docMk/>
            <pc:sldMk cId="1674616456" sldId="256"/>
            <ac:spMk id="2" creationId="{5300F34A-EC61-A88D-5B28-ACC03E4B4F65}"/>
          </ac:spMkLst>
        </pc:spChg>
        <pc:spChg chg="mod">
          <ac:chgData name="Garzotti, Luca" userId="c84f83c3-9c93-4d92-a14d-97645d0aefc4" providerId="ADAL" clId="{6429760E-531F-4560-99AE-6D4512CCAAA3}" dt="2026-04-27T10:11:47.365" v="24" actId="20577"/>
          <ac:spMkLst>
            <pc:docMk/>
            <pc:sldMk cId="1674616456" sldId="256"/>
            <ac:spMk id="3" creationId="{A1F6F87C-F134-22FF-864D-586BA0A91E4D}"/>
          </ac:spMkLst>
        </pc:spChg>
        <pc:spChg chg="mod">
          <ac:chgData name="Garzotti, Luca" userId="c84f83c3-9c93-4d92-a14d-97645d0aefc4" providerId="ADAL" clId="{6429760E-531F-4560-99AE-6D4512CCAAA3}" dt="2026-04-27T10:11:51.700" v="29" actId="20577"/>
          <ac:spMkLst>
            <pc:docMk/>
            <pc:sldMk cId="1674616456" sldId="256"/>
            <ac:spMk id="4" creationId="{8B53230C-8714-DC33-BDC4-41CD23DCF4A8}"/>
          </ac:spMkLst>
        </pc:spChg>
        <pc:spChg chg="mod">
          <ac:chgData name="Garzotti, Luca" userId="c84f83c3-9c93-4d92-a14d-97645d0aefc4" providerId="ADAL" clId="{6429760E-531F-4560-99AE-6D4512CCAAA3}" dt="2026-04-27T10:11:13.893" v="0"/>
          <ac:spMkLst>
            <pc:docMk/>
            <pc:sldMk cId="1674616456" sldId="256"/>
            <ac:spMk id="5" creationId="{69B1C4E6-8430-E382-942E-FCFA9EFDCB6F}"/>
          </ac:spMkLst>
        </pc:spChg>
      </pc:sldChg>
      <pc:sldChg chg="del">
        <pc:chgData name="Garzotti, Luca" userId="c84f83c3-9c93-4d92-a14d-97645d0aefc4" providerId="ADAL" clId="{6429760E-531F-4560-99AE-6D4512CCAAA3}" dt="2026-04-27T10:13:41.533" v="73" actId="47"/>
        <pc:sldMkLst>
          <pc:docMk/>
          <pc:sldMk cId="431817190" sldId="257"/>
        </pc:sldMkLst>
      </pc:sldChg>
      <pc:sldChg chg="modSp new mod">
        <pc:chgData name="Garzotti, Luca" userId="c84f83c3-9c93-4d92-a14d-97645d0aefc4" providerId="ADAL" clId="{6429760E-531F-4560-99AE-6D4512CCAAA3}" dt="2026-04-27T14:08:05.905" v="1909" actId="20577"/>
        <pc:sldMkLst>
          <pc:docMk/>
          <pc:sldMk cId="3612773972" sldId="257"/>
        </pc:sldMkLst>
        <pc:spChg chg="mod">
          <ac:chgData name="Garzotti, Luca" userId="c84f83c3-9c93-4d92-a14d-97645d0aefc4" providerId="ADAL" clId="{6429760E-531F-4560-99AE-6D4512CCAAA3}" dt="2026-04-27T10:14:00.128" v="90" actId="20577"/>
          <ac:spMkLst>
            <pc:docMk/>
            <pc:sldMk cId="3612773972" sldId="257"/>
            <ac:spMk id="2" creationId="{BDB4302B-76C9-1224-E5E2-0EAAD1805470}"/>
          </ac:spMkLst>
        </pc:spChg>
        <pc:spChg chg="mod">
          <ac:chgData name="Garzotti, Luca" userId="c84f83c3-9c93-4d92-a14d-97645d0aefc4" providerId="ADAL" clId="{6429760E-531F-4560-99AE-6D4512CCAAA3}" dt="2026-04-27T14:08:05.905" v="1909" actId="20577"/>
          <ac:spMkLst>
            <pc:docMk/>
            <pc:sldMk cId="3612773972" sldId="257"/>
            <ac:spMk id="3" creationId="{2F419FD4-DEFD-6227-1DD7-DF35160608F9}"/>
          </ac:spMkLst>
        </pc:spChg>
      </pc:sldChg>
      <pc:sldChg chg="modSp new mod">
        <pc:chgData name="Garzotti, Luca" userId="c84f83c3-9c93-4d92-a14d-97645d0aefc4" providerId="ADAL" clId="{6429760E-531F-4560-99AE-6D4512CCAAA3}" dt="2026-04-27T10:38:24.064" v="1052" actId="20577"/>
        <pc:sldMkLst>
          <pc:docMk/>
          <pc:sldMk cId="1225249600" sldId="258"/>
        </pc:sldMkLst>
        <pc:spChg chg="mod">
          <ac:chgData name="Garzotti, Luca" userId="c84f83c3-9c93-4d92-a14d-97645d0aefc4" providerId="ADAL" clId="{6429760E-531F-4560-99AE-6D4512CCAAA3}" dt="2026-04-27T10:29:56.537" v="790" actId="20577"/>
          <ac:spMkLst>
            <pc:docMk/>
            <pc:sldMk cId="1225249600" sldId="258"/>
            <ac:spMk id="2" creationId="{9EF6D01A-A6A1-4B4F-E9DA-654A77835186}"/>
          </ac:spMkLst>
        </pc:spChg>
        <pc:spChg chg="mod">
          <ac:chgData name="Garzotti, Luca" userId="c84f83c3-9c93-4d92-a14d-97645d0aefc4" providerId="ADAL" clId="{6429760E-531F-4560-99AE-6D4512CCAAA3}" dt="2026-04-27T10:38:24.064" v="1052" actId="20577"/>
          <ac:spMkLst>
            <pc:docMk/>
            <pc:sldMk cId="1225249600" sldId="258"/>
            <ac:spMk id="3" creationId="{B0F8F3D9-9F6F-2F12-27E2-E00FD96FD1E7}"/>
          </ac:spMkLst>
        </pc:spChg>
      </pc:sldChg>
      <pc:sldChg chg="addSp modSp new mod">
        <pc:chgData name="Garzotti, Luca" userId="c84f83c3-9c93-4d92-a14d-97645d0aefc4" providerId="ADAL" clId="{6429760E-531F-4560-99AE-6D4512CCAAA3}" dt="2026-04-27T12:09:52.146" v="1680" actId="1076"/>
        <pc:sldMkLst>
          <pc:docMk/>
          <pc:sldMk cId="2598188775" sldId="259"/>
        </pc:sldMkLst>
        <pc:spChg chg="mod">
          <ac:chgData name="Garzotti, Luca" userId="c84f83c3-9c93-4d92-a14d-97645d0aefc4" providerId="ADAL" clId="{6429760E-531F-4560-99AE-6D4512CCAAA3}" dt="2026-04-27T10:34:09.153" v="818" actId="20577"/>
          <ac:spMkLst>
            <pc:docMk/>
            <pc:sldMk cId="2598188775" sldId="259"/>
            <ac:spMk id="2" creationId="{C196BF41-C803-FBE0-DE44-E9B65F8CA959}"/>
          </ac:spMkLst>
        </pc:spChg>
        <pc:spChg chg="mod ord">
          <ac:chgData name="Garzotti, Luca" userId="c84f83c3-9c93-4d92-a14d-97645d0aefc4" providerId="ADAL" clId="{6429760E-531F-4560-99AE-6D4512CCAAA3}" dt="2026-04-27T10:36:22.949" v="966" actId="947"/>
          <ac:spMkLst>
            <pc:docMk/>
            <pc:sldMk cId="2598188775" sldId="259"/>
            <ac:spMk id="3" creationId="{2271A90D-559A-AC49-42D8-2950D3B586C6}"/>
          </ac:spMkLst>
        </pc:spChg>
        <pc:spChg chg="add mod">
          <ac:chgData name="Garzotti, Luca" userId="c84f83c3-9c93-4d92-a14d-97645d0aefc4" providerId="ADAL" clId="{6429760E-531F-4560-99AE-6D4512CCAAA3}" dt="2026-04-27T12:09:52.146" v="1680" actId="1076"/>
          <ac:spMkLst>
            <pc:docMk/>
            <pc:sldMk cId="2598188775" sldId="259"/>
            <ac:spMk id="7" creationId="{A6E2290B-510F-1CBB-CDEE-0E7513C9E687}"/>
          </ac:spMkLst>
        </pc:spChg>
        <pc:picChg chg="add mod">
          <ac:chgData name="Garzotti, Luca" userId="c84f83c3-9c93-4d92-a14d-97645d0aefc4" providerId="ADAL" clId="{6429760E-531F-4560-99AE-6D4512CCAAA3}" dt="2026-04-27T10:34:23.283" v="822" actId="1076"/>
          <ac:picMkLst>
            <pc:docMk/>
            <pc:sldMk cId="2598188775" sldId="259"/>
            <ac:picMk id="6" creationId="{540B7FE9-7650-8307-3F2B-6514CEBC69C8}"/>
          </ac:picMkLst>
        </pc:picChg>
      </pc:sldChg>
      <pc:sldChg chg="addSp modSp new mod">
        <pc:chgData name="Garzotti, Luca" userId="c84f83c3-9c93-4d92-a14d-97645d0aefc4" providerId="ADAL" clId="{6429760E-531F-4560-99AE-6D4512CCAAA3}" dt="2026-04-27T10:44:11.290" v="1174" actId="20577"/>
        <pc:sldMkLst>
          <pc:docMk/>
          <pc:sldMk cId="2420994414" sldId="260"/>
        </pc:sldMkLst>
        <pc:spChg chg="mod">
          <ac:chgData name="Garzotti, Luca" userId="c84f83c3-9c93-4d92-a14d-97645d0aefc4" providerId="ADAL" clId="{6429760E-531F-4560-99AE-6D4512CCAAA3}" dt="2026-04-27T10:40:25.326" v="1068" actId="20577"/>
          <ac:spMkLst>
            <pc:docMk/>
            <pc:sldMk cId="2420994414" sldId="260"/>
            <ac:spMk id="2" creationId="{67A1241A-147F-FA2D-DAAF-ED89E36181A3}"/>
          </ac:spMkLst>
        </pc:spChg>
        <pc:spChg chg="mod ord">
          <ac:chgData name="Garzotti, Luca" userId="c84f83c3-9c93-4d92-a14d-97645d0aefc4" providerId="ADAL" clId="{6429760E-531F-4560-99AE-6D4512CCAAA3}" dt="2026-04-27T10:44:11.290" v="1174" actId="20577"/>
          <ac:spMkLst>
            <pc:docMk/>
            <pc:sldMk cId="2420994414" sldId="260"/>
            <ac:spMk id="3" creationId="{A1F602FC-A1FC-FC74-1D37-4F29F4E78508}"/>
          </ac:spMkLst>
        </pc:spChg>
        <pc:picChg chg="add">
          <ac:chgData name="Garzotti, Luca" userId="c84f83c3-9c93-4d92-a14d-97645d0aefc4" providerId="ADAL" clId="{6429760E-531F-4560-99AE-6D4512CCAAA3}" dt="2026-04-27T10:41:32.686" v="1072"/>
          <ac:picMkLst>
            <pc:docMk/>
            <pc:sldMk cId="2420994414" sldId="260"/>
            <ac:picMk id="6" creationId="{ED6267B6-EC09-8B8C-F3FD-6C36C0ADACDE}"/>
          </ac:picMkLst>
        </pc:picChg>
      </pc:sldChg>
      <pc:sldChg chg="modSp new mod">
        <pc:chgData name="Garzotti, Luca" userId="c84f83c3-9c93-4d92-a14d-97645d0aefc4" providerId="ADAL" clId="{6429760E-531F-4560-99AE-6D4512CCAAA3}" dt="2026-04-27T10:49:24.477" v="1629" actId="20577"/>
        <pc:sldMkLst>
          <pc:docMk/>
          <pc:sldMk cId="1070938373" sldId="261"/>
        </pc:sldMkLst>
        <pc:spChg chg="mod">
          <ac:chgData name="Garzotti, Luca" userId="c84f83c3-9c93-4d92-a14d-97645d0aefc4" providerId="ADAL" clId="{6429760E-531F-4560-99AE-6D4512CCAAA3}" dt="2026-04-27T10:44:45.374" v="1224" actId="20577"/>
          <ac:spMkLst>
            <pc:docMk/>
            <pc:sldMk cId="1070938373" sldId="261"/>
            <ac:spMk id="2" creationId="{12547D7B-A10E-671B-CFE8-210E21490D26}"/>
          </ac:spMkLst>
        </pc:spChg>
        <pc:spChg chg="mod">
          <ac:chgData name="Garzotti, Luca" userId="c84f83c3-9c93-4d92-a14d-97645d0aefc4" providerId="ADAL" clId="{6429760E-531F-4560-99AE-6D4512CCAAA3}" dt="2026-04-27T10:49:24.477" v="1629" actId="20577"/>
          <ac:spMkLst>
            <pc:docMk/>
            <pc:sldMk cId="1070938373" sldId="261"/>
            <ac:spMk id="3" creationId="{C9BCD570-5055-E1DF-A554-41A271312033}"/>
          </ac:spMkLst>
        </pc:spChg>
      </pc:sldChg>
      <pc:sldChg chg="modSp new mod">
        <pc:chgData name="Garzotti, Luca" userId="c84f83c3-9c93-4d92-a14d-97645d0aefc4" providerId="ADAL" clId="{6429760E-531F-4560-99AE-6D4512CCAAA3}" dt="2026-04-27T12:21:30.522" v="1848" actId="947"/>
        <pc:sldMkLst>
          <pc:docMk/>
          <pc:sldMk cId="3014395813" sldId="262"/>
        </pc:sldMkLst>
        <pc:spChg chg="mod">
          <ac:chgData name="Garzotti, Luca" userId="c84f83c3-9c93-4d92-a14d-97645d0aefc4" providerId="ADAL" clId="{6429760E-531F-4560-99AE-6D4512CCAAA3}" dt="2026-04-27T12:15:08.322" v="1706" actId="20577"/>
          <ac:spMkLst>
            <pc:docMk/>
            <pc:sldMk cId="3014395813" sldId="262"/>
            <ac:spMk id="2" creationId="{C41B8BEC-9ADC-0E9D-6F63-D56300192E1F}"/>
          </ac:spMkLst>
        </pc:spChg>
        <pc:spChg chg="mod">
          <ac:chgData name="Garzotti, Luca" userId="c84f83c3-9c93-4d92-a14d-97645d0aefc4" providerId="ADAL" clId="{6429760E-531F-4560-99AE-6D4512CCAAA3}" dt="2026-04-27T12:21:30.522" v="1848" actId="947"/>
          <ac:spMkLst>
            <pc:docMk/>
            <pc:sldMk cId="3014395813" sldId="262"/>
            <ac:spMk id="3" creationId="{06EE235A-5855-D381-283D-EF340A24A48B}"/>
          </ac:spMkLst>
        </pc:spChg>
      </pc:sldChg>
      <pc:sldChg chg="del">
        <pc:chgData name="Garzotti, Luca" userId="c84f83c3-9c93-4d92-a14d-97645d0aefc4" providerId="ADAL" clId="{6429760E-531F-4560-99AE-6D4512CCAAA3}" dt="2026-04-27T10:12:04.220" v="30" actId="47"/>
        <pc:sldMkLst>
          <pc:docMk/>
          <pc:sldMk cId="1401760247" sldId="264"/>
        </pc:sldMkLst>
      </pc:sldChg>
      <pc:sldChg chg="del">
        <pc:chgData name="Garzotti, Luca" userId="c84f83c3-9c93-4d92-a14d-97645d0aefc4" providerId="ADAL" clId="{6429760E-531F-4560-99AE-6D4512CCAAA3}" dt="2026-04-27T10:12:04.220" v="30" actId="47"/>
        <pc:sldMkLst>
          <pc:docMk/>
          <pc:sldMk cId="2566406109" sldId="265"/>
        </pc:sldMkLst>
      </pc:sldChg>
      <pc:sldChg chg="del">
        <pc:chgData name="Garzotti, Luca" userId="c84f83c3-9c93-4d92-a14d-97645d0aefc4" providerId="ADAL" clId="{6429760E-531F-4560-99AE-6D4512CCAAA3}" dt="2026-04-27T10:12:04.220" v="30" actId="47"/>
        <pc:sldMkLst>
          <pc:docMk/>
          <pc:sldMk cId="796714568" sldId="266"/>
        </pc:sldMkLst>
      </pc:sldChg>
      <pc:sldChg chg="del">
        <pc:chgData name="Garzotti, Luca" userId="c84f83c3-9c93-4d92-a14d-97645d0aefc4" providerId="ADAL" clId="{6429760E-531F-4560-99AE-6D4512CCAAA3}" dt="2026-04-27T10:12:04.220" v="30" actId="47"/>
        <pc:sldMkLst>
          <pc:docMk/>
          <pc:sldMk cId="714882574" sldId="267"/>
        </pc:sldMkLst>
      </pc:sldChg>
      <pc:sldChg chg="del">
        <pc:chgData name="Garzotti, Luca" userId="c84f83c3-9c93-4d92-a14d-97645d0aefc4" providerId="ADAL" clId="{6429760E-531F-4560-99AE-6D4512CCAAA3}" dt="2026-04-27T10:12:04.220" v="30" actId="47"/>
        <pc:sldMkLst>
          <pc:docMk/>
          <pc:sldMk cId="2857641979" sldId="268"/>
        </pc:sldMkLst>
      </pc:sldChg>
      <pc:sldChg chg="del">
        <pc:chgData name="Garzotti, Luca" userId="c84f83c3-9c93-4d92-a14d-97645d0aefc4" providerId="ADAL" clId="{6429760E-531F-4560-99AE-6D4512CCAAA3}" dt="2026-04-27T10:12:04.220" v="30" actId="47"/>
        <pc:sldMkLst>
          <pc:docMk/>
          <pc:sldMk cId="232290782" sldId="269"/>
        </pc:sldMkLst>
      </pc:sldChg>
      <pc:sldChg chg="del">
        <pc:chgData name="Garzotti, Luca" userId="c84f83c3-9c93-4d92-a14d-97645d0aefc4" providerId="ADAL" clId="{6429760E-531F-4560-99AE-6D4512CCAAA3}" dt="2026-04-27T10:12:04.220" v="30" actId="47"/>
        <pc:sldMkLst>
          <pc:docMk/>
          <pc:sldMk cId="3476055104" sldId="270"/>
        </pc:sldMkLst>
      </pc:sldChg>
      <pc:sldChg chg="add">
        <pc:chgData name="Garzotti, Luca" userId="c84f83c3-9c93-4d92-a14d-97645d0aefc4" providerId="ADAL" clId="{6429760E-531F-4560-99AE-6D4512CCAAA3}" dt="2026-04-27T14:03:50.664" v="1894"/>
        <pc:sldMkLst>
          <pc:docMk/>
          <pc:sldMk cId="897329235" sldId="283"/>
        </pc:sldMkLst>
      </pc:sldChg>
      <pc:sldChg chg="add">
        <pc:chgData name="Garzotti, Luca" userId="c84f83c3-9c93-4d92-a14d-97645d0aefc4" providerId="ADAL" clId="{6429760E-531F-4560-99AE-6D4512CCAAA3}" dt="2026-04-27T12:22:42.609" v="1849"/>
        <pc:sldMkLst>
          <pc:docMk/>
          <pc:sldMk cId="2673586935" sldId="285"/>
        </pc:sldMkLst>
      </pc:sldChg>
      <pc:sldChg chg="add">
        <pc:chgData name="Garzotti, Luca" userId="c84f83c3-9c93-4d92-a14d-97645d0aefc4" providerId="ADAL" clId="{6429760E-531F-4560-99AE-6D4512CCAAA3}" dt="2026-04-27T12:22:42.609" v="1849"/>
        <pc:sldMkLst>
          <pc:docMk/>
          <pc:sldMk cId="3292809343" sldId="286"/>
        </pc:sldMkLst>
      </pc:sldChg>
      <pc:sldChg chg="new del">
        <pc:chgData name="Garzotti, Luca" userId="c84f83c3-9c93-4d92-a14d-97645d0aefc4" providerId="ADAL" clId="{6429760E-531F-4560-99AE-6D4512CCAAA3}" dt="2026-04-27T14:08:28.615" v="1910" actId="47"/>
        <pc:sldMkLst>
          <pc:docMk/>
          <pc:sldMk cId="2143679942" sldId="287"/>
        </pc:sldMkLst>
      </pc:sldChg>
      <pc:sldChg chg="modSp new mod ord">
        <pc:chgData name="Garzotti, Luca" userId="c84f83c3-9c93-4d92-a14d-97645d0aefc4" providerId="ADAL" clId="{6429760E-531F-4560-99AE-6D4512CCAAA3}" dt="2026-04-27T12:38:34.831" v="1893" actId="20577"/>
        <pc:sldMkLst>
          <pc:docMk/>
          <pc:sldMk cId="1879920400" sldId="288"/>
        </pc:sldMkLst>
        <pc:spChg chg="mod">
          <ac:chgData name="Garzotti, Luca" userId="c84f83c3-9c93-4d92-a14d-97645d0aefc4" providerId="ADAL" clId="{6429760E-531F-4560-99AE-6D4512CCAAA3}" dt="2026-04-27T12:38:34.831" v="1893" actId="20577"/>
          <ac:spMkLst>
            <pc:docMk/>
            <pc:sldMk cId="1879920400" sldId="288"/>
            <ac:spMk id="2" creationId="{D2CAF809-2E9C-3077-C99F-B6383488E062}"/>
          </ac:spMkLst>
        </pc:spChg>
        <pc:spChg chg="mod">
          <ac:chgData name="Garzotti, Luca" userId="c84f83c3-9c93-4d92-a14d-97645d0aefc4" providerId="ADAL" clId="{6429760E-531F-4560-99AE-6D4512CCAAA3}" dt="2026-04-27T12:38:06.139" v="1868" actId="20577"/>
          <ac:spMkLst>
            <pc:docMk/>
            <pc:sldMk cId="1879920400" sldId="288"/>
            <ac:spMk id="3" creationId="{5DFC07F2-7872-C6D2-FA65-6501599B6B5C}"/>
          </ac:spMkLst>
        </pc:spChg>
      </pc:sldChg>
      <pc:sldMasterChg chg="modSldLayout">
        <pc:chgData name="Garzotti, Luca" userId="c84f83c3-9c93-4d92-a14d-97645d0aefc4" providerId="ADAL" clId="{6429760E-531F-4560-99AE-6D4512CCAAA3}" dt="2026-04-27T10:13:24.430" v="72" actId="20577"/>
        <pc:sldMasterMkLst>
          <pc:docMk/>
          <pc:sldMasterMk cId="2402646876" sldId="2147483657"/>
        </pc:sldMasterMkLst>
        <pc:sldLayoutChg chg="modSp mod">
          <pc:chgData name="Garzotti, Luca" userId="c84f83c3-9c93-4d92-a14d-97645d0aefc4" providerId="ADAL" clId="{6429760E-531F-4560-99AE-6D4512CCAAA3}" dt="2026-04-27T10:13:24.430" v="72" actId="20577"/>
          <pc:sldLayoutMkLst>
            <pc:docMk/>
            <pc:sldMasterMk cId="2402646876" sldId="2147483657"/>
            <pc:sldLayoutMk cId="4285183126" sldId="2147483663"/>
          </pc:sldLayoutMkLst>
          <pc:spChg chg="mod">
            <ac:chgData name="Garzotti, Luca" userId="c84f83c3-9c93-4d92-a14d-97645d0aefc4" providerId="ADAL" clId="{6429760E-531F-4560-99AE-6D4512CCAAA3}" dt="2026-04-27T10:13:24.430" v="72" actId="20577"/>
            <ac:spMkLst>
              <pc:docMk/>
              <pc:sldMasterMk cId="2402646876" sldId="2147483657"/>
              <pc:sldLayoutMk cId="4285183126" sldId="2147483663"/>
              <ac:spMk id="8" creationId="{00000000-0000-0000-0000-000000000000}"/>
            </ac:spMkLst>
          </pc:spChg>
        </pc:sldLayoutChg>
      </pc:sldMasterChg>
    </pc:docChg>
  </pc:docChgLst>
  <pc:docChgLst>
    <pc:chgData name="Eva Belonohy" userId="S::eva.belonohy@euro-fusion.org::3ff31e48-f040-458c-8486-e3c844f61368" providerId="AD" clId="Web-{0A24F82D-39AF-2F97-3CD1-1742504E6FCB}"/>
    <pc:docChg chg="modSld">
      <pc:chgData name="Eva Belonohy" userId="S::eva.belonohy@euro-fusion.org::3ff31e48-f040-458c-8486-e3c844f61368" providerId="AD" clId="Web-{0A24F82D-39AF-2F97-3CD1-1742504E6FCB}" dt="2024-12-02T09:45:10.705" v="6" actId="20577"/>
      <pc:docMkLst>
        <pc:docMk/>
      </pc:docMkLst>
      <pc:sldChg chg="modSp">
        <pc:chgData name="Eva Belonohy" userId="S::eva.belonohy@euro-fusion.org::3ff31e48-f040-458c-8486-e3c844f61368" providerId="AD" clId="Web-{0A24F82D-39AF-2F97-3CD1-1742504E6FCB}" dt="2024-12-02T09:45:10.705" v="6" actId="20577"/>
        <pc:sldMkLst>
          <pc:docMk/>
          <pc:sldMk cId="3476055104" sldId="270"/>
        </pc:sldMkLst>
      </pc:sldChg>
    </pc:docChg>
  </pc:docChgLst>
  <pc:docChgLst>
    <pc:chgData name="Tamas Szabolics" userId="cd3bfe97-2fa8-411c-81f0-3ee7e59ce51b" providerId="ADAL" clId="{8234C197-AA9D-7B4D-8F1B-2AD2DD247065}"/>
    <pc:docChg chg="undo custSel addSld delSld modSld sldOrd modMainMaster">
      <pc:chgData name="Tamas Szabolics" userId="cd3bfe97-2fa8-411c-81f0-3ee7e59ce51b" providerId="ADAL" clId="{8234C197-AA9D-7B4D-8F1B-2AD2DD247065}" dt="2024-11-25T16:04:47.279" v="742" actId="20578"/>
      <pc:docMkLst>
        <pc:docMk/>
      </pc:docMkLst>
      <pc:sldChg chg="new">
        <pc:chgData name="Tamas Szabolics" userId="cd3bfe97-2fa8-411c-81f0-3ee7e59ce51b" providerId="ADAL" clId="{8234C197-AA9D-7B4D-8F1B-2AD2DD247065}" dt="2024-10-18T07:25:54.830" v="0" actId="680"/>
        <pc:sldMkLst>
          <pc:docMk/>
          <pc:sldMk cId="431817190" sldId="257"/>
        </pc:sldMkLst>
      </pc:sldChg>
      <pc:sldChg chg="new del">
        <pc:chgData name="Tamas Szabolics" userId="cd3bfe97-2fa8-411c-81f0-3ee7e59ce51b" providerId="ADAL" clId="{8234C197-AA9D-7B4D-8F1B-2AD2DD247065}" dt="2024-10-18T08:44:01.810" v="135" actId="2696"/>
        <pc:sldMkLst>
          <pc:docMk/>
          <pc:sldMk cId="2101610814" sldId="258"/>
        </pc:sldMkLst>
      </pc:sldChg>
      <pc:sldChg chg="addSp delSp modSp new del mod">
        <pc:chgData name="Tamas Szabolics" userId="cd3bfe97-2fa8-411c-81f0-3ee7e59ce51b" providerId="ADAL" clId="{8234C197-AA9D-7B4D-8F1B-2AD2DD247065}" dt="2024-11-25T16:04:24.252" v="739" actId="2696"/>
        <pc:sldMkLst>
          <pc:docMk/>
          <pc:sldMk cId="750468423" sldId="259"/>
        </pc:sldMkLst>
      </pc:sldChg>
      <pc:sldChg chg="new del">
        <pc:chgData name="Tamas Szabolics" userId="cd3bfe97-2fa8-411c-81f0-3ee7e59ce51b" providerId="ADAL" clId="{8234C197-AA9D-7B4D-8F1B-2AD2DD247065}" dt="2024-10-18T08:44:05.917" v="138" actId="2696"/>
        <pc:sldMkLst>
          <pc:docMk/>
          <pc:sldMk cId="3389238595" sldId="260"/>
        </pc:sldMkLst>
      </pc:sldChg>
      <pc:sldChg chg="modSp new del mod">
        <pc:chgData name="Tamas Szabolics" userId="cd3bfe97-2fa8-411c-81f0-3ee7e59ce51b" providerId="ADAL" clId="{8234C197-AA9D-7B4D-8F1B-2AD2DD247065}" dt="2024-10-18T08:44:04.015" v="136" actId="2696"/>
        <pc:sldMkLst>
          <pc:docMk/>
          <pc:sldMk cId="1573047952" sldId="261"/>
        </pc:sldMkLst>
      </pc:sldChg>
      <pc:sldChg chg="new del">
        <pc:chgData name="Tamas Szabolics" userId="cd3bfe97-2fa8-411c-81f0-3ee7e59ce51b" providerId="ADAL" clId="{8234C197-AA9D-7B4D-8F1B-2AD2DD247065}" dt="2024-10-18T08:44:05.246" v="137" actId="2696"/>
        <pc:sldMkLst>
          <pc:docMk/>
          <pc:sldMk cId="2691157056" sldId="262"/>
        </pc:sldMkLst>
      </pc:sldChg>
      <pc:sldChg chg="modSp new del mod">
        <pc:chgData name="Tamas Szabolics" userId="cd3bfe97-2fa8-411c-81f0-3ee7e59ce51b" providerId="ADAL" clId="{8234C197-AA9D-7B4D-8F1B-2AD2DD247065}" dt="2024-10-18T08:44:00.854" v="134" actId="2696"/>
        <pc:sldMkLst>
          <pc:docMk/>
          <pc:sldMk cId="994293115" sldId="263"/>
        </pc:sldMkLst>
      </pc:sldChg>
      <pc:sldChg chg="addSp delSp modSp new mod">
        <pc:chgData name="Tamas Szabolics" userId="cd3bfe97-2fa8-411c-81f0-3ee7e59ce51b" providerId="ADAL" clId="{8234C197-AA9D-7B4D-8F1B-2AD2DD247065}" dt="2024-10-23T11:23:30.040" v="194" actId="478"/>
        <pc:sldMkLst>
          <pc:docMk/>
          <pc:sldMk cId="1401760247" sldId="264"/>
        </pc:sldMkLst>
      </pc:sldChg>
      <pc:sldChg chg="new del">
        <pc:chgData name="Tamas Szabolics" userId="cd3bfe97-2fa8-411c-81f0-3ee7e59ce51b" providerId="ADAL" clId="{8234C197-AA9D-7B4D-8F1B-2AD2DD247065}" dt="2024-11-25T15:18:04.631" v="480" actId="2696"/>
        <pc:sldMkLst>
          <pc:docMk/>
          <pc:sldMk cId="881058919" sldId="265"/>
        </pc:sldMkLst>
      </pc:sldChg>
      <pc:sldChg chg="delSp modSp new mod">
        <pc:chgData name="Tamas Szabolics" userId="cd3bfe97-2fa8-411c-81f0-3ee7e59ce51b" providerId="ADAL" clId="{8234C197-AA9D-7B4D-8F1B-2AD2DD247065}" dt="2024-11-25T16:03:06.756" v="730" actId="478"/>
        <pc:sldMkLst>
          <pc:docMk/>
          <pc:sldMk cId="2566406109" sldId="265"/>
        </pc:sldMkLst>
      </pc:sldChg>
      <pc:sldChg chg="modSp new mod ord">
        <pc:chgData name="Tamas Szabolics" userId="cd3bfe97-2fa8-411c-81f0-3ee7e59ce51b" providerId="ADAL" clId="{8234C197-AA9D-7B4D-8F1B-2AD2DD247065}" dt="2024-11-25T16:04:45.997" v="741" actId="20578"/>
        <pc:sldMkLst>
          <pc:docMk/>
          <pc:sldMk cId="796714568" sldId="266"/>
        </pc:sldMkLst>
      </pc:sldChg>
      <pc:sldChg chg="new ord">
        <pc:chgData name="Tamas Szabolics" userId="cd3bfe97-2fa8-411c-81f0-3ee7e59ce51b" providerId="ADAL" clId="{8234C197-AA9D-7B4D-8F1B-2AD2DD247065}" dt="2024-11-25T16:04:47.279" v="742" actId="20578"/>
        <pc:sldMkLst>
          <pc:docMk/>
          <pc:sldMk cId="714882574" sldId="267"/>
        </pc:sldMkLst>
      </pc:sldChg>
      <pc:sldChg chg="new">
        <pc:chgData name="Tamas Szabolics" userId="cd3bfe97-2fa8-411c-81f0-3ee7e59ce51b" providerId="ADAL" clId="{8234C197-AA9D-7B4D-8F1B-2AD2DD247065}" dt="2024-11-25T16:04:06.222" v="736" actId="680"/>
        <pc:sldMkLst>
          <pc:docMk/>
          <pc:sldMk cId="2857641979" sldId="268"/>
        </pc:sldMkLst>
      </pc:sldChg>
      <pc:sldChg chg="new">
        <pc:chgData name="Tamas Szabolics" userId="cd3bfe97-2fa8-411c-81f0-3ee7e59ce51b" providerId="ADAL" clId="{8234C197-AA9D-7B4D-8F1B-2AD2DD247065}" dt="2024-11-25T16:04:09.187" v="737" actId="680"/>
        <pc:sldMkLst>
          <pc:docMk/>
          <pc:sldMk cId="232290782" sldId="269"/>
        </pc:sldMkLst>
      </pc:sldChg>
      <pc:sldChg chg="new">
        <pc:chgData name="Tamas Szabolics" userId="cd3bfe97-2fa8-411c-81f0-3ee7e59ce51b" providerId="ADAL" clId="{8234C197-AA9D-7B4D-8F1B-2AD2DD247065}" dt="2024-11-25T16:04:12.198" v="738" actId="680"/>
        <pc:sldMkLst>
          <pc:docMk/>
          <pc:sldMk cId="3476055104" sldId="270"/>
        </pc:sldMkLst>
      </pc:sldChg>
      <pc:sldMasterChg chg="modSp addSldLayout modSldLayout sldLayoutOrd">
        <pc:chgData name="Tamas Szabolics" userId="cd3bfe97-2fa8-411c-81f0-3ee7e59ce51b" providerId="ADAL" clId="{8234C197-AA9D-7B4D-8F1B-2AD2DD247065}" dt="2024-11-25T16:04:40.919" v="740" actId="1076"/>
        <pc:sldMasterMkLst>
          <pc:docMk/>
          <pc:sldMasterMk cId="2402646876" sldId="2147483657"/>
        </pc:sldMasterMkLst>
        <pc:sldLayoutChg chg="modSp">
          <pc:chgData name="Tamas Szabolics" userId="cd3bfe97-2fa8-411c-81f0-3ee7e59ce51b" providerId="ADAL" clId="{8234C197-AA9D-7B4D-8F1B-2AD2DD247065}" dt="2024-10-18T07:27:02.160" v="6" actId="735"/>
          <pc:sldLayoutMkLst>
            <pc:docMk/>
            <pc:sldMasterMk cId="2402646876" sldId="2147483657"/>
            <pc:sldLayoutMk cId="640704308" sldId="2147483658"/>
          </pc:sldLayoutMkLst>
        </pc:sldLayoutChg>
        <pc:sldLayoutChg chg="addSp delSp modSp mod">
          <pc:chgData name="Tamas Szabolics" userId="cd3bfe97-2fa8-411c-81f0-3ee7e59ce51b" providerId="ADAL" clId="{8234C197-AA9D-7B4D-8F1B-2AD2DD247065}" dt="2024-10-23T07:28:29.184" v="177" actId="1076"/>
          <pc:sldLayoutMkLst>
            <pc:docMk/>
            <pc:sldMasterMk cId="2402646876" sldId="2147483657"/>
            <pc:sldLayoutMk cId="4285183126" sldId="2147483663"/>
          </pc:sldLayoutMkLst>
        </pc:sldLayoutChg>
        <pc:sldLayoutChg chg="addSp delSp modSp mod">
          <pc:chgData name="Tamas Szabolics" userId="cd3bfe97-2fa8-411c-81f0-3ee7e59ce51b" providerId="ADAL" clId="{8234C197-AA9D-7B4D-8F1B-2AD2DD247065}" dt="2024-10-23T07:28:36.018" v="181"/>
          <pc:sldLayoutMkLst>
            <pc:docMk/>
            <pc:sldMasterMk cId="2402646876" sldId="2147483657"/>
            <pc:sldLayoutMk cId="1696459684" sldId="2147483664"/>
          </pc:sldLayoutMkLst>
        </pc:sldLayoutChg>
        <pc:sldLayoutChg chg="addSp delSp modSp mod">
          <pc:chgData name="Tamas Szabolics" userId="cd3bfe97-2fa8-411c-81f0-3ee7e59ce51b" providerId="ADAL" clId="{8234C197-AA9D-7B4D-8F1B-2AD2DD247065}" dt="2024-11-18T04:13:53.953" v="479" actId="20577"/>
          <pc:sldLayoutMkLst>
            <pc:docMk/>
            <pc:sldMasterMk cId="2402646876" sldId="2147483657"/>
            <pc:sldLayoutMk cId="1067269772" sldId="2147483665"/>
          </pc:sldLayoutMkLst>
        </pc:sldLayoutChg>
        <pc:sldLayoutChg chg="addSp delSp modSp mod">
          <pc:chgData name="Tamas Szabolics" userId="cd3bfe97-2fa8-411c-81f0-3ee7e59ce51b" providerId="ADAL" clId="{8234C197-AA9D-7B4D-8F1B-2AD2DD247065}" dt="2024-11-06T12:25:33.386" v="239" actId="1038"/>
          <pc:sldLayoutMkLst>
            <pc:docMk/>
            <pc:sldMasterMk cId="2402646876" sldId="2147483657"/>
            <pc:sldLayoutMk cId="4054005621" sldId="2147483666"/>
          </pc:sldLayoutMkLst>
        </pc:sldLayoutChg>
        <pc:sldLayoutChg chg="addSp delSp modSp mod ord">
          <pc:chgData name="Tamas Szabolics" userId="cd3bfe97-2fa8-411c-81f0-3ee7e59ce51b" providerId="ADAL" clId="{8234C197-AA9D-7B4D-8F1B-2AD2DD247065}" dt="2024-11-25T15:29:09.884" v="483" actId="20578"/>
          <pc:sldLayoutMkLst>
            <pc:docMk/>
            <pc:sldMasterMk cId="2402646876" sldId="2147483657"/>
            <pc:sldLayoutMk cId="3048919335" sldId="2147483667"/>
          </pc:sldLayoutMkLst>
        </pc:sldLayoutChg>
        <pc:sldLayoutChg chg="addSp delSp modSp mod">
          <pc:chgData name="Tamas Szabolics" userId="cd3bfe97-2fa8-411c-81f0-3ee7e59ce51b" providerId="ADAL" clId="{8234C197-AA9D-7B4D-8F1B-2AD2DD247065}" dt="2024-11-25T16:04:40.919" v="740" actId="1076"/>
          <pc:sldLayoutMkLst>
            <pc:docMk/>
            <pc:sldMasterMk cId="2402646876" sldId="2147483657"/>
            <pc:sldLayoutMk cId="2045912402" sldId="2147483668"/>
          </pc:sldLayoutMkLst>
        </pc:sldLayoutChg>
        <pc:sldLayoutChg chg="addSp delSp modSp mod">
          <pc:chgData name="Tamas Szabolics" userId="cd3bfe97-2fa8-411c-81f0-3ee7e59ce51b" providerId="ADAL" clId="{8234C197-AA9D-7B4D-8F1B-2AD2DD247065}" dt="2024-10-23T07:28:41.070" v="183"/>
          <pc:sldLayoutMkLst>
            <pc:docMk/>
            <pc:sldMasterMk cId="2402646876" sldId="2147483657"/>
            <pc:sldLayoutMk cId="1308084676" sldId="2147483669"/>
          </pc:sldLayoutMkLst>
        </pc:sldLayoutChg>
        <pc:sldLayoutChg chg="addSp delSp modSp add mod ord modTransition">
          <pc:chgData name="Tamas Szabolics" userId="cd3bfe97-2fa8-411c-81f0-3ee7e59ce51b" providerId="ADAL" clId="{8234C197-AA9D-7B4D-8F1B-2AD2DD247065}" dt="2024-11-25T16:03:31.693" v="734" actId="1076"/>
          <pc:sldLayoutMkLst>
            <pc:docMk/>
            <pc:sldMasterMk cId="2402646876" sldId="2147483657"/>
            <pc:sldLayoutMk cId="955192769" sldId="2147483670"/>
          </pc:sldLayoutMkLst>
        </pc:sldLayoutChg>
        <pc:sldLayoutChg chg="modSp add mod modTransition">
          <pc:chgData name="Tamas Szabolics" userId="cd3bfe97-2fa8-411c-81f0-3ee7e59ce51b" providerId="ADAL" clId="{8234C197-AA9D-7B4D-8F1B-2AD2DD247065}" dt="2024-11-12T16:56:24.914" v="304" actId="20577"/>
          <pc:sldLayoutMkLst>
            <pc:docMk/>
            <pc:sldMasterMk cId="2402646876" sldId="2147483657"/>
            <pc:sldLayoutMk cId="2704862446" sldId="214748367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H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447B9C-FA66-3140-BA18-EEBDC97CAF72}" type="datetimeFigureOut">
              <a:rPr lang="en-HU" smtClean="0"/>
              <a:t>04/27/2026</a:t>
            </a:fld>
            <a:endParaRPr lang="en-H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H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H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C3A324-DFA8-D040-9055-3D6CD64BF146}" type="slidenum">
              <a:rPr lang="en-HU" smtClean="0"/>
              <a:t>‹#›</a:t>
            </a:fld>
            <a:endParaRPr lang="en-HU"/>
          </a:p>
        </p:txBody>
      </p:sp>
    </p:spTree>
    <p:extLst>
      <p:ext uri="{BB962C8B-B14F-4D97-AF65-F5344CB8AC3E}">
        <p14:creationId xmlns:p14="http://schemas.microsoft.com/office/powerpoint/2010/main" val="3665277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hyperlink" Target="http://www.flaticon.com/" TargetMode="External"/><Relationship Id="rId9"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a:t>Click to edit Master title style</a:t>
            </a:r>
            <a:endParaRPr lang="en-DE"/>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4" y="6555770"/>
            <a:ext cx="6422266" cy="329614"/>
          </a:xfrm>
          <a:prstGeom prst="rect">
            <a:avLst/>
          </a:prstGeom>
        </p:spPr>
        <p:txBody>
          <a:bodyPr anchor="t"/>
          <a:lstStyle>
            <a:lvl1pPr>
              <a:defRPr sz="1200">
                <a:solidFill>
                  <a:schemeClr val="bg1"/>
                </a:solidFill>
              </a:defRPr>
            </a:lvl1pPr>
          </a:lstStyle>
          <a:p>
            <a:r>
              <a:rPr lang="en-GB" dirty="0">
                <a:solidFill>
                  <a:prstClr val="white"/>
                </a:solidFill>
              </a:rPr>
              <a:t>Luca Garzotti | Update on W transition in JT-60SA | 28th April 2026</a:t>
            </a: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a:t>Click to edit Master title style</a:t>
            </a:r>
            <a:endParaRPr lang="en-GB"/>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Author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801FBB-9E6A-4AE4-3DF9-7243B31E29C4}"/>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EUROfusion Values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
        <p:nvSpPr>
          <p:cNvPr id="10" name="TextBox 9">
            <a:extLst>
              <a:ext uri="{FF2B5EF4-FFF2-40B4-BE49-F238E27FC236}">
                <a16:creationId xmlns:a16="http://schemas.microsoft.com/office/drawing/2014/main" id="{C4FC0C94-3F09-A426-49C2-6BCA659CC317}"/>
              </a:ext>
            </a:extLst>
          </p:cNvPr>
          <p:cNvSpPr txBox="1"/>
          <p:nvPr userDrawn="1"/>
        </p:nvSpPr>
        <p:spPr>
          <a:xfrm>
            <a:off x="924244" y="132857"/>
            <a:ext cx="4452105" cy="523220"/>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values</a:t>
            </a:r>
          </a:p>
        </p:txBody>
      </p:sp>
      <p:pic>
        <p:nvPicPr>
          <p:cNvPr id="2" name="Picture 1">
            <a:extLst>
              <a:ext uri="{FF2B5EF4-FFF2-40B4-BE49-F238E27FC236}">
                <a16:creationId xmlns:a16="http://schemas.microsoft.com/office/drawing/2014/main" id="{F84EBC05-6609-C5DD-15BD-05B21625A052}"/>
              </a:ext>
            </a:extLst>
          </p:cNvPr>
          <p:cNvPicPr>
            <a:picLocks noChangeAspect="1"/>
          </p:cNvPicPr>
          <p:nvPr userDrawn="1"/>
        </p:nvPicPr>
        <p:blipFill>
          <a:blip r:embed="rId4"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130808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UROfus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err="1">
                <a:solidFill>
                  <a:prstClr val="white"/>
                </a:solidFill>
              </a:rPr>
              <a:t>EUROfusion</a:t>
            </a:r>
            <a:r>
              <a:rPr lang="en-GB">
                <a:solidFill>
                  <a:prstClr val="white"/>
                </a:solidFill>
              </a:rPr>
              <a: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85B798E-0E11-AC76-5A3B-7AEDB8476845}"/>
              </a:ext>
            </a:extLst>
          </p:cNvPr>
          <p:cNvSpPr txBox="1"/>
          <p:nvPr userDrawn="1"/>
        </p:nvSpPr>
        <p:spPr>
          <a:xfrm>
            <a:off x="910563" y="1044063"/>
            <a:ext cx="6574160" cy="5021055"/>
          </a:xfrm>
          <a:prstGeom prst="rect">
            <a:avLst/>
          </a:prstGeom>
          <a:noFill/>
        </p:spPr>
        <p:txBody>
          <a:bodyPr wrap="square">
            <a:spAutoFit/>
          </a:bodyPr>
          <a:lstStyle/>
          <a:p>
            <a:pPr marL="0" indent="0">
              <a:buNone/>
            </a:pPr>
            <a:r>
              <a:rPr lang="en-GB" sz="2400"/>
              <a:t>EUROfusion integrates R&amp;D in fusion science and technology to realize fusion in:</a:t>
            </a:r>
          </a:p>
          <a:p>
            <a:pPr marL="0" indent="0">
              <a:buNone/>
            </a:pPr>
            <a:endParaRPr lang="en-GB" sz="2400"/>
          </a:p>
          <a:p>
            <a:pPr marL="808038" indent="-808038">
              <a:lnSpc>
                <a:spcPct val="150000"/>
              </a:lnSpc>
              <a:buNone/>
            </a:pPr>
            <a:r>
              <a:rPr lang="en-GB" sz="2400" b="1"/>
              <a:t>29</a:t>
            </a:r>
            <a:r>
              <a:rPr lang="en-GB" sz="2400"/>
              <a:t> 	Countries</a:t>
            </a:r>
          </a:p>
          <a:p>
            <a:pPr marL="808038" indent="-808038">
              <a:lnSpc>
                <a:spcPct val="150000"/>
              </a:lnSpc>
              <a:buNone/>
            </a:pPr>
            <a:r>
              <a:rPr lang="en-GB" sz="2400" b="1"/>
              <a:t>31</a:t>
            </a:r>
            <a:r>
              <a:rPr lang="en-GB" sz="2400"/>
              <a:t> 	Research </a:t>
            </a:r>
            <a:r>
              <a:rPr lang="en-GB" sz="2400" err="1"/>
              <a:t>Centers</a:t>
            </a:r>
            <a:r>
              <a:rPr lang="en-GB" sz="2400"/>
              <a:t> and Institutes</a:t>
            </a:r>
          </a:p>
          <a:p>
            <a:pPr marL="0" indent="0">
              <a:lnSpc>
                <a:spcPct val="150000"/>
              </a:lnSpc>
              <a:buNone/>
            </a:pPr>
            <a:r>
              <a:rPr lang="en-GB" sz="2400" b="1"/>
              <a:t>169</a:t>
            </a:r>
            <a:r>
              <a:rPr lang="en-GB" sz="2400"/>
              <a:t>     Universities, industry partners and others</a:t>
            </a:r>
          </a:p>
          <a:p>
            <a:pPr marL="0" indent="0">
              <a:lnSpc>
                <a:spcPct val="150000"/>
              </a:lnSpc>
              <a:buNone/>
            </a:pPr>
            <a:endParaRPr lang="en-GB" sz="2400"/>
          </a:p>
          <a:p>
            <a:pPr marL="0" indent="0">
              <a:lnSpc>
                <a:spcPct val="150000"/>
              </a:lnSpc>
              <a:buNone/>
            </a:pPr>
            <a:r>
              <a:rPr lang="en-GB" sz="2400"/>
              <a:t>And brings together:</a:t>
            </a:r>
          </a:p>
          <a:p>
            <a:pPr algn="l">
              <a:lnSpc>
                <a:spcPct val="150000"/>
              </a:lnSpc>
            </a:pPr>
            <a:r>
              <a:rPr lang="en-GB" sz="2400" b="0" i="0" u="none" strike="noStrike">
                <a:solidFill>
                  <a:schemeClr val="tx1"/>
                </a:solidFill>
                <a:effectLst/>
                <a:latin typeface="+mn-lt"/>
              </a:rPr>
              <a:t>~</a:t>
            </a:r>
            <a:r>
              <a:rPr lang="en-GB" sz="2400" b="1" i="0" u="none" strike="noStrike">
                <a:solidFill>
                  <a:schemeClr val="tx1"/>
                </a:solidFill>
                <a:effectLst/>
                <a:latin typeface="+mn-lt"/>
              </a:rPr>
              <a:t>1000</a:t>
            </a:r>
            <a:r>
              <a:rPr lang="en-GB" sz="2400" b="0" i="0" u="none" strike="noStrike">
                <a:solidFill>
                  <a:schemeClr val="tx1"/>
                </a:solidFill>
                <a:effectLst/>
                <a:latin typeface="+mn-lt"/>
              </a:rPr>
              <a:t> MSc and PhD students</a:t>
            </a:r>
          </a:p>
          <a:p>
            <a:pPr algn="l">
              <a:lnSpc>
                <a:spcPct val="150000"/>
              </a:lnSpc>
            </a:pPr>
            <a:r>
              <a:rPr lang="en-GB" sz="2400" b="0" i="0" u="none" strike="noStrike">
                <a:solidFill>
                  <a:schemeClr val="tx1"/>
                </a:solidFill>
                <a:effectLst/>
                <a:latin typeface="+mn-lt"/>
              </a:rPr>
              <a:t>~</a:t>
            </a:r>
            <a:r>
              <a:rPr lang="en-GB" sz="2400" b="1" i="0" u="none" strike="noStrike">
                <a:solidFill>
                  <a:schemeClr val="tx1"/>
                </a:solidFill>
                <a:effectLst/>
                <a:latin typeface="+mn-lt"/>
              </a:rPr>
              <a:t>4000</a:t>
            </a:r>
            <a:r>
              <a:rPr lang="en-GB" sz="2400" b="0" i="0" u="none" strike="noStrike">
                <a:solidFill>
                  <a:schemeClr val="tx1"/>
                </a:solidFill>
                <a:effectLst/>
                <a:latin typeface="+mn-lt"/>
              </a:rPr>
              <a:t> Researcher, Engineers &amp; Support Staff</a:t>
            </a:r>
          </a:p>
        </p:txBody>
      </p:sp>
      <p:pic>
        <p:nvPicPr>
          <p:cNvPr id="2" name="Picture 1">
            <a:extLst>
              <a:ext uri="{FF2B5EF4-FFF2-40B4-BE49-F238E27FC236}">
                <a16:creationId xmlns:a16="http://schemas.microsoft.com/office/drawing/2014/main" id="{C3E709DA-A623-E292-E86E-AD6FBCDEE9FD}"/>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
        <p:nvSpPr>
          <p:cNvPr id="3" name="Title 1">
            <a:extLst>
              <a:ext uri="{FF2B5EF4-FFF2-40B4-BE49-F238E27FC236}">
                <a16:creationId xmlns:a16="http://schemas.microsoft.com/office/drawing/2014/main" id="{85518383-0A9F-8787-EE49-6ABD1BDB1C74}"/>
              </a:ext>
            </a:extLst>
          </p:cNvPr>
          <p:cNvSpPr>
            <a:spLocks noGrp="1"/>
          </p:cNvSpPr>
          <p:nvPr>
            <p:ph type="title" hasCustomPrompt="1"/>
          </p:nvPr>
        </p:nvSpPr>
        <p:spPr>
          <a:xfrm>
            <a:off x="910563" y="191331"/>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GB" err="1"/>
              <a:t>EUROfusion</a:t>
            </a:r>
            <a:r>
              <a:rPr lang="en-GB"/>
              <a:t> in numbers</a:t>
            </a:r>
          </a:p>
        </p:txBody>
      </p:sp>
    </p:spTree>
    <p:extLst>
      <p:ext uri="{BB962C8B-B14F-4D97-AF65-F5344CB8AC3E}">
        <p14:creationId xmlns:p14="http://schemas.microsoft.com/office/powerpoint/2010/main" val="1067269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UROfusion_governanc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3764849" cy="329614"/>
          </a:xfrm>
          <a:prstGeom prst="rect">
            <a:avLst/>
          </a:prstGeom>
        </p:spPr>
        <p:txBody>
          <a:bodyPr anchor="t"/>
          <a:lstStyle>
            <a:lvl1pPr>
              <a:defRPr sz="1200">
                <a:solidFill>
                  <a:schemeClr val="bg1"/>
                </a:solidFill>
              </a:defRPr>
            </a:lvl1pPr>
          </a:lstStyle>
          <a:p>
            <a:r>
              <a:rPr lang="en-GB" err="1">
                <a:solidFill>
                  <a:prstClr val="white"/>
                </a:solidFill>
              </a:rPr>
              <a:t>EUROfusion</a:t>
            </a:r>
            <a:r>
              <a:rPr lang="en-GB">
                <a:solidFill>
                  <a:prstClr val="white"/>
                </a:solidFill>
              </a:rPr>
              <a:t> Organisation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diagram of a company structure&#10;&#10;Description automatically generated">
            <a:extLst>
              <a:ext uri="{FF2B5EF4-FFF2-40B4-BE49-F238E27FC236}">
                <a16:creationId xmlns:a16="http://schemas.microsoft.com/office/drawing/2014/main" id="{E6A79DA8-5CC9-F046-C150-72773BF962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080" y="637040"/>
            <a:ext cx="10865734" cy="5792565"/>
          </a:xfrm>
          <a:prstGeom prst="rect">
            <a:avLst/>
          </a:prstGeom>
        </p:spPr>
      </p:pic>
      <p:sp>
        <p:nvSpPr>
          <p:cNvPr id="12" name="TextBox 11">
            <a:extLst>
              <a:ext uri="{FF2B5EF4-FFF2-40B4-BE49-F238E27FC236}">
                <a16:creationId xmlns:a16="http://schemas.microsoft.com/office/drawing/2014/main" id="{C16436CB-AC07-4BBB-7928-069CF8956E3B}"/>
              </a:ext>
            </a:extLst>
          </p:cNvPr>
          <p:cNvSpPr txBox="1"/>
          <p:nvPr userDrawn="1"/>
        </p:nvSpPr>
        <p:spPr>
          <a:xfrm>
            <a:off x="904001" y="107476"/>
            <a:ext cx="4452105" cy="523220"/>
          </a:xfrm>
          <a:prstGeom prst="rect">
            <a:avLst/>
          </a:prstGeom>
          <a:noFill/>
        </p:spPr>
        <p:txBody>
          <a:bodyPr wrap="square">
            <a:spAutoFit/>
          </a:bodyPr>
          <a:lstStyle/>
          <a:p>
            <a:pPr marL="0" indent="0">
              <a:buNone/>
            </a:pPr>
            <a:r>
              <a:rPr lang="en-GB" sz="2800" b="1">
                <a:solidFill>
                  <a:schemeClr val="tx2"/>
                </a:solidFill>
              </a:rPr>
              <a:t>Organisation</a:t>
            </a:r>
          </a:p>
        </p:txBody>
      </p:sp>
      <p:pic>
        <p:nvPicPr>
          <p:cNvPr id="2" name="Picture 1">
            <a:extLst>
              <a:ext uri="{FF2B5EF4-FFF2-40B4-BE49-F238E27FC236}">
                <a16:creationId xmlns:a16="http://schemas.microsoft.com/office/drawing/2014/main" id="{4B54540B-5211-6405-3954-CAE563B89955}"/>
              </a:ext>
            </a:extLst>
          </p:cNvPr>
          <p:cNvPicPr>
            <a:picLocks noChangeAspect="1"/>
          </p:cNvPicPr>
          <p:nvPr userDrawn="1"/>
        </p:nvPicPr>
        <p:blipFill>
          <a:blip r:embed="rId4"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40540056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UROfusion_Member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EUROfusion members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1068" name="Freeform 670">
            <a:extLst>
              <a:ext uri="{FF2B5EF4-FFF2-40B4-BE49-F238E27FC236}">
                <a16:creationId xmlns:a16="http://schemas.microsoft.com/office/drawing/2014/main" id="{81A1DEEC-2A9D-1C6E-CC34-5471FF5B2262}"/>
              </a:ext>
            </a:extLst>
          </p:cNvPr>
          <p:cNvSpPr>
            <a:spLocks/>
          </p:cNvSpPr>
          <p:nvPr userDrawn="1"/>
        </p:nvSpPr>
        <p:spPr bwMode="auto">
          <a:xfrm>
            <a:off x="5012187"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9" name="Freeform 670">
            <a:extLst>
              <a:ext uri="{FF2B5EF4-FFF2-40B4-BE49-F238E27FC236}">
                <a16:creationId xmlns:a16="http://schemas.microsoft.com/office/drawing/2014/main" id="{DD28ED6B-C9A4-6EAC-2807-0D16A137E2EC}"/>
              </a:ext>
            </a:extLst>
          </p:cNvPr>
          <p:cNvSpPr>
            <a:spLocks/>
          </p:cNvSpPr>
          <p:nvPr userDrawn="1"/>
        </p:nvSpPr>
        <p:spPr bwMode="auto">
          <a:xfrm>
            <a:off x="6120119"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0" name="Freeform 670">
            <a:extLst>
              <a:ext uri="{FF2B5EF4-FFF2-40B4-BE49-F238E27FC236}">
                <a16:creationId xmlns:a16="http://schemas.microsoft.com/office/drawing/2014/main" id="{14AD6EF0-F27C-6CFF-C602-919A7AE0B58A}"/>
              </a:ext>
            </a:extLst>
          </p:cNvPr>
          <p:cNvSpPr>
            <a:spLocks/>
          </p:cNvSpPr>
          <p:nvPr userDrawn="1"/>
        </p:nvSpPr>
        <p:spPr bwMode="auto">
          <a:xfrm>
            <a:off x="7228051"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1" name="Freeform 670">
            <a:extLst>
              <a:ext uri="{FF2B5EF4-FFF2-40B4-BE49-F238E27FC236}">
                <a16:creationId xmlns:a16="http://schemas.microsoft.com/office/drawing/2014/main" id="{F60E9AAB-849F-A8C5-330D-46BB37984F09}"/>
              </a:ext>
            </a:extLst>
          </p:cNvPr>
          <p:cNvSpPr>
            <a:spLocks/>
          </p:cNvSpPr>
          <p:nvPr userDrawn="1"/>
        </p:nvSpPr>
        <p:spPr bwMode="auto">
          <a:xfrm>
            <a:off x="833598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2" name="Freeform 670">
            <a:extLst>
              <a:ext uri="{FF2B5EF4-FFF2-40B4-BE49-F238E27FC236}">
                <a16:creationId xmlns:a16="http://schemas.microsoft.com/office/drawing/2014/main" id="{9914344A-1277-8DCC-4EFE-35EC234BD2AB}"/>
              </a:ext>
            </a:extLst>
          </p:cNvPr>
          <p:cNvSpPr>
            <a:spLocks/>
          </p:cNvSpPr>
          <p:nvPr userDrawn="1"/>
        </p:nvSpPr>
        <p:spPr bwMode="auto">
          <a:xfrm>
            <a:off x="944391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3" name="Freeform 670">
            <a:extLst>
              <a:ext uri="{FF2B5EF4-FFF2-40B4-BE49-F238E27FC236}">
                <a16:creationId xmlns:a16="http://schemas.microsoft.com/office/drawing/2014/main" id="{667EF842-7C49-4605-D086-521E15FB6EF1}"/>
              </a:ext>
            </a:extLst>
          </p:cNvPr>
          <p:cNvSpPr>
            <a:spLocks/>
          </p:cNvSpPr>
          <p:nvPr userDrawn="1"/>
        </p:nvSpPr>
        <p:spPr bwMode="auto">
          <a:xfrm>
            <a:off x="3904255"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4" name="Freeform 670">
            <a:extLst>
              <a:ext uri="{FF2B5EF4-FFF2-40B4-BE49-F238E27FC236}">
                <a16:creationId xmlns:a16="http://schemas.microsoft.com/office/drawing/2014/main" id="{34F934C6-9A8B-705B-137F-18A4B61BB556}"/>
              </a:ext>
            </a:extLst>
          </p:cNvPr>
          <p:cNvSpPr>
            <a:spLocks/>
          </p:cNvSpPr>
          <p:nvPr userDrawn="1"/>
        </p:nvSpPr>
        <p:spPr bwMode="auto">
          <a:xfrm>
            <a:off x="279632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5" name="Freeform 670">
            <a:extLst>
              <a:ext uri="{FF2B5EF4-FFF2-40B4-BE49-F238E27FC236}">
                <a16:creationId xmlns:a16="http://schemas.microsoft.com/office/drawing/2014/main" id="{6D94AC23-16CB-CCC0-ABAA-7F731897EC76}"/>
              </a:ext>
            </a:extLst>
          </p:cNvPr>
          <p:cNvSpPr>
            <a:spLocks/>
          </p:cNvSpPr>
          <p:nvPr userDrawn="1"/>
        </p:nvSpPr>
        <p:spPr bwMode="auto">
          <a:xfrm>
            <a:off x="1688391"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73BD9AAF-FD9A-1CC2-D729-3753918186B2}"/>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164694" y="130244"/>
            <a:ext cx="4944110" cy="6353175"/>
          </a:xfrm>
          <a:prstGeom prst="rect">
            <a:avLst/>
          </a:prstGeom>
          <a:noFill/>
        </p:spPr>
      </p:pic>
      <p:pic>
        <p:nvPicPr>
          <p:cNvPr id="10" name="Picture 9" descr="A map of europe with yellow dots&#10;&#10;Description automatically generated">
            <a:extLst>
              <a:ext uri="{FF2B5EF4-FFF2-40B4-BE49-F238E27FC236}">
                <a16:creationId xmlns:a16="http://schemas.microsoft.com/office/drawing/2014/main" id="{D5DD0C48-F720-08EA-F6CF-5E3528E640C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9849" y="-34528"/>
            <a:ext cx="11634651" cy="6544491"/>
          </a:xfrm>
          <a:prstGeom prst="rect">
            <a:avLst/>
          </a:prstGeom>
        </p:spPr>
      </p:pic>
      <p:pic>
        <p:nvPicPr>
          <p:cNvPr id="11" name="Picture 10">
            <a:extLst>
              <a:ext uri="{FF2B5EF4-FFF2-40B4-BE49-F238E27FC236}">
                <a16:creationId xmlns:a16="http://schemas.microsoft.com/office/drawing/2014/main" id="{91352402-9C53-2D42-47B4-F358B7FF6AF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9876" y="1032376"/>
            <a:ext cx="3240620" cy="812901"/>
          </a:xfrm>
          <a:prstGeom prst="rect">
            <a:avLst/>
          </a:prstGeom>
        </p:spPr>
      </p:pic>
      <p:pic>
        <p:nvPicPr>
          <p:cNvPr id="13" name="Picture 12">
            <a:extLst>
              <a:ext uri="{FF2B5EF4-FFF2-40B4-BE49-F238E27FC236}">
                <a16:creationId xmlns:a16="http://schemas.microsoft.com/office/drawing/2014/main" id="{7685BD55-BC1C-6498-4299-C61B8157571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9355" y="1973364"/>
            <a:ext cx="3240620" cy="801916"/>
          </a:xfrm>
          <a:prstGeom prst="rect">
            <a:avLst/>
          </a:prstGeom>
        </p:spPr>
      </p:pic>
      <p:pic>
        <p:nvPicPr>
          <p:cNvPr id="15" name="Picture 14">
            <a:extLst>
              <a:ext uri="{FF2B5EF4-FFF2-40B4-BE49-F238E27FC236}">
                <a16:creationId xmlns:a16="http://schemas.microsoft.com/office/drawing/2014/main" id="{1874E19B-511F-0030-2D8B-B2ACBF39BAD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057884" y="2973110"/>
            <a:ext cx="2416734" cy="801916"/>
          </a:xfrm>
          <a:prstGeom prst="rect">
            <a:avLst/>
          </a:prstGeom>
        </p:spPr>
      </p:pic>
      <p:pic>
        <p:nvPicPr>
          <p:cNvPr id="17" name="Picture 16">
            <a:extLst>
              <a:ext uri="{FF2B5EF4-FFF2-40B4-BE49-F238E27FC236}">
                <a16:creationId xmlns:a16="http://schemas.microsoft.com/office/drawing/2014/main" id="{27268761-FB3D-E1F8-20BB-D829350ED86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0194" y="2052019"/>
            <a:ext cx="3251605" cy="801916"/>
          </a:xfrm>
          <a:prstGeom prst="rect">
            <a:avLst/>
          </a:prstGeom>
        </p:spPr>
      </p:pic>
      <p:pic>
        <p:nvPicPr>
          <p:cNvPr id="19" name="Picture 18">
            <a:extLst>
              <a:ext uri="{FF2B5EF4-FFF2-40B4-BE49-F238E27FC236}">
                <a16:creationId xmlns:a16="http://schemas.microsoft.com/office/drawing/2014/main" id="{D2FCBC92-3D1A-6374-B1CA-E903024761A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97658" y="1037437"/>
            <a:ext cx="3240620" cy="812901"/>
          </a:xfrm>
          <a:prstGeom prst="rect">
            <a:avLst/>
          </a:prstGeom>
        </p:spPr>
      </p:pic>
      <p:pic>
        <p:nvPicPr>
          <p:cNvPr id="21" name="Picture 20">
            <a:extLst>
              <a:ext uri="{FF2B5EF4-FFF2-40B4-BE49-F238E27FC236}">
                <a16:creationId xmlns:a16="http://schemas.microsoft.com/office/drawing/2014/main" id="{2EFD888F-46F1-6AF2-B54A-DB8AED2A23A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59849" y="4916690"/>
            <a:ext cx="3240620" cy="812901"/>
          </a:xfrm>
          <a:prstGeom prst="rect">
            <a:avLst/>
          </a:prstGeom>
        </p:spPr>
      </p:pic>
      <p:pic>
        <p:nvPicPr>
          <p:cNvPr id="23" name="Picture 22">
            <a:extLst>
              <a:ext uri="{FF2B5EF4-FFF2-40B4-BE49-F238E27FC236}">
                <a16:creationId xmlns:a16="http://schemas.microsoft.com/office/drawing/2014/main" id="{A5D099B7-7F0C-F012-4ACA-A9AE1F801CF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9849" y="3930865"/>
            <a:ext cx="3240620" cy="801916"/>
          </a:xfrm>
          <a:prstGeom prst="rect">
            <a:avLst/>
          </a:prstGeom>
        </p:spPr>
      </p:pic>
      <p:pic>
        <p:nvPicPr>
          <p:cNvPr id="25" name="Picture 24">
            <a:extLst>
              <a:ext uri="{FF2B5EF4-FFF2-40B4-BE49-F238E27FC236}">
                <a16:creationId xmlns:a16="http://schemas.microsoft.com/office/drawing/2014/main" id="{3187A4B3-34C9-3C95-62A9-002571104AA5}"/>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09355" y="2959189"/>
            <a:ext cx="3240620" cy="801916"/>
          </a:xfrm>
          <a:prstGeom prst="rect">
            <a:avLst/>
          </a:prstGeom>
        </p:spPr>
      </p:pic>
      <p:sp>
        <p:nvSpPr>
          <p:cNvPr id="12" name="TextBox 11">
            <a:extLst>
              <a:ext uri="{FF2B5EF4-FFF2-40B4-BE49-F238E27FC236}">
                <a16:creationId xmlns:a16="http://schemas.microsoft.com/office/drawing/2014/main" id="{C8275B34-5F14-82E5-77B3-EBE27FBE272A}"/>
              </a:ext>
            </a:extLst>
          </p:cNvPr>
          <p:cNvSpPr txBox="1"/>
          <p:nvPr userDrawn="1"/>
        </p:nvSpPr>
        <p:spPr>
          <a:xfrm>
            <a:off x="918170" y="122656"/>
            <a:ext cx="7100415" cy="954107"/>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Consortium Members &amp; Partners</a:t>
            </a:r>
          </a:p>
          <a:p>
            <a:pPr marL="0" indent="0">
              <a:buNone/>
            </a:pPr>
            <a:endParaRPr lang="en-GB" sz="2800" b="1" err="1">
              <a:solidFill>
                <a:schemeClr val="tx2"/>
              </a:solidFill>
            </a:endParaRPr>
          </a:p>
        </p:txBody>
      </p:sp>
    </p:spTree>
    <p:extLst>
      <p:ext uri="{BB962C8B-B14F-4D97-AF65-F5344CB8AC3E}">
        <p14:creationId xmlns:p14="http://schemas.microsoft.com/office/powerpoint/2010/main" val="2045912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UROfusion_internal_org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4118488" cy="329614"/>
          </a:xfrm>
          <a:prstGeom prst="rect">
            <a:avLst/>
          </a:prstGeom>
        </p:spPr>
        <p:txBody>
          <a:bodyPr anchor="t"/>
          <a:lstStyle>
            <a:lvl1pPr>
              <a:defRPr sz="1200">
                <a:solidFill>
                  <a:schemeClr val="bg1"/>
                </a:solidFill>
              </a:defRPr>
            </a:lvl1pPr>
          </a:lstStyle>
          <a:p>
            <a:r>
              <a:rPr lang="en-GB">
                <a:solidFill>
                  <a:prstClr val="white"/>
                </a:solidFill>
              </a:rPr>
              <a:t>EUROfusion Internal Organization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2484EB3-402E-4F49-FFDD-1AF24F678560}"/>
              </a:ext>
            </a:extLst>
          </p:cNvPr>
          <p:cNvSpPr txBox="1"/>
          <p:nvPr userDrawn="1"/>
        </p:nvSpPr>
        <p:spPr>
          <a:xfrm>
            <a:off x="895294" y="107476"/>
            <a:ext cx="6155721" cy="523220"/>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internal organisation</a:t>
            </a:r>
          </a:p>
        </p:txBody>
      </p:sp>
      <p:pic>
        <p:nvPicPr>
          <p:cNvPr id="7" name="Picture 6">
            <a:extLst>
              <a:ext uri="{FF2B5EF4-FFF2-40B4-BE49-F238E27FC236}">
                <a16:creationId xmlns:a16="http://schemas.microsoft.com/office/drawing/2014/main" id="{FC763037-8E92-533F-A2B0-EF01A1FA3FB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pic>
        <p:nvPicPr>
          <p:cNvPr id="13" name="Picture 12" descr="A computer screen shot of a computer&#10;&#10;Description automatically generated">
            <a:extLst>
              <a:ext uri="{FF2B5EF4-FFF2-40B4-BE49-F238E27FC236}">
                <a16:creationId xmlns:a16="http://schemas.microsoft.com/office/drawing/2014/main" id="{03FA7AAB-EA32-20E6-77CB-9DAA1586D8E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080" y="813385"/>
            <a:ext cx="9892333" cy="5509541"/>
          </a:xfrm>
          <a:prstGeom prst="rect">
            <a:avLst/>
          </a:prstGeom>
        </p:spPr>
      </p:pic>
    </p:spTree>
    <p:extLst>
      <p:ext uri="{BB962C8B-B14F-4D97-AF65-F5344CB8AC3E}">
        <p14:creationId xmlns:p14="http://schemas.microsoft.com/office/powerpoint/2010/main" val="3048919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UROfusion_channel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err="1">
                <a:solidFill>
                  <a:prstClr val="white"/>
                </a:solidFill>
              </a:rPr>
              <a:t>Eurofusion</a:t>
            </a:r>
            <a:r>
              <a:rPr lang="en-GB">
                <a:solidFill>
                  <a:prstClr val="white"/>
                </a:solidFill>
              </a:rPr>
              <a:t> channels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801FBB-9E6A-4AE4-3DF9-7243B31E29C4}"/>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
        <p:nvSpPr>
          <p:cNvPr id="6" name="TextBox 5">
            <a:extLst>
              <a:ext uri="{FF2B5EF4-FFF2-40B4-BE49-F238E27FC236}">
                <a16:creationId xmlns:a16="http://schemas.microsoft.com/office/drawing/2014/main" id="{5966BD16-7752-454F-C58B-251A11EFB1B2}"/>
              </a:ext>
            </a:extLst>
          </p:cNvPr>
          <p:cNvSpPr txBox="1"/>
          <p:nvPr userDrawn="1"/>
        </p:nvSpPr>
        <p:spPr>
          <a:xfrm>
            <a:off x="7670800" y="6031332"/>
            <a:ext cx="4521200" cy="307777"/>
          </a:xfrm>
          <a:prstGeom prst="rect">
            <a:avLst/>
          </a:prstGeom>
          <a:noFill/>
        </p:spPr>
        <p:txBody>
          <a:bodyPr wrap="square">
            <a:spAutoFit/>
          </a:bodyPr>
          <a:lstStyle/>
          <a:p>
            <a:r>
              <a:rPr lang="en-GB" sz="1400" b="0" i="0">
                <a:solidFill>
                  <a:srgbClr val="374957"/>
                </a:solidFill>
                <a:effectLst/>
                <a:latin typeface="Poppins" pitchFamily="2" charset="77"/>
                <a:cs typeface="Poppins" pitchFamily="2" charset="77"/>
              </a:rPr>
              <a:t>"Icon made by </a:t>
            </a:r>
            <a:r>
              <a:rPr lang="en-GB" sz="1400" b="0" i="0" u="none" strike="noStrike" err="1">
                <a:solidFill>
                  <a:srgbClr val="22244E"/>
                </a:solidFill>
                <a:effectLst/>
                <a:latin typeface="Poppins" pitchFamily="2" charset="77"/>
                <a:cs typeface="Poppins" pitchFamily="2" charset="77"/>
              </a:rPr>
              <a:t>Freepik</a:t>
            </a:r>
            <a:r>
              <a:rPr lang="en-GB" sz="1400" b="0" i="0" u="none" strike="noStrike">
                <a:solidFill>
                  <a:srgbClr val="22244E"/>
                </a:solidFill>
                <a:effectLst/>
                <a:latin typeface="Poppins" pitchFamily="2" charset="77"/>
                <a:cs typeface="Poppins" pitchFamily="2" charset="77"/>
              </a:rPr>
              <a:t> </a:t>
            </a:r>
            <a:r>
              <a:rPr lang="en-GB" sz="1400" b="0" i="0">
                <a:solidFill>
                  <a:srgbClr val="374957"/>
                </a:solidFill>
                <a:effectLst/>
                <a:latin typeface="Poppins" pitchFamily="2" charset="77"/>
                <a:cs typeface="Poppins" pitchFamily="2" charset="77"/>
              </a:rPr>
              <a:t>from </a:t>
            </a:r>
            <a:r>
              <a:rPr lang="en-GB" sz="1400" b="0" i="0" u="none" strike="noStrike">
                <a:solidFill>
                  <a:srgbClr val="22244E"/>
                </a:solidFill>
                <a:effectLst/>
                <a:latin typeface="Poppins" pitchFamily="2" charset="77"/>
                <a:cs typeface="Poppins" pitchFamily="2" charset="77"/>
                <a:hlinkClick r:id="rId4"/>
              </a:rPr>
              <a:t>www.flaticon.com</a:t>
            </a:r>
            <a:r>
              <a:rPr lang="en-GB" sz="1400" b="0" i="0">
                <a:solidFill>
                  <a:srgbClr val="374957"/>
                </a:solidFill>
                <a:effectLst/>
                <a:latin typeface="Poppins" pitchFamily="2" charset="77"/>
                <a:cs typeface="Poppins" pitchFamily="2" charset="77"/>
              </a:rPr>
              <a:t>"</a:t>
            </a:r>
            <a:endParaRPr lang="en-HU" sz="1400">
              <a:latin typeface="Poppins" pitchFamily="2" charset="77"/>
              <a:cs typeface="Poppins" pitchFamily="2" charset="77"/>
            </a:endParaRP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138A6984-7C86-595B-8E5D-01900B91B6E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38031" y="1159085"/>
            <a:ext cx="656521" cy="656521"/>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D8722D63-74D6-7BF0-51FD-94F45C212BA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1438031" y="2013707"/>
            <a:ext cx="656521" cy="656521"/>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A3CAC57B-2782-2657-2AD5-AAE913C1979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38030" y="2868329"/>
            <a:ext cx="656521" cy="656521"/>
          </a:xfrm>
          <a:prstGeom prst="rect">
            <a:avLst/>
          </a:prstGeom>
        </p:spPr>
      </p:pic>
      <p:pic>
        <p:nvPicPr>
          <p:cNvPr id="16" name="Picture 15" descr="A white x on a black background&#10;&#10;Description automatically generated">
            <a:extLst>
              <a:ext uri="{FF2B5EF4-FFF2-40B4-BE49-F238E27FC236}">
                <a16:creationId xmlns:a16="http://schemas.microsoft.com/office/drawing/2014/main" id="{0F37F52F-AF8C-654D-F3B1-ED83AD4E20F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29462" y="3722951"/>
            <a:ext cx="665089" cy="665089"/>
          </a:xfrm>
          <a:prstGeom prst="rect">
            <a:avLst/>
          </a:prstGeom>
        </p:spPr>
      </p:pic>
      <p:pic>
        <p:nvPicPr>
          <p:cNvPr id="20" name="Picture 19" descr="A black and white globe&#10;&#10;Description automatically generated">
            <a:extLst>
              <a:ext uri="{FF2B5EF4-FFF2-40B4-BE49-F238E27FC236}">
                <a16:creationId xmlns:a16="http://schemas.microsoft.com/office/drawing/2014/main" id="{D29BE78D-AA53-704B-61E8-A12E1D56936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429461" y="5449331"/>
            <a:ext cx="665088" cy="665088"/>
          </a:xfrm>
          <a:prstGeom prst="rect">
            <a:avLst/>
          </a:prstGeom>
        </p:spPr>
      </p:pic>
      <p:pic>
        <p:nvPicPr>
          <p:cNvPr id="22" name="Picture 21" descr="A black background with a black square&#10;&#10;Description automatically generated with medium confidence">
            <a:extLst>
              <a:ext uri="{FF2B5EF4-FFF2-40B4-BE49-F238E27FC236}">
                <a16:creationId xmlns:a16="http://schemas.microsoft.com/office/drawing/2014/main" id="{AA77A93C-B0C1-ADE8-6757-95598466950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429461" y="4586141"/>
            <a:ext cx="665089" cy="665089"/>
          </a:xfrm>
          <a:prstGeom prst="rect">
            <a:avLst/>
          </a:prstGeom>
        </p:spPr>
      </p:pic>
      <p:sp>
        <p:nvSpPr>
          <p:cNvPr id="23" name="TextBox 22">
            <a:extLst>
              <a:ext uri="{FF2B5EF4-FFF2-40B4-BE49-F238E27FC236}">
                <a16:creationId xmlns:a16="http://schemas.microsoft.com/office/drawing/2014/main" id="{3F4C3661-F367-DD87-C4F0-0F3D609FF14F}"/>
              </a:ext>
            </a:extLst>
          </p:cNvPr>
          <p:cNvSpPr txBox="1"/>
          <p:nvPr userDrawn="1"/>
        </p:nvSpPr>
        <p:spPr>
          <a:xfrm>
            <a:off x="2367280" y="5631222"/>
            <a:ext cx="271907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euro-</a:t>
            </a:r>
            <a:r>
              <a:rPr lang="en-GB" sz="2000" b="0" i="0" err="1">
                <a:solidFill>
                  <a:srgbClr val="374957"/>
                </a:solidFill>
                <a:effectLst/>
                <a:latin typeface="Poppins" pitchFamily="2" charset="77"/>
                <a:cs typeface="Poppins" pitchFamily="2" charset="77"/>
              </a:rPr>
              <a:t>fusion.org</a:t>
            </a:r>
            <a:endParaRPr lang="en-HU" sz="2000">
              <a:latin typeface="Poppins" pitchFamily="2" charset="77"/>
              <a:cs typeface="Poppins" pitchFamily="2" charset="77"/>
            </a:endParaRPr>
          </a:p>
        </p:txBody>
      </p:sp>
      <p:sp>
        <p:nvSpPr>
          <p:cNvPr id="24" name="TextBox 23">
            <a:extLst>
              <a:ext uri="{FF2B5EF4-FFF2-40B4-BE49-F238E27FC236}">
                <a16:creationId xmlns:a16="http://schemas.microsoft.com/office/drawing/2014/main" id="{610AD9B7-CA49-CFD0-EC71-07952B731B92}"/>
              </a:ext>
            </a:extLst>
          </p:cNvPr>
          <p:cNvSpPr txBox="1"/>
          <p:nvPr userDrawn="1"/>
        </p:nvSpPr>
        <p:spPr>
          <a:xfrm>
            <a:off x="2367280" y="4758255"/>
            <a:ext cx="271907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@Euro-</a:t>
            </a:r>
            <a:r>
              <a:rPr lang="en-GB" sz="2000" b="0" i="0" err="1">
                <a:solidFill>
                  <a:srgbClr val="374957"/>
                </a:solidFill>
                <a:effectLst/>
                <a:latin typeface="Poppins" pitchFamily="2" charset="77"/>
                <a:cs typeface="Poppins" pitchFamily="2" charset="77"/>
              </a:rPr>
              <a:t>fusionorg</a:t>
            </a:r>
            <a:endParaRPr lang="en-HU" sz="2000">
              <a:latin typeface="Poppins" pitchFamily="2" charset="77"/>
              <a:cs typeface="Poppins" pitchFamily="2" charset="77"/>
            </a:endParaRPr>
          </a:p>
        </p:txBody>
      </p:sp>
      <p:sp>
        <p:nvSpPr>
          <p:cNvPr id="25" name="TextBox 24">
            <a:extLst>
              <a:ext uri="{FF2B5EF4-FFF2-40B4-BE49-F238E27FC236}">
                <a16:creationId xmlns:a16="http://schemas.microsoft.com/office/drawing/2014/main" id="{037898E9-5B8E-5DA0-DF2B-DC22864A93CC}"/>
              </a:ext>
            </a:extLst>
          </p:cNvPr>
          <p:cNvSpPr txBox="1"/>
          <p:nvPr userDrawn="1"/>
        </p:nvSpPr>
        <p:spPr>
          <a:xfrm>
            <a:off x="2367279" y="3885288"/>
            <a:ext cx="271907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a:t>
            </a:r>
            <a:r>
              <a:rPr lang="en-GB" sz="2000" b="0" i="0" err="1">
                <a:solidFill>
                  <a:srgbClr val="374957"/>
                </a:solidFill>
                <a:effectLst/>
                <a:latin typeface="Poppins" pitchFamily="2" charset="77"/>
                <a:cs typeface="Poppins" pitchFamily="2" charset="77"/>
              </a:rPr>
              <a:t>FusionInCloseUp</a:t>
            </a:r>
            <a:endParaRPr lang="en-HU" sz="2000">
              <a:latin typeface="Poppins" pitchFamily="2" charset="77"/>
              <a:cs typeface="Poppins" pitchFamily="2" charset="77"/>
            </a:endParaRPr>
          </a:p>
        </p:txBody>
      </p:sp>
      <p:sp>
        <p:nvSpPr>
          <p:cNvPr id="26" name="TextBox 25">
            <a:extLst>
              <a:ext uri="{FF2B5EF4-FFF2-40B4-BE49-F238E27FC236}">
                <a16:creationId xmlns:a16="http://schemas.microsoft.com/office/drawing/2014/main" id="{36FB1264-C2E8-DD08-2C49-DD49CB0ABAD1}"/>
              </a:ext>
            </a:extLst>
          </p:cNvPr>
          <p:cNvSpPr txBox="1"/>
          <p:nvPr userDrawn="1"/>
        </p:nvSpPr>
        <p:spPr>
          <a:xfrm>
            <a:off x="2385719" y="3009022"/>
            <a:ext cx="222692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fusion2050</a:t>
            </a:r>
            <a:endParaRPr lang="en-HU" sz="2000">
              <a:latin typeface="Poppins" pitchFamily="2" charset="77"/>
              <a:cs typeface="Poppins" pitchFamily="2" charset="77"/>
            </a:endParaRPr>
          </a:p>
        </p:txBody>
      </p:sp>
      <p:sp>
        <p:nvSpPr>
          <p:cNvPr id="27" name="TextBox 26">
            <a:extLst>
              <a:ext uri="{FF2B5EF4-FFF2-40B4-BE49-F238E27FC236}">
                <a16:creationId xmlns:a16="http://schemas.microsoft.com/office/drawing/2014/main" id="{5307E400-DD53-4AFF-D83E-2882C9D3BCFF}"/>
              </a:ext>
            </a:extLst>
          </p:cNvPr>
          <p:cNvSpPr txBox="1"/>
          <p:nvPr userDrawn="1"/>
        </p:nvSpPr>
        <p:spPr>
          <a:xfrm>
            <a:off x="2385719" y="2144578"/>
            <a:ext cx="348676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a:t>
            </a:r>
            <a:r>
              <a:rPr lang="en-GB" sz="2000" b="0" i="0" err="1">
                <a:solidFill>
                  <a:srgbClr val="374957"/>
                </a:solidFill>
                <a:effectLst/>
                <a:latin typeface="Poppins" pitchFamily="2" charset="77"/>
                <a:cs typeface="Poppins" pitchFamily="2" charset="77"/>
              </a:rPr>
              <a:t>eurofusion_consortium</a:t>
            </a:r>
            <a:endParaRPr lang="en-HU" sz="2000">
              <a:latin typeface="Poppins" pitchFamily="2" charset="77"/>
              <a:cs typeface="Poppins" pitchFamily="2" charset="77"/>
            </a:endParaRPr>
          </a:p>
        </p:txBody>
      </p:sp>
      <p:sp>
        <p:nvSpPr>
          <p:cNvPr id="28" name="TextBox 27">
            <a:extLst>
              <a:ext uri="{FF2B5EF4-FFF2-40B4-BE49-F238E27FC236}">
                <a16:creationId xmlns:a16="http://schemas.microsoft.com/office/drawing/2014/main" id="{66A624E3-3044-B88F-1376-898A84380400}"/>
              </a:ext>
            </a:extLst>
          </p:cNvPr>
          <p:cNvSpPr txBox="1"/>
          <p:nvPr userDrawn="1"/>
        </p:nvSpPr>
        <p:spPr>
          <a:xfrm>
            <a:off x="2385719" y="1280134"/>
            <a:ext cx="2115161" cy="400110"/>
          </a:xfrm>
          <a:prstGeom prst="rect">
            <a:avLst/>
          </a:prstGeom>
          <a:noFill/>
        </p:spPr>
        <p:txBody>
          <a:bodyPr wrap="square">
            <a:spAutoFit/>
          </a:bodyPr>
          <a:lstStyle/>
          <a:p>
            <a:r>
              <a:rPr lang="en-GB" sz="2000" b="0" i="0" err="1">
                <a:solidFill>
                  <a:srgbClr val="374957"/>
                </a:solidFill>
                <a:effectLst/>
                <a:latin typeface="Poppins" pitchFamily="2" charset="77"/>
                <a:cs typeface="Poppins" pitchFamily="2" charset="77"/>
              </a:rPr>
              <a:t>eurofusion</a:t>
            </a:r>
            <a:endParaRPr lang="en-HU" sz="2000">
              <a:latin typeface="Poppins" pitchFamily="2" charset="77"/>
              <a:cs typeface="Poppins" pitchFamily="2" charset="77"/>
            </a:endParaRPr>
          </a:p>
        </p:txBody>
      </p:sp>
      <p:sp>
        <p:nvSpPr>
          <p:cNvPr id="29" name="TextBox 28">
            <a:extLst>
              <a:ext uri="{FF2B5EF4-FFF2-40B4-BE49-F238E27FC236}">
                <a16:creationId xmlns:a16="http://schemas.microsoft.com/office/drawing/2014/main" id="{52F7C2E1-47EF-402C-1FD2-5E75EF1540AD}"/>
              </a:ext>
            </a:extLst>
          </p:cNvPr>
          <p:cNvSpPr txBox="1"/>
          <p:nvPr userDrawn="1"/>
        </p:nvSpPr>
        <p:spPr>
          <a:xfrm>
            <a:off x="959768" y="136177"/>
            <a:ext cx="6155721" cy="523220"/>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channels</a:t>
            </a:r>
          </a:p>
        </p:txBody>
      </p:sp>
    </p:spTree>
    <p:extLst>
      <p:ext uri="{BB962C8B-B14F-4D97-AF65-F5344CB8AC3E}">
        <p14:creationId xmlns:p14="http://schemas.microsoft.com/office/powerpoint/2010/main" val="955192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 id="2147483665" r:id="rId5"/>
    <p:sldLayoutId id="2147483666" r:id="rId6"/>
    <p:sldLayoutId id="2147483668" r:id="rId7"/>
    <p:sldLayoutId id="2147483667" r:id="rId8"/>
    <p:sldLayoutId id="2147483670" r:id="rId9"/>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0.png"/><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F34A-EC61-A88D-5B28-ACC03E4B4F65}"/>
              </a:ext>
            </a:extLst>
          </p:cNvPr>
          <p:cNvSpPr>
            <a:spLocks noGrp="1"/>
          </p:cNvSpPr>
          <p:nvPr>
            <p:ph type="title"/>
          </p:nvPr>
        </p:nvSpPr>
        <p:spPr>
          <a:xfrm>
            <a:off x="407368" y="2074188"/>
            <a:ext cx="9003332" cy="620251"/>
          </a:xfrm>
        </p:spPr>
        <p:txBody>
          <a:bodyPr>
            <a:normAutofit/>
          </a:bodyPr>
          <a:lstStyle/>
          <a:p>
            <a:r>
              <a:rPr lang="en-GB" dirty="0" err="1"/>
              <a:t>Modeling</a:t>
            </a:r>
            <a:r>
              <a:rPr lang="en-GB" dirty="0"/>
              <a:t> (scenarios, core, edge, W core transport)</a:t>
            </a:r>
            <a:endParaRPr lang="en-US" dirty="0"/>
          </a:p>
        </p:txBody>
      </p:sp>
      <p:sp>
        <p:nvSpPr>
          <p:cNvPr id="3" name="Text Placeholder 2">
            <a:extLst>
              <a:ext uri="{FF2B5EF4-FFF2-40B4-BE49-F238E27FC236}">
                <a16:creationId xmlns:a16="http://schemas.microsoft.com/office/drawing/2014/main" id="{A1F6F87C-F134-22FF-864D-586BA0A91E4D}"/>
              </a:ext>
            </a:extLst>
          </p:cNvPr>
          <p:cNvSpPr>
            <a:spLocks noGrp="1"/>
          </p:cNvSpPr>
          <p:nvPr>
            <p:ph type="body" sz="quarter" idx="10"/>
          </p:nvPr>
        </p:nvSpPr>
        <p:spPr/>
        <p:txBody>
          <a:bodyPr/>
          <a:lstStyle/>
          <a:p>
            <a:r>
              <a:rPr lang="en-US" dirty="0"/>
              <a:t>Luca Garzotti</a:t>
            </a:r>
          </a:p>
        </p:txBody>
      </p:sp>
      <p:sp>
        <p:nvSpPr>
          <p:cNvPr id="4" name="Text Placeholder 3">
            <a:extLst>
              <a:ext uri="{FF2B5EF4-FFF2-40B4-BE49-F238E27FC236}">
                <a16:creationId xmlns:a16="http://schemas.microsoft.com/office/drawing/2014/main" id="{8B53230C-8714-DC33-BDC4-41CD23DCF4A8}"/>
              </a:ext>
            </a:extLst>
          </p:cNvPr>
          <p:cNvSpPr>
            <a:spLocks noGrp="1"/>
          </p:cNvSpPr>
          <p:nvPr>
            <p:ph type="body" sz="quarter" idx="11"/>
          </p:nvPr>
        </p:nvSpPr>
        <p:spPr/>
        <p:txBody>
          <a:bodyPr/>
          <a:lstStyle/>
          <a:p>
            <a:r>
              <a:rPr lang="en-US" dirty="0"/>
              <a:t>UKAEA</a:t>
            </a:r>
          </a:p>
        </p:txBody>
      </p:sp>
      <p:sp>
        <p:nvSpPr>
          <p:cNvPr id="5" name="Text Placeholder 4">
            <a:extLst>
              <a:ext uri="{FF2B5EF4-FFF2-40B4-BE49-F238E27FC236}">
                <a16:creationId xmlns:a16="http://schemas.microsoft.com/office/drawing/2014/main" id="{69B1C4E6-8430-E382-942E-FCFA9EFDCB6F}"/>
              </a:ext>
            </a:extLst>
          </p:cNvPr>
          <p:cNvSpPr>
            <a:spLocks noGrp="1"/>
          </p:cNvSpPr>
          <p:nvPr>
            <p:ph type="body" sz="quarter" idx="12"/>
          </p:nvPr>
        </p:nvSpPr>
        <p:spPr/>
        <p:txBody>
          <a:bodyPr/>
          <a:lstStyle/>
          <a:p>
            <a:r>
              <a:rPr lang="en-GB" dirty="0"/>
              <a:t>Update on W transition in JT-60SA</a:t>
            </a:r>
          </a:p>
          <a:p>
            <a:endParaRPr lang="en-US" dirty="0"/>
          </a:p>
        </p:txBody>
      </p:sp>
    </p:spTree>
    <p:extLst>
      <p:ext uri="{BB962C8B-B14F-4D97-AF65-F5344CB8AC3E}">
        <p14:creationId xmlns:p14="http://schemas.microsoft.com/office/powerpoint/2010/main" val="1674616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33C03-E13E-199C-32FE-35863B8176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C1CA86-188B-AB6A-E15F-4B01ED3F7F0E}"/>
              </a:ext>
            </a:extLst>
          </p:cNvPr>
          <p:cNvSpPr>
            <a:spLocks noGrp="1"/>
          </p:cNvSpPr>
          <p:nvPr>
            <p:ph type="title"/>
          </p:nvPr>
        </p:nvSpPr>
        <p:spPr>
          <a:xfrm>
            <a:off x="983432" y="192515"/>
            <a:ext cx="10589732" cy="457200"/>
          </a:xfrm>
        </p:spPr>
        <p:txBody>
          <a:bodyPr/>
          <a:lstStyle/>
          <a:p>
            <a:r>
              <a:rPr lang="it-IT" dirty="0"/>
              <a:t>Addition of Ar has a beneficial effect in reducing W peaking </a:t>
            </a:r>
            <a:endParaRPr lang="en-HU" dirty="0"/>
          </a:p>
        </p:txBody>
      </p:sp>
      <p:sp>
        <p:nvSpPr>
          <p:cNvPr id="3" name="Footer Placeholder 2">
            <a:extLst>
              <a:ext uri="{FF2B5EF4-FFF2-40B4-BE49-F238E27FC236}">
                <a16:creationId xmlns:a16="http://schemas.microsoft.com/office/drawing/2014/main" id="{82601DF4-DBFB-03FB-AF43-7963F6B97349}"/>
              </a:ext>
            </a:extLst>
          </p:cNvPr>
          <p:cNvSpPr>
            <a:spLocks noGrp="1"/>
          </p:cNvSpPr>
          <p:nvPr>
            <p:ph type="ftr" sz="quarter" idx="11"/>
          </p:nvPr>
        </p:nvSpPr>
        <p:spPr/>
        <p:txBody>
          <a:bodyPr/>
          <a:lstStyle/>
          <a:p>
            <a:r>
              <a:rPr lang="en-GB" dirty="0">
                <a:solidFill>
                  <a:prstClr val="white"/>
                </a:solidFill>
              </a:rPr>
              <a:t>C. Angioni| T&amp;C TG Meeting JT-60SA | 21 April 2026</a:t>
            </a:r>
          </a:p>
        </p:txBody>
      </p:sp>
      <p:sp>
        <p:nvSpPr>
          <p:cNvPr id="4" name="Slide Number Placeholder 3">
            <a:extLst>
              <a:ext uri="{FF2B5EF4-FFF2-40B4-BE49-F238E27FC236}">
                <a16:creationId xmlns:a16="http://schemas.microsoft.com/office/drawing/2014/main" id="{273C670B-C48B-5692-72CB-0E892D458D8B}"/>
              </a:ext>
            </a:extLst>
          </p:cNvPr>
          <p:cNvSpPr>
            <a:spLocks noGrp="1"/>
          </p:cNvSpPr>
          <p:nvPr>
            <p:ph type="sldNum" sz="quarter" idx="12"/>
          </p:nvPr>
        </p:nvSpPr>
        <p:spPr/>
        <p:txBody>
          <a:bodyPr/>
          <a:lstStyle/>
          <a:p>
            <a:fld id="{6A6D9FA1-99C7-4910-8E32-B85D378B0060}" type="slidenum">
              <a:rPr lang="en-GB" smtClean="0">
                <a:solidFill>
                  <a:prstClr val="white"/>
                </a:solidFill>
              </a:rPr>
              <a:pPr/>
              <a:t>10</a:t>
            </a:fld>
            <a:endParaRPr lang="en-GB">
              <a:solidFill>
                <a:prstClr val="white"/>
              </a:solidFil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8FC5B3F-DCA2-4D0C-A781-4E51C20C49C2}"/>
                  </a:ext>
                </a:extLst>
              </p:cNvPr>
              <p:cNvSpPr txBox="1"/>
              <p:nvPr/>
            </p:nvSpPr>
            <p:spPr>
              <a:xfrm>
                <a:off x="296108" y="846222"/>
                <a:ext cx="11599783" cy="830997"/>
              </a:xfrm>
              <a:prstGeom prst="rect">
                <a:avLst/>
              </a:prstGeom>
              <a:noFill/>
            </p:spPr>
            <p:txBody>
              <a:bodyPr wrap="square" rtlCol="0">
                <a:spAutoFit/>
              </a:bodyPr>
              <a:lstStyle/>
              <a:p>
                <a:pPr marL="457200" indent="-457200">
                  <a:buFont typeface="Wingdings" panose="05000000000000000000" pitchFamily="2" charset="2"/>
                  <a:buChar char="Ø"/>
                </a:pPr>
                <a:r>
                  <a:rPr lang="en-US" sz="2400" b="1" dirty="0">
                    <a:solidFill>
                      <a:srgbClr val="002060"/>
                    </a:solidFill>
                  </a:rPr>
                  <a:t>Central electron heat flux is already positive with </a:t>
                </a:r>
                <a14:m>
                  <m:oMath xmlns:m="http://schemas.openxmlformats.org/officeDocument/2006/math">
                    <m:sSub>
                      <m:sSubPr>
                        <m:ctrlPr>
                          <a:rPr lang="en-US" sz="2400" b="1" i="1">
                            <a:solidFill>
                              <a:srgbClr val="002060"/>
                            </a:solidFill>
                            <a:latin typeface="Cambria Math" panose="02040503050406030204" pitchFamily="18" charset="0"/>
                          </a:rPr>
                        </m:ctrlPr>
                      </m:sSubPr>
                      <m:e>
                        <m:r>
                          <a:rPr lang="en-US" sz="2400" b="1" i="1">
                            <a:solidFill>
                              <a:srgbClr val="002060"/>
                            </a:solidFill>
                            <a:latin typeface="Cambria Math" panose="02040503050406030204" pitchFamily="18" charset="0"/>
                          </a:rPr>
                          <m:t>𝑷</m:t>
                        </m:r>
                      </m:e>
                      <m:sub>
                        <m:r>
                          <a:rPr lang="en-US" sz="2400" b="1" i="1">
                            <a:solidFill>
                              <a:srgbClr val="002060"/>
                            </a:solidFill>
                            <a:latin typeface="Cambria Math" panose="02040503050406030204" pitchFamily="18" charset="0"/>
                          </a:rPr>
                          <m:t>𝑬𝑪𝑹𝑯</m:t>
                        </m:r>
                      </m:sub>
                    </m:sSub>
                    <m:r>
                      <a:rPr lang="en-US" sz="2400" b="1" i="1" smtClean="0">
                        <a:solidFill>
                          <a:srgbClr val="002060"/>
                        </a:solidFill>
                        <a:latin typeface="Cambria Math" panose="02040503050406030204" pitchFamily="18" charset="0"/>
                      </a:rPr>
                      <m:t> </m:t>
                    </m:r>
                    <m:r>
                      <a:rPr lang="en-US" sz="2400" b="1" i="1" smtClean="0">
                        <a:solidFill>
                          <a:srgbClr val="002060"/>
                        </a:solidFill>
                        <a:latin typeface="Cambria Math" panose="02040503050406030204" pitchFamily="18" charset="0"/>
                        <a:sym typeface="Symbol" panose="05050102010706020507" pitchFamily="18" charset="2"/>
                      </a:rPr>
                      <m:t> </m:t>
                    </m:r>
                    <m:r>
                      <a:rPr lang="en-US" sz="2400" b="1" i="1" smtClean="0">
                        <a:solidFill>
                          <a:srgbClr val="002060"/>
                        </a:solidFill>
                        <a:latin typeface="Cambria Math" panose="02040503050406030204" pitchFamily="18" charset="0"/>
                      </a:rPr>
                      <m:t>𝟐</m:t>
                    </m:r>
                    <m:r>
                      <a:rPr lang="en-US" sz="2400" b="1" i="1">
                        <a:solidFill>
                          <a:srgbClr val="002060"/>
                        </a:solidFill>
                        <a:latin typeface="Cambria Math" panose="02040503050406030204" pitchFamily="18" charset="0"/>
                      </a:rPr>
                      <m:t> </m:t>
                    </m:r>
                  </m:oMath>
                </a14:m>
                <a:r>
                  <a:rPr lang="en-US" sz="2400" b="1">
                    <a:solidFill>
                      <a:srgbClr val="002060"/>
                    </a:solidFill>
                  </a:rPr>
                  <a:t>MW</a:t>
                </a:r>
                <a:endParaRPr lang="en-US" sz="2400" b="1" dirty="0">
                  <a:solidFill>
                    <a:srgbClr val="002060"/>
                  </a:solidFill>
                </a:endParaRPr>
              </a:p>
              <a:p>
                <a:pPr marL="457200" indent="-457200">
                  <a:buFont typeface="Wingdings" panose="05000000000000000000" pitchFamily="2" charset="2"/>
                  <a:buChar char="Ø"/>
                </a:pPr>
                <a:endParaRPr lang="en-US" sz="2400" b="1" dirty="0">
                  <a:solidFill>
                    <a:srgbClr val="002060"/>
                  </a:solidFill>
                </a:endParaRPr>
              </a:p>
            </p:txBody>
          </p:sp>
        </mc:Choice>
        <mc:Fallback xmlns="">
          <p:sp>
            <p:nvSpPr>
              <p:cNvPr id="9" name="TextBox 8">
                <a:extLst>
                  <a:ext uri="{FF2B5EF4-FFF2-40B4-BE49-F238E27FC236}">
                    <a16:creationId xmlns:a16="http://schemas.microsoft.com/office/drawing/2014/main" id="{18FC5B3F-DCA2-4D0C-A781-4E51C20C49C2}"/>
                  </a:ext>
                </a:extLst>
              </p:cNvPr>
              <p:cNvSpPr txBox="1">
                <a:spLocks noRot="1" noChangeAspect="1" noMove="1" noResize="1" noEditPoints="1" noAdjustHandles="1" noChangeArrowheads="1" noChangeShapeType="1" noTextEdit="1"/>
              </p:cNvSpPr>
              <p:nvPr/>
            </p:nvSpPr>
            <p:spPr>
              <a:xfrm>
                <a:off x="296108" y="846222"/>
                <a:ext cx="11599783" cy="830997"/>
              </a:xfrm>
              <a:prstGeom prst="rect">
                <a:avLst/>
              </a:prstGeom>
              <a:blipFill>
                <a:blip r:embed="rId2"/>
                <a:stretch>
                  <a:fillRect l="-736" t="-5882"/>
                </a:stretch>
              </a:blipFill>
            </p:spPr>
            <p:txBody>
              <a:bodyPr/>
              <a:lstStyle/>
              <a:p>
                <a:r>
                  <a:rPr lang="de-DE">
                    <a:noFill/>
                  </a:rPr>
                  <a:t> </a:t>
                </a:r>
              </a:p>
            </p:txBody>
          </p:sp>
        </mc:Fallback>
      </mc:AlternateContent>
      <p:grpSp>
        <p:nvGrpSpPr>
          <p:cNvPr id="8" name="Group 7">
            <a:extLst>
              <a:ext uri="{FF2B5EF4-FFF2-40B4-BE49-F238E27FC236}">
                <a16:creationId xmlns:a16="http://schemas.microsoft.com/office/drawing/2014/main" id="{91531B65-1EF5-4AAA-B7A8-D9D64A299397}"/>
              </a:ext>
            </a:extLst>
          </p:cNvPr>
          <p:cNvGrpSpPr/>
          <p:nvPr/>
        </p:nvGrpSpPr>
        <p:grpSpPr>
          <a:xfrm>
            <a:off x="2269420" y="1545179"/>
            <a:ext cx="7417181" cy="4927853"/>
            <a:chOff x="2033447" y="1545179"/>
            <a:chExt cx="7417181" cy="4927853"/>
          </a:xfrm>
        </p:grpSpPr>
        <p:pic>
          <p:nvPicPr>
            <p:cNvPr id="5" name="Picture 4">
              <a:extLst>
                <a:ext uri="{FF2B5EF4-FFF2-40B4-BE49-F238E27FC236}">
                  <a16:creationId xmlns:a16="http://schemas.microsoft.com/office/drawing/2014/main" id="{D9ADEC8C-7AAC-4580-A8C2-BB90B0414A85}"/>
                </a:ext>
              </a:extLst>
            </p:cNvPr>
            <p:cNvPicPr>
              <a:picLocks noChangeAspect="1"/>
            </p:cNvPicPr>
            <p:nvPr/>
          </p:nvPicPr>
          <p:blipFill>
            <a:blip r:embed="rId3"/>
            <a:stretch>
              <a:fillRect/>
            </a:stretch>
          </p:blipFill>
          <p:spPr>
            <a:xfrm>
              <a:off x="2033447" y="1545179"/>
              <a:ext cx="7417181" cy="4927853"/>
            </a:xfrm>
            <a:prstGeom prst="rect">
              <a:avLst/>
            </a:prstGeom>
          </p:spPr>
        </p:pic>
        <p:sp>
          <p:nvSpPr>
            <p:cNvPr id="7" name="Rectangle 6">
              <a:extLst>
                <a:ext uri="{FF2B5EF4-FFF2-40B4-BE49-F238E27FC236}">
                  <a16:creationId xmlns:a16="http://schemas.microsoft.com/office/drawing/2014/main" id="{CFC380EC-40CC-45A3-9282-968E2B974240}"/>
                </a:ext>
              </a:extLst>
            </p:cNvPr>
            <p:cNvSpPr/>
            <p:nvPr/>
          </p:nvSpPr>
          <p:spPr>
            <a:xfrm>
              <a:off x="2072775" y="4532669"/>
              <a:ext cx="168693" cy="287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292809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AF809-2E9C-3077-C99F-B6383488E062}"/>
              </a:ext>
            </a:extLst>
          </p:cNvPr>
          <p:cNvSpPr>
            <a:spLocks noGrp="1"/>
          </p:cNvSpPr>
          <p:nvPr>
            <p:ph type="title"/>
          </p:nvPr>
        </p:nvSpPr>
        <p:spPr/>
        <p:txBody>
          <a:bodyPr/>
          <a:lstStyle/>
          <a:p>
            <a:r>
              <a:rPr lang="en-GB" dirty="0"/>
              <a:t>W peaking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DFC07F2-7872-C6D2-FA65-6501599B6B5C}"/>
                  </a:ext>
                </a:extLst>
              </p:cNvPr>
              <p:cNvSpPr>
                <a:spLocks noGrp="1"/>
              </p:cNvSpPr>
              <p:nvPr>
                <p:ph idx="1"/>
              </p:nvPr>
            </p:nvSpPr>
            <p:spPr/>
            <p:txBody>
              <a:bodyPr/>
              <a:lstStyle/>
              <a:p>
                <a:r>
                  <a:rPr lang="it-IT" dirty="0">
                    <a:solidFill>
                      <a:schemeClr val="tx1"/>
                    </a:solidFill>
                  </a:rPr>
                  <a:t>At low W concentration (2e-5), W peaking drrops with increasing </a:t>
                </a:r>
                <a14:m>
                  <m:oMath xmlns:m="http://schemas.openxmlformats.org/officeDocument/2006/math">
                    <m:sSub>
                      <m:sSubPr>
                        <m:ctrlPr>
                          <a:rPr lang="en-US" i="1">
                            <a:solidFill>
                              <a:schemeClr val="tx1"/>
                            </a:solidFill>
                          </a:rPr>
                        </m:ctrlPr>
                      </m:sSubPr>
                      <m:e>
                        <m:r>
                          <a:rPr lang="en-US" b="0" i="1">
                            <a:solidFill>
                              <a:schemeClr val="tx1"/>
                            </a:solidFill>
                          </a:rPr>
                          <m:t>𝑃</m:t>
                        </m:r>
                      </m:e>
                      <m:sub>
                        <m:r>
                          <a:rPr lang="en-US" b="0" i="1">
                            <a:solidFill>
                              <a:schemeClr val="tx1"/>
                            </a:solidFill>
                          </a:rPr>
                          <m:t>𝐸𝐶𝑅𝐻</m:t>
                        </m:r>
                      </m:sub>
                    </m:sSub>
                  </m:oMath>
                </a14:m>
                <a:endParaRPr lang="en-GB" dirty="0">
                  <a:solidFill>
                    <a:schemeClr val="tx1"/>
                  </a:solidFill>
                </a:endParaRPr>
              </a:p>
              <a:p>
                <a:r>
                  <a:rPr lang="en-US" dirty="0">
                    <a:solidFill>
                      <a:schemeClr val="tx1"/>
                    </a:solidFill>
                  </a:rPr>
                  <a:t>Tungsten central peaking remains small enough to prevent electron heat flux to become negative in the center and the electron temperature to become hollow</a:t>
                </a:r>
              </a:p>
              <a:p>
                <a:endParaRPr lang="it-IT" dirty="0">
                  <a:solidFill>
                    <a:schemeClr val="tx1"/>
                  </a:solidFill>
                </a:endParaRPr>
              </a:p>
              <a:p>
                <a:r>
                  <a:rPr lang="it-IT" dirty="0">
                    <a:solidFill>
                      <a:schemeClr val="tx1"/>
                    </a:solidFill>
                  </a:rPr>
                  <a:t>At high W concentration (2e-4), combination of effects leads to a more complex plasma response to increasing </a:t>
                </a:r>
                <a14:m>
                  <m:oMath xmlns:m="http://schemas.openxmlformats.org/officeDocument/2006/math">
                    <m:sSub>
                      <m:sSubPr>
                        <m:ctrlPr>
                          <a:rPr lang="en-US" i="1">
                            <a:solidFill>
                              <a:schemeClr val="tx1"/>
                            </a:solidFill>
                          </a:rPr>
                        </m:ctrlPr>
                      </m:sSubPr>
                      <m:e>
                        <m:r>
                          <a:rPr lang="en-US" b="0" i="1">
                            <a:solidFill>
                              <a:schemeClr val="tx1"/>
                            </a:solidFill>
                          </a:rPr>
                          <m:t>𝑃</m:t>
                        </m:r>
                      </m:e>
                      <m:sub>
                        <m:r>
                          <a:rPr lang="en-US" b="0" i="1">
                            <a:solidFill>
                              <a:schemeClr val="tx1"/>
                            </a:solidFill>
                          </a:rPr>
                          <m:t>𝐸𝐶𝑅𝐻</m:t>
                        </m:r>
                      </m:sub>
                    </m:sSub>
                  </m:oMath>
                </a14:m>
                <a:endParaRPr lang="en-GB" dirty="0">
                  <a:solidFill>
                    <a:schemeClr val="tx1"/>
                  </a:solidFill>
                </a:endParaRPr>
              </a:p>
              <a:p>
                <a:r>
                  <a:rPr lang="en-US" dirty="0">
                    <a:solidFill>
                      <a:schemeClr val="tx1"/>
                    </a:solidFill>
                  </a:rPr>
                  <a:t>Centrally hollow temperature profiles and negative central electron heat fluxes are obtained with </a:t>
                </a:r>
                <a14:m>
                  <m:oMath xmlns:m="http://schemas.openxmlformats.org/officeDocument/2006/math">
                    <m:sSub>
                      <m:sSubPr>
                        <m:ctrlPr>
                          <a:rPr lang="en-US" i="1">
                            <a:solidFill>
                              <a:schemeClr val="tx1"/>
                            </a:solidFill>
                          </a:rPr>
                        </m:ctrlPr>
                      </m:sSubPr>
                      <m:e>
                        <m:r>
                          <a:rPr lang="en-US" b="0" i="1">
                            <a:solidFill>
                              <a:schemeClr val="tx1"/>
                            </a:solidFill>
                          </a:rPr>
                          <m:t>𝑃</m:t>
                        </m:r>
                      </m:e>
                      <m:sub>
                        <m:r>
                          <a:rPr lang="en-US" b="0" i="1">
                            <a:solidFill>
                              <a:schemeClr val="tx1"/>
                            </a:solidFill>
                          </a:rPr>
                          <m:t>𝐸𝐶𝑅𝐻</m:t>
                        </m:r>
                      </m:sub>
                    </m:sSub>
                    <m:r>
                      <a:rPr lang="en-US" b="0" i="1">
                        <a:solidFill>
                          <a:schemeClr val="tx1"/>
                        </a:solidFill>
                      </a:rPr>
                      <m:t>&lt;3 </m:t>
                    </m:r>
                  </m:oMath>
                </a14:m>
                <a:r>
                  <a:rPr lang="en-US" dirty="0">
                    <a:solidFill>
                      <a:schemeClr val="tx1"/>
                    </a:solidFill>
                  </a:rPr>
                  <a:t>MW, in spite of a reduced W peaking at low </a:t>
                </a:r>
                <a14:m>
                  <m:oMath xmlns:m="http://schemas.openxmlformats.org/officeDocument/2006/math">
                    <m:sSub>
                      <m:sSubPr>
                        <m:ctrlPr>
                          <a:rPr lang="en-US" i="1">
                            <a:solidFill>
                              <a:schemeClr val="tx1"/>
                            </a:solidFill>
                          </a:rPr>
                        </m:ctrlPr>
                      </m:sSubPr>
                      <m:e>
                        <m:r>
                          <a:rPr lang="en-US" b="0" i="1">
                            <a:solidFill>
                              <a:schemeClr val="tx1"/>
                            </a:solidFill>
                          </a:rPr>
                          <m:t>𝑃</m:t>
                        </m:r>
                      </m:e>
                      <m:sub>
                        <m:r>
                          <a:rPr lang="en-US" b="0" i="1">
                            <a:solidFill>
                              <a:schemeClr val="tx1"/>
                            </a:solidFill>
                          </a:rPr>
                          <m:t>𝐸𝐶𝑅𝐻</m:t>
                        </m:r>
                      </m:sub>
                    </m:sSub>
                  </m:oMath>
                </a14:m>
                <a:endParaRPr lang="en-GB" dirty="0">
                  <a:solidFill>
                    <a:schemeClr val="tx1"/>
                  </a:solidFill>
                </a:endParaRPr>
              </a:p>
            </p:txBody>
          </p:sp>
        </mc:Choice>
        <mc:Fallback>
          <p:sp>
            <p:nvSpPr>
              <p:cNvPr id="3" name="Content Placeholder 2">
                <a:extLst>
                  <a:ext uri="{FF2B5EF4-FFF2-40B4-BE49-F238E27FC236}">
                    <a16:creationId xmlns:a16="http://schemas.microsoft.com/office/drawing/2014/main" id="{5DFC07F2-7872-C6D2-FA65-6501599B6B5C}"/>
                  </a:ext>
                </a:extLst>
              </p:cNvPr>
              <p:cNvSpPr>
                <a:spLocks noGrp="1" noRot="1" noChangeAspect="1" noMove="1" noResize="1" noEditPoints="1" noAdjustHandles="1" noChangeArrowheads="1" noChangeShapeType="1" noTextEdit="1"/>
              </p:cNvSpPr>
              <p:nvPr>
                <p:ph idx="1"/>
              </p:nvPr>
            </p:nvSpPr>
            <p:spPr>
              <a:blipFill>
                <a:blip r:embed="rId2"/>
                <a:stretch>
                  <a:fillRect l="-714" t="-857"/>
                </a:stretch>
              </a:blipFill>
            </p:spPr>
            <p:txBody>
              <a:bodyPr/>
              <a:lstStyle/>
              <a:p>
                <a:r>
                  <a:rPr lang="en-GB">
                    <a:noFill/>
                  </a:rPr>
                  <a:t> </a:t>
                </a:r>
              </a:p>
            </p:txBody>
          </p:sp>
        </mc:Fallback>
      </mc:AlternateContent>
      <p:sp>
        <p:nvSpPr>
          <p:cNvPr id="4" name="Footer Placeholder 3">
            <a:extLst>
              <a:ext uri="{FF2B5EF4-FFF2-40B4-BE49-F238E27FC236}">
                <a16:creationId xmlns:a16="http://schemas.microsoft.com/office/drawing/2014/main" id="{56D279ED-74D5-DC93-D386-7317770F0F01}"/>
              </a:ext>
            </a:extLst>
          </p:cNvPr>
          <p:cNvSpPr>
            <a:spLocks noGrp="1"/>
          </p:cNvSpPr>
          <p:nvPr>
            <p:ph type="ftr" sz="quarter" idx="11"/>
          </p:nvPr>
        </p:nvSpPr>
        <p:spPr/>
        <p:txBody>
          <a:bodyPr/>
          <a:lstStyle/>
          <a:p>
            <a:r>
              <a:rPr lang="en-GB">
                <a:solidFill>
                  <a:prstClr val="white"/>
                </a:solidFill>
              </a:rPr>
              <a:t>Luca Garzotti | Update on W transition in JT-60SA | 28th April 2026</a:t>
            </a:r>
            <a:endParaRPr lang="en-GB" dirty="0">
              <a:solidFill>
                <a:prstClr val="white"/>
              </a:solidFill>
            </a:endParaRPr>
          </a:p>
        </p:txBody>
      </p:sp>
      <p:sp>
        <p:nvSpPr>
          <p:cNvPr id="5" name="Slide Number Placeholder 4">
            <a:extLst>
              <a:ext uri="{FF2B5EF4-FFF2-40B4-BE49-F238E27FC236}">
                <a16:creationId xmlns:a16="http://schemas.microsoft.com/office/drawing/2014/main" id="{566B9F7C-2AA4-994D-ACEF-187194AC43F4}"/>
              </a:ext>
            </a:extLst>
          </p:cNvPr>
          <p:cNvSpPr>
            <a:spLocks noGrp="1"/>
          </p:cNvSpPr>
          <p:nvPr>
            <p:ph type="sldNum" sz="quarter" idx="12"/>
          </p:nvPr>
        </p:nvSpPr>
        <p:spPr/>
        <p:txBody>
          <a:bodyPr/>
          <a:lstStyle/>
          <a:p>
            <a:fld id="{6A6D9FA1-99C7-4910-8E32-B85D378B0060}" type="slidenum">
              <a:rPr lang="en-GB" smtClean="0">
                <a:solidFill>
                  <a:prstClr val="white"/>
                </a:solidFill>
              </a:rPr>
              <a:pPr/>
              <a:t>11</a:t>
            </a:fld>
            <a:endParaRPr lang="en-GB">
              <a:solidFill>
                <a:prstClr val="white"/>
              </a:solidFill>
            </a:endParaRPr>
          </a:p>
        </p:txBody>
      </p:sp>
    </p:spTree>
    <p:extLst>
      <p:ext uri="{BB962C8B-B14F-4D97-AF65-F5344CB8AC3E}">
        <p14:creationId xmlns:p14="http://schemas.microsoft.com/office/powerpoint/2010/main" val="1879920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4302B-76C9-1224-E5E2-0EAAD1805470}"/>
              </a:ext>
            </a:extLst>
          </p:cNvPr>
          <p:cNvSpPr>
            <a:spLocks noGrp="1"/>
          </p:cNvSpPr>
          <p:nvPr>
            <p:ph type="title"/>
          </p:nvPr>
        </p:nvSpPr>
        <p:spPr/>
        <p:txBody>
          <a:bodyPr/>
          <a:lstStyle/>
          <a:p>
            <a:r>
              <a:rPr lang="en-GB" dirty="0"/>
              <a:t>Work in progress</a:t>
            </a:r>
          </a:p>
        </p:txBody>
      </p:sp>
      <p:sp>
        <p:nvSpPr>
          <p:cNvPr id="3" name="Content Placeholder 2">
            <a:extLst>
              <a:ext uri="{FF2B5EF4-FFF2-40B4-BE49-F238E27FC236}">
                <a16:creationId xmlns:a16="http://schemas.microsoft.com/office/drawing/2014/main" id="{2F419FD4-DEFD-6227-1DD7-DF35160608F9}"/>
              </a:ext>
            </a:extLst>
          </p:cNvPr>
          <p:cNvSpPr>
            <a:spLocks noGrp="1"/>
          </p:cNvSpPr>
          <p:nvPr>
            <p:ph idx="1"/>
          </p:nvPr>
        </p:nvSpPr>
        <p:spPr/>
        <p:txBody>
          <a:bodyPr>
            <a:normAutofit/>
          </a:bodyPr>
          <a:lstStyle/>
          <a:p>
            <a:r>
              <a:rPr lang="en-GB" dirty="0"/>
              <a:t>Europe</a:t>
            </a:r>
          </a:p>
          <a:p>
            <a:pPr lvl="1"/>
            <a:r>
              <a:rPr lang="en-GB" sz="2400" dirty="0"/>
              <a:t>Modelling with SOLPS-ITER (Giulio Rubino). No new progress with respect to what presented at the last ETCM (February 2026).</a:t>
            </a:r>
          </a:p>
          <a:p>
            <a:pPr lvl="1"/>
            <a:r>
              <a:rPr lang="en-GB" sz="2400" dirty="0"/>
              <a:t>ASTRA/TGLF-SAT2/NEO (Clemente Angioni and co-workers) extra additional simulations performed).</a:t>
            </a:r>
          </a:p>
          <a:p>
            <a:pPr lvl="1"/>
            <a:r>
              <a:rPr lang="en-GB" sz="2400" dirty="0"/>
              <a:t>COCONUT modelling (Rachele Cicioni) scans in pedestal height and </a:t>
            </a:r>
            <a:r>
              <a:rPr lang="en-GB" sz="2400" dirty="0" err="1"/>
              <a:t>Ar</a:t>
            </a:r>
            <a:r>
              <a:rPr lang="en-GB" sz="2400" dirty="0"/>
              <a:t> seeding performed.</a:t>
            </a:r>
          </a:p>
          <a:p>
            <a:pPr lvl="1"/>
            <a:r>
              <a:rPr lang="en-GB" sz="2400" dirty="0"/>
              <a:t>SOLEDGE modelling (Luca Balbinot) will report on own progress.</a:t>
            </a:r>
          </a:p>
          <a:p>
            <a:r>
              <a:rPr lang="en-GB" dirty="0"/>
              <a:t>Japan</a:t>
            </a:r>
          </a:p>
          <a:p>
            <a:pPr lvl="1"/>
            <a:r>
              <a:rPr lang="en-GB" sz="2400" dirty="0"/>
              <a:t>SONICS modelling (</a:t>
            </a:r>
            <a:r>
              <a:rPr lang="en-GB" sz="2400" dirty="0" err="1"/>
              <a:t>Riuichi</a:t>
            </a:r>
            <a:r>
              <a:rPr lang="en-GB" sz="2400" dirty="0"/>
              <a:t> Sano) scan in fuelling rate (no progress since February).</a:t>
            </a:r>
          </a:p>
          <a:p>
            <a:pPr lvl="1"/>
            <a:r>
              <a:rPr lang="en-GB" sz="2400" dirty="0"/>
              <a:t>IMPGYRO modelling (Yamoto) W transport with and without drifts no progress since February).</a:t>
            </a:r>
          </a:p>
        </p:txBody>
      </p:sp>
      <p:sp>
        <p:nvSpPr>
          <p:cNvPr id="4" name="Footer Placeholder 3">
            <a:extLst>
              <a:ext uri="{FF2B5EF4-FFF2-40B4-BE49-F238E27FC236}">
                <a16:creationId xmlns:a16="http://schemas.microsoft.com/office/drawing/2014/main" id="{7D745837-4F2F-04A8-8E4A-4C893EC95470}"/>
              </a:ext>
            </a:extLst>
          </p:cNvPr>
          <p:cNvSpPr>
            <a:spLocks noGrp="1"/>
          </p:cNvSpPr>
          <p:nvPr>
            <p:ph type="ftr" sz="quarter" idx="11"/>
          </p:nvPr>
        </p:nvSpPr>
        <p:spPr/>
        <p:txBody>
          <a:bodyPr/>
          <a:lstStyle/>
          <a:p>
            <a:r>
              <a:rPr lang="en-GB">
                <a:solidFill>
                  <a:prstClr val="white"/>
                </a:solidFill>
              </a:rPr>
              <a:t>Luca Garzotti | Update on W transition in JT-60SA | 28th April 2026</a:t>
            </a:r>
            <a:endParaRPr lang="en-GB" dirty="0">
              <a:solidFill>
                <a:prstClr val="white"/>
              </a:solidFill>
            </a:endParaRPr>
          </a:p>
        </p:txBody>
      </p:sp>
      <p:sp>
        <p:nvSpPr>
          <p:cNvPr id="5" name="Slide Number Placeholder 4">
            <a:extLst>
              <a:ext uri="{FF2B5EF4-FFF2-40B4-BE49-F238E27FC236}">
                <a16:creationId xmlns:a16="http://schemas.microsoft.com/office/drawing/2014/main" id="{DCF2D9D7-55AC-BFA9-0D5C-A51A6AB82ECE}"/>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a:solidFill>
                <a:prstClr val="white"/>
              </a:solidFill>
            </a:endParaRPr>
          </a:p>
        </p:txBody>
      </p:sp>
    </p:spTree>
    <p:extLst>
      <p:ext uri="{BB962C8B-B14F-4D97-AF65-F5344CB8AC3E}">
        <p14:creationId xmlns:p14="http://schemas.microsoft.com/office/powerpoint/2010/main" val="3612773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6D01A-A6A1-4B4F-E9DA-654A77835186}"/>
              </a:ext>
            </a:extLst>
          </p:cNvPr>
          <p:cNvSpPr>
            <a:spLocks noGrp="1"/>
          </p:cNvSpPr>
          <p:nvPr>
            <p:ph type="title"/>
          </p:nvPr>
        </p:nvSpPr>
        <p:spPr/>
        <p:txBody>
          <a:bodyPr/>
          <a:lstStyle/>
          <a:p>
            <a:r>
              <a:rPr lang="en-GB" dirty="0"/>
              <a:t>COCONUT modelling</a:t>
            </a:r>
          </a:p>
        </p:txBody>
      </p:sp>
      <p:sp>
        <p:nvSpPr>
          <p:cNvPr id="3" name="Content Placeholder 2">
            <a:extLst>
              <a:ext uri="{FF2B5EF4-FFF2-40B4-BE49-F238E27FC236}">
                <a16:creationId xmlns:a16="http://schemas.microsoft.com/office/drawing/2014/main" id="{B0F8F3D9-9F6F-2F12-27E2-E00FD96FD1E7}"/>
              </a:ext>
            </a:extLst>
          </p:cNvPr>
          <p:cNvSpPr>
            <a:spLocks noGrp="1"/>
          </p:cNvSpPr>
          <p:nvPr>
            <p:ph idx="1"/>
          </p:nvPr>
        </p:nvSpPr>
        <p:spPr/>
        <p:txBody>
          <a:bodyPr/>
          <a:lstStyle/>
          <a:p>
            <a:pPr fontAlgn="base"/>
            <a:r>
              <a:rPr lang="en-GB" dirty="0"/>
              <a:t>Objective of the Work: assess the impact and feasibility of a W wall + W divertor in Scenario #2 of JT-60SA with integrated plasma simulations performed with JINTRAC, focusing on the </a:t>
            </a:r>
            <a:r>
              <a:rPr lang="en-GB" dirty="0" err="1"/>
              <a:t>Ar</a:t>
            </a:r>
            <a:r>
              <a:rPr lang="en-GB" dirty="0"/>
              <a:t> seeding case.</a:t>
            </a:r>
            <a:r>
              <a:rPr lang="en-US" dirty="0"/>
              <a:t>​</a:t>
            </a:r>
          </a:p>
          <a:p>
            <a:pPr fontAlgn="base"/>
            <a:r>
              <a:rPr lang="en-GB" dirty="0"/>
              <a:t>PROBLEM: discrepancy for the power crossing </a:t>
            </a:r>
            <a:r>
              <a:rPr lang="el-GR" dirty="0"/>
              <a:t>ρ=0.9 </a:t>
            </a:r>
            <a:r>
              <a:rPr lang="en-GB" dirty="0"/>
              <a:t>surface P</a:t>
            </a:r>
            <a:r>
              <a:rPr lang="el-GR" baseline="-25000" dirty="0"/>
              <a:t>ρ=0.9</a:t>
            </a:r>
            <a:r>
              <a:rPr lang="el-GR" dirty="0"/>
              <a:t> :</a:t>
            </a:r>
            <a:r>
              <a:rPr lang="en-US" dirty="0"/>
              <a:t>​</a:t>
            </a:r>
          </a:p>
          <a:p>
            <a:pPr lvl="1" fontAlgn="base"/>
            <a:r>
              <a:rPr lang="en-GB" dirty="0"/>
              <a:t>from JETTO core simulations (by S. Gabriellini) P</a:t>
            </a:r>
            <a:r>
              <a:rPr lang="en-GB" baseline="-25000" dirty="0"/>
              <a:t>rad,</a:t>
            </a:r>
            <a:r>
              <a:rPr lang="el-GR" baseline="-25000" dirty="0"/>
              <a:t>ρ&lt;0.9</a:t>
            </a:r>
            <a:r>
              <a:rPr lang="el-GR" dirty="0"/>
              <a:t> ~ 6 </a:t>
            </a:r>
            <a:r>
              <a:rPr lang="en-GB" dirty="0"/>
              <a:t>MW → P</a:t>
            </a:r>
            <a:r>
              <a:rPr lang="el-GR" baseline="-25000" dirty="0"/>
              <a:t>ρ=0.9</a:t>
            </a:r>
            <a:r>
              <a:rPr lang="el-GR" dirty="0"/>
              <a:t> = </a:t>
            </a:r>
            <a:r>
              <a:rPr lang="en-GB" dirty="0" err="1"/>
              <a:t>P</a:t>
            </a:r>
            <a:r>
              <a:rPr lang="en-GB" baseline="-25000" dirty="0" err="1"/>
              <a:t>aux</a:t>
            </a:r>
            <a:r>
              <a:rPr lang="en-GB" dirty="0"/>
              <a:t> - P</a:t>
            </a:r>
            <a:r>
              <a:rPr lang="en-GB" baseline="-25000" dirty="0"/>
              <a:t>rad,</a:t>
            </a:r>
            <a:r>
              <a:rPr lang="el-GR" baseline="-25000" dirty="0"/>
              <a:t>ρ&lt;0.9</a:t>
            </a:r>
            <a:r>
              <a:rPr lang="el-GR" dirty="0"/>
              <a:t> ~ 35 </a:t>
            </a:r>
            <a:r>
              <a:rPr lang="en-GB" dirty="0"/>
              <a:t>MW </a:t>
            </a:r>
            <a:r>
              <a:rPr lang="en-US" dirty="0"/>
              <a:t>​</a:t>
            </a:r>
          </a:p>
          <a:p>
            <a:pPr lvl="1" fontAlgn="base"/>
            <a:r>
              <a:rPr lang="en-GB" dirty="0"/>
              <a:t>for SOLEDGE simulations (by L. Balbinot) P</a:t>
            </a:r>
            <a:r>
              <a:rPr lang="el-GR" dirty="0"/>
              <a:t>ρ=0.9 = 22 ÷ 30 </a:t>
            </a:r>
            <a:r>
              <a:rPr lang="en-GB" dirty="0"/>
              <a:t>MW</a:t>
            </a:r>
          </a:p>
          <a:p>
            <a:pPr fontAlgn="base"/>
            <a:r>
              <a:rPr lang="en-GB" dirty="0"/>
              <a:t>Technical problems using FACIT instead of NCLASS. Reported, under investigation.</a:t>
            </a:r>
            <a:endParaRPr lang="en-US" dirty="0"/>
          </a:p>
          <a:p>
            <a:endParaRPr lang="en-GB" dirty="0"/>
          </a:p>
        </p:txBody>
      </p:sp>
      <p:sp>
        <p:nvSpPr>
          <p:cNvPr id="4" name="Footer Placeholder 3">
            <a:extLst>
              <a:ext uri="{FF2B5EF4-FFF2-40B4-BE49-F238E27FC236}">
                <a16:creationId xmlns:a16="http://schemas.microsoft.com/office/drawing/2014/main" id="{1DD23B9F-DB4F-2C1D-DE6E-3D5B40E04D16}"/>
              </a:ext>
            </a:extLst>
          </p:cNvPr>
          <p:cNvSpPr>
            <a:spLocks noGrp="1"/>
          </p:cNvSpPr>
          <p:nvPr>
            <p:ph type="ftr" sz="quarter" idx="11"/>
          </p:nvPr>
        </p:nvSpPr>
        <p:spPr/>
        <p:txBody>
          <a:bodyPr/>
          <a:lstStyle/>
          <a:p>
            <a:r>
              <a:rPr lang="en-GB">
                <a:solidFill>
                  <a:prstClr val="white"/>
                </a:solidFill>
              </a:rPr>
              <a:t>Luca Garzotti | Update on W transition in JT-60SA | 28th April 2026</a:t>
            </a:r>
            <a:endParaRPr lang="en-GB" dirty="0">
              <a:solidFill>
                <a:prstClr val="white"/>
              </a:solidFill>
            </a:endParaRPr>
          </a:p>
        </p:txBody>
      </p:sp>
      <p:sp>
        <p:nvSpPr>
          <p:cNvPr id="5" name="Slide Number Placeholder 4">
            <a:extLst>
              <a:ext uri="{FF2B5EF4-FFF2-40B4-BE49-F238E27FC236}">
                <a16:creationId xmlns:a16="http://schemas.microsoft.com/office/drawing/2014/main" id="{A1D22543-E273-C303-B4D8-989C51ADB5F4}"/>
              </a:ext>
            </a:extLst>
          </p:cNvPr>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a:solidFill>
                <a:prstClr val="white"/>
              </a:solidFill>
            </a:endParaRPr>
          </a:p>
        </p:txBody>
      </p:sp>
    </p:spTree>
    <p:extLst>
      <p:ext uri="{BB962C8B-B14F-4D97-AF65-F5344CB8AC3E}">
        <p14:creationId xmlns:p14="http://schemas.microsoft.com/office/powerpoint/2010/main" val="1225249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6BF41-C803-FBE0-DE44-E9B65F8CA959}"/>
              </a:ext>
            </a:extLst>
          </p:cNvPr>
          <p:cNvSpPr>
            <a:spLocks noGrp="1"/>
          </p:cNvSpPr>
          <p:nvPr>
            <p:ph type="title"/>
          </p:nvPr>
        </p:nvSpPr>
        <p:spPr/>
        <p:txBody>
          <a:bodyPr/>
          <a:lstStyle/>
          <a:p>
            <a:r>
              <a:rPr lang="en-GB" dirty="0"/>
              <a:t>Scan pedestal height</a:t>
            </a:r>
          </a:p>
        </p:txBody>
      </p:sp>
      <p:sp>
        <p:nvSpPr>
          <p:cNvPr id="4" name="Footer Placeholder 3">
            <a:extLst>
              <a:ext uri="{FF2B5EF4-FFF2-40B4-BE49-F238E27FC236}">
                <a16:creationId xmlns:a16="http://schemas.microsoft.com/office/drawing/2014/main" id="{4A39B0BE-4D3E-5898-C20B-6FEF89D9F7A8}"/>
              </a:ext>
            </a:extLst>
          </p:cNvPr>
          <p:cNvSpPr>
            <a:spLocks noGrp="1"/>
          </p:cNvSpPr>
          <p:nvPr>
            <p:ph type="ftr" sz="quarter" idx="11"/>
          </p:nvPr>
        </p:nvSpPr>
        <p:spPr/>
        <p:txBody>
          <a:bodyPr/>
          <a:lstStyle/>
          <a:p>
            <a:r>
              <a:rPr lang="en-GB">
                <a:solidFill>
                  <a:prstClr val="white"/>
                </a:solidFill>
              </a:rPr>
              <a:t>Luca Garzotti | Update on W transition in JT-60SA | 28th April 2026</a:t>
            </a:r>
            <a:endParaRPr lang="en-GB" dirty="0">
              <a:solidFill>
                <a:prstClr val="white"/>
              </a:solidFill>
            </a:endParaRPr>
          </a:p>
        </p:txBody>
      </p:sp>
      <p:sp>
        <p:nvSpPr>
          <p:cNvPr id="5" name="Slide Number Placeholder 4">
            <a:extLst>
              <a:ext uri="{FF2B5EF4-FFF2-40B4-BE49-F238E27FC236}">
                <a16:creationId xmlns:a16="http://schemas.microsoft.com/office/drawing/2014/main" id="{207F620D-BA34-CABE-B430-E95C804CE9B4}"/>
              </a:ext>
            </a:extLst>
          </p:cNvPr>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a:solidFill>
                <a:prstClr val="white"/>
              </a:solidFill>
            </a:endParaRPr>
          </a:p>
        </p:txBody>
      </p:sp>
      <p:pic>
        <p:nvPicPr>
          <p:cNvPr id="6" name="Picture 5">
            <a:extLst>
              <a:ext uri="{FF2B5EF4-FFF2-40B4-BE49-F238E27FC236}">
                <a16:creationId xmlns:a16="http://schemas.microsoft.com/office/drawing/2014/main" id="{540B7FE9-7650-8307-3F2B-6514CEBC69C8}"/>
              </a:ext>
            </a:extLst>
          </p:cNvPr>
          <p:cNvPicPr>
            <a:picLocks noChangeAspect="1"/>
          </p:cNvPicPr>
          <p:nvPr/>
        </p:nvPicPr>
        <p:blipFill>
          <a:blip r:embed="rId2"/>
          <a:stretch>
            <a:fillRect/>
          </a:stretch>
        </p:blipFill>
        <p:spPr>
          <a:xfrm>
            <a:off x="891286" y="579510"/>
            <a:ext cx="10821338" cy="5681964"/>
          </a:xfrm>
          <a:prstGeom prst="rect">
            <a:avLst/>
          </a:prstGeom>
        </p:spPr>
      </p:pic>
      <p:sp>
        <p:nvSpPr>
          <p:cNvPr id="3" name="Content Placeholder 2">
            <a:extLst>
              <a:ext uri="{FF2B5EF4-FFF2-40B4-BE49-F238E27FC236}">
                <a16:creationId xmlns:a16="http://schemas.microsoft.com/office/drawing/2014/main" id="{2271A90D-559A-AC49-42D8-2950D3B586C6}"/>
              </a:ext>
            </a:extLst>
          </p:cNvPr>
          <p:cNvSpPr>
            <a:spLocks noGrp="1"/>
          </p:cNvSpPr>
          <p:nvPr>
            <p:ph idx="1"/>
          </p:nvPr>
        </p:nvSpPr>
        <p:spPr>
          <a:xfrm>
            <a:off x="790575" y="6057901"/>
            <a:ext cx="11103024" cy="457200"/>
          </a:xfrm>
        </p:spPr>
        <p:txBody>
          <a:bodyPr>
            <a:normAutofit/>
          </a:bodyPr>
          <a:lstStyle/>
          <a:p>
            <a:r>
              <a:rPr lang="en-GB" dirty="0"/>
              <a:t>Screening plays important role but no solution with power load &lt;10 MW/m</a:t>
            </a:r>
            <a:r>
              <a:rPr lang="en-GB" baseline="30000" dirty="0"/>
              <a:t>2</a:t>
            </a:r>
          </a:p>
        </p:txBody>
      </p:sp>
      <p:sp>
        <p:nvSpPr>
          <p:cNvPr id="7" name="TextBox 6">
            <a:extLst>
              <a:ext uri="{FF2B5EF4-FFF2-40B4-BE49-F238E27FC236}">
                <a16:creationId xmlns:a16="http://schemas.microsoft.com/office/drawing/2014/main" id="{A6E2290B-510F-1CBB-CDEE-0E7513C9E687}"/>
              </a:ext>
            </a:extLst>
          </p:cNvPr>
          <p:cNvSpPr txBox="1"/>
          <p:nvPr/>
        </p:nvSpPr>
        <p:spPr>
          <a:xfrm>
            <a:off x="5051904" y="952500"/>
            <a:ext cx="2195986" cy="707886"/>
          </a:xfrm>
          <a:prstGeom prst="rect">
            <a:avLst/>
          </a:prstGeom>
          <a:noFill/>
        </p:spPr>
        <p:txBody>
          <a:bodyPr wrap="none" rtlCol="0">
            <a:spAutoFit/>
          </a:bodyPr>
          <a:lstStyle/>
          <a:p>
            <a:pPr algn="l"/>
            <a:r>
              <a:rPr lang="en-GB" sz="2000" dirty="0"/>
              <a:t>Gas puff 10</a:t>
            </a:r>
            <a:r>
              <a:rPr lang="en-GB" sz="2000" baseline="30000" dirty="0"/>
              <a:t>20</a:t>
            </a:r>
            <a:r>
              <a:rPr lang="en-GB" sz="2000" dirty="0"/>
              <a:t> 1/s</a:t>
            </a:r>
          </a:p>
          <a:p>
            <a:pPr algn="l"/>
            <a:r>
              <a:rPr lang="en-GB" sz="2000" dirty="0" err="1"/>
              <a:t>Ar</a:t>
            </a:r>
            <a:r>
              <a:rPr lang="en-GB" sz="2000" dirty="0"/>
              <a:t> seeding 10</a:t>
            </a:r>
            <a:r>
              <a:rPr lang="en-GB" sz="2000" baseline="30000" dirty="0"/>
              <a:t>20</a:t>
            </a:r>
            <a:r>
              <a:rPr lang="en-GB" sz="2000" dirty="0"/>
              <a:t> 1/s</a:t>
            </a:r>
          </a:p>
        </p:txBody>
      </p:sp>
    </p:spTree>
    <p:extLst>
      <p:ext uri="{BB962C8B-B14F-4D97-AF65-F5344CB8AC3E}">
        <p14:creationId xmlns:p14="http://schemas.microsoft.com/office/powerpoint/2010/main" val="2598188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1241A-147F-FA2D-DAAF-ED89E36181A3}"/>
              </a:ext>
            </a:extLst>
          </p:cNvPr>
          <p:cNvSpPr>
            <a:spLocks noGrp="1"/>
          </p:cNvSpPr>
          <p:nvPr>
            <p:ph type="title"/>
          </p:nvPr>
        </p:nvSpPr>
        <p:spPr/>
        <p:txBody>
          <a:bodyPr/>
          <a:lstStyle/>
          <a:p>
            <a:r>
              <a:rPr lang="en-GB" dirty="0"/>
              <a:t>Scan </a:t>
            </a:r>
            <a:r>
              <a:rPr lang="en-GB" dirty="0" err="1"/>
              <a:t>Ar</a:t>
            </a:r>
            <a:r>
              <a:rPr lang="en-GB" dirty="0"/>
              <a:t> seeding</a:t>
            </a:r>
          </a:p>
        </p:txBody>
      </p:sp>
      <p:sp>
        <p:nvSpPr>
          <p:cNvPr id="4" name="Footer Placeholder 3">
            <a:extLst>
              <a:ext uri="{FF2B5EF4-FFF2-40B4-BE49-F238E27FC236}">
                <a16:creationId xmlns:a16="http://schemas.microsoft.com/office/drawing/2014/main" id="{159426B1-CA26-FEDB-806F-0947DD51E515}"/>
              </a:ext>
            </a:extLst>
          </p:cNvPr>
          <p:cNvSpPr>
            <a:spLocks noGrp="1"/>
          </p:cNvSpPr>
          <p:nvPr>
            <p:ph type="ftr" sz="quarter" idx="11"/>
          </p:nvPr>
        </p:nvSpPr>
        <p:spPr/>
        <p:txBody>
          <a:bodyPr/>
          <a:lstStyle/>
          <a:p>
            <a:r>
              <a:rPr lang="en-GB">
                <a:solidFill>
                  <a:prstClr val="white"/>
                </a:solidFill>
              </a:rPr>
              <a:t>Luca Garzotti | Update on W transition in JT-60SA | 28th April 2026</a:t>
            </a:r>
            <a:endParaRPr lang="en-GB" dirty="0">
              <a:solidFill>
                <a:prstClr val="white"/>
              </a:solidFill>
            </a:endParaRPr>
          </a:p>
        </p:txBody>
      </p:sp>
      <p:sp>
        <p:nvSpPr>
          <p:cNvPr id="5" name="Slide Number Placeholder 4">
            <a:extLst>
              <a:ext uri="{FF2B5EF4-FFF2-40B4-BE49-F238E27FC236}">
                <a16:creationId xmlns:a16="http://schemas.microsoft.com/office/drawing/2014/main" id="{EADFD04A-50AF-9D70-E561-7A611D466D10}"/>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a:solidFill>
                <a:prstClr val="white"/>
              </a:solidFill>
            </a:endParaRPr>
          </a:p>
        </p:txBody>
      </p:sp>
      <p:pic>
        <p:nvPicPr>
          <p:cNvPr id="6" name="Picture 5">
            <a:extLst>
              <a:ext uri="{FF2B5EF4-FFF2-40B4-BE49-F238E27FC236}">
                <a16:creationId xmlns:a16="http://schemas.microsoft.com/office/drawing/2014/main" id="{ED6267B6-EC09-8B8C-F3FD-6C36C0ADACDE}"/>
              </a:ext>
            </a:extLst>
          </p:cNvPr>
          <p:cNvPicPr>
            <a:picLocks noChangeAspect="1"/>
          </p:cNvPicPr>
          <p:nvPr/>
        </p:nvPicPr>
        <p:blipFill>
          <a:blip r:embed="rId2"/>
          <a:stretch>
            <a:fillRect/>
          </a:stretch>
        </p:blipFill>
        <p:spPr>
          <a:xfrm>
            <a:off x="670089" y="569728"/>
            <a:ext cx="10851821" cy="5718544"/>
          </a:xfrm>
          <a:prstGeom prst="rect">
            <a:avLst/>
          </a:prstGeom>
        </p:spPr>
      </p:pic>
      <p:sp>
        <p:nvSpPr>
          <p:cNvPr id="3" name="Content Placeholder 2">
            <a:extLst>
              <a:ext uri="{FF2B5EF4-FFF2-40B4-BE49-F238E27FC236}">
                <a16:creationId xmlns:a16="http://schemas.microsoft.com/office/drawing/2014/main" id="{A1F602FC-A1FC-FC74-1D37-4F29F4E78508}"/>
              </a:ext>
            </a:extLst>
          </p:cNvPr>
          <p:cNvSpPr>
            <a:spLocks noGrp="1"/>
          </p:cNvSpPr>
          <p:nvPr>
            <p:ph idx="1"/>
          </p:nvPr>
        </p:nvSpPr>
        <p:spPr>
          <a:xfrm>
            <a:off x="609600" y="6068144"/>
            <a:ext cx="11103024" cy="457200"/>
          </a:xfrm>
        </p:spPr>
        <p:txBody>
          <a:bodyPr>
            <a:normAutofit fontScale="92500"/>
          </a:bodyPr>
          <a:lstStyle/>
          <a:p>
            <a:r>
              <a:rPr lang="en-GB" dirty="0"/>
              <a:t>Increasing seeding by one order of magnitude (from 10</a:t>
            </a:r>
            <a:r>
              <a:rPr lang="en-GB" baseline="30000" dirty="0"/>
              <a:t>19</a:t>
            </a:r>
            <a:r>
              <a:rPr lang="en-GB" dirty="0"/>
              <a:t> to 10</a:t>
            </a:r>
            <a:r>
              <a:rPr lang="en-GB" baseline="30000" dirty="0"/>
              <a:t>20</a:t>
            </a:r>
            <a:r>
              <a:rPr lang="en-GB" dirty="0"/>
              <a:t> 1/s) has modest effect.</a:t>
            </a:r>
          </a:p>
        </p:txBody>
      </p:sp>
    </p:spTree>
    <p:extLst>
      <p:ext uri="{BB962C8B-B14F-4D97-AF65-F5344CB8AC3E}">
        <p14:creationId xmlns:p14="http://schemas.microsoft.com/office/powerpoint/2010/main" val="2420994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47D7B-A10E-671B-CFE8-210E21490D26}"/>
              </a:ext>
            </a:extLst>
          </p:cNvPr>
          <p:cNvSpPr>
            <a:spLocks noGrp="1"/>
          </p:cNvSpPr>
          <p:nvPr>
            <p:ph type="title"/>
          </p:nvPr>
        </p:nvSpPr>
        <p:spPr/>
        <p:txBody>
          <a:bodyPr/>
          <a:lstStyle/>
          <a:p>
            <a:r>
              <a:rPr lang="en-GB" dirty="0"/>
              <a:t>Preliminary conclusions and future work</a:t>
            </a:r>
          </a:p>
        </p:txBody>
      </p:sp>
      <p:sp>
        <p:nvSpPr>
          <p:cNvPr id="3" name="Content Placeholder 2">
            <a:extLst>
              <a:ext uri="{FF2B5EF4-FFF2-40B4-BE49-F238E27FC236}">
                <a16:creationId xmlns:a16="http://schemas.microsoft.com/office/drawing/2014/main" id="{C9BCD570-5055-E1DF-A554-41A271312033}"/>
              </a:ext>
            </a:extLst>
          </p:cNvPr>
          <p:cNvSpPr>
            <a:spLocks noGrp="1"/>
          </p:cNvSpPr>
          <p:nvPr>
            <p:ph idx="1"/>
          </p:nvPr>
        </p:nvSpPr>
        <p:spPr/>
        <p:txBody>
          <a:bodyPr/>
          <a:lstStyle/>
          <a:p>
            <a:r>
              <a:rPr lang="en-GB" dirty="0"/>
              <a:t>Challenging to replicate SOLEDGE results.</a:t>
            </a:r>
          </a:p>
          <a:p>
            <a:r>
              <a:rPr lang="en-GB" dirty="0"/>
              <a:t>Replicate modelling presented at the modelling week in November 2025 with new settings provided by Florian Koechl and, possibly, FACIT.</a:t>
            </a:r>
          </a:p>
          <a:p>
            <a:r>
              <a:rPr lang="en-GB" dirty="0"/>
              <a:t>Increase seeding even more but with hight temperature pedestal.</a:t>
            </a:r>
          </a:p>
          <a:p>
            <a:r>
              <a:rPr lang="en-GB" dirty="0"/>
              <a:t>This would likely give the integrated modelling results closest to SOLEDGE.</a:t>
            </a:r>
          </a:p>
        </p:txBody>
      </p:sp>
      <p:sp>
        <p:nvSpPr>
          <p:cNvPr id="4" name="Footer Placeholder 3">
            <a:extLst>
              <a:ext uri="{FF2B5EF4-FFF2-40B4-BE49-F238E27FC236}">
                <a16:creationId xmlns:a16="http://schemas.microsoft.com/office/drawing/2014/main" id="{6713BC6D-0EEE-0699-FA7F-A56C30C21EFC}"/>
              </a:ext>
            </a:extLst>
          </p:cNvPr>
          <p:cNvSpPr>
            <a:spLocks noGrp="1"/>
          </p:cNvSpPr>
          <p:nvPr>
            <p:ph type="ftr" sz="quarter" idx="11"/>
          </p:nvPr>
        </p:nvSpPr>
        <p:spPr/>
        <p:txBody>
          <a:bodyPr/>
          <a:lstStyle/>
          <a:p>
            <a:r>
              <a:rPr lang="en-GB">
                <a:solidFill>
                  <a:prstClr val="white"/>
                </a:solidFill>
              </a:rPr>
              <a:t>Luca Garzotti | Update on W transition in JT-60SA | 28th April 2026</a:t>
            </a:r>
            <a:endParaRPr lang="en-GB" dirty="0">
              <a:solidFill>
                <a:prstClr val="white"/>
              </a:solidFill>
            </a:endParaRPr>
          </a:p>
        </p:txBody>
      </p:sp>
      <p:sp>
        <p:nvSpPr>
          <p:cNvPr id="5" name="Slide Number Placeholder 4">
            <a:extLst>
              <a:ext uri="{FF2B5EF4-FFF2-40B4-BE49-F238E27FC236}">
                <a16:creationId xmlns:a16="http://schemas.microsoft.com/office/drawing/2014/main" id="{DCA75CB7-5358-F66E-581F-E8F94D05D187}"/>
              </a:ext>
            </a:extLst>
          </p:cNvPr>
          <p:cNvSpPr>
            <a:spLocks noGrp="1"/>
          </p:cNvSpPr>
          <p:nvPr>
            <p:ph type="sldNum" sz="quarter" idx="12"/>
          </p:nvPr>
        </p:nvSpPr>
        <p:spPr/>
        <p:txBody>
          <a:bodyPr/>
          <a:lstStyle/>
          <a:p>
            <a:fld id="{6A6D9FA1-99C7-4910-8E32-B85D378B0060}" type="slidenum">
              <a:rPr lang="en-GB" smtClean="0">
                <a:solidFill>
                  <a:prstClr val="white"/>
                </a:solidFill>
              </a:rPr>
              <a:pPr/>
              <a:t>6</a:t>
            </a:fld>
            <a:endParaRPr lang="en-GB">
              <a:solidFill>
                <a:prstClr val="white"/>
              </a:solidFill>
            </a:endParaRPr>
          </a:p>
        </p:txBody>
      </p:sp>
    </p:spTree>
    <p:extLst>
      <p:ext uri="{BB962C8B-B14F-4D97-AF65-F5344CB8AC3E}">
        <p14:creationId xmlns:p14="http://schemas.microsoft.com/office/powerpoint/2010/main" val="1070938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B8BEC-9ADC-0E9D-6F63-D56300192E1F}"/>
              </a:ext>
            </a:extLst>
          </p:cNvPr>
          <p:cNvSpPr>
            <a:spLocks noGrp="1"/>
          </p:cNvSpPr>
          <p:nvPr>
            <p:ph type="title"/>
          </p:nvPr>
        </p:nvSpPr>
        <p:spPr/>
        <p:txBody>
          <a:bodyPr/>
          <a:lstStyle/>
          <a:p>
            <a:r>
              <a:rPr lang="en-GB" dirty="0"/>
              <a:t>ASTRA TGLF-SAT2 NEO</a:t>
            </a:r>
          </a:p>
        </p:txBody>
      </p:sp>
      <p:sp>
        <p:nvSpPr>
          <p:cNvPr id="3" name="Content Placeholder 2">
            <a:extLst>
              <a:ext uri="{FF2B5EF4-FFF2-40B4-BE49-F238E27FC236}">
                <a16:creationId xmlns:a16="http://schemas.microsoft.com/office/drawing/2014/main" id="{06EE235A-5855-D381-283D-EF340A24A48B}"/>
              </a:ext>
            </a:extLst>
          </p:cNvPr>
          <p:cNvSpPr>
            <a:spLocks noGrp="1"/>
          </p:cNvSpPr>
          <p:nvPr>
            <p:ph idx="1"/>
          </p:nvPr>
        </p:nvSpPr>
        <p:spPr/>
        <p:txBody>
          <a:bodyPr>
            <a:normAutofit/>
          </a:bodyPr>
          <a:lstStyle/>
          <a:p>
            <a:r>
              <a:rPr lang="en-GB" dirty="0"/>
              <a:t>Solved a problem related to a spurious mode preventing simulations from being run at nominal </a:t>
            </a:r>
            <a:r>
              <a:rPr lang="el-GR" dirty="0"/>
              <a:t>β</a:t>
            </a:r>
            <a:r>
              <a:rPr lang="en-GB" dirty="0"/>
              <a:t>.</a:t>
            </a:r>
          </a:p>
          <a:p>
            <a:r>
              <a:rPr lang="en-GB" dirty="0"/>
              <a:t>More simulations performed at nominal </a:t>
            </a:r>
            <a:r>
              <a:rPr lang="el-GR" dirty="0"/>
              <a:t>β</a:t>
            </a:r>
            <a:r>
              <a:rPr lang="en-GB" dirty="0"/>
              <a:t>. </a:t>
            </a:r>
          </a:p>
          <a:p>
            <a:r>
              <a:rPr lang="en-GB" dirty="0"/>
              <a:t>Up to 8 profiles are evolved, 7 equations</a:t>
            </a:r>
          </a:p>
          <a:p>
            <a:pPr lvl="1"/>
            <a:r>
              <a:rPr lang="en-GB" dirty="0"/>
              <a:t>electron and ion temperatures, </a:t>
            </a:r>
          </a:p>
          <a:p>
            <a:pPr lvl="1"/>
            <a:r>
              <a:rPr lang="en-GB" dirty="0"/>
              <a:t>electron, tungsten and argon densities, deuterium density by quasi-neutrality</a:t>
            </a:r>
          </a:p>
          <a:p>
            <a:pPr lvl="1"/>
            <a:r>
              <a:rPr lang="en-GB" dirty="0"/>
              <a:t>toroidal rotation and poloidal flux (current density)</a:t>
            </a:r>
          </a:p>
          <a:p>
            <a:r>
              <a:rPr lang="en-GB" dirty="0"/>
              <a:t>Turbulent transport for temperatures and densities by TGLF-SAT2, neoclassical transport from NEO, toroidal momentum transport from Zimmermann et al </a:t>
            </a:r>
            <a:r>
              <a:rPr lang="en-GB" dirty="0" err="1"/>
              <a:t>PoP</a:t>
            </a:r>
            <a:r>
              <a:rPr lang="en-GB" dirty="0"/>
              <a:t> 2024</a:t>
            </a:r>
          </a:p>
          <a:p>
            <a:r>
              <a:rPr lang="en-GB" dirty="0"/>
              <a:t>Profiles of NBI heat, particle, torque and CD sources and boundary conditions of electron density and temperatures at ped. top (</a:t>
            </a:r>
            <a:r>
              <a:rPr lang="el-GR" dirty="0"/>
              <a:t>ρ=0.89) </a:t>
            </a:r>
            <a:r>
              <a:rPr lang="en-GB" dirty="0"/>
              <a:t>from Garzotti et al NF 2018</a:t>
            </a:r>
          </a:p>
          <a:p>
            <a:r>
              <a:rPr lang="en-GB" dirty="0"/>
              <a:t>Toroidal rotation boundary condition from </a:t>
            </a:r>
            <a:r>
              <a:rPr lang="el-GR" dirty="0"/>
              <a:t>τ</a:t>
            </a:r>
            <a:r>
              <a:rPr lang="el-GR" baseline="-25000" dirty="0"/>
              <a:t>ϕ</a:t>
            </a:r>
            <a:r>
              <a:rPr lang="el-GR" dirty="0"/>
              <a:t>= τ</a:t>
            </a:r>
            <a:r>
              <a:rPr lang="el-GR" b="1" baseline="-25000" dirty="0"/>
              <a:t>𝑬</a:t>
            </a:r>
            <a:r>
              <a:rPr lang="el-GR" dirty="0"/>
              <a:t> </a:t>
            </a:r>
            <a:endParaRPr lang="en-GB" dirty="0"/>
          </a:p>
          <a:p>
            <a:endParaRPr lang="en-GB" dirty="0"/>
          </a:p>
        </p:txBody>
      </p:sp>
      <p:sp>
        <p:nvSpPr>
          <p:cNvPr id="4" name="Footer Placeholder 3">
            <a:extLst>
              <a:ext uri="{FF2B5EF4-FFF2-40B4-BE49-F238E27FC236}">
                <a16:creationId xmlns:a16="http://schemas.microsoft.com/office/drawing/2014/main" id="{D5FEFE28-57AE-F335-4E56-9AC96CC55125}"/>
              </a:ext>
            </a:extLst>
          </p:cNvPr>
          <p:cNvSpPr>
            <a:spLocks noGrp="1"/>
          </p:cNvSpPr>
          <p:nvPr>
            <p:ph type="ftr" sz="quarter" idx="11"/>
          </p:nvPr>
        </p:nvSpPr>
        <p:spPr/>
        <p:txBody>
          <a:bodyPr/>
          <a:lstStyle/>
          <a:p>
            <a:r>
              <a:rPr lang="en-GB">
                <a:solidFill>
                  <a:prstClr val="white"/>
                </a:solidFill>
              </a:rPr>
              <a:t>Luca Garzotti | Update on W transition in JT-60SA | 28th April 2026</a:t>
            </a:r>
            <a:endParaRPr lang="en-GB" dirty="0">
              <a:solidFill>
                <a:prstClr val="white"/>
              </a:solidFill>
            </a:endParaRPr>
          </a:p>
        </p:txBody>
      </p:sp>
      <p:sp>
        <p:nvSpPr>
          <p:cNvPr id="5" name="Slide Number Placeholder 4">
            <a:extLst>
              <a:ext uri="{FF2B5EF4-FFF2-40B4-BE49-F238E27FC236}">
                <a16:creationId xmlns:a16="http://schemas.microsoft.com/office/drawing/2014/main" id="{BE02019D-9DEB-7807-3D94-FBABA29214BF}"/>
              </a:ext>
            </a:extLst>
          </p:cNvPr>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a:solidFill>
                <a:prstClr val="white"/>
              </a:solidFill>
            </a:endParaRPr>
          </a:p>
        </p:txBody>
      </p:sp>
    </p:spTree>
    <p:extLst>
      <p:ext uri="{BB962C8B-B14F-4D97-AF65-F5344CB8AC3E}">
        <p14:creationId xmlns:p14="http://schemas.microsoft.com/office/powerpoint/2010/main" val="3014395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33C03-E13E-199C-32FE-35863B8176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C1CA86-188B-AB6A-E15F-4B01ED3F7F0E}"/>
              </a:ext>
            </a:extLst>
          </p:cNvPr>
          <p:cNvSpPr>
            <a:spLocks noGrp="1"/>
          </p:cNvSpPr>
          <p:nvPr>
            <p:ph type="title"/>
          </p:nvPr>
        </p:nvSpPr>
        <p:spPr>
          <a:xfrm>
            <a:off x="983432" y="192515"/>
            <a:ext cx="10589732" cy="457200"/>
          </a:xfrm>
        </p:spPr>
        <p:txBody>
          <a:bodyPr/>
          <a:lstStyle/>
          <a:p>
            <a:r>
              <a:rPr lang="it-IT" dirty="0"/>
              <a:t>Modelling approach, scans in central ECRH power</a:t>
            </a:r>
            <a:endParaRPr lang="en-HU" dirty="0"/>
          </a:p>
        </p:txBody>
      </p:sp>
      <p:sp>
        <p:nvSpPr>
          <p:cNvPr id="3" name="Footer Placeholder 2">
            <a:extLst>
              <a:ext uri="{FF2B5EF4-FFF2-40B4-BE49-F238E27FC236}">
                <a16:creationId xmlns:a16="http://schemas.microsoft.com/office/drawing/2014/main" id="{82601DF4-DBFB-03FB-AF43-7963F6B97349}"/>
              </a:ext>
            </a:extLst>
          </p:cNvPr>
          <p:cNvSpPr>
            <a:spLocks noGrp="1"/>
          </p:cNvSpPr>
          <p:nvPr>
            <p:ph type="ftr" sz="quarter" idx="11"/>
          </p:nvPr>
        </p:nvSpPr>
        <p:spPr/>
        <p:txBody>
          <a:bodyPr/>
          <a:lstStyle/>
          <a:p>
            <a:r>
              <a:rPr lang="en-GB" dirty="0">
                <a:solidFill>
                  <a:prstClr val="white"/>
                </a:solidFill>
              </a:rPr>
              <a:t>C. Angioni| T&amp;C TG Meeting JT-60SA | 21 April 2026</a:t>
            </a:r>
          </a:p>
        </p:txBody>
      </p:sp>
      <p:sp>
        <p:nvSpPr>
          <p:cNvPr id="4" name="Slide Number Placeholder 3">
            <a:extLst>
              <a:ext uri="{FF2B5EF4-FFF2-40B4-BE49-F238E27FC236}">
                <a16:creationId xmlns:a16="http://schemas.microsoft.com/office/drawing/2014/main" id="{273C670B-C48B-5692-72CB-0E892D458D8B}"/>
              </a:ext>
            </a:extLst>
          </p:cNvPr>
          <p:cNvSpPr>
            <a:spLocks noGrp="1"/>
          </p:cNvSpPr>
          <p:nvPr>
            <p:ph type="sldNum" sz="quarter" idx="12"/>
          </p:nvPr>
        </p:nvSpPr>
        <p:spPr/>
        <p:txBody>
          <a:bodyPr/>
          <a:lstStyle/>
          <a:p>
            <a:fld id="{6A6D9FA1-99C7-4910-8E32-B85D378B0060}" type="slidenum">
              <a:rPr lang="en-GB" smtClean="0">
                <a:solidFill>
                  <a:prstClr val="white"/>
                </a:solidFill>
              </a:rPr>
              <a:pPr/>
              <a:t>8</a:t>
            </a:fld>
            <a:endParaRPr lang="en-GB">
              <a:solidFill>
                <a:prstClr val="white"/>
              </a:solidFil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AC69512-C2AA-44D1-A074-F2EB5ADB4F13}"/>
                  </a:ext>
                </a:extLst>
              </p:cNvPr>
              <p:cNvSpPr txBox="1"/>
              <p:nvPr/>
            </p:nvSpPr>
            <p:spPr>
              <a:xfrm>
                <a:off x="326748" y="866015"/>
                <a:ext cx="11599783" cy="3080139"/>
              </a:xfrm>
              <a:prstGeom prst="rect">
                <a:avLst/>
              </a:prstGeom>
              <a:noFill/>
            </p:spPr>
            <p:txBody>
              <a:bodyPr wrap="square" rtlCol="0">
                <a:spAutoFit/>
              </a:bodyPr>
              <a:lstStyle/>
              <a:p>
                <a:pPr marL="457200" indent="-457200">
                  <a:buFont typeface="Wingdings" panose="05000000000000000000" pitchFamily="2" charset="2"/>
                  <a:buChar char="Ø"/>
                </a:pPr>
                <a:r>
                  <a:rPr lang="en-US" sz="2400" b="1" dirty="0">
                    <a:solidFill>
                      <a:srgbClr val="002060"/>
                    </a:solidFill>
                  </a:rPr>
                  <a:t>Each set of simulations is composed by a scan in central </a:t>
                </a:r>
                <a14:m>
                  <m:oMath xmlns:m="http://schemas.openxmlformats.org/officeDocument/2006/math">
                    <m:sSub>
                      <m:sSubPr>
                        <m:ctrlPr>
                          <a:rPr lang="en-US" sz="2400" b="1" i="1">
                            <a:solidFill>
                              <a:srgbClr val="002060"/>
                            </a:solidFill>
                            <a:latin typeface="Cambria Math" panose="02040503050406030204" pitchFamily="18" charset="0"/>
                          </a:rPr>
                        </m:ctrlPr>
                      </m:sSubPr>
                      <m:e>
                        <m:r>
                          <a:rPr lang="en-US" sz="2400" b="1" i="1">
                            <a:solidFill>
                              <a:srgbClr val="002060"/>
                            </a:solidFill>
                            <a:latin typeface="Cambria Math" panose="02040503050406030204" pitchFamily="18" charset="0"/>
                          </a:rPr>
                          <m:t>𝑷</m:t>
                        </m:r>
                      </m:e>
                      <m:sub>
                        <m:r>
                          <a:rPr lang="en-US" sz="2400" b="1" i="1">
                            <a:solidFill>
                              <a:srgbClr val="002060"/>
                            </a:solidFill>
                            <a:latin typeface="Cambria Math" panose="02040503050406030204" pitchFamily="18" charset="0"/>
                          </a:rPr>
                          <m:t>𝑬𝑪𝑹𝑯</m:t>
                        </m:r>
                      </m:sub>
                    </m:sSub>
                  </m:oMath>
                </a14:m>
                <a:r>
                  <a:rPr lang="en-US" sz="2400" b="1" dirty="0">
                    <a:solidFill>
                      <a:srgbClr val="002060"/>
                    </a:solidFill>
                  </a:rPr>
                  <a:t> = [0 1 2 3 5] MW</a:t>
                </a:r>
              </a:p>
              <a:p>
                <a:pPr marL="457200" indent="-457200" algn="l">
                  <a:buFont typeface="Wingdings" panose="05000000000000000000" pitchFamily="2" charset="2"/>
                  <a:buChar char="Ø"/>
                </a:pPr>
                <a:endParaRPr lang="en-US" sz="2400" b="1" dirty="0">
                  <a:solidFill>
                    <a:srgbClr val="002060"/>
                  </a:solidFill>
                </a:endParaRPr>
              </a:p>
              <a:p>
                <a:pPr marL="457200" indent="-457200">
                  <a:buFont typeface="Wingdings" panose="05000000000000000000" pitchFamily="2" charset="2"/>
                  <a:buChar char="Ø"/>
                </a:pPr>
                <a:r>
                  <a:rPr lang="en-US" sz="2400" b="1" dirty="0">
                    <a:solidFill>
                      <a:srgbClr val="002060"/>
                    </a:solidFill>
                  </a:rPr>
                  <a:t>First sets of simulations are performed without argon, for different values of tungsten concentration at the pedestal top [2e-5, 7e-5 and 2e-4] and different values of toroidal rotation, deuterium Mach </a:t>
                </a:r>
                <a14:m>
                  <m:oMath xmlns:m="http://schemas.openxmlformats.org/officeDocument/2006/math">
                    <m:sSub>
                      <m:sSubPr>
                        <m:ctrlPr>
                          <a:rPr lang="en-US" sz="2400" b="1" i="1">
                            <a:solidFill>
                              <a:srgbClr val="002060"/>
                            </a:solidFill>
                            <a:latin typeface="Cambria Math" panose="02040503050406030204" pitchFamily="18" charset="0"/>
                          </a:rPr>
                        </m:ctrlPr>
                      </m:sSubPr>
                      <m:e>
                        <m:r>
                          <a:rPr lang="en-US" sz="2400" b="1" i="1">
                            <a:solidFill>
                              <a:srgbClr val="002060"/>
                            </a:solidFill>
                            <a:latin typeface="Cambria Math" panose="02040503050406030204" pitchFamily="18" charset="0"/>
                          </a:rPr>
                          <m:t>𝑴</m:t>
                        </m:r>
                      </m:e>
                      <m:sub>
                        <m:r>
                          <a:rPr lang="en-US" sz="2400" b="1" i="1">
                            <a:solidFill>
                              <a:srgbClr val="002060"/>
                            </a:solidFill>
                            <a:latin typeface="Cambria Math" panose="02040503050406030204" pitchFamily="18" charset="0"/>
                          </a:rPr>
                          <m:t>𝑫</m:t>
                        </m:r>
                      </m:sub>
                    </m:sSub>
                  </m:oMath>
                </a14:m>
                <a:r>
                  <a:rPr lang="en-US" sz="2400" b="1" dirty="0">
                    <a:solidFill>
                      <a:srgbClr val="002060"/>
                    </a:solidFill>
                    <a:sym typeface="Symbol" panose="05050102010706020507" pitchFamily="18" charset="2"/>
                  </a:rPr>
                  <a:t> = </a:t>
                </a:r>
                <a:r>
                  <a:rPr lang="en-US" sz="2400" b="1" dirty="0">
                    <a:solidFill>
                      <a:srgbClr val="002060"/>
                    </a:solidFill>
                  </a:rPr>
                  <a:t>[0.05 0.1 0.2]</a:t>
                </a:r>
              </a:p>
              <a:p>
                <a:pPr marL="457200" indent="-457200">
                  <a:buFont typeface="Wingdings" panose="05000000000000000000" pitchFamily="2" charset="2"/>
                  <a:buChar char="Ø"/>
                </a:pPr>
                <a14:m>
                  <m:oMath xmlns:m="http://schemas.openxmlformats.org/officeDocument/2006/math">
                    <m:sSub>
                      <m:sSubPr>
                        <m:ctrlPr>
                          <a:rPr lang="en-US" sz="2400" b="1" i="1">
                            <a:solidFill>
                              <a:srgbClr val="002060"/>
                            </a:solidFill>
                            <a:latin typeface="Cambria Math" panose="02040503050406030204" pitchFamily="18" charset="0"/>
                          </a:rPr>
                        </m:ctrlPr>
                      </m:sSubPr>
                      <m:e>
                        <m:r>
                          <m:rPr>
                            <m:sty m:val="p"/>
                          </m:rPr>
                          <a:rPr lang="el-GR" sz="2400" b="1" i="1">
                            <a:solidFill>
                              <a:srgbClr val="002060"/>
                            </a:solidFill>
                            <a:latin typeface="Cambria Math" panose="02040503050406030204" pitchFamily="18" charset="0"/>
                          </a:rPr>
                          <m:t>τ</m:t>
                        </m:r>
                      </m:e>
                      <m:sub>
                        <m:r>
                          <m:rPr>
                            <m:sty m:val="p"/>
                          </m:rPr>
                          <a:rPr lang="el-GR" sz="2400" b="1" i="1">
                            <a:solidFill>
                              <a:srgbClr val="002060"/>
                            </a:solidFill>
                            <a:latin typeface="Cambria Math" panose="02040503050406030204" pitchFamily="18" charset="0"/>
                          </a:rPr>
                          <m:t>ϕ</m:t>
                        </m:r>
                      </m:sub>
                    </m:sSub>
                  </m:oMath>
                </a14:m>
                <a:r>
                  <a:rPr lang="en-US" sz="2400" b="1" dirty="0">
                    <a:solidFill>
                      <a:srgbClr val="002060"/>
                    </a:solidFill>
                  </a:rPr>
                  <a:t>= </a:t>
                </a:r>
                <a14:m>
                  <m:oMath xmlns:m="http://schemas.openxmlformats.org/officeDocument/2006/math">
                    <m:sSub>
                      <m:sSubPr>
                        <m:ctrlPr>
                          <a:rPr lang="en-US" sz="2400" b="1" i="1">
                            <a:solidFill>
                              <a:srgbClr val="002060"/>
                            </a:solidFill>
                            <a:latin typeface="Cambria Math" panose="02040503050406030204" pitchFamily="18" charset="0"/>
                          </a:rPr>
                        </m:ctrlPr>
                      </m:sSubPr>
                      <m:e>
                        <m:r>
                          <m:rPr>
                            <m:sty m:val="p"/>
                          </m:rPr>
                          <a:rPr lang="el-GR" sz="2400" b="1" i="1">
                            <a:solidFill>
                              <a:srgbClr val="002060"/>
                            </a:solidFill>
                            <a:latin typeface="Cambria Math" panose="02040503050406030204" pitchFamily="18" charset="0"/>
                          </a:rPr>
                          <m:t>τ</m:t>
                        </m:r>
                      </m:e>
                      <m:sub>
                        <m:r>
                          <a:rPr lang="en-US" sz="2400" b="1" i="1">
                            <a:solidFill>
                              <a:srgbClr val="002060"/>
                            </a:solidFill>
                            <a:latin typeface="Cambria Math" panose="02040503050406030204" pitchFamily="18" charset="0"/>
                          </a:rPr>
                          <m:t>𝑬</m:t>
                        </m:r>
                      </m:sub>
                    </m:sSub>
                  </m:oMath>
                </a14:m>
                <a:r>
                  <a:rPr lang="en-US" sz="2400" b="1" dirty="0">
                    <a:solidFill>
                      <a:srgbClr val="002060"/>
                    </a:solidFill>
                  </a:rPr>
                  <a:t> and applied total NBI torque (~11 Nm) implies </a:t>
                </a:r>
                <a14:m>
                  <m:oMath xmlns:m="http://schemas.openxmlformats.org/officeDocument/2006/math">
                    <m:sSub>
                      <m:sSubPr>
                        <m:ctrlPr>
                          <a:rPr lang="en-US" sz="2400" b="1" i="1">
                            <a:solidFill>
                              <a:srgbClr val="002060"/>
                            </a:solidFill>
                            <a:latin typeface="Cambria Math" panose="02040503050406030204" pitchFamily="18" charset="0"/>
                          </a:rPr>
                        </m:ctrlPr>
                      </m:sSubPr>
                      <m:e>
                        <m:r>
                          <a:rPr lang="en-US" sz="2400" b="1" i="1" smtClean="0">
                            <a:solidFill>
                              <a:srgbClr val="002060"/>
                            </a:solidFill>
                            <a:latin typeface="Cambria Math" panose="02040503050406030204" pitchFamily="18" charset="0"/>
                          </a:rPr>
                          <m:t>𝑴</m:t>
                        </m:r>
                      </m:e>
                      <m:sub>
                        <m:r>
                          <a:rPr lang="en-US" sz="2400" b="1" i="1" smtClean="0">
                            <a:solidFill>
                              <a:srgbClr val="002060"/>
                            </a:solidFill>
                            <a:latin typeface="Cambria Math" panose="02040503050406030204" pitchFamily="18" charset="0"/>
                          </a:rPr>
                          <m:t>𝑫</m:t>
                        </m:r>
                      </m:sub>
                    </m:sSub>
                  </m:oMath>
                </a14:m>
                <a:r>
                  <a:rPr lang="en-US" sz="2400" b="1" dirty="0">
                    <a:solidFill>
                      <a:srgbClr val="002060"/>
                    </a:solidFill>
                    <a:sym typeface="Symbol" panose="05050102010706020507" pitchFamily="18" charset="2"/>
                  </a:rPr>
                  <a:t> </a:t>
                </a:r>
                <a:r>
                  <a:rPr lang="en-US" sz="2400" b="1" dirty="0">
                    <a:solidFill>
                      <a:srgbClr val="002060"/>
                    </a:solidFill>
                  </a:rPr>
                  <a:t> 0.1 at ped top</a:t>
                </a:r>
              </a:p>
              <a:p>
                <a:pPr marL="457200" indent="-457200">
                  <a:buFont typeface="Wingdings" panose="05000000000000000000" pitchFamily="2" charset="2"/>
                  <a:buChar char="Ø"/>
                </a:pPr>
                <a:endParaRPr lang="en-US" sz="2400" b="1" dirty="0">
                  <a:solidFill>
                    <a:srgbClr val="002060"/>
                  </a:solidFill>
                </a:endParaRPr>
              </a:p>
              <a:p>
                <a:pPr marL="457200" indent="-457200">
                  <a:buFont typeface="Wingdings" panose="05000000000000000000" pitchFamily="2" charset="2"/>
                  <a:buChar char="Ø"/>
                </a:pPr>
                <a:endParaRPr lang="en-US" sz="2400" b="1" dirty="0">
                  <a:solidFill>
                    <a:srgbClr val="002060"/>
                  </a:solidFill>
                </a:endParaRPr>
              </a:p>
            </p:txBody>
          </p:sp>
        </mc:Choice>
        <mc:Fallback xmlns="">
          <p:sp>
            <p:nvSpPr>
              <p:cNvPr id="6" name="TextBox 5">
                <a:extLst>
                  <a:ext uri="{FF2B5EF4-FFF2-40B4-BE49-F238E27FC236}">
                    <a16:creationId xmlns:a16="http://schemas.microsoft.com/office/drawing/2014/main" id="{5AC69512-C2AA-44D1-A074-F2EB5ADB4F13}"/>
                  </a:ext>
                </a:extLst>
              </p:cNvPr>
              <p:cNvSpPr txBox="1">
                <a:spLocks noRot="1" noChangeAspect="1" noMove="1" noResize="1" noEditPoints="1" noAdjustHandles="1" noChangeArrowheads="1" noChangeShapeType="1" noTextEdit="1"/>
              </p:cNvSpPr>
              <p:nvPr/>
            </p:nvSpPr>
            <p:spPr>
              <a:xfrm>
                <a:off x="326748" y="866015"/>
                <a:ext cx="11599783" cy="3080139"/>
              </a:xfrm>
              <a:prstGeom prst="rect">
                <a:avLst/>
              </a:prstGeom>
              <a:blipFill>
                <a:blip r:embed="rId2"/>
                <a:stretch>
                  <a:fillRect l="-736" t="-1584" r="-94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D3E44B4-272F-4721-8453-C5277807363D}"/>
                  </a:ext>
                </a:extLst>
              </p:cNvPr>
              <p:cNvSpPr/>
              <p:nvPr/>
            </p:nvSpPr>
            <p:spPr>
              <a:xfrm>
                <a:off x="326748" y="3343311"/>
                <a:ext cx="7759142" cy="2343334"/>
              </a:xfrm>
              <a:prstGeom prst="rect">
                <a:avLst/>
              </a:prstGeom>
            </p:spPr>
            <p:txBody>
              <a:bodyPr wrap="square">
                <a:spAutoFit/>
              </a:bodyPr>
              <a:lstStyle/>
              <a:p>
                <a:pPr marL="457200" indent="-457200">
                  <a:buFont typeface="Wingdings" panose="05000000000000000000" pitchFamily="2" charset="2"/>
                  <a:buChar char="Ø"/>
                </a:pPr>
                <a:r>
                  <a:rPr lang="en-US" sz="2400" b="1" dirty="0">
                    <a:solidFill>
                      <a:srgbClr val="002060"/>
                    </a:solidFill>
                  </a:rPr>
                  <a:t>Second set of simulations is performed also including argon, with concentration from the Reinke formula [Reinke et al NF 2017]  </a:t>
                </a:r>
                <a:r>
                  <a:rPr lang="en-US" sz="2400" b="1" dirty="0">
                    <a:solidFill>
                      <a:srgbClr val="002060"/>
                    </a:solidFill>
                    <a:sym typeface="Symbol" panose="05050102010706020507" pitchFamily="18" charset="2"/>
                  </a:rPr>
                  <a:t></a:t>
                </a:r>
                <a:r>
                  <a:rPr lang="en-US" sz="2400" b="1" dirty="0">
                    <a:solidFill>
                      <a:srgbClr val="002060"/>
                    </a:solidFill>
                  </a:rPr>
                  <a:t>  </a:t>
                </a:r>
                <a14:m>
                  <m:oMath xmlns:m="http://schemas.openxmlformats.org/officeDocument/2006/math">
                    <m:sSub>
                      <m:sSubPr>
                        <m:ctrlPr>
                          <a:rPr lang="en-US" sz="2400" b="1" i="1">
                            <a:solidFill>
                              <a:srgbClr val="002060"/>
                            </a:solidFill>
                            <a:latin typeface="Cambria Math" panose="02040503050406030204" pitchFamily="18" charset="0"/>
                          </a:rPr>
                        </m:ctrlPr>
                      </m:sSubPr>
                      <m:e>
                        <m:r>
                          <a:rPr lang="en-US" sz="2400" b="1" i="1">
                            <a:solidFill>
                              <a:srgbClr val="002060"/>
                            </a:solidFill>
                            <a:latin typeface="Cambria Math" panose="02040503050406030204" pitchFamily="18" charset="0"/>
                          </a:rPr>
                          <m:t>𝒄</m:t>
                        </m:r>
                      </m:e>
                      <m:sub>
                        <m:r>
                          <a:rPr lang="en-US" sz="2400" b="1" i="1">
                            <a:solidFill>
                              <a:srgbClr val="002060"/>
                            </a:solidFill>
                            <a:latin typeface="Cambria Math" panose="02040503050406030204" pitchFamily="18" charset="0"/>
                          </a:rPr>
                          <m:t>𝑨𝒓</m:t>
                        </m:r>
                      </m:sub>
                    </m:sSub>
                  </m:oMath>
                </a14:m>
                <a:r>
                  <a:rPr lang="en-US" sz="2400" b="1" dirty="0">
                    <a:solidFill>
                      <a:srgbClr val="002060"/>
                    </a:solidFill>
                    <a:sym typeface="Symbol" panose="05050102010706020507" pitchFamily="18" charset="2"/>
                  </a:rPr>
                  <a:t> </a:t>
                </a:r>
                <a:r>
                  <a:rPr lang="en-US" sz="2400" b="1" dirty="0">
                    <a:solidFill>
                      <a:srgbClr val="002060"/>
                    </a:solidFill>
                  </a:rPr>
                  <a:t> 0.15 %  (</a:t>
                </a:r>
                <a:r>
                  <a:rPr lang="en-US" sz="2400" b="1" dirty="0">
                    <a:solidFill>
                      <a:srgbClr val="002060"/>
                    </a:solidFill>
                    <a:sym typeface="Symbol" panose="05050102010706020507" pitchFamily="18" charset="2"/>
                  </a:rPr>
                  <a:t></a:t>
                </a:r>
                <a:r>
                  <a:rPr lang="en-US" sz="2400" b="1" dirty="0">
                    <a:solidFill>
                      <a:srgbClr val="002060"/>
                    </a:solidFill>
                  </a:rPr>
                  <a:t> </a:t>
                </a:r>
                <a14:m>
                  <m:oMath xmlns:m="http://schemas.openxmlformats.org/officeDocument/2006/math">
                    <m:sSub>
                      <m:sSubPr>
                        <m:ctrlPr>
                          <a:rPr lang="en-US" sz="2400" b="1" i="1">
                            <a:solidFill>
                              <a:srgbClr val="002060"/>
                            </a:solidFill>
                            <a:latin typeface="Cambria Math" panose="02040503050406030204" pitchFamily="18" charset="0"/>
                          </a:rPr>
                        </m:ctrlPr>
                      </m:sSubPr>
                      <m:e>
                        <m:r>
                          <a:rPr lang="en-US" sz="2400" b="1" i="1">
                            <a:solidFill>
                              <a:srgbClr val="002060"/>
                            </a:solidFill>
                            <a:latin typeface="Cambria Math" panose="02040503050406030204" pitchFamily="18" charset="0"/>
                          </a:rPr>
                          <m:t>𝒁</m:t>
                        </m:r>
                      </m:e>
                      <m:sub>
                        <m:r>
                          <a:rPr lang="en-US" sz="2400" b="1" i="1">
                            <a:solidFill>
                              <a:srgbClr val="002060"/>
                            </a:solidFill>
                            <a:latin typeface="Cambria Math" panose="02040503050406030204" pitchFamily="18" charset="0"/>
                          </a:rPr>
                          <m:t>𝒆𝒇𝒇</m:t>
                        </m:r>
                      </m:sub>
                    </m:sSub>
                  </m:oMath>
                </a14:m>
                <a:r>
                  <a:rPr lang="en-US" sz="2400" b="1" dirty="0">
                    <a:solidFill>
                      <a:srgbClr val="002060"/>
                    </a:solidFill>
                    <a:sym typeface="Symbol" panose="05050102010706020507" pitchFamily="18" charset="2"/>
                  </a:rPr>
                  <a:t>  0.46)</a:t>
                </a:r>
              </a:p>
              <a:p>
                <a:r>
                  <a:rPr lang="en-US" sz="2400" b="1" dirty="0">
                    <a:solidFill>
                      <a:srgbClr val="002060"/>
                    </a:solidFill>
                  </a:rPr>
                  <a:t> </a:t>
                </a:r>
              </a:p>
              <a:p>
                <a:pPr marL="457200" indent="-457200">
                  <a:buFont typeface="Wingdings" panose="05000000000000000000" pitchFamily="2" charset="2"/>
                  <a:buChar char="Ø"/>
                </a:pPr>
                <a:r>
                  <a:rPr lang="en-US" sz="2400" b="1" dirty="0">
                    <a:solidFill>
                      <a:srgbClr val="002060"/>
                    </a:solidFill>
                  </a:rPr>
                  <a:t>W concentrations above 2e-4 cannot be expected to allow the plasma to stay in H-mode</a:t>
                </a:r>
              </a:p>
            </p:txBody>
          </p:sp>
        </mc:Choice>
        <mc:Fallback xmlns="">
          <p:sp>
            <p:nvSpPr>
              <p:cNvPr id="5" name="Rectangle 4">
                <a:extLst>
                  <a:ext uri="{FF2B5EF4-FFF2-40B4-BE49-F238E27FC236}">
                    <a16:creationId xmlns:a16="http://schemas.microsoft.com/office/drawing/2014/main" id="{1D3E44B4-272F-4721-8453-C5277807363D}"/>
                  </a:ext>
                </a:extLst>
              </p:cNvPr>
              <p:cNvSpPr>
                <a:spLocks noRot="1" noChangeAspect="1" noMove="1" noResize="1" noEditPoints="1" noAdjustHandles="1" noChangeArrowheads="1" noChangeShapeType="1" noTextEdit="1"/>
              </p:cNvSpPr>
              <p:nvPr/>
            </p:nvSpPr>
            <p:spPr>
              <a:xfrm>
                <a:off x="326748" y="3343311"/>
                <a:ext cx="7759142" cy="2343334"/>
              </a:xfrm>
              <a:prstGeom prst="rect">
                <a:avLst/>
              </a:prstGeom>
              <a:blipFill>
                <a:blip r:embed="rId3"/>
                <a:stretch>
                  <a:fillRect l="-1101" t="-2078" b="-4675"/>
                </a:stretch>
              </a:blipFill>
            </p:spPr>
            <p:txBody>
              <a:bodyPr/>
              <a:lstStyle/>
              <a:p>
                <a:r>
                  <a:rPr lang="de-DE">
                    <a:noFill/>
                  </a:rPr>
                  <a:t> </a:t>
                </a:r>
              </a:p>
            </p:txBody>
          </p:sp>
        </mc:Fallback>
      </mc:AlternateContent>
      <p:pic>
        <p:nvPicPr>
          <p:cNvPr id="7" name="Picture 6">
            <a:extLst>
              <a:ext uri="{FF2B5EF4-FFF2-40B4-BE49-F238E27FC236}">
                <a16:creationId xmlns:a16="http://schemas.microsoft.com/office/drawing/2014/main" id="{808D642B-2F52-4840-B33D-B8AD5B0C22D0}"/>
              </a:ext>
            </a:extLst>
          </p:cNvPr>
          <p:cNvPicPr>
            <a:picLocks noChangeAspect="1"/>
          </p:cNvPicPr>
          <p:nvPr/>
        </p:nvPicPr>
        <p:blipFill rotWithShape="1">
          <a:blip r:embed="rId4"/>
          <a:srcRect l="2138" r="49088"/>
          <a:stretch/>
        </p:blipFill>
        <p:spPr>
          <a:xfrm>
            <a:off x="8085890" y="3189053"/>
            <a:ext cx="3840641" cy="3315115"/>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21E519E-E4DD-469E-9808-25E271CEDF1D}"/>
                  </a:ext>
                </a:extLst>
              </p:cNvPr>
              <p:cNvSpPr txBox="1"/>
              <p:nvPr/>
            </p:nvSpPr>
            <p:spPr>
              <a:xfrm>
                <a:off x="9694613" y="4275382"/>
                <a:ext cx="865239"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solidFill>
                                <a:srgbClr val="FF0000"/>
                              </a:solidFill>
                              <a:latin typeface="Cambria Math" panose="02040503050406030204" pitchFamily="18" charset="0"/>
                            </a:rPr>
                          </m:ctrlPr>
                        </m:sSubPr>
                        <m:e>
                          <m:r>
                            <a:rPr lang="en-US" sz="2000" b="1" i="1" smtClean="0">
                              <a:solidFill>
                                <a:srgbClr val="FF0000"/>
                              </a:solidFill>
                              <a:latin typeface="Cambria Math" panose="02040503050406030204" pitchFamily="18" charset="0"/>
                            </a:rPr>
                            <m:t>𝑷</m:t>
                          </m:r>
                        </m:e>
                        <m:sub>
                          <m:r>
                            <a:rPr lang="en-US" sz="2000" b="1" i="1" smtClean="0">
                              <a:solidFill>
                                <a:srgbClr val="FF0000"/>
                              </a:solidFill>
                              <a:latin typeface="Cambria Math" panose="02040503050406030204" pitchFamily="18" charset="0"/>
                            </a:rPr>
                            <m:t>𝑳𝑯</m:t>
                          </m:r>
                        </m:sub>
                      </m:sSub>
                    </m:oMath>
                  </m:oMathPara>
                </a14:m>
                <a:endParaRPr lang="de-DE" sz="2000" b="1" dirty="0">
                  <a:solidFill>
                    <a:srgbClr val="FF0000"/>
                  </a:solidFill>
                </a:endParaRPr>
              </a:p>
            </p:txBody>
          </p:sp>
        </mc:Choice>
        <mc:Fallback xmlns="">
          <p:sp>
            <p:nvSpPr>
              <p:cNvPr id="8" name="TextBox 7">
                <a:extLst>
                  <a:ext uri="{FF2B5EF4-FFF2-40B4-BE49-F238E27FC236}">
                    <a16:creationId xmlns:a16="http://schemas.microsoft.com/office/drawing/2014/main" id="{F21E519E-E4DD-469E-9808-25E271CEDF1D}"/>
                  </a:ext>
                </a:extLst>
              </p:cNvPr>
              <p:cNvSpPr txBox="1">
                <a:spLocks noRot="1" noChangeAspect="1" noMove="1" noResize="1" noEditPoints="1" noAdjustHandles="1" noChangeArrowheads="1" noChangeShapeType="1" noTextEdit="1"/>
              </p:cNvSpPr>
              <p:nvPr/>
            </p:nvSpPr>
            <p:spPr>
              <a:xfrm>
                <a:off x="9694613" y="4275382"/>
                <a:ext cx="865239" cy="400110"/>
              </a:xfrm>
              <a:prstGeom prst="rect">
                <a:avLst/>
              </a:prstGeom>
              <a:blipFill>
                <a:blip r:embed="rId5"/>
                <a:stretch>
                  <a:fillRect b="-1515"/>
                </a:stretch>
              </a:blipFill>
            </p:spPr>
            <p:txBody>
              <a:bodyPr/>
              <a:lstStyle/>
              <a:p>
                <a:r>
                  <a:rPr lang="de-DE">
                    <a:noFill/>
                  </a:rPr>
                  <a:t> </a:t>
                </a:r>
              </a:p>
            </p:txBody>
          </p:sp>
        </mc:Fallback>
      </mc:AlternateContent>
    </p:spTree>
    <p:extLst>
      <p:ext uri="{BB962C8B-B14F-4D97-AF65-F5344CB8AC3E}">
        <p14:creationId xmlns:p14="http://schemas.microsoft.com/office/powerpoint/2010/main" val="897329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33C03-E13E-199C-32FE-35863B8176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C1CA86-188B-AB6A-E15F-4B01ED3F7F0E}"/>
              </a:ext>
            </a:extLst>
          </p:cNvPr>
          <p:cNvSpPr>
            <a:spLocks noGrp="1"/>
          </p:cNvSpPr>
          <p:nvPr>
            <p:ph type="title"/>
          </p:nvPr>
        </p:nvSpPr>
        <p:spPr>
          <a:xfrm>
            <a:off x="983432" y="192515"/>
            <a:ext cx="10589732" cy="457200"/>
          </a:xfrm>
        </p:spPr>
        <p:txBody>
          <a:bodyPr/>
          <a:lstStyle/>
          <a:p>
            <a:r>
              <a:rPr lang="it-IT" dirty="0"/>
              <a:t>Increase of rotation has a favorable impact and reduces the W peaking </a:t>
            </a:r>
            <a:endParaRPr lang="en-HU" dirty="0"/>
          </a:p>
        </p:txBody>
      </p:sp>
      <p:sp>
        <p:nvSpPr>
          <p:cNvPr id="3" name="Footer Placeholder 2">
            <a:extLst>
              <a:ext uri="{FF2B5EF4-FFF2-40B4-BE49-F238E27FC236}">
                <a16:creationId xmlns:a16="http://schemas.microsoft.com/office/drawing/2014/main" id="{82601DF4-DBFB-03FB-AF43-7963F6B97349}"/>
              </a:ext>
            </a:extLst>
          </p:cNvPr>
          <p:cNvSpPr>
            <a:spLocks noGrp="1"/>
          </p:cNvSpPr>
          <p:nvPr>
            <p:ph type="ftr" sz="quarter" idx="11"/>
          </p:nvPr>
        </p:nvSpPr>
        <p:spPr/>
        <p:txBody>
          <a:bodyPr/>
          <a:lstStyle/>
          <a:p>
            <a:r>
              <a:rPr lang="en-GB" dirty="0">
                <a:solidFill>
                  <a:prstClr val="white"/>
                </a:solidFill>
              </a:rPr>
              <a:t>C. Angioni| T&amp;C TG Meeting JT-60SA | 21 April 2026</a:t>
            </a:r>
          </a:p>
        </p:txBody>
      </p:sp>
      <p:sp>
        <p:nvSpPr>
          <p:cNvPr id="4" name="Slide Number Placeholder 3">
            <a:extLst>
              <a:ext uri="{FF2B5EF4-FFF2-40B4-BE49-F238E27FC236}">
                <a16:creationId xmlns:a16="http://schemas.microsoft.com/office/drawing/2014/main" id="{273C670B-C48B-5692-72CB-0E892D458D8B}"/>
              </a:ext>
            </a:extLst>
          </p:cNvPr>
          <p:cNvSpPr>
            <a:spLocks noGrp="1"/>
          </p:cNvSpPr>
          <p:nvPr>
            <p:ph type="sldNum" sz="quarter" idx="12"/>
          </p:nvPr>
        </p:nvSpPr>
        <p:spPr/>
        <p:txBody>
          <a:bodyPr/>
          <a:lstStyle/>
          <a:p>
            <a:fld id="{6A6D9FA1-99C7-4910-8E32-B85D378B0060}" type="slidenum">
              <a:rPr lang="en-GB" smtClean="0">
                <a:solidFill>
                  <a:prstClr val="white"/>
                </a:solidFill>
              </a:rPr>
              <a:pPr/>
              <a:t>9</a:t>
            </a:fld>
            <a:endParaRPr lang="en-GB">
              <a:solidFill>
                <a:prstClr val="white"/>
              </a:solidFill>
            </a:endParaRPr>
          </a:p>
        </p:txBody>
      </p:sp>
      <p:sp>
        <p:nvSpPr>
          <p:cNvPr id="9" name="TextBox 8">
            <a:extLst>
              <a:ext uri="{FF2B5EF4-FFF2-40B4-BE49-F238E27FC236}">
                <a16:creationId xmlns:a16="http://schemas.microsoft.com/office/drawing/2014/main" id="{18FC5B3F-DCA2-4D0C-A781-4E51C20C49C2}"/>
              </a:ext>
            </a:extLst>
          </p:cNvPr>
          <p:cNvSpPr txBox="1"/>
          <p:nvPr/>
        </p:nvSpPr>
        <p:spPr>
          <a:xfrm>
            <a:off x="296108" y="846222"/>
            <a:ext cx="11599783" cy="830997"/>
          </a:xfrm>
          <a:prstGeom prst="rect">
            <a:avLst/>
          </a:prstGeom>
          <a:noFill/>
        </p:spPr>
        <p:txBody>
          <a:bodyPr wrap="square" rtlCol="0">
            <a:spAutoFit/>
          </a:bodyPr>
          <a:lstStyle/>
          <a:p>
            <a:pPr marL="457200" indent="-457200">
              <a:buFont typeface="Wingdings" panose="05000000000000000000" pitchFamily="2" charset="2"/>
              <a:buChar char="Ø"/>
            </a:pPr>
            <a:r>
              <a:rPr lang="en-US" sz="2400" b="1" dirty="0">
                <a:solidFill>
                  <a:srgbClr val="002060"/>
                </a:solidFill>
              </a:rPr>
              <a:t>Complex W behavior reflects specific low </a:t>
            </a:r>
            <a:r>
              <a:rPr lang="en-US" sz="2400" b="1" dirty="0" err="1">
                <a:solidFill>
                  <a:srgbClr val="002060"/>
                </a:solidFill>
              </a:rPr>
              <a:t>collisionality</a:t>
            </a:r>
            <a:r>
              <a:rPr lang="en-US" sz="2400" b="1" dirty="0">
                <a:solidFill>
                  <a:srgbClr val="002060"/>
                </a:solidFill>
              </a:rPr>
              <a:t> regime of JT-60 SA plasmas</a:t>
            </a:r>
          </a:p>
          <a:p>
            <a:pPr marL="457200" indent="-457200">
              <a:buFont typeface="Wingdings" panose="05000000000000000000" pitchFamily="2" charset="2"/>
              <a:buChar char="Ø"/>
            </a:pPr>
            <a:endParaRPr lang="en-US" sz="2400" b="1" dirty="0">
              <a:solidFill>
                <a:srgbClr val="002060"/>
              </a:solidFill>
            </a:endParaRPr>
          </a:p>
        </p:txBody>
      </p:sp>
      <p:grpSp>
        <p:nvGrpSpPr>
          <p:cNvPr id="11" name="Group 10">
            <a:extLst>
              <a:ext uri="{FF2B5EF4-FFF2-40B4-BE49-F238E27FC236}">
                <a16:creationId xmlns:a16="http://schemas.microsoft.com/office/drawing/2014/main" id="{44E9E90A-0EED-47BC-9209-F52B9A51C566}"/>
              </a:ext>
            </a:extLst>
          </p:cNvPr>
          <p:cNvGrpSpPr/>
          <p:nvPr/>
        </p:nvGrpSpPr>
        <p:grpSpPr>
          <a:xfrm>
            <a:off x="2181851" y="1474396"/>
            <a:ext cx="7474334" cy="5010407"/>
            <a:chOff x="2181851" y="1474396"/>
            <a:chExt cx="7474334" cy="5010407"/>
          </a:xfrm>
        </p:grpSpPr>
        <p:grpSp>
          <p:nvGrpSpPr>
            <p:cNvPr id="7" name="Group 6">
              <a:extLst>
                <a:ext uri="{FF2B5EF4-FFF2-40B4-BE49-F238E27FC236}">
                  <a16:creationId xmlns:a16="http://schemas.microsoft.com/office/drawing/2014/main" id="{2992762C-B642-4995-AABA-93B81F25BF26}"/>
                </a:ext>
              </a:extLst>
            </p:cNvPr>
            <p:cNvGrpSpPr/>
            <p:nvPr/>
          </p:nvGrpSpPr>
          <p:grpSpPr>
            <a:xfrm>
              <a:off x="2181851" y="1474396"/>
              <a:ext cx="7474334" cy="5010407"/>
              <a:chOff x="2181851" y="1474396"/>
              <a:chExt cx="7474334" cy="5010407"/>
            </a:xfrm>
          </p:grpSpPr>
          <p:pic>
            <p:nvPicPr>
              <p:cNvPr id="6" name="Picture 5">
                <a:extLst>
                  <a:ext uri="{FF2B5EF4-FFF2-40B4-BE49-F238E27FC236}">
                    <a16:creationId xmlns:a16="http://schemas.microsoft.com/office/drawing/2014/main" id="{77E3D375-FF48-405A-AD16-62902340B086}"/>
                  </a:ext>
                </a:extLst>
              </p:cNvPr>
              <p:cNvPicPr>
                <a:picLocks noChangeAspect="1"/>
              </p:cNvPicPr>
              <p:nvPr/>
            </p:nvPicPr>
            <p:blipFill>
              <a:blip r:embed="rId2"/>
              <a:stretch>
                <a:fillRect/>
              </a:stretch>
            </p:blipFill>
            <p:spPr>
              <a:xfrm>
                <a:off x="2181851" y="1474396"/>
                <a:ext cx="7474334" cy="5010407"/>
              </a:xfrm>
              <a:prstGeom prst="rect">
                <a:avLst/>
              </a:prstGeom>
            </p:spPr>
          </p:pic>
          <p:sp>
            <p:nvSpPr>
              <p:cNvPr id="8" name="Rectangle 7">
                <a:extLst>
                  <a:ext uri="{FF2B5EF4-FFF2-40B4-BE49-F238E27FC236}">
                    <a16:creationId xmlns:a16="http://schemas.microsoft.com/office/drawing/2014/main" id="{CCA1C16C-3AE1-4CA0-A4EE-0B010BEE43A4}"/>
                  </a:ext>
                </a:extLst>
              </p:cNvPr>
              <p:cNvSpPr/>
              <p:nvPr/>
            </p:nvSpPr>
            <p:spPr>
              <a:xfrm>
                <a:off x="2318579" y="4532669"/>
                <a:ext cx="168693" cy="287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0" name="Rectangle 9">
              <a:extLst>
                <a:ext uri="{FF2B5EF4-FFF2-40B4-BE49-F238E27FC236}">
                  <a16:creationId xmlns:a16="http://schemas.microsoft.com/office/drawing/2014/main" id="{E0848F5B-F973-46C9-8FBD-418ED0B98DE1}"/>
                </a:ext>
              </a:extLst>
            </p:cNvPr>
            <p:cNvSpPr/>
            <p:nvPr/>
          </p:nvSpPr>
          <p:spPr>
            <a:xfrm>
              <a:off x="2343162" y="2059854"/>
              <a:ext cx="168693" cy="287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673586935"/>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E8EE7C9-ECD7-4BCA-AD35-42C1959343C6}">
  <ds:schemaRefs>
    <ds:schemaRef ds:uri="cbbfa1f3-60c2-42de-b5b6-3ee8cb87d964"/>
    <ds:schemaRef ds:uri="e5ba6352-0726-4226-96e7-82f7f1c59a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722FF28-6CAC-40D9-B3BE-DA4AA3273CC9}">
  <ds:schemaRefs>
    <ds:schemaRef ds:uri="http://schemas.microsoft.com/sharepoint/v3/contenttype/forms"/>
  </ds:schemaRefs>
</ds:datastoreItem>
</file>

<file path=customXml/itemProps3.xml><?xml version="1.0" encoding="utf-8"?>
<ds:datastoreItem xmlns:ds="http://schemas.openxmlformats.org/officeDocument/2006/customXml" ds:itemID="{09FD49AD-6A3B-49D0-B154-A3C5A5485D0C}">
  <ds:schemaRefs>
    <ds:schemaRef ds:uri="cbbfa1f3-60c2-42de-b5b6-3ee8cb87d964"/>
    <ds:schemaRef ds:uri="e5ba6352-0726-4226-96e7-82f7f1c59ac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902</Words>
  <Application>Microsoft Office PowerPoint</Application>
  <PresentationFormat>Widescreen</PresentationFormat>
  <Paragraphs>79</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Aptos</vt:lpstr>
      <vt:lpstr>Arial</vt:lpstr>
      <vt:lpstr>Calibri</vt:lpstr>
      <vt:lpstr>Cambria Math</vt:lpstr>
      <vt:lpstr>Poppins</vt:lpstr>
      <vt:lpstr>Symbol</vt:lpstr>
      <vt:lpstr>Wingdings</vt:lpstr>
      <vt:lpstr>EUROfusion.1line_5_3_2019</vt:lpstr>
      <vt:lpstr>Modeling (scenarios, core, edge, W core transport)</vt:lpstr>
      <vt:lpstr>Work in progress</vt:lpstr>
      <vt:lpstr>COCONUT modelling</vt:lpstr>
      <vt:lpstr>Scan pedestal height</vt:lpstr>
      <vt:lpstr>Scan Ar seeding</vt:lpstr>
      <vt:lpstr>Preliminary conclusions and future work</vt:lpstr>
      <vt:lpstr>ASTRA TGLF-SAT2 NEO</vt:lpstr>
      <vt:lpstr>Modelling approach, scans in central ECRH power</vt:lpstr>
      <vt:lpstr>Increase of rotation has a favorable impact and reduces the W peaking </vt:lpstr>
      <vt:lpstr>Addition of Ar has a beneficial effect in reducing W peaking </vt:lpstr>
      <vt:lpstr>W peaking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Garzotti, Luca</cp:lastModifiedBy>
  <cp:revision>1</cp:revision>
  <dcterms:created xsi:type="dcterms:W3CDTF">2023-11-15T09:40:03Z</dcterms:created>
  <dcterms:modified xsi:type="dcterms:W3CDTF">2026-04-27T14:08:38Z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y fmtid="{D5CDD505-2E9C-101B-9397-08002B2CF9AE}" pid="3" name="MediaServiceImageTags">
    <vt:lpwstr/>
  </property>
  <property fmtid="{D5CDD505-2E9C-101B-9397-08002B2CF9AE}" pid="4" name="MSIP_Label_22759de7-3255-46b5-8dfe-736652f9c6c1_Enabled">
    <vt:lpwstr>true</vt:lpwstr>
  </property>
  <property fmtid="{D5CDD505-2E9C-101B-9397-08002B2CF9AE}" pid="5" name="MSIP_Label_22759de7-3255-46b5-8dfe-736652f9c6c1_SetDate">
    <vt:lpwstr>2026-04-27T10:11:25Z</vt:lpwstr>
  </property>
  <property fmtid="{D5CDD505-2E9C-101B-9397-08002B2CF9AE}" pid="6" name="MSIP_Label_22759de7-3255-46b5-8dfe-736652f9c6c1_Method">
    <vt:lpwstr>Standard</vt:lpwstr>
  </property>
  <property fmtid="{D5CDD505-2E9C-101B-9397-08002B2CF9AE}" pid="7" name="MSIP_Label_22759de7-3255-46b5-8dfe-736652f9c6c1_Name">
    <vt:lpwstr>22759de7-3255-46b5-8dfe-736652f9c6c1</vt:lpwstr>
  </property>
  <property fmtid="{D5CDD505-2E9C-101B-9397-08002B2CF9AE}" pid="8" name="MSIP_Label_22759de7-3255-46b5-8dfe-736652f9c6c1_SiteId">
    <vt:lpwstr>c6ac664b-ae27-4d5d-b4e6-bb5717196fc7</vt:lpwstr>
  </property>
  <property fmtid="{D5CDD505-2E9C-101B-9397-08002B2CF9AE}" pid="9" name="MSIP_Label_22759de7-3255-46b5-8dfe-736652f9c6c1_ActionId">
    <vt:lpwstr>452b90ae-0558-4957-848c-ac72bc003786</vt:lpwstr>
  </property>
  <property fmtid="{D5CDD505-2E9C-101B-9397-08002B2CF9AE}" pid="10" name="MSIP_Label_22759de7-3255-46b5-8dfe-736652f9c6c1_ContentBits">
    <vt:lpwstr>0</vt:lpwstr>
  </property>
  <property fmtid="{D5CDD505-2E9C-101B-9397-08002B2CF9AE}" pid="11" name="MSIP_Label_22759de7-3255-46b5-8dfe-736652f9c6c1_Tag">
    <vt:lpwstr>10, 3, 0, 1</vt:lpwstr>
  </property>
</Properties>
</file>