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5"/>
    <p:sldMasterId id="2147483701" r:id="rId6"/>
  </p:sldMasterIdLst>
  <p:notesMasterIdLst>
    <p:notesMasterId r:id="rId25"/>
  </p:notesMasterIdLst>
  <p:handoutMasterIdLst>
    <p:handoutMasterId r:id="rId26"/>
  </p:handoutMasterIdLst>
  <p:sldIdLst>
    <p:sldId id="437" r:id="rId7"/>
    <p:sldId id="438" r:id="rId8"/>
    <p:sldId id="439" r:id="rId9"/>
    <p:sldId id="440" r:id="rId10"/>
    <p:sldId id="441" r:id="rId11"/>
    <p:sldId id="442" r:id="rId12"/>
    <p:sldId id="443" r:id="rId13"/>
    <p:sldId id="444" r:id="rId14"/>
    <p:sldId id="445" r:id="rId15"/>
    <p:sldId id="399" r:id="rId16"/>
    <p:sldId id="447" r:id="rId17"/>
    <p:sldId id="398" r:id="rId18"/>
    <p:sldId id="446" r:id="rId19"/>
    <p:sldId id="392" r:id="rId20"/>
    <p:sldId id="449" r:id="rId21"/>
    <p:sldId id="393" r:id="rId22"/>
    <p:sldId id="394" r:id="rId23"/>
    <p:sldId id="450"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0000FF"/>
    <a:srgbClr val="080808"/>
    <a:srgbClr val="000000"/>
    <a:srgbClr val="3E4A83"/>
    <a:srgbClr val="E60019"/>
    <a:srgbClr val="BD987A"/>
    <a:srgbClr val="A558A0"/>
    <a:srgbClr val="993D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4" autoAdjust="0"/>
    <p:restoredTop sz="93979" autoAdjust="0"/>
  </p:normalViewPr>
  <p:slideViewPr>
    <p:cSldViewPr snapToGrid="0">
      <p:cViewPr>
        <p:scale>
          <a:sx n="100" d="100"/>
          <a:sy n="100" d="100"/>
        </p:scale>
        <p:origin x="828" y="288"/>
      </p:cViewPr>
      <p:guideLst>
        <p:guide orient="horz" pos="2160"/>
        <p:guide pos="3840"/>
      </p:guideLst>
    </p:cSldViewPr>
  </p:slideViewPr>
  <p:outlineViewPr>
    <p:cViewPr>
      <p:scale>
        <a:sx n="33" d="100"/>
        <a:sy n="33" d="100"/>
      </p:scale>
      <p:origin x="0" y="-7948"/>
    </p:cViewPr>
  </p:outlineViewPr>
  <p:notesTextViewPr>
    <p:cViewPr>
      <p:scale>
        <a:sx n="3" d="2"/>
        <a:sy n="3" d="2"/>
      </p:scale>
      <p:origin x="0" y="0"/>
    </p:cViewPr>
  </p:notesTextViewPr>
  <p:sorterViewPr>
    <p:cViewPr>
      <p:scale>
        <a:sx n="100" d="100"/>
        <a:sy n="100" d="100"/>
      </p:scale>
      <p:origin x="0" y="-10332"/>
    </p:cViewPr>
  </p:sorterViewPr>
  <p:notesViewPr>
    <p:cSldViewPr snapToGrid="0" showGuides="1">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1230463-975F-1FC5-F130-344B42C6A7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79A2308-FA37-6278-0449-3B38B9528E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398CF4-0D8F-4DD3-B28A-923FF3FEE419}" type="datetimeFigureOut">
              <a:rPr lang="fr-FR" smtClean="0"/>
              <a:t>27/04/2026</a:t>
            </a:fld>
            <a:endParaRPr lang="fr-FR"/>
          </a:p>
        </p:txBody>
      </p:sp>
      <p:sp>
        <p:nvSpPr>
          <p:cNvPr id="4" name="Espace réservé du pied de page 3">
            <a:extLst>
              <a:ext uri="{FF2B5EF4-FFF2-40B4-BE49-F238E27FC236}">
                <a16:creationId xmlns:a16="http://schemas.microsoft.com/office/drawing/2014/main" id="{6A7B76CB-13A6-4357-471D-C13C8A6F57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515A29A-0630-2B6D-5C6E-AD2B8E0564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857BD6-0A34-47E4-9D7D-D4D6BB65499E}" type="slidenum">
              <a:rPr lang="fr-FR" smtClean="0"/>
              <a:t>‹N°›</a:t>
            </a:fld>
            <a:endParaRPr lang="fr-FR"/>
          </a:p>
        </p:txBody>
      </p:sp>
    </p:spTree>
    <p:extLst>
      <p:ext uri="{BB962C8B-B14F-4D97-AF65-F5344CB8AC3E}">
        <p14:creationId xmlns:p14="http://schemas.microsoft.com/office/powerpoint/2010/main" val="615670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2B5AC-F81D-469C-ADE7-402A20B32007}" type="datetimeFigureOut">
              <a:rPr lang="fr-FR" smtClean="0"/>
              <a:t>27/04/2026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C14E6-2559-451E-807A-4A34163A34D7}" type="slidenum">
              <a:rPr lang="fr-FR" smtClean="0"/>
              <a:t>‹N°›</a:t>
            </a:fld>
            <a:endParaRPr lang="fr-FR"/>
          </a:p>
        </p:txBody>
      </p:sp>
    </p:spTree>
    <p:extLst>
      <p:ext uri="{BB962C8B-B14F-4D97-AF65-F5344CB8AC3E}">
        <p14:creationId xmlns:p14="http://schemas.microsoft.com/office/powerpoint/2010/main" val="421414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6.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3.jpg"/><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6.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13.jpg"/><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spTree>
    <p:extLst>
      <p:ext uri="{BB962C8B-B14F-4D97-AF65-F5344CB8AC3E}">
        <p14:creationId xmlns:p14="http://schemas.microsoft.com/office/powerpoint/2010/main" val="1566762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7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endParaRPr lang="de-DE" dirty="0"/>
          </a:p>
        </p:txBody>
      </p:sp>
      <p:sp>
        <p:nvSpPr>
          <p:cNvPr id="16" name="Fußzeilenplatzhalter 15"/>
          <p:cNvSpPr>
            <a:spLocks noGrp="1"/>
          </p:cNvSpPr>
          <p:nvPr>
            <p:ph type="ftr" sz="quarter" idx="15"/>
          </p:nvPr>
        </p:nvSpPr>
        <p:spPr/>
        <p:txBody>
          <a:bodyPr/>
          <a:lstStyle/>
          <a:p>
            <a:r>
              <a:rPr lang="de-DE"/>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57007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97"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a:t>
            </a:fld>
            <a:endParaRPr lang="de-DE" dirty="0"/>
          </a:p>
        </p:txBody>
      </p:sp>
    </p:spTree>
    <p:extLst>
      <p:ext uri="{BB962C8B-B14F-4D97-AF65-F5344CB8AC3E}">
        <p14:creationId xmlns:p14="http://schemas.microsoft.com/office/powerpoint/2010/main" val="1428000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a:t>
            </a:fld>
            <a:endParaRPr lang="de-DE" dirty="0"/>
          </a:p>
        </p:txBody>
      </p:sp>
    </p:spTree>
    <p:extLst>
      <p:ext uri="{BB962C8B-B14F-4D97-AF65-F5344CB8AC3E}">
        <p14:creationId xmlns:p14="http://schemas.microsoft.com/office/powerpoint/2010/main" val="24987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a:t>
            </a:fld>
            <a:endParaRPr lang="de-DE" dirty="0"/>
          </a:p>
        </p:txBody>
      </p:sp>
    </p:spTree>
    <p:extLst>
      <p:ext uri="{BB962C8B-B14F-4D97-AF65-F5344CB8AC3E}">
        <p14:creationId xmlns:p14="http://schemas.microsoft.com/office/powerpoint/2010/main" val="834335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2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a:t>
            </a:fld>
            <a:endParaRPr lang="de-DE" dirty="0"/>
          </a:p>
        </p:txBody>
      </p:sp>
    </p:spTree>
    <p:extLst>
      <p:ext uri="{BB962C8B-B14F-4D97-AF65-F5344CB8AC3E}">
        <p14:creationId xmlns:p14="http://schemas.microsoft.com/office/powerpoint/2010/main" val="1647419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45"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a:t>
            </a:fld>
            <a:endParaRPr lang="de-DE" dirty="0"/>
          </a:p>
        </p:txBody>
      </p:sp>
    </p:spTree>
    <p:extLst>
      <p:ext uri="{BB962C8B-B14F-4D97-AF65-F5344CB8AC3E}">
        <p14:creationId xmlns:p14="http://schemas.microsoft.com/office/powerpoint/2010/main" val="715638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6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a:t>
            </a:fld>
            <a:endParaRPr lang="de-DE" dirty="0"/>
          </a:p>
        </p:txBody>
      </p:sp>
    </p:spTree>
    <p:extLst>
      <p:ext uri="{BB962C8B-B14F-4D97-AF65-F5344CB8AC3E}">
        <p14:creationId xmlns:p14="http://schemas.microsoft.com/office/powerpoint/2010/main" val="2161909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dirty="0">
                <a:solidFill>
                  <a:prstClr val="white"/>
                </a:solidFill>
              </a:rPr>
              <a:t>Author | Event | </a:t>
            </a:r>
            <a:r>
              <a:rPr lang="en-GB" dirty="0" err="1">
                <a:solidFill>
                  <a:prstClr val="white"/>
                </a:solidFill>
              </a:rPr>
              <a:t>dd</a:t>
            </a:r>
            <a:r>
              <a:rPr lang="en-GB" dirty="0">
                <a:solidFill>
                  <a:prstClr val="white"/>
                </a:solidFill>
              </a:rPr>
              <a:t>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dirty="0">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extLst>
      <p:ext uri="{BB962C8B-B14F-4D97-AF65-F5344CB8AC3E}">
        <p14:creationId xmlns:p14="http://schemas.microsoft.com/office/powerpoint/2010/main" val="3422926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a:solidFill>
                  <a:prstClr val="white"/>
                </a:solidFill>
              </a:rPr>
              <a:t>Author | Event | dd Month yyyy</a:t>
            </a:r>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extLst>
      <p:ext uri="{BB962C8B-B14F-4D97-AF65-F5344CB8AC3E}">
        <p14:creationId xmlns:p14="http://schemas.microsoft.com/office/powerpoint/2010/main" val="3023140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a:solidFill>
                  <a:prstClr val="white"/>
                </a:solidFill>
              </a:rPr>
              <a:t>EUROfusion Values | Event | dd Month yyyy</a:t>
            </a:r>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extLst>
      <p:ext uri="{BB962C8B-B14F-4D97-AF65-F5344CB8AC3E}">
        <p14:creationId xmlns:p14="http://schemas.microsoft.com/office/powerpoint/2010/main" val="58012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lvl1pPr>
              <a:defRPr/>
            </a:lvl1pPr>
          </a:lstStyle>
          <a:p>
            <a:r>
              <a:rPr lang="de-DE" dirty="0"/>
              <a:t>GLADIS </a:t>
            </a:r>
            <a:r>
              <a:rPr lang="de-DE" dirty="0" err="1"/>
              <a:t>experiment</a:t>
            </a:r>
            <a:endParaRPr lang="de-DE" dirty="0"/>
          </a:p>
        </p:txBody>
      </p:sp>
      <p:sp>
        <p:nvSpPr>
          <p:cNvPr id="6" name="Fußzeilenplatzhalter 5"/>
          <p:cNvSpPr>
            <a:spLocks noGrp="1"/>
          </p:cNvSpPr>
          <p:nvPr>
            <p:ph type="ftr" sz="quarter" idx="11"/>
          </p:nvPr>
        </p:nvSpPr>
        <p:spPr/>
        <p:txBody>
          <a:bodyPr/>
          <a:lstStyle/>
          <a:p>
            <a:r>
              <a:rPr lang="de-DE" dirty="0"/>
              <a:t>Max-Planck-Institut für Plasmaphysik | Bernd Böswirth| 05.08.2024</a:t>
            </a:r>
          </a:p>
        </p:txBody>
      </p:sp>
      <p:sp>
        <p:nvSpPr>
          <p:cNvPr id="7" name="Foliennummernplatzhalter 6"/>
          <p:cNvSpPr>
            <a:spLocks noGrp="1"/>
          </p:cNvSpPr>
          <p:nvPr>
            <p:ph type="sldNum" sz="quarter" idx="12"/>
          </p:nvPr>
        </p:nvSpPr>
        <p:spPr/>
        <p:txBody>
          <a:bodyPr/>
          <a:lstStyle/>
          <a:p>
            <a:fld id="{ECE691D0-CC49-4FC7-9C4D-6112B0CB3A76}" type="slidenum">
              <a:rPr lang="de-DE" smtClean="0"/>
              <a:pPr/>
              <a:t>‹N°›</a:t>
            </a:fld>
            <a:endParaRPr lang="de-DE" dirty="0"/>
          </a:p>
        </p:txBody>
      </p:sp>
    </p:spTree>
    <p:extLst>
      <p:ext uri="{BB962C8B-B14F-4D97-AF65-F5344CB8AC3E}">
        <p14:creationId xmlns:p14="http://schemas.microsoft.com/office/powerpoint/2010/main" val="1751032500"/>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a:t>
            </a:fld>
            <a:endParaRPr lang="de-DE" dirty="0"/>
          </a:p>
        </p:txBody>
      </p:sp>
    </p:spTree>
    <p:extLst>
      <p:ext uri="{BB962C8B-B14F-4D97-AF65-F5344CB8AC3E}">
        <p14:creationId xmlns:p14="http://schemas.microsoft.com/office/powerpoint/2010/main" val="2908109975"/>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445834068"/>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87348486"/>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4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lvl1pPr>
              <a:defRPr/>
            </a:lvl1pPr>
          </a:lstStyle>
          <a:p>
            <a:r>
              <a:rPr lang="de-DE" dirty="0"/>
              <a:t>Gladis </a:t>
            </a:r>
            <a:r>
              <a:rPr lang="de-DE" dirty="0" err="1"/>
              <a:t>experiment</a:t>
            </a:r>
            <a:endParaRPr lang="de-DE" dirty="0"/>
          </a:p>
        </p:txBody>
      </p:sp>
      <p:sp>
        <p:nvSpPr>
          <p:cNvPr id="9" name="Fußzeilenplatzhalter 8"/>
          <p:cNvSpPr>
            <a:spLocks noGrp="1"/>
          </p:cNvSpPr>
          <p:nvPr>
            <p:ph type="ftr" sz="quarter" idx="15"/>
          </p:nvPr>
        </p:nvSpPr>
        <p:spPr/>
        <p:txBody>
          <a:bodyPr/>
          <a:lstStyle/>
          <a:p>
            <a:r>
              <a:rPr lang="de-DE" dirty="0"/>
              <a:t>Max-Planck-Institut für Plasmaphysik | </a:t>
            </a:r>
            <a:r>
              <a:rPr lang="de-DE" dirty="0" err="1"/>
              <a:t>bernd</a:t>
            </a:r>
            <a:r>
              <a:rPr lang="de-DE" dirty="0"/>
              <a:t> Böswirth | 05.08.2024</a:t>
            </a:r>
          </a:p>
        </p:txBody>
      </p:sp>
      <p:sp>
        <p:nvSpPr>
          <p:cNvPr id="10" name="Foliennummernplatzhalter 9"/>
          <p:cNvSpPr>
            <a:spLocks noGrp="1"/>
          </p:cNvSpPr>
          <p:nvPr>
            <p:ph type="sldNum" sz="quarter" idx="16"/>
          </p:nvPr>
        </p:nvSpPr>
        <p:spPr/>
        <p:txBody>
          <a:bodyPr/>
          <a:lstStyle/>
          <a:p>
            <a:fld id="{ECE691D0-CC49-4FC7-9C4D-6112B0CB3A76}" type="slidenum">
              <a:rPr lang="de-DE" smtClean="0"/>
              <a:pPr/>
              <a:t>‹N°›</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684758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18" Type="http://schemas.openxmlformats.org/officeDocument/2006/relationships/oleObject" Target="../embeddings/oleObject1.bin"/><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7.emf"/><Relationship Id="rId2" Type="http://schemas.openxmlformats.org/officeDocument/2006/relationships/slideLayout" Target="../slideLayouts/slideLayout6.xml"/><Relationship Id="rId16" Type="http://schemas.openxmlformats.org/officeDocument/2006/relationships/tags" Target="../tags/tag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1.xml"/><Relationship Id="rId10" Type="http://schemas.openxmlformats.org/officeDocument/2006/relationships/slideLayout" Target="../slideLayouts/slideLayout14.xml"/><Relationship Id="rId19" Type="http://schemas.openxmlformats.org/officeDocument/2006/relationships/image" Target="../media/image6.emf"/><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‹N°›</a:t>
            </a:fld>
            <a:endParaRPr lang="en-GB" sz="1000" b="0" i="0" u="none" strike="noStrike" cap="none" spc="0">
              <a:ln>
                <a:noFill/>
              </a:ln>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252576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25"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a:t>Short title </a:t>
            </a:r>
            <a:r>
              <a:rPr lang="de-DE" dirty="0" err="1"/>
              <a:t>goes</a:t>
            </a:r>
            <a:r>
              <a:rPr lang="de-DE" dirty="0"/>
              <a:t> </a:t>
            </a:r>
            <a:r>
              <a:rPr lang="de-DE" dirty="0" err="1"/>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a:t>
            </a:fld>
            <a:endParaRPr lang="de-DE" dirty="0"/>
          </a:p>
        </p:txBody>
      </p:sp>
    </p:spTree>
    <p:extLst>
      <p:ext uri="{BB962C8B-B14F-4D97-AF65-F5344CB8AC3E}">
        <p14:creationId xmlns:p14="http://schemas.microsoft.com/office/powerpoint/2010/main" val="93697524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97D2F2-47F1-4A1C-8465-8C18709526A2}"/>
              </a:ext>
            </a:extLst>
          </p:cNvPr>
          <p:cNvSpPr>
            <a:spLocks noGrp="1"/>
          </p:cNvSpPr>
          <p:nvPr>
            <p:ph type="title"/>
          </p:nvPr>
        </p:nvSpPr>
        <p:spPr/>
        <p:txBody>
          <a:bodyPr>
            <a:normAutofit fontScale="90000"/>
          </a:bodyPr>
          <a:lstStyle/>
          <a:p>
            <a:r>
              <a:rPr lang="en-US" dirty="0"/>
              <a:t>PFCs concepts and qualification for the first wall PFCs (WPDIV)</a:t>
            </a:r>
            <a:endParaRPr lang="fr-FR" dirty="0"/>
          </a:p>
        </p:txBody>
      </p:sp>
      <p:sp>
        <p:nvSpPr>
          <p:cNvPr id="3" name="Espace réservé du texte 2">
            <a:extLst>
              <a:ext uri="{FF2B5EF4-FFF2-40B4-BE49-F238E27FC236}">
                <a16:creationId xmlns:a16="http://schemas.microsoft.com/office/drawing/2014/main" id="{02C2B92C-90AC-4693-A400-F6F30DBD6949}"/>
              </a:ext>
            </a:extLst>
          </p:cNvPr>
          <p:cNvSpPr>
            <a:spLocks noGrp="1"/>
          </p:cNvSpPr>
          <p:nvPr>
            <p:ph type="body" sz="quarter" idx="10"/>
          </p:nvPr>
        </p:nvSpPr>
        <p:spPr/>
        <p:txBody>
          <a:bodyPr/>
          <a:lstStyle/>
          <a:p>
            <a:r>
              <a:rPr lang="fr-FR" dirty="0"/>
              <a:t>M. Richou</a:t>
            </a:r>
          </a:p>
        </p:txBody>
      </p:sp>
      <p:sp>
        <p:nvSpPr>
          <p:cNvPr id="4" name="Espace réservé du texte 3">
            <a:extLst>
              <a:ext uri="{FF2B5EF4-FFF2-40B4-BE49-F238E27FC236}">
                <a16:creationId xmlns:a16="http://schemas.microsoft.com/office/drawing/2014/main" id="{8A0EED66-20ED-47FD-AD50-8134BAF49093}"/>
              </a:ext>
            </a:extLst>
          </p:cNvPr>
          <p:cNvSpPr>
            <a:spLocks noGrp="1"/>
          </p:cNvSpPr>
          <p:nvPr>
            <p:ph type="body" sz="quarter" idx="11"/>
          </p:nvPr>
        </p:nvSpPr>
        <p:spPr/>
        <p:txBody>
          <a:bodyPr/>
          <a:lstStyle/>
          <a:p>
            <a:r>
              <a:rPr lang="fr-FR" dirty="0"/>
              <a:t>CEA, IRFM</a:t>
            </a:r>
          </a:p>
        </p:txBody>
      </p:sp>
      <p:sp>
        <p:nvSpPr>
          <p:cNvPr id="5" name="Espace réservé du texte 4">
            <a:extLst>
              <a:ext uri="{FF2B5EF4-FFF2-40B4-BE49-F238E27FC236}">
                <a16:creationId xmlns:a16="http://schemas.microsoft.com/office/drawing/2014/main" id="{BC4D7777-9838-4BF9-9D75-AC45B680F797}"/>
              </a:ext>
            </a:extLst>
          </p:cNvPr>
          <p:cNvSpPr>
            <a:spLocks noGrp="1"/>
          </p:cNvSpPr>
          <p:nvPr>
            <p:ph type="body" sz="quarter" idx="12"/>
          </p:nvPr>
        </p:nvSpPr>
        <p:spPr/>
        <p:txBody>
          <a:bodyPr/>
          <a:lstStyle/>
          <a:p>
            <a:endParaRPr lang="fr-FR"/>
          </a:p>
        </p:txBody>
      </p:sp>
      <p:pic>
        <p:nvPicPr>
          <p:cNvPr id="7" name="Image 6">
            <a:extLst>
              <a:ext uri="{FF2B5EF4-FFF2-40B4-BE49-F238E27FC236}">
                <a16:creationId xmlns:a16="http://schemas.microsoft.com/office/drawing/2014/main" id="{B8473983-7F71-4AE6-8B4E-62D17987EA35}"/>
              </a:ext>
            </a:extLst>
          </p:cNvPr>
          <p:cNvPicPr>
            <a:picLocks noChangeAspect="1"/>
          </p:cNvPicPr>
          <p:nvPr/>
        </p:nvPicPr>
        <p:blipFill>
          <a:blip r:embed="rId2"/>
          <a:stretch>
            <a:fillRect/>
          </a:stretch>
        </p:blipFill>
        <p:spPr>
          <a:xfrm>
            <a:off x="2832642" y="3693074"/>
            <a:ext cx="3766225" cy="1719190"/>
          </a:xfrm>
          <a:prstGeom prst="rect">
            <a:avLst/>
          </a:prstGeom>
        </p:spPr>
      </p:pic>
      <p:cxnSp>
        <p:nvCxnSpPr>
          <p:cNvPr id="8" name="Connecteur droit avec flèche 7">
            <a:extLst>
              <a:ext uri="{FF2B5EF4-FFF2-40B4-BE49-F238E27FC236}">
                <a16:creationId xmlns:a16="http://schemas.microsoft.com/office/drawing/2014/main" id="{FF0BCE93-8AED-4547-88B9-67C9EC81D1D1}"/>
              </a:ext>
            </a:extLst>
          </p:cNvPr>
          <p:cNvCxnSpPr/>
          <p:nvPr/>
        </p:nvCxnSpPr>
        <p:spPr>
          <a:xfrm>
            <a:off x="5812273" y="2589005"/>
            <a:ext cx="8998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33209775-06A2-4400-974A-664B94FB227D}"/>
              </a:ext>
            </a:extLst>
          </p:cNvPr>
          <p:cNvSpPr txBox="1"/>
          <p:nvPr/>
        </p:nvSpPr>
        <p:spPr>
          <a:xfrm>
            <a:off x="7052337" y="1988840"/>
            <a:ext cx="4870451" cy="2862322"/>
          </a:xfrm>
          <a:prstGeom prst="rect">
            <a:avLst/>
          </a:prstGeom>
          <a:noFill/>
        </p:spPr>
        <p:txBody>
          <a:bodyPr wrap="square" rtlCol="0">
            <a:spAutoFit/>
          </a:bodyPr>
          <a:lstStyle/>
          <a:p>
            <a:pPr marL="285750" indent="-285750">
              <a:buFont typeface="Arial" panose="020B0604020202020204" pitchFamily="34" charset="0"/>
              <a:buChar char="•"/>
            </a:pPr>
            <a:r>
              <a:rPr lang="fr-FR" dirty="0"/>
              <a:t>No </a:t>
            </a:r>
            <a:r>
              <a:rPr lang="fr-FR" dirty="0" err="1"/>
              <a:t>task</a:t>
            </a:r>
            <a:r>
              <a:rPr lang="fr-FR" dirty="0"/>
              <a:t> on first </a:t>
            </a:r>
            <a:r>
              <a:rPr lang="fr-FR" dirty="0" err="1"/>
              <a:t>wall</a:t>
            </a:r>
            <a:r>
              <a:rPr lang="fr-FR" dirty="0"/>
              <a:t> in WPDIV</a:t>
            </a:r>
          </a:p>
          <a:p>
            <a:pPr marL="285750" indent="-285750">
              <a:buFont typeface="Arial" panose="020B0604020202020204" pitchFamily="34" charset="0"/>
              <a:buChar char="•"/>
            </a:pPr>
            <a:r>
              <a:rPr lang="fr-FR" dirty="0"/>
              <a:t>Qualification of F4E components</a:t>
            </a:r>
          </a:p>
          <a:p>
            <a:pPr marL="285750" indent="-285750">
              <a:buFont typeface="Arial" panose="020B0604020202020204" pitchFamily="34" charset="0"/>
              <a:buChar char="•"/>
            </a:pPr>
            <a:r>
              <a:rPr lang="fr-FR" dirty="0"/>
              <a:t>Advanced </a:t>
            </a:r>
            <a:r>
              <a:rPr lang="fr-FR" dirty="0" err="1"/>
              <a:t>PFCs</a:t>
            </a:r>
            <a:r>
              <a:rPr lang="fr-FR" dirty="0"/>
              <a:t> : Goal </a:t>
            </a:r>
            <a:r>
              <a:rPr lang="fr-FR" dirty="0" err="1"/>
              <a:t>sustain</a:t>
            </a:r>
            <a:r>
              <a:rPr lang="fr-FR" dirty="0"/>
              <a:t> </a:t>
            </a:r>
            <a:r>
              <a:rPr lang="fr-FR" dirty="0" err="1"/>
              <a:t>heat</a:t>
            </a:r>
            <a:r>
              <a:rPr lang="fr-FR" dirty="0"/>
              <a:t> </a:t>
            </a:r>
            <a:r>
              <a:rPr lang="fr-FR" dirty="0" err="1"/>
              <a:t>loads</a:t>
            </a:r>
            <a:r>
              <a:rPr lang="fr-FR" dirty="0"/>
              <a:t> </a:t>
            </a:r>
            <a:r>
              <a:rPr lang="fr-FR" dirty="0" err="1"/>
              <a:t>higher</a:t>
            </a:r>
            <a:r>
              <a:rPr lang="fr-FR" dirty="0"/>
              <a:t> </a:t>
            </a:r>
            <a:r>
              <a:rPr lang="fr-FR" dirty="0" err="1"/>
              <a:t>than</a:t>
            </a:r>
            <a:r>
              <a:rPr lang="fr-FR" dirty="0"/>
              <a:t> the </a:t>
            </a:r>
            <a:r>
              <a:rPr lang="fr-FR" dirty="0" err="1"/>
              <a:t>monoblock</a:t>
            </a:r>
            <a:r>
              <a:rPr lang="fr-FR" dirty="0"/>
              <a:t> concept</a:t>
            </a:r>
          </a:p>
          <a:p>
            <a:pPr marL="285750" indent="-285750">
              <a:buFont typeface="Arial" panose="020B0604020202020204" pitchFamily="34" charset="0"/>
              <a:buChar char="•"/>
            </a:pPr>
            <a:r>
              <a:rPr lang="fr-FR" dirty="0"/>
              <a:t>Instrumentation (thermocouple) of normal </a:t>
            </a:r>
            <a:r>
              <a:rPr lang="fr-FR" dirty="0" err="1"/>
              <a:t>heat</a:t>
            </a:r>
            <a:r>
              <a:rPr lang="fr-FR" dirty="0"/>
              <a:t> flux components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r>
              <a:rPr lang="fr-FR" dirty="0"/>
              <a:t>This </a:t>
            </a:r>
            <a:r>
              <a:rPr lang="fr-FR" dirty="0" err="1"/>
              <a:t>presentation</a:t>
            </a:r>
            <a:r>
              <a:rPr lang="fr-FR" dirty="0"/>
              <a:t>: Focus on the qualification of F4E components</a:t>
            </a:r>
          </a:p>
        </p:txBody>
      </p:sp>
    </p:spTree>
    <p:extLst>
      <p:ext uri="{BB962C8B-B14F-4D97-AF65-F5344CB8AC3E}">
        <p14:creationId xmlns:p14="http://schemas.microsoft.com/office/powerpoint/2010/main" val="3243829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1660" y="446314"/>
            <a:ext cx="9451776" cy="475543"/>
          </a:xfrm>
        </p:spPr>
        <p:txBody>
          <a:bodyPr/>
          <a:lstStyle/>
          <a:p>
            <a:r>
              <a:rPr lang="en-GB" dirty="0"/>
              <a:t>(2) </a:t>
            </a:r>
            <a:r>
              <a:rPr lang="fr-FR" dirty="0"/>
              <a:t>SATIR tests </a:t>
            </a:r>
            <a:r>
              <a:rPr lang="fr-FR" dirty="0" err="1"/>
              <a:t>pre</a:t>
            </a:r>
            <a:r>
              <a:rPr lang="fr-FR" dirty="0"/>
              <a:t> and post HHF</a:t>
            </a:r>
          </a:p>
        </p:txBody>
      </p:sp>
      <p:sp>
        <p:nvSpPr>
          <p:cNvPr id="5" name="Espace réservé du numéro de diapositive 4"/>
          <p:cNvSpPr>
            <a:spLocks noGrp="1"/>
          </p:cNvSpPr>
          <p:nvPr>
            <p:ph type="sldNum" sz="quarter" idx="12"/>
          </p:nvPr>
        </p:nvSpPr>
        <p:spPr>
          <a:xfrm>
            <a:off x="6270172" y="6356597"/>
            <a:ext cx="720080" cy="199173"/>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0" cap="none" spc="0" normalizeH="0" baseline="0" noProof="0" smtClean="0">
                <a:ln>
                  <a:noFill/>
                </a:ln>
                <a:solidFill>
                  <a:prstClr val="white"/>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400" b="0" i="0" u="none" strike="noStrike" kern="0" cap="none" spc="0" normalizeH="0" baseline="0" noProof="0" dirty="0">
              <a:ln>
                <a:noFill/>
              </a:ln>
              <a:solidFill>
                <a:prstClr val="white"/>
              </a:solidFill>
              <a:effectLst/>
              <a:uLnTx/>
              <a:uFillTx/>
              <a:latin typeface="Calibri"/>
              <a:cs typeface="Arial"/>
            </a:endParaRPr>
          </a:p>
        </p:txBody>
      </p:sp>
      <p:sp>
        <p:nvSpPr>
          <p:cNvPr id="20" name="Espace réservé du numéro de diapositive 3"/>
          <p:cNvSpPr txBox="1">
            <a:spLocks/>
          </p:cNvSpPr>
          <p:nvPr/>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a:defRPr sz="1400">
                <a:solidFill>
                  <a:schemeClr val="bg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0" cap="none" spc="0" normalizeH="0" baseline="0" noProof="0" smtClean="0">
                <a:ln>
                  <a:noFill/>
                </a:ln>
                <a:solidFill>
                  <a:prstClr val="white"/>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400" b="0" i="0" u="none" strike="noStrike" kern="0" cap="none" spc="0" normalizeH="0" baseline="0" noProof="0" dirty="0">
              <a:ln>
                <a:noFill/>
              </a:ln>
              <a:solidFill>
                <a:prstClr val="white"/>
              </a:solidFill>
              <a:effectLst/>
              <a:uLnTx/>
              <a:uFillTx/>
              <a:latin typeface="Calibri"/>
              <a:cs typeface="Arial"/>
            </a:endParaRPr>
          </a:p>
        </p:txBody>
      </p:sp>
      <p:pic>
        <p:nvPicPr>
          <p:cNvPr id="3" name="Image 2">
            <a:extLst>
              <a:ext uri="{FF2B5EF4-FFF2-40B4-BE49-F238E27FC236}">
                <a16:creationId xmlns:a16="http://schemas.microsoft.com/office/drawing/2014/main" id="{CE3EBA0E-4F56-43B2-B01F-4BAE8F28149E}"/>
              </a:ext>
            </a:extLst>
          </p:cNvPr>
          <p:cNvPicPr>
            <a:picLocks noChangeAspect="1"/>
          </p:cNvPicPr>
          <p:nvPr/>
        </p:nvPicPr>
        <p:blipFill rotWithShape="1">
          <a:blip r:embed="rId2"/>
          <a:srcRect r="34779"/>
          <a:stretch/>
        </p:blipFill>
        <p:spPr>
          <a:xfrm>
            <a:off x="1583452" y="1099533"/>
            <a:ext cx="5658596" cy="4880215"/>
          </a:xfrm>
          <a:prstGeom prst="rect">
            <a:avLst/>
          </a:prstGeom>
        </p:spPr>
      </p:pic>
      <p:sp>
        <p:nvSpPr>
          <p:cNvPr id="7" name="Espace réservé du pied de page 2">
            <a:extLst>
              <a:ext uri="{FF2B5EF4-FFF2-40B4-BE49-F238E27FC236}">
                <a16:creationId xmlns:a16="http://schemas.microsoft.com/office/drawing/2014/main" id="{DDFA9DFD-6AED-4C06-886E-504F134BEAED}"/>
              </a:ext>
            </a:extLst>
          </p:cNvPr>
          <p:cNvSpPr>
            <a:spLocks noGrp="1"/>
          </p:cNvSpPr>
          <p:nvPr>
            <p:ph type="ftr" sz="quarter" idx="11"/>
          </p:nvPr>
        </p:nvSpPr>
        <p:spPr>
          <a:xfrm>
            <a:off x="825624" y="6555770"/>
            <a:ext cx="4277318" cy="302230"/>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cs typeface="Arial"/>
              </a:rPr>
              <a:t>M. Richou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p:txBody>
      </p:sp>
      <p:sp>
        <p:nvSpPr>
          <p:cNvPr id="4" name="ZoneTexte 3">
            <a:extLst>
              <a:ext uri="{FF2B5EF4-FFF2-40B4-BE49-F238E27FC236}">
                <a16:creationId xmlns:a16="http://schemas.microsoft.com/office/drawing/2014/main" id="{32BEE858-B449-4F7E-A83C-D983C6932CC4}"/>
              </a:ext>
            </a:extLst>
          </p:cNvPr>
          <p:cNvSpPr txBox="1"/>
          <p:nvPr/>
        </p:nvSpPr>
        <p:spPr bwMode="auto">
          <a:xfrm>
            <a:off x="7919892" y="446314"/>
            <a:ext cx="4009431" cy="369332"/>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a:cs typeface="Arial"/>
              </a:rPr>
              <a:t>Imperfection </a:t>
            </a:r>
            <a:r>
              <a:rPr kumimoji="0" lang="fr-FR" sz="1800" b="0" i="0" u="none" strike="noStrike" kern="0" cap="none" spc="0" normalizeH="0" baseline="0" noProof="0" dirty="0" err="1">
                <a:ln>
                  <a:noFill/>
                </a:ln>
                <a:solidFill>
                  <a:prstClr val="black"/>
                </a:solidFill>
                <a:effectLst/>
                <a:uLnTx/>
                <a:uFillTx/>
                <a:latin typeface="Calibri"/>
                <a:cs typeface="Arial"/>
              </a:rPr>
              <a:t>still</a:t>
            </a:r>
            <a:r>
              <a:rPr kumimoji="0" lang="fr-FR" sz="1800" b="0" i="0" u="none" strike="noStrike" kern="0" cap="none" spc="0" normalizeH="0" baseline="0" noProof="0" dirty="0">
                <a:ln>
                  <a:noFill/>
                </a:ln>
                <a:solidFill>
                  <a:prstClr val="black"/>
                </a:solidFill>
                <a:effectLst/>
                <a:uLnTx/>
                <a:uFillTx/>
                <a:latin typeface="Calibri"/>
                <a:cs typeface="Arial"/>
              </a:rPr>
              <a:t> </a:t>
            </a:r>
            <a:r>
              <a:rPr kumimoji="0" lang="fr-FR" sz="1800" b="0" i="0" u="none" strike="noStrike" kern="0" cap="none" spc="0" normalizeH="0" baseline="0" noProof="0" dirty="0" err="1">
                <a:ln>
                  <a:noFill/>
                </a:ln>
                <a:solidFill>
                  <a:prstClr val="black"/>
                </a:solidFill>
                <a:effectLst/>
                <a:uLnTx/>
                <a:uFillTx/>
                <a:latin typeface="Calibri"/>
                <a:cs typeface="Arial"/>
              </a:rPr>
              <a:t>present</a:t>
            </a:r>
            <a:r>
              <a:rPr kumimoji="0" lang="fr-FR" sz="1800" b="0" i="0" u="none" strike="noStrike" kern="0" cap="none" spc="0" normalizeH="0" baseline="0" noProof="0" dirty="0">
                <a:ln>
                  <a:noFill/>
                </a:ln>
                <a:solidFill>
                  <a:prstClr val="black"/>
                </a:solidFill>
                <a:effectLst/>
                <a:uLnTx/>
                <a:uFillTx/>
                <a:latin typeface="Calibri"/>
                <a:cs typeface="Arial"/>
              </a:rPr>
              <a:t> </a:t>
            </a:r>
            <a:r>
              <a:rPr kumimoji="0" lang="fr-FR" sz="1800" b="0" i="0" u="none" strike="noStrike" kern="0" cap="none" spc="0" normalizeH="0" baseline="0" noProof="0" dirty="0" err="1">
                <a:ln>
                  <a:noFill/>
                </a:ln>
                <a:solidFill>
                  <a:prstClr val="black"/>
                </a:solidFill>
                <a:effectLst/>
                <a:uLnTx/>
                <a:uFillTx/>
                <a:latin typeface="Calibri"/>
                <a:cs typeface="Arial"/>
              </a:rPr>
              <a:t>after</a:t>
            </a:r>
            <a:r>
              <a:rPr kumimoji="0" lang="fr-FR" sz="1800" b="0" i="0" u="none" strike="noStrike" kern="0" cap="none" spc="0" normalizeH="0" baseline="0" noProof="0" dirty="0">
                <a:ln>
                  <a:noFill/>
                </a:ln>
                <a:solidFill>
                  <a:prstClr val="black"/>
                </a:solidFill>
                <a:effectLst/>
                <a:uLnTx/>
                <a:uFillTx/>
                <a:latin typeface="Calibri"/>
                <a:cs typeface="Arial"/>
              </a:rPr>
              <a:t> HHF tests</a:t>
            </a:r>
          </a:p>
        </p:txBody>
      </p:sp>
      <p:sp>
        <p:nvSpPr>
          <p:cNvPr id="6" name="ZoneTexte 5">
            <a:extLst>
              <a:ext uri="{FF2B5EF4-FFF2-40B4-BE49-F238E27FC236}">
                <a16:creationId xmlns:a16="http://schemas.microsoft.com/office/drawing/2014/main" id="{21F23228-FBD5-420A-B12C-8F8B83107929}"/>
              </a:ext>
            </a:extLst>
          </p:cNvPr>
          <p:cNvSpPr txBox="1"/>
          <p:nvPr/>
        </p:nvSpPr>
        <p:spPr bwMode="auto">
          <a:xfrm>
            <a:off x="1297701" y="1313213"/>
            <a:ext cx="782516" cy="369332"/>
          </a:xfrm>
          <a:prstGeom prst="rect">
            <a:avLst/>
          </a:prstGeom>
          <a:noFill/>
        </p:spPr>
        <p:txBody>
          <a:bodyPr wrap="square" rtlCol="0">
            <a:spAutoFit/>
          </a:bodyPr>
          <a:lstStyle/>
          <a:p>
            <a:r>
              <a:rPr lang="fr-FR" dirty="0"/>
              <a:t>14_5</a:t>
            </a:r>
          </a:p>
        </p:txBody>
      </p:sp>
      <p:sp>
        <p:nvSpPr>
          <p:cNvPr id="9" name="ZoneTexte 8">
            <a:extLst>
              <a:ext uri="{FF2B5EF4-FFF2-40B4-BE49-F238E27FC236}">
                <a16:creationId xmlns:a16="http://schemas.microsoft.com/office/drawing/2014/main" id="{E17803FF-997A-4DE5-BE1F-F8C64430A4F0}"/>
              </a:ext>
            </a:extLst>
          </p:cNvPr>
          <p:cNvSpPr txBox="1"/>
          <p:nvPr/>
        </p:nvSpPr>
        <p:spPr bwMode="auto">
          <a:xfrm>
            <a:off x="1297701" y="2807658"/>
            <a:ext cx="782516" cy="369332"/>
          </a:xfrm>
          <a:prstGeom prst="rect">
            <a:avLst/>
          </a:prstGeom>
          <a:noFill/>
        </p:spPr>
        <p:txBody>
          <a:bodyPr wrap="square" rtlCol="0">
            <a:spAutoFit/>
          </a:bodyPr>
          <a:lstStyle/>
          <a:p>
            <a:r>
              <a:rPr lang="fr-FR" dirty="0"/>
              <a:t>14_5</a:t>
            </a:r>
          </a:p>
        </p:txBody>
      </p:sp>
      <p:sp>
        <p:nvSpPr>
          <p:cNvPr id="10" name="ZoneTexte 9">
            <a:extLst>
              <a:ext uri="{FF2B5EF4-FFF2-40B4-BE49-F238E27FC236}">
                <a16:creationId xmlns:a16="http://schemas.microsoft.com/office/drawing/2014/main" id="{101F5827-2B52-47EB-A529-0F85A46D3AB5}"/>
              </a:ext>
            </a:extLst>
          </p:cNvPr>
          <p:cNvSpPr txBox="1"/>
          <p:nvPr/>
        </p:nvSpPr>
        <p:spPr bwMode="auto">
          <a:xfrm>
            <a:off x="1395605" y="4482254"/>
            <a:ext cx="782516" cy="369332"/>
          </a:xfrm>
          <a:prstGeom prst="rect">
            <a:avLst/>
          </a:prstGeom>
          <a:noFill/>
        </p:spPr>
        <p:txBody>
          <a:bodyPr wrap="square" rtlCol="0">
            <a:spAutoFit/>
          </a:bodyPr>
          <a:lstStyle/>
          <a:p>
            <a:r>
              <a:rPr lang="fr-FR" dirty="0"/>
              <a:t>14_5</a:t>
            </a:r>
          </a:p>
        </p:txBody>
      </p:sp>
      <p:sp>
        <p:nvSpPr>
          <p:cNvPr id="11" name="ZoneTexte 10">
            <a:extLst>
              <a:ext uri="{FF2B5EF4-FFF2-40B4-BE49-F238E27FC236}">
                <a16:creationId xmlns:a16="http://schemas.microsoft.com/office/drawing/2014/main" id="{EC530E5D-3CC0-4BE2-B3A9-0DDCDE0CB34E}"/>
              </a:ext>
            </a:extLst>
          </p:cNvPr>
          <p:cNvSpPr txBox="1"/>
          <p:nvPr/>
        </p:nvSpPr>
        <p:spPr bwMode="auto">
          <a:xfrm>
            <a:off x="1356040" y="2279020"/>
            <a:ext cx="782516" cy="369332"/>
          </a:xfrm>
          <a:prstGeom prst="rect">
            <a:avLst/>
          </a:prstGeom>
          <a:noFill/>
        </p:spPr>
        <p:txBody>
          <a:bodyPr wrap="square" rtlCol="0">
            <a:spAutoFit/>
          </a:bodyPr>
          <a:lstStyle/>
          <a:p>
            <a:r>
              <a:rPr lang="fr-FR" dirty="0"/>
              <a:t>11_4</a:t>
            </a:r>
          </a:p>
        </p:txBody>
      </p:sp>
      <p:sp>
        <p:nvSpPr>
          <p:cNvPr id="12" name="ZoneTexte 11">
            <a:extLst>
              <a:ext uri="{FF2B5EF4-FFF2-40B4-BE49-F238E27FC236}">
                <a16:creationId xmlns:a16="http://schemas.microsoft.com/office/drawing/2014/main" id="{32C975A9-2EE1-4396-B720-E280E261F1F4}"/>
              </a:ext>
            </a:extLst>
          </p:cNvPr>
          <p:cNvSpPr txBox="1"/>
          <p:nvPr/>
        </p:nvSpPr>
        <p:spPr bwMode="auto">
          <a:xfrm>
            <a:off x="1363996" y="3842467"/>
            <a:ext cx="782516" cy="369332"/>
          </a:xfrm>
          <a:prstGeom prst="rect">
            <a:avLst/>
          </a:prstGeom>
          <a:noFill/>
        </p:spPr>
        <p:txBody>
          <a:bodyPr wrap="square" rtlCol="0">
            <a:spAutoFit/>
          </a:bodyPr>
          <a:lstStyle/>
          <a:p>
            <a:r>
              <a:rPr lang="fr-FR" dirty="0"/>
              <a:t>11_4</a:t>
            </a:r>
          </a:p>
        </p:txBody>
      </p:sp>
      <p:sp>
        <p:nvSpPr>
          <p:cNvPr id="13" name="ZoneTexte 12">
            <a:extLst>
              <a:ext uri="{FF2B5EF4-FFF2-40B4-BE49-F238E27FC236}">
                <a16:creationId xmlns:a16="http://schemas.microsoft.com/office/drawing/2014/main" id="{A33802A5-4A51-42A9-869A-76D7804F130F}"/>
              </a:ext>
            </a:extLst>
          </p:cNvPr>
          <p:cNvSpPr txBox="1"/>
          <p:nvPr/>
        </p:nvSpPr>
        <p:spPr bwMode="auto">
          <a:xfrm>
            <a:off x="1395605" y="5242942"/>
            <a:ext cx="782516" cy="369332"/>
          </a:xfrm>
          <a:prstGeom prst="rect">
            <a:avLst/>
          </a:prstGeom>
          <a:noFill/>
        </p:spPr>
        <p:txBody>
          <a:bodyPr wrap="square" rtlCol="0">
            <a:spAutoFit/>
          </a:bodyPr>
          <a:lstStyle/>
          <a:p>
            <a:r>
              <a:rPr lang="fr-FR" dirty="0"/>
              <a:t>11_4</a:t>
            </a:r>
          </a:p>
        </p:txBody>
      </p:sp>
      <p:pic>
        <p:nvPicPr>
          <p:cNvPr id="14" name="Image 13">
            <a:extLst>
              <a:ext uri="{FF2B5EF4-FFF2-40B4-BE49-F238E27FC236}">
                <a16:creationId xmlns:a16="http://schemas.microsoft.com/office/drawing/2014/main" id="{4754BC8B-F25F-4092-BC05-A5DCD16D58BA}"/>
              </a:ext>
            </a:extLst>
          </p:cNvPr>
          <p:cNvPicPr>
            <a:picLocks noChangeAspect="1"/>
          </p:cNvPicPr>
          <p:nvPr/>
        </p:nvPicPr>
        <p:blipFill>
          <a:blip r:embed="rId3"/>
          <a:stretch>
            <a:fillRect/>
          </a:stretch>
        </p:blipFill>
        <p:spPr>
          <a:xfrm>
            <a:off x="8194179" y="1184850"/>
            <a:ext cx="2179023" cy="1648307"/>
          </a:xfrm>
          <a:prstGeom prst="rect">
            <a:avLst/>
          </a:prstGeom>
        </p:spPr>
      </p:pic>
      <p:sp>
        <p:nvSpPr>
          <p:cNvPr id="8" name="ZoneTexte 7">
            <a:extLst>
              <a:ext uri="{FF2B5EF4-FFF2-40B4-BE49-F238E27FC236}">
                <a16:creationId xmlns:a16="http://schemas.microsoft.com/office/drawing/2014/main" id="{64F624AF-8332-4A45-8C44-2A8494EB4B66}"/>
              </a:ext>
            </a:extLst>
          </p:cNvPr>
          <p:cNvSpPr txBox="1"/>
          <p:nvPr/>
        </p:nvSpPr>
        <p:spPr bwMode="auto">
          <a:xfrm>
            <a:off x="7527799" y="815774"/>
            <a:ext cx="4329006" cy="369332"/>
          </a:xfrm>
          <a:prstGeom prst="rect">
            <a:avLst/>
          </a:prstGeom>
          <a:noFill/>
        </p:spPr>
        <p:txBody>
          <a:bodyPr wrap="none" rtlCol="0">
            <a:spAutoFit/>
          </a:bodyPr>
          <a:lstStyle/>
          <a:p>
            <a:r>
              <a:rPr lang="fr-FR" dirty="0"/>
              <a:t>Imperfection </a:t>
            </a:r>
            <a:r>
              <a:rPr lang="fr-FR" dirty="0" err="1"/>
              <a:t>with</a:t>
            </a:r>
            <a:r>
              <a:rPr lang="fr-FR" dirty="0"/>
              <a:t> </a:t>
            </a:r>
            <a:r>
              <a:rPr lang="fr-FR" dirty="0" err="1"/>
              <a:t>effect</a:t>
            </a:r>
            <a:r>
              <a:rPr lang="fr-FR" dirty="0"/>
              <a:t> on thermal </a:t>
            </a:r>
            <a:r>
              <a:rPr lang="fr-FR" dirty="0" err="1"/>
              <a:t>exhaust</a:t>
            </a:r>
            <a:endParaRPr lang="fr-FR" dirty="0"/>
          </a:p>
        </p:txBody>
      </p:sp>
      <p:pic>
        <p:nvPicPr>
          <p:cNvPr id="16" name="Grafik 8">
            <a:extLst>
              <a:ext uri="{FF2B5EF4-FFF2-40B4-BE49-F238E27FC236}">
                <a16:creationId xmlns:a16="http://schemas.microsoft.com/office/drawing/2014/main" id="{87044C86-9C82-4CAA-A729-A409FD3FD5A4}"/>
              </a:ext>
            </a:extLst>
          </p:cNvPr>
          <p:cNvPicPr/>
          <p:nvPr/>
        </p:nvPicPr>
        <p:blipFill>
          <a:blip r:embed="rId4" cstate="screen">
            <a:extLst>
              <a:ext uri="{28A0092B-C50C-407E-A947-70E740481C1C}">
                <a14:useLocalDpi xmlns:a14="http://schemas.microsoft.com/office/drawing/2010/main"/>
              </a:ext>
            </a:extLst>
          </a:blip>
          <a:stretch>
            <a:fillRect/>
          </a:stretch>
        </p:blipFill>
        <p:spPr>
          <a:xfrm>
            <a:off x="7527799" y="3276467"/>
            <a:ext cx="4009431" cy="2780906"/>
          </a:xfrm>
          <a:prstGeom prst="rect">
            <a:avLst/>
          </a:prstGeom>
        </p:spPr>
      </p:pic>
    </p:spTree>
    <p:extLst>
      <p:ext uri="{BB962C8B-B14F-4D97-AF65-F5344CB8AC3E}">
        <p14:creationId xmlns:p14="http://schemas.microsoft.com/office/powerpoint/2010/main" val="3106637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C038A2-BA83-4025-A08A-44BE61672836}"/>
              </a:ext>
            </a:extLst>
          </p:cNvPr>
          <p:cNvSpPr>
            <a:spLocks noGrp="1"/>
          </p:cNvSpPr>
          <p:nvPr>
            <p:ph type="title"/>
          </p:nvPr>
        </p:nvSpPr>
        <p:spPr/>
        <p:txBody>
          <a:bodyPr/>
          <a:lstStyle/>
          <a:p>
            <a:r>
              <a:rPr lang="fr-FR" dirty="0"/>
              <a:t>ISM (T2 2025 and T1 2026)</a:t>
            </a:r>
          </a:p>
        </p:txBody>
      </p:sp>
      <p:sp>
        <p:nvSpPr>
          <p:cNvPr id="5" name="Espace réservé du numéro de diapositive 4">
            <a:extLst>
              <a:ext uri="{FF2B5EF4-FFF2-40B4-BE49-F238E27FC236}">
                <a16:creationId xmlns:a16="http://schemas.microsoft.com/office/drawing/2014/main" id="{62ED0E42-62AF-417F-BC39-728A779C2E7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11</a:t>
            </a:fld>
            <a:endParaRPr lang="en-GB" dirty="0">
              <a:solidFill>
                <a:prstClr val="white"/>
              </a:solidFill>
            </a:endParaRPr>
          </a:p>
        </p:txBody>
      </p:sp>
      <p:pic>
        <p:nvPicPr>
          <p:cNvPr id="6" name="Image 5">
            <a:extLst>
              <a:ext uri="{FF2B5EF4-FFF2-40B4-BE49-F238E27FC236}">
                <a16:creationId xmlns:a16="http://schemas.microsoft.com/office/drawing/2014/main" id="{5C822782-1E92-41FE-A058-0BB7E0C6158A}"/>
              </a:ext>
            </a:extLst>
          </p:cNvPr>
          <p:cNvPicPr>
            <a:picLocks noChangeAspect="1"/>
          </p:cNvPicPr>
          <p:nvPr/>
        </p:nvPicPr>
        <p:blipFill rotWithShape="1">
          <a:blip r:embed="rId2"/>
          <a:srcRect l="19542" b="51014"/>
          <a:stretch/>
        </p:blipFill>
        <p:spPr>
          <a:xfrm>
            <a:off x="2421607" y="1767783"/>
            <a:ext cx="8013601" cy="2571460"/>
          </a:xfrm>
          <a:prstGeom prst="rect">
            <a:avLst/>
          </a:prstGeom>
        </p:spPr>
      </p:pic>
      <p:sp>
        <p:nvSpPr>
          <p:cNvPr id="7" name="Espace réservé du pied de page 2">
            <a:extLst>
              <a:ext uri="{FF2B5EF4-FFF2-40B4-BE49-F238E27FC236}">
                <a16:creationId xmlns:a16="http://schemas.microsoft.com/office/drawing/2014/main" id="{9ABFCE58-0A3C-4414-8C31-38F823BDDD83}"/>
              </a:ext>
            </a:extLst>
          </p:cNvPr>
          <p:cNvSpPr>
            <a:spLocks noGrp="1"/>
          </p:cNvSpPr>
          <p:nvPr>
            <p:ph type="ftr" sz="quarter" idx="11"/>
          </p:nvPr>
        </p:nvSpPr>
        <p:spPr>
          <a:xfrm>
            <a:off x="825624" y="6555770"/>
            <a:ext cx="3966812" cy="329614"/>
          </a:xfrm>
        </p:spPr>
        <p:txBody>
          <a:bodyPr/>
          <a:lstStyle/>
          <a:p>
            <a:pPr lvl="0" algn="r">
              <a:defRPr/>
            </a:pPr>
            <a:r>
              <a:rPr lang="en-US" kern="0" dirty="0">
                <a:solidFill>
                  <a:prstClr val="white"/>
                </a:solidFill>
              </a:rPr>
              <a:t>M. </a:t>
            </a:r>
            <a:r>
              <a:rPr lang="en-US" kern="0" dirty="0" err="1">
                <a:solidFill>
                  <a:prstClr val="white"/>
                </a:solidFill>
              </a:rPr>
              <a:t>Richou</a:t>
            </a:r>
            <a:r>
              <a:rPr lang="en-US" kern="0" dirty="0">
                <a:solidFill>
                  <a:prstClr val="white"/>
                </a:solidFill>
              </a:rPr>
              <a:t> |  W transition meeting | 28</a:t>
            </a:r>
            <a:r>
              <a:rPr lang="en-US" kern="0" baseline="30000" dirty="0">
                <a:solidFill>
                  <a:prstClr val="white"/>
                </a:solidFill>
              </a:rPr>
              <a:t>th</a:t>
            </a:r>
            <a:r>
              <a:rPr lang="en-US" kern="0" dirty="0">
                <a:solidFill>
                  <a:prstClr val="white"/>
                </a:solidFill>
              </a:rPr>
              <a:t> of April 2026</a:t>
            </a:r>
          </a:p>
        </p:txBody>
      </p:sp>
    </p:spTree>
    <p:extLst>
      <p:ext uri="{BB962C8B-B14F-4D97-AF65-F5344CB8AC3E}">
        <p14:creationId xmlns:p14="http://schemas.microsoft.com/office/powerpoint/2010/main" val="2161732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D81C10-C654-4E08-8DB6-47A27D9D06FC}"/>
              </a:ext>
            </a:extLst>
          </p:cNvPr>
          <p:cNvSpPr>
            <a:spLocks noGrp="1"/>
          </p:cNvSpPr>
          <p:nvPr>
            <p:ph type="title"/>
          </p:nvPr>
        </p:nvSpPr>
        <p:spPr>
          <a:xfrm>
            <a:off x="825624" y="153421"/>
            <a:ext cx="9451776" cy="457200"/>
          </a:xfrm>
        </p:spPr>
        <p:txBody>
          <a:bodyPr/>
          <a:lstStyle/>
          <a:p>
            <a:r>
              <a:rPr lang="en-US" dirty="0"/>
              <a:t>ISM_02 and 01</a:t>
            </a:r>
          </a:p>
        </p:txBody>
      </p:sp>
      <p:sp>
        <p:nvSpPr>
          <p:cNvPr id="4" name="Espace réservé du numéro de diapositive 3">
            <a:extLst>
              <a:ext uri="{FF2B5EF4-FFF2-40B4-BE49-F238E27FC236}">
                <a16:creationId xmlns:a16="http://schemas.microsoft.com/office/drawing/2014/main" id="{97271960-D70A-4DD2-8BD1-856325B7BD0C}"/>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A6D9FA1-99C7-4910-8E32-B85D378B0060}" type="slidenum">
              <a:rPr kumimoji="0" lang="en-US" sz="1400" b="0" i="0" u="none" strike="noStrike" kern="0" cap="none" spc="0" normalizeH="0" baseline="0" noProof="0" smtClean="0">
                <a:ln>
                  <a:noFill/>
                </a:ln>
                <a:solidFill>
                  <a:prstClr val="white"/>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US" sz="1400" b="0" i="0" u="none" strike="noStrike" kern="0" cap="none" spc="0" normalizeH="0" baseline="0" noProof="0">
              <a:ln>
                <a:noFill/>
              </a:ln>
              <a:solidFill>
                <a:prstClr val="white"/>
              </a:solidFill>
              <a:effectLst/>
              <a:uLnTx/>
              <a:uFillTx/>
              <a:latin typeface="Calibri"/>
              <a:cs typeface="Arial"/>
            </a:endParaRPr>
          </a:p>
        </p:txBody>
      </p:sp>
      <p:pic>
        <p:nvPicPr>
          <p:cNvPr id="6" name="Image 5">
            <a:extLst>
              <a:ext uri="{FF2B5EF4-FFF2-40B4-BE49-F238E27FC236}">
                <a16:creationId xmlns:a16="http://schemas.microsoft.com/office/drawing/2014/main" id="{3600B7F5-41B0-42C7-BBA5-FDC0C9BCEAD8}"/>
              </a:ext>
            </a:extLst>
          </p:cNvPr>
          <p:cNvPicPr>
            <a:picLocks noChangeAspect="1"/>
          </p:cNvPicPr>
          <p:nvPr/>
        </p:nvPicPr>
        <p:blipFill rotWithShape="1">
          <a:blip r:embed="rId2"/>
          <a:srcRect r="15938" b="39897"/>
          <a:stretch/>
        </p:blipFill>
        <p:spPr>
          <a:xfrm>
            <a:off x="0" y="588244"/>
            <a:ext cx="5431536" cy="2059347"/>
          </a:xfrm>
          <a:prstGeom prst="rect">
            <a:avLst/>
          </a:prstGeom>
        </p:spPr>
      </p:pic>
      <p:pic>
        <p:nvPicPr>
          <p:cNvPr id="10" name="Image 9">
            <a:extLst>
              <a:ext uri="{FF2B5EF4-FFF2-40B4-BE49-F238E27FC236}">
                <a16:creationId xmlns:a16="http://schemas.microsoft.com/office/drawing/2014/main" id="{140E9967-DD1B-40CA-8C04-E6584400E84B}"/>
              </a:ext>
            </a:extLst>
          </p:cNvPr>
          <p:cNvPicPr>
            <a:picLocks noChangeAspect="1"/>
          </p:cNvPicPr>
          <p:nvPr/>
        </p:nvPicPr>
        <p:blipFill>
          <a:blip r:embed="rId3"/>
          <a:stretch>
            <a:fillRect/>
          </a:stretch>
        </p:blipFill>
        <p:spPr>
          <a:xfrm>
            <a:off x="5292150" y="153421"/>
            <a:ext cx="5224703" cy="1973523"/>
          </a:xfrm>
          <a:prstGeom prst="rect">
            <a:avLst/>
          </a:prstGeom>
        </p:spPr>
      </p:pic>
      <p:sp>
        <p:nvSpPr>
          <p:cNvPr id="11" name="ZoneTexte 10">
            <a:extLst>
              <a:ext uri="{FF2B5EF4-FFF2-40B4-BE49-F238E27FC236}">
                <a16:creationId xmlns:a16="http://schemas.microsoft.com/office/drawing/2014/main" id="{CEEFD3E3-6EF9-4029-B21F-BFEB47E506DB}"/>
              </a:ext>
            </a:extLst>
          </p:cNvPr>
          <p:cNvSpPr txBox="1"/>
          <p:nvPr/>
        </p:nvSpPr>
        <p:spPr bwMode="auto">
          <a:xfrm>
            <a:off x="5164040" y="2110617"/>
            <a:ext cx="6686884" cy="1200329"/>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Bl</a:t>
            </a:r>
            <a:r>
              <a:rPr lang="fr-FR" dirty="0" err="1"/>
              <a:t>ock</a:t>
            </a:r>
            <a:r>
              <a:rPr lang="fr-FR" dirty="0"/>
              <a:t> </a:t>
            </a:r>
            <a:r>
              <a:rPr lang="fr-FR" b="1" dirty="0"/>
              <a:t>and</a:t>
            </a:r>
            <a:r>
              <a:rPr lang="fr-FR" dirty="0"/>
              <a:t> Flat </a:t>
            </a:r>
            <a:r>
              <a:rPr lang="fr-FR" dirty="0" err="1"/>
              <a:t>tiles</a:t>
            </a:r>
            <a:r>
              <a:rPr lang="fr-FR" dirty="0"/>
              <a:t>  </a:t>
            </a:r>
            <a:r>
              <a:rPr lang="fr-FR" dirty="0" err="1"/>
              <a:t>exposed</a:t>
            </a:r>
            <a:endParaRPr lang="fr-FR" dirty="0"/>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a:cs typeface="Arial"/>
              </a:rPr>
              <a:t>Higher temperature </a:t>
            </a:r>
            <a:r>
              <a:rPr kumimoji="0" lang="en-US" sz="1800" b="0" i="0" u="none" strike="noStrike" kern="0" cap="none" spc="0" normalizeH="0" baseline="0" noProof="0" dirty="0" err="1">
                <a:ln>
                  <a:noFill/>
                </a:ln>
                <a:solidFill>
                  <a:prstClr val="black"/>
                </a:solidFill>
                <a:effectLst/>
                <a:uLnTx/>
                <a:uFillTx/>
                <a:latin typeface="Calibri"/>
                <a:cs typeface="Arial"/>
              </a:rPr>
              <a:t>fo</a:t>
            </a:r>
            <a:r>
              <a:rPr kumimoji="0" lang="en-US" sz="1800" b="0" i="0" u="none" strike="noStrike" kern="0" cap="none" spc="0" normalizeH="0" baseline="0" noProof="0" dirty="0">
                <a:ln>
                  <a:noFill/>
                </a:ln>
                <a:solidFill>
                  <a:prstClr val="black"/>
                </a:solidFill>
                <a:effectLst/>
                <a:uLnTx/>
                <a:uFillTx/>
                <a:latin typeface="Calibri"/>
                <a:cs typeface="Arial"/>
              </a:rPr>
              <a:t> </a:t>
            </a:r>
            <a:r>
              <a:rPr kumimoji="0" lang="en-US" sz="1800" b="1" i="0" u="none" strike="noStrike" kern="0" cap="none" spc="0" normalizeH="0" baseline="0" noProof="0" dirty="0">
                <a:ln>
                  <a:noFill/>
                </a:ln>
                <a:solidFill>
                  <a:srgbClr val="FF0000"/>
                </a:solidFill>
                <a:effectLst/>
                <a:uLnTx/>
                <a:uFillTx/>
                <a:latin typeface="Calibri"/>
                <a:cs typeface="Arial"/>
              </a:rPr>
              <a:t>MB2</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Calibri"/>
                <a:cs typeface="Arial"/>
              </a:rPr>
              <a:t>The first </a:t>
            </a:r>
            <a:r>
              <a:rPr kumimoji="0" lang="en-US" sz="1800" b="1" i="0" u="none" strike="noStrike" kern="0" cap="none" spc="0" normalizeH="0" baseline="0" noProof="0" dirty="0">
                <a:ln>
                  <a:noFill/>
                </a:ln>
                <a:solidFill>
                  <a:srgbClr val="FF0000"/>
                </a:solidFill>
                <a:effectLst/>
                <a:uLnTx/>
                <a:uFillTx/>
                <a:latin typeface="Calibri"/>
                <a:cs typeface="Arial"/>
              </a:rPr>
              <a:t>flat tile </a:t>
            </a:r>
            <a:r>
              <a:rPr kumimoji="0" lang="en-US" sz="1800" b="0" i="0" u="none" strike="noStrike" kern="0" cap="none" spc="0" normalizeH="0" baseline="0" noProof="0" dirty="0">
                <a:ln>
                  <a:noFill/>
                </a:ln>
                <a:solidFill>
                  <a:prstClr val="black"/>
                </a:solidFill>
                <a:effectLst/>
                <a:uLnTx/>
                <a:uFillTx/>
                <a:latin typeface="Calibri"/>
                <a:cs typeface="Arial"/>
              </a:rPr>
              <a:t>showed an increase </a:t>
            </a:r>
            <a:r>
              <a:rPr kumimoji="0" lang="en-US" sz="1800" b="0" i="0" u="none" strike="noStrike" kern="0" cap="none" spc="0" normalizeH="0" baseline="0" noProof="0" dirty="0" err="1">
                <a:ln>
                  <a:noFill/>
                </a:ln>
                <a:solidFill>
                  <a:prstClr val="black"/>
                </a:solidFill>
                <a:effectLst/>
                <a:uLnTx/>
                <a:uFillTx/>
                <a:latin typeface="Calibri"/>
                <a:cs typeface="Arial"/>
              </a:rPr>
              <a:t>ot</a:t>
            </a:r>
            <a:r>
              <a:rPr kumimoji="0" lang="en-US" sz="1800" b="0" i="0" u="none" strike="noStrike" kern="0" cap="none" spc="0" normalizeH="0" baseline="0" noProof="0" dirty="0">
                <a:ln>
                  <a:noFill/>
                </a:ln>
                <a:solidFill>
                  <a:prstClr val="black"/>
                </a:solidFill>
                <a:effectLst/>
                <a:uLnTx/>
                <a:uFillTx/>
                <a:latin typeface="Calibri"/>
                <a:cs typeface="Arial"/>
              </a:rPr>
              <a:t> the temperature of both edge during the cycling at 10 MW/m² - &gt; Flat tile were screened</a:t>
            </a:r>
          </a:p>
        </p:txBody>
      </p:sp>
      <p:pic>
        <p:nvPicPr>
          <p:cNvPr id="8" name="Image 7">
            <a:extLst>
              <a:ext uri="{FF2B5EF4-FFF2-40B4-BE49-F238E27FC236}">
                <a16:creationId xmlns:a16="http://schemas.microsoft.com/office/drawing/2014/main" id="{922B721B-CBFF-4C46-8B91-45EB178D2A34}"/>
              </a:ext>
            </a:extLst>
          </p:cNvPr>
          <p:cNvPicPr>
            <a:picLocks noChangeAspect="1"/>
          </p:cNvPicPr>
          <p:nvPr/>
        </p:nvPicPr>
        <p:blipFill>
          <a:blip r:embed="rId4"/>
          <a:stretch>
            <a:fillRect/>
          </a:stretch>
        </p:blipFill>
        <p:spPr>
          <a:xfrm>
            <a:off x="1172419" y="2667231"/>
            <a:ext cx="3733821" cy="1523537"/>
          </a:xfrm>
          <a:prstGeom prst="rect">
            <a:avLst/>
          </a:prstGeom>
        </p:spPr>
      </p:pic>
      <p:sp>
        <p:nvSpPr>
          <p:cNvPr id="9" name="Rectangle 8">
            <a:extLst>
              <a:ext uri="{FF2B5EF4-FFF2-40B4-BE49-F238E27FC236}">
                <a16:creationId xmlns:a16="http://schemas.microsoft.com/office/drawing/2014/main" id="{38770D22-75E9-43BD-BA46-600BF648DCFB}"/>
              </a:ext>
            </a:extLst>
          </p:cNvPr>
          <p:cNvSpPr/>
          <p:nvPr/>
        </p:nvSpPr>
        <p:spPr>
          <a:xfrm>
            <a:off x="1230608" y="3536753"/>
            <a:ext cx="3295960" cy="754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a:endParaRPr>
          </a:p>
        </p:txBody>
      </p:sp>
      <p:sp>
        <p:nvSpPr>
          <p:cNvPr id="5" name="ZoneTexte 4">
            <a:extLst>
              <a:ext uri="{FF2B5EF4-FFF2-40B4-BE49-F238E27FC236}">
                <a16:creationId xmlns:a16="http://schemas.microsoft.com/office/drawing/2014/main" id="{269864C8-39D7-4077-B256-DECAD14724FC}"/>
              </a:ext>
            </a:extLst>
          </p:cNvPr>
          <p:cNvSpPr txBox="1"/>
          <p:nvPr/>
        </p:nvSpPr>
        <p:spPr bwMode="auto">
          <a:xfrm>
            <a:off x="5699655" y="3365838"/>
            <a:ext cx="6312236" cy="707886"/>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cs typeface="Arial"/>
              </a:rPr>
              <a:t>-&gt; INFO FROM F4E: the company did not apply the planned manufacturing process for this particular mock-up</a:t>
            </a:r>
          </a:p>
        </p:txBody>
      </p:sp>
      <p:pic>
        <p:nvPicPr>
          <p:cNvPr id="13" name="Image 12">
            <a:extLst>
              <a:ext uri="{FF2B5EF4-FFF2-40B4-BE49-F238E27FC236}">
                <a16:creationId xmlns:a16="http://schemas.microsoft.com/office/drawing/2014/main" id="{854E325A-2480-4382-8DC8-83085C64E686}"/>
              </a:ext>
            </a:extLst>
          </p:cNvPr>
          <p:cNvPicPr>
            <a:picLocks noChangeAspect="1"/>
          </p:cNvPicPr>
          <p:nvPr/>
        </p:nvPicPr>
        <p:blipFill>
          <a:blip r:embed="rId5"/>
          <a:stretch>
            <a:fillRect/>
          </a:stretch>
        </p:blipFill>
        <p:spPr>
          <a:xfrm>
            <a:off x="360040" y="4162112"/>
            <a:ext cx="4732606" cy="2315084"/>
          </a:xfrm>
          <a:prstGeom prst="rect">
            <a:avLst/>
          </a:prstGeom>
        </p:spPr>
      </p:pic>
      <p:pic>
        <p:nvPicPr>
          <p:cNvPr id="15" name="Image 14">
            <a:extLst>
              <a:ext uri="{FF2B5EF4-FFF2-40B4-BE49-F238E27FC236}">
                <a16:creationId xmlns:a16="http://schemas.microsoft.com/office/drawing/2014/main" id="{0C66844A-A5DD-42FA-904D-7DC9B674DD43}"/>
              </a:ext>
            </a:extLst>
          </p:cNvPr>
          <p:cNvPicPr>
            <a:picLocks noChangeAspect="1"/>
          </p:cNvPicPr>
          <p:nvPr/>
        </p:nvPicPr>
        <p:blipFill>
          <a:blip r:embed="rId6"/>
          <a:stretch>
            <a:fillRect/>
          </a:stretch>
        </p:blipFill>
        <p:spPr>
          <a:xfrm>
            <a:off x="5554902" y="4226120"/>
            <a:ext cx="3510509" cy="2315084"/>
          </a:xfrm>
          <a:prstGeom prst="rect">
            <a:avLst/>
          </a:prstGeom>
        </p:spPr>
      </p:pic>
      <p:sp>
        <p:nvSpPr>
          <p:cNvPr id="18" name="ZoneTexte 17">
            <a:extLst>
              <a:ext uri="{FF2B5EF4-FFF2-40B4-BE49-F238E27FC236}">
                <a16:creationId xmlns:a16="http://schemas.microsoft.com/office/drawing/2014/main" id="{1F78366B-950D-4137-A8DC-03D8A45F1DFB}"/>
              </a:ext>
            </a:extLst>
          </p:cNvPr>
          <p:cNvSpPr txBox="1"/>
          <p:nvPr/>
        </p:nvSpPr>
        <p:spPr bwMode="auto">
          <a:xfrm>
            <a:off x="9343346" y="4839088"/>
            <a:ext cx="2562898" cy="1631216"/>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Only bl</a:t>
            </a:r>
            <a:r>
              <a:rPr lang="fr-FR" sz="2000" dirty="0" err="1"/>
              <a:t>ock</a:t>
            </a:r>
            <a:r>
              <a:rPr lang="fr-FR" sz="2000" dirty="0"/>
              <a:t> </a:t>
            </a:r>
            <a:r>
              <a:rPr lang="fr-FR" sz="2000" dirty="0" err="1"/>
              <a:t>exposed</a:t>
            </a:r>
            <a:endParaRPr lang="fr-FR" sz="2000" dirty="0"/>
          </a:p>
          <a:p>
            <a:pPr marL="342900" marR="0" lvl="0" indent="-34290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Calibri"/>
                <a:cs typeface="Arial"/>
              </a:rPr>
              <a:t>Successful tests since temperatures are stable along cycle</a:t>
            </a:r>
          </a:p>
        </p:txBody>
      </p:sp>
      <p:sp>
        <p:nvSpPr>
          <p:cNvPr id="14" name="Espace réservé du pied de page 2">
            <a:extLst>
              <a:ext uri="{FF2B5EF4-FFF2-40B4-BE49-F238E27FC236}">
                <a16:creationId xmlns:a16="http://schemas.microsoft.com/office/drawing/2014/main" id="{E7453888-5049-441F-93EF-350419A7C710}"/>
              </a:ext>
            </a:extLst>
          </p:cNvPr>
          <p:cNvSpPr>
            <a:spLocks noGrp="1"/>
          </p:cNvSpPr>
          <p:nvPr>
            <p:ph type="ftr" sz="quarter" idx="11"/>
          </p:nvPr>
        </p:nvSpPr>
        <p:spPr>
          <a:xfrm>
            <a:off x="825624" y="6555770"/>
            <a:ext cx="4277318" cy="302230"/>
          </a:xfrm>
        </p:spPr>
        <p:txBody>
          <a:bodyPr/>
          <a:lstStyle/>
          <a:p>
            <a:pPr algn="r">
              <a:defRPr/>
            </a:pPr>
            <a:r>
              <a:rPr kumimoji="0" lang="en-US" sz="1200" b="0" i="0" u="none" strike="noStrike" kern="0" cap="none" spc="0" normalizeH="0" baseline="0" noProof="0" dirty="0">
                <a:ln>
                  <a:noFill/>
                </a:ln>
                <a:solidFill>
                  <a:prstClr val="white"/>
                </a:solidFill>
                <a:effectLst/>
                <a:uLnTx/>
                <a:uFillTx/>
                <a:latin typeface="Calibri"/>
                <a:cs typeface="Arial"/>
              </a:rPr>
              <a:t>M. </a:t>
            </a:r>
            <a:r>
              <a:rPr kumimoji="0" lang="en-US" sz="1200" b="0" i="0" u="none" strike="noStrike" kern="0" cap="none" spc="0" normalizeH="0" baseline="0" noProof="0" dirty="0" err="1">
                <a:ln>
                  <a:noFill/>
                </a:ln>
                <a:solidFill>
                  <a:prstClr val="white"/>
                </a:solidFill>
                <a:effectLst/>
                <a:uLnTx/>
                <a:uFillTx/>
                <a:latin typeface="Calibri"/>
                <a:cs typeface="Arial"/>
              </a:rPr>
              <a:t>Richou</a:t>
            </a:r>
            <a:r>
              <a:rPr kumimoji="0" lang="en-US" sz="1200" b="0" i="0" u="none" strike="noStrike" kern="0" cap="none" spc="0" normalizeH="0" baseline="0" noProof="0" dirty="0">
                <a:ln>
                  <a:noFill/>
                </a:ln>
                <a:solidFill>
                  <a:prstClr val="white"/>
                </a:solidFill>
                <a:effectLst/>
                <a:uLnTx/>
                <a:uFillTx/>
                <a:latin typeface="Calibri"/>
                <a:cs typeface="Arial"/>
              </a:rPr>
              <a:t>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Calibri"/>
              <a:cs typeface="Arial"/>
            </a:endParaRPr>
          </a:p>
        </p:txBody>
      </p:sp>
      <p:pic>
        <p:nvPicPr>
          <p:cNvPr id="17" name="Grafik 10">
            <a:extLst>
              <a:ext uri="{FF2B5EF4-FFF2-40B4-BE49-F238E27FC236}">
                <a16:creationId xmlns:a16="http://schemas.microsoft.com/office/drawing/2014/main" id="{FB40C0A9-E346-4517-8DA6-9BCAAF3F9A9F}"/>
              </a:ext>
            </a:extLst>
          </p:cNvPr>
          <p:cNvPicPr/>
          <p:nvPr/>
        </p:nvPicPr>
        <p:blipFill rotWithShape="1">
          <a:blip r:embed="rId7"/>
          <a:srcRect l="22253" t="5003" r="46123" b="16802"/>
          <a:stretch/>
        </p:blipFill>
        <p:spPr>
          <a:xfrm>
            <a:off x="10645968" y="0"/>
            <a:ext cx="1440815" cy="2586355"/>
          </a:xfrm>
          <a:prstGeom prst="rect">
            <a:avLst/>
          </a:prstGeom>
        </p:spPr>
      </p:pic>
    </p:spTree>
    <p:extLst>
      <p:ext uri="{BB962C8B-B14F-4D97-AF65-F5344CB8AC3E}">
        <p14:creationId xmlns:p14="http://schemas.microsoft.com/office/powerpoint/2010/main" val="99311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197234-458E-44CA-AD10-58BD89146F24}"/>
              </a:ext>
            </a:extLst>
          </p:cNvPr>
          <p:cNvSpPr>
            <a:spLocks noGrp="1"/>
          </p:cNvSpPr>
          <p:nvPr>
            <p:ph type="title"/>
          </p:nvPr>
        </p:nvSpPr>
        <p:spPr/>
        <p:txBody>
          <a:bodyPr/>
          <a:lstStyle/>
          <a:p>
            <a:r>
              <a:rPr lang="fr-FR" dirty="0"/>
              <a:t>Non-destructive </a:t>
            </a:r>
            <a:r>
              <a:rPr lang="fr-FR" dirty="0" err="1"/>
              <a:t>testing</a:t>
            </a:r>
            <a:r>
              <a:rPr lang="fr-FR" dirty="0"/>
              <a:t> (</a:t>
            </a:r>
            <a:r>
              <a:rPr lang="fr-FR" dirty="0" err="1"/>
              <a:t>Correlation</a:t>
            </a:r>
            <a:r>
              <a:rPr lang="fr-FR" dirty="0"/>
              <a:t> </a:t>
            </a:r>
            <a:r>
              <a:rPr lang="fr-FR" dirty="0" err="1"/>
              <a:t>with</a:t>
            </a:r>
            <a:r>
              <a:rPr lang="fr-FR" dirty="0"/>
              <a:t> HHF tests ?)</a:t>
            </a:r>
          </a:p>
        </p:txBody>
      </p:sp>
      <p:sp>
        <p:nvSpPr>
          <p:cNvPr id="4" name="Espace réservé du pied de page 3">
            <a:extLst>
              <a:ext uri="{FF2B5EF4-FFF2-40B4-BE49-F238E27FC236}">
                <a16:creationId xmlns:a16="http://schemas.microsoft.com/office/drawing/2014/main" id="{89C8F2DF-6F70-49C5-BD99-625436D8E2BA}"/>
              </a:ext>
            </a:extLst>
          </p:cNvPr>
          <p:cNvSpPr>
            <a:spLocks noGrp="1"/>
          </p:cNvSpPr>
          <p:nvPr>
            <p:ph type="ftr" sz="quarter" idx="11"/>
          </p:nvPr>
        </p:nvSpPr>
        <p:spPr>
          <a:xfrm>
            <a:off x="825624" y="6555770"/>
            <a:ext cx="4120449" cy="329614"/>
          </a:xfrm>
        </p:spPr>
        <p:txBody>
          <a:bodyPr/>
          <a:lstStyle/>
          <a:p>
            <a:pPr algn="r">
              <a:defRPr/>
            </a:pPr>
            <a:r>
              <a:rPr lang="en-US" kern="0" dirty="0">
                <a:solidFill>
                  <a:prstClr val="white"/>
                </a:solidFill>
              </a:rPr>
              <a:t>M. </a:t>
            </a:r>
            <a:r>
              <a:rPr lang="en-US" kern="0" dirty="0" err="1">
                <a:solidFill>
                  <a:prstClr val="white"/>
                </a:solidFill>
              </a:rPr>
              <a:t>Richou</a:t>
            </a:r>
            <a:r>
              <a:rPr lang="en-US" kern="0" dirty="0">
                <a:solidFill>
                  <a:prstClr val="white"/>
                </a:solidFill>
              </a:rPr>
              <a:t> |  W transition meeting | 28</a:t>
            </a:r>
            <a:r>
              <a:rPr lang="en-US" kern="0" baseline="30000" dirty="0">
                <a:solidFill>
                  <a:prstClr val="white"/>
                </a:solidFill>
              </a:rPr>
              <a:t>th</a:t>
            </a:r>
            <a:r>
              <a:rPr lang="en-US" kern="0" dirty="0">
                <a:solidFill>
                  <a:prstClr val="white"/>
                </a:solidFill>
              </a:rPr>
              <a:t> of April 2026</a:t>
            </a:r>
          </a:p>
        </p:txBody>
      </p:sp>
      <p:sp>
        <p:nvSpPr>
          <p:cNvPr id="5" name="Espace réservé du numéro de diapositive 4">
            <a:extLst>
              <a:ext uri="{FF2B5EF4-FFF2-40B4-BE49-F238E27FC236}">
                <a16:creationId xmlns:a16="http://schemas.microsoft.com/office/drawing/2014/main" id="{4EB51978-815C-4A8A-B6E2-405FBD16C5D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13</a:t>
            </a:fld>
            <a:endParaRPr lang="en-GB" dirty="0">
              <a:solidFill>
                <a:prstClr val="white"/>
              </a:solidFill>
            </a:endParaRPr>
          </a:p>
        </p:txBody>
      </p:sp>
      <p:graphicFrame>
        <p:nvGraphicFramePr>
          <p:cNvPr id="6" name="Tableau 7">
            <a:extLst>
              <a:ext uri="{FF2B5EF4-FFF2-40B4-BE49-F238E27FC236}">
                <a16:creationId xmlns:a16="http://schemas.microsoft.com/office/drawing/2014/main" id="{20F3C701-9800-49AE-BD79-6AF3BC8FC6AB}"/>
              </a:ext>
            </a:extLst>
          </p:cNvPr>
          <p:cNvGraphicFramePr>
            <a:graphicFrameLocks noGrp="1"/>
          </p:cNvGraphicFramePr>
          <p:nvPr>
            <p:ph idx="1"/>
            <p:extLst>
              <p:ext uri="{D42A27DB-BD31-4B8C-83A1-F6EECF244321}">
                <p14:modId xmlns:p14="http://schemas.microsoft.com/office/powerpoint/2010/main" val="3790575723"/>
              </p:ext>
            </p:extLst>
          </p:nvPr>
        </p:nvGraphicFramePr>
        <p:xfrm>
          <a:off x="626330" y="915130"/>
          <a:ext cx="10728324" cy="3060700"/>
        </p:xfrm>
        <a:graphic>
          <a:graphicData uri="http://schemas.openxmlformats.org/drawingml/2006/table">
            <a:tbl>
              <a:tblPr firstRow="1" bandRow="1">
                <a:tableStyleId>{5C22544A-7EE6-4342-B048-85BDC9FD1C3A}</a:tableStyleId>
              </a:tblPr>
              <a:tblGrid>
                <a:gridCol w="2682081">
                  <a:extLst>
                    <a:ext uri="{9D8B030D-6E8A-4147-A177-3AD203B41FA5}">
                      <a16:colId xmlns:a16="http://schemas.microsoft.com/office/drawing/2014/main" val="3058697067"/>
                    </a:ext>
                  </a:extLst>
                </a:gridCol>
                <a:gridCol w="2682081">
                  <a:extLst>
                    <a:ext uri="{9D8B030D-6E8A-4147-A177-3AD203B41FA5}">
                      <a16:colId xmlns:a16="http://schemas.microsoft.com/office/drawing/2014/main" val="1306700450"/>
                    </a:ext>
                  </a:extLst>
                </a:gridCol>
                <a:gridCol w="2682081">
                  <a:extLst>
                    <a:ext uri="{9D8B030D-6E8A-4147-A177-3AD203B41FA5}">
                      <a16:colId xmlns:a16="http://schemas.microsoft.com/office/drawing/2014/main" val="3581518565"/>
                    </a:ext>
                  </a:extLst>
                </a:gridCol>
                <a:gridCol w="2682081">
                  <a:extLst>
                    <a:ext uri="{9D8B030D-6E8A-4147-A177-3AD203B41FA5}">
                      <a16:colId xmlns:a16="http://schemas.microsoft.com/office/drawing/2014/main" val="618712002"/>
                    </a:ext>
                  </a:extLst>
                </a:gridCol>
              </a:tblGrid>
              <a:tr h="370840">
                <a:tc>
                  <a:txBody>
                    <a:bodyPr/>
                    <a:lstStyle/>
                    <a:p>
                      <a:endParaRPr lang="fr-FR" sz="1800"/>
                    </a:p>
                  </a:txBody>
                  <a:tcPr/>
                </a:tc>
                <a:tc>
                  <a:txBody>
                    <a:bodyPr/>
                    <a:lstStyle/>
                    <a:p>
                      <a:r>
                        <a:rPr lang="fr-FR" sz="1800" dirty="0"/>
                        <a:t>GLADIS</a:t>
                      </a:r>
                    </a:p>
                  </a:txBody>
                  <a:tcPr/>
                </a:tc>
                <a:tc>
                  <a:txBody>
                    <a:bodyPr/>
                    <a:lstStyle/>
                    <a:p>
                      <a:r>
                        <a:rPr lang="fr-FR" sz="1800" dirty="0">
                          <a:solidFill>
                            <a:srgbClr val="FFFF00"/>
                          </a:solidFill>
                        </a:rPr>
                        <a:t>SATIR</a:t>
                      </a:r>
                    </a:p>
                  </a:txBody>
                  <a:tcPr/>
                </a:tc>
                <a:tc>
                  <a:txBody>
                    <a:bodyPr/>
                    <a:lstStyle/>
                    <a:p>
                      <a:r>
                        <a:rPr lang="fr-FR" sz="1800" dirty="0">
                          <a:solidFill>
                            <a:schemeClr val="tx2"/>
                          </a:solidFill>
                        </a:rPr>
                        <a:t>UT</a:t>
                      </a:r>
                    </a:p>
                  </a:txBody>
                  <a:tcPr/>
                </a:tc>
                <a:extLst>
                  <a:ext uri="{0D108BD9-81ED-4DB2-BD59-A6C34878D82A}">
                    <a16:rowId xmlns:a16="http://schemas.microsoft.com/office/drawing/2014/main" val="2021345938"/>
                  </a:ext>
                </a:extLst>
              </a:tr>
              <a:tr h="370840">
                <a:tc>
                  <a:txBody>
                    <a:bodyPr/>
                    <a:lstStyle/>
                    <a:p>
                      <a:r>
                        <a:rPr lang="fr-FR" dirty="0"/>
                        <a:t>ISM-01</a:t>
                      </a:r>
                    </a:p>
                  </a:txBody>
                  <a:tcPr/>
                </a:tc>
                <a:tc>
                  <a:txBody>
                    <a:bodyPr/>
                    <a:lstStyle/>
                    <a:p>
                      <a:r>
                        <a:rPr lang="fr-FR" dirty="0"/>
                        <a:t>OK (FT not </a:t>
                      </a:r>
                      <a:r>
                        <a:rPr lang="fr-FR" dirty="0" err="1"/>
                        <a:t>tested</a:t>
                      </a:r>
                      <a:r>
                        <a:rPr lang="fr-FR" dirty="0"/>
                        <a:t>)</a:t>
                      </a:r>
                    </a:p>
                  </a:txBody>
                  <a:tcPr/>
                </a:tc>
                <a:tc>
                  <a:txBody>
                    <a:bodyPr/>
                    <a:lstStyle/>
                    <a:p>
                      <a:r>
                        <a:rPr lang="fr-FR" sz="1800" b="1" kern="1200" dirty="0">
                          <a:solidFill>
                            <a:srgbClr val="00B050"/>
                          </a:solidFill>
                          <a:latin typeface="+mn-lt"/>
                          <a:ea typeface="+mn-ea"/>
                          <a:cs typeface="+mn-cs"/>
                        </a:rPr>
                        <a:t>MB#2 to 9 </a:t>
                      </a:r>
                    </a:p>
                    <a:p>
                      <a:r>
                        <a:rPr lang="fr-FR" sz="1800" b="1" kern="1200" dirty="0">
                          <a:solidFill>
                            <a:srgbClr val="00B0F0"/>
                          </a:solidFill>
                          <a:latin typeface="+mn-lt"/>
                          <a:ea typeface="+mn-ea"/>
                          <a:cs typeface="+mn-cs"/>
                        </a:rPr>
                        <a:t>FT#5  (</a:t>
                      </a:r>
                      <a:r>
                        <a:rPr lang="fr-FR" sz="1800" b="1" kern="1200" dirty="0" err="1">
                          <a:solidFill>
                            <a:srgbClr val="00B0F0"/>
                          </a:solidFill>
                          <a:latin typeface="+mn-lt"/>
                          <a:ea typeface="+mn-ea"/>
                          <a:cs typeface="+mn-cs"/>
                        </a:rPr>
                        <a:t>larger</a:t>
                      </a:r>
                      <a:r>
                        <a:rPr lang="fr-FR" sz="1800" b="1" kern="1200" dirty="0">
                          <a:solidFill>
                            <a:srgbClr val="00B0F0"/>
                          </a:solidFill>
                          <a:latin typeface="+mn-lt"/>
                          <a:ea typeface="+mn-ea"/>
                          <a:cs typeface="+mn-cs"/>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kern="1200" dirty="0" err="1">
                          <a:solidFill>
                            <a:schemeClr val="tx1"/>
                          </a:solidFill>
                          <a:latin typeface="+mn-lt"/>
                          <a:ea typeface="+mn-ea"/>
                          <a:cs typeface="+mn-cs"/>
                        </a:rPr>
                        <a:t>From</a:t>
                      </a:r>
                      <a:r>
                        <a:rPr lang="fr-FR" sz="1600" b="0" kern="1200" dirty="0">
                          <a:solidFill>
                            <a:schemeClr val="tx1"/>
                          </a:solidFill>
                          <a:latin typeface="+mn-lt"/>
                          <a:ea typeface="+mn-ea"/>
                          <a:cs typeface="+mn-cs"/>
                        </a:rPr>
                        <a:t> </a:t>
                      </a:r>
                      <a:r>
                        <a:rPr lang="fr-FR" sz="1600" b="0" kern="1200" dirty="0" err="1">
                          <a:solidFill>
                            <a:schemeClr val="tx1"/>
                          </a:solidFill>
                          <a:latin typeface="+mn-lt"/>
                          <a:ea typeface="+mn-ea"/>
                          <a:cs typeface="+mn-cs"/>
                        </a:rPr>
                        <a:t>outside</a:t>
                      </a:r>
                      <a:r>
                        <a:rPr lang="fr-FR" sz="1600" b="0" kern="120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dirty="0">
                          <a:solidFill>
                            <a:srgbClr val="00B050"/>
                          </a:solidFill>
                          <a:latin typeface="+mn-lt"/>
                          <a:ea typeface="+mn-ea"/>
                          <a:cs typeface="+mn-cs"/>
                        </a:rPr>
                        <a:t>MB#2 to 9 (</a:t>
                      </a:r>
                      <a:r>
                        <a:rPr lang="fr-FR" sz="1800" b="1" kern="1200" dirty="0" err="1">
                          <a:solidFill>
                            <a:srgbClr val="00B050"/>
                          </a:solidFill>
                          <a:latin typeface="+mn-lt"/>
                          <a:ea typeface="+mn-ea"/>
                          <a:cs typeface="+mn-cs"/>
                        </a:rPr>
                        <a:t>detachement</a:t>
                      </a:r>
                      <a:r>
                        <a:rPr lang="fr-FR" sz="1800" b="1" kern="1200" dirty="0">
                          <a:solidFill>
                            <a:srgbClr val="00B050"/>
                          </a:solidFill>
                          <a:latin typeface="+mn-lt"/>
                          <a:ea typeface="+mn-ea"/>
                          <a:cs typeface="+mn-cs"/>
                        </a:rPr>
                        <a:t> at Cu/</a:t>
                      </a:r>
                      <a:r>
                        <a:rPr lang="fr-FR" sz="1800" b="1" kern="1200" dirty="0" err="1">
                          <a:solidFill>
                            <a:srgbClr val="00B050"/>
                          </a:solidFill>
                          <a:latin typeface="+mn-lt"/>
                          <a:ea typeface="+mn-ea"/>
                          <a:cs typeface="+mn-cs"/>
                        </a:rPr>
                        <a:t>CuCrZr</a:t>
                      </a:r>
                      <a:r>
                        <a:rPr lang="fr-FR" sz="1800" b="1" kern="1200" dirty="0">
                          <a:solidFill>
                            <a:srgbClr val="00B050"/>
                          </a:solidFill>
                          <a:latin typeface="+mn-lt"/>
                          <a:ea typeface="+mn-ea"/>
                          <a:cs typeface="+mn-cs"/>
                        </a:rPr>
                        <a:t>) </a:t>
                      </a:r>
                    </a:p>
                    <a:p>
                      <a:pPr marL="0" algn="l" defTabSz="914400" rtl="0" eaLnBrk="1" latinLnBrk="0" hangingPunct="1"/>
                      <a:r>
                        <a:rPr lang="fr-FR" sz="1800" b="0" kern="1200" dirty="0" err="1">
                          <a:solidFill>
                            <a:schemeClr val="tx1"/>
                          </a:solidFill>
                          <a:latin typeface="+mn-lt"/>
                          <a:ea typeface="+mn-ea"/>
                          <a:cs typeface="+mn-cs"/>
                        </a:rPr>
                        <a:t>FT#all</a:t>
                      </a:r>
                      <a:endParaRPr lang="fr-FR" sz="1800" b="0" kern="1200" dirty="0">
                        <a:solidFill>
                          <a:schemeClr val="tx1"/>
                        </a:solidFill>
                        <a:latin typeface="+mn-lt"/>
                        <a:ea typeface="+mn-ea"/>
                        <a:cs typeface="+mn-cs"/>
                      </a:endParaRPr>
                    </a:p>
                    <a:p>
                      <a:endParaRPr lang="fr-FR" dirty="0"/>
                    </a:p>
                  </a:txBody>
                  <a:tcPr/>
                </a:tc>
                <a:extLst>
                  <a:ext uri="{0D108BD9-81ED-4DB2-BD59-A6C34878D82A}">
                    <a16:rowId xmlns:a16="http://schemas.microsoft.com/office/drawing/2014/main" val="1210093554"/>
                  </a:ext>
                </a:extLst>
              </a:tr>
              <a:tr h="370840">
                <a:tc>
                  <a:txBody>
                    <a:bodyPr/>
                    <a:lstStyle/>
                    <a:p>
                      <a:r>
                        <a:rPr lang="fr-FR" dirty="0"/>
                        <a:t>ISM-02</a:t>
                      </a:r>
                    </a:p>
                  </a:txBody>
                  <a:tcPr/>
                </a:tc>
                <a:tc>
                  <a:txBody>
                    <a:bodyPr/>
                    <a:lstStyle/>
                    <a:p>
                      <a:r>
                        <a:rPr lang="fr-FR" dirty="0"/>
                        <a:t>Failure</a:t>
                      </a:r>
                    </a:p>
                    <a:p>
                      <a:r>
                        <a:rPr lang="fr-FR" dirty="0" err="1"/>
                        <a:t>Sign</a:t>
                      </a:r>
                      <a:r>
                        <a:rPr lang="fr-FR" dirty="0"/>
                        <a:t> on </a:t>
                      </a:r>
                      <a:r>
                        <a:rPr lang="fr-FR" dirty="0">
                          <a:solidFill>
                            <a:srgbClr val="00B050"/>
                          </a:solidFill>
                        </a:rPr>
                        <a:t>MB#2 </a:t>
                      </a:r>
                      <a:r>
                        <a:rPr lang="fr-FR" dirty="0"/>
                        <a:t>and </a:t>
                      </a:r>
                      <a:r>
                        <a:rPr lang="fr-FR" sz="1800" b="1" kern="1200" dirty="0">
                          <a:solidFill>
                            <a:srgbClr val="00B0F0"/>
                          </a:solidFill>
                          <a:latin typeface="+mn-lt"/>
                          <a:ea typeface="+mn-ea"/>
                          <a:cs typeface="+mn-cs"/>
                        </a:rPr>
                        <a:t>FT#1</a:t>
                      </a:r>
                    </a:p>
                  </a:txBody>
                  <a:tcPr/>
                </a:tc>
                <a:tc>
                  <a:txBody>
                    <a:bodyPr/>
                    <a:lstStyle/>
                    <a:p>
                      <a:pPr marL="0" algn="l" defTabSz="914400" rtl="0" eaLnBrk="1" latinLnBrk="0" hangingPunct="1"/>
                      <a:r>
                        <a:rPr lang="fr-FR" sz="1800" b="1" kern="1200" dirty="0">
                          <a:solidFill>
                            <a:srgbClr val="00B0F0"/>
                          </a:solidFill>
                          <a:latin typeface="+mn-lt"/>
                          <a:ea typeface="+mn-ea"/>
                          <a:cs typeface="+mn-cs"/>
                        </a:rPr>
                        <a:t>MB#1; FT#1; FT#4 (</a:t>
                      </a:r>
                      <a:r>
                        <a:rPr lang="fr-FR" sz="1800" b="1" kern="1200" dirty="0" err="1">
                          <a:solidFill>
                            <a:srgbClr val="00B0F0"/>
                          </a:solidFill>
                          <a:latin typeface="+mn-lt"/>
                          <a:ea typeface="+mn-ea"/>
                          <a:cs typeface="+mn-cs"/>
                        </a:rPr>
                        <a:t>larger</a:t>
                      </a:r>
                      <a:r>
                        <a:rPr lang="fr-FR" sz="1800" b="1" kern="1200" dirty="0">
                          <a:solidFill>
                            <a:srgbClr val="00B0F0"/>
                          </a:solidFill>
                          <a:latin typeface="+mn-lt"/>
                          <a:ea typeface="+mn-ea"/>
                          <a:cs typeface="+mn-cs"/>
                        </a:rPr>
                        <a:t>)</a:t>
                      </a:r>
                    </a:p>
                    <a:p>
                      <a:pPr marL="0" algn="l" defTabSz="914400" rtl="0" eaLnBrk="1" latinLnBrk="0" hangingPunct="1"/>
                      <a:r>
                        <a:rPr lang="fr-FR" sz="1800" b="1" kern="1200" dirty="0">
                          <a:solidFill>
                            <a:srgbClr val="00B050"/>
                          </a:solidFill>
                          <a:latin typeface="+mn-lt"/>
                          <a:ea typeface="+mn-ea"/>
                          <a:cs typeface="+mn-cs"/>
                        </a:rPr>
                        <a:t>MB#2 to 6; </a:t>
                      </a:r>
                      <a:r>
                        <a:rPr lang="fr-FR" b="1" dirty="0">
                          <a:solidFill>
                            <a:srgbClr val="00B050"/>
                          </a:solidFill>
                        </a:rPr>
                        <a:t>MB#</a:t>
                      </a:r>
                      <a:r>
                        <a:rPr lang="fr-FR" sz="1800" b="1" kern="1200" dirty="0">
                          <a:solidFill>
                            <a:srgbClr val="00B050"/>
                          </a:solidFill>
                          <a:latin typeface="+mn-lt"/>
                          <a:ea typeface="+mn-ea"/>
                          <a:cs typeface="+mn-cs"/>
                        </a:rPr>
                        <a:t>10</a:t>
                      </a:r>
                      <a:endParaRPr lang="fr-FR" sz="1800" b="1" kern="1200" dirty="0">
                        <a:solidFill>
                          <a:srgbClr val="00B0F0"/>
                        </a:solidFill>
                        <a:latin typeface="+mn-lt"/>
                        <a:ea typeface="+mn-ea"/>
                        <a:cs typeface="+mn-cs"/>
                      </a:endParaRPr>
                    </a:p>
                  </a:txBody>
                  <a:tcPr/>
                </a:tc>
                <a:tc>
                  <a:txBody>
                    <a:bodyPr/>
                    <a:lstStyle/>
                    <a:p>
                      <a:r>
                        <a:rPr lang="fr-FR" b="1" dirty="0">
                          <a:solidFill>
                            <a:schemeClr val="tx1"/>
                          </a:solidFill>
                        </a:rPr>
                        <a:t>No </a:t>
                      </a:r>
                      <a:r>
                        <a:rPr lang="fr-FR" b="1" dirty="0" err="1">
                          <a:solidFill>
                            <a:schemeClr val="tx1"/>
                          </a:solidFill>
                        </a:rPr>
                        <a:t>swirl</a:t>
                      </a:r>
                      <a:r>
                        <a:rPr lang="fr-FR" b="1" dirty="0">
                          <a:solidFill>
                            <a:schemeClr val="tx1"/>
                          </a:solidFill>
                        </a:rPr>
                        <a:t> – </a:t>
                      </a:r>
                      <a:r>
                        <a:rPr lang="fr-FR" b="1" dirty="0" err="1">
                          <a:solidFill>
                            <a:schemeClr val="tx1"/>
                          </a:solidFill>
                        </a:rPr>
                        <a:t>conventional</a:t>
                      </a:r>
                      <a:r>
                        <a:rPr lang="fr-FR" b="1" dirty="0">
                          <a:solidFill>
                            <a:schemeClr val="tx1"/>
                          </a:solidFill>
                        </a:rPr>
                        <a:t> </a:t>
                      </a:r>
                      <a:r>
                        <a:rPr lang="fr-FR" b="1" dirty="0" err="1">
                          <a:solidFill>
                            <a:schemeClr val="tx1"/>
                          </a:solidFill>
                        </a:rPr>
                        <a:t>method</a:t>
                      </a:r>
                      <a:endParaRPr lang="fr-FR" b="1" dirty="0">
                        <a:solidFill>
                          <a:schemeClr val="tx1"/>
                        </a:solidFill>
                      </a:endParaRPr>
                    </a:p>
                    <a:p>
                      <a:r>
                        <a:rPr lang="fr-FR" b="1" dirty="0">
                          <a:solidFill>
                            <a:srgbClr val="00B0F0"/>
                          </a:solidFill>
                        </a:rPr>
                        <a:t>MB#1 (</a:t>
                      </a:r>
                      <a:r>
                        <a:rPr lang="fr-FR" b="1" dirty="0" err="1">
                          <a:solidFill>
                            <a:srgbClr val="00B0F0"/>
                          </a:solidFill>
                        </a:rPr>
                        <a:t>larger</a:t>
                      </a:r>
                      <a:r>
                        <a:rPr lang="fr-FR" b="1" dirty="0">
                          <a:solidFill>
                            <a:srgbClr val="00B0F0"/>
                          </a:solidFill>
                        </a:rPr>
                        <a:t>)</a:t>
                      </a:r>
                    </a:p>
                    <a:p>
                      <a:r>
                        <a:rPr lang="fr-FR" b="1" dirty="0">
                          <a:solidFill>
                            <a:srgbClr val="00B050"/>
                          </a:solidFill>
                        </a:rPr>
                        <a:t>MB#</a:t>
                      </a:r>
                      <a:r>
                        <a:rPr lang="fr-FR" sz="1800" b="1" kern="1200" dirty="0">
                          <a:solidFill>
                            <a:srgbClr val="00B050"/>
                          </a:solidFill>
                          <a:latin typeface="+mn-lt"/>
                          <a:ea typeface="+mn-ea"/>
                          <a:cs typeface="+mn-cs"/>
                        </a:rPr>
                        <a:t>2 to 7;</a:t>
                      </a:r>
                      <a:r>
                        <a:rPr lang="fr-FR" dirty="0"/>
                        <a:t> </a:t>
                      </a:r>
                      <a:r>
                        <a:rPr lang="fr-FR" b="1" dirty="0">
                          <a:solidFill>
                            <a:srgbClr val="00B050"/>
                          </a:solidFill>
                        </a:rPr>
                        <a:t>MB#</a:t>
                      </a:r>
                      <a:r>
                        <a:rPr lang="fr-FR" sz="1800" b="1" kern="1200" dirty="0">
                          <a:solidFill>
                            <a:srgbClr val="00B050"/>
                          </a:solidFill>
                          <a:latin typeface="+mn-lt"/>
                          <a:ea typeface="+mn-ea"/>
                          <a:cs typeface="+mn-cs"/>
                        </a:rPr>
                        <a:t>10</a:t>
                      </a:r>
                      <a:endParaRPr lang="fr-FR" dirty="0"/>
                    </a:p>
                    <a:p>
                      <a:pPr marL="0" algn="l" defTabSz="914400" rtl="0" eaLnBrk="1" latinLnBrk="0" hangingPunct="1"/>
                      <a:r>
                        <a:rPr lang="fr-FR" sz="1800" b="1" kern="1200" dirty="0">
                          <a:solidFill>
                            <a:srgbClr val="00B0F0"/>
                          </a:solidFill>
                          <a:latin typeface="+mn-lt"/>
                          <a:ea typeface="+mn-ea"/>
                          <a:cs typeface="+mn-cs"/>
                        </a:rPr>
                        <a:t>FT#4 (</a:t>
                      </a:r>
                      <a:r>
                        <a:rPr lang="fr-FR" sz="1800" b="1" kern="1200" dirty="0" err="1">
                          <a:solidFill>
                            <a:srgbClr val="00B0F0"/>
                          </a:solidFill>
                          <a:latin typeface="+mn-lt"/>
                          <a:ea typeface="+mn-ea"/>
                          <a:cs typeface="+mn-cs"/>
                        </a:rPr>
                        <a:t>larger</a:t>
                      </a:r>
                      <a:r>
                        <a:rPr lang="fr-FR" sz="1800" b="1" kern="1200" dirty="0">
                          <a:solidFill>
                            <a:srgbClr val="00B0F0"/>
                          </a:solidFill>
                          <a:latin typeface="+mn-lt"/>
                          <a:ea typeface="+mn-ea"/>
                          <a:cs typeface="+mn-cs"/>
                        </a:rPr>
                        <a:t>)</a:t>
                      </a:r>
                    </a:p>
                    <a:p>
                      <a:pPr marL="0" algn="l" defTabSz="914400" rtl="0" eaLnBrk="1" latinLnBrk="0" hangingPunct="1"/>
                      <a:r>
                        <a:rPr lang="fr-FR" sz="1800" b="0" kern="1200" dirty="0" err="1">
                          <a:solidFill>
                            <a:schemeClr val="tx1"/>
                          </a:solidFill>
                          <a:latin typeface="+mn-lt"/>
                          <a:ea typeface="+mn-ea"/>
                          <a:cs typeface="+mn-cs"/>
                        </a:rPr>
                        <a:t>FT#all</a:t>
                      </a:r>
                      <a:endParaRPr lang="fr-FR" sz="1800" b="0" kern="1200" dirty="0">
                        <a:solidFill>
                          <a:schemeClr val="tx1"/>
                        </a:solidFill>
                        <a:latin typeface="+mn-lt"/>
                        <a:ea typeface="+mn-ea"/>
                        <a:cs typeface="+mn-cs"/>
                      </a:endParaRPr>
                    </a:p>
                  </a:txBody>
                  <a:tcPr/>
                </a:tc>
                <a:extLst>
                  <a:ext uri="{0D108BD9-81ED-4DB2-BD59-A6C34878D82A}">
                    <a16:rowId xmlns:a16="http://schemas.microsoft.com/office/drawing/2014/main" val="1450072727"/>
                  </a:ext>
                </a:extLst>
              </a:tr>
            </a:tbl>
          </a:graphicData>
        </a:graphic>
      </p:graphicFrame>
      <p:sp>
        <p:nvSpPr>
          <p:cNvPr id="7" name="ZoneTexte 6">
            <a:extLst>
              <a:ext uri="{FF2B5EF4-FFF2-40B4-BE49-F238E27FC236}">
                <a16:creationId xmlns:a16="http://schemas.microsoft.com/office/drawing/2014/main" id="{34922BCD-F909-4639-A092-A9FEB29FBF27}"/>
              </a:ext>
            </a:extLst>
          </p:cNvPr>
          <p:cNvSpPr txBox="1"/>
          <p:nvPr/>
        </p:nvSpPr>
        <p:spPr>
          <a:xfrm>
            <a:off x="2371094" y="4852277"/>
            <a:ext cx="9667326" cy="646331"/>
          </a:xfrm>
          <a:prstGeom prst="rect">
            <a:avLst/>
          </a:prstGeom>
          <a:noFill/>
        </p:spPr>
        <p:txBody>
          <a:bodyPr wrap="none" rtlCol="0">
            <a:spAutoFit/>
          </a:bodyPr>
          <a:lstStyle/>
          <a:p>
            <a:pPr marL="285750" indent="-285750">
              <a:buFont typeface="Wingdings" panose="05000000000000000000" pitchFamily="2" charset="2"/>
              <a:buChar char="è"/>
            </a:pPr>
            <a:r>
              <a:rPr lang="fr-FR" dirty="0">
                <a:sym typeface="Wingdings" panose="05000000000000000000" pitchFamily="2" charset="2"/>
              </a:rPr>
              <a:t>Good </a:t>
            </a:r>
            <a:r>
              <a:rPr lang="fr-FR" dirty="0" err="1">
                <a:sym typeface="Wingdings" panose="05000000000000000000" pitchFamily="2" charset="2"/>
              </a:rPr>
              <a:t>correlation</a:t>
            </a:r>
            <a:r>
              <a:rPr lang="fr-FR" dirty="0">
                <a:sym typeface="Wingdings" panose="05000000000000000000" pitchFamily="2" charset="2"/>
              </a:rPr>
              <a:t> </a:t>
            </a:r>
            <a:r>
              <a:rPr lang="fr-FR" dirty="0" err="1">
                <a:sym typeface="Wingdings" panose="05000000000000000000" pitchFamily="2" charset="2"/>
              </a:rPr>
              <a:t>between</a:t>
            </a:r>
            <a:r>
              <a:rPr lang="fr-FR" dirty="0">
                <a:sym typeface="Wingdings" panose="05000000000000000000" pitchFamily="2" charset="2"/>
              </a:rPr>
              <a:t> SATIR and UT</a:t>
            </a:r>
          </a:p>
          <a:p>
            <a:pPr marL="285750" indent="-285750">
              <a:buFont typeface="Wingdings" panose="05000000000000000000" pitchFamily="2" charset="2"/>
              <a:buChar char="è"/>
            </a:pPr>
            <a:r>
              <a:rPr lang="fr-FR" dirty="0" err="1">
                <a:sym typeface="Wingdings" panose="05000000000000000000" pitchFamily="2" charset="2"/>
              </a:rPr>
              <a:t>Metallographic</a:t>
            </a:r>
            <a:r>
              <a:rPr lang="fr-FR" dirty="0">
                <a:sym typeface="Wingdings" panose="05000000000000000000" pitchFamily="2" charset="2"/>
              </a:rPr>
              <a:t> </a:t>
            </a:r>
            <a:r>
              <a:rPr lang="fr-FR" dirty="0" err="1">
                <a:sym typeface="Wingdings" panose="05000000000000000000" pitchFamily="2" charset="2"/>
              </a:rPr>
              <a:t>examination</a:t>
            </a:r>
            <a:r>
              <a:rPr lang="fr-FR" dirty="0">
                <a:sym typeface="Wingdings" panose="05000000000000000000" pitchFamily="2" charset="2"/>
              </a:rPr>
              <a:t> </a:t>
            </a:r>
            <a:r>
              <a:rPr lang="fr-FR" dirty="0" err="1">
                <a:sym typeface="Wingdings" panose="05000000000000000000" pitchFamily="2" charset="2"/>
              </a:rPr>
              <a:t>performed</a:t>
            </a:r>
            <a:r>
              <a:rPr lang="fr-FR" dirty="0">
                <a:sym typeface="Wingdings" panose="05000000000000000000" pitchFamily="2" charset="2"/>
              </a:rPr>
              <a:t> </a:t>
            </a:r>
            <a:r>
              <a:rPr lang="fr-FR" dirty="0" err="1">
                <a:sym typeface="Wingdings" panose="05000000000000000000" pitchFamily="2" charset="2"/>
              </a:rPr>
              <a:t>after</a:t>
            </a:r>
            <a:r>
              <a:rPr lang="fr-FR" dirty="0">
                <a:sym typeface="Wingdings" panose="05000000000000000000" pitchFamily="2" charset="2"/>
              </a:rPr>
              <a:t> HHF tests lead to </a:t>
            </a:r>
            <a:r>
              <a:rPr lang="fr-FR" dirty="0" err="1">
                <a:sym typeface="Wingdings" panose="05000000000000000000" pitchFamily="2" charset="2"/>
              </a:rPr>
              <a:t>confirm</a:t>
            </a:r>
            <a:r>
              <a:rPr lang="fr-FR" dirty="0">
                <a:sym typeface="Wingdings" panose="05000000000000000000" pitchFamily="2" charset="2"/>
              </a:rPr>
              <a:t> the Cu/</a:t>
            </a:r>
            <a:r>
              <a:rPr lang="fr-FR" dirty="0" err="1">
                <a:sym typeface="Wingdings" panose="05000000000000000000" pitchFamily="2" charset="2"/>
              </a:rPr>
              <a:t>CuCrZr</a:t>
            </a:r>
            <a:r>
              <a:rPr lang="fr-FR" dirty="0">
                <a:sym typeface="Wingdings" panose="05000000000000000000" pitchFamily="2" charset="2"/>
              </a:rPr>
              <a:t> </a:t>
            </a:r>
            <a:r>
              <a:rPr lang="fr-FR" dirty="0" err="1">
                <a:sym typeface="Wingdings" panose="05000000000000000000" pitchFamily="2" charset="2"/>
              </a:rPr>
              <a:t>detachment</a:t>
            </a:r>
            <a:endParaRPr lang="fr-FR" dirty="0">
              <a:sym typeface="Wingdings" panose="05000000000000000000" pitchFamily="2" charset="2"/>
            </a:endParaRPr>
          </a:p>
        </p:txBody>
      </p:sp>
      <p:pic>
        <p:nvPicPr>
          <p:cNvPr id="8" name="Image 7">
            <a:extLst>
              <a:ext uri="{FF2B5EF4-FFF2-40B4-BE49-F238E27FC236}">
                <a16:creationId xmlns:a16="http://schemas.microsoft.com/office/drawing/2014/main" id="{7404ECFB-3E11-4A0F-B748-1366F3904701}"/>
              </a:ext>
            </a:extLst>
          </p:cNvPr>
          <p:cNvPicPr>
            <a:picLocks noChangeAspect="1"/>
          </p:cNvPicPr>
          <p:nvPr/>
        </p:nvPicPr>
        <p:blipFill rotWithShape="1">
          <a:blip r:embed="rId2"/>
          <a:srcRect l="19542" t="8736" b="60307"/>
          <a:stretch/>
        </p:blipFill>
        <p:spPr>
          <a:xfrm>
            <a:off x="4232642" y="1855753"/>
            <a:ext cx="3837373" cy="778169"/>
          </a:xfrm>
          <a:prstGeom prst="rect">
            <a:avLst/>
          </a:prstGeom>
        </p:spPr>
      </p:pic>
      <p:sp>
        <p:nvSpPr>
          <p:cNvPr id="9" name="Ellipse 8">
            <a:extLst>
              <a:ext uri="{FF2B5EF4-FFF2-40B4-BE49-F238E27FC236}">
                <a16:creationId xmlns:a16="http://schemas.microsoft.com/office/drawing/2014/main" id="{5D4CF113-EE21-46B0-9275-AD6DA981B350}"/>
              </a:ext>
            </a:extLst>
          </p:cNvPr>
          <p:cNvSpPr/>
          <p:nvPr/>
        </p:nvSpPr>
        <p:spPr>
          <a:xfrm>
            <a:off x="7489333" y="2100202"/>
            <a:ext cx="140677" cy="1494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0" name="Ellipse 9">
            <a:extLst>
              <a:ext uri="{FF2B5EF4-FFF2-40B4-BE49-F238E27FC236}">
                <a16:creationId xmlns:a16="http://schemas.microsoft.com/office/drawing/2014/main" id="{0979E272-5E28-4AFB-8A76-564E13593974}"/>
              </a:ext>
            </a:extLst>
          </p:cNvPr>
          <p:cNvSpPr/>
          <p:nvPr/>
        </p:nvSpPr>
        <p:spPr>
          <a:xfrm>
            <a:off x="5865687" y="2100202"/>
            <a:ext cx="140677" cy="1494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1" name="Ellipse 10">
            <a:extLst>
              <a:ext uri="{FF2B5EF4-FFF2-40B4-BE49-F238E27FC236}">
                <a16:creationId xmlns:a16="http://schemas.microsoft.com/office/drawing/2014/main" id="{0A586BAC-DDD6-4300-9CC1-5AF0BF9AEA12}"/>
              </a:ext>
            </a:extLst>
          </p:cNvPr>
          <p:cNvSpPr/>
          <p:nvPr/>
        </p:nvSpPr>
        <p:spPr>
          <a:xfrm>
            <a:off x="5355343" y="1968317"/>
            <a:ext cx="140677" cy="1494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2" name="Ellipse 11">
            <a:extLst>
              <a:ext uri="{FF2B5EF4-FFF2-40B4-BE49-F238E27FC236}">
                <a16:creationId xmlns:a16="http://schemas.microsoft.com/office/drawing/2014/main" id="{C0D395E0-9B42-4932-8F87-1B2EE9DF0AC4}"/>
              </a:ext>
            </a:extLst>
          </p:cNvPr>
          <p:cNvSpPr/>
          <p:nvPr/>
        </p:nvSpPr>
        <p:spPr>
          <a:xfrm>
            <a:off x="4473181" y="1968317"/>
            <a:ext cx="140677" cy="1494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cxnSp>
        <p:nvCxnSpPr>
          <p:cNvPr id="13" name="Connecteur droit avec flèche 12">
            <a:extLst>
              <a:ext uri="{FF2B5EF4-FFF2-40B4-BE49-F238E27FC236}">
                <a16:creationId xmlns:a16="http://schemas.microsoft.com/office/drawing/2014/main" id="{67A4E8D6-CEA6-4837-B122-0B941E71F157}"/>
              </a:ext>
            </a:extLst>
          </p:cNvPr>
          <p:cNvCxnSpPr>
            <a:cxnSpLocks/>
          </p:cNvCxnSpPr>
          <p:nvPr/>
        </p:nvCxnSpPr>
        <p:spPr>
          <a:xfrm flipH="1">
            <a:off x="4625193" y="2041587"/>
            <a:ext cx="685018"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4018030B-B8A2-48D3-96C9-E50FE49CBC03}"/>
              </a:ext>
            </a:extLst>
          </p:cNvPr>
          <p:cNvCxnSpPr>
            <a:cxnSpLocks/>
          </p:cNvCxnSpPr>
          <p:nvPr/>
        </p:nvCxnSpPr>
        <p:spPr>
          <a:xfrm flipH="1" flipV="1">
            <a:off x="6006364" y="2166144"/>
            <a:ext cx="1412630" cy="8793"/>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2C61ECEC-271F-4F1C-BEFC-04F78241B2AF}"/>
              </a:ext>
            </a:extLst>
          </p:cNvPr>
          <p:cNvPicPr>
            <a:picLocks noChangeAspect="1"/>
          </p:cNvPicPr>
          <p:nvPr/>
        </p:nvPicPr>
        <p:blipFill rotWithShape="1">
          <a:blip r:embed="rId2"/>
          <a:srcRect l="19542" t="9396" b="59647"/>
          <a:stretch/>
        </p:blipFill>
        <p:spPr>
          <a:xfrm>
            <a:off x="4240752" y="3493556"/>
            <a:ext cx="3837373" cy="778169"/>
          </a:xfrm>
          <a:prstGeom prst="rect">
            <a:avLst/>
          </a:prstGeom>
        </p:spPr>
      </p:pic>
      <p:sp>
        <p:nvSpPr>
          <p:cNvPr id="16" name="Ellipse 15">
            <a:extLst>
              <a:ext uri="{FF2B5EF4-FFF2-40B4-BE49-F238E27FC236}">
                <a16:creationId xmlns:a16="http://schemas.microsoft.com/office/drawing/2014/main" id="{1EFCB62A-FBAB-419D-90C7-BE64A22D75B3}"/>
              </a:ext>
            </a:extLst>
          </p:cNvPr>
          <p:cNvSpPr/>
          <p:nvPr/>
        </p:nvSpPr>
        <p:spPr>
          <a:xfrm>
            <a:off x="7714709" y="3607295"/>
            <a:ext cx="140677" cy="1494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7" name="Ellipse 16">
            <a:extLst>
              <a:ext uri="{FF2B5EF4-FFF2-40B4-BE49-F238E27FC236}">
                <a16:creationId xmlns:a16="http://schemas.microsoft.com/office/drawing/2014/main" id="{7042D556-4F02-47F7-A3FC-3A08468B0417}"/>
              </a:ext>
            </a:extLst>
          </p:cNvPr>
          <p:cNvSpPr/>
          <p:nvPr/>
        </p:nvSpPr>
        <p:spPr>
          <a:xfrm>
            <a:off x="6322240" y="3611300"/>
            <a:ext cx="140677" cy="1494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8" name="Ellipse 17">
            <a:extLst>
              <a:ext uri="{FF2B5EF4-FFF2-40B4-BE49-F238E27FC236}">
                <a16:creationId xmlns:a16="http://schemas.microsoft.com/office/drawing/2014/main" id="{BD4FF1A1-D560-4C05-B003-60F527A13816}"/>
              </a:ext>
            </a:extLst>
          </p:cNvPr>
          <p:cNvSpPr/>
          <p:nvPr/>
        </p:nvSpPr>
        <p:spPr>
          <a:xfrm>
            <a:off x="5363453" y="3589517"/>
            <a:ext cx="140677" cy="1494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9" name="Ellipse 18">
            <a:extLst>
              <a:ext uri="{FF2B5EF4-FFF2-40B4-BE49-F238E27FC236}">
                <a16:creationId xmlns:a16="http://schemas.microsoft.com/office/drawing/2014/main" id="{3ED4A9BF-8BC8-431F-9006-5CB20F596C3F}"/>
              </a:ext>
            </a:extLst>
          </p:cNvPr>
          <p:cNvSpPr/>
          <p:nvPr/>
        </p:nvSpPr>
        <p:spPr>
          <a:xfrm>
            <a:off x="4481291" y="3589517"/>
            <a:ext cx="140677" cy="1494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cxnSp>
        <p:nvCxnSpPr>
          <p:cNvPr id="20" name="Connecteur droit avec flèche 19">
            <a:extLst>
              <a:ext uri="{FF2B5EF4-FFF2-40B4-BE49-F238E27FC236}">
                <a16:creationId xmlns:a16="http://schemas.microsoft.com/office/drawing/2014/main" id="{EFB1526C-7D52-40F9-A33F-A6C0C2498B73}"/>
              </a:ext>
            </a:extLst>
          </p:cNvPr>
          <p:cNvCxnSpPr>
            <a:cxnSpLocks/>
          </p:cNvCxnSpPr>
          <p:nvPr/>
        </p:nvCxnSpPr>
        <p:spPr>
          <a:xfrm flipH="1">
            <a:off x="6518957" y="3686141"/>
            <a:ext cx="1107832"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9C3CFF55-A406-412E-8416-6B22D985ED79}"/>
              </a:ext>
            </a:extLst>
          </p:cNvPr>
          <p:cNvCxnSpPr>
            <a:cxnSpLocks/>
          </p:cNvCxnSpPr>
          <p:nvPr/>
        </p:nvCxnSpPr>
        <p:spPr>
          <a:xfrm flipH="1">
            <a:off x="4627051" y="3648132"/>
            <a:ext cx="685018"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8BE04B0F-14CA-41EC-B80F-0B2241255F5A}"/>
              </a:ext>
            </a:extLst>
          </p:cNvPr>
          <p:cNvPicPr>
            <a:picLocks noChangeAspect="1"/>
          </p:cNvPicPr>
          <p:nvPr/>
        </p:nvPicPr>
        <p:blipFill>
          <a:blip r:embed="rId3"/>
          <a:stretch>
            <a:fillRect/>
          </a:stretch>
        </p:blipFill>
        <p:spPr>
          <a:xfrm>
            <a:off x="305190" y="1633283"/>
            <a:ext cx="1927127" cy="4325330"/>
          </a:xfrm>
          <a:prstGeom prst="rect">
            <a:avLst/>
          </a:prstGeom>
        </p:spPr>
      </p:pic>
      <p:sp>
        <p:nvSpPr>
          <p:cNvPr id="23" name="Ellipse 22">
            <a:extLst>
              <a:ext uri="{FF2B5EF4-FFF2-40B4-BE49-F238E27FC236}">
                <a16:creationId xmlns:a16="http://schemas.microsoft.com/office/drawing/2014/main" id="{F70FD576-7600-43D7-BCF9-58285AA3B543}"/>
              </a:ext>
            </a:extLst>
          </p:cNvPr>
          <p:cNvSpPr/>
          <p:nvPr/>
        </p:nvSpPr>
        <p:spPr>
          <a:xfrm>
            <a:off x="7489332" y="2358226"/>
            <a:ext cx="140677" cy="14947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4" name="Ellipse 23">
            <a:extLst>
              <a:ext uri="{FF2B5EF4-FFF2-40B4-BE49-F238E27FC236}">
                <a16:creationId xmlns:a16="http://schemas.microsoft.com/office/drawing/2014/main" id="{F42303D0-307B-44C9-98AB-9AB89DE1D9EC}"/>
              </a:ext>
            </a:extLst>
          </p:cNvPr>
          <p:cNvSpPr/>
          <p:nvPr/>
        </p:nvSpPr>
        <p:spPr>
          <a:xfrm>
            <a:off x="5865686" y="2358226"/>
            <a:ext cx="140677" cy="14947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cxnSp>
        <p:nvCxnSpPr>
          <p:cNvPr id="25" name="Connecteur droit avec flèche 24">
            <a:extLst>
              <a:ext uri="{FF2B5EF4-FFF2-40B4-BE49-F238E27FC236}">
                <a16:creationId xmlns:a16="http://schemas.microsoft.com/office/drawing/2014/main" id="{62CDDB99-B199-471D-A9DE-CD7BA4380252}"/>
              </a:ext>
            </a:extLst>
          </p:cNvPr>
          <p:cNvCxnSpPr>
            <a:cxnSpLocks/>
          </p:cNvCxnSpPr>
          <p:nvPr/>
        </p:nvCxnSpPr>
        <p:spPr>
          <a:xfrm flipH="1" flipV="1">
            <a:off x="6026525" y="2425348"/>
            <a:ext cx="1412630" cy="879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BE7A6E9D-4EDE-4F2E-9CA2-43ACC95BD851}"/>
              </a:ext>
            </a:extLst>
          </p:cNvPr>
          <p:cNvSpPr/>
          <p:nvPr/>
        </p:nvSpPr>
        <p:spPr>
          <a:xfrm>
            <a:off x="5355343" y="2200580"/>
            <a:ext cx="140677" cy="14947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7" name="Ellipse 26">
            <a:extLst>
              <a:ext uri="{FF2B5EF4-FFF2-40B4-BE49-F238E27FC236}">
                <a16:creationId xmlns:a16="http://schemas.microsoft.com/office/drawing/2014/main" id="{2131907E-9DBC-4230-B5E2-FCCF801F0241}"/>
              </a:ext>
            </a:extLst>
          </p:cNvPr>
          <p:cNvSpPr/>
          <p:nvPr/>
        </p:nvSpPr>
        <p:spPr>
          <a:xfrm>
            <a:off x="4473181" y="2200580"/>
            <a:ext cx="140677" cy="14947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cxnSp>
        <p:nvCxnSpPr>
          <p:cNvPr id="28" name="Connecteur droit avec flèche 27">
            <a:extLst>
              <a:ext uri="{FF2B5EF4-FFF2-40B4-BE49-F238E27FC236}">
                <a16:creationId xmlns:a16="http://schemas.microsoft.com/office/drawing/2014/main" id="{BF077878-1A88-4C74-88A0-26779E3B88E5}"/>
              </a:ext>
            </a:extLst>
          </p:cNvPr>
          <p:cNvCxnSpPr>
            <a:cxnSpLocks/>
          </p:cNvCxnSpPr>
          <p:nvPr/>
        </p:nvCxnSpPr>
        <p:spPr>
          <a:xfrm flipH="1">
            <a:off x="4625193" y="2273850"/>
            <a:ext cx="685018"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E62E73FD-2C2D-4BF0-AD85-4CD35C4C08C4}"/>
              </a:ext>
            </a:extLst>
          </p:cNvPr>
          <p:cNvSpPr/>
          <p:nvPr/>
        </p:nvSpPr>
        <p:spPr>
          <a:xfrm>
            <a:off x="7714709" y="3897637"/>
            <a:ext cx="140677" cy="14947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0" name="Ellipse 29">
            <a:extLst>
              <a:ext uri="{FF2B5EF4-FFF2-40B4-BE49-F238E27FC236}">
                <a16:creationId xmlns:a16="http://schemas.microsoft.com/office/drawing/2014/main" id="{3D780DB5-2504-4976-B4FA-4D039D2F2F22}"/>
              </a:ext>
            </a:extLst>
          </p:cNvPr>
          <p:cNvSpPr/>
          <p:nvPr/>
        </p:nvSpPr>
        <p:spPr>
          <a:xfrm>
            <a:off x="6544977" y="3897637"/>
            <a:ext cx="140677" cy="14947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cxnSp>
        <p:nvCxnSpPr>
          <p:cNvPr id="31" name="Connecteur droit avec flèche 30">
            <a:extLst>
              <a:ext uri="{FF2B5EF4-FFF2-40B4-BE49-F238E27FC236}">
                <a16:creationId xmlns:a16="http://schemas.microsoft.com/office/drawing/2014/main" id="{70E555EF-E12E-424F-9E07-FCD2EC511988}"/>
              </a:ext>
            </a:extLst>
          </p:cNvPr>
          <p:cNvCxnSpPr>
            <a:cxnSpLocks/>
          </p:cNvCxnSpPr>
          <p:nvPr/>
        </p:nvCxnSpPr>
        <p:spPr>
          <a:xfrm flipH="1">
            <a:off x="6782726" y="3976483"/>
            <a:ext cx="844063"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B711C82F-EA5F-4BB0-B568-5883E8E6674D}"/>
              </a:ext>
            </a:extLst>
          </p:cNvPr>
          <p:cNvSpPr/>
          <p:nvPr/>
        </p:nvSpPr>
        <p:spPr>
          <a:xfrm>
            <a:off x="5356831" y="3839022"/>
            <a:ext cx="140677" cy="14947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3" name="Ellipse 32">
            <a:extLst>
              <a:ext uri="{FF2B5EF4-FFF2-40B4-BE49-F238E27FC236}">
                <a16:creationId xmlns:a16="http://schemas.microsoft.com/office/drawing/2014/main" id="{B4AAD6A5-BB5E-497E-9648-C17A0ECBBB68}"/>
              </a:ext>
            </a:extLst>
          </p:cNvPr>
          <p:cNvSpPr/>
          <p:nvPr/>
        </p:nvSpPr>
        <p:spPr>
          <a:xfrm>
            <a:off x="4474669" y="3839022"/>
            <a:ext cx="140677" cy="14947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cxnSp>
        <p:nvCxnSpPr>
          <p:cNvPr id="34" name="Connecteur droit avec flèche 33">
            <a:extLst>
              <a:ext uri="{FF2B5EF4-FFF2-40B4-BE49-F238E27FC236}">
                <a16:creationId xmlns:a16="http://schemas.microsoft.com/office/drawing/2014/main" id="{C032A070-DBAA-4525-8853-BB086FCD7670}"/>
              </a:ext>
            </a:extLst>
          </p:cNvPr>
          <p:cNvCxnSpPr>
            <a:cxnSpLocks/>
          </p:cNvCxnSpPr>
          <p:nvPr/>
        </p:nvCxnSpPr>
        <p:spPr>
          <a:xfrm flipH="1">
            <a:off x="4620429" y="3897637"/>
            <a:ext cx="685018"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Ellipse 34">
            <a:extLst>
              <a:ext uri="{FF2B5EF4-FFF2-40B4-BE49-F238E27FC236}">
                <a16:creationId xmlns:a16="http://schemas.microsoft.com/office/drawing/2014/main" id="{074CA1FF-EAFF-444D-A9D5-860C290FAFFB}"/>
              </a:ext>
            </a:extLst>
          </p:cNvPr>
          <p:cNvSpPr/>
          <p:nvPr/>
        </p:nvSpPr>
        <p:spPr>
          <a:xfrm>
            <a:off x="5592050" y="3610805"/>
            <a:ext cx="140677" cy="1494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6" name="Ellipse 35">
            <a:extLst>
              <a:ext uri="{FF2B5EF4-FFF2-40B4-BE49-F238E27FC236}">
                <a16:creationId xmlns:a16="http://schemas.microsoft.com/office/drawing/2014/main" id="{1218FBCC-8081-4D86-BE16-49DDF2EDE8E0}"/>
              </a:ext>
            </a:extLst>
          </p:cNvPr>
          <p:cNvSpPr/>
          <p:nvPr/>
        </p:nvSpPr>
        <p:spPr>
          <a:xfrm>
            <a:off x="5592050" y="3839022"/>
            <a:ext cx="140677" cy="14947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Tree>
    <p:extLst>
      <p:ext uri="{BB962C8B-B14F-4D97-AF65-F5344CB8AC3E}">
        <p14:creationId xmlns:p14="http://schemas.microsoft.com/office/powerpoint/2010/main" val="24594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402081-EC41-498A-B22A-0664DED00C80}"/>
              </a:ext>
            </a:extLst>
          </p:cNvPr>
          <p:cNvSpPr>
            <a:spLocks noGrp="1"/>
          </p:cNvSpPr>
          <p:nvPr>
            <p:ph type="title"/>
          </p:nvPr>
        </p:nvSpPr>
        <p:spPr/>
        <p:txBody>
          <a:bodyPr/>
          <a:lstStyle/>
          <a:p>
            <a:r>
              <a:rPr lang="fr-FR" dirty="0"/>
              <a:t>Test </a:t>
            </a:r>
            <a:r>
              <a:rPr lang="fr-FR" dirty="0" err="1"/>
              <a:t>mock</a:t>
            </a:r>
            <a:r>
              <a:rPr lang="fr-FR" dirty="0"/>
              <a:t>-up ISM-03 - </a:t>
            </a:r>
            <a:r>
              <a:rPr lang="fr-FR" dirty="0" err="1"/>
              <a:t>Proposal</a:t>
            </a:r>
            <a:r>
              <a:rPr lang="fr-FR" dirty="0"/>
              <a:t> (GLADIS, 2026)</a:t>
            </a:r>
          </a:p>
        </p:txBody>
      </p:sp>
      <p:sp>
        <p:nvSpPr>
          <p:cNvPr id="5" name="Espace réservé du numéro de diapositive 4">
            <a:extLst>
              <a:ext uri="{FF2B5EF4-FFF2-40B4-BE49-F238E27FC236}">
                <a16:creationId xmlns:a16="http://schemas.microsoft.com/office/drawing/2014/main" id="{E0231CE1-8E5B-45F7-836A-5699467C46EF}"/>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0" cap="none" spc="0" normalizeH="0" baseline="0" noProof="0" smtClean="0">
                <a:ln>
                  <a:noFill/>
                </a:ln>
                <a:solidFill>
                  <a:prstClr val="white"/>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400" b="0" i="0" u="none" strike="noStrike" kern="0" cap="none" spc="0" normalizeH="0" baseline="0" noProof="0" dirty="0">
              <a:ln>
                <a:noFill/>
              </a:ln>
              <a:solidFill>
                <a:prstClr val="white"/>
              </a:solidFill>
              <a:effectLst/>
              <a:uLnTx/>
              <a:uFillTx/>
              <a:latin typeface="Calibri"/>
              <a:cs typeface="Arial"/>
            </a:endParaRPr>
          </a:p>
        </p:txBody>
      </p:sp>
      <p:pic>
        <p:nvPicPr>
          <p:cNvPr id="6" name="Image 5">
            <a:extLst>
              <a:ext uri="{FF2B5EF4-FFF2-40B4-BE49-F238E27FC236}">
                <a16:creationId xmlns:a16="http://schemas.microsoft.com/office/drawing/2014/main" id="{3BD7E6AB-2901-455A-B331-F8AD100D91EE}"/>
              </a:ext>
            </a:extLst>
          </p:cNvPr>
          <p:cNvPicPr>
            <a:picLocks noChangeAspect="1"/>
          </p:cNvPicPr>
          <p:nvPr/>
        </p:nvPicPr>
        <p:blipFill>
          <a:blip r:embed="rId2"/>
          <a:stretch>
            <a:fillRect/>
          </a:stretch>
        </p:blipFill>
        <p:spPr>
          <a:xfrm>
            <a:off x="118717" y="1347230"/>
            <a:ext cx="4031778" cy="2165641"/>
          </a:xfrm>
          <a:prstGeom prst="rect">
            <a:avLst/>
          </a:prstGeom>
        </p:spPr>
      </p:pic>
      <p:pic>
        <p:nvPicPr>
          <p:cNvPr id="7" name="Image 6">
            <a:extLst>
              <a:ext uri="{FF2B5EF4-FFF2-40B4-BE49-F238E27FC236}">
                <a16:creationId xmlns:a16="http://schemas.microsoft.com/office/drawing/2014/main" id="{7CC3FDDD-741F-4C6E-A923-F5B2E0188962}"/>
              </a:ext>
            </a:extLst>
          </p:cNvPr>
          <p:cNvPicPr>
            <a:picLocks noChangeAspect="1"/>
          </p:cNvPicPr>
          <p:nvPr/>
        </p:nvPicPr>
        <p:blipFill>
          <a:blip r:embed="rId3"/>
          <a:stretch>
            <a:fillRect/>
          </a:stretch>
        </p:blipFill>
        <p:spPr>
          <a:xfrm>
            <a:off x="69752" y="3538052"/>
            <a:ext cx="3693243" cy="2035419"/>
          </a:xfrm>
          <a:prstGeom prst="rect">
            <a:avLst/>
          </a:prstGeom>
        </p:spPr>
      </p:pic>
      <p:pic>
        <p:nvPicPr>
          <p:cNvPr id="8" name="Image 7">
            <a:extLst>
              <a:ext uri="{FF2B5EF4-FFF2-40B4-BE49-F238E27FC236}">
                <a16:creationId xmlns:a16="http://schemas.microsoft.com/office/drawing/2014/main" id="{BD07135E-2DB1-4AB7-AFFD-7CF383E16C83}"/>
              </a:ext>
            </a:extLst>
          </p:cNvPr>
          <p:cNvPicPr>
            <a:picLocks noChangeAspect="1"/>
          </p:cNvPicPr>
          <p:nvPr/>
        </p:nvPicPr>
        <p:blipFill>
          <a:blip r:embed="rId4"/>
          <a:stretch>
            <a:fillRect/>
          </a:stretch>
        </p:blipFill>
        <p:spPr>
          <a:xfrm>
            <a:off x="4844798" y="943660"/>
            <a:ext cx="4630120" cy="2773249"/>
          </a:xfrm>
          <a:prstGeom prst="rect">
            <a:avLst/>
          </a:prstGeom>
        </p:spPr>
      </p:pic>
      <p:sp>
        <p:nvSpPr>
          <p:cNvPr id="9" name="ZoneTexte 8">
            <a:extLst>
              <a:ext uri="{FF2B5EF4-FFF2-40B4-BE49-F238E27FC236}">
                <a16:creationId xmlns:a16="http://schemas.microsoft.com/office/drawing/2014/main" id="{F3C40D6B-8D95-4282-B6DB-6B7670825D4C}"/>
              </a:ext>
            </a:extLst>
          </p:cNvPr>
          <p:cNvSpPr txBox="1"/>
          <p:nvPr/>
        </p:nvSpPr>
        <p:spPr>
          <a:xfrm>
            <a:off x="118717" y="675718"/>
            <a:ext cx="10341293" cy="646331"/>
          </a:xfrm>
          <a:prstGeom prst="rect">
            <a:avLst/>
          </a:prstGeom>
          <a:noFill/>
        </p:spPr>
        <p:txBody>
          <a:bodyPr wrap="none" rtlCol="0">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0" cap="none" spc="0" normalizeH="0" baseline="0" noProof="0" dirty="0">
                <a:ln>
                  <a:noFill/>
                </a:ln>
                <a:solidFill>
                  <a:prstClr val="black"/>
                </a:solidFill>
                <a:effectLst/>
                <a:uLnTx/>
                <a:uFillTx/>
                <a:latin typeface="Calibri"/>
                <a:cs typeface="Arial"/>
              </a:rPr>
              <a:t>ISM-03 </a:t>
            </a:r>
            <a:r>
              <a:rPr kumimoji="0" lang="fr-FR" sz="1800" b="0" i="0" u="none" strike="noStrike" kern="0" cap="none" spc="0" normalizeH="0" baseline="0" noProof="0" dirty="0" err="1">
                <a:ln>
                  <a:noFill/>
                </a:ln>
                <a:solidFill>
                  <a:prstClr val="black"/>
                </a:solidFill>
                <a:effectLst/>
                <a:uLnTx/>
                <a:uFillTx/>
                <a:latin typeface="Calibri"/>
                <a:cs typeface="Arial"/>
              </a:rPr>
              <a:t>manufacturing</a:t>
            </a:r>
            <a:r>
              <a:rPr kumimoji="0" lang="fr-FR" sz="1800" b="0" i="0" u="none" strike="noStrike" kern="0" cap="none" spc="0" normalizeH="0" baseline="0" noProof="0" dirty="0">
                <a:ln>
                  <a:noFill/>
                </a:ln>
                <a:solidFill>
                  <a:prstClr val="black"/>
                </a:solidFill>
                <a:effectLst/>
                <a:uLnTx/>
                <a:uFillTx/>
                <a:latin typeface="Calibri"/>
                <a:cs typeface="Arial"/>
              </a:rPr>
              <a:t> technologies and </a:t>
            </a:r>
            <a:r>
              <a:rPr kumimoji="0" lang="fr-FR" sz="1800" b="0" i="0" u="none" strike="noStrike" kern="0" cap="none" spc="0" normalizeH="0" baseline="0" noProof="0" dirty="0" err="1">
                <a:ln>
                  <a:noFill/>
                </a:ln>
                <a:solidFill>
                  <a:prstClr val="black"/>
                </a:solidFill>
                <a:effectLst/>
                <a:uLnTx/>
                <a:uFillTx/>
                <a:latin typeface="Calibri"/>
                <a:cs typeface="Arial"/>
              </a:rPr>
              <a:t>steps</a:t>
            </a:r>
            <a:r>
              <a:rPr kumimoji="0" lang="fr-FR" sz="1800" b="0" i="0" u="none" strike="noStrike" kern="0" cap="none" spc="0" normalizeH="0" baseline="0" noProof="0" dirty="0">
                <a:ln>
                  <a:noFill/>
                </a:ln>
                <a:solidFill>
                  <a:prstClr val="black"/>
                </a:solidFill>
                <a:effectLst/>
                <a:uLnTx/>
                <a:uFillTx/>
                <a:latin typeface="Calibri"/>
                <a:cs typeface="Arial"/>
              </a:rPr>
              <a:t> </a:t>
            </a:r>
            <a:r>
              <a:rPr kumimoji="0" lang="fr-FR" sz="1800" b="0" i="0" u="none" strike="noStrike" kern="0" cap="none" spc="0" normalizeH="0" baseline="0" noProof="0" dirty="0" err="1">
                <a:ln>
                  <a:noFill/>
                </a:ln>
                <a:solidFill>
                  <a:prstClr val="black"/>
                </a:solidFill>
                <a:effectLst/>
                <a:uLnTx/>
                <a:uFillTx/>
                <a:latin typeface="Calibri"/>
                <a:cs typeface="Arial"/>
              </a:rPr>
              <a:t>integrate</a:t>
            </a:r>
            <a:r>
              <a:rPr kumimoji="0" lang="fr-FR" sz="1800" b="0" i="0" u="none" strike="noStrike" kern="0" cap="none" spc="0" normalizeH="0" baseline="0" noProof="0" dirty="0">
                <a:ln>
                  <a:noFill/>
                </a:ln>
                <a:solidFill>
                  <a:prstClr val="black"/>
                </a:solidFill>
                <a:effectLst/>
                <a:uLnTx/>
                <a:uFillTx/>
                <a:latin typeface="Calibri"/>
                <a:cs typeface="Arial"/>
              </a:rPr>
              <a:t> the feedback </a:t>
            </a:r>
            <a:r>
              <a:rPr kumimoji="0" lang="fr-FR" sz="1800" b="0" i="0" u="none" strike="noStrike" kern="0" cap="none" spc="0" normalizeH="0" baseline="0" noProof="0" dirty="0" err="1">
                <a:ln>
                  <a:noFill/>
                </a:ln>
                <a:solidFill>
                  <a:prstClr val="black"/>
                </a:solidFill>
                <a:effectLst/>
                <a:uLnTx/>
                <a:uFillTx/>
                <a:latin typeface="Calibri"/>
                <a:cs typeface="Arial"/>
              </a:rPr>
              <a:t>from</a:t>
            </a:r>
            <a:r>
              <a:rPr kumimoji="0" lang="fr-FR" sz="1800" b="0" i="0" u="none" strike="noStrike" kern="0" cap="none" spc="0" normalizeH="0" baseline="0" noProof="0" dirty="0">
                <a:ln>
                  <a:noFill/>
                </a:ln>
                <a:solidFill>
                  <a:prstClr val="black"/>
                </a:solidFill>
                <a:effectLst/>
                <a:uLnTx/>
                <a:uFillTx/>
                <a:latin typeface="Calibri"/>
                <a:cs typeface="Arial"/>
              </a:rPr>
              <a:t> the </a:t>
            </a:r>
            <a:r>
              <a:rPr kumimoji="0" lang="fr-FR" sz="1800" b="0" i="0" u="none" strike="noStrike" kern="0" cap="none" spc="0" normalizeH="0" baseline="0" noProof="0" dirty="0" err="1">
                <a:ln>
                  <a:noFill/>
                </a:ln>
                <a:solidFill>
                  <a:prstClr val="black"/>
                </a:solidFill>
                <a:effectLst/>
                <a:uLnTx/>
                <a:uFillTx/>
                <a:latin typeface="Calibri"/>
                <a:cs typeface="Arial"/>
              </a:rPr>
              <a:t>other</a:t>
            </a:r>
            <a:r>
              <a:rPr kumimoji="0" lang="fr-FR" sz="1800" b="0" i="0" u="none" strike="noStrike" kern="0" cap="none" spc="0" normalizeH="0" baseline="0" noProof="0" dirty="0">
                <a:ln>
                  <a:noFill/>
                </a:ln>
                <a:solidFill>
                  <a:prstClr val="black"/>
                </a:solidFill>
                <a:effectLst/>
                <a:uLnTx/>
                <a:uFillTx/>
                <a:latin typeface="Calibri"/>
                <a:cs typeface="Arial"/>
              </a:rPr>
              <a:t> ISM </a:t>
            </a:r>
            <a:r>
              <a:rPr kumimoji="0" lang="fr-FR" sz="1800" b="0" i="0" u="none" strike="noStrike" kern="0" cap="none" spc="0" normalizeH="0" baseline="0" noProof="0" dirty="0" err="1">
                <a:ln>
                  <a:noFill/>
                </a:ln>
                <a:solidFill>
                  <a:prstClr val="black"/>
                </a:solidFill>
                <a:effectLst/>
                <a:uLnTx/>
                <a:uFillTx/>
                <a:latin typeface="Calibri"/>
                <a:cs typeface="Arial"/>
              </a:rPr>
              <a:t>fab</a:t>
            </a:r>
            <a:r>
              <a:rPr kumimoji="0" lang="fr-FR" sz="1800" b="0" i="0" u="none" strike="noStrike" kern="0" cap="none" spc="0" normalizeH="0" baseline="0" noProof="0" dirty="0">
                <a:ln>
                  <a:noFill/>
                </a:ln>
                <a:solidFill>
                  <a:prstClr val="black"/>
                </a:solidFill>
                <a:effectLst/>
                <a:uLnTx/>
                <a:uFillTx/>
                <a:latin typeface="Calibri"/>
                <a:cs typeface="Arial"/>
              </a:rPr>
              <a:t>. and test.</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0" cap="none" spc="0" normalizeH="0" baseline="0" noProof="0" dirty="0">
                <a:ln>
                  <a:noFill/>
                </a:ln>
                <a:solidFill>
                  <a:prstClr val="black"/>
                </a:solidFill>
                <a:effectLst/>
                <a:uLnTx/>
                <a:uFillTx/>
                <a:latin typeface="Calibri"/>
                <a:cs typeface="Arial"/>
              </a:rPr>
              <a:t>Non destructive </a:t>
            </a:r>
            <a:r>
              <a:rPr kumimoji="0" lang="fr-FR" sz="1800" b="0" i="0" u="none" strike="noStrike" kern="0" cap="none" spc="0" normalizeH="0" baseline="0" noProof="0" dirty="0" err="1">
                <a:ln>
                  <a:noFill/>
                </a:ln>
                <a:solidFill>
                  <a:prstClr val="black"/>
                </a:solidFill>
                <a:effectLst/>
                <a:uLnTx/>
                <a:uFillTx/>
                <a:latin typeface="Calibri"/>
                <a:cs typeface="Arial"/>
              </a:rPr>
              <a:t>testing</a:t>
            </a:r>
            <a:r>
              <a:rPr kumimoji="0" lang="fr-FR" sz="1800" b="0" i="0" u="none" strike="noStrike" kern="0" cap="none" spc="0" normalizeH="0" baseline="0" noProof="0" dirty="0">
                <a:ln>
                  <a:noFill/>
                </a:ln>
                <a:solidFill>
                  <a:prstClr val="black"/>
                </a:solidFill>
                <a:effectLst/>
                <a:uLnTx/>
                <a:uFillTx/>
                <a:latin typeface="Calibri"/>
                <a:cs typeface="Arial"/>
              </a:rPr>
              <a:t> (UT by ENEA)- OK</a:t>
            </a:r>
          </a:p>
        </p:txBody>
      </p:sp>
      <p:pic>
        <p:nvPicPr>
          <p:cNvPr id="10" name="Image 9">
            <a:extLst>
              <a:ext uri="{FF2B5EF4-FFF2-40B4-BE49-F238E27FC236}">
                <a16:creationId xmlns:a16="http://schemas.microsoft.com/office/drawing/2014/main" id="{B1261993-EC7C-40F4-8F42-D1E747804EF3}"/>
              </a:ext>
            </a:extLst>
          </p:cNvPr>
          <p:cNvPicPr>
            <a:picLocks noChangeAspect="1"/>
          </p:cNvPicPr>
          <p:nvPr/>
        </p:nvPicPr>
        <p:blipFill>
          <a:blip r:embed="rId5"/>
          <a:stretch>
            <a:fillRect/>
          </a:stretch>
        </p:blipFill>
        <p:spPr>
          <a:xfrm>
            <a:off x="4399266" y="3679161"/>
            <a:ext cx="5876360" cy="2035419"/>
          </a:xfrm>
          <a:prstGeom prst="rect">
            <a:avLst/>
          </a:prstGeom>
        </p:spPr>
      </p:pic>
      <p:sp>
        <p:nvSpPr>
          <p:cNvPr id="11" name="ZoneTexte 10">
            <a:extLst>
              <a:ext uri="{FF2B5EF4-FFF2-40B4-BE49-F238E27FC236}">
                <a16:creationId xmlns:a16="http://schemas.microsoft.com/office/drawing/2014/main" id="{33150511-B530-443E-AAD9-4B17848988BB}"/>
              </a:ext>
            </a:extLst>
          </p:cNvPr>
          <p:cNvSpPr txBox="1"/>
          <p:nvPr/>
        </p:nvSpPr>
        <p:spPr>
          <a:xfrm>
            <a:off x="720080" y="5802036"/>
            <a:ext cx="6024406" cy="646331"/>
          </a:xfrm>
          <a:prstGeom prst="rect">
            <a:avLst/>
          </a:prstGeom>
          <a:noFill/>
        </p:spPr>
        <p:txBody>
          <a:bodyPr wrap="none" rtlCol="0">
            <a:spAutoFit/>
          </a:bodyPr>
          <a:lstStyle/>
          <a:p>
            <a:pPr marL="285750" marR="0" lvl="0" indent="-285750" algn="l" defTabSz="91440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fr-FR" sz="1800" b="0" i="0" u="none" strike="noStrike" kern="0" cap="none" spc="0" normalizeH="0" baseline="0" noProof="0" dirty="0">
                <a:ln>
                  <a:noFill/>
                </a:ln>
                <a:solidFill>
                  <a:prstClr val="black"/>
                </a:solidFill>
                <a:effectLst/>
                <a:uLnTx/>
                <a:uFillTx/>
                <a:latin typeface="Calibri"/>
                <a:cs typeface="Arial"/>
              </a:rPr>
              <a:t>No </a:t>
            </a:r>
            <a:r>
              <a:rPr kumimoji="0" lang="fr-FR" sz="1800" b="0" i="0" u="none" strike="noStrike" kern="0" cap="none" spc="0" normalizeH="0" baseline="0" noProof="0" dirty="0" err="1">
                <a:ln>
                  <a:noFill/>
                </a:ln>
                <a:solidFill>
                  <a:prstClr val="black"/>
                </a:solidFill>
                <a:effectLst/>
                <a:uLnTx/>
                <a:uFillTx/>
                <a:latin typeface="Calibri"/>
                <a:cs typeface="Arial"/>
              </a:rPr>
              <a:t>sign</a:t>
            </a:r>
            <a:r>
              <a:rPr kumimoji="0" lang="fr-FR" sz="1800" b="0" i="0" u="none" strike="noStrike" kern="0" cap="none" spc="0" normalizeH="0" baseline="0" noProof="0" dirty="0">
                <a:ln>
                  <a:noFill/>
                </a:ln>
                <a:solidFill>
                  <a:prstClr val="black"/>
                </a:solidFill>
                <a:effectLst/>
                <a:uLnTx/>
                <a:uFillTx/>
                <a:latin typeface="Calibri"/>
                <a:cs typeface="Arial"/>
              </a:rPr>
              <a:t> of </a:t>
            </a:r>
            <a:r>
              <a:rPr kumimoji="0" lang="fr-FR" sz="1800" b="0" i="0" u="none" strike="noStrike" kern="0" cap="none" spc="0" normalizeH="0" baseline="0" noProof="0" dirty="0" err="1">
                <a:ln>
                  <a:noFill/>
                </a:ln>
                <a:solidFill>
                  <a:prstClr val="black"/>
                </a:solidFill>
                <a:effectLst/>
                <a:uLnTx/>
                <a:uFillTx/>
                <a:latin typeface="Calibri"/>
                <a:cs typeface="Arial"/>
              </a:rPr>
              <a:t>degradation</a:t>
            </a:r>
            <a:r>
              <a:rPr kumimoji="0" lang="fr-FR" sz="1800" b="0" i="0" u="none" strike="noStrike" kern="0" cap="none" spc="0" normalizeH="0" baseline="0" noProof="0" dirty="0">
                <a:ln>
                  <a:noFill/>
                </a:ln>
                <a:solidFill>
                  <a:prstClr val="black"/>
                </a:solidFill>
                <a:effectLst/>
                <a:uLnTx/>
                <a:uFillTx/>
                <a:latin typeface="Calibri"/>
                <a:cs typeface="Arial"/>
              </a:rPr>
              <a:t> </a:t>
            </a:r>
            <a:r>
              <a:rPr kumimoji="0" lang="fr-FR" sz="1800" b="0" i="0" u="none" strike="noStrike" kern="0" cap="none" spc="0" normalizeH="0" baseline="0" noProof="0" dirty="0" err="1">
                <a:ln>
                  <a:noFill/>
                </a:ln>
                <a:solidFill>
                  <a:prstClr val="black"/>
                </a:solidFill>
                <a:effectLst/>
                <a:uLnTx/>
                <a:uFillTx/>
                <a:latin typeface="Calibri"/>
                <a:cs typeface="Arial"/>
              </a:rPr>
              <a:t>after</a:t>
            </a:r>
            <a:r>
              <a:rPr kumimoji="0" lang="fr-FR" sz="1800" b="0" i="0" u="none" strike="noStrike" kern="0" cap="none" spc="0" normalizeH="0" baseline="0" noProof="0" dirty="0">
                <a:ln>
                  <a:noFill/>
                </a:ln>
                <a:solidFill>
                  <a:prstClr val="black"/>
                </a:solidFill>
                <a:effectLst/>
                <a:uLnTx/>
                <a:uFillTx/>
                <a:latin typeface="Calibri"/>
                <a:cs typeface="Arial"/>
              </a:rPr>
              <a:t> the </a:t>
            </a:r>
            <a:r>
              <a:rPr kumimoji="0" lang="fr-FR" sz="1800" b="0" i="0" u="none" strike="noStrike" kern="0" cap="none" spc="0" normalizeH="0" baseline="0" noProof="0" dirty="0" err="1">
                <a:ln>
                  <a:noFill/>
                </a:ln>
                <a:solidFill>
                  <a:prstClr val="black"/>
                </a:solidFill>
                <a:effectLst/>
                <a:uLnTx/>
                <a:uFillTx/>
                <a:latin typeface="Calibri"/>
                <a:cs typeface="Arial"/>
              </a:rPr>
              <a:t>completion</a:t>
            </a:r>
            <a:r>
              <a:rPr kumimoji="0" lang="fr-FR" sz="1800" b="0" i="0" u="none" strike="noStrike" kern="0" cap="none" spc="0" normalizeH="0" baseline="0" noProof="0" dirty="0">
                <a:ln>
                  <a:noFill/>
                </a:ln>
                <a:solidFill>
                  <a:prstClr val="black"/>
                </a:solidFill>
                <a:effectLst/>
                <a:uLnTx/>
                <a:uFillTx/>
                <a:latin typeface="Calibri"/>
                <a:cs typeface="Arial"/>
              </a:rPr>
              <a:t> of the HHF test</a:t>
            </a:r>
          </a:p>
          <a:p>
            <a:pPr marL="285750" marR="0" lvl="0" indent="-285750" algn="l" defTabSz="914400" eaLnBrk="1" fontAlgn="auto" latinLnBrk="0" hangingPunct="1">
              <a:lnSpc>
                <a:spcPct val="100000"/>
              </a:lnSpc>
              <a:spcBef>
                <a:spcPts val="0"/>
              </a:spcBef>
              <a:spcAft>
                <a:spcPts val="0"/>
              </a:spcAft>
              <a:buClrTx/>
              <a:buSzTx/>
              <a:buFont typeface="Wingdings" panose="05000000000000000000" pitchFamily="2" charset="2"/>
              <a:buChar char="è"/>
              <a:tabLst/>
              <a:defRPr/>
            </a:pPr>
            <a:r>
              <a:rPr lang="fr-FR" kern="0" dirty="0">
                <a:solidFill>
                  <a:prstClr val="black"/>
                </a:solidFill>
                <a:latin typeface="Calibri"/>
                <a:cs typeface="Arial"/>
              </a:rPr>
              <a:t>SATIR test post HHF and UT tests </a:t>
            </a:r>
            <a:r>
              <a:rPr lang="fr-FR" kern="0" dirty="0" err="1">
                <a:solidFill>
                  <a:prstClr val="black"/>
                </a:solidFill>
                <a:latin typeface="Calibri"/>
                <a:cs typeface="Arial"/>
              </a:rPr>
              <a:t>planned</a:t>
            </a:r>
            <a:endParaRPr kumimoji="0" lang="fr-FR" sz="1800" b="0" i="0" u="none" strike="noStrike" kern="0" cap="none" spc="0" normalizeH="0" baseline="0" noProof="0" dirty="0">
              <a:ln>
                <a:noFill/>
              </a:ln>
              <a:solidFill>
                <a:prstClr val="black"/>
              </a:solidFill>
              <a:effectLst/>
              <a:uLnTx/>
              <a:uFillTx/>
              <a:latin typeface="Calibri"/>
              <a:cs typeface="Arial"/>
            </a:endParaRPr>
          </a:p>
        </p:txBody>
      </p:sp>
      <p:sp>
        <p:nvSpPr>
          <p:cNvPr id="12" name="Espace réservé du pied de page 2">
            <a:extLst>
              <a:ext uri="{FF2B5EF4-FFF2-40B4-BE49-F238E27FC236}">
                <a16:creationId xmlns:a16="http://schemas.microsoft.com/office/drawing/2014/main" id="{79AC0CDB-BF0D-4DF0-9C4A-6B24C5EC57FB}"/>
              </a:ext>
            </a:extLst>
          </p:cNvPr>
          <p:cNvSpPr>
            <a:spLocks noGrp="1"/>
          </p:cNvSpPr>
          <p:nvPr>
            <p:ph type="ftr" sz="quarter" idx="11"/>
          </p:nvPr>
        </p:nvSpPr>
        <p:spPr>
          <a:xfrm>
            <a:off x="825624" y="6555770"/>
            <a:ext cx="4277318" cy="302230"/>
          </a:xfrm>
        </p:spPr>
        <p:txBody>
          <a:bodyPr/>
          <a:lstStyle/>
          <a:p>
            <a:pPr algn="r">
              <a:defRPr/>
            </a:pPr>
            <a:r>
              <a:rPr kumimoji="0" lang="en-US" sz="1200" b="0" i="0" u="none" strike="noStrike" kern="0" cap="none" spc="0" normalizeH="0" baseline="0" noProof="0" dirty="0">
                <a:ln>
                  <a:noFill/>
                </a:ln>
                <a:solidFill>
                  <a:prstClr val="white"/>
                </a:solidFill>
                <a:effectLst/>
                <a:uLnTx/>
                <a:uFillTx/>
                <a:latin typeface="Calibri"/>
                <a:cs typeface="Arial"/>
              </a:rPr>
              <a:t>M. </a:t>
            </a:r>
            <a:r>
              <a:rPr kumimoji="0" lang="en-US" sz="1200" b="0" i="0" u="none" strike="noStrike" kern="0" cap="none" spc="0" normalizeH="0" baseline="0" noProof="0" dirty="0" err="1">
                <a:ln>
                  <a:noFill/>
                </a:ln>
                <a:solidFill>
                  <a:prstClr val="white"/>
                </a:solidFill>
                <a:effectLst/>
                <a:uLnTx/>
                <a:uFillTx/>
                <a:latin typeface="Calibri"/>
                <a:cs typeface="Arial"/>
              </a:rPr>
              <a:t>Richou</a:t>
            </a:r>
            <a:r>
              <a:rPr kumimoji="0" lang="en-US" sz="1200" b="0" i="0" u="none" strike="noStrike" kern="0" cap="none" spc="0" normalizeH="0" baseline="0" noProof="0" dirty="0">
                <a:ln>
                  <a:noFill/>
                </a:ln>
                <a:solidFill>
                  <a:prstClr val="white"/>
                </a:solidFill>
                <a:effectLst/>
                <a:uLnTx/>
                <a:uFillTx/>
                <a:latin typeface="Calibri"/>
                <a:cs typeface="Arial"/>
              </a:rPr>
              <a:t>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p:txBody>
      </p:sp>
    </p:spTree>
    <p:extLst>
      <p:ext uri="{BB962C8B-B14F-4D97-AF65-F5344CB8AC3E}">
        <p14:creationId xmlns:p14="http://schemas.microsoft.com/office/powerpoint/2010/main" val="177249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BE6211-EE5F-4487-B608-5E5269F0AE2C}"/>
              </a:ext>
            </a:extLst>
          </p:cNvPr>
          <p:cNvSpPr>
            <a:spLocks noGrp="1"/>
          </p:cNvSpPr>
          <p:nvPr>
            <p:ph type="title"/>
          </p:nvPr>
        </p:nvSpPr>
        <p:spPr/>
        <p:txBody>
          <a:bodyPr/>
          <a:lstStyle/>
          <a:p>
            <a:r>
              <a:rPr lang="fr-FR" dirty="0"/>
              <a:t>Full </a:t>
            </a:r>
            <a:r>
              <a:rPr lang="fr-FR" dirty="0" err="1"/>
              <a:t>Scale</a:t>
            </a:r>
            <a:r>
              <a:rPr lang="fr-FR" dirty="0"/>
              <a:t> </a:t>
            </a:r>
            <a:r>
              <a:rPr lang="fr-FR" dirty="0" err="1"/>
              <a:t>mock</a:t>
            </a:r>
            <a:r>
              <a:rPr lang="fr-FR" dirty="0"/>
              <a:t>-up</a:t>
            </a:r>
          </a:p>
        </p:txBody>
      </p:sp>
      <p:sp>
        <p:nvSpPr>
          <p:cNvPr id="3" name="Espace réservé du pied de page 2">
            <a:extLst>
              <a:ext uri="{FF2B5EF4-FFF2-40B4-BE49-F238E27FC236}">
                <a16:creationId xmlns:a16="http://schemas.microsoft.com/office/drawing/2014/main" id="{0FAB4E7B-D990-4C33-83B6-5184F89F49F9}"/>
              </a:ext>
            </a:extLst>
          </p:cNvPr>
          <p:cNvSpPr>
            <a:spLocks noGrp="1"/>
          </p:cNvSpPr>
          <p:nvPr>
            <p:ph type="ftr" sz="quarter" idx="11"/>
          </p:nvPr>
        </p:nvSpPr>
        <p:spPr>
          <a:xfrm>
            <a:off x="825624" y="6555770"/>
            <a:ext cx="4053947" cy="329614"/>
          </a:xfrm>
        </p:spPr>
        <p:txBody>
          <a:bodyPr/>
          <a:lstStyle/>
          <a:p>
            <a:pPr algn="r">
              <a:defRPr/>
            </a:pPr>
            <a:r>
              <a:rPr kumimoji="0" lang="en-US" sz="1200" b="0" i="0" u="none" strike="noStrike" kern="0" cap="none" spc="0" normalizeH="0" baseline="0" noProof="0" dirty="0">
                <a:ln>
                  <a:noFill/>
                </a:ln>
                <a:solidFill>
                  <a:prstClr val="white"/>
                </a:solidFill>
                <a:effectLst/>
                <a:uLnTx/>
                <a:uFillTx/>
                <a:latin typeface="Calibri"/>
                <a:cs typeface="Arial"/>
              </a:rPr>
              <a:t>M. </a:t>
            </a:r>
            <a:r>
              <a:rPr kumimoji="0" lang="en-US" sz="1200" b="0" i="0" u="none" strike="noStrike" kern="0" cap="none" spc="0" normalizeH="0" baseline="0" noProof="0" dirty="0" err="1">
                <a:ln>
                  <a:noFill/>
                </a:ln>
                <a:solidFill>
                  <a:prstClr val="white"/>
                </a:solidFill>
                <a:effectLst/>
                <a:uLnTx/>
                <a:uFillTx/>
                <a:latin typeface="Calibri"/>
                <a:cs typeface="Arial"/>
              </a:rPr>
              <a:t>Richou</a:t>
            </a:r>
            <a:r>
              <a:rPr kumimoji="0" lang="en-US" sz="1200" b="0" i="0" u="none" strike="noStrike" kern="0" cap="none" spc="0" normalizeH="0" baseline="0" noProof="0" dirty="0">
                <a:ln>
                  <a:noFill/>
                </a:ln>
                <a:solidFill>
                  <a:prstClr val="white"/>
                </a:solidFill>
                <a:effectLst/>
                <a:uLnTx/>
                <a:uFillTx/>
                <a:latin typeface="Calibri"/>
                <a:cs typeface="Arial"/>
              </a:rPr>
              <a:t>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p:txBody>
      </p:sp>
      <p:sp>
        <p:nvSpPr>
          <p:cNvPr id="4" name="Espace réservé du numéro de diapositive 3">
            <a:extLst>
              <a:ext uri="{FF2B5EF4-FFF2-40B4-BE49-F238E27FC236}">
                <a16:creationId xmlns:a16="http://schemas.microsoft.com/office/drawing/2014/main" id="{D77448BC-17DF-4B60-941F-085A48D9ADF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15</a:t>
            </a:fld>
            <a:endParaRPr lang="en-GB">
              <a:solidFill>
                <a:prstClr val="white"/>
              </a:solidFill>
            </a:endParaRPr>
          </a:p>
        </p:txBody>
      </p:sp>
      <p:pic>
        <p:nvPicPr>
          <p:cNvPr id="5" name="Image 4">
            <a:extLst>
              <a:ext uri="{FF2B5EF4-FFF2-40B4-BE49-F238E27FC236}">
                <a16:creationId xmlns:a16="http://schemas.microsoft.com/office/drawing/2014/main" id="{FEB6A1F0-CC33-401E-8FF4-FA3AEF424BB5}"/>
              </a:ext>
            </a:extLst>
          </p:cNvPr>
          <p:cNvPicPr>
            <a:picLocks noChangeAspect="1"/>
          </p:cNvPicPr>
          <p:nvPr/>
        </p:nvPicPr>
        <p:blipFill rotWithShape="1">
          <a:blip r:embed="rId2">
            <a:extLst>
              <a:ext uri="{28A0092B-C50C-407E-A947-70E740481C1C}">
                <a14:useLocalDpi xmlns:a14="http://schemas.microsoft.com/office/drawing/2010/main" val="0"/>
              </a:ext>
            </a:extLst>
          </a:blip>
          <a:srcRect t="26883" b="21966"/>
          <a:stretch/>
        </p:blipFill>
        <p:spPr>
          <a:xfrm rot="10800000">
            <a:off x="1819809" y="1901003"/>
            <a:ext cx="8961774" cy="3055994"/>
          </a:xfrm>
          <a:prstGeom prst="rect">
            <a:avLst/>
          </a:prstGeom>
        </p:spPr>
      </p:pic>
    </p:spTree>
    <p:extLst>
      <p:ext uri="{BB962C8B-B14F-4D97-AF65-F5344CB8AC3E}">
        <p14:creationId xmlns:p14="http://schemas.microsoft.com/office/powerpoint/2010/main" val="4198078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4B1E2-4509-4BDA-AEC8-909385C9859C}"/>
              </a:ext>
            </a:extLst>
          </p:cNvPr>
          <p:cNvSpPr>
            <a:spLocks noGrp="1"/>
          </p:cNvSpPr>
          <p:nvPr>
            <p:ph type="title"/>
          </p:nvPr>
        </p:nvSpPr>
        <p:spPr/>
        <p:txBody>
          <a:bodyPr/>
          <a:lstStyle/>
          <a:p>
            <a:r>
              <a:rPr lang="fr-FR" dirty="0"/>
              <a:t>High </a:t>
            </a:r>
            <a:r>
              <a:rPr lang="fr-FR" dirty="0" err="1"/>
              <a:t>heat</a:t>
            </a:r>
            <a:r>
              <a:rPr lang="fr-FR" dirty="0"/>
              <a:t> flux tests of full-</a:t>
            </a:r>
            <a:r>
              <a:rPr lang="fr-FR" dirty="0" err="1"/>
              <a:t>scale</a:t>
            </a:r>
            <a:r>
              <a:rPr lang="fr-FR" dirty="0"/>
              <a:t> </a:t>
            </a:r>
            <a:r>
              <a:rPr lang="fr-FR" dirty="0" err="1"/>
              <a:t>mock-ups</a:t>
            </a:r>
            <a:endParaRPr lang="fr-FR" dirty="0"/>
          </a:p>
        </p:txBody>
      </p:sp>
      <p:sp>
        <p:nvSpPr>
          <p:cNvPr id="5" name="Espace réservé du numéro de diapositive 4">
            <a:extLst>
              <a:ext uri="{FF2B5EF4-FFF2-40B4-BE49-F238E27FC236}">
                <a16:creationId xmlns:a16="http://schemas.microsoft.com/office/drawing/2014/main" id="{3FA1D005-C8AA-4ECA-AB9C-FB7094E818BF}"/>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0" cap="none" spc="0" normalizeH="0" baseline="0" noProof="0" smtClean="0">
                <a:ln>
                  <a:noFill/>
                </a:ln>
                <a:solidFill>
                  <a:prstClr val="white"/>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GB" sz="1400" b="0" i="0" u="none" strike="noStrike" kern="0" cap="none" spc="0" normalizeH="0" baseline="0" noProof="0" dirty="0">
              <a:ln>
                <a:noFill/>
              </a:ln>
              <a:solidFill>
                <a:prstClr val="white"/>
              </a:solidFill>
              <a:effectLst/>
              <a:uLnTx/>
              <a:uFillTx/>
              <a:latin typeface="Calibri"/>
              <a:cs typeface="Arial"/>
            </a:endParaRPr>
          </a:p>
        </p:txBody>
      </p:sp>
      <p:pic>
        <p:nvPicPr>
          <p:cNvPr id="6" name="Image 5">
            <a:extLst>
              <a:ext uri="{FF2B5EF4-FFF2-40B4-BE49-F238E27FC236}">
                <a16:creationId xmlns:a16="http://schemas.microsoft.com/office/drawing/2014/main" id="{A2FB0176-ED07-41C6-9F89-71C54BB6759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8803" t="39880" r="17983" b="18025"/>
          <a:stretch/>
        </p:blipFill>
        <p:spPr>
          <a:xfrm>
            <a:off x="6565232" y="2249795"/>
            <a:ext cx="5537200" cy="3595858"/>
          </a:xfrm>
          <a:prstGeom prst="rect">
            <a:avLst/>
          </a:prstGeom>
        </p:spPr>
      </p:pic>
      <p:sp>
        <p:nvSpPr>
          <p:cNvPr id="7" name="ZoneTexte 6">
            <a:extLst>
              <a:ext uri="{FF2B5EF4-FFF2-40B4-BE49-F238E27FC236}">
                <a16:creationId xmlns:a16="http://schemas.microsoft.com/office/drawing/2014/main" id="{B01FA0B9-F0BC-4E9C-8042-24A3C5381BD8}"/>
              </a:ext>
            </a:extLst>
          </p:cNvPr>
          <p:cNvSpPr txBox="1"/>
          <p:nvPr/>
        </p:nvSpPr>
        <p:spPr>
          <a:xfrm>
            <a:off x="5606562" y="2278627"/>
            <a:ext cx="9284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62626"/>
                </a:solidFill>
                <a:effectLst/>
                <a:uLnTx/>
                <a:uFillTx/>
                <a:latin typeface="Arial"/>
                <a:ea typeface="+mn-ea"/>
                <a:cs typeface="Arial"/>
              </a:rPr>
              <a:t>FSM02</a:t>
            </a:r>
          </a:p>
        </p:txBody>
      </p:sp>
      <p:sp>
        <p:nvSpPr>
          <p:cNvPr id="8" name="ZoneTexte 7">
            <a:extLst>
              <a:ext uri="{FF2B5EF4-FFF2-40B4-BE49-F238E27FC236}">
                <a16:creationId xmlns:a16="http://schemas.microsoft.com/office/drawing/2014/main" id="{597A2191-7B6B-4BF8-A6AE-F06AADA18275}"/>
              </a:ext>
            </a:extLst>
          </p:cNvPr>
          <p:cNvSpPr txBox="1"/>
          <p:nvPr/>
        </p:nvSpPr>
        <p:spPr>
          <a:xfrm>
            <a:off x="5651577" y="3395118"/>
            <a:ext cx="9284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62626"/>
                </a:solidFill>
                <a:effectLst/>
                <a:uLnTx/>
                <a:uFillTx/>
                <a:latin typeface="Arial"/>
                <a:ea typeface="+mn-ea"/>
                <a:cs typeface="Arial"/>
              </a:rPr>
              <a:t>FSM01</a:t>
            </a:r>
          </a:p>
        </p:txBody>
      </p:sp>
      <p:sp>
        <p:nvSpPr>
          <p:cNvPr id="9" name="ZoneTexte 8">
            <a:extLst>
              <a:ext uri="{FF2B5EF4-FFF2-40B4-BE49-F238E27FC236}">
                <a16:creationId xmlns:a16="http://schemas.microsoft.com/office/drawing/2014/main" id="{A38CC908-2873-4ABE-8808-0214BEA8E0A3}"/>
              </a:ext>
            </a:extLst>
          </p:cNvPr>
          <p:cNvSpPr txBox="1"/>
          <p:nvPr/>
        </p:nvSpPr>
        <p:spPr>
          <a:xfrm>
            <a:off x="5691891" y="4210803"/>
            <a:ext cx="9284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62626"/>
                </a:solidFill>
                <a:effectLst/>
                <a:uLnTx/>
                <a:uFillTx/>
                <a:latin typeface="Arial"/>
                <a:ea typeface="+mn-ea"/>
                <a:cs typeface="Arial"/>
              </a:rPr>
              <a:t>FSM00</a:t>
            </a:r>
          </a:p>
        </p:txBody>
      </p:sp>
      <p:sp>
        <p:nvSpPr>
          <p:cNvPr id="10" name="Titre 5">
            <a:extLst>
              <a:ext uri="{FF2B5EF4-FFF2-40B4-BE49-F238E27FC236}">
                <a16:creationId xmlns:a16="http://schemas.microsoft.com/office/drawing/2014/main" id="{72D1BC81-A2AD-409B-AF37-122662462AF8}"/>
              </a:ext>
            </a:extLst>
          </p:cNvPr>
          <p:cNvSpPr txBox="1">
            <a:spLocks/>
          </p:cNvSpPr>
          <p:nvPr/>
        </p:nvSpPr>
        <p:spPr>
          <a:xfrm>
            <a:off x="102589" y="837723"/>
            <a:ext cx="8620432" cy="1089529"/>
          </a:xfrm>
          <a:prstGeom prst="rect">
            <a:avLst/>
          </a:prstGeom>
        </p:spPr>
        <p:txBody>
          <a:bodyPr vert="horz" wrap="square" lIns="0" tIns="45720" rIns="0" bIns="4572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285750" marR="0" lvl="0" indent="-28575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262626"/>
                </a:solidFill>
                <a:effectLst/>
                <a:uLnTx/>
                <a:uFillTx/>
                <a:latin typeface="Arial"/>
                <a:cs typeface="Arial"/>
              </a:rPr>
              <a:t>Potential thermal imperfection detected on  SATIR before HHF tests</a:t>
            </a:r>
          </a:p>
          <a:p>
            <a:pPr marL="285750" marR="0" lvl="0" indent="-28575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262626"/>
                </a:solidFill>
                <a:effectLst/>
                <a:uLnTx/>
                <a:uFillTx/>
                <a:latin typeface="Arial"/>
                <a:cs typeface="Arial"/>
              </a:rPr>
              <a:t>FSM02</a:t>
            </a:r>
            <a:r>
              <a:rPr kumimoji="0" lang="en-US" sz="1800" b="0" i="0" u="none" strike="noStrike" kern="1200" cap="none" spc="0" normalizeH="0" baseline="0" noProof="0" dirty="0">
                <a:ln>
                  <a:noFill/>
                </a:ln>
                <a:solidFill>
                  <a:srgbClr val="262626"/>
                </a:solidFill>
                <a:effectLst/>
                <a:uLnTx/>
                <a:uFillTx/>
                <a:latin typeface="Arial"/>
                <a:ea typeface="+mj-ea"/>
                <a:cs typeface="Arial"/>
              </a:rPr>
              <a:t>, loading 2x 10 blocks Mb5 &amp;Mb14 and M12 &amp; Mb21 </a:t>
            </a:r>
          </a:p>
          <a:p>
            <a:pPr marL="285750" marR="0" lvl="0" indent="-28575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262626"/>
                </a:solidFill>
                <a:effectLst/>
                <a:uLnTx/>
                <a:uFillTx/>
                <a:latin typeface="Arial"/>
                <a:ea typeface="+mj-ea"/>
                <a:cs typeface="Arial"/>
              </a:rPr>
              <a:t>FSM01, loading between Mb8 &amp; Mb17</a:t>
            </a:r>
          </a:p>
          <a:p>
            <a:pPr marL="285750" marR="0" lvl="0" indent="-28575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262626"/>
                </a:solidFill>
                <a:effectLst/>
                <a:uLnTx/>
                <a:uFillTx/>
                <a:latin typeface="Arial"/>
                <a:ea typeface="+mj-ea"/>
                <a:cs typeface="Arial"/>
              </a:rPr>
              <a:t>FSM00, loading on calibrated defaults, between Mb8 &amp; Mb17</a:t>
            </a:r>
          </a:p>
        </p:txBody>
      </p:sp>
      <p:sp>
        <p:nvSpPr>
          <p:cNvPr id="11" name="ZoneTexte 10">
            <a:extLst>
              <a:ext uri="{FF2B5EF4-FFF2-40B4-BE49-F238E27FC236}">
                <a16:creationId xmlns:a16="http://schemas.microsoft.com/office/drawing/2014/main" id="{B3233123-B9AD-46AE-B3FE-12CEABB3FE34}"/>
              </a:ext>
            </a:extLst>
          </p:cNvPr>
          <p:cNvSpPr txBox="1"/>
          <p:nvPr/>
        </p:nvSpPr>
        <p:spPr>
          <a:xfrm>
            <a:off x="7450041" y="5890387"/>
            <a:ext cx="3919663" cy="369332"/>
          </a:xfrm>
          <a:prstGeom prst="rect">
            <a:avLst/>
          </a:prstGeom>
          <a:noFill/>
          <a:ln w="1270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Arial"/>
                <a:ea typeface="+mn-ea"/>
                <a:cs typeface="Arial"/>
              </a:rPr>
              <a:t>14s Beam ON (@10 and 15 MW/m²)</a:t>
            </a:r>
            <a:endParaRPr kumimoji="0" lang="fr-FR" sz="1800" b="0" i="0" u="none" strike="noStrike" kern="1200" cap="none" spc="0" normalizeH="0" baseline="0" noProof="0" dirty="0">
              <a:ln>
                <a:noFill/>
              </a:ln>
              <a:solidFill>
                <a:srgbClr val="262626"/>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A693ABE3-BEB2-42C1-B43D-54B89603C26D}"/>
              </a:ext>
            </a:extLst>
          </p:cNvPr>
          <p:cNvSpPr/>
          <p:nvPr/>
        </p:nvSpPr>
        <p:spPr>
          <a:xfrm>
            <a:off x="8013032" y="4340059"/>
            <a:ext cx="1685925" cy="473633"/>
          </a:xfrm>
          <a:prstGeom prst="rect">
            <a:avLst/>
          </a:prstGeom>
          <a:solidFill>
            <a:srgbClr val="E50019">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3" name="Rectangle 12">
            <a:extLst>
              <a:ext uri="{FF2B5EF4-FFF2-40B4-BE49-F238E27FC236}">
                <a16:creationId xmlns:a16="http://schemas.microsoft.com/office/drawing/2014/main" id="{3A2D427F-59A4-4BC7-9FFA-37D287BBCDA7}"/>
              </a:ext>
            </a:extLst>
          </p:cNvPr>
          <p:cNvSpPr/>
          <p:nvPr/>
        </p:nvSpPr>
        <p:spPr>
          <a:xfrm>
            <a:off x="8013031" y="3170631"/>
            <a:ext cx="1685925" cy="473633"/>
          </a:xfrm>
          <a:prstGeom prst="rect">
            <a:avLst/>
          </a:prstGeom>
          <a:solidFill>
            <a:srgbClr val="E50019">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4" name="Rectangle 13">
            <a:extLst>
              <a:ext uri="{FF2B5EF4-FFF2-40B4-BE49-F238E27FC236}">
                <a16:creationId xmlns:a16="http://schemas.microsoft.com/office/drawing/2014/main" id="{7B7AE201-E727-4EAB-A831-20DC4CE2E150}"/>
              </a:ext>
            </a:extLst>
          </p:cNvPr>
          <p:cNvSpPr/>
          <p:nvPr/>
        </p:nvSpPr>
        <p:spPr>
          <a:xfrm>
            <a:off x="7680402" y="2519570"/>
            <a:ext cx="1685925" cy="473633"/>
          </a:xfrm>
          <a:prstGeom prst="rect">
            <a:avLst/>
          </a:prstGeom>
          <a:solidFill>
            <a:srgbClr val="E50019">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5" name="Rectangle 14">
            <a:extLst>
              <a:ext uri="{FF2B5EF4-FFF2-40B4-BE49-F238E27FC236}">
                <a16:creationId xmlns:a16="http://schemas.microsoft.com/office/drawing/2014/main" id="{F9BDE50B-E58B-4AE2-BEA7-E8F909141232}"/>
              </a:ext>
            </a:extLst>
          </p:cNvPr>
          <p:cNvSpPr/>
          <p:nvPr/>
        </p:nvSpPr>
        <p:spPr>
          <a:xfrm>
            <a:off x="8855993" y="2552642"/>
            <a:ext cx="1685925" cy="473633"/>
          </a:xfrm>
          <a:prstGeom prst="rect">
            <a:avLst/>
          </a:prstGeom>
          <a:solidFill>
            <a:srgbClr val="E50019">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6" name="Étoile : 5 branches 15">
            <a:extLst>
              <a:ext uri="{FF2B5EF4-FFF2-40B4-BE49-F238E27FC236}">
                <a16:creationId xmlns:a16="http://schemas.microsoft.com/office/drawing/2014/main" id="{80B71886-E82B-4B51-9A84-0F273DC7DE71}"/>
              </a:ext>
            </a:extLst>
          </p:cNvPr>
          <p:cNvSpPr/>
          <p:nvPr/>
        </p:nvSpPr>
        <p:spPr>
          <a:xfrm>
            <a:off x="10794903" y="4301937"/>
            <a:ext cx="169459" cy="187065"/>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7" name="Étoile : 5 branches 16">
            <a:extLst>
              <a:ext uri="{FF2B5EF4-FFF2-40B4-BE49-F238E27FC236}">
                <a16:creationId xmlns:a16="http://schemas.microsoft.com/office/drawing/2014/main" id="{8E477BD6-C681-4243-AC1F-74194AE5A5D3}"/>
              </a:ext>
            </a:extLst>
          </p:cNvPr>
          <p:cNvSpPr/>
          <p:nvPr/>
        </p:nvSpPr>
        <p:spPr>
          <a:xfrm>
            <a:off x="10179270" y="4301937"/>
            <a:ext cx="169459" cy="187065"/>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8" name="Étoile : 5 branches 17">
            <a:extLst>
              <a:ext uri="{FF2B5EF4-FFF2-40B4-BE49-F238E27FC236}">
                <a16:creationId xmlns:a16="http://schemas.microsoft.com/office/drawing/2014/main" id="{B10445D4-CBFA-4F64-B22E-8BCBCE725A91}"/>
              </a:ext>
            </a:extLst>
          </p:cNvPr>
          <p:cNvSpPr/>
          <p:nvPr/>
        </p:nvSpPr>
        <p:spPr>
          <a:xfrm>
            <a:off x="9838378" y="4309959"/>
            <a:ext cx="169459" cy="187065"/>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9" name="Étoile : 5 branches 18">
            <a:extLst>
              <a:ext uri="{FF2B5EF4-FFF2-40B4-BE49-F238E27FC236}">
                <a16:creationId xmlns:a16="http://schemas.microsoft.com/office/drawing/2014/main" id="{8531B21A-1A1C-4B9F-8F6B-B234BCE70D73}"/>
              </a:ext>
            </a:extLst>
          </p:cNvPr>
          <p:cNvSpPr/>
          <p:nvPr/>
        </p:nvSpPr>
        <p:spPr>
          <a:xfrm>
            <a:off x="6745959" y="3273017"/>
            <a:ext cx="169459" cy="187065"/>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0" name="Étoile : 5 branches 19">
            <a:extLst>
              <a:ext uri="{FF2B5EF4-FFF2-40B4-BE49-F238E27FC236}">
                <a16:creationId xmlns:a16="http://schemas.microsoft.com/office/drawing/2014/main" id="{0254883F-3E0A-4F73-BD51-D5D52FF6CC0F}"/>
              </a:ext>
            </a:extLst>
          </p:cNvPr>
          <p:cNvSpPr/>
          <p:nvPr/>
        </p:nvSpPr>
        <p:spPr>
          <a:xfrm>
            <a:off x="8860018" y="3257079"/>
            <a:ext cx="169459" cy="187065"/>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1" name="ZoneTexte 20">
            <a:extLst>
              <a:ext uri="{FF2B5EF4-FFF2-40B4-BE49-F238E27FC236}">
                <a16:creationId xmlns:a16="http://schemas.microsoft.com/office/drawing/2014/main" id="{3297AB4A-8AEA-424B-B021-AF50BAA88A2E}"/>
              </a:ext>
            </a:extLst>
          </p:cNvPr>
          <p:cNvSpPr txBox="1"/>
          <p:nvPr/>
        </p:nvSpPr>
        <p:spPr>
          <a:xfrm>
            <a:off x="6565232" y="3763616"/>
            <a:ext cx="6335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Arial"/>
              </a:rPr>
              <a:t>Mb1</a:t>
            </a:r>
          </a:p>
        </p:txBody>
      </p:sp>
      <p:sp>
        <p:nvSpPr>
          <p:cNvPr id="22" name="ZoneTexte 21">
            <a:extLst>
              <a:ext uri="{FF2B5EF4-FFF2-40B4-BE49-F238E27FC236}">
                <a16:creationId xmlns:a16="http://schemas.microsoft.com/office/drawing/2014/main" id="{5698EF6A-4B8A-423D-ABAD-E6AC2B037F0F}"/>
              </a:ext>
            </a:extLst>
          </p:cNvPr>
          <p:cNvSpPr txBox="1"/>
          <p:nvPr/>
        </p:nvSpPr>
        <p:spPr>
          <a:xfrm>
            <a:off x="8545126" y="3688998"/>
            <a:ext cx="761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Arial"/>
              </a:rPr>
              <a:t>Mb13</a:t>
            </a:r>
          </a:p>
        </p:txBody>
      </p:sp>
      <p:sp>
        <p:nvSpPr>
          <p:cNvPr id="23" name="Étoile : 5 branches 22">
            <a:extLst>
              <a:ext uri="{FF2B5EF4-FFF2-40B4-BE49-F238E27FC236}">
                <a16:creationId xmlns:a16="http://schemas.microsoft.com/office/drawing/2014/main" id="{4FE22F72-B1F9-42B5-9B54-11B6FA7FBA8E}"/>
              </a:ext>
            </a:extLst>
          </p:cNvPr>
          <p:cNvSpPr/>
          <p:nvPr/>
        </p:nvSpPr>
        <p:spPr>
          <a:xfrm>
            <a:off x="10372459" y="3273017"/>
            <a:ext cx="169459" cy="187065"/>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4" name="Étoile : 5 branches 23">
            <a:extLst>
              <a:ext uri="{FF2B5EF4-FFF2-40B4-BE49-F238E27FC236}">
                <a16:creationId xmlns:a16="http://schemas.microsoft.com/office/drawing/2014/main" id="{81F11BA4-12B1-42C5-ADCF-970A978B03A1}"/>
              </a:ext>
            </a:extLst>
          </p:cNvPr>
          <p:cNvSpPr/>
          <p:nvPr/>
        </p:nvSpPr>
        <p:spPr>
          <a:xfrm>
            <a:off x="10649650" y="2749962"/>
            <a:ext cx="169459" cy="187065"/>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25" name="Étoile : 5 branches 24">
            <a:extLst>
              <a:ext uri="{FF2B5EF4-FFF2-40B4-BE49-F238E27FC236}">
                <a16:creationId xmlns:a16="http://schemas.microsoft.com/office/drawing/2014/main" id="{BE303464-76BA-42F6-B4C4-B33B1B816227}"/>
              </a:ext>
            </a:extLst>
          </p:cNvPr>
          <p:cNvSpPr/>
          <p:nvPr/>
        </p:nvSpPr>
        <p:spPr>
          <a:xfrm>
            <a:off x="7365311" y="918814"/>
            <a:ext cx="169459" cy="187065"/>
          </a:xfrm>
          <a:prstGeom prst="star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a:ea typeface="+mn-ea"/>
              <a:cs typeface="Arial"/>
            </a:endParaRPr>
          </a:p>
        </p:txBody>
      </p:sp>
      <p:pic>
        <p:nvPicPr>
          <p:cNvPr id="26" name="Image 25">
            <a:extLst>
              <a:ext uri="{FF2B5EF4-FFF2-40B4-BE49-F238E27FC236}">
                <a16:creationId xmlns:a16="http://schemas.microsoft.com/office/drawing/2014/main" id="{2930D3F0-0CB1-458B-B88C-5E15DD044E51}"/>
              </a:ext>
            </a:extLst>
          </p:cNvPr>
          <p:cNvPicPr/>
          <p:nvPr/>
        </p:nvPicPr>
        <p:blipFill>
          <a:blip r:embed="rId4"/>
          <a:stretch>
            <a:fillRect/>
          </a:stretch>
        </p:blipFill>
        <p:spPr>
          <a:xfrm>
            <a:off x="-115833" y="2751520"/>
            <a:ext cx="5871845" cy="2362835"/>
          </a:xfrm>
          <a:prstGeom prst="rect">
            <a:avLst/>
          </a:prstGeom>
        </p:spPr>
      </p:pic>
      <p:sp>
        <p:nvSpPr>
          <p:cNvPr id="27" name="ZoneTexte 26">
            <a:extLst>
              <a:ext uri="{FF2B5EF4-FFF2-40B4-BE49-F238E27FC236}">
                <a16:creationId xmlns:a16="http://schemas.microsoft.com/office/drawing/2014/main" id="{BDBF718B-A7AA-4E36-BC9D-222BA0FD52E6}"/>
              </a:ext>
            </a:extLst>
          </p:cNvPr>
          <p:cNvSpPr txBox="1"/>
          <p:nvPr/>
        </p:nvSpPr>
        <p:spPr>
          <a:xfrm>
            <a:off x="858517" y="5449406"/>
            <a:ext cx="4610558" cy="646331"/>
          </a:xfrm>
          <a:prstGeom prst="rect">
            <a:avLst/>
          </a:prstGeom>
          <a:noFill/>
        </p:spPr>
        <p:txBody>
          <a:bodyPr wrap="none" rtlCol="0">
            <a:spAutoFit/>
          </a:bodyPr>
          <a:lstStyle/>
          <a:p>
            <a:pPr marL="285750" marR="0" lvl="0" indent="-285750" algn="l" defTabSz="91440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fr-FR" sz="1800" b="0" i="0" u="none" strike="noStrike" kern="0" cap="none" spc="0" normalizeH="0" baseline="0" noProof="0" dirty="0">
                <a:ln>
                  <a:noFill/>
                </a:ln>
                <a:solidFill>
                  <a:prstClr val="black"/>
                </a:solidFill>
                <a:effectLst/>
                <a:uLnTx/>
                <a:uFillTx/>
                <a:latin typeface="Calibri"/>
                <a:cs typeface="Arial"/>
              </a:rPr>
              <a:t>Up to </a:t>
            </a:r>
            <a:r>
              <a:rPr lang="fr-FR" kern="0" dirty="0">
                <a:solidFill>
                  <a:prstClr val="black"/>
                </a:solidFill>
                <a:latin typeface="Calibri"/>
                <a:cs typeface="Arial"/>
              </a:rPr>
              <a:t>26</a:t>
            </a:r>
            <a:r>
              <a:rPr kumimoji="0" lang="fr-FR" sz="1800" b="0" i="0" u="none" strike="noStrike" kern="0" cap="none" spc="0" normalizeH="0" baseline="0" noProof="0" dirty="0">
                <a:ln>
                  <a:noFill/>
                </a:ln>
                <a:solidFill>
                  <a:prstClr val="black"/>
                </a:solidFill>
                <a:effectLst/>
                <a:uLnTx/>
                <a:uFillTx/>
                <a:latin typeface="Calibri"/>
                <a:cs typeface="Arial"/>
              </a:rPr>
              <a:t>00 c@10 MW/m² (</a:t>
            </a:r>
            <a:r>
              <a:rPr kumimoji="0" lang="fr-FR" sz="1800" b="0" i="0" u="none" strike="noStrike" kern="0" cap="none" spc="0" normalizeH="0" baseline="0" noProof="0" dirty="0" err="1">
                <a:ln>
                  <a:noFill/>
                </a:ln>
                <a:solidFill>
                  <a:prstClr val="black"/>
                </a:solidFill>
                <a:effectLst/>
                <a:uLnTx/>
                <a:uFillTx/>
                <a:latin typeface="Calibri"/>
                <a:cs typeface="Arial"/>
              </a:rPr>
              <a:t>Monoblock</a:t>
            </a:r>
            <a:r>
              <a:rPr kumimoji="0" lang="fr-FR" sz="1800" b="0" i="0" u="none" strike="noStrike" kern="0" cap="none" spc="0" normalizeH="0" baseline="0" noProof="0" dirty="0">
                <a:ln>
                  <a:noFill/>
                </a:ln>
                <a:solidFill>
                  <a:prstClr val="black"/>
                </a:solidFill>
                <a:effectLst/>
                <a:uLnTx/>
                <a:uFillTx/>
                <a:latin typeface="Calibri"/>
                <a:cs typeface="Arial"/>
              </a:rPr>
              <a:t> part)</a:t>
            </a:r>
          </a:p>
          <a:p>
            <a:pPr marL="285750" marR="0" lvl="0" indent="-285750" algn="l" defTabSz="91440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fr-FR" sz="1800" b="0" i="0" u="none" strike="noStrike" kern="0" cap="none" spc="0" normalizeH="0" baseline="0" noProof="0" dirty="0" err="1">
                <a:ln>
                  <a:noFill/>
                </a:ln>
                <a:solidFill>
                  <a:prstClr val="black"/>
                </a:solidFill>
                <a:effectLst/>
                <a:uLnTx/>
                <a:uFillTx/>
                <a:latin typeface="Calibri"/>
                <a:cs typeface="Arial"/>
              </a:rPr>
              <a:t>Some</a:t>
            </a:r>
            <a:r>
              <a:rPr kumimoji="0" lang="fr-FR" sz="1800" b="0" i="0" u="none" strike="noStrike" kern="0" cap="none" spc="0" normalizeH="0" baseline="0" noProof="0" dirty="0">
                <a:ln>
                  <a:noFill/>
                </a:ln>
                <a:solidFill>
                  <a:prstClr val="black"/>
                </a:solidFill>
                <a:effectLst/>
                <a:uLnTx/>
                <a:uFillTx/>
                <a:latin typeface="Calibri"/>
                <a:cs typeface="Arial"/>
              </a:rPr>
              <a:t> cycles at 15MW/m² and 20 MM/m²</a:t>
            </a:r>
          </a:p>
        </p:txBody>
      </p:sp>
      <p:sp>
        <p:nvSpPr>
          <p:cNvPr id="28" name="Espace réservé du pied de page 2">
            <a:extLst>
              <a:ext uri="{FF2B5EF4-FFF2-40B4-BE49-F238E27FC236}">
                <a16:creationId xmlns:a16="http://schemas.microsoft.com/office/drawing/2014/main" id="{52A16FDF-866A-486A-BDFC-C6FA81B6CA3F}"/>
              </a:ext>
            </a:extLst>
          </p:cNvPr>
          <p:cNvSpPr>
            <a:spLocks noGrp="1"/>
          </p:cNvSpPr>
          <p:nvPr>
            <p:ph type="ftr" sz="quarter" idx="11"/>
          </p:nvPr>
        </p:nvSpPr>
        <p:spPr>
          <a:xfrm>
            <a:off x="825624" y="6555770"/>
            <a:ext cx="4277318" cy="302230"/>
          </a:xfrm>
        </p:spPr>
        <p:txBody>
          <a:bodyPr/>
          <a:lstStyle/>
          <a:p>
            <a:pPr algn="r">
              <a:defRPr/>
            </a:pPr>
            <a:r>
              <a:rPr kumimoji="0" lang="en-US" sz="1200" b="0" i="0" u="none" strike="noStrike" kern="0" cap="none" spc="0" normalizeH="0" baseline="0" noProof="0" dirty="0">
                <a:ln>
                  <a:noFill/>
                </a:ln>
                <a:solidFill>
                  <a:prstClr val="white"/>
                </a:solidFill>
                <a:effectLst/>
                <a:uLnTx/>
                <a:uFillTx/>
                <a:latin typeface="Calibri"/>
                <a:cs typeface="Arial"/>
              </a:rPr>
              <a:t>M. </a:t>
            </a:r>
            <a:r>
              <a:rPr kumimoji="0" lang="en-US" sz="1200" b="0" i="0" u="none" strike="noStrike" kern="0" cap="none" spc="0" normalizeH="0" baseline="0" noProof="0" dirty="0" err="1">
                <a:ln>
                  <a:noFill/>
                </a:ln>
                <a:solidFill>
                  <a:prstClr val="white"/>
                </a:solidFill>
                <a:effectLst/>
                <a:uLnTx/>
                <a:uFillTx/>
                <a:latin typeface="Calibri"/>
                <a:cs typeface="Arial"/>
              </a:rPr>
              <a:t>Richou</a:t>
            </a:r>
            <a:r>
              <a:rPr kumimoji="0" lang="en-US" sz="1200" b="0" i="0" u="none" strike="noStrike" kern="0" cap="none" spc="0" normalizeH="0" baseline="0" noProof="0" dirty="0">
                <a:ln>
                  <a:noFill/>
                </a:ln>
                <a:solidFill>
                  <a:prstClr val="white"/>
                </a:solidFill>
                <a:effectLst/>
                <a:uLnTx/>
                <a:uFillTx/>
                <a:latin typeface="Calibri"/>
                <a:cs typeface="Arial"/>
              </a:rPr>
              <a:t>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p:txBody>
      </p:sp>
      <p:sp>
        <p:nvSpPr>
          <p:cNvPr id="3" name="Rectangle 2">
            <a:extLst>
              <a:ext uri="{FF2B5EF4-FFF2-40B4-BE49-F238E27FC236}">
                <a16:creationId xmlns:a16="http://schemas.microsoft.com/office/drawing/2014/main" id="{8B1A90AC-954C-4074-BC24-C12DB57775F6}"/>
              </a:ext>
            </a:extLst>
          </p:cNvPr>
          <p:cNvSpPr/>
          <p:nvPr/>
        </p:nvSpPr>
        <p:spPr>
          <a:xfrm>
            <a:off x="10819109" y="2474163"/>
            <a:ext cx="873341" cy="6207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84A947CE-9252-4052-845E-AF365D88D65F}"/>
              </a:ext>
            </a:extLst>
          </p:cNvPr>
          <p:cNvSpPr/>
          <p:nvPr/>
        </p:nvSpPr>
        <p:spPr>
          <a:xfrm>
            <a:off x="10819109" y="3136823"/>
            <a:ext cx="873341" cy="6207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8B7DD5B8-19AA-401B-AF82-C6750CA331C3}"/>
              </a:ext>
            </a:extLst>
          </p:cNvPr>
          <p:cNvSpPr txBox="1"/>
          <p:nvPr/>
        </p:nvSpPr>
        <p:spPr bwMode="auto">
          <a:xfrm>
            <a:off x="10794903" y="1807981"/>
            <a:ext cx="1589588" cy="369332"/>
          </a:xfrm>
          <a:prstGeom prst="rect">
            <a:avLst/>
          </a:prstGeom>
          <a:noFill/>
        </p:spPr>
        <p:txBody>
          <a:bodyPr wrap="square" rtlCol="0">
            <a:spAutoFit/>
          </a:bodyPr>
          <a:lstStyle/>
          <a:p>
            <a:r>
              <a:rPr lang="fr-FR" dirty="0"/>
              <a:t>Flat </a:t>
            </a:r>
            <a:r>
              <a:rPr lang="fr-FR" dirty="0" err="1"/>
              <a:t>tile</a:t>
            </a:r>
            <a:endParaRPr lang="fr-FR" dirty="0"/>
          </a:p>
        </p:txBody>
      </p:sp>
      <p:sp>
        <p:nvSpPr>
          <p:cNvPr id="30" name="ZoneTexte 29">
            <a:extLst>
              <a:ext uri="{FF2B5EF4-FFF2-40B4-BE49-F238E27FC236}">
                <a16:creationId xmlns:a16="http://schemas.microsoft.com/office/drawing/2014/main" id="{1CDCA127-9D07-4217-946E-B2716315ABDB}"/>
              </a:ext>
            </a:extLst>
          </p:cNvPr>
          <p:cNvSpPr txBox="1"/>
          <p:nvPr/>
        </p:nvSpPr>
        <p:spPr bwMode="auto">
          <a:xfrm>
            <a:off x="1371600" y="4544033"/>
            <a:ext cx="620683" cy="369332"/>
          </a:xfrm>
          <a:prstGeom prst="rect">
            <a:avLst/>
          </a:prstGeom>
          <a:noFill/>
        </p:spPr>
        <p:txBody>
          <a:bodyPr wrap="none" rtlCol="0">
            <a:spAutoFit/>
          </a:bodyPr>
          <a:lstStyle/>
          <a:p>
            <a:r>
              <a:rPr lang="fr-FR" dirty="0"/>
              <a:t>Mb8</a:t>
            </a:r>
          </a:p>
        </p:txBody>
      </p:sp>
      <p:sp>
        <p:nvSpPr>
          <p:cNvPr id="31" name="ZoneTexte 30">
            <a:extLst>
              <a:ext uri="{FF2B5EF4-FFF2-40B4-BE49-F238E27FC236}">
                <a16:creationId xmlns:a16="http://schemas.microsoft.com/office/drawing/2014/main" id="{0F1B20F3-E0BF-4843-B210-9CE8437FC4A6}"/>
              </a:ext>
            </a:extLst>
          </p:cNvPr>
          <p:cNvSpPr txBox="1"/>
          <p:nvPr/>
        </p:nvSpPr>
        <p:spPr bwMode="auto">
          <a:xfrm>
            <a:off x="3253464" y="4600224"/>
            <a:ext cx="737702" cy="369332"/>
          </a:xfrm>
          <a:prstGeom prst="rect">
            <a:avLst/>
          </a:prstGeom>
          <a:noFill/>
        </p:spPr>
        <p:txBody>
          <a:bodyPr wrap="none" rtlCol="0">
            <a:spAutoFit/>
          </a:bodyPr>
          <a:lstStyle/>
          <a:p>
            <a:r>
              <a:rPr lang="fr-FR" dirty="0"/>
              <a:t>Mb17</a:t>
            </a:r>
          </a:p>
        </p:txBody>
      </p:sp>
    </p:spTree>
    <p:extLst>
      <p:ext uri="{BB962C8B-B14F-4D97-AF65-F5344CB8AC3E}">
        <p14:creationId xmlns:p14="http://schemas.microsoft.com/office/powerpoint/2010/main" val="3814119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7EA8D0C4-4BD2-41C8-BF62-2CE7D8620714}"/>
              </a:ext>
            </a:extLst>
          </p:cNvPr>
          <p:cNvPicPr>
            <a:picLocks noChangeAspect="1"/>
          </p:cNvPicPr>
          <p:nvPr/>
        </p:nvPicPr>
        <p:blipFill rotWithShape="1">
          <a:blip r:embed="rId2"/>
          <a:srcRect t="12999"/>
          <a:stretch/>
        </p:blipFill>
        <p:spPr>
          <a:xfrm>
            <a:off x="4571152" y="3705893"/>
            <a:ext cx="1912786" cy="2254222"/>
          </a:xfrm>
          <a:prstGeom prst="rect">
            <a:avLst/>
          </a:prstGeom>
        </p:spPr>
      </p:pic>
      <p:sp>
        <p:nvSpPr>
          <p:cNvPr id="2" name="Titre 1">
            <a:extLst>
              <a:ext uri="{FF2B5EF4-FFF2-40B4-BE49-F238E27FC236}">
                <a16:creationId xmlns:a16="http://schemas.microsoft.com/office/drawing/2014/main" id="{CE8D70C9-8ED2-4BD7-95F2-8DA466044C39}"/>
              </a:ext>
            </a:extLst>
          </p:cNvPr>
          <p:cNvSpPr>
            <a:spLocks noGrp="1"/>
          </p:cNvSpPr>
          <p:nvPr>
            <p:ph type="title"/>
          </p:nvPr>
        </p:nvSpPr>
        <p:spPr/>
        <p:txBody>
          <a:bodyPr/>
          <a:lstStyle/>
          <a:p>
            <a:r>
              <a:rPr lang="fr-FR" dirty="0" err="1"/>
              <a:t>Preliminar</a:t>
            </a:r>
            <a:r>
              <a:rPr lang="fr-FR" dirty="0"/>
              <a:t> </a:t>
            </a:r>
            <a:r>
              <a:rPr lang="fr-FR" dirty="0" err="1"/>
              <a:t>analysis</a:t>
            </a:r>
            <a:endParaRPr lang="fr-FR" dirty="0"/>
          </a:p>
        </p:txBody>
      </p:sp>
      <p:sp>
        <p:nvSpPr>
          <p:cNvPr id="5" name="Espace réservé du numéro de diapositive 4">
            <a:extLst>
              <a:ext uri="{FF2B5EF4-FFF2-40B4-BE49-F238E27FC236}">
                <a16:creationId xmlns:a16="http://schemas.microsoft.com/office/drawing/2014/main" id="{7D699463-2315-4CCC-A0A9-BD25741E2507}"/>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A6D9FA1-99C7-4910-8E32-B85D378B0060}" type="slidenum">
              <a:rPr kumimoji="0" lang="en-GB" sz="1400" b="0" i="0" u="none" strike="noStrike" kern="0" cap="none" spc="0" normalizeH="0" baseline="0" noProof="0" smtClean="0">
                <a:ln>
                  <a:noFill/>
                </a:ln>
                <a:solidFill>
                  <a:prstClr val="white"/>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GB" sz="1400" b="0" i="0" u="none" strike="noStrike" kern="0" cap="none" spc="0" normalizeH="0" baseline="0" noProof="0" dirty="0">
              <a:ln>
                <a:noFill/>
              </a:ln>
              <a:solidFill>
                <a:prstClr val="white"/>
              </a:solidFill>
              <a:effectLst/>
              <a:uLnTx/>
              <a:uFillTx/>
              <a:latin typeface="Calibri"/>
              <a:cs typeface="Arial"/>
            </a:endParaRPr>
          </a:p>
        </p:txBody>
      </p:sp>
      <p:pic>
        <p:nvPicPr>
          <p:cNvPr id="6" name="Image 1">
            <a:extLst>
              <a:ext uri="{FF2B5EF4-FFF2-40B4-BE49-F238E27FC236}">
                <a16:creationId xmlns:a16="http://schemas.microsoft.com/office/drawing/2014/main" id="{B636F6A9-50F8-42EE-96E4-132A2E36A6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20" y="4135791"/>
            <a:ext cx="4067175" cy="1085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au 7">
            <a:extLst>
              <a:ext uri="{FF2B5EF4-FFF2-40B4-BE49-F238E27FC236}">
                <a16:creationId xmlns:a16="http://schemas.microsoft.com/office/drawing/2014/main" id="{19E0DF22-8AF9-4DDB-8427-E373BC43204F}"/>
              </a:ext>
            </a:extLst>
          </p:cNvPr>
          <p:cNvGraphicFramePr>
            <a:graphicFrameLocks noGrp="1"/>
          </p:cNvGraphicFramePr>
          <p:nvPr/>
        </p:nvGraphicFramePr>
        <p:xfrm>
          <a:off x="289472" y="1410630"/>
          <a:ext cx="4878500" cy="2481266"/>
        </p:xfrm>
        <a:graphic>
          <a:graphicData uri="http://schemas.openxmlformats.org/drawingml/2006/table">
            <a:tbl>
              <a:tblPr firstRow="1" bandRow="1">
                <a:tableStyleId>{5C22544A-7EE6-4342-B048-85BDC9FD1C3A}</a:tableStyleId>
              </a:tblPr>
              <a:tblGrid>
                <a:gridCol w="854937">
                  <a:extLst>
                    <a:ext uri="{9D8B030D-6E8A-4147-A177-3AD203B41FA5}">
                      <a16:colId xmlns:a16="http://schemas.microsoft.com/office/drawing/2014/main" val="3574641453"/>
                    </a:ext>
                  </a:extLst>
                </a:gridCol>
                <a:gridCol w="715005">
                  <a:extLst>
                    <a:ext uri="{9D8B030D-6E8A-4147-A177-3AD203B41FA5}">
                      <a16:colId xmlns:a16="http://schemas.microsoft.com/office/drawing/2014/main" val="1081556482"/>
                    </a:ext>
                  </a:extLst>
                </a:gridCol>
                <a:gridCol w="1395730">
                  <a:extLst>
                    <a:ext uri="{9D8B030D-6E8A-4147-A177-3AD203B41FA5}">
                      <a16:colId xmlns:a16="http://schemas.microsoft.com/office/drawing/2014/main" val="1208034051"/>
                    </a:ext>
                  </a:extLst>
                </a:gridCol>
                <a:gridCol w="1213167">
                  <a:extLst>
                    <a:ext uri="{9D8B030D-6E8A-4147-A177-3AD203B41FA5}">
                      <a16:colId xmlns:a16="http://schemas.microsoft.com/office/drawing/2014/main" val="2590132126"/>
                    </a:ext>
                  </a:extLst>
                </a:gridCol>
                <a:gridCol w="699661">
                  <a:extLst>
                    <a:ext uri="{9D8B030D-6E8A-4147-A177-3AD203B41FA5}">
                      <a16:colId xmlns:a16="http://schemas.microsoft.com/office/drawing/2014/main" val="745960952"/>
                    </a:ext>
                  </a:extLst>
                </a:gridCol>
              </a:tblGrid>
              <a:tr h="0">
                <a:tc>
                  <a:txBody>
                    <a:bodyPr/>
                    <a:lstStyle/>
                    <a:p>
                      <a:pPr>
                        <a:lnSpc>
                          <a:spcPct val="115000"/>
                        </a:lnSpc>
                      </a:pPr>
                      <a:endParaRPr lang="fr-FR" sz="1100">
                        <a:effectLst/>
                        <a:latin typeface="Calibri" panose="020F0502020204030204" pitchFamily="34" charset="0"/>
                        <a:cs typeface="Times New Roman" panose="02020603050405020304" pitchFamily="18" charset="0"/>
                      </a:endParaRPr>
                    </a:p>
                  </a:txBody>
                  <a:tcPr/>
                </a:tc>
                <a:tc>
                  <a:txBody>
                    <a:bodyPr/>
                    <a:lstStyle/>
                    <a:p>
                      <a:pPr algn="ctr">
                        <a:lnSpc>
                          <a:spcPct val="115000"/>
                        </a:lnSpc>
                        <a:spcAft>
                          <a:spcPts val="1000"/>
                        </a:spcAft>
                      </a:pPr>
                      <a:r>
                        <a:rPr lang="en-GB" sz="1100" kern="1200">
                          <a:effectLst/>
                        </a:rPr>
                        <a:t># cycles</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dirty="0">
                          <a:effectLst/>
                        </a:rPr>
                        <a:t>Heat flux (MW/m²)</a:t>
                      </a:r>
                      <a:endParaRPr lang="fr-FR" sz="1100" dirty="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Duration on (s)</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Duration off (s)</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892825516"/>
                  </a:ext>
                </a:extLst>
              </a:tr>
              <a:tr h="0">
                <a:tc>
                  <a:txBody>
                    <a:bodyPr/>
                    <a:lstStyle/>
                    <a:p>
                      <a:pPr algn="ctr">
                        <a:lnSpc>
                          <a:spcPct val="115000"/>
                        </a:lnSpc>
                        <a:spcAft>
                          <a:spcPts val="1000"/>
                        </a:spcAft>
                      </a:pPr>
                      <a:r>
                        <a:rPr lang="en-GB" sz="1100" kern="1200">
                          <a:effectLst/>
                        </a:rPr>
                        <a:t>Blue framed zones</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685</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10</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dirty="0">
                          <a:effectLst/>
                        </a:rPr>
                        <a:t>14</a:t>
                      </a:r>
                      <a:endParaRPr lang="fr-FR" sz="1100" dirty="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66</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947752135"/>
                  </a:ext>
                </a:extLst>
              </a:tr>
              <a:tr h="0">
                <a:tc rowSpan="5">
                  <a:txBody>
                    <a:bodyPr/>
                    <a:lstStyle/>
                    <a:p>
                      <a:pPr algn="ctr">
                        <a:lnSpc>
                          <a:spcPct val="115000"/>
                        </a:lnSpc>
                        <a:spcAft>
                          <a:spcPts val="1000"/>
                        </a:spcAft>
                      </a:pPr>
                      <a:r>
                        <a:rPr lang="en-GB" sz="1100" kern="1200">
                          <a:effectLst/>
                        </a:rPr>
                        <a:t>Green framed zones</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685</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10</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dirty="0">
                          <a:effectLst/>
                        </a:rPr>
                        <a:t>14</a:t>
                      </a:r>
                      <a:endParaRPr lang="fr-FR" sz="1100" dirty="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16</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073827229"/>
                  </a:ext>
                </a:extLst>
              </a:tr>
              <a:tr h="0">
                <a:tc vMerge="1">
                  <a:txBody>
                    <a:bodyPr/>
                    <a:lstStyle/>
                    <a:p>
                      <a:endParaRPr lang="fr-FR"/>
                    </a:p>
                  </a:txBody>
                  <a:tcPr/>
                </a:tc>
                <a:tc>
                  <a:txBody>
                    <a:bodyPr/>
                    <a:lstStyle/>
                    <a:p>
                      <a:pPr algn="ctr">
                        <a:lnSpc>
                          <a:spcPct val="115000"/>
                        </a:lnSpc>
                        <a:spcAft>
                          <a:spcPts val="1000"/>
                        </a:spcAft>
                      </a:pPr>
                      <a:r>
                        <a:rPr lang="en-GB" sz="1100" kern="1200">
                          <a:effectLst/>
                        </a:rPr>
                        <a:t>2</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5</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dirty="0">
                          <a:effectLst/>
                        </a:rPr>
                        <a:t>14</a:t>
                      </a:r>
                      <a:endParaRPr lang="fr-FR" sz="1100" dirty="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14</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620817104"/>
                  </a:ext>
                </a:extLst>
              </a:tr>
              <a:tr h="0">
                <a:tc vMerge="1">
                  <a:txBody>
                    <a:bodyPr/>
                    <a:lstStyle/>
                    <a:p>
                      <a:endParaRPr lang="fr-FR"/>
                    </a:p>
                  </a:txBody>
                  <a:tcPr/>
                </a:tc>
                <a:tc>
                  <a:txBody>
                    <a:bodyPr/>
                    <a:lstStyle/>
                    <a:p>
                      <a:pPr algn="ctr">
                        <a:lnSpc>
                          <a:spcPct val="115000"/>
                        </a:lnSpc>
                        <a:spcAft>
                          <a:spcPts val="1000"/>
                        </a:spcAft>
                      </a:pPr>
                      <a:r>
                        <a:rPr lang="en-GB" sz="1100" kern="1200">
                          <a:effectLst/>
                        </a:rPr>
                        <a:t>3</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15</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dirty="0">
                          <a:effectLst/>
                        </a:rPr>
                        <a:t>14</a:t>
                      </a:r>
                      <a:endParaRPr lang="fr-FR" sz="1100" dirty="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14</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812612911"/>
                  </a:ext>
                </a:extLst>
              </a:tr>
              <a:tr h="0">
                <a:tc vMerge="1">
                  <a:txBody>
                    <a:bodyPr/>
                    <a:lstStyle/>
                    <a:p>
                      <a:endParaRPr lang="fr-FR"/>
                    </a:p>
                  </a:txBody>
                  <a:tcPr/>
                </a:tc>
                <a:tc>
                  <a:txBody>
                    <a:bodyPr/>
                    <a:lstStyle/>
                    <a:p>
                      <a:pPr algn="ctr">
                        <a:lnSpc>
                          <a:spcPct val="115000"/>
                        </a:lnSpc>
                        <a:spcAft>
                          <a:spcPts val="1000"/>
                        </a:spcAft>
                      </a:pPr>
                      <a:r>
                        <a:rPr lang="en-GB" sz="1100" kern="1200" dirty="0">
                          <a:effectLst/>
                        </a:rPr>
                        <a:t>15</a:t>
                      </a:r>
                      <a:endParaRPr lang="fr-FR" sz="1100" dirty="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20</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2</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17</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812018814"/>
                  </a:ext>
                </a:extLst>
              </a:tr>
              <a:tr h="0">
                <a:tc vMerge="1">
                  <a:txBody>
                    <a:bodyPr/>
                    <a:lstStyle/>
                    <a:p>
                      <a:endParaRPr lang="fr-FR"/>
                    </a:p>
                  </a:txBody>
                  <a:tcPr/>
                </a:tc>
                <a:tc>
                  <a:txBody>
                    <a:bodyPr/>
                    <a:lstStyle/>
                    <a:p>
                      <a:pPr algn="ctr">
                        <a:lnSpc>
                          <a:spcPct val="115000"/>
                        </a:lnSpc>
                        <a:spcAft>
                          <a:spcPts val="1000"/>
                        </a:spcAft>
                      </a:pPr>
                      <a:r>
                        <a:rPr lang="en-GB" sz="1100" kern="1200">
                          <a:effectLst/>
                        </a:rPr>
                        <a:t>2</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5</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a:effectLst/>
                        </a:rPr>
                        <a:t>14</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15000"/>
                        </a:lnSpc>
                        <a:spcAft>
                          <a:spcPts val="1000"/>
                        </a:spcAft>
                      </a:pPr>
                      <a:r>
                        <a:rPr lang="en-GB" sz="1100" kern="1200" dirty="0">
                          <a:effectLst/>
                        </a:rPr>
                        <a:t>14</a:t>
                      </a:r>
                      <a:endParaRPr lang="fr-FR" sz="1100" dirty="0">
                        <a:effectLst/>
                        <a:latin typeface="Arial" panose="020B0604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780090776"/>
                  </a:ext>
                </a:extLst>
              </a:tr>
            </a:tbl>
          </a:graphicData>
        </a:graphic>
      </p:graphicFrame>
      <p:sp>
        <p:nvSpPr>
          <p:cNvPr id="9" name="Rectangle 6">
            <a:extLst>
              <a:ext uri="{FF2B5EF4-FFF2-40B4-BE49-F238E27FC236}">
                <a16:creationId xmlns:a16="http://schemas.microsoft.com/office/drawing/2014/main" id="{139AD499-300C-4B11-A7BE-529AB85BE627}"/>
              </a:ext>
            </a:extLst>
          </p:cNvPr>
          <p:cNvSpPr>
            <a:spLocks noChangeArrowheads="1"/>
          </p:cNvSpPr>
          <p:nvPr/>
        </p:nvSpPr>
        <p:spPr bwMode="auto">
          <a:xfrm>
            <a:off x="227926" y="997743"/>
            <a:ext cx="422263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fr-FR" sz="1400" b="0" i="1" u="none" strike="noStrike" kern="0" cap="none" spc="0" normalizeH="0" baseline="0" noProof="0" dirty="0" bmk="_Toc223703195">
                <a:ln>
                  <a:noFill/>
                </a:ln>
                <a:solidFill>
                  <a:srgbClr val="1F497D"/>
                </a:solidFill>
                <a:effectLst/>
                <a:uLnTx/>
                <a:uFillTx/>
                <a:latin typeface="Times New Roman" panose="02020603050405020304" pitchFamily="18" charset="0"/>
                <a:ea typeface="Calibri" panose="020F0502020204030204" pitchFamily="34" charset="0"/>
                <a:cs typeface="Times New Roman" panose="02020603050405020304" pitchFamily="18" charset="0"/>
              </a:rPr>
              <a:t>Summary of heat loads on FSM1 for the different blocks</a:t>
            </a:r>
            <a:endParaRPr kumimoji="0" lang="fr-FR" altLang="fr-FR" sz="1200" b="0" i="0" u="none" strike="noStrike" kern="0" cap="none" spc="0" normalizeH="0" baseline="0" noProof="0" dirty="0">
              <a:ln>
                <a:noFill/>
              </a:ln>
              <a:solidFill>
                <a:prstClr val="black"/>
              </a:solidFill>
              <a:effectLst/>
              <a:uLnTx/>
              <a:uFillTx/>
              <a:latin typeface="Calibri"/>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3600" b="0" i="0" u="none" strike="noStrike" kern="0" cap="none" spc="0" normalizeH="0" baseline="0" noProof="0" dirty="0">
              <a:ln>
                <a:noFill/>
              </a:ln>
              <a:solidFill>
                <a:prstClr val="black"/>
              </a:solidFill>
              <a:effectLst/>
              <a:uLnTx/>
              <a:uFillTx/>
              <a:latin typeface="Arial" panose="020B0604020202020204" pitchFamily="34" charset="0"/>
              <a:cs typeface="Arial"/>
            </a:endParaRPr>
          </a:p>
        </p:txBody>
      </p:sp>
      <p:pic>
        <p:nvPicPr>
          <p:cNvPr id="10" name="Image 2">
            <a:extLst>
              <a:ext uri="{FF2B5EF4-FFF2-40B4-BE49-F238E27FC236}">
                <a16:creationId xmlns:a16="http://schemas.microsoft.com/office/drawing/2014/main" id="{792C7C7D-4689-4C7C-A6C8-F5E56370D5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7182" y="1459707"/>
            <a:ext cx="4733925" cy="1524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ED140C59-1688-48DC-9031-7D17391F331C}"/>
              </a:ext>
            </a:extLst>
          </p:cNvPr>
          <p:cNvSpPr>
            <a:spLocks noChangeArrowheads="1"/>
          </p:cNvSpPr>
          <p:nvPr/>
        </p:nvSpPr>
        <p:spPr bwMode="auto">
          <a:xfrm>
            <a:off x="5938365" y="1042190"/>
            <a:ext cx="62536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fr-FR" sz="1400" b="0" i="1" u="none" strike="noStrike" kern="0" cap="none" spc="0" normalizeH="0" baseline="0" noProof="0" dirty="0" bmk="">
                <a:ln>
                  <a:noFill/>
                </a:ln>
                <a:solidFill>
                  <a:srgbClr val="1F497D"/>
                </a:solidFill>
                <a:effectLst/>
                <a:uLnTx/>
                <a:uFillTx/>
                <a:latin typeface="Times New Roman" panose="02020603050405020304" pitchFamily="18" charset="0"/>
                <a:ea typeface="Calibri" panose="020F0502020204030204" pitchFamily="34" charset="0"/>
                <a:cs typeface="Times New Roman" panose="02020603050405020304" pitchFamily="18" charset="0"/>
              </a:rPr>
              <a:t>IR pictures during cool down phase, during the step related to the test at 20 MW/m²</a:t>
            </a:r>
            <a:r>
              <a:rPr kumimoji="0" lang="en-GB" altLang="fr-FR" sz="1400" b="0" i="1" u="none" strike="noStrike" kern="0" cap="none" spc="0" normalizeH="0" baseline="0" noProof="0" dirty="0" bmk="_Toc223703195">
                <a:ln>
                  <a:noFill/>
                </a:ln>
                <a:solidFill>
                  <a:srgbClr val="1F497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fr-FR" sz="1400" b="0" i="1" u="none" strike="noStrike" kern="0" cap="none" spc="0" normalizeH="0" baseline="0" noProof="0" dirty="0" bmk="_Toc223703195">
              <a:ln>
                <a:noFill/>
              </a:ln>
              <a:solidFill>
                <a:srgbClr val="1F497D"/>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0" cap="none" spc="0" normalizeH="0" baseline="0" noProof="0" dirty="0">
              <a:ln>
                <a:noFill/>
              </a:ln>
              <a:solidFill>
                <a:prstClr val="black"/>
              </a:solidFill>
              <a:effectLst/>
              <a:uLnTx/>
              <a:uFillTx/>
              <a:latin typeface="Arial" panose="020B0604020202020204" pitchFamily="34" charset="0"/>
              <a:cs typeface="Arial"/>
            </a:endParaRPr>
          </a:p>
        </p:txBody>
      </p:sp>
      <p:sp>
        <p:nvSpPr>
          <p:cNvPr id="12" name="ZoneTexte 11">
            <a:extLst>
              <a:ext uri="{FF2B5EF4-FFF2-40B4-BE49-F238E27FC236}">
                <a16:creationId xmlns:a16="http://schemas.microsoft.com/office/drawing/2014/main" id="{4B034668-0E05-4C2D-94BC-8B9D8E4520AF}"/>
              </a:ext>
            </a:extLst>
          </p:cNvPr>
          <p:cNvSpPr txBox="1"/>
          <p:nvPr/>
        </p:nvSpPr>
        <p:spPr>
          <a:xfrm>
            <a:off x="7018072" y="3441982"/>
            <a:ext cx="4733925" cy="2031325"/>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fr-FR" sz="18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Analysing the IR films, it is clear that this crack had appeared during 20MW/m² cycles, precisely the cool down phase. It appeared after the 3rd shot, and did not show large evolution during the cycles.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fr-FR" sz="18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Results of SATIR tests pending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fr-FR" sz="18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Sent to RTC (company) for examinations</a:t>
            </a:r>
            <a:endParaRPr kumimoji="0" lang="fr-FR" altLang="fr-FR" sz="18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Ellipse 12">
            <a:extLst>
              <a:ext uri="{FF2B5EF4-FFF2-40B4-BE49-F238E27FC236}">
                <a16:creationId xmlns:a16="http://schemas.microsoft.com/office/drawing/2014/main" id="{C997EE45-2084-42AF-BADE-03657F1748D5}"/>
              </a:ext>
            </a:extLst>
          </p:cNvPr>
          <p:cNvSpPr/>
          <p:nvPr/>
        </p:nvSpPr>
        <p:spPr>
          <a:xfrm>
            <a:off x="4899564" y="4345785"/>
            <a:ext cx="1772139" cy="665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a:cs typeface="Arial"/>
            </a:endParaRPr>
          </a:p>
        </p:txBody>
      </p:sp>
      <p:sp>
        <p:nvSpPr>
          <p:cNvPr id="14" name="Flèche : droite 13">
            <a:extLst>
              <a:ext uri="{FF2B5EF4-FFF2-40B4-BE49-F238E27FC236}">
                <a16:creationId xmlns:a16="http://schemas.microsoft.com/office/drawing/2014/main" id="{7E67A0F4-FB7F-4C70-AA73-C541E163446A}"/>
              </a:ext>
            </a:extLst>
          </p:cNvPr>
          <p:cNvSpPr/>
          <p:nvPr/>
        </p:nvSpPr>
        <p:spPr>
          <a:xfrm>
            <a:off x="3495456" y="4509268"/>
            <a:ext cx="1230923" cy="19720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a:cs typeface="Arial"/>
            </a:endParaRPr>
          </a:p>
        </p:txBody>
      </p:sp>
      <p:sp>
        <p:nvSpPr>
          <p:cNvPr id="19" name="ZoneTexte 18">
            <a:extLst>
              <a:ext uri="{FF2B5EF4-FFF2-40B4-BE49-F238E27FC236}">
                <a16:creationId xmlns:a16="http://schemas.microsoft.com/office/drawing/2014/main" id="{88287DB3-AF88-4CB5-A0EA-6DC474C86051}"/>
              </a:ext>
            </a:extLst>
          </p:cNvPr>
          <p:cNvSpPr txBox="1"/>
          <p:nvPr/>
        </p:nvSpPr>
        <p:spPr bwMode="auto">
          <a:xfrm>
            <a:off x="-1556659" y="6551123"/>
            <a:ext cx="6109854"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cs typeface="Arial"/>
              </a:rPr>
              <a:t>M. </a:t>
            </a:r>
            <a:r>
              <a:rPr kumimoji="0" lang="en-US" sz="1200" b="0" i="0" u="none" strike="noStrike" kern="0" cap="none" spc="0" normalizeH="0" baseline="0" noProof="0" dirty="0" err="1">
                <a:ln>
                  <a:noFill/>
                </a:ln>
                <a:solidFill>
                  <a:prstClr val="white"/>
                </a:solidFill>
                <a:effectLst/>
                <a:uLnTx/>
                <a:uFillTx/>
                <a:latin typeface="Calibri"/>
                <a:cs typeface="Arial"/>
              </a:rPr>
              <a:t>Richou</a:t>
            </a:r>
            <a:r>
              <a:rPr kumimoji="0" lang="en-US" sz="1200" b="0" i="0" u="none" strike="noStrike" kern="0" cap="none" spc="0" normalizeH="0" baseline="0" noProof="0" dirty="0">
                <a:ln>
                  <a:noFill/>
                </a:ln>
                <a:solidFill>
                  <a:prstClr val="white"/>
                </a:solidFill>
                <a:effectLst/>
                <a:uLnTx/>
                <a:uFillTx/>
                <a:latin typeface="Calibri"/>
                <a:cs typeface="Arial"/>
              </a:rPr>
              <a:t>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p:txBody>
      </p:sp>
    </p:spTree>
    <p:extLst>
      <p:ext uri="{BB962C8B-B14F-4D97-AF65-F5344CB8AC3E}">
        <p14:creationId xmlns:p14="http://schemas.microsoft.com/office/powerpoint/2010/main" val="3335848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77AA03-D6A7-41AE-8ED1-E45AD250261A}"/>
              </a:ext>
            </a:extLst>
          </p:cNvPr>
          <p:cNvSpPr>
            <a:spLocks noGrp="1"/>
          </p:cNvSpPr>
          <p:nvPr>
            <p:ph type="title"/>
          </p:nvPr>
        </p:nvSpPr>
        <p:spPr/>
        <p:txBody>
          <a:bodyPr/>
          <a:lstStyle/>
          <a:p>
            <a:r>
              <a:rPr lang="fr-FR" dirty="0"/>
              <a:t>Nest </a:t>
            </a:r>
            <a:r>
              <a:rPr lang="fr-FR" dirty="0" err="1"/>
              <a:t>steps</a:t>
            </a:r>
            <a:endParaRPr lang="fr-FR" dirty="0"/>
          </a:p>
        </p:txBody>
      </p:sp>
      <p:sp>
        <p:nvSpPr>
          <p:cNvPr id="3" name="Espace réservé du contenu 2">
            <a:extLst>
              <a:ext uri="{FF2B5EF4-FFF2-40B4-BE49-F238E27FC236}">
                <a16:creationId xmlns:a16="http://schemas.microsoft.com/office/drawing/2014/main" id="{57B796BA-FD84-4F02-945A-BC2C479B48CF}"/>
              </a:ext>
            </a:extLst>
          </p:cNvPr>
          <p:cNvSpPr>
            <a:spLocks noGrp="1"/>
          </p:cNvSpPr>
          <p:nvPr>
            <p:ph idx="1"/>
          </p:nvPr>
        </p:nvSpPr>
        <p:spPr/>
        <p:txBody>
          <a:bodyPr/>
          <a:lstStyle/>
          <a:p>
            <a:r>
              <a:rPr lang="fr-FR" dirty="0"/>
              <a:t>F4E qualification : finalise the analyses (SOFT + Publication </a:t>
            </a:r>
            <a:r>
              <a:rPr lang="fr-FR" dirty="0" err="1"/>
              <a:t>outside</a:t>
            </a:r>
            <a:r>
              <a:rPr lang="fr-FR" dirty="0"/>
              <a:t> </a:t>
            </a:r>
            <a:r>
              <a:rPr lang="fr-FR" dirty="0" err="1"/>
              <a:t>conference</a:t>
            </a:r>
            <a:r>
              <a:rPr lang="fr-FR" dirty="0"/>
              <a:t> )</a:t>
            </a:r>
          </a:p>
          <a:p>
            <a:pPr marL="0" indent="0">
              <a:buNone/>
            </a:pPr>
            <a:endParaRPr lang="fr-FR" dirty="0"/>
          </a:p>
          <a:p>
            <a:r>
              <a:rPr lang="fr-FR" dirty="0" err="1"/>
              <a:t>Summary</a:t>
            </a:r>
            <a:r>
              <a:rPr lang="fr-FR" dirty="0"/>
              <a:t> of the performance of the </a:t>
            </a:r>
            <a:r>
              <a:rPr lang="fr-FR" dirty="0" err="1"/>
              <a:t>advanced</a:t>
            </a:r>
            <a:r>
              <a:rPr lang="fr-FR" dirty="0"/>
              <a:t> concepts (BACM, TCM, SOFT)</a:t>
            </a:r>
          </a:p>
          <a:p>
            <a:endParaRPr lang="fr-FR" dirty="0"/>
          </a:p>
          <a:p>
            <a:r>
              <a:rPr lang="fr-FR" dirty="0"/>
              <a:t>2026 </a:t>
            </a:r>
            <a:r>
              <a:rPr lang="fr-FR" dirty="0" err="1"/>
              <a:t>mid-term</a:t>
            </a:r>
            <a:r>
              <a:rPr lang="fr-FR" dirty="0"/>
              <a:t> meeting in </a:t>
            </a:r>
            <a:r>
              <a:rPr lang="fr-FR" dirty="0" err="1"/>
              <a:t>Garching</a:t>
            </a:r>
            <a:r>
              <a:rPr lang="fr-FR" dirty="0"/>
              <a:t> 21st and 22nd of June (</a:t>
            </a:r>
            <a:r>
              <a:rPr lang="fr-FR" dirty="0" err="1"/>
              <a:t>combined</a:t>
            </a:r>
            <a:r>
              <a:rPr lang="fr-FR" dirty="0"/>
              <a:t> </a:t>
            </a:r>
            <a:r>
              <a:rPr lang="fr-FR" dirty="0" err="1"/>
              <a:t>with</a:t>
            </a:r>
            <a:r>
              <a:rPr lang="fr-FR" dirty="0"/>
              <a:t> WPDIV W7X)</a:t>
            </a:r>
          </a:p>
          <a:p>
            <a:endParaRPr lang="fr-FR" dirty="0"/>
          </a:p>
          <a:p>
            <a:pPr marL="0" indent="0">
              <a:buNone/>
            </a:pPr>
            <a:endParaRPr lang="fr-FR" dirty="0"/>
          </a:p>
        </p:txBody>
      </p:sp>
      <p:sp>
        <p:nvSpPr>
          <p:cNvPr id="4" name="Espace réservé du pied de page 3">
            <a:extLst>
              <a:ext uri="{FF2B5EF4-FFF2-40B4-BE49-F238E27FC236}">
                <a16:creationId xmlns:a16="http://schemas.microsoft.com/office/drawing/2014/main" id="{2D5B4A7C-BAD0-4831-A486-81514AE0C9AE}"/>
              </a:ext>
            </a:extLst>
          </p:cNvPr>
          <p:cNvSpPr>
            <a:spLocks noGrp="1"/>
          </p:cNvSpPr>
          <p:nvPr>
            <p:ph type="ftr" sz="quarter" idx="11"/>
          </p:nvPr>
        </p:nvSpPr>
        <p:spPr>
          <a:xfrm>
            <a:off x="825624" y="6555770"/>
            <a:ext cx="3843091" cy="32961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cs typeface="Arial"/>
              </a:rPr>
              <a:t>M. </a:t>
            </a:r>
            <a:r>
              <a:rPr kumimoji="0" lang="en-US" sz="1200" b="0" i="0" u="none" strike="noStrike" kern="0" cap="none" spc="0" normalizeH="0" baseline="0" noProof="0" dirty="0" err="1">
                <a:ln>
                  <a:noFill/>
                </a:ln>
                <a:solidFill>
                  <a:prstClr val="white"/>
                </a:solidFill>
                <a:effectLst/>
                <a:uLnTx/>
                <a:uFillTx/>
                <a:latin typeface="Calibri"/>
                <a:cs typeface="Arial"/>
              </a:rPr>
              <a:t>Richou</a:t>
            </a:r>
            <a:r>
              <a:rPr kumimoji="0" lang="en-US" sz="1200" b="0" i="0" u="none" strike="noStrike" kern="0" cap="none" spc="0" normalizeH="0" baseline="0" noProof="0" dirty="0">
                <a:ln>
                  <a:noFill/>
                </a:ln>
                <a:solidFill>
                  <a:prstClr val="white"/>
                </a:solidFill>
                <a:effectLst/>
                <a:uLnTx/>
                <a:uFillTx/>
                <a:latin typeface="Calibri"/>
                <a:cs typeface="Arial"/>
              </a:rPr>
              <a:t>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p:txBody>
      </p:sp>
      <p:sp>
        <p:nvSpPr>
          <p:cNvPr id="5" name="Espace réservé du numéro de diapositive 4">
            <a:extLst>
              <a:ext uri="{FF2B5EF4-FFF2-40B4-BE49-F238E27FC236}">
                <a16:creationId xmlns:a16="http://schemas.microsoft.com/office/drawing/2014/main" id="{A5D8CAEB-929F-41A8-8F0B-5148FFCF959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18</a:t>
            </a:fld>
            <a:endParaRPr lang="en-GB" dirty="0">
              <a:solidFill>
                <a:prstClr val="white"/>
              </a:solidFill>
            </a:endParaRPr>
          </a:p>
        </p:txBody>
      </p:sp>
    </p:spTree>
    <p:extLst>
      <p:ext uri="{BB962C8B-B14F-4D97-AF65-F5344CB8AC3E}">
        <p14:creationId xmlns:p14="http://schemas.microsoft.com/office/powerpoint/2010/main" val="397206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E6700-0E78-4E6A-8780-0F7E924E8720}"/>
              </a:ext>
            </a:extLst>
          </p:cNvPr>
          <p:cNvSpPr>
            <a:spLocks noGrp="1"/>
          </p:cNvSpPr>
          <p:nvPr>
            <p:ph type="title"/>
          </p:nvPr>
        </p:nvSpPr>
        <p:spPr/>
        <p:txBody>
          <a:bodyPr>
            <a:normAutofit fontScale="90000"/>
          </a:bodyPr>
          <a:lstStyle/>
          <a:p>
            <a:r>
              <a:rPr lang="fr-FR" dirty="0" err="1"/>
              <a:t>Status</a:t>
            </a:r>
            <a:r>
              <a:rPr lang="fr-FR" dirty="0"/>
              <a:t> on the qualification of F4E components</a:t>
            </a:r>
            <a:br>
              <a:rPr lang="fr-FR" dirty="0"/>
            </a:br>
            <a:endParaRPr lang="fr-FR" dirty="0"/>
          </a:p>
        </p:txBody>
      </p:sp>
      <p:sp>
        <p:nvSpPr>
          <p:cNvPr id="3" name="Espace réservé du texte 2">
            <a:extLst>
              <a:ext uri="{FF2B5EF4-FFF2-40B4-BE49-F238E27FC236}">
                <a16:creationId xmlns:a16="http://schemas.microsoft.com/office/drawing/2014/main" id="{938CD5DD-41A7-48E2-848B-4A940C92E0D0}"/>
              </a:ext>
            </a:extLst>
          </p:cNvPr>
          <p:cNvSpPr>
            <a:spLocks noGrp="1"/>
          </p:cNvSpPr>
          <p:nvPr>
            <p:ph type="body" sz="quarter" idx="10"/>
          </p:nvPr>
        </p:nvSpPr>
        <p:spPr>
          <a:xfrm>
            <a:off x="407368" y="3102101"/>
            <a:ext cx="4375150" cy="457848"/>
          </a:xfrm>
        </p:spPr>
        <p:txBody>
          <a:bodyPr>
            <a:noAutofit/>
          </a:bodyPr>
          <a:lstStyle/>
          <a:p>
            <a:r>
              <a:rPr lang="fr-FR" sz="2000" dirty="0"/>
              <a:t>M. Richou</a:t>
            </a:r>
          </a:p>
          <a:p>
            <a:r>
              <a:rPr lang="fr-FR" sz="2000" dirty="0"/>
              <a:t>W transition meeting</a:t>
            </a:r>
          </a:p>
          <a:p>
            <a:r>
              <a:rPr lang="fr-FR" sz="2000" dirty="0"/>
              <a:t> 28h of April 2026</a:t>
            </a:r>
          </a:p>
        </p:txBody>
      </p:sp>
      <p:sp>
        <p:nvSpPr>
          <p:cNvPr id="5" name="Espace réservé du texte 4">
            <a:extLst>
              <a:ext uri="{FF2B5EF4-FFF2-40B4-BE49-F238E27FC236}">
                <a16:creationId xmlns:a16="http://schemas.microsoft.com/office/drawing/2014/main" id="{24746635-E123-448E-82EF-F01BB0A943F8}"/>
              </a:ext>
            </a:extLst>
          </p:cNvPr>
          <p:cNvSpPr>
            <a:spLocks noGrp="1"/>
          </p:cNvSpPr>
          <p:nvPr>
            <p:ph type="body" sz="quarter" idx="12"/>
          </p:nvPr>
        </p:nvSpPr>
        <p:spPr>
          <a:xfrm>
            <a:off x="407369" y="1405592"/>
            <a:ext cx="5544614" cy="338554"/>
          </a:xfrm>
        </p:spPr>
        <p:txBody>
          <a:bodyPr/>
          <a:lstStyle/>
          <a:p>
            <a:endParaRPr lang="fr-FR"/>
          </a:p>
        </p:txBody>
      </p:sp>
      <p:pic>
        <p:nvPicPr>
          <p:cNvPr id="6" name="Image 5">
            <a:extLst>
              <a:ext uri="{FF2B5EF4-FFF2-40B4-BE49-F238E27FC236}">
                <a16:creationId xmlns:a16="http://schemas.microsoft.com/office/drawing/2014/main" id="{168CC5A5-054A-4857-A622-02A2BAC2F69F}"/>
              </a:ext>
            </a:extLst>
          </p:cNvPr>
          <p:cNvPicPr>
            <a:picLocks noChangeAspect="1"/>
          </p:cNvPicPr>
          <p:nvPr/>
        </p:nvPicPr>
        <p:blipFill>
          <a:blip r:embed="rId2"/>
          <a:stretch>
            <a:fillRect/>
          </a:stretch>
        </p:blipFill>
        <p:spPr>
          <a:xfrm>
            <a:off x="540740" y="4246685"/>
            <a:ext cx="1705935" cy="778718"/>
          </a:xfrm>
          <a:prstGeom prst="rect">
            <a:avLst/>
          </a:prstGeom>
        </p:spPr>
      </p:pic>
      <p:pic>
        <p:nvPicPr>
          <p:cNvPr id="7" name="Grafik 6">
            <a:extLst>
              <a:ext uri="{FF2B5EF4-FFF2-40B4-BE49-F238E27FC236}">
                <a16:creationId xmlns:a16="http://schemas.microsoft.com/office/drawing/2014/main" id="{BEF1E0D3-50C2-4D20-B620-A304DB013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1"/>
          <a:stretch>
            <a:fillRect/>
          </a:stretch>
        </p:blipFill>
        <p:spPr bwMode="auto">
          <a:xfrm>
            <a:off x="5887811" y="237479"/>
            <a:ext cx="3619308" cy="2195904"/>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5">
            <a:extLst>
              <a:ext uri="{FF2B5EF4-FFF2-40B4-BE49-F238E27FC236}">
                <a16:creationId xmlns:a16="http://schemas.microsoft.com/office/drawing/2014/main" id="{04D02D52-141C-43F2-A99A-EFC0268F4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222" y="1299316"/>
            <a:ext cx="2741930" cy="166358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3D54C4BF-1A4B-4F44-9E4A-FE8778C2204A}"/>
              </a:ext>
            </a:extLst>
          </p:cNvPr>
          <p:cNvPicPr>
            <a:picLocks noChangeAspect="1"/>
          </p:cNvPicPr>
          <p:nvPr/>
        </p:nvPicPr>
        <p:blipFill rotWithShape="1">
          <a:blip r:embed="rId5"/>
          <a:srcRect l="19542" b="51014"/>
          <a:stretch/>
        </p:blipFill>
        <p:spPr>
          <a:xfrm>
            <a:off x="6361797" y="2998067"/>
            <a:ext cx="3837373" cy="1231363"/>
          </a:xfrm>
          <a:prstGeom prst="rect">
            <a:avLst/>
          </a:prstGeom>
        </p:spPr>
      </p:pic>
      <p:pic>
        <p:nvPicPr>
          <p:cNvPr id="10" name="Image 9">
            <a:extLst>
              <a:ext uri="{FF2B5EF4-FFF2-40B4-BE49-F238E27FC236}">
                <a16:creationId xmlns:a16="http://schemas.microsoft.com/office/drawing/2014/main" id="{C596F1E1-A524-46BF-9BBC-774C5A67284D}"/>
              </a:ext>
            </a:extLst>
          </p:cNvPr>
          <p:cNvPicPr>
            <a:picLocks noChangeAspect="1"/>
          </p:cNvPicPr>
          <p:nvPr/>
        </p:nvPicPr>
        <p:blipFill rotWithShape="1">
          <a:blip r:embed="rId6">
            <a:extLst>
              <a:ext uri="{28A0092B-C50C-407E-A947-70E740481C1C}">
                <a14:useLocalDpi xmlns:a14="http://schemas.microsoft.com/office/drawing/2010/main" val="0"/>
              </a:ext>
            </a:extLst>
          </a:blip>
          <a:srcRect t="26883" b="21966"/>
          <a:stretch/>
        </p:blipFill>
        <p:spPr>
          <a:xfrm rot="10800000">
            <a:off x="4363504" y="4425461"/>
            <a:ext cx="5970134" cy="2035835"/>
          </a:xfrm>
          <a:prstGeom prst="rect">
            <a:avLst/>
          </a:prstGeom>
        </p:spPr>
      </p:pic>
      <p:sp>
        <p:nvSpPr>
          <p:cNvPr id="11" name="ZoneTexte 10">
            <a:extLst>
              <a:ext uri="{FF2B5EF4-FFF2-40B4-BE49-F238E27FC236}">
                <a16:creationId xmlns:a16="http://schemas.microsoft.com/office/drawing/2014/main" id="{CF5F738F-AAF7-4115-8727-2F266D2574DC}"/>
              </a:ext>
            </a:extLst>
          </p:cNvPr>
          <p:cNvSpPr txBox="1"/>
          <p:nvPr/>
        </p:nvSpPr>
        <p:spPr>
          <a:xfrm>
            <a:off x="10333638" y="3464801"/>
            <a:ext cx="1620957" cy="369332"/>
          </a:xfrm>
          <a:prstGeom prst="rect">
            <a:avLst/>
          </a:prstGeom>
          <a:noFill/>
        </p:spPr>
        <p:txBody>
          <a:bodyPr wrap="none" rtlCol="0">
            <a:spAutoFit/>
          </a:bodyPr>
          <a:lstStyle/>
          <a:p>
            <a:r>
              <a:rPr lang="fr-FR" dirty="0"/>
              <a:t>ISM01_02_03</a:t>
            </a:r>
          </a:p>
        </p:txBody>
      </p:sp>
      <p:sp>
        <p:nvSpPr>
          <p:cNvPr id="12" name="ZoneTexte 11">
            <a:extLst>
              <a:ext uri="{FF2B5EF4-FFF2-40B4-BE49-F238E27FC236}">
                <a16:creationId xmlns:a16="http://schemas.microsoft.com/office/drawing/2014/main" id="{B6EE18AE-86FA-4CF3-9B7F-BAC8612B23AD}"/>
              </a:ext>
            </a:extLst>
          </p:cNvPr>
          <p:cNvSpPr txBox="1"/>
          <p:nvPr/>
        </p:nvSpPr>
        <p:spPr>
          <a:xfrm>
            <a:off x="10494099" y="5333023"/>
            <a:ext cx="1697901" cy="369332"/>
          </a:xfrm>
          <a:prstGeom prst="rect">
            <a:avLst/>
          </a:prstGeom>
          <a:noFill/>
        </p:spPr>
        <p:txBody>
          <a:bodyPr wrap="none" rtlCol="0">
            <a:spAutoFit/>
          </a:bodyPr>
          <a:lstStyle/>
          <a:p>
            <a:r>
              <a:rPr lang="fr-FR" dirty="0"/>
              <a:t>FSM00_01_02</a:t>
            </a:r>
          </a:p>
        </p:txBody>
      </p:sp>
    </p:spTree>
    <p:extLst>
      <p:ext uri="{BB962C8B-B14F-4D97-AF65-F5344CB8AC3E}">
        <p14:creationId xmlns:p14="http://schemas.microsoft.com/office/powerpoint/2010/main" val="108403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2C23C5-54D9-46E5-AD17-7389487AA92A}"/>
              </a:ext>
            </a:extLst>
          </p:cNvPr>
          <p:cNvSpPr>
            <a:spLocks noGrp="1"/>
          </p:cNvSpPr>
          <p:nvPr>
            <p:ph type="title"/>
          </p:nvPr>
        </p:nvSpPr>
        <p:spPr/>
        <p:txBody>
          <a:bodyPr/>
          <a:lstStyle/>
          <a:p>
            <a:r>
              <a:rPr lang="fr-FR" dirty="0"/>
              <a:t>CONTENT</a:t>
            </a:r>
          </a:p>
        </p:txBody>
      </p:sp>
      <p:sp>
        <p:nvSpPr>
          <p:cNvPr id="3" name="Espace réservé du contenu 2">
            <a:extLst>
              <a:ext uri="{FF2B5EF4-FFF2-40B4-BE49-F238E27FC236}">
                <a16:creationId xmlns:a16="http://schemas.microsoft.com/office/drawing/2014/main" id="{C30E9ED8-7FE4-4FF8-B377-CD32B07E268A}"/>
              </a:ext>
            </a:extLst>
          </p:cNvPr>
          <p:cNvSpPr>
            <a:spLocks noGrp="1"/>
          </p:cNvSpPr>
          <p:nvPr>
            <p:ph idx="1"/>
          </p:nvPr>
        </p:nvSpPr>
        <p:spPr/>
        <p:txBody>
          <a:bodyPr/>
          <a:lstStyle/>
          <a:p>
            <a:r>
              <a:rPr lang="fr-FR" dirty="0" err="1"/>
              <a:t>Procedure</a:t>
            </a:r>
            <a:endParaRPr lang="fr-FR" dirty="0"/>
          </a:p>
          <a:p>
            <a:r>
              <a:rPr lang="fr-FR" dirty="0"/>
              <a:t>Components</a:t>
            </a:r>
          </a:p>
          <a:p>
            <a:r>
              <a:rPr lang="fr-FR" dirty="0" err="1"/>
              <a:t>Results</a:t>
            </a:r>
            <a:endParaRPr lang="fr-FR" dirty="0"/>
          </a:p>
        </p:txBody>
      </p:sp>
      <p:sp>
        <p:nvSpPr>
          <p:cNvPr id="5" name="Espace réservé du numéro de diapositive 4">
            <a:extLst>
              <a:ext uri="{FF2B5EF4-FFF2-40B4-BE49-F238E27FC236}">
                <a16:creationId xmlns:a16="http://schemas.microsoft.com/office/drawing/2014/main" id="{8E10E876-490D-4727-942A-F9390B570E5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a:t>
            </a:fld>
            <a:endParaRPr lang="en-GB" dirty="0">
              <a:solidFill>
                <a:prstClr val="white"/>
              </a:solidFill>
            </a:endParaRPr>
          </a:p>
        </p:txBody>
      </p:sp>
      <p:sp>
        <p:nvSpPr>
          <p:cNvPr id="9" name="ZoneTexte 8">
            <a:extLst>
              <a:ext uri="{FF2B5EF4-FFF2-40B4-BE49-F238E27FC236}">
                <a16:creationId xmlns:a16="http://schemas.microsoft.com/office/drawing/2014/main" id="{4E2A2AB1-542E-44E6-8639-7F80722AAE7C}"/>
              </a:ext>
            </a:extLst>
          </p:cNvPr>
          <p:cNvSpPr txBox="1"/>
          <p:nvPr/>
        </p:nvSpPr>
        <p:spPr bwMode="auto">
          <a:xfrm>
            <a:off x="-1665514" y="6551123"/>
            <a:ext cx="6106884"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cs typeface="Arial"/>
              </a:rPr>
              <a:t>M. </a:t>
            </a:r>
            <a:r>
              <a:rPr kumimoji="0" lang="en-US" sz="1200" b="0" i="0" u="none" strike="noStrike" kern="0" cap="none" spc="0" normalizeH="0" baseline="0" noProof="0" dirty="0" err="1">
                <a:ln>
                  <a:noFill/>
                </a:ln>
                <a:solidFill>
                  <a:prstClr val="white"/>
                </a:solidFill>
                <a:effectLst/>
                <a:uLnTx/>
                <a:uFillTx/>
                <a:latin typeface="Calibri"/>
                <a:cs typeface="Arial"/>
              </a:rPr>
              <a:t>Richou</a:t>
            </a:r>
            <a:r>
              <a:rPr kumimoji="0" lang="en-US" sz="1200" b="0" i="0" u="none" strike="noStrike" kern="0" cap="none" spc="0" normalizeH="0" baseline="0" noProof="0" dirty="0">
                <a:ln>
                  <a:noFill/>
                </a:ln>
                <a:solidFill>
                  <a:prstClr val="white"/>
                </a:solidFill>
                <a:effectLst/>
                <a:uLnTx/>
                <a:uFillTx/>
                <a:latin typeface="Calibri"/>
                <a:cs typeface="Arial"/>
              </a:rPr>
              <a:t>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p:txBody>
      </p:sp>
    </p:spTree>
    <p:extLst>
      <p:ext uri="{BB962C8B-B14F-4D97-AF65-F5344CB8AC3E}">
        <p14:creationId xmlns:p14="http://schemas.microsoft.com/office/powerpoint/2010/main" val="221479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CC813-1C20-4C15-9AD0-2436D75F7E9F}"/>
              </a:ext>
            </a:extLst>
          </p:cNvPr>
          <p:cNvSpPr>
            <a:spLocks noGrp="1"/>
          </p:cNvSpPr>
          <p:nvPr>
            <p:ph type="title"/>
          </p:nvPr>
        </p:nvSpPr>
        <p:spPr/>
        <p:txBody>
          <a:bodyPr/>
          <a:lstStyle/>
          <a:p>
            <a:r>
              <a:rPr lang="fr-FR" dirty="0"/>
              <a:t>Qualification </a:t>
            </a:r>
            <a:r>
              <a:rPr lang="fr-FR" dirty="0" err="1"/>
              <a:t>procedure</a:t>
            </a:r>
            <a:endParaRPr lang="fr-FR" dirty="0"/>
          </a:p>
        </p:txBody>
      </p:sp>
      <p:sp>
        <p:nvSpPr>
          <p:cNvPr id="5" name="Espace réservé du numéro de diapositive 4">
            <a:extLst>
              <a:ext uri="{FF2B5EF4-FFF2-40B4-BE49-F238E27FC236}">
                <a16:creationId xmlns:a16="http://schemas.microsoft.com/office/drawing/2014/main" id="{144346B9-45E7-4BEF-8F7B-C8E9B9DC2A9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a:t>
            </a:fld>
            <a:endParaRPr lang="en-GB" dirty="0">
              <a:solidFill>
                <a:prstClr val="white"/>
              </a:solidFill>
            </a:endParaRPr>
          </a:p>
        </p:txBody>
      </p:sp>
      <p:sp>
        <p:nvSpPr>
          <p:cNvPr id="6" name="Espace réservé du contenu 1">
            <a:extLst>
              <a:ext uri="{FF2B5EF4-FFF2-40B4-BE49-F238E27FC236}">
                <a16:creationId xmlns:a16="http://schemas.microsoft.com/office/drawing/2014/main" id="{09AE4CFF-6334-4E60-87E9-EBF19173549F}"/>
              </a:ext>
            </a:extLst>
          </p:cNvPr>
          <p:cNvSpPr>
            <a:spLocks noGrp="1"/>
          </p:cNvSpPr>
          <p:nvPr>
            <p:ph idx="1"/>
          </p:nvPr>
        </p:nvSpPr>
        <p:spPr>
          <a:xfrm>
            <a:off x="307177" y="825752"/>
            <a:ext cx="6607094" cy="5281134"/>
          </a:xfrm>
        </p:spPr>
        <p:txBody>
          <a:bodyPr>
            <a:noAutofit/>
          </a:bodyPr>
          <a:lstStyle/>
          <a:p>
            <a:r>
              <a:rPr lang="fr-FR" sz="1500" b="1" dirty="0">
                <a:solidFill>
                  <a:srgbClr val="0000FF"/>
                </a:solidFill>
              </a:rPr>
              <a:t> Non destructive </a:t>
            </a:r>
            <a:r>
              <a:rPr lang="fr-FR" sz="1500" b="1" dirty="0" err="1">
                <a:solidFill>
                  <a:srgbClr val="0000FF"/>
                </a:solidFill>
              </a:rPr>
              <a:t>testing</a:t>
            </a:r>
            <a:r>
              <a:rPr lang="fr-FR" sz="1500" b="1" dirty="0">
                <a:solidFill>
                  <a:srgbClr val="0000FF"/>
                </a:solidFill>
              </a:rPr>
              <a:t> </a:t>
            </a:r>
          </a:p>
          <a:p>
            <a:pPr marL="0" indent="0">
              <a:buNone/>
            </a:pPr>
            <a:r>
              <a:rPr lang="fr-FR" sz="1500" dirty="0" err="1"/>
              <a:t>Ultrasonic</a:t>
            </a:r>
            <a:r>
              <a:rPr lang="fr-FR" sz="1500" dirty="0"/>
              <a:t> </a:t>
            </a:r>
            <a:r>
              <a:rPr lang="fr-FR" sz="1500" dirty="0" err="1"/>
              <a:t>testing</a:t>
            </a:r>
            <a:r>
              <a:rPr lang="fr-FR" sz="1500" dirty="0"/>
              <a:t> (ENEA, RTC </a:t>
            </a:r>
            <a:r>
              <a:rPr lang="fr-FR" sz="1500" dirty="0" err="1"/>
              <a:t>company</a:t>
            </a:r>
            <a:r>
              <a:rPr lang="fr-FR" sz="1500" dirty="0"/>
              <a:t>)</a:t>
            </a:r>
          </a:p>
          <a:p>
            <a:pPr marL="0" indent="0">
              <a:buNone/>
            </a:pPr>
            <a:r>
              <a:rPr lang="fr-FR" sz="1500" dirty="0" err="1"/>
              <a:t>Infrared</a:t>
            </a:r>
            <a:r>
              <a:rPr lang="fr-FR" sz="1500" dirty="0"/>
              <a:t> </a:t>
            </a:r>
            <a:r>
              <a:rPr lang="fr-FR" sz="1500" dirty="0" err="1"/>
              <a:t>thermography</a:t>
            </a:r>
            <a:r>
              <a:rPr lang="fr-FR" sz="1500" dirty="0"/>
              <a:t> (CEA))</a:t>
            </a:r>
          </a:p>
          <a:p>
            <a:pPr marL="0" indent="0">
              <a:buNone/>
            </a:pPr>
            <a:endParaRPr lang="fr-FR" sz="1500" dirty="0"/>
          </a:p>
          <a:p>
            <a:pPr marL="0" indent="0">
              <a:buNone/>
            </a:pPr>
            <a:endParaRPr lang="fr-FR" sz="1500" dirty="0"/>
          </a:p>
          <a:p>
            <a:pPr marL="0" indent="0">
              <a:buNone/>
            </a:pPr>
            <a:endParaRPr lang="fr-FR" sz="1500" dirty="0"/>
          </a:p>
          <a:p>
            <a:r>
              <a:rPr lang="fr-FR" sz="1500" b="1" dirty="0">
                <a:solidFill>
                  <a:srgbClr val="0000FF"/>
                </a:solidFill>
              </a:rPr>
              <a:t>High </a:t>
            </a:r>
            <a:r>
              <a:rPr lang="fr-FR" sz="1500" b="1" dirty="0" err="1">
                <a:solidFill>
                  <a:srgbClr val="0000FF"/>
                </a:solidFill>
              </a:rPr>
              <a:t>Heat</a:t>
            </a:r>
            <a:r>
              <a:rPr lang="fr-FR" sz="1500" b="1" dirty="0">
                <a:solidFill>
                  <a:srgbClr val="0000FF"/>
                </a:solidFill>
              </a:rPr>
              <a:t> Flux test </a:t>
            </a:r>
            <a:r>
              <a:rPr lang="fr-FR" sz="1500" dirty="0"/>
              <a:t>(</a:t>
            </a:r>
            <a:r>
              <a:rPr lang="fr-FR" sz="1500" dirty="0" err="1"/>
              <a:t>Gladis</a:t>
            </a:r>
            <a:r>
              <a:rPr lang="fr-FR" sz="1500" dirty="0"/>
              <a:t> (IPP), CEA (</a:t>
            </a:r>
            <a:r>
              <a:rPr lang="fr-FR" sz="1500" dirty="0" err="1"/>
              <a:t>Hades</a:t>
            </a:r>
            <a:r>
              <a:rPr lang="fr-FR" sz="1500" dirty="0"/>
              <a:t>))</a:t>
            </a:r>
          </a:p>
          <a:p>
            <a:r>
              <a:rPr lang="fr-FR" sz="1500" dirty="0"/>
              <a:t>At GLADIS: </a:t>
            </a:r>
          </a:p>
          <a:p>
            <a:pPr marL="642938" lvl="1" indent="-342900">
              <a:lnSpc>
                <a:spcPct val="115000"/>
              </a:lnSpc>
              <a:buFont typeface="Arial" panose="020B0604020202020204" pitchFamily="34" charset="0"/>
              <a:buChar char="•"/>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Screening (Increase of power) 6 – 10 MW/m²</a:t>
            </a:r>
          </a:p>
          <a:p>
            <a:pPr marL="642938" lvl="1" indent="-342900">
              <a:lnSpc>
                <a:spcPct val="115000"/>
              </a:lnSpc>
              <a:buFont typeface="Arial" panose="020B0604020202020204" pitchFamily="34" charset="0"/>
              <a:buChar char="•"/>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Cyclic loading, 100 x 10 MW/m², 10 s </a:t>
            </a:r>
          </a:p>
          <a:p>
            <a:pPr marL="642938" lvl="1" indent="-342900">
              <a:lnSpc>
                <a:spcPct val="115000"/>
              </a:lnSpc>
              <a:buFont typeface="Arial" panose="020B0604020202020204" pitchFamily="34" charset="0"/>
              <a:buChar char="•"/>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Screening 15 MW/m², 5 - 12 s pulse length</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642938" lvl="1" indent="-342900" algn="just">
              <a:lnSpc>
                <a:spcPct val="115000"/>
              </a:lnSpc>
              <a:buFont typeface="Arial" panose="020B0604020202020204" pitchFamily="34" charset="0"/>
              <a:buChar char="•"/>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Cyclic loading, 100 x 15 MW/m², 10 s </a:t>
            </a:r>
          </a:p>
          <a:p>
            <a:pPr marL="642938" lvl="1" indent="-342900" algn="just">
              <a:lnSpc>
                <a:spcPct val="115000"/>
              </a:lnSpc>
              <a:buFont typeface="Arial" panose="020B0604020202020204" pitchFamily="34" charset="0"/>
              <a:buChar char="•"/>
              <a:tabLst>
                <a:tab pos="457200" algn="l"/>
              </a:tabLst>
            </a:pPr>
            <a:r>
              <a:rPr lang="en-GB" sz="1200" dirty="0">
                <a:effectLst/>
                <a:latin typeface="Calibri" panose="020F0502020204030204" pitchFamily="34" charset="0"/>
                <a:ea typeface="Calibri" panose="020F0502020204030204" pitchFamily="34" charset="0"/>
                <a:cs typeface="Times New Roman" panose="02020603050405020304" pitchFamily="18" charset="0"/>
              </a:rPr>
              <a:t>High power transient loading, 3 x 20 MW/m²</a:t>
            </a:r>
          </a:p>
          <a:p>
            <a:pPr algn="just">
              <a:lnSpc>
                <a:spcPct val="115000"/>
              </a:lnSpc>
              <a:tabLst>
                <a:tab pos="457200" algn="l"/>
              </a:tabLst>
            </a:pPr>
            <a:r>
              <a:rPr lang="fr-FR" sz="1500" dirty="0">
                <a:effectLst/>
                <a:latin typeface="Calibri" panose="020F0502020204030204" pitchFamily="34" charset="0"/>
                <a:ea typeface="Calibri" panose="020F0502020204030204" pitchFamily="34" charset="0"/>
                <a:cs typeface="Times New Roman" panose="02020603050405020304" pitchFamily="18" charset="0"/>
              </a:rPr>
              <a:t>AT HADES : High </a:t>
            </a:r>
            <a:r>
              <a:rPr lang="fr-FR" sz="1500" dirty="0" err="1">
                <a:effectLst/>
                <a:latin typeface="Calibri" panose="020F0502020204030204" pitchFamily="34" charset="0"/>
                <a:ea typeface="Calibri" panose="020F0502020204030204" pitchFamily="34" charset="0"/>
                <a:cs typeface="Times New Roman" panose="02020603050405020304" pitchFamily="18" charset="0"/>
              </a:rPr>
              <a:t>number</a:t>
            </a:r>
            <a:r>
              <a:rPr lang="fr-FR" sz="1500" dirty="0">
                <a:effectLst/>
                <a:latin typeface="Calibri" panose="020F0502020204030204" pitchFamily="34" charset="0"/>
                <a:ea typeface="Calibri" panose="020F0502020204030204" pitchFamily="34" charset="0"/>
                <a:cs typeface="Times New Roman" panose="02020603050405020304" pitchFamily="18" charset="0"/>
              </a:rPr>
              <a:t> of </a:t>
            </a:r>
            <a:r>
              <a:rPr lang="fr-FR" sz="1500" dirty="0" err="1">
                <a:effectLst/>
                <a:latin typeface="Calibri" panose="020F0502020204030204" pitchFamily="34" charset="0"/>
                <a:ea typeface="Calibri" panose="020F0502020204030204" pitchFamily="34" charset="0"/>
                <a:cs typeface="Times New Roman" panose="02020603050405020304" pitchFamily="18" charset="0"/>
              </a:rPr>
              <a:t>cycling</a:t>
            </a:r>
            <a:r>
              <a:rPr lang="fr-FR" sz="1500" dirty="0">
                <a:effectLst/>
                <a:latin typeface="Calibri" panose="020F0502020204030204" pitchFamily="34" charset="0"/>
                <a:ea typeface="Calibri" panose="020F0502020204030204" pitchFamily="34" charset="0"/>
                <a:cs typeface="Times New Roman" panose="02020603050405020304" pitchFamily="18" charset="0"/>
              </a:rPr>
              <a:t> (up to 2000cycles)</a:t>
            </a:r>
          </a:p>
          <a:p>
            <a:pPr lvl="1" algn="just">
              <a:lnSpc>
                <a:spcPct val="115000"/>
              </a:lnSpc>
              <a:tabLst>
                <a:tab pos="4572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Screening </a:t>
            </a:r>
            <a:r>
              <a:rPr lang="en-GB" sz="1200" dirty="0">
                <a:effectLst/>
                <a:latin typeface="Calibri" panose="020F0502020204030204" pitchFamily="34" charset="0"/>
                <a:ea typeface="Calibri" panose="020F0502020204030204" pitchFamily="34" charset="0"/>
                <a:cs typeface="Times New Roman" panose="02020603050405020304" pitchFamily="18" charset="0"/>
              </a:rPr>
              <a:t>(Increase of power)</a:t>
            </a:r>
            <a:r>
              <a:rPr lang="en-US" sz="1200" dirty="0">
                <a:latin typeface="Calibri" panose="020F0502020204030204" pitchFamily="34" charset="0"/>
                <a:ea typeface="Calibri" panose="020F0502020204030204" pitchFamily="34" charset="0"/>
                <a:cs typeface="Times New Roman" panose="02020603050405020304" pitchFamily="18" charset="0"/>
              </a:rPr>
              <a:t> 6 – 10 MW/m²</a:t>
            </a:r>
          </a:p>
          <a:p>
            <a:pPr lvl="1" algn="just">
              <a:lnSpc>
                <a:spcPct val="115000"/>
              </a:lnSpc>
              <a:tabLst>
                <a:tab pos="4572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Cyclic loading,</a:t>
            </a:r>
            <a:r>
              <a:rPr lang="en-US"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2000 </a:t>
            </a:r>
            <a:r>
              <a:rPr lang="en-US" sz="1200" dirty="0">
                <a:latin typeface="Calibri" panose="020F0502020204030204" pitchFamily="34" charset="0"/>
                <a:ea typeface="Calibri" panose="020F0502020204030204" pitchFamily="34" charset="0"/>
                <a:cs typeface="Times New Roman" panose="02020603050405020304" pitchFamily="18" charset="0"/>
              </a:rPr>
              <a:t>x 10 MW/m², 10 s </a:t>
            </a:r>
          </a:p>
          <a:p>
            <a:pPr lvl="1" algn="just">
              <a:lnSpc>
                <a:spcPct val="115000"/>
              </a:lnSpc>
              <a:tabLst>
                <a:tab pos="4572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Screening at 5 MW/m²</a:t>
            </a:r>
          </a:p>
          <a:p>
            <a:pPr algn="just">
              <a:lnSpc>
                <a:spcPct val="115000"/>
              </a:lnSpc>
              <a:tabLst>
                <a:tab pos="457200" algn="l"/>
              </a:tabLst>
            </a:pP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buNone/>
              <a:tabLst>
                <a:tab pos="457200" algn="l"/>
              </a:tabLst>
            </a:pPr>
            <a:endParaRPr lang="fr-FR" sz="15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500" dirty="0"/>
          </a:p>
          <a:p>
            <a:r>
              <a:rPr lang="fr-FR" sz="1500" b="1" dirty="0">
                <a:solidFill>
                  <a:srgbClr val="0000FF"/>
                </a:solidFill>
              </a:rPr>
              <a:t>Non destructive </a:t>
            </a:r>
            <a:r>
              <a:rPr lang="fr-FR" sz="1500" b="1" dirty="0" err="1">
                <a:solidFill>
                  <a:srgbClr val="0000FF"/>
                </a:solidFill>
              </a:rPr>
              <a:t>testing</a:t>
            </a:r>
            <a:r>
              <a:rPr lang="fr-FR" sz="1500" b="1" dirty="0">
                <a:solidFill>
                  <a:srgbClr val="0000FF"/>
                </a:solidFill>
              </a:rPr>
              <a:t> </a:t>
            </a:r>
          </a:p>
          <a:p>
            <a:pPr marL="0" indent="0">
              <a:buNone/>
            </a:pPr>
            <a:r>
              <a:rPr lang="fr-FR" sz="1500" dirty="0" err="1"/>
              <a:t>Ultrasonic</a:t>
            </a:r>
            <a:r>
              <a:rPr lang="fr-FR" sz="1500" dirty="0"/>
              <a:t> </a:t>
            </a:r>
            <a:r>
              <a:rPr lang="fr-FR" sz="1500" dirty="0" err="1"/>
              <a:t>testing</a:t>
            </a:r>
            <a:r>
              <a:rPr lang="fr-FR" sz="1500" dirty="0"/>
              <a:t> (ENEA, RTC </a:t>
            </a:r>
            <a:r>
              <a:rPr lang="fr-FR" sz="1500" dirty="0" err="1"/>
              <a:t>company</a:t>
            </a:r>
            <a:r>
              <a:rPr lang="fr-FR" sz="1500" dirty="0"/>
              <a:t>)</a:t>
            </a:r>
          </a:p>
          <a:p>
            <a:pPr marL="0" indent="0">
              <a:buNone/>
            </a:pPr>
            <a:r>
              <a:rPr lang="fr-FR" sz="1500" dirty="0" err="1"/>
              <a:t>Infrared</a:t>
            </a:r>
            <a:r>
              <a:rPr lang="fr-FR" sz="1500" dirty="0"/>
              <a:t> </a:t>
            </a:r>
            <a:r>
              <a:rPr lang="fr-FR" sz="1500" dirty="0" err="1"/>
              <a:t>thermography</a:t>
            </a:r>
            <a:r>
              <a:rPr lang="fr-FR" sz="1500" dirty="0"/>
              <a:t> (CEA))</a:t>
            </a:r>
          </a:p>
          <a:p>
            <a:pPr marL="0" indent="0">
              <a:buNone/>
            </a:pPr>
            <a:endParaRPr lang="fr-FR" sz="1500" dirty="0"/>
          </a:p>
        </p:txBody>
      </p:sp>
      <p:sp>
        <p:nvSpPr>
          <p:cNvPr id="7" name="Flèche : bas 6">
            <a:extLst>
              <a:ext uri="{FF2B5EF4-FFF2-40B4-BE49-F238E27FC236}">
                <a16:creationId xmlns:a16="http://schemas.microsoft.com/office/drawing/2014/main" id="{05FCB226-7FDF-493B-B97A-3CDFFCD9B8F7}"/>
              </a:ext>
            </a:extLst>
          </p:cNvPr>
          <p:cNvSpPr/>
          <p:nvPr/>
        </p:nvSpPr>
        <p:spPr>
          <a:xfrm>
            <a:off x="4461772" y="1553539"/>
            <a:ext cx="369277" cy="43961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Flèche : bas 7">
            <a:extLst>
              <a:ext uri="{FF2B5EF4-FFF2-40B4-BE49-F238E27FC236}">
                <a16:creationId xmlns:a16="http://schemas.microsoft.com/office/drawing/2014/main" id="{395CB4C3-9DBE-42AC-AE63-6B21BCCA2581}"/>
              </a:ext>
            </a:extLst>
          </p:cNvPr>
          <p:cNvSpPr/>
          <p:nvPr/>
        </p:nvSpPr>
        <p:spPr>
          <a:xfrm>
            <a:off x="4295799" y="4645038"/>
            <a:ext cx="369277" cy="439616"/>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9" name="Immagine 3">
            <a:extLst>
              <a:ext uri="{FF2B5EF4-FFF2-40B4-BE49-F238E27FC236}">
                <a16:creationId xmlns:a16="http://schemas.microsoft.com/office/drawing/2014/main" id="{A581CB30-C00C-4B68-8097-84414CAC655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864471" y="192515"/>
            <a:ext cx="2675206" cy="2215662"/>
          </a:xfrm>
          <a:prstGeom prst="rect">
            <a:avLst/>
          </a:prstGeom>
          <a:noFill/>
        </p:spPr>
      </p:pic>
      <p:pic>
        <p:nvPicPr>
          <p:cNvPr id="10" name="Image 9">
            <a:extLst>
              <a:ext uri="{FF2B5EF4-FFF2-40B4-BE49-F238E27FC236}">
                <a16:creationId xmlns:a16="http://schemas.microsoft.com/office/drawing/2014/main" id="{430E24C4-30CD-45B4-B5F9-D5AEB07FD490}"/>
              </a:ext>
            </a:extLst>
          </p:cNvPr>
          <p:cNvPicPr>
            <a:picLocks noChangeAspect="1"/>
          </p:cNvPicPr>
          <p:nvPr/>
        </p:nvPicPr>
        <p:blipFill rotWithShape="1">
          <a:blip r:embed="rId3">
            <a:extLst>
              <a:ext uri="{28A0092B-C50C-407E-A947-70E740481C1C}">
                <a14:useLocalDpi xmlns:a14="http://schemas.microsoft.com/office/drawing/2010/main" val="0"/>
              </a:ext>
            </a:extLst>
          </a:blip>
          <a:srcRect l="10076" t="26822" r="2546" b="30542"/>
          <a:stretch/>
        </p:blipFill>
        <p:spPr>
          <a:xfrm>
            <a:off x="8132331" y="3351858"/>
            <a:ext cx="4059669" cy="1485695"/>
          </a:xfrm>
          <a:prstGeom prst="rect">
            <a:avLst/>
          </a:prstGeom>
        </p:spPr>
      </p:pic>
      <p:pic>
        <p:nvPicPr>
          <p:cNvPr id="11" name="Image 10">
            <a:extLst>
              <a:ext uri="{FF2B5EF4-FFF2-40B4-BE49-F238E27FC236}">
                <a16:creationId xmlns:a16="http://schemas.microsoft.com/office/drawing/2014/main" id="{7216807F-0379-4A03-BA57-D107EB886C4B}"/>
              </a:ext>
            </a:extLst>
          </p:cNvPr>
          <p:cNvPicPr/>
          <p:nvPr/>
        </p:nvPicPr>
        <p:blipFill rotWithShape="1">
          <a:blip r:embed="rId4"/>
          <a:stretch/>
        </p:blipFill>
        <p:spPr bwMode="auto">
          <a:xfrm>
            <a:off x="8223901" y="1978269"/>
            <a:ext cx="3965754" cy="1287988"/>
          </a:xfrm>
          <a:prstGeom prst="rect">
            <a:avLst/>
          </a:prstGeom>
        </p:spPr>
      </p:pic>
      <p:sp>
        <p:nvSpPr>
          <p:cNvPr id="15" name="ZoneTexte 14">
            <a:extLst>
              <a:ext uri="{FF2B5EF4-FFF2-40B4-BE49-F238E27FC236}">
                <a16:creationId xmlns:a16="http://schemas.microsoft.com/office/drawing/2014/main" id="{E71048A9-E1AA-4660-A3D1-3F64404AFB38}"/>
              </a:ext>
            </a:extLst>
          </p:cNvPr>
          <p:cNvSpPr txBox="1"/>
          <p:nvPr/>
        </p:nvSpPr>
        <p:spPr bwMode="auto">
          <a:xfrm>
            <a:off x="-1460474" y="6550651"/>
            <a:ext cx="6106884"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cs typeface="Arial"/>
              </a:rPr>
              <a:t>M. </a:t>
            </a:r>
            <a:r>
              <a:rPr kumimoji="0" lang="en-US" sz="1200" b="0" i="0" u="none" strike="noStrike" kern="0" cap="none" spc="0" normalizeH="0" baseline="0" noProof="0" dirty="0" err="1">
                <a:ln>
                  <a:noFill/>
                </a:ln>
                <a:solidFill>
                  <a:prstClr val="white"/>
                </a:solidFill>
                <a:effectLst/>
                <a:uLnTx/>
                <a:uFillTx/>
                <a:latin typeface="Calibri"/>
                <a:cs typeface="Arial"/>
              </a:rPr>
              <a:t>Richou</a:t>
            </a:r>
            <a:r>
              <a:rPr kumimoji="0" lang="en-US" sz="1200" b="0" i="0" u="none" strike="noStrike" kern="0" cap="none" spc="0" normalizeH="0" baseline="0" noProof="0" dirty="0">
                <a:ln>
                  <a:noFill/>
                </a:ln>
                <a:solidFill>
                  <a:prstClr val="white"/>
                </a:solidFill>
                <a:effectLst/>
                <a:uLnTx/>
                <a:uFillTx/>
                <a:latin typeface="Calibri"/>
                <a:cs typeface="Arial"/>
              </a:rPr>
              <a:t>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p:txBody>
      </p:sp>
    </p:spTree>
    <p:extLst>
      <p:ext uri="{BB962C8B-B14F-4D97-AF65-F5344CB8AC3E}">
        <p14:creationId xmlns:p14="http://schemas.microsoft.com/office/powerpoint/2010/main" val="1883800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FFEBD-1B05-4E68-B6C8-A797A8ED5EF8}"/>
              </a:ext>
            </a:extLst>
          </p:cNvPr>
          <p:cNvSpPr>
            <a:spLocks noGrp="1"/>
          </p:cNvSpPr>
          <p:nvPr>
            <p:ph type="title"/>
          </p:nvPr>
        </p:nvSpPr>
        <p:spPr/>
        <p:txBody>
          <a:bodyPr/>
          <a:lstStyle/>
          <a:p>
            <a:r>
              <a:rPr lang="fr-FR" dirty="0"/>
              <a:t>Components</a:t>
            </a:r>
          </a:p>
        </p:txBody>
      </p:sp>
      <p:sp>
        <p:nvSpPr>
          <p:cNvPr id="4" name="Espace réservé du pied de page 3">
            <a:extLst>
              <a:ext uri="{FF2B5EF4-FFF2-40B4-BE49-F238E27FC236}">
                <a16:creationId xmlns:a16="http://schemas.microsoft.com/office/drawing/2014/main" id="{EC6F4052-9955-429D-BF34-CE652EAC7B9F}"/>
              </a:ext>
            </a:extLst>
          </p:cNvPr>
          <p:cNvSpPr>
            <a:spLocks noGrp="1"/>
          </p:cNvSpPr>
          <p:nvPr>
            <p:ph type="ftr" sz="quarter" idx="11"/>
          </p:nvPr>
        </p:nvSpPr>
        <p:spPr>
          <a:xfrm>
            <a:off x="825624" y="6555770"/>
            <a:ext cx="3803526" cy="329614"/>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cs typeface="Arial"/>
              </a:rPr>
              <a:t>M. </a:t>
            </a:r>
            <a:r>
              <a:rPr kumimoji="0" lang="en-US" sz="1200" b="0" i="0" u="none" strike="noStrike" kern="0" cap="none" spc="0" normalizeH="0" baseline="0" noProof="0" dirty="0" err="1">
                <a:ln>
                  <a:noFill/>
                </a:ln>
                <a:solidFill>
                  <a:prstClr val="white"/>
                </a:solidFill>
                <a:effectLst/>
                <a:uLnTx/>
                <a:uFillTx/>
                <a:latin typeface="Calibri"/>
                <a:cs typeface="Arial"/>
              </a:rPr>
              <a:t>Richou</a:t>
            </a:r>
            <a:r>
              <a:rPr kumimoji="0" lang="en-US" sz="1200" b="0" i="0" u="none" strike="noStrike" kern="0" cap="none" spc="0" normalizeH="0" baseline="0" noProof="0" dirty="0">
                <a:ln>
                  <a:noFill/>
                </a:ln>
                <a:solidFill>
                  <a:prstClr val="white"/>
                </a:solidFill>
                <a:effectLst/>
                <a:uLnTx/>
                <a:uFillTx/>
                <a:latin typeface="Calibri"/>
                <a:cs typeface="Arial"/>
              </a:rPr>
              <a:t>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p:txBody>
      </p:sp>
      <p:sp>
        <p:nvSpPr>
          <p:cNvPr id="5" name="Espace réservé du numéro de diapositive 4">
            <a:extLst>
              <a:ext uri="{FF2B5EF4-FFF2-40B4-BE49-F238E27FC236}">
                <a16:creationId xmlns:a16="http://schemas.microsoft.com/office/drawing/2014/main" id="{AAD52203-3C6A-4904-9D98-0274C4A134B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a:t>
            </a:fld>
            <a:endParaRPr lang="en-GB" dirty="0">
              <a:solidFill>
                <a:prstClr val="white"/>
              </a:solidFill>
            </a:endParaRPr>
          </a:p>
        </p:txBody>
      </p:sp>
      <p:graphicFrame>
        <p:nvGraphicFramePr>
          <p:cNvPr id="6" name="Tableau 8">
            <a:extLst>
              <a:ext uri="{FF2B5EF4-FFF2-40B4-BE49-F238E27FC236}">
                <a16:creationId xmlns:a16="http://schemas.microsoft.com/office/drawing/2014/main" id="{2781213B-D85F-447A-8324-4811D73CDB10}"/>
              </a:ext>
            </a:extLst>
          </p:cNvPr>
          <p:cNvGraphicFramePr>
            <a:graphicFrameLocks noGrp="1"/>
          </p:cNvGraphicFramePr>
          <p:nvPr>
            <p:ph idx="1"/>
            <p:extLst>
              <p:ext uri="{D42A27DB-BD31-4B8C-83A1-F6EECF244321}">
                <p14:modId xmlns:p14="http://schemas.microsoft.com/office/powerpoint/2010/main" val="1197215189"/>
              </p:ext>
            </p:extLst>
          </p:nvPr>
        </p:nvGraphicFramePr>
        <p:xfrm>
          <a:off x="468070" y="1138314"/>
          <a:ext cx="2952306" cy="1038860"/>
        </p:xfrm>
        <a:graphic>
          <a:graphicData uri="http://schemas.openxmlformats.org/drawingml/2006/table">
            <a:tbl>
              <a:tblPr firstRow="1" bandRow="1">
                <a:tableStyleId>{5C22544A-7EE6-4342-B048-85BDC9FD1C3A}</a:tableStyleId>
              </a:tblPr>
              <a:tblGrid>
                <a:gridCol w="1452880">
                  <a:extLst>
                    <a:ext uri="{9D8B030D-6E8A-4147-A177-3AD203B41FA5}">
                      <a16:colId xmlns:a16="http://schemas.microsoft.com/office/drawing/2014/main" val="198496315"/>
                    </a:ext>
                  </a:extLst>
                </a:gridCol>
                <a:gridCol w="1499426">
                  <a:extLst>
                    <a:ext uri="{9D8B030D-6E8A-4147-A177-3AD203B41FA5}">
                      <a16:colId xmlns:a16="http://schemas.microsoft.com/office/drawing/2014/main" val="2553225945"/>
                    </a:ext>
                  </a:extLst>
                </a:gridCol>
              </a:tblGrid>
              <a:tr h="0">
                <a:tc>
                  <a:txBody>
                    <a:bodyPr/>
                    <a:lstStyle/>
                    <a:p>
                      <a:r>
                        <a:rPr lang="fr-FR" dirty="0" err="1"/>
                        <a:t>Monoblock</a:t>
                      </a:r>
                      <a:endParaRPr lang="fr-FR" dirty="0"/>
                    </a:p>
                  </a:txBody>
                  <a:tcPr/>
                </a:tc>
                <a:tc>
                  <a:txBody>
                    <a:bodyPr/>
                    <a:lstStyle/>
                    <a:p>
                      <a:r>
                        <a:rPr lang="fr-FR" dirty="0"/>
                        <a:t>HHF </a:t>
                      </a:r>
                      <a:r>
                        <a:rPr lang="fr-FR" dirty="0" err="1"/>
                        <a:t>Tested</a:t>
                      </a:r>
                      <a:endParaRPr lang="fr-FR" dirty="0"/>
                    </a:p>
                  </a:txBody>
                  <a:tcPr/>
                </a:tc>
                <a:extLst>
                  <a:ext uri="{0D108BD9-81ED-4DB2-BD59-A6C34878D82A}">
                    <a16:rowId xmlns:a16="http://schemas.microsoft.com/office/drawing/2014/main" val="213531308"/>
                  </a:ext>
                </a:extLst>
              </a:tr>
              <a:tr h="370840">
                <a:tc>
                  <a:txBody>
                    <a:bodyPr/>
                    <a:lstStyle/>
                    <a:p>
                      <a:r>
                        <a:rPr lang="fr-FR" dirty="0"/>
                        <a:t>11_4</a:t>
                      </a:r>
                    </a:p>
                  </a:txBody>
                  <a:tcPr/>
                </a:tc>
                <a:tc>
                  <a:txBody>
                    <a:bodyPr/>
                    <a:lstStyle/>
                    <a:p>
                      <a:r>
                        <a:rPr lang="fr-FR" dirty="0"/>
                        <a:t>03/2025</a:t>
                      </a:r>
                    </a:p>
                  </a:txBody>
                  <a:tcPr/>
                </a:tc>
                <a:extLst>
                  <a:ext uri="{0D108BD9-81ED-4DB2-BD59-A6C34878D82A}">
                    <a16:rowId xmlns:a16="http://schemas.microsoft.com/office/drawing/2014/main" val="1610443060"/>
                  </a:ext>
                </a:extLst>
              </a:tr>
              <a:tr h="370840">
                <a:tc>
                  <a:txBody>
                    <a:bodyPr/>
                    <a:lstStyle/>
                    <a:p>
                      <a:r>
                        <a:rPr lang="fr-FR" dirty="0"/>
                        <a:t>14_5</a:t>
                      </a:r>
                    </a:p>
                  </a:txBody>
                  <a:tcPr/>
                </a:tc>
                <a:tc>
                  <a:txBody>
                    <a:bodyPr/>
                    <a:lstStyle/>
                    <a:p>
                      <a:r>
                        <a:rPr lang="fr-FR" dirty="0"/>
                        <a:t>01/2025</a:t>
                      </a:r>
                    </a:p>
                  </a:txBody>
                  <a:tcPr/>
                </a:tc>
                <a:extLst>
                  <a:ext uri="{0D108BD9-81ED-4DB2-BD59-A6C34878D82A}">
                    <a16:rowId xmlns:a16="http://schemas.microsoft.com/office/drawing/2014/main" val="638937903"/>
                  </a:ext>
                </a:extLst>
              </a:tr>
            </a:tbl>
          </a:graphicData>
        </a:graphic>
      </p:graphicFrame>
      <p:graphicFrame>
        <p:nvGraphicFramePr>
          <p:cNvPr id="7" name="Tableau 8">
            <a:extLst>
              <a:ext uri="{FF2B5EF4-FFF2-40B4-BE49-F238E27FC236}">
                <a16:creationId xmlns:a16="http://schemas.microsoft.com/office/drawing/2014/main" id="{A6B85781-1789-45BF-BE27-E6D8A3526789}"/>
              </a:ext>
            </a:extLst>
          </p:cNvPr>
          <p:cNvGraphicFramePr>
            <a:graphicFrameLocks/>
          </p:cNvGraphicFramePr>
          <p:nvPr>
            <p:extLst>
              <p:ext uri="{D42A27DB-BD31-4B8C-83A1-F6EECF244321}">
                <p14:modId xmlns:p14="http://schemas.microsoft.com/office/powerpoint/2010/main" val="1576841056"/>
              </p:ext>
            </p:extLst>
          </p:nvPr>
        </p:nvGraphicFramePr>
        <p:xfrm>
          <a:off x="2053617" y="2665773"/>
          <a:ext cx="3451860" cy="1483360"/>
        </p:xfrm>
        <a:graphic>
          <a:graphicData uri="http://schemas.openxmlformats.org/drawingml/2006/table">
            <a:tbl>
              <a:tblPr firstRow="1" bandRow="1">
                <a:tableStyleId>{5C22544A-7EE6-4342-B048-85BDC9FD1C3A}</a:tableStyleId>
              </a:tblPr>
              <a:tblGrid>
                <a:gridCol w="1452880">
                  <a:extLst>
                    <a:ext uri="{9D8B030D-6E8A-4147-A177-3AD203B41FA5}">
                      <a16:colId xmlns:a16="http://schemas.microsoft.com/office/drawing/2014/main" val="198496315"/>
                    </a:ext>
                  </a:extLst>
                </a:gridCol>
                <a:gridCol w="1998980">
                  <a:extLst>
                    <a:ext uri="{9D8B030D-6E8A-4147-A177-3AD203B41FA5}">
                      <a16:colId xmlns:a16="http://schemas.microsoft.com/office/drawing/2014/main" val="2553225945"/>
                    </a:ext>
                  </a:extLst>
                </a:gridCol>
              </a:tblGrid>
              <a:tr h="370840">
                <a:tc>
                  <a:txBody>
                    <a:bodyPr/>
                    <a:lstStyle/>
                    <a:p>
                      <a:r>
                        <a:rPr lang="fr-FR" dirty="0"/>
                        <a:t>ISM</a:t>
                      </a:r>
                    </a:p>
                  </a:txBody>
                  <a:tcPr/>
                </a:tc>
                <a:tc>
                  <a:txBody>
                    <a:bodyPr/>
                    <a:lstStyle/>
                    <a:p>
                      <a:r>
                        <a:rPr lang="fr-FR" dirty="0"/>
                        <a:t>HHF </a:t>
                      </a:r>
                      <a:r>
                        <a:rPr lang="fr-FR" dirty="0" err="1"/>
                        <a:t>Tested</a:t>
                      </a:r>
                      <a:endParaRPr lang="fr-FR" dirty="0"/>
                    </a:p>
                  </a:txBody>
                  <a:tcPr/>
                </a:tc>
                <a:extLst>
                  <a:ext uri="{0D108BD9-81ED-4DB2-BD59-A6C34878D82A}">
                    <a16:rowId xmlns:a16="http://schemas.microsoft.com/office/drawing/2014/main" val="213531308"/>
                  </a:ext>
                </a:extLst>
              </a:tr>
              <a:tr h="370840">
                <a:tc>
                  <a:txBody>
                    <a:bodyPr/>
                    <a:lstStyle/>
                    <a:p>
                      <a:r>
                        <a:rPr lang="fr-FR" dirty="0"/>
                        <a:t>ISM_01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350" noProof="0" dirty="0">
                          <a:solidFill>
                            <a:schemeClr val="dk1"/>
                          </a:solidFill>
                          <a:latin typeface="+mn-lt"/>
                          <a:ea typeface="+mn-ea"/>
                          <a:cs typeface="+mn-cs"/>
                        </a:rPr>
                        <a:t>09/25 (</a:t>
                      </a:r>
                      <a:r>
                        <a:rPr lang="fr-FR" sz="1350" noProof="0" dirty="0" err="1">
                          <a:solidFill>
                            <a:schemeClr val="dk1"/>
                          </a:solidFill>
                          <a:latin typeface="+mn-lt"/>
                          <a:ea typeface="+mn-ea"/>
                          <a:cs typeface="+mn-cs"/>
                        </a:rPr>
                        <a:t>Gladis</a:t>
                      </a:r>
                      <a:r>
                        <a:rPr lang="fr-FR" sz="1350" noProof="0" dirty="0">
                          <a:solidFill>
                            <a:schemeClr val="dk1"/>
                          </a:solidFill>
                          <a:latin typeface="+mn-lt"/>
                          <a:ea typeface="+mn-ea"/>
                          <a:cs typeface="+mn-cs"/>
                        </a:rPr>
                        <a:t>)</a:t>
                      </a:r>
                    </a:p>
                  </a:txBody>
                  <a:tcPr/>
                </a:tc>
                <a:extLst>
                  <a:ext uri="{0D108BD9-81ED-4DB2-BD59-A6C34878D82A}">
                    <a16:rowId xmlns:a16="http://schemas.microsoft.com/office/drawing/2014/main" val="1610443060"/>
                  </a:ext>
                </a:extLst>
              </a:tr>
              <a:tr h="370840">
                <a:tc>
                  <a:txBody>
                    <a:bodyPr/>
                    <a:lstStyle/>
                    <a:p>
                      <a:r>
                        <a:rPr lang="fr-FR" dirty="0"/>
                        <a:t>ISM_02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350" noProof="0" dirty="0">
                          <a:solidFill>
                            <a:schemeClr val="dk1"/>
                          </a:solidFill>
                          <a:latin typeface="+mn-lt"/>
                          <a:ea typeface="+mn-ea"/>
                          <a:cs typeface="+mn-cs"/>
                        </a:rPr>
                        <a:t>09/25(</a:t>
                      </a:r>
                      <a:r>
                        <a:rPr lang="fr-FR" sz="1350" noProof="0" dirty="0" err="1">
                          <a:solidFill>
                            <a:schemeClr val="dk1"/>
                          </a:solidFill>
                          <a:latin typeface="+mn-lt"/>
                          <a:ea typeface="+mn-ea"/>
                          <a:cs typeface="+mn-cs"/>
                        </a:rPr>
                        <a:t>Gladis</a:t>
                      </a:r>
                      <a:r>
                        <a:rPr lang="fr-FR" sz="1350" noProof="0" dirty="0">
                          <a:solidFill>
                            <a:schemeClr val="dk1"/>
                          </a:solidFill>
                          <a:latin typeface="+mn-lt"/>
                          <a:ea typeface="+mn-ea"/>
                          <a:cs typeface="+mn-cs"/>
                        </a:rPr>
                        <a:t>)</a:t>
                      </a:r>
                    </a:p>
                  </a:txBody>
                  <a:tcPr/>
                </a:tc>
                <a:extLst>
                  <a:ext uri="{0D108BD9-81ED-4DB2-BD59-A6C34878D82A}">
                    <a16:rowId xmlns:a16="http://schemas.microsoft.com/office/drawing/2014/main" val="6389379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ISM_03</a:t>
                      </a:r>
                    </a:p>
                  </a:txBody>
                  <a:tcPr/>
                </a:tc>
                <a:tc>
                  <a:txBody>
                    <a:bodyPr/>
                    <a:lstStyle/>
                    <a:p>
                      <a:pPr marL="0" algn="l" defTabSz="685800"/>
                      <a:r>
                        <a:rPr lang="fr-FR" sz="1350" b="1" dirty="0">
                          <a:solidFill>
                            <a:srgbClr val="00B050"/>
                          </a:solidFill>
                          <a:latin typeface="+mn-lt"/>
                          <a:ea typeface="+mn-ea"/>
                          <a:cs typeface="+mn-cs"/>
                        </a:rPr>
                        <a:t>04/26 (</a:t>
                      </a:r>
                      <a:r>
                        <a:rPr lang="fr-FR" sz="1350" b="1" dirty="0" err="1">
                          <a:solidFill>
                            <a:srgbClr val="00B050"/>
                          </a:solidFill>
                          <a:latin typeface="+mn-lt"/>
                          <a:ea typeface="+mn-ea"/>
                          <a:cs typeface="+mn-cs"/>
                        </a:rPr>
                        <a:t>Gladis</a:t>
                      </a:r>
                      <a:r>
                        <a:rPr lang="fr-FR" sz="1350" b="1" dirty="0">
                          <a:solidFill>
                            <a:srgbClr val="00B050"/>
                          </a:solidFill>
                          <a:latin typeface="+mn-lt"/>
                          <a:ea typeface="+mn-ea"/>
                          <a:cs typeface="+mn-cs"/>
                        </a:rPr>
                        <a:t>)</a:t>
                      </a:r>
                    </a:p>
                  </a:txBody>
                  <a:tcPr/>
                </a:tc>
                <a:extLst>
                  <a:ext uri="{0D108BD9-81ED-4DB2-BD59-A6C34878D82A}">
                    <a16:rowId xmlns:a16="http://schemas.microsoft.com/office/drawing/2014/main" val="2742373992"/>
                  </a:ext>
                </a:extLst>
              </a:tr>
            </a:tbl>
          </a:graphicData>
        </a:graphic>
      </p:graphicFrame>
      <p:graphicFrame>
        <p:nvGraphicFramePr>
          <p:cNvPr id="8" name="Tableau 8">
            <a:extLst>
              <a:ext uri="{FF2B5EF4-FFF2-40B4-BE49-F238E27FC236}">
                <a16:creationId xmlns:a16="http://schemas.microsoft.com/office/drawing/2014/main" id="{54114E69-CD40-456E-BE54-607B194B86DB}"/>
              </a:ext>
            </a:extLst>
          </p:cNvPr>
          <p:cNvGraphicFramePr>
            <a:graphicFrameLocks/>
          </p:cNvGraphicFramePr>
          <p:nvPr>
            <p:extLst>
              <p:ext uri="{D42A27DB-BD31-4B8C-83A1-F6EECF244321}">
                <p14:modId xmlns:p14="http://schemas.microsoft.com/office/powerpoint/2010/main" val="910909991"/>
              </p:ext>
            </p:extLst>
          </p:nvPr>
        </p:nvGraphicFramePr>
        <p:xfrm>
          <a:off x="5564678" y="4493938"/>
          <a:ext cx="2952306" cy="1483360"/>
        </p:xfrm>
        <a:graphic>
          <a:graphicData uri="http://schemas.openxmlformats.org/drawingml/2006/table">
            <a:tbl>
              <a:tblPr firstRow="1" bandRow="1">
                <a:tableStyleId>{5C22544A-7EE6-4342-B048-85BDC9FD1C3A}</a:tableStyleId>
              </a:tblPr>
              <a:tblGrid>
                <a:gridCol w="1452880">
                  <a:extLst>
                    <a:ext uri="{9D8B030D-6E8A-4147-A177-3AD203B41FA5}">
                      <a16:colId xmlns:a16="http://schemas.microsoft.com/office/drawing/2014/main" val="198496315"/>
                    </a:ext>
                  </a:extLst>
                </a:gridCol>
                <a:gridCol w="1499426">
                  <a:extLst>
                    <a:ext uri="{9D8B030D-6E8A-4147-A177-3AD203B41FA5}">
                      <a16:colId xmlns:a16="http://schemas.microsoft.com/office/drawing/2014/main" val="2553225945"/>
                    </a:ext>
                  </a:extLst>
                </a:gridCol>
              </a:tblGrid>
              <a:tr h="370840">
                <a:tc>
                  <a:txBody>
                    <a:bodyPr/>
                    <a:lstStyle/>
                    <a:p>
                      <a:r>
                        <a:rPr lang="fr-FR" dirty="0"/>
                        <a:t>FSM</a:t>
                      </a:r>
                    </a:p>
                  </a:txBody>
                  <a:tcPr/>
                </a:tc>
                <a:tc>
                  <a:txBody>
                    <a:bodyPr/>
                    <a:lstStyle/>
                    <a:p>
                      <a:r>
                        <a:rPr lang="fr-FR" dirty="0"/>
                        <a:t>HHF </a:t>
                      </a:r>
                      <a:r>
                        <a:rPr lang="fr-FR" dirty="0" err="1"/>
                        <a:t>Tested</a:t>
                      </a:r>
                      <a:endParaRPr lang="fr-FR" dirty="0"/>
                    </a:p>
                  </a:txBody>
                  <a:tcPr/>
                </a:tc>
                <a:extLst>
                  <a:ext uri="{0D108BD9-81ED-4DB2-BD59-A6C34878D82A}">
                    <a16:rowId xmlns:a16="http://schemas.microsoft.com/office/drawing/2014/main" val="213531308"/>
                  </a:ext>
                </a:extLst>
              </a:tr>
              <a:tr h="370840">
                <a:tc>
                  <a:txBody>
                    <a:bodyPr/>
                    <a:lstStyle/>
                    <a:p>
                      <a:r>
                        <a:rPr lang="fr-FR" dirty="0"/>
                        <a:t>FSM_00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350" b="1" dirty="0">
                          <a:solidFill>
                            <a:srgbClr val="00B050"/>
                          </a:solidFill>
                          <a:latin typeface="+mn-lt"/>
                          <a:ea typeface="+mn-ea"/>
                          <a:cs typeface="+mn-cs"/>
                        </a:rPr>
                        <a:t>01/26</a:t>
                      </a:r>
                    </a:p>
                  </a:txBody>
                  <a:tcPr/>
                </a:tc>
                <a:extLst>
                  <a:ext uri="{0D108BD9-81ED-4DB2-BD59-A6C34878D82A}">
                    <a16:rowId xmlns:a16="http://schemas.microsoft.com/office/drawing/2014/main" val="1610443060"/>
                  </a:ext>
                </a:extLst>
              </a:tr>
              <a:tr h="370840">
                <a:tc>
                  <a:txBody>
                    <a:bodyPr/>
                    <a:lstStyle/>
                    <a:p>
                      <a:r>
                        <a:rPr lang="fr-FR" dirty="0"/>
                        <a:t>FSM_01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350" b="1" noProof="0" dirty="0">
                          <a:solidFill>
                            <a:srgbClr val="00B050"/>
                          </a:solidFill>
                          <a:latin typeface="+mn-lt"/>
                          <a:ea typeface="+mn-ea"/>
                          <a:cs typeface="+mn-cs"/>
                        </a:rPr>
                        <a:t>01/26</a:t>
                      </a:r>
                    </a:p>
                  </a:txBody>
                  <a:tcPr/>
                </a:tc>
                <a:extLst>
                  <a:ext uri="{0D108BD9-81ED-4DB2-BD59-A6C34878D82A}">
                    <a16:rowId xmlns:a16="http://schemas.microsoft.com/office/drawing/2014/main" val="638937903"/>
                  </a:ext>
                </a:extLst>
              </a:tr>
              <a:tr h="370840">
                <a:tc>
                  <a:txBody>
                    <a:bodyPr/>
                    <a:lstStyle/>
                    <a:p>
                      <a:r>
                        <a:rPr lang="fr-FR" dirty="0"/>
                        <a:t>FSM_02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350" b="1" noProof="0" dirty="0">
                          <a:solidFill>
                            <a:srgbClr val="00B050"/>
                          </a:solidFill>
                          <a:latin typeface="+mn-lt"/>
                          <a:ea typeface="+mn-ea"/>
                          <a:cs typeface="+mn-cs"/>
                        </a:rPr>
                        <a:t>01/26</a:t>
                      </a:r>
                    </a:p>
                  </a:txBody>
                  <a:tcPr/>
                </a:tc>
                <a:extLst>
                  <a:ext uri="{0D108BD9-81ED-4DB2-BD59-A6C34878D82A}">
                    <a16:rowId xmlns:a16="http://schemas.microsoft.com/office/drawing/2014/main" val="2742373992"/>
                  </a:ext>
                </a:extLst>
              </a:tr>
            </a:tbl>
          </a:graphicData>
        </a:graphic>
      </p:graphicFrame>
      <p:pic>
        <p:nvPicPr>
          <p:cNvPr id="9" name="Grafik 6">
            <a:extLst>
              <a:ext uri="{FF2B5EF4-FFF2-40B4-BE49-F238E27FC236}">
                <a16:creationId xmlns:a16="http://schemas.microsoft.com/office/drawing/2014/main" id="{BE5ADEA2-4274-473C-9075-DD04095DC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
          <a:stretch>
            <a:fillRect/>
          </a:stretch>
        </p:blipFill>
        <p:spPr bwMode="auto">
          <a:xfrm>
            <a:off x="6271996" y="102479"/>
            <a:ext cx="3619308" cy="2195904"/>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5">
            <a:extLst>
              <a:ext uri="{FF2B5EF4-FFF2-40B4-BE49-F238E27FC236}">
                <a16:creationId xmlns:a16="http://schemas.microsoft.com/office/drawing/2014/main" id="{D4A649D0-3CE0-469B-896D-1A6F0157F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407" y="1164316"/>
            <a:ext cx="2741930" cy="166358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EB8D1D32-70F1-4947-89F8-B91E08A4F101}"/>
              </a:ext>
            </a:extLst>
          </p:cNvPr>
          <p:cNvPicPr>
            <a:picLocks noChangeAspect="1"/>
          </p:cNvPicPr>
          <p:nvPr/>
        </p:nvPicPr>
        <p:blipFill rotWithShape="1">
          <a:blip r:embed="rId4"/>
          <a:srcRect l="19542" b="51014"/>
          <a:stretch/>
        </p:blipFill>
        <p:spPr>
          <a:xfrm>
            <a:off x="8182100" y="2917770"/>
            <a:ext cx="3837373" cy="1231363"/>
          </a:xfrm>
          <a:prstGeom prst="rect">
            <a:avLst/>
          </a:prstGeom>
        </p:spPr>
      </p:pic>
      <p:pic>
        <p:nvPicPr>
          <p:cNvPr id="12" name="Image 11">
            <a:extLst>
              <a:ext uri="{FF2B5EF4-FFF2-40B4-BE49-F238E27FC236}">
                <a16:creationId xmlns:a16="http://schemas.microsoft.com/office/drawing/2014/main" id="{F334752F-ED6A-470C-9BDC-145134B904CE}"/>
              </a:ext>
            </a:extLst>
          </p:cNvPr>
          <p:cNvPicPr>
            <a:picLocks noChangeAspect="1"/>
          </p:cNvPicPr>
          <p:nvPr/>
        </p:nvPicPr>
        <p:blipFill rotWithShape="1">
          <a:blip r:embed="rId5">
            <a:extLst>
              <a:ext uri="{28A0092B-C50C-407E-A947-70E740481C1C}">
                <a14:useLocalDpi xmlns:a14="http://schemas.microsoft.com/office/drawing/2010/main" val="0"/>
              </a:ext>
            </a:extLst>
          </a:blip>
          <a:srcRect t="26883" b="21966"/>
          <a:stretch/>
        </p:blipFill>
        <p:spPr>
          <a:xfrm rot="10800000">
            <a:off x="720451" y="4479315"/>
            <a:ext cx="4435749" cy="1512605"/>
          </a:xfrm>
          <a:prstGeom prst="rect">
            <a:avLst/>
          </a:prstGeom>
        </p:spPr>
      </p:pic>
    </p:spTree>
    <p:extLst>
      <p:ext uri="{BB962C8B-B14F-4D97-AF65-F5344CB8AC3E}">
        <p14:creationId xmlns:p14="http://schemas.microsoft.com/office/powerpoint/2010/main" val="2359182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B66AE8-EC80-4E67-A286-02E8FE8DED6D}"/>
              </a:ext>
            </a:extLst>
          </p:cNvPr>
          <p:cNvSpPr>
            <a:spLocks noGrp="1"/>
          </p:cNvSpPr>
          <p:nvPr>
            <p:ph type="title"/>
          </p:nvPr>
        </p:nvSpPr>
        <p:spPr/>
        <p:txBody>
          <a:bodyPr/>
          <a:lstStyle/>
          <a:p>
            <a:r>
              <a:rPr lang="fr-FR" dirty="0" err="1"/>
              <a:t>Testing</a:t>
            </a:r>
            <a:r>
              <a:rPr lang="fr-FR" dirty="0"/>
              <a:t> and </a:t>
            </a:r>
            <a:r>
              <a:rPr lang="fr-FR" dirty="0" err="1"/>
              <a:t>results</a:t>
            </a:r>
            <a:endParaRPr lang="fr-FR" dirty="0"/>
          </a:p>
        </p:txBody>
      </p:sp>
      <p:sp>
        <p:nvSpPr>
          <p:cNvPr id="4" name="Espace réservé du pied de page 3">
            <a:extLst>
              <a:ext uri="{FF2B5EF4-FFF2-40B4-BE49-F238E27FC236}">
                <a16:creationId xmlns:a16="http://schemas.microsoft.com/office/drawing/2014/main" id="{B773FD75-A686-476B-BAAA-C4E7B794E074}"/>
              </a:ext>
            </a:extLst>
          </p:cNvPr>
          <p:cNvSpPr>
            <a:spLocks noGrp="1"/>
          </p:cNvSpPr>
          <p:nvPr>
            <p:ph type="ftr" sz="quarter" idx="11"/>
          </p:nvPr>
        </p:nvSpPr>
        <p:spPr>
          <a:xfrm>
            <a:off x="825624" y="6555770"/>
            <a:ext cx="3974976" cy="329614"/>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cs typeface="Arial"/>
              </a:rPr>
              <a:t>M. </a:t>
            </a:r>
            <a:r>
              <a:rPr kumimoji="0" lang="en-US" sz="1200" b="0" i="0" u="none" strike="noStrike" kern="0" cap="none" spc="0" normalizeH="0" baseline="0" noProof="0" dirty="0" err="1">
                <a:ln>
                  <a:noFill/>
                </a:ln>
                <a:solidFill>
                  <a:prstClr val="white"/>
                </a:solidFill>
                <a:effectLst/>
                <a:uLnTx/>
                <a:uFillTx/>
                <a:latin typeface="Calibri"/>
                <a:cs typeface="Arial"/>
              </a:rPr>
              <a:t>Richou</a:t>
            </a:r>
            <a:r>
              <a:rPr kumimoji="0" lang="en-US" sz="1200" b="0" i="0" u="none" strike="noStrike" kern="0" cap="none" spc="0" normalizeH="0" baseline="0" noProof="0" dirty="0">
                <a:ln>
                  <a:noFill/>
                </a:ln>
                <a:solidFill>
                  <a:prstClr val="white"/>
                </a:solidFill>
                <a:effectLst/>
                <a:uLnTx/>
                <a:uFillTx/>
                <a:latin typeface="Calibri"/>
                <a:cs typeface="Arial"/>
              </a:rPr>
              <a:t>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p:txBody>
      </p:sp>
      <p:sp>
        <p:nvSpPr>
          <p:cNvPr id="5" name="Espace réservé du numéro de diapositive 4">
            <a:extLst>
              <a:ext uri="{FF2B5EF4-FFF2-40B4-BE49-F238E27FC236}">
                <a16:creationId xmlns:a16="http://schemas.microsoft.com/office/drawing/2014/main" id="{A1CE4E9A-E2C4-400F-81CD-E81F17AB1EB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a:t>
            </a:fld>
            <a:endParaRPr lang="en-GB" dirty="0">
              <a:solidFill>
                <a:prstClr val="white"/>
              </a:solidFill>
            </a:endParaRPr>
          </a:p>
        </p:txBody>
      </p:sp>
      <p:graphicFrame>
        <p:nvGraphicFramePr>
          <p:cNvPr id="6" name="Tableau 8">
            <a:extLst>
              <a:ext uri="{FF2B5EF4-FFF2-40B4-BE49-F238E27FC236}">
                <a16:creationId xmlns:a16="http://schemas.microsoft.com/office/drawing/2014/main" id="{92072FFD-D05E-4409-923E-36FB61BE60D9}"/>
              </a:ext>
            </a:extLst>
          </p:cNvPr>
          <p:cNvGraphicFramePr>
            <a:graphicFrameLocks noGrp="1"/>
          </p:cNvGraphicFramePr>
          <p:nvPr>
            <p:ph idx="1"/>
            <p:extLst>
              <p:ext uri="{D42A27DB-BD31-4B8C-83A1-F6EECF244321}">
                <p14:modId xmlns:p14="http://schemas.microsoft.com/office/powerpoint/2010/main" val="665597373"/>
              </p:ext>
            </p:extLst>
          </p:nvPr>
        </p:nvGraphicFramePr>
        <p:xfrm>
          <a:off x="505272" y="743569"/>
          <a:ext cx="5746303" cy="5664200"/>
        </p:xfrm>
        <a:graphic>
          <a:graphicData uri="http://schemas.openxmlformats.org/drawingml/2006/table">
            <a:tbl>
              <a:tblPr firstRow="1" bandRow="1">
                <a:tableStyleId>{5C22544A-7EE6-4342-B048-85BDC9FD1C3A}</a:tableStyleId>
              </a:tblPr>
              <a:tblGrid>
                <a:gridCol w="1452880">
                  <a:extLst>
                    <a:ext uri="{9D8B030D-6E8A-4147-A177-3AD203B41FA5}">
                      <a16:colId xmlns:a16="http://schemas.microsoft.com/office/drawing/2014/main" val="198496315"/>
                    </a:ext>
                  </a:extLst>
                </a:gridCol>
                <a:gridCol w="899348">
                  <a:extLst>
                    <a:ext uri="{9D8B030D-6E8A-4147-A177-3AD203B41FA5}">
                      <a16:colId xmlns:a16="http://schemas.microsoft.com/office/drawing/2014/main" val="1460102037"/>
                    </a:ext>
                  </a:extLst>
                </a:gridCol>
                <a:gridCol w="903414">
                  <a:extLst>
                    <a:ext uri="{9D8B030D-6E8A-4147-A177-3AD203B41FA5}">
                      <a16:colId xmlns:a16="http://schemas.microsoft.com/office/drawing/2014/main" val="575191711"/>
                    </a:ext>
                  </a:extLst>
                </a:gridCol>
                <a:gridCol w="716280">
                  <a:extLst>
                    <a:ext uri="{9D8B030D-6E8A-4147-A177-3AD203B41FA5}">
                      <a16:colId xmlns:a16="http://schemas.microsoft.com/office/drawing/2014/main" val="615182196"/>
                    </a:ext>
                  </a:extLst>
                </a:gridCol>
                <a:gridCol w="859155">
                  <a:extLst>
                    <a:ext uri="{9D8B030D-6E8A-4147-A177-3AD203B41FA5}">
                      <a16:colId xmlns:a16="http://schemas.microsoft.com/office/drawing/2014/main" val="261150049"/>
                    </a:ext>
                  </a:extLst>
                </a:gridCol>
                <a:gridCol w="915226">
                  <a:extLst>
                    <a:ext uri="{9D8B030D-6E8A-4147-A177-3AD203B41FA5}">
                      <a16:colId xmlns:a16="http://schemas.microsoft.com/office/drawing/2014/main" val="2553225945"/>
                    </a:ext>
                  </a:extLst>
                </a:gridCol>
              </a:tblGrid>
              <a:tr h="370840">
                <a:tc>
                  <a:txBody>
                    <a:bodyPr/>
                    <a:lstStyle/>
                    <a:p>
                      <a:r>
                        <a:rPr lang="fr-FR" dirty="0" err="1"/>
                        <a:t>Mock-ups</a:t>
                      </a:r>
                      <a:endParaRPr lang="fr-FR" dirty="0"/>
                    </a:p>
                  </a:txBody>
                  <a:tcPr/>
                </a:tc>
                <a:tc>
                  <a:txBody>
                    <a:bodyPr/>
                    <a:lstStyle/>
                    <a:p>
                      <a:r>
                        <a:rPr lang="fr-FR" dirty="0"/>
                        <a:t>UT</a:t>
                      </a:r>
                    </a:p>
                  </a:txBody>
                  <a:tcPr/>
                </a:tc>
                <a:tc>
                  <a:txBody>
                    <a:bodyPr/>
                    <a:lstStyle/>
                    <a:p>
                      <a:r>
                        <a:rPr lang="fr-FR" dirty="0"/>
                        <a:t>SATIR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HHF</a:t>
                      </a:r>
                    </a:p>
                  </a:txBody>
                  <a:tcPr/>
                </a:tc>
                <a:tc>
                  <a:txBody>
                    <a:bodyPr/>
                    <a:lstStyle/>
                    <a:p>
                      <a:r>
                        <a:rPr lang="fr-FR" dirty="0"/>
                        <a:t>UT</a:t>
                      </a:r>
                    </a:p>
                  </a:txBody>
                  <a:tcPr/>
                </a:tc>
                <a:tc>
                  <a:txBody>
                    <a:bodyPr/>
                    <a:lstStyle/>
                    <a:p>
                      <a:r>
                        <a:rPr lang="fr-FR" dirty="0"/>
                        <a:t>SATIR</a:t>
                      </a:r>
                    </a:p>
                  </a:txBody>
                  <a:tcPr/>
                </a:tc>
                <a:extLst>
                  <a:ext uri="{0D108BD9-81ED-4DB2-BD59-A6C34878D82A}">
                    <a16:rowId xmlns:a16="http://schemas.microsoft.com/office/drawing/2014/main" val="213531308"/>
                  </a:ext>
                </a:extLst>
              </a:tr>
              <a:tr h="370840">
                <a:tc>
                  <a:txBody>
                    <a:bodyPr/>
                    <a:lstStyle/>
                    <a:p>
                      <a:r>
                        <a:rPr lang="fr-FR" dirty="0"/>
                        <a:t>11_4</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10 blocks</a:t>
                      </a:r>
                    </a:p>
                  </a:txBody>
                  <a:tcPr/>
                </a:tc>
                <a:tc>
                  <a:txBody>
                    <a:bodyPr/>
                    <a:lstStyle/>
                    <a:p>
                      <a:endParaRPr lang="fr-FR" sz="1800" kern="1200" dirty="0">
                        <a:solidFill>
                          <a:schemeClr val="dk1"/>
                        </a:solidFill>
                        <a:latin typeface="+mn-lt"/>
                        <a:ea typeface="+mn-ea"/>
                        <a:cs typeface="+mn-cs"/>
                      </a:endParaRPr>
                    </a:p>
                  </a:txBody>
                  <a:tcPr>
                    <a:solidFill>
                      <a:schemeClr val="accent6"/>
                    </a:solidFill>
                  </a:tcPr>
                </a:tc>
                <a:tc>
                  <a:txBody>
                    <a:bodyPr/>
                    <a:lstStyle/>
                    <a:p>
                      <a:pPr marL="0" algn="l" defTabSz="914400" rtl="0" eaLnBrk="1" latinLnBrk="0" hangingPunct="1"/>
                      <a:r>
                        <a:rPr lang="fr-FR" sz="1100" kern="1200" dirty="0">
                          <a:solidFill>
                            <a:schemeClr val="dk1"/>
                          </a:solidFill>
                          <a:latin typeface="+mn-lt"/>
                          <a:ea typeface="+mn-ea"/>
                          <a:cs typeface="+mn-cs"/>
                        </a:rPr>
                        <a:t>Bl10</a:t>
                      </a:r>
                    </a:p>
                  </a:txBody>
                  <a:tcPr>
                    <a:solidFill>
                      <a:srgbClr val="FFFF00"/>
                    </a:solidFill>
                  </a:tcPr>
                </a:tc>
                <a:tc>
                  <a:txBody>
                    <a:bodyPr/>
                    <a:lstStyle/>
                    <a:p>
                      <a:pPr marL="0" algn="l" defTabSz="914400" rtl="0" eaLnBrk="1" latinLnBrk="0" hangingPunct="1"/>
                      <a:r>
                        <a:rPr lang="fr-FR" sz="1100" kern="1200" dirty="0" err="1">
                          <a:solidFill>
                            <a:schemeClr val="dk1"/>
                          </a:solidFill>
                          <a:latin typeface="+mn-lt"/>
                          <a:ea typeface="+mn-ea"/>
                          <a:cs typeface="+mn-cs"/>
                        </a:rPr>
                        <a:t>Bl</a:t>
                      </a:r>
                      <a:r>
                        <a:rPr lang="fr-FR" sz="1100" kern="1200" dirty="0">
                          <a:solidFill>
                            <a:schemeClr val="dk1"/>
                          </a:solidFill>
                          <a:latin typeface="+mn-lt"/>
                          <a:ea typeface="+mn-ea"/>
                          <a:cs typeface="+mn-cs"/>
                        </a:rPr>
                        <a:t> 10</a:t>
                      </a:r>
                    </a:p>
                  </a:txBody>
                  <a:tcPr>
                    <a:solidFill>
                      <a:srgbClr val="FFFF00"/>
                    </a:solidFill>
                  </a:tcPr>
                </a:tc>
                <a:tc>
                  <a:txBody>
                    <a:bodyPr/>
                    <a:lstStyle/>
                    <a:p>
                      <a:pPr marL="0" algn="l" defTabSz="914400" rtl="0" eaLnBrk="1" latinLnBrk="0" hangingPunct="1"/>
                      <a:r>
                        <a:rPr lang="fr-FR" sz="1100" kern="1200" dirty="0">
                          <a:solidFill>
                            <a:schemeClr val="dk1"/>
                          </a:solidFill>
                          <a:latin typeface="+mn-lt"/>
                          <a:ea typeface="+mn-ea"/>
                          <a:cs typeface="+mn-cs"/>
                        </a:rPr>
                        <a:t>Bl10</a:t>
                      </a:r>
                    </a:p>
                  </a:txBody>
                  <a:tcPr>
                    <a:solidFill>
                      <a:srgbClr val="FFFF00"/>
                    </a:solidFill>
                  </a:tcPr>
                </a:tc>
                <a:tc>
                  <a:txBody>
                    <a:bodyPr/>
                    <a:lstStyle/>
                    <a:p>
                      <a:pPr marL="0" algn="l" defTabSz="914400" rtl="0" eaLnBrk="1" latinLnBrk="0" hangingPunct="1"/>
                      <a:r>
                        <a:rPr lang="fr-FR" sz="1100" kern="1200" dirty="0">
                          <a:solidFill>
                            <a:schemeClr val="dk1"/>
                          </a:solidFill>
                          <a:latin typeface="+mn-lt"/>
                          <a:ea typeface="+mn-ea"/>
                          <a:cs typeface="+mn-cs"/>
                        </a:rPr>
                        <a:t>Bl10</a:t>
                      </a:r>
                    </a:p>
                  </a:txBody>
                  <a:tcPr>
                    <a:solidFill>
                      <a:srgbClr val="FFFF00"/>
                    </a:solidFill>
                  </a:tcPr>
                </a:tc>
                <a:extLst>
                  <a:ext uri="{0D108BD9-81ED-4DB2-BD59-A6C34878D82A}">
                    <a16:rowId xmlns:a16="http://schemas.microsoft.com/office/drawing/2014/main" val="1610443060"/>
                  </a:ext>
                </a:extLst>
              </a:tr>
              <a:tr h="370840">
                <a:tc>
                  <a:txBody>
                    <a:bodyPr/>
                    <a:lstStyle/>
                    <a:p>
                      <a:r>
                        <a:rPr lang="fr-FR" dirty="0"/>
                        <a:t>14_5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8 blocks</a:t>
                      </a:r>
                    </a:p>
                  </a:txBody>
                  <a:tcPr/>
                </a:tc>
                <a:tc>
                  <a:txBody>
                    <a:bodyPr/>
                    <a:lstStyle/>
                    <a:p>
                      <a:endParaRPr lang="fr-FR" sz="1800" kern="1200" dirty="0">
                        <a:solidFill>
                          <a:schemeClr val="dk1"/>
                        </a:solidFill>
                        <a:latin typeface="+mn-lt"/>
                        <a:ea typeface="+mn-ea"/>
                        <a:cs typeface="+mn-cs"/>
                      </a:endParaRPr>
                    </a:p>
                  </a:txBody>
                  <a:tcPr>
                    <a:solidFill>
                      <a:schemeClr val="accent6"/>
                    </a:solidFill>
                  </a:tcPr>
                </a:tc>
                <a:tc>
                  <a:txBody>
                    <a:bodyPr/>
                    <a:lstStyle/>
                    <a:p>
                      <a:endParaRPr lang="fr-FR" dirty="0"/>
                    </a:p>
                  </a:txBody>
                  <a:tcPr>
                    <a:solidFill>
                      <a:srgbClr val="00B050"/>
                    </a:solidFill>
                  </a:tcPr>
                </a:tc>
                <a:tc>
                  <a:txBody>
                    <a:bodyPr/>
                    <a:lstStyle/>
                    <a:p>
                      <a:endParaRPr lang="fr-FR" dirty="0"/>
                    </a:p>
                  </a:txBody>
                  <a:tcPr>
                    <a:solidFill>
                      <a:srgbClr val="00B050"/>
                    </a:solidFill>
                  </a:tcPr>
                </a:tc>
                <a:tc>
                  <a:txBody>
                    <a:bodyPr/>
                    <a:lstStyle/>
                    <a:p>
                      <a:endParaRPr lang="fr-FR" dirty="0"/>
                    </a:p>
                  </a:txBody>
                  <a:tcPr>
                    <a:solidFill>
                      <a:srgbClr val="00B050"/>
                    </a:solidFill>
                  </a:tcPr>
                </a:tc>
                <a:tc>
                  <a:txBody>
                    <a:bodyPr/>
                    <a:lstStyle/>
                    <a:p>
                      <a:endParaRPr lang="fr-FR" dirty="0"/>
                    </a:p>
                  </a:txBody>
                  <a:tcPr>
                    <a:solidFill>
                      <a:srgbClr val="00B050"/>
                    </a:solidFill>
                  </a:tcPr>
                </a:tc>
                <a:extLst>
                  <a:ext uri="{0D108BD9-81ED-4DB2-BD59-A6C34878D82A}">
                    <a16:rowId xmlns:a16="http://schemas.microsoft.com/office/drawing/2014/main" val="638937903"/>
                  </a:ext>
                </a:extLst>
              </a:tr>
              <a:tr h="370840">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2350119541"/>
                  </a:ext>
                </a:extLst>
              </a:tr>
              <a:tr h="177542">
                <a:tc>
                  <a:txBody>
                    <a:bodyPr/>
                    <a:lstStyle/>
                    <a:p>
                      <a:r>
                        <a:rPr lang="fr-FR" dirty="0"/>
                        <a:t>ISM_01</a:t>
                      </a:r>
                    </a:p>
                    <a:p>
                      <a:r>
                        <a:rPr lang="fr-FR" sz="1400" dirty="0"/>
                        <a:t>10 </a:t>
                      </a:r>
                      <a:r>
                        <a:rPr lang="fr-FR" sz="1400" dirty="0" err="1"/>
                        <a:t>bl</a:t>
                      </a:r>
                      <a:r>
                        <a:rPr lang="fr-FR" sz="1400" dirty="0"/>
                        <a:t>+ 5 TP</a:t>
                      </a:r>
                    </a:p>
                  </a:txBody>
                  <a:tcPr/>
                </a:tc>
                <a:tc>
                  <a:txBody>
                    <a:bodyPr/>
                    <a:lstStyle/>
                    <a:p>
                      <a:endParaRPr lang="fr-FR" dirty="0"/>
                    </a:p>
                  </a:txBody>
                  <a:tcPr>
                    <a:solidFill>
                      <a:schemeClr val="accent6"/>
                    </a:solidFill>
                  </a:tcPr>
                </a:tc>
                <a:tc>
                  <a:txBody>
                    <a:bodyPr/>
                    <a:lstStyle/>
                    <a:p>
                      <a:endParaRPr lang="fr-FR" dirty="0"/>
                    </a:p>
                  </a:txBody>
                  <a:tcPr>
                    <a:solidFill>
                      <a:schemeClr val="accent6"/>
                    </a:solidFill>
                  </a:tcPr>
                </a:tc>
                <a:tc>
                  <a:txBody>
                    <a:bodyPr/>
                    <a:lstStyle/>
                    <a:p>
                      <a:endParaRPr lang="fr-FR" dirty="0"/>
                    </a:p>
                  </a:txBody>
                  <a:tcPr>
                    <a:solidFill>
                      <a:srgbClr val="00B050"/>
                    </a:solidFill>
                  </a:tcPr>
                </a:tc>
                <a:tc>
                  <a:txBody>
                    <a:bodyPr/>
                    <a:lstStyle/>
                    <a:p>
                      <a:pPr marL="0" algn="l" defTabSz="914400" rtl="0" eaLnBrk="1" latinLnBrk="0" hangingPunct="1"/>
                      <a:r>
                        <a:rPr lang="fr-FR" sz="1100" kern="1200" dirty="0" err="1">
                          <a:solidFill>
                            <a:schemeClr val="dk1"/>
                          </a:solidFill>
                          <a:latin typeface="+mn-lt"/>
                          <a:ea typeface="+mn-ea"/>
                          <a:cs typeface="+mn-cs"/>
                        </a:rPr>
                        <a:t>Bl</a:t>
                      </a:r>
                      <a:r>
                        <a:rPr lang="fr-FR" sz="1100" kern="1200" dirty="0">
                          <a:solidFill>
                            <a:schemeClr val="dk1"/>
                          </a:solidFill>
                          <a:latin typeface="+mn-lt"/>
                          <a:ea typeface="+mn-ea"/>
                          <a:cs typeface="+mn-cs"/>
                        </a:rPr>
                        <a:t> 2</a:t>
                      </a:r>
                      <a:r>
                        <a:rPr lang="fr-FR" sz="1100" kern="1200" dirty="0">
                          <a:solidFill>
                            <a:schemeClr val="dk1"/>
                          </a:solidFill>
                          <a:latin typeface="+mn-lt"/>
                          <a:ea typeface="+mn-ea"/>
                          <a:cs typeface="+mn-cs"/>
                          <a:sym typeface="Wingdings" panose="05000000000000000000" pitchFamily="2" charset="2"/>
                        </a:rPr>
                        <a:t></a:t>
                      </a:r>
                      <a:r>
                        <a:rPr lang="fr-FR" sz="1100" kern="1200" dirty="0">
                          <a:solidFill>
                            <a:schemeClr val="dk1"/>
                          </a:solidFill>
                          <a:latin typeface="+mn-lt"/>
                          <a:ea typeface="+mn-ea"/>
                          <a:cs typeface="+mn-cs"/>
                        </a:rPr>
                        <a:t>9</a:t>
                      </a:r>
                    </a:p>
                    <a:p>
                      <a:pPr marL="0" algn="l" defTabSz="914400" rtl="0" eaLnBrk="1" latinLnBrk="0" hangingPunct="1"/>
                      <a:r>
                        <a:rPr lang="fr-FR" sz="1100" kern="1200" dirty="0">
                          <a:solidFill>
                            <a:schemeClr val="dk1"/>
                          </a:solidFill>
                          <a:latin typeface="+mn-lt"/>
                          <a:ea typeface="+mn-ea"/>
                          <a:cs typeface="+mn-cs"/>
                        </a:rPr>
                        <a:t>All </a:t>
                      </a:r>
                      <a:r>
                        <a:rPr lang="fr-FR" sz="1100" kern="1200" dirty="0" err="1">
                          <a:solidFill>
                            <a:schemeClr val="dk1"/>
                          </a:solidFill>
                          <a:latin typeface="+mn-lt"/>
                          <a:ea typeface="+mn-ea"/>
                          <a:cs typeface="+mn-cs"/>
                        </a:rPr>
                        <a:t>FTs</a:t>
                      </a:r>
                      <a:endParaRPr lang="fr-FR" sz="1100" kern="1200" dirty="0">
                        <a:solidFill>
                          <a:schemeClr val="dk1"/>
                        </a:solidFill>
                        <a:latin typeface="+mn-lt"/>
                        <a:ea typeface="+mn-ea"/>
                        <a:cs typeface="+mn-cs"/>
                      </a:endParaRPr>
                    </a:p>
                  </a:txBody>
                  <a:tcPr>
                    <a:solidFill>
                      <a:srgbClr val="FFFF00"/>
                    </a:solidFill>
                  </a:tcPr>
                </a:tc>
                <a:tc>
                  <a:txBody>
                    <a:bodyPr/>
                    <a:lstStyle/>
                    <a:p>
                      <a:pPr marL="0" algn="l" defTabSz="914400" rtl="0" eaLnBrk="1" latinLnBrk="0" hangingPunct="1"/>
                      <a:r>
                        <a:rPr lang="fr-FR" sz="1100" kern="1200" dirty="0" err="1">
                          <a:solidFill>
                            <a:schemeClr val="dk1"/>
                          </a:solidFill>
                          <a:latin typeface="+mn-lt"/>
                          <a:ea typeface="+mn-ea"/>
                          <a:cs typeface="+mn-cs"/>
                        </a:rPr>
                        <a:t>Bl</a:t>
                      </a:r>
                      <a:r>
                        <a:rPr lang="fr-FR" sz="1100" kern="1200" dirty="0">
                          <a:solidFill>
                            <a:schemeClr val="dk1"/>
                          </a:solidFill>
                          <a:latin typeface="+mn-lt"/>
                          <a:ea typeface="+mn-ea"/>
                          <a:cs typeface="+mn-cs"/>
                        </a:rPr>
                        <a:t> 2</a:t>
                      </a:r>
                      <a:r>
                        <a:rPr lang="fr-FR" sz="1100" kern="1200" dirty="0">
                          <a:solidFill>
                            <a:schemeClr val="dk1"/>
                          </a:solidFill>
                          <a:latin typeface="+mn-lt"/>
                          <a:ea typeface="+mn-ea"/>
                          <a:cs typeface="+mn-cs"/>
                          <a:sym typeface="Wingdings" panose="05000000000000000000" pitchFamily="2" charset="2"/>
                        </a:rPr>
                        <a:t></a:t>
                      </a:r>
                      <a:r>
                        <a:rPr lang="fr-FR" sz="1100" kern="1200" dirty="0">
                          <a:solidFill>
                            <a:schemeClr val="dk1"/>
                          </a:solidFill>
                          <a:latin typeface="+mn-lt"/>
                          <a:ea typeface="+mn-ea"/>
                          <a:cs typeface="+mn-cs"/>
                        </a:rPr>
                        <a:t>9</a:t>
                      </a:r>
                    </a:p>
                    <a:p>
                      <a:pPr marL="0" algn="l" defTabSz="914400" rtl="0" eaLnBrk="1" latinLnBrk="0" hangingPunct="1"/>
                      <a:r>
                        <a:rPr lang="fr-FR" sz="1100" kern="1200" dirty="0">
                          <a:solidFill>
                            <a:schemeClr val="dk1"/>
                          </a:solidFill>
                          <a:latin typeface="+mn-lt"/>
                          <a:ea typeface="+mn-ea"/>
                          <a:cs typeface="+mn-cs"/>
                        </a:rPr>
                        <a:t>All </a:t>
                      </a:r>
                      <a:r>
                        <a:rPr lang="fr-FR" sz="1100" kern="1200" dirty="0" err="1">
                          <a:solidFill>
                            <a:schemeClr val="dk1"/>
                          </a:solidFill>
                          <a:latin typeface="+mn-lt"/>
                          <a:ea typeface="+mn-ea"/>
                          <a:cs typeface="+mn-cs"/>
                        </a:rPr>
                        <a:t>FTs</a:t>
                      </a:r>
                      <a:endParaRPr lang="fr-FR" sz="1100" kern="1200" dirty="0">
                        <a:solidFill>
                          <a:schemeClr val="dk1"/>
                        </a:solidFill>
                        <a:latin typeface="+mn-lt"/>
                        <a:ea typeface="+mn-ea"/>
                        <a:cs typeface="+mn-cs"/>
                      </a:endParaRPr>
                    </a:p>
                  </a:txBody>
                  <a:tcPr>
                    <a:solidFill>
                      <a:srgbClr val="FFFF00"/>
                    </a:solidFill>
                  </a:tcPr>
                </a:tc>
                <a:extLst>
                  <a:ext uri="{0D108BD9-81ED-4DB2-BD59-A6C34878D82A}">
                    <a16:rowId xmlns:a16="http://schemas.microsoft.com/office/drawing/2014/main" val="1264174672"/>
                  </a:ext>
                </a:extLst>
              </a:tr>
              <a:tr h="153509">
                <a:tc>
                  <a:txBody>
                    <a:bodyPr/>
                    <a:lstStyle/>
                    <a:p>
                      <a:r>
                        <a:rPr lang="fr-FR" dirty="0"/>
                        <a:t>ISM_02</a:t>
                      </a:r>
                    </a:p>
                  </a:txBody>
                  <a:tcPr/>
                </a:tc>
                <a:tc>
                  <a:txBody>
                    <a:bodyPr/>
                    <a:lstStyle/>
                    <a:p>
                      <a:endParaRPr lang="fr-FR" dirty="0"/>
                    </a:p>
                  </a:txBody>
                  <a:tcPr>
                    <a:solidFill>
                      <a:schemeClr val="accent6"/>
                    </a:solidFill>
                  </a:tcPr>
                </a:tc>
                <a:tc>
                  <a:txBody>
                    <a:bodyPr/>
                    <a:lstStyle/>
                    <a:p>
                      <a:endParaRPr lang="fr-FR" dirty="0"/>
                    </a:p>
                  </a:txBody>
                  <a:tcPr>
                    <a:solidFill>
                      <a:schemeClr val="accent6"/>
                    </a:solidFill>
                  </a:tcPr>
                </a:tc>
                <a:tc>
                  <a:txBody>
                    <a:bodyPr/>
                    <a:lstStyle/>
                    <a:p>
                      <a:pPr marL="0" algn="l" defTabSz="914400" rtl="0" eaLnBrk="1" latinLnBrk="0" hangingPunct="1"/>
                      <a:r>
                        <a:rPr lang="fr-FR" sz="1400" kern="1200" dirty="0" err="1">
                          <a:solidFill>
                            <a:schemeClr val="dk1"/>
                          </a:solidFill>
                          <a:latin typeface="+mn-lt"/>
                          <a:ea typeface="+mn-ea"/>
                          <a:cs typeface="+mn-cs"/>
                        </a:rPr>
                        <a:t>Bl</a:t>
                      </a:r>
                      <a:r>
                        <a:rPr lang="fr-FR" sz="1400" kern="1200" dirty="0">
                          <a:solidFill>
                            <a:schemeClr val="dk1"/>
                          </a:solidFill>
                          <a:latin typeface="+mn-lt"/>
                          <a:ea typeface="+mn-ea"/>
                          <a:cs typeface="+mn-cs"/>
                        </a:rPr>
                        <a:t> 2 </a:t>
                      </a:r>
                    </a:p>
                  </a:txBody>
                  <a:tcPr>
                    <a:solidFill>
                      <a:srgbClr val="FFFF00"/>
                    </a:solidFill>
                  </a:tcPr>
                </a:tc>
                <a:tc>
                  <a:txBody>
                    <a:bodyPr/>
                    <a:lstStyle/>
                    <a:p>
                      <a:pPr marL="0" algn="l" defTabSz="914400" rtl="0" eaLnBrk="1" latinLnBrk="0" hangingPunct="1"/>
                      <a:r>
                        <a:rPr lang="fr-FR" sz="1100" kern="1200" dirty="0" err="1">
                          <a:solidFill>
                            <a:schemeClr val="dk1"/>
                          </a:solidFill>
                          <a:latin typeface="+mn-lt"/>
                          <a:ea typeface="+mn-ea"/>
                          <a:cs typeface="+mn-cs"/>
                        </a:rPr>
                        <a:t>Bl</a:t>
                      </a:r>
                      <a:r>
                        <a:rPr lang="fr-FR" sz="1100" kern="1200" dirty="0">
                          <a:solidFill>
                            <a:schemeClr val="dk1"/>
                          </a:solidFill>
                          <a:latin typeface="+mn-lt"/>
                          <a:ea typeface="+mn-ea"/>
                          <a:cs typeface="+mn-cs"/>
                        </a:rPr>
                        <a:t> 1</a:t>
                      </a:r>
                      <a:r>
                        <a:rPr lang="fr-FR" sz="1100" kern="1200" dirty="0">
                          <a:solidFill>
                            <a:schemeClr val="dk1"/>
                          </a:solidFill>
                          <a:latin typeface="+mn-lt"/>
                          <a:ea typeface="+mn-ea"/>
                          <a:cs typeface="+mn-cs"/>
                          <a:sym typeface="Wingdings" panose="05000000000000000000" pitchFamily="2" charset="2"/>
                        </a:rPr>
                        <a:t></a:t>
                      </a:r>
                      <a:r>
                        <a:rPr lang="fr-FR" sz="1100" b="1" kern="1200" dirty="0">
                          <a:solidFill>
                            <a:srgbClr val="FF0000"/>
                          </a:solidFill>
                          <a:latin typeface="+mn-lt"/>
                          <a:ea typeface="+mn-ea"/>
                          <a:cs typeface="+mn-cs"/>
                        </a:rPr>
                        <a:t>7</a:t>
                      </a:r>
                      <a:r>
                        <a:rPr lang="fr-FR" sz="1100" kern="1200" dirty="0">
                          <a:solidFill>
                            <a:schemeClr val="dk1"/>
                          </a:solidFill>
                          <a:latin typeface="+mn-lt"/>
                          <a:ea typeface="+mn-ea"/>
                          <a:cs typeface="+mn-cs"/>
                        </a:rPr>
                        <a:t>; 10</a:t>
                      </a:r>
                    </a:p>
                    <a:p>
                      <a:pPr marL="0" algn="l" defTabSz="914400" rtl="0" eaLnBrk="1" latinLnBrk="0" hangingPunct="1"/>
                      <a:r>
                        <a:rPr lang="fr-FR" sz="1100" kern="1200" dirty="0">
                          <a:solidFill>
                            <a:schemeClr val="dk1"/>
                          </a:solidFill>
                          <a:latin typeface="+mn-lt"/>
                          <a:ea typeface="+mn-ea"/>
                          <a:cs typeface="+mn-cs"/>
                        </a:rPr>
                        <a:t>All FT</a:t>
                      </a:r>
                    </a:p>
                  </a:txBody>
                  <a:tcPr>
                    <a:solidFill>
                      <a:srgbClr val="FFFF00"/>
                    </a:solidFill>
                  </a:tcPr>
                </a:tc>
                <a:tc>
                  <a:txBody>
                    <a:bodyPr/>
                    <a:lstStyle/>
                    <a:p>
                      <a:pPr marL="0" algn="l" defTabSz="914400" rtl="0" eaLnBrk="1" latinLnBrk="0" hangingPunct="1"/>
                      <a:r>
                        <a:rPr lang="fr-FR" sz="1100" kern="1200" dirty="0" err="1">
                          <a:solidFill>
                            <a:schemeClr val="dk1"/>
                          </a:solidFill>
                          <a:latin typeface="+mn-lt"/>
                          <a:ea typeface="+mn-ea"/>
                          <a:cs typeface="+mn-cs"/>
                        </a:rPr>
                        <a:t>Bl</a:t>
                      </a:r>
                      <a:r>
                        <a:rPr lang="fr-FR" sz="1100" kern="1200" dirty="0">
                          <a:solidFill>
                            <a:schemeClr val="dk1"/>
                          </a:solidFill>
                          <a:latin typeface="+mn-lt"/>
                          <a:ea typeface="+mn-ea"/>
                          <a:cs typeface="+mn-cs"/>
                        </a:rPr>
                        <a:t> 1</a:t>
                      </a:r>
                      <a:r>
                        <a:rPr lang="fr-FR" sz="1100" kern="1200" dirty="0">
                          <a:solidFill>
                            <a:schemeClr val="dk1"/>
                          </a:solidFill>
                          <a:latin typeface="+mn-lt"/>
                          <a:ea typeface="+mn-ea"/>
                          <a:cs typeface="+mn-cs"/>
                          <a:sym typeface="Wingdings" panose="05000000000000000000" pitchFamily="2" charset="2"/>
                        </a:rPr>
                        <a:t></a:t>
                      </a:r>
                      <a:r>
                        <a:rPr lang="fr-FR" sz="1100" b="0" kern="1200" dirty="0">
                          <a:solidFill>
                            <a:schemeClr val="tx1"/>
                          </a:solidFill>
                          <a:latin typeface="+mn-lt"/>
                          <a:ea typeface="+mn-ea"/>
                          <a:cs typeface="+mn-cs"/>
                        </a:rPr>
                        <a:t>6</a:t>
                      </a:r>
                      <a:r>
                        <a:rPr lang="fr-FR" sz="1100" kern="1200" dirty="0">
                          <a:solidFill>
                            <a:schemeClr val="dk1"/>
                          </a:solidFill>
                          <a:latin typeface="+mn-lt"/>
                          <a:ea typeface="+mn-ea"/>
                          <a:cs typeface="+mn-cs"/>
                        </a:rPr>
                        <a:t>; 10</a:t>
                      </a:r>
                    </a:p>
                    <a:p>
                      <a:pPr marL="0" algn="l" defTabSz="914400" rtl="0" eaLnBrk="1" latinLnBrk="0" hangingPunct="1"/>
                      <a:r>
                        <a:rPr lang="fr-FR" sz="1100" kern="1200" dirty="0">
                          <a:solidFill>
                            <a:schemeClr val="dk1"/>
                          </a:solidFill>
                          <a:latin typeface="+mn-lt"/>
                          <a:ea typeface="+mn-ea"/>
                          <a:cs typeface="+mn-cs"/>
                        </a:rPr>
                        <a:t>All FT</a:t>
                      </a:r>
                    </a:p>
                    <a:p>
                      <a:pPr marL="0" algn="l" defTabSz="914400" rtl="0" eaLnBrk="1" latinLnBrk="0" hangingPunct="1"/>
                      <a:endParaRPr lang="fr-FR" sz="1100" kern="1200" dirty="0">
                        <a:solidFill>
                          <a:schemeClr val="dk1"/>
                        </a:solidFill>
                        <a:latin typeface="+mn-lt"/>
                        <a:ea typeface="+mn-ea"/>
                        <a:cs typeface="+mn-cs"/>
                      </a:endParaRPr>
                    </a:p>
                  </a:txBody>
                  <a:tcPr>
                    <a:solidFill>
                      <a:srgbClr val="FFFF00"/>
                    </a:solidFill>
                  </a:tcPr>
                </a:tc>
                <a:extLst>
                  <a:ext uri="{0D108BD9-81ED-4DB2-BD59-A6C34878D82A}">
                    <a16:rowId xmlns:a16="http://schemas.microsoft.com/office/drawing/2014/main" val="15574285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3839213285"/>
                  </a:ext>
                </a:extLst>
              </a:tr>
              <a:tr h="370840">
                <a:tc>
                  <a:txBody>
                    <a:bodyPr/>
                    <a:lstStyle/>
                    <a:p>
                      <a:r>
                        <a:rPr lang="fr-FR" dirty="0"/>
                        <a:t>FSM_00</a:t>
                      </a:r>
                    </a:p>
                    <a:p>
                      <a:r>
                        <a:rPr lang="fr-FR" sz="1400" dirty="0"/>
                        <a:t>25bl +5 TP (</a:t>
                      </a:r>
                      <a:r>
                        <a:rPr lang="fr-FR" sz="1400" strike="sngStrike" dirty="0"/>
                        <a:t>W</a:t>
                      </a:r>
                      <a:r>
                        <a:rPr lang="fr-FR" sz="1400" dirty="0"/>
                        <a:t>)</a:t>
                      </a:r>
                    </a:p>
                  </a:txBody>
                  <a:tcPr/>
                </a:tc>
                <a:tc>
                  <a:txBody>
                    <a:bodyPr/>
                    <a:lstStyle/>
                    <a:p>
                      <a:endParaRPr lang="fr-FR" dirty="0"/>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262626"/>
                          </a:solidFill>
                          <a:effectLst/>
                          <a:uLnTx/>
                          <a:uFillTx/>
                          <a:latin typeface="+mn-lt"/>
                          <a:ea typeface="+mn-ea"/>
                          <a:cs typeface="+mn-cs"/>
                        </a:rPr>
                        <a:t>Bl</a:t>
                      </a:r>
                      <a:r>
                        <a:rPr kumimoji="0" lang="fr-FR" sz="1100" b="0" i="0" u="none" strike="noStrike" kern="1200" cap="none" spc="0" normalizeH="0" baseline="0" noProof="0" dirty="0">
                          <a:ln>
                            <a:noFill/>
                          </a:ln>
                          <a:solidFill>
                            <a:srgbClr val="262626"/>
                          </a:solidFill>
                          <a:effectLst/>
                          <a:uLnTx/>
                          <a:uFillTx/>
                          <a:latin typeface="+mn-lt"/>
                          <a:ea typeface="+mn-ea"/>
                          <a:cs typeface="+mn-cs"/>
                        </a:rPr>
                        <a:t> 10;19;25</a:t>
                      </a:r>
                    </a:p>
                  </a:txBody>
                  <a:tcPr>
                    <a:solidFill>
                      <a:srgbClr val="FFFF00"/>
                    </a:solidFill>
                  </a:tcPr>
                </a:tc>
                <a:tc>
                  <a:txBody>
                    <a:bodyPr/>
                    <a:lstStyle/>
                    <a:p>
                      <a:pPr marL="0" algn="l" defTabSz="914400" rtl="0" eaLnBrk="1" latinLnBrk="0" hangingPunct="1"/>
                      <a:r>
                        <a:rPr lang="fr-FR" sz="900" kern="1200" dirty="0">
                          <a:solidFill>
                            <a:schemeClr val="dk1"/>
                          </a:solidFill>
                          <a:latin typeface="+mn-lt"/>
                          <a:ea typeface="+mn-ea"/>
                          <a:cs typeface="+mn-cs"/>
                        </a:rPr>
                        <a:t>Under inv.</a:t>
                      </a:r>
                    </a:p>
                  </a:txBody>
                  <a:tcPr>
                    <a:solidFill>
                      <a:schemeClr val="accent5"/>
                    </a:solidFill>
                  </a:tcPr>
                </a:tc>
                <a:tc>
                  <a:txBody>
                    <a:bodyPr/>
                    <a:lstStyle/>
                    <a:p>
                      <a:r>
                        <a:rPr lang="fr-FR" dirty="0"/>
                        <a:t>?</a:t>
                      </a:r>
                    </a:p>
                  </a:txBody>
                  <a:tcPr/>
                </a:tc>
                <a:tc>
                  <a:txBody>
                    <a:bodyPr/>
                    <a:lstStyle/>
                    <a:p>
                      <a:pPr marL="0" algn="l" defTabSz="914400" rtl="0" eaLnBrk="1" latinLnBrk="0" hangingPunct="1"/>
                      <a:r>
                        <a:rPr lang="fr-FR" sz="900" kern="1200" dirty="0">
                          <a:solidFill>
                            <a:schemeClr val="dk1"/>
                          </a:solidFill>
                          <a:latin typeface="+mn-lt"/>
                          <a:ea typeface="+mn-ea"/>
                          <a:cs typeface="+mn-cs"/>
                        </a:rPr>
                        <a:t>Under inv.</a:t>
                      </a:r>
                    </a:p>
                  </a:txBody>
                  <a:tcPr>
                    <a:solidFill>
                      <a:schemeClr val="accent5"/>
                    </a:solidFill>
                  </a:tcPr>
                </a:tc>
                <a:extLst>
                  <a:ext uri="{0D108BD9-81ED-4DB2-BD59-A6C34878D82A}">
                    <a16:rowId xmlns:a16="http://schemas.microsoft.com/office/drawing/2014/main" val="2090161587"/>
                  </a:ext>
                </a:extLst>
              </a:tr>
              <a:tr h="370840">
                <a:tc>
                  <a:txBody>
                    <a:bodyPr/>
                    <a:lstStyle/>
                    <a:p>
                      <a:r>
                        <a:rPr lang="fr-FR" dirty="0"/>
                        <a:t>FSM_01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25bl +5 TP (</a:t>
                      </a:r>
                      <a:r>
                        <a:rPr lang="fr-FR" sz="1400" strike="noStrike" dirty="0"/>
                        <a:t>W</a:t>
                      </a:r>
                      <a:r>
                        <a:rPr lang="fr-FR" sz="1400" dirty="0"/>
                        <a:t>)</a:t>
                      </a:r>
                    </a:p>
                  </a:txBody>
                  <a:tcPr/>
                </a:tc>
                <a:tc>
                  <a:txBody>
                    <a:bodyPr/>
                    <a:lstStyle/>
                    <a:p>
                      <a:endParaRPr lang="fr-FR" dirty="0"/>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262626"/>
                          </a:solidFill>
                          <a:effectLst/>
                          <a:uLnTx/>
                          <a:uFillTx/>
                          <a:latin typeface="+mn-lt"/>
                          <a:ea typeface="+mn-ea"/>
                          <a:cs typeface="+mn-cs"/>
                        </a:rPr>
                        <a:t>Bl</a:t>
                      </a:r>
                      <a:r>
                        <a:rPr kumimoji="0" lang="fr-FR" sz="1100" b="0" i="0" u="none" strike="noStrike" kern="1200" cap="none" spc="0" normalizeH="0" baseline="0" noProof="0" dirty="0">
                          <a:ln>
                            <a:noFill/>
                          </a:ln>
                          <a:solidFill>
                            <a:srgbClr val="262626"/>
                          </a:solidFill>
                          <a:effectLst/>
                          <a:uLnTx/>
                          <a:uFillTx/>
                          <a:latin typeface="+mn-lt"/>
                          <a:ea typeface="+mn-ea"/>
                          <a:cs typeface="+mn-cs"/>
                        </a:rPr>
                        <a:t> 1</a:t>
                      </a:r>
                      <a:r>
                        <a:rPr lang="fr-FR" sz="1100" kern="1200" dirty="0">
                          <a:solidFill>
                            <a:schemeClr val="dk1"/>
                          </a:solidFill>
                          <a:latin typeface="+mn-lt"/>
                          <a:ea typeface="+mn-ea"/>
                          <a:cs typeface="+mn-cs"/>
                          <a:sym typeface="Wingdings" panose="05000000000000000000" pitchFamily="2" charset="2"/>
                        </a:rPr>
                        <a:t>15; 20;23</a:t>
                      </a:r>
                      <a:endParaRPr kumimoji="0" lang="fr-FR" sz="1100" b="0" i="0" u="none" strike="noStrike" kern="1200" cap="none" spc="0" normalizeH="0" baseline="0" noProof="0" dirty="0">
                        <a:ln>
                          <a:noFill/>
                        </a:ln>
                        <a:solidFill>
                          <a:srgbClr val="26262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262626"/>
                          </a:solidFill>
                          <a:effectLst/>
                          <a:uLnTx/>
                          <a:uFillTx/>
                          <a:latin typeface="+mn-lt"/>
                          <a:ea typeface="+mn-ea"/>
                          <a:cs typeface="+mn-cs"/>
                        </a:rPr>
                        <a:t>All </a:t>
                      </a:r>
                      <a:r>
                        <a:rPr kumimoji="0" lang="fr-FR" sz="1100" b="0" i="0" u="none" strike="noStrike" kern="1200" cap="none" spc="0" normalizeH="0" baseline="0" noProof="0" dirty="0" err="1">
                          <a:ln>
                            <a:noFill/>
                          </a:ln>
                          <a:solidFill>
                            <a:srgbClr val="262626"/>
                          </a:solidFill>
                          <a:effectLst/>
                          <a:uLnTx/>
                          <a:uFillTx/>
                          <a:latin typeface="+mn-lt"/>
                          <a:ea typeface="+mn-ea"/>
                          <a:cs typeface="+mn-cs"/>
                        </a:rPr>
                        <a:t>FTs</a:t>
                      </a:r>
                      <a:endParaRPr lang="fr-FR" sz="1100" dirty="0"/>
                    </a:p>
                  </a:txBody>
                  <a:tcPr>
                    <a:solidFill>
                      <a:srgbClr val="FFFF00"/>
                    </a:solidFill>
                  </a:tcPr>
                </a:tc>
                <a:tc>
                  <a:txBody>
                    <a:bodyPr/>
                    <a:lstStyle/>
                    <a:p>
                      <a:r>
                        <a:rPr lang="fr-FR" sz="900" dirty="0"/>
                        <a:t>Under </a:t>
                      </a:r>
                      <a:r>
                        <a:rPr lang="fr-FR" sz="900" dirty="0" err="1"/>
                        <a:t>inv</a:t>
                      </a:r>
                      <a:endParaRPr lang="fr-FR" sz="900" dirty="0"/>
                    </a:p>
                  </a:txBody>
                  <a:tcPr>
                    <a:solidFill>
                      <a:schemeClr val="accent5"/>
                    </a:solidFill>
                  </a:tcPr>
                </a:tc>
                <a:tc>
                  <a:txBody>
                    <a:bodyPr/>
                    <a:lstStyle/>
                    <a:p>
                      <a:r>
                        <a:rPr lang="fr-FR" dirty="0"/>
                        <a:t>?</a:t>
                      </a:r>
                    </a:p>
                  </a:txBody>
                  <a:tcPr/>
                </a:tc>
                <a:tc>
                  <a:txBody>
                    <a:bodyPr/>
                    <a:lstStyle/>
                    <a:p>
                      <a:r>
                        <a:rPr lang="fr-FR" sz="900" dirty="0"/>
                        <a:t>Under </a:t>
                      </a:r>
                      <a:r>
                        <a:rPr lang="fr-FR" sz="900" dirty="0" err="1"/>
                        <a:t>inv</a:t>
                      </a:r>
                      <a:endParaRPr lang="fr-FR" sz="900" dirty="0"/>
                    </a:p>
                  </a:txBody>
                  <a:tcPr>
                    <a:solidFill>
                      <a:schemeClr val="accent5"/>
                    </a:solidFill>
                  </a:tcPr>
                </a:tc>
                <a:extLst>
                  <a:ext uri="{0D108BD9-81ED-4DB2-BD59-A6C34878D82A}">
                    <a16:rowId xmlns:a16="http://schemas.microsoft.com/office/drawing/2014/main" val="3980988392"/>
                  </a:ext>
                </a:extLst>
              </a:tr>
              <a:tr h="370840">
                <a:tc>
                  <a:txBody>
                    <a:bodyPr/>
                    <a:lstStyle/>
                    <a:p>
                      <a:r>
                        <a:rPr lang="fr-FR" dirty="0"/>
                        <a:t>FSM_02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262626"/>
                          </a:solidFill>
                          <a:effectLst/>
                          <a:uLnTx/>
                          <a:uFillTx/>
                          <a:latin typeface="+mn-lt"/>
                          <a:ea typeface="+mn-ea"/>
                          <a:cs typeface="+mn-cs"/>
                        </a:rPr>
                        <a:t>25bl +5 TP (W)</a:t>
                      </a:r>
                    </a:p>
                  </a:txBody>
                  <a:tcPr/>
                </a:tc>
                <a:tc>
                  <a:txBody>
                    <a:bodyPr/>
                    <a:lstStyle/>
                    <a:p>
                      <a:endParaRPr lang="fr-FR" dirty="0"/>
                    </a:p>
                  </a:txBody>
                  <a:tcPr>
                    <a:solidFill>
                      <a:schemeClr val="accent6"/>
                    </a:solidFill>
                  </a:tcPr>
                </a:tc>
                <a:tc>
                  <a:txBody>
                    <a:bodyPr/>
                    <a:lstStyle/>
                    <a:p>
                      <a:r>
                        <a:rPr lang="fr-FR" sz="1100" dirty="0" err="1">
                          <a:effectLst/>
                          <a:latin typeface="Calibri" panose="020F0502020204030204" pitchFamily="34" charset="0"/>
                          <a:ea typeface="Calibri" panose="020F0502020204030204" pitchFamily="34" charset="0"/>
                          <a:cs typeface="Times New Roman" panose="02020603050405020304" pitchFamily="18" charset="0"/>
                        </a:rPr>
                        <a:t>Bl</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r>
                        <a:rPr lang="fr-FR"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 25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FT5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a:solidFill>
                      <a:srgbClr val="FFFF00"/>
                    </a:solidFill>
                  </a:tcPr>
                </a:tc>
                <a:tc>
                  <a:txBody>
                    <a:bodyPr/>
                    <a:lstStyle/>
                    <a:p>
                      <a:r>
                        <a:rPr lang="fr-FR" sz="900" kern="1200" dirty="0">
                          <a:solidFill>
                            <a:schemeClr val="dk1"/>
                          </a:solidFill>
                          <a:latin typeface="+mn-lt"/>
                          <a:ea typeface="+mn-ea"/>
                          <a:cs typeface="+mn-cs"/>
                        </a:rPr>
                        <a:t>Under </a:t>
                      </a:r>
                      <a:r>
                        <a:rPr lang="fr-FR" sz="900" kern="1200" dirty="0" err="1">
                          <a:solidFill>
                            <a:schemeClr val="dk1"/>
                          </a:solidFill>
                          <a:latin typeface="+mn-lt"/>
                          <a:ea typeface="+mn-ea"/>
                          <a:cs typeface="+mn-cs"/>
                        </a:rPr>
                        <a:t>inv</a:t>
                      </a:r>
                      <a:endParaRPr lang="fr-FR" sz="900" kern="1200" dirty="0">
                        <a:solidFill>
                          <a:schemeClr val="dk1"/>
                        </a:solidFill>
                        <a:latin typeface="+mn-lt"/>
                        <a:ea typeface="+mn-ea"/>
                        <a:cs typeface="+mn-cs"/>
                      </a:endParaRPr>
                    </a:p>
                  </a:txBody>
                  <a:tcPr>
                    <a:solidFill>
                      <a:schemeClr val="accent5"/>
                    </a:solidFill>
                  </a:tcPr>
                </a:tc>
                <a:tc>
                  <a:txBody>
                    <a:bodyPr/>
                    <a:lstStyle/>
                    <a:p>
                      <a:r>
                        <a:rPr lang="fr-FR"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r>
                        <a:rPr lang="fr-FR" sz="900" kern="1200" dirty="0">
                          <a:solidFill>
                            <a:schemeClr val="dk1"/>
                          </a:solidFill>
                          <a:latin typeface="+mn-lt"/>
                          <a:ea typeface="+mn-ea"/>
                          <a:cs typeface="+mn-cs"/>
                        </a:rPr>
                        <a:t>Under </a:t>
                      </a:r>
                      <a:r>
                        <a:rPr lang="fr-FR" sz="900" kern="1200" dirty="0" err="1">
                          <a:solidFill>
                            <a:schemeClr val="dk1"/>
                          </a:solidFill>
                          <a:latin typeface="+mn-lt"/>
                          <a:ea typeface="+mn-ea"/>
                          <a:cs typeface="+mn-cs"/>
                        </a:rPr>
                        <a:t>inv</a:t>
                      </a:r>
                      <a:endParaRPr lang="fr-FR" sz="900" kern="1200" dirty="0">
                        <a:solidFill>
                          <a:schemeClr val="dk1"/>
                        </a:solidFill>
                        <a:latin typeface="+mn-lt"/>
                        <a:ea typeface="+mn-ea"/>
                        <a:cs typeface="+mn-cs"/>
                      </a:endParaRPr>
                    </a:p>
                  </a:txBody>
                  <a:tcPr>
                    <a:solidFill>
                      <a:schemeClr val="accent5"/>
                    </a:solidFill>
                  </a:tcPr>
                </a:tc>
                <a:extLst>
                  <a:ext uri="{0D108BD9-81ED-4DB2-BD59-A6C34878D82A}">
                    <a16:rowId xmlns:a16="http://schemas.microsoft.com/office/drawing/2014/main" val="712358213"/>
                  </a:ext>
                </a:extLst>
              </a:tr>
              <a:tr h="370840">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40530012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ISM_03</a:t>
                      </a:r>
                    </a:p>
                  </a:txBody>
                  <a:tcPr/>
                </a:tc>
                <a:tc>
                  <a:txBody>
                    <a:bodyPr/>
                    <a:lstStyle/>
                    <a:p>
                      <a:endParaRPr lang="fr-FR" dirty="0"/>
                    </a:p>
                  </a:txBody>
                  <a:tcPr>
                    <a:solidFill>
                      <a:srgbClr val="00B050"/>
                    </a:solidFill>
                  </a:tcPr>
                </a:tc>
                <a:tc>
                  <a:txBody>
                    <a:bodyPr/>
                    <a:lstStyle/>
                    <a:p>
                      <a:endParaRPr lang="fr-FR" dirty="0"/>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262626"/>
                          </a:solidFill>
                          <a:effectLst/>
                          <a:uLnTx/>
                          <a:uFillTx/>
                          <a:latin typeface="+mn-lt"/>
                          <a:ea typeface="+mn-ea"/>
                          <a:cs typeface="+mn-cs"/>
                        </a:rPr>
                        <a:t>Under </a:t>
                      </a:r>
                      <a:r>
                        <a:rPr kumimoji="0" lang="fr-FR" sz="900" b="0" i="0" u="none" strike="noStrike" kern="1200" cap="none" spc="0" normalizeH="0" baseline="0" noProof="0" dirty="0" err="1">
                          <a:ln>
                            <a:noFill/>
                          </a:ln>
                          <a:solidFill>
                            <a:srgbClr val="262626"/>
                          </a:solidFill>
                          <a:effectLst/>
                          <a:uLnTx/>
                          <a:uFillTx/>
                          <a:latin typeface="+mn-lt"/>
                          <a:ea typeface="+mn-ea"/>
                          <a:cs typeface="+mn-cs"/>
                        </a:rPr>
                        <a:t>inv</a:t>
                      </a:r>
                      <a:endParaRPr kumimoji="0" lang="fr-FR" sz="900" b="0" i="0" u="none" strike="noStrike" kern="1200" cap="none" spc="0" normalizeH="0" baseline="0" noProof="0" dirty="0">
                        <a:ln>
                          <a:noFill/>
                        </a:ln>
                        <a:solidFill>
                          <a:srgbClr val="262626"/>
                        </a:solidFill>
                        <a:effectLst/>
                        <a:uLnTx/>
                        <a:uFillTx/>
                        <a:latin typeface="+mn-lt"/>
                        <a:ea typeface="+mn-ea"/>
                        <a:cs typeface="+mn-cs"/>
                      </a:endParaRPr>
                    </a:p>
                  </a:txBody>
                  <a:tcPr>
                    <a:solidFill>
                      <a:schemeClr val="accent5"/>
                    </a:solidFill>
                  </a:tcPr>
                </a:tc>
                <a:tc>
                  <a:txBody>
                    <a:bodyPr/>
                    <a:lstStyle/>
                    <a:p>
                      <a:r>
                        <a:rPr lang="fr-FR" sz="1100" dirty="0" err="1"/>
                        <a:t>Planned</a:t>
                      </a:r>
                      <a:endParaRPr lang="fr-FR" sz="1100" dirty="0"/>
                    </a:p>
                  </a:txBody>
                  <a:tcPr>
                    <a:solidFill>
                      <a:srgbClr val="FF00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srgbClr val="262626"/>
                          </a:solidFill>
                          <a:effectLst/>
                          <a:uLnTx/>
                          <a:uFillTx/>
                          <a:latin typeface="+mn-lt"/>
                          <a:ea typeface="+mn-ea"/>
                          <a:cs typeface="+mn-cs"/>
                        </a:rPr>
                        <a:t>Planned</a:t>
                      </a:r>
                      <a:endParaRPr kumimoji="0" lang="fr-FR" sz="1100" b="0" i="0" u="none" strike="noStrike" kern="1200" cap="none" spc="0" normalizeH="0" baseline="0" noProof="0" dirty="0">
                        <a:ln>
                          <a:noFill/>
                        </a:ln>
                        <a:solidFill>
                          <a:srgbClr val="262626"/>
                        </a:solidFill>
                        <a:effectLst/>
                        <a:uLnTx/>
                        <a:uFillTx/>
                        <a:latin typeface="+mn-lt"/>
                        <a:ea typeface="+mn-ea"/>
                        <a:cs typeface="+mn-cs"/>
                      </a:endParaRPr>
                    </a:p>
                  </a:txBody>
                  <a:tcPr>
                    <a:solidFill>
                      <a:srgbClr val="FF00FF"/>
                    </a:solidFill>
                  </a:tcPr>
                </a:tc>
                <a:extLst>
                  <a:ext uri="{0D108BD9-81ED-4DB2-BD59-A6C34878D82A}">
                    <a16:rowId xmlns:a16="http://schemas.microsoft.com/office/drawing/2014/main" val="3913547052"/>
                  </a:ext>
                </a:extLst>
              </a:tr>
            </a:tbl>
          </a:graphicData>
        </a:graphic>
      </p:graphicFrame>
      <p:graphicFrame>
        <p:nvGraphicFramePr>
          <p:cNvPr id="7" name="Tableau 6">
            <a:extLst>
              <a:ext uri="{FF2B5EF4-FFF2-40B4-BE49-F238E27FC236}">
                <a16:creationId xmlns:a16="http://schemas.microsoft.com/office/drawing/2014/main" id="{D81D779A-5BF7-43D0-A3D8-268CF13CC876}"/>
              </a:ext>
            </a:extLst>
          </p:cNvPr>
          <p:cNvGraphicFramePr>
            <a:graphicFrameLocks noGrp="1"/>
          </p:cNvGraphicFramePr>
          <p:nvPr>
            <p:extLst>
              <p:ext uri="{D42A27DB-BD31-4B8C-83A1-F6EECF244321}">
                <p14:modId xmlns:p14="http://schemas.microsoft.com/office/powerpoint/2010/main" val="3770957186"/>
              </p:ext>
            </p:extLst>
          </p:nvPr>
        </p:nvGraphicFramePr>
        <p:xfrm>
          <a:off x="7372242" y="2640676"/>
          <a:ext cx="4574266" cy="640080"/>
        </p:xfrm>
        <a:graphic>
          <a:graphicData uri="http://schemas.openxmlformats.org/drawingml/2006/table">
            <a:tbl>
              <a:tblPr firstRow="1" bandRow="1">
                <a:tableStyleId>{5C22544A-7EE6-4342-B048-85BDC9FD1C3A}</a:tableStyleId>
              </a:tblPr>
              <a:tblGrid>
                <a:gridCol w="739852">
                  <a:extLst>
                    <a:ext uri="{9D8B030D-6E8A-4147-A177-3AD203B41FA5}">
                      <a16:colId xmlns:a16="http://schemas.microsoft.com/office/drawing/2014/main" val="844767046"/>
                    </a:ext>
                  </a:extLst>
                </a:gridCol>
                <a:gridCol w="1141730">
                  <a:extLst>
                    <a:ext uri="{9D8B030D-6E8A-4147-A177-3AD203B41FA5}">
                      <a16:colId xmlns:a16="http://schemas.microsoft.com/office/drawing/2014/main" val="3991265066"/>
                    </a:ext>
                  </a:extLst>
                </a:gridCol>
                <a:gridCol w="1057593">
                  <a:extLst>
                    <a:ext uri="{9D8B030D-6E8A-4147-A177-3AD203B41FA5}">
                      <a16:colId xmlns:a16="http://schemas.microsoft.com/office/drawing/2014/main" val="409121070"/>
                    </a:ext>
                  </a:extLst>
                </a:gridCol>
                <a:gridCol w="1057593">
                  <a:extLst>
                    <a:ext uri="{9D8B030D-6E8A-4147-A177-3AD203B41FA5}">
                      <a16:colId xmlns:a16="http://schemas.microsoft.com/office/drawing/2014/main" val="2980836235"/>
                    </a:ext>
                  </a:extLst>
                </a:gridCol>
                <a:gridCol w="577498">
                  <a:extLst>
                    <a:ext uri="{9D8B030D-6E8A-4147-A177-3AD203B41FA5}">
                      <a16:colId xmlns:a16="http://schemas.microsoft.com/office/drawing/2014/main" val="1691894850"/>
                    </a:ext>
                  </a:extLst>
                </a:gridCol>
              </a:tblGrid>
              <a:tr h="370840">
                <a:tc>
                  <a:txBody>
                    <a:bodyPr/>
                    <a:lstStyle/>
                    <a:p>
                      <a:r>
                        <a:rPr lang="fr-FR" sz="900" b="1" kern="1200" dirty="0">
                          <a:solidFill>
                            <a:schemeClr val="dk1"/>
                          </a:solidFill>
                          <a:latin typeface="+mn-lt"/>
                          <a:ea typeface="+mn-ea"/>
                          <a:cs typeface="+mn-cs"/>
                        </a:rPr>
                        <a:t>Not </a:t>
                      </a:r>
                      <a:r>
                        <a:rPr lang="fr-FR" sz="900" b="1" kern="1200" dirty="0" err="1">
                          <a:solidFill>
                            <a:schemeClr val="dk1"/>
                          </a:solidFill>
                          <a:latin typeface="+mn-lt"/>
                          <a:ea typeface="+mn-ea"/>
                          <a:cs typeface="+mn-cs"/>
                        </a:rPr>
                        <a:t>tested</a:t>
                      </a:r>
                      <a:endParaRPr lang="fr-FR" sz="900" b="1" kern="1200" dirty="0">
                        <a:solidFill>
                          <a:schemeClr val="dk1"/>
                        </a:solidFill>
                        <a:latin typeface="+mn-lt"/>
                        <a:ea typeface="+mn-ea"/>
                        <a:cs typeface="+mn-cs"/>
                      </a:endParaRPr>
                    </a:p>
                  </a:txBody>
                  <a:tcPr>
                    <a:solidFill>
                      <a:schemeClr val="accent6"/>
                    </a:solidFill>
                  </a:tcPr>
                </a:tc>
                <a:tc>
                  <a:txBody>
                    <a:bodyPr/>
                    <a:lstStyle/>
                    <a:p>
                      <a:pPr marL="0" algn="l" defTabSz="914400" rtl="0" eaLnBrk="1" latinLnBrk="0" hangingPunct="1"/>
                      <a:r>
                        <a:rPr lang="fr-FR" sz="900" b="1" kern="1200" dirty="0" err="1">
                          <a:solidFill>
                            <a:schemeClr val="dk1"/>
                          </a:solidFill>
                          <a:latin typeface="+mn-lt"/>
                          <a:ea typeface="+mn-ea"/>
                          <a:cs typeface="+mn-cs"/>
                        </a:rPr>
                        <a:t>Tested</a:t>
                      </a:r>
                      <a:r>
                        <a:rPr lang="fr-FR" sz="900" b="1" kern="1200" dirty="0">
                          <a:solidFill>
                            <a:schemeClr val="dk1"/>
                          </a:solidFill>
                          <a:latin typeface="+mn-lt"/>
                          <a:ea typeface="+mn-ea"/>
                          <a:cs typeface="+mn-cs"/>
                        </a:rPr>
                        <a:t>:</a:t>
                      </a:r>
                    </a:p>
                    <a:p>
                      <a:pPr marL="0" algn="l" defTabSz="914400" rtl="0" eaLnBrk="1" latinLnBrk="0" hangingPunct="1"/>
                      <a:r>
                        <a:rPr lang="fr-FR" sz="900" b="1" kern="1200" dirty="0">
                          <a:solidFill>
                            <a:schemeClr val="dk1"/>
                          </a:solidFill>
                          <a:latin typeface="+mn-lt"/>
                          <a:ea typeface="+mn-ea"/>
                          <a:cs typeface="+mn-cs"/>
                        </a:rPr>
                        <a:t>Thermal </a:t>
                      </a:r>
                      <a:r>
                        <a:rPr lang="fr-FR" sz="900" b="1" kern="1200" dirty="0" err="1">
                          <a:solidFill>
                            <a:schemeClr val="dk1"/>
                          </a:solidFill>
                          <a:latin typeface="+mn-lt"/>
                          <a:ea typeface="+mn-ea"/>
                          <a:cs typeface="+mn-cs"/>
                        </a:rPr>
                        <a:t>imperefection</a:t>
                      </a:r>
                      <a:r>
                        <a:rPr lang="fr-FR" sz="900" b="1" kern="1200" dirty="0">
                          <a:solidFill>
                            <a:schemeClr val="dk1"/>
                          </a:solidFill>
                          <a:latin typeface="+mn-lt"/>
                          <a:ea typeface="+mn-ea"/>
                          <a:cs typeface="+mn-cs"/>
                        </a:rPr>
                        <a:t> </a:t>
                      </a:r>
                      <a:r>
                        <a:rPr lang="fr-FR" sz="900" b="1" kern="1200" dirty="0" err="1">
                          <a:solidFill>
                            <a:schemeClr val="dk1"/>
                          </a:solidFill>
                          <a:latin typeface="+mn-lt"/>
                          <a:ea typeface="+mn-ea"/>
                          <a:cs typeface="+mn-cs"/>
                        </a:rPr>
                        <a:t>detected</a:t>
                      </a:r>
                      <a:endParaRPr lang="fr-FR" sz="900" b="1" kern="1200" dirty="0">
                        <a:solidFill>
                          <a:schemeClr val="dk1"/>
                        </a:solidFill>
                        <a:latin typeface="+mn-lt"/>
                        <a:ea typeface="+mn-ea"/>
                        <a:cs typeface="+mn-cs"/>
                      </a:endParaRPr>
                    </a:p>
                  </a:txBody>
                  <a:tcPr>
                    <a:solidFill>
                      <a:srgbClr val="FFFF00"/>
                    </a:solidFill>
                  </a:tcPr>
                </a:tc>
                <a:tc>
                  <a:txBody>
                    <a:bodyPr/>
                    <a:lstStyle/>
                    <a:p>
                      <a:pPr marL="0" algn="l" defTabSz="914400" rtl="0" eaLnBrk="1" latinLnBrk="0" hangingPunct="1"/>
                      <a:r>
                        <a:rPr lang="fr-FR" sz="900" kern="1200" dirty="0" err="1">
                          <a:solidFill>
                            <a:schemeClr val="dk1"/>
                          </a:solidFill>
                          <a:latin typeface="+mn-lt"/>
                          <a:ea typeface="+mn-ea"/>
                          <a:cs typeface="+mn-cs"/>
                        </a:rPr>
                        <a:t>Tested</a:t>
                      </a:r>
                      <a:r>
                        <a:rPr lang="fr-FR" sz="900" kern="1200" dirty="0">
                          <a:solidFill>
                            <a:schemeClr val="dk1"/>
                          </a:solidFill>
                          <a:latin typeface="+mn-lt"/>
                          <a:ea typeface="+mn-ea"/>
                          <a:cs typeface="+mn-cs"/>
                        </a:rPr>
                        <a:t> </a:t>
                      </a:r>
                    </a:p>
                    <a:p>
                      <a:pPr marL="0" algn="l" defTabSz="914400" rtl="0" eaLnBrk="1" latinLnBrk="0" hangingPunct="1"/>
                      <a:r>
                        <a:rPr lang="fr-FR" sz="900" kern="1200" dirty="0">
                          <a:solidFill>
                            <a:schemeClr val="dk1"/>
                          </a:solidFill>
                          <a:latin typeface="+mn-lt"/>
                          <a:ea typeface="+mn-ea"/>
                          <a:cs typeface="+mn-cs"/>
                        </a:rPr>
                        <a:t>No thermal imperfection</a:t>
                      </a:r>
                    </a:p>
                  </a:txBody>
                  <a:tcPr>
                    <a:solidFill>
                      <a:srgbClr val="00B050"/>
                    </a:solidFill>
                  </a:tcPr>
                </a:tc>
                <a:tc>
                  <a:txBody>
                    <a:bodyPr/>
                    <a:lstStyle/>
                    <a:p>
                      <a:r>
                        <a:rPr lang="it-IT" sz="900" b="1" kern="1200" dirty="0">
                          <a:solidFill>
                            <a:schemeClr val="dk1"/>
                          </a:solidFill>
                          <a:latin typeface="+mn-lt"/>
                          <a:ea typeface="+mn-ea"/>
                          <a:cs typeface="+mn-cs"/>
                        </a:rPr>
                        <a:t>Tested </a:t>
                      </a:r>
                    </a:p>
                    <a:p>
                      <a:r>
                        <a:rPr lang="it-IT" sz="900" b="1" kern="1200" dirty="0">
                          <a:solidFill>
                            <a:schemeClr val="dk1"/>
                          </a:solidFill>
                          <a:latin typeface="+mn-lt"/>
                          <a:ea typeface="+mn-ea"/>
                          <a:cs typeface="+mn-cs"/>
                        </a:rPr>
                        <a:t>Under inv.</a:t>
                      </a:r>
                    </a:p>
                  </a:txBody>
                  <a:tcPr>
                    <a:solidFill>
                      <a:schemeClr val="accent5"/>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srgbClr val="262626"/>
                          </a:solidFill>
                          <a:effectLst/>
                          <a:uLnTx/>
                          <a:uFillTx/>
                          <a:latin typeface="+mn-lt"/>
                          <a:ea typeface="+mn-ea"/>
                          <a:cs typeface="+mn-cs"/>
                        </a:rPr>
                        <a:t>Planned</a:t>
                      </a:r>
                      <a:endParaRPr kumimoji="0" lang="fr-FR" sz="900" b="0" i="0" u="none" strike="noStrike" kern="1200" cap="none" spc="0" normalizeH="0" baseline="0" noProof="0" dirty="0">
                        <a:ln>
                          <a:noFill/>
                        </a:ln>
                        <a:solidFill>
                          <a:srgbClr val="262626"/>
                        </a:solidFill>
                        <a:effectLst/>
                        <a:uLnTx/>
                        <a:uFillTx/>
                        <a:latin typeface="+mn-lt"/>
                        <a:ea typeface="+mn-ea"/>
                        <a:cs typeface="+mn-cs"/>
                      </a:endParaRPr>
                    </a:p>
                    <a:p>
                      <a:endParaRPr lang="it-IT" sz="900" b="1" kern="1200" dirty="0">
                        <a:solidFill>
                          <a:schemeClr val="dk1"/>
                        </a:solidFill>
                        <a:latin typeface="+mn-lt"/>
                        <a:ea typeface="+mn-ea"/>
                        <a:cs typeface="+mn-cs"/>
                      </a:endParaRPr>
                    </a:p>
                  </a:txBody>
                  <a:tcPr>
                    <a:solidFill>
                      <a:srgbClr val="FF00FF"/>
                    </a:solidFill>
                  </a:tcPr>
                </a:tc>
                <a:extLst>
                  <a:ext uri="{0D108BD9-81ED-4DB2-BD59-A6C34878D82A}">
                    <a16:rowId xmlns:a16="http://schemas.microsoft.com/office/drawing/2014/main" val="3503645416"/>
                  </a:ext>
                </a:extLst>
              </a:tr>
            </a:tbl>
          </a:graphicData>
        </a:graphic>
      </p:graphicFrame>
    </p:spTree>
    <p:extLst>
      <p:ext uri="{BB962C8B-B14F-4D97-AF65-F5344CB8AC3E}">
        <p14:creationId xmlns:p14="http://schemas.microsoft.com/office/powerpoint/2010/main" val="541031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FD7FC9-228F-4CC1-A5EE-31014921C7EA}"/>
              </a:ext>
            </a:extLst>
          </p:cNvPr>
          <p:cNvSpPr>
            <a:spLocks noGrp="1"/>
          </p:cNvSpPr>
          <p:nvPr>
            <p:ph type="title"/>
          </p:nvPr>
        </p:nvSpPr>
        <p:spPr/>
        <p:txBody>
          <a:bodyPr/>
          <a:lstStyle/>
          <a:p>
            <a:r>
              <a:rPr lang="fr-FR" dirty="0" err="1"/>
              <a:t>Monoblock</a:t>
            </a:r>
            <a:r>
              <a:rPr lang="fr-FR" dirty="0"/>
              <a:t> (T1 2025)</a:t>
            </a:r>
          </a:p>
        </p:txBody>
      </p:sp>
      <p:sp>
        <p:nvSpPr>
          <p:cNvPr id="3" name="Espace réservé du pied de page 2">
            <a:extLst>
              <a:ext uri="{FF2B5EF4-FFF2-40B4-BE49-F238E27FC236}">
                <a16:creationId xmlns:a16="http://schemas.microsoft.com/office/drawing/2014/main" id="{B6E71712-E38D-4B5C-939D-9176F7472767}"/>
              </a:ext>
            </a:extLst>
          </p:cNvPr>
          <p:cNvSpPr>
            <a:spLocks noGrp="1"/>
          </p:cNvSpPr>
          <p:nvPr>
            <p:ph type="ftr" sz="quarter" idx="11"/>
          </p:nvPr>
        </p:nvSpPr>
        <p:spPr>
          <a:xfrm>
            <a:off x="825624" y="6555770"/>
            <a:ext cx="4130097" cy="329614"/>
          </a:xfr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a:cs typeface="Arial"/>
              </a:rPr>
              <a:t>M. </a:t>
            </a:r>
            <a:r>
              <a:rPr kumimoji="0" lang="en-US" sz="1200" b="0" i="0" u="none" strike="noStrike" kern="0" cap="none" spc="0" normalizeH="0" baseline="0" noProof="0" dirty="0" err="1">
                <a:ln>
                  <a:noFill/>
                </a:ln>
                <a:solidFill>
                  <a:prstClr val="white"/>
                </a:solidFill>
                <a:effectLst/>
                <a:uLnTx/>
                <a:uFillTx/>
                <a:latin typeface="Calibri"/>
                <a:cs typeface="Arial"/>
              </a:rPr>
              <a:t>Richou</a:t>
            </a:r>
            <a:r>
              <a:rPr kumimoji="0" lang="en-US" sz="1200" b="0" i="0" u="none" strike="noStrike" kern="0" cap="none" spc="0" normalizeH="0" baseline="0" noProof="0" dirty="0">
                <a:ln>
                  <a:noFill/>
                </a:ln>
                <a:solidFill>
                  <a:prstClr val="white"/>
                </a:solidFill>
                <a:effectLst/>
                <a:uLnTx/>
                <a:uFillTx/>
                <a:latin typeface="Calibri"/>
                <a:cs typeface="Arial"/>
              </a:rPr>
              <a:t> |  W transition meeting | 28</a:t>
            </a:r>
            <a:r>
              <a:rPr kumimoji="0" lang="en-US" sz="1200" b="0" i="0" u="none" strike="noStrike" kern="0" cap="none" spc="0" normalizeH="0" baseline="30000" noProof="0" dirty="0">
                <a:ln>
                  <a:noFill/>
                </a:ln>
                <a:solidFill>
                  <a:prstClr val="white"/>
                </a:solidFill>
                <a:effectLst/>
                <a:uLnTx/>
                <a:uFillTx/>
                <a:latin typeface="Calibri"/>
                <a:cs typeface="Arial"/>
              </a:rPr>
              <a:t>th</a:t>
            </a:r>
            <a:r>
              <a:rPr kumimoji="0" lang="en-US" sz="1200" b="0" i="0" u="none" strike="noStrike" kern="0" cap="none" spc="0" normalizeH="0" baseline="0" noProof="0" dirty="0">
                <a:ln>
                  <a:noFill/>
                </a:ln>
                <a:solidFill>
                  <a:prstClr val="white"/>
                </a:solidFill>
                <a:effectLst/>
                <a:uLnTx/>
                <a:uFillTx/>
                <a:latin typeface="Calibri"/>
                <a:cs typeface="Arial"/>
              </a:rPr>
              <a:t> of April 2026</a:t>
            </a:r>
          </a:p>
        </p:txBody>
      </p:sp>
      <p:sp>
        <p:nvSpPr>
          <p:cNvPr id="4" name="Espace réservé du numéro de diapositive 3">
            <a:extLst>
              <a:ext uri="{FF2B5EF4-FFF2-40B4-BE49-F238E27FC236}">
                <a16:creationId xmlns:a16="http://schemas.microsoft.com/office/drawing/2014/main" id="{4833C454-EE53-4926-9B57-3F9BCBE9F1F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a:t>
            </a:fld>
            <a:endParaRPr lang="en-GB">
              <a:solidFill>
                <a:prstClr val="white"/>
              </a:solidFill>
            </a:endParaRPr>
          </a:p>
        </p:txBody>
      </p:sp>
      <p:pic>
        <p:nvPicPr>
          <p:cNvPr id="5" name="Grafik 6">
            <a:extLst>
              <a:ext uri="{FF2B5EF4-FFF2-40B4-BE49-F238E27FC236}">
                <a16:creationId xmlns:a16="http://schemas.microsoft.com/office/drawing/2014/main" id="{C2719B8F-DDA1-4DFD-99DB-C660776CF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
          <a:stretch>
            <a:fillRect/>
          </a:stretch>
        </p:blipFill>
        <p:spPr bwMode="auto">
          <a:xfrm>
            <a:off x="2842533" y="1070236"/>
            <a:ext cx="3619308" cy="2195904"/>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D2C1E152-F937-4BED-AC8F-96F10452F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5500" y="3520000"/>
            <a:ext cx="3886945" cy="235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4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D654FB-5F02-476B-B80F-3D24FB78DB1E}"/>
              </a:ext>
            </a:extLst>
          </p:cNvPr>
          <p:cNvSpPr>
            <a:spLocks noGrp="1"/>
          </p:cNvSpPr>
          <p:nvPr>
            <p:ph type="title"/>
          </p:nvPr>
        </p:nvSpPr>
        <p:spPr/>
        <p:txBody>
          <a:bodyPr/>
          <a:lstStyle/>
          <a:p>
            <a:r>
              <a:rPr lang="fr-FR" dirty="0" err="1"/>
              <a:t>Monoblock</a:t>
            </a:r>
            <a:r>
              <a:rPr lang="fr-FR" dirty="0"/>
              <a:t> 11_4</a:t>
            </a:r>
          </a:p>
        </p:txBody>
      </p:sp>
      <p:sp>
        <p:nvSpPr>
          <p:cNvPr id="3" name="Espace réservé du pied de page 2">
            <a:extLst>
              <a:ext uri="{FF2B5EF4-FFF2-40B4-BE49-F238E27FC236}">
                <a16:creationId xmlns:a16="http://schemas.microsoft.com/office/drawing/2014/main" id="{B5754B0B-DF8F-41B8-971B-BC240DBE1084}"/>
              </a:ext>
            </a:extLst>
          </p:cNvPr>
          <p:cNvSpPr>
            <a:spLocks noGrp="1"/>
          </p:cNvSpPr>
          <p:nvPr>
            <p:ph type="ftr" sz="quarter" idx="11"/>
          </p:nvPr>
        </p:nvSpPr>
        <p:spPr>
          <a:xfrm>
            <a:off x="825624" y="6555770"/>
            <a:ext cx="3966812" cy="329614"/>
          </a:xfrm>
        </p:spPr>
        <p:txBody>
          <a:bodyPr/>
          <a:lstStyle/>
          <a:p>
            <a:pPr lvl="0" algn="r">
              <a:defRPr/>
            </a:pPr>
            <a:r>
              <a:rPr lang="en-US" kern="0" dirty="0">
                <a:solidFill>
                  <a:prstClr val="white"/>
                </a:solidFill>
              </a:rPr>
              <a:t>M. </a:t>
            </a:r>
            <a:r>
              <a:rPr lang="en-US" kern="0" dirty="0" err="1">
                <a:solidFill>
                  <a:prstClr val="white"/>
                </a:solidFill>
              </a:rPr>
              <a:t>Richou</a:t>
            </a:r>
            <a:r>
              <a:rPr lang="en-US" kern="0" dirty="0">
                <a:solidFill>
                  <a:prstClr val="white"/>
                </a:solidFill>
              </a:rPr>
              <a:t> |  W transition meeting | 28</a:t>
            </a:r>
            <a:r>
              <a:rPr lang="en-US" kern="0" baseline="30000" dirty="0">
                <a:solidFill>
                  <a:prstClr val="white"/>
                </a:solidFill>
              </a:rPr>
              <a:t>th</a:t>
            </a:r>
            <a:r>
              <a:rPr lang="en-US" kern="0" dirty="0">
                <a:solidFill>
                  <a:prstClr val="white"/>
                </a:solidFill>
              </a:rPr>
              <a:t> of April 2026</a:t>
            </a:r>
          </a:p>
        </p:txBody>
      </p:sp>
      <p:sp>
        <p:nvSpPr>
          <p:cNvPr id="4" name="Espace réservé du numéro de diapositive 3">
            <a:extLst>
              <a:ext uri="{FF2B5EF4-FFF2-40B4-BE49-F238E27FC236}">
                <a16:creationId xmlns:a16="http://schemas.microsoft.com/office/drawing/2014/main" id="{90502785-B35B-4DD2-A950-DB6D700625E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a:t>
            </a:fld>
            <a:endParaRPr lang="en-GB">
              <a:solidFill>
                <a:prstClr val="white"/>
              </a:solidFill>
            </a:endParaRPr>
          </a:p>
        </p:txBody>
      </p:sp>
      <p:sp>
        <p:nvSpPr>
          <p:cNvPr id="5" name="Rectangle 2">
            <a:extLst>
              <a:ext uri="{FF2B5EF4-FFF2-40B4-BE49-F238E27FC236}">
                <a16:creationId xmlns:a16="http://schemas.microsoft.com/office/drawing/2014/main" id="{C98B01C2-BA38-4975-96B4-BE40C4904C63}"/>
              </a:ext>
            </a:extLst>
          </p:cNvPr>
          <p:cNvSpPr>
            <a:spLocks noChangeArrowheads="1"/>
          </p:cNvSpPr>
          <p:nvPr/>
        </p:nvSpPr>
        <p:spPr bwMode="auto">
          <a:xfrm>
            <a:off x="183455" y="593851"/>
            <a:ext cx="378642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fr-FR" dirty="0">
                <a:latin typeface="Calibri" panose="020F0502020204030204" pitchFamily="34" charset="0"/>
                <a:ea typeface="Calibri" panose="020F0502020204030204" pitchFamily="34" charset="0"/>
                <a:cs typeface="Times New Roman" panose="02020603050405020304" pitchFamily="18" charset="0"/>
              </a:rPr>
              <a:t>Mock-up HHF_SSM_11.4:</a:t>
            </a:r>
            <a:endParaRPr lang="fr-FR" altLang="fr-FR"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fr-FR" dirty="0">
                <a:latin typeface="Calibri" panose="020F0502020204030204" pitchFamily="34" charset="0"/>
                <a:ea typeface="Calibri" panose="020F0502020204030204" pitchFamily="34" charset="0"/>
                <a:cs typeface="Times New Roman" panose="02020603050405020304" pitchFamily="18" charset="0"/>
              </a:rPr>
              <a:t>10 </a:t>
            </a:r>
            <a:r>
              <a:rPr lang="en-US" altLang="fr-FR" dirty="0" err="1">
                <a:latin typeface="Calibri" panose="020F0502020204030204" pitchFamily="34" charset="0"/>
                <a:ea typeface="Calibri" panose="020F0502020204030204" pitchFamily="34" charset="0"/>
                <a:cs typeface="Times New Roman" panose="02020603050405020304" pitchFamily="18" charset="0"/>
              </a:rPr>
              <a:t>monoblocks</a:t>
            </a:r>
            <a:endParaRPr lang="fr-FR" altLang="fr-FR"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fr-FR" dirty="0">
                <a:latin typeface="Calibri" panose="020F0502020204030204" pitchFamily="34" charset="0"/>
                <a:ea typeface="Calibri" panose="020F0502020204030204" pitchFamily="34" charset="0"/>
                <a:cs typeface="Times New Roman" panose="02020603050405020304" pitchFamily="18" charset="0"/>
              </a:rPr>
              <a:t>11.4 width per block</a:t>
            </a:r>
            <a:endParaRPr lang="fr-FR" altLang="fr-FR"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fr-FR" dirty="0">
                <a:latin typeface="Calibri" panose="020F0502020204030204" pitchFamily="34" charset="0"/>
                <a:ea typeface="Calibri" panose="020F0502020204030204" pitchFamily="34" charset="0"/>
                <a:cs typeface="Times New Roman" panose="02020603050405020304" pitchFamily="18" charset="0"/>
              </a:rPr>
              <a:t>different blocks labeled ATM and RTC</a:t>
            </a:r>
            <a:endParaRPr lang="fr-FR" altLang="fr-FR"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6" name="Grafik 6">
            <a:extLst>
              <a:ext uri="{FF2B5EF4-FFF2-40B4-BE49-F238E27FC236}">
                <a16:creationId xmlns:a16="http://schemas.microsoft.com/office/drawing/2014/main" id="{EC7EBDF8-E5AB-4314-9205-A3D12D864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
          <a:stretch>
            <a:fillRect/>
          </a:stretch>
        </p:blipFill>
        <p:spPr bwMode="auto">
          <a:xfrm>
            <a:off x="3877507" y="539689"/>
            <a:ext cx="3123321" cy="18949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6FB48DC5-EEEF-47D1-8AA3-DAFC399C83E8}"/>
              </a:ext>
            </a:extLst>
          </p:cNvPr>
          <p:cNvSpPr>
            <a:spLocks noChangeArrowheads="1"/>
          </p:cNvSpPr>
          <p:nvPr/>
        </p:nvSpPr>
        <p:spPr bwMode="auto">
          <a:xfrm>
            <a:off x="661307" y="48910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8" name="Grafik 8">
            <a:extLst>
              <a:ext uri="{FF2B5EF4-FFF2-40B4-BE49-F238E27FC236}">
                <a16:creationId xmlns:a16="http://schemas.microsoft.com/office/drawing/2014/main" id="{C25480DC-4029-4CC0-936F-F27DEFD3B2A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08458" y="351697"/>
            <a:ext cx="4068990" cy="3345317"/>
          </a:xfrm>
          <a:prstGeom prst="rect">
            <a:avLst/>
          </a:prstGeom>
          <a:noFill/>
        </p:spPr>
      </p:pic>
      <p:sp>
        <p:nvSpPr>
          <p:cNvPr id="9" name="ZoneTexte 8">
            <a:extLst>
              <a:ext uri="{FF2B5EF4-FFF2-40B4-BE49-F238E27FC236}">
                <a16:creationId xmlns:a16="http://schemas.microsoft.com/office/drawing/2014/main" id="{EBBF01E4-7D31-4A59-8F17-EC4C09B4674F}"/>
              </a:ext>
            </a:extLst>
          </p:cNvPr>
          <p:cNvSpPr txBox="1"/>
          <p:nvPr/>
        </p:nvSpPr>
        <p:spPr>
          <a:xfrm>
            <a:off x="5623151" y="3826915"/>
            <a:ext cx="6639605" cy="2113143"/>
          </a:xfrm>
          <a:prstGeom prst="rect">
            <a:avLst/>
          </a:prstGeom>
          <a:noFill/>
        </p:spPr>
        <p:txBody>
          <a:bodyPr wrap="square">
            <a:spAutoFit/>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Cold water cooling 15°C, flow 0.8 l/s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Screening 6 – 10 MW/m², up to 15 s pulse length, 15 MW/m², 5 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Cyclic loading, 100 x 10 MW/m², 10 s </a:t>
            </a:r>
            <a:r>
              <a:rPr lang="en-GB"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No evolution</a:t>
            </a:r>
          </a:p>
          <a:p>
            <a:pPr marL="342900" lvl="0" indent="-342900">
              <a:lnSpc>
                <a:spcPct val="115000"/>
              </a:lnSpc>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Screening 15 MW/m², 5 - 12 s pulse length</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Cyclic loading, 100 x 15 MW/m², 10 s </a:t>
            </a:r>
            <a:r>
              <a:rPr lang="en-GB"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No evolution  </a:t>
            </a:r>
            <a:r>
              <a:rPr lang="en-GB" sz="18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B10 &gt;B1</a:t>
            </a:r>
            <a:endParaRPr lang="fr-FR" sz="18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High power transient loading, 3 x 20 MW/m²</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afik 15">
            <a:extLst>
              <a:ext uri="{FF2B5EF4-FFF2-40B4-BE49-F238E27FC236}">
                <a16:creationId xmlns:a16="http://schemas.microsoft.com/office/drawing/2014/main" id="{C1BA79D9-38B1-4BAA-900A-5299BEDCB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63" y="2110860"/>
            <a:ext cx="25336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7">
            <a:extLst>
              <a:ext uri="{FF2B5EF4-FFF2-40B4-BE49-F238E27FC236}">
                <a16:creationId xmlns:a16="http://schemas.microsoft.com/office/drawing/2014/main" id="{6FA765A8-A8E6-4058-B8EA-925C9C623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713" y="2110860"/>
            <a:ext cx="2543175" cy="18859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8">
            <a:extLst>
              <a:ext uri="{FF2B5EF4-FFF2-40B4-BE49-F238E27FC236}">
                <a16:creationId xmlns:a16="http://schemas.microsoft.com/office/drawing/2014/main" id="{F8A51EE5-8891-410D-84E6-5ADB0503A8AF}"/>
              </a:ext>
            </a:extLst>
          </p:cNvPr>
          <p:cNvSpPr>
            <a:spLocks noChangeArrowheads="1"/>
          </p:cNvSpPr>
          <p:nvPr/>
        </p:nvSpPr>
        <p:spPr bwMode="auto">
          <a:xfrm>
            <a:off x="0" y="2343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de-DE" altLang="fr-FR" sz="1800" b="0" i="0" u="none" strike="noStrike" cap="none" normalizeH="0" baseline="0">
              <a:ln>
                <a:noFill/>
              </a:ln>
              <a:solidFill>
                <a:schemeClr val="tx1"/>
              </a:solidFill>
              <a:effectLst/>
              <a:latin typeface="Arial" panose="020B0604020202020204" pitchFamily="34" charset="0"/>
            </a:endParaRPr>
          </a:p>
        </p:txBody>
      </p:sp>
      <p:sp>
        <p:nvSpPr>
          <p:cNvPr id="13" name="Rectangle 9">
            <a:extLst>
              <a:ext uri="{FF2B5EF4-FFF2-40B4-BE49-F238E27FC236}">
                <a16:creationId xmlns:a16="http://schemas.microsoft.com/office/drawing/2014/main" id="{3431106D-D9F9-4EB8-A7BD-DDDE0FBDFE43}"/>
              </a:ext>
            </a:extLst>
          </p:cNvPr>
          <p:cNvSpPr>
            <a:spLocks noChangeArrowheads="1"/>
          </p:cNvSpPr>
          <p:nvPr/>
        </p:nvSpPr>
        <p:spPr bwMode="auto">
          <a:xfrm>
            <a:off x="0" y="422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4" name="Rectangle 10">
            <a:extLst>
              <a:ext uri="{FF2B5EF4-FFF2-40B4-BE49-F238E27FC236}">
                <a16:creationId xmlns:a16="http://schemas.microsoft.com/office/drawing/2014/main" id="{6E05C196-C82B-4F95-ADB3-244D0A0D62A8}"/>
              </a:ext>
            </a:extLst>
          </p:cNvPr>
          <p:cNvSpPr>
            <a:spLocks noChangeArrowheads="1"/>
          </p:cNvSpPr>
          <p:nvPr/>
        </p:nvSpPr>
        <p:spPr bwMode="auto">
          <a:xfrm>
            <a:off x="0" y="6115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fr-FR" sz="11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 </a:t>
            </a:r>
            <a:r>
              <a:rPr kumimoji="0" lang="fr-FR" altLang="fr-FR" sz="800" b="0" i="0" u="none" strike="noStrike" cap="none" normalizeH="0" baseline="0">
                <a:ln>
                  <a:noFill/>
                </a:ln>
                <a:solidFill>
                  <a:schemeClr val="tx1"/>
                </a:solidFill>
                <a:effectLst/>
                <a:latin typeface="Arial" panose="020B0604020202020204" pitchFamily="34"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15" name="Grafik 19">
            <a:extLst>
              <a:ext uri="{FF2B5EF4-FFF2-40B4-BE49-F238E27FC236}">
                <a16:creationId xmlns:a16="http://schemas.microsoft.com/office/drawing/2014/main" id="{F1F598EF-1837-4E93-8B7B-5B460DAC7025}"/>
              </a:ext>
            </a:extLst>
          </p:cNvPr>
          <p:cNvPicPr/>
          <p:nvPr/>
        </p:nvPicPr>
        <p:blipFill>
          <a:blip r:embed="rId6"/>
          <a:stretch>
            <a:fillRect/>
          </a:stretch>
        </p:blipFill>
        <p:spPr>
          <a:xfrm>
            <a:off x="92063" y="4023997"/>
            <a:ext cx="2548255" cy="1883410"/>
          </a:xfrm>
          <a:prstGeom prst="rect">
            <a:avLst/>
          </a:prstGeom>
        </p:spPr>
      </p:pic>
      <p:pic>
        <p:nvPicPr>
          <p:cNvPr id="16" name="Grafik 20">
            <a:extLst>
              <a:ext uri="{FF2B5EF4-FFF2-40B4-BE49-F238E27FC236}">
                <a16:creationId xmlns:a16="http://schemas.microsoft.com/office/drawing/2014/main" id="{6641A40A-766D-48D6-B781-F9784916CF0E}"/>
              </a:ext>
            </a:extLst>
          </p:cNvPr>
          <p:cNvPicPr/>
          <p:nvPr/>
        </p:nvPicPr>
        <p:blipFill>
          <a:blip r:embed="rId7"/>
          <a:stretch>
            <a:fillRect/>
          </a:stretch>
        </p:blipFill>
        <p:spPr>
          <a:xfrm>
            <a:off x="2640318" y="4011281"/>
            <a:ext cx="2548255" cy="1883410"/>
          </a:xfrm>
          <a:prstGeom prst="rect">
            <a:avLst/>
          </a:prstGeom>
        </p:spPr>
      </p:pic>
      <p:sp>
        <p:nvSpPr>
          <p:cNvPr id="18" name="ZoneTexte 17">
            <a:extLst>
              <a:ext uri="{FF2B5EF4-FFF2-40B4-BE49-F238E27FC236}">
                <a16:creationId xmlns:a16="http://schemas.microsoft.com/office/drawing/2014/main" id="{47717B04-5A52-4762-A10F-29984B808354}"/>
              </a:ext>
            </a:extLst>
          </p:cNvPr>
          <p:cNvSpPr txBox="1"/>
          <p:nvPr/>
        </p:nvSpPr>
        <p:spPr bwMode="auto">
          <a:xfrm>
            <a:off x="4387383" y="4514520"/>
            <a:ext cx="301686" cy="369332"/>
          </a:xfrm>
          <a:prstGeom prst="rect">
            <a:avLst/>
          </a:prstGeom>
          <a:noFill/>
        </p:spPr>
        <p:txBody>
          <a:bodyPr wrap="none" rtlCol="0">
            <a:spAutoFit/>
          </a:bodyPr>
          <a:lstStyle/>
          <a:p>
            <a:r>
              <a:rPr lang="fr-FR" dirty="0">
                <a:solidFill>
                  <a:schemeClr val="bg1"/>
                </a:solidFill>
              </a:rPr>
              <a:t>1</a:t>
            </a:r>
          </a:p>
        </p:txBody>
      </p:sp>
      <p:sp>
        <p:nvSpPr>
          <p:cNvPr id="19" name="ZoneTexte 18">
            <a:extLst>
              <a:ext uri="{FF2B5EF4-FFF2-40B4-BE49-F238E27FC236}">
                <a16:creationId xmlns:a16="http://schemas.microsoft.com/office/drawing/2014/main" id="{1DE92222-3DEE-466B-B99D-C5E1AC3C7957}"/>
              </a:ext>
            </a:extLst>
          </p:cNvPr>
          <p:cNvSpPr txBox="1"/>
          <p:nvPr/>
        </p:nvSpPr>
        <p:spPr bwMode="auto">
          <a:xfrm>
            <a:off x="2979174" y="4687579"/>
            <a:ext cx="418704" cy="369332"/>
          </a:xfrm>
          <a:prstGeom prst="rect">
            <a:avLst/>
          </a:prstGeom>
          <a:noFill/>
        </p:spPr>
        <p:txBody>
          <a:bodyPr wrap="none" rtlCol="0">
            <a:spAutoFit/>
          </a:bodyPr>
          <a:lstStyle/>
          <a:p>
            <a:r>
              <a:rPr lang="fr-FR" dirty="0">
                <a:solidFill>
                  <a:schemeClr val="bg1"/>
                </a:solidFill>
              </a:rPr>
              <a:t>10</a:t>
            </a:r>
          </a:p>
        </p:txBody>
      </p:sp>
      <p:sp>
        <p:nvSpPr>
          <p:cNvPr id="20" name="ZoneTexte 19">
            <a:extLst>
              <a:ext uri="{FF2B5EF4-FFF2-40B4-BE49-F238E27FC236}">
                <a16:creationId xmlns:a16="http://schemas.microsoft.com/office/drawing/2014/main" id="{60ECBCC3-60AE-42C5-88F9-0D6A4DB2725A}"/>
              </a:ext>
            </a:extLst>
          </p:cNvPr>
          <p:cNvSpPr txBox="1"/>
          <p:nvPr/>
        </p:nvSpPr>
        <p:spPr bwMode="auto">
          <a:xfrm>
            <a:off x="1851817" y="4612392"/>
            <a:ext cx="301686" cy="369332"/>
          </a:xfrm>
          <a:prstGeom prst="rect">
            <a:avLst/>
          </a:prstGeom>
          <a:noFill/>
        </p:spPr>
        <p:txBody>
          <a:bodyPr wrap="none" rtlCol="0">
            <a:spAutoFit/>
          </a:bodyPr>
          <a:lstStyle/>
          <a:p>
            <a:r>
              <a:rPr lang="fr-FR" dirty="0">
                <a:solidFill>
                  <a:schemeClr val="bg1"/>
                </a:solidFill>
              </a:rPr>
              <a:t>1</a:t>
            </a:r>
          </a:p>
        </p:txBody>
      </p:sp>
      <p:sp>
        <p:nvSpPr>
          <p:cNvPr id="21" name="ZoneTexte 20">
            <a:extLst>
              <a:ext uri="{FF2B5EF4-FFF2-40B4-BE49-F238E27FC236}">
                <a16:creationId xmlns:a16="http://schemas.microsoft.com/office/drawing/2014/main" id="{2668AC2B-C9F2-4EE6-95A2-E38110B524B0}"/>
              </a:ext>
            </a:extLst>
          </p:cNvPr>
          <p:cNvSpPr txBox="1"/>
          <p:nvPr/>
        </p:nvSpPr>
        <p:spPr bwMode="auto">
          <a:xfrm>
            <a:off x="443608" y="4785451"/>
            <a:ext cx="418704" cy="369332"/>
          </a:xfrm>
          <a:prstGeom prst="rect">
            <a:avLst/>
          </a:prstGeom>
          <a:noFill/>
        </p:spPr>
        <p:txBody>
          <a:bodyPr wrap="none" rtlCol="0">
            <a:spAutoFit/>
          </a:bodyPr>
          <a:lstStyle/>
          <a:p>
            <a:r>
              <a:rPr lang="fr-FR" dirty="0">
                <a:solidFill>
                  <a:schemeClr val="bg1"/>
                </a:solidFill>
              </a:rPr>
              <a:t>10</a:t>
            </a:r>
          </a:p>
        </p:txBody>
      </p:sp>
      <p:sp>
        <p:nvSpPr>
          <p:cNvPr id="22" name="ZoneTexte 21">
            <a:extLst>
              <a:ext uri="{FF2B5EF4-FFF2-40B4-BE49-F238E27FC236}">
                <a16:creationId xmlns:a16="http://schemas.microsoft.com/office/drawing/2014/main" id="{A723E770-FD5E-48E3-9144-2366927B2505}"/>
              </a:ext>
            </a:extLst>
          </p:cNvPr>
          <p:cNvSpPr txBox="1"/>
          <p:nvPr/>
        </p:nvSpPr>
        <p:spPr bwMode="auto">
          <a:xfrm>
            <a:off x="4345445" y="2721467"/>
            <a:ext cx="301686" cy="369332"/>
          </a:xfrm>
          <a:prstGeom prst="rect">
            <a:avLst/>
          </a:prstGeom>
          <a:noFill/>
        </p:spPr>
        <p:txBody>
          <a:bodyPr wrap="none" rtlCol="0">
            <a:spAutoFit/>
          </a:bodyPr>
          <a:lstStyle/>
          <a:p>
            <a:r>
              <a:rPr lang="fr-FR" dirty="0">
                <a:solidFill>
                  <a:schemeClr val="bg1"/>
                </a:solidFill>
              </a:rPr>
              <a:t>1</a:t>
            </a:r>
          </a:p>
        </p:txBody>
      </p:sp>
      <p:sp>
        <p:nvSpPr>
          <p:cNvPr id="23" name="ZoneTexte 22">
            <a:extLst>
              <a:ext uri="{FF2B5EF4-FFF2-40B4-BE49-F238E27FC236}">
                <a16:creationId xmlns:a16="http://schemas.microsoft.com/office/drawing/2014/main" id="{75A314BC-7680-4F2F-987E-A2DA7128A843}"/>
              </a:ext>
            </a:extLst>
          </p:cNvPr>
          <p:cNvSpPr txBox="1"/>
          <p:nvPr/>
        </p:nvSpPr>
        <p:spPr bwMode="auto">
          <a:xfrm>
            <a:off x="3115246" y="2856058"/>
            <a:ext cx="418704" cy="369332"/>
          </a:xfrm>
          <a:prstGeom prst="rect">
            <a:avLst/>
          </a:prstGeom>
          <a:noFill/>
        </p:spPr>
        <p:txBody>
          <a:bodyPr wrap="none" rtlCol="0">
            <a:spAutoFit/>
          </a:bodyPr>
          <a:lstStyle/>
          <a:p>
            <a:r>
              <a:rPr lang="fr-FR" dirty="0">
                <a:solidFill>
                  <a:schemeClr val="bg1"/>
                </a:solidFill>
              </a:rPr>
              <a:t>10</a:t>
            </a:r>
          </a:p>
        </p:txBody>
      </p:sp>
      <p:sp>
        <p:nvSpPr>
          <p:cNvPr id="24" name="ZoneTexte 23">
            <a:extLst>
              <a:ext uri="{FF2B5EF4-FFF2-40B4-BE49-F238E27FC236}">
                <a16:creationId xmlns:a16="http://schemas.microsoft.com/office/drawing/2014/main" id="{1B75CC49-7B53-4358-B04D-4A23212BDB4C}"/>
              </a:ext>
            </a:extLst>
          </p:cNvPr>
          <p:cNvSpPr txBox="1"/>
          <p:nvPr/>
        </p:nvSpPr>
        <p:spPr bwMode="auto">
          <a:xfrm>
            <a:off x="1785216" y="2800035"/>
            <a:ext cx="301686" cy="369332"/>
          </a:xfrm>
          <a:prstGeom prst="rect">
            <a:avLst/>
          </a:prstGeom>
          <a:noFill/>
        </p:spPr>
        <p:txBody>
          <a:bodyPr wrap="none" rtlCol="0">
            <a:spAutoFit/>
          </a:bodyPr>
          <a:lstStyle/>
          <a:p>
            <a:r>
              <a:rPr lang="fr-FR" dirty="0">
                <a:solidFill>
                  <a:schemeClr val="bg1"/>
                </a:solidFill>
              </a:rPr>
              <a:t>1</a:t>
            </a:r>
          </a:p>
        </p:txBody>
      </p:sp>
      <p:sp>
        <p:nvSpPr>
          <p:cNvPr id="25" name="ZoneTexte 24">
            <a:extLst>
              <a:ext uri="{FF2B5EF4-FFF2-40B4-BE49-F238E27FC236}">
                <a16:creationId xmlns:a16="http://schemas.microsoft.com/office/drawing/2014/main" id="{44AD69ED-D58C-4C5B-A197-D20D93C1C830}"/>
              </a:ext>
            </a:extLst>
          </p:cNvPr>
          <p:cNvSpPr txBox="1"/>
          <p:nvPr/>
        </p:nvSpPr>
        <p:spPr bwMode="auto">
          <a:xfrm>
            <a:off x="555017" y="2934626"/>
            <a:ext cx="418704" cy="369332"/>
          </a:xfrm>
          <a:prstGeom prst="rect">
            <a:avLst/>
          </a:prstGeom>
          <a:noFill/>
        </p:spPr>
        <p:txBody>
          <a:bodyPr wrap="none" rtlCol="0">
            <a:spAutoFit/>
          </a:bodyPr>
          <a:lstStyle/>
          <a:p>
            <a:r>
              <a:rPr lang="fr-FR" dirty="0">
                <a:solidFill>
                  <a:schemeClr val="bg1"/>
                </a:solidFill>
              </a:rPr>
              <a:t>10</a:t>
            </a:r>
          </a:p>
        </p:txBody>
      </p:sp>
    </p:spTree>
    <p:extLst>
      <p:ext uri="{BB962C8B-B14F-4D97-AF65-F5344CB8AC3E}">
        <p14:creationId xmlns:p14="http://schemas.microsoft.com/office/powerpoint/2010/main" val="54443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58A750-1EE7-4E21-B488-76E9E924CD19}"/>
              </a:ext>
            </a:extLst>
          </p:cNvPr>
          <p:cNvSpPr>
            <a:spLocks noGrp="1"/>
          </p:cNvSpPr>
          <p:nvPr>
            <p:ph type="title"/>
          </p:nvPr>
        </p:nvSpPr>
        <p:spPr/>
        <p:txBody>
          <a:bodyPr/>
          <a:lstStyle/>
          <a:p>
            <a:r>
              <a:rPr lang="fr-FR" kern="0" dirty="0" err="1"/>
              <a:t>Monoblock</a:t>
            </a:r>
            <a:r>
              <a:rPr lang="fr-FR" kern="0" dirty="0"/>
              <a:t> 14_5</a:t>
            </a:r>
            <a:endParaRPr lang="fr-FR" dirty="0"/>
          </a:p>
        </p:txBody>
      </p:sp>
      <p:sp>
        <p:nvSpPr>
          <p:cNvPr id="4" name="Espace réservé du numéro de diapositive 3">
            <a:extLst>
              <a:ext uri="{FF2B5EF4-FFF2-40B4-BE49-F238E27FC236}">
                <a16:creationId xmlns:a16="http://schemas.microsoft.com/office/drawing/2014/main" id="{8E4DE22C-44D1-467C-8C17-F936508CA80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9</a:t>
            </a:fld>
            <a:endParaRPr lang="en-GB">
              <a:solidFill>
                <a:prstClr val="white"/>
              </a:solidFill>
            </a:endParaRPr>
          </a:p>
        </p:txBody>
      </p:sp>
      <p:sp>
        <p:nvSpPr>
          <p:cNvPr id="5" name="Titre 5">
            <a:extLst>
              <a:ext uri="{FF2B5EF4-FFF2-40B4-BE49-F238E27FC236}">
                <a16:creationId xmlns:a16="http://schemas.microsoft.com/office/drawing/2014/main" id="{D9C3BE22-6E1D-4602-BC83-1DA6C5D87C2B}"/>
              </a:ext>
            </a:extLst>
          </p:cNvPr>
          <p:cNvSpPr txBox="1">
            <a:spLocks/>
          </p:cNvSpPr>
          <p:nvPr/>
        </p:nvSpPr>
        <p:spPr bwMode="auto">
          <a:xfrm>
            <a:off x="142286" y="225425"/>
            <a:ext cx="10728325" cy="871827"/>
          </a:xfrm>
          <a:prstGeom prst="rect">
            <a:avLst/>
          </a:prstGeom>
        </p:spPr>
        <p:txBody>
          <a:bodyPr vert="horz" lIns="91440" tIns="45720" rIns="91440" bIns="45720" rtlCol="0" anchor="ctr">
            <a:noAutofit/>
          </a:bodyPr>
          <a:lstStyle>
            <a:lvl1pPr algn="l" defTabSz="685800">
              <a:lnSpc>
                <a:spcPts val="2400"/>
              </a:lnSpc>
              <a:spcBef>
                <a:spcPts val="0"/>
              </a:spcBef>
              <a:buNone/>
              <a:defRPr sz="2800" b="1">
                <a:solidFill>
                  <a:schemeClr val="tx2"/>
                </a:solidFill>
                <a:latin typeface="+mn-lt"/>
                <a:ea typeface="+mj-ea"/>
                <a:cs typeface="Arial"/>
              </a:defRPr>
            </a:lvl1pPr>
          </a:lstStyle>
          <a:p>
            <a:endParaRPr lang="fr-FR" kern="0" dirty="0"/>
          </a:p>
        </p:txBody>
      </p:sp>
      <p:sp>
        <p:nvSpPr>
          <p:cNvPr id="6" name="Rectangle 2">
            <a:extLst>
              <a:ext uri="{FF2B5EF4-FFF2-40B4-BE49-F238E27FC236}">
                <a16:creationId xmlns:a16="http://schemas.microsoft.com/office/drawing/2014/main" id="{9F0AFF73-2A0D-448A-9C1F-9C24E0AF3243}"/>
              </a:ext>
            </a:extLst>
          </p:cNvPr>
          <p:cNvSpPr>
            <a:spLocks noChangeArrowheads="1"/>
          </p:cNvSpPr>
          <p:nvPr/>
        </p:nvSpPr>
        <p:spPr bwMode="auto">
          <a:xfrm>
            <a:off x="595993" y="893900"/>
            <a:ext cx="378642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lang="en-US" altLang="fr-FR" dirty="0">
                <a:latin typeface="Calibri" panose="020F0502020204030204" pitchFamily="34" charset="0"/>
                <a:ea typeface="Calibri" panose="020F0502020204030204" pitchFamily="34" charset="0"/>
                <a:cs typeface="Times New Roman" panose="02020603050405020304" pitchFamily="18" charset="0"/>
              </a:rPr>
              <a:t>8 </a:t>
            </a:r>
            <a:r>
              <a:rPr lang="en-US" altLang="fr-FR" dirty="0" err="1">
                <a:latin typeface="Calibri" panose="020F0502020204030204" pitchFamily="34" charset="0"/>
                <a:ea typeface="Calibri" panose="020F0502020204030204" pitchFamily="34" charset="0"/>
                <a:cs typeface="Times New Roman" panose="02020603050405020304" pitchFamily="18" charset="0"/>
              </a:rPr>
              <a:t>monoblocks</a:t>
            </a:r>
            <a:endParaRPr lang="fr-FR" altLang="fr-FR"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lang="en-US" altLang="fr-FR" dirty="0">
                <a:latin typeface="Calibri" panose="020F0502020204030204" pitchFamily="34" charset="0"/>
                <a:ea typeface="Calibri" panose="020F0502020204030204" pitchFamily="34" charset="0"/>
                <a:cs typeface="Times New Roman" panose="02020603050405020304" pitchFamily="18" charset="0"/>
              </a:rPr>
              <a:t>14.5 mm width per block</a:t>
            </a:r>
            <a:endParaRPr lang="fr-FR" altLang="fr-FR"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lang="en-US" altLang="fr-FR" dirty="0">
                <a:latin typeface="Calibri" panose="020F0502020204030204" pitchFamily="34" charset="0"/>
                <a:ea typeface="Calibri" panose="020F0502020204030204" pitchFamily="34" charset="0"/>
                <a:cs typeface="Times New Roman" panose="02020603050405020304" pitchFamily="18" charset="0"/>
              </a:rPr>
              <a:t>different blocks labeled ATM and RTC</a:t>
            </a:r>
            <a:endParaRPr lang="fr-FR" altLang="fr-FR"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7" name="Grafik 5">
            <a:extLst>
              <a:ext uri="{FF2B5EF4-FFF2-40B4-BE49-F238E27FC236}">
                <a16:creationId xmlns:a16="http://schemas.microsoft.com/office/drawing/2014/main" id="{6FAC5554-3A4B-4386-B44D-39B585259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007" y="148096"/>
            <a:ext cx="2741930" cy="16635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B316F566-FEFC-4171-B36C-8D6C3AD7A998}"/>
              </a:ext>
            </a:extLst>
          </p:cNvPr>
          <p:cNvSpPr>
            <a:spLocks noChangeArrowheads="1"/>
          </p:cNvSpPr>
          <p:nvPr/>
        </p:nvSpPr>
        <p:spPr bwMode="auto">
          <a:xfrm>
            <a:off x="595993" y="46468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Grafik 2">
            <a:extLst>
              <a:ext uri="{FF2B5EF4-FFF2-40B4-BE49-F238E27FC236}">
                <a16:creationId xmlns:a16="http://schemas.microsoft.com/office/drawing/2014/main" id="{83B18A2A-98BE-4C9E-BB83-09331392C95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75960" y="1933628"/>
            <a:ext cx="6478360" cy="1427388"/>
          </a:xfrm>
          <a:prstGeom prst="rect">
            <a:avLst/>
          </a:prstGeom>
          <a:noFill/>
        </p:spPr>
      </p:pic>
      <p:sp>
        <p:nvSpPr>
          <p:cNvPr id="10" name="ZoneTexte 9">
            <a:extLst>
              <a:ext uri="{FF2B5EF4-FFF2-40B4-BE49-F238E27FC236}">
                <a16:creationId xmlns:a16="http://schemas.microsoft.com/office/drawing/2014/main" id="{79029BA2-A096-43B4-8493-9E3DB4C35287}"/>
              </a:ext>
            </a:extLst>
          </p:cNvPr>
          <p:cNvSpPr txBox="1"/>
          <p:nvPr/>
        </p:nvSpPr>
        <p:spPr>
          <a:xfrm>
            <a:off x="5617982" y="3764970"/>
            <a:ext cx="6779168" cy="2113143"/>
          </a:xfrm>
          <a:prstGeom prst="rect">
            <a:avLst/>
          </a:prstGeom>
          <a:noFill/>
        </p:spPr>
        <p:txBody>
          <a:bodyPr wrap="square">
            <a:spAutoFit/>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Cold water cooling 15°C, flow 0.8 l/s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Screening 6 – 10 MW/m², up to 15 s pulse length, 15 MW/m², 5 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Cyclic loading, 100 x 10 MW/m², 10 s </a:t>
            </a:r>
            <a:r>
              <a:rPr lang="en-GB"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No evolution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Screening 15 MW/m², 5 - 12 s pulse length</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Cyclic loading, 100 x 15 MW/m², 10 s </a:t>
            </a:r>
            <a:r>
              <a:rPr lang="en-GB"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No evolution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High power transient loading, 3 x 20 MW/m²</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Grafik 8">
            <a:extLst>
              <a:ext uri="{FF2B5EF4-FFF2-40B4-BE49-F238E27FC236}">
                <a16:creationId xmlns:a16="http://schemas.microsoft.com/office/drawing/2014/main" id="{B15F4D4B-1507-445C-B380-6F8346F21931}"/>
              </a:ext>
            </a:extLst>
          </p:cNvPr>
          <p:cNvPicPr/>
          <p:nvPr/>
        </p:nvPicPr>
        <p:blipFill>
          <a:blip r:embed="rId4"/>
          <a:stretch>
            <a:fillRect/>
          </a:stretch>
        </p:blipFill>
        <p:spPr>
          <a:xfrm>
            <a:off x="198120" y="2282218"/>
            <a:ext cx="2535555" cy="1883410"/>
          </a:xfrm>
          <a:prstGeom prst="rect">
            <a:avLst/>
          </a:prstGeom>
        </p:spPr>
      </p:pic>
      <p:pic>
        <p:nvPicPr>
          <p:cNvPr id="12" name="Grafik 7">
            <a:extLst>
              <a:ext uri="{FF2B5EF4-FFF2-40B4-BE49-F238E27FC236}">
                <a16:creationId xmlns:a16="http://schemas.microsoft.com/office/drawing/2014/main" id="{E266DB2F-A909-4907-9B1A-85A42D5F1EDF}"/>
              </a:ext>
            </a:extLst>
          </p:cNvPr>
          <p:cNvPicPr/>
          <p:nvPr/>
        </p:nvPicPr>
        <p:blipFill>
          <a:blip r:embed="rId5"/>
          <a:stretch>
            <a:fillRect/>
          </a:stretch>
        </p:blipFill>
        <p:spPr>
          <a:xfrm>
            <a:off x="2794635" y="2272029"/>
            <a:ext cx="2535555" cy="1883410"/>
          </a:xfrm>
          <a:prstGeom prst="rect">
            <a:avLst/>
          </a:prstGeom>
        </p:spPr>
      </p:pic>
      <p:pic>
        <p:nvPicPr>
          <p:cNvPr id="13" name="Grafik 23">
            <a:extLst>
              <a:ext uri="{FF2B5EF4-FFF2-40B4-BE49-F238E27FC236}">
                <a16:creationId xmlns:a16="http://schemas.microsoft.com/office/drawing/2014/main" id="{D2AFB610-4018-4E0A-9DF6-938FAB6CE1C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42286" y="4165628"/>
            <a:ext cx="2554605" cy="1884045"/>
          </a:xfrm>
          <a:prstGeom prst="rect">
            <a:avLst/>
          </a:prstGeom>
          <a:noFill/>
        </p:spPr>
      </p:pic>
      <p:pic>
        <p:nvPicPr>
          <p:cNvPr id="14" name="Grafik 12">
            <a:extLst>
              <a:ext uri="{FF2B5EF4-FFF2-40B4-BE49-F238E27FC236}">
                <a16:creationId xmlns:a16="http://schemas.microsoft.com/office/drawing/2014/main" id="{EF982BF3-5914-484D-AFCF-D2766A477639}"/>
              </a:ext>
            </a:extLst>
          </p:cNvPr>
          <p:cNvPicPr/>
          <p:nvPr/>
        </p:nvPicPr>
        <p:blipFill>
          <a:blip r:embed="rId7"/>
          <a:stretch>
            <a:fillRect/>
          </a:stretch>
        </p:blipFill>
        <p:spPr>
          <a:xfrm>
            <a:off x="2781935" y="4199931"/>
            <a:ext cx="2548255" cy="1883410"/>
          </a:xfrm>
          <a:prstGeom prst="rect">
            <a:avLst/>
          </a:prstGeom>
        </p:spPr>
      </p:pic>
      <p:sp>
        <p:nvSpPr>
          <p:cNvPr id="19" name="Espace réservé du pied de page 2">
            <a:extLst>
              <a:ext uri="{FF2B5EF4-FFF2-40B4-BE49-F238E27FC236}">
                <a16:creationId xmlns:a16="http://schemas.microsoft.com/office/drawing/2014/main" id="{37DAC669-3198-4859-B826-BB826D7955F5}"/>
              </a:ext>
            </a:extLst>
          </p:cNvPr>
          <p:cNvSpPr>
            <a:spLocks noGrp="1"/>
          </p:cNvSpPr>
          <p:nvPr>
            <p:ph type="ftr" sz="quarter" idx="11"/>
          </p:nvPr>
        </p:nvSpPr>
        <p:spPr>
          <a:xfrm>
            <a:off x="825624" y="6555770"/>
            <a:ext cx="3966812" cy="329614"/>
          </a:xfrm>
        </p:spPr>
        <p:txBody>
          <a:bodyPr/>
          <a:lstStyle/>
          <a:p>
            <a:pPr lvl="0" algn="r">
              <a:defRPr/>
            </a:pPr>
            <a:r>
              <a:rPr lang="en-US" kern="0" dirty="0">
                <a:solidFill>
                  <a:prstClr val="white"/>
                </a:solidFill>
              </a:rPr>
              <a:t>M. </a:t>
            </a:r>
            <a:r>
              <a:rPr lang="en-US" kern="0" dirty="0" err="1">
                <a:solidFill>
                  <a:prstClr val="white"/>
                </a:solidFill>
              </a:rPr>
              <a:t>Richou</a:t>
            </a:r>
            <a:r>
              <a:rPr lang="en-US" kern="0" dirty="0">
                <a:solidFill>
                  <a:prstClr val="white"/>
                </a:solidFill>
              </a:rPr>
              <a:t> |  W transition meeting | 28</a:t>
            </a:r>
            <a:r>
              <a:rPr lang="en-US" kern="0" baseline="30000" dirty="0">
                <a:solidFill>
                  <a:prstClr val="white"/>
                </a:solidFill>
              </a:rPr>
              <a:t>th</a:t>
            </a:r>
            <a:r>
              <a:rPr lang="en-US" kern="0" dirty="0">
                <a:solidFill>
                  <a:prstClr val="white"/>
                </a:solidFill>
              </a:rPr>
              <a:t> of April 2026</a:t>
            </a:r>
          </a:p>
        </p:txBody>
      </p:sp>
    </p:spTree>
    <p:extLst>
      <p:ext uri="{BB962C8B-B14F-4D97-AF65-F5344CB8AC3E}">
        <p14:creationId xmlns:p14="http://schemas.microsoft.com/office/powerpoint/2010/main" val="253105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4AC0BB1C-984A-44B4-9F7B-7C6C2FEF56F6}"/>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bureautique" ma:contentTypeID="0x0101009AC65FE4C57B4241B7BB126C82049321006502EDEDC0136B40BE1694CA6DFB09E5" ma:contentTypeVersion="20" ma:contentTypeDescription="Crée un document." ma:contentTypeScope="" ma:versionID="f1b05a092d0904e6962f83cebf818255">
  <xsd:schema xmlns:xsd="http://www.w3.org/2001/XMLSchema" xmlns:xs="http://www.w3.org/2001/XMLSchema" xmlns:p="http://schemas.microsoft.com/office/2006/metadata/properties" xmlns:ns1="http://schemas.microsoft.com/sharepoint/v3" xmlns:ns2="582fa2ad-bcfb-4c30-8490-7bbd511b1880" xmlns:ns3="151dffeb-2989-4a61-aef8-844a993007f8" targetNamespace="http://schemas.microsoft.com/office/2006/metadata/properties" ma:root="true" ma:fieldsID="7c3819e88b0869059371fc3b24198fff" ns1:_="" ns2:_="" ns3:_="">
    <xsd:import namespace="http://schemas.microsoft.com/sharepoint/v3"/>
    <xsd:import namespace="582fa2ad-bcfb-4c30-8490-7bbd511b1880"/>
    <xsd:import namespace="151dffeb-2989-4a61-aef8-844a993007f8"/>
    <xsd:element name="properties">
      <xsd:complexType>
        <xsd:sequence>
          <xsd:element name="documentManagement">
            <xsd:complexType>
              <xsd:all>
                <xsd:element ref="ns1:Language" minOccurs="0"/>
                <xsd:element ref="ns2:BackwardLinks" minOccurs="0"/>
                <xsd:element ref="ns2:ThematicsTaxHTField0" minOccurs="0"/>
                <xsd:element ref="ns3:TaxCatchAll" minOccurs="0"/>
                <xsd:element ref="ns3:TaxCatchAllLabel" minOccurs="0"/>
                <xsd:element ref="ns2:CenterAndUnitTaxHTField0" minOccurs="0"/>
                <xsd:element ref="ns3:TaxKeywordTaxHTField" minOccurs="0"/>
                <xsd:element ref="ns2:TypologyTaxHTField0" minOccurs="0"/>
                <xsd:element ref="ns2:OrganisationTaxHTField0" minOccurs="0"/>
                <xsd:element ref="ns2:PublicTaxHTField0" minOccurs="0"/>
                <xsd:element ref="ns2:Summary" minOccurs="0"/>
                <xsd:element ref="ns2:ThumbnailImage" minOccurs="0"/>
                <xsd:element ref="ns2:ThumbnailImageUrl" minOccurs="0"/>
                <xsd:element ref="ns2:BigPicture" minOccurs="0"/>
                <xsd:element ref="ns2:BigPictureUrl" minOccurs="0"/>
                <xsd:element ref="ns2:ManualDate" minOccurs="0"/>
                <xsd:element ref="ns2:Displayed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5" nillable="true" ma:displayName="Langue" ma:default="Français (France)" ma:internalName="Language">
      <xsd:simpleType>
        <xsd:union memberTypes="dms:Text">
          <xsd:simpleType>
            <xsd:restriction base="dms:Choice">
              <xsd:enumeration value="Arabe (Arabie saoudite)"/>
              <xsd:enumeration value="Bulgare (Bulgarie)"/>
              <xsd:enumeration value="Chinois (R.A.S. de Hong Kong)"/>
              <xsd:enumeration value="Chinois (République populaire de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582fa2ad-bcfb-4c30-8490-7bbd511b1880" elementFormDefault="qualified">
    <xsd:import namespace="http://schemas.microsoft.com/office/2006/documentManagement/types"/>
    <xsd:import namespace="http://schemas.microsoft.com/office/infopath/2007/PartnerControls"/>
    <xsd:element name="BackwardLinks" ma:index="6" nillable="true" ma:displayName="Liens entrants" ma:internalName="BackwardLinks" ma:readOnly="false">
      <xsd:simpleType>
        <xsd:restriction base="dms:Text"/>
      </xsd:simpleType>
    </xsd:element>
    <xsd:element name="ThematicsTaxHTField0" ma:index="8" nillable="true" ma:taxonomy="true" ma:internalName="ThematicsTaxHTField0" ma:taxonomyFieldName="Thematics" ma:displayName="Thématiques" ma:fieldId="{c4af68e9-307a-4318-8504-f93285936fc7}" ma:taxonomyMulti="true" ma:sspId="a6e70cbb-a60f-4600-a53f-b7ff8cffd0af" ma:termSetId="a10a44d9-d1f6-48e5-bb68-cccd1ea0729b" ma:anchorId="00000000-0000-0000-0000-000000000000" ma:open="false" ma:isKeyword="false">
      <xsd:complexType>
        <xsd:sequence>
          <xsd:element ref="pc:Terms" minOccurs="0" maxOccurs="1"/>
        </xsd:sequence>
      </xsd:complexType>
    </xsd:element>
    <xsd:element name="CenterAndUnitTaxHTField0" ma:index="12" nillable="true" ma:taxonomy="true" ma:internalName="CenterAndUnitTaxHTField0" ma:taxonomyFieldName="CenterAndUnit" ma:displayName="Centre et unité" ma:fieldId="{facf9d3d-8cf6-4fab-8f4b-dfbbe29f3a4b}"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TypologyTaxHTField0" ma:index="18" nillable="true" ma:taxonomy="true" ma:internalName="TypologyTaxHTField0" ma:taxonomyFieldName="Typology" ma:displayName="Type de contenu" ma:readOnly="false" ma:default="" ma:fieldId="{fca8d298-920d-4815-a20b-c1a36091f1f7}" ma:taxonomyMulti="true" ma:sspId="a6e70cbb-a60f-4600-a53f-b7ff8cffd0af" ma:termSetId="092849f7-9260-4df9-99c4-635fefe8f60a" ma:anchorId="00000000-0000-0000-0000-000000000000" ma:open="false" ma:isKeyword="false">
      <xsd:complexType>
        <xsd:sequence>
          <xsd:element ref="pc:Terms" minOccurs="0" maxOccurs="1"/>
        </xsd:sequence>
      </xsd:complexType>
    </xsd:element>
    <xsd:element name="OrganisationTaxHTField0" ma:index="20" nillable="true" ma:taxonomy="true" ma:internalName="OrganisationTaxHTField0" ma:taxonomyFieldName="Organisation" ma:displayName="Organisation" ma:readOnly="false" ma:fieldId="{dacc8977-bae2-4cdb-ba56-0a020a4af99a}"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PublicTaxHTField0" ma:index="22" nillable="true" ma:taxonomy="true" ma:internalName="PublicTaxHTField0" ma:taxonomyFieldName="Public" ma:displayName="Public" ma:readOnly="false" ma:fieldId="{7196c7f4-9f00-45cf-9674-ae6fd7f8c9dc}" ma:taxonomyMulti="true" ma:sspId="a6e70cbb-a60f-4600-a53f-b7ff8cffd0af" ma:termSetId="d1bb7582-47f0-4b95-a8a0-54d382c0433c" ma:anchorId="00000000-0000-0000-0000-000000000000" ma:open="false" ma:isKeyword="false">
      <xsd:complexType>
        <xsd:sequence>
          <xsd:element ref="pc:Terms" minOccurs="0" maxOccurs="1"/>
        </xsd:sequence>
      </xsd:complexType>
    </xsd:element>
    <xsd:element name="Summary" ma:index="24" nillable="true" ma:displayName="Résumé" ma:internalName="Summary" ma:readOnly="false">
      <xsd:simpleType>
        <xsd:restriction base="dms:Note">
          <xsd:maxLength value="255"/>
        </xsd:restriction>
      </xsd:simpleType>
    </xsd:element>
    <xsd:element name="ThumbnailImage" ma:index="25" nillable="true" ma:displayName="Image poster" ma:internalName="ThumbnailImage" ma:readOnly="false">
      <xsd:simpleType>
        <xsd:restriction base="dms:Unknown"/>
      </xsd:simpleType>
    </xsd:element>
    <xsd:element name="ThumbnailImageUrl" ma:index="26" nillable="true" ma:displayName="ThumbnailImageUrl" ma:hidden="true" ma:internalName="ThumbnailImageUrl" ma:readOnly="false" ma:showField="FALSE">
      <xsd:simpleType>
        <xsd:restriction base="dms:Text"/>
      </xsd:simpleType>
    </xsd:element>
    <xsd:element name="BigPicture" ma:index="27" nillable="true" ma:displayName="Grande image" ma:internalName="BigPicture" ma:readOnly="false">
      <xsd:simpleType>
        <xsd:restriction base="dms:Unknown"/>
      </xsd:simpleType>
    </xsd:element>
    <xsd:element name="BigPictureUrl" ma:index="28" nillable="true" ma:displayName="BigPictureUrl" ma:hidden="true" ma:internalName="BigPictureUrl" ma:readOnly="false" ma:showField="FALSE">
      <xsd:simpleType>
        <xsd:restriction base="dms:Text"/>
      </xsd:simpleType>
    </xsd:element>
    <xsd:element name="ManualDate" ma:index="29" nillable="true" ma:displayName="Date manuelle" ma:format="DateTime" ma:LCID="1036" ma:internalName="ManualDate" ma:readOnly="false">
      <xsd:simpleType>
        <xsd:restriction base="dms:DateTime"/>
      </xsd:simpleType>
    </xsd:element>
    <xsd:element name="DisplayedDate" ma:index="30" nillable="true" ma:displayName="Date affichée" ma:format="DateTime" ma:LCID="1036" ma:internalName="Displayed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51dffeb-2989-4a61-aef8-844a993007f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3ac70b-b933-4e26-b91d-fb6c0c0cea2a}" ma:internalName="TaxCatchAll" ma:showField="CatchAllData"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3ac70b-b933-4e26-b91d-fb6c0c0cea2a}" ma:internalName="TaxCatchAllLabel" ma:readOnly="true" ma:showField="CatchAllDataLabel"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taxonomy="true" ma:internalName="TaxKeywordTaxHTField" ma:taxonomyFieldName="TaxKeyword" ma:displayName="Mots clés d’entreprise" ma:fieldId="{23f27201-bee3-471e-b2e7-b64fd8b7ca38}" ma:taxonomyMulti="true" ma:sspId="a6e70cbb-a60f-4600-a53f-b7ff8cffd0af"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anguage xmlns="http://schemas.microsoft.com/sharepoint/v3">Français (France)</Language>
    <TypologyTaxHTField0 xmlns="582fa2ad-bcfb-4c30-8490-7bbd511b1880">
      <Terms xmlns="http://schemas.microsoft.com/office/infopath/2007/PartnerControls"/>
    </TypologyTaxHTField0>
    <PublicTaxHTField0 xmlns="582fa2ad-bcfb-4c30-8490-7bbd511b1880">
      <Terms xmlns="http://schemas.microsoft.com/office/infopath/2007/PartnerControls"/>
    </PublicTaxHTField0>
    <Summary xmlns="582fa2ad-bcfb-4c30-8490-7bbd511b1880" xsi:nil="true"/>
    <ManualDate xmlns="582fa2ad-bcfb-4c30-8490-7bbd511b1880" xsi:nil="true"/>
    <TaxKeywordTaxHTField xmlns="151dffeb-2989-4a61-aef8-844a993007f8">
      <Terms xmlns="http://schemas.microsoft.com/office/infopath/2007/PartnerControls"/>
    </TaxKeywordTaxHTField>
    <ThumbnailImageUrl xmlns="582fa2ad-bcfb-4c30-8490-7bbd511b1880" xsi:nil="true"/>
    <TaxCatchAll xmlns="151dffeb-2989-4a61-aef8-844a993007f8"/>
    <ThumbnailImage xmlns="582fa2ad-bcfb-4c30-8490-7bbd511b1880" xsi:nil="true"/>
    <OrganisationTaxHTField0 xmlns="582fa2ad-bcfb-4c30-8490-7bbd511b1880">
      <Terms xmlns="http://schemas.microsoft.com/office/infopath/2007/PartnerControls"/>
    </OrganisationTaxHTField0>
    <BigPictureUrl xmlns="582fa2ad-bcfb-4c30-8490-7bbd511b1880" xsi:nil="true"/>
    <BigPicture xmlns="582fa2ad-bcfb-4c30-8490-7bbd511b1880" xsi:nil="true"/>
    <BackwardLinks xmlns="582fa2ad-bcfb-4c30-8490-7bbd511b1880">2</BackwardLinks>
    <ThematicsTaxHTField0 xmlns="582fa2ad-bcfb-4c30-8490-7bbd511b1880">
      <Terms xmlns="http://schemas.microsoft.com/office/infopath/2007/PartnerControls"/>
    </ThematicsTaxHTField0>
    <CenterAndUnitTaxHTField0 xmlns="582fa2ad-bcfb-4c30-8490-7bbd511b1880">
      <Terms xmlns="http://schemas.microsoft.com/office/infopath/2007/PartnerControls"/>
    </CenterAndUnitTaxHTField0>
    <DisplayedDate xmlns="582fa2ad-bcfb-4c30-8490-7bbd511b1880">2023-01-25T10:00:27+00:00</DisplayedDat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Office document_ItemAdded</Name>
    <Synchronization>Synchronous</Synchronization>
    <Type>10001</Type>
    <SequenceNumber>11001</SequenceNumber>
    <Url/>
    <Assembly>CEA.I2I.Web.Core, Version=1.0.0.0, Culture=neutral, PublicKeyToken=39d5d856cb1a3e17</Assembly>
    <Class>CEA.I2I.Web.Core.Receivers.OfficeDocumentEventReceiver</Class>
    <Data/>
    <Filter/>
  </Receiver>
  <Receiver>
    <Name>Office document_ItemUpdated</Name>
    <Synchronization>Synchronous</Synchronization>
    <Type>10002</Type>
    <SequenceNumber>11001</SequenceNumber>
    <Url/>
    <Assembly>CEA.I2I.Web.Core, Version=1.0.0.0, Culture=neutral, PublicKeyToken=39d5d856cb1a3e17</Assembly>
    <Class>CEA.I2I.Web.Core.Receivers.OfficeDocumentEventReceiver</Class>
    <Data/>
    <Filter/>
  </Receiver>
</spe:Receivers>
</file>

<file path=customXml/itemProps1.xml><?xml version="1.0" encoding="utf-8"?>
<ds:datastoreItem xmlns:ds="http://schemas.openxmlformats.org/officeDocument/2006/customXml" ds:itemID="{76654F01-D451-414A-9EDC-9425484D29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2fa2ad-bcfb-4c30-8490-7bbd511b1880"/>
    <ds:schemaRef ds:uri="151dffeb-2989-4a61-aef8-844a993007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5003DA-E900-47F2-BA91-7AD870D471E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51dffeb-2989-4a61-aef8-844a993007f8"/>
    <ds:schemaRef ds:uri="http://schemas.microsoft.com/sharepoint/v3"/>
    <ds:schemaRef ds:uri="582fa2ad-bcfb-4c30-8490-7bbd511b1880"/>
    <ds:schemaRef ds:uri="http://www.w3.org/XML/1998/namespace"/>
    <ds:schemaRef ds:uri="http://purl.org/dc/dcmitype/"/>
  </ds:schemaRefs>
</ds:datastoreItem>
</file>

<file path=customXml/itemProps3.xml><?xml version="1.0" encoding="utf-8"?>
<ds:datastoreItem xmlns:ds="http://schemas.openxmlformats.org/officeDocument/2006/customXml" ds:itemID="{6F971FD6-17CC-4F23-9DB3-D1FB3A6D1EC9}">
  <ds:schemaRefs>
    <ds:schemaRef ds:uri="http://schemas.microsoft.com/sharepoint/v3/contenttype/forms"/>
  </ds:schemaRefs>
</ds:datastoreItem>
</file>

<file path=customXml/itemProps4.xml><?xml version="1.0" encoding="utf-8"?>
<ds:datastoreItem xmlns:ds="http://schemas.openxmlformats.org/officeDocument/2006/customXml" ds:itemID="{EEC6F6A1-DBB8-49CB-9A01-6DDECDCC9EE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PPT-CEA final-V5</Template>
  <TotalTime>13036</TotalTime>
  <Words>1437</Words>
  <Application>Microsoft Office PowerPoint</Application>
  <PresentationFormat>Grand écran</PresentationFormat>
  <Paragraphs>295</Paragraphs>
  <Slides>18</Slides>
  <Notes>0</Notes>
  <HiddenSlides>0</HiddenSlides>
  <MMClips>0</MMClips>
  <ScaleCrop>false</ScaleCrop>
  <HeadingPairs>
    <vt:vector size="8" baseType="variant">
      <vt:variant>
        <vt:lpstr>Polices utilisées</vt:lpstr>
      </vt:variant>
      <vt:variant>
        <vt:i4>8</vt:i4>
      </vt:variant>
      <vt:variant>
        <vt:lpstr>Thème</vt:lpstr>
      </vt:variant>
      <vt:variant>
        <vt:i4>2</vt:i4>
      </vt:variant>
      <vt:variant>
        <vt:lpstr>Serveurs OLE incorporés</vt:lpstr>
      </vt:variant>
      <vt:variant>
        <vt:i4>1</vt:i4>
      </vt:variant>
      <vt:variant>
        <vt:lpstr>Titres des diapositives</vt:lpstr>
      </vt:variant>
      <vt:variant>
        <vt:i4>18</vt:i4>
      </vt:variant>
    </vt:vector>
  </HeadingPairs>
  <TitlesOfParts>
    <vt:vector size="29" baseType="lpstr">
      <vt:lpstr>.SF NS Symbols Regular</vt:lpstr>
      <vt:lpstr>Arial</vt:lpstr>
      <vt:lpstr>Arial Narrow</vt:lpstr>
      <vt:lpstr>Calibri</vt:lpstr>
      <vt:lpstr>Symbol</vt:lpstr>
      <vt:lpstr>Times New Roman</vt:lpstr>
      <vt:lpstr>Wingdings</vt:lpstr>
      <vt:lpstr>Wingdings 3</vt:lpstr>
      <vt:lpstr>EUROfusion.1line_5_3_2019</vt:lpstr>
      <vt:lpstr>IPP</vt:lpstr>
      <vt:lpstr>think-cell Folie</vt:lpstr>
      <vt:lpstr>PFCs concepts and qualification for the first wall PFCs (WPDIV)</vt:lpstr>
      <vt:lpstr>Status on the qualification of F4E components </vt:lpstr>
      <vt:lpstr>CONTENT</vt:lpstr>
      <vt:lpstr>Qualification procedure</vt:lpstr>
      <vt:lpstr>Components</vt:lpstr>
      <vt:lpstr>Testing and results</vt:lpstr>
      <vt:lpstr>Monoblock (T1 2025)</vt:lpstr>
      <vt:lpstr>Monoblock 11_4</vt:lpstr>
      <vt:lpstr>Monoblock 14_5</vt:lpstr>
      <vt:lpstr>(2) SATIR tests pre and post HHF</vt:lpstr>
      <vt:lpstr>ISM (T2 2025 and T1 2026)</vt:lpstr>
      <vt:lpstr>ISM_02 and 01</vt:lpstr>
      <vt:lpstr>Non-destructive testing (Correlation with HHF tests ?)</vt:lpstr>
      <vt:lpstr>Test mock-up ISM-03 - Proposal (GLADIS, 2026)</vt:lpstr>
      <vt:lpstr>Full Scale mock-up</vt:lpstr>
      <vt:lpstr>High heat flux tests of full-scale mock-ups</vt:lpstr>
      <vt:lpstr>Preliminar analysis</vt:lpstr>
      <vt:lpstr>Nest steps</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dc:title>
  <dc:creator>HARTMANN Marion</dc:creator>
  <cp:lastModifiedBy>RICHOU Marianne</cp:lastModifiedBy>
  <cp:revision>159</cp:revision>
  <dcterms:created xsi:type="dcterms:W3CDTF">2023-01-13T15:17:34Z</dcterms:created>
  <dcterms:modified xsi:type="dcterms:W3CDTF">2026-04-28T07:37:16Z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0x0101009AC65FE4C57B4241B7BB126C82049321006502EDEDC0136B40BE1694CA6DFB09E5</vt:lpwstr>
  </property>
  <property fmtid="{D5CDD505-2E9C-101B-9397-08002B2CF9AE}" pid="3" name="TaxKeyword">
    <vt:lpwstr/>
  </property>
  <property fmtid="{D5CDD505-2E9C-101B-9397-08002B2CF9AE}" pid="4" name="I2ICODE">
    <vt:lpwstr>WEB</vt:lpwstr>
  </property>
  <property fmtid="{D5CDD505-2E9C-101B-9397-08002B2CF9AE}" pid="5" name="WebApplicationID">
    <vt:lpwstr>3f72b11a-dedf-47a1-b48a-dfd7b45017bd</vt:lpwstr>
  </property>
  <property fmtid="{D5CDD505-2E9C-101B-9397-08002B2CF9AE}" pid="6" name="I2ISITECODE">
    <vt:lpwstr/>
  </property>
</Properties>
</file>