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821" r:id="rId5"/>
    <p:sldId id="1089" r:id="rId6"/>
    <p:sldId id="1082" r:id="rId7"/>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pring" id="{D5F0ED87-7609-4B17-9190-EF089F0BC637}">
          <p14:sldIdLst>
            <p14:sldId id="821"/>
            <p14:sldId id="1089"/>
            <p14:sldId id="10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91" userDrawn="1">
          <p15:clr>
            <a:srgbClr val="A4A3A4"/>
          </p15:clr>
        </p15:guide>
        <p15:guide id="2" pos="2084" userDrawn="1">
          <p15:clr>
            <a:srgbClr val="A4A3A4"/>
          </p15:clr>
        </p15:guide>
        <p15:guide id="3" orient="horz" pos="3110" userDrawn="1">
          <p15:clr>
            <a:srgbClr val="A4A3A4"/>
          </p15:clr>
        </p15:guide>
        <p15:guide id="4" pos="2124" userDrawn="1">
          <p15:clr>
            <a:srgbClr val="A4A3A4"/>
          </p15:clr>
        </p15:guide>
        <p15:guide id="6" orient="horz" pos="311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FFRIN Emmanuel 133360" initials="JE1" lastIdx="3" clrIdx="2">
    <p:extLst>
      <p:ext uri="{19B8F6BF-5375-455C-9EA6-DF929625EA0E}">
        <p15:presenceInfo xmlns:p15="http://schemas.microsoft.com/office/powerpoint/2012/main" userId="S-1-5-21-1801674531-299502267-839522115-74398" providerId="AD"/>
      </p:ext>
    </p:extLst>
  </p:cmAuthor>
  <p:cmAuthor id="2" name="LITAUDON Xavier 124529" initials="LX1"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960000"/>
    <a:srgbClr val="1805A7"/>
    <a:srgbClr val="009900"/>
    <a:srgbClr val="FAC805"/>
    <a:srgbClr val="CC0099"/>
    <a:srgbClr val="CC9900"/>
    <a:srgbClr val="FDF6DB"/>
    <a:srgbClr val="00B050"/>
    <a:srgbClr val="DB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8" autoAdjust="0"/>
    <p:restoredTop sz="97219" autoAdjust="0"/>
  </p:normalViewPr>
  <p:slideViewPr>
    <p:cSldViewPr showGuides="1">
      <p:cViewPr varScale="1">
        <p:scale>
          <a:sx n="57" d="100"/>
          <a:sy n="57" d="100"/>
        </p:scale>
        <p:origin x="58" y="360"/>
      </p:cViewPr>
      <p:guideLst>
        <p:guide orient="horz" pos="2160"/>
        <p:guide pos="3840"/>
      </p:guideLst>
    </p:cSldViewPr>
  </p:slideViewPr>
  <p:outlineViewPr>
    <p:cViewPr>
      <p:scale>
        <a:sx n="33" d="100"/>
        <a:sy n="33" d="100"/>
      </p:scale>
      <p:origin x="0" y="8616"/>
    </p:cViewPr>
  </p:outlineViewPr>
  <p:notesTextViewPr>
    <p:cViewPr>
      <p:scale>
        <a:sx n="3" d="2"/>
        <a:sy n="3" d="2"/>
      </p:scale>
      <p:origin x="0" y="0"/>
    </p:cViewPr>
  </p:notesTextViewPr>
  <p:sorterViewPr>
    <p:cViewPr varScale="1">
      <p:scale>
        <a:sx n="1" d="1"/>
        <a:sy n="1" d="1"/>
      </p:scale>
      <p:origin x="0" y="3125"/>
    </p:cViewPr>
  </p:sorterViewPr>
  <p:notesViewPr>
    <p:cSldViewPr showGuides="1">
      <p:cViewPr varScale="1">
        <p:scale>
          <a:sx n="79" d="100"/>
          <a:sy n="79" d="100"/>
        </p:scale>
        <p:origin x="-3941" y="-67"/>
      </p:cViewPr>
      <p:guideLst>
        <p:guide orient="horz" pos="3091"/>
        <p:guide pos="2084"/>
        <p:guide orient="horz" pos="3110"/>
        <p:guide pos="2124"/>
        <p:guide orient="horz" pos="311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2921582" cy="493633"/>
          </a:xfrm>
          <a:prstGeom prst="rect">
            <a:avLst/>
          </a:prstGeom>
        </p:spPr>
        <p:txBody>
          <a:bodyPr vert="horz" lIns="93204" tIns="46601" rIns="93204" bIns="46601" rtlCol="0"/>
          <a:lstStyle>
            <a:lvl1pPr algn="l">
              <a:defRPr sz="12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3818976" y="4"/>
            <a:ext cx="2921582" cy="493633"/>
          </a:xfrm>
          <a:prstGeom prst="rect">
            <a:avLst/>
          </a:prstGeom>
        </p:spPr>
        <p:txBody>
          <a:bodyPr vert="horz" lIns="93204" tIns="46601" rIns="93204" bIns="46601" rtlCol="0"/>
          <a:lstStyle>
            <a:lvl1pPr algn="r">
              <a:defRPr sz="1200"/>
            </a:lvl1pPr>
          </a:lstStyle>
          <a:p>
            <a:fld id="{15B2C45A-E869-45FE-B529-AF49C0F3C669}" type="datetimeFigureOut">
              <a:rPr lang="en-GB" smtClean="0">
                <a:latin typeface="Arial" panose="020B0604020202020204" pitchFamily="34" charset="0"/>
              </a:rPr>
              <a:pPr/>
              <a:t>21/04/2026</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5" y="9377320"/>
            <a:ext cx="2921582" cy="493633"/>
          </a:xfrm>
          <a:prstGeom prst="rect">
            <a:avLst/>
          </a:prstGeom>
        </p:spPr>
        <p:txBody>
          <a:bodyPr vert="horz" lIns="93204" tIns="46601" rIns="93204" bIns="46601" rtlCol="0" anchor="b"/>
          <a:lstStyle>
            <a:lvl1pPr algn="l">
              <a:defRPr sz="12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3818976" y="9377320"/>
            <a:ext cx="2921582" cy="493633"/>
          </a:xfrm>
          <a:prstGeom prst="rect">
            <a:avLst/>
          </a:prstGeom>
        </p:spPr>
        <p:txBody>
          <a:bodyPr vert="horz" lIns="93204" tIns="46601" rIns="93204" bIns="46601" rtlCol="0" anchor="b"/>
          <a:lstStyle>
            <a:lvl1pPr algn="r">
              <a:defRPr sz="1200"/>
            </a:lvl1pPr>
          </a:lstStyle>
          <a:p>
            <a:fld id="{A1166760-0E69-430F-A97F-08802152DB5E}" type="slidenum">
              <a:rPr lang="en-GB" smtClean="0">
                <a:latin typeface="Arial" panose="020B0604020202020204" pitchFamily="34" charset="0"/>
              </a:rPr>
              <a:pPr/>
              <a:t>‹N°›</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2921582" cy="493633"/>
          </a:xfrm>
          <a:prstGeom prst="rect">
            <a:avLst/>
          </a:prstGeom>
        </p:spPr>
        <p:txBody>
          <a:bodyPr vert="horz" lIns="93204" tIns="46601" rIns="93204" bIns="46601"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18976" y="4"/>
            <a:ext cx="2921582" cy="493633"/>
          </a:xfrm>
          <a:prstGeom prst="rect">
            <a:avLst/>
          </a:prstGeom>
        </p:spPr>
        <p:txBody>
          <a:bodyPr vert="horz" lIns="93204" tIns="46601" rIns="93204" bIns="46601" rtlCol="0"/>
          <a:lstStyle>
            <a:lvl1pPr algn="r">
              <a:defRPr sz="1200">
                <a:latin typeface="Arial" panose="020B0604020202020204" pitchFamily="34" charset="0"/>
              </a:defRPr>
            </a:lvl1pPr>
          </a:lstStyle>
          <a:p>
            <a:fld id="{F93E6C17-F35F-4654-8DE9-B693AC206066}" type="datetimeFigureOut">
              <a:rPr lang="en-GB" smtClean="0"/>
              <a:pPr/>
              <a:t>21/04/2026</a:t>
            </a:fld>
            <a:endParaRPr lang="en-GB" dirty="0"/>
          </a:p>
        </p:txBody>
      </p:sp>
      <p:sp>
        <p:nvSpPr>
          <p:cNvPr id="4" name="Slide Image Placeholder 3"/>
          <p:cNvSpPr>
            <a:spLocks noGrp="1" noRot="1" noChangeAspect="1"/>
          </p:cNvSpPr>
          <p:nvPr>
            <p:ph type="sldImg" idx="2"/>
          </p:nvPr>
        </p:nvSpPr>
        <p:spPr>
          <a:xfrm>
            <a:off x="79375" y="741363"/>
            <a:ext cx="6583363" cy="3703637"/>
          </a:xfrm>
          <a:prstGeom prst="rect">
            <a:avLst/>
          </a:prstGeom>
          <a:noFill/>
          <a:ln w="12700">
            <a:solidFill>
              <a:prstClr val="black"/>
            </a:solidFill>
          </a:ln>
        </p:spPr>
        <p:txBody>
          <a:bodyPr vert="horz" lIns="93204" tIns="46601" rIns="93204" bIns="46601" rtlCol="0" anchor="ctr"/>
          <a:lstStyle/>
          <a:p>
            <a:endParaRPr lang="en-GB" dirty="0"/>
          </a:p>
        </p:txBody>
      </p:sp>
      <p:sp>
        <p:nvSpPr>
          <p:cNvPr id="5" name="Notes Placeholder 4"/>
          <p:cNvSpPr>
            <a:spLocks noGrp="1"/>
          </p:cNvSpPr>
          <p:nvPr>
            <p:ph type="body" sz="quarter" idx="3"/>
          </p:nvPr>
        </p:nvSpPr>
        <p:spPr>
          <a:xfrm>
            <a:off x="674212" y="4689518"/>
            <a:ext cx="5393690" cy="4442698"/>
          </a:xfrm>
          <a:prstGeom prst="rect">
            <a:avLst/>
          </a:prstGeom>
        </p:spPr>
        <p:txBody>
          <a:bodyPr vert="horz" lIns="93204" tIns="46601" rIns="93204" bIns="4660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5" y="9377320"/>
            <a:ext cx="2921582" cy="493633"/>
          </a:xfrm>
          <a:prstGeom prst="rect">
            <a:avLst/>
          </a:prstGeom>
        </p:spPr>
        <p:txBody>
          <a:bodyPr vert="horz" lIns="93204" tIns="46601" rIns="93204" bIns="46601"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18976" y="9377320"/>
            <a:ext cx="2921582" cy="493633"/>
          </a:xfrm>
          <a:prstGeom prst="rect">
            <a:avLst/>
          </a:prstGeom>
        </p:spPr>
        <p:txBody>
          <a:bodyPr vert="horz" lIns="93204" tIns="46601" rIns="93204" bIns="46601" rtlCol="0" anchor="b"/>
          <a:lstStyle>
            <a:lvl1pPr algn="r">
              <a:defRPr sz="1200">
                <a:latin typeface="Arial" panose="020B0604020202020204" pitchFamily="34" charset="0"/>
              </a:defRPr>
            </a:lvl1pPr>
          </a:lstStyle>
          <a:p>
            <a:fld id="{49027E0A-1465-4A40-B1D5-9126D49509FC}" type="slidenum">
              <a:rPr lang="en-GB" smtClean="0"/>
              <a:pPr/>
              <a:t>‹N°›</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9027E0A-1465-4A40-B1D5-9126D49509FC}" type="slidenum">
              <a:rPr lang="en-GB" smtClean="0"/>
              <a:pPr/>
              <a:t>1</a:t>
            </a:fld>
            <a:endParaRPr lang="en-GB" dirty="0"/>
          </a:p>
        </p:txBody>
      </p:sp>
    </p:spTree>
    <p:extLst>
      <p:ext uri="{BB962C8B-B14F-4D97-AF65-F5344CB8AC3E}">
        <p14:creationId xmlns:p14="http://schemas.microsoft.com/office/powerpoint/2010/main" val="588311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4" name="Bild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7348"/>
          <a:stretch/>
        </p:blipFill>
        <p:spPr>
          <a:xfrm>
            <a:off x="2063552" y="44624"/>
            <a:ext cx="12197925" cy="5570706"/>
          </a:xfrm>
          <a:prstGeom prst="rect">
            <a:avLst/>
          </a:prstGeom>
        </p:spPr>
      </p:pic>
      <p:grpSp>
        <p:nvGrpSpPr>
          <p:cNvPr id="4" name="Gruppieren 3"/>
          <p:cNvGrpSpPr/>
          <p:nvPr userDrawn="1"/>
        </p:nvGrpSpPr>
        <p:grpSpPr>
          <a:xfrm>
            <a:off x="5735960" y="5812522"/>
            <a:ext cx="6120680" cy="923330"/>
            <a:chOff x="5735960" y="5717361"/>
            <a:chExt cx="6120680" cy="923330"/>
          </a:xfrm>
        </p:grpSpPr>
        <p:pic>
          <p:nvPicPr>
            <p:cNvPr id="25" name="Grafik 24"/>
            <p:cNvPicPr preferRelativeResize="0">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923330"/>
            </a:xfrm>
            <a:prstGeom prst="rect">
              <a:avLst/>
            </a:prstGeom>
          </p:spPr>
          <p:txBody>
            <a:bodyPr wrap="square">
              <a:spAutoFit/>
            </a:bodyPr>
            <a:lstStyle/>
            <a:p>
              <a:pPr algn="just">
                <a:lnSpc>
                  <a:spcPct val="90000"/>
                </a:lnSpc>
              </a:pPr>
              <a:r>
                <a:rPr lang="en-GB" sz="1000" dirty="0">
                  <a:latin typeface="Arial" panose="020B0604020202020204" pitchFamily="34" charset="0"/>
                </a:rPr>
                <a:t>This work has been carried out within the framework of the EUROfusion Consortium, funded by the European Union via the </a:t>
              </a:r>
              <a:r>
                <a:rPr lang="en-GB" sz="1000" dirty="0" err="1">
                  <a:latin typeface="Arial" panose="020B0604020202020204" pitchFamily="34" charset="0"/>
                </a:rPr>
                <a:t>Euratom</a:t>
              </a:r>
              <a:r>
                <a:rPr lang="en-GB" sz="1000" dirty="0">
                  <a:latin typeface="Arial" panose="020B0604020202020204" pitchFamily="34" charset="0"/>
                </a:rPr>
                <a:t>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atin typeface="Arial" panose="020B0604020202020204" pitchFamily="34" charset="0"/>
              </a:defRPr>
            </a:lvl1pPr>
          </a:lstStyle>
          <a:p>
            <a:r>
              <a:rPr lang="it-IT" dirty="0"/>
              <a:t>Fare clic per modificare lo stile del titolo</a:t>
            </a:r>
          </a:p>
        </p:txBody>
      </p:sp>
      <p:sp>
        <p:nvSpPr>
          <p:cNvPr id="3" name="Segnaposto piè di pagina 2"/>
          <p:cNvSpPr>
            <a:spLocks noGrp="1"/>
          </p:cNvSpPr>
          <p:nvPr>
            <p:ph type="ftr" sz="quarter" idx="10"/>
          </p:nvPr>
        </p:nvSpPr>
        <p:spPr>
          <a:xfrm>
            <a:off x="1271464" y="6356353"/>
            <a:ext cx="3860800" cy="365125"/>
          </a:xfrm>
          <a:prstGeom prst="rect">
            <a:avLst/>
          </a:prstGeom>
        </p:spPr>
        <p:txBody>
          <a:bodyPr/>
          <a:lstStyle>
            <a:lvl1pPr>
              <a:defRPr>
                <a:latin typeface="Arial" panose="020B0604020202020204" pitchFamily="34" charset="0"/>
              </a:defRPr>
            </a:lvl1pPr>
          </a:lstStyle>
          <a:p>
            <a:r>
              <a:rPr lang="fr-FR" dirty="0"/>
              <a:t>A. </a:t>
            </a:r>
            <a:r>
              <a:rPr lang="fr-FR" dirty="0" err="1"/>
              <a:t>Author</a:t>
            </a:r>
            <a:r>
              <a:rPr lang="fr-FR" dirty="0"/>
              <a:t>  |  XYZ PB Meeting  |  dd Mth </a:t>
            </a:r>
            <a:r>
              <a:rPr lang="fr-FR" dirty="0" err="1"/>
              <a:t>yyyy</a:t>
            </a:r>
            <a:endParaRPr lang="en-GB" dirty="0"/>
          </a:p>
        </p:txBody>
      </p:sp>
      <p:sp>
        <p:nvSpPr>
          <p:cNvPr id="4" name="Segnaposto numero diapositiva 3"/>
          <p:cNvSpPr>
            <a:spLocks noGrp="1"/>
          </p:cNvSpPr>
          <p:nvPr>
            <p:ph type="sldNum" sz="quarter" idx="11"/>
          </p:nvPr>
        </p:nvSpPr>
        <p:spPr/>
        <p:txBody>
          <a:bodyPr/>
          <a:lstStyle>
            <a:lvl1pPr>
              <a:defRPr>
                <a:latin typeface="Arial" panose="020B0604020202020204" pitchFamily="34" charset="0"/>
              </a:defRPr>
            </a:lvl1pPr>
          </a:lstStyle>
          <a:p>
            <a:fld id="{6A6D9FA1-99C7-4910-8E32-B85D378B0060}" type="slidenum">
              <a:rPr lang="en-GB" smtClean="0"/>
              <a:pPr/>
              <a:t>‹N°›</a:t>
            </a:fld>
            <a:endParaRPr lang="en-GB" dirty="0"/>
          </a:p>
        </p:txBody>
      </p:sp>
      <p:sp>
        <p:nvSpPr>
          <p:cNvPr id="5" name="Slide Number Placeholder 8"/>
          <p:cNvSpPr txBox="1">
            <a:spLocks/>
          </p:cNvSpPr>
          <p:nvPr userDrawn="1"/>
        </p:nvSpPr>
        <p:spPr>
          <a:xfrm>
            <a:off x="0" y="6590037"/>
            <a:ext cx="720080" cy="199174"/>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6D9FA1-99C7-4910-8E32-B85D378B0060}" type="slidenum">
              <a:rPr lang="en-GB" smtClean="0"/>
              <a:pPr/>
              <a:t>‹N°›</a:t>
            </a:fld>
            <a:endParaRPr lang="en-GB" dirty="0"/>
          </a:p>
        </p:txBody>
      </p:sp>
    </p:spTree>
    <p:extLst>
      <p:ext uri="{BB962C8B-B14F-4D97-AF65-F5344CB8AC3E}">
        <p14:creationId xmlns:p14="http://schemas.microsoft.com/office/powerpoint/2010/main" val="88424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EUROfusion_content">
    <p:spTree>
      <p:nvGrpSpPr>
        <p:cNvPr id="1" name=""/>
        <p:cNvGrpSpPr/>
        <p:nvPr/>
      </p:nvGrpSpPr>
      <p:grpSpPr>
        <a:xfrm>
          <a:off x="0" y="0"/>
          <a:ext cx="0" cy="0"/>
          <a:chOff x="0" y="0"/>
          <a:chExt cx="0" cy="0"/>
        </a:xfrm>
      </p:grpSpPr>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b="1">
                <a:latin typeface="+mn-lt"/>
                <a:cs typeface="Arial" panose="020B0604020202020204" pitchFamily="34" charset="0"/>
              </a:defRPr>
            </a:lvl1pPr>
            <a:lvl2pPr marL="557213" indent="-214313">
              <a:buFont typeface="Arial" panose="020B0604020202020204" pitchFamily="34" charset="0"/>
              <a:buChar char="•"/>
              <a:defRPr sz="1800">
                <a:solidFill>
                  <a:srgbClr val="002060"/>
                </a:solidFill>
                <a:latin typeface="+mn-lt"/>
                <a:cs typeface="Arial" panose="020B0604020202020204" pitchFamily="34" charset="0"/>
              </a:defRPr>
            </a:lvl2pPr>
            <a:lvl3pPr marL="857250" indent="-171450">
              <a:buFont typeface="Arial" panose="020B0604020202020204" pitchFamily="34" charset="0"/>
              <a:buChar char="•"/>
              <a:defRPr sz="1600">
                <a:solidFill>
                  <a:srgbClr val="002060"/>
                </a:solidFill>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tx1"/>
                </a:solidFill>
              </a:defRPr>
            </a:lvl1pPr>
          </a:lstStyle>
          <a:p>
            <a:fld id="{6A6D9FA1-99C7-4910-8E32-B85D378B0060}" type="slidenum">
              <a:rPr lang="en-GB" smtClean="0"/>
              <a:pPr/>
              <a:t>‹N°›</a:t>
            </a:fld>
            <a:endParaRPr lang="en-GB" dirty="0"/>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3293989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EUROfusion_cov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rcRect/>
          <a:stretch>
            <a:fillRect/>
          </a:stretch>
        </p:blipFill>
        <p:spPr>
          <a:xfrm>
            <a:off x="6728084" y="134392"/>
            <a:ext cx="4944110" cy="6353175"/>
          </a:xfrm>
          <a:prstGeom prst="rect">
            <a:avLst/>
          </a:prstGeom>
          <a:solidFill>
            <a:schemeClr val="bg1"/>
          </a:solidFill>
        </p:spPr>
      </p:pic>
      <p:grpSp>
        <p:nvGrpSpPr>
          <p:cNvPr id="4" name="Gruppieren 3"/>
          <p:cNvGrpSpPr/>
          <p:nvPr userDrawn="1"/>
        </p:nvGrpSpPr>
        <p:grpSpPr>
          <a:xfrm>
            <a:off x="827195" y="5922114"/>
            <a:ext cx="4392488" cy="497895"/>
            <a:chOff x="5735960" y="5717361"/>
            <a:chExt cx="6120680" cy="713919"/>
          </a:xfrm>
        </p:grpSpPr>
        <p:pic>
          <p:nvPicPr>
            <p:cNvPr id="25" name="Grafik 24"/>
            <p:cNvPicPr preferRelativeResize="0">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79376" y="134392"/>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511025" y="1772816"/>
            <a:ext cx="5544615" cy="620251"/>
          </a:xfrm>
        </p:spPr>
        <p:txBody>
          <a:bodyPr/>
          <a:lstStyle>
            <a:lvl1pPr algn="l">
              <a:defRPr b="1"/>
            </a:lvl1pPr>
          </a:lstStyle>
          <a:p>
            <a:r>
              <a:rPr lang="en-US" dirty="0"/>
              <a:t>Click to edit Master title style</a:t>
            </a:r>
            <a:endParaRPr lang="x-non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1487488" y="3200075"/>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911424" y="378904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79376" y="1124744"/>
            <a:ext cx="5544614" cy="338554"/>
          </a:xfrm>
        </p:spPr>
        <p:txBody>
          <a:bodyPr>
            <a:normAutofit/>
          </a:bodyPr>
          <a:lstStyle>
            <a:lvl1pPr marL="0" indent="0">
              <a:buNone/>
              <a:defRPr sz="1600" b="0" baseline="0"/>
            </a:lvl1pPr>
            <a:lvl2pPr marL="342900" indent="0">
              <a:buNone/>
              <a:defRPr/>
            </a:lvl2pPr>
          </a:lstStyle>
          <a:p>
            <a:pPr lvl="0"/>
            <a:r>
              <a:rPr lang="en-US" dirty="0"/>
              <a:t>33 Symposium on Fusion Technology  </a:t>
            </a:r>
          </a:p>
        </p:txBody>
      </p:sp>
      <p:sp>
        <p:nvSpPr>
          <p:cNvPr id="12" name="Slide Number Placeholder 8"/>
          <p:cNvSpPr>
            <a:spLocks noGrp="1"/>
          </p:cNvSpPr>
          <p:nvPr>
            <p:ph type="sldNum" sz="quarter" idx="13"/>
          </p:nvPr>
        </p:nvSpPr>
        <p:spPr>
          <a:xfrm>
            <a:off x="0" y="6590037"/>
            <a:ext cx="720080" cy="199174"/>
          </a:xfrm>
        </p:spPr>
        <p:txBody>
          <a:bodyPr anchor="ctr"/>
          <a:lstStyle>
            <a:lvl1pPr>
              <a:defRPr sz="1400">
                <a:solidFill>
                  <a:schemeClr val="tx1"/>
                </a:solidFill>
              </a:defRPr>
            </a:lvl1pPr>
          </a:lstStyle>
          <a:p>
            <a:fld id="{6A6D9FA1-99C7-4910-8E32-B85D378B0060}" type="slidenum">
              <a:rPr lang="en-GB" smtClean="0"/>
              <a:pPr/>
              <a:t>‹N°›</a:t>
            </a:fld>
            <a:endParaRPr lang="en-GB" dirty="0"/>
          </a:p>
        </p:txBody>
      </p:sp>
    </p:spTree>
    <p:extLst>
      <p:ext uri="{BB962C8B-B14F-4D97-AF65-F5344CB8AC3E}">
        <p14:creationId xmlns:p14="http://schemas.microsoft.com/office/powerpoint/2010/main" val="2798576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defRPr>
            </a:lvl1pPr>
          </a:lstStyle>
          <a:p>
            <a:fld id="{6A6D9FA1-99C7-4910-8E32-B85D378B0060}" type="slidenum">
              <a:rPr lang="en-GB" smtClean="0"/>
              <a:pPr/>
              <a:t>‹N°›</a:t>
            </a:fld>
            <a:endParaRPr lang="en-GB" dirty="0"/>
          </a:p>
        </p:txBody>
      </p:sp>
      <p:sp>
        <p:nvSpPr>
          <p:cNvPr id="7" name="Slide Number Placeholder 8"/>
          <p:cNvSpPr txBox="1">
            <a:spLocks/>
          </p:cNvSpPr>
          <p:nvPr userDrawn="1"/>
        </p:nvSpPr>
        <p:spPr>
          <a:xfrm>
            <a:off x="0" y="6590037"/>
            <a:ext cx="720080" cy="199174"/>
          </a:xfrm>
          <a:prstGeom prst="rect">
            <a:avLst/>
          </a:prstGeom>
        </p:spPr>
        <p:txBody>
          <a:bodyPr anchor="ct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6D9FA1-99C7-4910-8E32-B85D378B0060}" type="slidenum">
              <a:rPr lang="en-GB" smtClean="0"/>
              <a:pPr/>
              <a:t>‹N°›</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6" r:id="rId3"/>
    <p:sldLayoutId id="2147483657" r:id="rId4"/>
  </p:sldLayoutIdLst>
  <p:hf hdr="0" dt="0"/>
  <p:txStyles>
    <p:titleStyle>
      <a:lvl1pPr algn="ctr" defTabSz="685800" rtl="0" eaLnBrk="1" latinLnBrk="0" hangingPunct="1">
        <a:spcBef>
          <a:spcPct val="0"/>
        </a:spcBef>
        <a:buNone/>
        <a:defRPr sz="3300" kern="1200">
          <a:solidFill>
            <a:schemeClr val="tx1"/>
          </a:solidFill>
          <a:latin typeface="Arial" panose="020B0604020202020204"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DF84-45A5-E8B6-2356-A083BD3B6272}"/>
              </a:ext>
            </a:extLst>
          </p:cNvPr>
          <p:cNvSpPr>
            <a:spLocks noGrp="1"/>
          </p:cNvSpPr>
          <p:nvPr>
            <p:ph type="title"/>
          </p:nvPr>
        </p:nvSpPr>
        <p:spPr>
          <a:xfrm>
            <a:off x="277306" y="1360822"/>
            <a:ext cx="11579334" cy="620251"/>
          </a:xfrm>
        </p:spPr>
        <p:txBody>
          <a:bodyPr>
            <a:normAutofit fontScale="90000"/>
          </a:bodyPr>
          <a:lstStyle/>
          <a:p>
            <a:r>
              <a:rPr lang="en-US" sz="3600" dirty="0">
                <a:latin typeface="Verdana" panose="020B0604030504040204" pitchFamily="34" charset="0"/>
                <a:ea typeface="Verdana" panose="020B0604030504040204" pitchFamily="34" charset="0"/>
                <a:cs typeface="Tahoma" panose="020B0604030504040204" pitchFamily="34" charset="0"/>
              </a:rPr>
              <a:t>Consolidation of JT-60SA Pulse Design Simulator</a:t>
            </a:r>
            <a:endParaRPr lang="en-US" dirty="0">
              <a:latin typeface="Verdana" panose="020B0604030504040204" pitchFamily="34" charset="0"/>
              <a:ea typeface="Verdan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a:xfrm>
            <a:off x="335360" y="2507081"/>
            <a:ext cx="4375150" cy="457848"/>
          </a:xfrm>
        </p:spPr>
        <p:txBody>
          <a:bodyPr/>
          <a:lstStyle/>
          <a:p>
            <a:r>
              <a:rPr lang="en-US" dirty="0">
                <a:latin typeface="Verdana" panose="020B0604030504040204" pitchFamily="34" charset="0"/>
                <a:ea typeface="Verdana" panose="020B0604030504040204" pitchFamily="34" charset="0"/>
              </a:rPr>
              <a:t>Emmanuel Joffrin</a:t>
            </a:r>
          </a:p>
        </p:txBody>
      </p:sp>
      <p:pic>
        <p:nvPicPr>
          <p:cNvPr id="13" name="Immagine 12" descr="Immagine che contiene testo, clipart, screenshot&#10;&#10;Descrizione generata automaticamente">
            <a:extLst>
              <a:ext uri="{FF2B5EF4-FFF2-40B4-BE49-F238E27FC236}">
                <a16:creationId xmlns:a16="http://schemas.microsoft.com/office/drawing/2014/main" id="{6F2392D9-62C9-A2A4-5A64-BCF734CDDC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2462" y="4126013"/>
            <a:ext cx="778165" cy="636932"/>
          </a:xfrm>
          <a:prstGeom prst="rect">
            <a:avLst/>
          </a:prstGeom>
        </p:spPr>
      </p:pic>
      <p:sp>
        <p:nvSpPr>
          <p:cNvPr id="6" name="Rectangle 5"/>
          <p:cNvSpPr/>
          <p:nvPr/>
        </p:nvSpPr>
        <p:spPr>
          <a:xfrm>
            <a:off x="348427" y="3982363"/>
            <a:ext cx="6096000" cy="1631216"/>
          </a:xfrm>
          <a:prstGeom prst="rect">
            <a:avLst/>
          </a:prstGeom>
        </p:spPr>
        <p:txBody>
          <a:bodyPr>
            <a:spAutoFit/>
          </a:bodyPr>
          <a:lstStyle/>
          <a:p>
            <a:r>
              <a:rPr lang="en-US" sz="2000" b="1" i="1" dirty="0">
                <a:latin typeface="+mj-lt"/>
              </a:rPr>
              <a:t>J.F. Artaud (CEA), M. Mattei (CREATE), D. Frattolillo (EPFL), L. E. Di Grazia (CREATE), G. Giruzzi (CEA), B. </a:t>
            </a:r>
            <a:r>
              <a:rPr lang="en-US" sz="2000" b="1" i="1" dirty="0" err="1">
                <a:latin typeface="+mj-lt"/>
              </a:rPr>
              <a:t>Faugereras</a:t>
            </a:r>
            <a:r>
              <a:rPr lang="en-US" sz="2000" b="1" i="1" dirty="0">
                <a:latin typeface="+mj-lt"/>
              </a:rPr>
              <a:t> (U. Nice), V. </a:t>
            </a:r>
            <a:r>
              <a:rPr lang="en-US" sz="2000" b="1" i="1" dirty="0" err="1">
                <a:latin typeface="+mj-lt"/>
              </a:rPr>
              <a:t>Ostuni</a:t>
            </a:r>
            <a:r>
              <a:rPr lang="en-US" sz="2000" b="1" i="1" dirty="0">
                <a:latin typeface="+mj-lt"/>
              </a:rPr>
              <a:t> (CEA), W. Bin (CNR), M. Iafrati (ENEA), A. Mele (EPFL), G. </a:t>
            </a:r>
            <a:r>
              <a:rPr lang="en-US" sz="2000" b="1" i="1" dirty="0" err="1">
                <a:latin typeface="+mj-lt"/>
              </a:rPr>
              <a:t>Falchetto</a:t>
            </a:r>
            <a:r>
              <a:rPr lang="en-US" sz="2000" b="1" i="1" dirty="0">
                <a:latin typeface="+mj-lt"/>
              </a:rPr>
              <a:t> (CEA), M. Schneider (IO)</a:t>
            </a:r>
            <a:endParaRPr lang="fr-FR" sz="2000" b="1" i="1" baseline="30000" dirty="0">
              <a:latin typeface="+mj-lt"/>
            </a:endParaRPr>
          </a:p>
        </p:txBody>
      </p:sp>
      <p:sp>
        <p:nvSpPr>
          <p:cNvPr id="22" name="ZoneTexte 21"/>
          <p:cNvSpPr txBox="1"/>
          <p:nvPr/>
        </p:nvSpPr>
        <p:spPr>
          <a:xfrm>
            <a:off x="348427" y="3144749"/>
            <a:ext cx="5256584" cy="369332"/>
          </a:xfrm>
          <a:prstGeom prst="rect">
            <a:avLst/>
          </a:prstGeom>
          <a:noFill/>
        </p:spPr>
        <p:txBody>
          <a:bodyPr wrap="square" rtlCol="0">
            <a:spAutoFit/>
          </a:bodyPr>
          <a:lstStyle/>
          <a:p>
            <a:r>
              <a:rPr lang="fr-FR" b="1" dirty="0"/>
              <a:t>CEA/IRFM, Centre de Cadarache, France </a:t>
            </a:r>
          </a:p>
        </p:txBody>
      </p:sp>
      <p:pic>
        <p:nvPicPr>
          <p:cNvPr id="12" name="Picture 6" descr="Par domaine - Laboratoire Jean-Alexandre Dieudonné">
            <a:extLst>
              <a:ext uri="{FF2B5EF4-FFF2-40B4-BE49-F238E27FC236}">
                <a16:creationId xmlns:a16="http://schemas.microsoft.com/office/drawing/2014/main" id="{2A85DE55-BCBD-A52D-F3B0-3F2A7A1CFB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8520" y="4853926"/>
            <a:ext cx="634982" cy="5039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NEA">
            <a:extLst>
              <a:ext uri="{FF2B5EF4-FFF2-40B4-BE49-F238E27FC236}">
                <a16:creationId xmlns:a16="http://schemas.microsoft.com/office/drawing/2014/main" id="{2C9338FD-EA4D-4493-585C-79B626DBD3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1258" y="4923844"/>
            <a:ext cx="1063154" cy="3263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STP CNR - Sede di Milano">
            <a:extLst>
              <a:ext uri="{FF2B5EF4-FFF2-40B4-BE49-F238E27FC236}">
                <a16:creationId xmlns:a16="http://schemas.microsoft.com/office/drawing/2014/main" id="{10324C45-4F48-939D-AC81-F087B7C0E65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64352" y="4725144"/>
            <a:ext cx="662510" cy="6625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27035" y="4192067"/>
            <a:ext cx="685800" cy="504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17" name="Tabella 12"/>
          <p:cNvGraphicFramePr>
            <a:graphicFrameLocks noGrp="1"/>
          </p:cNvGraphicFramePr>
          <p:nvPr>
            <p:extLst>
              <p:ext uri="{D42A27DB-BD31-4B8C-83A1-F6EECF244321}">
                <p14:modId xmlns:p14="http://schemas.microsoft.com/office/powerpoint/2010/main" val="1756809908"/>
              </p:ext>
            </p:extLst>
          </p:nvPr>
        </p:nvGraphicFramePr>
        <p:xfrm>
          <a:off x="8426052" y="4203178"/>
          <a:ext cx="2751667" cy="304800"/>
        </p:xfrm>
        <a:graphic>
          <a:graphicData uri="http://schemas.openxmlformats.org/drawingml/2006/table">
            <a:tbl>
              <a:tblPr/>
              <a:tblGrid>
                <a:gridCol w="2751667">
                  <a:extLst>
                    <a:ext uri="{9D8B030D-6E8A-4147-A177-3AD203B41FA5}">
                      <a16:colId xmlns:a16="http://schemas.microsoft.com/office/drawing/2014/main" val="20000"/>
                    </a:ext>
                  </a:extLst>
                </a:gridCol>
              </a:tblGrid>
              <a:tr h="0">
                <a:tc>
                  <a:txBody>
                    <a:bodyPr/>
                    <a:lstStyle>
                      <a:lvl1pPr eaLnBrk="0" hangingPunct="0">
                        <a:spcBef>
                          <a:spcPct val="20000"/>
                        </a:spcBef>
                        <a:buClr>
                          <a:schemeClr val="tx2"/>
                        </a:buClr>
                        <a:buFont typeface="Arial" charset="0"/>
                        <a:defRPr b="1">
                          <a:solidFill>
                            <a:schemeClr val="tx1"/>
                          </a:solidFill>
                          <a:latin typeface="Century Gothic" charset="0"/>
                          <a:ea typeface="ＭＳ Ｐゴシック" charset="-128"/>
                        </a:defRPr>
                      </a:lvl1pPr>
                      <a:lvl2pPr marL="742950" indent="-285750" eaLnBrk="0" hangingPunct="0">
                        <a:spcBef>
                          <a:spcPct val="20000"/>
                        </a:spcBef>
                        <a:buClr>
                          <a:schemeClr val="tx2"/>
                        </a:buClr>
                        <a:buFont typeface="Arial" charset="0"/>
                        <a:defRPr sz="1600">
                          <a:solidFill>
                            <a:schemeClr val="tx1"/>
                          </a:solidFill>
                          <a:latin typeface="Century Gothic" charset="0"/>
                          <a:ea typeface="ＭＳ Ｐゴシック" charset="-128"/>
                        </a:defRPr>
                      </a:lvl2pPr>
                      <a:lvl3pPr marL="1143000" indent="-228600" eaLnBrk="0" hangingPunct="0">
                        <a:spcBef>
                          <a:spcPct val="20000"/>
                        </a:spcBef>
                        <a:buClr>
                          <a:schemeClr val="tx2"/>
                        </a:buClr>
                        <a:buFont typeface="Arial" charset="0"/>
                        <a:defRPr sz="1400">
                          <a:solidFill>
                            <a:schemeClr val="tx1"/>
                          </a:solidFill>
                          <a:latin typeface="Century Gothic" charset="0"/>
                          <a:ea typeface="ＭＳ Ｐゴシック" charset="-128"/>
                        </a:defRPr>
                      </a:lvl3pPr>
                      <a:lvl4pPr marL="1600200" indent="-228600" eaLnBrk="0" hangingPunct="0">
                        <a:spcBef>
                          <a:spcPct val="20000"/>
                        </a:spcBef>
                        <a:buFont typeface="Arial" charset="0"/>
                        <a:defRPr>
                          <a:solidFill>
                            <a:schemeClr val="tx1"/>
                          </a:solidFill>
                          <a:latin typeface="Century Gothic" charset="0"/>
                          <a:ea typeface="ＭＳ Ｐゴシック" charset="-128"/>
                        </a:defRPr>
                      </a:lvl4pPr>
                      <a:lvl5pPr marL="2057400" indent="-228600" eaLnBrk="0" hangingPunct="0">
                        <a:spcBef>
                          <a:spcPct val="20000"/>
                        </a:spcBef>
                        <a:buFont typeface="Arial" charset="0"/>
                        <a:defRPr>
                          <a:solidFill>
                            <a:schemeClr val="tx1"/>
                          </a:solidFill>
                          <a:latin typeface="Century Gothic"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entury Gothic"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entury Gothic"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entury Gothic"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entury Gothic" charset="0"/>
                          <a:ea typeface="ＭＳ Ｐゴシック" charset="-128"/>
                        </a:defRPr>
                      </a:lvl9p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it-IT" altLang="it-IT" sz="2000" b="0" i="1" u="none" strike="noStrike" cap="none" normalizeH="0" baseline="0" dirty="0">
                          <a:ln>
                            <a:noFill/>
                          </a:ln>
                          <a:solidFill>
                            <a:srgbClr val="000080"/>
                          </a:solidFill>
                          <a:effectLst/>
                          <a:latin typeface="Arial Black" charset="0"/>
                          <a:ea typeface="SimSun" charset="-122"/>
                        </a:rPr>
                        <a:t>C R E A T E</a:t>
                      </a:r>
                      <a:endParaRPr kumimoji="0" lang="it-IT" altLang="it-IT" sz="2000" b="0" i="0" u="none" strike="noStrike" cap="none" normalizeH="0" baseline="0" dirty="0">
                        <a:ln>
                          <a:noFill/>
                        </a:ln>
                        <a:solidFill>
                          <a:schemeClr val="tx1"/>
                        </a:solidFill>
                        <a:effectLst/>
                        <a:latin typeface="Palatino" charset="0"/>
                        <a:ea typeface="SimSun" charset="-122"/>
                      </a:endParaRPr>
                    </a:p>
                  </a:txBody>
                  <a:tcPr marL="91511" marR="915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408" y="6548438"/>
            <a:ext cx="1119187"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249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603870-E399-4F39-8968-BC846F879319}"/>
              </a:ext>
            </a:extLst>
          </p:cNvPr>
          <p:cNvSpPr>
            <a:spLocks noGrp="1"/>
          </p:cNvSpPr>
          <p:nvPr>
            <p:ph type="title"/>
          </p:nvPr>
        </p:nvSpPr>
        <p:spPr/>
        <p:txBody>
          <a:bodyPr/>
          <a:lstStyle/>
          <a:p>
            <a:r>
              <a:rPr lang="fr-FR" dirty="0" err="1"/>
              <a:t>Status</a:t>
            </a:r>
            <a:endParaRPr lang="fr-FR" dirty="0"/>
          </a:p>
        </p:txBody>
      </p:sp>
      <p:sp>
        <p:nvSpPr>
          <p:cNvPr id="4" name="Espace réservé du numéro de diapositive 3">
            <a:extLst>
              <a:ext uri="{FF2B5EF4-FFF2-40B4-BE49-F238E27FC236}">
                <a16:creationId xmlns:a16="http://schemas.microsoft.com/office/drawing/2014/main" id="{E43DB931-5E93-478C-932E-3955C3CF4F86}"/>
              </a:ext>
            </a:extLst>
          </p:cNvPr>
          <p:cNvSpPr>
            <a:spLocks noGrp="1"/>
          </p:cNvSpPr>
          <p:nvPr>
            <p:ph type="sldNum" sz="quarter" idx="12"/>
          </p:nvPr>
        </p:nvSpPr>
        <p:spPr/>
        <p:txBody>
          <a:bodyPr/>
          <a:lstStyle/>
          <a:p>
            <a:fld id="{6A6D9FA1-99C7-4910-8E32-B85D378B0060}" type="slidenum">
              <a:rPr lang="en-GB" smtClean="0"/>
              <a:pPr/>
              <a:t>2</a:t>
            </a:fld>
            <a:endParaRPr lang="en-GB" dirty="0"/>
          </a:p>
        </p:txBody>
      </p:sp>
      <p:sp>
        <p:nvSpPr>
          <p:cNvPr id="6" name="Rectangle 5">
            <a:extLst>
              <a:ext uri="{FF2B5EF4-FFF2-40B4-BE49-F238E27FC236}">
                <a16:creationId xmlns:a16="http://schemas.microsoft.com/office/drawing/2014/main" id="{1FD8A786-3CF0-4CA8-9697-CA3AB1E88731}"/>
              </a:ext>
            </a:extLst>
          </p:cNvPr>
          <p:cNvSpPr/>
          <p:nvPr/>
        </p:nvSpPr>
        <p:spPr>
          <a:xfrm>
            <a:off x="-17394" y="1124744"/>
            <a:ext cx="5969378" cy="5170646"/>
          </a:xfrm>
          <a:prstGeom prst="rect">
            <a:avLst/>
          </a:prstGeom>
        </p:spPr>
        <p:txBody>
          <a:bodyPr wrap="square">
            <a:spAutoFit/>
          </a:bodyPr>
          <a:lstStyle/>
          <a:p>
            <a:pPr marL="342900" indent="-342900" algn="just">
              <a:spcBef>
                <a:spcPts val="1200"/>
              </a:spcBef>
              <a:buFont typeface="Wingdings" panose="05000000000000000000" pitchFamily="2" charset="2"/>
              <a:buChar char="Ø"/>
            </a:pPr>
            <a:r>
              <a:rPr lang="fr-FR" sz="2000" b="1" dirty="0">
                <a:solidFill>
                  <a:srgbClr val="0033CC"/>
                </a:solidFill>
              </a:rPr>
              <a:t>A full simulation </a:t>
            </a:r>
            <a:r>
              <a:rPr lang="fr-FR" sz="2000" b="1" dirty="0"/>
              <a:t>of JT-60SA scenario 4.6MA has been </a:t>
            </a:r>
            <a:r>
              <a:rPr lang="fr-FR" sz="2000" b="1" dirty="0" err="1"/>
              <a:t>produced</a:t>
            </a:r>
            <a:r>
              <a:rPr lang="fr-FR" sz="2000" b="1" dirty="0"/>
              <a:t> </a:t>
            </a:r>
            <a:r>
              <a:rPr lang="fr-FR" sz="2000" b="1" dirty="0" err="1"/>
              <a:t>with</a:t>
            </a:r>
            <a:r>
              <a:rPr lang="fr-FR" sz="2000" b="1" dirty="0"/>
              <a:t> the  PDS</a:t>
            </a:r>
          </a:p>
          <a:p>
            <a:pPr marL="342900" indent="-342900" algn="just">
              <a:spcBef>
                <a:spcPts val="1200"/>
              </a:spcBef>
              <a:buFont typeface="Wingdings" panose="05000000000000000000" pitchFamily="2" charset="2"/>
              <a:buChar char="Ø"/>
            </a:pPr>
            <a:r>
              <a:rPr lang="fr-FR" sz="2000" b="1" dirty="0"/>
              <a:t>For the moment, the simulator </a:t>
            </a:r>
            <a:r>
              <a:rPr lang="fr-FR" sz="2000" b="1" dirty="0" err="1"/>
              <a:t>is</a:t>
            </a:r>
            <a:r>
              <a:rPr lang="fr-FR" sz="2000" b="1" dirty="0"/>
              <a:t> </a:t>
            </a:r>
            <a:r>
              <a:rPr lang="fr-FR" sz="2000" b="1" dirty="0">
                <a:solidFill>
                  <a:srgbClr val="0033CC"/>
                </a:solidFill>
              </a:rPr>
              <a:t>running on the </a:t>
            </a:r>
            <a:r>
              <a:rPr lang="fr-FR" sz="2000" b="1" dirty="0" err="1">
                <a:solidFill>
                  <a:srgbClr val="0033CC"/>
                </a:solidFill>
              </a:rPr>
              <a:t>EUROfusion</a:t>
            </a:r>
            <a:r>
              <a:rPr lang="fr-FR" sz="2000" b="1" dirty="0">
                <a:solidFill>
                  <a:srgbClr val="0033CC"/>
                </a:solidFill>
              </a:rPr>
              <a:t> </a:t>
            </a:r>
            <a:r>
              <a:rPr lang="fr-FR" sz="2000" b="1" dirty="0" err="1">
                <a:solidFill>
                  <a:srgbClr val="0033CC"/>
                </a:solidFill>
              </a:rPr>
              <a:t>gateway</a:t>
            </a:r>
            <a:r>
              <a:rPr lang="fr-FR" sz="2000" b="1" dirty="0">
                <a:solidFill>
                  <a:srgbClr val="0033CC"/>
                </a:solidFill>
              </a:rPr>
              <a:t> </a:t>
            </a:r>
            <a:r>
              <a:rPr lang="fr-FR" sz="2000" b="1" dirty="0"/>
              <a:t>and are not </a:t>
            </a:r>
            <a:r>
              <a:rPr lang="fr-FR" sz="2000" b="1" dirty="0" err="1"/>
              <a:t>those</a:t>
            </a:r>
            <a:r>
              <a:rPr lang="fr-FR" sz="2000" b="1" dirty="0"/>
              <a:t> of JT-60SA. </a:t>
            </a:r>
          </a:p>
          <a:p>
            <a:pPr marL="342900" indent="-342900" algn="just">
              <a:spcBef>
                <a:spcPts val="1200"/>
              </a:spcBef>
              <a:buFont typeface="Wingdings" panose="05000000000000000000" pitchFamily="2" charset="2"/>
              <a:buChar char="Ø"/>
            </a:pPr>
            <a:r>
              <a:rPr lang="en-US" sz="2000" b="1" dirty="0"/>
              <a:t>The </a:t>
            </a:r>
            <a:r>
              <a:rPr lang="en-US" sz="2000" b="1" dirty="0">
                <a:solidFill>
                  <a:srgbClr val="0033CC"/>
                </a:solidFill>
              </a:rPr>
              <a:t>controllers</a:t>
            </a:r>
            <a:r>
              <a:rPr lang="en-US" sz="2000" b="1" dirty="0"/>
              <a:t> used in the simulator have been designed in an ad hoc way. </a:t>
            </a:r>
            <a:endParaRPr lang="fr-FR" sz="2000" b="1" dirty="0"/>
          </a:p>
          <a:p>
            <a:pPr marL="342900" indent="-342900" algn="just">
              <a:spcBef>
                <a:spcPts val="1200"/>
              </a:spcBef>
              <a:buFont typeface="Wingdings" panose="05000000000000000000" pitchFamily="2" charset="2"/>
              <a:buChar char="Ø"/>
            </a:pPr>
            <a:r>
              <a:rPr lang="en-US" sz="2000" b="1" dirty="0"/>
              <a:t>The </a:t>
            </a:r>
            <a:r>
              <a:rPr lang="en-US" sz="2000" b="1" dirty="0">
                <a:solidFill>
                  <a:srgbClr val="0033CC"/>
                </a:solidFill>
              </a:rPr>
              <a:t>CPU time </a:t>
            </a:r>
            <a:r>
              <a:rPr lang="en-US" sz="2000" b="1" dirty="0"/>
              <a:t>is still excessive (typically 1h of computing for each second) for a complete discharge and has not yet been fully optimized. </a:t>
            </a:r>
          </a:p>
          <a:p>
            <a:pPr marL="342900" indent="-342900" algn="just">
              <a:spcBef>
                <a:spcPts val="1200"/>
              </a:spcBef>
              <a:buFont typeface="Wingdings" panose="05000000000000000000" pitchFamily="2" charset="2"/>
              <a:buChar char="Ø"/>
            </a:pPr>
            <a:r>
              <a:rPr lang="en-US" sz="2000" b="1" dirty="0"/>
              <a:t>The current settings consist in using a high-resolution grid (triangular mesh consisting of approximately 9000 nodes and 19000 elements) and a step time of 2.5ms. </a:t>
            </a:r>
          </a:p>
          <a:p>
            <a:pPr marL="342900" indent="-342900" algn="just">
              <a:spcBef>
                <a:spcPts val="1200"/>
              </a:spcBef>
              <a:buFont typeface="Wingdings" panose="05000000000000000000" pitchFamily="2" charset="2"/>
              <a:buChar char="Ø"/>
            </a:pPr>
            <a:r>
              <a:rPr lang="en-US" sz="2000" b="1" dirty="0">
                <a:solidFill>
                  <a:srgbClr val="0033CC"/>
                </a:solidFill>
              </a:rPr>
              <a:t>User manual </a:t>
            </a:r>
            <a:r>
              <a:rPr lang="en-US" sz="2000" b="1" dirty="0"/>
              <a:t>has been produced. </a:t>
            </a:r>
            <a:endParaRPr lang="fr-FR" sz="2000" b="1" dirty="0"/>
          </a:p>
        </p:txBody>
      </p:sp>
      <p:pic>
        <p:nvPicPr>
          <p:cNvPr id="8" name="Image 7">
            <a:extLst>
              <a:ext uri="{FF2B5EF4-FFF2-40B4-BE49-F238E27FC236}">
                <a16:creationId xmlns:a16="http://schemas.microsoft.com/office/drawing/2014/main" id="{953D6CAB-F1E2-4C7B-85A7-A54A1FF5FC35}"/>
              </a:ext>
            </a:extLst>
          </p:cNvPr>
          <p:cNvPicPr>
            <a:picLocks noChangeAspect="1"/>
          </p:cNvPicPr>
          <p:nvPr/>
        </p:nvPicPr>
        <p:blipFill>
          <a:blip r:embed="rId2"/>
          <a:stretch>
            <a:fillRect/>
          </a:stretch>
        </p:blipFill>
        <p:spPr>
          <a:xfrm>
            <a:off x="6096000" y="3028694"/>
            <a:ext cx="5843812" cy="3380501"/>
          </a:xfrm>
          <a:prstGeom prst="rect">
            <a:avLst/>
          </a:prstGeom>
        </p:spPr>
      </p:pic>
      <p:sp>
        <p:nvSpPr>
          <p:cNvPr id="10" name="ZoneTexte 9">
            <a:extLst>
              <a:ext uri="{FF2B5EF4-FFF2-40B4-BE49-F238E27FC236}">
                <a16:creationId xmlns:a16="http://schemas.microsoft.com/office/drawing/2014/main" id="{33AB93EB-085C-40EB-A9A3-B4B7CEA39530}"/>
              </a:ext>
            </a:extLst>
          </p:cNvPr>
          <p:cNvSpPr txBox="1"/>
          <p:nvPr/>
        </p:nvSpPr>
        <p:spPr>
          <a:xfrm>
            <a:off x="5951984" y="6389503"/>
            <a:ext cx="5969378" cy="369332"/>
          </a:xfrm>
          <a:prstGeom prst="rect">
            <a:avLst/>
          </a:prstGeom>
          <a:noFill/>
        </p:spPr>
        <p:txBody>
          <a:bodyPr wrap="square" rtlCol="0">
            <a:spAutoFit/>
          </a:bodyPr>
          <a:lstStyle/>
          <a:p>
            <a:r>
              <a:rPr lang="fr-FR" i="1" dirty="0" err="1"/>
              <a:t>See</a:t>
            </a:r>
            <a:r>
              <a:rPr lang="fr-FR" i="1" dirty="0"/>
              <a:t> E. </a:t>
            </a:r>
            <a:r>
              <a:rPr lang="fr-FR" i="1" dirty="0" err="1"/>
              <a:t>joffrin</a:t>
            </a:r>
            <a:r>
              <a:rPr lang="fr-FR" i="1" dirty="0"/>
              <a:t>. Fusion Energy </a:t>
            </a:r>
            <a:r>
              <a:rPr lang="fr-FR" i="1" dirty="0" err="1"/>
              <a:t>Conference</a:t>
            </a:r>
            <a:r>
              <a:rPr lang="fr-FR" i="1" dirty="0"/>
              <a:t>, IAEA, Chengdu 2025</a:t>
            </a:r>
          </a:p>
        </p:txBody>
      </p:sp>
      <p:pic>
        <p:nvPicPr>
          <p:cNvPr id="11" name="Immagine 18" descr="Immagine che contiene cerchio, diagramma, testo, schizzo&#10;&#10;Il contenuto generato dall'IA potrebbe non essere corretto.">
            <a:extLst>
              <a:ext uri="{FF2B5EF4-FFF2-40B4-BE49-F238E27FC236}">
                <a16:creationId xmlns:a16="http://schemas.microsoft.com/office/drawing/2014/main" id="{9F984975-C7C8-4E74-9806-95538A5985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072" y="73977"/>
            <a:ext cx="4749319" cy="2714791"/>
          </a:xfrm>
          <a:prstGeom prst="rect">
            <a:avLst/>
          </a:prstGeom>
        </p:spPr>
      </p:pic>
    </p:spTree>
    <p:extLst>
      <p:ext uri="{BB962C8B-B14F-4D97-AF65-F5344CB8AC3E}">
        <p14:creationId xmlns:p14="http://schemas.microsoft.com/office/powerpoint/2010/main" val="385225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Plans for the 2026 </a:t>
            </a:r>
            <a:r>
              <a:rPr lang="fr-FR" dirty="0" err="1"/>
              <a:t>deliverables</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2207037468"/>
              </p:ext>
            </p:extLst>
          </p:nvPr>
        </p:nvGraphicFramePr>
        <p:xfrm>
          <a:off x="193130" y="5202445"/>
          <a:ext cx="7056785" cy="1463040"/>
        </p:xfrm>
        <a:graphic>
          <a:graphicData uri="http://schemas.openxmlformats.org/drawingml/2006/table">
            <a:tbl>
              <a:tblPr/>
              <a:tblGrid>
                <a:gridCol w="1441846">
                  <a:extLst>
                    <a:ext uri="{9D8B030D-6E8A-4147-A177-3AD203B41FA5}">
                      <a16:colId xmlns:a16="http://schemas.microsoft.com/office/drawing/2014/main" val="244095779"/>
                    </a:ext>
                  </a:extLst>
                </a:gridCol>
                <a:gridCol w="3056853">
                  <a:extLst>
                    <a:ext uri="{9D8B030D-6E8A-4147-A177-3AD203B41FA5}">
                      <a16:colId xmlns:a16="http://schemas.microsoft.com/office/drawing/2014/main" val="3159874944"/>
                    </a:ext>
                  </a:extLst>
                </a:gridCol>
                <a:gridCol w="831693">
                  <a:extLst>
                    <a:ext uri="{9D8B030D-6E8A-4147-A177-3AD203B41FA5}">
                      <a16:colId xmlns:a16="http://schemas.microsoft.com/office/drawing/2014/main" val="50790823"/>
                    </a:ext>
                  </a:extLst>
                </a:gridCol>
                <a:gridCol w="756084">
                  <a:extLst>
                    <a:ext uri="{9D8B030D-6E8A-4147-A177-3AD203B41FA5}">
                      <a16:colId xmlns:a16="http://schemas.microsoft.com/office/drawing/2014/main" val="3872530867"/>
                    </a:ext>
                  </a:extLst>
                </a:gridCol>
                <a:gridCol w="970309">
                  <a:extLst>
                    <a:ext uri="{9D8B030D-6E8A-4147-A177-3AD203B41FA5}">
                      <a16:colId xmlns:a16="http://schemas.microsoft.com/office/drawing/2014/main" val="3928448211"/>
                    </a:ext>
                  </a:extLst>
                </a:gridCol>
              </a:tblGrid>
              <a:tr h="179759">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auto"/>
                      <a:r>
                        <a:rPr lang="ja-JP" altLang="fr-FR" sz="1800" b="1" i="0">
                          <a:solidFill>
                            <a:srgbClr val="FFFFFF"/>
                          </a:solidFill>
                          <a:effectLst/>
                          <a:latin typeface="+mj-lt"/>
                          <a:ea typeface="Calibri" panose="020F0502020204030204" pitchFamily="34" charset="0"/>
                        </a:rPr>
                        <a:t>​</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D9A78"/>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ase"/>
                      <a:r>
                        <a:rPr lang="en-US" sz="1800" b="1" i="0" dirty="0" err="1">
                          <a:solidFill>
                            <a:srgbClr val="FFFFFF"/>
                          </a:solidFill>
                          <a:effectLst/>
                          <a:latin typeface="+mj-lt"/>
                        </a:rPr>
                        <a:t>Ip</a:t>
                      </a:r>
                      <a:r>
                        <a:rPr lang="en-US" sz="1800" b="1" i="0" dirty="0">
                          <a:solidFill>
                            <a:srgbClr val="FFFFFF"/>
                          </a:solidFill>
                          <a:effectLst/>
                          <a:latin typeface="+mj-lt"/>
                        </a:rPr>
                        <a:t>/</a:t>
                      </a:r>
                      <a:r>
                        <a:rPr lang="en-US" sz="1800" b="1" i="0" dirty="0" err="1">
                          <a:solidFill>
                            <a:srgbClr val="FFFFFF"/>
                          </a:solidFill>
                          <a:effectLst/>
                          <a:latin typeface="+mj-lt"/>
                        </a:rPr>
                        <a:t>Bt</a:t>
                      </a:r>
                      <a:r>
                        <a:rPr lang="en-US" sz="1800" b="1" i="0" dirty="0">
                          <a:solidFill>
                            <a:srgbClr val="FFFFFF"/>
                          </a:solidFill>
                          <a:effectLst/>
                          <a:latin typeface="+mj-lt"/>
                        </a:rPr>
                        <a:t> (q95)</a:t>
                      </a:r>
                      <a:r>
                        <a:rPr lang="en-US" altLang="ja-JP" sz="1800" b="1" i="0" dirty="0">
                          <a:solidFill>
                            <a:srgbClr val="FFFFFF"/>
                          </a:solidFill>
                          <a:effectLst/>
                          <a:latin typeface="+mj-lt"/>
                          <a:ea typeface="Calibri" panose="020F0502020204030204" pitchFamily="34" charset="0"/>
                        </a:rPr>
                        <a:t>​</a:t>
                      </a:r>
                      <a:endParaRPr lang="en-US" altLang="ja-JP" sz="1800" b="1" i="0" dirty="0">
                        <a:solidFill>
                          <a:srgbClr val="FFFFFF"/>
                        </a:solidFill>
                        <a:effectLst/>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D9A78"/>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ase"/>
                      <a:r>
                        <a:rPr lang="en-US" sz="1800" b="1" i="0" dirty="0" err="1">
                          <a:solidFill>
                            <a:srgbClr val="FFFFFF"/>
                          </a:solidFill>
                          <a:effectLst/>
                          <a:latin typeface="+mj-lt"/>
                        </a:rPr>
                        <a:t>b</a:t>
                      </a:r>
                      <a:r>
                        <a:rPr lang="en-US" sz="1800" b="1" i="0" baseline="-25000" dirty="0" err="1">
                          <a:solidFill>
                            <a:srgbClr val="FFFFFF"/>
                          </a:solidFill>
                          <a:effectLst/>
                          <a:latin typeface="+mj-lt"/>
                        </a:rPr>
                        <a:t>N</a:t>
                      </a:r>
                      <a:r>
                        <a:rPr lang="en-US" altLang="ja-JP" sz="1800" b="1" i="0" dirty="0">
                          <a:solidFill>
                            <a:srgbClr val="FFFFFF"/>
                          </a:solidFill>
                          <a:effectLst/>
                          <a:latin typeface="+mj-lt"/>
                          <a:ea typeface="Calibri" panose="020F0502020204030204" pitchFamily="34" charset="0"/>
                        </a:rPr>
                        <a:t>​</a:t>
                      </a:r>
                      <a:endParaRPr lang="en-US" altLang="ja-JP" sz="1800" b="1" i="0" dirty="0">
                        <a:solidFill>
                          <a:srgbClr val="FFFFFF"/>
                        </a:solidFill>
                        <a:effectLst/>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D9A78"/>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ase"/>
                      <a:r>
                        <a:rPr lang="en-US" sz="1800" b="1" i="0">
                          <a:solidFill>
                            <a:srgbClr val="FFFFFF"/>
                          </a:solidFill>
                          <a:effectLst/>
                          <a:latin typeface="+mj-lt"/>
                        </a:rPr>
                        <a:t>H</a:t>
                      </a:r>
                      <a:r>
                        <a:rPr lang="en-US" sz="1800" b="1" i="0" baseline="-25000">
                          <a:solidFill>
                            <a:srgbClr val="FFFFFF"/>
                          </a:solidFill>
                          <a:effectLst/>
                          <a:latin typeface="+mj-lt"/>
                        </a:rPr>
                        <a:t>H</a:t>
                      </a:r>
                      <a:r>
                        <a:rPr lang="en-US" altLang="ja-JP" sz="1800" b="1" i="0">
                          <a:solidFill>
                            <a:srgbClr val="FFFFFF"/>
                          </a:solidFill>
                          <a:effectLst/>
                          <a:latin typeface="+mj-lt"/>
                          <a:ea typeface="Calibri" panose="020F0502020204030204" pitchFamily="34" charset="0"/>
                        </a:rPr>
                        <a:t>​</a:t>
                      </a:r>
                      <a:endParaRPr lang="en-US" altLang="ja-JP" sz="1800" b="1" i="0">
                        <a:solidFill>
                          <a:srgbClr val="FFFFFF"/>
                        </a:solidFill>
                        <a:effectLst/>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D9A78"/>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ase"/>
                      <a:r>
                        <a:rPr lang="en-US" sz="1800" b="1" i="0">
                          <a:solidFill>
                            <a:srgbClr val="FFFFFF"/>
                          </a:solidFill>
                          <a:effectLst/>
                          <a:latin typeface="+mj-lt"/>
                        </a:rPr>
                        <a:t>f</a:t>
                      </a:r>
                      <a:r>
                        <a:rPr lang="en-US" sz="1800" b="1" i="0" baseline="-25000">
                          <a:solidFill>
                            <a:srgbClr val="FFFFFF"/>
                          </a:solidFill>
                          <a:effectLst/>
                          <a:latin typeface="+mj-lt"/>
                        </a:rPr>
                        <a:t>GW</a:t>
                      </a:r>
                      <a:r>
                        <a:rPr lang="en-US" altLang="ja-JP" sz="1800" b="1" i="0">
                          <a:solidFill>
                            <a:srgbClr val="FFFFFF"/>
                          </a:solidFill>
                          <a:effectLst/>
                          <a:latin typeface="+mj-lt"/>
                          <a:ea typeface="Calibri" panose="020F0502020204030204" pitchFamily="34" charset="0"/>
                        </a:rPr>
                        <a:t>​</a:t>
                      </a:r>
                      <a:endParaRPr lang="en-US" altLang="ja-JP" sz="1800" b="1" i="0">
                        <a:solidFill>
                          <a:srgbClr val="FFFFFF"/>
                        </a:solidFill>
                        <a:effectLst/>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D9A78"/>
                    </a:solidFill>
                  </a:tcPr>
                </a:tc>
                <a:extLst>
                  <a:ext uri="{0D108BD9-81ED-4DB2-BD59-A6C34878D82A}">
                    <a16:rowId xmlns:a16="http://schemas.microsoft.com/office/drawing/2014/main" val="4276525232"/>
                  </a:ext>
                </a:extLst>
              </a:tr>
              <a:tr h="310493">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ase"/>
                      <a:r>
                        <a:rPr lang="en-US" sz="1800" b="1" i="0">
                          <a:solidFill>
                            <a:srgbClr val="000000"/>
                          </a:solidFill>
                          <a:effectLst/>
                          <a:latin typeface="+mj-lt"/>
                        </a:rPr>
                        <a:t>OP2 Baseline</a:t>
                      </a:r>
                      <a:r>
                        <a:rPr lang="en-US" altLang="ja-JP" sz="1800" b="1" i="0">
                          <a:solidFill>
                            <a:srgbClr val="000000"/>
                          </a:solidFill>
                          <a:effectLst/>
                          <a:latin typeface="+mj-lt"/>
                          <a:ea typeface="Calibri" panose="020F0502020204030204" pitchFamily="34" charset="0"/>
                        </a:rPr>
                        <a:t>​</a:t>
                      </a:r>
                      <a:endParaRPr lang="en-US" altLang="ja-JP" sz="1800" b="1" i="0">
                        <a:solidFill>
                          <a:srgbClr val="000000"/>
                        </a:solidFill>
                        <a:effectLst/>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ase"/>
                      <a:r>
                        <a:rPr lang="fr-FR" sz="1800" b="1" i="0" dirty="0">
                          <a:solidFill>
                            <a:srgbClr val="000000"/>
                          </a:solidFill>
                          <a:effectLst/>
                          <a:latin typeface="+mj-lt"/>
                        </a:rPr>
                        <a:t>4.6</a:t>
                      </a:r>
                      <a:r>
                        <a:rPr lang="fr-FR" altLang="ja-JP" sz="1800" b="1" i="0" dirty="0">
                          <a:solidFill>
                            <a:srgbClr val="000000"/>
                          </a:solidFill>
                          <a:effectLst/>
                          <a:latin typeface="+mj-lt"/>
                          <a:ea typeface="Calibri" panose="020F0502020204030204" pitchFamily="34" charset="0"/>
                        </a:rPr>
                        <a:t> </a:t>
                      </a:r>
                      <a:r>
                        <a:rPr lang="fr-FR" sz="1800" b="1" i="0" dirty="0">
                          <a:solidFill>
                            <a:srgbClr val="000000"/>
                          </a:solidFill>
                          <a:effectLst/>
                          <a:latin typeface="+mj-lt"/>
                        </a:rPr>
                        <a:t>MA/2.28 T (</a:t>
                      </a:r>
                      <a:r>
                        <a:rPr lang="fr-FR" sz="1800" b="1" i="0" dirty="0">
                          <a:solidFill>
                            <a:srgbClr val="FF0000"/>
                          </a:solidFill>
                          <a:effectLst/>
                          <a:latin typeface="+mj-lt"/>
                        </a:rPr>
                        <a:t>q</a:t>
                      </a:r>
                      <a:r>
                        <a:rPr lang="fr-FR" sz="1800" b="1" i="0" baseline="-25000" dirty="0">
                          <a:solidFill>
                            <a:srgbClr val="FF0000"/>
                          </a:solidFill>
                          <a:effectLst/>
                          <a:latin typeface="+mj-lt"/>
                        </a:rPr>
                        <a:t>95</a:t>
                      </a:r>
                      <a:r>
                        <a:rPr lang="fr-FR" sz="1800" b="1" i="0" dirty="0">
                          <a:solidFill>
                            <a:srgbClr val="FF0000"/>
                          </a:solidFill>
                          <a:effectLst/>
                          <a:latin typeface="+mj-lt"/>
                        </a:rPr>
                        <a:t> ~ 3</a:t>
                      </a:r>
                      <a:r>
                        <a:rPr lang="fr-FR" sz="1800" b="1" i="0" dirty="0">
                          <a:solidFill>
                            <a:srgbClr val="000000"/>
                          </a:solidFill>
                          <a:effectLst/>
                          <a:latin typeface="+mj-lt"/>
                        </a:rPr>
                        <a:t>)</a:t>
                      </a:r>
                      <a:r>
                        <a:rPr lang="fr-FR" altLang="ja-JP" sz="1800" b="1" i="0" dirty="0">
                          <a:solidFill>
                            <a:srgbClr val="000000"/>
                          </a:solidFill>
                          <a:effectLst/>
                          <a:latin typeface="+mj-lt"/>
                          <a:ea typeface="Calibri" panose="020F0502020204030204" pitchFamily="34" charset="0"/>
                        </a:rPr>
                        <a:t>​</a:t>
                      </a:r>
                      <a:endParaRPr lang="fr-FR" altLang="ja-JP" sz="1800" b="1" i="0" dirty="0">
                        <a:solidFill>
                          <a:srgbClr val="000000"/>
                        </a:solidFill>
                        <a:effectLst/>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ase"/>
                      <a:r>
                        <a:rPr lang="en-US" sz="1800" b="1" i="0">
                          <a:solidFill>
                            <a:srgbClr val="000000"/>
                          </a:solidFill>
                          <a:effectLst/>
                          <a:latin typeface="+mj-lt"/>
                        </a:rPr>
                        <a:t>&lt;</a:t>
                      </a:r>
                      <a:r>
                        <a:rPr lang="en-US" altLang="ja-JP" sz="1800" b="1" i="0">
                          <a:solidFill>
                            <a:srgbClr val="000000"/>
                          </a:solidFill>
                          <a:effectLst/>
                          <a:latin typeface="+mj-lt"/>
                          <a:ea typeface="Calibri" panose="020F0502020204030204" pitchFamily="34" charset="0"/>
                        </a:rPr>
                        <a:t> </a:t>
                      </a:r>
                      <a:r>
                        <a:rPr lang="en-US" sz="1800" b="1" i="0">
                          <a:solidFill>
                            <a:srgbClr val="000000"/>
                          </a:solidFill>
                          <a:effectLst/>
                          <a:latin typeface="+mj-lt"/>
                        </a:rPr>
                        <a:t>1.8</a:t>
                      </a:r>
                      <a:r>
                        <a:rPr lang="en-US" altLang="ja-JP" sz="1800" b="1" i="0">
                          <a:solidFill>
                            <a:srgbClr val="000000"/>
                          </a:solidFill>
                          <a:effectLst/>
                          <a:latin typeface="+mj-lt"/>
                          <a:ea typeface="Calibri" panose="020F0502020204030204" pitchFamily="34" charset="0"/>
                        </a:rPr>
                        <a:t>​</a:t>
                      </a:r>
                      <a:endParaRPr lang="en-US" altLang="ja-JP" sz="1800" b="1" i="0">
                        <a:solidFill>
                          <a:srgbClr val="000000"/>
                        </a:solidFill>
                        <a:effectLst/>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ase"/>
                      <a:r>
                        <a:rPr lang="en-US" sz="1800" b="1" i="0">
                          <a:solidFill>
                            <a:srgbClr val="000000"/>
                          </a:solidFill>
                          <a:effectLst/>
                          <a:latin typeface="+mj-lt"/>
                        </a:rPr>
                        <a:t>~ 1</a:t>
                      </a:r>
                      <a:r>
                        <a:rPr lang="en-US" altLang="ja-JP" sz="1800" b="1" i="0">
                          <a:solidFill>
                            <a:srgbClr val="000000"/>
                          </a:solidFill>
                          <a:effectLst/>
                          <a:latin typeface="+mj-lt"/>
                          <a:ea typeface="Calibri" panose="020F0502020204030204" pitchFamily="34" charset="0"/>
                        </a:rPr>
                        <a:t>​</a:t>
                      </a:r>
                      <a:endParaRPr lang="en-US" altLang="ja-JP" sz="1800" b="1" i="0">
                        <a:solidFill>
                          <a:srgbClr val="000000"/>
                        </a:solidFill>
                        <a:effectLst/>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ase"/>
                      <a:r>
                        <a:rPr lang="en-US" sz="1800" b="1" i="0">
                          <a:solidFill>
                            <a:srgbClr val="000000"/>
                          </a:solidFill>
                          <a:effectLst/>
                          <a:latin typeface="+mj-lt"/>
                        </a:rPr>
                        <a:t>0.4-0.6</a:t>
                      </a:r>
                      <a:r>
                        <a:rPr lang="en-US" altLang="ja-JP" sz="1800" b="1" i="0">
                          <a:solidFill>
                            <a:srgbClr val="000000"/>
                          </a:solidFill>
                          <a:effectLst/>
                          <a:latin typeface="+mj-lt"/>
                          <a:ea typeface="Calibri" panose="020F0502020204030204" pitchFamily="34" charset="0"/>
                        </a:rPr>
                        <a:t>​</a:t>
                      </a:r>
                      <a:endParaRPr lang="en-US" altLang="ja-JP" sz="1800" b="1" i="0">
                        <a:solidFill>
                          <a:srgbClr val="000000"/>
                        </a:solidFill>
                        <a:effectLst/>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167092"/>
                  </a:ext>
                </a:extLst>
              </a:tr>
              <a:tr h="179759">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ase"/>
                      <a:r>
                        <a:rPr lang="en-US" sz="1800" b="1" i="0">
                          <a:solidFill>
                            <a:srgbClr val="000000"/>
                          </a:solidFill>
                          <a:effectLst/>
                          <a:latin typeface="+mj-lt"/>
                        </a:rPr>
                        <a:t>OP2 Hybrid</a:t>
                      </a:r>
                      <a:r>
                        <a:rPr lang="en-US" altLang="ja-JP" sz="1800" b="1" i="0">
                          <a:solidFill>
                            <a:srgbClr val="000000"/>
                          </a:solidFill>
                          <a:effectLst/>
                          <a:latin typeface="+mj-lt"/>
                          <a:ea typeface="Calibri" panose="020F0502020204030204" pitchFamily="34" charset="0"/>
                        </a:rPr>
                        <a:t>​</a:t>
                      </a:r>
                      <a:endParaRPr lang="en-US" altLang="ja-JP" sz="1800" b="1" i="0">
                        <a:solidFill>
                          <a:srgbClr val="000000"/>
                        </a:solidFill>
                        <a:effectLst/>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ase"/>
                      <a:r>
                        <a:rPr lang="fr-FR" sz="1800" b="1" i="0" dirty="0">
                          <a:solidFill>
                            <a:srgbClr val="000000"/>
                          </a:solidFill>
                          <a:effectLst/>
                          <a:latin typeface="+mj-lt"/>
                        </a:rPr>
                        <a:t>2.7-3.5</a:t>
                      </a:r>
                      <a:r>
                        <a:rPr lang="fr-FR" altLang="ja-JP" sz="1800" b="1" i="0" dirty="0">
                          <a:solidFill>
                            <a:srgbClr val="000000"/>
                          </a:solidFill>
                          <a:effectLst/>
                          <a:latin typeface="+mj-lt"/>
                          <a:ea typeface="Calibri" panose="020F0502020204030204" pitchFamily="34" charset="0"/>
                        </a:rPr>
                        <a:t> </a:t>
                      </a:r>
                      <a:r>
                        <a:rPr lang="fr-FR" sz="1800" b="1" i="0" dirty="0">
                          <a:solidFill>
                            <a:srgbClr val="000000"/>
                          </a:solidFill>
                          <a:effectLst/>
                          <a:latin typeface="+mj-lt"/>
                        </a:rPr>
                        <a:t>MA/1.70</a:t>
                      </a:r>
                      <a:r>
                        <a:rPr lang="fr-FR" altLang="ja-JP" sz="1800" b="1" i="0" dirty="0">
                          <a:solidFill>
                            <a:srgbClr val="000000"/>
                          </a:solidFill>
                          <a:effectLst/>
                          <a:latin typeface="+mj-lt"/>
                          <a:ea typeface="Calibri" panose="020F0502020204030204" pitchFamily="34" charset="0"/>
                        </a:rPr>
                        <a:t> </a:t>
                      </a:r>
                      <a:r>
                        <a:rPr lang="fr-FR" sz="1800" b="1" i="0" dirty="0">
                          <a:solidFill>
                            <a:srgbClr val="000000"/>
                          </a:solidFill>
                          <a:effectLst/>
                          <a:latin typeface="+mj-lt"/>
                        </a:rPr>
                        <a:t>T (</a:t>
                      </a:r>
                      <a:r>
                        <a:rPr lang="fr-FR" sz="1800" b="1" i="0" dirty="0">
                          <a:solidFill>
                            <a:srgbClr val="FF0000"/>
                          </a:solidFill>
                          <a:effectLst/>
                          <a:latin typeface="+mj-lt"/>
                        </a:rPr>
                        <a:t>q</a:t>
                      </a:r>
                      <a:r>
                        <a:rPr lang="fr-FR" sz="1800" b="1" i="0" baseline="-25000" dirty="0">
                          <a:solidFill>
                            <a:srgbClr val="FF0000"/>
                          </a:solidFill>
                          <a:effectLst/>
                          <a:latin typeface="+mj-lt"/>
                        </a:rPr>
                        <a:t>95</a:t>
                      </a:r>
                      <a:r>
                        <a:rPr lang="fr-FR" sz="1800" b="1" i="0" dirty="0">
                          <a:solidFill>
                            <a:srgbClr val="FF0000"/>
                          </a:solidFill>
                          <a:effectLst/>
                          <a:latin typeface="+mj-lt"/>
                        </a:rPr>
                        <a:t> ~ 4</a:t>
                      </a:r>
                      <a:r>
                        <a:rPr lang="fr-FR" sz="1800" b="1" i="0" dirty="0">
                          <a:solidFill>
                            <a:srgbClr val="000000"/>
                          </a:solidFill>
                          <a:effectLst/>
                          <a:latin typeface="+mj-lt"/>
                        </a:rPr>
                        <a:t>)</a:t>
                      </a:r>
                      <a:r>
                        <a:rPr lang="fr-FR" altLang="ja-JP" sz="1800" b="1" i="0" dirty="0">
                          <a:solidFill>
                            <a:srgbClr val="000000"/>
                          </a:solidFill>
                          <a:effectLst/>
                          <a:latin typeface="+mj-lt"/>
                          <a:ea typeface="Calibri" panose="020F0502020204030204" pitchFamily="34" charset="0"/>
                        </a:rPr>
                        <a:t>​</a:t>
                      </a:r>
                      <a:endParaRPr lang="fr-FR" altLang="ja-JP" sz="1800" b="1" i="0" dirty="0">
                        <a:solidFill>
                          <a:srgbClr val="000000"/>
                        </a:solidFill>
                        <a:effectLst/>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ase"/>
                      <a:r>
                        <a:rPr lang="en-US" sz="1800" b="1" i="0" dirty="0">
                          <a:solidFill>
                            <a:srgbClr val="000000"/>
                          </a:solidFill>
                          <a:effectLst/>
                          <a:latin typeface="+mj-lt"/>
                        </a:rPr>
                        <a:t>~ 2</a:t>
                      </a:r>
                      <a:r>
                        <a:rPr lang="en-US" altLang="ja-JP" sz="1800" b="1" i="0" dirty="0">
                          <a:solidFill>
                            <a:srgbClr val="000000"/>
                          </a:solidFill>
                          <a:effectLst/>
                          <a:latin typeface="+mj-lt"/>
                          <a:ea typeface="Calibri" panose="020F0502020204030204" pitchFamily="34" charset="0"/>
                        </a:rPr>
                        <a:t>​</a:t>
                      </a:r>
                      <a:endParaRPr lang="en-US" altLang="ja-JP" sz="1800" b="1" i="0" dirty="0">
                        <a:solidFill>
                          <a:srgbClr val="000000"/>
                        </a:solidFill>
                        <a:effectLst/>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ase"/>
                      <a:r>
                        <a:rPr lang="en-US" sz="1800" b="1" i="0">
                          <a:solidFill>
                            <a:srgbClr val="000000"/>
                          </a:solidFill>
                          <a:effectLst/>
                          <a:latin typeface="+mj-lt"/>
                        </a:rPr>
                        <a:t>&gt; 1.1</a:t>
                      </a:r>
                      <a:r>
                        <a:rPr lang="en-US" altLang="ja-JP" sz="1800" b="1" i="0">
                          <a:solidFill>
                            <a:srgbClr val="000000"/>
                          </a:solidFill>
                          <a:effectLst/>
                          <a:latin typeface="+mj-lt"/>
                          <a:ea typeface="Calibri" panose="020F0502020204030204" pitchFamily="34" charset="0"/>
                        </a:rPr>
                        <a:t>​</a:t>
                      </a:r>
                      <a:endParaRPr lang="en-US" altLang="ja-JP" sz="1800" b="1" i="0">
                        <a:solidFill>
                          <a:srgbClr val="000000"/>
                        </a:solidFill>
                        <a:effectLst/>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ase"/>
                      <a:r>
                        <a:rPr lang="en-US" sz="1800" b="1" i="0" dirty="0">
                          <a:solidFill>
                            <a:srgbClr val="000000"/>
                          </a:solidFill>
                          <a:effectLst/>
                          <a:latin typeface="+mj-lt"/>
                        </a:rPr>
                        <a:t>&gt; 0.4</a:t>
                      </a:r>
                      <a:r>
                        <a:rPr lang="en-US" altLang="ja-JP" sz="1800" b="1" i="0" dirty="0">
                          <a:solidFill>
                            <a:srgbClr val="000000"/>
                          </a:solidFill>
                          <a:effectLst/>
                          <a:latin typeface="+mj-lt"/>
                          <a:ea typeface="Calibri" panose="020F0502020204030204" pitchFamily="34" charset="0"/>
                        </a:rPr>
                        <a:t>​</a:t>
                      </a:r>
                      <a:endParaRPr lang="en-US" altLang="ja-JP" sz="1800" b="1" i="0" dirty="0">
                        <a:solidFill>
                          <a:srgbClr val="000000"/>
                        </a:solidFill>
                        <a:effectLst/>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328190"/>
                  </a:ext>
                </a:extLst>
              </a:tr>
              <a:tr h="179759">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ase"/>
                      <a:r>
                        <a:rPr lang="en-US" sz="1800" b="1" i="0" dirty="0">
                          <a:solidFill>
                            <a:srgbClr val="000000"/>
                          </a:solidFill>
                          <a:effectLst/>
                          <a:latin typeface="+mj-lt"/>
                        </a:rPr>
                        <a:t>OP2 ITB</a:t>
                      </a:r>
                      <a:r>
                        <a:rPr lang="en-US" altLang="ja-JP" sz="1800" b="1" i="0" dirty="0">
                          <a:solidFill>
                            <a:srgbClr val="000000"/>
                          </a:solidFill>
                          <a:effectLst/>
                          <a:latin typeface="+mj-lt"/>
                          <a:ea typeface="Calibri" panose="020F0502020204030204" pitchFamily="34" charset="0"/>
                        </a:rPr>
                        <a:t>​</a:t>
                      </a:r>
                      <a:endParaRPr lang="en-US" altLang="ja-JP" sz="1800" b="1" i="0" dirty="0">
                        <a:solidFill>
                          <a:srgbClr val="000000"/>
                        </a:solidFill>
                        <a:effectLst/>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ase"/>
                      <a:r>
                        <a:rPr lang="fr-FR" sz="1800" b="1" i="0" dirty="0">
                          <a:solidFill>
                            <a:srgbClr val="000000"/>
                          </a:solidFill>
                          <a:effectLst/>
                          <a:latin typeface="+mj-lt"/>
                        </a:rPr>
                        <a:t>1.7-2.0 MA/1.70 T  (q</a:t>
                      </a:r>
                      <a:r>
                        <a:rPr lang="fr-FR" sz="1800" b="1" i="0" baseline="-25000" dirty="0">
                          <a:solidFill>
                            <a:srgbClr val="000000"/>
                          </a:solidFill>
                          <a:effectLst/>
                          <a:latin typeface="+mj-lt"/>
                        </a:rPr>
                        <a:t>95</a:t>
                      </a:r>
                      <a:r>
                        <a:rPr lang="fr-FR" sz="1800" b="1" i="0" dirty="0">
                          <a:solidFill>
                            <a:srgbClr val="000000"/>
                          </a:solidFill>
                          <a:effectLst/>
                          <a:latin typeface="+mj-lt"/>
                        </a:rPr>
                        <a:t> &gt; 6)</a:t>
                      </a:r>
                      <a:r>
                        <a:rPr lang="fr-FR" altLang="ja-JP" sz="1800" b="1" i="0" dirty="0">
                          <a:solidFill>
                            <a:srgbClr val="000000"/>
                          </a:solidFill>
                          <a:effectLst/>
                          <a:latin typeface="+mj-lt"/>
                          <a:ea typeface="Calibri" panose="020F0502020204030204" pitchFamily="34" charset="0"/>
                        </a:rPr>
                        <a:t>​</a:t>
                      </a:r>
                      <a:endParaRPr lang="fr-FR" altLang="ja-JP" sz="1800" b="1" i="0" dirty="0">
                        <a:solidFill>
                          <a:srgbClr val="000000"/>
                        </a:solidFill>
                        <a:effectLst/>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ase"/>
                      <a:r>
                        <a:rPr lang="en-US" sz="1800" b="1" i="0">
                          <a:solidFill>
                            <a:srgbClr val="FF0000"/>
                          </a:solidFill>
                          <a:effectLst/>
                          <a:latin typeface="+mj-lt"/>
                        </a:rPr>
                        <a:t>&gt; 3.5</a:t>
                      </a:r>
                      <a:r>
                        <a:rPr lang="en-US" altLang="ja-JP" sz="1800" b="1" i="0">
                          <a:solidFill>
                            <a:srgbClr val="000000"/>
                          </a:solidFill>
                          <a:effectLst/>
                          <a:latin typeface="+mj-lt"/>
                          <a:ea typeface="Calibri" panose="020F0502020204030204" pitchFamily="34" charset="0"/>
                        </a:rPr>
                        <a:t>​</a:t>
                      </a:r>
                      <a:endParaRPr lang="en-US" altLang="ja-JP" sz="1800" b="1" i="0">
                        <a:solidFill>
                          <a:srgbClr val="000000"/>
                        </a:solidFill>
                        <a:effectLst/>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ase"/>
                      <a:r>
                        <a:rPr lang="en-US" sz="1800" b="1" i="0" dirty="0">
                          <a:solidFill>
                            <a:srgbClr val="000000"/>
                          </a:solidFill>
                          <a:effectLst/>
                          <a:latin typeface="+mj-lt"/>
                        </a:rPr>
                        <a:t>&gt; 1.2</a:t>
                      </a:r>
                      <a:r>
                        <a:rPr lang="en-US" altLang="ja-JP" sz="1800" b="1" i="0" dirty="0">
                          <a:solidFill>
                            <a:srgbClr val="000000"/>
                          </a:solidFill>
                          <a:effectLst/>
                          <a:latin typeface="+mj-lt"/>
                          <a:ea typeface="Calibri" panose="020F0502020204030204" pitchFamily="34" charset="0"/>
                        </a:rPr>
                        <a:t>​</a:t>
                      </a:r>
                      <a:endParaRPr lang="en-US" altLang="ja-JP" sz="1800" b="1" i="0" dirty="0">
                        <a:solidFill>
                          <a:srgbClr val="000000"/>
                        </a:solidFill>
                        <a:effectLst/>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ase"/>
                      <a:r>
                        <a:rPr lang="en-US" sz="1800" b="1" i="0" dirty="0">
                          <a:solidFill>
                            <a:srgbClr val="000000"/>
                          </a:solidFill>
                          <a:effectLst/>
                          <a:latin typeface="+mj-lt"/>
                        </a:rPr>
                        <a:t>&gt; 0.5</a:t>
                      </a:r>
                      <a:r>
                        <a:rPr lang="en-US" altLang="ja-JP" sz="1800" b="1" i="0" dirty="0">
                          <a:solidFill>
                            <a:srgbClr val="000000"/>
                          </a:solidFill>
                          <a:effectLst/>
                          <a:latin typeface="+mj-lt"/>
                          <a:ea typeface="Calibri" panose="020F0502020204030204" pitchFamily="34" charset="0"/>
                        </a:rPr>
                        <a:t>​</a:t>
                      </a:r>
                      <a:endParaRPr lang="en-US" altLang="ja-JP" sz="1800" b="1" i="0" dirty="0">
                        <a:solidFill>
                          <a:srgbClr val="000000"/>
                        </a:solidFill>
                        <a:effectLst/>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3750801"/>
                  </a:ext>
                </a:extLst>
              </a:tr>
            </a:tbl>
          </a:graphicData>
        </a:graphic>
      </p:graphicFrame>
      <p:sp>
        <p:nvSpPr>
          <p:cNvPr id="7" name="ZoneTexte 6"/>
          <p:cNvSpPr txBox="1"/>
          <p:nvPr/>
        </p:nvSpPr>
        <p:spPr>
          <a:xfrm>
            <a:off x="8337766" y="6463975"/>
            <a:ext cx="3676650" cy="377754"/>
          </a:xfrm>
          <a:prstGeom prst="rect">
            <a:avLst/>
          </a:prstGeom>
          <a:noFill/>
        </p:spPr>
        <p:txBody>
          <a:bodyPr wrap="square" rtlCol="0">
            <a:spAutoFit/>
          </a:bodyPr>
          <a:lstStyle/>
          <a:p>
            <a:pPr algn="ctr"/>
            <a:r>
              <a:rPr lang="fr-FR" dirty="0" err="1"/>
              <a:t>See</a:t>
            </a:r>
            <a:r>
              <a:rPr lang="fr-FR" dirty="0"/>
              <a:t> S. </a:t>
            </a:r>
            <a:r>
              <a:rPr lang="fr-FR" dirty="0" err="1"/>
              <a:t>Gabriellini</a:t>
            </a:r>
            <a:r>
              <a:rPr lang="fr-FR" dirty="0"/>
              <a:t> </a:t>
            </a:r>
            <a:r>
              <a:rPr lang="fr-FR" dirty="0" err="1"/>
              <a:t>Nucl</a:t>
            </a:r>
            <a:r>
              <a:rPr lang="fr-FR" dirty="0"/>
              <a:t> Fus 2025</a:t>
            </a:r>
          </a:p>
        </p:txBody>
      </p:sp>
      <p:pic>
        <p:nvPicPr>
          <p:cNvPr id="4" name="Image 3">
            <a:extLst>
              <a:ext uri="{FF2B5EF4-FFF2-40B4-BE49-F238E27FC236}">
                <a16:creationId xmlns:a16="http://schemas.microsoft.com/office/drawing/2014/main" id="{1F94FEBA-79DD-48AB-B451-CFDB1B9DEAA4}"/>
              </a:ext>
            </a:extLst>
          </p:cNvPr>
          <p:cNvPicPr>
            <a:picLocks noChangeAspect="1"/>
          </p:cNvPicPr>
          <p:nvPr/>
        </p:nvPicPr>
        <p:blipFill>
          <a:blip r:embed="rId2"/>
          <a:stretch>
            <a:fillRect/>
          </a:stretch>
        </p:blipFill>
        <p:spPr>
          <a:xfrm>
            <a:off x="8174563" y="16271"/>
            <a:ext cx="3839853" cy="6456126"/>
          </a:xfrm>
          <a:prstGeom prst="rect">
            <a:avLst/>
          </a:prstGeom>
        </p:spPr>
      </p:pic>
      <p:sp>
        <p:nvSpPr>
          <p:cNvPr id="8" name="ZoneTexte 7">
            <a:extLst>
              <a:ext uri="{FF2B5EF4-FFF2-40B4-BE49-F238E27FC236}">
                <a16:creationId xmlns:a16="http://schemas.microsoft.com/office/drawing/2014/main" id="{26146666-94A5-4E37-B6FE-D5F7B7C24CDF}"/>
              </a:ext>
            </a:extLst>
          </p:cNvPr>
          <p:cNvSpPr txBox="1"/>
          <p:nvPr/>
        </p:nvSpPr>
        <p:spPr>
          <a:xfrm>
            <a:off x="49040" y="4644484"/>
            <a:ext cx="7629425" cy="461665"/>
          </a:xfrm>
          <a:prstGeom prst="rect">
            <a:avLst/>
          </a:prstGeom>
          <a:noFill/>
        </p:spPr>
        <p:txBody>
          <a:bodyPr wrap="square" rtlCol="0">
            <a:spAutoFit/>
          </a:bodyPr>
          <a:lstStyle/>
          <a:p>
            <a:r>
              <a:rPr lang="fr-FR" sz="2400" b="1" dirty="0"/>
              <a:t>2- Application of the PDS to the </a:t>
            </a:r>
            <a:r>
              <a:rPr lang="fr-FR" sz="2400" b="1" dirty="0" err="1"/>
              <a:t>hybrid</a:t>
            </a:r>
            <a:r>
              <a:rPr lang="fr-FR" sz="2400" b="1" dirty="0"/>
              <a:t> scenario</a:t>
            </a:r>
          </a:p>
        </p:txBody>
      </p:sp>
      <p:sp>
        <p:nvSpPr>
          <p:cNvPr id="9" name="ZoneTexte 8">
            <a:extLst>
              <a:ext uri="{FF2B5EF4-FFF2-40B4-BE49-F238E27FC236}">
                <a16:creationId xmlns:a16="http://schemas.microsoft.com/office/drawing/2014/main" id="{299F0AF9-3559-43F8-B45C-E70E69024042}"/>
              </a:ext>
            </a:extLst>
          </p:cNvPr>
          <p:cNvSpPr txBox="1"/>
          <p:nvPr/>
        </p:nvSpPr>
        <p:spPr>
          <a:xfrm>
            <a:off x="187102" y="683539"/>
            <a:ext cx="8150664" cy="1384995"/>
          </a:xfrm>
          <a:prstGeom prst="rect">
            <a:avLst/>
          </a:prstGeom>
          <a:noFill/>
        </p:spPr>
        <p:txBody>
          <a:bodyPr wrap="square" rtlCol="0">
            <a:spAutoFit/>
          </a:bodyPr>
          <a:lstStyle/>
          <a:p>
            <a:r>
              <a:rPr lang="fr-FR" sz="2400" b="1" dirty="0"/>
              <a:t>1- Consolidation</a:t>
            </a:r>
          </a:p>
          <a:p>
            <a:pPr marL="342900" indent="-342900">
              <a:buFont typeface="Wingdings" panose="05000000000000000000" pitchFamily="2" charset="2"/>
              <a:buChar char="§"/>
            </a:pPr>
            <a:r>
              <a:rPr lang="en-US" sz="2000" dirty="0"/>
              <a:t>Test the simulator with a less refined mesh to reduce CPU time</a:t>
            </a:r>
          </a:p>
          <a:p>
            <a:pPr marL="342900" indent="-342900">
              <a:buFont typeface="Wingdings" panose="05000000000000000000" pitchFamily="2" charset="2"/>
              <a:buChar char="§"/>
            </a:pPr>
            <a:r>
              <a:rPr lang="en-US" sz="2000" dirty="0"/>
              <a:t>Introduce the JT-60SA QST controller into the PDS </a:t>
            </a:r>
          </a:p>
          <a:p>
            <a:pPr marL="342900" indent="-342900">
              <a:buFont typeface="Wingdings" panose="05000000000000000000" pitchFamily="2" charset="2"/>
              <a:buChar char="§"/>
            </a:pPr>
            <a:r>
              <a:rPr lang="en-US" sz="2000" dirty="0"/>
              <a:t>Train expert users (planned but awaiting for the gateway issue)</a:t>
            </a:r>
            <a:endParaRPr lang="fr-FR" sz="2000" dirty="0"/>
          </a:p>
        </p:txBody>
      </p:sp>
      <p:graphicFrame>
        <p:nvGraphicFramePr>
          <p:cNvPr id="13" name="Tableau 12">
            <a:extLst>
              <a:ext uri="{FF2B5EF4-FFF2-40B4-BE49-F238E27FC236}">
                <a16:creationId xmlns:a16="http://schemas.microsoft.com/office/drawing/2014/main" id="{6EB8DF01-E909-4765-947D-D3EA4DCDD7E5}"/>
              </a:ext>
            </a:extLst>
          </p:cNvPr>
          <p:cNvGraphicFramePr>
            <a:graphicFrameLocks noGrp="1"/>
          </p:cNvGraphicFramePr>
          <p:nvPr>
            <p:extLst>
              <p:ext uri="{D42A27DB-BD31-4B8C-83A1-F6EECF244321}">
                <p14:modId xmlns:p14="http://schemas.microsoft.com/office/powerpoint/2010/main" val="442664482"/>
              </p:ext>
            </p:extLst>
          </p:nvPr>
        </p:nvGraphicFramePr>
        <p:xfrm>
          <a:off x="187102" y="2164830"/>
          <a:ext cx="7629425" cy="2438400"/>
        </p:xfrm>
        <a:graphic>
          <a:graphicData uri="http://schemas.openxmlformats.org/drawingml/2006/table">
            <a:tbl>
              <a:tblPr firstRow="1" firstCol="1" bandRow="1"/>
              <a:tblGrid>
                <a:gridCol w="2308498">
                  <a:extLst>
                    <a:ext uri="{9D8B030D-6E8A-4147-A177-3AD203B41FA5}">
                      <a16:colId xmlns:a16="http://schemas.microsoft.com/office/drawing/2014/main" val="85056284"/>
                    </a:ext>
                  </a:extLst>
                </a:gridCol>
                <a:gridCol w="5320927">
                  <a:extLst>
                    <a:ext uri="{9D8B030D-6E8A-4147-A177-3AD203B41FA5}">
                      <a16:colId xmlns:a16="http://schemas.microsoft.com/office/drawing/2014/main" val="1172222481"/>
                    </a:ext>
                  </a:extLst>
                </a:gridCol>
              </a:tblGrid>
              <a:tr h="0">
                <a:tc>
                  <a:txBody>
                    <a:bodyPr/>
                    <a:lstStyle/>
                    <a:p>
                      <a:pPr>
                        <a:lnSpc>
                          <a:spcPct val="100000"/>
                        </a:lnSpc>
                        <a:spcAft>
                          <a:spcPts val="0"/>
                        </a:spcAft>
                      </a:pPr>
                      <a:r>
                        <a:rPr lang="fr-FR" sz="1400" b="1">
                          <a:solidFill>
                            <a:srgbClr val="0033CC"/>
                          </a:solidFill>
                          <a:effectLst/>
                          <a:latin typeface="Arial" panose="020B0604020202020204" pitchFamily="34" charset="0"/>
                          <a:ea typeface="Calibri" panose="020F0502020204030204" pitchFamily="34" charset="0"/>
                          <a:cs typeface="Times New Roman" panose="02020603050405020304" pitchFamily="18" charset="0"/>
                        </a:rPr>
                        <a:t>From 9 to 16 :30 each day</a:t>
                      </a:r>
                      <a:endParaRPr lang="fr-FR" sz="140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fr-FR" sz="1400" b="1" dirty="0">
                          <a:solidFill>
                            <a:srgbClr val="0033CC"/>
                          </a:solidFill>
                          <a:effectLst/>
                          <a:latin typeface="Arial" panose="020B0604020202020204" pitchFamily="34" charset="0"/>
                          <a:ea typeface="Calibri" panose="020F0502020204030204" pitchFamily="34" charset="0"/>
                          <a:cs typeface="Times New Roman" panose="02020603050405020304" pitchFamily="18" charset="0"/>
                        </a:rPr>
                        <a:t>Content </a:t>
                      </a:r>
                      <a:endParaRPr lang="fr-FR" sz="14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0327974"/>
                  </a:ext>
                </a:extLst>
              </a:tr>
              <a:tr h="0">
                <a:tc>
                  <a:txBody>
                    <a:bodyPr/>
                    <a:lstStyle/>
                    <a:p>
                      <a:pPr>
                        <a:lnSpc>
                          <a:spcPct val="100000"/>
                        </a:lnSpc>
                        <a:spcAft>
                          <a:spcPts val="0"/>
                        </a:spcAft>
                      </a:pPr>
                      <a:r>
                        <a:rPr lang="fr-FR" sz="1400" b="1" dirty="0">
                          <a:effectLst/>
                          <a:latin typeface="Arial" panose="020B0604020202020204" pitchFamily="34" charset="0"/>
                          <a:ea typeface="Calibri" panose="020F0502020204030204" pitchFamily="34" charset="0"/>
                          <a:cs typeface="Times New Roman" panose="02020603050405020304" pitchFamily="18" charset="0"/>
                        </a:rPr>
                        <a:t>Monday</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Introduction to JT-60SA device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Introduction to the simulator (modules, numeric, etc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Introduction to the controllers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Methodology for running the simulator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6425036"/>
                  </a:ext>
                </a:extLst>
              </a:tr>
              <a:tr h="0">
                <a:tc>
                  <a:txBody>
                    <a:bodyPr/>
                    <a:lstStyle/>
                    <a:p>
                      <a:pPr>
                        <a:lnSpc>
                          <a:spcPct val="100000"/>
                        </a:lnSpc>
                        <a:spcAft>
                          <a:spcPts val="0"/>
                        </a:spcAft>
                      </a:pPr>
                      <a:r>
                        <a:rPr lang="fr-FR" sz="1400" b="1">
                          <a:effectLst/>
                          <a:latin typeface="Arial" panose="020B0604020202020204" pitchFamily="34" charset="0"/>
                          <a:ea typeface="Calibri" panose="020F0502020204030204" pitchFamily="34" charset="0"/>
                          <a:cs typeface="Times New Roman" panose="02020603050405020304" pitchFamily="18" charset="0"/>
                        </a:rPr>
                        <a:t>Tuesday</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List of exercises for the week.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Practical exercises with the different modules of the simulator separately and creation of the scenario (EGENE, METIS, FEEQS).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921873"/>
                  </a:ext>
                </a:extLst>
              </a:tr>
              <a:tr h="0">
                <a:tc>
                  <a:txBody>
                    <a:bodyPr/>
                    <a:lstStyle/>
                    <a:p>
                      <a:pPr>
                        <a:lnSpc>
                          <a:spcPct val="100000"/>
                        </a:lnSpc>
                        <a:spcAft>
                          <a:spcPts val="0"/>
                        </a:spcAft>
                      </a:pPr>
                      <a:r>
                        <a:rPr lang="fr-FR" sz="1400" b="1">
                          <a:effectLst/>
                          <a:latin typeface="Arial" panose="020B0604020202020204" pitchFamily="34" charset="0"/>
                          <a:ea typeface="Calibri" panose="020F0502020204030204" pitchFamily="34" charset="0"/>
                          <a:cs typeface="Times New Roman" panose="02020603050405020304" pitchFamily="18" charset="0"/>
                        </a:rPr>
                        <a:t>Wednesday</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Run the full simulator with the controller on parts of the scenario and test controller design.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329242"/>
                  </a:ext>
                </a:extLst>
              </a:tr>
              <a:tr h="0">
                <a:tc>
                  <a:txBody>
                    <a:bodyPr/>
                    <a:lstStyle/>
                    <a:p>
                      <a:pPr>
                        <a:lnSpc>
                          <a:spcPct val="100000"/>
                        </a:lnSpc>
                        <a:spcAft>
                          <a:spcPts val="0"/>
                        </a:spcAft>
                      </a:pPr>
                      <a:r>
                        <a:rPr lang="fr-FR" sz="1400" b="1">
                          <a:effectLst/>
                          <a:latin typeface="Arial" panose="020B0604020202020204" pitchFamily="34" charset="0"/>
                          <a:ea typeface="Calibri" panose="020F0502020204030204" pitchFamily="34" charset="0"/>
                          <a:cs typeface="Times New Roman" panose="02020603050405020304" pitchFamily="18" charset="0"/>
                        </a:rPr>
                        <a:t>Thursday </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Run the full simulator with the controller on parts of the full scenario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7006969"/>
                  </a:ext>
                </a:extLst>
              </a:tr>
              <a:tr h="0">
                <a:tc>
                  <a:txBody>
                    <a:bodyPr/>
                    <a:lstStyle/>
                    <a:p>
                      <a:pPr>
                        <a:lnSpc>
                          <a:spcPct val="100000"/>
                        </a:lnSpc>
                        <a:spcAft>
                          <a:spcPts val="0"/>
                        </a:spcAft>
                      </a:pPr>
                      <a:r>
                        <a:rPr lang="fr-FR" sz="1400" b="1" dirty="0">
                          <a:effectLst/>
                          <a:latin typeface="Arial" panose="020B0604020202020204" pitchFamily="34" charset="0"/>
                          <a:ea typeface="Calibri" panose="020F0502020204030204" pitchFamily="34" charset="0"/>
                          <a:cs typeface="Times New Roman" panose="02020603050405020304" pitchFamily="18" charset="0"/>
                        </a:rPr>
                        <a:t>Friday</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Finalize the full scenario run with its controllers.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Debriefing and wrap-up</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123260"/>
                  </a:ext>
                </a:extLst>
              </a:tr>
            </a:tbl>
          </a:graphicData>
        </a:graphic>
      </p:graphicFrame>
    </p:spTree>
    <p:extLst>
      <p:ext uri="{BB962C8B-B14F-4D97-AF65-F5344CB8AC3E}">
        <p14:creationId xmlns:p14="http://schemas.microsoft.com/office/powerpoint/2010/main" val="3793473612"/>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1B80123E3697364BA468C06E31D45874" ma:contentTypeVersion="20" ma:contentTypeDescription="新しいドキュメントを作成します。" ma:contentTypeScope="" ma:versionID="2b684b5b724068e8137c0dc1a933cd2f">
  <xsd:schema xmlns:xsd="http://www.w3.org/2001/XMLSchema" xmlns:xs="http://www.w3.org/2001/XMLSchema" xmlns:p="http://schemas.microsoft.com/office/2006/metadata/properties" xmlns:ns2="27bcdda9-62cd-43a2-8c35-c2f2bf06cce0" xmlns:ns3="53bd4ed8-6da5-4926-9366-8a7bd41742f0" targetNamespace="http://schemas.microsoft.com/office/2006/metadata/properties" ma:root="true" ma:fieldsID="b650d53f1ad264caf15fa0860ffa903d" ns2:_="" ns3:_="">
    <xsd:import namespace="27bcdda9-62cd-43a2-8c35-c2f2bf06cce0"/>
    <xsd:import namespace="53bd4ed8-6da5-4926-9366-8a7bd41742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TGL" minOccurs="0"/>
                <xsd:element ref="ns2:EL" minOccurs="0"/>
                <xsd:element ref="ns2:Author0" minOccurs="0"/>
                <xsd:element ref="ns2:Classification" minOccurs="0"/>
                <xsd:element ref="ns2:MediaServiceObjectDetectorVersions" minOccurs="0"/>
                <xsd:element ref="ns3:SharedWithUsers" minOccurs="0"/>
                <xsd:element ref="ns3:SharedWithDetails" minOccurs="0"/>
                <xsd:element ref="ns2:MediaServiceSearchProperties" minOccurs="0"/>
                <xsd:element ref="ns2:_Flow_Signoff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bcdda9-62cd-43a2-8c35-c2f2bf06cc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TGL" ma:index="18" nillable="true" ma:displayName="TGL" ma:format="Dropdown" ma:internalName="TGL">
      <xsd:simpleType>
        <xsd:restriction base="dms:Choice">
          <xsd:enumeration value="Reviewing"/>
          <xsd:enumeration value="Endorsed"/>
          <xsd:enumeration value="Rejected"/>
          <xsd:enumeration value="Not reviewed"/>
        </xsd:restriction>
      </xsd:simpleType>
    </xsd:element>
    <xsd:element name="EL" ma:index="19" nillable="true" ma:displayName="EL" ma:format="Dropdown" ma:internalName="EL">
      <xsd:simpleType>
        <xsd:restriction base="dms:Choice">
          <xsd:enumeration value="Reviewing"/>
          <xsd:enumeration value="Endorsed"/>
          <xsd:enumeration value="Rejected"/>
          <xsd:enumeration value="Not reviewed"/>
        </xsd:restriction>
      </xsd:simpleType>
    </xsd:element>
    <xsd:element name="Author0" ma:index="20" nillable="true" ma:displayName="Author" ma:format="Dropdown" ma:internalName="Author0">
      <xsd:simpleType>
        <xsd:restriction base="dms:Choice">
          <xsd:enumeration value="Draft uploaded"/>
          <xsd:enumeration value="Draft updated"/>
          <xsd:enumeration value="Submitted"/>
          <xsd:enumeration value="Presented"/>
          <xsd:enumeration value="Withdrawn"/>
        </xsd:restriction>
      </xsd:simpleType>
    </xsd:element>
    <xsd:element name="Classification" ma:index="21" nillable="true" ma:displayName="Classification" ma:format="Dropdown" ma:internalName="Classification">
      <xsd:simpleType>
        <xsd:restriction base="dms:Choice">
          <xsd:enumeration value="Paper"/>
          <xsd:enumeration value="Conference"/>
          <xsd:enumeration value="Abstract"/>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承認の状態" ma:internalName="_x627f__x8a8d__x306e__x72b6__x614b_">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bd4ed8-6da5-4926-9366-8a7bd41742f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5b8db36-9127-4f80-aae8-764971ddc90f}" ma:internalName="TaxCatchAll" ma:showField="CatchAllData" ma:web="53bd4ed8-6da5-4926-9366-8a7bd41742f0">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3bd4ed8-6da5-4926-9366-8a7bd41742f0" xsi:nil="true"/>
    <EL xmlns="27bcdda9-62cd-43a2-8c35-c2f2bf06cce0" xsi:nil="true"/>
    <TGL xmlns="27bcdda9-62cd-43a2-8c35-c2f2bf06cce0" xsi:nil="true"/>
    <lcf76f155ced4ddcb4097134ff3c332f xmlns="27bcdda9-62cd-43a2-8c35-c2f2bf06cce0">
      <Terms xmlns="http://schemas.microsoft.com/office/infopath/2007/PartnerControls"/>
    </lcf76f155ced4ddcb4097134ff3c332f>
    <Author0 xmlns="27bcdda9-62cd-43a2-8c35-c2f2bf06cce0" xsi:nil="true"/>
    <Classification xmlns="27bcdda9-62cd-43a2-8c35-c2f2bf06cce0" xsi:nil="true"/>
    <_Flow_SignoffStatus xmlns="27bcdda9-62cd-43a2-8c35-c2f2bf06cce0" xsi:nil="true"/>
  </documentManagement>
</p:properties>
</file>

<file path=customXml/itemProps1.xml><?xml version="1.0" encoding="utf-8"?>
<ds:datastoreItem xmlns:ds="http://schemas.openxmlformats.org/officeDocument/2006/customXml" ds:itemID="{5C608BA6-CDB4-4D1C-9D39-76D42E41E5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bcdda9-62cd-43a2-8c35-c2f2bf06cce0"/>
    <ds:schemaRef ds:uri="53bd4ed8-6da5-4926-9366-8a7bd41742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2A168E-A114-44BE-B383-DFE104A77FD5}">
  <ds:schemaRefs>
    <ds:schemaRef ds:uri="http://schemas.microsoft.com/sharepoint/v3/contenttype/forms"/>
  </ds:schemaRefs>
</ds:datastoreItem>
</file>

<file path=customXml/itemProps3.xml><?xml version="1.0" encoding="utf-8"?>
<ds:datastoreItem xmlns:ds="http://schemas.openxmlformats.org/officeDocument/2006/customXml" ds:itemID="{80CDE988-15BF-4E33-95B9-B7948E53D32C}">
  <ds:schemaRefs>
    <ds:schemaRef ds:uri="http://purl.org/dc/elements/1.1/"/>
    <ds:schemaRef ds:uri="http://schemas.microsoft.com/office/2006/metadata/properties"/>
    <ds:schemaRef ds:uri="http://schemas.openxmlformats.org/package/2006/metadata/core-properties"/>
    <ds:schemaRef ds:uri="53bd4ed8-6da5-4926-9366-8a7bd41742f0"/>
    <ds:schemaRef ds:uri="http://schemas.microsoft.com/office/infopath/2007/PartnerControls"/>
    <ds:schemaRef ds:uri="http://purl.org/dc/terms/"/>
    <ds:schemaRef ds:uri="http://schemas.microsoft.com/office/2006/documentManagement/types"/>
    <ds:schemaRef ds:uri="27bcdda9-62cd-43a2-8c35-c2f2bf06cce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EUROfusion.1line_5_3_2019</Template>
  <TotalTime>179133</TotalTime>
  <Words>472</Words>
  <Application>Microsoft Office PowerPoint</Application>
  <PresentationFormat>Grand écran</PresentationFormat>
  <Paragraphs>59</Paragraphs>
  <Slides>3</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vt:i4>
      </vt:variant>
    </vt:vector>
  </HeadingPairs>
  <TitlesOfParts>
    <vt:vector size="10" baseType="lpstr">
      <vt:lpstr>Arial</vt:lpstr>
      <vt:lpstr>Arial Black</vt:lpstr>
      <vt:lpstr>Calibri</vt:lpstr>
      <vt:lpstr>Palatino</vt:lpstr>
      <vt:lpstr>Verdana</vt:lpstr>
      <vt:lpstr>Wingdings</vt:lpstr>
      <vt:lpstr>EUROfusion.1line_5_3_2019</vt:lpstr>
      <vt:lpstr>Consolidation of JT-60SA Pulse Design Simulator</vt:lpstr>
      <vt:lpstr>Status</vt:lpstr>
      <vt:lpstr>Plans for the 2026 deliverables</vt:lpstr>
    </vt:vector>
  </TitlesOfParts>
  <Company>Windows User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PB-Presentation Template</dc:title>
  <dc:creator>juergen.gafert@kit.edu</dc:creator>
  <cp:lastModifiedBy>JOFFRIN Emmanuel 133360</cp:lastModifiedBy>
  <cp:revision>2401</cp:revision>
  <cp:lastPrinted>2024-10-22T07:32:20Z</cp:lastPrinted>
  <dcterms:created xsi:type="dcterms:W3CDTF">2019-04-02T13:59:54Z</dcterms:created>
  <dcterms:modified xsi:type="dcterms:W3CDTF">2026-04-21T12:14:39Z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0x0101001B80123E3697364BA468C06E31D45874</vt:lpwstr>
  </property>
</Properties>
</file>