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7"/>
  </p:notesMasterIdLst>
  <p:sldIdLst>
    <p:sldId id="256" r:id="rId5"/>
    <p:sldId id="275" r:id="rId6"/>
    <p:sldId id="282" r:id="rId7"/>
    <p:sldId id="287" r:id="rId8"/>
    <p:sldId id="284" r:id="rId9"/>
    <p:sldId id="285" r:id="rId10"/>
    <p:sldId id="286" r:id="rId11"/>
    <p:sldId id="283" r:id="rId12"/>
    <p:sldId id="288" r:id="rId13"/>
    <p:sldId id="279"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FFFF"/>
    <a:srgbClr val="BF74C0"/>
    <a:srgbClr val="BFBFBF"/>
    <a:srgbClr val="CD9D0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40" autoAdjust="0"/>
    <p:restoredTop sz="94660"/>
  </p:normalViewPr>
  <p:slideViewPr>
    <p:cSldViewPr snapToGrid="0">
      <p:cViewPr varScale="1">
        <p:scale>
          <a:sx n="128" d="100"/>
          <a:sy n="128" d="100"/>
        </p:scale>
        <p:origin x="36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5F9795-E05D-AF4D-ABFD-3A4481BBB9DF}" type="datetimeFigureOut">
              <a:rPr lang="en-US" smtClean="0"/>
              <a:t>4/23/26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1E41E-F67D-DB4A-8370-0EBE65A19810}" type="slidenum">
              <a:rPr lang="en-US" smtClean="0"/>
              <a:t>‹#›</a:t>
            </a:fld>
            <a:endParaRPr lang="en-US"/>
          </a:p>
        </p:txBody>
      </p:sp>
    </p:spTree>
    <p:extLst>
      <p:ext uri="{BB962C8B-B14F-4D97-AF65-F5344CB8AC3E}">
        <p14:creationId xmlns:p14="http://schemas.microsoft.com/office/powerpoint/2010/main" val="406952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5758056" cy="329614"/>
          </a:xfrm>
          <a:prstGeom prst="rect">
            <a:avLst/>
          </a:prstGeom>
        </p:spPr>
        <p:txBody>
          <a:bodyPr anchor="t"/>
          <a:lstStyle>
            <a:lvl1pPr>
              <a:defRPr sz="1200">
                <a:solidFill>
                  <a:schemeClr val="bg1"/>
                </a:solidFill>
              </a:defRPr>
            </a:lvl1pPr>
          </a:lstStyle>
          <a:p>
            <a:r>
              <a:rPr lang="en-GB">
                <a:solidFill>
                  <a:prstClr val="white"/>
                </a:solidFill>
              </a:rPr>
              <a:t>L. Figini | WPSA-SE.CM Kick-off Meeting | 23 April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5758056" cy="329614"/>
          </a:xfrm>
          <a:prstGeom prst="rect">
            <a:avLst/>
          </a:prstGeom>
        </p:spPr>
        <p:txBody>
          <a:bodyPr anchor="t"/>
          <a:lstStyle>
            <a:lvl1pPr>
              <a:defRPr sz="1200">
                <a:solidFill>
                  <a:schemeClr val="bg1"/>
                </a:solidFill>
              </a:defRPr>
            </a:lvl1pPr>
          </a:lstStyle>
          <a:p>
            <a:r>
              <a:rPr lang="en-GB">
                <a:solidFill>
                  <a:prstClr val="white"/>
                </a:solidFill>
              </a:rPr>
              <a:t>L. Figini | WPSA-SE.CM Kick-off Meeting | 23 April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5758056" cy="329614"/>
          </a:xfrm>
          <a:prstGeom prst="rect">
            <a:avLst/>
          </a:prstGeom>
        </p:spPr>
        <p:txBody>
          <a:bodyPr anchor="t"/>
          <a:lstStyle>
            <a:lvl1pPr>
              <a:defRPr sz="1200">
                <a:solidFill>
                  <a:schemeClr val="bg1"/>
                </a:solidFill>
              </a:defRPr>
            </a:lvl1pPr>
          </a:lstStyle>
          <a:p>
            <a:r>
              <a:rPr lang="en-GB">
                <a:solidFill>
                  <a:prstClr val="white"/>
                </a:solidFill>
              </a:rPr>
              <a:t>L. Figini | WPSA-SE.CM Kick-off Meeting | 23 April 2026</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DF84-45A5-E8B6-2356-A083BD3B6272}"/>
              </a:ext>
            </a:extLst>
          </p:cNvPr>
          <p:cNvSpPr>
            <a:spLocks noGrp="1"/>
          </p:cNvSpPr>
          <p:nvPr>
            <p:ph type="title"/>
          </p:nvPr>
        </p:nvSpPr>
        <p:spPr>
          <a:xfrm>
            <a:off x="407368" y="2074188"/>
            <a:ext cx="11784632" cy="1354812"/>
          </a:xfrm>
        </p:spPr>
        <p:txBody>
          <a:bodyPr anchor="t">
            <a:normAutofit/>
          </a:bodyPr>
          <a:lstStyle/>
          <a:p>
            <a:r>
              <a:rPr lang="en-US" sz="3100" dirty="0"/>
              <a:t>SA-SE.CM.OP.07-T002:</a:t>
            </a:r>
            <a:br>
              <a:rPr lang="en-US" sz="3100" dirty="0"/>
            </a:br>
            <a:r>
              <a:rPr lang="en-US" sz="3100" dirty="0"/>
              <a:t>EC HCD and ECE modelling tools</a:t>
            </a:r>
            <a:endParaRPr lang="en-US" dirty="0"/>
          </a:p>
        </p:txBody>
      </p:sp>
      <p:sp>
        <p:nvSpPr>
          <p:cNvPr id="3" name="Text Placeholder 2">
            <a:extLst>
              <a:ext uri="{FF2B5EF4-FFF2-40B4-BE49-F238E27FC236}">
                <a16:creationId xmlns:a16="http://schemas.microsoft.com/office/drawing/2014/main" id="{68F44253-FAF4-4571-7B1E-85B86398C1C5}"/>
              </a:ext>
            </a:extLst>
          </p:cNvPr>
          <p:cNvSpPr>
            <a:spLocks noGrp="1"/>
          </p:cNvSpPr>
          <p:nvPr>
            <p:ph type="body" sz="quarter" idx="10"/>
          </p:nvPr>
        </p:nvSpPr>
        <p:spPr>
          <a:xfrm>
            <a:off x="407366" y="3429000"/>
            <a:ext cx="5544613" cy="457848"/>
          </a:xfrm>
        </p:spPr>
        <p:txBody>
          <a:bodyPr/>
          <a:lstStyle/>
          <a:p>
            <a:r>
              <a:rPr lang="en-US" dirty="0"/>
              <a:t>L. Figini</a:t>
            </a:r>
            <a:r>
              <a:rPr lang="en-US" baseline="30000" dirty="0"/>
              <a:t>1</a:t>
            </a:r>
            <a:r>
              <a:rPr lang="en-US" dirty="0"/>
              <a:t>, M. Guerini Rocco</a:t>
            </a:r>
            <a:r>
              <a:rPr lang="en-US" baseline="30000" dirty="0"/>
              <a:t>1,2</a:t>
            </a:r>
            <a:r>
              <a:rPr lang="en-US" dirty="0"/>
              <a:t>, C. Tsironis</a:t>
            </a:r>
            <a:r>
              <a:rPr lang="en-US" baseline="30000" dirty="0"/>
              <a:t>3</a:t>
            </a:r>
          </a:p>
        </p:txBody>
      </p:sp>
      <p:sp>
        <p:nvSpPr>
          <p:cNvPr id="4" name="Text Placeholder 3">
            <a:extLst>
              <a:ext uri="{FF2B5EF4-FFF2-40B4-BE49-F238E27FC236}">
                <a16:creationId xmlns:a16="http://schemas.microsoft.com/office/drawing/2014/main" id="{5CE95A6E-2526-20D0-7292-7712306271DC}"/>
              </a:ext>
            </a:extLst>
          </p:cNvPr>
          <p:cNvSpPr>
            <a:spLocks noGrp="1"/>
          </p:cNvSpPr>
          <p:nvPr>
            <p:ph type="body" sz="quarter" idx="11"/>
          </p:nvPr>
        </p:nvSpPr>
        <p:spPr>
          <a:xfrm>
            <a:off x="407367" y="3895186"/>
            <a:ext cx="7890326" cy="1238048"/>
          </a:xfrm>
        </p:spPr>
        <p:txBody>
          <a:bodyPr>
            <a:noAutofit/>
          </a:bodyPr>
          <a:lstStyle/>
          <a:p>
            <a:r>
              <a:rPr lang="en-US" sz="2000" baseline="30000" dirty="0"/>
              <a:t>1</a:t>
            </a:r>
            <a:r>
              <a:rPr lang="en-US" sz="2000" dirty="0"/>
              <a:t>Institute for Plasma Science and Technology – CNR Milan, Italy (ENEA)</a:t>
            </a:r>
          </a:p>
          <a:p>
            <a:r>
              <a:rPr lang="en-US" sz="2000" baseline="30000" dirty="0"/>
              <a:t>2</a:t>
            </a:r>
            <a:r>
              <a:rPr lang="en-US" sz="2000" dirty="0"/>
              <a:t>Università degli Studi di Milano – Bicocca, Italy (ENEA)</a:t>
            </a:r>
          </a:p>
          <a:p>
            <a:r>
              <a:rPr lang="en-US" sz="2000" baseline="30000" dirty="0"/>
              <a:t>3</a:t>
            </a:r>
            <a:r>
              <a:rPr lang="en-US" sz="2000" dirty="0"/>
              <a:t>National Technical University of Athens, Greece (NCSRD)</a:t>
            </a:r>
          </a:p>
        </p:txBody>
      </p:sp>
      <p:sp>
        <p:nvSpPr>
          <p:cNvPr id="5" name="Text Placeholder 4">
            <a:extLst>
              <a:ext uri="{FF2B5EF4-FFF2-40B4-BE49-F238E27FC236}">
                <a16:creationId xmlns:a16="http://schemas.microsoft.com/office/drawing/2014/main" id="{77D306BE-80AF-BAD6-579C-9B0413B066C6}"/>
              </a:ext>
            </a:extLst>
          </p:cNvPr>
          <p:cNvSpPr>
            <a:spLocks noGrp="1"/>
          </p:cNvSpPr>
          <p:nvPr>
            <p:ph type="body" sz="quarter" idx="12"/>
          </p:nvPr>
        </p:nvSpPr>
        <p:spPr>
          <a:xfrm>
            <a:off x="407366" y="1650286"/>
            <a:ext cx="10565433" cy="338554"/>
          </a:xfrm>
        </p:spPr>
        <p:txBody>
          <a:bodyPr>
            <a:normAutofit/>
          </a:bodyPr>
          <a:lstStyle/>
          <a:p>
            <a:r>
              <a:rPr lang="en-US" dirty="0"/>
              <a:t>WPSA Code Management 2026 tasks – Kick-off Meeting</a:t>
            </a:r>
          </a:p>
        </p:txBody>
      </p:sp>
      <p:pic>
        <p:nvPicPr>
          <p:cNvPr id="6" name="Picture 5">
            <a:extLst>
              <a:ext uri="{FF2B5EF4-FFF2-40B4-BE49-F238E27FC236}">
                <a16:creationId xmlns:a16="http://schemas.microsoft.com/office/drawing/2014/main" id="{FB59CAD1-135B-B729-B4A6-AAEB87329C71}"/>
              </a:ext>
            </a:extLst>
          </p:cNvPr>
          <p:cNvPicPr>
            <a:picLocks noChangeAspect="1"/>
          </p:cNvPicPr>
          <p:nvPr/>
        </p:nvPicPr>
        <p:blipFill>
          <a:blip r:embed="rId2"/>
          <a:stretch>
            <a:fillRect/>
          </a:stretch>
        </p:blipFill>
        <p:spPr>
          <a:xfrm>
            <a:off x="3303374" y="5137520"/>
            <a:ext cx="737286" cy="792582"/>
          </a:xfrm>
          <a:prstGeom prst="rect">
            <a:avLst/>
          </a:prstGeom>
        </p:spPr>
      </p:pic>
      <p:pic>
        <p:nvPicPr>
          <p:cNvPr id="9" name="Graphic 8">
            <a:extLst>
              <a:ext uri="{FF2B5EF4-FFF2-40B4-BE49-F238E27FC236}">
                <a16:creationId xmlns:a16="http://schemas.microsoft.com/office/drawing/2014/main" id="{2CA22518-F7AC-2EB4-324B-89CB62A3A8D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07366" y="5207714"/>
            <a:ext cx="2565215" cy="722388"/>
          </a:xfrm>
          <a:prstGeom prst="rect">
            <a:avLst/>
          </a:prstGeom>
        </p:spPr>
      </p:pic>
      <p:pic>
        <p:nvPicPr>
          <p:cNvPr id="10" name="Picture 9">
            <a:extLst>
              <a:ext uri="{FF2B5EF4-FFF2-40B4-BE49-F238E27FC236}">
                <a16:creationId xmlns:a16="http://schemas.microsoft.com/office/drawing/2014/main" id="{434330BD-4E7F-3B3B-7031-0B4AD48F427C}"/>
              </a:ext>
            </a:extLst>
          </p:cNvPr>
          <p:cNvPicPr>
            <a:picLocks noChangeAspect="1"/>
          </p:cNvPicPr>
          <p:nvPr/>
        </p:nvPicPr>
        <p:blipFill>
          <a:blip r:embed="rId4"/>
          <a:stretch>
            <a:fillRect/>
          </a:stretch>
        </p:blipFill>
        <p:spPr>
          <a:xfrm>
            <a:off x="4371453" y="5133234"/>
            <a:ext cx="788530" cy="788530"/>
          </a:xfrm>
          <a:prstGeom prst="rect">
            <a:avLst/>
          </a:prstGeom>
        </p:spPr>
      </p:pic>
    </p:spTree>
    <p:extLst>
      <p:ext uri="{BB962C8B-B14F-4D97-AF65-F5344CB8AC3E}">
        <p14:creationId xmlns:p14="http://schemas.microsoft.com/office/powerpoint/2010/main" val="247106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6890-E065-9CD3-E97C-6865681927EF}"/>
              </a:ext>
            </a:extLst>
          </p:cNvPr>
          <p:cNvSpPr>
            <a:spLocks noGrp="1"/>
          </p:cNvSpPr>
          <p:nvPr>
            <p:ph type="title"/>
          </p:nvPr>
        </p:nvSpPr>
        <p:spPr/>
        <p:txBody>
          <a:bodyPr/>
          <a:lstStyle/>
          <a:p>
            <a:r>
              <a:rPr lang="en-US" dirty="0"/>
              <a:t>Work plan for 2026</a:t>
            </a:r>
          </a:p>
        </p:txBody>
      </p:sp>
      <p:sp>
        <p:nvSpPr>
          <p:cNvPr id="3" name="Content Placeholder 2">
            <a:extLst>
              <a:ext uri="{FF2B5EF4-FFF2-40B4-BE49-F238E27FC236}">
                <a16:creationId xmlns:a16="http://schemas.microsoft.com/office/drawing/2014/main" id="{ADA9FC13-4C9D-0EDB-1D70-ACB5B298FEB7}"/>
              </a:ext>
            </a:extLst>
          </p:cNvPr>
          <p:cNvSpPr>
            <a:spLocks noGrp="1"/>
          </p:cNvSpPr>
          <p:nvPr>
            <p:ph idx="1"/>
          </p:nvPr>
        </p:nvSpPr>
        <p:spPr/>
        <p:txBody>
          <a:bodyPr>
            <a:normAutofit/>
          </a:bodyPr>
          <a:lstStyle/>
          <a:p>
            <a:r>
              <a:rPr lang="en-US" dirty="0"/>
              <a:t>Guide/automate input data preparation</a:t>
            </a:r>
          </a:p>
          <a:p>
            <a:pPr lvl="1"/>
            <a:r>
              <a:rPr lang="en-US" dirty="0"/>
              <a:t>Get magnetic equilibrium from available codes (SELENE, LIUQE, CHEASE)</a:t>
            </a:r>
          </a:p>
          <a:p>
            <a:pPr lvl="1"/>
            <a:r>
              <a:rPr lang="en-US" dirty="0"/>
              <a:t>Identify best sources for kinetic profiles (</a:t>
            </a:r>
            <a:r>
              <a:rPr lang="en-US" dirty="0" err="1"/>
              <a:t>T</a:t>
            </a:r>
            <a:r>
              <a:rPr lang="en-US" baseline="-25000" dirty="0" err="1"/>
              <a:t>e</a:t>
            </a:r>
            <a:r>
              <a:rPr lang="en-US" dirty="0"/>
              <a:t>, n</a:t>
            </a:r>
            <a:r>
              <a:rPr lang="en-US" baseline="-25000" dirty="0"/>
              <a:t>e</a:t>
            </a:r>
            <a:r>
              <a:rPr lang="en-US" dirty="0"/>
              <a:t>, Z</a:t>
            </a:r>
            <a:r>
              <a:rPr lang="en-US" baseline="-25000" dirty="0"/>
              <a:t>eff</a:t>
            </a:r>
            <a:r>
              <a:rPr lang="en-US" dirty="0"/>
              <a:t>) reconstruction</a:t>
            </a:r>
          </a:p>
          <a:p>
            <a:pPr lvl="1"/>
            <a:r>
              <a:rPr lang="en-US" dirty="0"/>
              <a:t>EC launcher configuration</a:t>
            </a:r>
          </a:p>
          <a:p>
            <a:pPr lvl="2"/>
            <a:r>
              <a:rPr lang="en-US" dirty="0"/>
              <a:t>Read active launchers, frequency, power, angles from DB (for exp data analysis)</a:t>
            </a:r>
          </a:p>
          <a:p>
            <a:pPr lvl="2"/>
            <a:r>
              <a:rPr lang="en-US" dirty="0"/>
              <a:t>Get injection angles required to aim at a given target radius </a:t>
            </a:r>
            <a:r>
              <a:rPr lang="en-US" dirty="0" err="1"/>
              <a:t>ρ</a:t>
            </a:r>
            <a:r>
              <a:rPr lang="en-US" dirty="0"/>
              <a:t> (for experiment preparation)</a:t>
            </a:r>
          </a:p>
          <a:p>
            <a:r>
              <a:rPr lang="en-US" dirty="0"/>
              <a:t>Compute EC HCD beam model (focusing) at 82 GHz</a:t>
            </a:r>
          </a:p>
          <a:p>
            <a:r>
              <a:rPr lang="en-US" dirty="0"/>
              <a:t>Obtain and implement ECE diagnostics specifications</a:t>
            </a:r>
          </a:p>
          <a:p>
            <a:pPr lvl="1"/>
            <a:r>
              <a:rPr lang="en-US" dirty="0"/>
              <a:t>Line of sight</a:t>
            </a:r>
          </a:p>
          <a:p>
            <a:pPr lvl="1"/>
            <a:r>
              <a:rPr lang="en-US" dirty="0"/>
              <a:t>Antenna pattern</a:t>
            </a:r>
          </a:p>
          <a:p>
            <a:pPr lvl="1"/>
            <a:r>
              <a:rPr lang="en-US" dirty="0"/>
              <a:t>Measured frequency range</a:t>
            </a:r>
          </a:p>
          <a:p>
            <a:r>
              <a:rPr lang="en-US" dirty="0"/>
              <a:t>Codes verification/validation on IC/OP1 data</a:t>
            </a:r>
          </a:p>
          <a:p>
            <a:r>
              <a:rPr lang="en-US" dirty="0"/>
              <a:t>Finalize interface for data visualization (ECE)</a:t>
            </a:r>
          </a:p>
          <a:p>
            <a:r>
              <a:rPr lang="en-US" dirty="0"/>
              <a:t>Prepare training material (documentation, small tutorials)</a:t>
            </a:r>
          </a:p>
        </p:txBody>
      </p:sp>
      <p:sp>
        <p:nvSpPr>
          <p:cNvPr id="4" name="Footer Placeholder 3">
            <a:extLst>
              <a:ext uri="{FF2B5EF4-FFF2-40B4-BE49-F238E27FC236}">
                <a16:creationId xmlns:a16="http://schemas.microsoft.com/office/drawing/2014/main" id="{D9A2DE64-7E93-FEB2-BE52-EBB877BC9AB0}"/>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E6EF5018-F9DD-0CAA-5042-68F876AD4911}"/>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spTree>
    <p:extLst>
      <p:ext uri="{BB962C8B-B14F-4D97-AF65-F5344CB8AC3E}">
        <p14:creationId xmlns:p14="http://schemas.microsoft.com/office/powerpoint/2010/main" val="286830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219A-B269-6A7D-A8D4-6805271435CB}"/>
              </a:ext>
            </a:extLst>
          </p:cNvPr>
          <p:cNvSpPr>
            <a:spLocks noGrp="1"/>
          </p:cNvSpPr>
          <p:nvPr>
            <p:ph type="title"/>
          </p:nvPr>
        </p:nvSpPr>
        <p:spPr/>
        <p:txBody>
          <a:bodyPr/>
          <a:lstStyle/>
          <a:p>
            <a:r>
              <a:rPr lang="en-US" dirty="0"/>
              <a:t>EC H&amp;CD – GRAY</a:t>
            </a:r>
          </a:p>
        </p:txBody>
      </p:sp>
      <p:sp>
        <p:nvSpPr>
          <p:cNvPr id="3" name="Content Placeholder 2">
            <a:extLst>
              <a:ext uri="{FF2B5EF4-FFF2-40B4-BE49-F238E27FC236}">
                <a16:creationId xmlns:a16="http://schemas.microsoft.com/office/drawing/2014/main" id="{5EDEE80F-4810-5643-DCDD-21AC86596BA6}"/>
              </a:ext>
            </a:extLst>
          </p:cNvPr>
          <p:cNvSpPr>
            <a:spLocks noGrp="1"/>
          </p:cNvSpPr>
          <p:nvPr>
            <p:ph idx="1"/>
          </p:nvPr>
        </p:nvSpPr>
        <p:spPr>
          <a:xfrm>
            <a:off x="609600" y="836712"/>
            <a:ext cx="6117771" cy="5688632"/>
          </a:xfrm>
        </p:spPr>
        <p:txBody>
          <a:bodyPr>
            <a:normAutofit/>
          </a:bodyPr>
          <a:lstStyle/>
          <a:p>
            <a:pPr marL="0" indent="0">
              <a:buNone/>
            </a:pPr>
            <a:r>
              <a:rPr lang="en-US" sz="2000" dirty="0"/>
              <a:t>Propagation, absorption and current drive of Gaussian beams with </a:t>
            </a:r>
            <a:r>
              <a:rPr lang="en-US" sz="2000" b="1" dirty="0"/>
              <a:t>general astigmatism </a:t>
            </a:r>
            <a:r>
              <a:rPr lang="en-US" sz="2000" dirty="0"/>
              <a:t>(non-orthogonal optical systems) in axisymmetric plasmas</a:t>
            </a:r>
          </a:p>
          <a:p>
            <a:r>
              <a:rPr lang="en-US" sz="2000" dirty="0"/>
              <a:t>Quasi-optical ray-tracing</a:t>
            </a:r>
          </a:p>
          <a:p>
            <a:pPr lvl="1"/>
            <a:r>
              <a:rPr lang="en-US" sz="1600" dirty="0">
                <a:sym typeface="Wingdings" pitchFamily="2" charset="2"/>
              </a:rPr>
              <a:t>accurate description of the near field region z/</a:t>
            </a:r>
            <a:r>
              <a:rPr lang="en-US" sz="1600" dirty="0" err="1">
                <a:sym typeface="Wingdings" pitchFamily="2" charset="2"/>
              </a:rPr>
              <a:t>z</a:t>
            </a:r>
            <a:r>
              <a:rPr lang="en-US" sz="1600" baseline="-25000" dirty="0" err="1">
                <a:sym typeface="Wingdings" pitchFamily="2" charset="2"/>
              </a:rPr>
              <a:t>R</a:t>
            </a:r>
            <a:r>
              <a:rPr lang="en-US" sz="1600" dirty="0">
                <a:sym typeface="Wingdings" pitchFamily="2" charset="2"/>
              </a:rPr>
              <a:t> ≲ 1</a:t>
            </a:r>
          </a:p>
          <a:p>
            <a:pPr lvl="1"/>
            <a:r>
              <a:rPr lang="en-US" sz="1600" dirty="0">
                <a:sym typeface="Wingdings" pitchFamily="2" charset="2"/>
              </a:rPr>
              <a:t>requires </a:t>
            </a:r>
            <a:r>
              <a:rPr lang="en-US" sz="1600" dirty="0">
                <a:latin typeface="Symbol" pitchFamily="2" charset="2"/>
                <a:sym typeface="Wingdings" pitchFamily="2" charset="2"/>
              </a:rPr>
              <a:t>l</a:t>
            </a:r>
            <a:r>
              <a:rPr lang="en-US" sz="1600" dirty="0">
                <a:sym typeface="Wingdings" pitchFamily="2" charset="2"/>
              </a:rPr>
              <a:t> &lt;&lt; w &lt;&lt; L</a:t>
            </a:r>
          </a:p>
          <a:p>
            <a:r>
              <a:rPr lang="en-US" sz="2000" dirty="0">
                <a:sym typeface="Wingdings" pitchFamily="2" charset="2"/>
              </a:rPr>
              <a:t>Linear plasma response</a:t>
            </a:r>
          </a:p>
          <a:p>
            <a:r>
              <a:rPr lang="en-US" sz="2000" dirty="0">
                <a:sym typeface="Wingdings" pitchFamily="2" charset="2"/>
              </a:rPr>
              <a:t>Cold-plasma approximation for propagation</a:t>
            </a:r>
          </a:p>
          <a:p>
            <a:r>
              <a:rPr lang="en-US" sz="2000" b="1" dirty="0">
                <a:sym typeface="Wingdings" pitchFamily="2" charset="2"/>
              </a:rPr>
              <a:t>Fully-relativistic</a:t>
            </a:r>
            <a:r>
              <a:rPr lang="en-US" sz="2000" dirty="0">
                <a:sym typeface="Wingdings" pitchFamily="2" charset="2"/>
              </a:rPr>
              <a:t> formulation for wave absorption</a:t>
            </a:r>
          </a:p>
          <a:p>
            <a:r>
              <a:rPr lang="en-US" sz="2000" b="1" dirty="0">
                <a:sym typeface="Wingdings" pitchFamily="2" charset="2"/>
              </a:rPr>
              <a:t>Momentum-conserving</a:t>
            </a:r>
            <a:r>
              <a:rPr lang="en-US" sz="2000" dirty="0">
                <a:sym typeface="Wingdings" pitchFamily="2" charset="2"/>
              </a:rPr>
              <a:t> collisions in CD calculation</a:t>
            </a:r>
          </a:p>
          <a:p>
            <a:endParaRPr lang="en-US" sz="2000" dirty="0">
              <a:sym typeface="Wingdings" pitchFamily="2" charset="2"/>
            </a:endParaRPr>
          </a:p>
          <a:p>
            <a:pPr marL="0" indent="0">
              <a:buNone/>
            </a:pPr>
            <a:r>
              <a:rPr lang="en-US" sz="2000" i="1" dirty="0">
                <a:sym typeface="Wingdings" pitchFamily="2" charset="2"/>
              </a:rPr>
              <a:t>IMAS version still outdated, updated IMAS interface in finalization (expected in Q2 2026)</a:t>
            </a:r>
          </a:p>
          <a:p>
            <a:endParaRPr lang="en-US" sz="2000" dirty="0"/>
          </a:p>
        </p:txBody>
      </p:sp>
      <p:sp>
        <p:nvSpPr>
          <p:cNvPr id="4" name="Footer Placeholder 3">
            <a:extLst>
              <a:ext uri="{FF2B5EF4-FFF2-40B4-BE49-F238E27FC236}">
                <a16:creationId xmlns:a16="http://schemas.microsoft.com/office/drawing/2014/main" id="{8DD6067B-F7F3-8599-1581-02AE6E5D8A5E}"/>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D9472449-DFFD-8F2D-DF46-C8CE9F3B3A72}"/>
              </a:ext>
            </a:extLst>
          </p:cNvPr>
          <p:cNvSpPr>
            <a:spLocks noGrp="1"/>
          </p:cNvSpPr>
          <p:nvPr>
            <p:ph type="sldNum" sz="quarter" idx="12"/>
          </p:nvPr>
        </p:nvSpPr>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6" name="Rectangle 5">
            <a:extLst>
              <a:ext uri="{FF2B5EF4-FFF2-40B4-BE49-F238E27FC236}">
                <a16:creationId xmlns:a16="http://schemas.microsoft.com/office/drawing/2014/main" id="{D35DFDC1-E0B2-5575-F112-DAC66E6EFB11}"/>
              </a:ext>
            </a:extLst>
          </p:cNvPr>
          <p:cNvSpPr/>
          <p:nvPr/>
        </p:nvSpPr>
        <p:spPr>
          <a:xfrm>
            <a:off x="7879520" y="2849033"/>
            <a:ext cx="2099733" cy="115993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GRAY</a:t>
            </a:r>
          </a:p>
        </p:txBody>
      </p:sp>
      <p:sp>
        <p:nvSpPr>
          <p:cNvPr id="7" name="Rectangle 6">
            <a:extLst>
              <a:ext uri="{FF2B5EF4-FFF2-40B4-BE49-F238E27FC236}">
                <a16:creationId xmlns:a16="http://schemas.microsoft.com/office/drawing/2014/main" id="{CF5B653E-7DBD-ACE1-3DF8-A6E9F413F407}"/>
              </a:ext>
            </a:extLst>
          </p:cNvPr>
          <p:cNvSpPr/>
          <p:nvPr/>
        </p:nvSpPr>
        <p:spPr>
          <a:xfrm>
            <a:off x="6727371" y="1559476"/>
            <a:ext cx="1407157" cy="851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Magnetic equilibrium</a:t>
            </a:r>
            <a:br>
              <a:rPr lang="en-US" dirty="0"/>
            </a:br>
            <a:r>
              <a:rPr lang="en-US" u="sng" dirty="0"/>
              <a:t>B</a:t>
            </a:r>
            <a:r>
              <a:rPr lang="en-US" dirty="0"/>
              <a:t>(R, z)</a:t>
            </a:r>
          </a:p>
        </p:txBody>
      </p:sp>
      <p:sp>
        <p:nvSpPr>
          <p:cNvPr id="8" name="Rectangle 7">
            <a:extLst>
              <a:ext uri="{FF2B5EF4-FFF2-40B4-BE49-F238E27FC236}">
                <a16:creationId xmlns:a16="http://schemas.microsoft.com/office/drawing/2014/main" id="{A790FD90-D7CE-072D-6CF0-34F23C8A92E5}"/>
              </a:ext>
            </a:extLst>
          </p:cNvPr>
          <p:cNvSpPr/>
          <p:nvPr/>
        </p:nvSpPr>
        <p:spPr>
          <a:xfrm>
            <a:off x="8225809" y="836712"/>
            <a:ext cx="1407157" cy="851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Kinetic profiles</a:t>
            </a:r>
            <a:br>
              <a:rPr lang="en-US" dirty="0"/>
            </a:br>
            <a:r>
              <a:rPr lang="en-US" dirty="0" err="1"/>
              <a:t>T</a:t>
            </a:r>
            <a:r>
              <a:rPr lang="en-US" baseline="-25000" dirty="0" err="1"/>
              <a:t>e</a:t>
            </a:r>
            <a:r>
              <a:rPr lang="en-US" dirty="0"/>
              <a:t>, n</a:t>
            </a:r>
            <a:r>
              <a:rPr lang="en-US" baseline="-25000" dirty="0"/>
              <a:t>e</a:t>
            </a:r>
            <a:r>
              <a:rPr lang="en-US" dirty="0"/>
              <a:t>, Z</a:t>
            </a:r>
            <a:r>
              <a:rPr lang="en-US" baseline="-25000" dirty="0"/>
              <a:t>eff</a:t>
            </a:r>
            <a:endParaRPr lang="en-US" dirty="0"/>
          </a:p>
        </p:txBody>
      </p:sp>
      <p:sp>
        <p:nvSpPr>
          <p:cNvPr id="9" name="Rectangle 8">
            <a:extLst>
              <a:ext uri="{FF2B5EF4-FFF2-40B4-BE49-F238E27FC236}">
                <a16:creationId xmlns:a16="http://schemas.microsoft.com/office/drawing/2014/main" id="{994BAB58-597C-B612-F065-E78350C3C752}"/>
              </a:ext>
            </a:extLst>
          </p:cNvPr>
          <p:cNvSpPr/>
          <p:nvPr/>
        </p:nvSpPr>
        <p:spPr>
          <a:xfrm>
            <a:off x="9724247" y="1559475"/>
            <a:ext cx="1407157" cy="851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Injected EC beam</a:t>
            </a:r>
            <a:br>
              <a:rPr lang="en-US" dirty="0"/>
            </a:br>
            <a:r>
              <a:rPr lang="en-US" u="sng" dirty="0"/>
              <a:t>x</a:t>
            </a:r>
            <a:r>
              <a:rPr lang="en-US" baseline="-25000" dirty="0"/>
              <a:t>0</a:t>
            </a:r>
            <a:r>
              <a:rPr lang="en-US" dirty="0"/>
              <a:t>, </a:t>
            </a:r>
            <a:r>
              <a:rPr lang="en-US" u="sng" dirty="0"/>
              <a:t>k</a:t>
            </a:r>
            <a:r>
              <a:rPr lang="en-US" dirty="0"/>
              <a:t>, </a:t>
            </a:r>
            <a:r>
              <a:rPr lang="en-US" dirty="0">
                <a:latin typeface="Symbol" pitchFamily="2" charset="2"/>
              </a:rPr>
              <a:t>l</a:t>
            </a:r>
            <a:r>
              <a:rPr lang="en-US" dirty="0"/>
              <a:t>, w, </a:t>
            </a:r>
            <a:r>
              <a:rPr lang="en-US" dirty="0" err="1"/>
              <a:t>R</a:t>
            </a:r>
            <a:r>
              <a:rPr lang="en-US" baseline="-25000" dirty="0" err="1"/>
              <a:t>c</a:t>
            </a:r>
            <a:endParaRPr lang="en-US" baseline="-25000" dirty="0"/>
          </a:p>
        </p:txBody>
      </p:sp>
      <p:sp>
        <p:nvSpPr>
          <p:cNvPr id="10" name="Rectangle 9">
            <a:extLst>
              <a:ext uri="{FF2B5EF4-FFF2-40B4-BE49-F238E27FC236}">
                <a16:creationId xmlns:a16="http://schemas.microsoft.com/office/drawing/2014/main" id="{C7A9F672-053C-352E-F60C-163AA8D46E67}"/>
              </a:ext>
            </a:extLst>
          </p:cNvPr>
          <p:cNvSpPr/>
          <p:nvPr/>
        </p:nvSpPr>
        <p:spPr>
          <a:xfrm>
            <a:off x="10435208" y="3003146"/>
            <a:ext cx="1407157" cy="851707"/>
          </a:xfrm>
          <a:prstGeom prst="rect">
            <a:avLst/>
          </a:prstGeom>
          <a:solidFill>
            <a:schemeClr val="accent1">
              <a:lumMod val="75000"/>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First wall shape</a:t>
            </a:r>
            <a:br>
              <a:rPr lang="en-US" dirty="0"/>
            </a:br>
            <a:r>
              <a:rPr lang="en-US" dirty="0" err="1"/>
              <a:t>R</a:t>
            </a:r>
            <a:r>
              <a:rPr lang="en-US" baseline="-25000" dirty="0" err="1"/>
              <a:t>w</a:t>
            </a:r>
            <a:r>
              <a:rPr lang="en-US" dirty="0"/>
              <a:t>, </a:t>
            </a:r>
            <a:r>
              <a:rPr lang="en-US" dirty="0" err="1"/>
              <a:t>z</a:t>
            </a:r>
            <a:r>
              <a:rPr lang="en-US" baseline="-25000" dirty="0" err="1"/>
              <a:t>w</a:t>
            </a:r>
            <a:endParaRPr lang="en-US" baseline="-25000" dirty="0"/>
          </a:p>
        </p:txBody>
      </p:sp>
      <p:cxnSp>
        <p:nvCxnSpPr>
          <p:cNvPr id="12" name="Straight Arrow Connector 11">
            <a:extLst>
              <a:ext uri="{FF2B5EF4-FFF2-40B4-BE49-F238E27FC236}">
                <a16:creationId xmlns:a16="http://schemas.microsoft.com/office/drawing/2014/main" id="{6FC0DA8D-FF43-F5B7-BE22-AB671E92EC83}"/>
              </a:ext>
            </a:extLst>
          </p:cNvPr>
          <p:cNvCxnSpPr>
            <a:stCxn id="7" idx="2"/>
            <a:endCxn id="6" idx="0"/>
          </p:cNvCxnSpPr>
          <p:nvPr/>
        </p:nvCxnSpPr>
        <p:spPr>
          <a:xfrm>
            <a:off x="7430950" y="2411183"/>
            <a:ext cx="1498437" cy="4378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972E4C0A-7B4A-2A43-7DD3-983FDEE8A70C}"/>
              </a:ext>
            </a:extLst>
          </p:cNvPr>
          <p:cNvCxnSpPr>
            <a:cxnSpLocks/>
            <a:stCxn id="8" idx="2"/>
            <a:endCxn id="6" idx="0"/>
          </p:cNvCxnSpPr>
          <p:nvPr/>
        </p:nvCxnSpPr>
        <p:spPr>
          <a:xfrm flipH="1">
            <a:off x="8929387" y="1688419"/>
            <a:ext cx="1" cy="11606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841E12F9-4520-46F6-30E5-A2F0045EE2CF}"/>
              </a:ext>
            </a:extLst>
          </p:cNvPr>
          <p:cNvCxnSpPr>
            <a:cxnSpLocks/>
            <a:stCxn id="9" idx="2"/>
            <a:endCxn id="6" idx="0"/>
          </p:cNvCxnSpPr>
          <p:nvPr/>
        </p:nvCxnSpPr>
        <p:spPr>
          <a:xfrm flipH="1">
            <a:off x="8929387" y="2411182"/>
            <a:ext cx="1498439" cy="4378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4ED51251-7596-7494-A821-8BC1CDD552DD}"/>
              </a:ext>
            </a:extLst>
          </p:cNvPr>
          <p:cNvCxnSpPr>
            <a:cxnSpLocks/>
            <a:stCxn id="10" idx="1"/>
            <a:endCxn id="6" idx="3"/>
          </p:cNvCxnSpPr>
          <p:nvPr/>
        </p:nvCxnSpPr>
        <p:spPr>
          <a:xfrm flipH="1">
            <a:off x="9979253" y="3429000"/>
            <a:ext cx="4559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7EF0678E-EF82-EF88-F612-9AAB68A957EC}"/>
              </a:ext>
            </a:extLst>
          </p:cNvPr>
          <p:cNvSpPr/>
          <p:nvPr/>
        </p:nvSpPr>
        <p:spPr>
          <a:xfrm>
            <a:off x="6727370" y="4516622"/>
            <a:ext cx="1407157" cy="8517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Beam path</a:t>
            </a:r>
            <a:br>
              <a:rPr lang="en-US" dirty="0"/>
            </a:br>
            <a:r>
              <a:rPr lang="en-US" u="sng" dirty="0"/>
              <a:t>x</a:t>
            </a:r>
            <a:r>
              <a:rPr lang="en-US" dirty="0"/>
              <a:t>(s)</a:t>
            </a:r>
          </a:p>
        </p:txBody>
      </p:sp>
      <p:sp>
        <p:nvSpPr>
          <p:cNvPr id="28" name="Rectangle 27">
            <a:extLst>
              <a:ext uri="{FF2B5EF4-FFF2-40B4-BE49-F238E27FC236}">
                <a16:creationId xmlns:a16="http://schemas.microsoft.com/office/drawing/2014/main" id="{5FB614AF-6318-2F14-CAFE-DC81E29E91F5}"/>
              </a:ext>
            </a:extLst>
          </p:cNvPr>
          <p:cNvSpPr/>
          <p:nvPr/>
        </p:nvSpPr>
        <p:spPr>
          <a:xfrm>
            <a:off x="8225807" y="5205247"/>
            <a:ext cx="1407157" cy="8517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H&amp;CD profiles</a:t>
            </a:r>
            <a:br>
              <a:rPr lang="en-US" dirty="0"/>
            </a:br>
            <a:r>
              <a:rPr lang="en-US" dirty="0" err="1"/>
              <a:t>dP</a:t>
            </a:r>
            <a:r>
              <a:rPr lang="en-US" dirty="0"/>
              <a:t>/</a:t>
            </a:r>
            <a:r>
              <a:rPr lang="en-US" dirty="0" err="1"/>
              <a:t>dV</a:t>
            </a:r>
            <a:r>
              <a:rPr lang="en-US" dirty="0"/>
              <a:t>, J</a:t>
            </a:r>
            <a:r>
              <a:rPr lang="en-US" baseline="-25000" dirty="0"/>
              <a:t>CD</a:t>
            </a:r>
            <a:endParaRPr lang="en-US" dirty="0"/>
          </a:p>
        </p:txBody>
      </p:sp>
      <p:sp>
        <p:nvSpPr>
          <p:cNvPr id="29" name="Rectangle 28">
            <a:extLst>
              <a:ext uri="{FF2B5EF4-FFF2-40B4-BE49-F238E27FC236}">
                <a16:creationId xmlns:a16="http://schemas.microsoft.com/office/drawing/2014/main" id="{A6D30885-FC7B-11C7-F31C-EDA9FC18C04C}"/>
              </a:ext>
            </a:extLst>
          </p:cNvPr>
          <p:cNvSpPr/>
          <p:nvPr/>
        </p:nvSpPr>
        <p:spPr>
          <a:xfrm>
            <a:off x="9724246" y="4516623"/>
            <a:ext cx="1407157" cy="851707"/>
          </a:xfrm>
          <a:prstGeom prst="rect">
            <a:avLst/>
          </a:prstGeom>
          <a:solidFill>
            <a:schemeClr val="accent3">
              <a:lumMod val="75000"/>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Shine-through &amp; multi-pass absorption</a:t>
            </a:r>
          </a:p>
        </p:txBody>
      </p:sp>
      <p:cxnSp>
        <p:nvCxnSpPr>
          <p:cNvPr id="30" name="Straight Arrow Connector 29">
            <a:extLst>
              <a:ext uri="{FF2B5EF4-FFF2-40B4-BE49-F238E27FC236}">
                <a16:creationId xmlns:a16="http://schemas.microsoft.com/office/drawing/2014/main" id="{E12918FF-623B-B7D7-4F45-AFF954E49D58}"/>
              </a:ext>
            </a:extLst>
          </p:cNvPr>
          <p:cNvCxnSpPr>
            <a:cxnSpLocks/>
            <a:stCxn id="6" idx="2"/>
            <a:endCxn id="29" idx="0"/>
          </p:cNvCxnSpPr>
          <p:nvPr/>
        </p:nvCxnSpPr>
        <p:spPr>
          <a:xfrm>
            <a:off x="8929387" y="4008966"/>
            <a:ext cx="1498438" cy="5076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B0875947-02F2-6EE6-C7A9-B6BAB51AACB9}"/>
              </a:ext>
            </a:extLst>
          </p:cNvPr>
          <p:cNvCxnSpPr>
            <a:cxnSpLocks/>
            <a:stCxn id="6" idx="2"/>
            <a:endCxn id="28" idx="0"/>
          </p:cNvCxnSpPr>
          <p:nvPr/>
        </p:nvCxnSpPr>
        <p:spPr>
          <a:xfrm flipH="1">
            <a:off x="8929386" y="4008966"/>
            <a:ext cx="1" cy="11962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a:extLst>
              <a:ext uri="{FF2B5EF4-FFF2-40B4-BE49-F238E27FC236}">
                <a16:creationId xmlns:a16="http://schemas.microsoft.com/office/drawing/2014/main" id="{B5DAA759-700D-76DE-5DB0-21ACA5622A09}"/>
              </a:ext>
            </a:extLst>
          </p:cNvPr>
          <p:cNvCxnSpPr>
            <a:cxnSpLocks/>
            <a:stCxn id="6" idx="2"/>
            <a:endCxn id="27" idx="0"/>
          </p:cNvCxnSpPr>
          <p:nvPr/>
        </p:nvCxnSpPr>
        <p:spPr>
          <a:xfrm flipH="1">
            <a:off x="7430949" y="4008966"/>
            <a:ext cx="1498438" cy="5076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9977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F2F09-B3A8-EBD2-416C-767991F75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390CF4-7E9E-C59F-382D-FF8244EF645B}"/>
              </a:ext>
            </a:extLst>
          </p:cNvPr>
          <p:cNvSpPr>
            <a:spLocks noGrp="1"/>
          </p:cNvSpPr>
          <p:nvPr>
            <p:ph type="title"/>
          </p:nvPr>
        </p:nvSpPr>
        <p:spPr/>
        <p:txBody>
          <a:bodyPr/>
          <a:lstStyle/>
          <a:p>
            <a:r>
              <a:rPr lang="en-US" dirty="0"/>
              <a:t>ECE – SPECE</a:t>
            </a:r>
          </a:p>
        </p:txBody>
      </p:sp>
      <p:sp>
        <p:nvSpPr>
          <p:cNvPr id="3" name="Content Placeholder 2">
            <a:extLst>
              <a:ext uri="{FF2B5EF4-FFF2-40B4-BE49-F238E27FC236}">
                <a16:creationId xmlns:a16="http://schemas.microsoft.com/office/drawing/2014/main" id="{519E1E22-687A-3761-F959-2F030B6F4751}"/>
              </a:ext>
            </a:extLst>
          </p:cNvPr>
          <p:cNvSpPr>
            <a:spLocks noGrp="1"/>
          </p:cNvSpPr>
          <p:nvPr>
            <p:ph idx="1"/>
          </p:nvPr>
        </p:nvSpPr>
        <p:spPr>
          <a:xfrm>
            <a:off x="609599" y="836712"/>
            <a:ext cx="5574385" cy="5688632"/>
          </a:xfrm>
        </p:spPr>
        <p:txBody>
          <a:bodyPr>
            <a:normAutofit/>
          </a:bodyPr>
          <a:lstStyle/>
          <a:p>
            <a:pPr marL="0" indent="0">
              <a:buNone/>
            </a:pPr>
            <a:r>
              <a:rPr lang="en-US" sz="2000" dirty="0"/>
              <a:t>Forward modelling of ECE spectra for diagnostics with </a:t>
            </a:r>
            <a:r>
              <a:rPr lang="en-US" sz="2000" b="1" dirty="0"/>
              <a:t>arbitrary line of sight </a:t>
            </a:r>
            <a:r>
              <a:rPr lang="en-US" sz="2000" dirty="0"/>
              <a:t>and</a:t>
            </a:r>
            <a:r>
              <a:rPr lang="en-US" sz="2000" b="1" dirty="0"/>
              <a:t> astigmatic</a:t>
            </a:r>
            <a:r>
              <a:rPr lang="en-US" sz="2000" dirty="0"/>
              <a:t> </a:t>
            </a:r>
            <a:r>
              <a:rPr lang="en-US" sz="2000" b="1" dirty="0"/>
              <a:t>antenna pattern </a:t>
            </a:r>
            <a:r>
              <a:rPr lang="en-US" sz="2000" dirty="0"/>
              <a:t>in tokamak plasmas with thermal or </a:t>
            </a:r>
            <a:r>
              <a:rPr lang="en-US" sz="2000" b="1" dirty="0"/>
              <a:t>non-thermal</a:t>
            </a:r>
            <a:r>
              <a:rPr lang="en-US" sz="2000" dirty="0"/>
              <a:t> electron distributions</a:t>
            </a:r>
          </a:p>
          <a:p>
            <a:r>
              <a:rPr lang="en-US" sz="2000" dirty="0"/>
              <a:t>Geometrical optics ray-tracing</a:t>
            </a:r>
          </a:p>
          <a:p>
            <a:pPr lvl="1"/>
            <a:r>
              <a:rPr lang="en-US" sz="1600" dirty="0">
                <a:sym typeface="Wingdings" pitchFamily="2" charset="2"/>
              </a:rPr>
              <a:t>requires </a:t>
            </a:r>
            <a:r>
              <a:rPr lang="en-US" sz="1600" dirty="0">
                <a:latin typeface="Symbol" pitchFamily="2" charset="2"/>
                <a:sym typeface="Wingdings" pitchFamily="2" charset="2"/>
              </a:rPr>
              <a:t>l</a:t>
            </a:r>
            <a:r>
              <a:rPr lang="en-US" sz="1600" dirty="0">
                <a:sym typeface="Wingdings" pitchFamily="2" charset="2"/>
              </a:rPr>
              <a:t> &lt;&lt; L</a:t>
            </a:r>
          </a:p>
          <a:p>
            <a:r>
              <a:rPr lang="en-US" sz="2000" dirty="0">
                <a:sym typeface="Wingdings" pitchFamily="2" charset="2"/>
              </a:rPr>
              <a:t>Linear plasma response</a:t>
            </a:r>
          </a:p>
          <a:p>
            <a:r>
              <a:rPr lang="en-US" sz="2000" dirty="0">
                <a:sym typeface="Wingdings" pitchFamily="2" charset="2"/>
              </a:rPr>
              <a:t>Cold-plasma approximation for propagation</a:t>
            </a:r>
          </a:p>
          <a:p>
            <a:r>
              <a:rPr lang="en-US" sz="2000" b="1" dirty="0">
                <a:sym typeface="Wingdings" pitchFamily="2" charset="2"/>
              </a:rPr>
              <a:t>Fully-relativistic</a:t>
            </a:r>
            <a:r>
              <a:rPr lang="en-US" sz="2000" dirty="0">
                <a:sym typeface="Wingdings" pitchFamily="2" charset="2"/>
              </a:rPr>
              <a:t> formulation and</a:t>
            </a:r>
            <a:br>
              <a:rPr lang="en-US" sz="2000" dirty="0">
                <a:sym typeface="Wingdings" pitchFamily="2" charset="2"/>
              </a:rPr>
            </a:br>
            <a:r>
              <a:rPr lang="en-US" sz="2000" b="1" dirty="0"/>
              <a:t>Multi-Maxwellian</a:t>
            </a:r>
            <a:r>
              <a:rPr lang="en-US" sz="2000" dirty="0"/>
              <a:t> distribution model for absorption and emission</a:t>
            </a:r>
            <a:endParaRPr lang="en-US" sz="2000" dirty="0">
              <a:sym typeface="Wingdings" pitchFamily="2" charset="2"/>
            </a:endParaRPr>
          </a:p>
          <a:p>
            <a:r>
              <a:rPr lang="en-US" sz="2000" dirty="0">
                <a:sym typeface="Wingdings" pitchFamily="2" charset="2"/>
              </a:rPr>
              <a:t>Fast </a:t>
            </a:r>
            <a:r>
              <a:rPr lang="en-US" sz="2000" b="1" dirty="0">
                <a:sym typeface="Wingdings" pitchFamily="2" charset="2"/>
              </a:rPr>
              <a:t>multi-reflection</a:t>
            </a:r>
            <a:r>
              <a:rPr lang="en-US" sz="2000" dirty="0">
                <a:sym typeface="Wingdings" pitchFamily="2" charset="2"/>
              </a:rPr>
              <a:t> model for optically thin conditions</a:t>
            </a:r>
          </a:p>
          <a:p>
            <a:r>
              <a:rPr lang="en-US" sz="2000" dirty="0">
                <a:sym typeface="Wingdings" pitchFamily="2" charset="2"/>
              </a:rPr>
              <a:t>Simple model for </a:t>
            </a:r>
            <a:r>
              <a:rPr lang="en-US" sz="2000" b="1" dirty="0" err="1">
                <a:sym typeface="Wingdings" pitchFamily="2" charset="2"/>
              </a:rPr>
              <a:t>T</a:t>
            </a:r>
            <a:r>
              <a:rPr lang="en-US" sz="2000" b="1" baseline="-25000" dirty="0" err="1">
                <a:sym typeface="Wingdings" pitchFamily="2" charset="2"/>
              </a:rPr>
              <a:t>e</a:t>
            </a:r>
            <a:r>
              <a:rPr lang="en-US" sz="2000" b="1" dirty="0">
                <a:sym typeface="Wingdings" pitchFamily="2" charset="2"/>
              </a:rPr>
              <a:t> perturbation</a:t>
            </a:r>
            <a:r>
              <a:rPr lang="en-US" sz="2000" dirty="0">
                <a:sym typeface="Wingdings" pitchFamily="2" charset="2"/>
              </a:rPr>
              <a:t> by NTMs</a:t>
            </a:r>
          </a:p>
          <a:p>
            <a:endParaRPr lang="en-US" sz="2000" dirty="0">
              <a:sym typeface="Wingdings" pitchFamily="2" charset="2"/>
            </a:endParaRPr>
          </a:p>
          <a:p>
            <a:pPr marL="0" indent="0">
              <a:buNone/>
            </a:pPr>
            <a:r>
              <a:rPr lang="en-US" sz="2000" i="1" dirty="0">
                <a:sym typeface="Wingdings" pitchFamily="2" charset="2"/>
              </a:rPr>
              <a:t>Partially ported in IMAS, not fully verified yet</a:t>
            </a:r>
            <a:endParaRPr lang="en-US" sz="2000" dirty="0">
              <a:sym typeface="Wingdings" pitchFamily="2" charset="2"/>
            </a:endParaRPr>
          </a:p>
        </p:txBody>
      </p:sp>
      <p:sp>
        <p:nvSpPr>
          <p:cNvPr id="4" name="Footer Placeholder 3">
            <a:extLst>
              <a:ext uri="{FF2B5EF4-FFF2-40B4-BE49-F238E27FC236}">
                <a16:creationId xmlns:a16="http://schemas.microsoft.com/office/drawing/2014/main" id="{DB491974-04CA-58DD-1AB3-324129D9074A}"/>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369A5784-113B-A47A-F729-66272D189537}"/>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
        <p:nvSpPr>
          <p:cNvPr id="6" name="Rectangle 5">
            <a:extLst>
              <a:ext uri="{FF2B5EF4-FFF2-40B4-BE49-F238E27FC236}">
                <a16:creationId xmlns:a16="http://schemas.microsoft.com/office/drawing/2014/main" id="{A50E32EC-E332-5AD0-8F82-1E1B167DD554}"/>
              </a:ext>
            </a:extLst>
          </p:cNvPr>
          <p:cNvSpPr/>
          <p:nvPr/>
        </p:nvSpPr>
        <p:spPr>
          <a:xfrm>
            <a:off x="7879520" y="2849033"/>
            <a:ext cx="2099733" cy="115993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SPECE</a:t>
            </a:r>
          </a:p>
        </p:txBody>
      </p:sp>
      <p:sp>
        <p:nvSpPr>
          <p:cNvPr id="7" name="Rectangle 6">
            <a:extLst>
              <a:ext uri="{FF2B5EF4-FFF2-40B4-BE49-F238E27FC236}">
                <a16:creationId xmlns:a16="http://schemas.microsoft.com/office/drawing/2014/main" id="{1D7FB059-4347-7349-2085-2C8387B79AE3}"/>
              </a:ext>
            </a:extLst>
          </p:cNvPr>
          <p:cNvSpPr/>
          <p:nvPr/>
        </p:nvSpPr>
        <p:spPr>
          <a:xfrm>
            <a:off x="6727371" y="1559476"/>
            <a:ext cx="1407157" cy="851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Magnetic equilibrium</a:t>
            </a:r>
            <a:br>
              <a:rPr lang="en-US" dirty="0"/>
            </a:br>
            <a:r>
              <a:rPr lang="en-US" u="sng" dirty="0"/>
              <a:t>B</a:t>
            </a:r>
            <a:r>
              <a:rPr lang="en-US" dirty="0"/>
              <a:t>(R, z)</a:t>
            </a:r>
          </a:p>
        </p:txBody>
      </p:sp>
      <p:sp>
        <p:nvSpPr>
          <p:cNvPr id="8" name="Rectangle 7">
            <a:extLst>
              <a:ext uri="{FF2B5EF4-FFF2-40B4-BE49-F238E27FC236}">
                <a16:creationId xmlns:a16="http://schemas.microsoft.com/office/drawing/2014/main" id="{6D789D8D-05E3-103B-FD6A-EDE775FEA030}"/>
              </a:ext>
            </a:extLst>
          </p:cNvPr>
          <p:cNvSpPr/>
          <p:nvPr/>
        </p:nvSpPr>
        <p:spPr>
          <a:xfrm>
            <a:off x="8225809" y="836712"/>
            <a:ext cx="1407157" cy="851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Kinetic profiles</a:t>
            </a:r>
            <a:br>
              <a:rPr lang="en-US" dirty="0"/>
            </a:br>
            <a:r>
              <a:rPr lang="en-US" dirty="0" err="1"/>
              <a:t>T</a:t>
            </a:r>
            <a:r>
              <a:rPr lang="en-US" baseline="-25000" dirty="0" err="1"/>
              <a:t>e</a:t>
            </a:r>
            <a:r>
              <a:rPr lang="en-US" dirty="0"/>
              <a:t>, n</a:t>
            </a:r>
            <a:r>
              <a:rPr lang="en-US" baseline="-25000" dirty="0"/>
              <a:t>e</a:t>
            </a:r>
            <a:endParaRPr lang="en-US" dirty="0"/>
          </a:p>
        </p:txBody>
      </p:sp>
      <p:sp>
        <p:nvSpPr>
          <p:cNvPr id="9" name="Rectangle 8">
            <a:extLst>
              <a:ext uri="{FF2B5EF4-FFF2-40B4-BE49-F238E27FC236}">
                <a16:creationId xmlns:a16="http://schemas.microsoft.com/office/drawing/2014/main" id="{D8257DAB-D2E5-20FD-C54C-B924160A3A3C}"/>
              </a:ext>
            </a:extLst>
          </p:cNvPr>
          <p:cNvSpPr/>
          <p:nvPr/>
        </p:nvSpPr>
        <p:spPr>
          <a:xfrm>
            <a:off x="9724247" y="1559475"/>
            <a:ext cx="1407157" cy="85170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ECE antenna / detector</a:t>
            </a:r>
            <a:br>
              <a:rPr lang="en-US" dirty="0"/>
            </a:br>
            <a:r>
              <a:rPr lang="en-US" u="sng" dirty="0"/>
              <a:t>x</a:t>
            </a:r>
            <a:r>
              <a:rPr lang="en-US" baseline="-25000" dirty="0"/>
              <a:t>0</a:t>
            </a:r>
            <a:r>
              <a:rPr lang="en-US" dirty="0"/>
              <a:t>, </a:t>
            </a:r>
            <a:r>
              <a:rPr lang="en-US" u="sng" dirty="0"/>
              <a:t>k</a:t>
            </a:r>
            <a:r>
              <a:rPr lang="en-US" baseline="-25000" dirty="0"/>
              <a:t>0</a:t>
            </a:r>
            <a:r>
              <a:rPr lang="en-US" dirty="0"/>
              <a:t>, w</a:t>
            </a:r>
            <a:r>
              <a:rPr lang="en-US" baseline="-25000" dirty="0"/>
              <a:t>0</a:t>
            </a:r>
            <a:r>
              <a:rPr lang="en-US" dirty="0"/>
              <a:t>, f</a:t>
            </a:r>
            <a:r>
              <a:rPr lang="en-US" baseline="-25000" dirty="0"/>
              <a:t>i</a:t>
            </a:r>
          </a:p>
        </p:txBody>
      </p:sp>
      <p:sp>
        <p:nvSpPr>
          <p:cNvPr id="10" name="Rectangle 9">
            <a:extLst>
              <a:ext uri="{FF2B5EF4-FFF2-40B4-BE49-F238E27FC236}">
                <a16:creationId xmlns:a16="http://schemas.microsoft.com/office/drawing/2014/main" id="{0689D338-FCD1-A162-FC8A-F13852B815CF}"/>
              </a:ext>
            </a:extLst>
          </p:cNvPr>
          <p:cNvSpPr/>
          <p:nvPr/>
        </p:nvSpPr>
        <p:spPr>
          <a:xfrm>
            <a:off x="10435208" y="3003146"/>
            <a:ext cx="1407157" cy="851707"/>
          </a:xfrm>
          <a:prstGeom prst="rect">
            <a:avLst/>
          </a:prstGeom>
          <a:solidFill>
            <a:schemeClr val="accent1">
              <a:lumMod val="75000"/>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Electrons distribution function</a:t>
            </a:r>
            <a:endParaRPr lang="en-US" baseline="-25000" dirty="0"/>
          </a:p>
        </p:txBody>
      </p:sp>
      <p:cxnSp>
        <p:nvCxnSpPr>
          <p:cNvPr id="11" name="Straight Arrow Connector 10">
            <a:extLst>
              <a:ext uri="{FF2B5EF4-FFF2-40B4-BE49-F238E27FC236}">
                <a16:creationId xmlns:a16="http://schemas.microsoft.com/office/drawing/2014/main" id="{D08348CC-8491-7EBD-A3E8-A69BD4B0D273}"/>
              </a:ext>
            </a:extLst>
          </p:cNvPr>
          <p:cNvCxnSpPr>
            <a:stCxn id="7" idx="2"/>
            <a:endCxn id="6" idx="0"/>
          </p:cNvCxnSpPr>
          <p:nvPr/>
        </p:nvCxnSpPr>
        <p:spPr>
          <a:xfrm>
            <a:off x="7430950" y="2411183"/>
            <a:ext cx="1498437" cy="43785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7AC718EF-72B0-F43B-6E65-9FD22E6A34E8}"/>
              </a:ext>
            </a:extLst>
          </p:cNvPr>
          <p:cNvCxnSpPr>
            <a:cxnSpLocks/>
            <a:stCxn id="8" idx="2"/>
            <a:endCxn id="6" idx="0"/>
          </p:cNvCxnSpPr>
          <p:nvPr/>
        </p:nvCxnSpPr>
        <p:spPr>
          <a:xfrm flipH="1">
            <a:off x="8929387" y="1688419"/>
            <a:ext cx="1" cy="11606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D75B2CB3-9875-34D9-743A-DD43F01EE4A3}"/>
              </a:ext>
            </a:extLst>
          </p:cNvPr>
          <p:cNvCxnSpPr>
            <a:cxnSpLocks/>
            <a:stCxn id="9" idx="2"/>
            <a:endCxn id="6" idx="0"/>
          </p:cNvCxnSpPr>
          <p:nvPr/>
        </p:nvCxnSpPr>
        <p:spPr>
          <a:xfrm flipH="1">
            <a:off x="8929387" y="2411182"/>
            <a:ext cx="1498439" cy="4378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A8D04E71-0087-EEBA-9AE8-EFE193DB92F4}"/>
              </a:ext>
            </a:extLst>
          </p:cNvPr>
          <p:cNvCxnSpPr>
            <a:cxnSpLocks/>
            <a:stCxn id="10" idx="1"/>
            <a:endCxn id="6" idx="3"/>
          </p:cNvCxnSpPr>
          <p:nvPr/>
        </p:nvCxnSpPr>
        <p:spPr>
          <a:xfrm flipH="1">
            <a:off x="9979253" y="3429000"/>
            <a:ext cx="45595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Rectangle 14">
            <a:extLst>
              <a:ext uri="{FF2B5EF4-FFF2-40B4-BE49-F238E27FC236}">
                <a16:creationId xmlns:a16="http://schemas.microsoft.com/office/drawing/2014/main" id="{D6F85AD2-82CA-AA2C-4FFD-2F796DCC50BF}"/>
              </a:ext>
            </a:extLst>
          </p:cNvPr>
          <p:cNvSpPr/>
          <p:nvPr/>
        </p:nvSpPr>
        <p:spPr>
          <a:xfrm>
            <a:off x="5843151" y="4516622"/>
            <a:ext cx="1407157" cy="8517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ECE spectrum T</a:t>
            </a:r>
            <a:r>
              <a:rPr lang="en-US" baseline="-25000" dirty="0"/>
              <a:t>rad</a:t>
            </a:r>
            <a:r>
              <a:rPr lang="en-US" dirty="0"/>
              <a:t>(f)</a:t>
            </a:r>
          </a:p>
        </p:txBody>
      </p:sp>
      <p:sp>
        <p:nvSpPr>
          <p:cNvPr id="16" name="Rectangle 15">
            <a:extLst>
              <a:ext uri="{FF2B5EF4-FFF2-40B4-BE49-F238E27FC236}">
                <a16:creationId xmlns:a16="http://schemas.microsoft.com/office/drawing/2014/main" id="{4D58FDF4-3CDB-48B4-6000-4E76EB29AD9F}"/>
              </a:ext>
            </a:extLst>
          </p:cNvPr>
          <p:cNvSpPr/>
          <p:nvPr/>
        </p:nvSpPr>
        <p:spPr>
          <a:xfrm>
            <a:off x="7430949" y="5180895"/>
            <a:ext cx="1407157" cy="8517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Radiation path</a:t>
            </a:r>
            <a:br>
              <a:rPr lang="en-US" dirty="0"/>
            </a:br>
            <a:r>
              <a:rPr lang="en-US" u="sng" dirty="0"/>
              <a:t>x</a:t>
            </a:r>
            <a:r>
              <a:rPr lang="en-US" dirty="0"/>
              <a:t>(s)</a:t>
            </a:r>
          </a:p>
        </p:txBody>
      </p:sp>
      <p:sp>
        <p:nvSpPr>
          <p:cNvPr id="17" name="Rectangle 16">
            <a:extLst>
              <a:ext uri="{FF2B5EF4-FFF2-40B4-BE49-F238E27FC236}">
                <a16:creationId xmlns:a16="http://schemas.microsoft.com/office/drawing/2014/main" id="{37425F83-301E-7503-D7A8-562D6B2A5F1F}"/>
              </a:ext>
            </a:extLst>
          </p:cNvPr>
          <p:cNvSpPr/>
          <p:nvPr/>
        </p:nvSpPr>
        <p:spPr>
          <a:xfrm>
            <a:off x="10608463" y="4516621"/>
            <a:ext cx="1407157" cy="851707"/>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dirty="0"/>
              <a:t>Velocity space analysis</a:t>
            </a:r>
          </a:p>
        </p:txBody>
      </p:sp>
      <p:cxnSp>
        <p:nvCxnSpPr>
          <p:cNvPr id="18" name="Straight Arrow Connector 17">
            <a:extLst>
              <a:ext uri="{FF2B5EF4-FFF2-40B4-BE49-F238E27FC236}">
                <a16:creationId xmlns:a16="http://schemas.microsoft.com/office/drawing/2014/main" id="{2ACBF490-5AC0-D23C-1B1E-288BFFDA4C44}"/>
              </a:ext>
            </a:extLst>
          </p:cNvPr>
          <p:cNvCxnSpPr>
            <a:cxnSpLocks/>
            <a:stCxn id="6" idx="2"/>
            <a:endCxn id="17" idx="0"/>
          </p:cNvCxnSpPr>
          <p:nvPr/>
        </p:nvCxnSpPr>
        <p:spPr>
          <a:xfrm>
            <a:off x="8929387" y="4008966"/>
            <a:ext cx="2382655" cy="5076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63290EC4-E98D-45C1-894E-0AB26D169B04}"/>
              </a:ext>
            </a:extLst>
          </p:cNvPr>
          <p:cNvCxnSpPr>
            <a:cxnSpLocks/>
            <a:stCxn id="6" idx="2"/>
            <a:endCxn id="16" idx="0"/>
          </p:cNvCxnSpPr>
          <p:nvPr/>
        </p:nvCxnSpPr>
        <p:spPr>
          <a:xfrm flipH="1">
            <a:off x="8134528" y="4008966"/>
            <a:ext cx="794859" cy="11719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AC53F2D9-B71A-3957-F697-A6822BA3FBBF}"/>
              </a:ext>
            </a:extLst>
          </p:cNvPr>
          <p:cNvCxnSpPr>
            <a:cxnSpLocks/>
            <a:stCxn id="6" idx="2"/>
            <a:endCxn id="15" idx="0"/>
          </p:cNvCxnSpPr>
          <p:nvPr/>
        </p:nvCxnSpPr>
        <p:spPr>
          <a:xfrm flipH="1">
            <a:off x="6546730" y="4008966"/>
            <a:ext cx="2382657" cy="5076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Rectangle 24">
            <a:extLst>
              <a:ext uri="{FF2B5EF4-FFF2-40B4-BE49-F238E27FC236}">
                <a16:creationId xmlns:a16="http://schemas.microsoft.com/office/drawing/2014/main" id="{0A9C5454-15A9-014F-0109-B07AE53D5E30}"/>
              </a:ext>
            </a:extLst>
          </p:cNvPr>
          <p:cNvSpPr/>
          <p:nvPr/>
        </p:nvSpPr>
        <p:spPr>
          <a:xfrm>
            <a:off x="9018747" y="5180895"/>
            <a:ext cx="1407157" cy="85170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t>Localization &amp; resolution</a:t>
            </a:r>
            <a:br>
              <a:rPr lang="en-US" dirty="0"/>
            </a:br>
            <a:r>
              <a:rPr lang="en-US" dirty="0"/>
              <a:t>&lt;</a:t>
            </a:r>
            <a:r>
              <a:rPr lang="en-US" u="sng" dirty="0"/>
              <a:t>x</a:t>
            </a:r>
            <a:r>
              <a:rPr lang="en-US" dirty="0"/>
              <a:t>&gt;(f), d</a:t>
            </a:r>
            <a:r>
              <a:rPr lang="en-US" u="sng" dirty="0"/>
              <a:t>x</a:t>
            </a:r>
            <a:r>
              <a:rPr lang="en-US" dirty="0"/>
              <a:t>(f)</a:t>
            </a:r>
          </a:p>
        </p:txBody>
      </p:sp>
      <p:cxnSp>
        <p:nvCxnSpPr>
          <p:cNvPr id="26" name="Straight Arrow Connector 25">
            <a:extLst>
              <a:ext uri="{FF2B5EF4-FFF2-40B4-BE49-F238E27FC236}">
                <a16:creationId xmlns:a16="http://schemas.microsoft.com/office/drawing/2014/main" id="{5A5DBEAE-4D87-59BB-0169-2EA361EB346B}"/>
              </a:ext>
            </a:extLst>
          </p:cNvPr>
          <p:cNvCxnSpPr>
            <a:cxnSpLocks/>
            <a:stCxn id="6" idx="2"/>
            <a:endCxn id="25" idx="0"/>
          </p:cNvCxnSpPr>
          <p:nvPr/>
        </p:nvCxnSpPr>
        <p:spPr>
          <a:xfrm>
            <a:off x="8929387" y="4008966"/>
            <a:ext cx="792939" cy="117192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Rectangle 28">
            <a:extLst>
              <a:ext uri="{FF2B5EF4-FFF2-40B4-BE49-F238E27FC236}">
                <a16:creationId xmlns:a16="http://schemas.microsoft.com/office/drawing/2014/main" id="{5A697F81-3866-A298-34CE-F17A7980EBB3}"/>
              </a:ext>
            </a:extLst>
          </p:cNvPr>
          <p:cNvSpPr/>
          <p:nvPr/>
        </p:nvSpPr>
        <p:spPr>
          <a:xfrm>
            <a:off x="6016408" y="2997235"/>
            <a:ext cx="1407157" cy="851707"/>
          </a:xfrm>
          <a:prstGeom prst="rect">
            <a:avLst/>
          </a:prstGeom>
          <a:solidFill>
            <a:schemeClr val="accent1">
              <a:lumMod val="75000"/>
              <a:alpha val="50000"/>
            </a:schemeClr>
          </a:solidFill>
          <a:ln w="1905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NTM islands width/phase</a:t>
            </a:r>
            <a:br>
              <a:rPr lang="en-US" dirty="0"/>
            </a:br>
            <a:r>
              <a:rPr lang="en-US" dirty="0" err="1"/>
              <a:t>w</a:t>
            </a:r>
            <a:r>
              <a:rPr lang="en-US" baseline="-25000" dirty="0" err="1"/>
              <a:t>NTM</a:t>
            </a:r>
            <a:r>
              <a:rPr lang="en-US" dirty="0"/>
              <a:t>, </a:t>
            </a:r>
            <a:r>
              <a:rPr lang="en-US" dirty="0" err="1">
                <a:latin typeface="Symbol" pitchFamily="2" charset="2"/>
              </a:rPr>
              <a:t>f</a:t>
            </a:r>
            <a:r>
              <a:rPr lang="en-US" baseline="-25000" dirty="0" err="1"/>
              <a:t>NTM</a:t>
            </a:r>
            <a:endParaRPr lang="en-US" baseline="-25000" dirty="0"/>
          </a:p>
        </p:txBody>
      </p:sp>
      <p:cxnSp>
        <p:nvCxnSpPr>
          <p:cNvPr id="30" name="Straight Arrow Connector 29">
            <a:extLst>
              <a:ext uri="{FF2B5EF4-FFF2-40B4-BE49-F238E27FC236}">
                <a16:creationId xmlns:a16="http://schemas.microsoft.com/office/drawing/2014/main" id="{3DB85997-2B43-E6C5-6C4D-BDB4FF6B0FBA}"/>
              </a:ext>
            </a:extLst>
          </p:cNvPr>
          <p:cNvCxnSpPr>
            <a:cxnSpLocks/>
            <a:stCxn id="29" idx="3"/>
            <a:endCxn id="6" idx="1"/>
          </p:cNvCxnSpPr>
          <p:nvPr/>
        </p:nvCxnSpPr>
        <p:spPr>
          <a:xfrm>
            <a:off x="7423565" y="3423089"/>
            <a:ext cx="455955" cy="591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6547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1364D-1952-6F6B-2EA8-27D8E3E782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DA7C0-8CFB-864F-F35B-8A9B17362B46}"/>
              </a:ext>
            </a:extLst>
          </p:cNvPr>
          <p:cNvSpPr>
            <a:spLocks noGrp="1"/>
          </p:cNvSpPr>
          <p:nvPr>
            <p:ph type="title"/>
          </p:nvPr>
        </p:nvSpPr>
        <p:spPr/>
        <p:txBody>
          <a:bodyPr/>
          <a:lstStyle/>
          <a:p>
            <a:r>
              <a:rPr lang="en-US" dirty="0"/>
              <a:t>Task description</a:t>
            </a:r>
          </a:p>
        </p:txBody>
      </p:sp>
      <p:sp>
        <p:nvSpPr>
          <p:cNvPr id="3" name="Content Placeholder 2">
            <a:extLst>
              <a:ext uri="{FF2B5EF4-FFF2-40B4-BE49-F238E27FC236}">
                <a16:creationId xmlns:a16="http://schemas.microsoft.com/office/drawing/2014/main" id="{110DC98A-B6D0-524D-D214-716654984AC9}"/>
              </a:ext>
            </a:extLst>
          </p:cNvPr>
          <p:cNvSpPr>
            <a:spLocks noGrp="1"/>
          </p:cNvSpPr>
          <p:nvPr>
            <p:ph idx="1"/>
          </p:nvPr>
        </p:nvSpPr>
        <p:spPr/>
        <p:txBody>
          <a:bodyPr>
            <a:noAutofit/>
          </a:bodyPr>
          <a:lstStyle/>
          <a:p>
            <a:pPr marL="0" indent="0">
              <a:buNone/>
            </a:pPr>
            <a:r>
              <a:rPr lang="en-US" sz="2000" dirty="0"/>
              <a:t>The task aims at providing simulation software for EC waves, both to </a:t>
            </a:r>
            <a:r>
              <a:rPr lang="en-US" sz="2000" b="1" dirty="0"/>
              <a:t>prepare plasma operation </a:t>
            </a:r>
            <a:r>
              <a:rPr lang="en-US" sz="2000" dirty="0"/>
              <a:t>and to </a:t>
            </a:r>
            <a:r>
              <a:rPr lang="en-US" sz="2000" b="1" dirty="0"/>
              <a:t>analyze experimental results</a:t>
            </a:r>
            <a:r>
              <a:rPr lang="en-US" sz="2000" dirty="0"/>
              <a:t>, modelling:</a:t>
            </a:r>
          </a:p>
          <a:p>
            <a:r>
              <a:rPr lang="en-US" sz="2000" dirty="0"/>
              <a:t>The EC HCD optical system</a:t>
            </a:r>
          </a:p>
          <a:p>
            <a:r>
              <a:rPr lang="en-US" sz="2000" dirty="0"/>
              <a:t>The ECE diagnostic antennas configuration</a:t>
            </a:r>
          </a:p>
          <a:p>
            <a:r>
              <a:rPr lang="en-US" sz="2000" dirty="0"/>
              <a:t>The interaction of EC waves with the plasma</a:t>
            </a:r>
          </a:p>
          <a:p>
            <a:endParaRPr lang="en-US" sz="2000" dirty="0"/>
          </a:p>
          <a:p>
            <a:pPr marL="0" indent="0">
              <a:buNone/>
            </a:pPr>
            <a:r>
              <a:rPr lang="en-US" sz="2000" b="1" dirty="0"/>
              <a:t>Deliverable D001: Consolidation of EC HCD and ECE modelling tools </a:t>
            </a:r>
            <a:endParaRPr lang="en-US" sz="2000" dirty="0"/>
          </a:p>
          <a:p>
            <a:r>
              <a:rPr lang="en-US" sz="2000" dirty="0"/>
              <a:t>Consolidation of EC HCD and ECE modelling tools (GRAY and SPECE) for use in the control room</a:t>
            </a:r>
          </a:p>
          <a:p>
            <a:r>
              <a:rPr lang="en-US" sz="2000" dirty="0"/>
              <a:t>Implementation of input data interface</a:t>
            </a:r>
          </a:p>
          <a:p>
            <a:r>
              <a:rPr lang="en-US" sz="2000" dirty="0"/>
              <a:t>Testing on Naka server</a:t>
            </a:r>
          </a:p>
          <a:p>
            <a:pPr marL="0" indent="0">
              <a:buNone/>
            </a:pPr>
            <a:r>
              <a:rPr lang="en-US" sz="2000" i="1" dirty="0"/>
              <a:t>Resources: 2PM (1PM ENEA + 1PM NCSRD)</a:t>
            </a:r>
          </a:p>
        </p:txBody>
      </p:sp>
      <p:sp>
        <p:nvSpPr>
          <p:cNvPr id="4" name="Footer Placeholder 3">
            <a:extLst>
              <a:ext uri="{FF2B5EF4-FFF2-40B4-BE49-F238E27FC236}">
                <a16:creationId xmlns:a16="http://schemas.microsoft.com/office/drawing/2014/main" id="{7A6A0554-DCCA-07D3-33A5-60CDF6EEE1F5}"/>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FE09D6CB-597C-424B-DDB4-999F2065206C}"/>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Tree>
    <p:extLst>
      <p:ext uri="{BB962C8B-B14F-4D97-AF65-F5344CB8AC3E}">
        <p14:creationId xmlns:p14="http://schemas.microsoft.com/office/powerpoint/2010/main" val="314565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B9DC-D353-012E-5E0F-870935D6C31F}"/>
              </a:ext>
            </a:extLst>
          </p:cNvPr>
          <p:cNvSpPr>
            <a:spLocks noGrp="1"/>
          </p:cNvSpPr>
          <p:nvPr>
            <p:ph type="title"/>
          </p:nvPr>
        </p:nvSpPr>
        <p:spPr/>
        <p:txBody>
          <a:bodyPr/>
          <a:lstStyle/>
          <a:p>
            <a:r>
              <a:rPr lang="en-US" dirty="0"/>
              <a:t>2025 results and current status (1/2)</a:t>
            </a:r>
          </a:p>
        </p:txBody>
      </p:sp>
      <p:sp>
        <p:nvSpPr>
          <p:cNvPr id="3" name="Content Placeholder 2">
            <a:extLst>
              <a:ext uri="{FF2B5EF4-FFF2-40B4-BE49-F238E27FC236}">
                <a16:creationId xmlns:a16="http://schemas.microsoft.com/office/drawing/2014/main" id="{0E25BCF1-92FE-97B6-7CDA-940735E3393E}"/>
              </a:ext>
            </a:extLst>
          </p:cNvPr>
          <p:cNvSpPr>
            <a:spLocks noGrp="1"/>
          </p:cNvSpPr>
          <p:nvPr>
            <p:ph idx="1"/>
          </p:nvPr>
        </p:nvSpPr>
        <p:spPr/>
        <p:txBody>
          <a:bodyPr>
            <a:noAutofit/>
          </a:bodyPr>
          <a:lstStyle/>
          <a:p>
            <a:r>
              <a:rPr lang="en-US" dirty="0"/>
              <a:t>Simulation tools installed on the Naka server</a:t>
            </a:r>
            <a:endParaRPr lang="en-US" sz="2200" dirty="0"/>
          </a:p>
          <a:p>
            <a:pPr lvl="1"/>
            <a:r>
              <a:rPr lang="en-US" dirty="0"/>
              <a:t>GRAY, for EC Heating and Current Drive (H&amp;CD) computation</a:t>
            </a:r>
          </a:p>
          <a:p>
            <a:pPr lvl="1"/>
            <a:r>
              <a:rPr lang="en-US" dirty="0"/>
              <a:t>SPECE, for Electron Cyclotron Emission (ECE) diagnostics data analysis</a:t>
            </a:r>
            <a:endParaRPr lang="en-US" sz="2200" dirty="0"/>
          </a:p>
          <a:p>
            <a:r>
              <a:rPr lang="en-US" dirty="0">
                <a:solidFill>
                  <a:schemeClr val="tx1">
                    <a:lumMod val="50000"/>
                    <a:lumOff val="50000"/>
                  </a:schemeClr>
                </a:solidFill>
              </a:rPr>
              <a:t>CLI interface</a:t>
            </a:r>
          </a:p>
          <a:p>
            <a:pPr lvl="1"/>
            <a:r>
              <a:rPr lang="en-US" dirty="0">
                <a:solidFill>
                  <a:schemeClr val="tx1">
                    <a:lumMod val="50000"/>
                    <a:lumOff val="50000"/>
                  </a:schemeClr>
                </a:solidFill>
              </a:rPr>
              <a:t>Parameters configuration</a:t>
            </a:r>
          </a:p>
          <a:p>
            <a:pPr lvl="1"/>
            <a:r>
              <a:rPr lang="en-US" dirty="0">
                <a:solidFill>
                  <a:schemeClr val="tx1">
                    <a:lumMod val="50000"/>
                    <a:lumOff val="50000"/>
                  </a:schemeClr>
                </a:solidFill>
              </a:rPr>
              <a:t>Run code</a:t>
            </a:r>
          </a:p>
          <a:p>
            <a:r>
              <a:rPr lang="en-US" dirty="0">
                <a:solidFill>
                  <a:schemeClr val="tx1">
                    <a:lumMod val="50000"/>
                    <a:lumOff val="50000"/>
                  </a:schemeClr>
                </a:solidFill>
              </a:rPr>
              <a:t>Python module (GRAY)</a:t>
            </a:r>
          </a:p>
          <a:p>
            <a:pPr lvl="1"/>
            <a:r>
              <a:rPr lang="en-US" dirty="0">
                <a:solidFill>
                  <a:schemeClr val="tx1">
                    <a:lumMod val="50000"/>
                    <a:lumOff val="50000"/>
                  </a:schemeClr>
                </a:solidFill>
              </a:rPr>
              <a:t>Input/output data import as NumPy struct arrays</a:t>
            </a:r>
          </a:p>
          <a:p>
            <a:pPr lvl="1"/>
            <a:r>
              <a:rPr lang="en-US" dirty="0">
                <a:solidFill>
                  <a:schemeClr val="tx1">
                    <a:lumMod val="50000"/>
                    <a:lumOff val="50000"/>
                  </a:schemeClr>
                </a:solidFill>
              </a:rPr>
              <a:t>Script for input/output data visualization</a:t>
            </a:r>
          </a:p>
          <a:p>
            <a:r>
              <a:rPr lang="en-US" dirty="0">
                <a:solidFill>
                  <a:schemeClr val="tx1">
                    <a:lumMod val="50000"/>
                    <a:lumOff val="50000"/>
                  </a:schemeClr>
                </a:solidFill>
              </a:rPr>
              <a:t>JT-60SA EC HCD optical model</a:t>
            </a:r>
          </a:p>
          <a:p>
            <a:pPr marL="685800" lvl="1" indent="-342900">
              <a:buFont typeface="+mj-lt"/>
              <a:buAutoNum type="alphaLcParenR"/>
            </a:pPr>
            <a:r>
              <a:rPr lang="en-US" dirty="0">
                <a:solidFill>
                  <a:schemeClr val="tx1">
                    <a:lumMod val="50000"/>
                    <a:lumOff val="50000"/>
                  </a:schemeClr>
                </a:solidFill>
              </a:rPr>
              <a:t>Integrated Commissioning / OP1 launcher (no mirrors)</a:t>
            </a:r>
          </a:p>
          <a:p>
            <a:pPr marL="685800" lvl="1" indent="-342900">
              <a:buFont typeface="+mj-lt"/>
              <a:buAutoNum type="alphaLcParenR"/>
            </a:pPr>
            <a:r>
              <a:rPr lang="en-US" dirty="0">
                <a:solidFill>
                  <a:schemeClr val="tx1">
                    <a:lumMod val="50000"/>
                    <a:lumOff val="50000"/>
                  </a:schemeClr>
                </a:solidFill>
              </a:rPr>
              <a:t>Complete EC launcher (full optical system)</a:t>
            </a:r>
          </a:p>
          <a:p>
            <a:pPr marL="342900" lvl="1" indent="0">
              <a:buNone/>
            </a:pPr>
            <a:r>
              <a:rPr lang="en-US" dirty="0">
                <a:solidFill>
                  <a:schemeClr val="tx1">
                    <a:lumMod val="50000"/>
                    <a:lumOff val="50000"/>
                  </a:schemeClr>
                </a:solidFill>
              </a:rPr>
              <a:t>82 GHz model copied from 110 GHz model. Beam divergence needs to be adjusted</a:t>
            </a:r>
            <a:endParaRPr lang="en-US" sz="2200" dirty="0">
              <a:solidFill>
                <a:schemeClr val="tx1">
                  <a:lumMod val="50000"/>
                  <a:lumOff val="50000"/>
                </a:schemeClr>
              </a:solidFill>
            </a:endParaRPr>
          </a:p>
          <a:p>
            <a:r>
              <a:rPr lang="en-US" dirty="0">
                <a:solidFill>
                  <a:schemeClr val="tx1">
                    <a:lumMod val="50000"/>
                    <a:lumOff val="50000"/>
                  </a:schemeClr>
                </a:solidFill>
              </a:rPr>
              <a:t>ECE diagnostics configuration still missing </a:t>
            </a:r>
            <a:r>
              <a:rPr lang="en-US" sz="1800" dirty="0">
                <a:solidFill>
                  <a:schemeClr val="tx1">
                    <a:lumMod val="50000"/>
                    <a:lumOff val="50000"/>
                  </a:schemeClr>
                </a:solidFill>
              </a:rPr>
              <a:t>(line-of-sight, antenna pattern, frequency range)</a:t>
            </a:r>
          </a:p>
          <a:p>
            <a:pPr marL="0" indent="0">
              <a:buNone/>
            </a:pPr>
            <a:endParaRPr lang="en-US" dirty="0"/>
          </a:p>
        </p:txBody>
      </p:sp>
      <p:sp>
        <p:nvSpPr>
          <p:cNvPr id="4" name="Footer Placeholder 3">
            <a:extLst>
              <a:ext uri="{FF2B5EF4-FFF2-40B4-BE49-F238E27FC236}">
                <a16:creationId xmlns:a16="http://schemas.microsoft.com/office/drawing/2014/main" id="{240516AC-02C2-64F3-85A2-E2B516CA5B03}"/>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F2A197E3-F6A4-850D-F781-80E345D3DB2F}"/>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Tree>
    <p:extLst>
      <p:ext uri="{BB962C8B-B14F-4D97-AF65-F5344CB8AC3E}">
        <p14:creationId xmlns:p14="http://schemas.microsoft.com/office/powerpoint/2010/main" val="346762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37CF0-CA38-301A-AF72-B74781377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FA3ED-D9E3-DF3C-F295-CFAB0A2B5B77}"/>
              </a:ext>
            </a:extLst>
          </p:cNvPr>
          <p:cNvSpPr>
            <a:spLocks noGrp="1"/>
          </p:cNvSpPr>
          <p:nvPr>
            <p:ph type="title"/>
          </p:nvPr>
        </p:nvSpPr>
        <p:spPr/>
        <p:txBody>
          <a:bodyPr/>
          <a:lstStyle/>
          <a:p>
            <a:r>
              <a:rPr lang="en-US" dirty="0"/>
              <a:t>2025 results and current status (1/2)</a:t>
            </a:r>
          </a:p>
        </p:txBody>
      </p:sp>
      <p:sp>
        <p:nvSpPr>
          <p:cNvPr id="3" name="Content Placeholder 2">
            <a:extLst>
              <a:ext uri="{FF2B5EF4-FFF2-40B4-BE49-F238E27FC236}">
                <a16:creationId xmlns:a16="http://schemas.microsoft.com/office/drawing/2014/main" id="{C0E5568A-ABC1-5077-6A95-99ADDB045E63}"/>
              </a:ext>
            </a:extLst>
          </p:cNvPr>
          <p:cNvSpPr>
            <a:spLocks noGrp="1"/>
          </p:cNvSpPr>
          <p:nvPr>
            <p:ph idx="1"/>
          </p:nvPr>
        </p:nvSpPr>
        <p:spPr/>
        <p:txBody>
          <a:bodyPr>
            <a:noAutofit/>
          </a:bodyPr>
          <a:lstStyle/>
          <a:p>
            <a:r>
              <a:rPr lang="en-US" dirty="0">
                <a:solidFill>
                  <a:schemeClr val="tx1">
                    <a:lumMod val="50000"/>
                    <a:lumOff val="50000"/>
                  </a:schemeClr>
                </a:solidFill>
              </a:rPr>
              <a:t>Simulation tools installed on the Naka server</a:t>
            </a:r>
            <a:endParaRPr lang="en-US" sz="2200" dirty="0">
              <a:solidFill>
                <a:schemeClr val="tx1">
                  <a:lumMod val="50000"/>
                  <a:lumOff val="50000"/>
                </a:schemeClr>
              </a:solidFill>
            </a:endParaRPr>
          </a:p>
          <a:p>
            <a:pPr lvl="1"/>
            <a:r>
              <a:rPr lang="en-US" dirty="0">
                <a:solidFill>
                  <a:schemeClr val="tx1">
                    <a:lumMod val="50000"/>
                    <a:lumOff val="50000"/>
                  </a:schemeClr>
                </a:solidFill>
              </a:rPr>
              <a:t>GRAY, for EC Heating and Current Drive (H&amp;CD) computation</a:t>
            </a:r>
          </a:p>
          <a:p>
            <a:pPr lvl="1"/>
            <a:r>
              <a:rPr lang="en-US" dirty="0">
                <a:solidFill>
                  <a:schemeClr val="tx1">
                    <a:lumMod val="50000"/>
                    <a:lumOff val="50000"/>
                  </a:schemeClr>
                </a:solidFill>
              </a:rPr>
              <a:t>SPECE, for Electron Cyclotron Emission (ECE) diagnostics data analysis</a:t>
            </a:r>
            <a:endParaRPr lang="en-US" sz="2200" dirty="0">
              <a:solidFill>
                <a:schemeClr val="tx1">
                  <a:lumMod val="50000"/>
                  <a:lumOff val="50000"/>
                </a:schemeClr>
              </a:solidFill>
            </a:endParaRPr>
          </a:p>
          <a:p>
            <a:r>
              <a:rPr lang="en-US" dirty="0"/>
              <a:t>CLI interface</a:t>
            </a:r>
          </a:p>
          <a:p>
            <a:pPr lvl="1"/>
            <a:r>
              <a:rPr lang="en-US" dirty="0"/>
              <a:t>Parameters configuration</a:t>
            </a:r>
          </a:p>
          <a:p>
            <a:pPr lvl="1"/>
            <a:r>
              <a:rPr lang="en-US" dirty="0"/>
              <a:t>Run code</a:t>
            </a:r>
          </a:p>
          <a:p>
            <a:r>
              <a:rPr lang="en-US" dirty="0">
                <a:solidFill>
                  <a:schemeClr val="tx1">
                    <a:lumMod val="50000"/>
                    <a:lumOff val="50000"/>
                  </a:schemeClr>
                </a:solidFill>
              </a:rPr>
              <a:t>Python module (GRAY)</a:t>
            </a:r>
          </a:p>
          <a:p>
            <a:pPr lvl="1"/>
            <a:r>
              <a:rPr lang="en-US" dirty="0">
                <a:solidFill>
                  <a:schemeClr val="tx1">
                    <a:lumMod val="50000"/>
                    <a:lumOff val="50000"/>
                  </a:schemeClr>
                </a:solidFill>
              </a:rPr>
              <a:t>Input/output data import as NumPy struct arrays</a:t>
            </a:r>
          </a:p>
          <a:p>
            <a:pPr lvl="1"/>
            <a:r>
              <a:rPr lang="en-US" dirty="0">
                <a:solidFill>
                  <a:schemeClr val="tx1">
                    <a:lumMod val="50000"/>
                    <a:lumOff val="50000"/>
                  </a:schemeClr>
                </a:solidFill>
              </a:rPr>
              <a:t>Script for input/output data visualization</a:t>
            </a:r>
          </a:p>
          <a:p>
            <a:r>
              <a:rPr lang="en-US" dirty="0">
                <a:solidFill>
                  <a:schemeClr val="tx1">
                    <a:lumMod val="50000"/>
                    <a:lumOff val="50000"/>
                  </a:schemeClr>
                </a:solidFill>
              </a:rPr>
              <a:t>JT-60SA EC HCD optical model</a:t>
            </a:r>
          </a:p>
          <a:p>
            <a:pPr marL="685800" lvl="1" indent="-342900">
              <a:buFont typeface="+mj-lt"/>
              <a:buAutoNum type="alphaLcParenR"/>
            </a:pPr>
            <a:r>
              <a:rPr lang="en-US" dirty="0">
                <a:solidFill>
                  <a:schemeClr val="tx1">
                    <a:lumMod val="50000"/>
                    <a:lumOff val="50000"/>
                  </a:schemeClr>
                </a:solidFill>
              </a:rPr>
              <a:t>Integrated Commissioning / OP1 launcher (no mirrors)</a:t>
            </a:r>
          </a:p>
          <a:p>
            <a:pPr marL="685800" lvl="1" indent="-342900">
              <a:buFont typeface="+mj-lt"/>
              <a:buAutoNum type="alphaLcParenR"/>
            </a:pPr>
            <a:r>
              <a:rPr lang="en-US" dirty="0">
                <a:solidFill>
                  <a:schemeClr val="tx1">
                    <a:lumMod val="50000"/>
                    <a:lumOff val="50000"/>
                  </a:schemeClr>
                </a:solidFill>
              </a:rPr>
              <a:t>Complete EC launcher (full optical system)</a:t>
            </a:r>
          </a:p>
          <a:p>
            <a:pPr marL="342900" lvl="1" indent="0">
              <a:buNone/>
            </a:pPr>
            <a:r>
              <a:rPr lang="en-US" dirty="0">
                <a:solidFill>
                  <a:schemeClr val="tx1">
                    <a:lumMod val="50000"/>
                    <a:lumOff val="50000"/>
                  </a:schemeClr>
                </a:solidFill>
              </a:rPr>
              <a:t>82 GHz model copied from 110 GHz model. Beam divergence needs to be adjusted</a:t>
            </a:r>
            <a:endParaRPr lang="en-US" sz="2200" dirty="0">
              <a:solidFill>
                <a:schemeClr val="tx1">
                  <a:lumMod val="50000"/>
                  <a:lumOff val="50000"/>
                </a:schemeClr>
              </a:solidFill>
            </a:endParaRPr>
          </a:p>
          <a:p>
            <a:r>
              <a:rPr lang="en-US" dirty="0">
                <a:solidFill>
                  <a:schemeClr val="tx1">
                    <a:lumMod val="50000"/>
                    <a:lumOff val="50000"/>
                  </a:schemeClr>
                </a:solidFill>
              </a:rPr>
              <a:t>ECE diagnostics configuration still missing </a:t>
            </a:r>
            <a:r>
              <a:rPr lang="en-US" sz="1800" dirty="0">
                <a:solidFill>
                  <a:schemeClr val="tx1">
                    <a:lumMod val="50000"/>
                    <a:lumOff val="50000"/>
                  </a:schemeClr>
                </a:solidFill>
              </a:rPr>
              <a:t>(line-of-sight, antenna pattern, frequency range)</a:t>
            </a:r>
          </a:p>
          <a:p>
            <a:pPr marL="0" indent="0">
              <a:buNone/>
            </a:pPr>
            <a:endParaRPr lang="en-US" dirty="0"/>
          </a:p>
        </p:txBody>
      </p:sp>
      <p:sp>
        <p:nvSpPr>
          <p:cNvPr id="4" name="Footer Placeholder 3">
            <a:extLst>
              <a:ext uri="{FF2B5EF4-FFF2-40B4-BE49-F238E27FC236}">
                <a16:creationId xmlns:a16="http://schemas.microsoft.com/office/drawing/2014/main" id="{722D6AC4-828F-47C7-B5CD-E68A20E25AAA}"/>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EF4D7FAE-092B-A46B-1C87-4FB382F45F62}"/>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6" name="Text Box 3">
            <a:extLst>
              <a:ext uri="{FF2B5EF4-FFF2-40B4-BE49-F238E27FC236}">
                <a16:creationId xmlns:a16="http://schemas.microsoft.com/office/drawing/2014/main" id="{B75277D9-951D-286F-DCC1-BB19D0000E4A}"/>
              </a:ext>
            </a:extLst>
          </p:cNvPr>
          <p:cNvSpPr txBox="1"/>
          <p:nvPr/>
        </p:nvSpPr>
        <p:spPr>
          <a:xfrm>
            <a:off x="5987249" y="2039967"/>
            <a:ext cx="6061710" cy="1641061"/>
          </a:xfrm>
          <a:prstGeom prst="rect">
            <a:avLst/>
          </a:prstGeom>
          <a:solidFill>
            <a:schemeClr val="bg1">
              <a:lumMod val="9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gray -c inputs/</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gray.ini</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-g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raytracing.nrayr</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=1 -g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raytracing.ipass</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=1 -g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antenna.fghz</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=82 -g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antenna.iox</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=MODE_O -v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[0006963]</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[main]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using GRAY INI config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[0039175]</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gray_tables:find_flux_surfaces</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constant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ψ</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surfaces for: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[0039202]</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gray_tables:find_flux_surfaces</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q=1.50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ψ_n</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=0.382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ρ_p</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=0.618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ρ_t</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=0.503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[0039211]</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gray_tables:find_flux_surfaces</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q=2.00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ψ_n</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=0.618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ρ_p</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=0.786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ρ_t</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=0.692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[0039218]</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gray_core:gray_main</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initial position: 521. 0.00 177.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[0039223]</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err="1">
                <a:solidFill>
                  <a:srgbClr val="000000"/>
                </a:solidFill>
                <a:effectLst/>
                <a:latin typeface="Menlo" panose="020B0609030804020204" pitchFamily="49" charset="0"/>
                <a:ea typeface="Calibri" panose="020F0502020204030204" pitchFamily="34" charset="0"/>
                <a:cs typeface="Times New Roman" panose="02020603050405020304" pitchFamily="18" charset="0"/>
              </a:rPr>
              <a:t>gray_core:gray_main</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initial direction: α=36. β=0.0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a:t>
            </a: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[0074726]</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[main]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total absorption: P=0.208E-1 MW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effectLst/>
                <a:latin typeface="Menlo" panose="020B0609030804020204" pitchFamily="49" charset="0"/>
                <a:ea typeface="Calibri" panose="020F0502020204030204" pitchFamily="34" charset="0"/>
                <a:cs typeface="Times New Roman" panose="02020603050405020304" pitchFamily="18" charset="0"/>
              </a:rPr>
              <a:t>[0074728]</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[main] [</a:t>
            </a:r>
            <a:r>
              <a:rPr lang="en-US" sz="800" dirty="0">
                <a:solidFill>
                  <a:srgbClr val="39C026"/>
                </a:solidFill>
                <a:effectLst/>
                <a:latin typeface="Menlo" panose="020B0609030804020204" pitchFamily="49" charset="0"/>
                <a:ea typeface="Calibri" panose="020F0502020204030204" pitchFamily="34" charset="0"/>
                <a:cs typeface="Times New Roman" panose="02020603050405020304" pitchFamily="18" charset="0"/>
              </a:rPr>
              <a:t>info</a:t>
            </a:r>
            <a:r>
              <a:rPr lang="en-US" sz="800" dirty="0">
                <a:solidFill>
                  <a:srgbClr val="000000"/>
                </a:solidFill>
                <a:effectLst/>
                <a:latin typeface="Menlo" panose="020B0609030804020204" pitchFamily="49" charset="0"/>
                <a:ea typeface="Calibri" panose="020F0502020204030204" pitchFamily="34" charset="0"/>
                <a:cs typeface="Times New Roman" panose="02020603050405020304" pitchFamily="18" charset="0"/>
              </a:rPr>
              <a:t>] total current drive: I=0.132E-2 kA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150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3C4C5-AF94-46B8-CFA3-FCC1C5646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333C9-5008-9011-5912-0DC794E02AC9}"/>
              </a:ext>
            </a:extLst>
          </p:cNvPr>
          <p:cNvSpPr>
            <a:spLocks noGrp="1"/>
          </p:cNvSpPr>
          <p:nvPr>
            <p:ph type="title"/>
          </p:nvPr>
        </p:nvSpPr>
        <p:spPr/>
        <p:txBody>
          <a:bodyPr/>
          <a:lstStyle/>
          <a:p>
            <a:r>
              <a:rPr lang="en-US" dirty="0"/>
              <a:t>2025 results and current status (1/2)</a:t>
            </a:r>
          </a:p>
        </p:txBody>
      </p:sp>
      <p:sp>
        <p:nvSpPr>
          <p:cNvPr id="3" name="Content Placeholder 2">
            <a:extLst>
              <a:ext uri="{FF2B5EF4-FFF2-40B4-BE49-F238E27FC236}">
                <a16:creationId xmlns:a16="http://schemas.microsoft.com/office/drawing/2014/main" id="{46A754E1-4D3B-F8B8-B7A8-94E857D1832E}"/>
              </a:ext>
            </a:extLst>
          </p:cNvPr>
          <p:cNvSpPr>
            <a:spLocks noGrp="1"/>
          </p:cNvSpPr>
          <p:nvPr>
            <p:ph idx="1"/>
          </p:nvPr>
        </p:nvSpPr>
        <p:spPr/>
        <p:txBody>
          <a:bodyPr>
            <a:noAutofit/>
          </a:bodyPr>
          <a:lstStyle/>
          <a:p>
            <a:r>
              <a:rPr lang="en-US" dirty="0">
                <a:solidFill>
                  <a:schemeClr val="tx1">
                    <a:lumMod val="50000"/>
                    <a:lumOff val="50000"/>
                  </a:schemeClr>
                </a:solidFill>
              </a:rPr>
              <a:t>Simulation tools installed on the Naka server</a:t>
            </a:r>
            <a:endParaRPr lang="en-US" sz="2200" dirty="0">
              <a:solidFill>
                <a:schemeClr val="tx1">
                  <a:lumMod val="50000"/>
                  <a:lumOff val="50000"/>
                </a:schemeClr>
              </a:solidFill>
            </a:endParaRPr>
          </a:p>
          <a:p>
            <a:pPr lvl="1"/>
            <a:r>
              <a:rPr lang="en-US" dirty="0">
                <a:solidFill>
                  <a:schemeClr val="tx1">
                    <a:lumMod val="50000"/>
                    <a:lumOff val="50000"/>
                  </a:schemeClr>
                </a:solidFill>
              </a:rPr>
              <a:t>GRAY, for EC Heating and Current Drive (H&amp;CD) computation</a:t>
            </a:r>
          </a:p>
          <a:p>
            <a:pPr lvl="1"/>
            <a:r>
              <a:rPr lang="en-US" dirty="0">
                <a:solidFill>
                  <a:schemeClr val="tx1">
                    <a:lumMod val="50000"/>
                    <a:lumOff val="50000"/>
                  </a:schemeClr>
                </a:solidFill>
              </a:rPr>
              <a:t>SPECE, for Electron Cyclotron Emission (ECE) diagnostics data analysis</a:t>
            </a:r>
            <a:endParaRPr lang="en-US" sz="2200" dirty="0">
              <a:solidFill>
                <a:schemeClr val="tx1">
                  <a:lumMod val="50000"/>
                  <a:lumOff val="50000"/>
                </a:schemeClr>
              </a:solidFill>
            </a:endParaRPr>
          </a:p>
          <a:p>
            <a:r>
              <a:rPr lang="en-US" dirty="0">
                <a:solidFill>
                  <a:schemeClr val="tx1">
                    <a:lumMod val="50000"/>
                    <a:lumOff val="50000"/>
                  </a:schemeClr>
                </a:solidFill>
              </a:rPr>
              <a:t>CLI interface</a:t>
            </a:r>
          </a:p>
          <a:p>
            <a:pPr lvl="1"/>
            <a:r>
              <a:rPr lang="en-US" dirty="0">
                <a:solidFill>
                  <a:schemeClr val="tx1">
                    <a:lumMod val="50000"/>
                    <a:lumOff val="50000"/>
                  </a:schemeClr>
                </a:solidFill>
              </a:rPr>
              <a:t>Parameters configuration</a:t>
            </a:r>
          </a:p>
          <a:p>
            <a:pPr lvl="1"/>
            <a:r>
              <a:rPr lang="en-US" dirty="0">
                <a:solidFill>
                  <a:schemeClr val="tx1">
                    <a:lumMod val="50000"/>
                    <a:lumOff val="50000"/>
                  </a:schemeClr>
                </a:solidFill>
              </a:rPr>
              <a:t>Run code</a:t>
            </a:r>
          </a:p>
          <a:p>
            <a:r>
              <a:rPr lang="en-US" dirty="0"/>
              <a:t>Python module (GRAY)</a:t>
            </a:r>
          </a:p>
          <a:p>
            <a:pPr lvl="1"/>
            <a:r>
              <a:rPr lang="en-US" dirty="0"/>
              <a:t>Input/output data import as NumPy struct arrays</a:t>
            </a:r>
          </a:p>
          <a:p>
            <a:pPr lvl="1"/>
            <a:r>
              <a:rPr lang="en-US" dirty="0"/>
              <a:t>Script for input/output data visualization</a:t>
            </a:r>
          </a:p>
          <a:p>
            <a:r>
              <a:rPr lang="en-US" dirty="0">
                <a:solidFill>
                  <a:schemeClr val="tx1">
                    <a:lumMod val="50000"/>
                    <a:lumOff val="50000"/>
                  </a:schemeClr>
                </a:solidFill>
              </a:rPr>
              <a:t>JT-60SA EC HCD optical model</a:t>
            </a:r>
          </a:p>
          <a:p>
            <a:pPr marL="685800" lvl="1" indent="-342900">
              <a:buFont typeface="+mj-lt"/>
              <a:buAutoNum type="alphaLcParenR"/>
            </a:pPr>
            <a:r>
              <a:rPr lang="en-US" dirty="0">
                <a:solidFill>
                  <a:schemeClr val="tx1">
                    <a:lumMod val="50000"/>
                    <a:lumOff val="50000"/>
                  </a:schemeClr>
                </a:solidFill>
              </a:rPr>
              <a:t>Integrated Commissioning / OP1 launcher (no mirrors)</a:t>
            </a:r>
          </a:p>
          <a:p>
            <a:pPr marL="685800" lvl="1" indent="-342900">
              <a:buFont typeface="+mj-lt"/>
              <a:buAutoNum type="alphaLcParenR"/>
            </a:pPr>
            <a:r>
              <a:rPr lang="en-US" dirty="0">
                <a:solidFill>
                  <a:schemeClr val="tx1">
                    <a:lumMod val="50000"/>
                    <a:lumOff val="50000"/>
                  </a:schemeClr>
                </a:solidFill>
              </a:rPr>
              <a:t>Complete EC launcher (full optical system)</a:t>
            </a:r>
          </a:p>
          <a:p>
            <a:pPr marL="342900" lvl="1" indent="0">
              <a:buNone/>
            </a:pPr>
            <a:r>
              <a:rPr lang="en-US" dirty="0">
                <a:solidFill>
                  <a:schemeClr val="tx1">
                    <a:lumMod val="50000"/>
                    <a:lumOff val="50000"/>
                  </a:schemeClr>
                </a:solidFill>
              </a:rPr>
              <a:t>82 GHz model copied from 110 GHz model. Beam divergence needs to be adjusted</a:t>
            </a:r>
            <a:endParaRPr lang="en-US" sz="2200" dirty="0">
              <a:solidFill>
                <a:schemeClr val="tx1">
                  <a:lumMod val="50000"/>
                  <a:lumOff val="50000"/>
                </a:schemeClr>
              </a:solidFill>
            </a:endParaRPr>
          </a:p>
          <a:p>
            <a:r>
              <a:rPr lang="en-US" dirty="0">
                <a:solidFill>
                  <a:schemeClr val="tx1">
                    <a:lumMod val="50000"/>
                    <a:lumOff val="50000"/>
                  </a:schemeClr>
                </a:solidFill>
              </a:rPr>
              <a:t>ECE diagnostics configuration still missing </a:t>
            </a:r>
            <a:r>
              <a:rPr lang="en-US" sz="1800" dirty="0">
                <a:solidFill>
                  <a:schemeClr val="tx1">
                    <a:lumMod val="50000"/>
                    <a:lumOff val="50000"/>
                  </a:schemeClr>
                </a:solidFill>
              </a:rPr>
              <a:t>(line-of-sight, antenna pattern, frequency range)</a:t>
            </a:r>
          </a:p>
          <a:p>
            <a:pPr marL="0" indent="0">
              <a:buNone/>
            </a:pPr>
            <a:endParaRPr lang="en-US" dirty="0"/>
          </a:p>
        </p:txBody>
      </p:sp>
      <p:sp>
        <p:nvSpPr>
          <p:cNvPr id="4" name="Footer Placeholder 3">
            <a:extLst>
              <a:ext uri="{FF2B5EF4-FFF2-40B4-BE49-F238E27FC236}">
                <a16:creationId xmlns:a16="http://schemas.microsoft.com/office/drawing/2014/main" id="{17CD9E57-8D71-0E13-A27E-B135B4C1E668}"/>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3C8166F5-56C3-E8D1-B03B-322D14F6C791}"/>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sp>
        <p:nvSpPr>
          <p:cNvPr id="6" name="Text Box 3">
            <a:extLst>
              <a:ext uri="{FF2B5EF4-FFF2-40B4-BE49-F238E27FC236}">
                <a16:creationId xmlns:a16="http://schemas.microsoft.com/office/drawing/2014/main" id="{C317EDC1-7D92-FF33-7EE7-2141B3AFD84E}"/>
              </a:ext>
            </a:extLst>
          </p:cNvPr>
          <p:cNvSpPr txBox="1"/>
          <p:nvPr/>
        </p:nvSpPr>
        <p:spPr>
          <a:xfrm>
            <a:off x="6686736" y="3904503"/>
            <a:ext cx="5025887" cy="810217"/>
          </a:xfrm>
          <a:prstGeom prst="rect">
            <a:avLst/>
          </a:prstGeom>
          <a:solidFill>
            <a:schemeClr val="bg1">
              <a:lumMod val="9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buNone/>
            </a:pPr>
            <a:r>
              <a:rPr lang="en-US" sz="800" dirty="0">
                <a:effectLst/>
                <a:latin typeface="Menlo" panose="020B0609030804020204" pitchFamily="49" charset="0"/>
                <a:ea typeface="Calibri" panose="020F0502020204030204" pitchFamily="34" charset="0"/>
                <a:cs typeface="Times New Roman" panose="02020603050405020304" pitchFamily="18" charset="0"/>
              </a:rPr>
              <a:t>$ gray-visual -h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800" dirty="0">
                <a:effectLst/>
                <a:latin typeface="Menlo" panose="020B0609030804020204" pitchFamily="49" charset="0"/>
                <a:ea typeface="Calibri" panose="020F0502020204030204" pitchFamily="34" charset="0"/>
                <a:cs typeface="Times New Roman" panose="02020603050405020304" pitchFamily="18" charset="0"/>
              </a:rPr>
              <a:t>usage: </a:t>
            </a:r>
            <a:r>
              <a:rPr lang="en-US" sz="800" dirty="0" err="1">
                <a:effectLst/>
                <a:latin typeface="Menlo" panose="020B0609030804020204" pitchFamily="49" charset="0"/>
                <a:ea typeface="Calibri" panose="020F0502020204030204" pitchFamily="34" charset="0"/>
                <a:cs typeface="Times New Roman" panose="02020603050405020304" pitchFamily="18" charset="0"/>
              </a:rPr>
              <a:t>gray_visual</a:t>
            </a:r>
            <a:r>
              <a:rPr lang="en-US" sz="800" dirty="0">
                <a:effectLst/>
                <a:latin typeface="Menlo" panose="020B0609030804020204" pitchFamily="49" charset="0"/>
                <a:ea typeface="Calibri" panose="020F0502020204030204" pitchFamily="34" charset="0"/>
                <a:cs typeface="Times New Roman" panose="02020603050405020304" pitchFamily="18" charset="0"/>
              </a:rPr>
              <a:t> [-h] [--kind {</a:t>
            </a:r>
            <a:r>
              <a:rPr lang="en-US" sz="800" dirty="0" err="1">
                <a:effectLst/>
                <a:latin typeface="Menlo" panose="020B0609030804020204" pitchFamily="49" charset="0"/>
                <a:ea typeface="Calibri" panose="020F0502020204030204" pitchFamily="34" charset="0"/>
                <a:cs typeface="Times New Roman" panose="02020603050405020304" pitchFamily="18" charset="0"/>
              </a:rPr>
              <a:t>raytracing,beam,profiles,inputs</a:t>
            </a:r>
            <a:r>
              <a:rPr lang="en-US" sz="800" dirty="0">
                <a:effectLst/>
                <a:latin typeface="Menlo" panose="020B0609030804020204" pitchFamily="49" charset="0"/>
                <a:ea typeface="Calibri" panose="020F0502020204030204" pitchFamily="34" charset="0"/>
                <a:cs typeface="Times New Roman" panose="02020603050405020304" pitchFamily="18" charset="0"/>
              </a:rPr>
              <a:t>} [{</a:t>
            </a:r>
            <a:r>
              <a:rPr lang="en-US" sz="800" dirty="0" err="1">
                <a:effectLst/>
                <a:latin typeface="Menlo" panose="020B0609030804020204" pitchFamily="49" charset="0"/>
                <a:ea typeface="Calibri" panose="020F0502020204030204" pitchFamily="34" charset="0"/>
                <a:cs typeface="Times New Roman" panose="02020603050405020304" pitchFamily="18" charset="0"/>
              </a:rPr>
              <a:t>raytracing,beam,profiles,inputs</a:t>
            </a:r>
            <a:r>
              <a:rPr lang="en-US" sz="800" dirty="0">
                <a:effectLst/>
                <a:latin typeface="Menlo" panose="020B0609030804020204" pitchFamily="49" charset="0"/>
                <a:ea typeface="Calibri" panose="020F0502020204030204" pitchFamily="34" charset="0"/>
                <a:cs typeface="Times New Roman" panose="02020603050405020304" pitchFamily="18" charset="0"/>
              </a:rPr>
              <a:t>} ...]] [--</a:t>
            </a:r>
            <a:r>
              <a:rPr lang="en-US" sz="800" dirty="0" err="1">
                <a:effectLst/>
                <a:latin typeface="Menlo" panose="020B0609030804020204" pitchFamily="49" charset="0"/>
                <a:ea typeface="Calibri" panose="020F0502020204030204" pitchFamily="34" charset="0"/>
                <a:cs typeface="Times New Roman" panose="02020603050405020304" pitchFamily="18" charset="0"/>
              </a:rPr>
              <a:t>outfile</a:t>
            </a:r>
            <a:r>
              <a:rPr lang="en-US" sz="800" dirty="0">
                <a:effectLst/>
                <a:latin typeface="Menlo" panose="020B0609030804020204" pitchFamily="49" charset="0"/>
                <a:ea typeface="Calibri" panose="020F0502020204030204" pitchFamily="34" charset="0"/>
                <a:cs typeface="Times New Roman" panose="02020603050405020304" pitchFamily="18" charset="0"/>
              </a:rPr>
              <a:t> FILE]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800" dirty="0">
                <a:effectLst/>
                <a:latin typeface="Menlo" panose="020B0609030804020204" pitchFamily="49" charset="0"/>
                <a:ea typeface="Calibri" panose="020F0502020204030204" pitchFamily="34" charset="0"/>
                <a:cs typeface="Times New Roman" panose="02020603050405020304" pitchFamily="18" charset="0"/>
              </a:rPr>
              <a:t>                   [--interactive] [--legend | --no-legend]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buNone/>
            </a:pPr>
            <a:r>
              <a:rPr lang="en-US" sz="800" dirty="0">
                <a:effectLst/>
                <a:latin typeface="Menlo" panose="020B0609030804020204" pitchFamily="49" charset="0"/>
                <a:ea typeface="Calibri" panose="020F0502020204030204" pitchFamily="34" charset="0"/>
                <a:cs typeface="Times New Roman" panose="02020603050405020304" pitchFamily="18" charset="0"/>
              </a:rPr>
              <a:t>                   inputs outputs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3">
            <a:extLst>
              <a:ext uri="{FF2B5EF4-FFF2-40B4-BE49-F238E27FC236}">
                <a16:creationId xmlns:a16="http://schemas.microsoft.com/office/drawing/2014/main" id="{BBD5EBF1-B2F5-1DBF-EA1A-027191B624DF}"/>
              </a:ext>
            </a:extLst>
          </p:cNvPr>
          <p:cNvSpPr txBox="1"/>
          <p:nvPr/>
        </p:nvSpPr>
        <p:spPr>
          <a:xfrm>
            <a:off x="6686736" y="2166730"/>
            <a:ext cx="5025887" cy="1550775"/>
          </a:xfrm>
          <a:prstGeom prst="rect">
            <a:avLst/>
          </a:prstGeom>
          <a:solidFill>
            <a:schemeClr val="bg1">
              <a:lumMod val="9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buNone/>
            </a:pPr>
            <a:r>
              <a:rPr lang="en-US" sz="800" dirty="0">
                <a:effectLst/>
                <a:latin typeface="Menlo" panose="020B0609030804020204" pitchFamily="49" charset="0"/>
                <a:ea typeface="Calibri" panose="020F0502020204030204" pitchFamily="34" charset="0"/>
                <a:cs typeface="Times New Roman" panose="02020603050405020304" pitchFamily="18" charset="0"/>
              </a:rPr>
              <a:t>$ python</a:t>
            </a:r>
          </a:p>
          <a:p>
            <a:pPr marL="0" marR="0">
              <a:lnSpc>
                <a:spcPct val="115000"/>
              </a:lnSpc>
              <a:buNone/>
            </a:pPr>
            <a:r>
              <a:rPr lang="en-US" sz="800" dirty="0">
                <a:effectLst/>
                <a:latin typeface="Menlo" panose="020B0609030804020204" pitchFamily="49" charset="0"/>
                <a:ea typeface="Calibri" panose="020F0502020204030204" pitchFamily="34" charset="0"/>
                <a:cs typeface="Times New Roman" panose="02020603050405020304" pitchFamily="18" charset="0"/>
              </a:rPr>
              <a:t>&gt;&gt;&gt; import gray</a:t>
            </a:r>
          </a:p>
          <a:p>
            <a:pPr marL="0" marR="0">
              <a:lnSpc>
                <a:spcPct val="115000"/>
              </a:lnSpc>
              <a:buNone/>
            </a:pPr>
            <a:r>
              <a:rPr lang="en-US" sz="800" dirty="0">
                <a:effectLst/>
                <a:latin typeface="Menlo" panose="020B0609030804020204" pitchFamily="49" charset="0"/>
                <a:ea typeface="Calibri" panose="020F0502020204030204" pitchFamily="34" charset="0"/>
                <a:cs typeface="Times New Roman" panose="02020603050405020304" pitchFamily="18" charset="0"/>
              </a:rPr>
              <a:t>&gt;&gt;&gt; d = </a:t>
            </a:r>
            <a:r>
              <a:rPr lang="en-US" sz="800" dirty="0" err="1">
                <a:effectLst/>
                <a:latin typeface="Menlo" panose="020B0609030804020204" pitchFamily="49" charset="0"/>
                <a:ea typeface="Calibri" panose="020F0502020204030204" pitchFamily="34" charset="0"/>
                <a:cs typeface="Times New Roman" panose="02020603050405020304" pitchFamily="18" charset="0"/>
              </a:rPr>
              <a:t>gray.read_table</a:t>
            </a:r>
            <a:r>
              <a:rPr lang="en-US" sz="800" dirty="0">
                <a:effectLst/>
                <a:latin typeface="Menlo" panose="020B0609030804020204" pitchFamily="49" charset="0"/>
                <a:ea typeface="Calibri" panose="020F0502020204030204" pitchFamily="34" charset="0"/>
                <a:cs typeface="Times New Roman" panose="02020603050405020304" pitchFamily="18" charset="0"/>
              </a:rPr>
              <a:t>(‘’)</a:t>
            </a:r>
          </a:p>
          <a:p>
            <a:pPr marL="0" marR="0">
              <a:lnSpc>
                <a:spcPct val="115000"/>
              </a:lnSpc>
              <a:buNone/>
            </a:pPr>
            <a:r>
              <a:rPr lang="en-US" sz="800" dirty="0">
                <a:latin typeface="Menlo" panose="020B0609030804020204" pitchFamily="49" charset="0"/>
                <a:ea typeface="Calibri" panose="020F0502020204030204" pitchFamily="34" charset="0"/>
                <a:cs typeface="Times New Roman" panose="02020603050405020304" pitchFamily="18" charset="0"/>
              </a:rPr>
              <a:t>&gt;&gt;&gt; type(d)</a:t>
            </a:r>
          </a:p>
          <a:p>
            <a:pPr marL="0" marR="0">
              <a:lnSpc>
                <a:spcPct val="115000"/>
              </a:lnSpc>
              <a:buNone/>
            </a:pPr>
            <a:r>
              <a:rPr lang="en-US" sz="800" dirty="0">
                <a:latin typeface="Menlo" panose="020B0609030804020204" pitchFamily="49" charset="0"/>
                <a:ea typeface="Calibri" panose="020F0502020204030204" pitchFamily="34" charset="0"/>
                <a:cs typeface="Times New Roman" panose="02020603050405020304" pitchFamily="18" charset="0"/>
              </a:rPr>
              <a:t>&lt;class '</a:t>
            </a:r>
            <a:r>
              <a:rPr lang="en-US" sz="800" dirty="0" err="1">
                <a:latin typeface="Menlo" panose="020B0609030804020204" pitchFamily="49" charset="0"/>
                <a:ea typeface="Calibri" panose="020F0502020204030204" pitchFamily="34" charset="0"/>
                <a:cs typeface="Times New Roman" panose="02020603050405020304" pitchFamily="18" charset="0"/>
              </a:rPr>
              <a:t>numpy.ndarray</a:t>
            </a:r>
            <a:r>
              <a:rPr lang="en-US" sz="800" dirty="0">
                <a:latin typeface="Menlo" panose="020B0609030804020204" pitchFamily="49" charset="0"/>
                <a:ea typeface="Calibri" panose="020F0502020204030204" pitchFamily="34" charset="0"/>
                <a:cs typeface="Times New Roman" panose="02020603050405020304" pitchFamily="18" charset="0"/>
              </a:rPr>
              <a:t>’&gt;</a:t>
            </a:r>
          </a:p>
          <a:p>
            <a:pPr marL="0" marR="0">
              <a:lnSpc>
                <a:spcPct val="115000"/>
              </a:lnSpc>
              <a:buNone/>
            </a:pPr>
            <a:r>
              <a:rPr lang="en-US" sz="800" dirty="0">
                <a:latin typeface="Menlo" panose="020B0609030804020204" pitchFamily="49" charset="0"/>
                <a:ea typeface="Calibri" panose="020F0502020204030204" pitchFamily="34" charset="0"/>
                <a:cs typeface="Times New Roman" panose="02020603050405020304" pitchFamily="18" charset="0"/>
              </a:rPr>
              <a:t>&gt;&gt;&gt; </a:t>
            </a:r>
            <a:r>
              <a:rPr lang="en-US" sz="800" dirty="0" err="1">
                <a:latin typeface="Menlo" panose="020B0609030804020204" pitchFamily="49" charset="0"/>
                <a:ea typeface="Calibri" panose="020F0502020204030204" pitchFamily="34" charset="0"/>
                <a:cs typeface="Times New Roman" panose="02020603050405020304" pitchFamily="18" charset="0"/>
              </a:rPr>
              <a:t>d.shape</a:t>
            </a:r>
            <a:endParaRPr lang="en-US" sz="800" dirty="0">
              <a:latin typeface="Menlo" panose="020B0609030804020204" pitchFamily="49" charset="0"/>
              <a:ea typeface="Calibri" panose="020F0502020204030204" pitchFamily="34" charset="0"/>
              <a:cs typeface="Times New Roman" panose="02020603050405020304" pitchFamily="18" charset="0"/>
            </a:endParaRPr>
          </a:p>
          <a:p>
            <a:pPr marL="0" marR="0">
              <a:lnSpc>
                <a:spcPct val="115000"/>
              </a:lnSpc>
              <a:buNone/>
            </a:pPr>
            <a:r>
              <a:rPr lang="en-US" sz="800" dirty="0">
                <a:latin typeface="Menlo" panose="020B0609030804020204" pitchFamily="49" charset="0"/>
                <a:ea typeface="Calibri" panose="020F0502020204030204" pitchFamily="34" charset="0"/>
                <a:cs typeface="Times New Roman" panose="02020603050405020304" pitchFamily="18" charset="0"/>
              </a:rPr>
              <a:t>(501,)</a:t>
            </a:r>
          </a:p>
          <a:p>
            <a:pPr marL="0" marR="0">
              <a:lnSpc>
                <a:spcPct val="115000"/>
              </a:lnSpc>
              <a:buNone/>
            </a:pPr>
            <a:r>
              <a:rPr lang="en-US" sz="800" dirty="0">
                <a:latin typeface="Menlo" panose="020B0609030804020204" pitchFamily="49" charset="0"/>
                <a:ea typeface="Calibri" panose="020F0502020204030204" pitchFamily="34" charset="0"/>
                <a:cs typeface="Times New Roman" panose="02020603050405020304" pitchFamily="18" charset="0"/>
              </a:rPr>
              <a:t>&gt;&gt;&gt; </a:t>
            </a:r>
            <a:r>
              <a:rPr lang="en-US" sz="800" dirty="0" err="1">
                <a:latin typeface="Menlo" panose="020B0609030804020204" pitchFamily="49" charset="0"/>
                <a:ea typeface="Calibri" panose="020F0502020204030204" pitchFamily="34" charset="0"/>
                <a:cs typeface="Times New Roman" panose="02020603050405020304" pitchFamily="18" charset="0"/>
              </a:rPr>
              <a:t>d.dtype.names</a:t>
            </a:r>
            <a:endParaRPr lang="en-US" sz="800" dirty="0">
              <a:latin typeface="Menlo" panose="020B0609030804020204" pitchFamily="49" charset="0"/>
              <a:ea typeface="Calibri" panose="020F0502020204030204" pitchFamily="34" charset="0"/>
              <a:cs typeface="Times New Roman" panose="02020603050405020304" pitchFamily="18" charset="0"/>
            </a:endParaRPr>
          </a:p>
          <a:p>
            <a:pPr marL="0" marR="0">
              <a:lnSpc>
                <a:spcPct val="115000"/>
              </a:lnSpc>
              <a:buNone/>
            </a:pPr>
            <a:r>
              <a:rPr lang="en-US" sz="800" dirty="0">
                <a:latin typeface="Menlo" panose="020B0609030804020204" pitchFamily="49" charset="0"/>
                <a:ea typeface="Calibri" panose="020F0502020204030204" pitchFamily="34" charset="0"/>
                <a:cs typeface="Times New Roman" panose="02020603050405020304" pitchFamily="18" charset="0"/>
              </a:rPr>
              <a:t>('</a:t>
            </a:r>
            <a:r>
              <a:rPr lang="el-GR" sz="800" dirty="0">
                <a:latin typeface="Menlo" panose="020B0609030804020204" pitchFamily="49" charset="0"/>
                <a:ea typeface="Calibri" panose="020F0502020204030204" pitchFamily="34" charset="0"/>
                <a:cs typeface="Times New Roman" panose="02020603050405020304" pitchFamily="18" charset="0"/>
              </a:rPr>
              <a:t>ρ_</a:t>
            </a:r>
            <a:r>
              <a:rPr lang="en-US" sz="800" dirty="0">
                <a:latin typeface="Menlo" panose="020B0609030804020204" pitchFamily="49" charset="0"/>
                <a:ea typeface="Calibri" panose="020F0502020204030204" pitchFamily="34" charset="0"/>
                <a:cs typeface="Times New Roman" panose="02020603050405020304" pitchFamily="18" charset="0"/>
              </a:rPr>
              <a:t>p', '</a:t>
            </a:r>
            <a:r>
              <a:rPr lang="el-GR" sz="800" dirty="0">
                <a:latin typeface="Menlo" panose="020B0609030804020204" pitchFamily="49" charset="0"/>
                <a:ea typeface="Calibri" panose="020F0502020204030204" pitchFamily="34" charset="0"/>
                <a:cs typeface="Times New Roman" panose="02020603050405020304" pitchFamily="18" charset="0"/>
              </a:rPr>
              <a:t>ρ_</a:t>
            </a:r>
            <a:r>
              <a:rPr lang="en-US" sz="800" dirty="0">
                <a:latin typeface="Menlo" panose="020B0609030804020204" pitchFamily="49" charset="0"/>
                <a:ea typeface="Calibri" panose="020F0502020204030204" pitchFamily="34" charset="0"/>
                <a:cs typeface="Times New Roman" panose="02020603050405020304" pitchFamily="18" charset="0"/>
              </a:rPr>
              <a:t>t', 'J_</a:t>
            </a:r>
            <a:r>
              <a:rPr lang="el-GR" sz="800" dirty="0">
                <a:latin typeface="Menlo" panose="020B0609030804020204" pitchFamily="49" charset="0"/>
                <a:ea typeface="Calibri" panose="020F0502020204030204" pitchFamily="34" charset="0"/>
                <a:cs typeface="Times New Roman" panose="02020603050405020304" pitchFamily="18" charset="0"/>
              </a:rPr>
              <a:t>φ', '</a:t>
            </a:r>
            <a:r>
              <a:rPr lang="en-US" sz="800" dirty="0" err="1">
                <a:latin typeface="Menlo" panose="020B0609030804020204" pitchFamily="49" charset="0"/>
                <a:ea typeface="Calibri" panose="020F0502020204030204" pitchFamily="34" charset="0"/>
                <a:cs typeface="Times New Roman" panose="02020603050405020304" pitchFamily="18" charset="0"/>
              </a:rPr>
              <a:t>J_cd</a:t>
            </a:r>
            <a:r>
              <a:rPr lang="en-US" sz="800" dirty="0">
                <a:latin typeface="Menlo" panose="020B0609030804020204" pitchFamily="49" charset="0"/>
                <a:ea typeface="Calibri" panose="020F0502020204030204" pitchFamily="34" charset="0"/>
                <a:cs typeface="Times New Roman" panose="02020603050405020304" pitchFamily="18" charset="0"/>
              </a:rPr>
              <a:t>', '</a:t>
            </a:r>
            <a:r>
              <a:rPr lang="en-US" sz="800" dirty="0" err="1">
                <a:latin typeface="Menlo" panose="020B0609030804020204" pitchFamily="49" charset="0"/>
                <a:ea typeface="Calibri" panose="020F0502020204030204" pitchFamily="34" charset="0"/>
                <a:cs typeface="Times New Roman" panose="02020603050405020304" pitchFamily="18" charset="0"/>
              </a:rPr>
              <a:t>dPdV</a:t>
            </a:r>
            <a:r>
              <a:rPr lang="en-US" sz="800" dirty="0">
                <a:latin typeface="Menlo" panose="020B0609030804020204" pitchFamily="49" charset="0"/>
                <a:ea typeface="Calibri" panose="020F0502020204030204" pitchFamily="34" charset="0"/>
                <a:cs typeface="Times New Roman" panose="02020603050405020304" pitchFamily="18" charset="0"/>
              </a:rPr>
              <a:t>', '</a:t>
            </a:r>
            <a:r>
              <a:rPr lang="en-US" sz="800" dirty="0" err="1">
                <a:latin typeface="Menlo" panose="020B0609030804020204" pitchFamily="49" charset="0"/>
                <a:ea typeface="Calibri" panose="020F0502020204030204" pitchFamily="34" charset="0"/>
                <a:cs typeface="Times New Roman" panose="02020603050405020304" pitchFamily="18" charset="0"/>
              </a:rPr>
              <a:t>I_cd_inside</a:t>
            </a:r>
            <a:r>
              <a:rPr lang="en-US" sz="800" dirty="0">
                <a:latin typeface="Menlo" panose="020B0609030804020204" pitchFamily="49" charset="0"/>
                <a:ea typeface="Calibri" panose="020F0502020204030204" pitchFamily="34" charset="0"/>
                <a:cs typeface="Times New Roman" panose="02020603050405020304" pitchFamily="18" charset="0"/>
              </a:rPr>
              <a:t>', '</a:t>
            </a:r>
            <a:r>
              <a:rPr lang="en-US" sz="800" dirty="0" err="1">
                <a:latin typeface="Menlo" panose="020B0609030804020204" pitchFamily="49" charset="0"/>
                <a:ea typeface="Calibri" panose="020F0502020204030204" pitchFamily="34" charset="0"/>
                <a:cs typeface="Times New Roman" panose="02020603050405020304" pitchFamily="18" charset="0"/>
              </a:rPr>
              <a:t>P_inside</a:t>
            </a:r>
            <a:r>
              <a:rPr lang="en-US" sz="800" dirty="0">
                <a:latin typeface="Menlo" panose="020B0609030804020204" pitchFamily="49" charset="0"/>
                <a:ea typeface="Calibri" panose="020F0502020204030204" pitchFamily="34" charset="0"/>
                <a:cs typeface="Times New Roman" panose="02020603050405020304" pitchFamily="18" charset="0"/>
              </a:rPr>
              <a:t>', '</a:t>
            </a:r>
            <a:r>
              <a:rPr lang="en-US" sz="800" dirty="0" err="1">
                <a:latin typeface="Menlo" panose="020B0609030804020204" pitchFamily="49" charset="0"/>
                <a:ea typeface="Calibri" panose="020F0502020204030204" pitchFamily="34" charset="0"/>
                <a:cs typeface="Times New Roman" panose="02020603050405020304" pitchFamily="18" charset="0"/>
              </a:rPr>
              <a:t>Trad_inside</a:t>
            </a:r>
            <a:r>
              <a:rPr lang="en-US" sz="800" dirty="0">
                <a:latin typeface="Menlo" panose="020B0609030804020204" pitchFamily="49" charset="0"/>
                <a:ea typeface="Calibri" panose="020F0502020204030204" pitchFamily="34" charset="0"/>
                <a:cs typeface="Times New Roman" panose="02020603050405020304" pitchFamily="18" charset="0"/>
              </a:rPr>
              <a:t>', '</a:t>
            </a:r>
            <a:r>
              <a:rPr lang="en-US" sz="800" dirty="0" err="1">
                <a:latin typeface="Menlo" panose="020B0609030804020204" pitchFamily="49" charset="0"/>
                <a:ea typeface="Calibri" panose="020F0502020204030204" pitchFamily="34" charset="0"/>
                <a:cs typeface="Times New Roman" panose="02020603050405020304" pitchFamily="18" charset="0"/>
              </a:rPr>
              <a:t>index_rt</a:t>
            </a:r>
            <a:r>
              <a:rPr lang="en-US" sz="800" dirty="0">
                <a:latin typeface="Menlo" panose="020B0609030804020204" pitchFamily="49"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93878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2590B-7ED0-C71F-1055-EFDBB05CBD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B358B-F8A8-26E4-E6E9-CE364F1E9BB6}"/>
              </a:ext>
            </a:extLst>
          </p:cNvPr>
          <p:cNvSpPr>
            <a:spLocks noGrp="1"/>
          </p:cNvSpPr>
          <p:nvPr>
            <p:ph type="title"/>
          </p:nvPr>
        </p:nvSpPr>
        <p:spPr/>
        <p:txBody>
          <a:bodyPr/>
          <a:lstStyle/>
          <a:p>
            <a:r>
              <a:rPr lang="en-US" dirty="0"/>
              <a:t>2025 results and current status (1/2)</a:t>
            </a:r>
          </a:p>
        </p:txBody>
      </p:sp>
      <p:sp>
        <p:nvSpPr>
          <p:cNvPr id="3" name="Content Placeholder 2">
            <a:extLst>
              <a:ext uri="{FF2B5EF4-FFF2-40B4-BE49-F238E27FC236}">
                <a16:creationId xmlns:a16="http://schemas.microsoft.com/office/drawing/2014/main" id="{4FDB27CC-D2E9-8DAD-FCEB-71B1E221F688}"/>
              </a:ext>
            </a:extLst>
          </p:cNvPr>
          <p:cNvSpPr>
            <a:spLocks noGrp="1"/>
          </p:cNvSpPr>
          <p:nvPr>
            <p:ph idx="1"/>
          </p:nvPr>
        </p:nvSpPr>
        <p:spPr/>
        <p:txBody>
          <a:bodyPr>
            <a:noAutofit/>
          </a:bodyPr>
          <a:lstStyle/>
          <a:p>
            <a:r>
              <a:rPr lang="en-US" dirty="0">
                <a:solidFill>
                  <a:schemeClr val="tx1">
                    <a:lumMod val="50000"/>
                    <a:lumOff val="50000"/>
                  </a:schemeClr>
                </a:solidFill>
              </a:rPr>
              <a:t>Simulation tools installed on the Naka server</a:t>
            </a:r>
            <a:endParaRPr lang="en-US" sz="2200" dirty="0">
              <a:solidFill>
                <a:schemeClr val="tx1">
                  <a:lumMod val="50000"/>
                  <a:lumOff val="50000"/>
                </a:schemeClr>
              </a:solidFill>
            </a:endParaRPr>
          </a:p>
          <a:p>
            <a:pPr lvl="1"/>
            <a:r>
              <a:rPr lang="en-US" dirty="0">
                <a:solidFill>
                  <a:schemeClr val="tx1">
                    <a:lumMod val="50000"/>
                    <a:lumOff val="50000"/>
                  </a:schemeClr>
                </a:solidFill>
              </a:rPr>
              <a:t>GRAY, for EC Heating and Current Drive (H&amp;CD) computation</a:t>
            </a:r>
          </a:p>
          <a:p>
            <a:pPr lvl="1"/>
            <a:r>
              <a:rPr lang="en-US" dirty="0">
                <a:solidFill>
                  <a:schemeClr val="tx1">
                    <a:lumMod val="50000"/>
                    <a:lumOff val="50000"/>
                  </a:schemeClr>
                </a:solidFill>
              </a:rPr>
              <a:t>SPECE, for Electron Cyclotron Emission (ECE) diagnostics data analysis</a:t>
            </a:r>
            <a:endParaRPr lang="en-US" sz="2200" dirty="0">
              <a:solidFill>
                <a:schemeClr val="tx1">
                  <a:lumMod val="50000"/>
                  <a:lumOff val="50000"/>
                </a:schemeClr>
              </a:solidFill>
            </a:endParaRPr>
          </a:p>
          <a:p>
            <a:r>
              <a:rPr lang="en-US" dirty="0">
                <a:solidFill>
                  <a:schemeClr val="tx1">
                    <a:lumMod val="50000"/>
                    <a:lumOff val="50000"/>
                  </a:schemeClr>
                </a:solidFill>
              </a:rPr>
              <a:t>CLI interface</a:t>
            </a:r>
          </a:p>
          <a:p>
            <a:pPr lvl="1"/>
            <a:r>
              <a:rPr lang="en-US" dirty="0">
                <a:solidFill>
                  <a:schemeClr val="tx1">
                    <a:lumMod val="50000"/>
                    <a:lumOff val="50000"/>
                  </a:schemeClr>
                </a:solidFill>
              </a:rPr>
              <a:t>Parameters configuration</a:t>
            </a:r>
          </a:p>
          <a:p>
            <a:pPr lvl="1"/>
            <a:r>
              <a:rPr lang="en-US" dirty="0">
                <a:solidFill>
                  <a:schemeClr val="tx1">
                    <a:lumMod val="50000"/>
                    <a:lumOff val="50000"/>
                  </a:schemeClr>
                </a:solidFill>
              </a:rPr>
              <a:t>Run code</a:t>
            </a:r>
          </a:p>
          <a:p>
            <a:r>
              <a:rPr lang="en-US" dirty="0">
                <a:solidFill>
                  <a:schemeClr val="tx1">
                    <a:lumMod val="50000"/>
                    <a:lumOff val="50000"/>
                  </a:schemeClr>
                </a:solidFill>
              </a:rPr>
              <a:t>Python module (GRAY)</a:t>
            </a:r>
          </a:p>
          <a:p>
            <a:pPr lvl="1"/>
            <a:r>
              <a:rPr lang="en-US" dirty="0">
                <a:solidFill>
                  <a:schemeClr val="tx1">
                    <a:lumMod val="50000"/>
                    <a:lumOff val="50000"/>
                  </a:schemeClr>
                </a:solidFill>
              </a:rPr>
              <a:t>Input/output data import as NumPy struct arrays</a:t>
            </a:r>
          </a:p>
          <a:p>
            <a:pPr lvl="1"/>
            <a:r>
              <a:rPr lang="en-US" dirty="0">
                <a:solidFill>
                  <a:schemeClr val="tx1">
                    <a:lumMod val="50000"/>
                    <a:lumOff val="50000"/>
                  </a:schemeClr>
                </a:solidFill>
              </a:rPr>
              <a:t>Script for input/output data visualization</a:t>
            </a:r>
          </a:p>
          <a:p>
            <a:r>
              <a:rPr lang="en-US" dirty="0"/>
              <a:t>JT-60SA EC HCD optical model</a:t>
            </a:r>
          </a:p>
          <a:p>
            <a:pPr marL="685800" lvl="1" indent="-342900">
              <a:buFont typeface="+mj-lt"/>
              <a:buAutoNum type="alphaLcParenR"/>
            </a:pPr>
            <a:r>
              <a:rPr lang="en-US" dirty="0"/>
              <a:t>Integrated Commissioning / OP1 launcher (no mirrors)</a:t>
            </a:r>
          </a:p>
          <a:p>
            <a:pPr marL="685800" lvl="1" indent="-342900">
              <a:buFont typeface="+mj-lt"/>
              <a:buAutoNum type="alphaLcParenR"/>
            </a:pPr>
            <a:r>
              <a:rPr lang="en-US" dirty="0"/>
              <a:t>Complete EC launcher (full optical system)</a:t>
            </a:r>
          </a:p>
          <a:p>
            <a:pPr marL="342900" lvl="1" indent="0">
              <a:buNone/>
            </a:pPr>
            <a:r>
              <a:rPr lang="en-US" dirty="0"/>
              <a:t>82 GHz model copied from 110 GHz model. Beam divergence to be adjusted</a:t>
            </a:r>
            <a:endParaRPr lang="en-US" sz="2200" dirty="0"/>
          </a:p>
          <a:p>
            <a:r>
              <a:rPr lang="en-US" dirty="0">
                <a:solidFill>
                  <a:schemeClr val="tx1">
                    <a:lumMod val="50000"/>
                    <a:lumOff val="50000"/>
                  </a:schemeClr>
                </a:solidFill>
              </a:rPr>
              <a:t>ECE diagnostics configuration still missing </a:t>
            </a:r>
            <a:r>
              <a:rPr lang="en-US" sz="1800" dirty="0">
                <a:solidFill>
                  <a:schemeClr val="tx1">
                    <a:lumMod val="50000"/>
                    <a:lumOff val="50000"/>
                  </a:schemeClr>
                </a:solidFill>
              </a:rPr>
              <a:t>(line-of-sight, antenna pattern, frequency range)</a:t>
            </a:r>
          </a:p>
          <a:p>
            <a:pPr marL="0" indent="0">
              <a:buNone/>
            </a:pPr>
            <a:endParaRPr lang="en-US" dirty="0"/>
          </a:p>
        </p:txBody>
      </p:sp>
      <p:sp>
        <p:nvSpPr>
          <p:cNvPr id="4" name="Footer Placeholder 3">
            <a:extLst>
              <a:ext uri="{FF2B5EF4-FFF2-40B4-BE49-F238E27FC236}">
                <a16:creationId xmlns:a16="http://schemas.microsoft.com/office/drawing/2014/main" id="{B96D1F0E-6391-CF37-EF81-C42D6041D196}"/>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43D24DE3-F40E-81E7-D2FF-688DF0BBED6C}"/>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grpSp>
        <p:nvGrpSpPr>
          <p:cNvPr id="10" name="Group 9">
            <a:extLst>
              <a:ext uri="{FF2B5EF4-FFF2-40B4-BE49-F238E27FC236}">
                <a16:creationId xmlns:a16="http://schemas.microsoft.com/office/drawing/2014/main" id="{07FAB4B5-F07E-B3B2-B309-91B66F477ADC}"/>
              </a:ext>
            </a:extLst>
          </p:cNvPr>
          <p:cNvGrpSpPr/>
          <p:nvPr/>
        </p:nvGrpSpPr>
        <p:grpSpPr>
          <a:xfrm>
            <a:off x="8517835" y="0"/>
            <a:ext cx="3506640" cy="5644298"/>
            <a:chOff x="8567531" y="21005"/>
            <a:chExt cx="3506640" cy="5644298"/>
          </a:xfrm>
        </p:grpSpPr>
        <p:sp>
          <p:nvSpPr>
            <p:cNvPr id="8" name="Rectangle 7">
              <a:extLst>
                <a:ext uri="{FF2B5EF4-FFF2-40B4-BE49-F238E27FC236}">
                  <a16:creationId xmlns:a16="http://schemas.microsoft.com/office/drawing/2014/main" id="{7B914669-9355-9936-98AB-FA9BB0FAE61F}"/>
                </a:ext>
              </a:extLst>
            </p:cNvPr>
            <p:cNvSpPr/>
            <p:nvPr/>
          </p:nvSpPr>
          <p:spPr>
            <a:xfrm>
              <a:off x="8567531" y="69574"/>
              <a:ext cx="3506640" cy="5595729"/>
            </a:xfrm>
            <a:prstGeom prst="rect">
              <a:avLst/>
            </a:prstGeom>
            <a:solidFill>
              <a:schemeClr val="bg1"/>
            </a:solid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A24C8CA-2BB3-C504-9987-503D9CBE14C5}"/>
                </a:ext>
              </a:extLst>
            </p:cNvPr>
            <p:cNvPicPr>
              <a:picLocks noChangeAspect="1"/>
            </p:cNvPicPr>
            <p:nvPr/>
          </p:nvPicPr>
          <p:blipFill>
            <a:blip r:embed="rId2"/>
            <a:stretch>
              <a:fillRect/>
            </a:stretch>
          </p:blipFill>
          <p:spPr>
            <a:xfrm>
              <a:off x="8602318" y="388879"/>
              <a:ext cx="3437066" cy="2577042"/>
            </a:xfrm>
            <a:prstGeom prst="rect">
              <a:avLst/>
            </a:prstGeom>
            <a:solidFill>
              <a:schemeClr val="bg1"/>
            </a:solidFill>
          </p:spPr>
        </p:pic>
        <p:pic>
          <p:nvPicPr>
            <p:cNvPr id="7" name="Picture 6">
              <a:extLst>
                <a:ext uri="{FF2B5EF4-FFF2-40B4-BE49-F238E27FC236}">
                  <a16:creationId xmlns:a16="http://schemas.microsoft.com/office/drawing/2014/main" id="{714B31AC-16F1-0DBB-50E0-6BB106B51B53}"/>
                </a:ext>
              </a:extLst>
            </p:cNvPr>
            <p:cNvPicPr>
              <a:picLocks noChangeAspect="1"/>
            </p:cNvPicPr>
            <p:nvPr/>
          </p:nvPicPr>
          <p:blipFill>
            <a:blip r:embed="rId3"/>
            <a:stretch>
              <a:fillRect/>
            </a:stretch>
          </p:blipFill>
          <p:spPr>
            <a:xfrm>
              <a:off x="8602318" y="2996347"/>
              <a:ext cx="3437066" cy="2577042"/>
            </a:xfrm>
            <a:prstGeom prst="rect">
              <a:avLst/>
            </a:prstGeom>
            <a:solidFill>
              <a:schemeClr val="bg1"/>
            </a:solidFill>
          </p:spPr>
        </p:pic>
        <p:sp>
          <p:nvSpPr>
            <p:cNvPr id="9" name="TextBox 8">
              <a:extLst>
                <a:ext uri="{FF2B5EF4-FFF2-40B4-BE49-F238E27FC236}">
                  <a16:creationId xmlns:a16="http://schemas.microsoft.com/office/drawing/2014/main" id="{5623DB22-F179-5483-C611-5A9AD6D06172}"/>
                </a:ext>
              </a:extLst>
            </p:cNvPr>
            <p:cNvSpPr txBox="1"/>
            <p:nvPr/>
          </p:nvSpPr>
          <p:spPr>
            <a:xfrm>
              <a:off x="9249981" y="21005"/>
              <a:ext cx="2141740" cy="400110"/>
            </a:xfrm>
            <a:prstGeom prst="rect">
              <a:avLst/>
            </a:prstGeom>
            <a:noFill/>
          </p:spPr>
          <p:txBody>
            <a:bodyPr wrap="none" rtlCol="0">
              <a:spAutoFit/>
            </a:bodyPr>
            <a:lstStyle/>
            <a:p>
              <a:pPr algn="ctr"/>
              <a:r>
                <a:rPr lang="en-US" sz="2000" dirty="0">
                  <a:solidFill>
                    <a:schemeClr val="tx2"/>
                  </a:solidFill>
                </a:rPr>
                <a:t>Left WG – 138 GHz</a:t>
              </a:r>
            </a:p>
          </p:txBody>
        </p:sp>
      </p:grpSp>
    </p:spTree>
    <p:extLst>
      <p:ext uri="{BB962C8B-B14F-4D97-AF65-F5344CB8AC3E}">
        <p14:creationId xmlns:p14="http://schemas.microsoft.com/office/powerpoint/2010/main" val="603850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75F3F-E1F7-BFF1-A266-3C1B41F8E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AA6619-4478-8AE0-EF0F-8AE27F20FBBC}"/>
              </a:ext>
            </a:extLst>
          </p:cNvPr>
          <p:cNvSpPr>
            <a:spLocks noGrp="1"/>
          </p:cNvSpPr>
          <p:nvPr>
            <p:ph type="title"/>
          </p:nvPr>
        </p:nvSpPr>
        <p:spPr/>
        <p:txBody>
          <a:bodyPr/>
          <a:lstStyle/>
          <a:p>
            <a:r>
              <a:rPr lang="en-US" dirty="0"/>
              <a:t>2025 results and current status (1/2)</a:t>
            </a:r>
          </a:p>
        </p:txBody>
      </p:sp>
      <p:sp>
        <p:nvSpPr>
          <p:cNvPr id="3" name="Content Placeholder 2">
            <a:extLst>
              <a:ext uri="{FF2B5EF4-FFF2-40B4-BE49-F238E27FC236}">
                <a16:creationId xmlns:a16="http://schemas.microsoft.com/office/drawing/2014/main" id="{9B83AA66-FA71-6C81-465A-86A76AAB93DC}"/>
              </a:ext>
            </a:extLst>
          </p:cNvPr>
          <p:cNvSpPr>
            <a:spLocks noGrp="1"/>
          </p:cNvSpPr>
          <p:nvPr>
            <p:ph idx="1"/>
          </p:nvPr>
        </p:nvSpPr>
        <p:spPr/>
        <p:txBody>
          <a:bodyPr>
            <a:noAutofit/>
          </a:bodyPr>
          <a:lstStyle/>
          <a:p>
            <a:r>
              <a:rPr lang="en-US" dirty="0">
                <a:solidFill>
                  <a:schemeClr val="tx1">
                    <a:lumMod val="50000"/>
                    <a:lumOff val="50000"/>
                  </a:schemeClr>
                </a:solidFill>
              </a:rPr>
              <a:t>Simulation tools installed on the Naka server</a:t>
            </a:r>
            <a:endParaRPr lang="en-US" sz="2200" dirty="0">
              <a:solidFill>
                <a:schemeClr val="tx1">
                  <a:lumMod val="50000"/>
                  <a:lumOff val="50000"/>
                </a:schemeClr>
              </a:solidFill>
            </a:endParaRPr>
          </a:p>
          <a:p>
            <a:pPr lvl="1"/>
            <a:r>
              <a:rPr lang="en-US" dirty="0">
                <a:solidFill>
                  <a:schemeClr val="tx1">
                    <a:lumMod val="50000"/>
                    <a:lumOff val="50000"/>
                  </a:schemeClr>
                </a:solidFill>
              </a:rPr>
              <a:t>GRAY, for EC Heating and Current Drive (H&amp;CD) computation</a:t>
            </a:r>
          </a:p>
          <a:p>
            <a:pPr lvl="1"/>
            <a:r>
              <a:rPr lang="en-US" dirty="0">
                <a:solidFill>
                  <a:schemeClr val="tx1">
                    <a:lumMod val="50000"/>
                    <a:lumOff val="50000"/>
                  </a:schemeClr>
                </a:solidFill>
              </a:rPr>
              <a:t>SPECE, for Electron Cyclotron Emission (ECE) diagnostics data analysis</a:t>
            </a:r>
            <a:endParaRPr lang="en-US" sz="2200" dirty="0">
              <a:solidFill>
                <a:schemeClr val="tx1">
                  <a:lumMod val="50000"/>
                  <a:lumOff val="50000"/>
                </a:schemeClr>
              </a:solidFill>
            </a:endParaRPr>
          </a:p>
          <a:p>
            <a:r>
              <a:rPr lang="en-US" dirty="0">
                <a:solidFill>
                  <a:schemeClr val="tx1">
                    <a:lumMod val="50000"/>
                    <a:lumOff val="50000"/>
                  </a:schemeClr>
                </a:solidFill>
              </a:rPr>
              <a:t>CLI interface</a:t>
            </a:r>
          </a:p>
          <a:p>
            <a:pPr lvl="1"/>
            <a:r>
              <a:rPr lang="en-US" dirty="0">
                <a:solidFill>
                  <a:schemeClr val="tx1">
                    <a:lumMod val="50000"/>
                    <a:lumOff val="50000"/>
                  </a:schemeClr>
                </a:solidFill>
              </a:rPr>
              <a:t>Parameters configuration</a:t>
            </a:r>
          </a:p>
          <a:p>
            <a:pPr lvl="1"/>
            <a:r>
              <a:rPr lang="en-US" dirty="0">
                <a:solidFill>
                  <a:schemeClr val="tx1">
                    <a:lumMod val="50000"/>
                    <a:lumOff val="50000"/>
                  </a:schemeClr>
                </a:solidFill>
              </a:rPr>
              <a:t>Run code</a:t>
            </a:r>
          </a:p>
          <a:p>
            <a:r>
              <a:rPr lang="en-US" dirty="0">
                <a:solidFill>
                  <a:schemeClr val="tx1">
                    <a:lumMod val="50000"/>
                    <a:lumOff val="50000"/>
                  </a:schemeClr>
                </a:solidFill>
              </a:rPr>
              <a:t>Python module (GRAY)</a:t>
            </a:r>
          </a:p>
          <a:p>
            <a:pPr lvl="1"/>
            <a:r>
              <a:rPr lang="en-US" dirty="0">
                <a:solidFill>
                  <a:schemeClr val="tx1">
                    <a:lumMod val="50000"/>
                    <a:lumOff val="50000"/>
                  </a:schemeClr>
                </a:solidFill>
              </a:rPr>
              <a:t>Input/output data import as NumPy struct arrays</a:t>
            </a:r>
          </a:p>
          <a:p>
            <a:pPr lvl="1"/>
            <a:r>
              <a:rPr lang="en-US" dirty="0">
                <a:solidFill>
                  <a:schemeClr val="tx1">
                    <a:lumMod val="50000"/>
                    <a:lumOff val="50000"/>
                  </a:schemeClr>
                </a:solidFill>
              </a:rPr>
              <a:t>Script for input/output data visualization</a:t>
            </a:r>
          </a:p>
          <a:p>
            <a:r>
              <a:rPr lang="en-US" dirty="0">
                <a:solidFill>
                  <a:schemeClr val="tx1">
                    <a:lumMod val="50000"/>
                    <a:lumOff val="50000"/>
                  </a:schemeClr>
                </a:solidFill>
              </a:rPr>
              <a:t>JT-60SA EC HCD optical model</a:t>
            </a:r>
          </a:p>
          <a:p>
            <a:pPr marL="685800" lvl="1" indent="-342900">
              <a:buFont typeface="+mj-lt"/>
              <a:buAutoNum type="alphaLcParenR"/>
            </a:pPr>
            <a:r>
              <a:rPr lang="en-US" dirty="0">
                <a:solidFill>
                  <a:schemeClr val="tx1">
                    <a:lumMod val="50000"/>
                    <a:lumOff val="50000"/>
                  </a:schemeClr>
                </a:solidFill>
              </a:rPr>
              <a:t>Integrated Commissioning / OP1 launcher (no mirrors)</a:t>
            </a:r>
          </a:p>
          <a:p>
            <a:pPr marL="685800" lvl="1" indent="-342900">
              <a:buFont typeface="+mj-lt"/>
              <a:buAutoNum type="alphaLcParenR"/>
            </a:pPr>
            <a:r>
              <a:rPr lang="en-US" dirty="0">
                <a:solidFill>
                  <a:schemeClr val="tx1">
                    <a:lumMod val="50000"/>
                    <a:lumOff val="50000"/>
                  </a:schemeClr>
                </a:solidFill>
              </a:rPr>
              <a:t>Complete EC launcher (full optical system)</a:t>
            </a:r>
          </a:p>
          <a:p>
            <a:pPr marL="342900" lvl="1" indent="0">
              <a:buNone/>
            </a:pPr>
            <a:r>
              <a:rPr lang="en-US" dirty="0">
                <a:solidFill>
                  <a:schemeClr val="tx1">
                    <a:lumMod val="50000"/>
                    <a:lumOff val="50000"/>
                  </a:schemeClr>
                </a:solidFill>
              </a:rPr>
              <a:t>82 GHz model copied from 110 GHz model. Beam divergence needs to be adjusted</a:t>
            </a:r>
            <a:endParaRPr lang="en-US" sz="2200" dirty="0">
              <a:solidFill>
                <a:schemeClr val="tx1">
                  <a:lumMod val="50000"/>
                  <a:lumOff val="50000"/>
                </a:schemeClr>
              </a:solidFill>
            </a:endParaRPr>
          </a:p>
          <a:p>
            <a:r>
              <a:rPr lang="en-US" dirty="0"/>
              <a:t>ECE diagnostics configuration still missing </a:t>
            </a:r>
            <a:r>
              <a:rPr lang="en-US" sz="1800" dirty="0"/>
              <a:t>(line-of-sight, antenna pattern, frequency range)</a:t>
            </a:r>
          </a:p>
          <a:p>
            <a:pPr marL="0" indent="0">
              <a:buNone/>
            </a:pPr>
            <a:endParaRPr lang="en-US" dirty="0"/>
          </a:p>
        </p:txBody>
      </p:sp>
      <p:sp>
        <p:nvSpPr>
          <p:cNvPr id="4" name="Footer Placeholder 3">
            <a:extLst>
              <a:ext uri="{FF2B5EF4-FFF2-40B4-BE49-F238E27FC236}">
                <a16:creationId xmlns:a16="http://schemas.microsoft.com/office/drawing/2014/main" id="{ED26C0C9-2440-EEDC-E6DD-9CC4706539DF}"/>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5DCF1FBF-77E5-741E-A9DF-8B7DEE0EBF97}"/>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Tree>
    <p:extLst>
      <p:ext uri="{BB962C8B-B14F-4D97-AF65-F5344CB8AC3E}">
        <p14:creationId xmlns:p14="http://schemas.microsoft.com/office/powerpoint/2010/main" val="422072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53310-135E-4C38-3E28-66BFBFD95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BC18C-2AD6-9BC7-36F0-DA5D4CC74EE7}"/>
              </a:ext>
            </a:extLst>
          </p:cNvPr>
          <p:cNvSpPr>
            <a:spLocks noGrp="1"/>
          </p:cNvSpPr>
          <p:nvPr>
            <p:ph type="title"/>
          </p:nvPr>
        </p:nvSpPr>
        <p:spPr/>
        <p:txBody>
          <a:bodyPr/>
          <a:lstStyle/>
          <a:p>
            <a:r>
              <a:rPr lang="en-US" dirty="0"/>
              <a:t>2025 results and current status (2/2)</a:t>
            </a:r>
          </a:p>
        </p:txBody>
      </p:sp>
      <p:sp>
        <p:nvSpPr>
          <p:cNvPr id="3" name="Content Placeholder 2">
            <a:extLst>
              <a:ext uri="{FF2B5EF4-FFF2-40B4-BE49-F238E27FC236}">
                <a16:creationId xmlns:a16="http://schemas.microsoft.com/office/drawing/2014/main" id="{DEC635A6-4B62-8530-3C83-4DF8C5F5C99D}"/>
              </a:ext>
            </a:extLst>
          </p:cNvPr>
          <p:cNvSpPr>
            <a:spLocks noGrp="1"/>
          </p:cNvSpPr>
          <p:nvPr>
            <p:ph idx="1"/>
          </p:nvPr>
        </p:nvSpPr>
        <p:spPr>
          <a:xfrm>
            <a:off x="609600" y="836712"/>
            <a:ext cx="11103024" cy="2326959"/>
          </a:xfrm>
        </p:spPr>
        <p:txBody>
          <a:bodyPr>
            <a:noAutofit/>
          </a:bodyPr>
          <a:lstStyle/>
          <a:p>
            <a:r>
              <a:rPr lang="en-US" sz="2200" dirty="0"/>
              <a:t>(Preliminary) tests on JT-60SA plasma scenarios</a:t>
            </a:r>
          </a:p>
          <a:p>
            <a:pPr lvl="1"/>
            <a:r>
              <a:rPr lang="en-US" dirty="0"/>
              <a:t>IC shot #1154</a:t>
            </a:r>
          </a:p>
          <a:p>
            <a:pPr lvl="1"/>
            <a:r>
              <a:rPr lang="en-US" dirty="0"/>
              <a:t>(Dummy) plasma start-up configuration</a:t>
            </a:r>
          </a:p>
          <a:p>
            <a:r>
              <a:rPr lang="en-US" sz="2200" dirty="0">
                <a:solidFill>
                  <a:schemeClr val="tx1">
                    <a:lumMod val="50000"/>
                    <a:lumOff val="50000"/>
                  </a:schemeClr>
                </a:solidFill>
              </a:rPr>
              <a:t>ECE Computation added to GRAY (experimental, thermal plasma only)</a:t>
            </a:r>
          </a:p>
          <a:p>
            <a:pPr lvl="1"/>
            <a:r>
              <a:rPr lang="en-US" dirty="0">
                <a:solidFill>
                  <a:schemeClr val="tx1">
                    <a:lumMod val="50000"/>
                    <a:lumOff val="50000"/>
                  </a:schemeClr>
                </a:solidFill>
              </a:rPr>
              <a:t>EC HCD and ECE modelling with a common interface</a:t>
            </a:r>
          </a:p>
          <a:p>
            <a:pPr lvl="1"/>
            <a:r>
              <a:rPr lang="en-US" dirty="0">
                <a:solidFill>
                  <a:schemeClr val="tx1">
                    <a:lumMod val="50000"/>
                    <a:lumOff val="50000"/>
                  </a:schemeClr>
                </a:solidFill>
              </a:rPr>
              <a:t>SPECE still needed for non-thermal distributions</a:t>
            </a:r>
            <a:endParaRPr lang="en-US" sz="2200" dirty="0">
              <a:solidFill>
                <a:schemeClr val="tx1">
                  <a:lumMod val="50000"/>
                  <a:lumOff val="50000"/>
                </a:schemeClr>
              </a:solidFill>
            </a:endParaRPr>
          </a:p>
        </p:txBody>
      </p:sp>
      <p:sp>
        <p:nvSpPr>
          <p:cNvPr id="4" name="Footer Placeholder 3">
            <a:extLst>
              <a:ext uri="{FF2B5EF4-FFF2-40B4-BE49-F238E27FC236}">
                <a16:creationId xmlns:a16="http://schemas.microsoft.com/office/drawing/2014/main" id="{C1A6D24B-89F6-ED9D-E18A-FD8550BC48B7}"/>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30945D78-ABD0-DFA3-8378-F9E21A23A2A3}"/>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grpSp>
        <p:nvGrpSpPr>
          <p:cNvPr id="9" name="Group 8">
            <a:extLst>
              <a:ext uri="{FF2B5EF4-FFF2-40B4-BE49-F238E27FC236}">
                <a16:creationId xmlns:a16="http://schemas.microsoft.com/office/drawing/2014/main" id="{29E56EA9-0A87-1E7E-9F22-C098982CAC94}"/>
              </a:ext>
            </a:extLst>
          </p:cNvPr>
          <p:cNvGrpSpPr/>
          <p:nvPr/>
        </p:nvGrpSpPr>
        <p:grpSpPr>
          <a:xfrm>
            <a:off x="360040" y="2973165"/>
            <a:ext cx="4973796" cy="3229021"/>
            <a:chOff x="6396570" y="1667713"/>
            <a:chExt cx="4973796" cy="3229021"/>
          </a:xfrm>
        </p:grpSpPr>
        <p:pic>
          <p:nvPicPr>
            <p:cNvPr id="6" name="Picture 5">
              <a:extLst>
                <a:ext uri="{FF2B5EF4-FFF2-40B4-BE49-F238E27FC236}">
                  <a16:creationId xmlns:a16="http://schemas.microsoft.com/office/drawing/2014/main" id="{3F3D8EDE-1D71-FEC8-54EF-5B8CCF7373F6}"/>
                </a:ext>
              </a:extLst>
            </p:cNvPr>
            <p:cNvPicPr>
              <a:picLocks noChangeAspect="1"/>
            </p:cNvPicPr>
            <p:nvPr/>
          </p:nvPicPr>
          <p:blipFill>
            <a:blip r:embed="rId2">
              <a:extLst>
                <a:ext uri="{28A0092B-C50C-407E-A947-70E740481C1C}">
                  <a14:useLocalDpi xmlns:a14="http://schemas.microsoft.com/office/drawing/2010/main" val="0"/>
                </a:ext>
              </a:extLst>
            </a:blip>
            <a:srcRect r="6438" b="45367"/>
            <a:stretch>
              <a:fillRect/>
            </a:stretch>
          </p:blipFill>
          <p:spPr>
            <a:xfrm>
              <a:off x="6396570" y="1961266"/>
              <a:ext cx="4973796" cy="2935468"/>
            </a:xfrm>
            <a:prstGeom prst="rect">
              <a:avLst/>
            </a:prstGeom>
          </p:spPr>
        </p:pic>
        <p:sp>
          <p:nvSpPr>
            <p:cNvPr id="7" name="TextBox 6">
              <a:extLst>
                <a:ext uri="{FF2B5EF4-FFF2-40B4-BE49-F238E27FC236}">
                  <a16:creationId xmlns:a16="http://schemas.microsoft.com/office/drawing/2014/main" id="{97EC7496-9EF2-B248-8433-2364D17690AA}"/>
                </a:ext>
              </a:extLst>
            </p:cNvPr>
            <p:cNvSpPr txBox="1"/>
            <p:nvPr/>
          </p:nvSpPr>
          <p:spPr>
            <a:xfrm>
              <a:off x="8030471" y="1667713"/>
              <a:ext cx="1658660" cy="400110"/>
            </a:xfrm>
            <a:prstGeom prst="rect">
              <a:avLst/>
            </a:prstGeom>
            <a:noFill/>
          </p:spPr>
          <p:txBody>
            <a:bodyPr wrap="none" rtlCol="0">
              <a:spAutoFit/>
            </a:bodyPr>
            <a:lstStyle/>
            <a:p>
              <a:pPr algn="ctr"/>
              <a:r>
                <a:rPr lang="en-US" sz="2000" dirty="0">
                  <a:solidFill>
                    <a:schemeClr val="tx2"/>
                  </a:solidFill>
                </a:rPr>
                <a:t>#1154 at t=6s</a:t>
              </a:r>
            </a:p>
          </p:txBody>
        </p:sp>
      </p:grpSp>
      <p:grpSp>
        <p:nvGrpSpPr>
          <p:cNvPr id="14" name="Group 13">
            <a:extLst>
              <a:ext uri="{FF2B5EF4-FFF2-40B4-BE49-F238E27FC236}">
                <a16:creationId xmlns:a16="http://schemas.microsoft.com/office/drawing/2014/main" id="{5DF7E8F7-344F-8EFA-689D-097633D5C2D1}"/>
              </a:ext>
            </a:extLst>
          </p:cNvPr>
          <p:cNvGrpSpPr/>
          <p:nvPr/>
        </p:nvGrpSpPr>
        <p:grpSpPr>
          <a:xfrm>
            <a:off x="5709320" y="2973165"/>
            <a:ext cx="5973538" cy="3488055"/>
            <a:chOff x="3069590" y="3017410"/>
            <a:chExt cx="5973538" cy="3488055"/>
          </a:xfrm>
        </p:grpSpPr>
        <p:pic>
          <p:nvPicPr>
            <p:cNvPr id="8" name="Picture 7" descr="A diagram of a plagiarism&#10;&#10;AI-generated content may be incorrect.">
              <a:extLst>
                <a:ext uri="{FF2B5EF4-FFF2-40B4-BE49-F238E27FC236}">
                  <a16:creationId xmlns:a16="http://schemas.microsoft.com/office/drawing/2014/main" id="{CF1CBA28-B592-7886-B748-5ED2AEAFF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9590" y="3017410"/>
              <a:ext cx="3514090" cy="3488055"/>
            </a:xfrm>
            <a:prstGeom prst="rect">
              <a:avLst/>
            </a:prstGeom>
          </p:spPr>
        </p:pic>
        <p:pic>
          <p:nvPicPr>
            <p:cNvPr id="10" name="Picture 9" descr="A screen shot of a computer screen&#10;&#10;AI-generated content may be incorrect.">
              <a:extLst>
                <a:ext uri="{FF2B5EF4-FFF2-40B4-BE49-F238E27FC236}">
                  <a16:creationId xmlns:a16="http://schemas.microsoft.com/office/drawing/2014/main" id="{2842CD2B-10D6-41FC-4F7A-55F1215D6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133" y="3327608"/>
              <a:ext cx="2235200" cy="2867660"/>
            </a:xfrm>
            <a:prstGeom prst="rect">
              <a:avLst/>
            </a:prstGeom>
          </p:spPr>
        </p:pic>
        <p:sp>
          <p:nvSpPr>
            <p:cNvPr id="12" name="TextBox 11">
              <a:extLst>
                <a:ext uri="{FF2B5EF4-FFF2-40B4-BE49-F238E27FC236}">
                  <a16:creationId xmlns:a16="http://schemas.microsoft.com/office/drawing/2014/main" id="{68C1D187-E6AE-8D4D-C86E-81CBDCED08B1}"/>
                </a:ext>
              </a:extLst>
            </p:cNvPr>
            <p:cNvSpPr txBox="1"/>
            <p:nvPr/>
          </p:nvSpPr>
          <p:spPr>
            <a:xfrm>
              <a:off x="6724133" y="5964435"/>
              <a:ext cx="2318995" cy="461665"/>
            </a:xfrm>
            <a:prstGeom prst="rect">
              <a:avLst/>
            </a:prstGeom>
            <a:solidFill>
              <a:schemeClr val="bg1"/>
            </a:solidFill>
          </p:spPr>
          <p:txBody>
            <a:bodyPr wrap="square">
              <a:spAutoFit/>
            </a:bodyPr>
            <a:lstStyle/>
            <a:p>
              <a:r>
                <a:rPr lang="en-GB" sz="1200" dirty="0">
                  <a:effectLst/>
                  <a:latin typeface="Calibri" panose="020F0502020204030204" pitchFamily="34" charset="0"/>
                  <a:ea typeface="Calibri" panose="020F0502020204030204" pitchFamily="34" charset="0"/>
                  <a:cs typeface="Times New Roman" panose="02020603050405020304" pitchFamily="18" charset="0"/>
                </a:rPr>
                <a:t>EDICAM </a:t>
              </a:r>
              <a:r>
                <a:rPr lang="en-GB" sz="1200" dirty="0">
                  <a:latin typeface="Calibri" panose="020F0502020204030204" pitchFamily="34" charset="0"/>
                  <a:ea typeface="Calibri" panose="020F0502020204030204" pitchFamily="34" charset="0"/>
                  <a:cs typeface="Times New Roman" panose="02020603050405020304" pitchFamily="18" charset="0"/>
                </a:rPr>
                <a:t>image, from Fig. 4 in </a:t>
              </a:r>
              <a:r>
                <a:rPr lang="en-GB" sz="1200" dirty="0">
                  <a:effectLst/>
                  <a:latin typeface="Calibri" panose="020F0502020204030204" pitchFamily="34" charset="0"/>
                  <a:ea typeface="Calibri" panose="020F0502020204030204" pitchFamily="34" charset="0"/>
                  <a:cs typeface="Times New Roman" panose="02020603050405020304" pitchFamily="18" charset="0"/>
                </a:rPr>
                <a:t>[Szepesi FED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222</a:t>
              </a:r>
              <a:r>
                <a:rPr lang="en-GB" sz="1200" dirty="0">
                  <a:effectLst/>
                  <a:latin typeface="Calibri" panose="020F0502020204030204" pitchFamily="34" charset="0"/>
                  <a:ea typeface="Calibri" panose="020F0502020204030204" pitchFamily="34" charset="0"/>
                  <a:cs typeface="Times New Roman" panose="02020603050405020304" pitchFamily="18" charset="0"/>
                </a:rPr>
                <a:t> (2026) 115530]</a:t>
              </a:r>
              <a:r>
                <a:rPr lang="en-US" sz="1200" dirty="0">
                  <a:effectLst/>
                </a:rPr>
                <a:t> </a:t>
              </a:r>
              <a:endParaRPr lang="en-US" sz="1200" dirty="0"/>
            </a:p>
          </p:txBody>
        </p:sp>
      </p:grpSp>
    </p:spTree>
    <p:extLst>
      <p:ext uri="{BB962C8B-B14F-4D97-AF65-F5344CB8AC3E}">
        <p14:creationId xmlns:p14="http://schemas.microsoft.com/office/powerpoint/2010/main" val="40320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F3C05-27EB-4178-3EF8-E57E9F783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2F7C31-875D-0866-21A3-2E886FF5DBA7}"/>
              </a:ext>
            </a:extLst>
          </p:cNvPr>
          <p:cNvSpPr>
            <a:spLocks noGrp="1"/>
          </p:cNvSpPr>
          <p:nvPr>
            <p:ph type="title"/>
          </p:nvPr>
        </p:nvSpPr>
        <p:spPr/>
        <p:txBody>
          <a:bodyPr/>
          <a:lstStyle/>
          <a:p>
            <a:r>
              <a:rPr lang="en-US" dirty="0"/>
              <a:t>2025 results and current status (2/2)</a:t>
            </a:r>
          </a:p>
        </p:txBody>
      </p:sp>
      <p:sp>
        <p:nvSpPr>
          <p:cNvPr id="3" name="Content Placeholder 2">
            <a:extLst>
              <a:ext uri="{FF2B5EF4-FFF2-40B4-BE49-F238E27FC236}">
                <a16:creationId xmlns:a16="http://schemas.microsoft.com/office/drawing/2014/main" id="{1E91B84B-E455-6214-049B-725E2611D213}"/>
              </a:ext>
            </a:extLst>
          </p:cNvPr>
          <p:cNvSpPr>
            <a:spLocks noGrp="1"/>
          </p:cNvSpPr>
          <p:nvPr>
            <p:ph idx="1"/>
          </p:nvPr>
        </p:nvSpPr>
        <p:spPr>
          <a:xfrm>
            <a:off x="609600" y="836712"/>
            <a:ext cx="11103024" cy="2326959"/>
          </a:xfrm>
        </p:spPr>
        <p:txBody>
          <a:bodyPr>
            <a:noAutofit/>
          </a:bodyPr>
          <a:lstStyle/>
          <a:p>
            <a:r>
              <a:rPr lang="en-US" sz="2200" dirty="0">
                <a:solidFill>
                  <a:schemeClr val="tx1">
                    <a:lumMod val="50000"/>
                    <a:lumOff val="50000"/>
                  </a:schemeClr>
                </a:solidFill>
              </a:rPr>
              <a:t>(Preliminary) tests on JT-60SA plasma scenarios</a:t>
            </a:r>
          </a:p>
          <a:p>
            <a:pPr lvl="1"/>
            <a:r>
              <a:rPr lang="en-US" dirty="0">
                <a:solidFill>
                  <a:schemeClr val="tx1">
                    <a:lumMod val="50000"/>
                    <a:lumOff val="50000"/>
                  </a:schemeClr>
                </a:solidFill>
              </a:rPr>
              <a:t>IC shot #1154</a:t>
            </a:r>
          </a:p>
          <a:p>
            <a:pPr lvl="1"/>
            <a:r>
              <a:rPr lang="en-US" dirty="0">
                <a:solidFill>
                  <a:schemeClr val="tx1">
                    <a:lumMod val="50000"/>
                    <a:lumOff val="50000"/>
                  </a:schemeClr>
                </a:solidFill>
              </a:rPr>
              <a:t>(Dummy) plasma start-up configuration</a:t>
            </a:r>
          </a:p>
          <a:p>
            <a:r>
              <a:rPr lang="en-US" sz="2200" dirty="0"/>
              <a:t>ECE Computation added to GRAY (experimental, thermal plasma only)</a:t>
            </a:r>
          </a:p>
          <a:p>
            <a:pPr lvl="1"/>
            <a:r>
              <a:rPr lang="en-US" dirty="0"/>
              <a:t>EC HCD and ECE modelling with a common interface</a:t>
            </a:r>
          </a:p>
          <a:p>
            <a:pPr lvl="1"/>
            <a:r>
              <a:rPr lang="en-US" dirty="0"/>
              <a:t>SPECE still needed for non-thermal distributions</a:t>
            </a:r>
            <a:endParaRPr lang="en-US" sz="2200" dirty="0"/>
          </a:p>
        </p:txBody>
      </p:sp>
      <p:sp>
        <p:nvSpPr>
          <p:cNvPr id="4" name="Footer Placeholder 3">
            <a:extLst>
              <a:ext uri="{FF2B5EF4-FFF2-40B4-BE49-F238E27FC236}">
                <a16:creationId xmlns:a16="http://schemas.microsoft.com/office/drawing/2014/main" id="{3BE8F1B1-1058-A543-96C5-5EF58A5E7E43}"/>
              </a:ext>
            </a:extLst>
          </p:cNvPr>
          <p:cNvSpPr>
            <a:spLocks noGrp="1"/>
          </p:cNvSpPr>
          <p:nvPr>
            <p:ph type="ftr" sz="quarter" idx="11"/>
          </p:nvPr>
        </p:nvSpPr>
        <p:spPr/>
        <p:txBody>
          <a:bodyPr/>
          <a:lstStyle/>
          <a:p>
            <a:r>
              <a:rPr lang="en-GB">
                <a:solidFill>
                  <a:prstClr val="white"/>
                </a:solidFill>
              </a:rPr>
              <a:t>L. Figini | WPSA-SE.CM Kick-off Meeting | 23 April 2026</a:t>
            </a:r>
            <a:endParaRPr lang="en-GB" dirty="0">
              <a:solidFill>
                <a:prstClr val="white"/>
              </a:solidFill>
            </a:endParaRPr>
          </a:p>
        </p:txBody>
      </p:sp>
      <p:sp>
        <p:nvSpPr>
          <p:cNvPr id="5" name="Slide Number Placeholder 4">
            <a:extLst>
              <a:ext uri="{FF2B5EF4-FFF2-40B4-BE49-F238E27FC236}">
                <a16:creationId xmlns:a16="http://schemas.microsoft.com/office/drawing/2014/main" id="{7EA7F8F7-D875-962C-6A0F-5EF41E3F40A4}"/>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11" name="Text Box 3">
            <a:extLst>
              <a:ext uri="{FF2B5EF4-FFF2-40B4-BE49-F238E27FC236}">
                <a16:creationId xmlns:a16="http://schemas.microsoft.com/office/drawing/2014/main" id="{B132F928-BE39-046E-0660-6C8D909257A8}"/>
              </a:ext>
            </a:extLst>
          </p:cNvPr>
          <p:cNvSpPr txBox="1"/>
          <p:nvPr/>
        </p:nvSpPr>
        <p:spPr>
          <a:xfrm>
            <a:off x="2925997" y="3163671"/>
            <a:ext cx="6061710" cy="1537538"/>
          </a:xfrm>
          <a:prstGeom prst="rect">
            <a:avLst/>
          </a:prstGeom>
          <a:solidFill>
            <a:schemeClr val="bg1">
              <a:lumMod val="9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effectLst/>
                <a:latin typeface="Menlo" panose="020B0609030804020204" pitchFamily="49" charset="0"/>
                <a:ea typeface="Menlo" panose="020B0609030804020204" pitchFamily="49" charset="0"/>
                <a:cs typeface="Menlo" panose="020B0609030804020204" pitchFamily="49" charset="0"/>
              </a:rPr>
              <a:t>$ gray -c inputs/</a:t>
            </a:r>
            <a:r>
              <a:rPr lang="en-US" sz="800" dirty="0" err="1">
                <a:effectLst/>
                <a:latin typeface="Menlo" panose="020B0609030804020204" pitchFamily="49" charset="0"/>
                <a:ea typeface="Menlo" panose="020B0609030804020204" pitchFamily="49" charset="0"/>
                <a:cs typeface="Menlo" panose="020B0609030804020204" pitchFamily="49" charset="0"/>
              </a:rPr>
              <a:t>gray.ini</a:t>
            </a:r>
            <a:r>
              <a:rPr lang="en-US" sz="800" dirty="0">
                <a:effectLst/>
                <a:latin typeface="Menlo" panose="020B0609030804020204" pitchFamily="49" charset="0"/>
                <a:ea typeface="Menlo" panose="020B0609030804020204" pitchFamily="49" charset="0"/>
                <a:cs typeface="Menlo" panose="020B0609030804020204" pitchFamily="49" charset="0"/>
              </a:rPr>
              <a:t> -v -t all</a:t>
            </a: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latin typeface="Menlo" panose="020B0609030804020204" pitchFamily="49" charset="0"/>
                <a:ea typeface="Menlo" panose="020B0609030804020204" pitchFamily="49" charset="0"/>
                <a:cs typeface="Menlo" panose="020B0609030804020204" pitchFamily="49" charset="0"/>
              </a:rPr>
              <a:t>[0007771] </a:t>
            </a:r>
            <a:r>
              <a:rPr lang="en-US" sz="800" dirty="0">
                <a:effectLst/>
                <a:latin typeface="Menlo" panose="020B0609030804020204" pitchFamily="49" charset="0"/>
                <a:ea typeface="Menlo" panose="020B0609030804020204" pitchFamily="49" charset="0"/>
                <a:cs typeface="Menlo" panose="020B0609030804020204" pitchFamily="49" charset="0"/>
              </a:rPr>
              <a:t>[main] [</a:t>
            </a:r>
            <a:r>
              <a:rPr lang="en-US" sz="800" dirty="0">
                <a:solidFill>
                  <a:srgbClr val="39C026"/>
                </a:solidFill>
                <a:latin typeface="Menlo" panose="020B0609030804020204" pitchFamily="49" charset="0"/>
                <a:ea typeface="Menlo" panose="020B0609030804020204" pitchFamily="49" charset="0"/>
                <a:cs typeface="Menlo" panose="020B0609030804020204" pitchFamily="49" charset="0"/>
              </a:rPr>
              <a:t>info</a:t>
            </a:r>
            <a:r>
              <a:rPr lang="en-US" sz="800" dirty="0">
                <a:effectLst/>
                <a:latin typeface="Menlo" panose="020B0609030804020204" pitchFamily="49" charset="0"/>
                <a:ea typeface="Menlo" panose="020B0609030804020204" pitchFamily="49" charset="0"/>
                <a:cs typeface="Menlo" panose="020B0609030804020204" pitchFamily="49" charset="0"/>
              </a:rPr>
              <a:t>] using GRAY INI config</a:t>
            </a: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effectLst/>
                <a:latin typeface="Menlo" panose="020B0609030804020204" pitchFamily="49" charset="0"/>
                <a:ea typeface="Menlo" panose="020B0609030804020204" pitchFamily="49" charset="0"/>
                <a:cs typeface="Menlo" panose="020B0609030804020204" pitchFamily="49" charset="0"/>
              </a:rPr>
              <a:t>...</a:t>
            </a:r>
          </a:p>
          <a:p>
            <a:pPr>
              <a:lnSpc>
                <a:spcPct val="11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latin typeface="Menlo" panose="020B0609030804020204" pitchFamily="49" charset="0"/>
                <a:ea typeface="Menlo" panose="020B0609030804020204" pitchFamily="49" charset="0"/>
                <a:cs typeface="Menlo" panose="020B0609030804020204" pitchFamily="49" charset="0"/>
              </a:rPr>
              <a:t>[0171681] </a:t>
            </a:r>
            <a:r>
              <a:rPr lang="en-US" sz="800" dirty="0">
                <a:effectLst/>
                <a:latin typeface="Menlo" panose="020B0609030804020204" pitchFamily="49" charset="0"/>
                <a:ea typeface="Menlo" panose="020B0609030804020204" pitchFamily="49" charset="0"/>
                <a:cs typeface="Menlo" panose="020B0609030804020204" pitchFamily="49" charset="0"/>
              </a:rPr>
              <a:t>[</a:t>
            </a:r>
            <a:r>
              <a:rPr lang="en-US" sz="800" dirty="0" err="1">
                <a:effectLst/>
                <a:latin typeface="Menlo" panose="020B0609030804020204" pitchFamily="49" charset="0"/>
                <a:ea typeface="Menlo" panose="020B0609030804020204" pitchFamily="49" charset="0"/>
                <a:cs typeface="Menlo" panose="020B0609030804020204" pitchFamily="49" charset="0"/>
              </a:rPr>
              <a:t>gray_core:gray_main</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a:solidFill>
                  <a:srgbClr val="39C026"/>
                </a:solidFill>
                <a:latin typeface="Menlo" panose="020B0609030804020204" pitchFamily="49" charset="0"/>
                <a:ea typeface="Menlo" panose="020B0609030804020204" pitchFamily="49" charset="0"/>
                <a:cs typeface="Menlo" panose="020B0609030804020204" pitchFamily="49" charset="0"/>
              </a:rPr>
              <a:t>info</a:t>
            </a:r>
            <a:r>
              <a:rPr lang="en-US" sz="800" dirty="0">
                <a:effectLst/>
                <a:latin typeface="Menlo" panose="020B0609030804020204" pitchFamily="49" charset="0"/>
                <a:ea typeface="Menlo" panose="020B0609030804020204" pitchFamily="49" charset="0"/>
                <a:cs typeface="Menlo" panose="020B0609030804020204" pitchFamily="49" charset="0"/>
              </a:rPr>
              <a:t>]   partial results:</a:t>
            </a:r>
          </a:p>
          <a:p>
            <a:pPr>
              <a:lnSpc>
                <a:spcPct val="11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latin typeface="Menlo" panose="020B0609030804020204" pitchFamily="49" charset="0"/>
                <a:ea typeface="Menlo" panose="020B0609030804020204" pitchFamily="49" charset="0"/>
                <a:cs typeface="Menlo" panose="020B0609030804020204" pitchFamily="49" charset="0"/>
              </a:rPr>
              <a:t>[0171691]</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err="1">
                <a:effectLst/>
                <a:latin typeface="Menlo" panose="020B0609030804020204" pitchFamily="49" charset="0"/>
                <a:ea typeface="Menlo" panose="020B0609030804020204" pitchFamily="49" charset="0"/>
                <a:cs typeface="Menlo" panose="020B0609030804020204" pitchFamily="49" charset="0"/>
              </a:rPr>
              <a:t>gray_core:gray_main</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a:solidFill>
                  <a:srgbClr val="39C026"/>
                </a:solidFill>
                <a:latin typeface="Menlo" panose="020B0609030804020204" pitchFamily="49" charset="0"/>
                <a:ea typeface="Menlo" panose="020B0609030804020204" pitchFamily="49" charset="0"/>
                <a:cs typeface="Menlo" panose="020B0609030804020204" pitchFamily="49" charset="0"/>
              </a:rPr>
              <a:t>info</a:t>
            </a:r>
            <a:r>
              <a:rPr lang="en-US" sz="800" dirty="0">
                <a:effectLst/>
                <a:latin typeface="Menlo" panose="020B0609030804020204" pitchFamily="49" charset="0"/>
                <a:ea typeface="Menlo" panose="020B0609030804020204" pitchFamily="49" charset="0"/>
                <a:cs typeface="Menlo" panose="020B0609030804020204" pitchFamily="49" charset="0"/>
              </a:rPr>
              <a:t>]    final step: n=11501 (s, </a:t>
            </a:r>
            <a:r>
              <a:rPr lang="en-US" sz="800" dirty="0" err="1">
                <a:effectLst/>
                <a:latin typeface="Menlo" panose="020B0609030804020204" pitchFamily="49" charset="0"/>
                <a:ea typeface="Menlo" panose="020B0609030804020204" pitchFamily="49" charset="0"/>
                <a:cs typeface="Menlo" panose="020B0609030804020204" pitchFamily="49" charset="0"/>
              </a:rPr>
              <a:t>ct</a:t>
            </a:r>
            <a:r>
              <a:rPr lang="en-US" sz="800" dirty="0">
                <a:effectLst/>
                <a:latin typeface="Menlo" panose="020B0609030804020204" pitchFamily="49" charset="0"/>
                <a:ea typeface="Menlo" panose="020B0609030804020204" pitchFamily="49" charset="0"/>
                <a:cs typeface="Menlo" panose="020B0609030804020204" pitchFamily="49" charset="0"/>
              </a:rPr>
              <a:t>, Sr)=230.0</a:t>
            </a:r>
          </a:p>
          <a:p>
            <a:pPr>
              <a:lnSpc>
                <a:spcPct val="11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latin typeface="Menlo" panose="020B0609030804020204" pitchFamily="49" charset="0"/>
                <a:ea typeface="Menlo" panose="020B0609030804020204" pitchFamily="49" charset="0"/>
                <a:cs typeface="Menlo" panose="020B0609030804020204" pitchFamily="49" charset="0"/>
              </a:rPr>
              <a:t>[0171696]</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err="1">
                <a:effectLst/>
                <a:latin typeface="Menlo" panose="020B0609030804020204" pitchFamily="49" charset="0"/>
                <a:ea typeface="Menlo" panose="020B0609030804020204" pitchFamily="49" charset="0"/>
                <a:cs typeface="Menlo" panose="020B0609030804020204" pitchFamily="49" charset="0"/>
              </a:rPr>
              <a:t>gray_core:gray_main</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a:solidFill>
                  <a:srgbClr val="39C026"/>
                </a:solidFill>
                <a:latin typeface="Menlo" panose="020B0609030804020204" pitchFamily="49" charset="0"/>
                <a:ea typeface="Menlo" panose="020B0609030804020204" pitchFamily="49" charset="0"/>
                <a:cs typeface="Menlo" panose="020B0609030804020204" pitchFamily="49" charset="0"/>
              </a:rPr>
              <a:t>info</a:t>
            </a:r>
            <a:r>
              <a:rPr lang="en-US" sz="800" dirty="0">
                <a:effectLst/>
                <a:latin typeface="Menlo" panose="020B0609030804020204" pitchFamily="49" charset="0"/>
                <a:ea typeface="Menlo" panose="020B0609030804020204" pitchFamily="49" charset="0"/>
                <a:cs typeface="Menlo" panose="020B0609030804020204" pitchFamily="49" charset="0"/>
              </a:rPr>
              <a:t>]    optical depth: </a:t>
            </a:r>
            <a:r>
              <a:rPr lang="el-GR" sz="800" dirty="0">
                <a:effectLst/>
                <a:latin typeface="Menlo" panose="020B0609030804020204" pitchFamily="49" charset="0"/>
                <a:ea typeface="Menlo" panose="020B0609030804020204" pitchFamily="49" charset="0"/>
                <a:cs typeface="Menlo" panose="020B0609030804020204" pitchFamily="49" charset="0"/>
              </a:rPr>
              <a:t>τ_</a:t>
            </a:r>
            <a:r>
              <a:rPr lang="en-US" sz="800" dirty="0">
                <a:effectLst/>
                <a:latin typeface="Menlo" panose="020B0609030804020204" pitchFamily="49" charset="0"/>
                <a:ea typeface="Menlo" panose="020B0609030804020204" pitchFamily="49" charset="0"/>
                <a:cs typeface="Menlo" panose="020B0609030804020204" pitchFamily="49" charset="0"/>
              </a:rPr>
              <a:t>min=12.04 </a:t>
            </a:r>
            <a:r>
              <a:rPr lang="el-GR" sz="800" dirty="0">
                <a:effectLst/>
                <a:latin typeface="Menlo" panose="020B0609030804020204" pitchFamily="49" charset="0"/>
                <a:ea typeface="Menlo" panose="020B0609030804020204" pitchFamily="49" charset="0"/>
                <a:cs typeface="Menlo" panose="020B0609030804020204" pitchFamily="49" charset="0"/>
              </a:rPr>
              <a:t>τ_</a:t>
            </a:r>
            <a:r>
              <a:rPr lang="en-US" sz="800" dirty="0">
                <a:effectLst/>
                <a:latin typeface="Menlo" panose="020B0609030804020204" pitchFamily="49" charset="0"/>
                <a:ea typeface="Menlo" panose="020B0609030804020204" pitchFamily="49" charset="0"/>
                <a:cs typeface="Menlo" panose="020B0609030804020204" pitchFamily="49" charset="0"/>
              </a:rPr>
              <a:t>max=12.04</a:t>
            </a:r>
          </a:p>
          <a:p>
            <a:pPr>
              <a:lnSpc>
                <a:spcPct val="11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latin typeface="Menlo" panose="020B0609030804020204" pitchFamily="49" charset="0"/>
                <a:ea typeface="Menlo" panose="020B0609030804020204" pitchFamily="49" charset="0"/>
                <a:cs typeface="Menlo" panose="020B0609030804020204" pitchFamily="49" charset="0"/>
              </a:rPr>
              <a:t>[0171700]</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err="1">
                <a:effectLst/>
                <a:latin typeface="Menlo" panose="020B0609030804020204" pitchFamily="49" charset="0"/>
                <a:ea typeface="Menlo" panose="020B0609030804020204" pitchFamily="49" charset="0"/>
                <a:cs typeface="Menlo" panose="020B0609030804020204" pitchFamily="49" charset="0"/>
              </a:rPr>
              <a:t>gray_core:gray_main</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a:solidFill>
                  <a:srgbClr val="39C026"/>
                </a:solidFill>
                <a:latin typeface="Menlo" panose="020B0609030804020204" pitchFamily="49" charset="0"/>
                <a:ea typeface="Menlo" panose="020B0609030804020204" pitchFamily="49" charset="0"/>
                <a:cs typeface="Menlo" panose="020B0609030804020204" pitchFamily="49" charset="0"/>
              </a:rPr>
              <a:t>info</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err="1">
                <a:effectLst/>
                <a:latin typeface="Menlo" panose="020B0609030804020204" pitchFamily="49" charset="0"/>
                <a:ea typeface="Menlo" panose="020B0609030804020204" pitchFamily="49" charset="0"/>
                <a:cs typeface="Menlo" panose="020B0609030804020204" pitchFamily="49" charset="0"/>
              </a:rPr>
              <a:t>absoption</a:t>
            </a:r>
            <a:r>
              <a:rPr lang="en-US" sz="800" dirty="0">
                <a:effectLst/>
                <a:latin typeface="Menlo" panose="020B0609030804020204" pitchFamily="49" charset="0"/>
                <a:ea typeface="Menlo" panose="020B0609030804020204" pitchFamily="49" charset="0"/>
                <a:cs typeface="Menlo" panose="020B0609030804020204" pitchFamily="49" charset="0"/>
              </a:rPr>
              <a:t>: P=1.00 MW</a:t>
            </a:r>
          </a:p>
          <a:p>
            <a:pPr>
              <a:lnSpc>
                <a:spcPct val="11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latin typeface="Menlo" panose="020B0609030804020204" pitchFamily="49" charset="0"/>
                <a:ea typeface="Menlo" panose="020B0609030804020204" pitchFamily="49" charset="0"/>
                <a:cs typeface="Menlo" panose="020B0609030804020204" pitchFamily="49" charset="0"/>
              </a:rPr>
              <a:t>[0171702]</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err="1">
                <a:effectLst/>
                <a:latin typeface="Menlo" panose="020B0609030804020204" pitchFamily="49" charset="0"/>
                <a:ea typeface="Menlo" panose="020B0609030804020204" pitchFamily="49" charset="0"/>
                <a:cs typeface="Menlo" panose="020B0609030804020204" pitchFamily="49" charset="0"/>
              </a:rPr>
              <a:t>gray_core:gray_main</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a:solidFill>
                  <a:srgbClr val="39C026"/>
                </a:solidFill>
                <a:latin typeface="Menlo" panose="020B0609030804020204" pitchFamily="49" charset="0"/>
                <a:ea typeface="Menlo" panose="020B0609030804020204" pitchFamily="49" charset="0"/>
                <a:cs typeface="Menlo" panose="020B0609030804020204" pitchFamily="49" charset="0"/>
              </a:rPr>
              <a:t>info</a:t>
            </a:r>
            <a:r>
              <a:rPr lang="en-US" sz="800" dirty="0">
                <a:effectLst/>
                <a:latin typeface="Menlo" panose="020B0609030804020204" pitchFamily="49" charset="0"/>
                <a:ea typeface="Menlo" panose="020B0609030804020204" pitchFamily="49" charset="0"/>
                <a:cs typeface="Menlo" panose="020B0609030804020204" pitchFamily="49" charset="0"/>
              </a:rPr>
              <a:t>]    current drive: I=2.46 kA</a:t>
            </a:r>
          </a:p>
          <a:p>
            <a:pPr>
              <a:lnSpc>
                <a:spcPct val="115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solidFill>
                  <a:srgbClr val="5620F4"/>
                </a:solidFill>
                <a:latin typeface="Menlo" panose="020B0609030804020204" pitchFamily="49" charset="0"/>
                <a:ea typeface="Menlo" panose="020B0609030804020204" pitchFamily="49" charset="0"/>
                <a:cs typeface="Menlo" panose="020B0609030804020204" pitchFamily="49" charset="0"/>
              </a:rPr>
              <a:t>[0171705]</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err="1">
                <a:effectLst/>
                <a:latin typeface="Menlo" panose="020B0609030804020204" pitchFamily="49" charset="0"/>
                <a:ea typeface="Menlo" panose="020B0609030804020204" pitchFamily="49" charset="0"/>
                <a:cs typeface="Menlo" panose="020B0609030804020204" pitchFamily="49" charset="0"/>
              </a:rPr>
              <a:t>gray_core:gray_main</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dirty="0">
                <a:solidFill>
                  <a:srgbClr val="39C026"/>
                </a:solidFill>
                <a:latin typeface="Menlo" panose="020B0609030804020204" pitchFamily="49" charset="0"/>
                <a:ea typeface="Menlo" panose="020B0609030804020204" pitchFamily="49" charset="0"/>
                <a:cs typeface="Menlo" panose="020B0609030804020204" pitchFamily="49" charset="0"/>
              </a:rPr>
              <a:t>info</a:t>
            </a:r>
            <a:r>
              <a:rPr lang="en-US" sz="800" dirty="0">
                <a:effectLst/>
                <a:latin typeface="Menlo" panose="020B0609030804020204" pitchFamily="49" charset="0"/>
                <a:ea typeface="Menlo" panose="020B0609030804020204" pitchFamily="49" charset="0"/>
                <a:cs typeface="Menlo" panose="020B0609030804020204" pitchFamily="49" charset="0"/>
              </a:rPr>
              <a:t>]    </a:t>
            </a:r>
            <a:r>
              <a:rPr lang="en-US" sz="800" b="1" dirty="0">
                <a:effectLst/>
                <a:latin typeface="Menlo" panose="020B0609030804020204" pitchFamily="49" charset="0"/>
                <a:ea typeface="Menlo" panose="020B0609030804020204" pitchFamily="49" charset="0"/>
                <a:cs typeface="Menlo" panose="020B0609030804020204" pitchFamily="49" charset="0"/>
              </a:rPr>
              <a:t>emission: T=11.0 keV</a:t>
            </a:r>
          </a:p>
          <a:p>
            <a:pPr marL="0" marR="0">
              <a:lnSpc>
                <a:spcPct val="115000"/>
              </a:lnSpc>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800" dirty="0">
                <a:effectLst/>
                <a:latin typeface="Menlo" panose="020B060903080402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208587532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3341</TotalTime>
  <Words>1978</Words>
  <Application>Microsoft Macintosh PowerPoint</Application>
  <PresentationFormat>Widescreen</PresentationFormat>
  <Paragraphs>219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Menlo</vt:lpstr>
      <vt:lpstr>Symbol</vt:lpstr>
      <vt:lpstr>Wingdings</vt:lpstr>
      <vt:lpstr>EUROfusion.1line_5_3_2019</vt:lpstr>
      <vt:lpstr>SA-SE.CM.OP.07-T002: EC HCD and ECE modelling tools</vt:lpstr>
      <vt:lpstr>Task description</vt:lpstr>
      <vt:lpstr>2025 results and current status (1/2)</vt:lpstr>
      <vt:lpstr>2025 results and current status (1/2)</vt:lpstr>
      <vt:lpstr>2025 results and current status (1/2)</vt:lpstr>
      <vt:lpstr>2025 results and current status (1/2)</vt:lpstr>
      <vt:lpstr>2025 results and current status (1/2)</vt:lpstr>
      <vt:lpstr>2025 results and current status (2/2)</vt:lpstr>
      <vt:lpstr>2025 results and current status (2/2)</vt:lpstr>
      <vt:lpstr>Work plan for 2026</vt:lpstr>
      <vt:lpstr>EC H&amp;CD – GRAY</vt:lpstr>
      <vt:lpstr>ECE – SPECE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Lorenzo Figini</cp:lastModifiedBy>
  <cp:revision>62</cp:revision>
  <dcterms:created xsi:type="dcterms:W3CDTF">2023-11-15T09:40:03Z</dcterms:created>
  <dcterms:modified xsi:type="dcterms:W3CDTF">2026-04-23T12:53:33Z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