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5"/>
  </p:notesMasterIdLst>
  <p:sldIdLst>
    <p:sldId id="258" r:id="rId2"/>
    <p:sldId id="260" r:id="rId3"/>
    <p:sldId id="259"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2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9F37D2-8E3A-4E40-814F-3AEE2A8C9B49}" type="datetimeFigureOut">
              <a:rPr lang="fr-FR" smtClean="0"/>
              <a:t>22/04/2026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2F430B-AEDC-4FF3-9B8A-6DF22FC4E36E}" type="slidenum">
              <a:rPr lang="fr-FR" smtClean="0"/>
              <a:t>‹N°›</a:t>
            </a:fld>
            <a:endParaRPr lang="fr-FR"/>
          </a:p>
        </p:txBody>
      </p:sp>
    </p:spTree>
    <p:extLst>
      <p:ext uri="{BB962C8B-B14F-4D97-AF65-F5344CB8AC3E}">
        <p14:creationId xmlns:p14="http://schemas.microsoft.com/office/powerpoint/2010/main" val="2746317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297749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sv-SE">
                <a:solidFill>
                  <a:prstClr val="white"/>
                </a:solidFill>
              </a:rPr>
              <a:t>G Falchetto | WPSA CM KOM 2026 | 23/04/2026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290461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sv-SE">
                <a:solidFill>
                  <a:prstClr val="white"/>
                </a:solidFill>
              </a:rPr>
              <a:t>G Falchetto | WPSA CM KOM 2026 | 23/04/2026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3462741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sv-SE">
                <a:solidFill>
                  <a:prstClr val="white"/>
                </a:solidFill>
              </a:rPr>
              <a:t>G Falchetto | WPSA CM KOM 2026 | 23/04/2026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7206811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15480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iki.euro-fusion.org/wiki/WPSA:_Code_Management_and_Simula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F81D60D4-33D0-4CAA-807C-2E911560EAB2}"/>
              </a:ext>
            </a:extLst>
          </p:cNvPr>
          <p:cNvSpPr>
            <a:spLocks noGrp="1"/>
          </p:cNvSpPr>
          <p:nvPr>
            <p:ph type="title"/>
          </p:nvPr>
        </p:nvSpPr>
        <p:spPr/>
        <p:txBody>
          <a:bodyPr>
            <a:normAutofit fontScale="90000"/>
          </a:bodyPr>
          <a:lstStyle/>
          <a:p>
            <a:r>
              <a:rPr lang="fr-FR" dirty="0"/>
              <a:t>Code Management Area</a:t>
            </a:r>
            <a:br>
              <a:rPr lang="fr-FR" dirty="0"/>
            </a:br>
            <a:r>
              <a:rPr lang="fr-FR" dirty="0"/>
              <a:t>Kick-off Meeting 2026 </a:t>
            </a:r>
          </a:p>
        </p:txBody>
      </p:sp>
      <p:sp>
        <p:nvSpPr>
          <p:cNvPr id="7" name="Espace réservé du texte 6">
            <a:extLst>
              <a:ext uri="{FF2B5EF4-FFF2-40B4-BE49-F238E27FC236}">
                <a16:creationId xmlns:a16="http://schemas.microsoft.com/office/drawing/2014/main" id="{DB1E7B5F-AFC1-4030-9DAE-45D6EDBBE305}"/>
              </a:ext>
            </a:extLst>
          </p:cNvPr>
          <p:cNvSpPr>
            <a:spLocks noGrp="1"/>
          </p:cNvSpPr>
          <p:nvPr>
            <p:ph type="body" sz="quarter" idx="10"/>
          </p:nvPr>
        </p:nvSpPr>
        <p:spPr/>
        <p:txBody>
          <a:bodyPr>
            <a:normAutofit fontScale="92500"/>
          </a:bodyPr>
          <a:lstStyle/>
          <a:p>
            <a:r>
              <a:rPr lang="fr-FR" dirty="0"/>
              <a:t>Area </a:t>
            </a:r>
            <a:r>
              <a:rPr lang="fr-FR" dirty="0" err="1"/>
              <a:t>Coordinator</a:t>
            </a:r>
            <a:r>
              <a:rPr lang="fr-FR" dirty="0"/>
              <a:t>: Gloria Falchetto</a:t>
            </a:r>
          </a:p>
        </p:txBody>
      </p:sp>
      <p:sp>
        <p:nvSpPr>
          <p:cNvPr id="8" name="Espace réservé du texte 7">
            <a:extLst>
              <a:ext uri="{FF2B5EF4-FFF2-40B4-BE49-F238E27FC236}">
                <a16:creationId xmlns:a16="http://schemas.microsoft.com/office/drawing/2014/main" id="{861073BA-776C-4B1E-8E5B-9DD249668AF2}"/>
              </a:ext>
            </a:extLst>
          </p:cNvPr>
          <p:cNvSpPr>
            <a:spLocks noGrp="1"/>
          </p:cNvSpPr>
          <p:nvPr>
            <p:ph type="body" sz="quarter" idx="11"/>
          </p:nvPr>
        </p:nvSpPr>
        <p:spPr/>
        <p:txBody>
          <a:bodyPr/>
          <a:lstStyle/>
          <a:p>
            <a:r>
              <a:rPr lang="fr-FR" dirty="0"/>
              <a:t>CEA/IRFM</a:t>
            </a:r>
          </a:p>
        </p:txBody>
      </p:sp>
      <p:pic>
        <p:nvPicPr>
          <p:cNvPr id="10" name="Picture 2">
            <a:extLst>
              <a:ext uri="{FF2B5EF4-FFF2-40B4-BE49-F238E27FC236}">
                <a16:creationId xmlns:a16="http://schemas.microsoft.com/office/drawing/2014/main" id="{156A4ABB-8A72-4538-A5A9-61E110C8C9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2128" y="6077118"/>
            <a:ext cx="1851845" cy="513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1866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80EC0E-2F23-4828-9EB7-DC8A3872F37E}"/>
              </a:ext>
            </a:extLst>
          </p:cNvPr>
          <p:cNvSpPr>
            <a:spLocks noGrp="1"/>
          </p:cNvSpPr>
          <p:nvPr>
            <p:ph type="title"/>
          </p:nvPr>
        </p:nvSpPr>
        <p:spPr/>
        <p:txBody>
          <a:bodyPr/>
          <a:lstStyle/>
          <a:p>
            <a:r>
              <a:rPr lang="fr-FR" dirty="0"/>
              <a:t>WPSA Code Management Area</a:t>
            </a:r>
          </a:p>
        </p:txBody>
      </p:sp>
      <p:sp>
        <p:nvSpPr>
          <p:cNvPr id="3" name="Espace réservé du contenu 2">
            <a:extLst>
              <a:ext uri="{FF2B5EF4-FFF2-40B4-BE49-F238E27FC236}">
                <a16:creationId xmlns:a16="http://schemas.microsoft.com/office/drawing/2014/main" id="{32C03BFD-B268-47B8-9636-CE8FC3ED1292}"/>
              </a:ext>
            </a:extLst>
          </p:cNvPr>
          <p:cNvSpPr>
            <a:spLocks noGrp="1"/>
          </p:cNvSpPr>
          <p:nvPr>
            <p:ph idx="1"/>
          </p:nvPr>
        </p:nvSpPr>
        <p:spPr>
          <a:xfrm>
            <a:off x="360041" y="867138"/>
            <a:ext cx="11579410" cy="5490119"/>
          </a:xfrm>
        </p:spPr>
        <p:txBody>
          <a:bodyPr>
            <a:noAutofit/>
          </a:bodyPr>
          <a:lstStyle/>
          <a:p>
            <a:pPr marL="0" indent="0">
              <a:buNone/>
            </a:pPr>
            <a:r>
              <a:rPr lang="en-US" b="1" dirty="0">
                <a:solidFill>
                  <a:srgbClr val="0070C0"/>
                </a:solidFill>
              </a:rPr>
              <a:t>Scope</a:t>
            </a:r>
          </a:p>
          <a:p>
            <a:pPr marL="0" indent="0">
              <a:spcBef>
                <a:spcPts val="0"/>
              </a:spcBef>
              <a:buNone/>
            </a:pPr>
            <a:r>
              <a:rPr lang="en-US" dirty="0"/>
              <a:t>Develop and verify a suite of tools and codes for the Scientific Exploitation of JT-60SA, including operation-oriented tools (control-room analysis, control tools), </a:t>
            </a:r>
          </a:p>
          <a:p>
            <a:pPr marL="0" indent="0">
              <a:spcBef>
                <a:spcPts val="0"/>
              </a:spcBef>
              <a:buNone/>
            </a:pPr>
            <a:r>
              <a:rPr lang="en-US" dirty="0"/>
              <a:t>synthetic diagnostics (implemented under ENH), simulation workflows 				 preparing the subsequent validation or benchmarking within Exp. Team (WPTE)</a:t>
            </a:r>
          </a:p>
          <a:p>
            <a:pPr marL="0" indent="0">
              <a:buNone/>
            </a:pPr>
            <a:r>
              <a:rPr lang="en-US" dirty="0"/>
              <a:t>Out of scope: exploitation (use for analysis or experiment design by a non-developer)</a:t>
            </a:r>
          </a:p>
          <a:p>
            <a:pPr marL="0" indent="0">
              <a:buNone/>
            </a:pPr>
            <a:endParaRPr lang="fr-FR" b="1" dirty="0">
              <a:solidFill>
                <a:srgbClr val="0070C0"/>
              </a:solidFill>
            </a:endParaRPr>
          </a:p>
          <a:p>
            <a:pPr marL="0" indent="0">
              <a:buNone/>
            </a:pPr>
            <a:r>
              <a:rPr lang="fr-FR" b="1" dirty="0">
                <a:solidFill>
                  <a:srgbClr val="0070C0"/>
                </a:solidFill>
              </a:rPr>
              <a:t>Objectives in 2026</a:t>
            </a:r>
            <a:endParaRPr lang="en-US" b="1" dirty="0">
              <a:solidFill>
                <a:srgbClr val="0070C0"/>
              </a:solidFill>
            </a:endParaRPr>
          </a:p>
          <a:p>
            <a:pPr marL="0" indent="0">
              <a:buNone/>
            </a:pPr>
            <a:r>
              <a:rPr lang="en-US" dirty="0"/>
              <a:t>Training for users on :</a:t>
            </a:r>
          </a:p>
          <a:p>
            <a:pPr>
              <a:buFont typeface="Wingdings" panose="05000000000000000000" pitchFamily="2" charset="2"/>
              <a:buChar char="Ø"/>
            </a:pPr>
            <a:r>
              <a:rPr lang="en-US" dirty="0"/>
              <a:t>Pulse Design Simulator </a:t>
            </a:r>
          </a:p>
          <a:p>
            <a:pPr>
              <a:buFont typeface="Wingdings" panose="05000000000000000000" pitchFamily="2" charset="2"/>
              <a:buChar char="Ø"/>
            </a:pPr>
            <a:r>
              <a:rPr lang="en-US" dirty="0"/>
              <a:t>EC waves tools </a:t>
            </a:r>
          </a:p>
          <a:p>
            <a:pPr>
              <a:buFont typeface="Wingdings" panose="05000000000000000000" pitchFamily="2" charset="2"/>
              <a:buChar char="Ø"/>
            </a:pPr>
            <a:r>
              <a:rPr lang="en-US" dirty="0"/>
              <a:t>ATEP (Advanced Transport workflow for Energetic Particles)</a:t>
            </a:r>
          </a:p>
          <a:p>
            <a:pPr>
              <a:buFont typeface="Wingdings" panose="05000000000000000000" pitchFamily="2" charset="2"/>
              <a:buChar char="Ø"/>
            </a:pPr>
            <a:r>
              <a:rPr lang="en-US" dirty="0"/>
              <a:t>MHD stability chain (sensitivity of the MHD unstable spectra to variations on the q-profile)</a:t>
            </a:r>
          </a:p>
        </p:txBody>
      </p:sp>
      <p:sp>
        <p:nvSpPr>
          <p:cNvPr id="4" name="Espace réservé du pied de page 3">
            <a:extLst>
              <a:ext uri="{FF2B5EF4-FFF2-40B4-BE49-F238E27FC236}">
                <a16:creationId xmlns:a16="http://schemas.microsoft.com/office/drawing/2014/main" id="{7D4DE66D-3A97-42F9-BB61-BE8E11A74288}"/>
              </a:ext>
            </a:extLst>
          </p:cNvPr>
          <p:cNvSpPr>
            <a:spLocks noGrp="1"/>
          </p:cNvSpPr>
          <p:nvPr>
            <p:ph type="ftr" sz="quarter" idx="11"/>
          </p:nvPr>
        </p:nvSpPr>
        <p:spPr/>
        <p:txBody>
          <a:bodyPr/>
          <a:lstStyle/>
          <a:p>
            <a:r>
              <a:rPr lang="sv-SE">
                <a:solidFill>
                  <a:prstClr val="white"/>
                </a:solidFill>
              </a:rPr>
              <a:t>G Falchetto | WPSA CM KOM 2026 | 23/04/2026</a:t>
            </a:r>
            <a:endParaRPr lang="en-GB" dirty="0">
              <a:solidFill>
                <a:prstClr val="white"/>
              </a:solidFill>
            </a:endParaRPr>
          </a:p>
        </p:txBody>
      </p:sp>
      <p:sp>
        <p:nvSpPr>
          <p:cNvPr id="5" name="Espace réservé du numéro de diapositive 4">
            <a:extLst>
              <a:ext uri="{FF2B5EF4-FFF2-40B4-BE49-F238E27FC236}">
                <a16:creationId xmlns:a16="http://schemas.microsoft.com/office/drawing/2014/main" id="{728498D0-521B-47AE-9037-9B1587F16578}"/>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
        <p:nvSpPr>
          <p:cNvPr id="6" name="Rectangle 5">
            <a:extLst>
              <a:ext uri="{FF2B5EF4-FFF2-40B4-BE49-F238E27FC236}">
                <a16:creationId xmlns:a16="http://schemas.microsoft.com/office/drawing/2014/main" id="{21557DB3-E8F5-4C33-B1E1-A42EBD58DAE3}"/>
              </a:ext>
            </a:extLst>
          </p:cNvPr>
          <p:cNvSpPr/>
          <p:nvPr/>
        </p:nvSpPr>
        <p:spPr>
          <a:xfrm>
            <a:off x="4711338" y="682472"/>
            <a:ext cx="7646127" cy="369332"/>
          </a:xfrm>
          <a:prstGeom prst="rect">
            <a:avLst/>
          </a:prstGeom>
        </p:spPr>
        <p:txBody>
          <a:bodyPr wrap="square">
            <a:spAutoFit/>
          </a:bodyPr>
          <a:lstStyle/>
          <a:p>
            <a:r>
              <a:rPr lang="fr-FR" dirty="0">
                <a:solidFill>
                  <a:schemeClr val="bg1"/>
                </a:solidFill>
                <a:hlinkClick r:id="rId2"/>
              </a:rPr>
              <a:t>https://wiki.euro-fusion.org/wiki/WPSA:_Code_Management_and_Simulation</a:t>
            </a:r>
            <a:endParaRPr lang="fr-FR" dirty="0">
              <a:solidFill>
                <a:schemeClr val="bg1"/>
              </a:solidFill>
            </a:endParaRPr>
          </a:p>
        </p:txBody>
      </p:sp>
    </p:spTree>
    <p:extLst>
      <p:ext uri="{BB962C8B-B14F-4D97-AF65-F5344CB8AC3E}">
        <p14:creationId xmlns:p14="http://schemas.microsoft.com/office/powerpoint/2010/main" val="1280429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34144" y="182118"/>
            <a:ext cx="10058400" cy="457200"/>
          </a:xfrm>
        </p:spPr>
        <p:txBody>
          <a:bodyPr>
            <a:normAutofit/>
          </a:bodyPr>
          <a:lstStyle/>
          <a:p>
            <a:r>
              <a:rPr lang="en-GB" b="1" dirty="0">
                <a:solidFill>
                  <a:schemeClr val="bg2">
                    <a:lumMod val="10000"/>
                  </a:schemeClr>
                </a:solidFill>
              </a:rPr>
              <a:t>WPSA CM Tasks and deliverables 2026</a:t>
            </a:r>
          </a:p>
        </p:txBody>
      </p:sp>
      <p:pic>
        <p:nvPicPr>
          <p:cNvPr id="7170" name="Picture 2">
            <a:extLst>
              <a:ext uri="{FF2B5EF4-FFF2-40B4-BE49-F238E27FC236}">
                <a16:creationId xmlns:a16="http://schemas.microsoft.com/office/drawing/2014/main" id="{2A2CC4BC-2557-8AF9-6894-40041086A6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3442" y="104665"/>
            <a:ext cx="1470480" cy="407426"/>
          </a:xfrm>
          <a:prstGeom prst="rect">
            <a:avLst/>
          </a:prstGeom>
          <a:noFill/>
          <a:extLst>
            <a:ext uri="{909E8E84-426E-40DD-AFC4-6F175D3DCCD1}">
              <a14:hiddenFill xmlns:a14="http://schemas.microsoft.com/office/drawing/2010/main">
                <a:solidFill>
                  <a:srgbClr val="FFFFFF"/>
                </a:solidFill>
              </a14:hiddenFill>
            </a:ext>
          </a:extLst>
        </p:spPr>
      </p:pic>
      <p:sp>
        <p:nvSpPr>
          <p:cNvPr id="18" name="Espace réservé du pied de page 3"/>
          <p:cNvSpPr>
            <a:spLocks noGrp="1"/>
          </p:cNvSpPr>
          <p:nvPr>
            <p:ph type="ftr" sz="quarter" idx="11"/>
          </p:nvPr>
        </p:nvSpPr>
        <p:spPr>
          <a:xfrm>
            <a:off x="398182" y="6541821"/>
            <a:ext cx="3470176" cy="329614"/>
          </a:xfrm>
        </p:spPr>
        <p:txBody>
          <a:bodyPr/>
          <a:lstStyle/>
          <a:p>
            <a:r>
              <a:rPr lang="sv-SE">
                <a:solidFill>
                  <a:prstClr val="white"/>
                </a:solidFill>
              </a:rPr>
              <a:t>G Falchetto | WPSA CM KOM 2026 | 23/04/2026</a:t>
            </a:r>
            <a:endParaRPr lang="en-GB" dirty="0">
              <a:solidFill>
                <a:prstClr val="white"/>
              </a:solidFill>
            </a:endParaRPr>
          </a:p>
        </p:txBody>
      </p:sp>
      <p:graphicFrame>
        <p:nvGraphicFramePr>
          <p:cNvPr id="4" name="Tableau 3">
            <a:extLst>
              <a:ext uri="{FF2B5EF4-FFF2-40B4-BE49-F238E27FC236}">
                <a16:creationId xmlns:a16="http://schemas.microsoft.com/office/drawing/2014/main" id="{7488C640-F1DC-4C59-9516-5F4FD5AB8A28}"/>
              </a:ext>
            </a:extLst>
          </p:cNvPr>
          <p:cNvGraphicFramePr>
            <a:graphicFrameLocks noGrp="1"/>
          </p:cNvGraphicFramePr>
          <p:nvPr>
            <p:extLst>
              <p:ext uri="{D42A27DB-BD31-4B8C-83A1-F6EECF244321}">
                <p14:modId xmlns:p14="http://schemas.microsoft.com/office/powerpoint/2010/main" val="2826712213"/>
              </p:ext>
            </p:extLst>
          </p:nvPr>
        </p:nvGraphicFramePr>
        <p:xfrm>
          <a:off x="299932" y="802713"/>
          <a:ext cx="11773990" cy="5534618"/>
        </p:xfrm>
        <a:graphic>
          <a:graphicData uri="http://schemas.openxmlformats.org/drawingml/2006/table">
            <a:tbl>
              <a:tblPr firstRow="1" bandRow="1">
                <a:tableStyleId>{3C2FFA5D-87B4-456A-9821-1D502468CF0F}</a:tableStyleId>
              </a:tblPr>
              <a:tblGrid>
                <a:gridCol w="2046514">
                  <a:extLst>
                    <a:ext uri="{9D8B030D-6E8A-4147-A177-3AD203B41FA5}">
                      <a16:colId xmlns:a16="http://schemas.microsoft.com/office/drawing/2014/main" val="504012495"/>
                    </a:ext>
                  </a:extLst>
                </a:gridCol>
                <a:gridCol w="1964297">
                  <a:extLst>
                    <a:ext uri="{9D8B030D-6E8A-4147-A177-3AD203B41FA5}">
                      <a16:colId xmlns:a16="http://schemas.microsoft.com/office/drawing/2014/main" val="2579718284"/>
                    </a:ext>
                  </a:extLst>
                </a:gridCol>
                <a:gridCol w="5503817">
                  <a:extLst>
                    <a:ext uri="{9D8B030D-6E8A-4147-A177-3AD203B41FA5}">
                      <a16:colId xmlns:a16="http://schemas.microsoft.com/office/drawing/2014/main" val="951723545"/>
                    </a:ext>
                  </a:extLst>
                </a:gridCol>
                <a:gridCol w="1135956">
                  <a:extLst>
                    <a:ext uri="{9D8B030D-6E8A-4147-A177-3AD203B41FA5}">
                      <a16:colId xmlns:a16="http://schemas.microsoft.com/office/drawing/2014/main" val="3902443168"/>
                    </a:ext>
                  </a:extLst>
                </a:gridCol>
                <a:gridCol w="687975">
                  <a:extLst>
                    <a:ext uri="{9D8B030D-6E8A-4147-A177-3AD203B41FA5}">
                      <a16:colId xmlns:a16="http://schemas.microsoft.com/office/drawing/2014/main" val="3231106710"/>
                    </a:ext>
                  </a:extLst>
                </a:gridCol>
                <a:gridCol w="435431">
                  <a:extLst>
                    <a:ext uri="{9D8B030D-6E8A-4147-A177-3AD203B41FA5}">
                      <a16:colId xmlns:a16="http://schemas.microsoft.com/office/drawing/2014/main" val="1791191252"/>
                    </a:ext>
                  </a:extLst>
                </a:gridCol>
              </a:tblGrid>
              <a:tr h="273368">
                <a:tc>
                  <a:txBody>
                    <a:bodyPr/>
                    <a:lstStyle/>
                    <a:p>
                      <a:pPr algn="l" fontAlgn="ctr"/>
                      <a:r>
                        <a:rPr lang="fr-FR" sz="1600" b="1" u="none" strike="noStrike" dirty="0" err="1">
                          <a:solidFill>
                            <a:srgbClr val="FFFFFF"/>
                          </a:solidFill>
                          <a:effectLst/>
                        </a:rPr>
                        <a:t>Deliverable</a:t>
                      </a:r>
                      <a:r>
                        <a:rPr lang="fr-FR" sz="1600" b="1" u="none" strike="noStrike" dirty="0">
                          <a:solidFill>
                            <a:srgbClr val="FFFFFF"/>
                          </a:solidFill>
                          <a:effectLst/>
                        </a:rPr>
                        <a:t> ID</a:t>
                      </a:r>
                      <a:endParaRPr lang="fr-FR" sz="1600" b="1" i="0" u="none" strike="noStrike" dirty="0">
                        <a:solidFill>
                          <a:srgbClr val="FFFFFF"/>
                        </a:solidFill>
                        <a:effectLst/>
                        <a:latin typeface="Calibri" panose="020F0502020204030204" pitchFamily="34" charset="0"/>
                      </a:endParaRPr>
                    </a:p>
                  </a:txBody>
                  <a:tcPr marL="2163" marR="2163" marT="2163" marB="15575" anchor="ctr"/>
                </a:tc>
                <a:tc>
                  <a:txBody>
                    <a:bodyPr/>
                    <a:lstStyle/>
                    <a:p>
                      <a:pPr algn="ctr" fontAlgn="ctr"/>
                      <a:r>
                        <a:rPr lang="fr-FR" sz="1600" b="1" u="none" strike="noStrike" dirty="0" err="1">
                          <a:solidFill>
                            <a:schemeClr val="bg1"/>
                          </a:solidFill>
                          <a:effectLst/>
                        </a:rPr>
                        <a:t>Deliverable</a:t>
                      </a:r>
                      <a:r>
                        <a:rPr lang="fr-FR" sz="1600" b="1" u="none" strike="noStrike" dirty="0">
                          <a:solidFill>
                            <a:schemeClr val="bg1"/>
                          </a:solidFill>
                          <a:effectLst/>
                        </a:rPr>
                        <a:t> </a:t>
                      </a:r>
                      <a:r>
                        <a:rPr lang="fr-FR" sz="1600" b="1" u="none" strike="noStrike" dirty="0" err="1">
                          <a:solidFill>
                            <a:schemeClr val="bg1"/>
                          </a:solidFill>
                          <a:effectLst/>
                        </a:rPr>
                        <a:t>title</a:t>
                      </a:r>
                      <a:endParaRPr lang="fr-FR" sz="1600" b="1" i="0" u="none" strike="noStrike" dirty="0">
                        <a:solidFill>
                          <a:schemeClr val="bg1"/>
                        </a:solidFill>
                        <a:effectLst/>
                        <a:latin typeface="Calibri" panose="020F0502020204030204" pitchFamily="34" charset="0"/>
                      </a:endParaRPr>
                    </a:p>
                  </a:txBody>
                  <a:tcPr marL="2163" marR="2163" marT="2163" marB="15575" anchor="ctr"/>
                </a:tc>
                <a:tc>
                  <a:txBody>
                    <a:bodyPr/>
                    <a:lstStyle/>
                    <a:p>
                      <a:pPr algn="ctr" fontAlgn="ctr"/>
                      <a:r>
                        <a:rPr lang="fr-FR" sz="1600" b="1" u="none" strike="noStrike" dirty="0" err="1">
                          <a:solidFill>
                            <a:schemeClr val="bg1"/>
                          </a:solidFill>
                          <a:effectLst/>
                        </a:rPr>
                        <a:t>Deliverable</a:t>
                      </a:r>
                      <a:r>
                        <a:rPr lang="fr-FR" sz="1600" b="1" u="none" strike="noStrike" dirty="0">
                          <a:solidFill>
                            <a:schemeClr val="bg1"/>
                          </a:solidFill>
                          <a:effectLst/>
                        </a:rPr>
                        <a:t> Description</a:t>
                      </a:r>
                      <a:endParaRPr lang="fr-FR" sz="1600" b="1" i="0" u="none" strike="noStrike" dirty="0">
                        <a:solidFill>
                          <a:schemeClr val="bg1"/>
                        </a:solidFill>
                        <a:effectLst/>
                        <a:latin typeface="Calibri" panose="020F0502020204030204" pitchFamily="34" charset="0"/>
                      </a:endParaRPr>
                    </a:p>
                  </a:txBody>
                  <a:tcPr marL="2163" marR="2163" marT="2163" marB="15575" anchor="ctr"/>
                </a:tc>
                <a:tc>
                  <a:txBody>
                    <a:bodyPr/>
                    <a:lstStyle/>
                    <a:p>
                      <a:pPr algn="ctr" fontAlgn="ctr"/>
                      <a:r>
                        <a:rPr lang="fr-FR" sz="1600" b="1" u="none" strike="noStrike" dirty="0" err="1">
                          <a:solidFill>
                            <a:schemeClr val="bg1"/>
                          </a:solidFill>
                          <a:effectLst/>
                        </a:rPr>
                        <a:t>Deliverable</a:t>
                      </a:r>
                      <a:r>
                        <a:rPr lang="fr-FR" sz="1600" b="1" u="none" strike="noStrike" dirty="0">
                          <a:solidFill>
                            <a:schemeClr val="bg1"/>
                          </a:solidFill>
                          <a:effectLst/>
                        </a:rPr>
                        <a:t>  </a:t>
                      </a:r>
                      <a:r>
                        <a:rPr lang="fr-FR" sz="1600" b="1" u="none" strike="noStrike" dirty="0" err="1">
                          <a:solidFill>
                            <a:schemeClr val="bg1"/>
                          </a:solidFill>
                          <a:effectLst/>
                        </a:rPr>
                        <a:t>Owner</a:t>
                      </a:r>
                      <a:endParaRPr lang="fr-FR" sz="1600" b="1" i="0" u="none" strike="noStrike" dirty="0">
                        <a:solidFill>
                          <a:schemeClr val="bg1"/>
                        </a:solidFill>
                        <a:effectLst/>
                        <a:latin typeface="Calibri" panose="020F0502020204030204" pitchFamily="34" charset="0"/>
                      </a:endParaRPr>
                    </a:p>
                  </a:txBody>
                  <a:tcPr marL="2163" marR="2163" marT="2163" marB="15575" anchor="ctr"/>
                </a:tc>
                <a:tc>
                  <a:txBody>
                    <a:bodyPr/>
                    <a:lstStyle/>
                    <a:p>
                      <a:pPr algn="ctr" fontAlgn="ctr"/>
                      <a:r>
                        <a:rPr lang="fr-FR" sz="1600" b="1" u="none" strike="noStrike" dirty="0">
                          <a:solidFill>
                            <a:schemeClr val="bg1"/>
                          </a:solidFill>
                          <a:effectLst/>
                        </a:rPr>
                        <a:t> </a:t>
                      </a:r>
                      <a:r>
                        <a:rPr lang="fr-FR" sz="1600" b="1" u="none" strike="noStrike" dirty="0" err="1">
                          <a:solidFill>
                            <a:schemeClr val="bg1"/>
                          </a:solidFill>
                          <a:effectLst/>
                        </a:rPr>
                        <a:t>Benef</a:t>
                      </a:r>
                      <a:r>
                        <a:rPr lang="fr-FR" sz="1600" b="1" u="none" strike="noStrike" dirty="0">
                          <a:solidFill>
                            <a:schemeClr val="bg1"/>
                          </a:solidFill>
                          <a:effectLst/>
                        </a:rPr>
                        <a:t>.</a:t>
                      </a:r>
                      <a:endParaRPr lang="fr-FR" sz="1600" b="1" i="0" u="none" strike="noStrike" dirty="0">
                        <a:solidFill>
                          <a:schemeClr val="bg1"/>
                        </a:solidFill>
                        <a:effectLst/>
                        <a:latin typeface="Calibri" panose="020F0502020204030204" pitchFamily="34" charset="0"/>
                      </a:endParaRPr>
                    </a:p>
                  </a:txBody>
                  <a:tcPr marL="2163" marR="2163" marT="2163" marB="15575" anchor="ctr"/>
                </a:tc>
                <a:tc>
                  <a:txBody>
                    <a:bodyPr/>
                    <a:lstStyle/>
                    <a:p>
                      <a:pPr algn="r" fontAlgn="ctr"/>
                      <a:r>
                        <a:rPr lang="fr-FR" sz="1600" b="1" u="none" strike="noStrike" dirty="0">
                          <a:solidFill>
                            <a:schemeClr val="bg1"/>
                          </a:solidFill>
                          <a:effectLst/>
                        </a:rPr>
                        <a:t>PM</a:t>
                      </a:r>
                      <a:endParaRPr lang="fr-FR" sz="1600" b="1" i="0" u="none" strike="noStrike" dirty="0">
                        <a:solidFill>
                          <a:schemeClr val="bg1"/>
                        </a:solidFill>
                        <a:effectLst/>
                        <a:latin typeface="Calibri" panose="020F0502020204030204" pitchFamily="34" charset="0"/>
                      </a:endParaRPr>
                    </a:p>
                  </a:txBody>
                  <a:tcPr marL="2163" marR="2163" marT="2163" marB="15575" anchor="ctr"/>
                </a:tc>
                <a:extLst>
                  <a:ext uri="{0D108BD9-81ED-4DB2-BD59-A6C34878D82A}">
                    <a16:rowId xmlns:a16="http://schemas.microsoft.com/office/drawing/2014/main" val="4273239645"/>
                  </a:ext>
                </a:extLst>
              </a:tr>
              <a:tr h="358439">
                <a:tc>
                  <a:txBody>
                    <a:bodyPr/>
                    <a:lstStyle/>
                    <a:p>
                      <a:pPr algn="l" fontAlgn="t"/>
                      <a:r>
                        <a:rPr lang="fr-FR" sz="1400" b="1" u="none" strike="noStrike" dirty="0">
                          <a:solidFill>
                            <a:srgbClr val="000000"/>
                          </a:solidFill>
                          <a:effectLst/>
                        </a:rPr>
                        <a:t>SA-SE.CM.OP.01-T009-D001</a:t>
                      </a:r>
                      <a:endParaRPr lang="fr-FR" sz="1400" b="1" i="0" u="none" strike="noStrike" dirty="0">
                        <a:solidFill>
                          <a:srgbClr val="000000"/>
                        </a:solidFill>
                        <a:effectLst/>
                        <a:latin typeface="Calibri" panose="020F0502020204030204" pitchFamily="34" charset="0"/>
                      </a:endParaRPr>
                    </a:p>
                  </a:txBody>
                  <a:tcPr marL="2163" marR="2163" marT="2163" marB="15575"/>
                </a:tc>
                <a:tc>
                  <a:txBody>
                    <a:bodyPr/>
                    <a:lstStyle/>
                    <a:p>
                      <a:pPr algn="l" fontAlgn="t"/>
                      <a:r>
                        <a:rPr lang="en-US" sz="1400" b="0" u="none" strike="noStrike" dirty="0">
                          <a:solidFill>
                            <a:srgbClr val="000000"/>
                          </a:solidFill>
                          <a:effectLst/>
                        </a:rPr>
                        <a:t>PDS </a:t>
                      </a:r>
                      <a:r>
                        <a:rPr lang="en-US" sz="1400" b="0" u="none" strike="noStrike" dirty="0" err="1">
                          <a:solidFill>
                            <a:srgbClr val="000000"/>
                          </a:solidFill>
                          <a:effectLst/>
                        </a:rPr>
                        <a:t>optimised</a:t>
                      </a:r>
                      <a:r>
                        <a:rPr lang="en-US" sz="1400" b="0" u="none" strike="noStrike" dirty="0">
                          <a:solidFill>
                            <a:srgbClr val="000000"/>
                          </a:solidFill>
                          <a:effectLst/>
                        </a:rPr>
                        <a:t> and applied to JT-60SA  hybrid scenario</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en-US" sz="1400" b="0" u="none" strike="noStrike" dirty="0">
                          <a:solidFill>
                            <a:srgbClr val="000000"/>
                          </a:solidFill>
                          <a:effectLst/>
                        </a:rPr>
                        <a:t>Application of PDS to JT-60SA hybrid scenario.</a:t>
                      </a:r>
                      <a:br>
                        <a:rPr lang="en-US" sz="1400" b="0" u="none" strike="noStrike" dirty="0">
                          <a:solidFill>
                            <a:srgbClr val="000000"/>
                          </a:solidFill>
                          <a:effectLst/>
                        </a:rPr>
                      </a:br>
                      <a:r>
                        <a:rPr lang="en-US" sz="1400" b="0" u="none" strike="noStrike" dirty="0">
                          <a:solidFill>
                            <a:srgbClr val="000000"/>
                          </a:solidFill>
                          <a:effectLst/>
                        </a:rPr>
                        <a:t>Profiling and computing time optimization.</a:t>
                      </a:r>
                      <a:br>
                        <a:rPr lang="en-US" sz="1400" b="0" u="none" strike="noStrike" dirty="0">
                          <a:solidFill>
                            <a:srgbClr val="000000"/>
                          </a:solidFill>
                          <a:effectLst/>
                        </a:rPr>
                      </a:br>
                      <a:r>
                        <a:rPr lang="en-US" sz="1400" b="0" u="none" strike="noStrike" dirty="0">
                          <a:solidFill>
                            <a:srgbClr val="000000"/>
                          </a:solidFill>
                          <a:effectLst/>
                        </a:rPr>
                        <a:t>Integrate and test the JT-60SA controllers, if/when agreed with QST.</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fr-FR" sz="1400" b="1" u="none" strike="noStrike" dirty="0">
                          <a:solidFill>
                            <a:srgbClr val="000000"/>
                          </a:solidFill>
                          <a:effectLst/>
                        </a:rPr>
                        <a:t>Joffrin</a:t>
                      </a:r>
                    </a:p>
                    <a:p>
                      <a:pPr algn="l" fontAlgn="t"/>
                      <a:r>
                        <a:rPr lang="fr-FR" sz="1400" b="0" u="none" strike="noStrike" dirty="0">
                          <a:solidFill>
                            <a:srgbClr val="000000"/>
                          </a:solidFill>
                          <a:effectLst/>
                        </a:rPr>
                        <a:t>Artaud Faugeras</a:t>
                      </a:r>
                    </a:p>
                    <a:p>
                      <a:pPr algn="l" fontAlgn="t"/>
                      <a:r>
                        <a:rPr lang="fr-FR" sz="1400" b="0" u="none" strike="noStrike" dirty="0">
                          <a:solidFill>
                            <a:srgbClr val="000000"/>
                          </a:solidFill>
                          <a:effectLst/>
                        </a:rPr>
                        <a:t>Mattei</a:t>
                      </a:r>
                      <a:endParaRPr lang="fr-FR" sz="1400" b="0" i="0" u="none" strike="noStrike" dirty="0">
                        <a:solidFill>
                          <a:srgbClr val="000000"/>
                        </a:solidFill>
                        <a:effectLst/>
                        <a:latin typeface="Calibri" panose="020F0502020204030204" pitchFamily="34" charset="0"/>
                      </a:endParaRPr>
                    </a:p>
                  </a:txBody>
                  <a:tcPr/>
                </a:tc>
                <a:tc>
                  <a:txBody>
                    <a:bodyPr/>
                    <a:lstStyle/>
                    <a:p>
                      <a:pPr algn="l" fontAlgn="t"/>
                      <a:r>
                        <a:rPr lang="fr-FR" sz="1400" b="0" u="none" strike="noStrike" dirty="0">
                          <a:solidFill>
                            <a:srgbClr val="000000"/>
                          </a:solidFill>
                          <a:effectLst/>
                        </a:rPr>
                        <a:t>CEA</a:t>
                      </a:r>
                    </a:p>
                    <a:p>
                      <a:pPr algn="l" fontAlgn="t"/>
                      <a:r>
                        <a:rPr lang="fr-FR" sz="1400" b="0" u="none" strike="noStrike" dirty="0">
                          <a:solidFill>
                            <a:srgbClr val="000000"/>
                          </a:solidFill>
                          <a:effectLst/>
                        </a:rPr>
                        <a:t>ENEA</a:t>
                      </a:r>
                      <a:endParaRPr lang="fr-FR" sz="1400" b="0" i="0" u="none" strike="noStrike" dirty="0">
                        <a:solidFill>
                          <a:srgbClr val="000000"/>
                        </a:solidFill>
                        <a:effectLst/>
                        <a:latin typeface="Calibri" panose="020F0502020204030204" pitchFamily="34" charset="0"/>
                      </a:endParaRPr>
                    </a:p>
                  </a:txBody>
                  <a:tcPr/>
                </a:tc>
                <a:tc>
                  <a:txBody>
                    <a:bodyPr/>
                    <a:lstStyle/>
                    <a:p>
                      <a:pPr algn="ctr" fontAlgn="t"/>
                      <a:r>
                        <a:rPr lang="fr-FR" sz="1400" b="0" u="none" strike="noStrike" dirty="0">
                          <a:solidFill>
                            <a:srgbClr val="000000"/>
                          </a:solidFill>
                          <a:effectLst/>
                        </a:rPr>
                        <a:t>2</a:t>
                      </a:r>
                    </a:p>
                    <a:p>
                      <a:pPr algn="ctr" fontAlgn="t"/>
                      <a:r>
                        <a:rPr lang="fr-FR" sz="1400" b="0" u="none" strike="noStrike" dirty="0">
                          <a:solidFill>
                            <a:srgbClr val="000000"/>
                          </a:solidFill>
                          <a:effectLst/>
                        </a:rPr>
                        <a:t>2</a:t>
                      </a:r>
                      <a:endParaRPr lang="fr-FR" sz="1400" b="0" i="0" u="none" strike="noStrike" dirty="0">
                        <a:solidFill>
                          <a:srgbClr val="000000"/>
                        </a:solidFill>
                        <a:effectLst/>
                        <a:latin typeface="Calibri" panose="020F0502020204030204" pitchFamily="34" charset="0"/>
                      </a:endParaRPr>
                    </a:p>
                  </a:txBody>
                  <a:tcPr/>
                </a:tc>
                <a:extLst>
                  <a:ext uri="{0D108BD9-81ED-4DB2-BD59-A6C34878D82A}">
                    <a16:rowId xmlns:a16="http://schemas.microsoft.com/office/drawing/2014/main" val="1010152734"/>
                  </a:ext>
                </a:extLst>
              </a:tr>
              <a:tr h="332727">
                <a:tc>
                  <a:txBody>
                    <a:bodyPr/>
                    <a:lstStyle/>
                    <a:p>
                      <a:pPr algn="l" fontAlgn="t"/>
                      <a:r>
                        <a:rPr lang="fr-FR" sz="1400" b="1" u="none" strike="noStrike" dirty="0">
                          <a:solidFill>
                            <a:srgbClr val="000000"/>
                          </a:solidFill>
                          <a:effectLst/>
                        </a:rPr>
                        <a:t>SA-SE.CM.OP.06-T004-D001</a:t>
                      </a:r>
                      <a:endParaRPr lang="fr-FR" sz="1400" b="1" i="0" u="none" strike="noStrike" dirty="0">
                        <a:solidFill>
                          <a:srgbClr val="000000"/>
                        </a:solidFill>
                        <a:effectLst/>
                        <a:latin typeface="Calibri" panose="020F0502020204030204" pitchFamily="34" charset="0"/>
                      </a:endParaRPr>
                    </a:p>
                  </a:txBody>
                  <a:tcPr marL="2163" marR="2163" marT="2163" marB="15575"/>
                </a:tc>
                <a:tc>
                  <a:txBody>
                    <a:bodyPr/>
                    <a:lstStyle/>
                    <a:p>
                      <a:pPr algn="l" fontAlgn="t"/>
                      <a:r>
                        <a:rPr lang="en-US" sz="1400" b="0" u="none" strike="noStrike" dirty="0">
                          <a:solidFill>
                            <a:srgbClr val="000000"/>
                          </a:solidFill>
                          <a:effectLst/>
                        </a:rPr>
                        <a:t>Tools  in support of OP-2 magnets operation</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en-US" sz="1400" b="0" u="none" strike="noStrike" dirty="0">
                          <a:solidFill>
                            <a:srgbClr val="000000"/>
                          </a:solidFill>
                          <a:effectLst/>
                        </a:rPr>
                        <a:t>- Update of the magnet THEA models (settings and code consolidation) in preparation of OP 2.</a:t>
                      </a:r>
                      <a:br>
                        <a:rPr lang="en-US" sz="1400" b="0" u="none" strike="noStrike" dirty="0">
                          <a:solidFill>
                            <a:srgbClr val="000000"/>
                          </a:solidFill>
                          <a:effectLst/>
                        </a:rPr>
                      </a:br>
                      <a:r>
                        <a:rPr lang="en-US" sz="1400" b="0" u="none" strike="noStrike" dirty="0">
                          <a:solidFill>
                            <a:srgbClr val="000000"/>
                          </a:solidFill>
                          <a:effectLst/>
                        </a:rPr>
                        <a:t>- Validation and consolidation of software tool (ANN-based) aimed at TFQDV signal retrieving, correction and transmission to TF interlock system.</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fr-FR" sz="1400" b="1" u="none" strike="noStrike" dirty="0">
                          <a:solidFill>
                            <a:srgbClr val="000000"/>
                          </a:solidFill>
                          <a:effectLst/>
                        </a:rPr>
                        <a:t>Le Coz </a:t>
                      </a:r>
                      <a:r>
                        <a:rPr lang="fr-FR" sz="1400" b="0" u="none" strike="noStrike" dirty="0">
                          <a:solidFill>
                            <a:srgbClr val="000000"/>
                          </a:solidFill>
                          <a:effectLst/>
                        </a:rPr>
                        <a:t>Bonne</a:t>
                      </a:r>
                    </a:p>
                    <a:p>
                      <a:pPr algn="l" fontAlgn="t"/>
                      <a:r>
                        <a:rPr lang="fr-FR" sz="1400" b="0" u="none" strike="noStrike" dirty="0">
                          <a:solidFill>
                            <a:srgbClr val="000000"/>
                          </a:solidFill>
                          <a:effectLst/>
                        </a:rPr>
                        <a:t>Fiamozzi </a:t>
                      </a:r>
                    </a:p>
                    <a:p>
                      <a:pPr algn="l" fontAlgn="t"/>
                      <a:r>
                        <a:rPr lang="fr-FR" sz="1400" b="0" u="none" strike="noStrike" dirty="0">
                          <a:solidFill>
                            <a:srgbClr val="000000"/>
                          </a:solidFill>
                          <a:effectLst/>
                        </a:rPr>
                        <a:t>De Marzi</a:t>
                      </a:r>
                      <a:endParaRPr lang="fr-FR" sz="1400" b="0" i="0" u="none" strike="noStrike" dirty="0">
                        <a:solidFill>
                          <a:srgbClr val="000000"/>
                        </a:solidFill>
                        <a:effectLst/>
                        <a:latin typeface="Calibri" panose="020F0502020204030204" pitchFamily="34" charset="0"/>
                      </a:endParaRPr>
                    </a:p>
                  </a:txBody>
                  <a:tcPr/>
                </a:tc>
                <a:tc>
                  <a:txBody>
                    <a:bodyPr/>
                    <a:lstStyle/>
                    <a:p>
                      <a:pPr algn="l" fontAlgn="t"/>
                      <a:r>
                        <a:rPr lang="fr-FR" sz="1400" b="0" u="none" strike="noStrike" dirty="0">
                          <a:solidFill>
                            <a:srgbClr val="000000"/>
                          </a:solidFill>
                          <a:effectLst/>
                        </a:rPr>
                        <a:t>CEA</a:t>
                      </a:r>
                    </a:p>
                    <a:p>
                      <a:pPr algn="l" fontAlgn="t"/>
                      <a:r>
                        <a:rPr lang="fr-FR" sz="1400" b="0" u="none" strike="noStrike" dirty="0">
                          <a:solidFill>
                            <a:srgbClr val="000000"/>
                          </a:solidFill>
                          <a:effectLst/>
                        </a:rPr>
                        <a:t>ENEA</a:t>
                      </a:r>
                      <a:endParaRPr lang="fr-FR" sz="1400" b="0" i="0" u="none" strike="noStrike" dirty="0">
                        <a:solidFill>
                          <a:srgbClr val="000000"/>
                        </a:solidFill>
                        <a:effectLst/>
                        <a:latin typeface="Calibri" panose="020F0502020204030204" pitchFamily="34" charset="0"/>
                      </a:endParaRPr>
                    </a:p>
                  </a:txBody>
                  <a:tcPr/>
                </a:tc>
                <a:tc>
                  <a:txBody>
                    <a:bodyPr/>
                    <a:lstStyle/>
                    <a:p>
                      <a:pPr algn="ctr" fontAlgn="t"/>
                      <a:r>
                        <a:rPr lang="fr-FR" sz="1400" b="0" u="none" strike="noStrike" dirty="0">
                          <a:solidFill>
                            <a:srgbClr val="000000"/>
                          </a:solidFill>
                          <a:effectLst/>
                        </a:rPr>
                        <a:t>1</a:t>
                      </a:r>
                    </a:p>
                    <a:p>
                      <a:pPr algn="ctr" fontAlgn="t"/>
                      <a:r>
                        <a:rPr lang="fr-FR" sz="1400" b="0" u="none" strike="noStrike" dirty="0">
                          <a:solidFill>
                            <a:srgbClr val="000000"/>
                          </a:solidFill>
                          <a:effectLst/>
                        </a:rPr>
                        <a:t>1</a:t>
                      </a:r>
                      <a:endParaRPr lang="fr-FR" sz="1400" b="0" i="0" u="none" strike="noStrike" dirty="0">
                        <a:solidFill>
                          <a:srgbClr val="000000"/>
                        </a:solidFill>
                        <a:effectLst/>
                        <a:latin typeface="Calibri" panose="020F0502020204030204" pitchFamily="34" charset="0"/>
                      </a:endParaRPr>
                    </a:p>
                  </a:txBody>
                  <a:tcPr/>
                </a:tc>
                <a:extLst>
                  <a:ext uri="{0D108BD9-81ED-4DB2-BD59-A6C34878D82A}">
                    <a16:rowId xmlns:a16="http://schemas.microsoft.com/office/drawing/2014/main" val="2055044484"/>
                  </a:ext>
                </a:extLst>
              </a:tr>
              <a:tr h="251971">
                <a:tc>
                  <a:txBody>
                    <a:bodyPr/>
                    <a:lstStyle/>
                    <a:p>
                      <a:pPr algn="l" fontAlgn="t"/>
                      <a:r>
                        <a:rPr lang="fr-FR" sz="1400" b="1" u="none" strike="noStrike" kern="1200" dirty="0">
                          <a:solidFill>
                            <a:srgbClr val="000000"/>
                          </a:solidFill>
                          <a:effectLst/>
                        </a:rPr>
                        <a:t>SA-SE.CM.OP.07-T002-D001</a:t>
                      </a:r>
                      <a:endParaRPr lang="fr-FR" sz="1400" b="1" i="0" u="none" strike="noStrike" kern="1200" dirty="0">
                        <a:solidFill>
                          <a:srgbClr val="000000"/>
                        </a:solidFill>
                        <a:effectLst/>
                        <a:latin typeface="Calibri" panose="020F0502020204030204" pitchFamily="34" charset="0"/>
                        <a:ea typeface="+mn-ea"/>
                        <a:cs typeface="+mn-cs"/>
                      </a:endParaRPr>
                    </a:p>
                  </a:txBody>
                  <a:tcPr marL="2163" marR="2163" marT="2163" marB="15575"/>
                </a:tc>
                <a:tc>
                  <a:txBody>
                    <a:bodyPr/>
                    <a:lstStyle/>
                    <a:p>
                      <a:pPr algn="l" fontAlgn="t"/>
                      <a:r>
                        <a:rPr lang="en-US" sz="1400" b="0" u="none" strike="noStrike" kern="1200" dirty="0">
                          <a:solidFill>
                            <a:srgbClr val="000000"/>
                          </a:solidFill>
                          <a:effectLst/>
                        </a:rPr>
                        <a:t>Consolidation of EC HCD and ECE modelling tools </a:t>
                      </a:r>
                      <a:endParaRPr lang="en-US"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en-US" sz="1400" b="0" u="none" strike="noStrike" kern="1200" dirty="0">
                          <a:solidFill>
                            <a:srgbClr val="000000"/>
                          </a:solidFill>
                          <a:effectLst/>
                        </a:rPr>
                        <a:t>Consolidation of EC HCD and ECE modelling tools (GRAY and SPECE) for use in the control room. Implementation of input data interface and testing on Naka server.</a:t>
                      </a:r>
                      <a:endParaRPr lang="en-US"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fr-FR" sz="1400" b="1" u="none" strike="noStrike" kern="1200" dirty="0" err="1">
                          <a:solidFill>
                            <a:srgbClr val="000000"/>
                          </a:solidFill>
                          <a:effectLst/>
                        </a:rPr>
                        <a:t>Figini</a:t>
                      </a:r>
                      <a:endParaRPr lang="fr-FR" sz="1400" b="1" u="none" strike="noStrike" kern="1200" dirty="0">
                        <a:solidFill>
                          <a:srgbClr val="000000"/>
                        </a:solidFill>
                        <a:effectLst/>
                      </a:endParaRPr>
                    </a:p>
                    <a:p>
                      <a:pPr algn="l" fontAlgn="t"/>
                      <a:r>
                        <a:rPr lang="fr-FR" sz="1400" b="0" u="none" strike="noStrike" kern="1200" dirty="0" err="1">
                          <a:solidFill>
                            <a:srgbClr val="000000"/>
                          </a:solidFill>
                          <a:effectLst/>
                        </a:rPr>
                        <a:t>Tsironis</a:t>
                      </a:r>
                      <a:endParaRPr lang="fr-FR"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fr-FR" sz="1400" b="0" u="none" strike="noStrike" kern="1200" dirty="0">
                          <a:solidFill>
                            <a:srgbClr val="000000"/>
                          </a:solidFill>
                          <a:effectLst/>
                        </a:rPr>
                        <a:t>ENEA</a:t>
                      </a:r>
                    </a:p>
                    <a:p>
                      <a:pPr algn="l" fontAlgn="t"/>
                      <a:r>
                        <a:rPr lang="fr-FR" sz="1400" b="0" u="none" strike="noStrike" kern="1200" dirty="0">
                          <a:solidFill>
                            <a:srgbClr val="000000"/>
                          </a:solidFill>
                          <a:effectLst/>
                        </a:rPr>
                        <a:t>NCSRD</a:t>
                      </a:r>
                      <a:endParaRPr lang="fr-FR"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ctr" fontAlgn="t"/>
                      <a:r>
                        <a:rPr lang="fr-FR" sz="1400" b="0" u="none" strike="noStrike" kern="1200" dirty="0">
                          <a:solidFill>
                            <a:srgbClr val="000000"/>
                          </a:solidFill>
                          <a:effectLst/>
                        </a:rPr>
                        <a:t>1</a:t>
                      </a:r>
                    </a:p>
                    <a:p>
                      <a:pPr algn="ctr" fontAlgn="t"/>
                      <a:r>
                        <a:rPr lang="fr-FR" sz="1400" b="0" u="none" strike="noStrike" kern="1200" dirty="0">
                          <a:solidFill>
                            <a:srgbClr val="000000"/>
                          </a:solidFill>
                          <a:effectLst/>
                        </a:rPr>
                        <a:t>1</a:t>
                      </a:r>
                      <a:endParaRPr lang="fr-FR" sz="1400" b="0" i="0" u="none" strike="noStrike" kern="1200" dirty="0">
                        <a:solidFill>
                          <a:srgbClr val="000000"/>
                        </a:solidFill>
                        <a:effectLst/>
                        <a:latin typeface="Calibri" panose="020F0502020204030204" pitchFamily="34" charset="0"/>
                        <a:ea typeface="+mn-ea"/>
                        <a:cs typeface="+mn-cs"/>
                      </a:endParaRPr>
                    </a:p>
                  </a:txBody>
                  <a:tcPr/>
                </a:tc>
                <a:extLst>
                  <a:ext uri="{0D108BD9-81ED-4DB2-BD59-A6C34878D82A}">
                    <a16:rowId xmlns:a16="http://schemas.microsoft.com/office/drawing/2014/main" val="4135976947"/>
                  </a:ext>
                </a:extLst>
              </a:tr>
              <a:tr h="251971">
                <a:tc>
                  <a:txBody>
                    <a:bodyPr/>
                    <a:lstStyle/>
                    <a:p>
                      <a:pPr algn="l" fontAlgn="t"/>
                      <a:r>
                        <a:rPr lang="fr-FR" sz="1400" b="1" u="none" strike="noStrike" dirty="0">
                          <a:solidFill>
                            <a:srgbClr val="000000"/>
                          </a:solidFill>
                          <a:effectLst/>
                        </a:rPr>
                        <a:t>SA-SE.CM.OP.08-T001-D001</a:t>
                      </a:r>
                      <a:endParaRPr lang="fr-FR" sz="1400" b="1" i="0" u="none" strike="noStrike" dirty="0">
                        <a:solidFill>
                          <a:srgbClr val="000000"/>
                        </a:solidFill>
                        <a:effectLst/>
                        <a:latin typeface="Calibri" panose="020F0502020204030204" pitchFamily="34" charset="0"/>
                      </a:endParaRPr>
                    </a:p>
                  </a:txBody>
                  <a:tcPr marL="2163" marR="2163" marT="2163" marB="15575"/>
                </a:tc>
                <a:tc>
                  <a:txBody>
                    <a:bodyPr/>
                    <a:lstStyle/>
                    <a:p>
                      <a:pPr algn="l" fontAlgn="t"/>
                      <a:r>
                        <a:rPr lang="en-US" sz="1400" b="0" u="none" strike="noStrike" dirty="0">
                          <a:solidFill>
                            <a:srgbClr val="000000"/>
                          </a:solidFill>
                          <a:effectLst/>
                        </a:rPr>
                        <a:t>Magnetic control tool demonstrated on a relevant </a:t>
                      </a:r>
                      <a:r>
                        <a:rPr lang="en-US" sz="1400" b="0" u="none" strike="noStrike" dirty="0" err="1">
                          <a:solidFill>
                            <a:srgbClr val="000000"/>
                          </a:solidFill>
                          <a:effectLst/>
                        </a:rPr>
                        <a:t>scenario_ENEA</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en-US" sz="1400" b="0" u="none" strike="noStrike" dirty="0">
                          <a:solidFill>
                            <a:srgbClr val="000000"/>
                          </a:solidFill>
                          <a:effectLst/>
                        </a:rPr>
                        <a:t>Development of integrated tools for control design and demonstration on an agreed scenario</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fr-FR" sz="1400" b="1" u="none" strike="noStrike" dirty="0">
                          <a:solidFill>
                            <a:srgbClr val="000000"/>
                          </a:solidFill>
                          <a:effectLst/>
                        </a:rPr>
                        <a:t>De Tommasi</a:t>
                      </a:r>
                      <a:endParaRPr lang="fr-FR" sz="1400" b="1" i="0" u="none" strike="noStrike" dirty="0">
                        <a:solidFill>
                          <a:srgbClr val="000000"/>
                        </a:solidFill>
                        <a:effectLst/>
                        <a:latin typeface="Calibri" panose="020F0502020204030204" pitchFamily="34" charset="0"/>
                      </a:endParaRPr>
                    </a:p>
                  </a:txBody>
                  <a:tcPr/>
                </a:tc>
                <a:tc>
                  <a:txBody>
                    <a:bodyPr/>
                    <a:lstStyle/>
                    <a:p>
                      <a:pPr algn="l" fontAlgn="t"/>
                      <a:r>
                        <a:rPr lang="fr-FR" sz="1400" b="0" u="none" strike="noStrike" dirty="0">
                          <a:solidFill>
                            <a:srgbClr val="000000"/>
                          </a:solidFill>
                          <a:effectLst/>
                        </a:rPr>
                        <a:t>ENEA</a:t>
                      </a:r>
                      <a:endParaRPr lang="fr-FR" sz="1400" b="0" i="0" u="none" strike="noStrike" dirty="0">
                        <a:solidFill>
                          <a:srgbClr val="000000"/>
                        </a:solidFill>
                        <a:effectLst/>
                        <a:latin typeface="Calibri" panose="020F0502020204030204" pitchFamily="34" charset="0"/>
                      </a:endParaRPr>
                    </a:p>
                  </a:txBody>
                  <a:tcPr/>
                </a:tc>
                <a:tc>
                  <a:txBody>
                    <a:bodyPr/>
                    <a:lstStyle/>
                    <a:p>
                      <a:pPr algn="ctr" fontAlgn="t"/>
                      <a:r>
                        <a:rPr lang="fr-FR" sz="1400" b="0" u="none" strike="noStrike" dirty="0">
                          <a:solidFill>
                            <a:srgbClr val="000000"/>
                          </a:solidFill>
                          <a:effectLst/>
                        </a:rPr>
                        <a:t>2</a:t>
                      </a:r>
                      <a:endParaRPr lang="fr-FR" sz="1400" b="0" i="0" u="none" strike="noStrike" dirty="0">
                        <a:solidFill>
                          <a:srgbClr val="000000"/>
                        </a:solidFill>
                        <a:effectLst/>
                        <a:latin typeface="Calibri" panose="020F0502020204030204" pitchFamily="34" charset="0"/>
                      </a:endParaRPr>
                    </a:p>
                  </a:txBody>
                  <a:tcPr/>
                </a:tc>
                <a:extLst>
                  <a:ext uri="{0D108BD9-81ED-4DB2-BD59-A6C34878D82A}">
                    <a16:rowId xmlns:a16="http://schemas.microsoft.com/office/drawing/2014/main" val="310786458"/>
                  </a:ext>
                </a:extLst>
              </a:tr>
              <a:tr h="251971">
                <a:tc>
                  <a:txBody>
                    <a:bodyPr/>
                    <a:lstStyle/>
                    <a:p>
                      <a:pPr algn="l" fontAlgn="t"/>
                      <a:r>
                        <a:rPr lang="fr-FR" sz="1400" b="1" u="none" strike="noStrike" dirty="0">
                          <a:solidFill>
                            <a:srgbClr val="000000"/>
                          </a:solidFill>
                          <a:effectLst/>
                        </a:rPr>
                        <a:t>SA-SE.CM.OP.08-T001-D002</a:t>
                      </a:r>
                      <a:endParaRPr lang="fr-FR" sz="1400" b="1" i="0" u="none" strike="noStrike" dirty="0">
                        <a:solidFill>
                          <a:srgbClr val="000000"/>
                        </a:solidFill>
                        <a:effectLst/>
                        <a:latin typeface="Calibri" panose="020F0502020204030204" pitchFamily="34" charset="0"/>
                      </a:endParaRPr>
                    </a:p>
                  </a:txBody>
                  <a:tcPr marL="2163" marR="2163" marT="2163" marB="15575"/>
                </a:tc>
                <a:tc>
                  <a:txBody>
                    <a:bodyPr/>
                    <a:lstStyle/>
                    <a:p>
                      <a:pPr algn="l" fontAlgn="t"/>
                      <a:r>
                        <a:rPr lang="en-US" sz="1400" b="0" u="none" strike="noStrike" dirty="0">
                          <a:solidFill>
                            <a:srgbClr val="000000"/>
                          </a:solidFill>
                          <a:effectLst/>
                        </a:rPr>
                        <a:t>Magnetic control tool demonstrated on a relevant </a:t>
                      </a:r>
                      <a:r>
                        <a:rPr lang="en-US" sz="1400" b="0" u="none" strike="noStrike" dirty="0" err="1">
                          <a:solidFill>
                            <a:srgbClr val="000000"/>
                          </a:solidFill>
                          <a:effectLst/>
                        </a:rPr>
                        <a:t>scenario_EPFL</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en-US" sz="1400" b="0" u="none" strike="noStrike" dirty="0">
                          <a:solidFill>
                            <a:srgbClr val="000000"/>
                          </a:solidFill>
                          <a:effectLst/>
                        </a:rPr>
                        <a:t>Automated profile fitting tool on LIUQE or QST equilibrium implemented in Naka server.</a:t>
                      </a:r>
                      <a:endParaRPr lang="en-US" sz="1400" b="0" i="0" u="none" strike="noStrike" dirty="0">
                        <a:solidFill>
                          <a:srgbClr val="000000"/>
                        </a:solidFill>
                        <a:effectLst/>
                        <a:latin typeface="Calibri" panose="020F0502020204030204" pitchFamily="34" charset="0"/>
                      </a:endParaRPr>
                    </a:p>
                  </a:txBody>
                  <a:tcPr/>
                </a:tc>
                <a:tc>
                  <a:txBody>
                    <a:bodyPr/>
                    <a:lstStyle/>
                    <a:p>
                      <a:pPr algn="l" fontAlgn="t"/>
                      <a:r>
                        <a:rPr lang="fr-FR" sz="1400" b="1" u="none" strike="noStrike" dirty="0">
                          <a:solidFill>
                            <a:srgbClr val="000000"/>
                          </a:solidFill>
                          <a:effectLst/>
                        </a:rPr>
                        <a:t>Mele </a:t>
                      </a:r>
                      <a:r>
                        <a:rPr lang="fr-FR" sz="1400" b="0" u="none" strike="noStrike" dirty="0">
                          <a:solidFill>
                            <a:srgbClr val="000000"/>
                          </a:solidFill>
                          <a:effectLst/>
                        </a:rPr>
                        <a:t>Sauter</a:t>
                      </a:r>
                      <a:endParaRPr lang="fr-FR" sz="1400" b="0" i="0" u="none" strike="noStrike" dirty="0">
                        <a:solidFill>
                          <a:srgbClr val="000000"/>
                        </a:solidFill>
                        <a:effectLst/>
                        <a:latin typeface="Calibri" panose="020F0502020204030204" pitchFamily="34" charset="0"/>
                      </a:endParaRPr>
                    </a:p>
                  </a:txBody>
                  <a:tcPr/>
                </a:tc>
                <a:tc>
                  <a:txBody>
                    <a:bodyPr/>
                    <a:lstStyle/>
                    <a:p>
                      <a:pPr algn="l" fontAlgn="t"/>
                      <a:r>
                        <a:rPr lang="fr-FR" sz="1400" b="0" u="none" strike="noStrike" dirty="0">
                          <a:solidFill>
                            <a:srgbClr val="000000"/>
                          </a:solidFill>
                          <a:effectLst/>
                        </a:rPr>
                        <a:t>EPFL</a:t>
                      </a:r>
                      <a:endParaRPr lang="fr-FR" sz="1400" b="0" i="0" u="none" strike="noStrike" dirty="0">
                        <a:solidFill>
                          <a:srgbClr val="000000"/>
                        </a:solidFill>
                        <a:effectLst/>
                        <a:latin typeface="Calibri" panose="020F0502020204030204" pitchFamily="34" charset="0"/>
                      </a:endParaRPr>
                    </a:p>
                  </a:txBody>
                  <a:tcPr/>
                </a:tc>
                <a:tc>
                  <a:txBody>
                    <a:bodyPr/>
                    <a:lstStyle/>
                    <a:p>
                      <a:pPr algn="ctr" fontAlgn="t"/>
                      <a:r>
                        <a:rPr lang="fr-FR" sz="1400" b="0" u="none" strike="noStrike" dirty="0">
                          <a:solidFill>
                            <a:schemeClr val="tx1"/>
                          </a:solidFill>
                          <a:effectLst/>
                        </a:rPr>
                        <a:t>1.5</a:t>
                      </a:r>
                      <a:endParaRPr lang="fr-FR" sz="1400" b="0" i="0" u="none" strike="noStrike" dirty="0">
                        <a:solidFill>
                          <a:schemeClr val="tx1"/>
                        </a:solidFill>
                        <a:effectLst/>
                        <a:latin typeface="Calibri" panose="020F0502020204030204" pitchFamily="34" charset="0"/>
                      </a:endParaRPr>
                    </a:p>
                  </a:txBody>
                  <a:tcPr/>
                </a:tc>
                <a:extLst>
                  <a:ext uri="{0D108BD9-81ED-4DB2-BD59-A6C34878D82A}">
                    <a16:rowId xmlns:a16="http://schemas.microsoft.com/office/drawing/2014/main" val="2326083400"/>
                  </a:ext>
                </a:extLst>
              </a:tr>
              <a:tr h="251971">
                <a:tc>
                  <a:txBody>
                    <a:bodyPr/>
                    <a:lstStyle/>
                    <a:p>
                      <a:pPr algn="l" fontAlgn="t"/>
                      <a:r>
                        <a:rPr lang="fr-FR" sz="1400" b="1" u="none" strike="noStrike" kern="1200" dirty="0">
                          <a:solidFill>
                            <a:srgbClr val="000000"/>
                          </a:solidFill>
                          <a:effectLst/>
                        </a:rPr>
                        <a:t>SA-SE.CM.OP.09-T001-D001</a:t>
                      </a:r>
                      <a:endParaRPr lang="fr-FR" sz="1400" b="1" i="0" u="none" strike="noStrike" kern="1200" dirty="0">
                        <a:solidFill>
                          <a:srgbClr val="000000"/>
                        </a:solidFill>
                        <a:effectLst/>
                        <a:latin typeface="Calibri" panose="020F0502020204030204" pitchFamily="34" charset="0"/>
                        <a:ea typeface="+mn-ea"/>
                        <a:cs typeface="+mn-cs"/>
                      </a:endParaRPr>
                    </a:p>
                  </a:txBody>
                  <a:tcPr marL="2163" marR="2163" marT="2163" marB="15575"/>
                </a:tc>
                <a:tc>
                  <a:txBody>
                    <a:bodyPr/>
                    <a:lstStyle/>
                    <a:p>
                      <a:pPr algn="l" fontAlgn="t"/>
                      <a:r>
                        <a:rPr lang="en-US" sz="1400" b="0" u="none" strike="noStrike" kern="1200" dirty="0">
                          <a:solidFill>
                            <a:srgbClr val="000000"/>
                          </a:solidFill>
                          <a:effectLst/>
                        </a:rPr>
                        <a:t>Data analysis tools adapted to OP-2</a:t>
                      </a:r>
                      <a:endParaRPr lang="en-US"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en-US" sz="1400" b="0" u="none" strike="noStrike" kern="1200" dirty="0" err="1">
                          <a:solidFill>
                            <a:srgbClr val="000000"/>
                          </a:solidFill>
                          <a:effectLst/>
                        </a:rPr>
                        <a:t>Intrashot</a:t>
                      </a:r>
                      <a:r>
                        <a:rPr lang="en-US" sz="1400" b="0" u="none" strike="noStrike" kern="1200" dirty="0">
                          <a:solidFill>
                            <a:srgbClr val="000000"/>
                          </a:solidFill>
                          <a:effectLst/>
                        </a:rPr>
                        <a:t> data visualization and analysis tools to be used in control room adapted for OP-2 to be used in control room. Including tools for MHD analysis and detection - test and validate on available data.</a:t>
                      </a:r>
                      <a:endParaRPr lang="en-US"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fr-FR" sz="1400" b="1" u="none" strike="noStrike" kern="1200" dirty="0">
                          <a:solidFill>
                            <a:srgbClr val="000000"/>
                          </a:solidFill>
                          <a:effectLst/>
                        </a:rPr>
                        <a:t>Giovannozzi</a:t>
                      </a:r>
                      <a:r>
                        <a:rPr lang="fr-FR" sz="1400" b="0" u="none" strike="noStrike" kern="1200" dirty="0">
                          <a:solidFill>
                            <a:srgbClr val="000000"/>
                          </a:solidFill>
                          <a:effectLst/>
                        </a:rPr>
                        <a:t> Alessi</a:t>
                      </a:r>
                      <a:endParaRPr lang="fr-FR"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l" fontAlgn="t"/>
                      <a:r>
                        <a:rPr lang="fr-FR" sz="1400" b="0" u="none" strike="noStrike" kern="1200" dirty="0">
                          <a:solidFill>
                            <a:srgbClr val="000000"/>
                          </a:solidFill>
                          <a:effectLst/>
                        </a:rPr>
                        <a:t>ENEA </a:t>
                      </a:r>
                      <a:endParaRPr lang="fr-FR" sz="1400" b="0" i="0" u="none" strike="noStrike" kern="1200" dirty="0">
                        <a:solidFill>
                          <a:srgbClr val="000000"/>
                        </a:solidFill>
                        <a:effectLst/>
                        <a:latin typeface="Calibri" panose="020F0502020204030204" pitchFamily="34" charset="0"/>
                        <a:ea typeface="+mn-ea"/>
                        <a:cs typeface="+mn-cs"/>
                      </a:endParaRPr>
                    </a:p>
                  </a:txBody>
                  <a:tcPr/>
                </a:tc>
                <a:tc>
                  <a:txBody>
                    <a:bodyPr/>
                    <a:lstStyle/>
                    <a:p>
                      <a:pPr algn="ctr" fontAlgn="t"/>
                      <a:r>
                        <a:rPr lang="fr-FR" sz="1400" b="0" u="none" strike="noStrike" kern="1200" dirty="0">
                          <a:solidFill>
                            <a:srgbClr val="000000"/>
                          </a:solidFill>
                          <a:effectLst/>
                        </a:rPr>
                        <a:t>2</a:t>
                      </a:r>
                      <a:endParaRPr lang="fr-FR" sz="1400" b="0" i="0" u="none" strike="noStrike" kern="1200" dirty="0">
                        <a:solidFill>
                          <a:srgbClr val="000000"/>
                        </a:solidFill>
                        <a:effectLst/>
                        <a:latin typeface="Calibri" panose="020F0502020204030204" pitchFamily="34" charset="0"/>
                        <a:ea typeface="+mn-ea"/>
                        <a:cs typeface="+mn-cs"/>
                      </a:endParaRPr>
                    </a:p>
                  </a:txBody>
                  <a:tcPr/>
                </a:tc>
                <a:extLst>
                  <a:ext uri="{0D108BD9-81ED-4DB2-BD59-A6C34878D82A}">
                    <a16:rowId xmlns:a16="http://schemas.microsoft.com/office/drawing/2014/main" val="2716392310"/>
                  </a:ext>
                </a:extLst>
              </a:tr>
            </a:tbl>
          </a:graphicData>
        </a:graphic>
      </p:graphicFrame>
      <p:sp>
        <p:nvSpPr>
          <p:cNvPr id="3" name="Espace réservé du numéro de diapositive 2">
            <a:extLst>
              <a:ext uri="{FF2B5EF4-FFF2-40B4-BE49-F238E27FC236}">
                <a16:creationId xmlns:a16="http://schemas.microsoft.com/office/drawing/2014/main" id="{6AF4DABA-20BE-4935-B300-281A34887B50}"/>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1658559599"/>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481</Words>
  <Application>Microsoft Office PowerPoint</Application>
  <PresentationFormat>Grand écran</PresentationFormat>
  <Paragraphs>74</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Wingdings</vt:lpstr>
      <vt:lpstr>EUROfusion.1line_5_3_2019</vt:lpstr>
      <vt:lpstr>Code Management Area Kick-off Meeting 2026 </vt:lpstr>
      <vt:lpstr>WPSA Code Management Area</vt:lpstr>
      <vt:lpstr>WPSA CM Tasks and deliverables 2026</vt:lpstr>
    </vt:vector>
  </TitlesOfParts>
  <Company>CEA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FALCHETTO Gloria</dc:creator>
  <cp:lastModifiedBy>FALCHETTO Gloria</cp:lastModifiedBy>
  <cp:revision>19</cp:revision>
  <dcterms:created xsi:type="dcterms:W3CDTF">2024-03-07T07:51:27Z</dcterms:created>
  <dcterms:modified xsi:type="dcterms:W3CDTF">2026-04-22T21:14:34Z</dcterms:modified>
</cp:coreProperties>
</file>