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0"/>
  </p:notesMasterIdLst>
  <p:handoutMasterIdLst>
    <p:handoutMasterId r:id="rId11"/>
  </p:handoutMasterIdLst>
  <p:sldIdLst>
    <p:sldId id="349" r:id="rId2"/>
    <p:sldId id="257" r:id="rId3"/>
    <p:sldId id="353" r:id="rId4"/>
    <p:sldId id="352" r:id="rId5"/>
    <p:sldId id="354" r:id="rId6"/>
    <p:sldId id="351" r:id="rId7"/>
    <p:sldId id="360" r:id="rId8"/>
    <p:sldId id="359" r:id="rId9"/>
  </p:sldIdLst>
  <p:sldSz cx="9144000" cy="5143500" type="screen16x9"/>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MAIN Patrick 207314" initials="TP2" lastIdx="2" clrIdx="0">
    <p:extLst>
      <p:ext uri="{19B8F6BF-5375-455C-9EA6-DF929625EA0E}">
        <p15:presenceInfo xmlns:p15="http://schemas.microsoft.com/office/powerpoint/2012/main" userId="S-1-5-21-1801674531-299502267-839522115-1657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99"/>
    <a:srgbClr val="E60019"/>
    <a:srgbClr val="E3E3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1" autoAdjust="0"/>
    <p:restoredTop sz="84988" autoAdjust="0"/>
  </p:normalViewPr>
  <p:slideViewPr>
    <p:cSldViewPr showGuides="1">
      <p:cViewPr>
        <p:scale>
          <a:sx n="66" d="100"/>
          <a:sy n="66" d="100"/>
        </p:scale>
        <p:origin x="1044" y="104"/>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howGuides="1">
      <p:cViewPr varScale="1">
        <p:scale>
          <a:sx n="85" d="100"/>
          <a:sy n="85" d="100"/>
        </p:scale>
        <p:origin x="-3834" y="-9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dirty="0">
              <a:latin typeface="Arial" panose="020B0604020202020204" pitchFamily="34" charset="0"/>
            </a:endParaRPr>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15B2C45A-E869-45FE-B529-AF49C0F3C669}" type="datetimeFigureOut">
              <a:rPr lang="en-GB" smtClean="0">
                <a:latin typeface="Arial" panose="020B0604020202020204" pitchFamily="34" charset="0"/>
              </a:rPr>
              <a:pPr/>
              <a:t>10/06/2026</a:t>
            </a:fld>
            <a:endParaRPr lang="en-GB" dirty="0">
              <a:latin typeface="Arial" panose="020B0604020202020204" pitchFamily="34" charset="0"/>
            </a:endParaRPr>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dirty="0">
              <a:latin typeface="Arial" panose="020B0604020202020204" pitchFamily="34" charset="0"/>
            </a:endParaRPr>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A1166760-0E69-430F-A97F-08802152DB5E}" type="slidenum">
              <a:rPr lang="en-GB" smtClean="0">
                <a:latin typeface="Arial" panose="020B0604020202020204" pitchFamily="34" charset="0"/>
              </a:rPr>
              <a:pPr/>
              <a:t>‹N°›</a:t>
            </a:fld>
            <a:endParaRPr lang="en-GB" dirty="0">
              <a:latin typeface="Arial" panose="020B0604020202020204" pitchFamily="34" charset="0"/>
            </a:endParaRPr>
          </a:p>
        </p:txBody>
      </p:sp>
    </p:spTree>
    <p:extLst>
      <p:ext uri="{BB962C8B-B14F-4D97-AF65-F5344CB8AC3E}">
        <p14:creationId xmlns:p14="http://schemas.microsoft.com/office/powerpoint/2010/main" val="2943649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atin typeface="Arial" panose="020B0604020202020204" pitchFamily="34" charset="0"/>
              </a:defRPr>
            </a:lvl1pPr>
          </a:lstStyle>
          <a:p>
            <a:fld id="{F93E6C17-F35F-4654-8DE9-B693AC206066}" type="datetimeFigureOut">
              <a:rPr lang="en-GB" smtClean="0"/>
              <a:pPr/>
              <a:t>10/06/2026</a:t>
            </a:fld>
            <a:endParaRPr lang="en-GB" dirty="0"/>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GB"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atin typeface="Arial" panose="020B0604020202020204" pitchFamily="34" charset="0"/>
              </a:defRPr>
            </a:lvl1pPr>
          </a:lstStyle>
          <a:p>
            <a:fld id="{49027E0A-1465-4A40-B1D5-9126D49509FC}" type="slidenum">
              <a:rPr lang="en-GB" smtClean="0"/>
              <a:pPr/>
              <a:t>‹N°›</a:t>
            </a:fld>
            <a:endParaRPr lang="en-GB" dirty="0"/>
          </a:p>
        </p:txBody>
      </p:sp>
    </p:spTree>
    <p:extLst>
      <p:ext uri="{BB962C8B-B14F-4D97-AF65-F5344CB8AC3E}">
        <p14:creationId xmlns:p14="http://schemas.microsoft.com/office/powerpoint/2010/main" val="251334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9027E0A-1465-4A40-B1D5-9126D49509FC}" type="slidenum">
              <a:rPr lang="en-GB" smtClean="0"/>
              <a:pPr/>
              <a:t>8</a:t>
            </a:fld>
            <a:endParaRPr lang="en-GB" dirty="0"/>
          </a:p>
        </p:txBody>
      </p:sp>
    </p:spTree>
    <p:extLst>
      <p:ext uri="{BB962C8B-B14F-4D97-AF65-F5344CB8AC3E}">
        <p14:creationId xmlns:p14="http://schemas.microsoft.com/office/powerpoint/2010/main" val="26483879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hyperlink" Target="http://www.flaticon.com/" TargetMode="External"/><Relationship Id="rId9"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308902" y="4526222"/>
            <a:ext cx="3294366" cy="528606"/>
            <a:chOff x="5735960" y="5717361"/>
            <a:chExt cx="6120680" cy="1010607"/>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3" y="5717361"/>
              <a:ext cx="5112567" cy="1010607"/>
            </a:xfrm>
            <a:prstGeom prst="rect">
              <a:avLst/>
            </a:prstGeom>
          </p:spPr>
          <p:txBody>
            <a:bodyPr wrap="square">
              <a:spAutoFit/>
            </a:bodyPr>
            <a:lstStyle/>
            <a:p>
              <a:pPr marL="0" marR="0" lvl="0" indent="0" algn="just" defTabSz="685800" rtl="0" eaLnBrk="1" fontAlgn="auto" latinLnBrk="0" hangingPunct="1">
                <a:lnSpc>
                  <a:spcPct val="90000"/>
                </a:lnSpc>
                <a:spcBef>
                  <a:spcPts val="0"/>
                </a:spcBef>
                <a:spcAft>
                  <a:spcPts val="0"/>
                </a:spcAft>
                <a:buClrTx/>
                <a:buSzTx/>
                <a:buFontTx/>
                <a:buNone/>
                <a:tabLst/>
                <a:defRPr/>
              </a:pPr>
              <a:r>
                <a:rPr kumimoji="0" lang="en-GB" sz="525" b="0" i="0" u="none" strike="noStrike" kern="1200" cap="none" spc="0" normalizeH="0" baseline="0" noProof="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33800" y="243857"/>
            <a:ext cx="1728192" cy="447255"/>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305527" y="1555642"/>
            <a:ext cx="4158461" cy="465188"/>
          </a:xfrm>
        </p:spPr>
        <p:txBody>
          <a:bodyPr/>
          <a:lstStyle>
            <a:lvl1pPr algn="l">
              <a:defRPr b="1"/>
            </a:lvl1pPr>
          </a:lstStyle>
          <a:p>
            <a:r>
              <a:rPr lang="en-US"/>
              <a:t>Click to edit Master title style</a:t>
            </a:r>
            <a:endParaRPr lang="en-DE"/>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305526" y="2769806"/>
            <a:ext cx="3281363" cy="343386"/>
          </a:xfrm>
        </p:spPr>
        <p:txBody>
          <a:bodyPr/>
          <a:lstStyle>
            <a:lvl1pPr marL="0" indent="0">
              <a:buNone/>
              <a:defRPr b="1"/>
            </a:lvl1pPr>
            <a:lvl2pPr marL="257175" indent="0">
              <a:buNone/>
              <a:defRPr/>
            </a:lvl2pPr>
          </a:lstStyle>
          <a:p>
            <a:pPr lvl="0"/>
            <a:r>
              <a:rPr lang="en-US"/>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305526" y="3119445"/>
            <a:ext cx="3281363" cy="343386"/>
          </a:xfrm>
        </p:spPr>
        <p:txBody>
          <a:bodyPr/>
          <a:lstStyle>
            <a:lvl1pPr marL="0" indent="0">
              <a:buNone/>
              <a:defRPr b="0"/>
            </a:lvl1pPr>
            <a:lvl2pPr marL="257175" indent="0">
              <a:buNone/>
              <a:defRPr/>
            </a:lvl2pPr>
          </a:lstStyle>
          <a:p>
            <a:pPr lvl="0"/>
            <a:r>
              <a:rPr lang="en-US"/>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305526" y="1237714"/>
            <a:ext cx="4158461" cy="253916"/>
          </a:xfrm>
        </p:spPr>
        <p:txBody>
          <a:bodyPr>
            <a:normAutofit/>
          </a:bodyPr>
          <a:lstStyle>
            <a:lvl1pPr marL="0" indent="0">
              <a:buNone/>
              <a:defRPr sz="1200" b="0"/>
            </a:lvl1pPr>
            <a:lvl2pPr marL="257175" indent="0">
              <a:buNone/>
              <a:defRPr/>
            </a:lvl2pPr>
          </a:lstStyle>
          <a:p>
            <a:pPr lvl="0"/>
            <a:r>
              <a:rPr lang="en-US"/>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5435917" y="189310"/>
            <a:ext cx="3708083" cy="4764881"/>
          </a:xfrm>
          <a:prstGeom prst="rect">
            <a:avLst/>
          </a:prstGeom>
          <a:solidFill>
            <a:schemeClr val="bg1"/>
          </a:solidFill>
        </p:spPr>
      </p:pic>
    </p:spTree>
    <p:extLst>
      <p:ext uri="{BB962C8B-B14F-4D97-AF65-F5344CB8AC3E}">
        <p14:creationId xmlns:p14="http://schemas.microsoft.com/office/powerpoint/2010/main" val="1903181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4894008"/>
            <a:ext cx="9144000" cy="2494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737574" y="144386"/>
            <a:ext cx="7088832" cy="342900"/>
          </a:xfrm>
        </p:spPr>
        <p:txBody>
          <a:bodyPr>
            <a:noAutofit/>
          </a:bodyPr>
          <a:lstStyle>
            <a:lvl1pPr algn="l">
              <a:lnSpc>
                <a:spcPts val="1800"/>
              </a:lnSpc>
              <a:defRPr sz="2100" b="1">
                <a:solidFill>
                  <a:schemeClr val="tx2"/>
                </a:solidFill>
                <a:latin typeface="+mn-lt"/>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457200" y="627534"/>
            <a:ext cx="8327268" cy="4266474"/>
          </a:xfrm>
        </p:spPr>
        <p:txBody>
          <a:bodyPr>
            <a:normAutofit/>
          </a:bodyPr>
          <a:lstStyle>
            <a:lvl1pPr marL="192881" indent="-192881">
              <a:buFont typeface="Arial" panose="020B0604020202020204" pitchFamily="34" charset="0"/>
              <a:buChar char="•"/>
              <a:defRPr sz="1800">
                <a:latin typeface="+mn-lt"/>
                <a:cs typeface="Arial" panose="020B0604020202020204" pitchFamily="34" charset="0"/>
              </a:defRPr>
            </a:lvl1pPr>
            <a:lvl2pPr marL="417910" indent="-160735">
              <a:buFont typeface="Arial" panose="020B0604020202020204" pitchFamily="34" charset="0"/>
              <a:buChar char="•"/>
              <a:defRPr sz="1350">
                <a:latin typeface="+mn-lt"/>
                <a:cs typeface="Arial" panose="020B0604020202020204" pitchFamily="34" charset="0"/>
              </a:defRPr>
            </a:lvl2pPr>
            <a:lvl3pPr marL="642938" indent="-128588">
              <a:buFont typeface="Arial" panose="020B0604020202020204" pitchFamily="34" charset="0"/>
              <a:buChar char="•"/>
              <a:defRPr sz="1200">
                <a:latin typeface="+mn-lt"/>
                <a:cs typeface="Arial" panose="020B0604020202020204" pitchFamily="34" charset="0"/>
              </a:defRPr>
            </a:lvl3pPr>
            <a:lvl4pPr>
              <a:defRPr/>
            </a:lvl4pPr>
            <a:lvl5pPr>
              <a:defRPr/>
            </a:lvl5pPr>
          </a:lstStyle>
          <a:p>
            <a:pPr lvl="0"/>
            <a:r>
              <a:rPr lang="en-US"/>
              <a:t>Click to edit Master text styles</a:t>
            </a:r>
          </a:p>
          <a:p>
            <a:pPr lvl="1"/>
            <a:r>
              <a:rPr lang="en-US"/>
              <a:t>Second level</a:t>
            </a:r>
          </a:p>
          <a:p>
            <a:pPr lvl="2"/>
            <a:r>
              <a:rPr lang="en-US"/>
              <a:t>Third level</a:t>
            </a:r>
          </a:p>
        </p:txBody>
      </p:sp>
      <p:sp>
        <p:nvSpPr>
          <p:cNvPr id="8" name="Footer Placeholder 7"/>
          <p:cNvSpPr>
            <a:spLocks noGrp="1"/>
          </p:cNvSpPr>
          <p:nvPr>
            <p:ph type="ftr" sz="quarter" idx="11"/>
          </p:nvPr>
        </p:nvSpPr>
        <p:spPr>
          <a:xfrm>
            <a:off x="619218" y="4916827"/>
            <a:ext cx="2602632" cy="247211"/>
          </a:xfrm>
          <a:prstGeom prst="rect">
            <a:avLst/>
          </a:prstGeom>
        </p:spPr>
        <p:txBody>
          <a:bodyPr anchor="t"/>
          <a:lstStyle>
            <a:lvl1pPr>
              <a:defRPr sz="900">
                <a:solidFill>
                  <a:schemeClr val="bg1"/>
                </a:solidFill>
              </a:defRPr>
            </a:lvl1pPr>
          </a:lstStyle>
          <a:p>
            <a:r>
              <a:rPr lang="en-GB">
                <a:solidFill>
                  <a:prstClr val="white"/>
                </a:solidFill>
              </a:rPr>
              <a:t>Author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4942528"/>
            <a:ext cx="540060" cy="149381"/>
          </a:xfrm>
        </p:spPr>
        <p:txBody>
          <a:bodyPr anchor="ctr"/>
          <a:lstStyle>
            <a:lvl1pPr>
              <a:defRPr sz="105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509" y="42756"/>
            <a:ext cx="477017" cy="4770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5435917" y="80608"/>
            <a:ext cx="3708083" cy="4764881"/>
          </a:xfrm>
          <a:prstGeom prst="rect">
            <a:avLst/>
          </a:prstGeom>
          <a:noFill/>
        </p:spPr>
      </p:pic>
    </p:spTree>
    <p:extLst>
      <p:ext uri="{BB962C8B-B14F-4D97-AF65-F5344CB8AC3E}">
        <p14:creationId xmlns:p14="http://schemas.microsoft.com/office/powerpoint/2010/main" val="2521635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4894008"/>
            <a:ext cx="9144000" cy="2494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737574" y="144386"/>
            <a:ext cx="7088832" cy="342900"/>
          </a:xfrm>
        </p:spPr>
        <p:txBody>
          <a:bodyPr>
            <a:noAutofit/>
          </a:bodyPr>
          <a:lstStyle>
            <a:lvl1pPr algn="l">
              <a:lnSpc>
                <a:spcPts val="1800"/>
              </a:lnSpc>
              <a:defRPr sz="2100" b="1">
                <a:solidFill>
                  <a:schemeClr val="tx2"/>
                </a:solidFill>
                <a:latin typeface="+mn-lt"/>
                <a:cs typeface="Arial" panose="020B0604020202020204" pitchFamily="34" charset="0"/>
              </a:defRPr>
            </a:lvl1pPr>
          </a:lstStyle>
          <a:p>
            <a:r>
              <a:rPr lang="en-US"/>
              <a:t>Click to edit Master title style</a:t>
            </a:r>
            <a:endParaRPr lang="en-GB"/>
          </a:p>
        </p:txBody>
      </p:sp>
      <p:sp>
        <p:nvSpPr>
          <p:cNvPr id="8" name="Footer Placeholder 7"/>
          <p:cNvSpPr>
            <a:spLocks noGrp="1"/>
          </p:cNvSpPr>
          <p:nvPr>
            <p:ph type="ftr" sz="quarter" idx="11"/>
          </p:nvPr>
        </p:nvSpPr>
        <p:spPr>
          <a:xfrm>
            <a:off x="619218" y="4916827"/>
            <a:ext cx="2602632" cy="247211"/>
          </a:xfrm>
          <a:prstGeom prst="rect">
            <a:avLst/>
          </a:prstGeom>
        </p:spPr>
        <p:txBody>
          <a:bodyPr anchor="t"/>
          <a:lstStyle>
            <a:lvl1pPr>
              <a:defRPr sz="900">
                <a:solidFill>
                  <a:schemeClr val="bg1"/>
                </a:solidFill>
              </a:defRPr>
            </a:lvl1pPr>
          </a:lstStyle>
          <a:p>
            <a:r>
              <a:rPr lang="en-GB">
                <a:solidFill>
                  <a:prstClr val="white"/>
                </a:solidFill>
              </a:rPr>
              <a:t>Author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4942528"/>
            <a:ext cx="540060" cy="149381"/>
          </a:xfrm>
        </p:spPr>
        <p:txBody>
          <a:bodyPr anchor="ctr"/>
          <a:lstStyle>
            <a:lvl1pPr>
              <a:defRPr sz="105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509" y="42756"/>
            <a:ext cx="477017" cy="4770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9801FBB-9E6A-4AE4-3DF9-7243B31E29C4}"/>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5435917" y="80608"/>
            <a:ext cx="3708083" cy="4764881"/>
          </a:xfrm>
          <a:prstGeom prst="rect">
            <a:avLst/>
          </a:prstGeom>
          <a:noFill/>
        </p:spPr>
      </p:pic>
    </p:spTree>
    <p:extLst>
      <p:ext uri="{BB962C8B-B14F-4D97-AF65-F5344CB8AC3E}">
        <p14:creationId xmlns:p14="http://schemas.microsoft.com/office/powerpoint/2010/main" val="2861089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36BB05-CDE1-71D8-95B1-3A5C6CD699AD}"/>
              </a:ext>
            </a:extLst>
          </p:cNvPr>
          <p:cNvSpPr/>
          <p:nvPr userDrawn="1"/>
        </p:nvSpPr>
        <p:spPr>
          <a:xfrm>
            <a:off x="4806563" y="1610140"/>
            <a:ext cx="1628030" cy="12105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Rectangle 6">
            <a:extLst>
              <a:ext uri="{FF2B5EF4-FFF2-40B4-BE49-F238E27FC236}">
                <a16:creationId xmlns:a16="http://schemas.microsoft.com/office/drawing/2014/main" id="{55464233-290E-F450-429D-1C58FA6BE3BA}"/>
              </a:ext>
            </a:extLst>
          </p:cNvPr>
          <p:cNvSpPr/>
          <p:nvPr userDrawn="1"/>
        </p:nvSpPr>
        <p:spPr>
          <a:xfrm>
            <a:off x="6847067" y="1468010"/>
            <a:ext cx="1628030" cy="140638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4894008"/>
            <a:ext cx="9144000" cy="2494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619218" y="4916827"/>
            <a:ext cx="2602632" cy="247211"/>
          </a:xfrm>
          <a:prstGeom prst="rect">
            <a:avLst/>
          </a:prstGeom>
        </p:spPr>
        <p:txBody>
          <a:bodyPr anchor="t"/>
          <a:lstStyle>
            <a:lvl1pPr>
              <a:defRPr sz="900">
                <a:solidFill>
                  <a:schemeClr val="bg1"/>
                </a:solidFill>
              </a:defRPr>
            </a:lvl1pPr>
          </a:lstStyle>
          <a:p>
            <a:r>
              <a:rPr lang="en-GB">
                <a:solidFill>
                  <a:prstClr val="white"/>
                </a:solidFill>
              </a:rPr>
              <a:t>EUROfusion Values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4942528"/>
            <a:ext cx="540060" cy="149381"/>
          </a:xfrm>
        </p:spPr>
        <p:txBody>
          <a:bodyPr anchor="ctr"/>
          <a:lstStyle>
            <a:lvl1pPr>
              <a:defRPr sz="105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509" y="42756"/>
            <a:ext cx="477017" cy="47701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061" y="734888"/>
            <a:ext cx="9135879" cy="4183380"/>
          </a:xfrm>
          <a:prstGeom prst="rect">
            <a:avLst/>
          </a:prstGeom>
        </p:spPr>
      </p:pic>
      <p:sp>
        <p:nvSpPr>
          <p:cNvPr id="10" name="TextBox 9">
            <a:extLst>
              <a:ext uri="{FF2B5EF4-FFF2-40B4-BE49-F238E27FC236}">
                <a16:creationId xmlns:a16="http://schemas.microsoft.com/office/drawing/2014/main" id="{C4FC0C94-3F09-A426-49C2-6BCA659CC317}"/>
              </a:ext>
            </a:extLst>
          </p:cNvPr>
          <p:cNvSpPr txBox="1"/>
          <p:nvPr userDrawn="1"/>
        </p:nvSpPr>
        <p:spPr>
          <a:xfrm>
            <a:off x="693183" y="99643"/>
            <a:ext cx="3339079" cy="415498"/>
          </a:xfrm>
          <a:prstGeom prst="rect">
            <a:avLst/>
          </a:prstGeom>
          <a:noFill/>
        </p:spPr>
        <p:txBody>
          <a:bodyPr wrap="square">
            <a:spAutoFit/>
          </a:bodyPr>
          <a:lstStyle/>
          <a:p>
            <a:pPr marL="0" indent="0">
              <a:buNone/>
            </a:pPr>
            <a:r>
              <a:rPr lang="en-GB" sz="2100" b="1" err="1">
                <a:solidFill>
                  <a:schemeClr val="tx2"/>
                </a:solidFill>
              </a:rPr>
              <a:t>EUROfusion</a:t>
            </a:r>
            <a:r>
              <a:rPr lang="en-GB" sz="2100" b="1">
                <a:solidFill>
                  <a:schemeClr val="tx2"/>
                </a:solidFill>
              </a:rPr>
              <a:t> values</a:t>
            </a:r>
          </a:p>
        </p:txBody>
      </p:sp>
      <p:pic>
        <p:nvPicPr>
          <p:cNvPr id="2" name="Picture 1">
            <a:extLst>
              <a:ext uri="{FF2B5EF4-FFF2-40B4-BE49-F238E27FC236}">
                <a16:creationId xmlns:a16="http://schemas.microsoft.com/office/drawing/2014/main" id="{F84EBC05-6609-C5DD-15BD-05B21625A052}"/>
              </a:ext>
            </a:extLst>
          </p:cNvPr>
          <p:cNvPicPr>
            <a:picLocks noChangeAspect="1"/>
          </p:cNvPicPr>
          <p:nvPr userDrawn="1"/>
        </p:nvPicPr>
        <p:blipFill>
          <a:blip r:embed="rId4" cstate="email">
            <a:alphaModFix amt="65000"/>
            <a:extLst>
              <a:ext uri="{28A0092B-C50C-407E-A947-70E740481C1C}">
                <a14:useLocalDpi xmlns:a14="http://schemas.microsoft.com/office/drawing/2010/main"/>
              </a:ext>
            </a:extLst>
          </a:blip>
          <a:srcRect/>
          <a:stretch>
            <a:fillRect/>
          </a:stretch>
        </p:blipFill>
        <p:spPr>
          <a:xfrm>
            <a:off x="5435917" y="80608"/>
            <a:ext cx="3708083" cy="4764881"/>
          </a:xfrm>
          <a:prstGeom prst="rect">
            <a:avLst/>
          </a:prstGeom>
          <a:noFill/>
        </p:spPr>
      </p:pic>
    </p:spTree>
    <p:extLst>
      <p:ext uri="{BB962C8B-B14F-4D97-AF65-F5344CB8AC3E}">
        <p14:creationId xmlns:p14="http://schemas.microsoft.com/office/powerpoint/2010/main" val="1184158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UROfus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4894008"/>
            <a:ext cx="9144000" cy="2494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619218" y="4916827"/>
            <a:ext cx="2602632" cy="247211"/>
          </a:xfrm>
          <a:prstGeom prst="rect">
            <a:avLst/>
          </a:prstGeom>
        </p:spPr>
        <p:txBody>
          <a:bodyPr anchor="t"/>
          <a:lstStyle>
            <a:lvl1pPr>
              <a:defRPr sz="900">
                <a:solidFill>
                  <a:schemeClr val="bg1"/>
                </a:solidFill>
              </a:defRPr>
            </a:lvl1pPr>
          </a:lstStyle>
          <a:p>
            <a:r>
              <a:rPr lang="en-GB" err="1">
                <a:solidFill>
                  <a:prstClr val="white"/>
                </a:solidFill>
              </a:rPr>
              <a:t>EUROfusion</a:t>
            </a:r>
            <a:r>
              <a:rPr lang="en-GB">
                <a:solidFill>
                  <a:prstClr val="white"/>
                </a:solidFill>
              </a:rPr>
              <a: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4942528"/>
            <a:ext cx="540060" cy="149381"/>
          </a:xfrm>
        </p:spPr>
        <p:txBody>
          <a:bodyPr anchor="ctr"/>
          <a:lstStyle>
            <a:lvl1pPr>
              <a:defRPr sz="105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509" y="42756"/>
            <a:ext cx="477017" cy="47701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85B798E-0E11-AC76-5A3B-7AEDB8476845}"/>
              </a:ext>
            </a:extLst>
          </p:cNvPr>
          <p:cNvSpPr txBox="1"/>
          <p:nvPr userDrawn="1"/>
        </p:nvSpPr>
        <p:spPr>
          <a:xfrm>
            <a:off x="682922" y="783047"/>
            <a:ext cx="4930620" cy="3788858"/>
          </a:xfrm>
          <a:prstGeom prst="rect">
            <a:avLst/>
          </a:prstGeom>
          <a:noFill/>
        </p:spPr>
        <p:txBody>
          <a:bodyPr wrap="square">
            <a:spAutoFit/>
          </a:bodyPr>
          <a:lstStyle/>
          <a:p>
            <a:pPr marL="0" indent="0">
              <a:buNone/>
            </a:pPr>
            <a:r>
              <a:rPr lang="en-GB" sz="1800"/>
              <a:t>EUROfusion integrates R&amp;D in fusion science and technology to realize fusion in:</a:t>
            </a:r>
          </a:p>
          <a:p>
            <a:pPr marL="0" indent="0">
              <a:buNone/>
            </a:pPr>
            <a:endParaRPr lang="en-GB" sz="1800"/>
          </a:p>
          <a:p>
            <a:pPr marL="606029" indent="-606029">
              <a:lnSpc>
                <a:spcPct val="150000"/>
              </a:lnSpc>
              <a:buNone/>
            </a:pPr>
            <a:r>
              <a:rPr lang="en-GB" sz="1800" b="1"/>
              <a:t>29</a:t>
            </a:r>
            <a:r>
              <a:rPr lang="en-GB" sz="1800"/>
              <a:t> 	Countries</a:t>
            </a:r>
          </a:p>
          <a:p>
            <a:pPr marL="606029" indent="-606029">
              <a:lnSpc>
                <a:spcPct val="150000"/>
              </a:lnSpc>
              <a:buNone/>
            </a:pPr>
            <a:r>
              <a:rPr lang="en-GB" sz="1800" b="1"/>
              <a:t>31</a:t>
            </a:r>
            <a:r>
              <a:rPr lang="en-GB" sz="1800"/>
              <a:t> 	Research </a:t>
            </a:r>
            <a:r>
              <a:rPr lang="en-GB" sz="1800" err="1"/>
              <a:t>Centers</a:t>
            </a:r>
            <a:r>
              <a:rPr lang="en-GB" sz="1800"/>
              <a:t> and Institutes</a:t>
            </a:r>
          </a:p>
          <a:p>
            <a:pPr marL="0" indent="0">
              <a:lnSpc>
                <a:spcPct val="150000"/>
              </a:lnSpc>
              <a:buNone/>
            </a:pPr>
            <a:r>
              <a:rPr lang="en-GB" sz="1800" b="1"/>
              <a:t>169</a:t>
            </a:r>
            <a:r>
              <a:rPr lang="en-GB" sz="1800"/>
              <a:t>     Universities, industry partners and others</a:t>
            </a:r>
          </a:p>
          <a:p>
            <a:pPr marL="0" indent="0">
              <a:lnSpc>
                <a:spcPct val="150000"/>
              </a:lnSpc>
              <a:buNone/>
            </a:pPr>
            <a:endParaRPr lang="en-GB" sz="1800"/>
          </a:p>
          <a:p>
            <a:pPr marL="0" indent="0">
              <a:lnSpc>
                <a:spcPct val="150000"/>
              </a:lnSpc>
              <a:buNone/>
            </a:pPr>
            <a:r>
              <a:rPr lang="en-GB" sz="1800"/>
              <a:t>And brings together:</a:t>
            </a:r>
          </a:p>
          <a:p>
            <a:pPr algn="l">
              <a:lnSpc>
                <a:spcPct val="150000"/>
              </a:lnSpc>
            </a:pPr>
            <a:r>
              <a:rPr lang="en-GB" sz="1800" b="0" i="0" u="none" strike="noStrike">
                <a:solidFill>
                  <a:schemeClr val="tx1"/>
                </a:solidFill>
                <a:effectLst/>
                <a:latin typeface="+mn-lt"/>
              </a:rPr>
              <a:t>~</a:t>
            </a:r>
            <a:r>
              <a:rPr lang="en-GB" sz="1800" b="1" i="0" u="none" strike="noStrike">
                <a:solidFill>
                  <a:schemeClr val="tx1"/>
                </a:solidFill>
                <a:effectLst/>
                <a:latin typeface="+mn-lt"/>
              </a:rPr>
              <a:t>1000</a:t>
            </a:r>
            <a:r>
              <a:rPr lang="en-GB" sz="1800" b="0" i="0" u="none" strike="noStrike">
                <a:solidFill>
                  <a:schemeClr val="tx1"/>
                </a:solidFill>
                <a:effectLst/>
                <a:latin typeface="+mn-lt"/>
              </a:rPr>
              <a:t> MSc and PhD students</a:t>
            </a:r>
          </a:p>
          <a:p>
            <a:pPr algn="l">
              <a:lnSpc>
                <a:spcPct val="150000"/>
              </a:lnSpc>
            </a:pPr>
            <a:r>
              <a:rPr lang="en-GB" sz="1800" b="0" i="0" u="none" strike="noStrike">
                <a:solidFill>
                  <a:schemeClr val="tx1"/>
                </a:solidFill>
                <a:effectLst/>
                <a:latin typeface="+mn-lt"/>
              </a:rPr>
              <a:t>~</a:t>
            </a:r>
            <a:r>
              <a:rPr lang="en-GB" sz="1800" b="1" i="0" u="none" strike="noStrike">
                <a:solidFill>
                  <a:schemeClr val="tx1"/>
                </a:solidFill>
                <a:effectLst/>
                <a:latin typeface="+mn-lt"/>
              </a:rPr>
              <a:t>4000</a:t>
            </a:r>
            <a:r>
              <a:rPr lang="en-GB" sz="1800" b="0" i="0" u="none" strike="noStrike">
                <a:solidFill>
                  <a:schemeClr val="tx1"/>
                </a:solidFill>
                <a:effectLst/>
                <a:latin typeface="+mn-lt"/>
              </a:rPr>
              <a:t> Researcher, Engineers &amp; Support Staff</a:t>
            </a:r>
          </a:p>
        </p:txBody>
      </p:sp>
      <p:pic>
        <p:nvPicPr>
          <p:cNvPr id="2" name="Picture 1">
            <a:extLst>
              <a:ext uri="{FF2B5EF4-FFF2-40B4-BE49-F238E27FC236}">
                <a16:creationId xmlns:a16="http://schemas.microsoft.com/office/drawing/2014/main" id="{C3E709DA-A623-E292-E86E-AD6FBCDEE9FD}"/>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5435917" y="80608"/>
            <a:ext cx="3708083" cy="4764881"/>
          </a:xfrm>
          <a:prstGeom prst="rect">
            <a:avLst/>
          </a:prstGeom>
          <a:noFill/>
        </p:spPr>
      </p:pic>
      <p:sp>
        <p:nvSpPr>
          <p:cNvPr id="3" name="Title 1">
            <a:extLst>
              <a:ext uri="{FF2B5EF4-FFF2-40B4-BE49-F238E27FC236}">
                <a16:creationId xmlns:a16="http://schemas.microsoft.com/office/drawing/2014/main" id="{85518383-0A9F-8787-EE49-6ABD1BDB1C74}"/>
              </a:ext>
            </a:extLst>
          </p:cNvPr>
          <p:cNvSpPr>
            <a:spLocks noGrp="1"/>
          </p:cNvSpPr>
          <p:nvPr>
            <p:ph type="title" hasCustomPrompt="1"/>
          </p:nvPr>
        </p:nvSpPr>
        <p:spPr>
          <a:xfrm>
            <a:off x="682922" y="143498"/>
            <a:ext cx="7088832" cy="342900"/>
          </a:xfrm>
        </p:spPr>
        <p:txBody>
          <a:bodyPr>
            <a:noAutofit/>
          </a:bodyPr>
          <a:lstStyle>
            <a:lvl1pPr algn="l">
              <a:lnSpc>
                <a:spcPts val="1800"/>
              </a:lnSpc>
              <a:defRPr sz="2100" b="1">
                <a:solidFill>
                  <a:schemeClr val="tx2"/>
                </a:solidFill>
                <a:latin typeface="+mn-lt"/>
                <a:cs typeface="Arial" panose="020B0604020202020204" pitchFamily="34" charset="0"/>
              </a:defRPr>
            </a:lvl1pPr>
          </a:lstStyle>
          <a:p>
            <a:r>
              <a:rPr lang="en-GB" err="1"/>
              <a:t>EUROfusion</a:t>
            </a:r>
            <a:r>
              <a:rPr lang="en-GB"/>
              <a:t> in numbers</a:t>
            </a:r>
          </a:p>
        </p:txBody>
      </p:sp>
    </p:spTree>
    <p:extLst>
      <p:ext uri="{BB962C8B-B14F-4D97-AF65-F5344CB8AC3E}">
        <p14:creationId xmlns:p14="http://schemas.microsoft.com/office/powerpoint/2010/main" val="3283542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UROfusion_governanc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4894008"/>
            <a:ext cx="9144000" cy="2494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619218" y="4916827"/>
            <a:ext cx="2823637" cy="247211"/>
          </a:xfrm>
          <a:prstGeom prst="rect">
            <a:avLst/>
          </a:prstGeom>
        </p:spPr>
        <p:txBody>
          <a:bodyPr anchor="t"/>
          <a:lstStyle>
            <a:lvl1pPr>
              <a:defRPr sz="900">
                <a:solidFill>
                  <a:schemeClr val="bg1"/>
                </a:solidFill>
              </a:defRPr>
            </a:lvl1pPr>
          </a:lstStyle>
          <a:p>
            <a:r>
              <a:rPr lang="en-GB" err="1">
                <a:solidFill>
                  <a:prstClr val="white"/>
                </a:solidFill>
              </a:rPr>
              <a:t>EUROfusion</a:t>
            </a:r>
            <a:r>
              <a:rPr lang="en-GB">
                <a:solidFill>
                  <a:prstClr val="white"/>
                </a:solidFill>
              </a:rPr>
              <a:t> Organisation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4942528"/>
            <a:ext cx="540060" cy="149381"/>
          </a:xfrm>
        </p:spPr>
        <p:txBody>
          <a:bodyPr anchor="ctr"/>
          <a:lstStyle>
            <a:lvl1pPr>
              <a:defRPr sz="105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509" y="42756"/>
            <a:ext cx="477017" cy="47701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diagram of a company structure&#10;&#10;Description automatically generated">
            <a:extLst>
              <a:ext uri="{FF2B5EF4-FFF2-40B4-BE49-F238E27FC236}">
                <a16:creationId xmlns:a16="http://schemas.microsoft.com/office/drawing/2014/main" id="{E6A79DA8-5CC9-F046-C150-72773BF962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0060" y="477780"/>
            <a:ext cx="8149301" cy="4344424"/>
          </a:xfrm>
          <a:prstGeom prst="rect">
            <a:avLst/>
          </a:prstGeom>
        </p:spPr>
      </p:pic>
      <p:sp>
        <p:nvSpPr>
          <p:cNvPr id="12" name="TextBox 11">
            <a:extLst>
              <a:ext uri="{FF2B5EF4-FFF2-40B4-BE49-F238E27FC236}">
                <a16:creationId xmlns:a16="http://schemas.microsoft.com/office/drawing/2014/main" id="{C16436CB-AC07-4BBB-7928-069CF8956E3B}"/>
              </a:ext>
            </a:extLst>
          </p:cNvPr>
          <p:cNvSpPr txBox="1"/>
          <p:nvPr userDrawn="1"/>
        </p:nvSpPr>
        <p:spPr>
          <a:xfrm>
            <a:off x="678001" y="80607"/>
            <a:ext cx="3339079" cy="415498"/>
          </a:xfrm>
          <a:prstGeom prst="rect">
            <a:avLst/>
          </a:prstGeom>
          <a:noFill/>
        </p:spPr>
        <p:txBody>
          <a:bodyPr wrap="square">
            <a:spAutoFit/>
          </a:bodyPr>
          <a:lstStyle/>
          <a:p>
            <a:pPr marL="0" indent="0">
              <a:buNone/>
            </a:pPr>
            <a:r>
              <a:rPr lang="en-GB" sz="2100" b="1">
                <a:solidFill>
                  <a:schemeClr val="tx2"/>
                </a:solidFill>
              </a:rPr>
              <a:t>Organisation</a:t>
            </a:r>
          </a:p>
        </p:txBody>
      </p:sp>
      <p:pic>
        <p:nvPicPr>
          <p:cNvPr id="2" name="Picture 1">
            <a:extLst>
              <a:ext uri="{FF2B5EF4-FFF2-40B4-BE49-F238E27FC236}">
                <a16:creationId xmlns:a16="http://schemas.microsoft.com/office/drawing/2014/main" id="{4B54540B-5211-6405-3954-CAE563B89955}"/>
              </a:ext>
            </a:extLst>
          </p:cNvPr>
          <p:cNvPicPr>
            <a:picLocks noChangeAspect="1"/>
          </p:cNvPicPr>
          <p:nvPr userDrawn="1"/>
        </p:nvPicPr>
        <p:blipFill>
          <a:blip r:embed="rId4" cstate="email">
            <a:alphaModFix amt="65000"/>
            <a:extLst>
              <a:ext uri="{28A0092B-C50C-407E-A947-70E740481C1C}">
                <a14:useLocalDpi xmlns:a14="http://schemas.microsoft.com/office/drawing/2010/main"/>
              </a:ext>
            </a:extLst>
          </a:blip>
          <a:srcRect/>
          <a:stretch>
            <a:fillRect/>
          </a:stretch>
        </p:blipFill>
        <p:spPr>
          <a:xfrm>
            <a:off x="5435917" y="80608"/>
            <a:ext cx="3708083" cy="4764881"/>
          </a:xfrm>
          <a:prstGeom prst="rect">
            <a:avLst/>
          </a:prstGeom>
          <a:noFill/>
        </p:spPr>
      </p:pic>
    </p:spTree>
    <p:extLst>
      <p:ext uri="{BB962C8B-B14F-4D97-AF65-F5344CB8AC3E}">
        <p14:creationId xmlns:p14="http://schemas.microsoft.com/office/powerpoint/2010/main" val="40871481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UROfusion_Member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4894008"/>
            <a:ext cx="9144000" cy="24949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619218" y="4916827"/>
            <a:ext cx="2602632" cy="247211"/>
          </a:xfrm>
          <a:prstGeom prst="rect">
            <a:avLst/>
          </a:prstGeom>
        </p:spPr>
        <p:txBody>
          <a:bodyPr anchor="t"/>
          <a:lstStyle>
            <a:lvl1pPr>
              <a:defRPr sz="900">
                <a:solidFill>
                  <a:schemeClr val="bg1"/>
                </a:solidFill>
              </a:defRPr>
            </a:lvl1pPr>
          </a:lstStyle>
          <a:p>
            <a:r>
              <a:rPr lang="en-GB">
                <a:solidFill>
                  <a:prstClr val="white"/>
                </a:solidFill>
              </a:rPr>
              <a:t>EUROfusion members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4942528"/>
            <a:ext cx="540060" cy="149381"/>
          </a:xfrm>
        </p:spPr>
        <p:txBody>
          <a:bodyPr anchor="ctr"/>
          <a:lstStyle>
            <a:lvl1pPr>
              <a:defRPr sz="105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509" y="42756"/>
            <a:ext cx="477017" cy="477017"/>
          </a:xfrm>
          <a:prstGeom prst="rect">
            <a:avLst/>
          </a:prstGeom>
          <a:noFill/>
          <a:extLst>
            <a:ext uri="{909E8E84-426E-40DD-AFC4-6F175D3DCCD1}">
              <a14:hiddenFill xmlns:a14="http://schemas.microsoft.com/office/drawing/2010/main">
                <a:solidFill>
                  <a:srgbClr val="FFFFFF"/>
                </a:solidFill>
              </a14:hiddenFill>
            </a:ext>
          </a:extLst>
        </p:spPr>
      </p:pic>
      <p:sp>
        <p:nvSpPr>
          <p:cNvPr id="1068" name="Freeform 670">
            <a:extLst>
              <a:ext uri="{FF2B5EF4-FFF2-40B4-BE49-F238E27FC236}">
                <a16:creationId xmlns:a16="http://schemas.microsoft.com/office/drawing/2014/main" id="{81A1DEEC-2A9D-1C6E-CC34-5471FF5B2262}"/>
              </a:ext>
            </a:extLst>
          </p:cNvPr>
          <p:cNvSpPr>
            <a:spLocks/>
          </p:cNvSpPr>
          <p:nvPr userDrawn="1"/>
        </p:nvSpPr>
        <p:spPr bwMode="auto">
          <a:xfrm>
            <a:off x="3759141" y="743062"/>
            <a:ext cx="783431" cy="821531"/>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69" name="Freeform 670">
            <a:extLst>
              <a:ext uri="{FF2B5EF4-FFF2-40B4-BE49-F238E27FC236}">
                <a16:creationId xmlns:a16="http://schemas.microsoft.com/office/drawing/2014/main" id="{DD28ED6B-C9A4-6EAC-2807-0D16A137E2EC}"/>
              </a:ext>
            </a:extLst>
          </p:cNvPr>
          <p:cNvSpPr>
            <a:spLocks/>
          </p:cNvSpPr>
          <p:nvPr userDrawn="1"/>
        </p:nvSpPr>
        <p:spPr bwMode="auto">
          <a:xfrm>
            <a:off x="4590090" y="743062"/>
            <a:ext cx="783431" cy="821531"/>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0" name="Freeform 670">
            <a:extLst>
              <a:ext uri="{FF2B5EF4-FFF2-40B4-BE49-F238E27FC236}">
                <a16:creationId xmlns:a16="http://schemas.microsoft.com/office/drawing/2014/main" id="{14AD6EF0-F27C-6CFF-C602-919A7AE0B58A}"/>
              </a:ext>
            </a:extLst>
          </p:cNvPr>
          <p:cNvSpPr>
            <a:spLocks/>
          </p:cNvSpPr>
          <p:nvPr userDrawn="1"/>
        </p:nvSpPr>
        <p:spPr bwMode="auto">
          <a:xfrm>
            <a:off x="5421039" y="743062"/>
            <a:ext cx="783431" cy="821531"/>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1" name="Freeform 670">
            <a:extLst>
              <a:ext uri="{FF2B5EF4-FFF2-40B4-BE49-F238E27FC236}">
                <a16:creationId xmlns:a16="http://schemas.microsoft.com/office/drawing/2014/main" id="{F60E9AAB-849F-A8C5-330D-46BB37984F09}"/>
              </a:ext>
            </a:extLst>
          </p:cNvPr>
          <p:cNvSpPr>
            <a:spLocks/>
          </p:cNvSpPr>
          <p:nvPr userDrawn="1"/>
        </p:nvSpPr>
        <p:spPr bwMode="auto">
          <a:xfrm>
            <a:off x="6251988" y="743062"/>
            <a:ext cx="783431" cy="821531"/>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2" name="Freeform 670">
            <a:extLst>
              <a:ext uri="{FF2B5EF4-FFF2-40B4-BE49-F238E27FC236}">
                <a16:creationId xmlns:a16="http://schemas.microsoft.com/office/drawing/2014/main" id="{9914344A-1277-8DCC-4EFE-35EC234BD2AB}"/>
              </a:ext>
            </a:extLst>
          </p:cNvPr>
          <p:cNvSpPr>
            <a:spLocks/>
          </p:cNvSpPr>
          <p:nvPr userDrawn="1"/>
        </p:nvSpPr>
        <p:spPr bwMode="auto">
          <a:xfrm>
            <a:off x="7082935" y="743062"/>
            <a:ext cx="783431" cy="821531"/>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3" name="Freeform 670">
            <a:extLst>
              <a:ext uri="{FF2B5EF4-FFF2-40B4-BE49-F238E27FC236}">
                <a16:creationId xmlns:a16="http://schemas.microsoft.com/office/drawing/2014/main" id="{667EF842-7C49-4605-D086-521E15FB6EF1}"/>
              </a:ext>
            </a:extLst>
          </p:cNvPr>
          <p:cNvSpPr>
            <a:spLocks/>
          </p:cNvSpPr>
          <p:nvPr userDrawn="1"/>
        </p:nvSpPr>
        <p:spPr bwMode="auto">
          <a:xfrm>
            <a:off x="2928192" y="743062"/>
            <a:ext cx="783431" cy="821531"/>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4" name="Freeform 670">
            <a:extLst>
              <a:ext uri="{FF2B5EF4-FFF2-40B4-BE49-F238E27FC236}">
                <a16:creationId xmlns:a16="http://schemas.microsoft.com/office/drawing/2014/main" id="{34F934C6-9A8B-705B-137F-18A4B61BB556}"/>
              </a:ext>
            </a:extLst>
          </p:cNvPr>
          <p:cNvSpPr>
            <a:spLocks/>
          </p:cNvSpPr>
          <p:nvPr userDrawn="1"/>
        </p:nvSpPr>
        <p:spPr bwMode="auto">
          <a:xfrm>
            <a:off x="2097243" y="743062"/>
            <a:ext cx="783431" cy="821531"/>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5" name="Freeform 670">
            <a:extLst>
              <a:ext uri="{FF2B5EF4-FFF2-40B4-BE49-F238E27FC236}">
                <a16:creationId xmlns:a16="http://schemas.microsoft.com/office/drawing/2014/main" id="{6D94AC23-16CB-CCC0-ABAA-7F731897EC76}"/>
              </a:ext>
            </a:extLst>
          </p:cNvPr>
          <p:cNvSpPr>
            <a:spLocks/>
          </p:cNvSpPr>
          <p:nvPr userDrawn="1"/>
        </p:nvSpPr>
        <p:spPr bwMode="auto">
          <a:xfrm>
            <a:off x="1266294" y="743062"/>
            <a:ext cx="783431" cy="821531"/>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68580" tIns="34290" rIns="68580" bIns="34290" numCol="1" anchor="t" anchorCtr="0" compatLnSpc="1">
            <a:prstTxWarp prst="textNoShape">
              <a:avLst/>
            </a:prstTxWarp>
          </a:bodyPr>
          <a:lstStyle/>
          <a:p>
            <a:endParaRPr lang="en-GB" sz="1350"/>
          </a:p>
        </p:txBody>
      </p:sp>
      <p:pic>
        <p:nvPicPr>
          <p:cNvPr id="5" name="Picture 4">
            <a:extLst>
              <a:ext uri="{FF2B5EF4-FFF2-40B4-BE49-F238E27FC236}">
                <a16:creationId xmlns:a16="http://schemas.microsoft.com/office/drawing/2014/main" id="{73BD9AAF-FD9A-1CC2-D729-3753918186B2}"/>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5373520" y="97684"/>
            <a:ext cx="3708083" cy="4764881"/>
          </a:xfrm>
          <a:prstGeom prst="rect">
            <a:avLst/>
          </a:prstGeom>
          <a:noFill/>
        </p:spPr>
      </p:pic>
      <p:pic>
        <p:nvPicPr>
          <p:cNvPr id="10" name="Picture 9" descr="A map of europe with yellow dots&#10;&#10;Description automatically generated">
            <a:extLst>
              <a:ext uri="{FF2B5EF4-FFF2-40B4-BE49-F238E27FC236}">
                <a16:creationId xmlns:a16="http://schemas.microsoft.com/office/drawing/2014/main" id="{D5DD0C48-F720-08EA-F6CF-5E3528E640C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9887" y="-25896"/>
            <a:ext cx="8725988" cy="4908368"/>
          </a:xfrm>
          <a:prstGeom prst="rect">
            <a:avLst/>
          </a:prstGeom>
        </p:spPr>
      </p:pic>
      <p:pic>
        <p:nvPicPr>
          <p:cNvPr id="11" name="Picture 10">
            <a:extLst>
              <a:ext uri="{FF2B5EF4-FFF2-40B4-BE49-F238E27FC236}">
                <a16:creationId xmlns:a16="http://schemas.microsoft.com/office/drawing/2014/main" id="{91352402-9C53-2D42-47B4-F358B7FF6AF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04907" y="774282"/>
            <a:ext cx="2430465" cy="609676"/>
          </a:xfrm>
          <a:prstGeom prst="rect">
            <a:avLst/>
          </a:prstGeom>
        </p:spPr>
      </p:pic>
      <p:pic>
        <p:nvPicPr>
          <p:cNvPr id="13" name="Picture 12">
            <a:extLst>
              <a:ext uri="{FF2B5EF4-FFF2-40B4-BE49-F238E27FC236}">
                <a16:creationId xmlns:a16="http://schemas.microsoft.com/office/drawing/2014/main" id="{7685BD55-BC1C-6498-4299-C61B8157571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2016" y="1480023"/>
            <a:ext cx="2430465" cy="601437"/>
          </a:xfrm>
          <a:prstGeom prst="rect">
            <a:avLst/>
          </a:prstGeom>
        </p:spPr>
      </p:pic>
      <p:pic>
        <p:nvPicPr>
          <p:cNvPr id="15" name="Picture 14">
            <a:extLst>
              <a:ext uri="{FF2B5EF4-FFF2-40B4-BE49-F238E27FC236}">
                <a16:creationId xmlns:a16="http://schemas.microsoft.com/office/drawing/2014/main" id="{1874E19B-511F-0030-2D8B-B2ACBF39BAD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043413" y="2229833"/>
            <a:ext cx="1812551" cy="601437"/>
          </a:xfrm>
          <a:prstGeom prst="rect">
            <a:avLst/>
          </a:prstGeom>
        </p:spPr>
      </p:pic>
      <p:pic>
        <p:nvPicPr>
          <p:cNvPr id="17" name="Picture 16">
            <a:extLst>
              <a:ext uri="{FF2B5EF4-FFF2-40B4-BE49-F238E27FC236}">
                <a16:creationId xmlns:a16="http://schemas.microsoft.com/office/drawing/2014/main" id="{27268761-FB3D-E1F8-20BB-D829350ED86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985146" y="1539014"/>
            <a:ext cx="2438704" cy="601437"/>
          </a:xfrm>
          <a:prstGeom prst="rect">
            <a:avLst/>
          </a:prstGeom>
        </p:spPr>
      </p:pic>
      <p:pic>
        <p:nvPicPr>
          <p:cNvPr id="19" name="Picture 18">
            <a:extLst>
              <a:ext uri="{FF2B5EF4-FFF2-40B4-BE49-F238E27FC236}">
                <a16:creationId xmlns:a16="http://schemas.microsoft.com/office/drawing/2014/main" id="{D2FCBC92-3D1A-6374-B1CA-E903024761A1}"/>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073244" y="778078"/>
            <a:ext cx="2430465" cy="609676"/>
          </a:xfrm>
          <a:prstGeom prst="rect">
            <a:avLst/>
          </a:prstGeom>
        </p:spPr>
      </p:pic>
      <p:pic>
        <p:nvPicPr>
          <p:cNvPr id="21" name="Picture 20">
            <a:extLst>
              <a:ext uri="{FF2B5EF4-FFF2-40B4-BE49-F238E27FC236}">
                <a16:creationId xmlns:a16="http://schemas.microsoft.com/office/drawing/2014/main" id="{2EFD888F-46F1-6AF2-B54A-DB8AED2A23AC}"/>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19887" y="3687518"/>
            <a:ext cx="2430465" cy="609676"/>
          </a:xfrm>
          <a:prstGeom prst="rect">
            <a:avLst/>
          </a:prstGeom>
        </p:spPr>
      </p:pic>
      <p:pic>
        <p:nvPicPr>
          <p:cNvPr id="23" name="Picture 22">
            <a:extLst>
              <a:ext uri="{FF2B5EF4-FFF2-40B4-BE49-F238E27FC236}">
                <a16:creationId xmlns:a16="http://schemas.microsoft.com/office/drawing/2014/main" id="{A5D099B7-7F0C-F012-4ACA-A9AE1F801CFA}"/>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19887" y="2948149"/>
            <a:ext cx="2430465" cy="601437"/>
          </a:xfrm>
          <a:prstGeom prst="rect">
            <a:avLst/>
          </a:prstGeom>
        </p:spPr>
      </p:pic>
      <p:pic>
        <p:nvPicPr>
          <p:cNvPr id="25" name="Picture 24">
            <a:extLst>
              <a:ext uri="{FF2B5EF4-FFF2-40B4-BE49-F238E27FC236}">
                <a16:creationId xmlns:a16="http://schemas.microsoft.com/office/drawing/2014/main" id="{3187A4B3-34C9-3C95-62A9-002571104AA5}"/>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82016" y="2219392"/>
            <a:ext cx="2430465" cy="601437"/>
          </a:xfrm>
          <a:prstGeom prst="rect">
            <a:avLst/>
          </a:prstGeom>
        </p:spPr>
      </p:pic>
      <p:sp>
        <p:nvSpPr>
          <p:cNvPr id="12" name="TextBox 11">
            <a:extLst>
              <a:ext uri="{FF2B5EF4-FFF2-40B4-BE49-F238E27FC236}">
                <a16:creationId xmlns:a16="http://schemas.microsoft.com/office/drawing/2014/main" id="{C8275B34-5F14-82E5-77B3-EBE27FBE272A}"/>
              </a:ext>
            </a:extLst>
          </p:cNvPr>
          <p:cNvSpPr txBox="1"/>
          <p:nvPr userDrawn="1"/>
        </p:nvSpPr>
        <p:spPr>
          <a:xfrm>
            <a:off x="688628" y="91992"/>
            <a:ext cx="5325311" cy="738664"/>
          </a:xfrm>
          <a:prstGeom prst="rect">
            <a:avLst/>
          </a:prstGeom>
          <a:noFill/>
        </p:spPr>
        <p:txBody>
          <a:bodyPr wrap="square">
            <a:spAutoFit/>
          </a:bodyPr>
          <a:lstStyle/>
          <a:p>
            <a:pPr marL="0" indent="0">
              <a:buNone/>
            </a:pPr>
            <a:r>
              <a:rPr lang="en-GB" sz="2100" b="1" err="1">
                <a:solidFill>
                  <a:schemeClr val="tx2"/>
                </a:solidFill>
              </a:rPr>
              <a:t>EUROfusion</a:t>
            </a:r>
            <a:r>
              <a:rPr lang="en-GB" sz="2100" b="1">
                <a:solidFill>
                  <a:schemeClr val="tx2"/>
                </a:solidFill>
              </a:rPr>
              <a:t> Consortium Members &amp; Partners</a:t>
            </a:r>
          </a:p>
          <a:p>
            <a:pPr marL="0" indent="0">
              <a:buNone/>
            </a:pPr>
            <a:endParaRPr lang="en-GB" sz="2100" b="1" err="1">
              <a:solidFill>
                <a:schemeClr val="tx2"/>
              </a:solidFill>
            </a:endParaRPr>
          </a:p>
        </p:txBody>
      </p:sp>
    </p:spTree>
    <p:extLst>
      <p:ext uri="{BB962C8B-B14F-4D97-AF65-F5344CB8AC3E}">
        <p14:creationId xmlns:p14="http://schemas.microsoft.com/office/powerpoint/2010/main" val="304143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UROfusion_internal_org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4894008"/>
            <a:ext cx="9144000" cy="2494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619217" y="4916827"/>
            <a:ext cx="3088866" cy="247211"/>
          </a:xfrm>
          <a:prstGeom prst="rect">
            <a:avLst/>
          </a:prstGeom>
        </p:spPr>
        <p:txBody>
          <a:bodyPr anchor="t"/>
          <a:lstStyle>
            <a:lvl1pPr>
              <a:defRPr sz="900">
                <a:solidFill>
                  <a:schemeClr val="bg1"/>
                </a:solidFill>
              </a:defRPr>
            </a:lvl1pPr>
          </a:lstStyle>
          <a:p>
            <a:r>
              <a:rPr lang="en-GB">
                <a:solidFill>
                  <a:prstClr val="white"/>
                </a:solidFill>
              </a:rPr>
              <a:t>EUROfusion Internal Organization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4942528"/>
            <a:ext cx="540060" cy="149381"/>
          </a:xfrm>
        </p:spPr>
        <p:txBody>
          <a:bodyPr anchor="ctr"/>
          <a:lstStyle>
            <a:lvl1pPr>
              <a:defRPr sz="105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509" y="42756"/>
            <a:ext cx="477017" cy="4770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2484EB3-402E-4F49-FFDD-1AF24F678560}"/>
              </a:ext>
            </a:extLst>
          </p:cNvPr>
          <p:cNvSpPr txBox="1"/>
          <p:nvPr userDrawn="1"/>
        </p:nvSpPr>
        <p:spPr>
          <a:xfrm>
            <a:off x="671471" y="80607"/>
            <a:ext cx="4616791" cy="415498"/>
          </a:xfrm>
          <a:prstGeom prst="rect">
            <a:avLst/>
          </a:prstGeom>
          <a:noFill/>
        </p:spPr>
        <p:txBody>
          <a:bodyPr wrap="square">
            <a:spAutoFit/>
          </a:bodyPr>
          <a:lstStyle/>
          <a:p>
            <a:pPr marL="0" indent="0">
              <a:buNone/>
            </a:pPr>
            <a:r>
              <a:rPr lang="en-GB" sz="2100" b="1" err="1">
                <a:solidFill>
                  <a:schemeClr val="tx2"/>
                </a:solidFill>
              </a:rPr>
              <a:t>EUROfusion</a:t>
            </a:r>
            <a:r>
              <a:rPr lang="en-GB" sz="2100" b="1">
                <a:solidFill>
                  <a:schemeClr val="tx2"/>
                </a:solidFill>
              </a:rPr>
              <a:t> internal organisation</a:t>
            </a:r>
          </a:p>
        </p:txBody>
      </p:sp>
      <p:pic>
        <p:nvPicPr>
          <p:cNvPr id="7" name="Picture 6">
            <a:extLst>
              <a:ext uri="{FF2B5EF4-FFF2-40B4-BE49-F238E27FC236}">
                <a16:creationId xmlns:a16="http://schemas.microsoft.com/office/drawing/2014/main" id="{FC763037-8E92-533F-A2B0-EF01A1FA3FB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5435917" y="80608"/>
            <a:ext cx="3708083" cy="4764881"/>
          </a:xfrm>
          <a:prstGeom prst="rect">
            <a:avLst/>
          </a:prstGeom>
          <a:noFill/>
        </p:spPr>
      </p:pic>
      <p:pic>
        <p:nvPicPr>
          <p:cNvPr id="13" name="Picture 12" descr="A computer screen shot of a computer&#10;&#10;Description automatically generated">
            <a:extLst>
              <a:ext uri="{FF2B5EF4-FFF2-40B4-BE49-F238E27FC236}">
                <a16:creationId xmlns:a16="http://schemas.microsoft.com/office/drawing/2014/main" id="{03FA7AAB-EA32-20E6-77CB-9DAA1586D8E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0060" y="610039"/>
            <a:ext cx="7419250" cy="4132156"/>
          </a:xfrm>
          <a:prstGeom prst="rect">
            <a:avLst/>
          </a:prstGeom>
        </p:spPr>
      </p:pic>
    </p:spTree>
    <p:extLst>
      <p:ext uri="{BB962C8B-B14F-4D97-AF65-F5344CB8AC3E}">
        <p14:creationId xmlns:p14="http://schemas.microsoft.com/office/powerpoint/2010/main" val="22593439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UROfusion_channel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4894008"/>
            <a:ext cx="9144000" cy="2494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619218" y="4916827"/>
            <a:ext cx="2602632" cy="247211"/>
          </a:xfrm>
          <a:prstGeom prst="rect">
            <a:avLst/>
          </a:prstGeom>
        </p:spPr>
        <p:txBody>
          <a:bodyPr anchor="t"/>
          <a:lstStyle>
            <a:lvl1pPr>
              <a:defRPr sz="900">
                <a:solidFill>
                  <a:schemeClr val="bg1"/>
                </a:solidFill>
              </a:defRPr>
            </a:lvl1pPr>
          </a:lstStyle>
          <a:p>
            <a:r>
              <a:rPr lang="en-GB" err="1">
                <a:solidFill>
                  <a:prstClr val="white"/>
                </a:solidFill>
              </a:rPr>
              <a:t>Eurofusion</a:t>
            </a:r>
            <a:r>
              <a:rPr lang="en-GB">
                <a:solidFill>
                  <a:prstClr val="white"/>
                </a:solidFill>
              </a:rPr>
              <a:t> channels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4942528"/>
            <a:ext cx="540060" cy="149381"/>
          </a:xfrm>
        </p:spPr>
        <p:txBody>
          <a:bodyPr anchor="ctr"/>
          <a:lstStyle>
            <a:lvl1pPr>
              <a:defRPr sz="105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509" y="42756"/>
            <a:ext cx="477017" cy="4770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9801FBB-9E6A-4AE4-3DF9-7243B31E29C4}"/>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5435917" y="80608"/>
            <a:ext cx="3708083" cy="4764881"/>
          </a:xfrm>
          <a:prstGeom prst="rect">
            <a:avLst/>
          </a:prstGeom>
          <a:noFill/>
        </p:spPr>
      </p:pic>
      <p:sp>
        <p:nvSpPr>
          <p:cNvPr id="6" name="TextBox 5">
            <a:extLst>
              <a:ext uri="{FF2B5EF4-FFF2-40B4-BE49-F238E27FC236}">
                <a16:creationId xmlns:a16="http://schemas.microsoft.com/office/drawing/2014/main" id="{5966BD16-7752-454F-C58B-251A11EFB1B2}"/>
              </a:ext>
            </a:extLst>
          </p:cNvPr>
          <p:cNvSpPr txBox="1"/>
          <p:nvPr userDrawn="1"/>
        </p:nvSpPr>
        <p:spPr>
          <a:xfrm>
            <a:off x="5753100" y="4523499"/>
            <a:ext cx="3390900" cy="253916"/>
          </a:xfrm>
          <a:prstGeom prst="rect">
            <a:avLst/>
          </a:prstGeom>
          <a:noFill/>
        </p:spPr>
        <p:txBody>
          <a:bodyPr wrap="square">
            <a:spAutoFit/>
          </a:bodyPr>
          <a:lstStyle/>
          <a:p>
            <a:r>
              <a:rPr lang="en-GB" sz="1050" b="0" i="0">
                <a:solidFill>
                  <a:srgbClr val="374957"/>
                </a:solidFill>
                <a:effectLst/>
                <a:latin typeface="Poppins" pitchFamily="2" charset="77"/>
                <a:cs typeface="Poppins" pitchFamily="2" charset="77"/>
              </a:rPr>
              <a:t>"Icon made by </a:t>
            </a:r>
            <a:r>
              <a:rPr lang="en-GB" sz="1050" b="0" i="0" u="none" strike="noStrike" err="1">
                <a:solidFill>
                  <a:srgbClr val="22244E"/>
                </a:solidFill>
                <a:effectLst/>
                <a:latin typeface="Poppins" pitchFamily="2" charset="77"/>
                <a:cs typeface="Poppins" pitchFamily="2" charset="77"/>
              </a:rPr>
              <a:t>Freepik</a:t>
            </a:r>
            <a:r>
              <a:rPr lang="en-GB" sz="1050" b="0" i="0" u="none" strike="noStrike">
                <a:solidFill>
                  <a:srgbClr val="22244E"/>
                </a:solidFill>
                <a:effectLst/>
                <a:latin typeface="Poppins" pitchFamily="2" charset="77"/>
                <a:cs typeface="Poppins" pitchFamily="2" charset="77"/>
              </a:rPr>
              <a:t> </a:t>
            </a:r>
            <a:r>
              <a:rPr lang="en-GB" sz="1050" b="0" i="0">
                <a:solidFill>
                  <a:srgbClr val="374957"/>
                </a:solidFill>
                <a:effectLst/>
                <a:latin typeface="Poppins" pitchFamily="2" charset="77"/>
                <a:cs typeface="Poppins" pitchFamily="2" charset="77"/>
              </a:rPr>
              <a:t>from </a:t>
            </a:r>
            <a:r>
              <a:rPr lang="en-GB" sz="1050" b="0" i="0" u="none" strike="noStrike">
                <a:solidFill>
                  <a:srgbClr val="22244E"/>
                </a:solidFill>
                <a:effectLst/>
                <a:latin typeface="Poppins" pitchFamily="2" charset="77"/>
                <a:cs typeface="Poppins" pitchFamily="2" charset="77"/>
                <a:hlinkClick r:id="rId4"/>
              </a:rPr>
              <a:t>www.flaticon.com</a:t>
            </a:r>
            <a:r>
              <a:rPr lang="en-GB" sz="1050" b="0" i="0">
                <a:solidFill>
                  <a:srgbClr val="374957"/>
                </a:solidFill>
                <a:effectLst/>
                <a:latin typeface="Poppins" pitchFamily="2" charset="77"/>
                <a:cs typeface="Poppins" pitchFamily="2" charset="77"/>
              </a:rPr>
              <a:t>"</a:t>
            </a:r>
            <a:endParaRPr lang="en-HU" sz="1050">
              <a:latin typeface="Poppins" pitchFamily="2" charset="77"/>
              <a:cs typeface="Poppins" pitchFamily="2" charset="77"/>
            </a:endParaRP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138A6984-7C86-595B-8E5D-01900B91B6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8524" y="869314"/>
            <a:ext cx="492391" cy="492391"/>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D8722D63-74D6-7BF0-51FD-94F45C212BA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078524" y="1510281"/>
            <a:ext cx="492391" cy="492391"/>
          </a:xfrm>
          <a:prstGeom prst="rect">
            <a:avLst/>
          </a:prstGeom>
        </p:spPr>
      </p:pic>
      <p:pic>
        <p:nvPicPr>
          <p:cNvPr id="14" name="Picture 13" descr="A black background with a black square&#10;&#10;Description automatically generated with medium confidence">
            <a:extLst>
              <a:ext uri="{FF2B5EF4-FFF2-40B4-BE49-F238E27FC236}">
                <a16:creationId xmlns:a16="http://schemas.microsoft.com/office/drawing/2014/main" id="{A3CAC57B-2782-2657-2AD5-AAE913C1979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78523" y="2151247"/>
            <a:ext cx="492391" cy="492391"/>
          </a:xfrm>
          <a:prstGeom prst="rect">
            <a:avLst/>
          </a:prstGeom>
        </p:spPr>
      </p:pic>
      <p:pic>
        <p:nvPicPr>
          <p:cNvPr id="16" name="Picture 15" descr="A white x on a black background&#10;&#10;Description automatically generated">
            <a:extLst>
              <a:ext uri="{FF2B5EF4-FFF2-40B4-BE49-F238E27FC236}">
                <a16:creationId xmlns:a16="http://schemas.microsoft.com/office/drawing/2014/main" id="{0F37F52F-AF8C-654D-F3B1-ED83AD4E20FB}"/>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2097" y="2792214"/>
            <a:ext cx="498817" cy="498817"/>
          </a:xfrm>
          <a:prstGeom prst="rect">
            <a:avLst/>
          </a:prstGeom>
        </p:spPr>
      </p:pic>
      <p:pic>
        <p:nvPicPr>
          <p:cNvPr id="20" name="Picture 19" descr="A black and white globe&#10;&#10;Description automatically generated">
            <a:extLst>
              <a:ext uri="{FF2B5EF4-FFF2-40B4-BE49-F238E27FC236}">
                <a16:creationId xmlns:a16="http://schemas.microsoft.com/office/drawing/2014/main" id="{D29BE78D-AA53-704B-61E8-A12E1D569361}"/>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72096" y="4086998"/>
            <a:ext cx="498816" cy="498816"/>
          </a:xfrm>
          <a:prstGeom prst="rect">
            <a:avLst/>
          </a:prstGeom>
        </p:spPr>
      </p:pic>
      <p:pic>
        <p:nvPicPr>
          <p:cNvPr id="22" name="Picture 21" descr="A black background with a black square&#10;&#10;Description automatically generated with medium confidence">
            <a:extLst>
              <a:ext uri="{FF2B5EF4-FFF2-40B4-BE49-F238E27FC236}">
                <a16:creationId xmlns:a16="http://schemas.microsoft.com/office/drawing/2014/main" id="{AA77A93C-B0C1-ADE8-6757-95598466950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72096" y="3439606"/>
            <a:ext cx="498817" cy="498817"/>
          </a:xfrm>
          <a:prstGeom prst="rect">
            <a:avLst/>
          </a:prstGeom>
        </p:spPr>
      </p:pic>
      <p:sp>
        <p:nvSpPr>
          <p:cNvPr id="23" name="TextBox 22">
            <a:extLst>
              <a:ext uri="{FF2B5EF4-FFF2-40B4-BE49-F238E27FC236}">
                <a16:creationId xmlns:a16="http://schemas.microsoft.com/office/drawing/2014/main" id="{3F4C3661-F367-DD87-C4F0-0F3D609FF14F}"/>
              </a:ext>
            </a:extLst>
          </p:cNvPr>
          <p:cNvSpPr txBox="1"/>
          <p:nvPr userDrawn="1"/>
        </p:nvSpPr>
        <p:spPr>
          <a:xfrm>
            <a:off x="1775461" y="4223417"/>
            <a:ext cx="2039303" cy="323165"/>
          </a:xfrm>
          <a:prstGeom prst="rect">
            <a:avLst/>
          </a:prstGeom>
          <a:noFill/>
        </p:spPr>
        <p:txBody>
          <a:bodyPr wrap="square">
            <a:spAutoFit/>
          </a:bodyPr>
          <a:lstStyle/>
          <a:p>
            <a:r>
              <a:rPr lang="en-GB" sz="1500" b="0" i="0">
                <a:solidFill>
                  <a:srgbClr val="374957"/>
                </a:solidFill>
                <a:effectLst/>
                <a:latin typeface="Poppins" pitchFamily="2" charset="77"/>
                <a:cs typeface="Poppins" pitchFamily="2" charset="77"/>
              </a:rPr>
              <a:t>euro-</a:t>
            </a:r>
            <a:r>
              <a:rPr lang="en-GB" sz="1500" b="0" i="0" err="1">
                <a:solidFill>
                  <a:srgbClr val="374957"/>
                </a:solidFill>
                <a:effectLst/>
                <a:latin typeface="Poppins" pitchFamily="2" charset="77"/>
                <a:cs typeface="Poppins" pitchFamily="2" charset="77"/>
              </a:rPr>
              <a:t>fusion.org</a:t>
            </a:r>
            <a:endParaRPr lang="en-HU" sz="1500">
              <a:latin typeface="Poppins" pitchFamily="2" charset="77"/>
              <a:cs typeface="Poppins" pitchFamily="2" charset="77"/>
            </a:endParaRPr>
          </a:p>
        </p:txBody>
      </p:sp>
      <p:sp>
        <p:nvSpPr>
          <p:cNvPr id="24" name="TextBox 23">
            <a:extLst>
              <a:ext uri="{FF2B5EF4-FFF2-40B4-BE49-F238E27FC236}">
                <a16:creationId xmlns:a16="http://schemas.microsoft.com/office/drawing/2014/main" id="{610AD9B7-CA49-CFD0-EC71-07952B731B92}"/>
              </a:ext>
            </a:extLst>
          </p:cNvPr>
          <p:cNvSpPr txBox="1"/>
          <p:nvPr userDrawn="1"/>
        </p:nvSpPr>
        <p:spPr>
          <a:xfrm>
            <a:off x="1775461" y="3568692"/>
            <a:ext cx="2039303" cy="323165"/>
          </a:xfrm>
          <a:prstGeom prst="rect">
            <a:avLst/>
          </a:prstGeom>
          <a:noFill/>
        </p:spPr>
        <p:txBody>
          <a:bodyPr wrap="square">
            <a:spAutoFit/>
          </a:bodyPr>
          <a:lstStyle/>
          <a:p>
            <a:r>
              <a:rPr lang="en-GB" sz="1500" b="0" i="0">
                <a:solidFill>
                  <a:srgbClr val="374957"/>
                </a:solidFill>
                <a:effectLst/>
                <a:latin typeface="Poppins" pitchFamily="2" charset="77"/>
                <a:cs typeface="Poppins" pitchFamily="2" charset="77"/>
              </a:rPr>
              <a:t>@Euro-</a:t>
            </a:r>
            <a:r>
              <a:rPr lang="en-GB" sz="1500" b="0" i="0" err="1">
                <a:solidFill>
                  <a:srgbClr val="374957"/>
                </a:solidFill>
                <a:effectLst/>
                <a:latin typeface="Poppins" pitchFamily="2" charset="77"/>
                <a:cs typeface="Poppins" pitchFamily="2" charset="77"/>
              </a:rPr>
              <a:t>fusionorg</a:t>
            </a:r>
            <a:endParaRPr lang="en-HU" sz="1500">
              <a:latin typeface="Poppins" pitchFamily="2" charset="77"/>
              <a:cs typeface="Poppins" pitchFamily="2" charset="77"/>
            </a:endParaRPr>
          </a:p>
        </p:txBody>
      </p:sp>
      <p:sp>
        <p:nvSpPr>
          <p:cNvPr id="25" name="TextBox 24">
            <a:extLst>
              <a:ext uri="{FF2B5EF4-FFF2-40B4-BE49-F238E27FC236}">
                <a16:creationId xmlns:a16="http://schemas.microsoft.com/office/drawing/2014/main" id="{037898E9-5B8E-5DA0-DF2B-DC22864A93CC}"/>
              </a:ext>
            </a:extLst>
          </p:cNvPr>
          <p:cNvSpPr txBox="1"/>
          <p:nvPr userDrawn="1"/>
        </p:nvSpPr>
        <p:spPr>
          <a:xfrm>
            <a:off x="1775460" y="2913966"/>
            <a:ext cx="2039303" cy="323165"/>
          </a:xfrm>
          <a:prstGeom prst="rect">
            <a:avLst/>
          </a:prstGeom>
          <a:noFill/>
        </p:spPr>
        <p:txBody>
          <a:bodyPr wrap="square">
            <a:spAutoFit/>
          </a:bodyPr>
          <a:lstStyle/>
          <a:p>
            <a:r>
              <a:rPr lang="en-GB" sz="1500" b="0" i="0">
                <a:solidFill>
                  <a:srgbClr val="374957"/>
                </a:solidFill>
                <a:effectLst/>
                <a:latin typeface="Poppins" pitchFamily="2" charset="77"/>
                <a:cs typeface="Poppins" pitchFamily="2" charset="77"/>
              </a:rPr>
              <a:t>@</a:t>
            </a:r>
            <a:r>
              <a:rPr lang="en-GB" sz="1500" b="0" i="0" err="1">
                <a:solidFill>
                  <a:srgbClr val="374957"/>
                </a:solidFill>
                <a:effectLst/>
                <a:latin typeface="Poppins" pitchFamily="2" charset="77"/>
                <a:cs typeface="Poppins" pitchFamily="2" charset="77"/>
              </a:rPr>
              <a:t>FusionInCloseUp</a:t>
            </a:r>
            <a:endParaRPr lang="en-HU" sz="1500">
              <a:latin typeface="Poppins" pitchFamily="2" charset="77"/>
              <a:cs typeface="Poppins" pitchFamily="2" charset="77"/>
            </a:endParaRPr>
          </a:p>
        </p:txBody>
      </p:sp>
      <p:sp>
        <p:nvSpPr>
          <p:cNvPr id="26" name="TextBox 25">
            <a:extLst>
              <a:ext uri="{FF2B5EF4-FFF2-40B4-BE49-F238E27FC236}">
                <a16:creationId xmlns:a16="http://schemas.microsoft.com/office/drawing/2014/main" id="{36FB1264-C2E8-DD08-2C49-DD49CB0ABAD1}"/>
              </a:ext>
            </a:extLst>
          </p:cNvPr>
          <p:cNvSpPr txBox="1"/>
          <p:nvPr userDrawn="1"/>
        </p:nvSpPr>
        <p:spPr>
          <a:xfrm>
            <a:off x="1789290" y="2256767"/>
            <a:ext cx="1670191" cy="323165"/>
          </a:xfrm>
          <a:prstGeom prst="rect">
            <a:avLst/>
          </a:prstGeom>
          <a:noFill/>
        </p:spPr>
        <p:txBody>
          <a:bodyPr wrap="square">
            <a:spAutoFit/>
          </a:bodyPr>
          <a:lstStyle/>
          <a:p>
            <a:r>
              <a:rPr lang="en-GB" sz="1500" b="0" i="0">
                <a:solidFill>
                  <a:srgbClr val="374957"/>
                </a:solidFill>
                <a:effectLst/>
                <a:latin typeface="Poppins" pitchFamily="2" charset="77"/>
                <a:cs typeface="Poppins" pitchFamily="2" charset="77"/>
              </a:rPr>
              <a:t>fusion2050</a:t>
            </a:r>
            <a:endParaRPr lang="en-HU" sz="1500">
              <a:latin typeface="Poppins" pitchFamily="2" charset="77"/>
              <a:cs typeface="Poppins" pitchFamily="2" charset="77"/>
            </a:endParaRPr>
          </a:p>
        </p:txBody>
      </p:sp>
      <p:sp>
        <p:nvSpPr>
          <p:cNvPr id="27" name="TextBox 26">
            <a:extLst>
              <a:ext uri="{FF2B5EF4-FFF2-40B4-BE49-F238E27FC236}">
                <a16:creationId xmlns:a16="http://schemas.microsoft.com/office/drawing/2014/main" id="{5307E400-DD53-4AFF-D83E-2882C9D3BCFF}"/>
              </a:ext>
            </a:extLst>
          </p:cNvPr>
          <p:cNvSpPr txBox="1"/>
          <p:nvPr userDrawn="1"/>
        </p:nvSpPr>
        <p:spPr>
          <a:xfrm>
            <a:off x="1789290" y="1608434"/>
            <a:ext cx="2615071" cy="553998"/>
          </a:xfrm>
          <a:prstGeom prst="rect">
            <a:avLst/>
          </a:prstGeom>
          <a:noFill/>
        </p:spPr>
        <p:txBody>
          <a:bodyPr wrap="square">
            <a:spAutoFit/>
          </a:bodyPr>
          <a:lstStyle/>
          <a:p>
            <a:r>
              <a:rPr lang="en-GB" sz="1500" b="0" i="0">
                <a:solidFill>
                  <a:srgbClr val="374957"/>
                </a:solidFill>
                <a:effectLst/>
                <a:latin typeface="Poppins" pitchFamily="2" charset="77"/>
                <a:cs typeface="Poppins" pitchFamily="2" charset="77"/>
              </a:rPr>
              <a:t>@</a:t>
            </a:r>
            <a:r>
              <a:rPr lang="en-GB" sz="1500" b="0" i="0" err="1">
                <a:solidFill>
                  <a:srgbClr val="374957"/>
                </a:solidFill>
                <a:effectLst/>
                <a:latin typeface="Poppins" pitchFamily="2" charset="77"/>
                <a:cs typeface="Poppins" pitchFamily="2" charset="77"/>
              </a:rPr>
              <a:t>eurofusion_consortium</a:t>
            </a:r>
            <a:endParaRPr lang="en-HU" sz="1500">
              <a:latin typeface="Poppins" pitchFamily="2" charset="77"/>
              <a:cs typeface="Poppins" pitchFamily="2" charset="77"/>
            </a:endParaRPr>
          </a:p>
        </p:txBody>
      </p:sp>
      <p:sp>
        <p:nvSpPr>
          <p:cNvPr id="28" name="TextBox 27">
            <a:extLst>
              <a:ext uri="{FF2B5EF4-FFF2-40B4-BE49-F238E27FC236}">
                <a16:creationId xmlns:a16="http://schemas.microsoft.com/office/drawing/2014/main" id="{66A624E3-3044-B88F-1376-898A84380400}"/>
              </a:ext>
            </a:extLst>
          </p:cNvPr>
          <p:cNvSpPr txBox="1"/>
          <p:nvPr userDrawn="1"/>
        </p:nvSpPr>
        <p:spPr>
          <a:xfrm>
            <a:off x="1789290" y="960101"/>
            <a:ext cx="1586371" cy="323165"/>
          </a:xfrm>
          <a:prstGeom prst="rect">
            <a:avLst/>
          </a:prstGeom>
          <a:noFill/>
        </p:spPr>
        <p:txBody>
          <a:bodyPr wrap="square">
            <a:spAutoFit/>
          </a:bodyPr>
          <a:lstStyle/>
          <a:p>
            <a:r>
              <a:rPr lang="en-GB" sz="1500" b="0" i="0" err="1">
                <a:solidFill>
                  <a:srgbClr val="374957"/>
                </a:solidFill>
                <a:effectLst/>
                <a:latin typeface="Poppins" pitchFamily="2" charset="77"/>
                <a:cs typeface="Poppins" pitchFamily="2" charset="77"/>
              </a:rPr>
              <a:t>eurofusion</a:t>
            </a:r>
            <a:endParaRPr lang="en-HU" sz="1500">
              <a:latin typeface="Poppins" pitchFamily="2" charset="77"/>
              <a:cs typeface="Poppins" pitchFamily="2" charset="77"/>
            </a:endParaRPr>
          </a:p>
        </p:txBody>
      </p:sp>
      <p:sp>
        <p:nvSpPr>
          <p:cNvPr id="29" name="TextBox 28">
            <a:extLst>
              <a:ext uri="{FF2B5EF4-FFF2-40B4-BE49-F238E27FC236}">
                <a16:creationId xmlns:a16="http://schemas.microsoft.com/office/drawing/2014/main" id="{52F7C2E1-47EF-402C-1FD2-5E75EF1540AD}"/>
              </a:ext>
            </a:extLst>
          </p:cNvPr>
          <p:cNvSpPr txBox="1"/>
          <p:nvPr userDrawn="1"/>
        </p:nvSpPr>
        <p:spPr>
          <a:xfrm>
            <a:off x="719826" y="102133"/>
            <a:ext cx="4616791" cy="415498"/>
          </a:xfrm>
          <a:prstGeom prst="rect">
            <a:avLst/>
          </a:prstGeom>
          <a:noFill/>
        </p:spPr>
        <p:txBody>
          <a:bodyPr wrap="square">
            <a:spAutoFit/>
          </a:bodyPr>
          <a:lstStyle/>
          <a:p>
            <a:pPr marL="0" indent="0">
              <a:buNone/>
            </a:pPr>
            <a:r>
              <a:rPr lang="en-GB" sz="2100" b="1" err="1">
                <a:solidFill>
                  <a:schemeClr val="tx2"/>
                </a:solidFill>
              </a:rPr>
              <a:t>EUROfusion</a:t>
            </a:r>
            <a:r>
              <a:rPr lang="en-GB" sz="2100" b="1">
                <a:solidFill>
                  <a:schemeClr val="tx2"/>
                </a:solidFill>
              </a:rPr>
              <a:t> channels</a:t>
            </a:r>
          </a:p>
        </p:txBody>
      </p:sp>
    </p:spTree>
    <p:extLst>
      <p:ext uri="{BB962C8B-B14F-4D97-AF65-F5344CB8AC3E}">
        <p14:creationId xmlns:p14="http://schemas.microsoft.com/office/powerpoint/2010/main" val="2464860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3"/>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136396" y="4767265"/>
            <a:ext cx="550404" cy="273844"/>
          </a:xfrm>
          <a:prstGeom prst="rect">
            <a:avLst/>
          </a:prstGeom>
        </p:spPr>
        <p:txBody>
          <a:bodyPr vert="horz" lIns="91440" tIns="45720" rIns="91440" bIns="45720" rtlCol="0" anchor="ctr"/>
          <a:lstStyle>
            <a:lvl1pPr algn="r">
              <a:defRPr sz="750">
                <a:solidFill>
                  <a:schemeClr val="tx1">
                    <a:tint val="75000"/>
                  </a:schemeClr>
                </a:solidFill>
                <a:latin typeface="+mn-lt"/>
              </a:defRPr>
            </a:lvl1pPr>
          </a:lstStyle>
          <a:p>
            <a:pPr defTabSz="685800">
              <a:defRPr/>
            </a:pPr>
            <a:fld id="{6A6D9FA1-99C7-4910-8E32-B85D378B0060}" type="slidenum">
              <a:rPr lang="en-GB" smtClean="0">
                <a:solidFill>
                  <a:prstClr val="black">
                    <a:tint val="75000"/>
                  </a:prstClr>
                </a:solidFill>
              </a:rPr>
              <a:pPr defTabSz="685800">
                <a:defRPr/>
              </a:pPr>
              <a:t>‹N°›</a:t>
            </a:fld>
            <a:endParaRPr lang="en-GB">
              <a:solidFill>
                <a:prstClr val="black">
                  <a:tint val="75000"/>
                </a:prstClr>
              </a:solidFill>
            </a:endParaRPr>
          </a:p>
        </p:txBody>
      </p:sp>
    </p:spTree>
    <p:extLst>
      <p:ext uri="{BB962C8B-B14F-4D97-AF65-F5344CB8AC3E}">
        <p14:creationId xmlns:p14="http://schemas.microsoft.com/office/powerpoint/2010/main" val="4128020474"/>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Lst>
  <p:hf hdr="0" dt="0"/>
  <p:txStyles>
    <p:titleStyle>
      <a:lvl1pPr algn="ctr" defTabSz="514350" rtl="0" eaLnBrk="1" latinLnBrk="0" hangingPunct="1">
        <a:spcBef>
          <a:spcPct val="0"/>
        </a:spcBef>
        <a:buNone/>
        <a:defRPr sz="2475" kern="1200">
          <a:solidFill>
            <a:schemeClr val="tx1"/>
          </a:solidFill>
          <a:latin typeface="+mj-lt"/>
          <a:ea typeface="+mj-ea"/>
          <a:cs typeface="+mj-cs"/>
        </a:defRPr>
      </a:lvl1pPr>
    </p:titleStyle>
    <p:bodyStyle>
      <a:lvl1pPr marL="192881" indent="-192881" algn="l" defTabSz="51435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910" indent="-160735" algn="l" defTabSz="514350"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938" indent="-128588" algn="l" defTabSz="51435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1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inboard.euro-fusion.org/pinboard/journal/index.html#Document42752" TargetMode="External"/><Relationship Id="rId2" Type="http://schemas.openxmlformats.org/officeDocument/2006/relationships/hyperlink" Target="https://pinboard.euro-fusion.org/pinboard/journal/index.html#Document4289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indico.euro-fusion.org/event/391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F34A-EC61-A88D-5B28-ACC03E4B4F65}"/>
              </a:ext>
            </a:extLst>
          </p:cNvPr>
          <p:cNvSpPr>
            <a:spLocks noGrp="1"/>
          </p:cNvSpPr>
          <p:nvPr>
            <p:ph type="title"/>
          </p:nvPr>
        </p:nvSpPr>
        <p:spPr>
          <a:xfrm>
            <a:off x="305527" y="1555642"/>
            <a:ext cx="6354705" cy="1016108"/>
          </a:xfrm>
        </p:spPr>
        <p:txBody>
          <a:bodyPr>
            <a:normAutofit/>
          </a:bodyPr>
          <a:lstStyle/>
          <a:p>
            <a:r>
              <a:rPr lang="en-US" dirty="0"/>
              <a:t>10/06/2026 – H-mode and Er well physics</a:t>
            </a:r>
            <a:br>
              <a:rPr lang="en-US" dirty="0"/>
            </a:br>
            <a:r>
              <a:rPr lang="en-US" i="1" dirty="0"/>
              <a:t>Project news</a:t>
            </a:r>
          </a:p>
        </p:txBody>
      </p:sp>
      <p:sp>
        <p:nvSpPr>
          <p:cNvPr id="3" name="Text Placeholder 2">
            <a:extLst>
              <a:ext uri="{FF2B5EF4-FFF2-40B4-BE49-F238E27FC236}">
                <a16:creationId xmlns:a16="http://schemas.microsoft.com/office/drawing/2014/main" id="{A1F6F87C-F134-22FF-864D-586BA0A91E4D}"/>
              </a:ext>
            </a:extLst>
          </p:cNvPr>
          <p:cNvSpPr>
            <a:spLocks noGrp="1"/>
          </p:cNvSpPr>
          <p:nvPr>
            <p:ph type="body" sz="quarter" idx="10"/>
          </p:nvPr>
        </p:nvSpPr>
        <p:spPr/>
        <p:txBody>
          <a:bodyPr>
            <a:normAutofit lnSpcReduction="10000"/>
          </a:bodyPr>
          <a:lstStyle/>
          <a:p>
            <a:r>
              <a:rPr lang="en-US" dirty="0"/>
              <a:t>P. Tamain</a:t>
            </a:r>
          </a:p>
        </p:txBody>
      </p:sp>
      <p:sp>
        <p:nvSpPr>
          <p:cNvPr id="4" name="Text Placeholder 3">
            <a:extLst>
              <a:ext uri="{FF2B5EF4-FFF2-40B4-BE49-F238E27FC236}">
                <a16:creationId xmlns:a16="http://schemas.microsoft.com/office/drawing/2014/main" id="{8B53230C-8714-DC33-BDC4-41CD23DCF4A8}"/>
              </a:ext>
            </a:extLst>
          </p:cNvPr>
          <p:cNvSpPr>
            <a:spLocks noGrp="1"/>
          </p:cNvSpPr>
          <p:nvPr>
            <p:ph type="body" sz="quarter" idx="11"/>
          </p:nvPr>
        </p:nvSpPr>
        <p:spPr/>
        <p:txBody>
          <a:bodyPr>
            <a:normAutofit lnSpcReduction="10000"/>
          </a:bodyPr>
          <a:lstStyle/>
          <a:p>
            <a:endParaRPr lang="en-US"/>
          </a:p>
        </p:txBody>
      </p:sp>
      <p:sp>
        <p:nvSpPr>
          <p:cNvPr id="5" name="Text Placeholder 4">
            <a:extLst>
              <a:ext uri="{FF2B5EF4-FFF2-40B4-BE49-F238E27FC236}">
                <a16:creationId xmlns:a16="http://schemas.microsoft.com/office/drawing/2014/main" id="{69B1C4E6-8430-E382-942E-FCFA9EFDCB6F}"/>
              </a:ext>
            </a:extLst>
          </p:cNvPr>
          <p:cNvSpPr>
            <a:spLocks noGrp="1"/>
          </p:cNvSpPr>
          <p:nvPr>
            <p:ph type="body" sz="quarter" idx="12"/>
          </p:nvPr>
        </p:nvSpPr>
        <p:spPr/>
        <p:txBody>
          <a:bodyPr>
            <a:normAutofit fontScale="92500" lnSpcReduction="10000"/>
          </a:bodyPr>
          <a:lstStyle/>
          <a:p>
            <a:r>
              <a:rPr lang="en-US" dirty="0"/>
              <a:t>TSVV-B – Regular advancement meeting</a:t>
            </a:r>
          </a:p>
        </p:txBody>
      </p:sp>
    </p:spTree>
    <p:extLst>
      <p:ext uri="{BB962C8B-B14F-4D97-AF65-F5344CB8AC3E}">
        <p14:creationId xmlns:p14="http://schemas.microsoft.com/office/powerpoint/2010/main" val="1674616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D397-D38A-3397-51BD-DD0B8251A3DA}"/>
              </a:ext>
            </a:extLst>
          </p:cNvPr>
          <p:cNvSpPr>
            <a:spLocks noGrp="1"/>
          </p:cNvSpPr>
          <p:nvPr>
            <p:ph type="title"/>
          </p:nvPr>
        </p:nvSpPr>
        <p:spPr/>
        <p:txBody>
          <a:bodyPr/>
          <a:lstStyle/>
          <a:p>
            <a:r>
              <a:rPr lang="fr-FR" dirty="0" err="1"/>
              <a:t>Today’s</a:t>
            </a:r>
            <a:r>
              <a:rPr lang="fr-FR" dirty="0"/>
              <a:t> meeting agenda</a:t>
            </a:r>
            <a:endParaRPr lang="en-HU" dirty="0"/>
          </a:p>
        </p:txBody>
      </p:sp>
      <p:sp>
        <p:nvSpPr>
          <p:cNvPr id="4" name="Footer Placeholder 3">
            <a:extLst>
              <a:ext uri="{FF2B5EF4-FFF2-40B4-BE49-F238E27FC236}">
                <a16:creationId xmlns:a16="http://schemas.microsoft.com/office/drawing/2014/main" id="{64069EAA-8768-7963-F730-76DD7402F9E6}"/>
              </a:ext>
            </a:extLst>
          </p:cNvPr>
          <p:cNvSpPr>
            <a:spLocks noGrp="1"/>
          </p:cNvSpPr>
          <p:nvPr>
            <p:ph type="ftr" sz="quarter" idx="11"/>
          </p:nvPr>
        </p:nvSpPr>
        <p:spPr>
          <a:xfrm>
            <a:off x="619218" y="4916827"/>
            <a:ext cx="8273262" cy="226673"/>
          </a:xfrm>
        </p:spPr>
        <p:txBody>
          <a:bodyPr/>
          <a:lstStyle/>
          <a:p>
            <a:pPr defTabSz="685800"/>
            <a:r>
              <a:rPr lang="en-US" dirty="0"/>
              <a:t>Patrick Tamain</a:t>
            </a:r>
            <a:r>
              <a:rPr lang="en-GB" dirty="0">
                <a:solidFill>
                  <a:prstClr val="white"/>
                </a:solidFill>
                <a:latin typeface="Calibri"/>
              </a:rPr>
              <a:t> | </a:t>
            </a:r>
            <a:r>
              <a:rPr lang="en-US" dirty="0"/>
              <a:t>TSVV-B regular advancement meeting – H-mode and Er well physics | 22 Apr. 2026</a:t>
            </a:r>
            <a:endParaRPr lang="en-GB" dirty="0">
              <a:solidFill>
                <a:prstClr val="white"/>
              </a:solidFill>
              <a:latin typeface="Calibri"/>
            </a:endParaRPr>
          </a:p>
        </p:txBody>
      </p:sp>
      <p:sp>
        <p:nvSpPr>
          <p:cNvPr id="5" name="Slide Number Placeholder 4">
            <a:extLst>
              <a:ext uri="{FF2B5EF4-FFF2-40B4-BE49-F238E27FC236}">
                <a16:creationId xmlns:a16="http://schemas.microsoft.com/office/drawing/2014/main" id="{5E380DE6-EE5A-EB7F-7060-3335CB37EFBE}"/>
              </a:ext>
            </a:extLst>
          </p:cNvPr>
          <p:cNvSpPr>
            <a:spLocks noGrp="1"/>
          </p:cNvSpPr>
          <p:nvPr>
            <p:ph type="sldNum" sz="quarter" idx="12"/>
          </p:nvPr>
        </p:nvSpPr>
        <p:spPr/>
        <p:txBody>
          <a:bodyPr/>
          <a:lstStyle/>
          <a:p>
            <a:pPr defTabSz="685800"/>
            <a:fld id="{6A6D9FA1-99C7-4910-8E32-B85D378B0060}" type="slidenum">
              <a:rPr lang="en-GB">
                <a:solidFill>
                  <a:prstClr val="white"/>
                </a:solidFill>
                <a:latin typeface="Calibri"/>
              </a:rPr>
              <a:pPr defTabSz="685800"/>
              <a:t>2</a:t>
            </a:fld>
            <a:endParaRPr lang="en-GB">
              <a:solidFill>
                <a:prstClr val="white"/>
              </a:solidFill>
              <a:latin typeface="Calibri"/>
            </a:endParaRPr>
          </a:p>
        </p:txBody>
      </p:sp>
      <p:pic>
        <p:nvPicPr>
          <p:cNvPr id="7" name="Image 6">
            <a:extLst>
              <a:ext uri="{FF2B5EF4-FFF2-40B4-BE49-F238E27FC236}">
                <a16:creationId xmlns:a16="http://schemas.microsoft.com/office/drawing/2014/main" id="{4344CC18-FE04-41C7-ACB7-1443F55ABCA4}"/>
              </a:ext>
            </a:extLst>
          </p:cNvPr>
          <p:cNvPicPr>
            <a:picLocks noChangeAspect="1"/>
          </p:cNvPicPr>
          <p:nvPr/>
        </p:nvPicPr>
        <p:blipFill>
          <a:blip r:embed="rId2"/>
          <a:stretch>
            <a:fillRect/>
          </a:stretch>
        </p:blipFill>
        <p:spPr>
          <a:xfrm>
            <a:off x="540060" y="792270"/>
            <a:ext cx="8102449" cy="3819572"/>
          </a:xfrm>
          <a:prstGeom prst="rect">
            <a:avLst/>
          </a:prstGeom>
        </p:spPr>
      </p:pic>
    </p:spTree>
    <p:extLst>
      <p:ext uri="{BB962C8B-B14F-4D97-AF65-F5344CB8AC3E}">
        <p14:creationId xmlns:p14="http://schemas.microsoft.com/office/powerpoint/2010/main" val="431817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D397-D38A-3397-51BD-DD0B8251A3DA}"/>
              </a:ext>
            </a:extLst>
          </p:cNvPr>
          <p:cNvSpPr>
            <a:spLocks noGrp="1"/>
          </p:cNvSpPr>
          <p:nvPr>
            <p:ph type="title"/>
          </p:nvPr>
        </p:nvSpPr>
        <p:spPr/>
        <p:txBody>
          <a:bodyPr/>
          <a:lstStyle/>
          <a:p>
            <a:r>
              <a:rPr lang="en-US" dirty="0"/>
              <a:t>ETASC budget issues</a:t>
            </a:r>
            <a:endParaRPr lang="en-HU" dirty="0"/>
          </a:p>
        </p:txBody>
      </p:sp>
      <p:sp>
        <p:nvSpPr>
          <p:cNvPr id="5" name="Slide Number Placeholder 4">
            <a:extLst>
              <a:ext uri="{FF2B5EF4-FFF2-40B4-BE49-F238E27FC236}">
                <a16:creationId xmlns:a16="http://schemas.microsoft.com/office/drawing/2014/main" id="{5E380DE6-EE5A-EB7F-7060-3335CB37EFBE}"/>
              </a:ext>
            </a:extLst>
          </p:cNvPr>
          <p:cNvSpPr>
            <a:spLocks noGrp="1"/>
          </p:cNvSpPr>
          <p:nvPr>
            <p:ph type="sldNum" sz="quarter" idx="12"/>
          </p:nvPr>
        </p:nvSpPr>
        <p:spPr/>
        <p:txBody>
          <a:bodyPr/>
          <a:lstStyle/>
          <a:p>
            <a:pPr defTabSz="685800"/>
            <a:fld id="{6A6D9FA1-99C7-4910-8E32-B85D378B0060}" type="slidenum">
              <a:rPr lang="en-GB">
                <a:solidFill>
                  <a:prstClr val="white"/>
                </a:solidFill>
                <a:latin typeface="Calibri"/>
              </a:rPr>
              <a:pPr defTabSz="685800"/>
              <a:t>3</a:t>
            </a:fld>
            <a:endParaRPr lang="en-GB">
              <a:solidFill>
                <a:prstClr val="white"/>
              </a:solidFill>
              <a:latin typeface="Calibri"/>
            </a:endParaRPr>
          </a:p>
        </p:txBody>
      </p:sp>
      <p:sp>
        <p:nvSpPr>
          <p:cNvPr id="6" name="Content Placeholder 2">
            <a:extLst>
              <a:ext uri="{FF2B5EF4-FFF2-40B4-BE49-F238E27FC236}">
                <a16:creationId xmlns:a16="http://schemas.microsoft.com/office/drawing/2014/main" id="{454DF5A2-08D1-4AE6-8DDF-7A9991908A87}"/>
              </a:ext>
            </a:extLst>
          </p:cNvPr>
          <p:cNvSpPr>
            <a:spLocks noGrp="1"/>
          </p:cNvSpPr>
          <p:nvPr>
            <p:ph idx="1"/>
          </p:nvPr>
        </p:nvSpPr>
        <p:spPr>
          <a:xfrm>
            <a:off x="457200" y="627534"/>
            <a:ext cx="4186808" cy="4266474"/>
          </a:xfrm>
        </p:spPr>
        <p:txBody>
          <a:bodyPr/>
          <a:lstStyle/>
          <a:p>
            <a:r>
              <a:rPr lang="en-US" dirty="0"/>
              <a:t>The document we prepared concerning the objectives reduction has been submitted and discussed at dedicated meeting</a:t>
            </a:r>
          </a:p>
          <a:p>
            <a:endParaRPr lang="en-US" dirty="0"/>
          </a:p>
          <a:p>
            <a:r>
              <a:rPr lang="en-US" dirty="0"/>
              <a:t>X. </a:t>
            </a:r>
            <a:r>
              <a:rPr lang="en-US" dirty="0" err="1"/>
              <a:t>Litaudon</a:t>
            </a:r>
            <a:r>
              <a:rPr lang="en-US" dirty="0"/>
              <a:t> preparing presentation for EUROfusion meeting summarizing the impact on WPTM</a:t>
            </a:r>
          </a:p>
          <a:p>
            <a:endParaRPr lang="en-HU" dirty="0"/>
          </a:p>
        </p:txBody>
      </p:sp>
      <p:sp>
        <p:nvSpPr>
          <p:cNvPr id="7" name="Footer Placeholder 3">
            <a:extLst>
              <a:ext uri="{FF2B5EF4-FFF2-40B4-BE49-F238E27FC236}">
                <a16:creationId xmlns:a16="http://schemas.microsoft.com/office/drawing/2014/main" id="{BF8E9891-7D39-402E-AE5B-4345B26DF6DB}"/>
              </a:ext>
            </a:extLst>
          </p:cNvPr>
          <p:cNvSpPr>
            <a:spLocks noGrp="1"/>
          </p:cNvSpPr>
          <p:nvPr>
            <p:ph type="ftr" sz="quarter" idx="11"/>
          </p:nvPr>
        </p:nvSpPr>
        <p:spPr>
          <a:xfrm>
            <a:off x="619218" y="4916827"/>
            <a:ext cx="8273262" cy="226673"/>
          </a:xfrm>
        </p:spPr>
        <p:txBody>
          <a:bodyPr/>
          <a:lstStyle/>
          <a:p>
            <a:pPr defTabSz="685800"/>
            <a:r>
              <a:rPr lang="en-US" dirty="0"/>
              <a:t>Patrick Tamain</a:t>
            </a:r>
            <a:r>
              <a:rPr lang="en-GB" dirty="0">
                <a:solidFill>
                  <a:prstClr val="white"/>
                </a:solidFill>
                <a:latin typeface="Calibri"/>
              </a:rPr>
              <a:t> | </a:t>
            </a:r>
            <a:r>
              <a:rPr lang="en-US" dirty="0"/>
              <a:t>TSVV-B regular advancement meeting – H-mode and Er well physics | 22 Apr. 2026</a:t>
            </a:r>
            <a:endParaRPr lang="en-GB" dirty="0">
              <a:solidFill>
                <a:prstClr val="white"/>
              </a:solidFill>
              <a:latin typeface="Calibri"/>
            </a:endParaRPr>
          </a:p>
        </p:txBody>
      </p:sp>
      <p:pic>
        <p:nvPicPr>
          <p:cNvPr id="8" name="Image 7">
            <a:extLst>
              <a:ext uri="{FF2B5EF4-FFF2-40B4-BE49-F238E27FC236}">
                <a16:creationId xmlns:a16="http://schemas.microsoft.com/office/drawing/2014/main" id="{D7054389-172B-482A-945B-D768444819D4}"/>
              </a:ext>
            </a:extLst>
          </p:cNvPr>
          <p:cNvPicPr>
            <a:picLocks noChangeAspect="1"/>
          </p:cNvPicPr>
          <p:nvPr/>
        </p:nvPicPr>
        <p:blipFill>
          <a:blip r:embed="rId2"/>
          <a:stretch>
            <a:fillRect/>
          </a:stretch>
        </p:blipFill>
        <p:spPr>
          <a:xfrm>
            <a:off x="5364088" y="295258"/>
            <a:ext cx="2997354" cy="417851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19213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D397-D38A-3397-51BD-DD0B8251A3DA}"/>
              </a:ext>
            </a:extLst>
          </p:cNvPr>
          <p:cNvSpPr>
            <a:spLocks noGrp="1"/>
          </p:cNvSpPr>
          <p:nvPr>
            <p:ph type="title"/>
          </p:nvPr>
        </p:nvSpPr>
        <p:spPr/>
        <p:txBody>
          <a:bodyPr/>
          <a:lstStyle/>
          <a:p>
            <a:r>
              <a:rPr lang="en-US" dirty="0"/>
              <a:t>Reminder: annual meeting</a:t>
            </a:r>
            <a:endParaRPr lang="en-HU" dirty="0"/>
          </a:p>
        </p:txBody>
      </p:sp>
      <p:sp>
        <p:nvSpPr>
          <p:cNvPr id="5" name="Slide Number Placeholder 4">
            <a:extLst>
              <a:ext uri="{FF2B5EF4-FFF2-40B4-BE49-F238E27FC236}">
                <a16:creationId xmlns:a16="http://schemas.microsoft.com/office/drawing/2014/main" id="{5E380DE6-EE5A-EB7F-7060-3335CB37EFBE}"/>
              </a:ext>
            </a:extLst>
          </p:cNvPr>
          <p:cNvSpPr>
            <a:spLocks noGrp="1"/>
          </p:cNvSpPr>
          <p:nvPr>
            <p:ph type="sldNum" sz="quarter" idx="12"/>
          </p:nvPr>
        </p:nvSpPr>
        <p:spPr/>
        <p:txBody>
          <a:bodyPr/>
          <a:lstStyle/>
          <a:p>
            <a:pPr defTabSz="685800"/>
            <a:fld id="{6A6D9FA1-99C7-4910-8E32-B85D378B0060}" type="slidenum">
              <a:rPr lang="en-GB">
                <a:solidFill>
                  <a:prstClr val="white"/>
                </a:solidFill>
                <a:latin typeface="Calibri"/>
              </a:rPr>
              <a:pPr defTabSz="685800"/>
              <a:t>4</a:t>
            </a:fld>
            <a:endParaRPr lang="en-GB">
              <a:solidFill>
                <a:prstClr val="white"/>
              </a:solidFill>
              <a:latin typeface="Calibri"/>
            </a:endParaRPr>
          </a:p>
        </p:txBody>
      </p:sp>
      <p:sp>
        <p:nvSpPr>
          <p:cNvPr id="6" name="Content Placeholder 2">
            <a:extLst>
              <a:ext uri="{FF2B5EF4-FFF2-40B4-BE49-F238E27FC236}">
                <a16:creationId xmlns:a16="http://schemas.microsoft.com/office/drawing/2014/main" id="{454DF5A2-08D1-4AE6-8DDF-7A9991908A87}"/>
              </a:ext>
            </a:extLst>
          </p:cNvPr>
          <p:cNvSpPr>
            <a:spLocks noGrp="1"/>
          </p:cNvSpPr>
          <p:nvPr>
            <p:ph idx="1"/>
          </p:nvPr>
        </p:nvSpPr>
        <p:spPr>
          <a:xfrm>
            <a:off x="457200" y="627534"/>
            <a:ext cx="8327268" cy="4266474"/>
          </a:xfrm>
        </p:spPr>
        <p:txBody>
          <a:bodyPr>
            <a:normAutofit/>
          </a:bodyPr>
          <a:lstStyle/>
          <a:p>
            <a:r>
              <a:rPr lang="en-US" sz="2000" b="1" dirty="0"/>
              <a:t>When?</a:t>
            </a:r>
          </a:p>
          <a:p>
            <a:pPr lvl="1"/>
            <a:r>
              <a:rPr lang="en-US" sz="1800" dirty="0"/>
              <a:t>Wed. 30 Sep. – Fri.  02 Oct. </a:t>
            </a:r>
          </a:p>
          <a:p>
            <a:endParaRPr lang="en-US" sz="2000" dirty="0"/>
          </a:p>
          <a:p>
            <a:r>
              <a:rPr lang="en-US" sz="2000" b="1" dirty="0"/>
              <a:t>Where?</a:t>
            </a:r>
          </a:p>
          <a:p>
            <a:pPr lvl="1"/>
            <a:r>
              <a:rPr lang="en-US" sz="1800" dirty="0"/>
              <a:t>Prague agreed last time</a:t>
            </a:r>
          </a:p>
          <a:p>
            <a:pPr lvl="1"/>
            <a:r>
              <a:rPr lang="en-US" sz="1800" dirty="0">
                <a:solidFill>
                  <a:srgbClr val="FF0000"/>
                </a:solidFill>
              </a:rPr>
              <a:t>@David: everything OK?</a:t>
            </a:r>
          </a:p>
          <a:p>
            <a:pPr lvl="1"/>
            <a:endParaRPr lang="en-US" sz="1600" dirty="0"/>
          </a:p>
          <a:p>
            <a:r>
              <a:rPr lang="en-US" sz="2050" b="1" dirty="0"/>
              <a:t>Agenda:</a:t>
            </a:r>
          </a:p>
          <a:p>
            <a:pPr lvl="1"/>
            <a:r>
              <a:rPr lang="en-US" sz="1800" dirty="0"/>
              <a:t>To be prepared second half of June</a:t>
            </a:r>
          </a:p>
          <a:p>
            <a:pPr lvl="1"/>
            <a:r>
              <a:rPr lang="en-US" sz="1800" dirty="0">
                <a:solidFill>
                  <a:srgbClr val="FF0000"/>
                </a:solidFill>
              </a:rPr>
              <a:t>@all: Wednesday am to Friday pm?</a:t>
            </a:r>
          </a:p>
          <a:p>
            <a:pPr lvl="1"/>
            <a:r>
              <a:rPr lang="en-US" sz="1800" dirty="0">
                <a:solidFill>
                  <a:srgbClr val="FF0000"/>
                </a:solidFill>
              </a:rPr>
              <a:t>@all: no further meeting until end of September? Or a last meeting in July?</a:t>
            </a:r>
          </a:p>
          <a:p>
            <a:pPr lvl="1"/>
            <a:endParaRPr lang="en-US" sz="1800" dirty="0"/>
          </a:p>
        </p:txBody>
      </p:sp>
      <p:sp>
        <p:nvSpPr>
          <p:cNvPr id="7" name="Footer Placeholder 3">
            <a:extLst>
              <a:ext uri="{FF2B5EF4-FFF2-40B4-BE49-F238E27FC236}">
                <a16:creationId xmlns:a16="http://schemas.microsoft.com/office/drawing/2014/main" id="{D0F9C4F2-B0F6-42E8-A2A0-6B0DC35DBC6B}"/>
              </a:ext>
            </a:extLst>
          </p:cNvPr>
          <p:cNvSpPr>
            <a:spLocks noGrp="1"/>
          </p:cNvSpPr>
          <p:nvPr>
            <p:ph type="ftr" sz="quarter" idx="11"/>
          </p:nvPr>
        </p:nvSpPr>
        <p:spPr>
          <a:xfrm>
            <a:off x="619218" y="4916827"/>
            <a:ext cx="8273262" cy="226673"/>
          </a:xfrm>
        </p:spPr>
        <p:txBody>
          <a:bodyPr/>
          <a:lstStyle/>
          <a:p>
            <a:pPr defTabSz="685800"/>
            <a:r>
              <a:rPr lang="en-US" dirty="0"/>
              <a:t>Patrick Tamain</a:t>
            </a:r>
            <a:r>
              <a:rPr lang="en-GB" dirty="0">
                <a:solidFill>
                  <a:prstClr val="white"/>
                </a:solidFill>
                <a:latin typeface="Calibri"/>
              </a:rPr>
              <a:t> | </a:t>
            </a:r>
            <a:r>
              <a:rPr lang="en-US" dirty="0"/>
              <a:t>TSVV-B regular advancement meeting – H-mode and Er well physics | 22 Apr. 2026</a:t>
            </a:r>
            <a:endParaRPr lang="en-GB" dirty="0">
              <a:solidFill>
                <a:prstClr val="white"/>
              </a:solidFill>
              <a:latin typeface="Calibri"/>
            </a:endParaRPr>
          </a:p>
        </p:txBody>
      </p:sp>
    </p:spTree>
    <p:extLst>
      <p:ext uri="{BB962C8B-B14F-4D97-AF65-F5344CB8AC3E}">
        <p14:creationId xmlns:p14="http://schemas.microsoft.com/office/powerpoint/2010/main" val="3215737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3B5DB83D-0BE3-4119-8D5C-AA3B3FDC4FEB}"/>
              </a:ext>
            </a:extLst>
          </p:cNvPr>
          <p:cNvPicPr>
            <a:picLocks noChangeAspect="1"/>
          </p:cNvPicPr>
          <p:nvPr/>
        </p:nvPicPr>
        <p:blipFill>
          <a:blip r:embed="rId2"/>
          <a:stretch>
            <a:fillRect/>
          </a:stretch>
        </p:blipFill>
        <p:spPr>
          <a:xfrm>
            <a:off x="4979550" y="1665784"/>
            <a:ext cx="3505380" cy="2787793"/>
          </a:xfrm>
          <a:prstGeom prst="rect">
            <a:avLst/>
          </a:prstGeom>
        </p:spPr>
      </p:pic>
      <p:sp>
        <p:nvSpPr>
          <p:cNvPr id="2" name="Title 1">
            <a:extLst>
              <a:ext uri="{FF2B5EF4-FFF2-40B4-BE49-F238E27FC236}">
                <a16:creationId xmlns:a16="http://schemas.microsoft.com/office/drawing/2014/main" id="{FDC8D397-D38A-3397-51BD-DD0B8251A3DA}"/>
              </a:ext>
            </a:extLst>
          </p:cNvPr>
          <p:cNvSpPr>
            <a:spLocks noGrp="1"/>
          </p:cNvSpPr>
          <p:nvPr>
            <p:ph type="title"/>
          </p:nvPr>
        </p:nvSpPr>
        <p:spPr/>
        <p:txBody>
          <a:bodyPr/>
          <a:lstStyle/>
          <a:p>
            <a:r>
              <a:rPr lang="en-US" dirty="0" err="1"/>
              <a:t>Pitagora</a:t>
            </a:r>
            <a:r>
              <a:rPr lang="en-US" dirty="0"/>
              <a:t> usage</a:t>
            </a:r>
            <a:endParaRPr lang="en-HU" dirty="0"/>
          </a:p>
        </p:txBody>
      </p:sp>
      <p:sp>
        <p:nvSpPr>
          <p:cNvPr id="5" name="Slide Number Placeholder 4">
            <a:extLst>
              <a:ext uri="{FF2B5EF4-FFF2-40B4-BE49-F238E27FC236}">
                <a16:creationId xmlns:a16="http://schemas.microsoft.com/office/drawing/2014/main" id="{5E380DE6-EE5A-EB7F-7060-3335CB37EFBE}"/>
              </a:ext>
            </a:extLst>
          </p:cNvPr>
          <p:cNvSpPr>
            <a:spLocks noGrp="1"/>
          </p:cNvSpPr>
          <p:nvPr>
            <p:ph type="sldNum" sz="quarter" idx="12"/>
          </p:nvPr>
        </p:nvSpPr>
        <p:spPr/>
        <p:txBody>
          <a:bodyPr/>
          <a:lstStyle/>
          <a:p>
            <a:pPr defTabSz="685800"/>
            <a:fld id="{6A6D9FA1-99C7-4910-8E32-B85D378B0060}" type="slidenum">
              <a:rPr lang="en-GB">
                <a:solidFill>
                  <a:prstClr val="white"/>
                </a:solidFill>
                <a:latin typeface="Calibri"/>
              </a:rPr>
              <a:pPr defTabSz="685800"/>
              <a:t>5</a:t>
            </a:fld>
            <a:endParaRPr lang="en-GB">
              <a:solidFill>
                <a:prstClr val="white"/>
              </a:solidFill>
              <a:latin typeface="Calibri"/>
            </a:endParaRPr>
          </a:p>
        </p:txBody>
      </p:sp>
      <p:sp>
        <p:nvSpPr>
          <p:cNvPr id="17" name="ZoneTexte 16">
            <a:extLst>
              <a:ext uri="{FF2B5EF4-FFF2-40B4-BE49-F238E27FC236}">
                <a16:creationId xmlns:a16="http://schemas.microsoft.com/office/drawing/2014/main" id="{99B2B4F2-DC53-4DAC-84EF-D2AA1A44D6D5}"/>
              </a:ext>
            </a:extLst>
          </p:cNvPr>
          <p:cNvSpPr txBox="1"/>
          <p:nvPr/>
        </p:nvSpPr>
        <p:spPr>
          <a:xfrm>
            <a:off x="251520" y="627534"/>
            <a:ext cx="6480720" cy="369332"/>
          </a:xfrm>
          <a:prstGeom prst="rect">
            <a:avLst/>
          </a:prstGeom>
          <a:noFill/>
        </p:spPr>
        <p:txBody>
          <a:bodyPr wrap="square" rtlCol="0">
            <a:spAutoFit/>
          </a:bodyPr>
          <a:lstStyle/>
          <a:p>
            <a:r>
              <a:rPr lang="fr-FR" dirty="0"/>
              <a:t>Project </a:t>
            </a:r>
            <a:r>
              <a:rPr lang="fr-FR" dirty="0" err="1"/>
              <a:t>names</a:t>
            </a:r>
            <a:r>
              <a:rPr lang="fr-FR" dirty="0"/>
              <a:t>: </a:t>
            </a:r>
            <a:r>
              <a:rPr lang="fr-FR" b="1" dirty="0">
                <a:solidFill>
                  <a:srgbClr val="0000FF"/>
                </a:solidFill>
              </a:rPr>
              <a:t>FUPA2_TSVVB </a:t>
            </a:r>
            <a:r>
              <a:rPr lang="fr-FR" dirty="0"/>
              <a:t>(CPU) and </a:t>
            </a:r>
            <a:r>
              <a:rPr lang="fr-FR" b="1" dirty="0">
                <a:solidFill>
                  <a:srgbClr val="0000FF"/>
                </a:solidFill>
              </a:rPr>
              <a:t>FUPB2_TSVVB </a:t>
            </a:r>
            <a:r>
              <a:rPr lang="fr-FR" dirty="0"/>
              <a:t>(GPU)</a:t>
            </a:r>
          </a:p>
        </p:txBody>
      </p:sp>
      <p:sp>
        <p:nvSpPr>
          <p:cNvPr id="12" name="ZoneTexte 11">
            <a:extLst>
              <a:ext uri="{FF2B5EF4-FFF2-40B4-BE49-F238E27FC236}">
                <a16:creationId xmlns:a16="http://schemas.microsoft.com/office/drawing/2014/main" id="{49442AFD-73DC-4C8C-B54E-5C6ED0DD4E44}"/>
              </a:ext>
            </a:extLst>
          </p:cNvPr>
          <p:cNvSpPr txBox="1"/>
          <p:nvPr/>
        </p:nvSpPr>
        <p:spPr>
          <a:xfrm>
            <a:off x="1475656" y="1413464"/>
            <a:ext cx="2232248" cy="369332"/>
          </a:xfrm>
          <a:prstGeom prst="rect">
            <a:avLst/>
          </a:prstGeom>
          <a:noFill/>
        </p:spPr>
        <p:txBody>
          <a:bodyPr wrap="square" rtlCol="0">
            <a:spAutoFit/>
          </a:bodyPr>
          <a:lstStyle/>
          <a:p>
            <a:pPr algn="ctr"/>
            <a:r>
              <a:rPr lang="fr-FR" dirty="0"/>
              <a:t>CPU</a:t>
            </a:r>
          </a:p>
        </p:txBody>
      </p:sp>
      <p:sp>
        <p:nvSpPr>
          <p:cNvPr id="18" name="ZoneTexte 17">
            <a:extLst>
              <a:ext uri="{FF2B5EF4-FFF2-40B4-BE49-F238E27FC236}">
                <a16:creationId xmlns:a16="http://schemas.microsoft.com/office/drawing/2014/main" id="{23DB2D7F-57CF-4BA6-871C-8EC146174C3E}"/>
              </a:ext>
            </a:extLst>
          </p:cNvPr>
          <p:cNvSpPr txBox="1"/>
          <p:nvPr/>
        </p:nvSpPr>
        <p:spPr>
          <a:xfrm>
            <a:off x="5666992" y="1413464"/>
            <a:ext cx="2232248" cy="369332"/>
          </a:xfrm>
          <a:prstGeom prst="rect">
            <a:avLst/>
          </a:prstGeom>
          <a:noFill/>
        </p:spPr>
        <p:txBody>
          <a:bodyPr wrap="square" rtlCol="0">
            <a:spAutoFit/>
          </a:bodyPr>
          <a:lstStyle/>
          <a:p>
            <a:pPr algn="ctr"/>
            <a:r>
              <a:rPr lang="fr-FR" dirty="0"/>
              <a:t>GPU</a:t>
            </a:r>
          </a:p>
        </p:txBody>
      </p:sp>
      <p:sp>
        <p:nvSpPr>
          <p:cNvPr id="20" name="Bulle narrative : ronde 19">
            <a:extLst>
              <a:ext uri="{FF2B5EF4-FFF2-40B4-BE49-F238E27FC236}">
                <a16:creationId xmlns:a16="http://schemas.microsoft.com/office/drawing/2014/main" id="{839F6C64-EEEC-46D6-9630-A4C093280C92}"/>
              </a:ext>
            </a:extLst>
          </p:cNvPr>
          <p:cNvSpPr/>
          <p:nvPr/>
        </p:nvSpPr>
        <p:spPr>
          <a:xfrm>
            <a:off x="6990568" y="2775430"/>
            <a:ext cx="936104" cy="432048"/>
          </a:xfrm>
          <a:prstGeom prst="wedgeEllipse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a:t>~2%</a:t>
            </a:r>
          </a:p>
        </p:txBody>
      </p:sp>
      <p:sp>
        <p:nvSpPr>
          <p:cNvPr id="13" name="Footer Placeholder 3">
            <a:extLst>
              <a:ext uri="{FF2B5EF4-FFF2-40B4-BE49-F238E27FC236}">
                <a16:creationId xmlns:a16="http://schemas.microsoft.com/office/drawing/2014/main" id="{BE3BF9F8-21FA-462A-B380-0B45148DCB22}"/>
              </a:ext>
            </a:extLst>
          </p:cNvPr>
          <p:cNvSpPr>
            <a:spLocks noGrp="1"/>
          </p:cNvSpPr>
          <p:nvPr>
            <p:ph type="ftr" sz="quarter" idx="11"/>
          </p:nvPr>
        </p:nvSpPr>
        <p:spPr>
          <a:xfrm>
            <a:off x="619218" y="4916827"/>
            <a:ext cx="8273262" cy="226673"/>
          </a:xfrm>
        </p:spPr>
        <p:txBody>
          <a:bodyPr/>
          <a:lstStyle/>
          <a:p>
            <a:pPr defTabSz="685800"/>
            <a:r>
              <a:rPr lang="en-US" dirty="0"/>
              <a:t>Patrick Tamain</a:t>
            </a:r>
            <a:r>
              <a:rPr lang="en-GB" dirty="0">
                <a:solidFill>
                  <a:prstClr val="white"/>
                </a:solidFill>
                <a:latin typeface="Calibri"/>
              </a:rPr>
              <a:t> | </a:t>
            </a:r>
            <a:r>
              <a:rPr lang="en-US" dirty="0"/>
              <a:t>TSVV-B regular advancement meeting – H-mode and Er well physics | 22 Apr. 2026</a:t>
            </a:r>
            <a:endParaRPr lang="en-GB" dirty="0">
              <a:solidFill>
                <a:prstClr val="white"/>
              </a:solidFill>
              <a:latin typeface="Calibri"/>
            </a:endParaRPr>
          </a:p>
        </p:txBody>
      </p:sp>
      <p:pic>
        <p:nvPicPr>
          <p:cNvPr id="7" name="Image 6">
            <a:extLst>
              <a:ext uri="{FF2B5EF4-FFF2-40B4-BE49-F238E27FC236}">
                <a16:creationId xmlns:a16="http://schemas.microsoft.com/office/drawing/2014/main" id="{21426B7D-CAD8-4720-B996-38B8DE888FD3}"/>
              </a:ext>
            </a:extLst>
          </p:cNvPr>
          <p:cNvPicPr>
            <a:picLocks noChangeAspect="1"/>
          </p:cNvPicPr>
          <p:nvPr/>
        </p:nvPicPr>
        <p:blipFill>
          <a:blip r:embed="rId3"/>
          <a:stretch>
            <a:fillRect/>
          </a:stretch>
        </p:blipFill>
        <p:spPr>
          <a:xfrm>
            <a:off x="707989" y="1684835"/>
            <a:ext cx="3587934" cy="2768742"/>
          </a:xfrm>
          <a:prstGeom prst="rect">
            <a:avLst/>
          </a:prstGeom>
        </p:spPr>
      </p:pic>
      <p:sp>
        <p:nvSpPr>
          <p:cNvPr id="19" name="Bulle narrative : ronde 18">
            <a:extLst>
              <a:ext uri="{FF2B5EF4-FFF2-40B4-BE49-F238E27FC236}">
                <a16:creationId xmlns:a16="http://schemas.microsoft.com/office/drawing/2014/main" id="{B1C7E0AE-2DAE-401F-8159-9B6038EA0B6D}"/>
              </a:ext>
            </a:extLst>
          </p:cNvPr>
          <p:cNvSpPr/>
          <p:nvPr/>
        </p:nvSpPr>
        <p:spPr>
          <a:xfrm>
            <a:off x="3059832" y="2772415"/>
            <a:ext cx="1008112" cy="432048"/>
          </a:xfrm>
          <a:prstGeom prst="wedgeEllipseCallout">
            <a:avLst/>
          </a:prstGeom>
          <a:solidFill>
            <a:schemeClr val="accent6"/>
          </a:solidFill>
          <a:ln>
            <a:solidFill>
              <a:schemeClr val="accent6">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a:t>~60%</a:t>
            </a:r>
          </a:p>
        </p:txBody>
      </p:sp>
      <p:sp>
        <p:nvSpPr>
          <p:cNvPr id="3" name="ZoneTexte 2">
            <a:extLst>
              <a:ext uri="{FF2B5EF4-FFF2-40B4-BE49-F238E27FC236}">
                <a16:creationId xmlns:a16="http://schemas.microsoft.com/office/drawing/2014/main" id="{B513BD3D-5C37-45A0-B052-5C024B5DCEA2}"/>
              </a:ext>
            </a:extLst>
          </p:cNvPr>
          <p:cNvSpPr txBox="1"/>
          <p:nvPr/>
        </p:nvSpPr>
        <p:spPr>
          <a:xfrm>
            <a:off x="1911787" y="2451714"/>
            <a:ext cx="5688124" cy="954107"/>
          </a:xfrm>
          <a:prstGeom prst="rect">
            <a:avLst/>
          </a:prstGeom>
          <a:noFill/>
        </p:spPr>
        <p:txBody>
          <a:bodyPr wrap="square" rtlCol="0">
            <a:spAutoFit/>
          </a:bodyPr>
          <a:lstStyle/>
          <a:p>
            <a:pPr algn="ctr"/>
            <a:r>
              <a:rPr lang="fr-FR" sz="2800" b="1" i="1" dirty="0" err="1"/>
              <a:t>Pitagora</a:t>
            </a:r>
            <a:r>
              <a:rPr lang="fr-FR" sz="2800" b="1" i="1" dirty="0"/>
              <a:t> down </a:t>
            </a:r>
            <a:r>
              <a:rPr lang="fr-FR" sz="2800" b="1" i="1" dirty="0" err="1"/>
              <a:t>today</a:t>
            </a:r>
            <a:r>
              <a:rPr lang="fr-FR" sz="2800" b="1" i="1" dirty="0"/>
              <a:t>… </a:t>
            </a:r>
            <a:r>
              <a:rPr lang="fr-FR" sz="2800" b="1" i="1" dirty="0" err="1"/>
              <a:t>could</a:t>
            </a:r>
            <a:r>
              <a:rPr lang="fr-FR" sz="2800" b="1" i="1" dirty="0"/>
              <a:t> not update data </a:t>
            </a:r>
            <a:r>
              <a:rPr lang="fr-FR" sz="2800" b="1" i="1" dirty="0" err="1"/>
              <a:t>since</a:t>
            </a:r>
            <a:r>
              <a:rPr lang="fr-FR" sz="2800" b="1" i="1" dirty="0"/>
              <a:t> last meeting</a:t>
            </a:r>
          </a:p>
        </p:txBody>
      </p:sp>
    </p:spTree>
    <p:extLst>
      <p:ext uri="{BB962C8B-B14F-4D97-AF65-F5344CB8AC3E}">
        <p14:creationId xmlns:p14="http://schemas.microsoft.com/office/powerpoint/2010/main" val="1631574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D397-D38A-3397-51BD-DD0B8251A3DA}"/>
              </a:ext>
            </a:extLst>
          </p:cNvPr>
          <p:cNvSpPr>
            <a:spLocks noGrp="1"/>
          </p:cNvSpPr>
          <p:nvPr>
            <p:ph type="title"/>
          </p:nvPr>
        </p:nvSpPr>
        <p:spPr/>
        <p:txBody>
          <a:bodyPr/>
          <a:lstStyle/>
          <a:p>
            <a:r>
              <a:rPr lang="en-US" dirty="0"/>
              <a:t>Latest publications</a:t>
            </a:r>
            <a:endParaRPr lang="en-HU" dirty="0"/>
          </a:p>
        </p:txBody>
      </p:sp>
      <p:sp>
        <p:nvSpPr>
          <p:cNvPr id="5" name="Slide Number Placeholder 4">
            <a:extLst>
              <a:ext uri="{FF2B5EF4-FFF2-40B4-BE49-F238E27FC236}">
                <a16:creationId xmlns:a16="http://schemas.microsoft.com/office/drawing/2014/main" id="{5E380DE6-EE5A-EB7F-7060-3335CB37EFBE}"/>
              </a:ext>
            </a:extLst>
          </p:cNvPr>
          <p:cNvSpPr>
            <a:spLocks noGrp="1"/>
          </p:cNvSpPr>
          <p:nvPr>
            <p:ph type="sldNum" sz="quarter" idx="12"/>
          </p:nvPr>
        </p:nvSpPr>
        <p:spPr/>
        <p:txBody>
          <a:bodyPr/>
          <a:lstStyle/>
          <a:p>
            <a:pPr defTabSz="685800"/>
            <a:fld id="{6A6D9FA1-99C7-4910-8E32-B85D378B0060}" type="slidenum">
              <a:rPr lang="en-GB">
                <a:solidFill>
                  <a:prstClr val="white"/>
                </a:solidFill>
                <a:latin typeface="Calibri"/>
              </a:rPr>
              <a:pPr defTabSz="685800"/>
              <a:t>6</a:t>
            </a:fld>
            <a:endParaRPr lang="en-GB">
              <a:solidFill>
                <a:prstClr val="white"/>
              </a:solidFill>
              <a:latin typeface="Calibri"/>
            </a:endParaRPr>
          </a:p>
        </p:txBody>
      </p:sp>
      <p:graphicFrame>
        <p:nvGraphicFramePr>
          <p:cNvPr id="8" name="Tableau 7">
            <a:extLst>
              <a:ext uri="{FF2B5EF4-FFF2-40B4-BE49-F238E27FC236}">
                <a16:creationId xmlns:a16="http://schemas.microsoft.com/office/drawing/2014/main" id="{5E7FAB2C-5E9F-432B-8023-8E617D1BB8B9}"/>
              </a:ext>
            </a:extLst>
          </p:cNvPr>
          <p:cNvGraphicFramePr>
            <a:graphicFrameLocks noGrp="1"/>
          </p:cNvGraphicFramePr>
          <p:nvPr>
            <p:extLst>
              <p:ext uri="{D42A27DB-BD31-4B8C-83A1-F6EECF244321}">
                <p14:modId xmlns:p14="http://schemas.microsoft.com/office/powerpoint/2010/main" val="165798666"/>
              </p:ext>
            </p:extLst>
          </p:nvPr>
        </p:nvGraphicFramePr>
        <p:xfrm>
          <a:off x="578710" y="1252114"/>
          <a:ext cx="8313770" cy="3479800"/>
        </p:xfrm>
        <a:graphic>
          <a:graphicData uri="http://schemas.openxmlformats.org/drawingml/2006/table">
            <a:tbl>
              <a:tblPr/>
              <a:tblGrid>
                <a:gridCol w="8313770">
                  <a:extLst>
                    <a:ext uri="{9D8B030D-6E8A-4147-A177-3AD203B41FA5}">
                      <a16:colId xmlns:a16="http://schemas.microsoft.com/office/drawing/2014/main" val="154887986"/>
                    </a:ext>
                  </a:extLst>
                </a:gridCol>
              </a:tblGrid>
              <a:tr h="214317">
                <a:tc>
                  <a:txBody>
                    <a:bodyPr/>
                    <a:lstStyle/>
                    <a:p>
                      <a:r>
                        <a:rPr lang="en-US" sz="1800" b="1" kern="1200" dirty="0">
                          <a:solidFill>
                            <a:schemeClr val="tx1"/>
                          </a:solidFill>
                          <a:effectLst/>
                          <a:latin typeface="+mn-lt"/>
                          <a:ea typeface="+mn-ea"/>
                          <a:cs typeface="+mn-cs"/>
                        </a:rPr>
                        <a:t>TCV-X21 and RANS models</a:t>
                      </a:r>
                    </a:p>
                  </a:txBody>
                  <a:tcPr marL="50800" marR="50800" marT="12700" marB="12700" anchor="ctr">
                    <a:lnL>
                      <a:noFill/>
                    </a:lnL>
                    <a:lnR>
                      <a:noFill/>
                    </a:lnR>
                    <a:lnT>
                      <a:noFill/>
                    </a:lnT>
                    <a:lnB>
                      <a:noFill/>
                    </a:lnB>
                    <a:solidFill>
                      <a:srgbClr val="FFFFFF"/>
                    </a:solidFill>
                  </a:tcPr>
                </a:tc>
                <a:extLst>
                  <a:ext uri="{0D108BD9-81ED-4DB2-BD59-A6C34878D82A}">
                    <a16:rowId xmlns:a16="http://schemas.microsoft.com/office/drawing/2014/main" val="4173068092"/>
                  </a:ext>
                </a:extLst>
              </a:tr>
              <a:tr h="170727">
                <a:tc>
                  <a:txBody>
                    <a:bodyPr/>
                    <a:lstStyle/>
                    <a:p>
                      <a:endParaRPr lang="it-IT" sz="1200" dirty="0">
                        <a:solidFill>
                          <a:srgbClr val="333399"/>
                        </a:solidFill>
                        <a:effectLst/>
                        <a:latin typeface="Verdana" panose="020B0604030504040204" pitchFamily="34" charset="0"/>
                      </a:endParaRPr>
                    </a:p>
                  </a:txBody>
                  <a:tcPr marL="50800" marR="50800" marT="12700" marB="12700" anchor="ctr">
                    <a:lnL>
                      <a:noFill/>
                    </a:lnL>
                    <a:lnR>
                      <a:noFill/>
                    </a:lnR>
                    <a:lnT>
                      <a:noFill/>
                    </a:lnT>
                    <a:lnB>
                      <a:noFill/>
                    </a:lnB>
                    <a:solidFill>
                      <a:srgbClr val="FFFFFF"/>
                    </a:solidFill>
                  </a:tcPr>
                </a:tc>
                <a:extLst>
                  <a:ext uri="{0D108BD9-81ED-4DB2-BD59-A6C34878D82A}">
                    <a16:rowId xmlns:a16="http://schemas.microsoft.com/office/drawing/2014/main" val="3358490400"/>
                  </a:ext>
                </a:extLst>
              </a:tr>
              <a:tr h="170727">
                <a:tc>
                  <a:txBody>
                    <a:bodyPr/>
                    <a:lstStyle/>
                    <a:p>
                      <a:r>
                        <a:rPr lang="fr-FR" sz="1600" dirty="0">
                          <a:solidFill>
                            <a:srgbClr val="333399"/>
                          </a:solidFill>
                          <a:effectLst/>
                          <a:latin typeface="Verdana" panose="020B0604030504040204" pitchFamily="34" charset="0"/>
                        </a:rPr>
                        <a:t>S Carli et al : 9th June 2026 | </a:t>
                      </a:r>
                      <a:r>
                        <a:rPr lang="fr-FR" sz="1600" dirty="0" err="1">
                          <a:solidFill>
                            <a:srgbClr val="333399"/>
                          </a:solidFill>
                          <a:effectLst/>
                          <a:latin typeface="Verdana" panose="020B0604030504040204" pitchFamily="34" charset="0"/>
                        </a:rPr>
                        <a:t>DocumentID</a:t>
                      </a:r>
                      <a:r>
                        <a:rPr lang="fr-FR" sz="1600" dirty="0">
                          <a:solidFill>
                            <a:srgbClr val="333399"/>
                          </a:solidFill>
                          <a:effectLst/>
                          <a:latin typeface="Verdana" panose="020B0604030504040204" pitchFamily="34" charset="0"/>
                        </a:rPr>
                        <a:t> : 42892</a:t>
                      </a:r>
                    </a:p>
                  </a:txBody>
                  <a:tcPr marL="50800" marR="50800" marT="12700" marB="12700" anchor="ctr">
                    <a:lnL>
                      <a:noFill/>
                    </a:lnL>
                    <a:lnR>
                      <a:noFill/>
                    </a:lnR>
                    <a:lnT>
                      <a:noFill/>
                    </a:lnT>
                    <a:lnB>
                      <a:noFill/>
                    </a:lnB>
                    <a:solidFill>
                      <a:srgbClr val="FFFFFF"/>
                    </a:solidFill>
                  </a:tcPr>
                </a:tc>
                <a:extLst>
                  <a:ext uri="{0D108BD9-81ED-4DB2-BD59-A6C34878D82A}">
                    <a16:rowId xmlns:a16="http://schemas.microsoft.com/office/drawing/2014/main" val="642966055"/>
                  </a:ext>
                </a:extLst>
              </a:tr>
              <a:tr h="170727">
                <a:tc>
                  <a:txBody>
                    <a:bodyPr/>
                    <a:lstStyle/>
                    <a:p>
                      <a:r>
                        <a:rPr lang="en-US" sz="1600" u="sng">
                          <a:solidFill>
                            <a:srgbClr val="333399"/>
                          </a:solidFill>
                          <a:effectLst/>
                          <a:latin typeface="Verdana" panose="020B0604030504040204" pitchFamily="34" charset="0"/>
                          <a:hlinkClick r:id="rId2"/>
                        </a:rPr>
                        <a:t>: Calibration of cross-field transport models in SOLPS-ITER on the TCV-X21 case</a:t>
                      </a:r>
                      <a:endParaRPr lang="en-US" sz="1600">
                        <a:solidFill>
                          <a:srgbClr val="333399"/>
                        </a:solidFill>
                        <a:effectLst/>
                        <a:latin typeface="Verdana" panose="020B0604030504040204" pitchFamily="34" charset="0"/>
                      </a:endParaRPr>
                    </a:p>
                  </a:txBody>
                  <a:tcPr marL="50800" marR="50800" marT="12700" marB="12700" anchor="ctr">
                    <a:lnL>
                      <a:noFill/>
                    </a:lnL>
                    <a:lnR>
                      <a:noFill/>
                    </a:lnR>
                    <a:lnT>
                      <a:noFill/>
                    </a:lnT>
                    <a:lnB>
                      <a:noFill/>
                    </a:lnB>
                    <a:solidFill>
                      <a:srgbClr val="FFFFFF"/>
                    </a:solidFill>
                  </a:tcPr>
                </a:tc>
                <a:extLst>
                  <a:ext uri="{0D108BD9-81ED-4DB2-BD59-A6C34878D82A}">
                    <a16:rowId xmlns:a16="http://schemas.microsoft.com/office/drawing/2014/main" val="2803230140"/>
                  </a:ext>
                </a:extLst>
              </a:tr>
              <a:tr h="170727">
                <a:tc>
                  <a:txBody>
                    <a:bodyPr/>
                    <a:lstStyle/>
                    <a:p>
                      <a:r>
                        <a:rPr lang="fr-FR" sz="1600" dirty="0">
                          <a:solidFill>
                            <a:srgbClr val="333399"/>
                          </a:solidFill>
                          <a:effectLst/>
                          <a:latin typeface="Verdana" panose="020B0604030504040204" pitchFamily="34" charset="0"/>
                        </a:rPr>
                        <a:t>Journal : Nuclear Fusion, .</a:t>
                      </a:r>
                    </a:p>
                  </a:txBody>
                  <a:tcPr marL="50800" marR="50800" marT="12700" marB="12700" anchor="ctr">
                    <a:lnL>
                      <a:noFill/>
                    </a:lnL>
                    <a:lnR>
                      <a:noFill/>
                    </a:lnR>
                    <a:lnT>
                      <a:noFill/>
                    </a:lnT>
                    <a:lnB>
                      <a:noFill/>
                    </a:lnB>
                    <a:solidFill>
                      <a:srgbClr val="FFFFFF"/>
                    </a:solidFill>
                  </a:tcPr>
                </a:tc>
                <a:extLst>
                  <a:ext uri="{0D108BD9-81ED-4DB2-BD59-A6C34878D82A}">
                    <a16:rowId xmlns:a16="http://schemas.microsoft.com/office/drawing/2014/main" val="1535477909"/>
                  </a:ext>
                </a:extLst>
              </a:tr>
              <a:tr h="170727">
                <a:tc>
                  <a:txBody>
                    <a:bodyPr/>
                    <a:lstStyle/>
                    <a:p>
                      <a:endParaRPr lang="en-US" sz="1800" b="1" kern="1200" dirty="0">
                        <a:solidFill>
                          <a:schemeClr val="tx1"/>
                        </a:solidFill>
                        <a:effectLst/>
                        <a:latin typeface="+mn-lt"/>
                        <a:ea typeface="+mn-ea"/>
                        <a:cs typeface="+mn-cs"/>
                      </a:endParaRPr>
                    </a:p>
                  </a:txBody>
                  <a:tcPr marL="50800" marR="50800" marT="12700" marB="12700" anchor="ctr">
                    <a:lnL>
                      <a:noFill/>
                    </a:lnL>
                    <a:lnR>
                      <a:noFill/>
                    </a:lnR>
                    <a:lnT>
                      <a:noFill/>
                    </a:lnT>
                    <a:lnB>
                      <a:noFill/>
                    </a:lnB>
                    <a:solidFill>
                      <a:srgbClr val="FFFFFF"/>
                    </a:solidFill>
                  </a:tcPr>
                </a:tc>
                <a:extLst>
                  <a:ext uri="{0D108BD9-81ED-4DB2-BD59-A6C34878D82A}">
                    <a16:rowId xmlns:a16="http://schemas.microsoft.com/office/drawing/2014/main" val="3792334906"/>
                  </a:ext>
                </a:extLst>
              </a:tr>
              <a:tr h="170727">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LH transition physics</a:t>
                      </a:r>
                    </a:p>
                  </a:txBody>
                  <a:tcPr marL="50800" marR="50800" marT="12700" marB="12700" anchor="ctr">
                    <a:lnL>
                      <a:noFill/>
                    </a:lnL>
                    <a:lnR>
                      <a:noFill/>
                    </a:lnR>
                    <a:lnT>
                      <a:noFill/>
                    </a:lnT>
                    <a:lnB>
                      <a:noFill/>
                    </a:lnB>
                    <a:solidFill>
                      <a:srgbClr val="FFFFFF"/>
                    </a:solidFill>
                  </a:tcPr>
                </a:tc>
                <a:extLst>
                  <a:ext uri="{0D108BD9-81ED-4DB2-BD59-A6C34878D82A}">
                    <a16:rowId xmlns:a16="http://schemas.microsoft.com/office/drawing/2014/main" val="3877970615"/>
                  </a:ext>
                </a:extLst>
              </a:tr>
              <a:tr h="170727">
                <a:tc>
                  <a:txBody>
                    <a:bodyPr/>
                    <a:lstStyle/>
                    <a:p>
                      <a:endParaRPr lang="fr-FR" sz="1600" dirty="0">
                        <a:solidFill>
                          <a:srgbClr val="333399"/>
                        </a:solidFill>
                        <a:effectLst/>
                        <a:latin typeface="Verdana" panose="020B0604030504040204" pitchFamily="34" charset="0"/>
                      </a:endParaRPr>
                    </a:p>
                  </a:txBody>
                  <a:tcPr marL="50800" marR="50800" marT="12700" marB="12700" anchor="ctr">
                    <a:lnL>
                      <a:noFill/>
                    </a:lnL>
                    <a:lnR>
                      <a:noFill/>
                    </a:lnR>
                    <a:lnT>
                      <a:noFill/>
                    </a:lnT>
                    <a:lnB>
                      <a:noFill/>
                    </a:lnB>
                    <a:solidFill>
                      <a:srgbClr val="FFFFFF"/>
                    </a:solidFill>
                  </a:tcPr>
                </a:tc>
                <a:extLst>
                  <a:ext uri="{0D108BD9-81ED-4DB2-BD59-A6C34878D82A}">
                    <a16:rowId xmlns:a16="http://schemas.microsoft.com/office/drawing/2014/main" val="2157970351"/>
                  </a:ext>
                </a:extLst>
              </a:tr>
              <a:tr h="170727">
                <a:tc>
                  <a:txBody>
                    <a:bodyPr/>
                    <a:lstStyle/>
                    <a:p>
                      <a:r>
                        <a:rPr lang="fr-FR" sz="1600" dirty="0">
                          <a:solidFill>
                            <a:srgbClr val="333399"/>
                          </a:solidFill>
                          <a:effectLst/>
                          <a:latin typeface="Verdana" panose="020B0604030504040204" pitchFamily="34" charset="0"/>
                        </a:rPr>
                        <a:t>B De Lucca et al : 1st May 2026 | </a:t>
                      </a:r>
                      <a:r>
                        <a:rPr lang="fr-FR" sz="1600" dirty="0" err="1">
                          <a:solidFill>
                            <a:srgbClr val="333399"/>
                          </a:solidFill>
                          <a:effectLst/>
                          <a:latin typeface="Verdana" panose="020B0604030504040204" pitchFamily="34" charset="0"/>
                        </a:rPr>
                        <a:t>DocumentID</a:t>
                      </a:r>
                      <a:r>
                        <a:rPr lang="fr-FR" sz="1600" dirty="0">
                          <a:solidFill>
                            <a:srgbClr val="333399"/>
                          </a:solidFill>
                          <a:effectLst/>
                          <a:latin typeface="Verdana" panose="020B0604030504040204" pitchFamily="34" charset="0"/>
                        </a:rPr>
                        <a:t> : 42752</a:t>
                      </a:r>
                    </a:p>
                  </a:txBody>
                  <a:tcPr marL="50800" marR="50800" marT="12700" marB="12700" anchor="ctr">
                    <a:lnL>
                      <a:noFill/>
                    </a:lnL>
                    <a:lnR>
                      <a:noFill/>
                    </a:lnR>
                    <a:lnT>
                      <a:noFill/>
                    </a:lnT>
                    <a:lnB>
                      <a:noFill/>
                    </a:lnB>
                    <a:solidFill>
                      <a:srgbClr val="FFFFFF"/>
                    </a:solidFill>
                  </a:tcPr>
                </a:tc>
                <a:extLst>
                  <a:ext uri="{0D108BD9-81ED-4DB2-BD59-A6C34878D82A}">
                    <a16:rowId xmlns:a16="http://schemas.microsoft.com/office/drawing/2014/main" val="1029711954"/>
                  </a:ext>
                </a:extLst>
              </a:tr>
              <a:tr h="170727">
                <a:tc>
                  <a:txBody>
                    <a:bodyPr/>
                    <a:lstStyle/>
                    <a:p>
                      <a:r>
                        <a:rPr lang="en-US" sz="1600" u="sng" dirty="0">
                          <a:solidFill>
                            <a:srgbClr val="333399"/>
                          </a:solidFill>
                          <a:effectLst/>
                          <a:latin typeface="Verdana" panose="020B0604030504040204" pitchFamily="34" charset="0"/>
                          <a:hlinkClick r:id="rId3"/>
                        </a:rPr>
                        <a:t>: The L-H transition in tokamaks: power threshold, density minimum and toroidal-field asymmetry</a:t>
                      </a:r>
                      <a:endParaRPr lang="en-US" sz="1600" dirty="0">
                        <a:solidFill>
                          <a:srgbClr val="333399"/>
                        </a:solidFill>
                        <a:effectLst/>
                        <a:latin typeface="Verdana" panose="020B0604030504040204" pitchFamily="34" charset="0"/>
                      </a:endParaRPr>
                    </a:p>
                  </a:txBody>
                  <a:tcPr marL="50800" marR="50800" marT="12700" marB="12700" anchor="ctr">
                    <a:lnL>
                      <a:noFill/>
                    </a:lnL>
                    <a:lnR>
                      <a:noFill/>
                    </a:lnR>
                    <a:lnT>
                      <a:noFill/>
                    </a:lnT>
                    <a:lnB>
                      <a:noFill/>
                    </a:lnB>
                    <a:solidFill>
                      <a:srgbClr val="FFFFFF"/>
                    </a:solidFill>
                  </a:tcPr>
                </a:tc>
                <a:extLst>
                  <a:ext uri="{0D108BD9-81ED-4DB2-BD59-A6C34878D82A}">
                    <a16:rowId xmlns:a16="http://schemas.microsoft.com/office/drawing/2014/main" val="630878954"/>
                  </a:ext>
                </a:extLst>
              </a:tr>
              <a:tr h="170727">
                <a:tc>
                  <a:txBody>
                    <a:bodyPr/>
                    <a:lstStyle/>
                    <a:p>
                      <a:r>
                        <a:rPr lang="fr-FR" sz="1600" dirty="0">
                          <a:solidFill>
                            <a:srgbClr val="333399"/>
                          </a:solidFill>
                          <a:effectLst/>
                          <a:latin typeface="Verdana" panose="020B0604030504040204" pitchFamily="34" charset="0"/>
                        </a:rPr>
                        <a:t>Journal : Physical </a:t>
                      </a:r>
                      <a:r>
                        <a:rPr lang="fr-FR" sz="1600" dirty="0" err="1">
                          <a:solidFill>
                            <a:srgbClr val="333399"/>
                          </a:solidFill>
                          <a:effectLst/>
                          <a:latin typeface="Verdana" panose="020B0604030504040204" pitchFamily="34" charset="0"/>
                        </a:rPr>
                        <a:t>Review</a:t>
                      </a:r>
                      <a:r>
                        <a:rPr lang="fr-FR" sz="1600" dirty="0">
                          <a:solidFill>
                            <a:srgbClr val="333399"/>
                          </a:solidFill>
                          <a:effectLst/>
                          <a:latin typeface="Verdana" panose="020B0604030504040204" pitchFamily="34" charset="0"/>
                        </a:rPr>
                        <a:t> </a:t>
                      </a:r>
                      <a:r>
                        <a:rPr lang="fr-FR" sz="1600" dirty="0" err="1">
                          <a:solidFill>
                            <a:srgbClr val="333399"/>
                          </a:solidFill>
                          <a:effectLst/>
                          <a:latin typeface="Verdana" panose="020B0604030504040204" pitchFamily="34" charset="0"/>
                        </a:rPr>
                        <a:t>Letters</a:t>
                      </a:r>
                      <a:r>
                        <a:rPr lang="fr-FR" sz="1600" dirty="0">
                          <a:solidFill>
                            <a:srgbClr val="333399"/>
                          </a:solidFill>
                          <a:effectLst/>
                          <a:latin typeface="Verdana" panose="020B0604030504040204" pitchFamily="34" charset="0"/>
                        </a:rPr>
                        <a:t>, .</a:t>
                      </a:r>
                    </a:p>
                  </a:txBody>
                  <a:tcPr marL="50800" marR="50800" marT="12700" marB="12700" anchor="ctr">
                    <a:lnL>
                      <a:noFill/>
                    </a:lnL>
                    <a:lnR>
                      <a:noFill/>
                    </a:lnR>
                    <a:lnT>
                      <a:noFill/>
                    </a:lnT>
                    <a:lnB>
                      <a:noFill/>
                    </a:lnB>
                    <a:solidFill>
                      <a:srgbClr val="FFFFFF"/>
                    </a:solidFill>
                  </a:tcPr>
                </a:tc>
                <a:extLst>
                  <a:ext uri="{0D108BD9-81ED-4DB2-BD59-A6C34878D82A}">
                    <a16:rowId xmlns:a16="http://schemas.microsoft.com/office/drawing/2014/main" val="2413779347"/>
                  </a:ext>
                </a:extLst>
              </a:tr>
            </a:tbl>
          </a:graphicData>
        </a:graphic>
      </p:graphicFrame>
      <p:sp>
        <p:nvSpPr>
          <p:cNvPr id="9" name="ZoneTexte 8">
            <a:extLst>
              <a:ext uri="{FF2B5EF4-FFF2-40B4-BE49-F238E27FC236}">
                <a16:creationId xmlns:a16="http://schemas.microsoft.com/office/drawing/2014/main" id="{593DD5B7-0CDB-4791-AF7C-29C095A3FE83}"/>
              </a:ext>
            </a:extLst>
          </p:cNvPr>
          <p:cNvSpPr txBox="1"/>
          <p:nvPr/>
        </p:nvSpPr>
        <p:spPr>
          <a:xfrm>
            <a:off x="391730" y="697869"/>
            <a:ext cx="7434676" cy="369332"/>
          </a:xfrm>
          <a:prstGeom prst="rect">
            <a:avLst/>
          </a:prstGeom>
          <a:noFill/>
        </p:spPr>
        <p:txBody>
          <a:bodyPr wrap="square">
            <a:spAutoFit/>
          </a:bodyPr>
          <a:lstStyle/>
          <a:p>
            <a:r>
              <a:rPr lang="fr-FR" dirty="0" err="1"/>
              <a:t>Please</a:t>
            </a:r>
            <a:r>
              <a:rPr lang="fr-FR" dirty="0"/>
              <a:t> use </a:t>
            </a:r>
            <a:r>
              <a:rPr lang="fr-FR" dirty="0" err="1"/>
              <a:t>from</a:t>
            </a:r>
            <a:r>
              <a:rPr lang="fr-FR" dirty="0"/>
              <a:t> </a:t>
            </a:r>
            <a:r>
              <a:rPr lang="fr-FR" dirty="0" err="1"/>
              <a:t>now</a:t>
            </a:r>
            <a:r>
              <a:rPr lang="fr-FR" dirty="0"/>
              <a:t> on </a:t>
            </a:r>
            <a:r>
              <a:rPr lang="fr-FR" b="1" dirty="0">
                <a:solidFill>
                  <a:srgbClr val="FF0000"/>
                </a:solidFill>
              </a:rPr>
              <a:t>WPTM-TSVV-B-CEA</a:t>
            </a:r>
          </a:p>
        </p:txBody>
      </p:sp>
      <p:sp>
        <p:nvSpPr>
          <p:cNvPr id="7" name="Footer Placeholder 3">
            <a:extLst>
              <a:ext uri="{FF2B5EF4-FFF2-40B4-BE49-F238E27FC236}">
                <a16:creationId xmlns:a16="http://schemas.microsoft.com/office/drawing/2014/main" id="{1031C4FA-E075-4A89-B088-9D67C98A0D64}"/>
              </a:ext>
            </a:extLst>
          </p:cNvPr>
          <p:cNvSpPr>
            <a:spLocks noGrp="1"/>
          </p:cNvSpPr>
          <p:nvPr>
            <p:ph type="ftr" sz="quarter" idx="11"/>
          </p:nvPr>
        </p:nvSpPr>
        <p:spPr>
          <a:xfrm>
            <a:off x="619218" y="4916827"/>
            <a:ext cx="8273262" cy="226673"/>
          </a:xfrm>
        </p:spPr>
        <p:txBody>
          <a:bodyPr/>
          <a:lstStyle/>
          <a:p>
            <a:pPr defTabSz="685800"/>
            <a:r>
              <a:rPr lang="en-US" dirty="0"/>
              <a:t>Patrick Tamain</a:t>
            </a:r>
            <a:r>
              <a:rPr lang="en-GB" dirty="0">
                <a:solidFill>
                  <a:prstClr val="white"/>
                </a:solidFill>
                <a:latin typeface="Calibri"/>
              </a:rPr>
              <a:t> | </a:t>
            </a:r>
            <a:r>
              <a:rPr lang="en-US" dirty="0"/>
              <a:t>TSVV-B regular advancement meeting – H-mode and Er well physics | 22 Apr. 2026</a:t>
            </a:r>
            <a:endParaRPr lang="en-GB" dirty="0">
              <a:solidFill>
                <a:prstClr val="white"/>
              </a:solidFill>
              <a:latin typeface="Calibri"/>
            </a:endParaRPr>
          </a:p>
        </p:txBody>
      </p:sp>
      <p:sp>
        <p:nvSpPr>
          <p:cNvPr id="3" name="ZoneTexte 2">
            <a:extLst>
              <a:ext uri="{FF2B5EF4-FFF2-40B4-BE49-F238E27FC236}">
                <a16:creationId xmlns:a16="http://schemas.microsoft.com/office/drawing/2014/main" id="{6CCE90B9-0406-407F-BCC7-95D4C81FF315}"/>
              </a:ext>
            </a:extLst>
          </p:cNvPr>
          <p:cNvSpPr txBox="1"/>
          <p:nvPr/>
        </p:nvSpPr>
        <p:spPr>
          <a:xfrm>
            <a:off x="1115616" y="1879252"/>
            <a:ext cx="7128792" cy="138499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fr-FR" sz="2800" b="1" i="1" dirty="0" err="1"/>
              <a:t>Please</a:t>
            </a:r>
            <a:r>
              <a:rPr lang="fr-FR" sz="2800" b="1" i="1" dirty="0"/>
              <a:t> </a:t>
            </a:r>
            <a:r>
              <a:rPr lang="fr-FR" sz="2800" b="1" i="1" dirty="0" err="1"/>
              <a:t>upload</a:t>
            </a:r>
            <a:r>
              <a:rPr lang="fr-FR" sz="2800" b="1" i="1" dirty="0"/>
              <a:t> PSI contributions (posters and </a:t>
            </a:r>
            <a:r>
              <a:rPr lang="fr-FR" sz="2800" b="1" i="1" dirty="0" err="1"/>
              <a:t>talks</a:t>
            </a:r>
            <a:r>
              <a:rPr lang="fr-FR" sz="2800" b="1" i="1" dirty="0"/>
              <a:t>) </a:t>
            </a:r>
            <a:r>
              <a:rPr lang="fr-FR" sz="2800" b="1" i="1" dirty="0" err="1"/>
              <a:t>so</a:t>
            </a:r>
            <a:r>
              <a:rPr lang="fr-FR" sz="2800" b="1" i="1" dirty="0"/>
              <a:t> </a:t>
            </a:r>
            <a:r>
              <a:rPr lang="fr-FR" sz="2800" b="1" i="1" dirty="0" err="1"/>
              <a:t>that</a:t>
            </a:r>
            <a:r>
              <a:rPr lang="fr-FR" sz="2800" b="1" i="1" dirty="0"/>
              <a:t> </a:t>
            </a:r>
            <a:r>
              <a:rPr lang="fr-FR" sz="2800" b="1" i="1" dirty="0" err="1"/>
              <a:t>they</a:t>
            </a:r>
            <a:r>
              <a:rPr lang="fr-FR" sz="2800" b="1" i="1" dirty="0"/>
              <a:t> are </a:t>
            </a:r>
            <a:r>
              <a:rPr lang="fr-FR" sz="2800" b="1" i="1" dirty="0" err="1"/>
              <a:t>archived</a:t>
            </a:r>
            <a:r>
              <a:rPr lang="fr-FR" sz="2800" b="1" i="1" dirty="0"/>
              <a:t> and </a:t>
            </a:r>
            <a:r>
              <a:rPr lang="fr-FR" sz="2800" b="1" i="1" dirty="0" err="1"/>
              <a:t>accounted</a:t>
            </a:r>
            <a:r>
              <a:rPr lang="fr-FR" sz="2800" b="1" i="1" dirty="0"/>
              <a:t> for in the end of </a:t>
            </a:r>
            <a:r>
              <a:rPr lang="fr-FR" sz="2800" b="1" i="1" dirty="0" err="1"/>
              <a:t>year</a:t>
            </a:r>
            <a:r>
              <a:rPr lang="fr-FR" sz="2800" b="1" i="1" dirty="0"/>
              <a:t> report</a:t>
            </a:r>
          </a:p>
        </p:txBody>
      </p:sp>
    </p:spTree>
    <p:extLst>
      <p:ext uri="{BB962C8B-B14F-4D97-AF65-F5344CB8AC3E}">
        <p14:creationId xmlns:p14="http://schemas.microsoft.com/office/powerpoint/2010/main" val="415767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D397-D38A-3397-51BD-DD0B8251A3DA}"/>
              </a:ext>
            </a:extLst>
          </p:cNvPr>
          <p:cNvSpPr>
            <a:spLocks noGrp="1"/>
          </p:cNvSpPr>
          <p:nvPr>
            <p:ph type="title"/>
          </p:nvPr>
        </p:nvSpPr>
        <p:spPr/>
        <p:txBody>
          <a:bodyPr/>
          <a:lstStyle/>
          <a:p>
            <a:r>
              <a:rPr lang="en-US" dirty="0"/>
              <a:t>Milestones and deliverables</a:t>
            </a:r>
            <a:endParaRPr lang="en-HU" dirty="0"/>
          </a:p>
        </p:txBody>
      </p:sp>
      <p:sp>
        <p:nvSpPr>
          <p:cNvPr id="5" name="Slide Number Placeholder 4">
            <a:extLst>
              <a:ext uri="{FF2B5EF4-FFF2-40B4-BE49-F238E27FC236}">
                <a16:creationId xmlns:a16="http://schemas.microsoft.com/office/drawing/2014/main" id="{5E380DE6-EE5A-EB7F-7060-3335CB37EFBE}"/>
              </a:ext>
            </a:extLst>
          </p:cNvPr>
          <p:cNvSpPr>
            <a:spLocks noGrp="1"/>
          </p:cNvSpPr>
          <p:nvPr>
            <p:ph type="sldNum" sz="quarter" idx="12"/>
          </p:nvPr>
        </p:nvSpPr>
        <p:spPr/>
        <p:txBody>
          <a:bodyPr/>
          <a:lstStyle/>
          <a:p>
            <a:pPr defTabSz="685800"/>
            <a:fld id="{6A6D9FA1-99C7-4910-8E32-B85D378B0060}" type="slidenum">
              <a:rPr lang="en-GB">
                <a:solidFill>
                  <a:prstClr val="white"/>
                </a:solidFill>
                <a:latin typeface="Calibri"/>
              </a:rPr>
              <a:pPr defTabSz="685800"/>
              <a:t>7</a:t>
            </a:fld>
            <a:endParaRPr lang="en-GB">
              <a:solidFill>
                <a:prstClr val="white"/>
              </a:solidFill>
              <a:latin typeface="Calibri"/>
            </a:endParaRPr>
          </a:p>
        </p:txBody>
      </p:sp>
      <p:sp>
        <p:nvSpPr>
          <p:cNvPr id="6" name="Content Placeholder 2">
            <a:extLst>
              <a:ext uri="{FF2B5EF4-FFF2-40B4-BE49-F238E27FC236}">
                <a16:creationId xmlns:a16="http://schemas.microsoft.com/office/drawing/2014/main" id="{454DF5A2-08D1-4AE6-8DDF-7A9991908A87}"/>
              </a:ext>
            </a:extLst>
          </p:cNvPr>
          <p:cNvSpPr>
            <a:spLocks noGrp="1"/>
          </p:cNvSpPr>
          <p:nvPr>
            <p:ph idx="1"/>
          </p:nvPr>
        </p:nvSpPr>
        <p:spPr>
          <a:xfrm>
            <a:off x="457200" y="627534"/>
            <a:ext cx="8075240" cy="4266474"/>
          </a:xfrm>
        </p:spPr>
        <p:txBody>
          <a:bodyPr/>
          <a:lstStyle/>
          <a:p>
            <a:pPr marL="0" indent="0">
              <a:buNone/>
            </a:pPr>
            <a:r>
              <a:rPr lang="en-US" b="1" dirty="0">
                <a:solidFill>
                  <a:srgbClr val="FF0000"/>
                </a:solidFill>
              </a:rPr>
              <a:t>1 milestone announced for mid 2026</a:t>
            </a:r>
            <a:r>
              <a:rPr lang="en-US" dirty="0"/>
              <a:t> in our workplan:</a:t>
            </a:r>
          </a:p>
          <a:p>
            <a:pPr marL="257175" lvl="1" indent="0">
              <a:buNone/>
            </a:pPr>
            <a:r>
              <a:rPr lang="en-US" sz="1800" dirty="0"/>
              <a:t>D6.3 = </a:t>
            </a:r>
            <a:r>
              <a:rPr lang="en-US" sz="1800" b="0" i="0" u="none" strike="noStrike" baseline="0" dirty="0">
                <a:solidFill>
                  <a:srgbClr val="000000"/>
                </a:solidFill>
              </a:rPr>
              <a:t>KINDNES kinetic neutrals module compatible with flexible wall geometry </a:t>
            </a:r>
            <a:r>
              <a:rPr lang="en-US" sz="1800" b="0" i="1" u="none" strike="noStrike" baseline="0" dirty="0">
                <a:solidFill>
                  <a:srgbClr val="000000"/>
                </a:solidFill>
              </a:rPr>
              <a:t>(EPFL) </a:t>
            </a:r>
            <a:r>
              <a:rPr lang="en-US" sz="1800" b="0" i="0" u="none" strike="noStrike" baseline="0" dirty="0">
                <a:solidFill>
                  <a:srgbClr val="000000"/>
                </a:solidFill>
              </a:rPr>
              <a:t>	</a:t>
            </a:r>
          </a:p>
          <a:p>
            <a:pPr marL="600075" lvl="1" indent="-342900">
              <a:buFont typeface="+mj-lt"/>
              <a:buAutoNum type="arabicPeriod"/>
            </a:pPr>
            <a:endParaRPr lang="en-US" sz="1800" dirty="0"/>
          </a:p>
          <a:p>
            <a:pPr marL="0" indent="0">
              <a:buNone/>
            </a:pPr>
            <a:r>
              <a:rPr lang="fr-FR" dirty="0" err="1"/>
              <a:t>Please</a:t>
            </a:r>
            <a:r>
              <a:rPr lang="fr-FR" dirty="0"/>
              <a:t> update </a:t>
            </a:r>
            <a:r>
              <a:rPr lang="fr-FR" dirty="0" err="1"/>
              <a:t>status</a:t>
            </a:r>
            <a:r>
              <a:rPr lang="fr-FR" dirty="0"/>
              <a:t> </a:t>
            </a:r>
            <a:r>
              <a:rPr lang="fr-FR" dirty="0" err="1"/>
              <a:t>during</a:t>
            </a:r>
            <a:r>
              <a:rPr lang="fr-FR" dirty="0"/>
              <a:t> round-table.</a:t>
            </a:r>
            <a:endParaRPr lang="en-HU" dirty="0"/>
          </a:p>
        </p:txBody>
      </p:sp>
      <p:sp>
        <p:nvSpPr>
          <p:cNvPr id="7" name="Footer Placeholder 3">
            <a:extLst>
              <a:ext uri="{FF2B5EF4-FFF2-40B4-BE49-F238E27FC236}">
                <a16:creationId xmlns:a16="http://schemas.microsoft.com/office/drawing/2014/main" id="{BF8E9891-7D39-402E-AE5B-4345B26DF6DB}"/>
              </a:ext>
            </a:extLst>
          </p:cNvPr>
          <p:cNvSpPr>
            <a:spLocks noGrp="1"/>
          </p:cNvSpPr>
          <p:nvPr>
            <p:ph type="ftr" sz="quarter" idx="11"/>
          </p:nvPr>
        </p:nvSpPr>
        <p:spPr>
          <a:xfrm>
            <a:off x="619218" y="4916827"/>
            <a:ext cx="8273262" cy="226673"/>
          </a:xfrm>
        </p:spPr>
        <p:txBody>
          <a:bodyPr/>
          <a:lstStyle/>
          <a:p>
            <a:pPr defTabSz="685800"/>
            <a:r>
              <a:rPr lang="en-US" dirty="0"/>
              <a:t>Patrick Tamain</a:t>
            </a:r>
            <a:r>
              <a:rPr lang="en-GB" dirty="0">
                <a:solidFill>
                  <a:prstClr val="white"/>
                </a:solidFill>
                <a:latin typeface="Calibri"/>
              </a:rPr>
              <a:t> | </a:t>
            </a:r>
            <a:r>
              <a:rPr lang="en-US" dirty="0"/>
              <a:t>TSVV-B regular advancement meeting – H-mode and Er well physics | 22 Apr. 2026</a:t>
            </a:r>
            <a:endParaRPr lang="en-GB" dirty="0">
              <a:solidFill>
                <a:prstClr val="white"/>
              </a:solidFill>
              <a:latin typeface="Calibri"/>
            </a:endParaRPr>
          </a:p>
        </p:txBody>
      </p:sp>
    </p:spTree>
    <p:extLst>
      <p:ext uri="{BB962C8B-B14F-4D97-AF65-F5344CB8AC3E}">
        <p14:creationId xmlns:p14="http://schemas.microsoft.com/office/powerpoint/2010/main" val="1626177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D397-D38A-3397-51BD-DD0B8251A3DA}"/>
              </a:ext>
            </a:extLst>
          </p:cNvPr>
          <p:cNvSpPr>
            <a:spLocks noGrp="1"/>
          </p:cNvSpPr>
          <p:nvPr>
            <p:ph type="title"/>
          </p:nvPr>
        </p:nvSpPr>
        <p:spPr/>
        <p:txBody>
          <a:bodyPr/>
          <a:lstStyle/>
          <a:p>
            <a:r>
              <a:rPr lang="fr-FR" dirty="0" err="1"/>
              <a:t>Today’s</a:t>
            </a:r>
            <a:r>
              <a:rPr lang="fr-FR" dirty="0"/>
              <a:t> meeting agenda</a:t>
            </a:r>
            <a:endParaRPr lang="en-HU" dirty="0"/>
          </a:p>
        </p:txBody>
      </p:sp>
      <p:sp>
        <p:nvSpPr>
          <p:cNvPr id="4" name="Footer Placeholder 3">
            <a:extLst>
              <a:ext uri="{FF2B5EF4-FFF2-40B4-BE49-F238E27FC236}">
                <a16:creationId xmlns:a16="http://schemas.microsoft.com/office/drawing/2014/main" id="{64069EAA-8768-7963-F730-76DD7402F9E6}"/>
              </a:ext>
            </a:extLst>
          </p:cNvPr>
          <p:cNvSpPr>
            <a:spLocks noGrp="1"/>
          </p:cNvSpPr>
          <p:nvPr>
            <p:ph type="ftr" sz="quarter" idx="11"/>
          </p:nvPr>
        </p:nvSpPr>
        <p:spPr>
          <a:xfrm>
            <a:off x="619218" y="4916827"/>
            <a:ext cx="8273262" cy="226673"/>
          </a:xfrm>
        </p:spPr>
        <p:txBody>
          <a:bodyPr/>
          <a:lstStyle/>
          <a:p>
            <a:pPr defTabSz="685800"/>
            <a:r>
              <a:rPr lang="en-US" dirty="0"/>
              <a:t>Patrick Tamain</a:t>
            </a:r>
            <a:r>
              <a:rPr lang="en-GB" dirty="0">
                <a:solidFill>
                  <a:prstClr val="white"/>
                </a:solidFill>
                <a:latin typeface="Calibri"/>
              </a:rPr>
              <a:t> | </a:t>
            </a:r>
            <a:r>
              <a:rPr lang="en-US" dirty="0"/>
              <a:t>TSVV-B regular advancement meeting – H-mode and Er well physics | 22 Apr. 2026</a:t>
            </a:r>
            <a:endParaRPr lang="en-GB" dirty="0">
              <a:solidFill>
                <a:prstClr val="white"/>
              </a:solidFill>
              <a:latin typeface="Calibri"/>
            </a:endParaRPr>
          </a:p>
        </p:txBody>
      </p:sp>
      <p:sp>
        <p:nvSpPr>
          <p:cNvPr id="5" name="Slide Number Placeholder 4">
            <a:extLst>
              <a:ext uri="{FF2B5EF4-FFF2-40B4-BE49-F238E27FC236}">
                <a16:creationId xmlns:a16="http://schemas.microsoft.com/office/drawing/2014/main" id="{5E380DE6-EE5A-EB7F-7060-3335CB37EFBE}"/>
              </a:ext>
            </a:extLst>
          </p:cNvPr>
          <p:cNvSpPr>
            <a:spLocks noGrp="1"/>
          </p:cNvSpPr>
          <p:nvPr>
            <p:ph type="sldNum" sz="quarter" idx="12"/>
          </p:nvPr>
        </p:nvSpPr>
        <p:spPr/>
        <p:txBody>
          <a:bodyPr/>
          <a:lstStyle/>
          <a:p>
            <a:pPr defTabSz="685800"/>
            <a:fld id="{6A6D9FA1-99C7-4910-8E32-B85D378B0060}" type="slidenum">
              <a:rPr lang="en-GB">
                <a:solidFill>
                  <a:prstClr val="white"/>
                </a:solidFill>
                <a:latin typeface="Calibri"/>
              </a:rPr>
              <a:pPr defTabSz="685800"/>
              <a:t>8</a:t>
            </a:fld>
            <a:endParaRPr lang="en-GB">
              <a:solidFill>
                <a:prstClr val="white"/>
              </a:solidFill>
              <a:latin typeface="Calibri"/>
            </a:endParaRPr>
          </a:p>
        </p:txBody>
      </p:sp>
      <p:pic>
        <p:nvPicPr>
          <p:cNvPr id="8" name="Image 7">
            <a:extLst>
              <a:ext uri="{FF2B5EF4-FFF2-40B4-BE49-F238E27FC236}">
                <a16:creationId xmlns:a16="http://schemas.microsoft.com/office/drawing/2014/main" id="{CBC67303-C524-4991-85A0-D11821B1D279}"/>
              </a:ext>
            </a:extLst>
          </p:cNvPr>
          <p:cNvPicPr>
            <a:picLocks noChangeAspect="1"/>
          </p:cNvPicPr>
          <p:nvPr/>
        </p:nvPicPr>
        <p:blipFill>
          <a:blip r:embed="rId3"/>
          <a:stretch>
            <a:fillRect/>
          </a:stretch>
        </p:blipFill>
        <p:spPr>
          <a:xfrm>
            <a:off x="540060" y="792270"/>
            <a:ext cx="8102449" cy="3819572"/>
          </a:xfrm>
          <a:prstGeom prst="rect">
            <a:avLst/>
          </a:prstGeom>
        </p:spPr>
      </p:pic>
      <p:sp>
        <p:nvSpPr>
          <p:cNvPr id="6" name="ZoneTexte 5">
            <a:extLst>
              <a:ext uri="{FF2B5EF4-FFF2-40B4-BE49-F238E27FC236}">
                <a16:creationId xmlns:a16="http://schemas.microsoft.com/office/drawing/2014/main" id="{943FDA25-6309-4652-8568-B9919552D0CA}"/>
              </a:ext>
            </a:extLst>
          </p:cNvPr>
          <p:cNvSpPr txBox="1"/>
          <p:nvPr/>
        </p:nvSpPr>
        <p:spPr>
          <a:xfrm>
            <a:off x="4455376" y="208492"/>
            <a:ext cx="4464496" cy="646331"/>
          </a:xfrm>
          <a:prstGeom prst="rect">
            <a:avLst/>
          </a:prstGeom>
          <a:solidFill>
            <a:schemeClr val="bg1"/>
          </a:solidFill>
          <a:ln w="25400">
            <a:solidFill>
              <a:srgbClr val="FF0000"/>
            </a:solidFill>
          </a:ln>
          <a:effectLst>
            <a:outerShdw blurRad="50800" dist="38100" dir="2700000" algn="tl" rotWithShape="0">
              <a:prstClr val="black">
                <a:alpha val="40000"/>
              </a:prstClr>
            </a:outerShdw>
          </a:effectLst>
        </p:spPr>
        <p:txBody>
          <a:bodyPr wrap="square" rtlCol="0">
            <a:spAutoFit/>
          </a:bodyPr>
          <a:lstStyle/>
          <a:p>
            <a:r>
              <a:rPr lang="fr-FR" dirty="0" err="1"/>
              <a:t>Please</a:t>
            </a:r>
            <a:r>
              <a:rPr lang="fr-FR" dirty="0"/>
              <a:t> </a:t>
            </a:r>
            <a:r>
              <a:rPr lang="fr-FR" dirty="0" err="1"/>
              <a:t>upload</a:t>
            </a:r>
            <a:r>
              <a:rPr lang="fr-FR" dirty="0"/>
              <a:t> </a:t>
            </a:r>
            <a:r>
              <a:rPr lang="fr-FR" dirty="0" err="1"/>
              <a:t>materials</a:t>
            </a:r>
            <a:r>
              <a:rPr lang="fr-FR" dirty="0"/>
              <a:t> to </a:t>
            </a:r>
            <a:r>
              <a:rPr lang="fr-FR" dirty="0">
                <a:hlinkClick r:id="rId4"/>
              </a:rPr>
              <a:t>https://indico.euro-fusion.org/event/4006/</a:t>
            </a:r>
            <a:endParaRPr lang="fr-FR" dirty="0"/>
          </a:p>
        </p:txBody>
      </p:sp>
    </p:spTree>
    <p:extLst>
      <p:ext uri="{BB962C8B-B14F-4D97-AF65-F5344CB8AC3E}">
        <p14:creationId xmlns:p14="http://schemas.microsoft.com/office/powerpoint/2010/main" val="3936929810"/>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EUROfusion6x9_5_3_2019 (1)</Template>
  <TotalTime>22523</TotalTime>
  <Words>445</Words>
  <Application>Microsoft Office PowerPoint</Application>
  <PresentationFormat>Affichage à l'écran (16:9)</PresentationFormat>
  <Paragraphs>60</Paragraphs>
  <Slides>8</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8</vt:i4>
      </vt:variant>
    </vt:vector>
  </HeadingPairs>
  <TitlesOfParts>
    <vt:vector size="13" baseType="lpstr">
      <vt:lpstr>Arial</vt:lpstr>
      <vt:lpstr>Calibri</vt:lpstr>
      <vt:lpstr>Poppins</vt:lpstr>
      <vt:lpstr>Verdana</vt:lpstr>
      <vt:lpstr>EUROfusion.1line_5_3_2019</vt:lpstr>
      <vt:lpstr>10/06/2026 – H-mode and Er well physics Project news</vt:lpstr>
      <vt:lpstr>Today’s meeting agenda</vt:lpstr>
      <vt:lpstr>ETASC budget issues</vt:lpstr>
      <vt:lpstr>Reminder: annual meeting</vt:lpstr>
      <vt:lpstr>Pitagora usage</vt:lpstr>
      <vt:lpstr>Latest publications</vt:lpstr>
      <vt:lpstr>Milestones and deliverables</vt:lpstr>
      <vt:lpstr>Today’s meeting agenda</vt:lpstr>
    </vt:vector>
  </TitlesOfParts>
  <Company>CEA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TAMAIN Patrick</dc:creator>
  <cp:lastModifiedBy>TAMAIN Patrick 207314</cp:lastModifiedBy>
  <cp:revision>455</cp:revision>
  <cp:lastPrinted>2014-10-16T14:51:28Z</cp:lastPrinted>
  <dcterms:created xsi:type="dcterms:W3CDTF">2021-03-22T08:41:36Z</dcterms:created>
  <dcterms:modified xsi:type="dcterms:W3CDTF">2026-06-10T11:21:33Z</dcterms:modified>
</cp:coreProperties>
</file>