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14" r:id="rId3"/>
    <p:sldId id="415" r:id="rId4"/>
    <p:sldId id="416" r:id="rId5"/>
    <p:sldId id="417" r:id="rId6"/>
    <p:sldId id="418" r:id="rId7"/>
    <p:sldId id="419" r:id="rId8"/>
    <p:sldId id="420" r:id="rId9"/>
    <p:sldId id="423" r:id="rId10"/>
    <p:sldId id="421" r:id="rId11"/>
    <p:sldId id="422" r:id="rId12"/>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DDD"/>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CDA1E-3C4D-4C84-A938-00D361CBE630}" v="38" dt="2026-04-29T10:26:49.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118" autoAdjust="0"/>
  </p:normalViewPr>
  <p:slideViewPr>
    <p:cSldViewPr snapToGrid="0">
      <p:cViewPr varScale="1">
        <p:scale>
          <a:sx n="100" d="100"/>
          <a:sy n="100" d="100"/>
        </p:scale>
        <p:origin x="114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ACDDEA02-F0C8-4B69-8E8A-5EDB17AC0478}"/>
    <pc:docChg chg="undo custSel addSld delSld modSld modMainMaster">
      <pc:chgData name="Hakola Antti" userId="65992f85-13c6-4cb4-8e3e-57db52c3c016" providerId="ADAL" clId="{ACDDEA02-F0C8-4B69-8E8A-5EDB17AC0478}" dt="2026-04-29T10:26:52.875" v="6372" actId="20577"/>
      <pc:docMkLst>
        <pc:docMk/>
      </pc:docMkLst>
      <pc:sldChg chg="modSp mod">
        <pc:chgData name="Hakola Antti" userId="65992f85-13c6-4cb4-8e3e-57db52c3c016" providerId="ADAL" clId="{ACDDEA02-F0C8-4B69-8E8A-5EDB17AC0478}" dt="2026-04-26T15:11:51.113" v="44" actId="20577"/>
        <pc:sldMkLst>
          <pc:docMk/>
          <pc:sldMk cId="0" sldId="256"/>
        </pc:sldMkLst>
        <pc:spChg chg="mod">
          <ac:chgData name="Hakola Antti" userId="65992f85-13c6-4cb4-8e3e-57db52c3c016" providerId="ADAL" clId="{ACDDEA02-F0C8-4B69-8E8A-5EDB17AC0478}" dt="2026-04-26T15:11:39.986" v="23" actId="20577"/>
          <ac:spMkLst>
            <pc:docMk/>
            <pc:sldMk cId="0" sldId="256"/>
            <ac:spMk id="2" creationId="{00000000-0000-0000-0000-000000000000}"/>
          </ac:spMkLst>
        </pc:spChg>
        <pc:spChg chg="mod">
          <ac:chgData name="Hakola Antti" userId="65992f85-13c6-4cb4-8e3e-57db52c3c016" providerId="ADAL" clId="{ACDDEA02-F0C8-4B69-8E8A-5EDB17AC0478}" dt="2026-04-26T15:11:51.113" v="44" actId="20577"/>
          <ac:spMkLst>
            <pc:docMk/>
            <pc:sldMk cId="0" sldId="256"/>
            <ac:spMk id="6" creationId="{A17BFC62-E6B9-290F-4867-2D0577BC73BE}"/>
          </ac:spMkLst>
        </pc:spChg>
      </pc:sldChg>
      <pc:sldChg chg="addSp delSp modSp new mod">
        <pc:chgData name="Hakola Antti" userId="65992f85-13c6-4cb4-8e3e-57db52c3c016" providerId="ADAL" clId="{ACDDEA02-F0C8-4B69-8E8A-5EDB17AC0478}" dt="2026-04-26T15:13:00.815" v="47"/>
        <pc:sldMkLst>
          <pc:docMk/>
          <pc:sldMk cId="2301323062" sldId="414"/>
        </pc:sldMkLst>
        <pc:spChg chg="add mod">
          <ac:chgData name="Hakola Antti" userId="65992f85-13c6-4cb4-8e3e-57db52c3c016" providerId="ADAL" clId="{ACDDEA02-F0C8-4B69-8E8A-5EDB17AC0478}" dt="2026-04-26T15:13:00.815" v="47"/>
          <ac:spMkLst>
            <pc:docMk/>
            <pc:sldMk cId="2301323062" sldId="414"/>
            <ac:spMk id="5" creationId="{C6DC640E-53D5-9132-F652-68D4C84025AA}"/>
          </ac:spMkLst>
        </pc:spChg>
        <pc:spChg chg="add mod">
          <ac:chgData name="Hakola Antti" userId="65992f85-13c6-4cb4-8e3e-57db52c3c016" providerId="ADAL" clId="{ACDDEA02-F0C8-4B69-8E8A-5EDB17AC0478}" dt="2026-04-26T15:13:00.815" v="47"/>
          <ac:spMkLst>
            <pc:docMk/>
            <pc:sldMk cId="2301323062" sldId="414"/>
            <ac:spMk id="7" creationId="{021ADCB5-412E-BF55-6E69-7382DD8ED95A}"/>
          </ac:spMkLst>
        </pc:spChg>
        <pc:spChg chg="add mod">
          <ac:chgData name="Hakola Antti" userId="65992f85-13c6-4cb4-8e3e-57db52c3c016" providerId="ADAL" clId="{ACDDEA02-F0C8-4B69-8E8A-5EDB17AC0478}" dt="2026-04-26T15:13:00.815" v="47"/>
          <ac:spMkLst>
            <pc:docMk/>
            <pc:sldMk cId="2301323062" sldId="414"/>
            <ac:spMk id="8" creationId="{4C6068A0-C3BB-4B5A-1810-1A20E29A7793}"/>
          </ac:spMkLst>
        </pc:spChg>
        <pc:graphicFrameChg chg="add mod">
          <ac:chgData name="Hakola Antti" userId="65992f85-13c6-4cb4-8e3e-57db52c3c016" providerId="ADAL" clId="{ACDDEA02-F0C8-4B69-8E8A-5EDB17AC0478}" dt="2026-04-26T15:13:00.815" v="47"/>
          <ac:graphicFrameMkLst>
            <pc:docMk/>
            <pc:sldMk cId="2301323062" sldId="414"/>
            <ac:graphicFrameMk id="6" creationId="{49B9C48B-91AB-61EC-F9FF-083B1BEDE6F0}"/>
          </ac:graphicFrameMkLst>
        </pc:graphicFrameChg>
      </pc:sldChg>
      <pc:sldChg chg="addSp delSp modSp new mod">
        <pc:chgData name="Hakola Antti" userId="65992f85-13c6-4cb4-8e3e-57db52c3c016" providerId="ADAL" clId="{ACDDEA02-F0C8-4B69-8E8A-5EDB17AC0478}" dt="2026-04-26T15:15:31.756" v="58" actId="12385"/>
        <pc:sldMkLst>
          <pc:docMk/>
          <pc:sldMk cId="903405252" sldId="415"/>
        </pc:sldMkLst>
        <pc:spChg chg="add mod">
          <ac:chgData name="Hakola Antti" userId="65992f85-13c6-4cb4-8e3e-57db52c3c016" providerId="ADAL" clId="{ACDDEA02-F0C8-4B69-8E8A-5EDB17AC0478}" dt="2026-04-26T15:14:01.477" v="52"/>
          <ac:spMkLst>
            <pc:docMk/>
            <pc:sldMk cId="903405252" sldId="415"/>
            <ac:spMk id="5" creationId="{BAB55B04-AF4C-250F-CB76-E826DA8299F1}"/>
          </ac:spMkLst>
        </pc:spChg>
        <pc:spChg chg="add mod">
          <ac:chgData name="Hakola Antti" userId="65992f85-13c6-4cb4-8e3e-57db52c3c016" providerId="ADAL" clId="{ACDDEA02-F0C8-4B69-8E8A-5EDB17AC0478}" dt="2026-04-26T15:14:10.738" v="53"/>
          <ac:spMkLst>
            <pc:docMk/>
            <pc:sldMk cId="903405252" sldId="415"/>
            <ac:spMk id="8" creationId="{E9C0DC20-4801-E481-2726-7E393B3848E0}"/>
          </ac:spMkLst>
        </pc:spChg>
        <pc:graphicFrameChg chg="add mod modGraphic">
          <ac:chgData name="Hakola Antti" userId="65992f85-13c6-4cb4-8e3e-57db52c3c016" providerId="ADAL" clId="{ACDDEA02-F0C8-4B69-8E8A-5EDB17AC0478}" dt="2026-04-26T15:15:28.658" v="57" actId="12385"/>
          <ac:graphicFrameMkLst>
            <pc:docMk/>
            <pc:sldMk cId="903405252" sldId="415"/>
            <ac:graphicFrameMk id="6" creationId="{4FE8E9A4-D303-7892-1EE6-92002F23BAEA}"/>
          </ac:graphicFrameMkLst>
        </pc:graphicFrameChg>
        <pc:graphicFrameChg chg="add mod modGraphic">
          <ac:chgData name="Hakola Antti" userId="65992f85-13c6-4cb4-8e3e-57db52c3c016" providerId="ADAL" clId="{ACDDEA02-F0C8-4B69-8E8A-5EDB17AC0478}" dt="2026-04-26T15:15:31.756" v="58" actId="12385"/>
          <ac:graphicFrameMkLst>
            <pc:docMk/>
            <pc:sldMk cId="903405252" sldId="415"/>
            <ac:graphicFrameMk id="7" creationId="{050DC13D-68BA-83CF-A0EA-DE2C1A028D5E}"/>
          </ac:graphicFrameMkLst>
        </pc:graphicFrameChg>
      </pc:sldChg>
      <pc:sldChg chg="addSp delSp modSp new mod">
        <pc:chgData name="Hakola Antti" userId="65992f85-13c6-4cb4-8e3e-57db52c3c016" providerId="ADAL" clId="{ACDDEA02-F0C8-4B69-8E8A-5EDB17AC0478}" dt="2026-04-26T15:14:28.223" v="56"/>
        <pc:sldMkLst>
          <pc:docMk/>
          <pc:sldMk cId="871004462" sldId="416"/>
        </pc:sldMkLst>
        <pc:spChg chg="add mod">
          <ac:chgData name="Hakola Antti" userId="65992f85-13c6-4cb4-8e3e-57db52c3c016" providerId="ADAL" clId="{ACDDEA02-F0C8-4B69-8E8A-5EDB17AC0478}" dt="2026-04-26T15:14:28.223" v="56"/>
          <ac:spMkLst>
            <pc:docMk/>
            <pc:sldMk cId="871004462" sldId="416"/>
            <ac:spMk id="5" creationId="{484FA181-2C20-EC6A-4A3A-B52BFA8AB80A}"/>
          </ac:spMkLst>
        </pc:spChg>
        <pc:spChg chg="add mod">
          <ac:chgData name="Hakola Antti" userId="65992f85-13c6-4cb4-8e3e-57db52c3c016" providerId="ADAL" clId="{ACDDEA02-F0C8-4B69-8E8A-5EDB17AC0478}" dt="2026-04-26T15:14:28.223" v="56"/>
          <ac:spMkLst>
            <pc:docMk/>
            <pc:sldMk cId="871004462" sldId="416"/>
            <ac:spMk id="6" creationId="{8BEAE7AD-EAFB-F432-EC60-40CABE36C465}"/>
          </ac:spMkLst>
        </pc:spChg>
        <pc:spChg chg="add mod">
          <ac:chgData name="Hakola Antti" userId="65992f85-13c6-4cb4-8e3e-57db52c3c016" providerId="ADAL" clId="{ACDDEA02-F0C8-4B69-8E8A-5EDB17AC0478}" dt="2026-04-26T15:14:28.223" v="56"/>
          <ac:spMkLst>
            <pc:docMk/>
            <pc:sldMk cId="871004462" sldId="416"/>
            <ac:spMk id="7" creationId="{61BE1D68-11CC-E3E0-BD58-338071C74874}"/>
          </ac:spMkLst>
        </pc:spChg>
      </pc:sldChg>
      <pc:sldChg chg="addSp delSp modSp new mod">
        <pc:chgData name="Hakola Antti" userId="65992f85-13c6-4cb4-8e3e-57db52c3c016" providerId="ADAL" clId="{ACDDEA02-F0C8-4B69-8E8A-5EDB17AC0478}" dt="2026-04-26T15:16:00.584" v="62" actId="12385"/>
        <pc:sldMkLst>
          <pc:docMk/>
          <pc:sldMk cId="3132737716" sldId="417"/>
        </pc:sldMkLst>
        <pc:spChg chg="add mod">
          <ac:chgData name="Hakola Antti" userId="65992f85-13c6-4cb4-8e3e-57db52c3c016" providerId="ADAL" clId="{ACDDEA02-F0C8-4B69-8E8A-5EDB17AC0478}" dt="2026-04-26T15:15:54.199" v="61"/>
          <ac:spMkLst>
            <pc:docMk/>
            <pc:sldMk cId="3132737716" sldId="417"/>
            <ac:spMk id="5" creationId="{1887B7D8-C295-5B98-02FE-5C024C37786E}"/>
          </ac:spMkLst>
        </pc:spChg>
        <pc:spChg chg="add mod">
          <ac:chgData name="Hakola Antti" userId="65992f85-13c6-4cb4-8e3e-57db52c3c016" providerId="ADAL" clId="{ACDDEA02-F0C8-4B69-8E8A-5EDB17AC0478}" dt="2026-04-26T15:15:54.199" v="61"/>
          <ac:spMkLst>
            <pc:docMk/>
            <pc:sldMk cId="3132737716" sldId="417"/>
            <ac:spMk id="6" creationId="{2D713E97-9CB0-6322-F90E-BAED456A52B0}"/>
          </ac:spMkLst>
        </pc:spChg>
        <pc:spChg chg="add mod">
          <ac:chgData name="Hakola Antti" userId="65992f85-13c6-4cb4-8e3e-57db52c3c016" providerId="ADAL" clId="{ACDDEA02-F0C8-4B69-8E8A-5EDB17AC0478}" dt="2026-04-26T15:15:54.199" v="61"/>
          <ac:spMkLst>
            <pc:docMk/>
            <pc:sldMk cId="3132737716" sldId="417"/>
            <ac:spMk id="8" creationId="{BEA3DE56-0C88-C233-5626-0947951AE68D}"/>
          </ac:spMkLst>
        </pc:spChg>
        <pc:graphicFrameChg chg="add mod modGraphic">
          <ac:chgData name="Hakola Antti" userId="65992f85-13c6-4cb4-8e3e-57db52c3c016" providerId="ADAL" clId="{ACDDEA02-F0C8-4B69-8E8A-5EDB17AC0478}" dt="2026-04-26T15:16:00.584" v="62" actId="12385"/>
          <ac:graphicFrameMkLst>
            <pc:docMk/>
            <pc:sldMk cId="3132737716" sldId="417"/>
            <ac:graphicFrameMk id="7" creationId="{127AE27C-74C8-0B62-09D5-1222F84B0FE9}"/>
          </ac:graphicFrameMkLst>
        </pc:graphicFrameChg>
      </pc:sldChg>
      <pc:sldChg chg="addSp modSp new mod">
        <pc:chgData name="Hakola Antti" userId="65992f85-13c6-4cb4-8e3e-57db52c3c016" providerId="ADAL" clId="{ACDDEA02-F0C8-4B69-8E8A-5EDB17AC0478}" dt="2026-04-29T07:30:11.794" v="6366" actId="20577"/>
        <pc:sldMkLst>
          <pc:docMk/>
          <pc:sldMk cId="3307828953" sldId="418"/>
        </pc:sldMkLst>
        <pc:spChg chg="mod">
          <ac:chgData name="Hakola Antti" userId="65992f85-13c6-4cb4-8e3e-57db52c3c016" providerId="ADAL" clId="{ACDDEA02-F0C8-4B69-8E8A-5EDB17AC0478}" dt="2026-04-26T15:16:43.201" v="207" actId="20577"/>
          <ac:spMkLst>
            <pc:docMk/>
            <pc:sldMk cId="3307828953" sldId="418"/>
            <ac:spMk id="2" creationId="{82AA6DA8-BF11-4CDD-1CC7-360CAA4F6521}"/>
          </ac:spMkLst>
        </pc:spChg>
        <pc:spChg chg="add mod">
          <ac:chgData name="Hakola Antti" userId="65992f85-13c6-4cb4-8e3e-57db52c3c016" providerId="ADAL" clId="{ACDDEA02-F0C8-4B69-8E8A-5EDB17AC0478}" dt="2026-04-29T07:30:11.794" v="6366" actId="20577"/>
          <ac:spMkLst>
            <pc:docMk/>
            <pc:sldMk cId="3307828953" sldId="418"/>
            <ac:spMk id="5" creationId="{6F8D3A88-1FA8-F6F2-4733-77B3F8023768}"/>
          </ac:spMkLst>
        </pc:spChg>
      </pc:sldChg>
      <pc:sldChg chg="addSp delSp modSp new mod">
        <pc:chgData name="Hakola Antti" userId="65992f85-13c6-4cb4-8e3e-57db52c3c016" providerId="ADAL" clId="{ACDDEA02-F0C8-4B69-8E8A-5EDB17AC0478}" dt="2026-04-29T07:10:19.056" v="5996" actId="115"/>
        <pc:sldMkLst>
          <pc:docMk/>
          <pc:sldMk cId="377093660" sldId="419"/>
        </pc:sldMkLst>
        <pc:spChg chg="add mod">
          <ac:chgData name="Hakola Antti" userId="65992f85-13c6-4cb4-8e3e-57db52c3c016" providerId="ADAL" clId="{ACDDEA02-F0C8-4B69-8E8A-5EDB17AC0478}" dt="2026-04-27T12:15:40.560" v="1947" actId="20577"/>
          <ac:spMkLst>
            <pc:docMk/>
            <pc:sldMk cId="377093660" sldId="419"/>
            <ac:spMk id="5" creationId="{2EA5D600-8DD5-8114-CAE5-7C00FF77F947}"/>
          </ac:spMkLst>
        </pc:spChg>
        <pc:spChg chg="add mod">
          <ac:chgData name="Hakola Antti" userId="65992f85-13c6-4cb4-8e3e-57db52c3c016" providerId="ADAL" clId="{ACDDEA02-F0C8-4B69-8E8A-5EDB17AC0478}" dt="2026-04-29T07:10:19.056" v="5996" actId="115"/>
          <ac:spMkLst>
            <pc:docMk/>
            <pc:sldMk cId="377093660" sldId="419"/>
            <ac:spMk id="6" creationId="{6EC51D1A-B0CB-3618-672B-82DD3A609A9B}"/>
          </ac:spMkLst>
        </pc:spChg>
        <pc:spChg chg="add del mod">
          <ac:chgData name="Hakola Antti" userId="65992f85-13c6-4cb4-8e3e-57db52c3c016" providerId="ADAL" clId="{ACDDEA02-F0C8-4B69-8E8A-5EDB17AC0478}" dt="2026-04-28T11:15:30.003" v="4982" actId="478"/>
          <ac:spMkLst>
            <pc:docMk/>
            <pc:sldMk cId="377093660" sldId="419"/>
            <ac:spMk id="8" creationId="{D295DFC3-4035-1B74-4FB0-789D213361DC}"/>
          </ac:spMkLst>
        </pc:spChg>
        <pc:picChg chg="add mod">
          <ac:chgData name="Hakola Antti" userId="65992f85-13c6-4cb4-8e3e-57db52c3c016" providerId="ADAL" clId="{ACDDEA02-F0C8-4B69-8E8A-5EDB17AC0478}" dt="2026-04-28T11:15:38.569" v="4983" actId="1076"/>
          <ac:picMkLst>
            <pc:docMk/>
            <pc:sldMk cId="377093660" sldId="419"/>
            <ac:picMk id="2" creationId="{FEE3EE7D-5696-A462-BCD9-CA6E7DD58B95}"/>
          </ac:picMkLst>
        </pc:picChg>
        <pc:picChg chg="add del mod">
          <ac:chgData name="Hakola Antti" userId="65992f85-13c6-4cb4-8e3e-57db52c3c016" providerId="ADAL" clId="{ACDDEA02-F0C8-4B69-8E8A-5EDB17AC0478}" dt="2026-04-28T11:09:57.213" v="4649" actId="478"/>
          <ac:picMkLst>
            <pc:docMk/>
            <pc:sldMk cId="377093660" sldId="419"/>
            <ac:picMk id="7" creationId="{CFA2F47B-8DB9-2B92-EFF5-0B6A0A96558E}"/>
          </ac:picMkLst>
        </pc:picChg>
        <pc:picChg chg="add mod">
          <ac:chgData name="Hakola Antti" userId="65992f85-13c6-4cb4-8e3e-57db52c3c016" providerId="ADAL" clId="{ACDDEA02-F0C8-4B69-8E8A-5EDB17AC0478}" dt="2026-04-28T11:15:38.569" v="4983" actId="1076"/>
          <ac:picMkLst>
            <pc:docMk/>
            <pc:sldMk cId="377093660" sldId="419"/>
            <ac:picMk id="9" creationId="{A593F469-3CD3-0FBD-AAE1-A6B17B91F637}"/>
          </ac:picMkLst>
        </pc:picChg>
        <pc:picChg chg="add mod">
          <ac:chgData name="Hakola Antti" userId="65992f85-13c6-4cb4-8e3e-57db52c3c016" providerId="ADAL" clId="{ACDDEA02-F0C8-4B69-8E8A-5EDB17AC0478}" dt="2026-04-28T11:15:38.569" v="4983" actId="1076"/>
          <ac:picMkLst>
            <pc:docMk/>
            <pc:sldMk cId="377093660" sldId="419"/>
            <ac:picMk id="10" creationId="{ED064306-A842-D97F-8196-1612F3081BD6}"/>
          </ac:picMkLst>
        </pc:picChg>
        <pc:picChg chg="add mod">
          <ac:chgData name="Hakola Antti" userId="65992f85-13c6-4cb4-8e3e-57db52c3c016" providerId="ADAL" clId="{ACDDEA02-F0C8-4B69-8E8A-5EDB17AC0478}" dt="2026-04-28T11:15:38.569" v="4983" actId="1076"/>
          <ac:picMkLst>
            <pc:docMk/>
            <pc:sldMk cId="377093660" sldId="419"/>
            <ac:picMk id="11" creationId="{19E27957-5D12-A702-F908-E49D157AB6CC}"/>
          </ac:picMkLst>
        </pc:picChg>
      </pc:sldChg>
      <pc:sldChg chg="addSp delSp modSp new mod">
        <pc:chgData name="Hakola Antti" userId="65992f85-13c6-4cb4-8e3e-57db52c3c016" providerId="ADAL" clId="{ACDDEA02-F0C8-4B69-8E8A-5EDB17AC0478}" dt="2026-04-29T07:12:21.498" v="6225" actId="1035"/>
        <pc:sldMkLst>
          <pc:docMk/>
          <pc:sldMk cId="454793134" sldId="420"/>
        </pc:sldMkLst>
        <pc:spChg chg="add mod">
          <ac:chgData name="Hakola Antti" userId="65992f85-13c6-4cb4-8e3e-57db52c3c016" providerId="ADAL" clId="{ACDDEA02-F0C8-4B69-8E8A-5EDB17AC0478}" dt="2026-04-27T12:30:36.965" v="2202" actId="20577"/>
          <ac:spMkLst>
            <pc:docMk/>
            <pc:sldMk cId="454793134" sldId="420"/>
            <ac:spMk id="5" creationId="{DEFAE56E-EB9B-99C4-FBA2-26CF23C62176}"/>
          </ac:spMkLst>
        </pc:spChg>
        <pc:spChg chg="add mod">
          <ac:chgData name="Hakola Antti" userId="65992f85-13c6-4cb4-8e3e-57db52c3c016" providerId="ADAL" clId="{ACDDEA02-F0C8-4B69-8E8A-5EDB17AC0478}" dt="2026-04-29T07:05:23.505" v="5947" actId="115"/>
          <ac:spMkLst>
            <pc:docMk/>
            <pc:sldMk cId="454793134" sldId="420"/>
            <ac:spMk id="6" creationId="{3283BEC4-21EF-0CA6-EAD5-0314DDA1E261}"/>
          </ac:spMkLst>
        </pc:spChg>
        <pc:spChg chg="mod">
          <ac:chgData name="Hakola Antti" userId="65992f85-13c6-4cb4-8e3e-57db52c3c016" providerId="ADAL" clId="{ACDDEA02-F0C8-4B69-8E8A-5EDB17AC0478}" dt="2026-04-28T11:27:01.315" v="5182"/>
          <ac:spMkLst>
            <pc:docMk/>
            <pc:sldMk cId="454793134" sldId="420"/>
            <ac:spMk id="10" creationId="{FF19132A-02AC-0FC8-58CD-626C48B18E37}"/>
          </ac:spMkLst>
        </pc:spChg>
        <pc:spChg chg="add del mod">
          <ac:chgData name="Hakola Antti" userId="65992f85-13c6-4cb4-8e3e-57db52c3c016" providerId="ADAL" clId="{ACDDEA02-F0C8-4B69-8E8A-5EDB17AC0478}" dt="2026-04-29T06:56:33.438" v="5676" actId="478"/>
          <ac:spMkLst>
            <pc:docMk/>
            <pc:sldMk cId="454793134" sldId="420"/>
            <ac:spMk id="12" creationId="{733122AC-EC0B-BE99-7A70-92FB2075FC55}"/>
          </ac:spMkLst>
        </pc:spChg>
        <pc:spChg chg="mod">
          <ac:chgData name="Hakola Antti" userId="65992f85-13c6-4cb4-8e3e-57db52c3c016" providerId="ADAL" clId="{ACDDEA02-F0C8-4B69-8E8A-5EDB17AC0478}" dt="2026-04-28T11:27:01.315" v="5182"/>
          <ac:spMkLst>
            <pc:docMk/>
            <pc:sldMk cId="454793134" sldId="420"/>
            <ac:spMk id="13" creationId="{CF37D5E1-4731-EE66-36DB-5817D40F044C}"/>
          </ac:spMkLst>
        </pc:spChg>
        <pc:spChg chg="mod">
          <ac:chgData name="Hakola Antti" userId="65992f85-13c6-4cb4-8e3e-57db52c3c016" providerId="ADAL" clId="{ACDDEA02-F0C8-4B69-8E8A-5EDB17AC0478}" dt="2026-04-28T11:27:01.315" v="5182"/>
          <ac:spMkLst>
            <pc:docMk/>
            <pc:sldMk cId="454793134" sldId="420"/>
            <ac:spMk id="14" creationId="{FE2E68D3-1323-020A-1FDB-827150EE2E82}"/>
          </ac:spMkLst>
        </pc:spChg>
        <pc:spChg chg="mod">
          <ac:chgData name="Hakola Antti" userId="65992f85-13c6-4cb4-8e3e-57db52c3c016" providerId="ADAL" clId="{ACDDEA02-F0C8-4B69-8E8A-5EDB17AC0478}" dt="2026-04-28T11:27:01.315" v="5182"/>
          <ac:spMkLst>
            <pc:docMk/>
            <pc:sldMk cId="454793134" sldId="420"/>
            <ac:spMk id="17" creationId="{C6F1CC11-F1B5-27F8-9445-656226B6FC0C}"/>
          </ac:spMkLst>
        </pc:spChg>
        <pc:spChg chg="mod">
          <ac:chgData name="Hakola Antti" userId="65992f85-13c6-4cb4-8e3e-57db52c3c016" providerId="ADAL" clId="{ACDDEA02-F0C8-4B69-8E8A-5EDB17AC0478}" dt="2026-04-28T11:27:01.315" v="5182"/>
          <ac:spMkLst>
            <pc:docMk/>
            <pc:sldMk cId="454793134" sldId="420"/>
            <ac:spMk id="18" creationId="{74438436-6AAE-AEE1-E26A-45B694B0D45B}"/>
          </ac:spMkLst>
        </pc:spChg>
        <pc:spChg chg="mod">
          <ac:chgData name="Hakola Antti" userId="65992f85-13c6-4cb4-8e3e-57db52c3c016" providerId="ADAL" clId="{ACDDEA02-F0C8-4B69-8E8A-5EDB17AC0478}" dt="2026-04-28T11:27:01.315" v="5182"/>
          <ac:spMkLst>
            <pc:docMk/>
            <pc:sldMk cId="454793134" sldId="420"/>
            <ac:spMk id="23" creationId="{ABF5BCFD-0D99-1295-7B40-CE7818CF1A27}"/>
          </ac:spMkLst>
        </pc:spChg>
        <pc:spChg chg="mod">
          <ac:chgData name="Hakola Antti" userId="65992f85-13c6-4cb4-8e3e-57db52c3c016" providerId="ADAL" clId="{ACDDEA02-F0C8-4B69-8E8A-5EDB17AC0478}" dt="2026-04-28T11:27:01.315" v="5182"/>
          <ac:spMkLst>
            <pc:docMk/>
            <pc:sldMk cId="454793134" sldId="420"/>
            <ac:spMk id="33" creationId="{6B0C6E51-FD8B-C1B9-5CE3-583434E45D51}"/>
          </ac:spMkLst>
        </pc:spChg>
        <pc:spChg chg="mod">
          <ac:chgData name="Hakola Antti" userId="65992f85-13c6-4cb4-8e3e-57db52c3c016" providerId="ADAL" clId="{ACDDEA02-F0C8-4B69-8E8A-5EDB17AC0478}" dt="2026-04-28T11:27:01.315" v="5182"/>
          <ac:spMkLst>
            <pc:docMk/>
            <pc:sldMk cId="454793134" sldId="420"/>
            <ac:spMk id="34" creationId="{4D910F98-CEE1-F83E-7749-1B6FF40BEACF}"/>
          </ac:spMkLst>
        </pc:spChg>
        <pc:spChg chg="mod">
          <ac:chgData name="Hakola Antti" userId="65992f85-13c6-4cb4-8e3e-57db52c3c016" providerId="ADAL" clId="{ACDDEA02-F0C8-4B69-8E8A-5EDB17AC0478}" dt="2026-04-28T11:27:01.315" v="5182"/>
          <ac:spMkLst>
            <pc:docMk/>
            <pc:sldMk cId="454793134" sldId="420"/>
            <ac:spMk id="35" creationId="{59316F76-2250-15AA-29BF-A92EAEEA175E}"/>
          </ac:spMkLst>
        </pc:spChg>
        <pc:spChg chg="mod">
          <ac:chgData name="Hakola Antti" userId="65992f85-13c6-4cb4-8e3e-57db52c3c016" providerId="ADAL" clId="{ACDDEA02-F0C8-4B69-8E8A-5EDB17AC0478}" dt="2026-04-28T11:27:01.315" v="5182"/>
          <ac:spMkLst>
            <pc:docMk/>
            <pc:sldMk cId="454793134" sldId="420"/>
            <ac:spMk id="37" creationId="{6C7EB80E-F97B-8397-77AF-7464E182545A}"/>
          </ac:spMkLst>
        </pc:spChg>
        <pc:spChg chg="add del mod">
          <ac:chgData name="Hakola Antti" userId="65992f85-13c6-4cb4-8e3e-57db52c3c016" providerId="ADAL" clId="{ACDDEA02-F0C8-4B69-8E8A-5EDB17AC0478}" dt="2026-04-29T06:56:33.438" v="5676" actId="478"/>
          <ac:spMkLst>
            <pc:docMk/>
            <pc:sldMk cId="454793134" sldId="420"/>
            <ac:spMk id="43" creationId="{923FA2B0-60D2-3134-B827-370351E142F2}"/>
          </ac:spMkLst>
        </pc:spChg>
        <pc:spChg chg="add del mod">
          <ac:chgData name="Hakola Antti" userId="65992f85-13c6-4cb4-8e3e-57db52c3c016" providerId="ADAL" clId="{ACDDEA02-F0C8-4B69-8E8A-5EDB17AC0478}" dt="2026-04-29T06:56:33.438" v="5676" actId="478"/>
          <ac:spMkLst>
            <pc:docMk/>
            <pc:sldMk cId="454793134" sldId="420"/>
            <ac:spMk id="44" creationId="{53D1B36F-44A5-FF28-41A2-9E22017A3ACA}"/>
          </ac:spMkLst>
        </pc:spChg>
        <pc:spChg chg="mod">
          <ac:chgData name="Hakola Antti" userId="65992f85-13c6-4cb4-8e3e-57db52c3c016" providerId="ADAL" clId="{ACDDEA02-F0C8-4B69-8E8A-5EDB17AC0478}" dt="2026-04-29T07:07:36.459" v="5954" actId="255"/>
          <ac:spMkLst>
            <pc:docMk/>
            <pc:sldMk cId="454793134" sldId="420"/>
            <ac:spMk id="49" creationId="{CCBC79CE-7CB3-5C31-043C-A07C378FEA14}"/>
          </ac:spMkLst>
        </pc:spChg>
        <pc:spChg chg="mod">
          <ac:chgData name="Hakola Antti" userId="65992f85-13c6-4cb4-8e3e-57db52c3c016" providerId="ADAL" clId="{ACDDEA02-F0C8-4B69-8E8A-5EDB17AC0478}" dt="2026-04-29T07:07:36.459" v="5954" actId="255"/>
          <ac:spMkLst>
            <pc:docMk/>
            <pc:sldMk cId="454793134" sldId="420"/>
            <ac:spMk id="50" creationId="{0A76476A-14C5-FCAE-EF0F-7BCEEC8A198F}"/>
          </ac:spMkLst>
        </pc:spChg>
        <pc:spChg chg="mod">
          <ac:chgData name="Hakola Antti" userId="65992f85-13c6-4cb4-8e3e-57db52c3c016" providerId="ADAL" clId="{ACDDEA02-F0C8-4B69-8E8A-5EDB17AC0478}" dt="2026-04-29T07:07:36.459" v="5954" actId="255"/>
          <ac:spMkLst>
            <pc:docMk/>
            <pc:sldMk cId="454793134" sldId="420"/>
            <ac:spMk id="52" creationId="{A45531FE-1BF1-DC5B-E190-AA692EB466DD}"/>
          </ac:spMkLst>
        </pc:spChg>
        <pc:spChg chg="mod">
          <ac:chgData name="Hakola Antti" userId="65992f85-13c6-4cb4-8e3e-57db52c3c016" providerId="ADAL" clId="{ACDDEA02-F0C8-4B69-8E8A-5EDB17AC0478}" dt="2026-04-29T07:07:36.459" v="5954" actId="255"/>
          <ac:spMkLst>
            <pc:docMk/>
            <pc:sldMk cId="454793134" sldId="420"/>
            <ac:spMk id="53" creationId="{5F00438D-B006-B3B1-BADD-5BCD2376AE57}"/>
          </ac:spMkLst>
        </pc:spChg>
        <pc:spChg chg="mod">
          <ac:chgData name="Hakola Antti" userId="65992f85-13c6-4cb4-8e3e-57db52c3c016" providerId="ADAL" clId="{ACDDEA02-F0C8-4B69-8E8A-5EDB17AC0478}" dt="2026-04-29T07:07:36.459" v="5954" actId="255"/>
          <ac:spMkLst>
            <pc:docMk/>
            <pc:sldMk cId="454793134" sldId="420"/>
            <ac:spMk id="54" creationId="{BA1E7C57-90D4-0635-516C-6C817E15BB9E}"/>
          </ac:spMkLst>
        </pc:spChg>
        <pc:spChg chg="mod">
          <ac:chgData name="Hakola Antti" userId="65992f85-13c6-4cb4-8e3e-57db52c3c016" providerId="ADAL" clId="{ACDDEA02-F0C8-4B69-8E8A-5EDB17AC0478}" dt="2026-04-29T07:07:36.459" v="5954" actId="255"/>
          <ac:spMkLst>
            <pc:docMk/>
            <pc:sldMk cId="454793134" sldId="420"/>
            <ac:spMk id="55" creationId="{07A43510-687A-AE40-F7A1-E8BD6F75AD88}"/>
          </ac:spMkLst>
        </pc:spChg>
        <pc:spChg chg="mod">
          <ac:chgData name="Hakola Antti" userId="65992f85-13c6-4cb4-8e3e-57db52c3c016" providerId="ADAL" clId="{ACDDEA02-F0C8-4B69-8E8A-5EDB17AC0478}" dt="2026-04-29T07:07:36.459" v="5954" actId="255"/>
          <ac:spMkLst>
            <pc:docMk/>
            <pc:sldMk cId="454793134" sldId="420"/>
            <ac:spMk id="56" creationId="{0763D6C2-8BE8-6901-EBAF-9D1D749A8047}"/>
          </ac:spMkLst>
        </pc:spChg>
        <pc:spChg chg="mod">
          <ac:chgData name="Hakola Antti" userId="65992f85-13c6-4cb4-8e3e-57db52c3c016" providerId="ADAL" clId="{ACDDEA02-F0C8-4B69-8E8A-5EDB17AC0478}" dt="2026-04-29T07:07:36.459" v="5954" actId="255"/>
          <ac:spMkLst>
            <pc:docMk/>
            <pc:sldMk cId="454793134" sldId="420"/>
            <ac:spMk id="57" creationId="{A4046E65-8E38-8FFC-BB3B-269C0FAA63D5}"/>
          </ac:spMkLst>
        </pc:spChg>
        <pc:spChg chg="mod">
          <ac:chgData name="Hakola Antti" userId="65992f85-13c6-4cb4-8e3e-57db52c3c016" providerId="ADAL" clId="{ACDDEA02-F0C8-4B69-8E8A-5EDB17AC0478}" dt="2026-04-29T07:07:36.459" v="5954" actId="255"/>
          <ac:spMkLst>
            <pc:docMk/>
            <pc:sldMk cId="454793134" sldId="420"/>
            <ac:spMk id="58" creationId="{FCA2EFAD-85F4-C0DA-61D4-1521E891EE92}"/>
          </ac:spMkLst>
        </pc:spChg>
        <pc:spChg chg="mod">
          <ac:chgData name="Hakola Antti" userId="65992f85-13c6-4cb4-8e3e-57db52c3c016" providerId="ADAL" clId="{ACDDEA02-F0C8-4B69-8E8A-5EDB17AC0478}" dt="2026-04-29T07:07:36.459" v="5954" actId="255"/>
          <ac:spMkLst>
            <pc:docMk/>
            <pc:sldMk cId="454793134" sldId="420"/>
            <ac:spMk id="60" creationId="{3BD74341-0205-0D24-EDAB-C0543C1830F2}"/>
          </ac:spMkLst>
        </pc:spChg>
        <pc:spChg chg="add mod">
          <ac:chgData name="Hakola Antti" userId="65992f85-13c6-4cb4-8e3e-57db52c3c016" providerId="ADAL" clId="{ACDDEA02-F0C8-4B69-8E8A-5EDB17AC0478}" dt="2026-04-29T07:07:21.535" v="5952" actId="1076"/>
          <ac:spMkLst>
            <pc:docMk/>
            <pc:sldMk cId="454793134" sldId="420"/>
            <ac:spMk id="61" creationId="{DC506605-7980-4210-DE87-AE3CE8455F4C}"/>
          </ac:spMkLst>
        </pc:spChg>
        <pc:spChg chg="mod">
          <ac:chgData name="Hakola Antti" userId="65992f85-13c6-4cb4-8e3e-57db52c3c016" providerId="ADAL" clId="{ACDDEA02-F0C8-4B69-8E8A-5EDB17AC0478}" dt="2026-04-29T07:08:23.183" v="5965" actId="14100"/>
          <ac:spMkLst>
            <pc:docMk/>
            <pc:sldMk cId="454793134" sldId="420"/>
            <ac:spMk id="70" creationId="{A7F108CB-08CB-EA39-E44D-2D73E45685B4}"/>
          </ac:spMkLst>
        </pc:spChg>
        <pc:spChg chg="mod">
          <ac:chgData name="Hakola Antti" userId="65992f85-13c6-4cb4-8e3e-57db52c3c016" providerId="ADAL" clId="{ACDDEA02-F0C8-4B69-8E8A-5EDB17AC0478}" dt="2026-04-29T07:08:20.257" v="5964" actId="255"/>
          <ac:spMkLst>
            <pc:docMk/>
            <pc:sldMk cId="454793134" sldId="420"/>
            <ac:spMk id="71" creationId="{9FB4C7EC-A592-8388-F3D3-E22431CEA1BD}"/>
          </ac:spMkLst>
        </pc:spChg>
        <pc:spChg chg="mod">
          <ac:chgData name="Hakola Antti" userId="65992f85-13c6-4cb4-8e3e-57db52c3c016" providerId="ADAL" clId="{ACDDEA02-F0C8-4B69-8E8A-5EDB17AC0478}" dt="2026-04-29T07:08:47.393" v="5969" actId="1076"/>
          <ac:spMkLst>
            <pc:docMk/>
            <pc:sldMk cId="454793134" sldId="420"/>
            <ac:spMk id="72" creationId="{015318A3-DE4D-690D-89BA-57C507B44A07}"/>
          </ac:spMkLst>
        </pc:spChg>
        <pc:spChg chg="mod">
          <ac:chgData name="Hakola Antti" userId="65992f85-13c6-4cb4-8e3e-57db52c3c016" providerId="ADAL" clId="{ACDDEA02-F0C8-4B69-8E8A-5EDB17AC0478}" dt="2026-04-29T07:08:20.257" v="5964" actId="255"/>
          <ac:spMkLst>
            <pc:docMk/>
            <pc:sldMk cId="454793134" sldId="420"/>
            <ac:spMk id="73" creationId="{7253F2D3-0CE9-E5CC-5779-D9B6BDA46F31}"/>
          </ac:spMkLst>
        </pc:spChg>
        <pc:spChg chg="mod">
          <ac:chgData name="Hakola Antti" userId="65992f85-13c6-4cb4-8e3e-57db52c3c016" providerId="ADAL" clId="{ACDDEA02-F0C8-4B69-8E8A-5EDB17AC0478}" dt="2026-04-29T07:08:43.661" v="5968" actId="1076"/>
          <ac:spMkLst>
            <pc:docMk/>
            <pc:sldMk cId="454793134" sldId="420"/>
            <ac:spMk id="74" creationId="{5785B456-D13B-00AA-C531-553EC4D596C8}"/>
          </ac:spMkLst>
        </pc:spChg>
        <pc:spChg chg="mod">
          <ac:chgData name="Hakola Antti" userId="65992f85-13c6-4cb4-8e3e-57db52c3c016" providerId="ADAL" clId="{ACDDEA02-F0C8-4B69-8E8A-5EDB17AC0478}" dt="2026-04-29T07:09:51.214" v="5983" actId="14100"/>
          <ac:spMkLst>
            <pc:docMk/>
            <pc:sldMk cId="454793134" sldId="420"/>
            <ac:spMk id="77" creationId="{0070A251-CE18-5AB3-2A8A-DD33046FF447}"/>
          </ac:spMkLst>
        </pc:spChg>
        <pc:spChg chg="mod">
          <ac:chgData name="Hakola Antti" userId="65992f85-13c6-4cb4-8e3e-57db52c3c016" providerId="ADAL" clId="{ACDDEA02-F0C8-4B69-8E8A-5EDB17AC0478}" dt="2026-04-29T07:09:04.096" v="5970"/>
          <ac:spMkLst>
            <pc:docMk/>
            <pc:sldMk cId="454793134" sldId="420"/>
            <ac:spMk id="78" creationId="{0129FD40-EF1D-28D9-CB65-4FEABC0FA841}"/>
          </ac:spMkLst>
        </pc:spChg>
        <pc:spChg chg="mod">
          <ac:chgData name="Hakola Antti" userId="65992f85-13c6-4cb4-8e3e-57db52c3c016" providerId="ADAL" clId="{ACDDEA02-F0C8-4B69-8E8A-5EDB17AC0478}" dt="2026-04-29T07:10:03.953" v="5987" actId="1076"/>
          <ac:spMkLst>
            <pc:docMk/>
            <pc:sldMk cId="454793134" sldId="420"/>
            <ac:spMk id="79" creationId="{989CB5B1-DB0C-C73F-A7C1-8E58CD130037}"/>
          </ac:spMkLst>
        </pc:spChg>
        <pc:spChg chg="mod">
          <ac:chgData name="Hakola Antti" userId="65992f85-13c6-4cb4-8e3e-57db52c3c016" providerId="ADAL" clId="{ACDDEA02-F0C8-4B69-8E8A-5EDB17AC0478}" dt="2026-04-29T07:09:04.096" v="5970"/>
          <ac:spMkLst>
            <pc:docMk/>
            <pc:sldMk cId="454793134" sldId="420"/>
            <ac:spMk id="80" creationId="{7AC4DC41-7631-9008-1995-D1A34E297EB5}"/>
          </ac:spMkLst>
        </pc:spChg>
        <pc:spChg chg="mod">
          <ac:chgData name="Hakola Antti" userId="65992f85-13c6-4cb4-8e3e-57db52c3c016" providerId="ADAL" clId="{ACDDEA02-F0C8-4B69-8E8A-5EDB17AC0478}" dt="2026-04-29T07:10:03.953" v="5987" actId="1076"/>
          <ac:spMkLst>
            <pc:docMk/>
            <pc:sldMk cId="454793134" sldId="420"/>
            <ac:spMk id="81" creationId="{33DB9589-1381-22ED-F6C1-2A261B2BAA1E}"/>
          </ac:spMkLst>
        </pc:spChg>
        <pc:spChg chg="add mod">
          <ac:chgData name="Hakola Antti" userId="65992f85-13c6-4cb4-8e3e-57db52c3c016" providerId="ADAL" clId="{ACDDEA02-F0C8-4B69-8E8A-5EDB17AC0478}" dt="2026-04-29T07:12:07.872" v="6219" actId="1076"/>
          <ac:spMkLst>
            <pc:docMk/>
            <pc:sldMk cId="454793134" sldId="420"/>
            <ac:spMk id="82" creationId="{F972C097-8DFE-D2E9-C6B0-A3B30F285C6A}"/>
          </ac:spMkLst>
        </pc:spChg>
        <pc:grpChg chg="del mod">
          <ac:chgData name="Hakola Antti" userId="65992f85-13c6-4cb4-8e3e-57db52c3c016" providerId="ADAL" clId="{ACDDEA02-F0C8-4B69-8E8A-5EDB17AC0478}" dt="2026-04-28T11:27:08.674" v="5185" actId="478"/>
          <ac:grpSpMkLst>
            <pc:docMk/>
            <pc:sldMk cId="454793134" sldId="420"/>
            <ac:grpSpMk id="2" creationId="{51E1A6F6-D6A1-0112-2291-BC79B1F244E7}"/>
          </ac:grpSpMkLst>
        </pc:grpChg>
        <pc:grpChg chg="mod">
          <ac:chgData name="Hakola Antti" userId="65992f85-13c6-4cb4-8e3e-57db52c3c016" providerId="ADAL" clId="{ACDDEA02-F0C8-4B69-8E8A-5EDB17AC0478}" dt="2026-04-29T07:07:39.340" v="5955" actId="1076"/>
          <ac:grpSpMkLst>
            <pc:docMk/>
            <pc:sldMk cId="454793134" sldId="420"/>
            <ac:grpSpMk id="46" creationId="{8C942015-15D1-093D-835A-BB7A932D699A}"/>
          </ac:grpSpMkLst>
        </pc:grpChg>
        <pc:grpChg chg="add mod">
          <ac:chgData name="Hakola Antti" userId="65992f85-13c6-4cb4-8e3e-57db52c3c016" providerId="ADAL" clId="{ACDDEA02-F0C8-4B69-8E8A-5EDB17AC0478}" dt="2026-04-29T07:12:11.642" v="6220" actId="1076"/>
          <ac:grpSpMkLst>
            <pc:docMk/>
            <pc:sldMk cId="454793134" sldId="420"/>
            <ac:grpSpMk id="68" creationId="{261D3BFC-0ABE-BB03-C40C-562DB2842B9C}"/>
          </ac:grpSpMkLst>
        </pc:grpChg>
        <pc:grpChg chg="add mod">
          <ac:chgData name="Hakola Antti" userId="65992f85-13c6-4cb4-8e3e-57db52c3c016" providerId="ADAL" clId="{ACDDEA02-F0C8-4B69-8E8A-5EDB17AC0478}" dt="2026-04-29T07:12:21.498" v="6225" actId="1035"/>
          <ac:grpSpMkLst>
            <pc:docMk/>
            <pc:sldMk cId="454793134" sldId="420"/>
            <ac:grpSpMk id="75" creationId="{087DFF38-D78C-A905-1A45-1E38A00740BA}"/>
          </ac:grpSpMkLst>
        </pc:grpChg>
        <pc:graphicFrameChg chg="mod">
          <ac:chgData name="Hakola Antti" userId="65992f85-13c6-4cb4-8e3e-57db52c3c016" providerId="ADAL" clId="{ACDDEA02-F0C8-4B69-8E8A-5EDB17AC0478}" dt="2026-04-29T07:08:03.163" v="5959"/>
          <ac:graphicFrameMkLst>
            <pc:docMk/>
            <pc:sldMk cId="454793134" sldId="420"/>
            <ac:graphicFrameMk id="69" creationId="{99C41948-662D-970A-2454-567E9A988C19}"/>
          </ac:graphicFrameMkLst>
        </pc:graphicFrameChg>
        <pc:graphicFrameChg chg="mod">
          <ac:chgData name="Hakola Antti" userId="65992f85-13c6-4cb4-8e3e-57db52c3c016" providerId="ADAL" clId="{ACDDEA02-F0C8-4B69-8E8A-5EDB17AC0478}" dt="2026-04-29T07:09:04.096" v="5970"/>
          <ac:graphicFrameMkLst>
            <pc:docMk/>
            <pc:sldMk cId="454793134" sldId="420"/>
            <ac:graphicFrameMk id="76" creationId="{75EF0EF7-EE04-BB40-5DA7-8A964EB7C2CF}"/>
          </ac:graphicFrameMkLst>
        </pc:graphicFrameChg>
        <pc:picChg chg="add del mod">
          <ac:chgData name="Hakola Antti" userId="65992f85-13c6-4cb4-8e3e-57db52c3c016" providerId="ADAL" clId="{ACDDEA02-F0C8-4B69-8E8A-5EDB17AC0478}" dt="2026-04-29T06:56:33.438" v="5676" actId="478"/>
          <ac:picMkLst>
            <pc:docMk/>
            <pc:sldMk cId="454793134" sldId="420"/>
            <ac:picMk id="7" creationId="{01A774BC-279A-648F-CBEB-F0C23F449667}"/>
          </ac:picMkLst>
        </pc:picChg>
        <pc:picChg chg="add del mod modCrop">
          <ac:chgData name="Hakola Antti" userId="65992f85-13c6-4cb4-8e3e-57db52c3c016" providerId="ADAL" clId="{ACDDEA02-F0C8-4B69-8E8A-5EDB17AC0478}" dt="2026-04-29T06:56:33.438" v="5676" actId="478"/>
          <ac:picMkLst>
            <pc:docMk/>
            <pc:sldMk cId="454793134" sldId="420"/>
            <ac:picMk id="9" creationId="{9498FCE2-AE98-DF2D-F5D0-5DD74A4C0AFA}"/>
          </ac:picMkLst>
        </pc:picChg>
        <pc:picChg chg="add del mod">
          <ac:chgData name="Hakola Antti" userId="65992f85-13c6-4cb4-8e3e-57db52c3c016" providerId="ADAL" clId="{ACDDEA02-F0C8-4B69-8E8A-5EDB17AC0478}" dt="2026-04-29T06:56:33.438" v="5676" actId="478"/>
          <ac:picMkLst>
            <pc:docMk/>
            <pc:sldMk cId="454793134" sldId="420"/>
            <ac:picMk id="11" creationId="{799E8DA9-2EFD-4B49-F6C5-5AE250C9EB0F}"/>
          </ac:picMkLst>
        </pc:picChg>
        <pc:picChg chg="add del mod">
          <ac:chgData name="Hakola Antti" userId="65992f85-13c6-4cb4-8e3e-57db52c3c016" providerId="ADAL" clId="{ACDDEA02-F0C8-4B69-8E8A-5EDB17AC0478}" dt="2026-04-29T06:56:33.438" v="5676" actId="478"/>
          <ac:picMkLst>
            <pc:docMk/>
            <pc:sldMk cId="454793134" sldId="420"/>
            <ac:picMk id="42" creationId="{3EE3C612-6CE8-4EDE-2548-9DC1F4B3BB9E}"/>
          </ac:picMkLst>
        </pc:picChg>
        <pc:picChg chg="mod">
          <ac:chgData name="Hakola Antti" userId="65992f85-13c6-4cb4-8e3e-57db52c3c016" providerId="ADAL" clId="{ACDDEA02-F0C8-4B69-8E8A-5EDB17AC0478}" dt="2026-04-29T07:07:21.535" v="5952" actId="1076"/>
          <ac:picMkLst>
            <pc:docMk/>
            <pc:sldMk cId="454793134" sldId="420"/>
            <ac:picMk id="45" creationId="{670BF526-0CC9-7B9E-583B-BF8882117B42}"/>
          </ac:picMkLst>
        </pc:picChg>
        <pc:picChg chg="add mod">
          <ac:chgData name="Hakola Antti" userId="65992f85-13c6-4cb4-8e3e-57db52c3c016" providerId="ADAL" clId="{ACDDEA02-F0C8-4B69-8E8A-5EDB17AC0478}" dt="2026-04-29T07:07:48.986" v="5958" actId="1076"/>
          <ac:picMkLst>
            <pc:docMk/>
            <pc:sldMk cId="454793134" sldId="420"/>
            <ac:picMk id="65" creationId="{55B93F4A-5488-ED6C-19C3-06E0157B3DB2}"/>
          </ac:picMkLst>
        </pc:picChg>
        <pc:cxnChg chg="mod">
          <ac:chgData name="Hakola Antti" userId="65992f85-13c6-4cb4-8e3e-57db52c3c016" providerId="ADAL" clId="{ACDDEA02-F0C8-4B69-8E8A-5EDB17AC0478}" dt="2026-04-29T07:07:45.134" v="5957" actId="14100"/>
          <ac:cxnSpMkLst>
            <pc:docMk/>
            <pc:sldMk cId="454793134" sldId="420"/>
            <ac:cxnSpMk id="62" creationId="{32DDC0CB-737B-9067-6884-CF3E654B88C6}"/>
          </ac:cxnSpMkLst>
        </pc:cxnChg>
      </pc:sldChg>
      <pc:sldChg chg="addSp modSp new mod">
        <pc:chgData name="Hakola Antti" userId="65992f85-13c6-4cb4-8e3e-57db52c3c016" providerId="ADAL" clId="{ACDDEA02-F0C8-4B69-8E8A-5EDB17AC0478}" dt="2026-04-28T11:50:27.519" v="5674" actId="115"/>
        <pc:sldMkLst>
          <pc:docMk/>
          <pc:sldMk cId="1938979290" sldId="421"/>
        </pc:sldMkLst>
        <pc:spChg chg="mod">
          <ac:chgData name="Hakola Antti" userId="65992f85-13c6-4cb4-8e3e-57db52c3c016" providerId="ADAL" clId="{ACDDEA02-F0C8-4B69-8E8A-5EDB17AC0478}" dt="2026-04-27T12:56:08.427" v="3372" actId="20577"/>
          <ac:spMkLst>
            <pc:docMk/>
            <pc:sldMk cId="1938979290" sldId="421"/>
            <ac:spMk id="2" creationId="{2193C22C-A645-588B-2127-2C6E4B08B855}"/>
          </ac:spMkLst>
        </pc:spChg>
        <pc:spChg chg="add mod">
          <ac:chgData name="Hakola Antti" userId="65992f85-13c6-4cb4-8e3e-57db52c3c016" providerId="ADAL" clId="{ACDDEA02-F0C8-4B69-8E8A-5EDB17AC0478}" dt="2026-04-28T11:50:27.519" v="5674" actId="115"/>
          <ac:spMkLst>
            <pc:docMk/>
            <pc:sldMk cId="1938979290" sldId="421"/>
            <ac:spMk id="5" creationId="{39A52B52-D6A9-BDEB-9F8E-31152485CCE5}"/>
          </ac:spMkLst>
        </pc:spChg>
        <pc:spChg chg="add mod">
          <ac:chgData name="Hakola Antti" userId="65992f85-13c6-4cb4-8e3e-57db52c3c016" providerId="ADAL" clId="{ACDDEA02-F0C8-4B69-8E8A-5EDB17AC0478}" dt="2026-04-27T13:22:27.975" v="4214" actId="1076"/>
          <ac:spMkLst>
            <pc:docMk/>
            <pc:sldMk cId="1938979290" sldId="421"/>
            <ac:spMk id="7" creationId="{DCC2157F-B962-6533-3482-BD86E296CD84}"/>
          </ac:spMkLst>
        </pc:spChg>
        <pc:spChg chg="add mod">
          <ac:chgData name="Hakola Antti" userId="65992f85-13c6-4cb4-8e3e-57db52c3c016" providerId="ADAL" clId="{ACDDEA02-F0C8-4B69-8E8A-5EDB17AC0478}" dt="2026-04-27T13:22:38.568" v="4216" actId="1076"/>
          <ac:spMkLst>
            <pc:docMk/>
            <pc:sldMk cId="1938979290" sldId="421"/>
            <ac:spMk id="9" creationId="{AB38B7A9-953B-5CA6-232D-9F0E59CA5EF6}"/>
          </ac:spMkLst>
        </pc:spChg>
        <pc:graphicFrameChg chg="add mod">
          <ac:chgData name="Hakola Antti" userId="65992f85-13c6-4cb4-8e3e-57db52c3c016" providerId="ADAL" clId="{ACDDEA02-F0C8-4B69-8E8A-5EDB17AC0478}" dt="2026-04-27T13:22:27.975" v="4214" actId="1076"/>
          <ac:graphicFrameMkLst>
            <pc:docMk/>
            <pc:sldMk cId="1938979290" sldId="421"/>
            <ac:graphicFrameMk id="6" creationId="{426836B3-7480-8D48-AC48-3920ECB690FA}"/>
          </ac:graphicFrameMkLst>
        </pc:graphicFrameChg>
        <pc:graphicFrameChg chg="add mod">
          <ac:chgData name="Hakola Antti" userId="65992f85-13c6-4cb4-8e3e-57db52c3c016" providerId="ADAL" clId="{ACDDEA02-F0C8-4B69-8E8A-5EDB17AC0478}" dt="2026-04-27T13:22:22.435" v="4213" actId="1076"/>
          <ac:graphicFrameMkLst>
            <pc:docMk/>
            <pc:sldMk cId="1938979290" sldId="421"/>
            <ac:graphicFrameMk id="8" creationId="{E4A003A9-84BC-7050-DB34-3CFDCDBAD218}"/>
          </ac:graphicFrameMkLst>
        </pc:graphicFrameChg>
      </pc:sldChg>
      <pc:sldChg chg="addSp modSp new mod">
        <pc:chgData name="Hakola Antti" userId="65992f85-13c6-4cb4-8e3e-57db52c3c016" providerId="ADAL" clId="{ACDDEA02-F0C8-4B69-8E8A-5EDB17AC0478}" dt="2026-04-29T10:26:52.875" v="6372" actId="20577"/>
        <pc:sldMkLst>
          <pc:docMk/>
          <pc:sldMk cId="894701762" sldId="422"/>
        </pc:sldMkLst>
        <pc:spChg chg="mod">
          <ac:chgData name="Hakola Antti" userId="65992f85-13c6-4cb4-8e3e-57db52c3c016" providerId="ADAL" clId="{ACDDEA02-F0C8-4B69-8E8A-5EDB17AC0478}" dt="2026-04-27T13:23:33.002" v="4250" actId="20577"/>
          <ac:spMkLst>
            <pc:docMk/>
            <pc:sldMk cId="894701762" sldId="422"/>
            <ac:spMk id="2" creationId="{B7ECF3D1-8412-094F-F29B-8F4DA85620FC}"/>
          </ac:spMkLst>
        </pc:spChg>
        <pc:spChg chg="add mod">
          <ac:chgData name="Hakola Antti" userId="65992f85-13c6-4cb4-8e3e-57db52c3c016" providerId="ADAL" clId="{ACDDEA02-F0C8-4B69-8E8A-5EDB17AC0478}" dt="2026-04-29T10:26:52.875" v="6372" actId="20577"/>
          <ac:spMkLst>
            <pc:docMk/>
            <pc:sldMk cId="894701762" sldId="422"/>
            <ac:spMk id="5" creationId="{2F149F8D-8A1E-E6D8-DDAA-A159EC47CAE5}"/>
          </ac:spMkLst>
        </pc:spChg>
        <pc:spChg chg="add mod">
          <ac:chgData name="Hakola Antti" userId="65992f85-13c6-4cb4-8e3e-57db52c3c016" providerId="ADAL" clId="{ACDDEA02-F0C8-4B69-8E8A-5EDB17AC0478}" dt="2026-04-27T13:31:57.082" v="4647" actId="207"/>
          <ac:spMkLst>
            <pc:docMk/>
            <pc:sldMk cId="894701762" sldId="422"/>
            <ac:spMk id="6" creationId="{EFE334ED-ECDB-22A9-D550-E67902C2FFEE}"/>
          </ac:spMkLst>
        </pc:spChg>
        <pc:spChg chg="add mod">
          <ac:chgData name="Hakola Antti" userId="65992f85-13c6-4cb4-8e3e-57db52c3c016" providerId="ADAL" clId="{ACDDEA02-F0C8-4B69-8E8A-5EDB17AC0478}" dt="2026-04-27T13:32:12.765" v="4648"/>
          <ac:spMkLst>
            <pc:docMk/>
            <pc:sldMk cId="894701762" sldId="422"/>
            <ac:spMk id="7" creationId="{BC89DB4E-5DCF-DC4E-C87C-3FA294E8BCBC}"/>
          </ac:spMkLst>
        </pc:spChg>
        <pc:spChg chg="add mod">
          <ac:chgData name="Hakola Antti" userId="65992f85-13c6-4cb4-8e3e-57db52c3c016" providerId="ADAL" clId="{ACDDEA02-F0C8-4B69-8E8A-5EDB17AC0478}" dt="2026-04-27T13:24:46.739" v="4251"/>
          <ac:spMkLst>
            <pc:docMk/>
            <pc:sldMk cId="894701762" sldId="422"/>
            <ac:spMk id="8" creationId="{9BD4A64F-F16A-F2A1-7AF1-8A06C2F7BE3C}"/>
          </ac:spMkLst>
        </pc:spChg>
        <pc:spChg chg="add mod">
          <ac:chgData name="Hakola Antti" userId="65992f85-13c6-4cb4-8e3e-57db52c3c016" providerId="ADAL" clId="{ACDDEA02-F0C8-4B69-8E8A-5EDB17AC0478}" dt="2026-04-27T13:24:46.739" v="4251"/>
          <ac:spMkLst>
            <pc:docMk/>
            <pc:sldMk cId="894701762" sldId="422"/>
            <ac:spMk id="9" creationId="{6E75D5D5-4622-4955-84BF-427AA1966310}"/>
          </ac:spMkLst>
        </pc:spChg>
      </pc:sldChg>
      <pc:sldChg chg="modSp add mod">
        <pc:chgData name="Hakola Antti" userId="65992f85-13c6-4cb4-8e3e-57db52c3c016" providerId="ADAL" clId="{ACDDEA02-F0C8-4B69-8E8A-5EDB17AC0478}" dt="2026-04-29T06:58:32.232" v="5710"/>
        <pc:sldMkLst>
          <pc:docMk/>
          <pc:sldMk cId="85372751" sldId="423"/>
        </pc:sldMkLst>
        <pc:spChg chg="mod">
          <ac:chgData name="Hakola Antti" userId="65992f85-13c6-4cb4-8e3e-57db52c3c016" providerId="ADAL" clId="{ACDDEA02-F0C8-4B69-8E8A-5EDB17AC0478}" dt="2026-04-29T06:58:32.232" v="5710"/>
          <ac:spMkLst>
            <pc:docMk/>
            <pc:sldMk cId="85372751" sldId="423"/>
            <ac:spMk id="6" creationId="{85E3C638-4C48-CFD4-638A-9F8052F0245B}"/>
          </ac:spMkLst>
        </pc:spChg>
      </pc:sldChg>
      <pc:sldMasterChg chg="modSldLayout">
        <pc:chgData name="Hakola Antti" userId="65992f85-13c6-4cb4-8e3e-57db52c3c016" providerId="ADAL" clId="{ACDDEA02-F0C8-4B69-8E8A-5EDB17AC0478}" dt="2026-04-26T15:06:06.122" v="21"/>
        <pc:sldMasterMkLst>
          <pc:docMk/>
          <pc:sldMasterMk cId="0" sldId="2147483648"/>
        </pc:sldMasterMkLst>
        <pc:sldLayoutChg chg="modSp mod">
          <pc:chgData name="Hakola Antti" userId="65992f85-13c6-4cb4-8e3e-57db52c3c016" providerId="ADAL" clId="{ACDDEA02-F0C8-4B69-8E8A-5EDB17AC0478}" dt="2026-04-26T15:05:51.334" v="19" actId="20577"/>
          <pc:sldLayoutMkLst>
            <pc:docMk/>
            <pc:sldMasterMk cId="0" sldId="2147483648"/>
            <pc:sldLayoutMk cId="0" sldId="2147483650"/>
          </pc:sldLayoutMkLst>
          <pc:spChg chg="mod">
            <ac:chgData name="Hakola Antti" userId="65992f85-13c6-4cb4-8e3e-57db52c3c016" providerId="ADAL" clId="{ACDDEA02-F0C8-4B69-8E8A-5EDB17AC0478}" dt="2026-04-26T15:05:51.334" v="19" actId="20577"/>
            <ac:spMkLst>
              <pc:docMk/>
              <pc:sldMasterMk cId="0" sldId="2147483648"/>
              <pc:sldLayoutMk cId="0" sldId="2147483650"/>
              <ac:spMk id="8" creationId="{00000000-0000-0000-0000-000000000000}"/>
            </ac:spMkLst>
          </pc:spChg>
        </pc:sldLayoutChg>
        <pc:sldLayoutChg chg="modSp">
          <pc:chgData name="Hakola Antti" userId="65992f85-13c6-4cb4-8e3e-57db52c3c016" providerId="ADAL" clId="{ACDDEA02-F0C8-4B69-8E8A-5EDB17AC0478}" dt="2026-04-26T15:05:59.862" v="20"/>
          <pc:sldLayoutMkLst>
            <pc:docMk/>
            <pc:sldMasterMk cId="0" sldId="2147483648"/>
            <pc:sldLayoutMk cId="0" sldId="2147483651"/>
          </pc:sldLayoutMkLst>
          <pc:spChg chg="mod">
            <ac:chgData name="Hakola Antti" userId="65992f85-13c6-4cb4-8e3e-57db52c3c016" providerId="ADAL" clId="{ACDDEA02-F0C8-4B69-8E8A-5EDB17AC0478}" dt="2026-04-26T15:05:59.862" v="20"/>
            <ac:spMkLst>
              <pc:docMk/>
              <pc:sldMasterMk cId="0" sldId="2147483648"/>
              <pc:sldLayoutMk cId="0" sldId="2147483651"/>
              <ac:spMk id="8" creationId="{00000000-0000-0000-0000-000000000000}"/>
            </ac:spMkLst>
          </pc:spChg>
        </pc:sldLayoutChg>
        <pc:sldLayoutChg chg="modSp">
          <pc:chgData name="Hakola Antti" userId="65992f85-13c6-4cb4-8e3e-57db52c3c016" providerId="ADAL" clId="{ACDDEA02-F0C8-4B69-8E8A-5EDB17AC0478}" dt="2026-04-26T15:06:06.122" v="21"/>
          <pc:sldLayoutMkLst>
            <pc:docMk/>
            <pc:sldMasterMk cId="0" sldId="2147483648"/>
            <pc:sldLayoutMk cId="0" sldId="2147483652"/>
          </pc:sldLayoutMkLst>
          <pc:spChg chg="mod">
            <ac:chgData name="Hakola Antti" userId="65992f85-13c6-4cb4-8e3e-57db52c3c016" providerId="ADAL" clId="{ACDDEA02-F0C8-4B69-8E8A-5EDB17AC0478}" dt="2026-04-26T15:06:06.122" v="21"/>
            <ac:spMkLst>
              <pc:docMk/>
              <pc:sldMasterMk cId="0" sldId="2147483648"/>
              <pc:sldLayoutMk cId="0" sldId="2147483652"/>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SPB kick-off meeting | 29 April 2026</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SPB kick-off meeting | 29 April 2026</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692581"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SPB kick-off meeting | 29 April 2026</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hyperlink" Target="mailto:s.brezinsek@fz-juelich.de" TargetMode="External"/><Relationship Id="rId2" Type="http://schemas.openxmlformats.org/officeDocument/2006/relationships/hyperlink" Target="mailto:antti.Hakola@vtt.fi" TargetMode="External"/><Relationship Id="rId1" Type="http://schemas.openxmlformats.org/officeDocument/2006/relationships/slideLayout" Target="../slideLayouts/slideLayout3.xml"/><Relationship Id="rId4" Type="http://schemas.openxmlformats.org/officeDocument/2006/relationships/hyperlink" Target="mailto:david.douai@cea.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tif"/><Relationship Id="rId7" Type="http://schemas.openxmlformats.org/officeDocument/2006/relationships/oleObject" Target="../embeddings/oleObject2.bin"/><Relationship Id="rId2" Type="http://schemas.openxmlformats.org/officeDocument/2006/relationships/image" Target="../media/image10.tiff"/><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11184864" cy="620251"/>
          </a:xfrm>
        </p:spPr>
        <p:txBody>
          <a:bodyPr>
            <a:normAutofit/>
          </a:bodyPr>
          <a:lstStyle/>
          <a:p>
            <a:pPr>
              <a:defRPr/>
            </a:pPr>
            <a:r>
              <a:rPr lang="en-US" sz="3200" dirty="0"/>
              <a:t>SP B kick-off meeting 2026</a:t>
            </a:r>
            <a:endParaRPr sz="3200" dirty="0"/>
          </a:p>
        </p:txBody>
      </p:sp>
      <p:sp>
        <p:nvSpPr>
          <p:cNvPr id="3" name="Text Placeholder 2"/>
          <p:cNvSpPr>
            <a:spLocks noGrp="1"/>
          </p:cNvSpPr>
          <p:nvPr>
            <p:ph type="body" sz="quarter" idx="10"/>
          </p:nvPr>
        </p:nvSpPr>
        <p:spPr bwMode="auto"/>
        <p:txBody>
          <a:bodyPr/>
          <a:lstStyle/>
          <a:p>
            <a:pPr>
              <a:defRPr/>
            </a:pPr>
            <a:r>
              <a:rPr lang="en-GB" dirty="0"/>
              <a:t>Antti Hakola</a:t>
            </a:r>
            <a:endParaRPr dirty="0"/>
          </a:p>
        </p:txBody>
      </p:sp>
      <p:sp>
        <p:nvSpPr>
          <p:cNvPr id="4" name="Text Placeholder 3"/>
          <p:cNvSpPr>
            <a:spLocks noGrp="1"/>
          </p:cNvSpPr>
          <p:nvPr>
            <p:ph type="body" sz="quarter" idx="11"/>
          </p:nvPr>
        </p:nvSpPr>
        <p:spPr bwMode="auto">
          <a:xfrm>
            <a:off x="407367" y="4159259"/>
            <a:ext cx="11350623" cy="990299"/>
          </a:xfrm>
        </p:spPr>
        <p:txBody>
          <a:bodyPr>
            <a:normAutofit/>
          </a:bodyPr>
          <a:lstStyle/>
          <a:p>
            <a:pPr>
              <a:defRPr/>
            </a:pPr>
            <a:r>
              <a:rPr lang="en-GB" sz="1600" dirty="0"/>
              <a:t>On behalf of the SP B team and task holders</a:t>
            </a:r>
            <a:endParaRPr sz="16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r>
              <a:rPr lang="en-GB" dirty="0"/>
              <a:t>Overview and discussion of tasks, 29 April,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C22C-A645-588B-2127-2C6E4B08B855}"/>
              </a:ext>
            </a:extLst>
          </p:cNvPr>
          <p:cNvSpPr>
            <a:spLocks noGrp="1"/>
          </p:cNvSpPr>
          <p:nvPr>
            <p:ph type="title"/>
          </p:nvPr>
        </p:nvSpPr>
        <p:spPr/>
        <p:txBody>
          <a:bodyPr/>
          <a:lstStyle/>
          <a:p>
            <a:r>
              <a:rPr lang="fi-FI" dirty="0"/>
              <a:t>SP B.3 </a:t>
            </a:r>
            <a:r>
              <a:rPr lang="fi-FI" dirty="0" err="1"/>
              <a:t>activities</a:t>
            </a:r>
            <a:r>
              <a:rPr lang="fi-FI" dirty="0"/>
              <a:t> in 2026</a:t>
            </a:r>
          </a:p>
        </p:txBody>
      </p:sp>
      <p:sp>
        <p:nvSpPr>
          <p:cNvPr id="3" name="Footer Placeholder 2">
            <a:extLst>
              <a:ext uri="{FF2B5EF4-FFF2-40B4-BE49-F238E27FC236}">
                <a16:creationId xmlns:a16="http://schemas.microsoft.com/office/drawing/2014/main" id="{3008044E-3537-0E9E-1D1A-D25963C12903}"/>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7A1C3BDF-E7A5-77BA-4241-B5BA1FB5C31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5" name="TextBox 4">
            <a:extLst>
              <a:ext uri="{FF2B5EF4-FFF2-40B4-BE49-F238E27FC236}">
                <a16:creationId xmlns:a16="http://schemas.microsoft.com/office/drawing/2014/main" id="{39A52B52-D6A9-BDEB-9F8E-31152485CCE5}"/>
              </a:ext>
            </a:extLst>
          </p:cNvPr>
          <p:cNvSpPr txBox="1"/>
          <p:nvPr/>
        </p:nvSpPr>
        <p:spPr bwMode="auto">
          <a:xfrm>
            <a:off x="199995" y="1153391"/>
            <a:ext cx="7796850" cy="4985980"/>
          </a:xfrm>
          <a:prstGeom prst="rect">
            <a:avLst/>
          </a:prstGeom>
          <a:noFill/>
        </p:spPr>
        <p:txBody>
          <a:bodyPr wrap="square" rtlCol="0">
            <a:spAutoFit/>
          </a:bodyPr>
          <a:lstStyle/>
          <a:p>
            <a:pPr marL="285750" indent="-285750">
              <a:buFont typeface="Arial" panose="020B0604020202020204" pitchFamily="34" charset="0"/>
              <a:buChar char="•"/>
            </a:pPr>
            <a:r>
              <a:rPr lang="fi-FI" b="1" dirty="0" err="1">
                <a:solidFill>
                  <a:srgbClr val="FF0000"/>
                </a:solidFill>
              </a:rPr>
              <a:t>Production</a:t>
            </a:r>
            <a:r>
              <a:rPr lang="fi-FI" b="1" dirty="0">
                <a:solidFill>
                  <a:srgbClr val="FF0000"/>
                </a:solidFill>
              </a:rPr>
              <a:t> and </a:t>
            </a:r>
            <a:r>
              <a:rPr lang="fi-FI" b="1" dirty="0" err="1">
                <a:solidFill>
                  <a:srgbClr val="FF0000"/>
                </a:solidFill>
              </a:rPr>
              <a:t>characterization</a:t>
            </a:r>
            <a:r>
              <a:rPr lang="fi-FI" b="1" dirty="0">
                <a:solidFill>
                  <a:srgbClr val="FF0000"/>
                </a:solidFill>
              </a:rPr>
              <a:t> of B </a:t>
            </a:r>
            <a:r>
              <a:rPr lang="fi-FI" b="1" dirty="0" err="1">
                <a:solidFill>
                  <a:srgbClr val="FF0000"/>
                </a:solidFill>
              </a:rPr>
              <a:t>layers</a:t>
            </a:r>
            <a:endParaRPr lang="fi-FI" b="1" dirty="0">
              <a:solidFill>
                <a:srgbClr val="FF0000"/>
              </a:solidFill>
            </a:endParaRPr>
          </a:p>
          <a:p>
            <a:pPr marL="742950" lvl="1" indent="-285750">
              <a:buFont typeface="Wingdings" panose="05000000000000000000" pitchFamily="2" charset="2"/>
              <a:buChar char="ü"/>
            </a:pPr>
            <a:r>
              <a:rPr lang="fi-FI" u="sng" dirty="0" err="1"/>
              <a:t>Production</a:t>
            </a:r>
            <a:r>
              <a:rPr lang="fi-FI" dirty="0"/>
              <a:t> – </a:t>
            </a:r>
            <a:r>
              <a:rPr lang="fi-FI" dirty="0" err="1"/>
              <a:t>see</a:t>
            </a:r>
            <a:r>
              <a:rPr lang="fi-FI" dirty="0"/>
              <a:t> </a:t>
            </a:r>
            <a:r>
              <a:rPr lang="fi-FI" dirty="0" err="1"/>
              <a:t>separate</a:t>
            </a:r>
            <a:r>
              <a:rPr lang="fi-FI" dirty="0"/>
              <a:t> </a:t>
            </a:r>
            <a:r>
              <a:rPr lang="fi-FI" dirty="0" err="1"/>
              <a:t>talks</a:t>
            </a:r>
            <a:r>
              <a:rPr lang="fi-FI" dirty="0"/>
              <a:t> </a:t>
            </a:r>
            <a:r>
              <a:rPr lang="fi-FI" dirty="0" err="1"/>
              <a:t>by</a:t>
            </a:r>
            <a:r>
              <a:rPr lang="fi-FI" dirty="0"/>
              <a:t> C. Porosnicu and D. </a:t>
            </a:r>
            <a:r>
              <a:rPr lang="fi-FI" dirty="0" err="1"/>
              <a:t>Dellasega</a:t>
            </a:r>
            <a:endParaRPr lang="fi-FI" dirty="0"/>
          </a:p>
          <a:p>
            <a:pPr marL="742950" lvl="1" indent="-285750">
              <a:buFont typeface="Wingdings" panose="05000000000000000000" pitchFamily="2" charset="2"/>
              <a:buChar char="ü"/>
            </a:pPr>
            <a:r>
              <a:rPr lang="en-US" u="sng" dirty="0"/>
              <a:t>Role of oxygen in B layers </a:t>
            </a:r>
            <a:r>
              <a:rPr lang="en-US" dirty="0"/>
              <a:t>– expose layers to low-energy O beams and study both O inclusions and fuel retention in the films</a:t>
            </a:r>
            <a:endParaRPr lang="fi-FI" dirty="0"/>
          </a:p>
          <a:p>
            <a:pPr marL="742950" lvl="1" indent="-285750">
              <a:buFont typeface="Wingdings" panose="05000000000000000000" pitchFamily="2" charset="2"/>
              <a:buChar char="ü"/>
            </a:pPr>
            <a:r>
              <a:rPr lang="fi-FI" dirty="0" err="1"/>
              <a:t>Biggest</a:t>
            </a:r>
            <a:r>
              <a:rPr lang="fi-FI" dirty="0"/>
              <a:t> </a:t>
            </a:r>
            <a:r>
              <a:rPr lang="fi-FI" dirty="0" err="1"/>
              <a:t>analysis</a:t>
            </a:r>
            <a:r>
              <a:rPr lang="fi-FI" dirty="0"/>
              <a:t> </a:t>
            </a:r>
            <a:r>
              <a:rPr lang="fi-FI" dirty="0" err="1"/>
              <a:t>needs</a:t>
            </a:r>
            <a:r>
              <a:rPr lang="fi-FI" dirty="0"/>
              <a:t> for B </a:t>
            </a:r>
            <a:r>
              <a:rPr lang="fi-FI" dirty="0" err="1"/>
              <a:t>layers</a:t>
            </a:r>
            <a:r>
              <a:rPr lang="fi-FI" dirty="0"/>
              <a:t> </a:t>
            </a:r>
            <a:r>
              <a:rPr lang="fi-FI" dirty="0" err="1"/>
              <a:t>arising</a:t>
            </a:r>
            <a:r>
              <a:rPr lang="fi-FI" dirty="0"/>
              <a:t> </a:t>
            </a:r>
            <a:r>
              <a:rPr lang="fi-FI" dirty="0" err="1"/>
              <a:t>from</a:t>
            </a:r>
            <a:r>
              <a:rPr lang="fi-FI" dirty="0"/>
              <a:t> </a:t>
            </a:r>
            <a:r>
              <a:rPr lang="fi-FI" dirty="0" err="1"/>
              <a:t>last</a:t>
            </a:r>
            <a:r>
              <a:rPr lang="fi-FI" dirty="0"/>
              <a:t> </a:t>
            </a:r>
            <a:r>
              <a:rPr lang="fi-FI" dirty="0" err="1"/>
              <a:t>year’s</a:t>
            </a:r>
            <a:r>
              <a:rPr lang="fi-FI" dirty="0"/>
              <a:t> </a:t>
            </a:r>
            <a:r>
              <a:rPr lang="fi-FI" dirty="0" err="1"/>
              <a:t>experiments</a:t>
            </a:r>
            <a:endParaRPr lang="fi-FI" dirty="0"/>
          </a:p>
          <a:p>
            <a:pPr marL="1200150" lvl="2" indent="-285750">
              <a:buFont typeface="Courier New" panose="02070309020205020404" pitchFamily="49" charset="0"/>
              <a:buChar char="o"/>
            </a:pPr>
            <a:r>
              <a:rPr lang="fi-FI" sz="1600" dirty="0" err="1"/>
              <a:t>Different</a:t>
            </a:r>
            <a:r>
              <a:rPr lang="fi-FI" sz="1600" dirty="0"/>
              <a:t> </a:t>
            </a:r>
            <a:r>
              <a:rPr lang="fi-FI" sz="1600" dirty="0" err="1"/>
              <a:t>chemical</a:t>
            </a:r>
            <a:r>
              <a:rPr lang="fi-FI" sz="1600" dirty="0"/>
              <a:t> </a:t>
            </a:r>
            <a:r>
              <a:rPr lang="fi-FI" sz="1600" dirty="0" err="1"/>
              <a:t>phases</a:t>
            </a:r>
            <a:r>
              <a:rPr lang="fi-FI" sz="1600" dirty="0"/>
              <a:t> and </a:t>
            </a:r>
            <a:r>
              <a:rPr lang="fi-FI" sz="1600" dirty="0" err="1"/>
              <a:t>structures</a:t>
            </a:r>
            <a:endParaRPr lang="fi-FI" sz="1600" dirty="0"/>
          </a:p>
          <a:p>
            <a:pPr marL="1200150" lvl="2" indent="-285750">
              <a:buFont typeface="Courier New" panose="02070309020205020404" pitchFamily="49" charset="0"/>
              <a:buChar char="o"/>
            </a:pPr>
            <a:r>
              <a:rPr lang="fi-FI" sz="1600" dirty="0" err="1"/>
              <a:t>Permeation</a:t>
            </a:r>
            <a:r>
              <a:rPr lang="fi-FI" sz="1600" dirty="0"/>
              <a:t> and </a:t>
            </a:r>
            <a:r>
              <a:rPr lang="fi-FI" sz="1600" dirty="0" err="1"/>
              <a:t>retention</a:t>
            </a:r>
            <a:r>
              <a:rPr lang="fi-FI" sz="1600" dirty="0"/>
              <a:t> </a:t>
            </a:r>
            <a:r>
              <a:rPr lang="fi-FI" sz="1600" dirty="0" err="1"/>
              <a:t>characteristics</a:t>
            </a:r>
            <a:endParaRPr lang="fi-FI" sz="1600" dirty="0"/>
          </a:p>
          <a:p>
            <a:pPr marL="1200150" lvl="2" indent="-285750">
              <a:buFont typeface="Courier New" panose="02070309020205020404" pitchFamily="49" charset="0"/>
              <a:buChar char="o"/>
            </a:pPr>
            <a:r>
              <a:rPr lang="fi-FI" sz="1600" dirty="0" err="1"/>
              <a:t>Oxidization</a:t>
            </a:r>
            <a:r>
              <a:rPr lang="fi-FI" sz="1600" dirty="0"/>
              <a:t> and </a:t>
            </a:r>
            <a:r>
              <a:rPr lang="fi-FI" sz="1600" dirty="0" err="1"/>
              <a:t>evolution</a:t>
            </a:r>
            <a:r>
              <a:rPr lang="fi-FI" sz="1600" dirty="0"/>
              <a:t> </a:t>
            </a:r>
            <a:r>
              <a:rPr lang="fi-FI" sz="1600" dirty="0" err="1"/>
              <a:t>with</a:t>
            </a:r>
            <a:r>
              <a:rPr lang="fi-FI" sz="1600" dirty="0"/>
              <a:t> air </a:t>
            </a:r>
            <a:r>
              <a:rPr lang="fi-FI" sz="1600" dirty="0" err="1"/>
              <a:t>exposure</a:t>
            </a:r>
            <a:endParaRPr lang="fi-FI" sz="1600" dirty="0"/>
          </a:p>
          <a:p>
            <a:pPr marL="1200150" lvl="2" indent="-285750">
              <a:buFont typeface="Courier New" panose="02070309020205020404" pitchFamily="49" charset="0"/>
              <a:buChar char="o"/>
            </a:pPr>
            <a:r>
              <a:rPr lang="fi-FI" sz="1600" dirty="0" err="1"/>
              <a:t>Erosion</a:t>
            </a:r>
            <a:r>
              <a:rPr lang="fi-FI" sz="1600" dirty="0"/>
              <a:t> and deposition </a:t>
            </a:r>
            <a:r>
              <a:rPr lang="fi-FI" sz="1600" dirty="0" err="1"/>
              <a:t>patterns</a:t>
            </a:r>
            <a:r>
              <a:rPr lang="fi-FI" sz="1600" dirty="0"/>
              <a:t> </a:t>
            </a:r>
            <a:r>
              <a:rPr lang="fi-FI" sz="1600" dirty="0" err="1"/>
              <a:t>following</a:t>
            </a:r>
            <a:r>
              <a:rPr lang="fi-FI" sz="1600" dirty="0"/>
              <a:t> plasma </a:t>
            </a:r>
            <a:r>
              <a:rPr lang="fi-FI" sz="1600" dirty="0" err="1"/>
              <a:t>exposure</a:t>
            </a:r>
            <a:endParaRPr lang="fi-FI" sz="1600" dirty="0"/>
          </a:p>
          <a:p>
            <a:pPr marL="1200150" lvl="2" indent="-285750">
              <a:buFont typeface="Courier New" panose="02070309020205020404" pitchFamily="49" charset="0"/>
              <a:buChar char="o"/>
            </a:pPr>
            <a:r>
              <a:rPr lang="fi-FI" sz="1600" dirty="0"/>
              <a:t>…</a:t>
            </a:r>
          </a:p>
          <a:p>
            <a:pPr marL="285750" indent="-285750">
              <a:spcBef>
                <a:spcPts val="1200"/>
              </a:spcBef>
              <a:buFont typeface="Arial" panose="020B0604020202020204" pitchFamily="34" charset="0"/>
              <a:buChar char="•"/>
            </a:pPr>
            <a:r>
              <a:rPr lang="fi-FI" b="1" dirty="0" err="1">
                <a:solidFill>
                  <a:srgbClr val="0070C0"/>
                </a:solidFill>
              </a:rPr>
              <a:t>Production</a:t>
            </a:r>
            <a:r>
              <a:rPr lang="fi-FI" b="1" dirty="0">
                <a:solidFill>
                  <a:srgbClr val="0070C0"/>
                </a:solidFill>
              </a:rPr>
              <a:t> and </a:t>
            </a:r>
            <a:r>
              <a:rPr lang="fi-FI" b="1" dirty="0" err="1">
                <a:solidFill>
                  <a:srgbClr val="0070C0"/>
                </a:solidFill>
              </a:rPr>
              <a:t>characterization</a:t>
            </a:r>
            <a:r>
              <a:rPr lang="fi-FI" b="1" dirty="0">
                <a:solidFill>
                  <a:srgbClr val="0070C0"/>
                </a:solidFill>
              </a:rPr>
              <a:t> of W </a:t>
            </a:r>
            <a:r>
              <a:rPr lang="fi-FI" b="1" dirty="0" err="1">
                <a:solidFill>
                  <a:srgbClr val="0070C0"/>
                </a:solidFill>
              </a:rPr>
              <a:t>layers</a:t>
            </a:r>
            <a:endParaRPr lang="fi-FI" b="1" dirty="0">
              <a:solidFill>
                <a:srgbClr val="0070C0"/>
              </a:solidFill>
            </a:endParaRPr>
          </a:p>
          <a:p>
            <a:pPr marL="742950" lvl="1" indent="-285750">
              <a:buFont typeface="Wingdings" panose="05000000000000000000" pitchFamily="2" charset="2"/>
              <a:buChar char="ü"/>
            </a:pPr>
            <a:r>
              <a:rPr lang="en-GB" altLang="en-US" dirty="0">
                <a:cs typeface="Arial" panose="020B0604020202020204" pitchFamily="34" charset="0"/>
              </a:rPr>
              <a:t>See SP B.1 talks for needs in linear plasma devices</a:t>
            </a:r>
          </a:p>
          <a:p>
            <a:pPr marL="742950" lvl="1" indent="-285750">
              <a:buFont typeface="Wingdings" panose="05000000000000000000" pitchFamily="2" charset="2"/>
              <a:buChar char="ü"/>
            </a:pPr>
            <a:r>
              <a:rPr lang="en-GB" altLang="en-US" dirty="0">
                <a:cs typeface="Arial" panose="020B0604020202020204" pitchFamily="34" charset="0"/>
              </a:rPr>
              <a:t>Using different deposition methods (DC magnetron sputtering DCMS, </a:t>
            </a:r>
            <a:r>
              <a:rPr lang="en-GB" altLang="en-US" dirty="0" err="1">
                <a:cs typeface="Arial" panose="020B0604020202020204" pitchFamily="34" charset="0"/>
              </a:rPr>
              <a:t>HiPIMS</a:t>
            </a:r>
            <a:r>
              <a:rPr lang="en-GB" altLang="en-US" dirty="0">
                <a:cs typeface="Arial" panose="020B0604020202020204" pitchFamily="34" charset="0"/>
              </a:rPr>
              <a:t>, CMSII etc.) at different deposition parameters to produce W coatings</a:t>
            </a:r>
          </a:p>
          <a:p>
            <a:pPr marL="1200150" lvl="2" indent="-285750">
              <a:buFont typeface="Courier New" panose="02070309020205020404" pitchFamily="49" charset="0"/>
              <a:buChar char="o"/>
            </a:pPr>
            <a:r>
              <a:rPr lang="en-US" altLang="en-US" sz="1600" u="sng" dirty="0">
                <a:cs typeface="Arial" panose="020B0604020202020204" pitchFamily="34" charset="0"/>
              </a:rPr>
              <a:t>Different crystallographic structure </a:t>
            </a:r>
            <a:r>
              <a:rPr lang="en-US" altLang="en-US" sz="1600" dirty="0">
                <a:cs typeface="Arial" panose="020B0604020202020204" pitchFamily="34" charset="0"/>
              </a:rPr>
              <a:t>for coatings deposited by different deposition methods </a:t>
            </a:r>
          </a:p>
          <a:p>
            <a:pPr marL="1200150" lvl="2" indent="-285750">
              <a:buFont typeface="Courier New" panose="02070309020205020404" pitchFamily="49" charset="0"/>
              <a:buChar char="o"/>
            </a:pPr>
            <a:r>
              <a:rPr lang="en-US" altLang="en-US" sz="1600" dirty="0">
                <a:cs typeface="Arial" panose="020B0604020202020204" pitchFamily="34" charset="0"/>
              </a:rPr>
              <a:t>Retention  capabilities potentially influenced?</a:t>
            </a:r>
          </a:p>
        </p:txBody>
      </p:sp>
      <p:graphicFrame>
        <p:nvGraphicFramePr>
          <p:cNvPr id="6" name="Object 72">
            <a:extLst>
              <a:ext uri="{FF2B5EF4-FFF2-40B4-BE49-F238E27FC236}">
                <a16:creationId xmlns:a16="http://schemas.microsoft.com/office/drawing/2014/main" id="{426836B3-7480-8D48-AC48-3920ECB690FA}"/>
              </a:ext>
            </a:extLst>
          </p:cNvPr>
          <p:cNvGraphicFramePr>
            <a:graphicFrameLocks noChangeAspect="1"/>
          </p:cNvGraphicFramePr>
          <p:nvPr>
            <p:extLst>
              <p:ext uri="{D42A27DB-BD31-4B8C-83A1-F6EECF244321}">
                <p14:modId xmlns:p14="http://schemas.microsoft.com/office/powerpoint/2010/main" val="3046950375"/>
              </p:ext>
            </p:extLst>
          </p:nvPr>
        </p:nvGraphicFramePr>
        <p:xfrm>
          <a:off x="8691817" y="887994"/>
          <a:ext cx="2843212" cy="2197100"/>
        </p:xfrm>
        <a:graphic>
          <a:graphicData uri="http://schemas.openxmlformats.org/presentationml/2006/ole">
            <mc:AlternateContent xmlns:mc="http://schemas.openxmlformats.org/markup-compatibility/2006">
              <mc:Choice xmlns:v="urn:schemas-microsoft-com:vml" Requires="v">
                <p:oleObj name="Graph" r:id="rId2" imgW="4023360" imgH="3108960" progId="Origin50.Graph">
                  <p:embed/>
                </p:oleObj>
              </mc:Choice>
              <mc:Fallback>
                <p:oleObj name="Graph" r:id="rId2" imgW="4023360" imgH="3108960" progId="Origin50.Graph">
                  <p:embed/>
                  <p:pic>
                    <p:nvPicPr>
                      <p:cNvPr id="6" name="Object 72">
                        <a:extLst>
                          <a:ext uri="{FF2B5EF4-FFF2-40B4-BE49-F238E27FC236}">
                            <a16:creationId xmlns:a16="http://schemas.microsoft.com/office/drawing/2014/main" id="{426836B3-7480-8D48-AC48-3920ECB69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817" y="887994"/>
                        <a:ext cx="2843212"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DCC2157F-B962-6533-3482-BD86E296CD84}"/>
              </a:ext>
            </a:extLst>
          </p:cNvPr>
          <p:cNvSpPr/>
          <p:nvPr/>
        </p:nvSpPr>
        <p:spPr>
          <a:xfrm>
            <a:off x="8775319" y="3022233"/>
            <a:ext cx="3053272" cy="276999"/>
          </a:xfrm>
          <a:prstGeom prst="rect">
            <a:avLst/>
          </a:prstGeom>
        </p:spPr>
        <p:txBody>
          <a:bodyPr wrap="none">
            <a:spAutoFit/>
          </a:bodyPr>
          <a:lstStyle/>
          <a:p>
            <a:pPr algn="ctr"/>
            <a:r>
              <a:rPr lang="en-GB" altLang="en-US" sz="1200" i="1" dirty="0">
                <a:latin typeface="Calibri" panose="020F0502020204030204" pitchFamily="34" charset="0"/>
                <a:cs typeface="Calibri" panose="020F0502020204030204" pitchFamily="34" charset="0"/>
              </a:rPr>
              <a:t>XRD </a:t>
            </a:r>
            <a:r>
              <a:rPr lang="en-GB" altLang="en-US" sz="1200" dirty="0">
                <a:latin typeface="Calibri" panose="020F0502020204030204" pitchFamily="34" charset="0"/>
                <a:cs typeface="Calibri" panose="020F0502020204030204" pitchFamily="34" charset="0"/>
              </a:rPr>
              <a:t>pattern for W coating deposited by </a:t>
            </a:r>
            <a:r>
              <a:rPr lang="en-GB" altLang="en-US" sz="1200" i="1" dirty="0">
                <a:latin typeface="Calibri" panose="020F0502020204030204" pitchFamily="34" charset="0"/>
                <a:cs typeface="Calibri" panose="020F0502020204030204" pitchFamily="34" charset="0"/>
              </a:rPr>
              <a:t>CMSII</a:t>
            </a:r>
          </a:p>
        </p:txBody>
      </p:sp>
      <p:graphicFrame>
        <p:nvGraphicFramePr>
          <p:cNvPr id="8" name="Object 74">
            <a:extLst>
              <a:ext uri="{FF2B5EF4-FFF2-40B4-BE49-F238E27FC236}">
                <a16:creationId xmlns:a16="http://schemas.microsoft.com/office/drawing/2014/main" id="{E4A003A9-84BC-7050-DB34-3CFDCDBAD218}"/>
              </a:ext>
            </a:extLst>
          </p:cNvPr>
          <p:cNvGraphicFramePr>
            <a:graphicFrameLocks noChangeAspect="1"/>
          </p:cNvGraphicFramePr>
          <p:nvPr>
            <p:extLst>
              <p:ext uri="{D42A27DB-BD31-4B8C-83A1-F6EECF244321}">
                <p14:modId xmlns:p14="http://schemas.microsoft.com/office/powerpoint/2010/main" val="411126331"/>
              </p:ext>
            </p:extLst>
          </p:nvPr>
        </p:nvGraphicFramePr>
        <p:xfrm>
          <a:off x="8691817" y="3299232"/>
          <a:ext cx="2843212" cy="2197100"/>
        </p:xfrm>
        <a:graphic>
          <a:graphicData uri="http://schemas.openxmlformats.org/presentationml/2006/ole">
            <mc:AlternateContent xmlns:mc="http://schemas.openxmlformats.org/markup-compatibility/2006">
              <mc:Choice xmlns:v="urn:schemas-microsoft-com:vml" Requires="v">
                <p:oleObj name="Graph" r:id="rId4" imgW="4023360" imgH="3108960" progId="Origin50.Graph">
                  <p:embed/>
                </p:oleObj>
              </mc:Choice>
              <mc:Fallback>
                <p:oleObj name="Graph" r:id="rId4" imgW="4023360" imgH="3108960" progId="Origin50.Graph">
                  <p:embed/>
                  <p:pic>
                    <p:nvPicPr>
                      <p:cNvPr id="8" name="Object 74">
                        <a:extLst>
                          <a:ext uri="{FF2B5EF4-FFF2-40B4-BE49-F238E27FC236}">
                            <a16:creationId xmlns:a16="http://schemas.microsoft.com/office/drawing/2014/main" id="{E4A003A9-84BC-7050-DB34-3CFDCDBAD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817" y="3299232"/>
                        <a:ext cx="2843212"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id="{AB38B7A9-953B-5CA6-232D-9F0E59CA5EF6}"/>
              </a:ext>
            </a:extLst>
          </p:cNvPr>
          <p:cNvSpPr/>
          <p:nvPr/>
        </p:nvSpPr>
        <p:spPr>
          <a:xfrm>
            <a:off x="8691817" y="5496332"/>
            <a:ext cx="3293536" cy="276999"/>
          </a:xfrm>
          <a:prstGeom prst="rect">
            <a:avLst/>
          </a:prstGeom>
        </p:spPr>
        <p:txBody>
          <a:bodyPr wrap="square">
            <a:spAutoFit/>
          </a:bodyPr>
          <a:lstStyle/>
          <a:p>
            <a:pPr algn="ctr"/>
            <a:r>
              <a:rPr lang="en-GB" altLang="en-US" sz="1200" i="1" dirty="0">
                <a:latin typeface="Calibri" panose="020F0502020204030204" pitchFamily="34" charset="0"/>
                <a:cs typeface="Calibri" panose="020F0502020204030204" pitchFamily="34" charset="0"/>
              </a:rPr>
              <a:t>XRD </a:t>
            </a:r>
            <a:r>
              <a:rPr lang="en-GB" altLang="en-US" sz="1200" dirty="0">
                <a:latin typeface="Calibri" panose="020F0502020204030204" pitchFamily="34" charset="0"/>
                <a:cs typeface="Calibri" panose="020F0502020204030204" pitchFamily="34" charset="0"/>
              </a:rPr>
              <a:t>pattern for W coating deposited by </a:t>
            </a:r>
            <a:r>
              <a:rPr lang="en-GB" altLang="en-US" sz="1200" i="1" dirty="0" err="1">
                <a:latin typeface="Calibri" panose="020F0502020204030204" pitchFamily="34" charset="0"/>
                <a:cs typeface="Calibri" panose="020F0502020204030204" pitchFamily="34" charset="0"/>
              </a:rPr>
              <a:t>HiPIMS</a:t>
            </a:r>
            <a:endParaRPr lang="en-GB" altLang="en-US"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97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F3D1-8412-094F-F29B-8F4DA85620FC}"/>
              </a:ext>
            </a:extLst>
          </p:cNvPr>
          <p:cNvSpPr>
            <a:spLocks noGrp="1"/>
          </p:cNvSpPr>
          <p:nvPr>
            <p:ph type="title"/>
          </p:nvPr>
        </p:nvSpPr>
        <p:spPr/>
        <p:txBody>
          <a:bodyPr/>
          <a:lstStyle/>
          <a:p>
            <a:r>
              <a:rPr lang="fi-FI" dirty="0"/>
              <a:t>Next </a:t>
            </a:r>
            <a:r>
              <a:rPr lang="fi-FI" dirty="0" err="1"/>
              <a:t>steps</a:t>
            </a:r>
            <a:endParaRPr lang="fi-FI" dirty="0"/>
          </a:p>
        </p:txBody>
      </p:sp>
      <p:sp>
        <p:nvSpPr>
          <p:cNvPr id="3" name="Footer Placeholder 2">
            <a:extLst>
              <a:ext uri="{FF2B5EF4-FFF2-40B4-BE49-F238E27FC236}">
                <a16:creationId xmlns:a16="http://schemas.microsoft.com/office/drawing/2014/main" id="{441ED57B-8FC2-C837-C2C3-E8C69CC5D288}"/>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C7461648-5EB6-B42E-97F0-8D4BE6B926BA}"/>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5" name="Inhaltsplatzhalter 2">
            <a:extLst>
              <a:ext uri="{FF2B5EF4-FFF2-40B4-BE49-F238E27FC236}">
                <a16:creationId xmlns:a16="http://schemas.microsoft.com/office/drawing/2014/main" id="{2F149F8D-8A1E-E6D8-DDAA-A159EC47CAE5}"/>
              </a:ext>
            </a:extLst>
          </p:cNvPr>
          <p:cNvSpPr txBox="1">
            <a:spLocks/>
          </p:cNvSpPr>
          <p:nvPr/>
        </p:nvSpPr>
        <p:spPr>
          <a:xfrm>
            <a:off x="457200" y="1052737"/>
            <a:ext cx="8229600" cy="2664296"/>
          </a:xfrm>
          <a:prstGeom prst="rect">
            <a:avLst/>
          </a:prstGeom>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nSpc>
                <a:spcPct val="90000"/>
              </a:lnSpc>
            </a:pPr>
            <a:r>
              <a:rPr lang="en-US" altLang="de-DE" sz="1800" dirty="0">
                <a:ea typeface="Arial" charset="0"/>
                <a:cs typeface="Arial" charset="0"/>
              </a:rPr>
              <a:t>Your SP B contact</a:t>
            </a:r>
          </a:p>
          <a:p>
            <a:pPr marL="0" indent="0">
              <a:lnSpc>
                <a:spcPct val="90000"/>
              </a:lnSpc>
              <a:buFont typeface="Arial"/>
              <a:buNone/>
            </a:pPr>
            <a:r>
              <a:rPr lang="en-US" altLang="de-DE" sz="1800" dirty="0">
                <a:ea typeface="Arial" charset="0"/>
                <a:cs typeface="Arial" charset="0"/>
              </a:rPr>
              <a:t>	Antti Hakola (</a:t>
            </a:r>
            <a:r>
              <a:rPr lang="en-US" altLang="de-DE" sz="1800" dirty="0">
                <a:ea typeface="Arial" charset="0"/>
                <a:cs typeface="Arial" charset="0"/>
                <a:hlinkClick r:id="rId2"/>
              </a:rPr>
              <a:t>antti.hakola@vtt.fi</a:t>
            </a:r>
            <a:r>
              <a:rPr lang="en-US" altLang="de-DE" sz="1800" dirty="0">
                <a:ea typeface="Arial" charset="0"/>
                <a:cs typeface="Arial" charset="0"/>
              </a:rPr>
              <a:t>)</a:t>
            </a:r>
          </a:p>
          <a:p>
            <a:pPr>
              <a:lnSpc>
                <a:spcPct val="90000"/>
              </a:lnSpc>
            </a:pPr>
            <a:r>
              <a:rPr lang="en-US" altLang="de-DE" sz="1800" dirty="0">
                <a:ea typeface="Arial" charset="0"/>
                <a:cs typeface="Arial" charset="0"/>
              </a:rPr>
              <a:t>Project leader</a:t>
            </a:r>
          </a:p>
          <a:p>
            <a:pPr marL="0" indent="0">
              <a:lnSpc>
                <a:spcPct val="90000"/>
              </a:lnSpc>
              <a:buFont typeface="Arial"/>
              <a:buNone/>
            </a:pPr>
            <a:r>
              <a:rPr lang="en-US" altLang="de-DE" sz="1800" dirty="0">
                <a:ea typeface="Arial" charset="0"/>
                <a:cs typeface="Arial" charset="0"/>
              </a:rPr>
              <a:t>	Sebastijan Brezinsek (</a:t>
            </a:r>
            <a:r>
              <a:rPr lang="en-US" altLang="de-DE" sz="1800" dirty="0">
                <a:ea typeface="Arial" charset="0"/>
                <a:cs typeface="Arial" charset="0"/>
                <a:hlinkClick r:id="rId3"/>
              </a:rPr>
              <a:t>s.brezinsek@fz-juelich.de</a:t>
            </a:r>
            <a:r>
              <a:rPr lang="en-US" altLang="de-DE" sz="1800" dirty="0">
                <a:ea typeface="Arial" charset="0"/>
                <a:cs typeface="Arial" charset="0"/>
              </a:rPr>
              <a:t>)</a:t>
            </a:r>
          </a:p>
          <a:p>
            <a:pPr>
              <a:lnSpc>
                <a:spcPct val="90000"/>
              </a:lnSpc>
            </a:pPr>
            <a:r>
              <a:rPr lang="de-DE" altLang="de-DE" sz="1800" dirty="0">
                <a:ea typeface="Arial" charset="0"/>
                <a:cs typeface="Arial" charset="0"/>
              </a:rPr>
              <a:t>Deputy </a:t>
            </a:r>
            <a:r>
              <a:rPr lang="de-DE" altLang="de-DE" sz="1800" dirty="0" err="1">
                <a:ea typeface="Arial" charset="0"/>
                <a:cs typeface="Arial" charset="0"/>
              </a:rPr>
              <a:t>project</a:t>
            </a:r>
            <a:r>
              <a:rPr lang="de-DE" altLang="de-DE" sz="1800" dirty="0">
                <a:ea typeface="Arial" charset="0"/>
                <a:cs typeface="Arial" charset="0"/>
              </a:rPr>
              <a:t> </a:t>
            </a:r>
            <a:r>
              <a:rPr lang="de-DE" altLang="de-DE" sz="1800" dirty="0" err="1">
                <a:ea typeface="Arial" charset="0"/>
                <a:cs typeface="Arial" charset="0"/>
              </a:rPr>
              <a:t>leader</a:t>
            </a:r>
            <a:endParaRPr lang="de-DE" altLang="de-DE" sz="1800" dirty="0">
              <a:ea typeface="Arial" charset="0"/>
              <a:cs typeface="Arial" charset="0"/>
            </a:endParaRPr>
          </a:p>
          <a:p>
            <a:pPr marL="0" indent="0">
              <a:lnSpc>
                <a:spcPct val="90000"/>
              </a:lnSpc>
              <a:buFont typeface="Arial"/>
              <a:buNone/>
            </a:pPr>
            <a:r>
              <a:rPr lang="de-DE" altLang="de-DE" sz="1800" dirty="0">
                <a:ea typeface="Arial" charset="0"/>
                <a:cs typeface="Arial" charset="0"/>
              </a:rPr>
              <a:t>	David Douai (</a:t>
            </a:r>
            <a:r>
              <a:rPr lang="de-DE" altLang="de-DE" sz="1800" dirty="0">
                <a:cs typeface="Arial" charset="0"/>
                <a:hlinkClick r:id="rId4"/>
              </a:rPr>
              <a:t>david</a:t>
            </a:r>
            <a:r>
              <a:rPr lang="de-DE" altLang="de-DE" sz="1800">
                <a:cs typeface="Arial" charset="0"/>
                <a:hlinkClick r:id="rId4"/>
              </a:rPr>
              <a:t>.douai@cea.fr</a:t>
            </a:r>
            <a:r>
              <a:rPr lang="de-DE" altLang="de-DE" sz="1800">
                <a:cs typeface="Arial" charset="0"/>
              </a:rPr>
              <a:t>)</a:t>
            </a:r>
            <a:endParaRPr lang="de-DE" altLang="de-DE" sz="1800" dirty="0">
              <a:cs typeface="Arial" charset="0"/>
            </a:endParaRPr>
          </a:p>
          <a:p>
            <a:pPr marL="0" indent="0">
              <a:lnSpc>
                <a:spcPct val="90000"/>
              </a:lnSpc>
              <a:buFont typeface="Arial"/>
              <a:buNone/>
            </a:pPr>
            <a:endParaRPr lang="de-DE" altLang="de-DE" sz="1800" dirty="0">
              <a:cs typeface="Arial" charset="0"/>
            </a:endParaRPr>
          </a:p>
        </p:txBody>
      </p:sp>
      <p:sp>
        <p:nvSpPr>
          <p:cNvPr id="6" name="TextBox 5">
            <a:extLst>
              <a:ext uri="{FF2B5EF4-FFF2-40B4-BE49-F238E27FC236}">
                <a16:creationId xmlns:a16="http://schemas.microsoft.com/office/drawing/2014/main" id="{EFE334ED-ECDB-22A9-D550-E67902C2FFEE}"/>
              </a:ext>
            </a:extLst>
          </p:cNvPr>
          <p:cNvSpPr txBox="1"/>
          <p:nvPr/>
        </p:nvSpPr>
        <p:spPr>
          <a:xfrm>
            <a:off x="442726" y="2850245"/>
            <a:ext cx="8363187" cy="923330"/>
          </a:xfrm>
          <a:prstGeom prst="rect">
            <a:avLst/>
          </a:prstGeom>
          <a:noFill/>
        </p:spPr>
        <p:txBody>
          <a:bodyPr wrap="none" rtlCol="0">
            <a:spAutoFit/>
          </a:bodyPr>
          <a:lstStyle/>
          <a:p>
            <a:pPr marL="285750" indent="-285750">
              <a:buFont typeface="Wingdings" panose="05000000000000000000" pitchFamily="2" charset="2"/>
              <a:buChar char="ü"/>
            </a:pPr>
            <a:r>
              <a:rPr lang="fi-FI" b="1" dirty="0" err="1">
                <a:solidFill>
                  <a:srgbClr val="FF0000"/>
                </a:solidFill>
              </a:rPr>
              <a:t>Follow-up</a:t>
            </a:r>
            <a:r>
              <a:rPr lang="fi-FI" b="1" dirty="0">
                <a:solidFill>
                  <a:srgbClr val="FF0000"/>
                </a:solidFill>
              </a:rPr>
              <a:t> </a:t>
            </a:r>
            <a:r>
              <a:rPr lang="fi-FI" b="1" dirty="0" err="1">
                <a:solidFill>
                  <a:srgbClr val="FF0000"/>
                </a:solidFill>
              </a:rPr>
              <a:t>meeting</a:t>
            </a:r>
            <a:r>
              <a:rPr lang="fi-FI" b="1" dirty="0">
                <a:solidFill>
                  <a:srgbClr val="FF0000"/>
                </a:solidFill>
              </a:rPr>
              <a:t> in </a:t>
            </a:r>
            <a:r>
              <a:rPr lang="fi-FI" b="1" dirty="0" err="1">
                <a:solidFill>
                  <a:srgbClr val="FF0000"/>
                </a:solidFill>
              </a:rPr>
              <a:t>June-July</a:t>
            </a:r>
            <a:r>
              <a:rPr lang="fi-FI" b="1" dirty="0">
                <a:solidFill>
                  <a:srgbClr val="FF0000"/>
                </a:solidFill>
              </a:rPr>
              <a:t> 2026 to </a:t>
            </a:r>
            <a:r>
              <a:rPr lang="fi-FI" b="1" dirty="0" err="1">
                <a:solidFill>
                  <a:srgbClr val="FF0000"/>
                </a:solidFill>
              </a:rPr>
              <a:t>define</a:t>
            </a:r>
            <a:endParaRPr lang="fi-FI" b="1" dirty="0">
              <a:solidFill>
                <a:srgbClr val="FF0000"/>
              </a:solidFill>
            </a:endParaRPr>
          </a:p>
          <a:p>
            <a:pPr marL="742950" lvl="1" indent="-285750">
              <a:buFont typeface="Courier New" panose="02070309020205020404" pitchFamily="49" charset="0"/>
              <a:buChar char="o"/>
            </a:pPr>
            <a:r>
              <a:rPr lang="fi-FI" dirty="0" err="1"/>
              <a:t>Detailed</a:t>
            </a:r>
            <a:r>
              <a:rPr lang="fi-FI" dirty="0"/>
              <a:t> </a:t>
            </a:r>
            <a:r>
              <a:rPr lang="fi-FI" dirty="0" err="1"/>
              <a:t>contents</a:t>
            </a:r>
            <a:r>
              <a:rPr lang="fi-FI" dirty="0"/>
              <a:t> of </a:t>
            </a:r>
            <a:r>
              <a:rPr lang="fi-FI" dirty="0" err="1"/>
              <a:t>the</a:t>
            </a:r>
            <a:r>
              <a:rPr lang="fi-FI" dirty="0"/>
              <a:t> Master Excel</a:t>
            </a:r>
          </a:p>
          <a:p>
            <a:pPr marL="742950" lvl="1" indent="-285750">
              <a:buFont typeface="Courier New" panose="02070309020205020404" pitchFamily="49" charset="0"/>
              <a:buChar char="o"/>
            </a:pPr>
            <a:r>
              <a:rPr lang="fi-FI" dirty="0" err="1"/>
              <a:t>Exact</a:t>
            </a:r>
            <a:r>
              <a:rPr lang="fi-FI" dirty="0"/>
              <a:t> </a:t>
            </a:r>
            <a:r>
              <a:rPr lang="fi-FI" dirty="0" err="1"/>
              <a:t>number</a:t>
            </a:r>
            <a:r>
              <a:rPr lang="fi-FI" dirty="0"/>
              <a:t> and </a:t>
            </a:r>
            <a:r>
              <a:rPr lang="fi-FI" dirty="0" err="1"/>
              <a:t>specifications</a:t>
            </a:r>
            <a:r>
              <a:rPr lang="fi-FI" dirty="0"/>
              <a:t> of </a:t>
            </a:r>
            <a:r>
              <a:rPr lang="fi-FI" dirty="0" err="1"/>
              <a:t>samples</a:t>
            </a:r>
            <a:r>
              <a:rPr lang="fi-FI" dirty="0"/>
              <a:t> to </a:t>
            </a:r>
            <a:r>
              <a:rPr lang="fi-FI" dirty="0" err="1"/>
              <a:t>be</a:t>
            </a:r>
            <a:r>
              <a:rPr lang="fi-FI" dirty="0"/>
              <a:t> </a:t>
            </a:r>
            <a:r>
              <a:rPr lang="fi-FI" dirty="0" err="1"/>
              <a:t>analysed</a:t>
            </a:r>
            <a:r>
              <a:rPr lang="fi-FI" dirty="0"/>
              <a:t> </a:t>
            </a:r>
            <a:r>
              <a:rPr lang="fi-FI" dirty="0" err="1"/>
              <a:t>by</a:t>
            </a:r>
            <a:r>
              <a:rPr lang="fi-FI" dirty="0"/>
              <a:t> </a:t>
            </a:r>
            <a:r>
              <a:rPr lang="fi-FI" dirty="0" err="1"/>
              <a:t>contributing</a:t>
            </a:r>
            <a:r>
              <a:rPr lang="fi-FI" dirty="0"/>
              <a:t> </a:t>
            </a:r>
            <a:r>
              <a:rPr lang="fi-FI" dirty="0" err="1"/>
              <a:t>labs</a:t>
            </a:r>
            <a:endParaRPr lang="fi-FI" dirty="0"/>
          </a:p>
        </p:txBody>
      </p:sp>
      <p:sp>
        <p:nvSpPr>
          <p:cNvPr id="7" name="TextBox 6">
            <a:extLst>
              <a:ext uri="{FF2B5EF4-FFF2-40B4-BE49-F238E27FC236}">
                <a16:creationId xmlns:a16="http://schemas.microsoft.com/office/drawing/2014/main" id="{BC89DB4E-5DCF-DC4E-C87C-3FA294E8BCBC}"/>
              </a:ext>
            </a:extLst>
          </p:cNvPr>
          <p:cNvSpPr txBox="1"/>
          <p:nvPr/>
        </p:nvSpPr>
        <p:spPr>
          <a:xfrm>
            <a:off x="4199756" y="5411670"/>
            <a:ext cx="4252318" cy="369332"/>
          </a:xfrm>
          <a:prstGeom prst="rect">
            <a:avLst/>
          </a:prstGeom>
          <a:solidFill>
            <a:schemeClr val="accent5">
              <a:lumMod val="40000"/>
              <a:lumOff val="60000"/>
            </a:schemeClr>
          </a:solidFill>
          <a:ln w="25400">
            <a:solidFill>
              <a:schemeClr val="accent1"/>
            </a:solidFill>
          </a:ln>
        </p:spPr>
        <p:txBody>
          <a:bodyPr wrap="none" rtlCol="0">
            <a:spAutoFit/>
          </a:bodyPr>
          <a:lstStyle/>
          <a:p>
            <a:r>
              <a:rPr lang="fi-FI" dirty="0"/>
              <a:t>https://indico.euro-fusion.org/event/4008/</a:t>
            </a:r>
          </a:p>
        </p:txBody>
      </p:sp>
      <p:sp>
        <p:nvSpPr>
          <p:cNvPr id="8" name="TextBox 7">
            <a:extLst>
              <a:ext uri="{FF2B5EF4-FFF2-40B4-BE49-F238E27FC236}">
                <a16:creationId xmlns:a16="http://schemas.microsoft.com/office/drawing/2014/main" id="{9BD4A64F-F16A-F2A1-7AF1-8A06C2F7BE3C}"/>
              </a:ext>
            </a:extLst>
          </p:cNvPr>
          <p:cNvSpPr txBox="1"/>
          <p:nvPr/>
        </p:nvSpPr>
        <p:spPr>
          <a:xfrm>
            <a:off x="457200" y="5411670"/>
            <a:ext cx="3618876" cy="369332"/>
          </a:xfrm>
          <a:prstGeom prst="rect">
            <a:avLst/>
          </a:prstGeom>
          <a:noFill/>
        </p:spPr>
        <p:txBody>
          <a:bodyPr wrap="none" rtlCol="0">
            <a:spAutoFit/>
          </a:bodyPr>
          <a:lstStyle/>
          <a:p>
            <a:r>
              <a:rPr lang="fi-FI" dirty="0" err="1"/>
              <a:t>Minutes</a:t>
            </a:r>
            <a:r>
              <a:rPr lang="fi-FI" dirty="0"/>
              <a:t> and </a:t>
            </a:r>
            <a:r>
              <a:rPr lang="fi-FI" dirty="0" err="1"/>
              <a:t>slides</a:t>
            </a:r>
            <a:r>
              <a:rPr lang="fi-FI" dirty="0"/>
              <a:t> of </a:t>
            </a:r>
            <a:r>
              <a:rPr lang="fi-FI" dirty="0" err="1"/>
              <a:t>the</a:t>
            </a:r>
            <a:r>
              <a:rPr lang="fi-FI" dirty="0"/>
              <a:t> </a:t>
            </a:r>
            <a:r>
              <a:rPr lang="fi-FI" dirty="0" err="1"/>
              <a:t>meeting</a:t>
            </a:r>
            <a:r>
              <a:rPr lang="fi-FI" dirty="0"/>
              <a:t> at</a:t>
            </a:r>
          </a:p>
        </p:txBody>
      </p:sp>
      <p:sp>
        <p:nvSpPr>
          <p:cNvPr id="9" name="TextBox 8">
            <a:extLst>
              <a:ext uri="{FF2B5EF4-FFF2-40B4-BE49-F238E27FC236}">
                <a16:creationId xmlns:a16="http://schemas.microsoft.com/office/drawing/2014/main" id="{6E75D5D5-4622-4955-84BF-427AA1966310}"/>
              </a:ext>
            </a:extLst>
          </p:cNvPr>
          <p:cNvSpPr txBox="1"/>
          <p:nvPr/>
        </p:nvSpPr>
        <p:spPr>
          <a:xfrm>
            <a:off x="474214" y="4844887"/>
            <a:ext cx="7700378" cy="369332"/>
          </a:xfrm>
          <a:prstGeom prst="rect">
            <a:avLst/>
          </a:prstGeom>
          <a:noFill/>
        </p:spPr>
        <p:txBody>
          <a:bodyPr wrap="none" rtlCol="0">
            <a:spAutoFit/>
          </a:bodyPr>
          <a:lstStyle/>
          <a:p>
            <a:r>
              <a:rPr lang="fi-FI" dirty="0" err="1"/>
              <a:t>Please</a:t>
            </a:r>
            <a:r>
              <a:rPr lang="fi-FI" dirty="0"/>
              <a:t> </a:t>
            </a:r>
            <a:r>
              <a:rPr lang="fi-FI" dirty="0" err="1"/>
              <a:t>check</a:t>
            </a:r>
            <a:r>
              <a:rPr lang="fi-FI" dirty="0"/>
              <a:t> </a:t>
            </a:r>
            <a:r>
              <a:rPr lang="fi-FI" dirty="0" err="1"/>
              <a:t>if</a:t>
            </a:r>
            <a:r>
              <a:rPr lang="fi-FI" dirty="0"/>
              <a:t> </a:t>
            </a:r>
            <a:r>
              <a:rPr lang="fi-FI" dirty="0" err="1"/>
              <a:t>you</a:t>
            </a:r>
            <a:r>
              <a:rPr lang="fi-FI" dirty="0"/>
              <a:t> </a:t>
            </a:r>
            <a:r>
              <a:rPr lang="fi-FI" dirty="0" err="1"/>
              <a:t>have</a:t>
            </a:r>
            <a:r>
              <a:rPr lang="fi-FI" dirty="0"/>
              <a:t> </a:t>
            </a:r>
            <a:r>
              <a:rPr lang="fi-FI" dirty="0" err="1"/>
              <a:t>colleagues</a:t>
            </a:r>
            <a:r>
              <a:rPr lang="fi-FI" dirty="0"/>
              <a:t> </a:t>
            </a:r>
            <a:r>
              <a:rPr lang="fi-FI" dirty="0" err="1"/>
              <a:t>that</a:t>
            </a:r>
            <a:r>
              <a:rPr lang="fi-FI" dirty="0"/>
              <a:t> </a:t>
            </a:r>
            <a:r>
              <a:rPr lang="fi-FI" dirty="0" err="1"/>
              <a:t>are</a:t>
            </a:r>
            <a:r>
              <a:rPr lang="fi-FI" dirty="0"/>
              <a:t> </a:t>
            </a:r>
            <a:r>
              <a:rPr lang="fi-FI" dirty="0" err="1"/>
              <a:t>not</a:t>
            </a:r>
            <a:r>
              <a:rPr lang="fi-FI" dirty="0"/>
              <a:t> </a:t>
            </a:r>
            <a:r>
              <a:rPr lang="fi-FI" dirty="0" err="1"/>
              <a:t>included</a:t>
            </a:r>
            <a:r>
              <a:rPr lang="fi-FI" dirty="0"/>
              <a:t> in </a:t>
            </a:r>
            <a:r>
              <a:rPr lang="fi-FI" dirty="0" err="1"/>
              <a:t>the</a:t>
            </a:r>
            <a:r>
              <a:rPr lang="fi-FI" dirty="0"/>
              <a:t> SP B mailing list!</a:t>
            </a:r>
          </a:p>
        </p:txBody>
      </p:sp>
    </p:spTree>
    <p:extLst>
      <p:ext uri="{BB962C8B-B14F-4D97-AF65-F5344CB8AC3E}">
        <p14:creationId xmlns:p14="http://schemas.microsoft.com/office/powerpoint/2010/main" val="89470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89542F-9A5E-6650-ED82-94150A35D7C3}"/>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BEDADAD0-12A6-242D-D576-8A269DF09DC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el 1">
            <a:extLst>
              <a:ext uri="{FF2B5EF4-FFF2-40B4-BE49-F238E27FC236}">
                <a16:creationId xmlns:a16="http://schemas.microsoft.com/office/drawing/2014/main" id="{C6DC640E-53D5-9132-F652-68D4C84025AA}"/>
              </a:ext>
            </a:extLst>
          </p:cNvPr>
          <p:cNvSpPr>
            <a:spLocks noGrp="1"/>
          </p:cNvSpPr>
          <p:nvPr>
            <p:ph type="title"/>
          </p:nvPr>
        </p:nvSpPr>
        <p:spPr>
          <a:xfrm>
            <a:off x="983432" y="192515"/>
            <a:ext cx="9451776" cy="457200"/>
          </a:xfrm>
        </p:spPr>
        <p:txBody>
          <a:bodyPr/>
          <a:lstStyle/>
          <a:p>
            <a:r>
              <a:rPr lang="de-DE" dirty="0"/>
              <a:t>2026 Tasks and </a:t>
            </a:r>
            <a:r>
              <a:rPr lang="de-DE" dirty="0" err="1"/>
              <a:t>Deliverables</a:t>
            </a:r>
            <a:endParaRPr lang="de-DE" dirty="0"/>
          </a:p>
        </p:txBody>
      </p:sp>
      <p:graphicFrame>
        <p:nvGraphicFramePr>
          <p:cNvPr id="6" name="Table 5">
            <a:extLst>
              <a:ext uri="{FF2B5EF4-FFF2-40B4-BE49-F238E27FC236}">
                <a16:creationId xmlns:a16="http://schemas.microsoft.com/office/drawing/2014/main" id="{49B9C48B-91AB-61EC-F9FF-083B1BEDE6F0}"/>
              </a:ext>
            </a:extLst>
          </p:cNvPr>
          <p:cNvGraphicFramePr>
            <a:graphicFrameLocks noGrp="1"/>
          </p:cNvGraphicFramePr>
          <p:nvPr>
            <p:extLst>
              <p:ext uri="{D42A27DB-BD31-4B8C-83A1-F6EECF244321}">
                <p14:modId xmlns:p14="http://schemas.microsoft.com/office/powerpoint/2010/main" val="314744166"/>
              </p:ext>
            </p:extLst>
          </p:nvPr>
        </p:nvGraphicFramePr>
        <p:xfrm>
          <a:off x="360040" y="1581207"/>
          <a:ext cx="11177752" cy="2705100"/>
        </p:xfrm>
        <a:graphic>
          <a:graphicData uri="http://schemas.openxmlformats.org/drawingml/2006/table">
            <a:tbl>
              <a:tblPr firstRow="1" firstCol="1" bandRow="1">
                <a:tableStyleId>{5C22544A-7EE6-4342-B048-85BDC9FD1C3A}</a:tableStyleId>
              </a:tblPr>
              <a:tblGrid>
                <a:gridCol w="2007537">
                  <a:extLst>
                    <a:ext uri="{9D8B030D-6E8A-4147-A177-3AD203B41FA5}">
                      <a16:colId xmlns:a16="http://schemas.microsoft.com/office/drawing/2014/main" val="800485763"/>
                    </a:ext>
                  </a:extLst>
                </a:gridCol>
                <a:gridCol w="9170215">
                  <a:extLst>
                    <a:ext uri="{9D8B030D-6E8A-4147-A177-3AD203B41FA5}">
                      <a16:colId xmlns:a16="http://schemas.microsoft.com/office/drawing/2014/main" val="3079173324"/>
                    </a:ext>
                  </a:extLst>
                </a:gridCol>
              </a:tblGrid>
              <a:tr h="0">
                <a:tc>
                  <a:txBody>
                    <a:bodyPr/>
                    <a:lstStyle/>
                    <a:p>
                      <a:pPr>
                        <a:lnSpc>
                          <a:spcPct val="115000"/>
                        </a:lnSpc>
                        <a:spcBef>
                          <a:spcPts val="240"/>
                        </a:spcBef>
                        <a:spcAft>
                          <a:spcPts val="240"/>
                        </a:spcAft>
                        <a:buNone/>
                        <a:tabLst>
                          <a:tab pos="-914400" algn="l"/>
                          <a:tab pos="228600" algn="l"/>
                        </a:tabLst>
                      </a:pPr>
                      <a:r>
                        <a:rPr lang="en-US" sz="1600" spc="-15">
                          <a:effectLst/>
                        </a:rPr>
                        <a:t>Deliverable ID</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600" spc="-15">
                          <a:effectLst/>
                        </a:rPr>
                        <a:t>Deliverable Title</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9779151"/>
                  </a:ext>
                </a:extLst>
              </a:tr>
              <a:tr h="0">
                <a:tc>
                  <a:txBody>
                    <a:bodyPr/>
                    <a:lstStyle/>
                    <a:p>
                      <a:pPr>
                        <a:lnSpc>
                          <a:spcPct val="115000"/>
                        </a:lnSpc>
                        <a:spcBef>
                          <a:spcPts val="240"/>
                        </a:spcBef>
                        <a:spcAft>
                          <a:spcPts val="240"/>
                        </a:spcAft>
                        <a:buNone/>
                        <a:tabLst>
                          <a:tab pos="-914400" algn="l"/>
                          <a:tab pos="228600" algn="l"/>
                        </a:tabLst>
                      </a:pPr>
                      <a:r>
                        <a:rPr lang="en-US" sz="1600" spc="-15">
                          <a:effectLst/>
                        </a:rPr>
                        <a:t>D001</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GB" sz="1600" spc="-15" dirty="0">
                          <a:effectLst/>
                        </a:rPr>
                        <a:t>Report on erosion rates for B reference layers on MAGNUM-PSI as a function of their ion energy and temperature </a:t>
                      </a:r>
                      <a:r>
                        <a:rPr lang="en-US" sz="1600" spc="-15" dirty="0">
                          <a:effectLst/>
                        </a:rPr>
                        <a:t> (DIFFER) </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10103104"/>
                  </a:ext>
                </a:extLst>
              </a:tr>
              <a:tr h="0">
                <a:tc>
                  <a:txBody>
                    <a:bodyPr/>
                    <a:lstStyle/>
                    <a:p>
                      <a:pPr>
                        <a:lnSpc>
                          <a:spcPct val="115000"/>
                        </a:lnSpc>
                        <a:spcBef>
                          <a:spcPts val="240"/>
                        </a:spcBef>
                        <a:spcAft>
                          <a:spcPts val="240"/>
                        </a:spcAft>
                        <a:buNone/>
                        <a:tabLst>
                          <a:tab pos="-914400" algn="l"/>
                          <a:tab pos="228600" algn="l"/>
                        </a:tabLst>
                      </a:pPr>
                      <a:r>
                        <a:rPr lang="en-US" sz="1600" spc="-15">
                          <a:effectLst/>
                        </a:rPr>
                        <a:t>D002</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600" spc="-15" dirty="0">
                          <a:effectLst/>
                        </a:rPr>
                        <a:t>Report on erosion rates for selected W and B reference layers on </a:t>
                      </a:r>
                      <a:r>
                        <a:rPr lang="en-US" sz="1600" spc="-15" dirty="0" err="1">
                          <a:effectLst/>
                        </a:rPr>
                        <a:t>GyM</a:t>
                      </a:r>
                      <a:r>
                        <a:rPr lang="en-US" sz="1600" spc="-15" dirty="0">
                          <a:effectLst/>
                        </a:rPr>
                        <a:t>/</a:t>
                      </a:r>
                      <a:r>
                        <a:rPr lang="en-US" sz="1600" spc="-15" dirty="0" err="1">
                          <a:effectLst/>
                        </a:rPr>
                        <a:t>BiGyM</a:t>
                      </a:r>
                      <a:r>
                        <a:rPr lang="en-US" sz="1600" spc="-15" dirty="0">
                          <a:effectLst/>
                        </a:rPr>
                        <a:t> as a function of the sample composition (ENEA) </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04204294"/>
                  </a:ext>
                </a:extLst>
              </a:tr>
              <a:tr h="0">
                <a:tc>
                  <a:txBody>
                    <a:bodyPr/>
                    <a:lstStyle/>
                    <a:p>
                      <a:pPr>
                        <a:lnSpc>
                          <a:spcPct val="115000"/>
                        </a:lnSpc>
                        <a:spcBef>
                          <a:spcPts val="240"/>
                        </a:spcBef>
                        <a:spcAft>
                          <a:spcPts val="240"/>
                        </a:spcAft>
                        <a:buNone/>
                        <a:tabLst>
                          <a:tab pos="-914400" algn="l"/>
                          <a:tab pos="228600" algn="l"/>
                        </a:tabLst>
                      </a:pPr>
                      <a:r>
                        <a:rPr lang="en-US" sz="1600" spc="-15">
                          <a:effectLst/>
                        </a:rPr>
                        <a:t>D003</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600">
                          <a:effectLst/>
                        </a:rPr>
                        <a:t>Report on erosion and re-deposition rates for selected W and B reference layers on PSI-2 as a function of sample composition (FZJ)</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61818357"/>
                  </a:ext>
                </a:extLst>
              </a:tr>
              <a:tr h="0">
                <a:tc>
                  <a:txBody>
                    <a:bodyPr/>
                    <a:lstStyle/>
                    <a:p>
                      <a:pPr>
                        <a:lnSpc>
                          <a:spcPct val="115000"/>
                        </a:lnSpc>
                        <a:spcBef>
                          <a:spcPts val="240"/>
                        </a:spcBef>
                        <a:spcAft>
                          <a:spcPts val="240"/>
                        </a:spcAft>
                        <a:buNone/>
                        <a:tabLst>
                          <a:tab pos="-914400" algn="l"/>
                          <a:tab pos="228600" algn="l"/>
                        </a:tabLst>
                      </a:pPr>
                      <a:r>
                        <a:rPr lang="en-US" sz="1600" spc="-15">
                          <a:effectLst/>
                        </a:rPr>
                        <a:t>D004</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600" dirty="0">
                          <a:effectLst/>
                        </a:rPr>
                        <a:t>Preliminary report on effective sputtering yields of 2D/3D microstructures exposed on MAGNUM-PSI (IPP.CR)</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06387887"/>
                  </a:ext>
                </a:extLst>
              </a:tr>
              <a:tr h="0">
                <a:tc>
                  <a:txBody>
                    <a:bodyPr/>
                    <a:lstStyle/>
                    <a:p>
                      <a:pPr>
                        <a:lnSpc>
                          <a:spcPct val="115000"/>
                        </a:lnSpc>
                        <a:spcBef>
                          <a:spcPts val="240"/>
                        </a:spcBef>
                        <a:spcAft>
                          <a:spcPts val="240"/>
                        </a:spcAft>
                        <a:buNone/>
                        <a:tabLst>
                          <a:tab pos="-914400" algn="l"/>
                          <a:tab pos="228600" algn="l"/>
                        </a:tabLst>
                      </a:pPr>
                      <a:r>
                        <a:rPr lang="en-US" sz="1600" spc="-15">
                          <a:effectLst/>
                        </a:rPr>
                        <a:t>D005</a:t>
                      </a:r>
                      <a:endParaRPr lang="fi-FI"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600" dirty="0">
                          <a:effectLst/>
                        </a:rPr>
                        <a:t>Comparison between erosion rates of selected W and B reference layers in ion-beam exposures at different temperatures (ÖAW)</a:t>
                      </a:r>
                      <a:endParaRPr lang="fi-FI"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4681812"/>
                  </a:ext>
                </a:extLst>
              </a:tr>
            </a:tbl>
          </a:graphicData>
        </a:graphic>
      </p:graphicFrame>
      <p:sp>
        <p:nvSpPr>
          <p:cNvPr id="7" name="TextBox 6">
            <a:extLst>
              <a:ext uri="{FF2B5EF4-FFF2-40B4-BE49-F238E27FC236}">
                <a16:creationId xmlns:a16="http://schemas.microsoft.com/office/drawing/2014/main" id="{021ADCB5-412E-BF55-6E69-7382DD8ED95A}"/>
              </a:ext>
            </a:extLst>
          </p:cNvPr>
          <p:cNvSpPr txBox="1"/>
          <p:nvPr/>
        </p:nvSpPr>
        <p:spPr>
          <a:xfrm>
            <a:off x="231228" y="895762"/>
            <a:ext cx="11177752" cy="646331"/>
          </a:xfrm>
          <a:prstGeom prst="rect">
            <a:avLst/>
          </a:prstGeom>
          <a:noFill/>
        </p:spPr>
        <p:txBody>
          <a:bodyPr wrap="square" rtlCol="0">
            <a:spAutoFit/>
          </a:bodyPr>
          <a:lstStyle/>
          <a:p>
            <a:pPr algn="l"/>
            <a:r>
              <a:rPr lang="fi-FI" b="1" dirty="0"/>
              <a:t>SP B.1 </a:t>
            </a:r>
            <a:r>
              <a:rPr lang="en-US" b="1" dirty="0"/>
              <a:t>Determine differences in erosion patterns on re-deposited vs. virgin W and W-B based co-deposits in high-flux and/or high-fluence conditions in linear devices and tokamaks</a:t>
            </a:r>
            <a:endParaRPr lang="fi-FI" b="1" dirty="0"/>
          </a:p>
        </p:txBody>
      </p:sp>
      <p:sp>
        <p:nvSpPr>
          <p:cNvPr id="8" name="TextBox 7">
            <a:extLst>
              <a:ext uri="{FF2B5EF4-FFF2-40B4-BE49-F238E27FC236}">
                <a16:creationId xmlns:a16="http://schemas.microsoft.com/office/drawing/2014/main" id="{4C6068A0-C3BB-4B5A-1810-1A20E29A7793}"/>
              </a:ext>
            </a:extLst>
          </p:cNvPr>
          <p:cNvSpPr txBox="1"/>
          <p:nvPr/>
        </p:nvSpPr>
        <p:spPr>
          <a:xfrm>
            <a:off x="231228" y="4484064"/>
            <a:ext cx="11527160" cy="1908215"/>
          </a:xfrm>
          <a:prstGeom prst="rect">
            <a:avLst/>
          </a:prstGeom>
          <a:noFill/>
        </p:spPr>
        <p:txBody>
          <a:bodyPr wrap="square" rtlCol="0">
            <a:spAutoFit/>
          </a:bodyPr>
          <a:lstStyle/>
          <a:p>
            <a:pPr marL="457200" indent="-457200" algn="l">
              <a:spcBef>
                <a:spcPts val="600"/>
              </a:spcBef>
              <a:buFont typeface="Arial" panose="020B0604020202020204" pitchFamily="34" charset="0"/>
              <a:buChar char="•"/>
            </a:pPr>
            <a:r>
              <a:rPr lang="fi-FI" dirty="0" err="1"/>
              <a:t>The</a:t>
            </a:r>
            <a:r>
              <a:rPr lang="fi-FI" dirty="0"/>
              <a:t> </a:t>
            </a:r>
            <a:r>
              <a:rPr lang="fi-FI" dirty="0" err="1"/>
              <a:t>work</a:t>
            </a:r>
            <a:r>
              <a:rPr lang="fi-FI" dirty="0"/>
              <a:t> </a:t>
            </a:r>
            <a:r>
              <a:rPr lang="fi-FI" dirty="0" err="1"/>
              <a:t>will</a:t>
            </a:r>
            <a:r>
              <a:rPr lang="fi-FI" dirty="0"/>
              <a:t> </a:t>
            </a:r>
            <a:r>
              <a:rPr lang="fi-FI" dirty="0" err="1"/>
              <a:t>be</a:t>
            </a:r>
            <a:r>
              <a:rPr lang="fi-FI" dirty="0"/>
              <a:t> </a:t>
            </a:r>
            <a:r>
              <a:rPr lang="fi-FI" dirty="0" err="1"/>
              <a:t>based</a:t>
            </a:r>
            <a:r>
              <a:rPr lang="fi-FI" dirty="0"/>
              <a:t> on </a:t>
            </a:r>
            <a:r>
              <a:rPr lang="fi-FI" dirty="0" err="1"/>
              <a:t>corresponding</a:t>
            </a:r>
            <a:r>
              <a:rPr lang="fi-FI" dirty="0"/>
              <a:t> </a:t>
            </a:r>
            <a:r>
              <a:rPr lang="fi-FI" dirty="0" err="1"/>
              <a:t>activities</a:t>
            </a:r>
            <a:r>
              <a:rPr lang="fi-FI" dirty="0"/>
              <a:t> in 2025 </a:t>
            </a:r>
            <a:r>
              <a:rPr lang="fi-FI" dirty="0" err="1"/>
              <a:t>but</a:t>
            </a:r>
            <a:r>
              <a:rPr lang="fi-FI" dirty="0"/>
              <a:t> </a:t>
            </a:r>
            <a:r>
              <a:rPr lang="fi-FI" dirty="0" err="1"/>
              <a:t>now</a:t>
            </a:r>
            <a:r>
              <a:rPr lang="fi-FI" dirty="0"/>
              <a:t> </a:t>
            </a:r>
            <a:r>
              <a:rPr lang="fi-FI" dirty="0" err="1"/>
              <a:t>the</a:t>
            </a:r>
            <a:r>
              <a:rPr lang="fi-FI" dirty="0"/>
              <a:t> </a:t>
            </a:r>
            <a:r>
              <a:rPr lang="fi-FI" b="1" dirty="0" err="1">
                <a:solidFill>
                  <a:srgbClr val="FF0000"/>
                </a:solidFill>
              </a:rPr>
              <a:t>focus</a:t>
            </a:r>
            <a:r>
              <a:rPr lang="fi-FI" b="1" dirty="0">
                <a:solidFill>
                  <a:srgbClr val="FF0000"/>
                </a:solidFill>
              </a:rPr>
              <a:t> </a:t>
            </a:r>
            <a:r>
              <a:rPr lang="fi-FI" b="1" dirty="0" err="1">
                <a:solidFill>
                  <a:srgbClr val="FF0000"/>
                </a:solidFill>
              </a:rPr>
              <a:t>will</a:t>
            </a:r>
            <a:r>
              <a:rPr lang="fi-FI" b="1" dirty="0">
                <a:solidFill>
                  <a:srgbClr val="FF0000"/>
                </a:solidFill>
              </a:rPr>
              <a:t> </a:t>
            </a:r>
            <a:r>
              <a:rPr lang="fi-FI" b="1" dirty="0" err="1">
                <a:solidFill>
                  <a:srgbClr val="FF0000"/>
                </a:solidFill>
              </a:rPr>
              <a:t>be</a:t>
            </a:r>
            <a:r>
              <a:rPr lang="fi-FI" b="1" dirty="0">
                <a:solidFill>
                  <a:srgbClr val="FF0000"/>
                </a:solidFill>
              </a:rPr>
              <a:t> set on </a:t>
            </a:r>
            <a:r>
              <a:rPr lang="fi-FI" b="1" dirty="0" err="1">
                <a:solidFill>
                  <a:srgbClr val="FF0000"/>
                </a:solidFill>
              </a:rPr>
              <a:t>higher</a:t>
            </a:r>
            <a:r>
              <a:rPr lang="fi-FI" b="1" dirty="0">
                <a:solidFill>
                  <a:srgbClr val="FF0000"/>
                </a:solidFill>
              </a:rPr>
              <a:t> </a:t>
            </a:r>
            <a:r>
              <a:rPr lang="fi-FI" b="1" dirty="0" err="1">
                <a:solidFill>
                  <a:srgbClr val="FF0000"/>
                </a:solidFill>
              </a:rPr>
              <a:t>fluxes</a:t>
            </a:r>
            <a:r>
              <a:rPr lang="fi-FI" b="1" dirty="0">
                <a:solidFill>
                  <a:srgbClr val="FF0000"/>
                </a:solidFill>
              </a:rPr>
              <a:t> </a:t>
            </a:r>
            <a:r>
              <a:rPr lang="fi-FI" b="1" dirty="0" err="1">
                <a:solidFill>
                  <a:srgbClr val="FF0000"/>
                </a:solidFill>
              </a:rPr>
              <a:t>or</a:t>
            </a:r>
            <a:r>
              <a:rPr lang="fi-FI" b="1" dirty="0">
                <a:solidFill>
                  <a:srgbClr val="FF0000"/>
                </a:solidFill>
              </a:rPr>
              <a:t> </a:t>
            </a:r>
            <a:r>
              <a:rPr lang="fi-FI" b="1" dirty="0" err="1">
                <a:solidFill>
                  <a:srgbClr val="FF0000"/>
                </a:solidFill>
              </a:rPr>
              <a:t>fluences</a:t>
            </a:r>
            <a:r>
              <a:rPr lang="fi-FI" b="1" dirty="0">
                <a:solidFill>
                  <a:srgbClr val="FF0000"/>
                </a:solidFill>
              </a:rPr>
              <a:t> </a:t>
            </a:r>
            <a:r>
              <a:rPr lang="fi-FI" dirty="0" err="1"/>
              <a:t>than</a:t>
            </a:r>
            <a:r>
              <a:rPr lang="fi-FI" dirty="0"/>
              <a:t> </a:t>
            </a:r>
            <a:r>
              <a:rPr lang="fi-FI" dirty="0" err="1"/>
              <a:t>was</a:t>
            </a:r>
            <a:r>
              <a:rPr lang="fi-FI" dirty="0"/>
              <a:t> </a:t>
            </a:r>
            <a:r>
              <a:rPr lang="fi-FI" dirty="0" err="1"/>
              <a:t>the</a:t>
            </a:r>
            <a:r>
              <a:rPr lang="fi-FI" dirty="0"/>
              <a:t> case in </a:t>
            </a:r>
            <a:r>
              <a:rPr lang="fi-FI" dirty="0" err="1"/>
              <a:t>the</a:t>
            </a:r>
            <a:r>
              <a:rPr lang="fi-FI" dirty="0"/>
              <a:t> </a:t>
            </a:r>
            <a:r>
              <a:rPr lang="fi-FI" dirty="0" err="1"/>
              <a:t>period</a:t>
            </a:r>
            <a:r>
              <a:rPr lang="fi-FI" dirty="0"/>
              <a:t> 2021-2025 to </a:t>
            </a:r>
            <a:r>
              <a:rPr lang="fi-FI" b="1" dirty="0" err="1">
                <a:solidFill>
                  <a:srgbClr val="FF0000"/>
                </a:solidFill>
              </a:rPr>
              <a:t>reach</a:t>
            </a:r>
            <a:r>
              <a:rPr lang="fi-FI" b="1" dirty="0">
                <a:solidFill>
                  <a:srgbClr val="FF0000"/>
                </a:solidFill>
              </a:rPr>
              <a:t> </a:t>
            </a:r>
            <a:r>
              <a:rPr lang="fi-FI" b="1" dirty="0" err="1">
                <a:solidFill>
                  <a:srgbClr val="FF0000"/>
                </a:solidFill>
              </a:rPr>
              <a:t>conditions</a:t>
            </a:r>
            <a:r>
              <a:rPr lang="fi-FI" b="1" dirty="0">
                <a:solidFill>
                  <a:srgbClr val="FF0000"/>
                </a:solidFill>
              </a:rPr>
              <a:t> </a:t>
            </a:r>
            <a:r>
              <a:rPr lang="fi-FI" b="1" dirty="0" err="1">
                <a:solidFill>
                  <a:srgbClr val="FF0000"/>
                </a:solidFill>
              </a:rPr>
              <a:t>relevant</a:t>
            </a:r>
            <a:r>
              <a:rPr lang="fi-FI" b="1" dirty="0">
                <a:solidFill>
                  <a:srgbClr val="FF0000"/>
                </a:solidFill>
              </a:rPr>
              <a:t> for ITER and </a:t>
            </a:r>
            <a:r>
              <a:rPr lang="fi-FI" b="1" dirty="0" err="1">
                <a:solidFill>
                  <a:srgbClr val="FF0000"/>
                </a:solidFill>
              </a:rPr>
              <a:t>pilot</a:t>
            </a:r>
            <a:r>
              <a:rPr lang="fi-FI" b="1" dirty="0">
                <a:solidFill>
                  <a:srgbClr val="FF0000"/>
                </a:solidFill>
              </a:rPr>
              <a:t> </a:t>
            </a:r>
            <a:r>
              <a:rPr lang="fi-FI" b="1" dirty="0" err="1">
                <a:solidFill>
                  <a:srgbClr val="FF0000"/>
                </a:solidFill>
              </a:rPr>
              <a:t>plants</a:t>
            </a:r>
            <a:endParaRPr lang="fi-FI" b="1" dirty="0">
              <a:solidFill>
                <a:srgbClr val="FF0000"/>
              </a:solidFill>
            </a:endParaRPr>
          </a:p>
          <a:p>
            <a:pPr marL="457200" indent="-457200" algn="l">
              <a:spcBef>
                <a:spcPts val="600"/>
              </a:spcBef>
              <a:buFont typeface="Arial" panose="020B0604020202020204" pitchFamily="34" charset="0"/>
              <a:buChar char="•"/>
            </a:pPr>
            <a:r>
              <a:rPr lang="fi-FI" dirty="0"/>
              <a:t>In addition, </a:t>
            </a:r>
            <a:r>
              <a:rPr lang="fi-FI" dirty="0" err="1"/>
              <a:t>systematic</a:t>
            </a:r>
            <a:r>
              <a:rPr lang="fi-FI" dirty="0"/>
              <a:t> </a:t>
            </a:r>
            <a:r>
              <a:rPr lang="fi-FI" dirty="0" err="1"/>
              <a:t>studies</a:t>
            </a:r>
            <a:r>
              <a:rPr lang="fi-FI" dirty="0"/>
              <a:t> on </a:t>
            </a:r>
            <a:r>
              <a:rPr lang="fi-FI" dirty="0" err="1"/>
              <a:t>the</a:t>
            </a:r>
            <a:r>
              <a:rPr lang="fi-FI" dirty="0"/>
              <a:t> </a:t>
            </a:r>
            <a:r>
              <a:rPr lang="fi-FI" b="1" dirty="0" err="1">
                <a:solidFill>
                  <a:srgbClr val="0070C0"/>
                </a:solidFill>
              </a:rPr>
              <a:t>impact</a:t>
            </a:r>
            <a:r>
              <a:rPr lang="fi-FI" b="1" dirty="0">
                <a:solidFill>
                  <a:srgbClr val="0070C0"/>
                </a:solidFill>
              </a:rPr>
              <a:t> of </a:t>
            </a:r>
            <a:r>
              <a:rPr lang="fi-FI" b="1" dirty="0" err="1">
                <a:solidFill>
                  <a:srgbClr val="0070C0"/>
                </a:solidFill>
              </a:rPr>
              <a:t>sample</a:t>
            </a:r>
            <a:r>
              <a:rPr lang="fi-FI" b="1" dirty="0">
                <a:solidFill>
                  <a:srgbClr val="0070C0"/>
                </a:solidFill>
              </a:rPr>
              <a:t> composition, </a:t>
            </a:r>
            <a:r>
              <a:rPr lang="fi-FI" b="1" dirty="0" err="1">
                <a:solidFill>
                  <a:srgbClr val="0070C0"/>
                </a:solidFill>
              </a:rPr>
              <a:t>structure</a:t>
            </a:r>
            <a:r>
              <a:rPr lang="fi-FI" b="1" dirty="0">
                <a:solidFill>
                  <a:srgbClr val="0070C0"/>
                </a:solidFill>
              </a:rPr>
              <a:t>, </a:t>
            </a:r>
            <a:r>
              <a:rPr lang="fi-FI" b="1" dirty="0" err="1">
                <a:solidFill>
                  <a:srgbClr val="0070C0"/>
                </a:solidFill>
              </a:rPr>
              <a:t>morphology</a:t>
            </a:r>
            <a:r>
              <a:rPr lang="fi-FI" b="1" dirty="0">
                <a:solidFill>
                  <a:srgbClr val="0070C0"/>
                </a:solidFill>
              </a:rPr>
              <a:t>, and </a:t>
            </a:r>
            <a:r>
              <a:rPr lang="fi-FI" b="1" dirty="0" err="1">
                <a:solidFill>
                  <a:srgbClr val="0070C0"/>
                </a:solidFill>
              </a:rPr>
              <a:t>surface</a:t>
            </a:r>
            <a:r>
              <a:rPr lang="fi-FI" b="1" dirty="0">
                <a:solidFill>
                  <a:srgbClr val="0070C0"/>
                </a:solidFill>
              </a:rPr>
              <a:t> </a:t>
            </a:r>
            <a:r>
              <a:rPr lang="fi-FI" b="1" dirty="0" err="1">
                <a:solidFill>
                  <a:srgbClr val="0070C0"/>
                </a:solidFill>
              </a:rPr>
              <a:t>temperature</a:t>
            </a:r>
            <a:r>
              <a:rPr lang="fi-FI" b="1" dirty="0">
                <a:solidFill>
                  <a:srgbClr val="0070C0"/>
                </a:solidFill>
              </a:rPr>
              <a:t> </a:t>
            </a:r>
            <a:r>
              <a:rPr lang="fi-FI" dirty="0" err="1"/>
              <a:t>will</a:t>
            </a:r>
            <a:r>
              <a:rPr lang="fi-FI" dirty="0"/>
              <a:t> </a:t>
            </a:r>
            <a:r>
              <a:rPr lang="fi-FI" dirty="0" err="1"/>
              <a:t>be</a:t>
            </a:r>
            <a:r>
              <a:rPr lang="fi-FI" dirty="0"/>
              <a:t> </a:t>
            </a:r>
            <a:r>
              <a:rPr lang="fi-FI" dirty="0" err="1"/>
              <a:t>carried</a:t>
            </a:r>
            <a:r>
              <a:rPr lang="fi-FI" dirty="0"/>
              <a:t> out – </a:t>
            </a:r>
            <a:r>
              <a:rPr lang="fi-FI" dirty="0" err="1"/>
              <a:t>these</a:t>
            </a:r>
            <a:r>
              <a:rPr lang="fi-FI" dirty="0"/>
              <a:t> </a:t>
            </a:r>
            <a:r>
              <a:rPr lang="fi-FI" dirty="0" err="1"/>
              <a:t>were</a:t>
            </a:r>
            <a:r>
              <a:rPr lang="fi-FI" dirty="0"/>
              <a:t> </a:t>
            </a:r>
            <a:r>
              <a:rPr lang="fi-FI" dirty="0" err="1"/>
              <a:t>only</a:t>
            </a:r>
            <a:r>
              <a:rPr lang="fi-FI" dirty="0"/>
              <a:t> </a:t>
            </a:r>
            <a:r>
              <a:rPr lang="fi-FI" dirty="0" err="1"/>
              <a:t>superficially</a:t>
            </a:r>
            <a:r>
              <a:rPr lang="fi-FI" dirty="0"/>
              <a:t> </a:t>
            </a:r>
            <a:r>
              <a:rPr lang="fi-FI" dirty="0" err="1"/>
              <a:t>addressed</a:t>
            </a:r>
            <a:r>
              <a:rPr lang="fi-FI" dirty="0"/>
              <a:t> in 2021-2025</a:t>
            </a:r>
          </a:p>
          <a:p>
            <a:pPr marL="457200" indent="-457200" algn="l">
              <a:spcBef>
                <a:spcPts val="600"/>
              </a:spcBef>
              <a:buFont typeface="Arial" panose="020B0604020202020204" pitchFamily="34" charset="0"/>
              <a:buChar char="•"/>
            </a:pPr>
            <a:r>
              <a:rPr lang="fi-FI" dirty="0"/>
              <a:t>In </a:t>
            </a:r>
            <a:r>
              <a:rPr lang="fi-FI" dirty="0" err="1"/>
              <a:t>many</a:t>
            </a:r>
            <a:r>
              <a:rPr lang="fi-FI" dirty="0"/>
              <a:t> </a:t>
            </a:r>
            <a:r>
              <a:rPr lang="fi-FI" dirty="0" err="1"/>
              <a:t>deliverables</a:t>
            </a:r>
            <a:r>
              <a:rPr lang="fi-FI" dirty="0"/>
              <a:t> </a:t>
            </a:r>
            <a:r>
              <a:rPr lang="fi-FI" dirty="0" err="1"/>
              <a:t>the</a:t>
            </a:r>
            <a:r>
              <a:rPr lang="fi-FI" dirty="0"/>
              <a:t> </a:t>
            </a:r>
            <a:r>
              <a:rPr lang="fi-FI" dirty="0" err="1"/>
              <a:t>work</a:t>
            </a:r>
            <a:r>
              <a:rPr lang="fi-FI" dirty="0"/>
              <a:t> in 2026 </a:t>
            </a:r>
            <a:r>
              <a:rPr lang="fi-FI" dirty="0" err="1"/>
              <a:t>will</a:t>
            </a:r>
            <a:r>
              <a:rPr lang="fi-FI" dirty="0"/>
              <a:t> </a:t>
            </a:r>
            <a:r>
              <a:rPr lang="fi-FI" dirty="0" err="1"/>
              <a:t>be</a:t>
            </a:r>
            <a:r>
              <a:rPr lang="fi-FI" dirty="0"/>
              <a:t> </a:t>
            </a:r>
            <a:r>
              <a:rPr lang="fi-FI" dirty="0" err="1"/>
              <a:t>summarized</a:t>
            </a:r>
            <a:r>
              <a:rPr lang="fi-FI" dirty="0"/>
              <a:t> in a </a:t>
            </a:r>
            <a:r>
              <a:rPr lang="fi-FI" dirty="0" err="1"/>
              <a:t>preliminary</a:t>
            </a:r>
            <a:r>
              <a:rPr lang="fi-FI" dirty="0"/>
              <a:t> </a:t>
            </a:r>
            <a:r>
              <a:rPr lang="fi-FI" dirty="0" err="1"/>
              <a:t>or</a:t>
            </a:r>
            <a:r>
              <a:rPr lang="fi-FI" dirty="0"/>
              <a:t> </a:t>
            </a:r>
            <a:r>
              <a:rPr lang="fi-FI" dirty="0" err="1"/>
              <a:t>interim</a:t>
            </a:r>
            <a:r>
              <a:rPr lang="fi-FI" dirty="0"/>
              <a:t> </a:t>
            </a:r>
            <a:r>
              <a:rPr lang="fi-FI" dirty="0" err="1"/>
              <a:t>report</a:t>
            </a:r>
            <a:r>
              <a:rPr lang="fi-FI" dirty="0"/>
              <a:t> </a:t>
            </a:r>
            <a:r>
              <a:rPr lang="fi-FI" dirty="0" err="1"/>
              <a:t>while</a:t>
            </a:r>
            <a:r>
              <a:rPr lang="fi-FI" dirty="0"/>
              <a:t> </a:t>
            </a:r>
            <a:r>
              <a:rPr lang="fi-FI" dirty="0" err="1"/>
              <a:t>the</a:t>
            </a:r>
            <a:r>
              <a:rPr lang="fi-FI" dirty="0"/>
              <a:t> </a:t>
            </a:r>
            <a:r>
              <a:rPr lang="fi-FI" b="1" dirty="0" err="1">
                <a:solidFill>
                  <a:srgbClr val="FF0000"/>
                </a:solidFill>
              </a:rPr>
              <a:t>final</a:t>
            </a:r>
            <a:r>
              <a:rPr lang="fi-FI" b="1" dirty="0">
                <a:solidFill>
                  <a:srgbClr val="FF0000"/>
                </a:solidFill>
              </a:rPr>
              <a:t> </a:t>
            </a:r>
            <a:r>
              <a:rPr lang="fi-FI" b="1" dirty="0" err="1">
                <a:solidFill>
                  <a:srgbClr val="FF0000"/>
                </a:solidFill>
              </a:rPr>
              <a:t>report</a:t>
            </a:r>
            <a:r>
              <a:rPr lang="fi-FI" b="1" dirty="0">
                <a:solidFill>
                  <a:srgbClr val="FF0000"/>
                </a:solidFill>
              </a:rPr>
              <a:t> </a:t>
            </a:r>
            <a:r>
              <a:rPr lang="fi-FI" b="1" dirty="0" err="1">
                <a:solidFill>
                  <a:srgbClr val="FF0000"/>
                </a:solidFill>
              </a:rPr>
              <a:t>with</a:t>
            </a:r>
            <a:r>
              <a:rPr lang="fi-FI" b="1" dirty="0">
                <a:solidFill>
                  <a:srgbClr val="FF0000"/>
                </a:solidFill>
              </a:rPr>
              <a:t> </a:t>
            </a:r>
            <a:r>
              <a:rPr lang="fi-FI" b="1" dirty="0" err="1">
                <a:solidFill>
                  <a:srgbClr val="FF0000"/>
                </a:solidFill>
              </a:rPr>
              <a:t>more</a:t>
            </a:r>
            <a:r>
              <a:rPr lang="fi-FI" b="1" dirty="0">
                <a:solidFill>
                  <a:srgbClr val="FF0000"/>
                </a:solidFill>
              </a:rPr>
              <a:t> </a:t>
            </a:r>
            <a:r>
              <a:rPr lang="fi-FI" b="1" dirty="0" err="1">
                <a:solidFill>
                  <a:srgbClr val="FF0000"/>
                </a:solidFill>
              </a:rPr>
              <a:t>detailed</a:t>
            </a:r>
            <a:r>
              <a:rPr lang="fi-FI" b="1" dirty="0">
                <a:solidFill>
                  <a:srgbClr val="FF0000"/>
                </a:solidFill>
              </a:rPr>
              <a:t> </a:t>
            </a:r>
            <a:r>
              <a:rPr lang="fi-FI" b="1" dirty="0" err="1">
                <a:solidFill>
                  <a:srgbClr val="FF0000"/>
                </a:solidFill>
              </a:rPr>
              <a:t>experimental</a:t>
            </a:r>
            <a:r>
              <a:rPr lang="fi-FI" b="1" dirty="0">
                <a:solidFill>
                  <a:srgbClr val="FF0000"/>
                </a:solidFill>
              </a:rPr>
              <a:t> data and </a:t>
            </a:r>
            <a:r>
              <a:rPr lang="fi-FI" b="1" dirty="0" err="1">
                <a:solidFill>
                  <a:srgbClr val="FF0000"/>
                </a:solidFill>
              </a:rPr>
              <a:t>full</a:t>
            </a:r>
            <a:r>
              <a:rPr lang="fi-FI" b="1" dirty="0">
                <a:solidFill>
                  <a:srgbClr val="FF0000"/>
                </a:solidFill>
              </a:rPr>
              <a:t> set of </a:t>
            </a:r>
            <a:r>
              <a:rPr lang="fi-FI" b="1" dirty="0" err="1">
                <a:solidFill>
                  <a:srgbClr val="FF0000"/>
                </a:solidFill>
              </a:rPr>
              <a:t>experiments</a:t>
            </a:r>
            <a:r>
              <a:rPr lang="fi-FI" b="1" dirty="0">
                <a:solidFill>
                  <a:srgbClr val="FF0000"/>
                </a:solidFill>
              </a:rPr>
              <a:t> </a:t>
            </a:r>
            <a:r>
              <a:rPr lang="fi-FI" b="1" dirty="0" err="1">
                <a:solidFill>
                  <a:srgbClr val="FF0000"/>
                </a:solidFill>
              </a:rPr>
              <a:t>will</a:t>
            </a:r>
            <a:r>
              <a:rPr lang="fi-FI" b="1" dirty="0">
                <a:solidFill>
                  <a:srgbClr val="FF0000"/>
                </a:solidFill>
              </a:rPr>
              <a:t> </a:t>
            </a:r>
            <a:r>
              <a:rPr lang="fi-FI" b="1" dirty="0" err="1">
                <a:solidFill>
                  <a:srgbClr val="FF0000"/>
                </a:solidFill>
              </a:rPr>
              <a:t>be</a:t>
            </a:r>
            <a:r>
              <a:rPr lang="fi-FI" b="1" dirty="0">
                <a:solidFill>
                  <a:srgbClr val="FF0000"/>
                </a:solidFill>
              </a:rPr>
              <a:t> </a:t>
            </a:r>
            <a:r>
              <a:rPr lang="fi-FI" b="1" dirty="0" err="1">
                <a:solidFill>
                  <a:srgbClr val="FF0000"/>
                </a:solidFill>
              </a:rPr>
              <a:t>provided</a:t>
            </a:r>
            <a:r>
              <a:rPr lang="fi-FI" b="1" dirty="0">
                <a:solidFill>
                  <a:srgbClr val="FF0000"/>
                </a:solidFill>
              </a:rPr>
              <a:t> in 2027 </a:t>
            </a:r>
          </a:p>
        </p:txBody>
      </p:sp>
    </p:spTree>
    <p:extLst>
      <p:ext uri="{BB962C8B-B14F-4D97-AF65-F5344CB8AC3E}">
        <p14:creationId xmlns:p14="http://schemas.microsoft.com/office/powerpoint/2010/main" val="230132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85E608-5F6E-F489-FDAD-FC93454214AE}"/>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C18CE874-0700-D19A-D242-8F718B26A5F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extBox 4">
            <a:extLst>
              <a:ext uri="{FF2B5EF4-FFF2-40B4-BE49-F238E27FC236}">
                <a16:creationId xmlns:a16="http://schemas.microsoft.com/office/drawing/2014/main" id="{BAB55B04-AF4C-250F-CB76-E826DA8299F1}"/>
              </a:ext>
            </a:extLst>
          </p:cNvPr>
          <p:cNvSpPr txBox="1"/>
          <p:nvPr/>
        </p:nvSpPr>
        <p:spPr>
          <a:xfrm>
            <a:off x="231228" y="895762"/>
            <a:ext cx="11177752" cy="923330"/>
          </a:xfrm>
          <a:prstGeom prst="rect">
            <a:avLst/>
          </a:prstGeom>
          <a:noFill/>
        </p:spPr>
        <p:txBody>
          <a:bodyPr wrap="square" rtlCol="0">
            <a:spAutoFit/>
          </a:bodyPr>
          <a:lstStyle/>
          <a:p>
            <a:pPr algn="l"/>
            <a:r>
              <a:rPr lang="fi-FI" b="1" dirty="0"/>
              <a:t>SP B.2 </a:t>
            </a:r>
            <a:r>
              <a:rPr lang="en-US" b="1" dirty="0"/>
              <a:t>Characterize samples coming from PWIE experiments (under WPTE) in full-W devices (AUG, WEST): interpret results, assess changes in their surface state, erosion, and deposition patterns on them. Provide benchmarking data for modelling (SP D) and boron studies (SP F)</a:t>
            </a:r>
            <a:endParaRPr lang="fi-FI" b="1" dirty="0"/>
          </a:p>
        </p:txBody>
      </p:sp>
      <p:graphicFrame>
        <p:nvGraphicFramePr>
          <p:cNvPr id="6" name="Table 5">
            <a:extLst>
              <a:ext uri="{FF2B5EF4-FFF2-40B4-BE49-F238E27FC236}">
                <a16:creationId xmlns:a16="http://schemas.microsoft.com/office/drawing/2014/main" id="{4FE8E9A4-D303-7892-1EE6-92002F23BAEA}"/>
              </a:ext>
            </a:extLst>
          </p:cNvPr>
          <p:cNvGraphicFramePr>
            <a:graphicFrameLocks noGrp="1"/>
          </p:cNvGraphicFramePr>
          <p:nvPr>
            <p:extLst>
              <p:ext uri="{D42A27DB-BD31-4B8C-83A1-F6EECF244321}">
                <p14:modId xmlns:p14="http://schemas.microsoft.com/office/powerpoint/2010/main" val="2582601174"/>
              </p:ext>
            </p:extLst>
          </p:nvPr>
        </p:nvGraphicFramePr>
        <p:xfrm>
          <a:off x="360040" y="2021888"/>
          <a:ext cx="5735960" cy="4298442"/>
        </p:xfrm>
        <a:graphic>
          <a:graphicData uri="http://schemas.openxmlformats.org/drawingml/2006/table">
            <a:tbl>
              <a:tblPr firstRow="1" firstCol="1" bandRow="1">
                <a:tableStyleId>{F5AB1C69-6EDB-4FF4-983F-18BD219EF322}</a:tableStyleId>
              </a:tblPr>
              <a:tblGrid>
                <a:gridCol w="1030185">
                  <a:extLst>
                    <a:ext uri="{9D8B030D-6E8A-4147-A177-3AD203B41FA5}">
                      <a16:colId xmlns:a16="http://schemas.microsoft.com/office/drawing/2014/main" val="1902643020"/>
                    </a:ext>
                  </a:extLst>
                </a:gridCol>
                <a:gridCol w="4705775">
                  <a:extLst>
                    <a:ext uri="{9D8B030D-6E8A-4147-A177-3AD203B41FA5}">
                      <a16:colId xmlns:a16="http://schemas.microsoft.com/office/drawing/2014/main" val="2286437737"/>
                    </a:ext>
                  </a:extLst>
                </a:gridCol>
              </a:tblGrid>
              <a:tr h="102148">
                <a:tc>
                  <a:txBody>
                    <a:bodyPr/>
                    <a:lstStyle/>
                    <a:p>
                      <a:pPr>
                        <a:lnSpc>
                          <a:spcPct val="115000"/>
                        </a:lnSpc>
                        <a:spcBef>
                          <a:spcPts val="240"/>
                        </a:spcBef>
                        <a:spcAft>
                          <a:spcPts val="240"/>
                        </a:spcAft>
                        <a:buNone/>
                        <a:tabLst>
                          <a:tab pos="-914400" algn="l"/>
                          <a:tab pos="228600" algn="l"/>
                        </a:tabLst>
                      </a:pPr>
                      <a:r>
                        <a:rPr lang="en-US" sz="1100" spc="-15">
                          <a:effectLst/>
                        </a:rPr>
                        <a:t>Deliverable ID</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Bef>
                          <a:spcPts val="240"/>
                        </a:spcBef>
                        <a:spcAft>
                          <a:spcPts val="240"/>
                        </a:spcAft>
                        <a:buNone/>
                        <a:tabLst>
                          <a:tab pos="-914400" algn="l"/>
                          <a:tab pos="228600" algn="l"/>
                        </a:tabLst>
                      </a:pPr>
                      <a:r>
                        <a:rPr lang="en-US" sz="1100" spc="-15">
                          <a:effectLst/>
                        </a:rPr>
                        <a:t>Deliverable Title</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900021156"/>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D001</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gn="just">
                        <a:lnSpc>
                          <a:spcPct val="115000"/>
                        </a:lnSpc>
                        <a:spcAft>
                          <a:spcPts val="600"/>
                        </a:spcAft>
                        <a:buNone/>
                        <a:tabLst>
                          <a:tab pos="-914400" algn="l"/>
                        </a:tabLst>
                      </a:pPr>
                      <a:r>
                        <a:rPr lang="en-US" sz="1100">
                          <a:effectLst/>
                        </a:rPr>
                        <a:t>Erosion and deposition patterns extracted for PFUs removed from WEST after C6-C12 campaigns (CEA)</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1909076340"/>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D002</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Interim report on microscopy investigations for various B-containing layers and ITER-like monoblocks removed from WEST after C6-C12 campaigns (CEA</a:t>
                      </a:r>
                      <a:r>
                        <a:rPr lang="en-US" sz="1100" spc="-15" dirty="0">
                          <a:effectLst/>
                        </a:rPr>
                        <a:t>) </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2433840891"/>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D003</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Report on the feasibility of applying picosecond and top-hat laser beam profiles for analyses of WEST Phase 2 samples (CU)</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1044826268"/>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D004</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gn="just">
                        <a:lnSpc>
                          <a:spcPct val="115000"/>
                        </a:lnSpc>
                        <a:spcAft>
                          <a:spcPts val="600"/>
                        </a:spcAft>
                        <a:buNone/>
                        <a:tabLst>
                          <a:tab pos="-914400" algn="l"/>
                        </a:tabLst>
                      </a:pPr>
                      <a:r>
                        <a:rPr lang="en-US" sz="1100">
                          <a:effectLst/>
                        </a:rPr>
                        <a:t>Composition of deposited layers on selected WEST PFUs from Phase 2 operations (IST)</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3993493483"/>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D005</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Interim report on erosion,  deposition, and surface-modification patterns on selected WEST Phase 2 samples (MPG)</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3073071810"/>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D006</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Compositional and structural properties of selected samples following boronizations and high-fluence operations on WEST (NCSRD)</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3343318922"/>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D007</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LIBS elemental depth profiles for marker-tile samples from WEST Phase 1 operations (UT)</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1694891921"/>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D008</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Deposition patterns of B, D, and plasma impurities on the surface layers of different PFUs from WEST Phase 2 operations (VR)</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3294238287"/>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D009</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High-resolution depth profiles on WEST PFUs and samples removed after Phase 2 operations during C6-C12 campaigns (VTT)</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2795788997"/>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D010</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Interim report on the erosion properties of probes and marker samples exposed to specific AUG plasmas (FZJ)</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2915624943"/>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D011</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Interim report on erosion and deposition patterns on samples exposed to specific AUG plasmas and </a:t>
                      </a:r>
                      <a:r>
                        <a:rPr lang="en-US" sz="1100" dirty="0" err="1">
                          <a:effectLst/>
                        </a:rPr>
                        <a:t>boronizations</a:t>
                      </a:r>
                      <a:r>
                        <a:rPr lang="en-US" sz="1100" dirty="0">
                          <a:effectLst/>
                        </a:rPr>
                        <a:t> (MPG)</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877155908"/>
                  </a:ext>
                </a:extLst>
              </a:tr>
            </a:tbl>
          </a:graphicData>
        </a:graphic>
      </p:graphicFrame>
      <p:graphicFrame>
        <p:nvGraphicFramePr>
          <p:cNvPr id="7" name="Table 6">
            <a:extLst>
              <a:ext uri="{FF2B5EF4-FFF2-40B4-BE49-F238E27FC236}">
                <a16:creationId xmlns:a16="http://schemas.microsoft.com/office/drawing/2014/main" id="{050DC13D-68BA-83CF-A0EA-DE2C1A028D5E}"/>
              </a:ext>
            </a:extLst>
          </p:cNvPr>
          <p:cNvGraphicFramePr>
            <a:graphicFrameLocks noGrp="1"/>
          </p:cNvGraphicFramePr>
          <p:nvPr>
            <p:extLst>
              <p:ext uri="{D42A27DB-BD31-4B8C-83A1-F6EECF244321}">
                <p14:modId xmlns:p14="http://schemas.microsoft.com/office/powerpoint/2010/main" val="137726480"/>
              </p:ext>
            </p:extLst>
          </p:nvPr>
        </p:nvGraphicFramePr>
        <p:xfrm>
          <a:off x="6327776" y="2021888"/>
          <a:ext cx="5735960" cy="3924173"/>
        </p:xfrm>
        <a:graphic>
          <a:graphicData uri="http://schemas.openxmlformats.org/drawingml/2006/table">
            <a:tbl>
              <a:tblPr firstRow="1" firstCol="1" bandRow="1">
                <a:tableStyleId>{F5AB1C69-6EDB-4FF4-983F-18BD219EF322}</a:tableStyleId>
              </a:tblPr>
              <a:tblGrid>
                <a:gridCol w="1030185">
                  <a:extLst>
                    <a:ext uri="{9D8B030D-6E8A-4147-A177-3AD203B41FA5}">
                      <a16:colId xmlns:a16="http://schemas.microsoft.com/office/drawing/2014/main" val="1902643020"/>
                    </a:ext>
                  </a:extLst>
                </a:gridCol>
                <a:gridCol w="4705775">
                  <a:extLst>
                    <a:ext uri="{9D8B030D-6E8A-4147-A177-3AD203B41FA5}">
                      <a16:colId xmlns:a16="http://schemas.microsoft.com/office/drawing/2014/main" val="2286437737"/>
                    </a:ext>
                  </a:extLst>
                </a:gridCol>
              </a:tblGrid>
              <a:tr h="102148">
                <a:tc>
                  <a:txBody>
                    <a:bodyPr/>
                    <a:lstStyle/>
                    <a:p>
                      <a:pPr>
                        <a:lnSpc>
                          <a:spcPct val="115000"/>
                        </a:lnSpc>
                        <a:spcBef>
                          <a:spcPts val="240"/>
                        </a:spcBef>
                        <a:spcAft>
                          <a:spcPts val="240"/>
                        </a:spcAft>
                        <a:buNone/>
                        <a:tabLst>
                          <a:tab pos="-914400" algn="l"/>
                          <a:tab pos="228600" algn="l"/>
                        </a:tabLst>
                      </a:pPr>
                      <a:r>
                        <a:rPr lang="en-US" sz="1100" spc="-15">
                          <a:effectLst/>
                        </a:rPr>
                        <a:t>Deliverable ID</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Bef>
                          <a:spcPts val="240"/>
                        </a:spcBef>
                        <a:spcAft>
                          <a:spcPts val="240"/>
                        </a:spcAft>
                        <a:buNone/>
                        <a:tabLst>
                          <a:tab pos="-914400" algn="l"/>
                          <a:tab pos="228600" algn="l"/>
                        </a:tabLst>
                      </a:pPr>
                      <a:r>
                        <a:rPr lang="en-US" sz="1100" spc="-15">
                          <a:effectLst/>
                        </a:rPr>
                        <a:t>Deliverable Title</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900021156"/>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D012</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Gross and net erosion patterns for marker-samples exposed to specific AUG plasmas (VTT)</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3119358601"/>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D013</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Comparative report on broad-beam and microbeam analyses for detailed elemental composition on selected WEST samples (JSI)</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1317675952"/>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D014</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Interim report on elemental concentrations on the surfaces of marker samples exposed to specific AUG plasmas at high spatial resolution (RBI)</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713661614"/>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D015</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Erosion and deposition patterns on W7-X samples exposed during specific OP2 experiments (FZJ) </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2559329393"/>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D016</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Interim report of erosion and deposition patterns on W7-X samples exposed during OP2 (MPG)</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509572614"/>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D017</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Interim report on surface changes on selected W7-X and WEST wall components and samples exposed to boronizations (IPPLM)</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3667372340"/>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D018</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Elemental depth profiles for B-containing samples from GyM/BiGyM experiments (CIEMAT)</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653936363"/>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D019</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Erosion patterns on specific B- and W-containing samples from MAGNUM-PSI/UPP experiments (DIFFER)</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636677685"/>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D020</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a:effectLst/>
                        </a:rPr>
                        <a:t>Interim report on changes in the surfaces of B- and W-containing samples during GyM/BiGyM experiments (ENEA)</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2340316285"/>
                  </a:ext>
                </a:extLst>
              </a:tr>
              <a:tr h="210658">
                <a:tc>
                  <a:txBody>
                    <a:bodyPr/>
                    <a:lstStyle/>
                    <a:p>
                      <a:pPr>
                        <a:lnSpc>
                          <a:spcPct val="115000"/>
                        </a:lnSpc>
                        <a:spcBef>
                          <a:spcPts val="240"/>
                        </a:spcBef>
                        <a:spcAft>
                          <a:spcPts val="240"/>
                        </a:spcAft>
                        <a:buNone/>
                        <a:tabLst>
                          <a:tab pos="-914400" algn="l"/>
                          <a:tab pos="228600" algn="l"/>
                        </a:tabLst>
                      </a:pPr>
                      <a:r>
                        <a:rPr lang="en-US" sz="1100" spc="-15">
                          <a:effectLst/>
                        </a:rPr>
                        <a:t>D021</a:t>
                      </a:r>
                      <a:endParaRPr lang="fi-FI" sz="110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tc>
                  <a:txBody>
                    <a:bodyPr/>
                    <a:lstStyle/>
                    <a:p>
                      <a:pPr>
                        <a:lnSpc>
                          <a:spcPct val="115000"/>
                        </a:lnSpc>
                        <a:spcAft>
                          <a:spcPts val="600"/>
                        </a:spcAft>
                        <a:buNone/>
                      </a:pPr>
                      <a:r>
                        <a:rPr lang="en-US" sz="1100" dirty="0">
                          <a:effectLst/>
                        </a:rPr>
                        <a:t>Erosion patterns on specific B- and W-containing samples from PSI-2 experiments (FZJ)</a:t>
                      </a:r>
                      <a:endParaRPr lang="fi-FI" sz="1100" dirty="0">
                        <a:effectLst/>
                        <a:latin typeface="Calibri" panose="020F0502020204030204" pitchFamily="34" charset="0"/>
                        <a:ea typeface="SimSun" panose="02010600030101010101" pitchFamily="2" charset="-122"/>
                        <a:cs typeface="Arial" panose="020B0604020202020204" pitchFamily="34" charset="0"/>
                      </a:endParaRPr>
                    </a:p>
                  </a:txBody>
                  <a:tcPr marL="38600" marR="38600" marT="0" marB="0"/>
                </a:tc>
                <a:extLst>
                  <a:ext uri="{0D108BD9-81ED-4DB2-BD59-A6C34878D82A}">
                    <a16:rowId xmlns:a16="http://schemas.microsoft.com/office/drawing/2014/main" val="637727021"/>
                  </a:ext>
                </a:extLst>
              </a:tr>
            </a:tbl>
          </a:graphicData>
        </a:graphic>
      </p:graphicFrame>
      <p:sp>
        <p:nvSpPr>
          <p:cNvPr id="8" name="Titel 1">
            <a:extLst>
              <a:ext uri="{FF2B5EF4-FFF2-40B4-BE49-F238E27FC236}">
                <a16:creationId xmlns:a16="http://schemas.microsoft.com/office/drawing/2014/main" id="{E9C0DC20-4801-E481-2726-7E393B3848E0}"/>
              </a:ext>
            </a:extLst>
          </p:cNvPr>
          <p:cNvSpPr>
            <a:spLocks noGrp="1"/>
          </p:cNvSpPr>
          <p:nvPr>
            <p:ph type="title"/>
          </p:nvPr>
        </p:nvSpPr>
        <p:spPr>
          <a:xfrm>
            <a:off x="983432" y="192515"/>
            <a:ext cx="9451776" cy="457200"/>
          </a:xfrm>
        </p:spPr>
        <p:txBody>
          <a:bodyPr/>
          <a:lstStyle/>
          <a:p>
            <a:r>
              <a:rPr lang="de-DE" dirty="0"/>
              <a:t>2026 Tasks and </a:t>
            </a:r>
            <a:r>
              <a:rPr lang="de-DE" dirty="0" err="1"/>
              <a:t>Deliverables</a:t>
            </a:r>
            <a:endParaRPr lang="de-DE" dirty="0"/>
          </a:p>
        </p:txBody>
      </p:sp>
    </p:spTree>
    <p:extLst>
      <p:ext uri="{BB962C8B-B14F-4D97-AF65-F5344CB8AC3E}">
        <p14:creationId xmlns:p14="http://schemas.microsoft.com/office/powerpoint/2010/main" val="90340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DC719E-E919-C867-E879-3D0CB39FD0C3}"/>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E8B3F20D-D0C1-FE6D-DEE3-882E0E31478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el 1">
            <a:extLst>
              <a:ext uri="{FF2B5EF4-FFF2-40B4-BE49-F238E27FC236}">
                <a16:creationId xmlns:a16="http://schemas.microsoft.com/office/drawing/2014/main" id="{484FA181-2C20-EC6A-4A3A-B52BFA8AB80A}"/>
              </a:ext>
            </a:extLst>
          </p:cNvPr>
          <p:cNvSpPr>
            <a:spLocks noGrp="1"/>
          </p:cNvSpPr>
          <p:nvPr>
            <p:ph type="title"/>
          </p:nvPr>
        </p:nvSpPr>
        <p:spPr>
          <a:xfrm>
            <a:off x="983432" y="192515"/>
            <a:ext cx="9451776" cy="457200"/>
          </a:xfrm>
        </p:spPr>
        <p:txBody>
          <a:bodyPr/>
          <a:lstStyle/>
          <a:p>
            <a:r>
              <a:rPr lang="de-DE" dirty="0"/>
              <a:t>2026 Tasks and </a:t>
            </a:r>
            <a:r>
              <a:rPr lang="de-DE" dirty="0" err="1"/>
              <a:t>Deliverables</a:t>
            </a:r>
            <a:endParaRPr lang="de-DE" dirty="0"/>
          </a:p>
        </p:txBody>
      </p:sp>
      <p:sp>
        <p:nvSpPr>
          <p:cNvPr id="6" name="TextBox 5">
            <a:extLst>
              <a:ext uri="{FF2B5EF4-FFF2-40B4-BE49-F238E27FC236}">
                <a16:creationId xmlns:a16="http://schemas.microsoft.com/office/drawing/2014/main" id="{8BEAE7AD-EAFB-F432-EC60-40CABE36C465}"/>
              </a:ext>
            </a:extLst>
          </p:cNvPr>
          <p:cNvSpPr txBox="1"/>
          <p:nvPr/>
        </p:nvSpPr>
        <p:spPr>
          <a:xfrm>
            <a:off x="231228" y="895762"/>
            <a:ext cx="11177752" cy="923330"/>
          </a:xfrm>
          <a:prstGeom prst="rect">
            <a:avLst/>
          </a:prstGeom>
          <a:noFill/>
        </p:spPr>
        <p:txBody>
          <a:bodyPr wrap="square" rtlCol="0">
            <a:spAutoFit/>
          </a:bodyPr>
          <a:lstStyle/>
          <a:p>
            <a:pPr algn="l"/>
            <a:r>
              <a:rPr lang="fi-FI" b="1" dirty="0"/>
              <a:t>SP B.2 </a:t>
            </a:r>
            <a:r>
              <a:rPr lang="en-US" b="1" dirty="0"/>
              <a:t>Characterize samples coming from PWIE experiments (under WPTE) in full-W devices (AUG, WEST): interpret results, assess changes in their surface state, erosion, and deposition patterns on them. Provide benchmarking data for modelling (SP D) and boron studies (SP F)</a:t>
            </a:r>
            <a:endParaRPr lang="fi-FI" b="1" dirty="0"/>
          </a:p>
        </p:txBody>
      </p:sp>
      <p:sp>
        <p:nvSpPr>
          <p:cNvPr id="7" name="TextBox 6">
            <a:extLst>
              <a:ext uri="{FF2B5EF4-FFF2-40B4-BE49-F238E27FC236}">
                <a16:creationId xmlns:a16="http://schemas.microsoft.com/office/drawing/2014/main" id="{61BE1D68-11CC-E3E0-BD58-338071C74874}"/>
              </a:ext>
            </a:extLst>
          </p:cNvPr>
          <p:cNvSpPr txBox="1"/>
          <p:nvPr/>
        </p:nvSpPr>
        <p:spPr>
          <a:xfrm>
            <a:off x="231228" y="2065139"/>
            <a:ext cx="11527160" cy="4154984"/>
          </a:xfrm>
          <a:prstGeom prst="rect">
            <a:avLst/>
          </a:prstGeom>
          <a:noFill/>
        </p:spPr>
        <p:txBody>
          <a:bodyPr wrap="square" rtlCol="0">
            <a:spAutoFit/>
          </a:bodyPr>
          <a:lstStyle/>
          <a:p>
            <a:pPr marL="457200" indent="-457200" algn="l">
              <a:spcBef>
                <a:spcPts val="600"/>
              </a:spcBef>
              <a:buFont typeface="Arial" panose="020B0604020202020204" pitchFamily="34" charset="0"/>
              <a:buChar char="•"/>
            </a:pPr>
            <a:r>
              <a:rPr lang="fi-FI" dirty="0"/>
              <a:t>SP B.2 is </a:t>
            </a:r>
            <a:r>
              <a:rPr lang="fi-FI" dirty="0" err="1"/>
              <a:t>the</a:t>
            </a:r>
            <a:r>
              <a:rPr lang="fi-FI" dirty="0"/>
              <a:t> </a:t>
            </a:r>
            <a:r>
              <a:rPr lang="fi-FI" dirty="0" err="1"/>
              <a:t>largest</a:t>
            </a:r>
            <a:r>
              <a:rPr lang="fi-FI" dirty="0"/>
              <a:t> of </a:t>
            </a:r>
            <a:r>
              <a:rPr lang="fi-FI" dirty="0" err="1"/>
              <a:t>the</a:t>
            </a:r>
            <a:r>
              <a:rPr lang="fi-FI" dirty="0"/>
              <a:t> </a:t>
            </a:r>
            <a:r>
              <a:rPr lang="fi-FI" dirty="0" err="1"/>
              <a:t>three</a:t>
            </a:r>
            <a:r>
              <a:rPr lang="fi-FI" dirty="0"/>
              <a:t> </a:t>
            </a:r>
            <a:r>
              <a:rPr lang="fi-FI" dirty="0" err="1"/>
              <a:t>Tasks</a:t>
            </a:r>
            <a:r>
              <a:rPr lang="fi-FI" dirty="0"/>
              <a:t> </a:t>
            </a:r>
            <a:r>
              <a:rPr lang="fi-FI" dirty="0" err="1"/>
              <a:t>under</a:t>
            </a:r>
            <a:r>
              <a:rPr lang="fi-FI" dirty="0"/>
              <a:t> SP B, </a:t>
            </a:r>
            <a:r>
              <a:rPr lang="fi-FI" dirty="0" err="1"/>
              <a:t>addressing</a:t>
            </a:r>
            <a:r>
              <a:rPr lang="fi-FI" dirty="0"/>
              <a:t> </a:t>
            </a:r>
            <a:r>
              <a:rPr lang="fi-FI" b="1" dirty="0" err="1">
                <a:solidFill>
                  <a:srgbClr val="FF0000"/>
                </a:solidFill>
              </a:rPr>
              <a:t>surface</a:t>
            </a:r>
            <a:r>
              <a:rPr lang="fi-FI" b="1" dirty="0">
                <a:solidFill>
                  <a:srgbClr val="FF0000"/>
                </a:solidFill>
              </a:rPr>
              <a:t> </a:t>
            </a:r>
            <a:r>
              <a:rPr lang="fi-FI" b="1" dirty="0" err="1">
                <a:solidFill>
                  <a:srgbClr val="FF0000"/>
                </a:solidFill>
              </a:rPr>
              <a:t>analyses</a:t>
            </a:r>
            <a:r>
              <a:rPr lang="fi-FI" b="1" dirty="0">
                <a:solidFill>
                  <a:srgbClr val="FF0000"/>
                </a:solidFill>
              </a:rPr>
              <a:t> of </a:t>
            </a:r>
            <a:r>
              <a:rPr lang="fi-FI" b="1" dirty="0" err="1">
                <a:solidFill>
                  <a:srgbClr val="FF0000"/>
                </a:solidFill>
              </a:rPr>
              <a:t>components</a:t>
            </a:r>
            <a:r>
              <a:rPr lang="fi-FI" b="1" dirty="0">
                <a:solidFill>
                  <a:srgbClr val="FF0000"/>
                </a:solidFill>
              </a:rPr>
              <a:t> </a:t>
            </a:r>
            <a:r>
              <a:rPr lang="fi-FI" b="1" dirty="0" err="1">
                <a:solidFill>
                  <a:srgbClr val="FF0000"/>
                </a:solidFill>
              </a:rPr>
              <a:t>coming</a:t>
            </a:r>
            <a:r>
              <a:rPr lang="fi-FI" b="1" dirty="0">
                <a:solidFill>
                  <a:srgbClr val="FF0000"/>
                </a:solidFill>
              </a:rPr>
              <a:t> </a:t>
            </a:r>
            <a:r>
              <a:rPr lang="fi-FI" b="1" dirty="0" err="1">
                <a:solidFill>
                  <a:srgbClr val="FF0000"/>
                </a:solidFill>
              </a:rPr>
              <a:t>from</a:t>
            </a:r>
            <a:r>
              <a:rPr lang="fi-FI" b="1" dirty="0">
                <a:solidFill>
                  <a:srgbClr val="FF0000"/>
                </a:solidFill>
              </a:rPr>
              <a:t> </a:t>
            </a:r>
            <a:r>
              <a:rPr lang="fi-FI" b="1" dirty="0" err="1">
                <a:solidFill>
                  <a:srgbClr val="FF0000"/>
                </a:solidFill>
              </a:rPr>
              <a:t>various</a:t>
            </a:r>
            <a:r>
              <a:rPr lang="fi-FI" b="1" dirty="0">
                <a:solidFill>
                  <a:srgbClr val="FF0000"/>
                </a:solidFill>
              </a:rPr>
              <a:t> </a:t>
            </a:r>
            <a:r>
              <a:rPr lang="fi-FI" b="1" dirty="0" err="1">
                <a:solidFill>
                  <a:srgbClr val="FF0000"/>
                </a:solidFill>
              </a:rPr>
              <a:t>experiments</a:t>
            </a:r>
            <a:r>
              <a:rPr lang="fi-FI" b="1" dirty="0">
                <a:solidFill>
                  <a:srgbClr val="FF0000"/>
                </a:solidFill>
              </a:rPr>
              <a:t> in </a:t>
            </a:r>
            <a:r>
              <a:rPr lang="fi-FI" b="1" dirty="0" err="1">
                <a:solidFill>
                  <a:srgbClr val="FF0000"/>
                </a:solidFill>
              </a:rPr>
              <a:t>tokamaks</a:t>
            </a:r>
            <a:r>
              <a:rPr lang="fi-FI" b="1" dirty="0">
                <a:solidFill>
                  <a:srgbClr val="FF0000"/>
                </a:solidFill>
              </a:rPr>
              <a:t>/</a:t>
            </a:r>
            <a:r>
              <a:rPr lang="fi-FI" b="1" dirty="0" err="1">
                <a:solidFill>
                  <a:srgbClr val="FF0000"/>
                </a:solidFill>
              </a:rPr>
              <a:t>stellarators</a:t>
            </a:r>
            <a:r>
              <a:rPr lang="fi-FI" b="1" dirty="0">
                <a:solidFill>
                  <a:srgbClr val="FF0000"/>
                </a:solidFill>
              </a:rPr>
              <a:t> (AUG, WEST, W7-X) and </a:t>
            </a:r>
            <a:r>
              <a:rPr lang="fi-FI" b="1" dirty="0" err="1">
                <a:solidFill>
                  <a:srgbClr val="FF0000"/>
                </a:solidFill>
              </a:rPr>
              <a:t>linear</a:t>
            </a:r>
            <a:r>
              <a:rPr lang="fi-FI" b="1" dirty="0">
                <a:solidFill>
                  <a:srgbClr val="FF0000"/>
                </a:solidFill>
              </a:rPr>
              <a:t> </a:t>
            </a:r>
            <a:r>
              <a:rPr lang="fi-FI" b="1" dirty="0" err="1">
                <a:solidFill>
                  <a:srgbClr val="FF0000"/>
                </a:solidFill>
              </a:rPr>
              <a:t>devices</a:t>
            </a:r>
            <a:r>
              <a:rPr lang="fi-FI" b="1" dirty="0">
                <a:solidFill>
                  <a:srgbClr val="FF0000"/>
                </a:solidFill>
              </a:rPr>
              <a:t> (</a:t>
            </a:r>
            <a:r>
              <a:rPr lang="fi-FI" b="1" dirty="0" err="1">
                <a:solidFill>
                  <a:srgbClr val="FF0000"/>
                </a:solidFill>
              </a:rPr>
              <a:t>experiments</a:t>
            </a:r>
            <a:r>
              <a:rPr lang="fi-FI" b="1" dirty="0">
                <a:solidFill>
                  <a:srgbClr val="FF0000"/>
                </a:solidFill>
              </a:rPr>
              <a:t> </a:t>
            </a:r>
            <a:r>
              <a:rPr lang="fi-FI" b="1" dirty="0" err="1">
                <a:solidFill>
                  <a:srgbClr val="FF0000"/>
                </a:solidFill>
              </a:rPr>
              <a:t>under</a:t>
            </a:r>
            <a:r>
              <a:rPr lang="fi-FI" b="1" dirty="0">
                <a:solidFill>
                  <a:srgbClr val="FF0000"/>
                </a:solidFill>
              </a:rPr>
              <a:t> SP B.1)</a:t>
            </a:r>
          </a:p>
          <a:p>
            <a:pPr marL="457200" indent="-457200" algn="l">
              <a:spcBef>
                <a:spcPts val="600"/>
              </a:spcBef>
              <a:buFont typeface="Arial" panose="020B0604020202020204" pitchFamily="34" charset="0"/>
              <a:buChar char="•"/>
            </a:pPr>
            <a:r>
              <a:rPr lang="fi-FI" dirty="0" err="1"/>
              <a:t>Large</a:t>
            </a:r>
            <a:r>
              <a:rPr lang="fi-FI" dirty="0"/>
              <a:t> </a:t>
            </a:r>
            <a:r>
              <a:rPr lang="fi-FI" dirty="0" err="1"/>
              <a:t>part</a:t>
            </a:r>
            <a:r>
              <a:rPr lang="fi-FI" dirty="0"/>
              <a:t> of </a:t>
            </a:r>
            <a:r>
              <a:rPr lang="fi-FI" dirty="0" err="1"/>
              <a:t>the</a:t>
            </a:r>
            <a:r>
              <a:rPr lang="fi-FI" dirty="0"/>
              <a:t> </a:t>
            </a:r>
            <a:r>
              <a:rPr lang="fi-FI" dirty="0" err="1"/>
              <a:t>work</a:t>
            </a:r>
            <a:r>
              <a:rPr lang="fi-FI" dirty="0"/>
              <a:t> </a:t>
            </a:r>
            <a:r>
              <a:rPr lang="fi-FI" dirty="0" err="1"/>
              <a:t>will</a:t>
            </a:r>
            <a:r>
              <a:rPr lang="fi-FI" dirty="0"/>
              <a:t> </a:t>
            </a:r>
            <a:r>
              <a:rPr lang="fi-FI" dirty="0" err="1"/>
              <a:t>deal</a:t>
            </a:r>
            <a:r>
              <a:rPr lang="fi-FI" dirty="0"/>
              <a:t> </a:t>
            </a:r>
            <a:r>
              <a:rPr lang="fi-FI" dirty="0" err="1"/>
              <a:t>with</a:t>
            </a:r>
            <a:r>
              <a:rPr lang="fi-FI" dirty="0"/>
              <a:t> </a:t>
            </a:r>
            <a:r>
              <a:rPr lang="fi-FI" b="1" dirty="0" err="1">
                <a:solidFill>
                  <a:srgbClr val="0070C0"/>
                </a:solidFill>
              </a:rPr>
              <a:t>samples</a:t>
            </a:r>
            <a:r>
              <a:rPr lang="fi-FI" b="1" dirty="0">
                <a:solidFill>
                  <a:srgbClr val="0070C0"/>
                </a:solidFill>
              </a:rPr>
              <a:t> </a:t>
            </a:r>
            <a:r>
              <a:rPr lang="fi-FI" b="1" dirty="0" err="1">
                <a:solidFill>
                  <a:srgbClr val="0070C0"/>
                </a:solidFill>
              </a:rPr>
              <a:t>from</a:t>
            </a:r>
            <a:r>
              <a:rPr lang="fi-FI" b="1" dirty="0">
                <a:solidFill>
                  <a:srgbClr val="0070C0"/>
                </a:solidFill>
              </a:rPr>
              <a:t> WEST </a:t>
            </a:r>
            <a:r>
              <a:rPr lang="fi-FI" dirty="0" err="1"/>
              <a:t>with</a:t>
            </a:r>
            <a:r>
              <a:rPr lang="fi-FI" dirty="0"/>
              <a:t> </a:t>
            </a:r>
            <a:r>
              <a:rPr lang="fi-FI" dirty="0" err="1"/>
              <a:t>the</a:t>
            </a:r>
            <a:r>
              <a:rPr lang="fi-FI" dirty="0"/>
              <a:t> </a:t>
            </a:r>
            <a:r>
              <a:rPr lang="fi-FI" dirty="0" err="1"/>
              <a:t>focus</a:t>
            </a:r>
            <a:r>
              <a:rPr lang="fi-FI" dirty="0"/>
              <a:t> set on </a:t>
            </a:r>
            <a:r>
              <a:rPr lang="fi-FI" dirty="0" err="1"/>
              <a:t>the</a:t>
            </a:r>
            <a:r>
              <a:rPr lang="fi-FI" dirty="0"/>
              <a:t> </a:t>
            </a:r>
            <a:r>
              <a:rPr lang="fi-FI" dirty="0" err="1"/>
              <a:t>Phase</a:t>
            </a:r>
            <a:r>
              <a:rPr lang="fi-FI" dirty="0"/>
              <a:t> 2 </a:t>
            </a:r>
            <a:r>
              <a:rPr lang="fi-FI" dirty="0" err="1"/>
              <a:t>operations</a:t>
            </a:r>
            <a:r>
              <a:rPr lang="fi-FI" dirty="0"/>
              <a:t> (</a:t>
            </a:r>
            <a:r>
              <a:rPr lang="fi-FI" dirty="0" err="1"/>
              <a:t>only</a:t>
            </a:r>
            <a:r>
              <a:rPr lang="fi-FI" dirty="0"/>
              <a:t> </a:t>
            </a:r>
            <a:r>
              <a:rPr lang="fi-FI" dirty="0" err="1"/>
              <a:t>started</a:t>
            </a:r>
            <a:r>
              <a:rPr lang="fi-FI" dirty="0"/>
              <a:t> in 2021-2025), in </a:t>
            </a:r>
            <a:r>
              <a:rPr lang="fi-FI" dirty="0" err="1"/>
              <a:t>particular</a:t>
            </a:r>
            <a:r>
              <a:rPr lang="fi-FI" dirty="0"/>
              <a:t> to </a:t>
            </a:r>
            <a:r>
              <a:rPr lang="fi-FI" dirty="0" err="1"/>
              <a:t>the</a:t>
            </a:r>
            <a:r>
              <a:rPr lang="fi-FI" dirty="0"/>
              <a:t> </a:t>
            </a:r>
            <a:r>
              <a:rPr lang="fi-FI" b="1" dirty="0" err="1">
                <a:solidFill>
                  <a:srgbClr val="0070C0"/>
                </a:solidFill>
              </a:rPr>
              <a:t>samples</a:t>
            </a:r>
            <a:r>
              <a:rPr lang="fi-FI" b="1" dirty="0">
                <a:solidFill>
                  <a:srgbClr val="0070C0"/>
                </a:solidFill>
              </a:rPr>
              <a:t> </a:t>
            </a:r>
            <a:r>
              <a:rPr lang="fi-FI" b="1" dirty="0" err="1">
                <a:solidFill>
                  <a:srgbClr val="0070C0"/>
                </a:solidFill>
              </a:rPr>
              <a:t>originating</a:t>
            </a:r>
            <a:r>
              <a:rPr lang="fi-FI" b="1" dirty="0">
                <a:solidFill>
                  <a:srgbClr val="0070C0"/>
                </a:solidFill>
              </a:rPr>
              <a:t> </a:t>
            </a:r>
            <a:r>
              <a:rPr lang="fi-FI" b="1" dirty="0" err="1">
                <a:solidFill>
                  <a:srgbClr val="0070C0"/>
                </a:solidFill>
              </a:rPr>
              <a:t>from</a:t>
            </a:r>
            <a:r>
              <a:rPr lang="fi-FI" b="1" dirty="0">
                <a:solidFill>
                  <a:srgbClr val="0070C0"/>
                </a:solidFill>
              </a:rPr>
              <a:t> </a:t>
            </a:r>
            <a:r>
              <a:rPr lang="fi-FI" b="1" dirty="0" err="1">
                <a:solidFill>
                  <a:srgbClr val="0070C0"/>
                </a:solidFill>
              </a:rPr>
              <a:t>the</a:t>
            </a:r>
            <a:r>
              <a:rPr lang="fi-FI" b="1" dirty="0">
                <a:solidFill>
                  <a:srgbClr val="0070C0"/>
                </a:solidFill>
              </a:rPr>
              <a:t> </a:t>
            </a:r>
            <a:r>
              <a:rPr lang="fi-FI" b="1" dirty="0" err="1">
                <a:solidFill>
                  <a:srgbClr val="0070C0"/>
                </a:solidFill>
              </a:rPr>
              <a:t>different</a:t>
            </a:r>
            <a:r>
              <a:rPr lang="fi-FI" b="1" dirty="0">
                <a:solidFill>
                  <a:srgbClr val="0070C0"/>
                </a:solidFill>
              </a:rPr>
              <a:t> </a:t>
            </a:r>
            <a:r>
              <a:rPr lang="fi-FI" b="1" dirty="0" err="1">
                <a:solidFill>
                  <a:srgbClr val="0070C0"/>
                </a:solidFill>
              </a:rPr>
              <a:t>high-fluence</a:t>
            </a:r>
            <a:r>
              <a:rPr lang="fi-FI" b="1" dirty="0">
                <a:solidFill>
                  <a:srgbClr val="0070C0"/>
                </a:solidFill>
              </a:rPr>
              <a:t> </a:t>
            </a:r>
            <a:r>
              <a:rPr lang="fi-FI" b="1" dirty="0" err="1">
                <a:solidFill>
                  <a:srgbClr val="0070C0"/>
                </a:solidFill>
              </a:rPr>
              <a:t>campaigns</a:t>
            </a:r>
            <a:r>
              <a:rPr lang="fi-FI" b="1" dirty="0">
                <a:solidFill>
                  <a:srgbClr val="0070C0"/>
                </a:solidFill>
              </a:rPr>
              <a:t> </a:t>
            </a:r>
            <a:r>
              <a:rPr lang="fi-FI" dirty="0"/>
              <a:t>(in C7 and C12) </a:t>
            </a:r>
          </a:p>
          <a:p>
            <a:pPr marL="457200" indent="-457200" algn="l">
              <a:spcBef>
                <a:spcPts val="600"/>
              </a:spcBef>
              <a:buFont typeface="Arial" panose="020B0604020202020204" pitchFamily="34" charset="0"/>
              <a:buChar char="•"/>
            </a:pPr>
            <a:r>
              <a:rPr lang="fi-FI" dirty="0" err="1"/>
              <a:t>The</a:t>
            </a:r>
            <a:r>
              <a:rPr lang="fi-FI" dirty="0"/>
              <a:t> AUG </a:t>
            </a:r>
            <a:r>
              <a:rPr lang="fi-FI" dirty="0" err="1"/>
              <a:t>work</a:t>
            </a:r>
            <a:r>
              <a:rPr lang="fi-FI" dirty="0"/>
              <a:t> </a:t>
            </a:r>
            <a:r>
              <a:rPr lang="fi-FI" dirty="0" err="1"/>
              <a:t>will</a:t>
            </a:r>
            <a:r>
              <a:rPr lang="fi-FI" dirty="0"/>
              <a:t> </a:t>
            </a:r>
            <a:r>
              <a:rPr lang="fi-FI" dirty="0" err="1"/>
              <a:t>be</a:t>
            </a:r>
            <a:r>
              <a:rPr lang="fi-FI" dirty="0"/>
              <a:t> on </a:t>
            </a:r>
            <a:r>
              <a:rPr lang="fi-FI" dirty="0" err="1"/>
              <a:t>detailed</a:t>
            </a:r>
            <a:r>
              <a:rPr lang="fi-FI" dirty="0"/>
              <a:t> </a:t>
            </a:r>
            <a:r>
              <a:rPr lang="fi-FI" dirty="0" err="1"/>
              <a:t>surface</a:t>
            </a:r>
            <a:r>
              <a:rPr lang="fi-FI" dirty="0"/>
              <a:t> </a:t>
            </a:r>
            <a:r>
              <a:rPr lang="fi-FI" dirty="0" err="1"/>
              <a:t>characterization</a:t>
            </a:r>
            <a:r>
              <a:rPr lang="fi-FI" dirty="0"/>
              <a:t> of </a:t>
            </a:r>
            <a:r>
              <a:rPr lang="fi-FI" b="1" dirty="0" err="1">
                <a:solidFill>
                  <a:srgbClr val="FF0000"/>
                </a:solidFill>
              </a:rPr>
              <a:t>exposed</a:t>
            </a:r>
            <a:r>
              <a:rPr lang="fi-FI" b="1" dirty="0">
                <a:solidFill>
                  <a:srgbClr val="FF0000"/>
                </a:solidFill>
              </a:rPr>
              <a:t> </a:t>
            </a:r>
            <a:r>
              <a:rPr lang="fi-FI" b="1" dirty="0" err="1">
                <a:solidFill>
                  <a:srgbClr val="FF0000"/>
                </a:solidFill>
              </a:rPr>
              <a:t>marker</a:t>
            </a:r>
            <a:r>
              <a:rPr lang="fi-FI" b="1" dirty="0">
                <a:solidFill>
                  <a:srgbClr val="FF0000"/>
                </a:solidFill>
              </a:rPr>
              <a:t> </a:t>
            </a:r>
            <a:r>
              <a:rPr lang="fi-FI" b="1" dirty="0" err="1">
                <a:solidFill>
                  <a:srgbClr val="FF0000"/>
                </a:solidFill>
              </a:rPr>
              <a:t>samples</a:t>
            </a:r>
            <a:r>
              <a:rPr lang="fi-FI" b="1" dirty="0">
                <a:solidFill>
                  <a:srgbClr val="FF0000"/>
                </a:solidFill>
              </a:rPr>
              <a:t> </a:t>
            </a:r>
            <a:r>
              <a:rPr lang="fi-FI" dirty="0"/>
              <a:t>(</a:t>
            </a:r>
            <a:r>
              <a:rPr lang="fi-FI" dirty="0" err="1"/>
              <a:t>only</a:t>
            </a:r>
            <a:r>
              <a:rPr lang="fi-FI" dirty="0"/>
              <a:t> </a:t>
            </a:r>
            <a:r>
              <a:rPr lang="fi-FI" dirty="0" err="1"/>
              <a:t>erosion</a:t>
            </a:r>
            <a:r>
              <a:rPr lang="fi-FI" dirty="0"/>
              <a:t> </a:t>
            </a:r>
            <a:r>
              <a:rPr lang="fi-FI" dirty="0" err="1"/>
              <a:t>was</a:t>
            </a:r>
            <a:r>
              <a:rPr lang="fi-FI" dirty="0"/>
              <a:t> </a:t>
            </a:r>
            <a:r>
              <a:rPr lang="fi-FI" dirty="0" err="1"/>
              <a:t>investigated</a:t>
            </a:r>
            <a:r>
              <a:rPr lang="fi-FI" dirty="0"/>
              <a:t> in 2025) and </a:t>
            </a:r>
            <a:r>
              <a:rPr lang="fi-FI" dirty="0" err="1"/>
              <a:t>other</a:t>
            </a:r>
            <a:r>
              <a:rPr lang="fi-FI" dirty="0"/>
              <a:t> </a:t>
            </a:r>
            <a:r>
              <a:rPr lang="fi-FI" b="1" dirty="0" err="1">
                <a:solidFill>
                  <a:srgbClr val="FF0000"/>
                </a:solidFill>
              </a:rPr>
              <a:t>samples</a:t>
            </a:r>
            <a:r>
              <a:rPr lang="fi-FI" b="1" dirty="0">
                <a:solidFill>
                  <a:srgbClr val="FF0000"/>
                </a:solidFill>
              </a:rPr>
              <a:t> </a:t>
            </a:r>
            <a:r>
              <a:rPr lang="fi-FI" b="1" dirty="0" err="1">
                <a:solidFill>
                  <a:srgbClr val="FF0000"/>
                </a:solidFill>
              </a:rPr>
              <a:t>becoming</a:t>
            </a:r>
            <a:r>
              <a:rPr lang="fi-FI" b="1" dirty="0">
                <a:solidFill>
                  <a:srgbClr val="FF0000"/>
                </a:solidFill>
              </a:rPr>
              <a:t> </a:t>
            </a:r>
            <a:r>
              <a:rPr lang="fi-FI" b="1" dirty="0" err="1">
                <a:solidFill>
                  <a:srgbClr val="FF0000"/>
                </a:solidFill>
              </a:rPr>
              <a:t>available</a:t>
            </a:r>
            <a:r>
              <a:rPr lang="fi-FI" b="1" dirty="0">
                <a:solidFill>
                  <a:srgbClr val="FF0000"/>
                </a:solidFill>
              </a:rPr>
              <a:t> </a:t>
            </a:r>
            <a:r>
              <a:rPr lang="fi-FI" b="1" dirty="0" err="1">
                <a:solidFill>
                  <a:srgbClr val="FF0000"/>
                </a:solidFill>
              </a:rPr>
              <a:t>after</a:t>
            </a:r>
            <a:r>
              <a:rPr lang="fi-FI" b="1" dirty="0">
                <a:solidFill>
                  <a:srgbClr val="FF0000"/>
                </a:solidFill>
              </a:rPr>
              <a:t> </a:t>
            </a:r>
            <a:r>
              <a:rPr lang="fi-FI" b="1" dirty="0" err="1">
                <a:solidFill>
                  <a:srgbClr val="FF0000"/>
                </a:solidFill>
              </a:rPr>
              <a:t>the</a:t>
            </a:r>
            <a:r>
              <a:rPr lang="fi-FI" b="1" dirty="0">
                <a:solidFill>
                  <a:srgbClr val="FF0000"/>
                </a:solidFill>
              </a:rPr>
              <a:t> 2025 </a:t>
            </a:r>
            <a:r>
              <a:rPr lang="fi-FI" b="1" dirty="0" err="1">
                <a:solidFill>
                  <a:srgbClr val="FF0000"/>
                </a:solidFill>
              </a:rPr>
              <a:t>campaign</a:t>
            </a:r>
            <a:r>
              <a:rPr lang="fi-FI" b="1" dirty="0">
                <a:solidFill>
                  <a:srgbClr val="FF0000"/>
                </a:solidFill>
              </a:rPr>
              <a:t> </a:t>
            </a:r>
            <a:r>
              <a:rPr lang="fi-FI" dirty="0"/>
              <a:t>(</a:t>
            </a:r>
            <a:r>
              <a:rPr lang="fi-FI" dirty="0" err="1"/>
              <a:t>incl</a:t>
            </a:r>
            <a:r>
              <a:rPr lang="fi-FI" dirty="0"/>
              <a:t>. </a:t>
            </a:r>
            <a:r>
              <a:rPr lang="fi-FI" dirty="0" err="1"/>
              <a:t>boronization</a:t>
            </a:r>
            <a:r>
              <a:rPr lang="fi-FI" dirty="0"/>
              <a:t> </a:t>
            </a:r>
            <a:r>
              <a:rPr lang="fi-FI" dirty="0" err="1"/>
              <a:t>samples</a:t>
            </a:r>
            <a:r>
              <a:rPr lang="fi-FI" dirty="0"/>
              <a:t>) </a:t>
            </a:r>
          </a:p>
          <a:p>
            <a:pPr marL="457200" indent="-457200" algn="l">
              <a:spcBef>
                <a:spcPts val="600"/>
              </a:spcBef>
              <a:buFont typeface="Arial" panose="020B0604020202020204" pitchFamily="34" charset="0"/>
              <a:buChar char="•"/>
            </a:pPr>
            <a:r>
              <a:rPr lang="fi-FI" dirty="0" err="1"/>
              <a:t>Concerning</a:t>
            </a:r>
            <a:r>
              <a:rPr lang="fi-FI" dirty="0"/>
              <a:t> W7-X, </a:t>
            </a:r>
            <a:r>
              <a:rPr lang="fi-FI" dirty="0" err="1"/>
              <a:t>there</a:t>
            </a:r>
            <a:r>
              <a:rPr lang="fi-FI" dirty="0"/>
              <a:t> is an </a:t>
            </a:r>
            <a:r>
              <a:rPr lang="fi-FI" b="1" dirty="0" err="1">
                <a:solidFill>
                  <a:srgbClr val="0070C0"/>
                </a:solidFill>
              </a:rPr>
              <a:t>extensive</a:t>
            </a:r>
            <a:r>
              <a:rPr lang="fi-FI" b="1" dirty="0">
                <a:solidFill>
                  <a:srgbClr val="0070C0"/>
                </a:solidFill>
              </a:rPr>
              <a:t> set of </a:t>
            </a:r>
            <a:r>
              <a:rPr lang="fi-FI" b="1" dirty="0" err="1">
                <a:solidFill>
                  <a:srgbClr val="0070C0"/>
                </a:solidFill>
              </a:rPr>
              <a:t>tiles</a:t>
            </a:r>
            <a:r>
              <a:rPr lang="fi-FI" b="1" dirty="0">
                <a:solidFill>
                  <a:srgbClr val="0070C0"/>
                </a:solidFill>
              </a:rPr>
              <a:t> + </a:t>
            </a:r>
            <a:r>
              <a:rPr lang="fi-FI" b="1" dirty="0" err="1">
                <a:solidFill>
                  <a:srgbClr val="0070C0"/>
                </a:solidFill>
              </a:rPr>
              <a:t>samples</a:t>
            </a:r>
            <a:r>
              <a:rPr lang="fi-FI" b="1" dirty="0">
                <a:solidFill>
                  <a:srgbClr val="0070C0"/>
                </a:solidFill>
              </a:rPr>
              <a:t> </a:t>
            </a:r>
            <a:r>
              <a:rPr lang="fi-FI" b="1" dirty="0" err="1">
                <a:solidFill>
                  <a:srgbClr val="0070C0"/>
                </a:solidFill>
              </a:rPr>
              <a:t>removed</a:t>
            </a:r>
            <a:r>
              <a:rPr lang="fi-FI" b="1" dirty="0">
                <a:solidFill>
                  <a:srgbClr val="0070C0"/>
                </a:solidFill>
              </a:rPr>
              <a:t> </a:t>
            </a:r>
            <a:r>
              <a:rPr lang="fi-FI" b="1" dirty="0" err="1">
                <a:solidFill>
                  <a:srgbClr val="0070C0"/>
                </a:solidFill>
              </a:rPr>
              <a:t>after</a:t>
            </a:r>
            <a:r>
              <a:rPr lang="fi-FI" b="1" dirty="0">
                <a:solidFill>
                  <a:srgbClr val="0070C0"/>
                </a:solidFill>
              </a:rPr>
              <a:t> </a:t>
            </a:r>
            <a:r>
              <a:rPr lang="fi-FI" b="1" dirty="0" err="1">
                <a:solidFill>
                  <a:srgbClr val="0070C0"/>
                </a:solidFill>
              </a:rPr>
              <a:t>the</a:t>
            </a:r>
            <a:r>
              <a:rPr lang="fi-FI" b="1" dirty="0">
                <a:solidFill>
                  <a:srgbClr val="0070C0"/>
                </a:solidFill>
              </a:rPr>
              <a:t> OP 2.3 </a:t>
            </a:r>
            <a:r>
              <a:rPr lang="fi-FI" b="1" dirty="0" err="1">
                <a:solidFill>
                  <a:srgbClr val="0070C0"/>
                </a:solidFill>
              </a:rPr>
              <a:t>campaign</a:t>
            </a:r>
            <a:r>
              <a:rPr lang="fi-FI" b="1" dirty="0">
                <a:solidFill>
                  <a:srgbClr val="0070C0"/>
                </a:solidFill>
              </a:rPr>
              <a:t> </a:t>
            </a:r>
            <a:r>
              <a:rPr lang="fi-FI" dirty="0"/>
              <a:t>– </a:t>
            </a:r>
            <a:r>
              <a:rPr lang="fi-FI" dirty="0" err="1"/>
              <a:t>all</a:t>
            </a:r>
            <a:r>
              <a:rPr lang="fi-FI" dirty="0"/>
              <a:t> </a:t>
            </a:r>
            <a:r>
              <a:rPr lang="fi-FI" dirty="0" err="1"/>
              <a:t>pending</a:t>
            </a:r>
            <a:r>
              <a:rPr lang="fi-FI" dirty="0"/>
              <a:t> for </a:t>
            </a:r>
            <a:r>
              <a:rPr lang="fi-FI" dirty="0" err="1"/>
              <a:t>assessing</a:t>
            </a:r>
            <a:r>
              <a:rPr lang="fi-FI" dirty="0"/>
              <a:t> </a:t>
            </a:r>
            <a:r>
              <a:rPr lang="fi-FI" dirty="0" err="1"/>
              <a:t>their</a:t>
            </a:r>
            <a:r>
              <a:rPr lang="fi-FI" dirty="0"/>
              <a:t> </a:t>
            </a:r>
            <a:r>
              <a:rPr lang="fi-FI" dirty="0" err="1"/>
              <a:t>erosion</a:t>
            </a:r>
            <a:r>
              <a:rPr lang="fi-FI" dirty="0"/>
              <a:t> and deposition </a:t>
            </a:r>
            <a:r>
              <a:rPr lang="fi-FI" dirty="0" err="1"/>
              <a:t>patterns</a:t>
            </a:r>
            <a:r>
              <a:rPr lang="fi-FI" dirty="0"/>
              <a:t> and to </a:t>
            </a:r>
            <a:r>
              <a:rPr lang="fi-FI" dirty="0" err="1"/>
              <a:t>be</a:t>
            </a:r>
            <a:r>
              <a:rPr lang="fi-FI" dirty="0"/>
              <a:t> </a:t>
            </a:r>
            <a:r>
              <a:rPr lang="fi-FI" dirty="0" err="1"/>
              <a:t>compared</a:t>
            </a:r>
            <a:r>
              <a:rPr lang="fi-FI" dirty="0"/>
              <a:t> </a:t>
            </a:r>
            <a:r>
              <a:rPr lang="fi-FI" dirty="0" err="1"/>
              <a:t>with</a:t>
            </a:r>
            <a:r>
              <a:rPr lang="fi-FI" dirty="0"/>
              <a:t> </a:t>
            </a:r>
            <a:r>
              <a:rPr lang="fi-FI" dirty="0" err="1"/>
              <a:t>the</a:t>
            </a:r>
            <a:r>
              <a:rPr lang="fi-FI" dirty="0"/>
              <a:t> OP 2.1/OP 2.2 data (in 2021-2025)</a:t>
            </a:r>
          </a:p>
          <a:p>
            <a:pPr marL="457200" indent="-457200" algn="l">
              <a:spcBef>
                <a:spcPts val="600"/>
              </a:spcBef>
              <a:buFont typeface="Arial" panose="020B0604020202020204" pitchFamily="34" charset="0"/>
              <a:buChar char="•"/>
            </a:pPr>
            <a:r>
              <a:rPr lang="fi-FI" dirty="0" err="1"/>
              <a:t>Analyses</a:t>
            </a:r>
            <a:r>
              <a:rPr lang="fi-FI" dirty="0"/>
              <a:t> of </a:t>
            </a:r>
            <a:r>
              <a:rPr lang="fi-FI" dirty="0" err="1"/>
              <a:t>samples</a:t>
            </a:r>
            <a:r>
              <a:rPr lang="fi-FI" dirty="0"/>
              <a:t> </a:t>
            </a:r>
            <a:r>
              <a:rPr lang="fi-FI" dirty="0" err="1"/>
              <a:t>from</a:t>
            </a:r>
            <a:r>
              <a:rPr lang="fi-FI" dirty="0"/>
              <a:t> SP B.1 </a:t>
            </a:r>
            <a:r>
              <a:rPr lang="fi-FI" dirty="0" err="1"/>
              <a:t>will</a:t>
            </a:r>
            <a:r>
              <a:rPr lang="fi-FI" dirty="0"/>
              <a:t> </a:t>
            </a:r>
            <a:r>
              <a:rPr lang="fi-FI" dirty="0" err="1"/>
              <a:t>be</a:t>
            </a:r>
            <a:r>
              <a:rPr lang="fi-FI" dirty="0"/>
              <a:t> a </a:t>
            </a:r>
            <a:r>
              <a:rPr lang="fi-FI" dirty="0" err="1"/>
              <a:t>service</a:t>
            </a:r>
            <a:r>
              <a:rPr lang="fi-FI" dirty="0"/>
              <a:t> </a:t>
            </a:r>
            <a:r>
              <a:rPr lang="fi-FI" dirty="0" err="1"/>
              <a:t>task</a:t>
            </a:r>
            <a:r>
              <a:rPr lang="fi-FI" dirty="0"/>
              <a:t> </a:t>
            </a:r>
            <a:r>
              <a:rPr lang="fi-FI" dirty="0" err="1"/>
              <a:t>feeding</a:t>
            </a:r>
            <a:r>
              <a:rPr lang="fi-FI" dirty="0"/>
              <a:t> </a:t>
            </a:r>
            <a:r>
              <a:rPr lang="fi-FI" dirty="0" err="1"/>
              <a:t>back</a:t>
            </a:r>
            <a:r>
              <a:rPr lang="fi-FI" dirty="0"/>
              <a:t> </a:t>
            </a:r>
            <a:r>
              <a:rPr lang="fi-FI" dirty="0" err="1"/>
              <a:t>the</a:t>
            </a:r>
            <a:r>
              <a:rPr lang="fi-FI" dirty="0"/>
              <a:t> </a:t>
            </a:r>
            <a:r>
              <a:rPr lang="fi-FI" dirty="0" err="1"/>
              <a:t>information</a:t>
            </a:r>
            <a:r>
              <a:rPr lang="fi-FI" dirty="0"/>
              <a:t> to </a:t>
            </a:r>
            <a:r>
              <a:rPr lang="fi-FI" dirty="0" err="1"/>
              <a:t>planning</a:t>
            </a:r>
            <a:r>
              <a:rPr lang="fi-FI" dirty="0"/>
              <a:t> </a:t>
            </a:r>
            <a:r>
              <a:rPr lang="fi-FI" dirty="0" err="1"/>
              <a:t>additional</a:t>
            </a:r>
            <a:r>
              <a:rPr lang="fi-FI" dirty="0"/>
              <a:t> </a:t>
            </a:r>
            <a:r>
              <a:rPr lang="fi-FI" dirty="0" err="1"/>
              <a:t>experiments</a:t>
            </a:r>
            <a:endParaRPr lang="fi-FI" dirty="0"/>
          </a:p>
          <a:p>
            <a:pPr marL="457200" indent="-457200" algn="l">
              <a:spcBef>
                <a:spcPts val="600"/>
              </a:spcBef>
              <a:buFont typeface="Arial" panose="020B0604020202020204" pitchFamily="34" charset="0"/>
              <a:buChar char="•"/>
            </a:pPr>
            <a:r>
              <a:rPr lang="fi-FI" b="1" dirty="0" err="1">
                <a:solidFill>
                  <a:srgbClr val="FF0000"/>
                </a:solidFill>
              </a:rPr>
              <a:t>Boronization</a:t>
            </a:r>
            <a:r>
              <a:rPr lang="fi-FI" b="1" dirty="0">
                <a:solidFill>
                  <a:srgbClr val="FF0000"/>
                </a:solidFill>
              </a:rPr>
              <a:t> </a:t>
            </a:r>
            <a:r>
              <a:rPr lang="fi-FI" b="1" dirty="0" err="1">
                <a:solidFill>
                  <a:srgbClr val="FF0000"/>
                </a:solidFill>
              </a:rPr>
              <a:t>samples</a:t>
            </a:r>
            <a:r>
              <a:rPr lang="fi-FI" b="1" dirty="0">
                <a:solidFill>
                  <a:srgbClr val="FF0000"/>
                </a:solidFill>
              </a:rPr>
              <a:t> </a:t>
            </a:r>
            <a:r>
              <a:rPr lang="fi-FI" b="1" dirty="0" err="1">
                <a:solidFill>
                  <a:srgbClr val="FF0000"/>
                </a:solidFill>
              </a:rPr>
              <a:t>will</a:t>
            </a:r>
            <a:r>
              <a:rPr lang="fi-FI" b="1" dirty="0">
                <a:solidFill>
                  <a:srgbClr val="FF0000"/>
                </a:solidFill>
              </a:rPr>
              <a:t> </a:t>
            </a:r>
            <a:r>
              <a:rPr lang="fi-FI" b="1" dirty="0" err="1">
                <a:solidFill>
                  <a:srgbClr val="FF0000"/>
                </a:solidFill>
              </a:rPr>
              <a:t>be</a:t>
            </a:r>
            <a:r>
              <a:rPr lang="fi-FI" b="1" dirty="0">
                <a:solidFill>
                  <a:srgbClr val="FF0000"/>
                </a:solidFill>
              </a:rPr>
              <a:t> </a:t>
            </a:r>
            <a:r>
              <a:rPr lang="fi-FI" b="1" dirty="0" err="1">
                <a:solidFill>
                  <a:srgbClr val="FF0000"/>
                </a:solidFill>
              </a:rPr>
              <a:t>studied</a:t>
            </a:r>
            <a:r>
              <a:rPr lang="fi-FI" b="1" dirty="0">
                <a:solidFill>
                  <a:srgbClr val="FF0000"/>
                </a:solidFill>
              </a:rPr>
              <a:t> </a:t>
            </a:r>
            <a:r>
              <a:rPr lang="fi-FI" b="1" dirty="0" err="1">
                <a:solidFill>
                  <a:srgbClr val="FF0000"/>
                </a:solidFill>
              </a:rPr>
              <a:t>jointly</a:t>
            </a:r>
            <a:r>
              <a:rPr lang="fi-FI" b="1" dirty="0">
                <a:solidFill>
                  <a:srgbClr val="FF0000"/>
                </a:solidFill>
              </a:rPr>
              <a:t> </a:t>
            </a:r>
            <a:r>
              <a:rPr lang="fi-FI" b="1" dirty="0" err="1">
                <a:solidFill>
                  <a:srgbClr val="FF0000"/>
                </a:solidFill>
              </a:rPr>
              <a:t>with</a:t>
            </a:r>
            <a:r>
              <a:rPr lang="fi-FI" b="1" dirty="0">
                <a:solidFill>
                  <a:srgbClr val="FF0000"/>
                </a:solidFill>
              </a:rPr>
              <a:t> SP F</a:t>
            </a:r>
            <a:r>
              <a:rPr lang="fi-FI" dirty="0"/>
              <a:t>: </a:t>
            </a:r>
            <a:r>
              <a:rPr lang="fi-FI" dirty="0" err="1"/>
              <a:t>under</a:t>
            </a:r>
            <a:r>
              <a:rPr lang="fi-FI" dirty="0"/>
              <a:t> SP B </a:t>
            </a:r>
            <a:r>
              <a:rPr lang="fi-FI" dirty="0" err="1"/>
              <a:t>we</a:t>
            </a:r>
            <a:r>
              <a:rPr lang="fi-FI" dirty="0"/>
              <a:t> </a:t>
            </a:r>
            <a:r>
              <a:rPr lang="fi-FI" dirty="0" err="1"/>
              <a:t>will</a:t>
            </a:r>
            <a:r>
              <a:rPr lang="fi-FI" dirty="0"/>
              <a:t> </a:t>
            </a:r>
            <a:r>
              <a:rPr lang="fi-FI" dirty="0" err="1"/>
              <a:t>concentrate</a:t>
            </a:r>
            <a:r>
              <a:rPr lang="fi-FI" dirty="0"/>
              <a:t> on </a:t>
            </a:r>
            <a:r>
              <a:rPr lang="fi-FI" dirty="0" err="1"/>
              <a:t>the</a:t>
            </a:r>
            <a:r>
              <a:rPr lang="fi-FI" dirty="0"/>
              <a:t> </a:t>
            </a:r>
            <a:r>
              <a:rPr lang="fi-FI" dirty="0" err="1"/>
              <a:t>co-deposits</a:t>
            </a:r>
            <a:r>
              <a:rPr lang="fi-FI" dirty="0"/>
              <a:t> and </a:t>
            </a:r>
            <a:r>
              <a:rPr lang="fi-FI" dirty="0" err="1"/>
              <a:t>aspects</a:t>
            </a:r>
            <a:r>
              <a:rPr lang="fi-FI" dirty="0"/>
              <a:t> </a:t>
            </a:r>
            <a:r>
              <a:rPr lang="fi-FI" dirty="0" err="1"/>
              <a:t>related</a:t>
            </a:r>
            <a:r>
              <a:rPr lang="fi-FI" dirty="0"/>
              <a:t> to </a:t>
            </a:r>
            <a:r>
              <a:rPr lang="fi-FI" dirty="0" err="1"/>
              <a:t>material</a:t>
            </a:r>
            <a:r>
              <a:rPr lang="fi-FI" dirty="0"/>
              <a:t> </a:t>
            </a:r>
            <a:r>
              <a:rPr lang="fi-FI" dirty="0" err="1"/>
              <a:t>migration</a:t>
            </a:r>
            <a:endParaRPr lang="fi-FI" dirty="0"/>
          </a:p>
          <a:p>
            <a:pPr marL="457200" indent="-457200" algn="l">
              <a:spcBef>
                <a:spcPts val="600"/>
              </a:spcBef>
              <a:buFont typeface="Arial" panose="020B0604020202020204" pitchFamily="34" charset="0"/>
              <a:buChar char="•"/>
            </a:pPr>
            <a:r>
              <a:rPr lang="fi-FI" dirty="0"/>
              <a:t>All </a:t>
            </a:r>
            <a:r>
              <a:rPr lang="fi-FI" dirty="0" err="1"/>
              <a:t>the</a:t>
            </a:r>
            <a:r>
              <a:rPr lang="fi-FI" dirty="0"/>
              <a:t> data </a:t>
            </a:r>
            <a:r>
              <a:rPr lang="fi-FI" dirty="0" err="1"/>
              <a:t>can</a:t>
            </a:r>
            <a:r>
              <a:rPr lang="fi-FI" dirty="0"/>
              <a:t> </a:t>
            </a:r>
            <a:r>
              <a:rPr lang="fi-FI" dirty="0" err="1"/>
              <a:t>be</a:t>
            </a:r>
            <a:r>
              <a:rPr lang="fi-FI" dirty="0"/>
              <a:t> </a:t>
            </a:r>
            <a:r>
              <a:rPr lang="fi-FI" dirty="0" err="1"/>
              <a:t>used</a:t>
            </a:r>
            <a:r>
              <a:rPr lang="fi-FI" dirty="0"/>
              <a:t> as </a:t>
            </a:r>
            <a:r>
              <a:rPr lang="fi-FI" b="1" dirty="0" err="1">
                <a:solidFill>
                  <a:srgbClr val="0070C0"/>
                </a:solidFill>
              </a:rPr>
              <a:t>benchmarking</a:t>
            </a:r>
            <a:r>
              <a:rPr lang="fi-FI" b="1" dirty="0">
                <a:solidFill>
                  <a:srgbClr val="0070C0"/>
                </a:solidFill>
              </a:rPr>
              <a:t> </a:t>
            </a:r>
            <a:r>
              <a:rPr lang="fi-FI" b="1" dirty="0" err="1">
                <a:solidFill>
                  <a:srgbClr val="0070C0"/>
                </a:solidFill>
              </a:rPr>
              <a:t>cases</a:t>
            </a:r>
            <a:r>
              <a:rPr lang="fi-FI" b="1" dirty="0">
                <a:solidFill>
                  <a:srgbClr val="0070C0"/>
                </a:solidFill>
              </a:rPr>
              <a:t> for SP D </a:t>
            </a:r>
            <a:r>
              <a:rPr lang="fi-FI" b="1" dirty="0" err="1">
                <a:solidFill>
                  <a:srgbClr val="0070C0"/>
                </a:solidFill>
              </a:rPr>
              <a:t>activities</a:t>
            </a:r>
            <a:r>
              <a:rPr lang="fi-FI" dirty="0"/>
              <a:t>, </a:t>
            </a:r>
            <a:r>
              <a:rPr lang="fi-FI" dirty="0" err="1"/>
              <a:t>up</a:t>
            </a:r>
            <a:r>
              <a:rPr lang="fi-FI" dirty="0"/>
              <a:t> to </a:t>
            </a:r>
            <a:r>
              <a:rPr lang="fi-FI" dirty="0" err="1"/>
              <a:t>the</a:t>
            </a:r>
            <a:r>
              <a:rPr lang="fi-FI" dirty="0"/>
              <a:t> </a:t>
            </a:r>
            <a:r>
              <a:rPr lang="fi-FI" dirty="0" err="1"/>
              <a:t>point</a:t>
            </a:r>
            <a:r>
              <a:rPr lang="fi-FI" dirty="0"/>
              <a:t> of data </a:t>
            </a:r>
            <a:r>
              <a:rPr lang="fi-FI" dirty="0" err="1"/>
              <a:t>validation</a:t>
            </a:r>
            <a:endParaRPr lang="fi-FI" dirty="0"/>
          </a:p>
        </p:txBody>
      </p:sp>
    </p:spTree>
    <p:extLst>
      <p:ext uri="{BB962C8B-B14F-4D97-AF65-F5344CB8AC3E}">
        <p14:creationId xmlns:p14="http://schemas.microsoft.com/office/powerpoint/2010/main" val="87100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8DBFF6-F045-F91C-11A3-B3ABFA017815}"/>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8E148D8C-A86F-90F5-60B6-FB7C07F0924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itel 1">
            <a:extLst>
              <a:ext uri="{FF2B5EF4-FFF2-40B4-BE49-F238E27FC236}">
                <a16:creationId xmlns:a16="http://schemas.microsoft.com/office/drawing/2014/main" id="{1887B7D8-C295-5B98-02FE-5C024C37786E}"/>
              </a:ext>
            </a:extLst>
          </p:cNvPr>
          <p:cNvSpPr>
            <a:spLocks noGrp="1"/>
          </p:cNvSpPr>
          <p:nvPr>
            <p:ph type="title"/>
          </p:nvPr>
        </p:nvSpPr>
        <p:spPr>
          <a:xfrm>
            <a:off x="983432" y="192515"/>
            <a:ext cx="9451776" cy="457200"/>
          </a:xfrm>
        </p:spPr>
        <p:txBody>
          <a:bodyPr/>
          <a:lstStyle/>
          <a:p>
            <a:r>
              <a:rPr lang="de-DE" dirty="0"/>
              <a:t>2026 Tasks and </a:t>
            </a:r>
            <a:r>
              <a:rPr lang="de-DE" dirty="0" err="1"/>
              <a:t>Deliverables</a:t>
            </a:r>
            <a:endParaRPr lang="de-DE" dirty="0"/>
          </a:p>
        </p:txBody>
      </p:sp>
      <p:sp>
        <p:nvSpPr>
          <p:cNvPr id="6" name="TextBox 5">
            <a:extLst>
              <a:ext uri="{FF2B5EF4-FFF2-40B4-BE49-F238E27FC236}">
                <a16:creationId xmlns:a16="http://schemas.microsoft.com/office/drawing/2014/main" id="{2D713E97-9CB0-6322-F90E-BAED456A52B0}"/>
              </a:ext>
            </a:extLst>
          </p:cNvPr>
          <p:cNvSpPr txBox="1"/>
          <p:nvPr/>
        </p:nvSpPr>
        <p:spPr>
          <a:xfrm>
            <a:off x="231228" y="895762"/>
            <a:ext cx="11177752" cy="646331"/>
          </a:xfrm>
          <a:prstGeom prst="rect">
            <a:avLst/>
          </a:prstGeom>
          <a:noFill/>
        </p:spPr>
        <p:txBody>
          <a:bodyPr wrap="square" rtlCol="0">
            <a:spAutoFit/>
          </a:bodyPr>
          <a:lstStyle/>
          <a:p>
            <a:pPr algn="l"/>
            <a:r>
              <a:rPr lang="fi-FI" b="1" dirty="0"/>
              <a:t>SP B.3 </a:t>
            </a:r>
            <a:r>
              <a:rPr lang="en-US" b="1" dirty="0"/>
              <a:t>Provision of reference layers (B layers with D, W+B layers etc.) and compare with layers obtained from tokamak experiments with focus on the composition and structure</a:t>
            </a:r>
            <a:endParaRPr lang="fi-FI" b="1" dirty="0"/>
          </a:p>
        </p:txBody>
      </p:sp>
      <p:graphicFrame>
        <p:nvGraphicFramePr>
          <p:cNvPr id="7" name="Table 6">
            <a:extLst>
              <a:ext uri="{FF2B5EF4-FFF2-40B4-BE49-F238E27FC236}">
                <a16:creationId xmlns:a16="http://schemas.microsoft.com/office/drawing/2014/main" id="{127AE27C-74C8-0B62-09D5-1222F84B0FE9}"/>
              </a:ext>
            </a:extLst>
          </p:cNvPr>
          <p:cNvGraphicFramePr>
            <a:graphicFrameLocks noGrp="1"/>
          </p:cNvGraphicFramePr>
          <p:nvPr>
            <p:extLst>
              <p:ext uri="{D42A27DB-BD31-4B8C-83A1-F6EECF244321}">
                <p14:modId xmlns:p14="http://schemas.microsoft.com/office/powerpoint/2010/main" val="4080855826"/>
              </p:ext>
            </p:extLst>
          </p:nvPr>
        </p:nvGraphicFramePr>
        <p:xfrm>
          <a:off x="360040" y="1705250"/>
          <a:ext cx="11600732" cy="2956720"/>
        </p:xfrm>
        <a:graphic>
          <a:graphicData uri="http://schemas.openxmlformats.org/drawingml/2006/table">
            <a:tbl>
              <a:tblPr firstRow="1" firstCol="1" bandRow="1">
                <a:tableStyleId>{21E4AEA4-8DFA-4A89-87EB-49C32662AFE0}</a:tableStyleId>
              </a:tblPr>
              <a:tblGrid>
                <a:gridCol w="1531822">
                  <a:extLst>
                    <a:ext uri="{9D8B030D-6E8A-4147-A177-3AD203B41FA5}">
                      <a16:colId xmlns:a16="http://schemas.microsoft.com/office/drawing/2014/main" val="85227668"/>
                    </a:ext>
                  </a:extLst>
                </a:gridCol>
                <a:gridCol w="10068910">
                  <a:extLst>
                    <a:ext uri="{9D8B030D-6E8A-4147-A177-3AD203B41FA5}">
                      <a16:colId xmlns:a16="http://schemas.microsoft.com/office/drawing/2014/main" val="2874641989"/>
                    </a:ext>
                  </a:extLst>
                </a:gridCol>
              </a:tblGrid>
              <a:tr h="166408">
                <a:tc>
                  <a:txBody>
                    <a:bodyPr/>
                    <a:lstStyle/>
                    <a:p>
                      <a:pPr>
                        <a:lnSpc>
                          <a:spcPct val="115000"/>
                        </a:lnSpc>
                        <a:spcBef>
                          <a:spcPts val="240"/>
                        </a:spcBef>
                        <a:spcAft>
                          <a:spcPts val="240"/>
                        </a:spcAft>
                        <a:buNone/>
                        <a:tabLst>
                          <a:tab pos="-914400" algn="l"/>
                          <a:tab pos="228600" algn="l"/>
                        </a:tabLst>
                      </a:pPr>
                      <a:r>
                        <a:rPr lang="en-US" sz="1300" spc="-15">
                          <a:effectLst/>
                        </a:rPr>
                        <a:t>Deliverable ID</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300" spc="-15">
                          <a:effectLst/>
                        </a:rPr>
                        <a:t>Deliverable Title</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859139071"/>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D001</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300" spc="-15">
                          <a:effectLst/>
                        </a:rPr>
                        <a:t>Characterized W and B reference coatings for laboratory and linear-machine experiments – initial batches (ENEA)</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20079213"/>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D002</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spc="-15">
                          <a:effectLst/>
                        </a:rPr>
                        <a:t>Characterized B coatings for linear-machine experiments – initial batches (FZJ) </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133641493"/>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D003</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spc="-15">
                          <a:effectLst/>
                        </a:rPr>
                        <a:t>Characterized W reference coatings for laboratory and linear-machine experiments – initial batches (IAP)</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66087684"/>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D004</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spc="-15">
                          <a:effectLst/>
                        </a:rPr>
                        <a:t>Characterized B reference coatings for laboratory and linear-machine experiments and for permeation studies – initial batches (IAP)</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616349076"/>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D005</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a:effectLst/>
                        </a:rPr>
                        <a:t>Characterized B reference coatings for linear-machine experiments and oxidization studies – initial batches (VR)</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86029272"/>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D006</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a:effectLst/>
                        </a:rPr>
                        <a:t>Interim report on the characteristics of different B reference coatings with focus on retention and compositional properties (VTT)</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58150311"/>
                  </a:ext>
                </a:extLst>
              </a:tr>
              <a:tr h="310300">
                <a:tc>
                  <a:txBody>
                    <a:bodyPr/>
                    <a:lstStyle/>
                    <a:p>
                      <a:pPr>
                        <a:lnSpc>
                          <a:spcPct val="115000"/>
                        </a:lnSpc>
                        <a:spcBef>
                          <a:spcPts val="240"/>
                        </a:spcBef>
                        <a:spcAft>
                          <a:spcPts val="240"/>
                        </a:spcAft>
                        <a:buNone/>
                        <a:tabLst>
                          <a:tab pos="-914400" algn="l"/>
                          <a:tab pos="228600" algn="l"/>
                        </a:tabLst>
                      </a:pPr>
                      <a:r>
                        <a:rPr lang="en-US" sz="1300" spc="-15">
                          <a:effectLst/>
                        </a:rPr>
                        <a:t>D007</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a:effectLst/>
                        </a:rPr>
                        <a:t>Interim report on Raman characterization of the produced B and W reference layers with focus on their structural and chemical properties (CEA)</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74187904"/>
                  </a:ext>
                </a:extLst>
              </a:tr>
              <a:tr h="310300">
                <a:tc>
                  <a:txBody>
                    <a:bodyPr/>
                    <a:lstStyle/>
                    <a:p>
                      <a:pPr>
                        <a:lnSpc>
                          <a:spcPct val="115000"/>
                        </a:lnSpc>
                        <a:spcBef>
                          <a:spcPts val="240"/>
                        </a:spcBef>
                        <a:spcAft>
                          <a:spcPts val="240"/>
                        </a:spcAft>
                        <a:buNone/>
                        <a:tabLst>
                          <a:tab pos="-914400" algn="l"/>
                          <a:tab pos="228600" algn="l"/>
                        </a:tabLst>
                      </a:pPr>
                      <a:r>
                        <a:rPr lang="en-US" sz="1300" spc="-15">
                          <a:effectLst/>
                        </a:rPr>
                        <a:t>D008</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15000"/>
                        </a:lnSpc>
                        <a:spcAft>
                          <a:spcPts val="600"/>
                        </a:spcAft>
                        <a:buNone/>
                        <a:tabLst>
                          <a:tab pos="-914400" algn="l"/>
                        </a:tabLst>
                      </a:pPr>
                      <a:r>
                        <a:rPr lang="en-US" sz="1300" dirty="0">
                          <a:effectLst/>
                        </a:rPr>
                        <a:t>Interim report on microscopy investigations of the produced W and B reference layers with focus on their surface morphology (IPPLM)</a:t>
                      </a:r>
                      <a:endParaRPr lang="fi-FI" sz="13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46274682"/>
                  </a:ext>
                </a:extLst>
              </a:tr>
              <a:tr h="310300">
                <a:tc>
                  <a:txBody>
                    <a:bodyPr/>
                    <a:lstStyle/>
                    <a:p>
                      <a:pPr>
                        <a:lnSpc>
                          <a:spcPct val="115000"/>
                        </a:lnSpc>
                        <a:spcBef>
                          <a:spcPts val="240"/>
                        </a:spcBef>
                        <a:spcAft>
                          <a:spcPts val="240"/>
                        </a:spcAft>
                        <a:buNone/>
                        <a:tabLst>
                          <a:tab pos="-914400" algn="l"/>
                          <a:tab pos="228600" algn="l"/>
                        </a:tabLst>
                      </a:pPr>
                      <a:r>
                        <a:rPr lang="en-US" sz="1300" spc="-15">
                          <a:effectLst/>
                        </a:rPr>
                        <a:t>D009</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300">
                          <a:effectLst/>
                        </a:rPr>
                        <a:t>Interim report on the characteristics of the produced B and W reference layers with focus on their retention and permeation properties (JSI)</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040558029"/>
                  </a:ext>
                </a:extLst>
              </a:tr>
              <a:tr h="310300">
                <a:tc>
                  <a:txBody>
                    <a:bodyPr/>
                    <a:lstStyle/>
                    <a:p>
                      <a:pPr>
                        <a:lnSpc>
                          <a:spcPct val="115000"/>
                        </a:lnSpc>
                        <a:spcBef>
                          <a:spcPts val="240"/>
                        </a:spcBef>
                        <a:spcAft>
                          <a:spcPts val="240"/>
                        </a:spcAft>
                        <a:buNone/>
                        <a:tabLst>
                          <a:tab pos="-914400" algn="l"/>
                          <a:tab pos="228600" algn="l"/>
                        </a:tabLst>
                      </a:pPr>
                      <a:r>
                        <a:rPr lang="en-US" sz="1300" spc="-15">
                          <a:effectLst/>
                        </a:rPr>
                        <a:t>D010</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15000"/>
                        </a:lnSpc>
                        <a:spcAft>
                          <a:spcPts val="600"/>
                        </a:spcAft>
                        <a:buNone/>
                        <a:tabLst>
                          <a:tab pos="-914400" algn="l"/>
                        </a:tabLst>
                      </a:pPr>
                      <a:r>
                        <a:rPr lang="en-US" sz="1300">
                          <a:effectLst/>
                        </a:rPr>
                        <a:t>Interim report on the characteristics of the produced B and W reference layers with focus on mechanical and compositional properties (NCSRD)</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90856320"/>
                  </a:ext>
                </a:extLst>
              </a:tr>
              <a:tr h="166408">
                <a:tc>
                  <a:txBody>
                    <a:bodyPr/>
                    <a:lstStyle/>
                    <a:p>
                      <a:pPr>
                        <a:lnSpc>
                          <a:spcPct val="115000"/>
                        </a:lnSpc>
                        <a:spcBef>
                          <a:spcPts val="240"/>
                        </a:spcBef>
                        <a:spcAft>
                          <a:spcPts val="240"/>
                        </a:spcAft>
                        <a:buNone/>
                        <a:tabLst>
                          <a:tab pos="-914400" algn="l"/>
                          <a:tab pos="228600" algn="l"/>
                        </a:tabLst>
                      </a:pPr>
                      <a:r>
                        <a:rPr lang="en-US" sz="1300" spc="-15">
                          <a:effectLst/>
                        </a:rPr>
                        <a:t>D011</a:t>
                      </a:r>
                      <a:endParaRPr lang="fi-FI" sz="13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15000"/>
                        </a:lnSpc>
                        <a:spcAft>
                          <a:spcPts val="600"/>
                        </a:spcAft>
                        <a:buNone/>
                        <a:tabLst>
                          <a:tab pos="-914400" algn="l"/>
                        </a:tabLst>
                      </a:pPr>
                      <a:r>
                        <a:rPr lang="en-US" sz="1300" dirty="0">
                          <a:effectLst/>
                        </a:rPr>
                        <a:t>Elemental composition for the produced B and W reference layers – interim report (RBI)</a:t>
                      </a:r>
                      <a:endParaRPr lang="fi-FI" sz="13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60711341"/>
                  </a:ext>
                </a:extLst>
              </a:tr>
            </a:tbl>
          </a:graphicData>
        </a:graphic>
      </p:graphicFrame>
      <p:sp>
        <p:nvSpPr>
          <p:cNvPr id="8" name="TextBox 7">
            <a:extLst>
              <a:ext uri="{FF2B5EF4-FFF2-40B4-BE49-F238E27FC236}">
                <a16:creationId xmlns:a16="http://schemas.microsoft.com/office/drawing/2014/main" id="{BEA3DE56-0C88-C233-5626-0947951AE68D}"/>
              </a:ext>
            </a:extLst>
          </p:cNvPr>
          <p:cNvSpPr txBox="1"/>
          <p:nvPr/>
        </p:nvSpPr>
        <p:spPr>
          <a:xfrm>
            <a:off x="231228" y="4727749"/>
            <a:ext cx="11527160" cy="1754326"/>
          </a:xfrm>
          <a:prstGeom prst="rect">
            <a:avLst/>
          </a:prstGeom>
          <a:noFill/>
        </p:spPr>
        <p:txBody>
          <a:bodyPr wrap="square" rtlCol="0">
            <a:spAutoFit/>
          </a:bodyPr>
          <a:lstStyle/>
          <a:p>
            <a:pPr marL="457200" indent="-457200" algn="l">
              <a:buFont typeface="Arial" panose="020B0604020202020204" pitchFamily="34" charset="0"/>
              <a:buChar char="•"/>
            </a:pPr>
            <a:r>
              <a:rPr lang="fi-FI" dirty="0"/>
              <a:t>In 2026, </a:t>
            </a:r>
            <a:r>
              <a:rPr lang="fi-FI" dirty="0" err="1"/>
              <a:t>several</a:t>
            </a:r>
            <a:r>
              <a:rPr lang="fi-FI" dirty="0"/>
              <a:t> </a:t>
            </a:r>
            <a:r>
              <a:rPr lang="fi-FI" b="1" dirty="0">
                <a:solidFill>
                  <a:srgbClr val="FF0000"/>
                </a:solidFill>
              </a:rPr>
              <a:t>W- and B-</a:t>
            </a:r>
            <a:r>
              <a:rPr lang="fi-FI" b="1" dirty="0" err="1">
                <a:solidFill>
                  <a:srgbClr val="FF0000"/>
                </a:solidFill>
              </a:rPr>
              <a:t>based</a:t>
            </a:r>
            <a:r>
              <a:rPr lang="fi-FI" b="1" dirty="0">
                <a:solidFill>
                  <a:srgbClr val="FF0000"/>
                </a:solidFill>
              </a:rPr>
              <a:t> </a:t>
            </a:r>
            <a:r>
              <a:rPr lang="fi-FI" b="1" dirty="0" err="1">
                <a:solidFill>
                  <a:srgbClr val="FF0000"/>
                </a:solidFill>
              </a:rPr>
              <a:t>reference</a:t>
            </a:r>
            <a:r>
              <a:rPr lang="fi-FI" b="1" dirty="0">
                <a:solidFill>
                  <a:srgbClr val="FF0000"/>
                </a:solidFill>
              </a:rPr>
              <a:t> </a:t>
            </a:r>
            <a:r>
              <a:rPr lang="fi-FI" b="1" dirty="0" err="1">
                <a:solidFill>
                  <a:srgbClr val="FF0000"/>
                </a:solidFill>
              </a:rPr>
              <a:t>layers</a:t>
            </a:r>
            <a:r>
              <a:rPr lang="fi-FI" b="1" dirty="0">
                <a:solidFill>
                  <a:srgbClr val="FF0000"/>
                </a:solidFill>
              </a:rPr>
              <a:t> </a:t>
            </a:r>
            <a:r>
              <a:rPr lang="fi-FI" b="1" dirty="0" err="1">
                <a:solidFill>
                  <a:srgbClr val="FF0000"/>
                </a:solidFill>
              </a:rPr>
              <a:t>will</a:t>
            </a:r>
            <a:r>
              <a:rPr lang="fi-FI" b="1" dirty="0">
                <a:solidFill>
                  <a:srgbClr val="FF0000"/>
                </a:solidFill>
              </a:rPr>
              <a:t> </a:t>
            </a:r>
            <a:r>
              <a:rPr lang="fi-FI" b="1" dirty="0" err="1">
                <a:solidFill>
                  <a:srgbClr val="FF0000"/>
                </a:solidFill>
              </a:rPr>
              <a:t>be</a:t>
            </a:r>
            <a:r>
              <a:rPr lang="fi-FI" b="1" dirty="0">
                <a:solidFill>
                  <a:srgbClr val="FF0000"/>
                </a:solidFill>
              </a:rPr>
              <a:t> </a:t>
            </a:r>
            <a:r>
              <a:rPr lang="fi-FI" b="1" dirty="0" err="1">
                <a:solidFill>
                  <a:srgbClr val="FF0000"/>
                </a:solidFill>
              </a:rPr>
              <a:t>produced</a:t>
            </a:r>
            <a:r>
              <a:rPr lang="fi-FI" b="1" dirty="0">
                <a:solidFill>
                  <a:srgbClr val="FF0000"/>
                </a:solidFill>
              </a:rPr>
              <a:t> and </a:t>
            </a:r>
            <a:r>
              <a:rPr lang="fi-FI" b="1" dirty="0" err="1">
                <a:solidFill>
                  <a:srgbClr val="FF0000"/>
                </a:solidFill>
              </a:rPr>
              <a:t>characterized</a:t>
            </a:r>
            <a:r>
              <a:rPr lang="fi-FI" b="1" dirty="0">
                <a:solidFill>
                  <a:srgbClr val="FF0000"/>
                </a:solidFill>
              </a:rPr>
              <a:t> </a:t>
            </a:r>
            <a:r>
              <a:rPr lang="fi-FI" dirty="0"/>
              <a:t>for </a:t>
            </a:r>
            <a:r>
              <a:rPr lang="fi-FI" dirty="0" err="1"/>
              <a:t>their</a:t>
            </a:r>
            <a:r>
              <a:rPr lang="fi-FI" dirty="0"/>
              <a:t> </a:t>
            </a:r>
            <a:r>
              <a:rPr lang="fi-FI" dirty="0" err="1"/>
              <a:t>properties</a:t>
            </a:r>
            <a:r>
              <a:rPr lang="fi-FI" dirty="0"/>
              <a:t> – to </a:t>
            </a:r>
            <a:r>
              <a:rPr lang="fi-FI" dirty="0" err="1"/>
              <a:t>be</a:t>
            </a:r>
            <a:r>
              <a:rPr lang="fi-FI" dirty="0"/>
              <a:t> </a:t>
            </a:r>
            <a:r>
              <a:rPr lang="fi-FI" dirty="0" err="1"/>
              <a:t>further</a:t>
            </a:r>
            <a:r>
              <a:rPr lang="fi-FI" dirty="0"/>
              <a:t> </a:t>
            </a:r>
            <a:r>
              <a:rPr lang="fi-FI" dirty="0" err="1"/>
              <a:t>provided</a:t>
            </a:r>
            <a:r>
              <a:rPr lang="fi-FI" dirty="0"/>
              <a:t> in </a:t>
            </a:r>
            <a:r>
              <a:rPr lang="fi-FI" dirty="0" err="1"/>
              <a:t>experiments</a:t>
            </a:r>
            <a:r>
              <a:rPr lang="fi-FI" dirty="0"/>
              <a:t> </a:t>
            </a:r>
            <a:r>
              <a:rPr lang="fi-FI" dirty="0" err="1"/>
              <a:t>under</a:t>
            </a:r>
            <a:r>
              <a:rPr lang="fi-FI" dirty="0"/>
              <a:t> SP B.1/SP B.2 as </a:t>
            </a:r>
            <a:r>
              <a:rPr lang="fi-FI" dirty="0" err="1"/>
              <a:t>well</a:t>
            </a:r>
            <a:r>
              <a:rPr lang="fi-FI" dirty="0"/>
              <a:t> as SP A, SP C, SP F, and SP X</a:t>
            </a:r>
          </a:p>
          <a:p>
            <a:pPr marL="457200" indent="-457200" algn="l">
              <a:buFont typeface="Arial" panose="020B0604020202020204" pitchFamily="34" charset="0"/>
              <a:buChar char="•"/>
            </a:pPr>
            <a:r>
              <a:rPr lang="fi-FI" dirty="0" err="1"/>
              <a:t>Different</a:t>
            </a:r>
            <a:r>
              <a:rPr lang="fi-FI" dirty="0"/>
              <a:t> </a:t>
            </a:r>
            <a:r>
              <a:rPr lang="fi-FI" dirty="0" err="1"/>
              <a:t>from</a:t>
            </a:r>
            <a:r>
              <a:rPr lang="fi-FI" dirty="0"/>
              <a:t> 2021-2025, </a:t>
            </a:r>
            <a:r>
              <a:rPr lang="fi-FI" dirty="0" err="1"/>
              <a:t>the</a:t>
            </a:r>
            <a:r>
              <a:rPr lang="fi-FI" dirty="0"/>
              <a:t> B </a:t>
            </a:r>
            <a:r>
              <a:rPr lang="fi-FI" dirty="0" err="1"/>
              <a:t>layers</a:t>
            </a:r>
            <a:r>
              <a:rPr lang="fi-FI" dirty="0"/>
              <a:t> </a:t>
            </a:r>
            <a:r>
              <a:rPr lang="fi-FI" dirty="0" err="1"/>
              <a:t>will</a:t>
            </a:r>
            <a:r>
              <a:rPr lang="fi-FI" dirty="0"/>
              <a:t> </a:t>
            </a:r>
            <a:r>
              <a:rPr lang="fi-FI" dirty="0" err="1"/>
              <a:t>exhibit</a:t>
            </a:r>
            <a:r>
              <a:rPr lang="fi-FI" dirty="0"/>
              <a:t> </a:t>
            </a:r>
            <a:r>
              <a:rPr lang="fi-FI" b="1" dirty="0" err="1">
                <a:solidFill>
                  <a:srgbClr val="0070C0"/>
                </a:solidFill>
              </a:rPr>
              <a:t>more</a:t>
            </a:r>
            <a:r>
              <a:rPr lang="fi-FI" b="1" dirty="0">
                <a:solidFill>
                  <a:srgbClr val="0070C0"/>
                </a:solidFill>
              </a:rPr>
              <a:t> </a:t>
            </a:r>
            <a:r>
              <a:rPr lang="fi-FI" b="1" dirty="0" err="1">
                <a:solidFill>
                  <a:srgbClr val="0070C0"/>
                </a:solidFill>
              </a:rPr>
              <a:t>complex</a:t>
            </a:r>
            <a:r>
              <a:rPr lang="fi-FI" b="1" dirty="0">
                <a:solidFill>
                  <a:srgbClr val="0070C0"/>
                </a:solidFill>
              </a:rPr>
              <a:t> </a:t>
            </a:r>
            <a:r>
              <a:rPr lang="fi-FI" b="1" dirty="0" err="1">
                <a:solidFill>
                  <a:srgbClr val="0070C0"/>
                </a:solidFill>
              </a:rPr>
              <a:t>compositions</a:t>
            </a:r>
            <a:r>
              <a:rPr lang="fi-FI" b="1" dirty="0">
                <a:solidFill>
                  <a:srgbClr val="0070C0"/>
                </a:solidFill>
              </a:rPr>
              <a:t> </a:t>
            </a:r>
            <a:r>
              <a:rPr lang="fi-FI" dirty="0"/>
              <a:t>(</a:t>
            </a:r>
            <a:r>
              <a:rPr lang="fi-FI" dirty="0" err="1"/>
              <a:t>mixed</a:t>
            </a:r>
            <a:r>
              <a:rPr lang="fi-FI" dirty="0"/>
              <a:t> W+B </a:t>
            </a:r>
            <a:r>
              <a:rPr lang="fi-FI" dirty="0" err="1"/>
              <a:t>layers</a:t>
            </a:r>
            <a:r>
              <a:rPr lang="fi-FI" dirty="0"/>
              <a:t>, D and </a:t>
            </a:r>
            <a:r>
              <a:rPr lang="fi-FI" dirty="0" err="1"/>
              <a:t>seeding</a:t>
            </a:r>
            <a:r>
              <a:rPr lang="fi-FI" dirty="0"/>
              <a:t> </a:t>
            </a:r>
            <a:r>
              <a:rPr lang="fi-FI" dirty="0" err="1"/>
              <a:t>impurity</a:t>
            </a:r>
            <a:r>
              <a:rPr lang="fi-FI" dirty="0"/>
              <a:t> </a:t>
            </a:r>
            <a:r>
              <a:rPr lang="fi-FI" dirty="0" err="1"/>
              <a:t>inclusions</a:t>
            </a:r>
            <a:r>
              <a:rPr lang="fi-FI" dirty="0"/>
              <a:t>)</a:t>
            </a:r>
          </a:p>
          <a:p>
            <a:pPr marL="457200" indent="-457200" algn="l">
              <a:buFont typeface="Arial" panose="020B0604020202020204" pitchFamily="34" charset="0"/>
              <a:buChar char="•"/>
            </a:pPr>
            <a:r>
              <a:rPr lang="fi-FI" dirty="0" err="1"/>
              <a:t>Concerning</a:t>
            </a:r>
            <a:r>
              <a:rPr lang="fi-FI" dirty="0"/>
              <a:t> </a:t>
            </a:r>
            <a:r>
              <a:rPr lang="fi-FI" dirty="0" err="1"/>
              <a:t>the</a:t>
            </a:r>
            <a:r>
              <a:rPr lang="fi-FI" dirty="0"/>
              <a:t> W </a:t>
            </a:r>
            <a:r>
              <a:rPr lang="fi-FI" dirty="0" err="1"/>
              <a:t>layers</a:t>
            </a:r>
            <a:r>
              <a:rPr lang="fi-FI" dirty="0"/>
              <a:t>, </a:t>
            </a:r>
            <a:r>
              <a:rPr lang="fi-FI" dirty="0" err="1"/>
              <a:t>the</a:t>
            </a:r>
            <a:r>
              <a:rPr lang="fi-FI" dirty="0"/>
              <a:t> </a:t>
            </a:r>
            <a:r>
              <a:rPr lang="fi-FI" dirty="0" err="1"/>
              <a:t>focus</a:t>
            </a:r>
            <a:r>
              <a:rPr lang="fi-FI" dirty="0"/>
              <a:t> </a:t>
            </a:r>
            <a:r>
              <a:rPr lang="fi-FI" dirty="0" err="1"/>
              <a:t>will</a:t>
            </a:r>
            <a:r>
              <a:rPr lang="fi-FI" dirty="0"/>
              <a:t> </a:t>
            </a:r>
            <a:r>
              <a:rPr lang="fi-FI" dirty="0" err="1"/>
              <a:t>be</a:t>
            </a:r>
            <a:r>
              <a:rPr lang="fi-FI" dirty="0"/>
              <a:t> on </a:t>
            </a:r>
            <a:r>
              <a:rPr lang="fi-FI" b="1" dirty="0" err="1">
                <a:solidFill>
                  <a:srgbClr val="FF0000"/>
                </a:solidFill>
              </a:rPr>
              <a:t>layers</a:t>
            </a:r>
            <a:r>
              <a:rPr lang="fi-FI" b="1" dirty="0">
                <a:solidFill>
                  <a:srgbClr val="FF0000"/>
                </a:solidFill>
              </a:rPr>
              <a:t> </a:t>
            </a:r>
            <a:r>
              <a:rPr lang="fi-FI" b="1" dirty="0" err="1">
                <a:solidFill>
                  <a:srgbClr val="FF0000"/>
                </a:solidFill>
              </a:rPr>
              <a:t>simulating</a:t>
            </a:r>
            <a:r>
              <a:rPr lang="fi-FI" b="1" dirty="0">
                <a:solidFill>
                  <a:srgbClr val="FF0000"/>
                </a:solidFill>
              </a:rPr>
              <a:t> </a:t>
            </a:r>
            <a:r>
              <a:rPr lang="fi-FI" b="1" dirty="0" err="1">
                <a:solidFill>
                  <a:srgbClr val="FF0000"/>
                </a:solidFill>
              </a:rPr>
              <a:t>re-deposits</a:t>
            </a:r>
            <a:r>
              <a:rPr lang="fi-FI" b="1" dirty="0">
                <a:solidFill>
                  <a:srgbClr val="FF0000"/>
                </a:solidFill>
              </a:rPr>
              <a:t> </a:t>
            </a:r>
            <a:r>
              <a:rPr lang="fi-FI" dirty="0"/>
              <a:t>– in 2021-2025, </a:t>
            </a:r>
            <a:r>
              <a:rPr lang="fi-FI" dirty="0" err="1"/>
              <a:t>virgin</a:t>
            </a:r>
            <a:r>
              <a:rPr lang="fi-FI" dirty="0"/>
              <a:t> W </a:t>
            </a:r>
            <a:r>
              <a:rPr lang="fi-FI" dirty="0" err="1"/>
              <a:t>coatings</a:t>
            </a:r>
            <a:r>
              <a:rPr lang="fi-FI" dirty="0"/>
              <a:t> as </a:t>
            </a:r>
            <a:r>
              <a:rPr lang="fi-FI" dirty="0" err="1"/>
              <a:t>well</a:t>
            </a:r>
            <a:r>
              <a:rPr lang="fi-FI" dirty="0"/>
              <a:t> as W </a:t>
            </a:r>
            <a:r>
              <a:rPr lang="fi-FI" dirty="0" err="1"/>
              <a:t>co-deposits</a:t>
            </a:r>
            <a:r>
              <a:rPr lang="fi-FI" dirty="0"/>
              <a:t> </a:t>
            </a:r>
            <a:r>
              <a:rPr lang="fi-FI" dirty="0" err="1"/>
              <a:t>were</a:t>
            </a:r>
            <a:r>
              <a:rPr lang="fi-FI" dirty="0"/>
              <a:t> </a:t>
            </a:r>
            <a:r>
              <a:rPr lang="fi-FI" dirty="0" err="1"/>
              <a:t>produced</a:t>
            </a:r>
            <a:endParaRPr lang="fi-FI" dirty="0"/>
          </a:p>
        </p:txBody>
      </p:sp>
    </p:spTree>
    <p:extLst>
      <p:ext uri="{BB962C8B-B14F-4D97-AF65-F5344CB8AC3E}">
        <p14:creationId xmlns:p14="http://schemas.microsoft.com/office/powerpoint/2010/main" val="313273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6DA8-BF11-4CDD-1CC7-360CAA4F6521}"/>
              </a:ext>
            </a:extLst>
          </p:cNvPr>
          <p:cNvSpPr>
            <a:spLocks noGrp="1"/>
          </p:cNvSpPr>
          <p:nvPr>
            <p:ph type="title"/>
          </p:nvPr>
        </p:nvSpPr>
        <p:spPr/>
        <p:txBody>
          <a:bodyPr/>
          <a:lstStyle/>
          <a:p>
            <a:r>
              <a:rPr lang="fi-FI" dirty="0"/>
              <a:t>Main </a:t>
            </a:r>
            <a:r>
              <a:rPr lang="fi-FI" dirty="0" err="1"/>
              <a:t>points</a:t>
            </a:r>
            <a:r>
              <a:rPr lang="fi-FI" dirty="0"/>
              <a:t> to </a:t>
            </a:r>
            <a:r>
              <a:rPr lang="fi-FI" dirty="0" err="1"/>
              <a:t>be</a:t>
            </a:r>
            <a:r>
              <a:rPr lang="fi-FI" dirty="0"/>
              <a:t> </a:t>
            </a:r>
            <a:r>
              <a:rPr lang="fi-FI" dirty="0" err="1"/>
              <a:t>discussed</a:t>
            </a:r>
            <a:r>
              <a:rPr lang="fi-FI" dirty="0"/>
              <a:t> </a:t>
            </a:r>
            <a:r>
              <a:rPr lang="fi-FI" dirty="0" err="1"/>
              <a:t>today</a:t>
            </a:r>
            <a:r>
              <a:rPr lang="fi-FI" dirty="0"/>
              <a:t> – in </a:t>
            </a:r>
            <a:r>
              <a:rPr lang="fi-FI" dirty="0" err="1"/>
              <a:t>connection</a:t>
            </a:r>
            <a:r>
              <a:rPr lang="fi-FI" dirty="0"/>
              <a:t> </a:t>
            </a:r>
            <a:r>
              <a:rPr lang="fi-FI" dirty="0" err="1"/>
              <a:t>with</a:t>
            </a:r>
            <a:r>
              <a:rPr lang="fi-FI" dirty="0"/>
              <a:t> </a:t>
            </a:r>
            <a:r>
              <a:rPr lang="fi-FI" dirty="0" err="1"/>
              <a:t>the</a:t>
            </a:r>
            <a:r>
              <a:rPr lang="fi-FI" dirty="0"/>
              <a:t> </a:t>
            </a:r>
            <a:r>
              <a:rPr lang="fi-FI" dirty="0" err="1"/>
              <a:t>individual</a:t>
            </a:r>
            <a:r>
              <a:rPr lang="fi-FI" dirty="0"/>
              <a:t> </a:t>
            </a:r>
            <a:r>
              <a:rPr lang="fi-FI" dirty="0" err="1"/>
              <a:t>talks</a:t>
            </a:r>
            <a:r>
              <a:rPr lang="fi-FI" dirty="0"/>
              <a:t> to </a:t>
            </a:r>
            <a:r>
              <a:rPr lang="fi-FI" dirty="0" err="1"/>
              <a:t>follow</a:t>
            </a:r>
            <a:r>
              <a:rPr lang="fi-FI" dirty="0"/>
              <a:t> </a:t>
            </a:r>
            <a:r>
              <a:rPr lang="fi-FI" dirty="0" err="1"/>
              <a:t>now</a:t>
            </a:r>
            <a:endParaRPr lang="fi-FI" dirty="0"/>
          </a:p>
        </p:txBody>
      </p:sp>
      <p:sp>
        <p:nvSpPr>
          <p:cNvPr id="3" name="Footer Placeholder 2">
            <a:extLst>
              <a:ext uri="{FF2B5EF4-FFF2-40B4-BE49-F238E27FC236}">
                <a16:creationId xmlns:a16="http://schemas.microsoft.com/office/drawing/2014/main" id="{40FD911D-6A1F-3A38-80F2-9DD0FFE6804C}"/>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3543F90E-5CE0-5B53-5DB0-E2947F62ACC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5" name="TextBox 4">
            <a:extLst>
              <a:ext uri="{FF2B5EF4-FFF2-40B4-BE49-F238E27FC236}">
                <a16:creationId xmlns:a16="http://schemas.microsoft.com/office/drawing/2014/main" id="{6F8D3A88-1FA8-F6F2-4733-77B3F8023768}"/>
              </a:ext>
            </a:extLst>
          </p:cNvPr>
          <p:cNvSpPr txBox="1"/>
          <p:nvPr/>
        </p:nvSpPr>
        <p:spPr bwMode="auto">
          <a:xfrm>
            <a:off x="199994" y="1153391"/>
            <a:ext cx="11676815" cy="4555093"/>
          </a:xfrm>
          <a:prstGeom prst="rect">
            <a:avLst/>
          </a:prstGeom>
          <a:noFill/>
        </p:spPr>
        <p:txBody>
          <a:bodyPr wrap="square" rtlCol="0">
            <a:spAutoFit/>
          </a:bodyPr>
          <a:lstStyle/>
          <a:p>
            <a:pPr marL="285750" indent="-285750">
              <a:buFont typeface="Arial" panose="020B0604020202020204" pitchFamily="34" charset="0"/>
              <a:buChar char="•"/>
            </a:pPr>
            <a:r>
              <a:rPr lang="fi-FI" b="1" dirty="0">
                <a:solidFill>
                  <a:srgbClr val="FF0000"/>
                </a:solidFill>
              </a:rPr>
              <a:t>SP B.1 – </a:t>
            </a:r>
            <a:r>
              <a:rPr lang="fi-FI" b="1" dirty="0" err="1">
                <a:solidFill>
                  <a:srgbClr val="FF0000"/>
                </a:solidFill>
              </a:rPr>
              <a:t>physics</a:t>
            </a:r>
            <a:r>
              <a:rPr lang="fi-FI" b="1" dirty="0">
                <a:solidFill>
                  <a:srgbClr val="FF0000"/>
                </a:solidFill>
              </a:rPr>
              <a:t> of </a:t>
            </a:r>
            <a:r>
              <a:rPr lang="fi-FI" b="1" dirty="0" err="1">
                <a:solidFill>
                  <a:srgbClr val="FF0000"/>
                </a:solidFill>
              </a:rPr>
              <a:t>erosion</a:t>
            </a:r>
            <a:r>
              <a:rPr lang="fi-FI" b="1" dirty="0">
                <a:solidFill>
                  <a:srgbClr val="FF0000"/>
                </a:solidFill>
              </a:rPr>
              <a:t> and deposition</a:t>
            </a:r>
          </a:p>
          <a:p>
            <a:pPr marL="742950" lvl="1" indent="-285750">
              <a:buFont typeface="Wingdings" panose="05000000000000000000" pitchFamily="2" charset="2"/>
              <a:buChar char="ü"/>
            </a:pPr>
            <a:r>
              <a:rPr lang="fi-FI" dirty="0" err="1"/>
              <a:t>What</a:t>
            </a:r>
            <a:r>
              <a:rPr lang="fi-FI" dirty="0"/>
              <a:t> </a:t>
            </a:r>
            <a:r>
              <a:rPr lang="fi-FI" dirty="0" err="1"/>
              <a:t>are</a:t>
            </a:r>
            <a:r>
              <a:rPr lang="fi-FI" dirty="0"/>
              <a:t> </a:t>
            </a:r>
            <a:r>
              <a:rPr lang="fi-FI" dirty="0" err="1"/>
              <a:t>the</a:t>
            </a:r>
            <a:r>
              <a:rPr lang="fi-FI" dirty="0"/>
              <a:t> </a:t>
            </a:r>
            <a:r>
              <a:rPr lang="fi-FI" b="1" dirty="0" err="1"/>
              <a:t>relevant</a:t>
            </a:r>
            <a:r>
              <a:rPr lang="fi-FI" b="1" dirty="0"/>
              <a:t> </a:t>
            </a:r>
            <a:r>
              <a:rPr lang="fi-FI" b="1" dirty="0" err="1"/>
              <a:t>fluence</a:t>
            </a:r>
            <a:r>
              <a:rPr lang="fi-FI" b="1" dirty="0"/>
              <a:t> and </a:t>
            </a:r>
            <a:r>
              <a:rPr lang="fi-FI" b="1" dirty="0" err="1"/>
              <a:t>flux</a:t>
            </a:r>
            <a:r>
              <a:rPr lang="fi-FI" b="1" dirty="0"/>
              <a:t> </a:t>
            </a:r>
            <a:r>
              <a:rPr lang="fi-FI" b="1" dirty="0" err="1"/>
              <a:t>regimes</a:t>
            </a:r>
            <a:r>
              <a:rPr lang="fi-FI" b="1" dirty="0"/>
              <a:t> </a:t>
            </a:r>
            <a:r>
              <a:rPr lang="fi-FI" dirty="0" err="1"/>
              <a:t>allowing</a:t>
            </a:r>
            <a:r>
              <a:rPr lang="fi-FI" dirty="0"/>
              <a:t> cross-</a:t>
            </a:r>
            <a:r>
              <a:rPr lang="fi-FI" dirty="0" err="1"/>
              <a:t>comparison</a:t>
            </a:r>
            <a:r>
              <a:rPr lang="fi-FI" dirty="0"/>
              <a:t> </a:t>
            </a:r>
            <a:r>
              <a:rPr lang="fi-FI" dirty="0" err="1"/>
              <a:t>between</a:t>
            </a:r>
            <a:r>
              <a:rPr lang="fi-FI" dirty="0"/>
              <a:t> </a:t>
            </a:r>
            <a:r>
              <a:rPr lang="fi-FI" dirty="0" err="1"/>
              <a:t>different</a:t>
            </a:r>
            <a:r>
              <a:rPr lang="fi-FI" dirty="0"/>
              <a:t> </a:t>
            </a:r>
            <a:r>
              <a:rPr lang="fi-FI" dirty="0" err="1"/>
              <a:t>linear</a:t>
            </a:r>
            <a:r>
              <a:rPr lang="fi-FI" dirty="0"/>
              <a:t> </a:t>
            </a:r>
            <a:r>
              <a:rPr lang="fi-FI" dirty="0" err="1"/>
              <a:t>devices</a:t>
            </a:r>
            <a:r>
              <a:rPr lang="fi-FI" dirty="0"/>
              <a:t>?</a:t>
            </a:r>
          </a:p>
          <a:p>
            <a:pPr marL="742950" lvl="1" indent="-285750">
              <a:buFont typeface="Wingdings" panose="05000000000000000000" pitchFamily="2" charset="2"/>
              <a:buChar char="ü"/>
            </a:pPr>
            <a:r>
              <a:rPr lang="fi-FI" dirty="0" err="1"/>
              <a:t>Which</a:t>
            </a:r>
            <a:r>
              <a:rPr lang="fi-FI" dirty="0"/>
              <a:t> </a:t>
            </a:r>
            <a:r>
              <a:rPr lang="fi-FI" b="1" dirty="0" err="1"/>
              <a:t>physics</a:t>
            </a:r>
            <a:r>
              <a:rPr lang="fi-FI" b="1" dirty="0"/>
              <a:t> </a:t>
            </a:r>
            <a:r>
              <a:rPr lang="fi-FI" b="1" dirty="0" err="1"/>
              <a:t>parameters</a:t>
            </a:r>
            <a:r>
              <a:rPr lang="fi-FI" b="1" dirty="0"/>
              <a:t> </a:t>
            </a:r>
            <a:r>
              <a:rPr lang="fi-FI" b="1" dirty="0" err="1"/>
              <a:t>are</a:t>
            </a:r>
            <a:r>
              <a:rPr lang="fi-FI" b="1" dirty="0"/>
              <a:t> </a:t>
            </a:r>
            <a:r>
              <a:rPr lang="fi-FI" b="1" dirty="0" err="1"/>
              <a:t>the</a:t>
            </a:r>
            <a:r>
              <a:rPr lang="fi-FI" b="1" dirty="0"/>
              <a:t> </a:t>
            </a:r>
            <a:r>
              <a:rPr lang="fi-FI" b="1" dirty="0" err="1"/>
              <a:t>most</a:t>
            </a:r>
            <a:r>
              <a:rPr lang="fi-FI" b="1" dirty="0"/>
              <a:t> </a:t>
            </a:r>
            <a:r>
              <a:rPr lang="fi-FI" b="1" dirty="0" err="1"/>
              <a:t>important</a:t>
            </a:r>
            <a:r>
              <a:rPr lang="fi-FI" b="1" dirty="0"/>
              <a:t> </a:t>
            </a:r>
            <a:r>
              <a:rPr lang="fi-FI" b="1" dirty="0" err="1"/>
              <a:t>ones</a:t>
            </a:r>
            <a:r>
              <a:rPr lang="fi-FI" b="1" dirty="0"/>
              <a:t> </a:t>
            </a:r>
            <a:r>
              <a:rPr lang="fi-FI" dirty="0"/>
              <a:t>to </a:t>
            </a:r>
            <a:r>
              <a:rPr lang="fi-FI" dirty="0" err="1"/>
              <a:t>be</a:t>
            </a:r>
            <a:r>
              <a:rPr lang="fi-FI" dirty="0"/>
              <a:t> </a:t>
            </a:r>
            <a:r>
              <a:rPr lang="fi-FI" dirty="0" err="1"/>
              <a:t>understood</a:t>
            </a:r>
            <a:r>
              <a:rPr lang="fi-FI" dirty="0"/>
              <a:t> for </a:t>
            </a:r>
            <a:r>
              <a:rPr lang="fi-FI" dirty="0" err="1"/>
              <a:t>their</a:t>
            </a:r>
            <a:r>
              <a:rPr lang="fi-FI" dirty="0"/>
              <a:t> </a:t>
            </a:r>
            <a:r>
              <a:rPr lang="fi-FI" dirty="0" err="1"/>
              <a:t>role</a:t>
            </a:r>
            <a:r>
              <a:rPr lang="fi-FI" dirty="0"/>
              <a:t> on </a:t>
            </a:r>
            <a:r>
              <a:rPr lang="fi-FI" dirty="0" err="1"/>
              <a:t>sample</a:t>
            </a:r>
            <a:r>
              <a:rPr lang="fi-FI" dirty="0"/>
              <a:t> </a:t>
            </a:r>
            <a:r>
              <a:rPr lang="fi-FI" dirty="0" err="1"/>
              <a:t>erosion</a:t>
            </a:r>
            <a:r>
              <a:rPr lang="fi-FI" dirty="0"/>
              <a:t>?</a:t>
            </a:r>
          </a:p>
          <a:p>
            <a:pPr marL="742950" lvl="1" indent="-285750">
              <a:buFont typeface="Wingdings" panose="05000000000000000000" pitchFamily="2" charset="2"/>
              <a:buChar char="ü"/>
            </a:pPr>
            <a:r>
              <a:rPr lang="fi-FI" dirty="0"/>
              <a:t>How </a:t>
            </a:r>
            <a:r>
              <a:rPr lang="fi-FI" dirty="0" err="1"/>
              <a:t>differently</a:t>
            </a:r>
            <a:r>
              <a:rPr lang="fi-FI" dirty="0"/>
              <a:t> </a:t>
            </a:r>
            <a:r>
              <a:rPr lang="fi-FI" b="1" dirty="0" err="1"/>
              <a:t>modified</a:t>
            </a:r>
            <a:r>
              <a:rPr lang="fi-FI" b="1" dirty="0"/>
              <a:t> </a:t>
            </a:r>
            <a:r>
              <a:rPr lang="fi-FI" b="1" dirty="0" err="1"/>
              <a:t>surfaces</a:t>
            </a:r>
            <a:r>
              <a:rPr lang="fi-FI" b="1" dirty="0"/>
              <a:t> </a:t>
            </a:r>
            <a:r>
              <a:rPr lang="fi-FI" dirty="0" err="1"/>
              <a:t>will</a:t>
            </a:r>
            <a:r>
              <a:rPr lang="fi-FI" dirty="0"/>
              <a:t> </a:t>
            </a:r>
            <a:r>
              <a:rPr lang="fi-FI" dirty="0" err="1"/>
              <a:t>be</a:t>
            </a:r>
            <a:r>
              <a:rPr lang="fi-FI" dirty="0"/>
              <a:t> </a:t>
            </a:r>
            <a:r>
              <a:rPr lang="fi-FI" dirty="0" err="1"/>
              <a:t>eroded</a:t>
            </a:r>
            <a:r>
              <a:rPr lang="fi-FI" dirty="0"/>
              <a:t> </a:t>
            </a:r>
            <a:r>
              <a:rPr lang="fi-FI" dirty="0" err="1"/>
              <a:t>compared</a:t>
            </a:r>
            <a:r>
              <a:rPr lang="fi-FI" dirty="0"/>
              <a:t> to </a:t>
            </a:r>
            <a:r>
              <a:rPr lang="fi-FI" dirty="0" err="1"/>
              <a:t>flat</a:t>
            </a:r>
            <a:r>
              <a:rPr lang="fi-FI" dirty="0"/>
              <a:t> </a:t>
            </a:r>
            <a:r>
              <a:rPr lang="fi-FI" dirty="0" err="1"/>
              <a:t>or</a:t>
            </a:r>
            <a:r>
              <a:rPr lang="fi-FI" dirty="0"/>
              <a:t> </a:t>
            </a:r>
            <a:r>
              <a:rPr lang="fi-FI" dirty="0" err="1"/>
              <a:t>technically</a:t>
            </a:r>
            <a:r>
              <a:rPr lang="fi-FI" dirty="0"/>
              <a:t> </a:t>
            </a:r>
            <a:r>
              <a:rPr lang="fi-FI" dirty="0" err="1"/>
              <a:t>rough</a:t>
            </a:r>
            <a:r>
              <a:rPr lang="fi-FI" dirty="0"/>
              <a:t> </a:t>
            </a:r>
            <a:r>
              <a:rPr lang="fi-FI" dirty="0" err="1"/>
              <a:t>ones</a:t>
            </a:r>
            <a:r>
              <a:rPr lang="fi-FI" dirty="0"/>
              <a:t>? </a:t>
            </a:r>
          </a:p>
          <a:p>
            <a:pPr marL="285750" indent="-285750">
              <a:spcBef>
                <a:spcPts val="1200"/>
              </a:spcBef>
              <a:buFont typeface="Arial" panose="020B0604020202020204" pitchFamily="34" charset="0"/>
              <a:buChar char="•"/>
            </a:pPr>
            <a:r>
              <a:rPr lang="fi-FI" b="1" dirty="0">
                <a:solidFill>
                  <a:srgbClr val="0070C0"/>
                </a:solidFill>
              </a:rPr>
              <a:t>SP B.2 – </a:t>
            </a:r>
            <a:r>
              <a:rPr lang="fi-FI" b="1" dirty="0" err="1">
                <a:solidFill>
                  <a:srgbClr val="0070C0"/>
                </a:solidFill>
              </a:rPr>
              <a:t>material</a:t>
            </a:r>
            <a:r>
              <a:rPr lang="fi-FI" b="1" dirty="0">
                <a:solidFill>
                  <a:srgbClr val="0070C0"/>
                </a:solidFill>
              </a:rPr>
              <a:t> </a:t>
            </a:r>
            <a:r>
              <a:rPr lang="fi-FI" b="1" dirty="0" err="1">
                <a:solidFill>
                  <a:srgbClr val="0070C0"/>
                </a:solidFill>
              </a:rPr>
              <a:t>migration</a:t>
            </a:r>
            <a:r>
              <a:rPr lang="fi-FI" b="1" dirty="0">
                <a:solidFill>
                  <a:srgbClr val="0070C0"/>
                </a:solidFill>
              </a:rPr>
              <a:t> in </a:t>
            </a:r>
            <a:r>
              <a:rPr lang="fi-FI" b="1" dirty="0" err="1">
                <a:solidFill>
                  <a:srgbClr val="0070C0"/>
                </a:solidFill>
              </a:rPr>
              <a:t>toroidal</a:t>
            </a:r>
            <a:r>
              <a:rPr lang="fi-FI" b="1" dirty="0">
                <a:solidFill>
                  <a:srgbClr val="0070C0"/>
                </a:solidFill>
              </a:rPr>
              <a:t> and </a:t>
            </a:r>
            <a:r>
              <a:rPr lang="fi-FI" b="1" dirty="0" err="1">
                <a:solidFill>
                  <a:srgbClr val="0070C0"/>
                </a:solidFill>
              </a:rPr>
              <a:t>linear</a:t>
            </a:r>
            <a:r>
              <a:rPr lang="fi-FI" b="1" dirty="0">
                <a:solidFill>
                  <a:srgbClr val="0070C0"/>
                </a:solidFill>
              </a:rPr>
              <a:t> </a:t>
            </a:r>
            <a:r>
              <a:rPr lang="fi-FI" b="1" dirty="0" err="1">
                <a:solidFill>
                  <a:srgbClr val="0070C0"/>
                </a:solidFill>
              </a:rPr>
              <a:t>devices</a:t>
            </a:r>
            <a:endParaRPr lang="fi-FI" b="1" dirty="0">
              <a:solidFill>
                <a:srgbClr val="0070C0"/>
              </a:solidFill>
            </a:endParaRPr>
          </a:p>
          <a:p>
            <a:pPr marL="742950" lvl="1" indent="-285750">
              <a:buFont typeface="Wingdings" panose="05000000000000000000" pitchFamily="2" charset="2"/>
              <a:buChar char="ü"/>
            </a:pPr>
            <a:r>
              <a:rPr lang="fi-FI" dirty="0" err="1"/>
              <a:t>Which</a:t>
            </a:r>
            <a:r>
              <a:rPr lang="fi-FI" dirty="0"/>
              <a:t> </a:t>
            </a:r>
            <a:r>
              <a:rPr lang="fi-FI" dirty="0" err="1"/>
              <a:t>components</a:t>
            </a:r>
            <a:r>
              <a:rPr lang="fi-FI" dirty="0"/>
              <a:t> </a:t>
            </a:r>
            <a:r>
              <a:rPr lang="fi-FI" dirty="0" err="1"/>
              <a:t>from</a:t>
            </a:r>
            <a:r>
              <a:rPr lang="fi-FI" dirty="0"/>
              <a:t> </a:t>
            </a:r>
            <a:r>
              <a:rPr lang="fi-FI" b="1" dirty="0"/>
              <a:t>WEST, AUG, and W7-X </a:t>
            </a:r>
            <a:r>
              <a:rPr lang="fi-FI" b="1" dirty="0" err="1"/>
              <a:t>are</a:t>
            </a:r>
            <a:r>
              <a:rPr lang="fi-FI" b="1" dirty="0"/>
              <a:t> </a:t>
            </a:r>
            <a:r>
              <a:rPr lang="fi-FI" b="1" dirty="0" err="1"/>
              <a:t>becoming</a:t>
            </a:r>
            <a:r>
              <a:rPr lang="fi-FI" b="1" dirty="0"/>
              <a:t> </a:t>
            </a:r>
            <a:r>
              <a:rPr lang="fi-FI" b="1" dirty="0" err="1"/>
              <a:t>available</a:t>
            </a:r>
            <a:r>
              <a:rPr lang="fi-FI" b="1" dirty="0"/>
              <a:t> </a:t>
            </a:r>
            <a:r>
              <a:rPr lang="fi-FI" dirty="0"/>
              <a:t>and </a:t>
            </a:r>
            <a:r>
              <a:rPr lang="fi-FI" dirty="0" err="1"/>
              <a:t>which</a:t>
            </a:r>
            <a:r>
              <a:rPr lang="fi-FI" dirty="0"/>
              <a:t> </a:t>
            </a:r>
            <a:r>
              <a:rPr lang="fi-FI" dirty="0" err="1"/>
              <a:t>analyses</a:t>
            </a:r>
            <a:r>
              <a:rPr lang="fi-FI" dirty="0"/>
              <a:t> </a:t>
            </a:r>
            <a:r>
              <a:rPr lang="fi-FI" dirty="0" err="1"/>
              <a:t>are</a:t>
            </a:r>
            <a:r>
              <a:rPr lang="fi-FI" dirty="0"/>
              <a:t> </a:t>
            </a:r>
            <a:r>
              <a:rPr lang="fi-FI" dirty="0" err="1"/>
              <a:t>the</a:t>
            </a:r>
            <a:r>
              <a:rPr lang="fi-FI" dirty="0"/>
              <a:t> </a:t>
            </a:r>
            <a:r>
              <a:rPr lang="fi-FI" dirty="0" err="1"/>
              <a:t>most</a:t>
            </a:r>
            <a:r>
              <a:rPr lang="fi-FI" dirty="0"/>
              <a:t> </a:t>
            </a:r>
            <a:r>
              <a:rPr lang="fi-FI" dirty="0" err="1"/>
              <a:t>urgent</a:t>
            </a:r>
            <a:r>
              <a:rPr lang="fi-FI" dirty="0"/>
              <a:t>?</a:t>
            </a:r>
          </a:p>
          <a:p>
            <a:pPr marL="742950" lvl="1" indent="-285750">
              <a:buFont typeface="Wingdings" panose="05000000000000000000" pitchFamily="2" charset="2"/>
              <a:buChar char="ü"/>
            </a:pPr>
            <a:r>
              <a:rPr lang="fi-FI" dirty="0"/>
              <a:t>How to </a:t>
            </a:r>
            <a:r>
              <a:rPr lang="fi-FI" b="1" dirty="0" err="1"/>
              <a:t>share</a:t>
            </a:r>
            <a:r>
              <a:rPr lang="fi-FI" b="1" dirty="0"/>
              <a:t> </a:t>
            </a:r>
            <a:r>
              <a:rPr lang="fi-FI" b="1" dirty="0" err="1"/>
              <a:t>the</a:t>
            </a:r>
            <a:r>
              <a:rPr lang="fi-FI" b="1" dirty="0"/>
              <a:t> </a:t>
            </a:r>
            <a:r>
              <a:rPr lang="fi-FI" b="1" dirty="0" err="1"/>
              <a:t>work</a:t>
            </a:r>
            <a:r>
              <a:rPr lang="fi-FI" b="1" dirty="0"/>
              <a:t> </a:t>
            </a:r>
            <a:r>
              <a:rPr lang="fi-FI" b="1" dirty="0" err="1"/>
              <a:t>equally</a:t>
            </a:r>
            <a:r>
              <a:rPr lang="fi-FI" b="1" dirty="0"/>
              <a:t> </a:t>
            </a:r>
            <a:r>
              <a:rPr lang="fi-FI" dirty="0" err="1"/>
              <a:t>such</a:t>
            </a:r>
            <a:r>
              <a:rPr lang="fi-FI" dirty="0"/>
              <a:t> </a:t>
            </a:r>
            <a:r>
              <a:rPr lang="fi-FI" dirty="0" err="1"/>
              <a:t>that</a:t>
            </a:r>
            <a:r>
              <a:rPr lang="fi-FI" dirty="0"/>
              <a:t> </a:t>
            </a:r>
            <a:r>
              <a:rPr lang="fi-FI" dirty="0" err="1"/>
              <a:t>each</a:t>
            </a:r>
            <a:r>
              <a:rPr lang="fi-FI" dirty="0"/>
              <a:t> </a:t>
            </a:r>
            <a:r>
              <a:rPr lang="fi-FI" dirty="0" err="1"/>
              <a:t>contributing</a:t>
            </a:r>
            <a:r>
              <a:rPr lang="fi-FI" dirty="0"/>
              <a:t> lab </a:t>
            </a:r>
            <a:r>
              <a:rPr lang="fi-FI" dirty="0" err="1"/>
              <a:t>can</a:t>
            </a:r>
            <a:r>
              <a:rPr lang="fi-FI" dirty="0"/>
              <a:t> </a:t>
            </a:r>
            <a:r>
              <a:rPr lang="fi-FI" dirty="0" err="1"/>
              <a:t>meet</a:t>
            </a:r>
            <a:r>
              <a:rPr lang="fi-FI" dirty="0"/>
              <a:t> </a:t>
            </a:r>
            <a:r>
              <a:rPr lang="fi-FI" dirty="0" err="1"/>
              <a:t>their</a:t>
            </a:r>
            <a:r>
              <a:rPr lang="fi-FI" dirty="0"/>
              <a:t> </a:t>
            </a:r>
            <a:r>
              <a:rPr lang="fi-FI" dirty="0" err="1"/>
              <a:t>deliverable</a:t>
            </a:r>
            <a:r>
              <a:rPr lang="fi-FI" dirty="0"/>
              <a:t> </a:t>
            </a:r>
            <a:r>
              <a:rPr lang="fi-FI" dirty="0" err="1"/>
              <a:t>by</a:t>
            </a:r>
            <a:r>
              <a:rPr lang="fi-FI" dirty="0"/>
              <a:t> </a:t>
            </a:r>
            <a:r>
              <a:rPr lang="fi-FI" dirty="0" err="1"/>
              <a:t>the</a:t>
            </a:r>
            <a:r>
              <a:rPr lang="fi-FI" dirty="0"/>
              <a:t> </a:t>
            </a:r>
            <a:r>
              <a:rPr lang="fi-FI" dirty="0" err="1"/>
              <a:t>end</a:t>
            </a:r>
            <a:r>
              <a:rPr lang="fi-FI" dirty="0"/>
              <a:t> of 2026?</a:t>
            </a:r>
          </a:p>
          <a:p>
            <a:pPr marL="742950" lvl="1" indent="-285750">
              <a:buFont typeface="Wingdings" panose="05000000000000000000" pitchFamily="2" charset="2"/>
              <a:buChar char="ü"/>
            </a:pPr>
            <a:r>
              <a:rPr lang="fi-FI" dirty="0" err="1"/>
              <a:t>What</a:t>
            </a:r>
            <a:r>
              <a:rPr lang="fi-FI" dirty="0"/>
              <a:t> </a:t>
            </a:r>
            <a:r>
              <a:rPr lang="fi-FI" b="1" dirty="0" err="1"/>
              <a:t>physics</a:t>
            </a:r>
            <a:r>
              <a:rPr lang="fi-FI" b="1" dirty="0"/>
              <a:t> </a:t>
            </a:r>
            <a:r>
              <a:rPr lang="fi-FI" b="1" dirty="0" err="1"/>
              <a:t>questions</a:t>
            </a:r>
            <a:r>
              <a:rPr lang="fi-FI" b="1" dirty="0"/>
              <a:t> </a:t>
            </a:r>
            <a:r>
              <a:rPr lang="fi-FI" dirty="0" err="1"/>
              <a:t>are</a:t>
            </a:r>
            <a:r>
              <a:rPr lang="fi-FI" dirty="0"/>
              <a:t> to </a:t>
            </a:r>
            <a:r>
              <a:rPr lang="fi-FI" dirty="0" err="1"/>
              <a:t>be</a:t>
            </a:r>
            <a:r>
              <a:rPr lang="fi-FI" dirty="0"/>
              <a:t> </a:t>
            </a:r>
            <a:r>
              <a:rPr lang="fi-FI" dirty="0" err="1"/>
              <a:t>concentrated</a:t>
            </a:r>
            <a:r>
              <a:rPr lang="fi-FI" dirty="0"/>
              <a:t> on in </a:t>
            </a:r>
            <a:r>
              <a:rPr lang="fi-FI" dirty="0" err="1"/>
              <a:t>the</a:t>
            </a:r>
            <a:r>
              <a:rPr lang="fi-FI" dirty="0"/>
              <a:t> </a:t>
            </a:r>
            <a:r>
              <a:rPr lang="fi-FI" dirty="0" err="1"/>
              <a:t>different</a:t>
            </a:r>
            <a:r>
              <a:rPr lang="fi-FI" dirty="0"/>
              <a:t> </a:t>
            </a:r>
            <a:r>
              <a:rPr lang="fi-FI" dirty="0" err="1"/>
              <a:t>devices</a:t>
            </a:r>
            <a:r>
              <a:rPr lang="fi-FI" dirty="0"/>
              <a:t>?</a:t>
            </a:r>
          </a:p>
          <a:p>
            <a:pPr marL="742950" lvl="1" indent="-285750">
              <a:buFont typeface="Wingdings" panose="05000000000000000000" pitchFamily="2" charset="2"/>
              <a:buChar char="ü"/>
            </a:pPr>
            <a:r>
              <a:rPr lang="fi-FI" dirty="0" err="1"/>
              <a:t>Inclusion</a:t>
            </a:r>
            <a:r>
              <a:rPr lang="fi-FI" dirty="0"/>
              <a:t> of </a:t>
            </a:r>
            <a:r>
              <a:rPr lang="fi-FI" b="1" dirty="0" err="1"/>
              <a:t>new</a:t>
            </a:r>
            <a:r>
              <a:rPr lang="fi-FI" b="1" dirty="0"/>
              <a:t> </a:t>
            </a:r>
            <a:r>
              <a:rPr lang="fi-FI" b="1" dirty="0" err="1"/>
              <a:t>groups</a:t>
            </a:r>
            <a:r>
              <a:rPr lang="fi-FI" b="1" dirty="0"/>
              <a:t> (e.g., CU) </a:t>
            </a:r>
            <a:r>
              <a:rPr lang="fi-FI" dirty="0"/>
              <a:t>in </a:t>
            </a:r>
            <a:r>
              <a:rPr lang="fi-FI" dirty="0" err="1"/>
              <a:t>the</a:t>
            </a:r>
            <a:r>
              <a:rPr lang="fi-FI" dirty="0"/>
              <a:t> ”SP B </a:t>
            </a:r>
            <a:r>
              <a:rPr lang="fi-FI" dirty="0" err="1"/>
              <a:t>family</a:t>
            </a:r>
            <a:r>
              <a:rPr lang="fi-FI" dirty="0"/>
              <a:t>”?! </a:t>
            </a:r>
            <a:r>
              <a:rPr lang="fi-FI" dirty="0" err="1"/>
              <a:t>Role</a:t>
            </a:r>
            <a:r>
              <a:rPr lang="fi-FI" dirty="0"/>
              <a:t> of LIBS in </a:t>
            </a:r>
            <a:r>
              <a:rPr lang="fi-FI" dirty="0" err="1"/>
              <a:t>analyses</a:t>
            </a:r>
            <a:r>
              <a:rPr lang="fi-FI" dirty="0"/>
              <a:t> </a:t>
            </a:r>
            <a:r>
              <a:rPr lang="fi-FI" dirty="0" err="1"/>
              <a:t>wrt</a:t>
            </a:r>
            <a:r>
              <a:rPr lang="fi-FI" dirty="0"/>
              <a:t>. </a:t>
            </a:r>
            <a:r>
              <a:rPr lang="fi-FI"/>
              <a:t>SP X?</a:t>
            </a:r>
            <a:endParaRPr lang="fi-FI" dirty="0"/>
          </a:p>
          <a:p>
            <a:pPr marL="742950" lvl="1" indent="-285750">
              <a:buFont typeface="Wingdings" panose="05000000000000000000" pitchFamily="2" charset="2"/>
              <a:buChar char="ü"/>
            </a:pPr>
            <a:r>
              <a:rPr lang="fi-FI" dirty="0"/>
              <a:t>How to </a:t>
            </a:r>
            <a:r>
              <a:rPr lang="fi-FI" dirty="0" err="1"/>
              <a:t>share</a:t>
            </a:r>
            <a:r>
              <a:rPr lang="fi-FI" dirty="0"/>
              <a:t> </a:t>
            </a:r>
            <a:r>
              <a:rPr lang="fi-FI" dirty="0" err="1"/>
              <a:t>the</a:t>
            </a:r>
            <a:r>
              <a:rPr lang="fi-FI" dirty="0"/>
              <a:t> </a:t>
            </a:r>
            <a:r>
              <a:rPr lang="fi-FI" dirty="0" err="1"/>
              <a:t>activities</a:t>
            </a:r>
            <a:r>
              <a:rPr lang="fi-FI" dirty="0"/>
              <a:t> on B </a:t>
            </a:r>
            <a:r>
              <a:rPr lang="fi-FI" dirty="0" err="1"/>
              <a:t>layers</a:t>
            </a:r>
            <a:r>
              <a:rPr lang="fi-FI" dirty="0"/>
              <a:t> </a:t>
            </a:r>
            <a:r>
              <a:rPr lang="fi-FI" b="1" dirty="0" err="1"/>
              <a:t>between</a:t>
            </a:r>
            <a:r>
              <a:rPr lang="fi-FI" b="1" dirty="0"/>
              <a:t> SP B and SP F</a:t>
            </a:r>
            <a:r>
              <a:rPr lang="fi-FI" dirty="0"/>
              <a:t>?</a:t>
            </a:r>
          </a:p>
          <a:p>
            <a:pPr marL="742950" lvl="1" indent="-285750">
              <a:buFont typeface="Wingdings" panose="05000000000000000000" pitchFamily="2" charset="2"/>
              <a:buChar char="ü"/>
            </a:pPr>
            <a:r>
              <a:rPr lang="fi-FI" dirty="0" err="1"/>
              <a:t>Which</a:t>
            </a:r>
            <a:r>
              <a:rPr lang="fi-FI" dirty="0"/>
              <a:t> </a:t>
            </a:r>
            <a:r>
              <a:rPr lang="fi-FI" dirty="0" err="1"/>
              <a:t>analyses</a:t>
            </a:r>
            <a:r>
              <a:rPr lang="fi-FI" dirty="0"/>
              <a:t> </a:t>
            </a:r>
            <a:r>
              <a:rPr lang="fi-FI" dirty="0" err="1"/>
              <a:t>are</a:t>
            </a:r>
            <a:r>
              <a:rPr lang="fi-FI" dirty="0"/>
              <a:t> </a:t>
            </a:r>
            <a:r>
              <a:rPr lang="fi-FI" dirty="0" err="1"/>
              <a:t>needed</a:t>
            </a:r>
            <a:r>
              <a:rPr lang="fi-FI" dirty="0"/>
              <a:t> for </a:t>
            </a:r>
            <a:r>
              <a:rPr lang="fi-FI" b="1" dirty="0" err="1"/>
              <a:t>samples</a:t>
            </a:r>
            <a:r>
              <a:rPr lang="fi-FI" b="1" dirty="0"/>
              <a:t> </a:t>
            </a:r>
            <a:r>
              <a:rPr lang="fi-FI" b="1" dirty="0" err="1"/>
              <a:t>originating</a:t>
            </a:r>
            <a:r>
              <a:rPr lang="fi-FI" b="1" dirty="0"/>
              <a:t> </a:t>
            </a:r>
            <a:r>
              <a:rPr lang="fi-FI" b="1" dirty="0" err="1"/>
              <a:t>from</a:t>
            </a:r>
            <a:r>
              <a:rPr lang="fi-FI" b="1" dirty="0"/>
              <a:t> SP B.1</a:t>
            </a:r>
            <a:r>
              <a:rPr lang="fi-FI" dirty="0"/>
              <a:t>?</a:t>
            </a:r>
          </a:p>
          <a:p>
            <a:pPr marL="285750" indent="-285750">
              <a:spcBef>
                <a:spcPts val="1200"/>
              </a:spcBef>
              <a:buFont typeface="Arial" panose="020B0604020202020204" pitchFamily="34" charset="0"/>
              <a:buChar char="•"/>
            </a:pPr>
            <a:r>
              <a:rPr lang="fi-FI" b="1" dirty="0">
                <a:solidFill>
                  <a:srgbClr val="FF0000"/>
                </a:solidFill>
              </a:rPr>
              <a:t>SP B.3 – </a:t>
            </a:r>
            <a:r>
              <a:rPr lang="fi-FI" b="1" dirty="0" err="1">
                <a:solidFill>
                  <a:srgbClr val="FF0000"/>
                </a:solidFill>
              </a:rPr>
              <a:t>production</a:t>
            </a:r>
            <a:r>
              <a:rPr lang="fi-FI" b="1" dirty="0">
                <a:solidFill>
                  <a:srgbClr val="FF0000"/>
                </a:solidFill>
              </a:rPr>
              <a:t> and </a:t>
            </a:r>
            <a:r>
              <a:rPr lang="fi-FI" b="1" dirty="0" err="1">
                <a:solidFill>
                  <a:srgbClr val="FF0000"/>
                </a:solidFill>
              </a:rPr>
              <a:t>characterization</a:t>
            </a:r>
            <a:r>
              <a:rPr lang="fi-FI" b="1" dirty="0">
                <a:solidFill>
                  <a:srgbClr val="FF0000"/>
                </a:solidFill>
              </a:rPr>
              <a:t> of </a:t>
            </a:r>
            <a:r>
              <a:rPr lang="fi-FI" b="1" dirty="0" err="1">
                <a:solidFill>
                  <a:srgbClr val="FF0000"/>
                </a:solidFill>
              </a:rPr>
              <a:t>reference</a:t>
            </a:r>
            <a:r>
              <a:rPr lang="fi-FI" b="1" dirty="0">
                <a:solidFill>
                  <a:srgbClr val="FF0000"/>
                </a:solidFill>
              </a:rPr>
              <a:t> </a:t>
            </a:r>
            <a:r>
              <a:rPr lang="fi-FI" b="1" dirty="0" err="1">
                <a:solidFill>
                  <a:srgbClr val="FF0000"/>
                </a:solidFill>
              </a:rPr>
              <a:t>layers</a:t>
            </a:r>
            <a:endParaRPr lang="fi-FI" b="1" dirty="0">
              <a:solidFill>
                <a:srgbClr val="FF0000"/>
              </a:solidFill>
            </a:endParaRPr>
          </a:p>
          <a:p>
            <a:pPr marL="742950" lvl="1" indent="-285750">
              <a:buFont typeface="Wingdings" panose="05000000000000000000" pitchFamily="2" charset="2"/>
              <a:buChar char="ü"/>
            </a:pPr>
            <a:r>
              <a:rPr lang="fi-FI" b="1" dirty="0" err="1"/>
              <a:t>Production</a:t>
            </a:r>
            <a:r>
              <a:rPr lang="fi-FI" b="1" dirty="0"/>
              <a:t> </a:t>
            </a:r>
            <a:r>
              <a:rPr lang="fi-FI" b="1" dirty="0" err="1"/>
              <a:t>matrix</a:t>
            </a:r>
            <a:r>
              <a:rPr lang="fi-FI" b="1" dirty="0"/>
              <a:t> for 2026 </a:t>
            </a:r>
            <a:r>
              <a:rPr lang="fi-FI" dirty="0"/>
              <a:t>– </a:t>
            </a:r>
            <a:r>
              <a:rPr lang="fi-FI" dirty="0" err="1"/>
              <a:t>which</a:t>
            </a:r>
            <a:r>
              <a:rPr lang="fi-FI" dirty="0"/>
              <a:t> </a:t>
            </a:r>
            <a:r>
              <a:rPr lang="fi-FI" dirty="0" err="1"/>
              <a:t>samples</a:t>
            </a:r>
            <a:r>
              <a:rPr lang="fi-FI" dirty="0"/>
              <a:t> </a:t>
            </a:r>
            <a:r>
              <a:rPr lang="fi-FI" dirty="0" err="1"/>
              <a:t>are</a:t>
            </a:r>
            <a:r>
              <a:rPr lang="fi-FI" dirty="0"/>
              <a:t> of </a:t>
            </a:r>
            <a:r>
              <a:rPr lang="fi-FI" dirty="0" err="1"/>
              <a:t>interest</a:t>
            </a:r>
            <a:r>
              <a:rPr lang="fi-FI" dirty="0"/>
              <a:t> and </a:t>
            </a:r>
            <a:r>
              <a:rPr lang="fi-FI" dirty="0" err="1"/>
              <a:t>required</a:t>
            </a:r>
            <a:r>
              <a:rPr lang="fi-FI" dirty="0"/>
              <a:t> to </a:t>
            </a:r>
            <a:r>
              <a:rPr lang="fi-FI" dirty="0" err="1"/>
              <a:t>fulfill</a:t>
            </a:r>
            <a:r>
              <a:rPr lang="fi-FI" dirty="0"/>
              <a:t> </a:t>
            </a:r>
            <a:r>
              <a:rPr lang="fi-FI" dirty="0" err="1"/>
              <a:t>the</a:t>
            </a:r>
            <a:r>
              <a:rPr lang="fi-FI" dirty="0"/>
              <a:t> set </a:t>
            </a:r>
            <a:r>
              <a:rPr lang="fi-FI" dirty="0" err="1"/>
              <a:t>deliverables</a:t>
            </a:r>
            <a:r>
              <a:rPr lang="fi-FI" dirty="0"/>
              <a:t>?</a:t>
            </a:r>
          </a:p>
          <a:p>
            <a:pPr marL="742950" lvl="1" indent="-285750">
              <a:buFont typeface="Wingdings" panose="05000000000000000000" pitchFamily="2" charset="2"/>
              <a:buChar char="ü"/>
            </a:pPr>
            <a:r>
              <a:rPr lang="fi-FI" dirty="0" err="1"/>
              <a:t>Which</a:t>
            </a:r>
            <a:r>
              <a:rPr lang="fi-FI" dirty="0"/>
              <a:t> </a:t>
            </a:r>
            <a:r>
              <a:rPr lang="fi-FI" dirty="0" err="1"/>
              <a:t>samples</a:t>
            </a:r>
            <a:r>
              <a:rPr lang="fi-FI" dirty="0"/>
              <a:t> </a:t>
            </a:r>
            <a:r>
              <a:rPr lang="fi-FI" dirty="0" err="1"/>
              <a:t>are</a:t>
            </a:r>
            <a:r>
              <a:rPr lang="fi-FI" dirty="0"/>
              <a:t> </a:t>
            </a:r>
            <a:r>
              <a:rPr lang="fi-FI" dirty="0" err="1"/>
              <a:t>needed</a:t>
            </a:r>
            <a:r>
              <a:rPr lang="fi-FI" dirty="0"/>
              <a:t> for </a:t>
            </a:r>
            <a:r>
              <a:rPr lang="fi-FI" b="1" dirty="0"/>
              <a:t>SP B.1 </a:t>
            </a:r>
            <a:r>
              <a:rPr lang="fi-FI" b="1" dirty="0" err="1"/>
              <a:t>experiments</a:t>
            </a:r>
            <a:r>
              <a:rPr lang="fi-FI" dirty="0"/>
              <a:t>, </a:t>
            </a:r>
            <a:r>
              <a:rPr lang="fi-FI" dirty="0" err="1"/>
              <a:t>which</a:t>
            </a:r>
            <a:r>
              <a:rPr lang="fi-FI" dirty="0"/>
              <a:t> </a:t>
            </a:r>
            <a:r>
              <a:rPr lang="fi-FI" dirty="0" err="1"/>
              <a:t>are</a:t>
            </a:r>
            <a:r>
              <a:rPr lang="fi-FI" dirty="0"/>
              <a:t> for ”</a:t>
            </a:r>
            <a:r>
              <a:rPr lang="fi-FI" b="1" dirty="0" err="1"/>
              <a:t>round-robin</a:t>
            </a:r>
            <a:r>
              <a:rPr lang="fi-FI" dirty="0"/>
              <a:t>” </a:t>
            </a:r>
            <a:r>
              <a:rPr lang="fi-FI" dirty="0" err="1"/>
              <a:t>studies</a:t>
            </a:r>
            <a:r>
              <a:rPr lang="fi-FI" dirty="0"/>
              <a:t>?</a:t>
            </a:r>
          </a:p>
          <a:p>
            <a:pPr marL="742950" lvl="1" indent="-285750">
              <a:buFont typeface="Wingdings" panose="05000000000000000000" pitchFamily="2" charset="2"/>
              <a:buChar char="ü"/>
            </a:pPr>
            <a:r>
              <a:rPr lang="fi-FI" dirty="0" err="1"/>
              <a:t>Which</a:t>
            </a:r>
            <a:r>
              <a:rPr lang="fi-FI" dirty="0"/>
              <a:t> </a:t>
            </a:r>
            <a:r>
              <a:rPr lang="fi-FI" dirty="0" err="1"/>
              <a:t>samples</a:t>
            </a:r>
            <a:r>
              <a:rPr lang="fi-FI" dirty="0"/>
              <a:t> </a:t>
            </a:r>
            <a:r>
              <a:rPr lang="fi-FI" dirty="0" err="1"/>
              <a:t>are</a:t>
            </a:r>
            <a:r>
              <a:rPr lang="fi-FI" dirty="0"/>
              <a:t> </a:t>
            </a:r>
            <a:r>
              <a:rPr lang="fi-FI" dirty="0" err="1"/>
              <a:t>required</a:t>
            </a:r>
            <a:r>
              <a:rPr lang="fi-FI" dirty="0"/>
              <a:t> for </a:t>
            </a:r>
            <a:r>
              <a:rPr lang="fi-FI" b="1" dirty="0"/>
              <a:t>SP B.2 </a:t>
            </a:r>
            <a:r>
              <a:rPr lang="fi-FI" b="1" dirty="0" err="1"/>
              <a:t>experiments</a:t>
            </a:r>
            <a:r>
              <a:rPr lang="fi-FI" b="1" dirty="0"/>
              <a:t> and for SP C, SP X etc</a:t>
            </a:r>
            <a:r>
              <a:rPr lang="fi-FI" dirty="0"/>
              <a:t>. – and </a:t>
            </a:r>
            <a:r>
              <a:rPr lang="fi-FI" dirty="0" err="1"/>
              <a:t>how</a:t>
            </a:r>
            <a:r>
              <a:rPr lang="fi-FI" dirty="0"/>
              <a:t> </a:t>
            </a:r>
            <a:r>
              <a:rPr lang="fi-FI" dirty="0" err="1"/>
              <a:t>about</a:t>
            </a:r>
            <a:r>
              <a:rPr lang="fi-FI" dirty="0"/>
              <a:t> </a:t>
            </a:r>
            <a:r>
              <a:rPr lang="fi-FI" dirty="0" err="1"/>
              <a:t>their</a:t>
            </a:r>
            <a:r>
              <a:rPr lang="fi-FI" dirty="0"/>
              <a:t> </a:t>
            </a:r>
            <a:r>
              <a:rPr lang="fi-FI" dirty="0" err="1"/>
              <a:t>specifications</a:t>
            </a:r>
            <a:r>
              <a:rPr lang="fi-FI" dirty="0"/>
              <a:t>?</a:t>
            </a:r>
          </a:p>
        </p:txBody>
      </p:sp>
    </p:spTree>
    <p:extLst>
      <p:ext uri="{BB962C8B-B14F-4D97-AF65-F5344CB8AC3E}">
        <p14:creationId xmlns:p14="http://schemas.microsoft.com/office/powerpoint/2010/main" val="330782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B964F5-732D-A88A-8F81-827567439456}"/>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8ECC3FF5-C3B0-9A71-C120-2FAEB36FD2B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5" name="Title 1">
            <a:extLst>
              <a:ext uri="{FF2B5EF4-FFF2-40B4-BE49-F238E27FC236}">
                <a16:creationId xmlns:a16="http://schemas.microsoft.com/office/drawing/2014/main" id="{2EA5D600-8DD5-8114-CAE5-7C00FF77F947}"/>
              </a:ext>
            </a:extLst>
          </p:cNvPr>
          <p:cNvSpPr>
            <a:spLocks noGrp="1"/>
          </p:cNvSpPr>
          <p:nvPr>
            <p:ph type="title"/>
          </p:nvPr>
        </p:nvSpPr>
        <p:spPr>
          <a:xfrm>
            <a:off x="983432" y="192515"/>
            <a:ext cx="9451776" cy="457200"/>
          </a:xfrm>
        </p:spPr>
        <p:txBody>
          <a:bodyPr/>
          <a:lstStyle/>
          <a:p>
            <a:r>
              <a:rPr lang="fi-FI" dirty="0"/>
              <a:t>SP B.1 </a:t>
            </a:r>
            <a:r>
              <a:rPr lang="fi-FI" dirty="0" err="1"/>
              <a:t>activities</a:t>
            </a:r>
            <a:r>
              <a:rPr lang="fi-FI" dirty="0"/>
              <a:t> in 2026</a:t>
            </a:r>
          </a:p>
        </p:txBody>
      </p:sp>
      <p:sp>
        <p:nvSpPr>
          <p:cNvPr id="6" name="TextBox 5">
            <a:extLst>
              <a:ext uri="{FF2B5EF4-FFF2-40B4-BE49-F238E27FC236}">
                <a16:creationId xmlns:a16="http://schemas.microsoft.com/office/drawing/2014/main" id="{6EC51D1A-B0CB-3618-672B-82DD3A609A9B}"/>
              </a:ext>
            </a:extLst>
          </p:cNvPr>
          <p:cNvSpPr txBox="1"/>
          <p:nvPr/>
        </p:nvSpPr>
        <p:spPr bwMode="auto">
          <a:xfrm>
            <a:off x="133320" y="1197620"/>
            <a:ext cx="5286405" cy="4462760"/>
          </a:xfrm>
          <a:prstGeom prst="rect">
            <a:avLst/>
          </a:prstGeom>
          <a:noFill/>
        </p:spPr>
        <p:txBody>
          <a:bodyPr wrap="square" rtlCol="0">
            <a:spAutoFit/>
          </a:bodyPr>
          <a:lstStyle/>
          <a:p>
            <a:pPr marL="285750" indent="-285750">
              <a:buFont typeface="Arial" panose="020B0604020202020204" pitchFamily="34" charset="0"/>
              <a:buChar char="•"/>
            </a:pPr>
            <a:r>
              <a:rPr lang="fi-FI" b="1" dirty="0" err="1">
                <a:solidFill>
                  <a:srgbClr val="FF0000"/>
                </a:solidFill>
              </a:rPr>
              <a:t>Experiments</a:t>
            </a:r>
            <a:r>
              <a:rPr lang="fi-FI" b="1" dirty="0">
                <a:solidFill>
                  <a:srgbClr val="FF0000"/>
                </a:solidFill>
              </a:rPr>
              <a:t> on </a:t>
            </a:r>
            <a:r>
              <a:rPr lang="fi-FI" b="1" dirty="0" err="1">
                <a:solidFill>
                  <a:srgbClr val="FF0000"/>
                </a:solidFill>
              </a:rPr>
              <a:t>linear</a:t>
            </a:r>
            <a:r>
              <a:rPr lang="fi-FI" b="1" dirty="0">
                <a:solidFill>
                  <a:srgbClr val="FF0000"/>
                </a:solidFill>
              </a:rPr>
              <a:t> </a:t>
            </a:r>
            <a:r>
              <a:rPr lang="fi-FI" b="1" dirty="0" err="1">
                <a:solidFill>
                  <a:srgbClr val="FF0000"/>
                </a:solidFill>
              </a:rPr>
              <a:t>devices</a:t>
            </a:r>
            <a:endParaRPr lang="fi-FI" b="1" dirty="0">
              <a:solidFill>
                <a:srgbClr val="FF0000"/>
              </a:solidFill>
            </a:endParaRPr>
          </a:p>
          <a:p>
            <a:pPr marL="742950" lvl="1" indent="-285750">
              <a:buFont typeface="Wingdings" panose="05000000000000000000" pitchFamily="2" charset="2"/>
              <a:buChar char="ü"/>
            </a:pPr>
            <a:r>
              <a:rPr lang="fi-FI" dirty="0"/>
              <a:t>MAGNUM-PSI – </a:t>
            </a:r>
            <a:r>
              <a:rPr lang="fi-FI" dirty="0" err="1"/>
              <a:t>see</a:t>
            </a:r>
            <a:r>
              <a:rPr lang="fi-FI" dirty="0"/>
              <a:t> </a:t>
            </a:r>
            <a:r>
              <a:rPr lang="fi-FI" dirty="0" err="1"/>
              <a:t>separate</a:t>
            </a:r>
            <a:r>
              <a:rPr lang="fi-FI" dirty="0"/>
              <a:t> </a:t>
            </a:r>
            <a:r>
              <a:rPr lang="fi-FI" dirty="0" err="1"/>
              <a:t>talk</a:t>
            </a:r>
            <a:r>
              <a:rPr lang="fi-FI" dirty="0"/>
              <a:t> </a:t>
            </a:r>
            <a:r>
              <a:rPr lang="fi-FI" dirty="0" err="1"/>
              <a:t>by</a:t>
            </a:r>
            <a:r>
              <a:rPr lang="fi-FI" dirty="0"/>
              <a:t> M. Komm</a:t>
            </a:r>
          </a:p>
          <a:p>
            <a:pPr marL="742950" lvl="1" indent="-285750">
              <a:buFont typeface="Wingdings" panose="05000000000000000000" pitchFamily="2" charset="2"/>
              <a:buChar char="ü"/>
            </a:pPr>
            <a:r>
              <a:rPr lang="fi-FI" dirty="0"/>
              <a:t>PSI-2 – </a:t>
            </a:r>
            <a:r>
              <a:rPr lang="fi-FI" dirty="0" err="1"/>
              <a:t>see</a:t>
            </a:r>
            <a:r>
              <a:rPr lang="fi-FI" dirty="0"/>
              <a:t> </a:t>
            </a:r>
            <a:r>
              <a:rPr lang="fi-FI" dirty="0" err="1"/>
              <a:t>separate</a:t>
            </a:r>
            <a:r>
              <a:rPr lang="fi-FI" dirty="0"/>
              <a:t> </a:t>
            </a:r>
            <a:r>
              <a:rPr lang="fi-FI" dirty="0" err="1"/>
              <a:t>talk</a:t>
            </a:r>
            <a:r>
              <a:rPr lang="fi-FI" dirty="0"/>
              <a:t> </a:t>
            </a:r>
            <a:r>
              <a:rPr lang="fi-FI" dirty="0" err="1"/>
              <a:t>by</a:t>
            </a:r>
            <a:r>
              <a:rPr lang="fi-FI" dirty="0"/>
              <a:t> O. Marchuk</a:t>
            </a:r>
          </a:p>
          <a:p>
            <a:pPr marL="742950" lvl="1" indent="-285750">
              <a:buFont typeface="Wingdings" panose="05000000000000000000" pitchFamily="2" charset="2"/>
              <a:buChar char="ü"/>
            </a:pPr>
            <a:r>
              <a:rPr lang="fi-FI" dirty="0" err="1"/>
              <a:t>GyM</a:t>
            </a:r>
            <a:r>
              <a:rPr lang="fi-FI" dirty="0"/>
              <a:t>/</a:t>
            </a:r>
            <a:r>
              <a:rPr lang="fi-FI" dirty="0" err="1"/>
              <a:t>BiGyM</a:t>
            </a:r>
            <a:r>
              <a:rPr lang="fi-FI" dirty="0"/>
              <a:t> – </a:t>
            </a:r>
            <a:r>
              <a:rPr lang="fi-FI" dirty="0" err="1"/>
              <a:t>see</a:t>
            </a:r>
            <a:r>
              <a:rPr lang="fi-FI" dirty="0"/>
              <a:t> </a:t>
            </a:r>
            <a:r>
              <a:rPr lang="fi-FI" dirty="0" err="1"/>
              <a:t>separate</a:t>
            </a:r>
            <a:r>
              <a:rPr lang="fi-FI" dirty="0"/>
              <a:t> </a:t>
            </a:r>
            <a:r>
              <a:rPr lang="fi-FI" dirty="0" err="1"/>
              <a:t>talk</a:t>
            </a:r>
            <a:r>
              <a:rPr lang="fi-FI" dirty="0"/>
              <a:t> </a:t>
            </a:r>
            <a:r>
              <a:rPr lang="fi-FI" dirty="0" err="1"/>
              <a:t>by</a:t>
            </a:r>
            <a:r>
              <a:rPr lang="fi-FI" dirty="0"/>
              <a:t> A. Uccello</a:t>
            </a:r>
          </a:p>
          <a:p>
            <a:pPr marL="285750" indent="-285750">
              <a:spcBef>
                <a:spcPts val="1200"/>
              </a:spcBef>
              <a:buFont typeface="Arial" panose="020B0604020202020204" pitchFamily="34" charset="0"/>
              <a:buChar char="•"/>
            </a:pPr>
            <a:r>
              <a:rPr lang="fi-FI" b="1" dirty="0" err="1">
                <a:solidFill>
                  <a:srgbClr val="0070C0"/>
                </a:solidFill>
              </a:rPr>
              <a:t>Experiments</a:t>
            </a:r>
            <a:r>
              <a:rPr lang="fi-FI" b="1" dirty="0">
                <a:solidFill>
                  <a:srgbClr val="0070C0"/>
                </a:solidFill>
              </a:rPr>
              <a:t> in </a:t>
            </a:r>
            <a:r>
              <a:rPr lang="fi-FI" b="1" dirty="0" err="1">
                <a:solidFill>
                  <a:srgbClr val="0070C0"/>
                </a:solidFill>
              </a:rPr>
              <a:t>laboratory</a:t>
            </a:r>
            <a:r>
              <a:rPr lang="fi-FI" b="1" dirty="0">
                <a:solidFill>
                  <a:srgbClr val="0070C0"/>
                </a:solidFill>
              </a:rPr>
              <a:t> </a:t>
            </a:r>
            <a:r>
              <a:rPr lang="fi-FI" b="1" dirty="0" err="1">
                <a:solidFill>
                  <a:srgbClr val="0070C0"/>
                </a:solidFill>
              </a:rPr>
              <a:t>conditions</a:t>
            </a:r>
            <a:endParaRPr lang="fi-FI" b="1" dirty="0">
              <a:solidFill>
                <a:srgbClr val="0070C0"/>
              </a:solidFill>
            </a:endParaRPr>
          </a:p>
          <a:p>
            <a:pPr marL="742950" lvl="1" indent="-285750">
              <a:buFont typeface="Wingdings" panose="05000000000000000000" pitchFamily="2" charset="2"/>
              <a:buChar char="ü"/>
            </a:pPr>
            <a:r>
              <a:rPr lang="en-GB" altLang="en-US" dirty="0">
                <a:cs typeface="Arial" panose="020B0604020202020204" pitchFamily="34" charset="0"/>
              </a:rPr>
              <a:t>Quartz Crystal Microbalance (QCM) for sputtering yield measurements from W-B samples at </a:t>
            </a:r>
            <a:r>
              <a:rPr lang="en-GB" altLang="en-US" u="sng" dirty="0">
                <a:cs typeface="Arial" panose="020B0604020202020204" pitchFamily="34" charset="0"/>
              </a:rPr>
              <a:t>different temperatures</a:t>
            </a:r>
          </a:p>
          <a:p>
            <a:pPr marL="742950" lvl="1" indent="-285750">
              <a:buFont typeface="Wingdings" panose="05000000000000000000" pitchFamily="2" charset="2"/>
              <a:buChar char="ü"/>
            </a:pPr>
            <a:r>
              <a:rPr lang="en-GB" altLang="en-US" u="sng" dirty="0">
                <a:cs typeface="Arial" panose="020B0604020202020204" pitchFamily="34" charset="0"/>
              </a:rPr>
              <a:t>Some preliminary results</a:t>
            </a:r>
            <a:r>
              <a:rPr lang="en-GB" altLang="en-US" dirty="0">
                <a:cs typeface="Arial" panose="020B0604020202020204" pitchFamily="34" charset="0"/>
              </a:rPr>
              <a:t> (right)</a:t>
            </a:r>
          </a:p>
          <a:p>
            <a:pPr marL="1200150" lvl="2" indent="-285750">
              <a:buFont typeface="Courier New" panose="02070309020205020404" pitchFamily="49" charset="0"/>
              <a:buChar char="o"/>
            </a:pPr>
            <a:r>
              <a:rPr lang="en-US" altLang="en-US" sz="1600" dirty="0">
                <a:cs typeface="Arial" panose="020B0604020202020204" pitchFamily="34" charset="0"/>
              </a:rPr>
              <a:t>No temperature dependence for </a:t>
            </a:r>
            <a:r>
              <a:rPr lang="en-US" altLang="en-US" sz="1600" dirty="0" err="1">
                <a:cs typeface="Arial" panose="020B0604020202020204" pitchFamily="34" charset="0"/>
              </a:rPr>
              <a:t>Ar</a:t>
            </a:r>
            <a:r>
              <a:rPr lang="en-US" altLang="en-US" sz="1600" dirty="0">
                <a:cs typeface="Arial" panose="020B0604020202020204" pitchFamily="34" charset="0"/>
              </a:rPr>
              <a:t> plasmas</a:t>
            </a:r>
          </a:p>
          <a:p>
            <a:pPr marL="1200150" lvl="2" indent="-285750">
              <a:buFont typeface="Courier New" panose="02070309020205020404" pitchFamily="49" charset="0"/>
              <a:buChar char="o"/>
            </a:pPr>
            <a:r>
              <a:rPr lang="en-US" altLang="en-US" sz="1600" dirty="0">
                <a:cs typeface="Arial" panose="020B0604020202020204" pitchFamily="34" charset="0"/>
              </a:rPr>
              <a:t>In pure B samples, D implantation dominates at  low temperatures </a:t>
            </a:r>
            <a:r>
              <a:rPr lang="en-US" altLang="en-US" sz="1600" dirty="0">
                <a:cs typeface="Arial" panose="020B0604020202020204" pitchFamily="34" charset="0"/>
                <a:sym typeface="Wingdings" panose="05000000000000000000" pitchFamily="2" charset="2"/>
              </a:rPr>
              <a:t> sputtering only </a:t>
            </a:r>
            <a:r>
              <a:rPr lang="en-US" altLang="en-US" sz="1600" dirty="0">
                <a:cs typeface="Arial" panose="020B0604020202020204" pitchFamily="34" charset="0"/>
              </a:rPr>
              <a:t> measurable at &gt;150°C and no temperature dependence visible</a:t>
            </a:r>
          </a:p>
          <a:p>
            <a:pPr marL="1200150" lvl="2" indent="-285750">
              <a:buFont typeface="Courier New" panose="02070309020205020404" pitchFamily="49" charset="0"/>
              <a:buChar char="o"/>
            </a:pPr>
            <a:r>
              <a:rPr lang="en-US" altLang="en-US" sz="1600" dirty="0">
                <a:cs typeface="Arial" panose="020B0604020202020204" pitchFamily="34" charset="0"/>
              </a:rPr>
              <a:t>In W-B mixtures, sputtering yield decreases with increasing temperature</a:t>
            </a:r>
            <a:endParaRPr lang="en-GB" altLang="en-US" dirty="0">
              <a:cs typeface="Arial" panose="020B0604020202020204" pitchFamily="34" charset="0"/>
            </a:endParaRPr>
          </a:p>
        </p:txBody>
      </p:sp>
      <p:pic>
        <p:nvPicPr>
          <p:cNvPr id="2" name="Graphic 1">
            <a:extLst>
              <a:ext uri="{FF2B5EF4-FFF2-40B4-BE49-F238E27FC236}">
                <a16:creationId xmlns:a16="http://schemas.microsoft.com/office/drawing/2014/main" id="{FEE3EE7D-5696-A462-BCD9-CA6E7DD58B9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73263" y="3429000"/>
            <a:ext cx="3240000" cy="2335088"/>
          </a:xfrm>
          <a:prstGeom prst="rect">
            <a:avLst/>
          </a:prstGeom>
        </p:spPr>
      </p:pic>
      <p:pic>
        <p:nvPicPr>
          <p:cNvPr id="9" name="Graphic 8">
            <a:extLst>
              <a:ext uri="{FF2B5EF4-FFF2-40B4-BE49-F238E27FC236}">
                <a16:creationId xmlns:a16="http://schemas.microsoft.com/office/drawing/2014/main" id="{A593F469-3CD3-0FBD-AAE1-A6B17B91F63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73263" y="996361"/>
            <a:ext cx="3240000" cy="2432639"/>
          </a:xfrm>
          <a:prstGeom prst="rect">
            <a:avLst/>
          </a:prstGeom>
        </p:spPr>
      </p:pic>
      <p:pic>
        <p:nvPicPr>
          <p:cNvPr id="10" name="Graphic 9">
            <a:extLst>
              <a:ext uri="{FF2B5EF4-FFF2-40B4-BE49-F238E27FC236}">
                <a16:creationId xmlns:a16="http://schemas.microsoft.com/office/drawing/2014/main" id="{ED064306-A842-D97F-8196-1612F3081BD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13263" y="996361"/>
            <a:ext cx="3240000" cy="2432639"/>
          </a:xfrm>
          <a:prstGeom prst="rect">
            <a:avLst/>
          </a:prstGeom>
        </p:spPr>
      </p:pic>
      <p:pic>
        <p:nvPicPr>
          <p:cNvPr id="11" name="Graphic 10">
            <a:extLst>
              <a:ext uri="{FF2B5EF4-FFF2-40B4-BE49-F238E27FC236}">
                <a16:creationId xmlns:a16="http://schemas.microsoft.com/office/drawing/2014/main" id="{19E27957-5D12-A702-F908-E49D157AB6C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952000" y="3429000"/>
            <a:ext cx="3240000" cy="2432639"/>
          </a:xfrm>
          <a:prstGeom prst="rect">
            <a:avLst/>
          </a:prstGeom>
        </p:spPr>
      </p:pic>
    </p:spTree>
    <p:extLst>
      <p:ext uri="{BB962C8B-B14F-4D97-AF65-F5344CB8AC3E}">
        <p14:creationId xmlns:p14="http://schemas.microsoft.com/office/powerpoint/2010/main" val="37709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43680F-429A-766E-4752-D4803DE048C8}"/>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5C7BDD7C-4ADC-0881-ADAE-F5A821A26F8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5" name="Title 1">
            <a:extLst>
              <a:ext uri="{FF2B5EF4-FFF2-40B4-BE49-F238E27FC236}">
                <a16:creationId xmlns:a16="http://schemas.microsoft.com/office/drawing/2014/main" id="{DEFAE56E-EB9B-99C4-FBA2-26CF23C62176}"/>
              </a:ext>
            </a:extLst>
          </p:cNvPr>
          <p:cNvSpPr>
            <a:spLocks noGrp="1"/>
          </p:cNvSpPr>
          <p:nvPr>
            <p:ph type="title"/>
          </p:nvPr>
        </p:nvSpPr>
        <p:spPr>
          <a:xfrm>
            <a:off x="983432" y="192515"/>
            <a:ext cx="9451776" cy="457200"/>
          </a:xfrm>
        </p:spPr>
        <p:txBody>
          <a:bodyPr/>
          <a:lstStyle/>
          <a:p>
            <a:r>
              <a:rPr lang="fi-FI" dirty="0"/>
              <a:t>SP B.2 </a:t>
            </a:r>
            <a:r>
              <a:rPr lang="fi-FI" dirty="0" err="1"/>
              <a:t>activities</a:t>
            </a:r>
            <a:r>
              <a:rPr lang="fi-FI" dirty="0"/>
              <a:t> in 2026</a:t>
            </a:r>
          </a:p>
        </p:txBody>
      </p:sp>
      <p:sp>
        <p:nvSpPr>
          <p:cNvPr id="6" name="TextBox 5">
            <a:extLst>
              <a:ext uri="{FF2B5EF4-FFF2-40B4-BE49-F238E27FC236}">
                <a16:creationId xmlns:a16="http://schemas.microsoft.com/office/drawing/2014/main" id="{3283BEC4-21EF-0CA6-EAD5-0314DDA1E261}"/>
              </a:ext>
            </a:extLst>
          </p:cNvPr>
          <p:cNvSpPr txBox="1"/>
          <p:nvPr/>
        </p:nvSpPr>
        <p:spPr bwMode="auto">
          <a:xfrm>
            <a:off x="199995" y="1153391"/>
            <a:ext cx="7188499" cy="2185214"/>
          </a:xfrm>
          <a:prstGeom prst="rect">
            <a:avLst/>
          </a:prstGeom>
          <a:noFill/>
        </p:spPr>
        <p:txBody>
          <a:bodyPr wrap="square" rtlCol="0">
            <a:spAutoFit/>
          </a:bodyPr>
          <a:lstStyle/>
          <a:p>
            <a:pPr marL="285750" indent="-285750">
              <a:buFont typeface="Arial" panose="020B0604020202020204" pitchFamily="34" charset="0"/>
              <a:buChar char="•"/>
            </a:pPr>
            <a:r>
              <a:rPr lang="fi-FI" b="1" dirty="0">
                <a:solidFill>
                  <a:srgbClr val="FF0000"/>
                </a:solidFill>
              </a:rPr>
              <a:t>WEST </a:t>
            </a:r>
            <a:r>
              <a:rPr lang="fi-FI" b="1" dirty="0" err="1">
                <a:solidFill>
                  <a:srgbClr val="FF0000"/>
                </a:solidFill>
              </a:rPr>
              <a:t>analysis</a:t>
            </a:r>
            <a:r>
              <a:rPr lang="fi-FI" b="1" dirty="0">
                <a:solidFill>
                  <a:srgbClr val="FF0000"/>
                </a:solidFill>
              </a:rPr>
              <a:t> </a:t>
            </a:r>
            <a:r>
              <a:rPr lang="fi-FI" b="1" dirty="0" err="1">
                <a:solidFill>
                  <a:srgbClr val="FF0000"/>
                </a:solidFill>
              </a:rPr>
              <a:t>priorities</a:t>
            </a:r>
            <a:r>
              <a:rPr lang="fi-FI" b="1" dirty="0">
                <a:solidFill>
                  <a:srgbClr val="FF0000"/>
                </a:solidFill>
              </a:rPr>
              <a:t> </a:t>
            </a:r>
            <a:r>
              <a:rPr lang="fi-FI" dirty="0"/>
              <a:t>– </a:t>
            </a:r>
            <a:r>
              <a:rPr lang="fi-FI" dirty="0" err="1"/>
              <a:t>see</a:t>
            </a:r>
            <a:r>
              <a:rPr lang="fi-FI" dirty="0"/>
              <a:t> </a:t>
            </a:r>
            <a:r>
              <a:rPr lang="fi-FI" dirty="0" err="1"/>
              <a:t>talk</a:t>
            </a:r>
            <a:r>
              <a:rPr lang="fi-FI" dirty="0"/>
              <a:t> </a:t>
            </a:r>
            <a:r>
              <a:rPr lang="fi-FI" dirty="0" err="1"/>
              <a:t>by</a:t>
            </a:r>
            <a:r>
              <a:rPr lang="fi-FI" dirty="0"/>
              <a:t> M. Diez</a:t>
            </a:r>
          </a:p>
          <a:p>
            <a:pPr marL="742950" lvl="1" indent="-285750">
              <a:buFont typeface="Wingdings" panose="05000000000000000000" pitchFamily="2" charset="2"/>
              <a:buChar char="ü"/>
            </a:pPr>
            <a:r>
              <a:rPr lang="fi-FI" dirty="0" err="1"/>
              <a:t>Boronization</a:t>
            </a:r>
            <a:r>
              <a:rPr lang="fi-FI" dirty="0"/>
              <a:t> </a:t>
            </a:r>
            <a:r>
              <a:rPr lang="fi-FI" dirty="0" err="1"/>
              <a:t>samples</a:t>
            </a:r>
            <a:endParaRPr lang="fi-FI" dirty="0"/>
          </a:p>
          <a:p>
            <a:pPr marL="742950" lvl="1" indent="-285750">
              <a:buFont typeface="Wingdings" panose="05000000000000000000" pitchFamily="2" charset="2"/>
              <a:buChar char="ü"/>
            </a:pPr>
            <a:r>
              <a:rPr lang="fi-FI" dirty="0" err="1"/>
              <a:t>PFUs</a:t>
            </a:r>
            <a:r>
              <a:rPr lang="fi-FI" dirty="0"/>
              <a:t> </a:t>
            </a:r>
            <a:r>
              <a:rPr lang="fi-FI" dirty="0" err="1"/>
              <a:t>exposed</a:t>
            </a:r>
            <a:r>
              <a:rPr lang="fi-FI" dirty="0"/>
              <a:t> to C7 and C12 </a:t>
            </a:r>
            <a:r>
              <a:rPr lang="fi-FI" dirty="0" err="1"/>
              <a:t>high-fluence</a:t>
            </a:r>
            <a:r>
              <a:rPr lang="fi-FI" dirty="0"/>
              <a:t> </a:t>
            </a:r>
            <a:r>
              <a:rPr lang="fi-FI" dirty="0" err="1"/>
              <a:t>campaigns</a:t>
            </a:r>
            <a:r>
              <a:rPr lang="fi-FI" dirty="0"/>
              <a:t> </a:t>
            </a:r>
          </a:p>
          <a:p>
            <a:pPr marL="742950" lvl="1" indent="-285750">
              <a:buFont typeface="Wingdings" panose="05000000000000000000" pitchFamily="2" charset="2"/>
              <a:buChar char="ü"/>
            </a:pPr>
            <a:r>
              <a:rPr lang="fi-FI" dirty="0"/>
              <a:t>PFU </a:t>
            </a:r>
            <a:r>
              <a:rPr lang="fi-FI" dirty="0" err="1"/>
              <a:t>with</a:t>
            </a:r>
            <a:r>
              <a:rPr lang="fi-FI" dirty="0"/>
              <a:t> </a:t>
            </a:r>
            <a:r>
              <a:rPr lang="fi-FI" dirty="0" err="1"/>
              <a:t>erosion</a:t>
            </a:r>
            <a:r>
              <a:rPr lang="fi-FI" dirty="0"/>
              <a:t> </a:t>
            </a:r>
            <a:r>
              <a:rPr lang="fi-FI" dirty="0" err="1"/>
              <a:t>indentations</a:t>
            </a:r>
            <a:r>
              <a:rPr lang="fi-FI" dirty="0"/>
              <a:t> (C6</a:t>
            </a:r>
            <a:r>
              <a:rPr lang="fi-FI" dirty="0">
                <a:sym typeface="Wingdings" panose="05000000000000000000" pitchFamily="2" charset="2"/>
              </a:rPr>
              <a:t>C12)</a:t>
            </a:r>
            <a:endParaRPr lang="fi-FI" dirty="0"/>
          </a:p>
          <a:p>
            <a:pPr marL="285750" indent="-285750">
              <a:spcBef>
                <a:spcPts val="1200"/>
              </a:spcBef>
              <a:buFont typeface="Arial" panose="020B0604020202020204" pitchFamily="34" charset="0"/>
              <a:buChar char="•"/>
            </a:pPr>
            <a:r>
              <a:rPr lang="fi-FI" b="1" dirty="0" err="1">
                <a:solidFill>
                  <a:srgbClr val="FF0000"/>
                </a:solidFill>
              </a:rPr>
              <a:t>Several</a:t>
            </a:r>
            <a:r>
              <a:rPr lang="fi-FI" b="1" dirty="0">
                <a:solidFill>
                  <a:srgbClr val="FF0000"/>
                </a:solidFill>
              </a:rPr>
              <a:t> </a:t>
            </a:r>
            <a:r>
              <a:rPr lang="fi-FI" b="1" dirty="0" err="1">
                <a:solidFill>
                  <a:srgbClr val="FF0000"/>
                </a:solidFill>
              </a:rPr>
              <a:t>boronization</a:t>
            </a:r>
            <a:r>
              <a:rPr lang="fi-FI" b="1" dirty="0">
                <a:solidFill>
                  <a:srgbClr val="FF0000"/>
                </a:solidFill>
              </a:rPr>
              <a:t> </a:t>
            </a:r>
            <a:r>
              <a:rPr lang="fi-FI" b="1" dirty="0" err="1">
                <a:solidFill>
                  <a:srgbClr val="FF0000"/>
                </a:solidFill>
              </a:rPr>
              <a:t>samples</a:t>
            </a:r>
            <a:r>
              <a:rPr lang="fi-FI" b="1" dirty="0">
                <a:solidFill>
                  <a:srgbClr val="FF0000"/>
                </a:solidFill>
              </a:rPr>
              <a:t> </a:t>
            </a:r>
            <a:r>
              <a:rPr lang="fi-FI" b="1" dirty="0" err="1">
                <a:solidFill>
                  <a:srgbClr val="FF0000"/>
                </a:solidFill>
              </a:rPr>
              <a:t>from</a:t>
            </a:r>
            <a:r>
              <a:rPr lang="fi-FI" b="1" dirty="0">
                <a:solidFill>
                  <a:srgbClr val="FF0000"/>
                </a:solidFill>
              </a:rPr>
              <a:t> WEST </a:t>
            </a:r>
            <a:r>
              <a:rPr lang="fi-FI" b="1" dirty="0" err="1">
                <a:solidFill>
                  <a:srgbClr val="FF0000"/>
                </a:solidFill>
              </a:rPr>
              <a:t>already</a:t>
            </a:r>
            <a:r>
              <a:rPr lang="fi-FI" b="1" dirty="0">
                <a:solidFill>
                  <a:srgbClr val="FF0000"/>
                </a:solidFill>
              </a:rPr>
              <a:t> </a:t>
            </a:r>
            <a:r>
              <a:rPr lang="fi-FI" b="1" dirty="0" err="1">
                <a:solidFill>
                  <a:srgbClr val="FF0000"/>
                </a:solidFill>
              </a:rPr>
              <a:t>available</a:t>
            </a:r>
            <a:endParaRPr lang="fi-FI" dirty="0"/>
          </a:p>
          <a:p>
            <a:pPr marL="742950" lvl="1" indent="-285750">
              <a:buFont typeface="Wingdings" panose="05000000000000000000" pitchFamily="2" charset="2"/>
              <a:buChar char="ü"/>
            </a:pPr>
            <a:r>
              <a:rPr lang="en-US" altLang="en-US" u="sng" dirty="0">
                <a:cs typeface="Arial" panose="020B0604020202020204" pitchFamily="34" charset="0"/>
              </a:rPr>
              <a:t>Thickness measurements </a:t>
            </a:r>
            <a:r>
              <a:rPr lang="en-US" altLang="en-US" dirty="0">
                <a:cs typeface="Arial" panose="020B0604020202020204" pitchFamily="34" charset="0"/>
              </a:rPr>
              <a:t>of cross sections (CEA, IPPLM)</a:t>
            </a:r>
          </a:p>
          <a:p>
            <a:pPr marL="742950" lvl="1" indent="-285750">
              <a:buFont typeface="Wingdings" panose="05000000000000000000" pitchFamily="2" charset="2"/>
              <a:buChar char="ü"/>
            </a:pPr>
            <a:r>
              <a:rPr lang="en-US" altLang="en-US" u="sng" dirty="0">
                <a:cs typeface="Arial" panose="020B0604020202020204" pitchFamily="34" charset="0"/>
              </a:rPr>
              <a:t>Fuel retention and compositional </a:t>
            </a:r>
            <a:r>
              <a:rPr lang="en-US" altLang="en-US" dirty="0">
                <a:cs typeface="Arial" panose="020B0604020202020204" pitchFamily="34" charset="0"/>
              </a:rPr>
              <a:t>studies (MPG, NCSRD, VR) </a:t>
            </a:r>
          </a:p>
        </p:txBody>
      </p:sp>
      <p:pic>
        <p:nvPicPr>
          <p:cNvPr id="45" name="Image 368">
            <a:extLst>
              <a:ext uri="{FF2B5EF4-FFF2-40B4-BE49-F238E27FC236}">
                <a16:creationId xmlns:a16="http://schemas.microsoft.com/office/drawing/2014/main" id="{670BF526-0CC9-7B9E-583B-BF8882117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8184" y="324374"/>
            <a:ext cx="1954613" cy="1800000"/>
          </a:xfrm>
          <a:prstGeom prst="rect">
            <a:avLst/>
          </a:prstGeom>
        </p:spPr>
      </p:pic>
      <p:grpSp>
        <p:nvGrpSpPr>
          <p:cNvPr id="46" name="Groupe 369">
            <a:extLst>
              <a:ext uri="{FF2B5EF4-FFF2-40B4-BE49-F238E27FC236}">
                <a16:creationId xmlns:a16="http://schemas.microsoft.com/office/drawing/2014/main" id="{8C942015-15D1-093D-835A-BB7A932D699A}"/>
              </a:ext>
            </a:extLst>
          </p:cNvPr>
          <p:cNvGrpSpPr>
            <a:grpSpLocks noChangeAspect="1"/>
          </p:cNvGrpSpPr>
          <p:nvPr/>
        </p:nvGrpSpPr>
        <p:grpSpPr>
          <a:xfrm>
            <a:off x="8661261" y="734923"/>
            <a:ext cx="3098498" cy="1628737"/>
            <a:chOff x="6787618" y="804980"/>
            <a:chExt cx="5223648" cy="2745829"/>
          </a:xfrm>
        </p:grpSpPr>
        <p:pic>
          <p:nvPicPr>
            <p:cNvPr id="47" name="Image 370">
              <a:extLst>
                <a:ext uri="{FF2B5EF4-FFF2-40B4-BE49-F238E27FC236}">
                  <a16:creationId xmlns:a16="http://schemas.microsoft.com/office/drawing/2014/main" id="{AB76269F-86D9-5E54-0258-25B9F3BC6F7F}"/>
                </a:ext>
              </a:extLst>
            </p:cNvPr>
            <p:cNvPicPr>
              <a:picLocks noChangeAspect="1"/>
            </p:cNvPicPr>
            <p:nvPr/>
          </p:nvPicPr>
          <p:blipFill rotWithShape="1">
            <a:blip r:embed="rId3">
              <a:extLst>
                <a:ext uri="{28A0092B-C50C-407E-A947-70E740481C1C}">
                  <a14:useLocalDpi xmlns:a14="http://schemas.microsoft.com/office/drawing/2010/main" val="0"/>
                </a:ext>
              </a:extLst>
            </a:blip>
            <a:srcRect l="13006" t="18956" b="34849"/>
            <a:stretch/>
          </p:blipFill>
          <p:spPr>
            <a:xfrm>
              <a:off x="7488195" y="875628"/>
              <a:ext cx="4523071" cy="2211859"/>
            </a:xfrm>
            <a:prstGeom prst="rect">
              <a:avLst/>
            </a:prstGeom>
          </p:spPr>
        </p:pic>
        <p:grpSp>
          <p:nvGrpSpPr>
            <p:cNvPr id="48" name="Groupe 371">
              <a:extLst>
                <a:ext uri="{FF2B5EF4-FFF2-40B4-BE49-F238E27FC236}">
                  <a16:creationId xmlns:a16="http://schemas.microsoft.com/office/drawing/2014/main" id="{958904F4-91A0-5D10-DB2B-033F7FA78411}"/>
                </a:ext>
              </a:extLst>
            </p:cNvPr>
            <p:cNvGrpSpPr/>
            <p:nvPr/>
          </p:nvGrpSpPr>
          <p:grpSpPr>
            <a:xfrm rot="5400000">
              <a:off x="5855201" y="1789355"/>
              <a:ext cx="2617793" cy="649044"/>
              <a:chOff x="7150707" y="2333191"/>
              <a:chExt cx="2617793" cy="649044"/>
            </a:xfrm>
          </p:grpSpPr>
          <p:sp>
            <p:nvSpPr>
              <p:cNvPr id="54" name="Accolade fermante 377">
                <a:extLst>
                  <a:ext uri="{FF2B5EF4-FFF2-40B4-BE49-F238E27FC236}">
                    <a16:creationId xmlns:a16="http://schemas.microsoft.com/office/drawing/2014/main" id="{BA1E7C57-90D4-0635-516C-6C817E15BB9E}"/>
                  </a:ext>
                </a:extLst>
              </p:cNvPr>
              <p:cNvSpPr/>
              <p:nvPr/>
            </p:nvSpPr>
            <p:spPr>
              <a:xfrm rot="5400000" flipV="1">
                <a:off x="9070672" y="2172241"/>
                <a:ext cx="201171" cy="5239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55" name="Accolade fermante 379">
                <a:extLst>
                  <a:ext uri="{FF2B5EF4-FFF2-40B4-BE49-F238E27FC236}">
                    <a16:creationId xmlns:a16="http://schemas.microsoft.com/office/drawing/2014/main" id="{07A43510-687A-AE40-F7A1-E8BD6F75AD88}"/>
                  </a:ext>
                </a:extLst>
              </p:cNvPr>
              <p:cNvSpPr/>
              <p:nvPr/>
            </p:nvSpPr>
            <p:spPr>
              <a:xfrm rot="5400000" flipV="1">
                <a:off x="7859690" y="2357891"/>
                <a:ext cx="270450" cy="221050"/>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56" name="Accolade fermante 380">
                <a:extLst>
                  <a:ext uri="{FF2B5EF4-FFF2-40B4-BE49-F238E27FC236}">
                    <a16:creationId xmlns:a16="http://schemas.microsoft.com/office/drawing/2014/main" id="{0763D6C2-8BE8-6901-EBAF-9D1D749A8047}"/>
                  </a:ext>
                </a:extLst>
              </p:cNvPr>
              <p:cNvSpPr/>
              <p:nvPr/>
            </p:nvSpPr>
            <p:spPr>
              <a:xfrm rot="5400000" flipV="1">
                <a:off x="7473337" y="2121633"/>
                <a:ext cx="168106" cy="642020"/>
              </a:xfrm>
              <a:prstGeom prst="rightBrace">
                <a:avLst>
                  <a:gd name="adj1" fmla="val 0"/>
                  <a:gd name="adj2"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57" name="TextBox 380">
                <a:extLst>
                  <a:ext uri="{FF2B5EF4-FFF2-40B4-BE49-F238E27FC236}">
                    <a16:creationId xmlns:a16="http://schemas.microsoft.com/office/drawing/2014/main" id="{A4046E65-8E38-8FFC-BB3B-269C0FAA63D5}"/>
                  </a:ext>
                </a:extLst>
              </p:cNvPr>
              <p:cNvSpPr/>
              <p:nvPr/>
            </p:nvSpPr>
            <p:spPr>
              <a:xfrm>
                <a:off x="7150707" y="2412705"/>
                <a:ext cx="1016099" cy="53501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49280">
                  <a:lnSpc>
                    <a:spcPct val="100000"/>
                  </a:lnSpc>
                </a:pPr>
                <a:r>
                  <a:rPr lang="en-GB" sz="1400" b="0" strike="noStrike" spc="-1" dirty="0">
                    <a:solidFill>
                      <a:schemeClr val="bg1">
                        <a:lumMod val="50000"/>
                      </a:schemeClr>
                    </a:solidFill>
                    <a:latin typeface="Calibri"/>
                  </a:rPr>
                  <a:t>Pt</a:t>
                </a:r>
                <a:endParaRPr lang="en-GB" sz="1400" b="0" strike="noStrike" spc="-1" dirty="0">
                  <a:latin typeface="Calibri"/>
                </a:endParaRPr>
              </a:p>
            </p:txBody>
          </p:sp>
          <p:sp>
            <p:nvSpPr>
              <p:cNvPr id="58" name="TextBox 380">
                <a:extLst>
                  <a:ext uri="{FF2B5EF4-FFF2-40B4-BE49-F238E27FC236}">
                    <a16:creationId xmlns:a16="http://schemas.microsoft.com/office/drawing/2014/main" id="{FCA2EFAD-85F4-C0DA-61D4-1521E891EE92}"/>
                  </a:ext>
                </a:extLst>
              </p:cNvPr>
              <p:cNvSpPr/>
              <p:nvPr/>
            </p:nvSpPr>
            <p:spPr>
              <a:xfrm>
                <a:off x="7585310" y="2465816"/>
                <a:ext cx="1016099" cy="5164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49280">
                  <a:lnSpc>
                    <a:spcPct val="100000"/>
                  </a:lnSpc>
                </a:pPr>
                <a:r>
                  <a:rPr lang="en-GB" sz="1400" b="0" strike="noStrike" spc="-1" dirty="0">
                    <a:solidFill>
                      <a:srgbClr val="FFC000"/>
                    </a:solidFill>
                    <a:latin typeface="Calibri"/>
                  </a:rPr>
                  <a:t>Au</a:t>
                </a:r>
              </a:p>
            </p:txBody>
          </p:sp>
          <p:sp>
            <p:nvSpPr>
              <p:cNvPr id="59" name="TextBox 380">
                <a:extLst>
                  <a:ext uri="{FF2B5EF4-FFF2-40B4-BE49-F238E27FC236}">
                    <a16:creationId xmlns:a16="http://schemas.microsoft.com/office/drawing/2014/main" id="{6DE6E472-0917-9A8C-16C1-43AE22CCAB39}"/>
                  </a:ext>
                </a:extLst>
              </p:cNvPr>
              <p:cNvSpPr/>
              <p:nvPr/>
            </p:nvSpPr>
            <p:spPr>
              <a:xfrm>
                <a:off x="8378550" y="2510197"/>
                <a:ext cx="1016099" cy="4007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49280">
                  <a:lnSpc>
                    <a:spcPct val="100000"/>
                  </a:lnSpc>
                </a:pPr>
                <a:endParaRPr lang="en-GB" sz="1400" b="0" strike="noStrike" spc="-1" baseline="-25000" dirty="0">
                  <a:solidFill>
                    <a:srgbClr val="FF0000"/>
                  </a:solidFill>
                  <a:latin typeface="Calibri"/>
                </a:endParaRPr>
              </a:p>
            </p:txBody>
          </p:sp>
          <p:sp>
            <p:nvSpPr>
              <p:cNvPr id="60" name="TextBox 380">
                <a:extLst>
                  <a:ext uri="{FF2B5EF4-FFF2-40B4-BE49-F238E27FC236}">
                    <a16:creationId xmlns:a16="http://schemas.microsoft.com/office/drawing/2014/main" id="{3BD74341-0205-0D24-EDAB-C0543C1830F2}"/>
                  </a:ext>
                </a:extLst>
              </p:cNvPr>
              <p:cNvSpPr/>
              <p:nvPr/>
            </p:nvSpPr>
            <p:spPr>
              <a:xfrm>
                <a:off x="8752401" y="2452356"/>
                <a:ext cx="1016099" cy="5164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49280">
                  <a:lnSpc>
                    <a:spcPct val="100000"/>
                  </a:lnSpc>
                </a:pPr>
                <a:r>
                  <a:rPr lang="en-GB" sz="1400" b="0" strike="noStrike" spc="-1" dirty="0">
                    <a:solidFill>
                      <a:schemeClr val="bg1">
                        <a:lumMod val="50000"/>
                      </a:schemeClr>
                    </a:solidFill>
                    <a:latin typeface="Calibri"/>
                  </a:rPr>
                  <a:t>W</a:t>
                </a:r>
                <a:endParaRPr lang="en-GB" sz="1400" b="0" strike="noStrike" spc="-1" baseline="-25000" dirty="0">
                  <a:solidFill>
                    <a:schemeClr val="bg1">
                      <a:lumMod val="50000"/>
                    </a:schemeClr>
                  </a:solidFill>
                  <a:latin typeface="Calibri"/>
                </a:endParaRPr>
              </a:p>
            </p:txBody>
          </p:sp>
        </p:grpSp>
        <p:sp>
          <p:nvSpPr>
            <p:cNvPr id="49" name="Accolade fermante 372">
              <a:extLst>
                <a:ext uri="{FF2B5EF4-FFF2-40B4-BE49-F238E27FC236}">
                  <a16:creationId xmlns:a16="http://schemas.microsoft.com/office/drawing/2014/main" id="{CCBC79CE-7CB3-5C31-043C-A07C378FEA14}"/>
                </a:ext>
              </a:extLst>
            </p:cNvPr>
            <p:cNvSpPr/>
            <p:nvPr/>
          </p:nvSpPr>
          <p:spPr>
            <a:xfrm rot="10800000" flipV="1">
              <a:off x="7290413" y="1757818"/>
              <a:ext cx="197780" cy="645579"/>
            </a:xfrm>
            <a:prstGeom prst="rightBrace">
              <a:avLst>
                <a:gd name="adj1" fmla="val 14524"/>
                <a:gd name="adj2" fmla="val 50000"/>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50" name="TextBox 380">
              <a:extLst>
                <a:ext uri="{FF2B5EF4-FFF2-40B4-BE49-F238E27FC236}">
                  <a16:creationId xmlns:a16="http://schemas.microsoft.com/office/drawing/2014/main" id="{0A76476A-14C5-FCAE-EF0F-7BCEEC8A198F}"/>
                </a:ext>
              </a:extLst>
            </p:cNvPr>
            <p:cNvSpPr/>
            <p:nvPr/>
          </p:nvSpPr>
          <p:spPr>
            <a:xfrm rot="5400000">
              <a:off x="6780455" y="1824983"/>
              <a:ext cx="530745" cy="5164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49280">
                <a:lnSpc>
                  <a:spcPct val="100000"/>
                </a:lnSpc>
              </a:pPr>
              <a:r>
                <a:rPr lang="en-GB" sz="1400" spc="-1" dirty="0">
                  <a:solidFill>
                    <a:srgbClr val="008000"/>
                  </a:solidFill>
                  <a:latin typeface="Calibri"/>
                </a:rPr>
                <a:t>B</a:t>
              </a:r>
              <a:endParaRPr lang="en-GB" sz="1400" b="0" strike="noStrike" spc="-1" baseline="-25000" dirty="0">
                <a:solidFill>
                  <a:srgbClr val="008000"/>
                </a:solidFill>
                <a:latin typeface="Calibri"/>
              </a:endParaRPr>
            </a:p>
          </p:txBody>
        </p:sp>
        <p:cxnSp>
          <p:nvCxnSpPr>
            <p:cNvPr id="51" name="Connecteur droit avec flèche 374">
              <a:extLst>
                <a:ext uri="{FF2B5EF4-FFF2-40B4-BE49-F238E27FC236}">
                  <a16:creationId xmlns:a16="http://schemas.microsoft.com/office/drawing/2014/main" id="{4B7291D8-4A88-34D4-100F-2DE55AD876A4}"/>
                </a:ext>
              </a:extLst>
            </p:cNvPr>
            <p:cNvCxnSpPr/>
            <p:nvPr/>
          </p:nvCxnSpPr>
          <p:spPr bwMode="auto">
            <a:xfrm>
              <a:off x="9662983" y="1591266"/>
              <a:ext cx="0" cy="812130"/>
            </a:xfrm>
            <a:prstGeom prst="straightConnector1">
              <a:avLst/>
            </a:prstGeom>
            <a:ln w="38100">
              <a:solidFill>
                <a:srgbClr val="008000"/>
              </a:solidFill>
              <a:headEnd type="stealth"/>
              <a:tailEnd type="stealth"/>
            </a:ln>
          </p:spPr>
          <p:style>
            <a:lnRef idx="2">
              <a:schemeClr val="accent1"/>
            </a:lnRef>
            <a:fillRef idx="0">
              <a:schemeClr val="accent1"/>
            </a:fillRef>
            <a:effectRef idx="1">
              <a:schemeClr val="accent1"/>
            </a:effectRef>
            <a:fontRef idx="minor">
              <a:schemeClr val="tx1"/>
            </a:fontRef>
          </p:style>
        </p:cxnSp>
        <p:sp>
          <p:nvSpPr>
            <p:cNvPr id="52" name="ZoneTexte 375">
              <a:extLst>
                <a:ext uri="{FF2B5EF4-FFF2-40B4-BE49-F238E27FC236}">
                  <a16:creationId xmlns:a16="http://schemas.microsoft.com/office/drawing/2014/main" id="{A45531FE-1BF1-DC5B-E190-AA692EB466DD}"/>
                </a:ext>
              </a:extLst>
            </p:cNvPr>
            <p:cNvSpPr txBox="1"/>
            <p:nvPr/>
          </p:nvSpPr>
          <p:spPr>
            <a:xfrm>
              <a:off x="9662985" y="1806012"/>
              <a:ext cx="1781453" cy="518870"/>
            </a:xfrm>
            <a:prstGeom prst="rect">
              <a:avLst/>
            </a:prstGeom>
            <a:noFill/>
          </p:spPr>
          <p:txBody>
            <a:bodyPr wrap="none" rtlCol="0">
              <a:spAutoFit/>
            </a:bodyPr>
            <a:lstStyle/>
            <a:p>
              <a:r>
                <a:rPr lang="en-ZA" sz="1400" dirty="0">
                  <a:solidFill>
                    <a:srgbClr val="008000"/>
                  </a:solidFill>
                </a:rPr>
                <a:t>134 ±19 nm</a:t>
              </a:r>
            </a:p>
          </p:txBody>
        </p:sp>
        <p:sp>
          <p:nvSpPr>
            <p:cNvPr id="53" name="ZoneTexte 376">
              <a:extLst>
                <a:ext uri="{FF2B5EF4-FFF2-40B4-BE49-F238E27FC236}">
                  <a16:creationId xmlns:a16="http://schemas.microsoft.com/office/drawing/2014/main" id="{5F00438D-B006-B3B1-BADD-5BCD2376AE57}"/>
                </a:ext>
              </a:extLst>
            </p:cNvPr>
            <p:cNvSpPr txBox="1"/>
            <p:nvPr/>
          </p:nvSpPr>
          <p:spPr>
            <a:xfrm>
              <a:off x="8531051" y="3031939"/>
              <a:ext cx="3275906" cy="518870"/>
            </a:xfrm>
            <a:prstGeom prst="rect">
              <a:avLst/>
            </a:prstGeom>
            <a:noFill/>
          </p:spPr>
          <p:txBody>
            <a:bodyPr wrap="none" rtlCol="0">
              <a:spAutoFit/>
            </a:bodyPr>
            <a:lstStyle/>
            <a:p>
              <a:r>
                <a:rPr lang="en-ZA" sz="1400" dirty="0"/>
                <a:t>SEM of FIB cross section</a:t>
              </a:r>
            </a:p>
          </p:txBody>
        </p:sp>
      </p:grpSp>
      <p:sp>
        <p:nvSpPr>
          <p:cNvPr id="61" name="Rectangle 60">
            <a:extLst>
              <a:ext uri="{FF2B5EF4-FFF2-40B4-BE49-F238E27FC236}">
                <a16:creationId xmlns:a16="http://schemas.microsoft.com/office/drawing/2014/main" id="{DC506605-7980-4210-DE87-AE3CE8455F4C}"/>
              </a:ext>
            </a:extLst>
          </p:cNvPr>
          <p:cNvSpPr/>
          <p:nvPr/>
        </p:nvSpPr>
        <p:spPr>
          <a:xfrm>
            <a:off x="7445490" y="1096866"/>
            <a:ext cx="362937" cy="196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2" name="Connecteur droit avec flèche 386">
            <a:extLst>
              <a:ext uri="{FF2B5EF4-FFF2-40B4-BE49-F238E27FC236}">
                <a16:creationId xmlns:a16="http://schemas.microsoft.com/office/drawing/2014/main" id="{32DDC0CB-737B-9067-6884-CF3E654B88C6}"/>
              </a:ext>
            </a:extLst>
          </p:cNvPr>
          <p:cNvCxnSpPr>
            <a:cxnSpLocks/>
            <a:endCxn id="50" idx="2"/>
          </p:cNvCxnSpPr>
          <p:nvPr/>
        </p:nvCxnSpPr>
        <p:spPr>
          <a:xfrm>
            <a:off x="7731939" y="1282835"/>
            <a:ext cx="929322" cy="2102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5" name="Image 10">
            <a:extLst>
              <a:ext uri="{FF2B5EF4-FFF2-40B4-BE49-F238E27FC236}">
                <a16:creationId xmlns:a16="http://schemas.microsoft.com/office/drawing/2014/main" id="{55B93F4A-5488-ED6C-19C3-06E0157B3DB2}"/>
              </a:ext>
            </a:extLst>
          </p:cNvPr>
          <p:cNvPicPr>
            <a:picLocks noChangeAspect="1"/>
          </p:cNvPicPr>
          <p:nvPr/>
        </p:nvPicPr>
        <p:blipFill>
          <a:blip r:embed="rId4"/>
          <a:stretch>
            <a:fillRect/>
          </a:stretch>
        </p:blipFill>
        <p:spPr>
          <a:xfrm>
            <a:off x="567680" y="3661991"/>
            <a:ext cx="5608129" cy="2570392"/>
          </a:xfrm>
          <a:prstGeom prst="rect">
            <a:avLst/>
          </a:prstGeom>
        </p:spPr>
      </p:pic>
      <p:grpSp>
        <p:nvGrpSpPr>
          <p:cNvPr id="68" name="Group 67">
            <a:extLst>
              <a:ext uri="{FF2B5EF4-FFF2-40B4-BE49-F238E27FC236}">
                <a16:creationId xmlns:a16="http://schemas.microsoft.com/office/drawing/2014/main" id="{261D3BFC-0ABE-BB03-C40C-562DB2842B9C}"/>
              </a:ext>
            </a:extLst>
          </p:cNvPr>
          <p:cNvGrpSpPr/>
          <p:nvPr/>
        </p:nvGrpSpPr>
        <p:grpSpPr>
          <a:xfrm>
            <a:off x="6278169" y="3065639"/>
            <a:ext cx="2949005" cy="2511425"/>
            <a:chOff x="-66208" y="597775"/>
            <a:chExt cx="4409294" cy="3516400"/>
          </a:xfrm>
        </p:grpSpPr>
        <p:graphicFrame>
          <p:nvGraphicFramePr>
            <p:cNvPr id="69" name="Object 68">
              <a:extLst>
                <a:ext uri="{FF2B5EF4-FFF2-40B4-BE49-F238E27FC236}">
                  <a16:creationId xmlns:a16="http://schemas.microsoft.com/office/drawing/2014/main" id="{99C41948-662D-970A-2454-567E9A988C19}"/>
                </a:ext>
              </a:extLst>
            </p:cNvPr>
            <p:cNvGraphicFramePr>
              <a:graphicFrameLocks noChangeAspect="1"/>
            </p:cNvGraphicFramePr>
            <p:nvPr>
              <p:extLst>
                <p:ext uri="{D42A27DB-BD31-4B8C-83A1-F6EECF244321}">
                  <p14:modId xmlns:p14="http://schemas.microsoft.com/office/powerpoint/2010/main" val="1339367208"/>
                </p:ext>
              </p:extLst>
            </p:nvPr>
          </p:nvGraphicFramePr>
          <p:xfrm>
            <a:off x="-66208" y="730895"/>
            <a:ext cx="4409294" cy="3383280"/>
          </p:xfrm>
          <a:graphic>
            <a:graphicData uri="http://schemas.openxmlformats.org/presentationml/2006/ole">
              <mc:AlternateContent xmlns:mc="http://schemas.openxmlformats.org/markup-compatibility/2006">
                <mc:Choice xmlns:v="urn:schemas-microsoft-com:vml" Requires="v">
                  <p:oleObj name="Graph" r:id="rId5" imgW="4631968" imgH="3554505" progId="Origin50.Graph">
                    <p:embed/>
                  </p:oleObj>
                </mc:Choice>
                <mc:Fallback>
                  <p:oleObj name="Graph" r:id="rId5" imgW="4631968" imgH="3554505" progId="Origin50.Graph">
                    <p:embed/>
                    <p:pic>
                      <p:nvPicPr>
                        <p:cNvPr id="69" name="Object 68">
                          <a:extLst>
                            <a:ext uri="{FF2B5EF4-FFF2-40B4-BE49-F238E27FC236}">
                              <a16:creationId xmlns:a16="http://schemas.microsoft.com/office/drawing/2014/main" id="{99C41948-662D-970A-2454-567E9A988C19}"/>
                            </a:ext>
                          </a:extLst>
                        </p:cNvPr>
                        <p:cNvPicPr/>
                        <p:nvPr/>
                      </p:nvPicPr>
                      <p:blipFill>
                        <a:blip r:embed="rId6"/>
                        <a:stretch>
                          <a:fillRect/>
                        </a:stretch>
                      </p:blipFill>
                      <p:spPr>
                        <a:xfrm>
                          <a:off x="-66208" y="730895"/>
                          <a:ext cx="4409294" cy="3383280"/>
                        </a:xfrm>
                        <a:prstGeom prst="rect">
                          <a:avLst/>
                        </a:prstGeom>
                      </p:spPr>
                    </p:pic>
                  </p:oleObj>
                </mc:Fallback>
              </mc:AlternateContent>
            </a:graphicData>
          </a:graphic>
        </p:graphicFrame>
        <p:sp>
          <p:nvSpPr>
            <p:cNvPr id="70" name="TextBox 69">
              <a:extLst>
                <a:ext uri="{FF2B5EF4-FFF2-40B4-BE49-F238E27FC236}">
                  <a16:creationId xmlns:a16="http://schemas.microsoft.com/office/drawing/2014/main" id="{A7F108CB-08CB-EA39-E44D-2D73E45685B4}"/>
                </a:ext>
              </a:extLst>
            </p:cNvPr>
            <p:cNvSpPr txBox="1"/>
            <p:nvPr/>
          </p:nvSpPr>
          <p:spPr>
            <a:xfrm>
              <a:off x="1539759" y="597775"/>
              <a:ext cx="1485013" cy="517124"/>
            </a:xfrm>
            <a:prstGeom prst="rect">
              <a:avLst/>
            </a:prstGeom>
            <a:noFill/>
          </p:spPr>
          <p:txBody>
            <a:bodyPr wrap="square" rtlCol="0">
              <a:spAutoFit/>
            </a:bodyPr>
            <a:lstStyle/>
            <a:p>
              <a:r>
                <a:rPr lang="en-US" b="1" dirty="0">
                  <a:solidFill>
                    <a:schemeClr val="accent1">
                      <a:lumMod val="75000"/>
                    </a:schemeClr>
                  </a:solidFill>
                </a:rPr>
                <a:t>Boron</a:t>
              </a:r>
            </a:p>
          </p:txBody>
        </p:sp>
        <p:sp>
          <p:nvSpPr>
            <p:cNvPr id="71" name="Oval 70">
              <a:extLst>
                <a:ext uri="{FF2B5EF4-FFF2-40B4-BE49-F238E27FC236}">
                  <a16:creationId xmlns:a16="http://schemas.microsoft.com/office/drawing/2014/main" id="{9FB4C7EC-A592-8388-F3D3-E22431CEA1BD}"/>
                </a:ext>
              </a:extLst>
            </p:cNvPr>
            <p:cNvSpPr/>
            <p:nvPr/>
          </p:nvSpPr>
          <p:spPr>
            <a:xfrm>
              <a:off x="3024772" y="1974678"/>
              <a:ext cx="276626" cy="2446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15318A3-DE4D-690D-89BA-57C507B44A07}"/>
                </a:ext>
              </a:extLst>
            </p:cNvPr>
            <p:cNvSpPr txBox="1"/>
            <p:nvPr/>
          </p:nvSpPr>
          <p:spPr>
            <a:xfrm>
              <a:off x="2925284" y="1629677"/>
              <a:ext cx="686669" cy="430937"/>
            </a:xfrm>
            <a:prstGeom prst="rect">
              <a:avLst/>
            </a:prstGeom>
            <a:noFill/>
          </p:spPr>
          <p:txBody>
            <a:bodyPr wrap="square" rtlCol="0">
              <a:spAutoFit/>
            </a:bodyPr>
            <a:lstStyle/>
            <a:p>
              <a:r>
                <a:rPr lang="en-US" sz="1400" dirty="0">
                  <a:solidFill>
                    <a:srgbClr val="00B050"/>
                  </a:solidFill>
                </a:rPr>
                <a:t>Al</a:t>
              </a:r>
            </a:p>
          </p:txBody>
        </p:sp>
        <p:sp>
          <p:nvSpPr>
            <p:cNvPr id="73" name="Oval 72">
              <a:extLst>
                <a:ext uri="{FF2B5EF4-FFF2-40B4-BE49-F238E27FC236}">
                  <a16:creationId xmlns:a16="http://schemas.microsoft.com/office/drawing/2014/main" id="{7253F2D3-0CE9-E5CC-5779-D9B6BDA46F31}"/>
                </a:ext>
              </a:extLst>
            </p:cNvPr>
            <p:cNvSpPr/>
            <p:nvPr/>
          </p:nvSpPr>
          <p:spPr>
            <a:xfrm rot="627578">
              <a:off x="1412137" y="2844097"/>
              <a:ext cx="614164" cy="426626"/>
            </a:xfrm>
            <a:prstGeom prst="ellipse">
              <a:avLst/>
            </a:prstGeom>
            <a:noFill/>
            <a:ln w="28575">
              <a:solidFill>
                <a:srgbClr val="DE0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5785B456-D13B-00AA-C531-553EC4D596C8}"/>
                </a:ext>
              </a:extLst>
            </p:cNvPr>
            <p:cNvSpPr txBox="1"/>
            <p:nvPr/>
          </p:nvSpPr>
          <p:spPr>
            <a:xfrm>
              <a:off x="1196424" y="2513407"/>
              <a:ext cx="686669" cy="430937"/>
            </a:xfrm>
            <a:prstGeom prst="rect">
              <a:avLst/>
            </a:prstGeom>
            <a:noFill/>
            <a:ln>
              <a:noFill/>
            </a:ln>
          </p:spPr>
          <p:txBody>
            <a:bodyPr wrap="square" rtlCol="0">
              <a:spAutoFit/>
            </a:bodyPr>
            <a:lstStyle/>
            <a:p>
              <a:r>
                <a:rPr lang="en-US" sz="1400" dirty="0">
                  <a:solidFill>
                    <a:srgbClr val="DE08CF"/>
                  </a:solidFill>
                </a:rPr>
                <a:t>SS</a:t>
              </a:r>
            </a:p>
          </p:txBody>
        </p:sp>
      </p:grpSp>
      <p:grpSp>
        <p:nvGrpSpPr>
          <p:cNvPr id="75" name="Group 74">
            <a:extLst>
              <a:ext uri="{FF2B5EF4-FFF2-40B4-BE49-F238E27FC236}">
                <a16:creationId xmlns:a16="http://schemas.microsoft.com/office/drawing/2014/main" id="{087DFF38-D78C-A905-1A45-1E38A00740BA}"/>
              </a:ext>
            </a:extLst>
          </p:cNvPr>
          <p:cNvGrpSpPr/>
          <p:nvPr/>
        </p:nvGrpSpPr>
        <p:grpSpPr>
          <a:xfrm>
            <a:off x="9352533" y="3078803"/>
            <a:ext cx="2949005" cy="2503972"/>
            <a:chOff x="8201952" y="597775"/>
            <a:chExt cx="4409293" cy="3516400"/>
          </a:xfrm>
        </p:grpSpPr>
        <p:graphicFrame>
          <p:nvGraphicFramePr>
            <p:cNvPr id="76" name="Object 75">
              <a:extLst>
                <a:ext uri="{FF2B5EF4-FFF2-40B4-BE49-F238E27FC236}">
                  <a16:creationId xmlns:a16="http://schemas.microsoft.com/office/drawing/2014/main" id="{75EF0EF7-EE04-BB40-5DA7-8A964EB7C2CF}"/>
                </a:ext>
              </a:extLst>
            </p:cNvPr>
            <p:cNvGraphicFramePr>
              <a:graphicFrameLocks noChangeAspect="1"/>
            </p:cNvGraphicFramePr>
            <p:nvPr>
              <p:extLst>
                <p:ext uri="{D42A27DB-BD31-4B8C-83A1-F6EECF244321}">
                  <p14:modId xmlns:p14="http://schemas.microsoft.com/office/powerpoint/2010/main" val="1294719775"/>
                </p:ext>
              </p:extLst>
            </p:nvPr>
          </p:nvGraphicFramePr>
          <p:xfrm>
            <a:off x="8201952" y="730895"/>
            <a:ext cx="4409293" cy="3383280"/>
          </p:xfrm>
          <a:graphic>
            <a:graphicData uri="http://schemas.openxmlformats.org/presentationml/2006/ole">
              <mc:AlternateContent xmlns:mc="http://schemas.openxmlformats.org/markup-compatibility/2006">
                <mc:Choice xmlns:v="urn:schemas-microsoft-com:vml" Requires="v">
                  <p:oleObj name="Graph" r:id="rId7" imgW="4631968" imgH="3554505" progId="Origin50.Graph">
                    <p:embed/>
                  </p:oleObj>
                </mc:Choice>
                <mc:Fallback>
                  <p:oleObj name="Graph" r:id="rId7" imgW="4631968" imgH="3554505" progId="Origin50.Graph">
                    <p:embed/>
                    <p:pic>
                      <p:nvPicPr>
                        <p:cNvPr id="76" name="Object 75">
                          <a:extLst>
                            <a:ext uri="{FF2B5EF4-FFF2-40B4-BE49-F238E27FC236}">
                              <a16:creationId xmlns:a16="http://schemas.microsoft.com/office/drawing/2014/main" id="{75EF0EF7-EE04-BB40-5DA7-8A964EB7C2CF}"/>
                            </a:ext>
                          </a:extLst>
                        </p:cNvPr>
                        <p:cNvPicPr/>
                        <p:nvPr/>
                      </p:nvPicPr>
                      <p:blipFill>
                        <a:blip r:embed="rId8"/>
                        <a:stretch>
                          <a:fillRect/>
                        </a:stretch>
                      </p:blipFill>
                      <p:spPr>
                        <a:xfrm>
                          <a:off x="8201952" y="730895"/>
                          <a:ext cx="4409293" cy="3383280"/>
                        </a:xfrm>
                        <a:prstGeom prst="rect">
                          <a:avLst/>
                        </a:prstGeom>
                      </p:spPr>
                    </p:pic>
                  </p:oleObj>
                </mc:Fallback>
              </mc:AlternateContent>
            </a:graphicData>
          </a:graphic>
        </p:graphicFrame>
        <p:sp>
          <p:nvSpPr>
            <p:cNvPr id="77" name="TextBox 76">
              <a:extLst>
                <a:ext uri="{FF2B5EF4-FFF2-40B4-BE49-F238E27FC236}">
                  <a16:creationId xmlns:a16="http://schemas.microsoft.com/office/drawing/2014/main" id="{0070A251-CE18-5AB3-2A8A-DD33046FF447}"/>
                </a:ext>
              </a:extLst>
            </p:cNvPr>
            <p:cNvSpPr txBox="1"/>
            <p:nvPr/>
          </p:nvSpPr>
          <p:spPr>
            <a:xfrm>
              <a:off x="9695348" y="597775"/>
              <a:ext cx="2132771" cy="518664"/>
            </a:xfrm>
            <a:prstGeom prst="rect">
              <a:avLst/>
            </a:prstGeom>
            <a:noFill/>
          </p:spPr>
          <p:txBody>
            <a:bodyPr wrap="square" rtlCol="0">
              <a:spAutoFit/>
            </a:bodyPr>
            <a:lstStyle/>
            <a:p>
              <a:r>
                <a:rPr lang="en-US" b="1" dirty="0">
                  <a:solidFill>
                    <a:schemeClr val="accent1">
                      <a:lumMod val="75000"/>
                    </a:schemeClr>
                  </a:solidFill>
                </a:rPr>
                <a:t>Deuterium</a:t>
              </a:r>
            </a:p>
          </p:txBody>
        </p:sp>
        <p:sp>
          <p:nvSpPr>
            <p:cNvPr id="78" name="Oval 77">
              <a:extLst>
                <a:ext uri="{FF2B5EF4-FFF2-40B4-BE49-F238E27FC236}">
                  <a16:creationId xmlns:a16="http://schemas.microsoft.com/office/drawing/2014/main" id="{0129FD40-EF1D-28D9-CB65-4FEABC0FA841}"/>
                </a:ext>
              </a:extLst>
            </p:cNvPr>
            <p:cNvSpPr/>
            <p:nvPr/>
          </p:nvSpPr>
          <p:spPr>
            <a:xfrm rot="20120601">
              <a:off x="9722912" y="2970427"/>
              <a:ext cx="585829" cy="408011"/>
            </a:xfrm>
            <a:prstGeom prst="ellipse">
              <a:avLst/>
            </a:prstGeom>
            <a:noFill/>
            <a:ln w="28575">
              <a:solidFill>
                <a:srgbClr val="DE0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989CB5B1-DB0C-C73F-A7C1-8E58CD130037}"/>
                </a:ext>
              </a:extLst>
            </p:cNvPr>
            <p:cNvSpPr txBox="1"/>
            <p:nvPr/>
          </p:nvSpPr>
          <p:spPr>
            <a:xfrm>
              <a:off x="9623255" y="2595723"/>
              <a:ext cx="871126" cy="432220"/>
            </a:xfrm>
            <a:prstGeom prst="rect">
              <a:avLst/>
            </a:prstGeom>
            <a:noFill/>
            <a:ln>
              <a:noFill/>
            </a:ln>
          </p:spPr>
          <p:txBody>
            <a:bodyPr wrap="square" rtlCol="0">
              <a:spAutoFit/>
            </a:bodyPr>
            <a:lstStyle/>
            <a:p>
              <a:r>
                <a:rPr lang="en-US" sz="1400" dirty="0">
                  <a:solidFill>
                    <a:srgbClr val="DE08CF"/>
                  </a:solidFill>
                </a:rPr>
                <a:t>SS</a:t>
              </a:r>
            </a:p>
          </p:txBody>
        </p:sp>
        <p:sp>
          <p:nvSpPr>
            <p:cNvPr id="80" name="Oval 79">
              <a:extLst>
                <a:ext uri="{FF2B5EF4-FFF2-40B4-BE49-F238E27FC236}">
                  <a16:creationId xmlns:a16="http://schemas.microsoft.com/office/drawing/2014/main" id="{7AC4DC41-7631-9008-1995-D1A34E297EB5}"/>
                </a:ext>
              </a:extLst>
            </p:cNvPr>
            <p:cNvSpPr/>
            <p:nvPr/>
          </p:nvSpPr>
          <p:spPr>
            <a:xfrm>
              <a:off x="11275578" y="2288968"/>
              <a:ext cx="276626" cy="2446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3DB9589-1381-22ED-F6C1-2A261B2BAA1E}"/>
                </a:ext>
              </a:extLst>
            </p:cNvPr>
            <p:cNvSpPr txBox="1"/>
            <p:nvPr/>
          </p:nvSpPr>
          <p:spPr>
            <a:xfrm>
              <a:off x="11175153" y="1944814"/>
              <a:ext cx="946228" cy="432220"/>
            </a:xfrm>
            <a:prstGeom prst="rect">
              <a:avLst/>
            </a:prstGeom>
            <a:noFill/>
          </p:spPr>
          <p:txBody>
            <a:bodyPr wrap="square" rtlCol="0">
              <a:spAutoFit/>
            </a:bodyPr>
            <a:lstStyle/>
            <a:p>
              <a:r>
                <a:rPr lang="en-US" sz="1400" dirty="0">
                  <a:solidFill>
                    <a:srgbClr val="00B050"/>
                  </a:solidFill>
                </a:rPr>
                <a:t>Al</a:t>
              </a:r>
            </a:p>
          </p:txBody>
        </p:sp>
      </p:grpSp>
      <p:sp>
        <p:nvSpPr>
          <p:cNvPr id="82" name="TextBox 81">
            <a:extLst>
              <a:ext uri="{FF2B5EF4-FFF2-40B4-BE49-F238E27FC236}">
                <a16:creationId xmlns:a16="http://schemas.microsoft.com/office/drawing/2014/main" id="{F972C097-8DFE-D2E9-C6B0-A3B30F285C6A}"/>
              </a:ext>
            </a:extLst>
          </p:cNvPr>
          <p:cNvSpPr txBox="1"/>
          <p:nvPr/>
        </p:nvSpPr>
        <p:spPr>
          <a:xfrm>
            <a:off x="6468184" y="5695197"/>
            <a:ext cx="5608129" cy="461665"/>
          </a:xfrm>
          <a:prstGeom prst="rect">
            <a:avLst/>
          </a:prstGeom>
          <a:noFill/>
        </p:spPr>
        <p:txBody>
          <a:bodyPr wrap="square" rtlCol="0">
            <a:spAutoFit/>
          </a:bodyPr>
          <a:lstStyle/>
          <a:p>
            <a:r>
              <a:rPr lang="en-US" sz="1200" dirty="0"/>
              <a:t>Top: examples of SEM-FIB cross sections from Au-coated </a:t>
            </a:r>
            <a:r>
              <a:rPr lang="en-US" sz="1200" dirty="0" err="1"/>
              <a:t>boronization</a:t>
            </a:r>
            <a:r>
              <a:rPr lang="en-US" sz="1200" dirty="0"/>
              <a:t> samples </a:t>
            </a:r>
          </a:p>
          <a:p>
            <a:r>
              <a:rPr lang="en-US" sz="1200" dirty="0"/>
              <a:t>Bottom: preliminary results for the B and D amounts on selected </a:t>
            </a:r>
            <a:r>
              <a:rPr lang="en-US" sz="1200" dirty="0" err="1"/>
              <a:t>boronization</a:t>
            </a:r>
            <a:r>
              <a:rPr lang="en-US" sz="1200" dirty="0"/>
              <a:t> samples</a:t>
            </a:r>
          </a:p>
        </p:txBody>
      </p:sp>
    </p:spTree>
    <p:extLst>
      <p:ext uri="{BB962C8B-B14F-4D97-AF65-F5344CB8AC3E}">
        <p14:creationId xmlns:p14="http://schemas.microsoft.com/office/powerpoint/2010/main" val="45479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956F3-8912-2513-B8E3-F32CD29AFF3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F6CA86-3A43-03CC-29A0-999ED2BC31A5}"/>
              </a:ext>
            </a:extLst>
          </p:cNvPr>
          <p:cNvSpPr>
            <a:spLocks noGrp="1"/>
          </p:cNvSpPr>
          <p:nvPr>
            <p:ph type="ftr" sz="quarter" idx="11"/>
          </p:nvPr>
        </p:nvSpPr>
        <p:spPr/>
        <p:txBody>
          <a:bodyPr/>
          <a:lstStyle/>
          <a:p>
            <a:pPr>
              <a:defRPr/>
            </a:pPr>
            <a:r>
              <a:rPr lang="en-GB">
                <a:solidFill>
                  <a:prstClr val="white"/>
                </a:solidFill>
              </a:rPr>
              <a:t>A. Hakola| WPPWIE SPB kick-off meeting | 29 April 2026</a:t>
            </a:r>
            <a:endParaRPr lang="en-GB" dirty="0"/>
          </a:p>
        </p:txBody>
      </p:sp>
      <p:sp>
        <p:nvSpPr>
          <p:cNvPr id="4" name="Slide Number Placeholder 3">
            <a:extLst>
              <a:ext uri="{FF2B5EF4-FFF2-40B4-BE49-F238E27FC236}">
                <a16:creationId xmlns:a16="http://schemas.microsoft.com/office/drawing/2014/main" id="{7E941AB1-56A6-C105-E9F3-81E346CCE1C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5" name="Title 1">
            <a:extLst>
              <a:ext uri="{FF2B5EF4-FFF2-40B4-BE49-F238E27FC236}">
                <a16:creationId xmlns:a16="http://schemas.microsoft.com/office/drawing/2014/main" id="{23F63445-AC4D-BAB0-8A6B-CC45E217A8FF}"/>
              </a:ext>
            </a:extLst>
          </p:cNvPr>
          <p:cNvSpPr>
            <a:spLocks noGrp="1"/>
          </p:cNvSpPr>
          <p:nvPr>
            <p:ph type="title"/>
          </p:nvPr>
        </p:nvSpPr>
        <p:spPr>
          <a:xfrm>
            <a:off x="983432" y="192515"/>
            <a:ext cx="9451776" cy="457200"/>
          </a:xfrm>
        </p:spPr>
        <p:txBody>
          <a:bodyPr/>
          <a:lstStyle/>
          <a:p>
            <a:r>
              <a:rPr lang="fi-FI" dirty="0"/>
              <a:t>SP B.2 </a:t>
            </a:r>
            <a:r>
              <a:rPr lang="fi-FI" dirty="0" err="1"/>
              <a:t>activities</a:t>
            </a:r>
            <a:r>
              <a:rPr lang="fi-FI" dirty="0"/>
              <a:t> in 2026</a:t>
            </a:r>
          </a:p>
        </p:txBody>
      </p:sp>
      <p:sp>
        <p:nvSpPr>
          <p:cNvPr id="6" name="TextBox 5">
            <a:extLst>
              <a:ext uri="{FF2B5EF4-FFF2-40B4-BE49-F238E27FC236}">
                <a16:creationId xmlns:a16="http://schemas.microsoft.com/office/drawing/2014/main" id="{85E3C638-4C48-CFD4-638A-9F8052F0245B}"/>
              </a:ext>
            </a:extLst>
          </p:cNvPr>
          <p:cNvSpPr txBox="1"/>
          <p:nvPr/>
        </p:nvSpPr>
        <p:spPr bwMode="auto">
          <a:xfrm>
            <a:off x="199995" y="1153391"/>
            <a:ext cx="7796850" cy="5139869"/>
          </a:xfrm>
          <a:prstGeom prst="rect">
            <a:avLst/>
          </a:prstGeom>
          <a:noFill/>
        </p:spPr>
        <p:txBody>
          <a:bodyPr wrap="square" rtlCol="0">
            <a:spAutoFit/>
          </a:bodyPr>
          <a:lstStyle/>
          <a:p>
            <a:pPr marL="285750" indent="-285750">
              <a:buFont typeface="Arial" panose="020B0604020202020204" pitchFamily="34" charset="0"/>
              <a:buChar char="•"/>
            </a:pPr>
            <a:r>
              <a:rPr lang="fi-FI" b="1" dirty="0">
                <a:solidFill>
                  <a:srgbClr val="FF0000"/>
                </a:solidFill>
              </a:rPr>
              <a:t>WEST </a:t>
            </a:r>
            <a:r>
              <a:rPr lang="fi-FI" b="1" dirty="0" err="1">
                <a:solidFill>
                  <a:srgbClr val="FF0000"/>
                </a:solidFill>
              </a:rPr>
              <a:t>analysis</a:t>
            </a:r>
            <a:r>
              <a:rPr lang="fi-FI" b="1" dirty="0">
                <a:solidFill>
                  <a:srgbClr val="FF0000"/>
                </a:solidFill>
              </a:rPr>
              <a:t> </a:t>
            </a:r>
            <a:r>
              <a:rPr lang="fi-FI" b="1" dirty="0" err="1">
                <a:solidFill>
                  <a:srgbClr val="FF0000"/>
                </a:solidFill>
              </a:rPr>
              <a:t>priorities</a:t>
            </a:r>
            <a:r>
              <a:rPr lang="fi-FI" b="1" dirty="0">
                <a:solidFill>
                  <a:srgbClr val="FF0000"/>
                </a:solidFill>
              </a:rPr>
              <a:t> </a:t>
            </a:r>
            <a:r>
              <a:rPr lang="fi-FI" dirty="0"/>
              <a:t>– </a:t>
            </a:r>
            <a:r>
              <a:rPr lang="fi-FI" dirty="0" err="1"/>
              <a:t>see</a:t>
            </a:r>
            <a:r>
              <a:rPr lang="fi-FI" dirty="0"/>
              <a:t> </a:t>
            </a:r>
            <a:r>
              <a:rPr lang="fi-FI" dirty="0" err="1"/>
              <a:t>talk</a:t>
            </a:r>
            <a:r>
              <a:rPr lang="fi-FI" dirty="0"/>
              <a:t> </a:t>
            </a:r>
            <a:r>
              <a:rPr lang="fi-FI" dirty="0" err="1"/>
              <a:t>by</a:t>
            </a:r>
            <a:r>
              <a:rPr lang="fi-FI" dirty="0"/>
              <a:t> M. Diez</a:t>
            </a:r>
            <a:endParaRPr lang="fi-FI" b="1" dirty="0">
              <a:solidFill>
                <a:srgbClr val="FF0000"/>
              </a:solidFill>
            </a:endParaRPr>
          </a:p>
          <a:p>
            <a:pPr marL="742950" lvl="1" indent="-285750">
              <a:buFont typeface="Wingdings" panose="05000000000000000000" pitchFamily="2" charset="2"/>
              <a:buChar char="ü"/>
            </a:pPr>
            <a:r>
              <a:rPr lang="fi-FI" dirty="0" err="1"/>
              <a:t>Boronization</a:t>
            </a:r>
            <a:r>
              <a:rPr lang="fi-FI" dirty="0"/>
              <a:t> </a:t>
            </a:r>
            <a:r>
              <a:rPr lang="fi-FI" dirty="0" err="1"/>
              <a:t>samples</a:t>
            </a:r>
            <a:endParaRPr lang="fi-FI" dirty="0"/>
          </a:p>
          <a:p>
            <a:pPr marL="742950" lvl="1" indent="-285750">
              <a:buFont typeface="Wingdings" panose="05000000000000000000" pitchFamily="2" charset="2"/>
              <a:buChar char="ü"/>
            </a:pPr>
            <a:r>
              <a:rPr lang="fi-FI" dirty="0" err="1"/>
              <a:t>PFUs</a:t>
            </a:r>
            <a:r>
              <a:rPr lang="fi-FI" dirty="0"/>
              <a:t> </a:t>
            </a:r>
            <a:r>
              <a:rPr lang="fi-FI" dirty="0" err="1"/>
              <a:t>exposed</a:t>
            </a:r>
            <a:r>
              <a:rPr lang="fi-FI" dirty="0"/>
              <a:t> to C7 and C12 </a:t>
            </a:r>
            <a:r>
              <a:rPr lang="fi-FI" dirty="0" err="1"/>
              <a:t>high-fluence</a:t>
            </a:r>
            <a:r>
              <a:rPr lang="fi-FI" dirty="0"/>
              <a:t> </a:t>
            </a:r>
            <a:r>
              <a:rPr lang="fi-FI" dirty="0" err="1"/>
              <a:t>campaigns</a:t>
            </a:r>
            <a:r>
              <a:rPr lang="fi-FI" dirty="0"/>
              <a:t> </a:t>
            </a:r>
          </a:p>
          <a:p>
            <a:pPr marL="742950" lvl="1" indent="-285750">
              <a:buFont typeface="Wingdings" panose="05000000000000000000" pitchFamily="2" charset="2"/>
              <a:buChar char="ü"/>
            </a:pPr>
            <a:r>
              <a:rPr lang="fi-FI" dirty="0"/>
              <a:t>PFU </a:t>
            </a:r>
            <a:r>
              <a:rPr lang="fi-FI" dirty="0" err="1"/>
              <a:t>with</a:t>
            </a:r>
            <a:r>
              <a:rPr lang="fi-FI" dirty="0"/>
              <a:t> </a:t>
            </a:r>
            <a:r>
              <a:rPr lang="fi-FI" dirty="0" err="1"/>
              <a:t>erosion</a:t>
            </a:r>
            <a:r>
              <a:rPr lang="fi-FI" dirty="0"/>
              <a:t> </a:t>
            </a:r>
            <a:r>
              <a:rPr lang="fi-FI" dirty="0" err="1"/>
              <a:t>indentations</a:t>
            </a:r>
            <a:r>
              <a:rPr lang="fi-FI" dirty="0"/>
              <a:t> (C6</a:t>
            </a:r>
            <a:r>
              <a:rPr lang="fi-FI" dirty="0">
                <a:sym typeface="Wingdings" panose="05000000000000000000" pitchFamily="2" charset="2"/>
              </a:rPr>
              <a:t>C12)</a:t>
            </a:r>
            <a:endParaRPr lang="fi-FI" dirty="0"/>
          </a:p>
          <a:p>
            <a:pPr marL="285750" indent="-285750">
              <a:spcBef>
                <a:spcPts val="1200"/>
              </a:spcBef>
              <a:buFont typeface="Arial" panose="020B0604020202020204" pitchFamily="34" charset="0"/>
              <a:buChar char="•"/>
            </a:pPr>
            <a:r>
              <a:rPr lang="fi-FI" b="1" dirty="0">
                <a:solidFill>
                  <a:srgbClr val="0070C0"/>
                </a:solidFill>
              </a:rPr>
              <a:t>AUG and W7-X </a:t>
            </a:r>
            <a:r>
              <a:rPr lang="fi-FI" b="1" dirty="0" err="1">
                <a:solidFill>
                  <a:srgbClr val="0070C0"/>
                </a:solidFill>
              </a:rPr>
              <a:t>analysis</a:t>
            </a:r>
            <a:r>
              <a:rPr lang="fi-FI" b="1" dirty="0">
                <a:solidFill>
                  <a:srgbClr val="0070C0"/>
                </a:solidFill>
              </a:rPr>
              <a:t> </a:t>
            </a:r>
            <a:r>
              <a:rPr lang="fi-FI" b="1" dirty="0" err="1">
                <a:solidFill>
                  <a:srgbClr val="0070C0"/>
                </a:solidFill>
              </a:rPr>
              <a:t>priorities</a:t>
            </a:r>
            <a:endParaRPr lang="fi-FI" b="1" dirty="0">
              <a:solidFill>
                <a:srgbClr val="0070C0"/>
              </a:solidFill>
            </a:endParaRPr>
          </a:p>
          <a:p>
            <a:pPr marL="742950" lvl="1" indent="-285750">
              <a:buFont typeface="Wingdings" panose="05000000000000000000" pitchFamily="2" charset="2"/>
              <a:buChar char="ü"/>
            </a:pPr>
            <a:r>
              <a:rPr lang="en-GB" altLang="en-US" dirty="0">
                <a:cs typeface="Arial" panose="020B0604020202020204" pitchFamily="34" charset="0"/>
              </a:rPr>
              <a:t>See separate talks by M. Balden and F. Maragkos</a:t>
            </a:r>
          </a:p>
          <a:p>
            <a:pPr marL="285750" indent="-285750">
              <a:spcBef>
                <a:spcPts val="1200"/>
              </a:spcBef>
              <a:buFont typeface="Arial" panose="020B0604020202020204" pitchFamily="34" charset="0"/>
              <a:buChar char="•"/>
            </a:pPr>
            <a:r>
              <a:rPr lang="fi-FI" b="1" dirty="0" err="1">
                <a:solidFill>
                  <a:srgbClr val="FF0000"/>
                </a:solidFill>
              </a:rPr>
              <a:t>Continuation</a:t>
            </a:r>
            <a:r>
              <a:rPr lang="fi-FI" b="1" dirty="0">
                <a:solidFill>
                  <a:srgbClr val="FF0000"/>
                </a:solidFill>
              </a:rPr>
              <a:t> of AUG </a:t>
            </a:r>
            <a:r>
              <a:rPr lang="fi-FI" b="1" dirty="0" err="1">
                <a:solidFill>
                  <a:srgbClr val="FF0000"/>
                </a:solidFill>
              </a:rPr>
              <a:t>marker-sample</a:t>
            </a:r>
            <a:r>
              <a:rPr lang="fi-FI" b="1" dirty="0">
                <a:solidFill>
                  <a:srgbClr val="FF0000"/>
                </a:solidFill>
              </a:rPr>
              <a:t> </a:t>
            </a:r>
            <a:r>
              <a:rPr lang="fi-FI" b="1" dirty="0" err="1">
                <a:solidFill>
                  <a:srgbClr val="FF0000"/>
                </a:solidFill>
              </a:rPr>
              <a:t>analyses</a:t>
            </a:r>
            <a:r>
              <a:rPr lang="fi-FI" b="1" dirty="0">
                <a:solidFill>
                  <a:srgbClr val="FF0000"/>
                </a:solidFill>
              </a:rPr>
              <a:t> </a:t>
            </a:r>
            <a:r>
              <a:rPr lang="fi-FI" dirty="0"/>
              <a:t>(Pt </a:t>
            </a:r>
            <a:r>
              <a:rPr lang="fi-FI" dirty="0" err="1"/>
              <a:t>coatings</a:t>
            </a:r>
            <a:r>
              <a:rPr lang="fi-FI" dirty="0"/>
              <a:t> on </a:t>
            </a:r>
            <a:r>
              <a:rPr lang="fi-FI" dirty="0" err="1"/>
              <a:t>Mo</a:t>
            </a:r>
            <a:r>
              <a:rPr lang="fi-FI" dirty="0"/>
              <a:t>)</a:t>
            </a:r>
          </a:p>
          <a:p>
            <a:pPr marL="742950" lvl="1" indent="-285750">
              <a:buFont typeface="Wingdings" panose="05000000000000000000" pitchFamily="2" charset="2"/>
              <a:buChar char="ü"/>
            </a:pPr>
            <a:r>
              <a:rPr lang="en-US" altLang="en-US" u="sng" dirty="0">
                <a:cs typeface="Arial" panose="020B0604020202020204" pitchFamily="34" charset="0"/>
              </a:rPr>
              <a:t>More in-depth analysis </a:t>
            </a:r>
            <a:r>
              <a:rPr lang="en-US" altLang="en-US" dirty="0">
                <a:cs typeface="Arial" panose="020B0604020202020204" pitchFamily="34" charset="0"/>
              </a:rPr>
              <a:t>of the samples scheduled including</a:t>
            </a:r>
          </a:p>
          <a:p>
            <a:pPr marL="1200150" lvl="2" indent="-285750">
              <a:buFont typeface="Courier New" panose="02070309020205020404" pitchFamily="49" charset="0"/>
              <a:buChar char="o"/>
            </a:pPr>
            <a:r>
              <a:rPr lang="en-US" altLang="en-US" sz="1600" dirty="0">
                <a:cs typeface="Arial" panose="020B0604020202020204" pitchFamily="34" charset="0"/>
              </a:rPr>
              <a:t>Analysis of the measured RBS, NRA, and PIXE data (VTT)</a:t>
            </a:r>
          </a:p>
          <a:p>
            <a:pPr marL="1200150" lvl="2" indent="-285750">
              <a:buFont typeface="Courier New" panose="02070309020205020404" pitchFamily="49" charset="0"/>
              <a:buChar char="o"/>
            </a:pPr>
            <a:r>
              <a:rPr lang="en-US" altLang="en-US" sz="1600" dirty="0">
                <a:cs typeface="Arial" panose="020B0604020202020204" pitchFamily="34" charset="0"/>
              </a:rPr>
              <a:t>Micro-beam measurements for the samples: Pt outside of markers (RBI)</a:t>
            </a:r>
          </a:p>
          <a:p>
            <a:pPr marL="1200150" lvl="2" indent="-285750">
              <a:buFont typeface="Courier New" panose="02070309020205020404" pitchFamily="49" charset="0"/>
              <a:buChar char="o"/>
            </a:pPr>
            <a:r>
              <a:rPr lang="en-US" altLang="en-US" sz="1600" dirty="0">
                <a:cs typeface="Arial" panose="020B0604020202020204" pitchFamily="34" charset="0"/>
              </a:rPr>
              <a:t>Microscopy measurements on the areas of interest (MPG)</a:t>
            </a:r>
          </a:p>
          <a:p>
            <a:pPr marL="1200150" lvl="2" indent="-285750">
              <a:buFont typeface="Courier New" panose="02070309020205020404" pitchFamily="49" charset="0"/>
              <a:buChar char="o"/>
            </a:pPr>
            <a:r>
              <a:rPr lang="en-US" altLang="en-US" sz="1600" dirty="0">
                <a:cs typeface="Arial" panose="020B0604020202020204" pitchFamily="34" charset="0"/>
              </a:rPr>
              <a:t>TOF-SIMS measurements for the surface layers (VTT)</a:t>
            </a:r>
          </a:p>
          <a:p>
            <a:pPr marL="742950" lvl="1" indent="-285750">
              <a:buFont typeface="Wingdings" panose="05000000000000000000" pitchFamily="2" charset="2"/>
              <a:buChar char="ü"/>
            </a:pPr>
            <a:r>
              <a:rPr lang="en-GB" altLang="en-US" dirty="0">
                <a:cs typeface="Arial" panose="020B0604020202020204" pitchFamily="34" charset="0"/>
              </a:rPr>
              <a:t>Close </a:t>
            </a:r>
            <a:r>
              <a:rPr lang="en-GB" altLang="en-US" u="sng" dirty="0">
                <a:cs typeface="Arial" panose="020B0604020202020204" pitchFamily="34" charset="0"/>
              </a:rPr>
              <a:t>collaboration with SP D and WPTE </a:t>
            </a:r>
            <a:r>
              <a:rPr lang="en-GB" altLang="en-US" dirty="0">
                <a:cs typeface="Arial" panose="020B0604020202020204" pitchFamily="34" charset="0"/>
              </a:rPr>
              <a:t>for modelling activities</a:t>
            </a:r>
            <a:endParaRPr lang="fi-FI" dirty="0"/>
          </a:p>
          <a:p>
            <a:pPr marL="285750" indent="-285750">
              <a:spcBef>
                <a:spcPts val="1200"/>
              </a:spcBef>
              <a:buFont typeface="Arial" panose="020B0604020202020204" pitchFamily="34" charset="0"/>
              <a:buChar char="•"/>
            </a:pPr>
            <a:r>
              <a:rPr lang="fi-FI" b="1" dirty="0" err="1">
                <a:solidFill>
                  <a:srgbClr val="0070C0"/>
                </a:solidFill>
              </a:rPr>
              <a:t>Other</a:t>
            </a:r>
            <a:r>
              <a:rPr lang="fi-FI" b="1" dirty="0">
                <a:solidFill>
                  <a:srgbClr val="0070C0"/>
                </a:solidFill>
              </a:rPr>
              <a:t> </a:t>
            </a:r>
            <a:r>
              <a:rPr lang="fi-FI" b="1" dirty="0" err="1">
                <a:solidFill>
                  <a:srgbClr val="0070C0"/>
                </a:solidFill>
              </a:rPr>
              <a:t>activities</a:t>
            </a:r>
            <a:endParaRPr lang="fi-FI" b="1" dirty="0">
              <a:solidFill>
                <a:srgbClr val="0070C0"/>
              </a:solidFill>
            </a:endParaRPr>
          </a:p>
          <a:p>
            <a:pPr marL="742950" lvl="1" indent="-285750">
              <a:buFont typeface="Wingdings" panose="05000000000000000000" pitchFamily="2" charset="2"/>
              <a:buChar char="ü"/>
            </a:pPr>
            <a:r>
              <a:rPr lang="en-GB" altLang="en-US" dirty="0">
                <a:cs typeface="Arial" panose="020B0604020202020204" pitchFamily="34" charset="0"/>
              </a:rPr>
              <a:t>Focus on erosion/deposition patterns for samples exposed in linear plasma devices</a:t>
            </a:r>
          </a:p>
          <a:p>
            <a:pPr lvl="1"/>
            <a:endParaRPr lang="en-GB" altLang="en-US" dirty="0">
              <a:cs typeface="Arial" panose="020B0604020202020204" pitchFamily="34" charset="0"/>
            </a:endParaRPr>
          </a:p>
        </p:txBody>
      </p:sp>
      <p:pic>
        <p:nvPicPr>
          <p:cNvPr id="7" name="Picture 6">
            <a:extLst>
              <a:ext uri="{FF2B5EF4-FFF2-40B4-BE49-F238E27FC236}">
                <a16:creationId xmlns:a16="http://schemas.microsoft.com/office/drawing/2014/main" id="{0AA57891-7F71-E670-9C9A-2CD65899F23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15" b="90984" l="2798" r="99397">
                        <a14:foregroundMark x1="7131" y1="17828" x2="7131" y2="17828"/>
                        <a14:foregroundMark x1="2852" y1="26025" x2="2852" y2="26025"/>
                        <a14:foregroundMark x1="22490" y1="90984" x2="22490" y2="90984"/>
                        <a14:foregroundMark x1="25562" y1="4508" x2="25562" y2="4508"/>
                        <a14:foregroundMark x1="95228" y1="89139" x2="95228" y2="89139"/>
                        <a14:foregroundMark x1="99506" y1="90984" x2="99506" y2="90984"/>
                        <a14:foregroundMark x1="26385" y1="6967" x2="26385" y2="6967"/>
                        <a14:foregroundMark x1="24026" y1="6967" x2="24026" y2="6967"/>
                        <a14:foregroundMark x1="23807" y1="8197" x2="23807" y2="8197"/>
                        <a14:foregroundMark x1="24794" y1="7787" x2="24794" y2="7787"/>
                        <a14:foregroundMark x1="23423" y1="8811" x2="23423" y2="8811"/>
                        <a14:foregroundMark x1="23204" y1="1844" x2="23204" y2="1844"/>
                        <a14:foregroundMark x1="23642" y1="1844" x2="23642" y2="1844"/>
                        <a14:foregroundMark x1="22820" y1="5533" x2="22820" y2="5533"/>
                        <a14:foregroundMark x1="22874" y1="4303" x2="22874" y2="4303"/>
                        <a14:foregroundMark x1="22820" y1="1844" x2="22984" y2="10041"/>
                        <a14:foregroundMark x1="26934" y1="615" x2="27043" y2="10246"/>
                        <a14:foregroundMark x1="85354" y1="44672" x2="85573" y2="44672"/>
                        <a14:foregroundMark x1="85672" y1="45697" x2="85738" y2="44467"/>
                        <a14:foregroundMark x1="85628" y1="46516" x2="85672" y2="45697"/>
                        <a14:backgroundMark x1="86286" y1="47746" x2="86286" y2="47746"/>
                        <a14:backgroundMark x1="86286" y1="47131" x2="86341" y2="45287"/>
                        <a14:backgroundMark x1="85299" y1="43852" x2="85299" y2="43852"/>
                        <a14:backgroundMark x1="85816" y1="44451" x2="86890" y2="45492"/>
                        <a14:backgroundMark x1="85640" y1="44281" x2="85746" y2="44383"/>
                        <a14:backgroundMark x1="85409" y1="44057" x2="85409" y2="44057"/>
                        <a14:backgroundMark x1="85409" y1="44467" x2="85409" y2="44467"/>
                        <a14:backgroundMark x1="85354" y1="44672" x2="85354" y2="44672"/>
                        <a14:backgroundMark x1="85573" y1="44877" x2="85573" y2="44877"/>
                        <a14:backgroundMark x1="85793" y1="44877" x2="85793" y2="44877"/>
                        <a14:backgroundMark x1="86012" y1="45697" x2="86012" y2="45697"/>
                        <a14:backgroundMark x1="85848" y1="45287" x2="85848" y2="45287"/>
                      </a14:backgroundRemoval>
                    </a14:imgEffect>
                  </a14:imgLayer>
                </a14:imgProps>
              </a:ext>
            </a:extLst>
          </a:blip>
          <a:stretch>
            <a:fillRect/>
          </a:stretch>
        </p:blipFill>
        <p:spPr>
          <a:xfrm>
            <a:off x="7795578" y="878471"/>
            <a:ext cx="4292602" cy="1149088"/>
          </a:xfrm>
          <a:prstGeom prst="rect">
            <a:avLst/>
          </a:prstGeom>
        </p:spPr>
      </p:pic>
      <p:pic>
        <p:nvPicPr>
          <p:cNvPr id="9" name="Picture 8">
            <a:extLst>
              <a:ext uri="{FF2B5EF4-FFF2-40B4-BE49-F238E27FC236}">
                <a16:creationId xmlns:a16="http://schemas.microsoft.com/office/drawing/2014/main" id="{D4019903-3C10-52A7-E613-4CCCBFB659A2}"/>
              </a:ext>
            </a:extLst>
          </p:cNvPr>
          <p:cNvPicPr>
            <a:picLocks noChangeAspect="1"/>
          </p:cNvPicPr>
          <p:nvPr/>
        </p:nvPicPr>
        <p:blipFill>
          <a:blip r:embed="rId4"/>
          <a:srcRect r="46113"/>
          <a:stretch>
            <a:fillRect/>
          </a:stretch>
        </p:blipFill>
        <p:spPr>
          <a:xfrm>
            <a:off x="9648825" y="2100825"/>
            <a:ext cx="2439355" cy="2056456"/>
          </a:xfrm>
          <a:prstGeom prst="rect">
            <a:avLst/>
          </a:prstGeom>
        </p:spPr>
      </p:pic>
      <p:pic>
        <p:nvPicPr>
          <p:cNvPr id="11" name="Picture 10">
            <a:extLst>
              <a:ext uri="{FF2B5EF4-FFF2-40B4-BE49-F238E27FC236}">
                <a16:creationId xmlns:a16="http://schemas.microsoft.com/office/drawing/2014/main" id="{D84604CE-A405-D3EB-08EE-9D90F82FEC74}"/>
              </a:ext>
            </a:extLst>
          </p:cNvPr>
          <p:cNvPicPr>
            <a:picLocks noChangeAspect="1"/>
          </p:cNvPicPr>
          <p:nvPr/>
        </p:nvPicPr>
        <p:blipFill>
          <a:blip r:embed="rId5"/>
          <a:stretch>
            <a:fillRect/>
          </a:stretch>
        </p:blipFill>
        <p:spPr>
          <a:xfrm>
            <a:off x="9572625" y="4088110"/>
            <a:ext cx="2557995" cy="2365524"/>
          </a:xfrm>
          <a:prstGeom prst="rect">
            <a:avLst/>
          </a:prstGeom>
        </p:spPr>
      </p:pic>
      <p:sp>
        <p:nvSpPr>
          <p:cNvPr id="12" name="TextBox 11">
            <a:extLst>
              <a:ext uri="{FF2B5EF4-FFF2-40B4-BE49-F238E27FC236}">
                <a16:creationId xmlns:a16="http://schemas.microsoft.com/office/drawing/2014/main" id="{940F8F56-551B-6DF5-D22E-640F56F99255}"/>
              </a:ext>
            </a:extLst>
          </p:cNvPr>
          <p:cNvSpPr txBox="1"/>
          <p:nvPr/>
        </p:nvSpPr>
        <p:spPr>
          <a:xfrm>
            <a:off x="7610793" y="5031799"/>
            <a:ext cx="1981021" cy="1200329"/>
          </a:xfrm>
          <a:prstGeom prst="rect">
            <a:avLst/>
          </a:prstGeom>
          <a:noFill/>
        </p:spPr>
        <p:txBody>
          <a:bodyPr wrap="square" rtlCol="0">
            <a:spAutoFit/>
          </a:bodyPr>
          <a:lstStyle/>
          <a:p>
            <a:r>
              <a:rPr lang="en-US" sz="1200" dirty="0"/>
              <a:t>Erosion profiles of 30-nm thick Pt marker coatings following exposure to H-mode discharges (top) and deposition of W on different regions (bottom)</a:t>
            </a:r>
          </a:p>
        </p:txBody>
      </p:sp>
      <p:pic>
        <p:nvPicPr>
          <p:cNvPr id="42" name="Picture 41">
            <a:extLst>
              <a:ext uri="{FF2B5EF4-FFF2-40B4-BE49-F238E27FC236}">
                <a16:creationId xmlns:a16="http://schemas.microsoft.com/office/drawing/2014/main" id="{9E07CA2A-95F9-69C7-90C5-3BB822FEB852}"/>
              </a:ext>
            </a:extLst>
          </p:cNvPr>
          <p:cNvPicPr>
            <a:picLocks noChangeAspect="1"/>
          </p:cNvPicPr>
          <p:nvPr/>
        </p:nvPicPr>
        <p:blipFill>
          <a:blip r:embed="rId6"/>
          <a:stretch>
            <a:fillRect/>
          </a:stretch>
        </p:blipFill>
        <p:spPr>
          <a:xfrm>
            <a:off x="8086864" y="2533311"/>
            <a:ext cx="1092612" cy="2185224"/>
          </a:xfrm>
          <a:prstGeom prst="rect">
            <a:avLst/>
          </a:prstGeom>
        </p:spPr>
      </p:pic>
      <p:sp>
        <p:nvSpPr>
          <p:cNvPr id="43" name="TextBox 42">
            <a:extLst>
              <a:ext uri="{FF2B5EF4-FFF2-40B4-BE49-F238E27FC236}">
                <a16:creationId xmlns:a16="http://schemas.microsoft.com/office/drawing/2014/main" id="{1A565082-C8E8-3CD4-3413-518AB79D7002}"/>
              </a:ext>
            </a:extLst>
          </p:cNvPr>
          <p:cNvSpPr txBox="1"/>
          <p:nvPr/>
        </p:nvSpPr>
        <p:spPr>
          <a:xfrm>
            <a:off x="8089488" y="625872"/>
            <a:ext cx="3330987" cy="276999"/>
          </a:xfrm>
          <a:prstGeom prst="rect">
            <a:avLst/>
          </a:prstGeom>
          <a:noFill/>
        </p:spPr>
        <p:txBody>
          <a:bodyPr wrap="square" rtlCol="0">
            <a:spAutoFit/>
          </a:bodyPr>
          <a:lstStyle/>
          <a:p>
            <a:r>
              <a:rPr lang="en-US" sz="1200" dirty="0"/>
              <a:t>Marker samples mounted on target tiles on AUG</a:t>
            </a:r>
          </a:p>
        </p:txBody>
      </p:sp>
      <p:sp>
        <p:nvSpPr>
          <p:cNvPr id="44" name="TextBox 43">
            <a:extLst>
              <a:ext uri="{FF2B5EF4-FFF2-40B4-BE49-F238E27FC236}">
                <a16:creationId xmlns:a16="http://schemas.microsoft.com/office/drawing/2014/main" id="{B58043EF-3CE9-F01C-D1D2-1E16AAD89750}"/>
              </a:ext>
            </a:extLst>
          </p:cNvPr>
          <p:cNvSpPr txBox="1"/>
          <p:nvPr/>
        </p:nvSpPr>
        <p:spPr>
          <a:xfrm>
            <a:off x="7795578" y="2071646"/>
            <a:ext cx="1675185" cy="461665"/>
          </a:xfrm>
          <a:prstGeom prst="rect">
            <a:avLst/>
          </a:prstGeom>
          <a:noFill/>
        </p:spPr>
        <p:txBody>
          <a:bodyPr wrap="square" rtlCol="0">
            <a:spAutoFit/>
          </a:bodyPr>
          <a:lstStyle/>
          <a:p>
            <a:r>
              <a:rPr lang="en-US" sz="1200" dirty="0"/>
              <a:t>Measurement positions for micro-PIXE</a:t>
            </a:r>
          </a:p>
        </p:txBody>
      </p:sp>
    </p:spTree>
    <p:extLst>
      <p:ext uri="{BB962C8B-B14F-4D97-AF65-F5344CB8AC3E}">
        <p14:creationId xmlns:p14="http://schemas.microsoft.com/office/powerpoint/2010/main" val="8537275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45633</TotalTime>
  <Words>2473</Words>
  <Application>Microsoft Office PowerPoint</Application>
  <DocSecurity>0</DocSecurity>
  <PresentationFormat>Widescreen</PresentationFormat>
  <Paragraphs>226</Paragraphs>
  <Slides>11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Courier New</vt:lpstr>
      <vt:lpstr>Wingdings</vt:lpstr>
      <vt:lpstr>EUROfusion.1line_5_3_2019</vt:lpstr>
      <vt:lpstr>Graph</vt:lpstr>
      <vt:lpstr>SP B kick-off meeting 2026</vt:lpstr>
      <vt:lpstr>2026 Tasks and Deliverables</vt:lpstr>
      <vt:lpstr>2026 Tasks and Deliverables</vt:lpstr>
      <vt:lpstr>2026 Tasks and Deliverables</vt:lpstr>
      <vt:lpstr>2026 Tasks and Deliverables</vt:lpstr>
      <vt:lpstr>Main points to be discussed today – in connection with the individual talks to follow now</vt:lpstr>
      <vt:lpstr>SP B.1 activities in 2026</vt:lpstr>
      <vt:lpstr>SP B.2 activities in 2026</vt:lpstr>
      <vt:lpstr>SP B.2 activities in 2026</vt:lpstr>
      <vt:lpstr>SP B.3 activities in 2026</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Hakola Antti</cp:lastModifiedBy>
  <cp:revision>33</cp:revision>
  <dcterms:created xsi:type="dcterms:W3CDTF">2023-11-15T09:40:03Z</dcterms:created>
  <dcterms:modified xsi:type="dcterms:W3CDTF">2026-04-29T10:26:54Z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