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0" r:id="rId3"/>
    <p:sldId id="262" r:id="rId4"/>
    <p:sldId id="261" r:id="rId5"/>
    <p:sldId id="291" r:id="rId6"/>
    <p:sldId id="354" r:id="rId7"/>
    <p:sldId id="355" r:id="rId8"/>
    <p:sldId id="292" r:id="rId9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609" autoAdjust="0"/>
  </p:normalViewPr>
  <p:slideViewPr>
    <p:cSldViewPr showGuides="1">
      <p:cViewPr>
        <p:scale>
          <a:sx n="100" d="100"/>
          <a:sy n="100" d="100"/>
        </p:scale>
        <p:origin x="72" y="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29/04/2026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29/04/2026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subproject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6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24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391FE-E4F7-4DDE-B244-973FF92D693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4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42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. Linien mit kleinem Einsteinkoeffizienten kommen früher, steilerer Anstieg.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990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54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>
                <a:solidFill>
                  <a:srgbClr val="FF0000"/>
                </a:solidFill>
              </a:rPr>
              <a:t>YOUR NAME </a:t>
            </a:r>
            <a:r>
              <a:rPr lang="en-GB" dirty="0"/>
              <a:t>| WPPWIE Project Meeting  | Zoom | 24.01.2022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243000"/>
            <a:ext cx="8586788" cy="843585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 March 2026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081" y="704089"/>
            <a:ext cx="8586787" cy="382496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573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YOUR NAME</a:t>
            </a:r>
            <a:r>
              <a:rPr lang="en-GB" dirty="0"/>
              <a:t>| Project Board WP PWIE  | Zoom | 22.06.2021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79662"/>
            <a:ext cx="8640960" cy="972108"/>
          </a:xfrm>
        </p:spPr>
        <p:txBody>
          <a:bodyPr/>
          <a:lstStyle/>
          <a:p>
            <a:r>
              <a:rPr lang="en-US" sz="2800" dirty="0"/>
              <a:t>WP SP B.1 : </a:t>
            </a:r>
            <a:r>
              <a:rPr lang="en-US" sz="2400" dirty="0"/>
              <a:t>Erosion studies for W and B layers on PSI-2</a:t>
            </a:r>
            <a:br>
              <a:rPr lang="en-US" sz="2400" dirty="0"/>
            </a:br>
            <a:br>
              <a:rPr lang="en-US" sz="2400" dirty="0"/>
            </a:br>
            <a:r>
              <a:rPr lang="en-US" sz="1600" u="sng" dirty="0"/>
              <a:t>O. Marchuk</a:t>
            </a:r>
            <a:r>
              <a:rPr lang="en-US" sz="1600" dirty="0"/>
              <a:t>, M. Sackers, M. </a:t>
            </a:r>
            <a:r>
              <a:rPr lang="en-US" sz="1600" dirty="0" err="1"/>
              <a:t>Rasinski</a:t>
            </a:r>
            <a:r>
              <a:rPr lang="en-US" sz="1600" dirty="0"/>
              <a:t>, M. Klein, S. Brezinsek, A. </a:t>
            </a:r>
            <a:r>
              <a:rPr lang="en-US" sz="1600" dirty="0" err="1"/>
              <a:t>Houben</a:t>
            </a:r>
            <a:r>
              <a:rPr lang="en-US" sz="1600" dirty="0"/>
              <a:t>, E. </a:t>
            </a:r>
            <a:r>
              <a:rPr lang="en-US" sz="1600" dirty="0" err="1"/>
              <a:t>Warketin</a:t>
            </a:r>
            <a:r>
              <a:rPr lang="en-US" sz="1600" dirty="0"/>
              <a:t>  and A. Kreter</a:t>
            </a:r>
            <a:endParaRPr lang="en-US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99036"/>
            <a:ext cx="1296144" cy="3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5" y="51470"/>
            <a:ext cx="8306017" cy="342900"/>
          </a:xfrm>
        </p:spPr>
        <p:txBody>
          <a:bodyPr/>
          <a:lstStyle/>
          <a:p>
            <a:r>
              <a:rPr lang="en-US" sz="1800" dirty="0"/>
              <a:t>Plans for 2026: Exposition of  W/B reference layers to PSI-2 plasmas</a:t>
            </a:r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4C7731C-4DDD-4C5D-BE65-DF296041A4CF}"/>
              </a:ext>
            </a:extLst>
          </p:cNvPr>
          <p:cNvSpPr txBox="1"/>
          <p:nvPr/>
        </p:nvSpPr>
        <p:spPr>
          <a:xfrm>
            <a:off x="0" y="1068270"/>
            <a:ext cx="50677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(HRS) and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(IS)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bulk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redeposited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W and B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PSI-2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sputtering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W+B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PSI-2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B I and BD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UV and VIS at different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and angular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B I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Erosion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W in linear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comparison study by impact of different gases such as Ar or Ne.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6223611-670F-4ECB-B9AE-F87AA06688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58" y="1307820"/>
            <a:ext cx="3958355" cy="131945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64884F3-2B12-40F4-B416-E13D4735EC62}"/>
              </a:ext>
            </a:extLst>
          </p:cNvPr>
          <p:cNvSpPr txBox="1"/>
          <p:nvPr/>
        </p:nvSpPr>
        <p:spPr>
          <a:xfrm>
            <a:off x="5450201" y="848203"/>
            <a:ext cx="336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Emission </a:t>
            </a:r>
            <a:r>
              <a:rPr lang="de-DE" dirty="0" err="1"/>
              <a:t>of</a:t>
            </a:r>
            <a:r>
              <a:rPr lang="de-DE" dirty="0"/>
              <a:t> BD </a:t>
            </a:r>
            <a:r>
              <a:rPr lang="de-DE" dirty="0" err="1"/>
              <a:t>molecules</a:t>
            </a:r>
            <a:r>
              <a:rPr lang="de-DE" dirty="0"/>
              <a:t> @ PSI-2</a:t>
            </a:r>
          </a:p>
        </p:txBody>
      </p:sp>
      <p:pic>
        <p:nvPicPr>
          <p:cNvPr id="20" name="Grafik 19" descr="Ein Bild, das Text, Reihe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B71CC549-66C9-42F5-9A56-CECC15308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77" y="3232003"/>
            <a:ext cx="3965251" cy="123914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EABE54C-491A-4EC9-9695-5135C95E3170}"/>
              </a:ext>
            </a:extLst>
          </p:cNvPr>
          <p:cNvSpPr txBox="1"/>
          <p:nvPr/>
        </p:nvSpPr>
        <p:spPr>
          <a:xfrm>
            <a:off x="5239038" y="2862671"/>
            <a:ext cx="350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Time-</a:t>
            </a:r>
            <a:r>
              <a:rPr lang="de-DE" dirty="0" err="1"/>
              <a:t>of</a:t>
            </a:r>
            <a:r>
              <a:rPr lang="de-DE" dirty="0"/>
              <a:t>-Flight Experiments @PSI-2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0CA2419-895E-453B-A71E-69824D7F0626}"/>
              </a:ext>
            </a:extLst>
          </p:cNvPr>
          <p:cNvSpPr txBox="1"/>
          <p:nvPr/>
        </p:nvSpPr>
        <p:spPr>
          <a:xfrm>
            <a:off x="5039296" y="4569310"/>
            <a:ext cx="41072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err="1"/>
              <a:t>Sputtering</a:t>
            </a:r>
            <a:r>
              <a:rPr lang="de-DE" sz="1050" dirty="0"/>
              <a:t> </a:t>
            </a:r>
            <a:r>
              <a:rPr lang="de-DE" sz="1050" dirty="0" err="1"/>
              <a:t>of</a:t>
            </a:r>
            <a:r>
              <a:rPr lang="de-DE" sz="1050" dirty="0"/>
              <a:t> W(</a:t>
            </a:r>
            <a:r>
              <a:rPr lang="de-DE" sz="1050" dirty="0" err="1"/>
              <a:t>poly</a:t>
            </a:r>
            <a:r>
              <a:rPr lang="de-DE" sz="1050" dirty="0"/>
              <a:t>) (solid </a:t>
            </a:r>
            <a:r>
              <a:rPr lang="de-DE" sz="1050" dirty="0" err="1"/>
              <a:t>lines</a:t>
            </a:r>
            <a:r>
              <a:rPr lang="de-DE" sz="1050" dirty="0"/>
              <a:t>) and W(111) (</a:t>
            </a:r>
            <a:r>
              <a:rPr lang="de-DE" sz="1050" dirty="0" err="1"/>
              <a:t>dashed</a:t>
            </a:r>
            <a:r>
              <a:rPr lang="de-DE" sz="1050" dirty="0"/>
              <a:t> </a:t>
            </a:r>
            <a:r>
              <a:rPr lang="de-DE" sz="1050" dirty="0" err="1"/>
              <a:t>lines</a:t>
            </a:r>
            <a:r>
              <a:rPr lang="de-DE" sz="1050" dirty="0"/>
              <a:t>) </a:t>
            </a:r>
            <a:r>
              <a:rPr lang="de-DE" sz="1050" dirty="0" err="1"/>
              <a:t>by</a:t>
            </a:r>
            <a:r>
              <a:rPr lang="de-DE" sz="1050" dirty="0"/>
              <a:t> Ne </a:t>
            </a:r>
            <a:r>
              <a:rPr lang="de-DE" sz="1050" dirty="0" err="1"/>
              <a:t>ions</a:t>
            </a:r>
            <a:r>
              <a:rPr lang="de-DE" sz="1050" dirty="0"/>
              <a:t>.</a:t>
            </a:r>
          </a:p>
          <a:p>
            <a:r>
              <a:rPr lang="de-DE" sz="1050" dirty="0"/>
              <a:t>Emission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spectral</a:t>
            </a:r>
            <a:r>
              <a:rPr lang="de-DE" sz="1050" dirty="0"/>
              <a:t> </a:t>
            </a:r>
            <a:r>
              <a:rPr lang="de-DE" sz="1050" dirty="0" err="1"/>
              <a:t>lines</a:t>
            </a:r>
            <a:r>
              <a:rPr lang="de-DE" sz="1050" dirty="0"/>
              <a:t> </a:t>
            </a:r>
            <a:r>
              <a:rPr lang="de-DE" sz="1050" dirty="0" err="1"/>
              <a:t>from</a:t>
            </a:r>
            <a:r>
              <a:rPr lang="de-DE" sz="1050" dirty="0"/>
              <a:t> different </a:t>
            </a:r>
            <a:r>
              <a:rPr lang="de-DE" sz="1050" dirty="0" err="1"/>
              <a:t>excited</a:t>
            </a:r>
            <a:r>
              <a:rPr lang="de-DE" sz="1050" dirty="0"/>
              <a:t> </a:t>
            </a:r>
            <a:r>
              <a:rPr lang="de-DE" sz="1050" dirty="0" err="1"/>
              <a:t>levels</a:t>
            </a:r>
            <a:r>
              <a:rPr lang="de-DE" sz="1050" dirty="0"/>
              <a:t> will </a:t>
            </a:r>
            <a:r>
              <a:rPr lang="de-DE" sz="1050" dirty="0" err="1"/>
              <a:t>be</a:t>
            </a:r>
            <a:r>
              <a:rPr lang="de-DE" sz="1050" dirty="0"/>
              <a:t> </a:t>
            </a:r>
            <a:r>
              <a:rPr lang="de-DE" sz="1050" dirty="0" err="1"/>
              <a:t>analyzed</a:t>
            </a:r>
            <a:r>
              <a:rPr lang="de-DE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7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7100942-6C5E-384C-24ED-F9F7D182C2F3}"/>
                  </a:ext>
                </a:extLst>
              </p:cNvPr>
              <p:cNvSpPr txBox="1"/>
              <p:nvPr/>
            </p:nvSpPr>
            <p:spPr>
              <a:xfrm>
                <a:off x="5256076" y="1314268"/>
                <a:ext cx="1944216" cy="518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5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35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de-DE" sz="135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3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35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350" dirty="0"/>
              </a:p>
            </p:txBody>
          </p:sp>
        </mc:Choice>
        <mc:Fallback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7100942-6C5E-384C-24ED-F9F7D182C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6" y="1314268"/>
                <a:ext cx="1944216" cy="518155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5E7AB3B0-4AB2-BF06-F1A5-019117B0C99B}"/>
                  </a:ext>
                </a:extLst>
              </p:cNvPr>
              <p:cNvSpPr txBox="1"/>
              <p:nvPr/>
            </p:nvSpPr>
            <p:spPr>
              <a:xfrm>
                <a:off x="7715962" y="1626502"/>
                <a:ext cx="1215809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5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1350" i="1">
                          <a:latin typeface="Cambria Math" panose="02040503050406030204" pitchFamily="18" charset="0"/>
                        </a:rPr>
                        <m:t>=460 </m:t>
                      </m:r>
                      <m:r>
                        <m:rPr>
                          <m:sty m:val="p"/>
                        </m:rPr>
                        <a:rPr lang="de-DE" sz="135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de-DE" sz="1350" dirty="0"/>
              </a:p>
            </p:txBody>
          </p:sp>
        </mc:Choice>
        <mc:Fallback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5E7AB3B0-4AB2-BF06-F1A5-019117B0C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62" y="1626502"/>
                <a:ext cx="1215809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 descr="Ein Bild, das Elektronik, Im Haus, Maschine, Computer enthält.&#10;&#10;KI-generierte Inhalte können fehlerhaft sein.">
            <a:extLst>
              <a:ext uri="{FF2B5EF4-FFF2-40B4-BE49-F238E27FC236}">
                <a16:creationId xmlns:a16="http://schemas.microsoft.com/office/drawing/2014/main" id="{C9E838D7-0B0D-C194-09D3-19651B910F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" r="2" b="20327"/>
          <a:stretch>
            <a:fillRect/>
          </a:stretch>
        </p:blipFill>
        <p:spPr>
          <a:xfrm>
            <a:off x="661355" y="1228191"/>
            <a:ext cx="2550953" cy="143419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2BD9562-F858-FEE4-C015-DD9167049748}"/>
              </a:ext>
            </a:extLst>
          </p:cNvPr>
          <p:cNvSpPr txBox="1"/>
          <p:nvPr/>
        </p:nvSpPr>
        <p:spPr>
          <a:xfrm>
            <a:off x="1174832" y="884794"/>
            <a:ext cx="1524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Operating </a:t>
            </a:r>
            <a:r>
              <a:rPr lang="de-DE" sz="1350" dirty="0" err="1"/>
              <a:t>range</a:t>
            </a:r>
            <a:r>
              <a:rPr lang="de-DE" sz="1350" dirty="0"/>
              <a:t>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95C876-84C1-2433-7CEF-B87B0B058407}"/>
              </a:ext>
            </a:extLst>
          </p:cNvPr>
          <p:cNvSpPr txBox="1"/>
          <p:nvPr/>
        </p:nvSpPr>
        <p:spPr>
          <a:xfrm>
            <a:off x="3491880" y="642789"/>
            <a:ext cx="5472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 err="1"/>
              <a:t>Chromatic</a:t>
            </a:r>
            <a:r>
              <a:rPr lang="de-DE" sz="2400" dirty="0"/>
              <a:t> </a:t>
            </a:r>
            <a:r>
              <a:rPr lang="de-DE" sz="2400" dirty="0" err="1"/>
              <a:t>aberration</a:t>
            </a:r>
            <a:r>
              <a:rPr lang="de-DE" sz="2400" dirty="0"/>
              <a:t> </a:t>
            </a:r>
            <a:r>
              <a:rPr lang="de-DE" sz="2400" dirty="0" err="1"/>
              <a:t>acts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a „</a:t>
            </a:r>
            <a:r>
              <a:rPr lang="de-DE" sz="2400" dirty="0" err="1"/>
              <a:t>filter</a:t>
            </a:r>
            <a:r>
              <a:rPr lang="de-DE" sz="2400" dirty="0"/>
              <a:t>“: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A395ACF-26E9-27FE-FACD-72DBC3E66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998" y="1894214"/>
            <a:ext cx="4624185" cy="26011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390EBA2-3FB1-0A8D-D169-775B9DE16D6B}"/>
                  </a:ext>
                </a:extLst>
              </p:cNvPr>
              <p:cNvSpPr txBox="1"/>
              <p:nvPr/>
            </p:nvSpPr>
            <p:spPr>
              <a:xfrm>
                <a:off x="-340947" y="2881242"/>
                <a:ext cx="4746945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New Focusing Lens (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OptoSigma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1st 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order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499.6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nm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=99.5 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</a:p>
              <a:p>
                <a:pPr lvl="1"/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2nd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order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249.8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nm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=90.6 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</a:p>
            </p:txBody>
          </p:sp>
        </mc:Choice>
        <mc:Fallback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390EBA2-3FB1-0A8D-D169-775B9DE16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0947" y="2881242"/>
                <a:ext cx="4746945" cy="1631216"/>
              </a:xfrm>
              <a:prstGeom prst="rect">
                <a:avLst/>
              </a:prstGeom>
              <a:blipFill>
                <a:blip r:embed="rId7"/>
                <a:stretch>
                  <a:fillRect t="-1873" r="-1284" b="-63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B50BD80A-1EAD-4097-A885-8E809CC4D57D}"/>
              </a:ext>
            </a:extLst>
          </p:cNvPr>
          <p:cNvSpPr txBox="1"/>
          <p:nvPr/>
        </p:nvSpPr>
        <p:spPr>
          <a:xfrm>
            <a:off x="521177" y="0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High Resolution „Blue“ </a:t>
            </a:r>
            <a:r>
              <a:rPr lang="de-DE" sz="3200" dirty="0" err="1"/>
              <a:t>Spectrometer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2726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B924C54-27F2-CAE1-34EC-7F33DC1D17F0}"/>
              </a:ext>
            </a:extLst>
          </p:cNvPr>
          <p:cNvSpPr/>
          <p:nvPr/>
        </p:nvSpPr>
        <p:spPr>
          <a:xfrm>
            <a:off x="4429410" y="584183"/>
            <a:ext cx="4398410" cy="19716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89F5408-CC51-2BBA-A183-4618E3D38B39}"/>
                  </a:ext>
                </a:extLst>
              </p:cNvPr>
              <p:cNvSpPr txBox="1"/>
              <p:nvPr/>
            </p:nvSpPr>
            <p:spPr>
              <a:xfrm>
                <a:off x="4939947" y="710448"/>
                <a:ext cx="3626762" cy="629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350" i="1">
                              <a:latin typeface="Cambria Math" panose="02040503050406030204" pitchFamily="18" charset="0"/>
                            </a:rPr>
                            <m:t>𝑚𝑝</m:t>
                          </m:r>
                        </m:sub>
                      </m:sSub>
                      <m:r>
                        <a:rPr lang="de-DE" sz="135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3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3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de-DE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5.73∗1.6</m:t>
                              </m:r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−19 </m:t>
                              </m:r>
                              <m:r>
                                <m:rPr>
                                  <m:sty m:val="p"/>
                                </m:rPr>
                                <a:rPr lang="de-DE" sz="13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10.8∗1.66</m:t>
                              </m:r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−27 </m:t>
                              </m:r>
                              <m:r>
                                <m:rPr>
                                  <m:sty m:val="p"/>
                                </m:rPr>
                                <a:rPr lang="de-DE" sz="13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kg</m:t>
                              </m:r>
                            </m:den>
                          </m:f>
                        </m:e>
                      </m:rad>
                      <m:r>
                        <a:rPr lang="de-DE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≈7.2 </m:t>
                      </m:r>
                      <m:r>
                        <m:rPr>
                          <m:sty m:val="p"/>
                        </m:rPr>
                        <a:rPr lang="de-DE" sz="13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  <m:r>
                        <a:rPr lang="de-DE" sz="13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de-DE" sz="13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de-DE" sz="1350" dirty="0"/>
              </a:p>
            </p:txBody>
          </p:sp>
        </mc:Choice>
        <mc:Fallback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89F5408-CC51-2BBA-A183-4618E3D38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947" y="710448"/>
                <a:ext cx="3626762" cy="629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D0D0F9B-A4EB-FAEE-6415-6C3A8B169F57}"/>
                  </a:ext>
                </a:extLst>
              </p:cNvPr>
              <p:cNvSpPr txBox="1"/>
              <p:nvPr/>
            </p:nvSpPr>
            <p:spPr>
              <a:xfrm>
                <a:off x="5018939" y="1570026"/>
                <a:ext cx="1829155" cy="361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3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DShift</m:t>
                          </m:r>
                        </m:sub>
                      </m:sSub>
                      <m:r>
                        <a:rPr lang="de-DE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350" i="1">
                                  <a:latin typeface="Cambria Math" panose="02040503050406030204" pitchFamily="18" charset="0"/>
                                </a:rPr>
                                <m:t>𝑚𝑝</m:t>
                              </m:r>
                            </m:sub>
                          </m:sSub>
                        </m:num>
                        <m:den>
                          <m: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3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de-DE" sz="13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pm</m:t>
                      </m:r>
                    </m:oMath>
                  </m:oMathPara>
                </a14:m>
                <a:endParaRPr lang="de-DE" sz="1350" dirty="0"/>
              </a:p>
            </p:txBody>
          </p:sp>
        </mc:Choice>
        <mc:Fallback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D0D0F9B-A4EB-FAEE-6415-6C3A8B169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939" y="1570026"/>
                <a:ext cx="1829155" cy="361509"/>
              </a:xfrm>
              <a:prstGeom prst="rect">
                <a:avLst/>
              </a:prstGeom>
              <a:blipFill>
                <a:blip r:embed="rId4"/>
                <a:stretch>
                  <a:fillRect l="-1667" r="-2000" b="-118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E3482FBD-366C-6B71-F86A-CE19F61EF026}"/>
              </a:ext>
            </a:extLst>
          </p:cNvPr>
          <p:cNvSpPr/>
          <p:nvPr/>
        </p:nvSpPr>
        <p:spPr>
          <a:xfrm>
            <a:off x="57609" y="584183"/>
            <a:ext cx="4165092" cy="19716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7433DB-5E74-186A-F160-5C1C794EE116}"/>
              </a:ext>
            </a:extLst>
          </p:cNvPr>
          <p:cNvSpPr txBox="1"/>
          <p:nvPr/>
        </p:nvSpPr>
        <p:spPr>
          <a:xfrm>
            <a:off x="72685" y="497274"/>
            <a:ext cx="2187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Tungsten W I 498.4 </a:t>
            </a:r>
            <a:r>
              <a:rPr lang="de-DE" sz="1350" dirty="0" err="1"/>
              <a:t>nm</a:t>
            </a:r>
            <a:endParaRPr lang="de-DE" sz="13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F79ADE8-90AF-4324-0954-2C3C78F6DD7E}"/>
                  </a:ext>
                </a:extLst>
              </p:cNvPr>
              <p:cNvSpPr txBox="1"/>
              <p:nvPr/>
            </p:nvSpPr>
            <p:spPr>
              <a:xfrm>
                <a:off x="468196" y="1581896"/>
                <a:ext cx="1960601" cy="361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3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DShift</m:t>
                          </m:r>
                        </m:sub>
                      </m:sSub>
                      <m:r>
                        <a:rPr lang="de-DE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350" i="1">
                                  <a:latin typeface="Cambria Math" panose="02040503050406030204" pitchFamily="18" charset="0"/>
                                </a:rPr>
                                <m:t>𝑚𝑝</m:t>
                              </m:r>
                            </m:sub>
                          </m:sSub>
                        </m:num>
                        <m:den>
                          <m: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3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=3.5 </m:t>
                      </m:r>
                      <m:r>
                        <m:rPr>
                          <m:sty m:val="p"/>
                        </m:rPr>
                        <a:rPr lang="de-DE" sz="13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pm</m:t>
                      </m:r>
                    </m:oMath>
                  </m:oMathPara>
                </a14:m>
                <a:endParaRPr lang="de-DE" sz="1350" dirty="0"/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F79ADE8-90AF-4324-0954-2C3C78F6D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96" y="1581896"/>
                <a:ext cx="1960601" cy="361509"/>
              </a:xfrm>
              <a:prstGeom prst="rect">
                <a:avLst/>
              </a:prstGeom>
              <a:blipFill>
                <a:blip r:embed="rId5"/>
                <a:stretch>
                  <a:fillRect l="-1869" r="-2181"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DE6AD2FF-7FFF-0306-A555-AEA1FB0A7481}"/>
                  </a:ext>
                </a:extLst>
              </p:cNvPr>
              <p:cNvSpPr txBox="1"/>
              <p:nvPr/>
            </p:nvSpPr>
            <p:spPr>
              <a:xfrm>
                <a:off x="403579" y="710447"/>
                <a:ext cx="3819122" cy="631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350" i="1">
                              <a:latin typeface="Cambria Math" panose="02040503050406030204" pitchFamily="18" charset="0"/>
                            </a:rPr>
                            <m:t>𝑚𝑝</m:t>
                          </m:r>
                        </m:sub>
                      </m:sSub>
                      <m:r>
                        <a:rPr lang="de-DE" sz="135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3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3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de-DE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8.68∗1.6</m:t>
                              </m:r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−19 </m:t>
                              </m:r>
                              <m:r>
                                <m:rPr>
                                  <m:sty m:val="p"/>
                                </m:rPr>
                                <a:rPr lang="de-DE" sz="13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183.84∗1.66</m:t>
                              </m:r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−27 </m:t>
                              </m:r>
                              <m:r>
                                <m:rPr>
                                  <m:sty m:val="p"/>
                                </m:rPr>
                                <a:rPr lang="de-DE" sz="13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kg</m:t>
                              </m:r>
                            </m:den>
                          </m:f>
                        </m:e>
                      </m:rad>
                      <m:r>
                        <a:rPr lang="de-DE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≈2.1 </m:t>
                      </m:r>
                      <m:r>
                        <m:rPr>
                          <m:sty m:val="p"/>
                        </m:rPr>
                        <a:rPr lang="de-DE" sz="13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  <m:r>
                        <a:rPr lang="de-DE" sz="13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de-DE" sz="13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de-DE" sz="1350" dirty="0"/>
              </a:p>
            </p:txBody>
          </p:sp>
        </mc:Choice>
        <mc:Fallback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DE6AD2FF-7FFF-0306-A555-AEA1FB0A7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79" y="710447"/>
                <a:ext cx="3819122" cy="631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7CD4DBC-E63C-E594-B574-2B76F79C7533}"/>
                  </a:ext>
                </a:extLst>
              </p:cNvPr>
              <p:cNvSpPr txBox="1"/>
              <p:nvPr/>
            </p:nvSpPr>
            <p:spPr>
              <a:xfrm>
                <a:off x="2444155" y="1656099"/>
                <a:ext cx="1320298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50" i="1">
                          <a:latin typeface="Cambria Math" panose="02040503050406030204" pitchFamily="18" charset="0"/>
                        </a:rPr>
                        <m:t>𝐹𝑊𝐻𝑀</m:t>
                      </m:r>
                      <m:r>
                        <a:rPr lang="de-DE" sz="1350" i="1">
                          <a:latin typeface="Cambria Math" panose="02040503050406030204" pitchFamily="18" charset="0"/>
                        </a:rPr>
                        <m:t>=3.3 </m:t>
                      </m:r>
                      <m:r>
                        <m:rPr>
                          <m:sty m:val="p"/>
                        </m:rPr>
                        <a:rPr lang="de-DE" sz="1350">
                          <a:latin typeface="Cambria Math" panose="02040503050406030204" pitchFamily="18" charset="0"/>
                        </a:rPr>
                        <m:t>pm</m:t>
                      </m:r>
                    </m:oMath>
                  </m:oMathPara>
                </a14:m>
                <a:endParaRPr lang="de-DE" sz="1350" dirty="0"/>
              </a:p>
            </p:txBody>
          </p:sp>
        </mc:Choice>
        <mc:Fallback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7CD4DBC-E63C-E594-B574-2B76F79C7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155" y="1656099"/>
                <a:ext cx="1320298" cy="207749"/>
              </a:xfrm>
              <a:prstGeom prst="rect">
                <a:avLst/>
              </a:prstGeom>
              <a:blipFill>
                <a:blip r:embed="rId7"/>
                <a:stretch>
                  <a:fillRect l="-2765" r="-2765" b="-235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482460C7-ADAE-18D5-7AFB-E02457D86F2D}"/>
              </a:ext>
            </a:extLst>
          </p:cNvPr>
          <p:cNvSpPr txBox="1"/>
          <p:nvPr/>
        </p:nvSpPr>
        <p:spPr>
          <a:xfrm>
            <a:off x="4393689" y="523539"/>
            <a:ext cx="16203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Boron</a:t>
            </a:r>
            <a:r>
              <a:rPr lang="de-DE" sz="1350" dirty="0"/>
              <a:t> B I 249.7 </a:t>
            </a:r>
            <a:r>
              <a:rPr lang="de-DE" sz="1350" dirty="0" err="1"/>
              <a:t>nm</a:t>
            </a:r>
            <a:endParaRPr lang="de-DE" sz="1350" dirty="0"/>
          </a:p>
        </p:txBody>
      </p:sp>
      <p:pic>
        <p:nvPicPr>
          <p:cNvPr id="16" name="Grafik 15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7F385D49-E888-F2F3-618C-20087E47BA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10" y="2610544"/>
            <a:ext cx="4386909" cy="2193454"/>
          </a:xfrm>
          <a:prstGeom prst="rect">
            <a:avLst/>
          </a:prstGeom>
        </p:spPr>
      </p:pic>
      <p:pic>
        <p:nvPicPr>
          <p:cNvPr id="18" name="Grafik 17" descr="Ein Bild, das Im Haus, Werkzeug, Wand, Kaputt enthält.&#10;&#10;KI-generierte Inhalte können fehlerhaft sein.">
            <a:extLst>
              <a:ext uri="{FF2B5EF4-FFF2-40B4-BE49-F238E27FC236}">
                <a16:creationId xmlns:a16="http://schemas.microsoft.com/office/drawing/2014/main" id="{A76CF1C0-504E-2D9E-049A-6BA93B7B14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7" r="2" b="1863"/>
          <a:stretch>
            <a:fillRect/>
          </a:stretch>
        </p:blipFill>
        <p:spPr>
          <a:xfrm>
            <a:off x="864681" y="2998862"/>
            <a:ext cx="2550947" cy="143419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B74AB6F-9336-6AE4-2AC4-CE2056924079}"/>
              </a:ext>
            </a:extLst>
          </p:cNvPr>
          <p:cNvSpPr txBox="1"/>
          <p:nvPr/>
        </p:nvSpPr>
        <p:spPr>
          <a:xfrm>
            <a:off x="369242" y="49028"/>
            <a:ext cx="471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Status: Line </a:t>
            </a:r>
            <a:r>
              <a:rPr lang="de-DE" sz="2400" b="1" dirty="0" err="1"/>
              <a:t>shape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sputtered</a:t>
            </a:r>
            <a:r>
              <a:rPr lang="de-DE" sz="2400" b="1" dirty="0"/>
              <a:t> B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BE447C6-0F5C-9A23-BB90-60412A7B4B19}"/>
              </a:ext>
            </a:extLst>
          </p:cNvPr>
          <p:cNvSpPr txBox="1"/>
          <p:nvPr/>
        </p:nvSpPr>
        <p:spPr>
          <a:xfrm>
            <a:off x="5394843" y="4803998"/>
            <a:ext cx="290650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/>
              <a:t>Dispersion </a:t>
            </a:r>
            <a:r>
              <a:rPr lang="de-DE" sz="1600" dirty="0" err="1"/>
              <a:t>from</a:t>
            </a:r>
            <a:r>
              <a:rPr lang="de-DE" sz="1600" dirty="0"/>
              <a:t> B HCL: 1.14 </a:t>
            </a:r>
            <a:r>
              <a:rPr lang="de-DE" sz="1600" dirty="0" err="1"/>
              <a:t>pm</a:t>
            </a:r>
            <a:r>
              <a:rPr lang="de-DE" sz="1600" dirty="0"/>
              <a:t>/</a:t>
            </a:r>
            <a:r>
              <a:rPr lang="de-DE" sz="1600" dirty="0" err="1"/>
              <a:t>px</a:t>
            </a:r>
            <a:endParaRPr lang="de-DE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DEF32194-67E7-669B-34E3-37C4BFDF9E44}"/>
                  </a:ext>
                </a:extLst>
              </p:cNvPr>
              <p:cNvSpPr txBox="1"/>
              <p:nvPr/>
            </p:nvSpPr>
            <p:spPr>
              <a:xfrm>
                <a:off x="7091593" y="1656099"/>
                <a:ext cx="1320298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5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𝐹𝑊𝐻𝑀</m:t>
                      </m:r>
                      <m:r>
                        <a:rPr lang="de-DE" sz="135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=5.7 </m:t>
                      </m:r>
                      <m:r>
                        <m:rPr>
                          <m:sty m:val="p"/>
                        </m:rPr>
                        <a:rPr lang="de-DE" sz="135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pm</m:t>
                      </m:r>
                    </m:oMath>
                  </m:oMathPara>
                </a14:m>
                <a:endParaRPr lang="de-DE" sz="135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DEF32194-67E7-669B-34E3-37C4BFDF9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593" y="1656099"/>
                <a:ext cx="1320298" cy="207749"/>
              </a:xfrm>
              <a:prstGeom prst="rect">
                <a:avLst/>
              </a:prstGeom>
              <a:blipFill>
                <a:blip r:embed="rId10"/>
                <a:stretch>
                  <a:fillRect l="-2765" r="-2765" b="-235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15D27A3F-7FEC-434F-8357-2DF917A1A0F0}"/>
              </a:ext>
            </a:extLst>
          </p:cNvPr>
          <p:cNvCxnSpPr/>
          <p:nvPr/>
        </p:nvCxnSpPr>
        <p:spPr>
          <a:xfrm>
            <a:off x="1235662" y="2931790"/>
            <a:ext cx="16092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AB7FB555-290D-449D-895A-E1D979A5BF86}"/>
              </a:ext>
            </a:extLst>
          </p:cNvPr>
          <p:cNvSpPr txBox="1"/>
          <p:nvPr/>
        </p:nvSpPr>
        <p:spPr>
          <a:xfrm>
            <a:off x="-11044" y="2540571"/>
            <a:ext cx="456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Position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lens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wavelength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13801A0-3BAD-4CE9-99E4-D88A911AFC4B}"/>
              </a:ext>
            </a:extLst>
          </p:cNvPr>
          <p:cNvSpPr txBox="1"/>
          <p:nvPr/>
        </p:nvSpPr>
        <p:spPr>
          <a:xfrm>
            <a:off x="2522633" y="4433053"/>
            <a:ext cx="8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Grating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051DB47-0CD7-4556-82BB-9863BEFA0938}"/>
              </a:ext>
            </a:extLst>
          </p:cNvPr>
          <p:cNvSpPr txBox="1"/>
          <p:nvPr/>
        </p:nvSpPr>
        <p:spPr>
          <a:xfrm>
            <a:off x="1599721" y="446845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Lens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6412766-21C7-41F3-BE29-BE63D8354C6A}"/>
              </a:ext>
            </a:extLst>
          </p:cNvPr>
          <p:cNvSpPr txBox="1"/>
          <p:nvPr/>
        </p:nvSpPr>
        <p:spPr>
          <a:xfrm>
            <a:off x="568055" y="4468452"/>
            <a:ext cx="82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to</a:t>
            </a:r>
            <a:r>
              <a:rPr lang="de-DE" dirty="0"/>
              <a:t> CCD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BFB44F6-2661-47C8-91B5-4EC14EF0740D}"/>
              </a:ext>
            </a:extLst>
          </p:cNvPr>
          <p:cNvSpPr txBox="1"/>
          <p:nvPr/>
        </p:nvSpPr>
        <p:spPr>
          <a:xfrm>
            <a:off x="2186032" y="4755115"/>
            <a:ext cx="233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motorized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2026)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AB6B124D-6B00-49A0-80F7-81BF88471A4B}"/>
              </a:ext>
            </a:extLst>
          </p:cNvPr>
          <p:cNvCxnSpPr>
            <a:cxnSpLocks/>
          </p:cNvCxnSpPr>
          <p:nvPr/>
        </p:nvCxnSpPr>
        <p:spPr>
          <a:xfrm flipH="1">
            <a:off x="3519152" y="4011910"/>
            <a:ext cx="371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8FCA8925-77E7-44FE-97D4-C59E94F45E04}"/>
              </a:ext>
            </a:extLst>
          </p:cNvPr>
          <p:cNvCxnSpPr/>
          <p:nvPr/>
        </p:nvCxnSpPr>
        <p:spPr>
          <a:xfrm>
            <a:off x="3851920" y="4011910"/>
            <a:ext cx="0" cy="743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84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EC4BF-1F32-411A-8E50-45FD63AC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342900"/>
          </a:xfrm>
        </p:spPr>
        <p:txBody>
          <a:bodyPr/>
          <a:lstStyle/>
          <a:p>
            <a:r>
              <a:rPr lang="de-DE" dirty="0"/>
              <a:t> First HRS PSI-2 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B I Lines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FFE20B-3819-427E-A50D-4DECC091D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44784"/>
            <a:ext cx="6300192" cy="307713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8235C19-58D2-40D1-90FD-6CAD1E630049}"/>
              </a:ext>
            </a:extLst>
          </p:cNvPr>
          <p:cNvSpPr txBox="1"/>
          <p:nvPr/>
        </p:nvSpPr>
        <p:spPr>
          <a:xfrm>
            <a:off x="217891" y="4269490"/>
            <a:ext cx="8708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trying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improve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statistic</a:t>
            </a:r>
            <a:r>
              <a:rPr lang="de-DE" sz="2400" dirty="0"/>
              <a:t> </a:t>
            </a:r>
            <a:r>
              <a:rPr lang="de-DE" sz="2400" dirty="0" err="1"/>
              <a:t>now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UV </a:t>
            </a:r>
            <a:r>
              <a:rPr lang="de-DE" sz="2400" dirty="0" err="1"/>
              <a:t>fibers</a:t>
            </a:r>
            <a:endParaRPr lang="de-DE" sz="2400" dirty="0"/>
          </a:p>
        </p:txBody>
      </p:sp>
      <p:pic>
        <p:nvPicPr>
          <p:cNvPr id="7" name="Grafik 6" descr="Ein Bild, das Maschine, Bautechnik, Werkzeugmaschine, Pfeife Flöte Rohr enthält.&#10;&#10;KI-generierte Inhalte können fehlerhaft sein.">
            <a:extLst>
              <a:ext uri="{FF2B5EF4-FFF2-40B4-BE49-F238E27FC236}">
                <a16:creationId xmlns:a16="http://schemas.microsoft.com/office/drawing/2014/main" id="{140B53E1-7469-493E-9475-5B3E511B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786" y="1059582"/>
            <a:ext cx="2016224" cy="26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5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4A7428-44B8-44A0-9502-48920EC25285}"/>
              </a:ext>
            </a:extLst>
          </p:cNvPr>
          <p:cNvSpPr/>
          <p:nvPr/>
        </p:nvSpPr>
        <p:spPr>
          <a:xfrm>
            <a:off x="528264" y="1448972"/>
            <a:ext cx="7446113" cy="332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dirty="0" err="1">
              <a:solidFill>
                <a:schemeClr val="accent4">
                  <a:lumMod val="75000"/>
                </a:schemeClr>
              </a:solidFill>
              <a:highlight>
                <a:srgbClr val="FF00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BB8DBD-71CE-BEE9-877C-5788962A2BE6}"/>
              </a:ext>
            </a:extLst>
          </p:cNvPr>
          <p:cNvSpPr/>
          <p:nvPr/>
        </p:nvSpPr>
        <p:spPr>
          <a:xfrm>
            <a:off x="528265" y="1101579"/>
            <a:ext cx="7446113" cy="332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dirty="0" err="1">
              <a:solidFill>
                <a:schemeClr val="accent4">
                  <a:lumMod val="75000"/>
                </a:schemeClr>
              </a:solidFill>
              <a:highlight>
                <a:srgbClr val="FF00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363F6A-0C5B-BDE5-C628-0AC48A6208AE}"/>
              </a:ext>
            </a:extLst>
          </p:cNvPr>
          <p:cNvSpPr/>
          <p:nvPr/>
        </p:nvSpPr>
        <p:spPr>
          <a:xfrm>
            <a:off x="528264" y="749112"/>
            <a:ext cx="7446114" cy="33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56CEA-DFD1-991F-0182-7B2A30C3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243001"/>
            <a:ext cx="8586788" cy="506111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Results</a:t>
            </a:r>
            <a:r>
              <a:rPr lang="de-DE" dirty="0"/>
              <a:t> Time-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flight</a:t>
            </a:r>
            <a:r>
              <a:rPr lang="de-DE" dirty="0"/>
              <a:t> </a:t>
            </a:r>
            <a:r>
              <a:rPr lang="de-DE" dirty="0" err="1"/>
              <a:t>experiment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F4A72-202A-5145-42DC-7E7923A5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B5423-7A90-9520-34EE-188CF13D4A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6</a:t>
            </a:fld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7AE995-F3DF-5E34-1AA6-97243C2BECCC}"/>
              </a:ext>
            </a:extLst>
          </p:cNvPr>
          <p:cNvSpPr txBox="1"/>
          <p:nvPr/>
        </p:nvSpPr>
        <p:spPr>
          <a:xfrm>
            <a:off x="3674903" y="4312654"/>
            <a:ext cx="1895904" cy="28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350" dirty="0" err="1"/>
              <a:t>Incident</a:t>
            </a:r>
            <a:r>
              <a:rPr lang="de-DE" sz="1350" dirty="0"/>
              <a:t> </a:t>
            </a:r>
            <a:r>
              <a:rPr lang="de-DE" sz="1350" dirty="0" err="1"/>
              <a:t>energy</a:t>
            </a:r>
            <a:r>
              <a:rPr lang="de-DE" sz="1350" dirty="0"/>
              <a:t>: 86.5 eV</a:t>
            </a:r>
            <a:endParaRPr lang="en-GB" sz="1350" dirty="0" err="1"/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113BC9C3-FB14-8DE0-F41C-0F8E1CF9E9FA}"/>
              </a:ext>
            </a:extLst>
          </p:cNvPr>
          <p:cNvSpPr txBox="1">
            <a:spLocks/>
          </p:cNvSpPr>
          <p:nvPr/>
        </p:nvSpPr>
        <p:spPr>
          <a:xfrm>
            <a:off x="304635" y="735546"/>
            <a:ext cx="8479833" cy="1388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50" dirty="0"/>
              <a:t>498.259 </a:t>
            </a:r>
            <a:r>
              <a:rPr lang="de-DE" sz="1650" dirty="0" err="1"/>
              <a:t>nm</a:t>
            </a:r>
            <a:r>
              <a:rPr lang="de-DE" sz="1650" dirty="0"/>
              <a:t>: 	</a:t>
            </a:r>
            <a:r>
              <a:rPr lang="de-DE" sz="1650" dirty="0" err="1"/>
              <a:t>A</a:t>
            </a:r>
            <a:r>
              <a:rPr lang="de-DE" sz="1050" dirty="0" err="1"/>
              <a:t>ij</a:t>
            </a:r>
            <a:r>
              <a:rPr lang="de-DE" sz="1200" dirty="0"/>
              <a:t> </a:t>
            </a:r>
            <a:r>
              <a:rPr lang="de-DE" sz="1650" dirty="0"/>
              <a:t>= 4.2e+05 s</a:t>
            </a:r>
            <a:r>
              <a:rPr lang="de-DE" sz="1650" baseline="30000" dirty="0"/>
              <a:t>-1</a:t>
            </a:r>
            <a:r>
              <a:rPr lang="de-DE" sz="1650" dirty="0"/>
              <a:t> 	τ = 1.9 </a:t>
            </a:r>
            <a:r>
              <a:rPr lang="de-DE" sz="1650" dirty="0" err="1"/>
              <a:t>μs</a:t>
            </a:r>
            <a:r>
              <a:rPr lang="de-DE" sz="1650" dirty="0"/>
              <a:t>	0.00000 – 2.48766 eV</a:t>
            </a:r>
          </a:p>
          <a:p>
            <a:r>
              <a:rPr lang="de-DE" sz="1650" dirty="0"/>
              <a:t>505.327 </a:t>
            </a:r>
            <a:r>
              <a:rPr lang="de-DE" sz="1650" dirty="0" err="1"/>
              <a:t>nm</a:t>
            </a:r>
            <a:r>
              <a:rPr lang="de-DE" sz="1650" dirty="0"/>
              <a:t>: 	</a:t>
            </a:r>
            <a:r>
              <a:rPr lang="de-DE" sz="1650" dirty="0" err="1"/>
              <a:t>A</a:t>
            </a:r>
            <a:r>
              <a:rPr lang="de-DE" sz="1050" dirty="0" err="1"/>
              <a:t>ij</a:t>
            </a:r>
            <a:r>
              <a:rPr lang="de-DE" sz="1500" dirty="0"/>
              <a:t> </a:t>
            </a:r>
            <a:r>
              <a:rPr lang="de-DE" sz="1650" dirty="0"/>
              <a:t>= 1.9e+06 s</a:t>
            </a:r>
            <a:r>
              <a:rPr lang="de-DE" sz="1650" baseline="30000" dirty="0"/>
              <a:t>-1 </a:t>
            </a:r>
            <a:r>
              <a:rPr lang="de-DE" sz="1650" dirty="0"/>
              <a:t>	τ = 0.27 </a:t>
            </a:r>
            <a:r>
              <a:rPr lang="de-DE" sz="1650" dirty="0" err="1"/>
              <a:t>μs</a:t>
            </a:r>
            <a:r>
              <a:rPr lang="de-DE" sz="1650" dirty="0"/>
              <a:t>	0.20709 – 2.65995 eV</a:t>
            </a:r>
          </a:p>
          <a:p>
            <a:r>
              <a:rPr lang="de-DE" sz="1650" dirty="0"/>
              <a:t>505.459 </a:t>
            </a:r>
            <a:r>
              <a:rPr lang="de-DE" sz="1650" dirty="0" err="1"/>
              <a:t>nm</a:t>
            </a:r>
            <a:r>
              <a:rPr lang="de-DE" sz="1650" dirty="0"/>
              <a:t>: 	</a:t>
            </a:r>
            <a:r>
              <a:rPr lang="de-DE" sz="1650" dirty="0" err="1"/>
              <a:t>A</a:t>
            </a:r>
            <a:r>
              <a:rPr lang="de-DE" sz="1050" dirty="0" err="1"/>
              <a:t>ij</a:t>
            </a:r>
            <a:r>
              <a:rPr lang="de-DE" sz="1500" dirty="0"/>
              <a:t> </a:t>
            </a:r>
            <a:r>
              <a:rPr lang="de-DE" sz="1650" dirty="0"/>
              <a:t>= 3.3e+05 s</a:t>
            </a:r>
            <a:r>
              <a:rPr lang="de-DE" sz="1650" baseline="30000" dirty="0"/>
              <a:t>-1 </a:t>
            </a:r>
            <a:r>
              <a:rPr lang="de-DE" sz="1650" dirty="0"/>
              <a:t>	τ = 3 </a:t>
            </a:r>
            <a:r>
              <a:rPr lang="de-DE" sz="1650" dirty="0" err="1"/>
              <a:t>μs</a:t>
            </a:r>
            <a:r>
              <a:rPr lang="de-DE" sz="1650" dirty="0"/>
              <a:t>	0.20709 – 2.65931 eV</a:t>
            </a:r>
          </a:p>
          <a:p>
            <a:endParaRPr lang="en-US" sz="165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066C353-91D2-60AA-1334-1A394A4F2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1" y="1931819"/>
            <a:ext cx="4578183" cy="24457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2D9F10-B0B4-F787-C796-295161D1B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044" y="1920167"/>
            <a:ext cx="4421534" cy="24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2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D593D-F349-D028-8797-ABFB5687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March 2026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60D9B-873B-4894-395B-489129E635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502" y="366703"/>
            <a:ext cx="8586787" cy="382496"/>
          </a:xfrm>
        </p:spPr>
        <p:txBody>
          <a:bodyPr>
            <a:noAutofit/>
          </a:bodyPr>
          <a:lstStyle/>
          <a:p>
            <a:r>
              <a:rPr lang="de-DE" sz="2000" dirty="0" err="1">
                <a:cs typeface="Arial" panose="020B0604020202020204" pitchFamily="34" charset="0"/>
              </a:rPr>
              <a:t>Comparison</a:t>
            </a:r>
            <a:r>
              <a:rPr lang="de-DE" sz="2000" dirty="0">
                <a:cs typeface="Arial" panose="020B0604020202020204" pitchFamily="34" charset="0"/>
              </a:rPr>
              <a:t> </a:t>
            </a:r>
            <a:r>
              <a:rPr lang="de-DE" sz="2000" dirty="0" err="1">
                <a:cs typeface="Arial" panose="020B0604020202020204" pitchFamily="34" charset="0"/>
              </a:rPr>
              <a:t>Between</a:t>
            </a:r>
            <a:r>
              <a:rPr lang="de-DE" sz="2000" dirty="0">
                <a:cs typeface="Arial" panose="020B0604020202020204" pitchFamily="34" charset="0"/>
              </a:rPr>
              <a:t> Poly- and </a:t>
            </a:r>
            <a:r>
              <a:rPr lang="de-DE" sz="2000" dirty="0" err="1">
                <a:cs typeface="Arial" panose="020B0604020202020204" pitchFamily="34" charset="0"/>
              </a:rPr>
              <a:t>Monocrystal</a:t>
            </a:r>
            <a:r>
              <a:rPr lang="de-DE" sz="2000" dirty="0">
                <a:cs typeface="Arial" panose="020B0604020202020204" pitchFamily="34" charset="0"/>
              </a:rPr>
              <a:t> Tungsten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0FDA7-352A-1120-9C94-27F652436B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7</a:t>
            </a:fld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8769B9-8619-7C2F-B22B-C9F73529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2" y="1166299"/>
            <a:ext cx="4395720" cy="2431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C6CE17-9AE7-B63F-086A-47928FBDF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191" y="1161422"/>
            <a:ext cx="4395720" cy="2431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B0400-BBE6-F8E8-1A41-B03A371CFB2E}"/>
              </a:ext>
            </a:extLst>
          </p:cNvPr>
          <p:cNvSpPr txBox="1"/>
          <p:nvPr/>
        </p:nvSpPr>
        <p:spPr>
          <a:xfrm>
            <a:off x="467544" y="4014860"/>
            <a:ext cx="7257243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/>
              <a:t>We</a:t>
            </a:r>
            <a:r>
              <a:rPr lang="de-DE" dirty="0"/>
              <a:t> do not </a:t>
            </a:r>
            <a:r>
              <a:rPr lang="de-DE" dirty="0" err="1"/>
              <a:t>entirely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confirmation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High-Res </a:t>
            </a:r>
            <a:r>
              <a:rPr lang="de-DE" dirty="0" err="1"/>
              <a:t>Result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ToF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.</a:t>
            </a:r>
          </a:p>
          <a:p>
            <a:pPr algn="l">
              <a:lnSpc>
                <a:spcPct val="95000"/>
              </a:lnSpc>
            </a:pPr>
            <a:r>
              <a:rPr lang="de-DE" dirty="0"/>
              <a:t>Further </a:t>
            </a:r>
            <a:r>
              <a:rPr lang="de-DE" dirty="0" err="1"/>
              <a:t>investigation</a:t>
            </a:r>
            <a:r>
              <a:rPr lang="de-DE" dirty="0"/>
              <a:t> still </a:t>
            </a:r>
            <a:r>
              <a:rPr lang="de-DE" dirty="0" err="1"/>
              <a:t>required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54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5" y="51470"/>
            <a:ext cx="8306017" cy="342900"/>
          </a:xfrm>
        </p:spPr>
        <p:txBody>
          <a:bodyPr/>
          <a:lstStyle/>
          <a:p>
            <a:r>
              <a:rPr lang="en-US" sz="1800" dirty="0"/>
              <a:t>Plans for 2026: Exposition of  W/B reference layers to PSI-2 plasmas</a:t>
            </a:r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4C7731C-4DDD-4C5D-BE65-DF296041A4CF}"/>
              </a:ext>
            </a:extLst>
          </p:cNvPr>
          <p:cNvSpPr txBox="1"/>
          <p:nvPr/>
        </p:nvSpPr>
        <p:spPr>
          <a:xfrm>
            <a:off x="167730" y="1203598"/>
            <a:ext cx="8946232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(HRS) and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(IS)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bulk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redeposited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W and B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in PSI-2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sputtering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W+B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in PSI-2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B I and BD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in UV and VIS at different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and angular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B I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Erosion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W in linear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comparison study by impact of different gases such as Ar or Ne.</a:t>
            </a:r>
          </a:p>
        </p:txBody>
      </p:sp>
    </p:spTree>
    <p:extLst>
      <p:ext uri="{BB962C8B-B14F-4D97-AF65-F5344CB8AC3E}">
        <p14:creationId xmlns:p14="http://schemas.microsoft.com/office/powerpoint/2010/main" val="22373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575</Words>
  <Application>Microsoft Office PowerPoint</Application>
  <PresentationFormat>Bildschirmpräsentation (16:9)</PresentationFormat>
  <Paragraphs>76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SimSun</vt:lpstr>
      <vt:lpstr>Arial</vt:lpstr>
      <vt:lpstr>Calibri</vt:lpstr>
      <vt:lpstr>Cambria Math</vt:lpstr>
      <vt:lpstr>Wingdings</vt:lpstr>
      <vt:lpstr>Office</vt:lpstr>
      <vt:lpstr>WP SP B.1 : Erosion studies for W and B layers on PSI-2  O. Marchuk, M. Sackers, M. Rasinski, M. Klein, S. Brezinsek, A. Houben, E. Warketin  and A. Kreter</vt:lpstr>
      <vt:lpstr>Plans for 2026: Exposition of  W/B reference layers to PSI-2 plasmas</vt:lpstr>
      <vt:lpstr>PowerPoint-Präsentation</vt:lpstr>
      <vt:lpstr>PowerPoint-Präsentation</vt:lpstr>
      <vt:lpstr> First HRS PSI-2 Spectra for B I Lines</vt:lpstr>
      <vt:lpstr>Results Time-of-flight experiment</vt:lpstr>
      <vt:lpstr>PowerPoint-Präsentation</vt:lpstr>
      <vt:lpstr>Plans for 2026: Exposition of  W/B reference layers to PSI-2 plasmas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Marchuk, Oleksandr</cp:lastModifiedBy>
  <cp:revision>179</cp:revision>
  <cp:lastPrinted>2014-10-16T14:51:28Z</cp:lastPrinted>
  <dcterms:created xsi:type="dcterms:W3CDTF">2020-10-16T13:52:18Z</dcterms:created>
  <dcterms:modified xsi:type="dcterms:W3CDTF">2026-04-29T08:09:35Z</dcterms:modified>
</cp:coreProperties>
</file>