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5" r:id="rId2"/>
    <p:sldId id="396" r:id="rId3"/>
    <p:sldId id="39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8EB8C-32BE-4249-8ECD-42F9D5FD8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F44090-5AF7-4979-A7AD-103C549BC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6B213C-6809-497C-B151-DD1FF354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23FCA5-69D9-4A16-8461-9BBE311D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030989-BC37-4063-9D40-60C7F18B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01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44BC5-31A4-4D13-BD76-49A8C7D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67985F-EEC8-4A49-89E5-6551D7E1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91C691-01CA-4403-8E3A-53356836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F2D069-6FA8-4CD1-94F0-5B5C3670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4172B5-9A62-4BEE-B384-B33B1EB2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8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A2B765-D8A5-4801-AF1C-F67D57C5B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4150EB-14FE-4295-BEC8-4148896B3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E5A5B4-9899-426B-9D32-F124DDD9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AD9F83-7BCA-4430-9DCD-51AC9FEF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CCFCC-D8CA-451A-B5BF-48513E6E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16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EUROfusion_content_emp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525344"/>
            <a:ext cx="12192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83432" y="192515"/>
            <a:ext cx="9451776" cy="4572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800" b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825624" y="6555770"/>
            <a:ext cx="4512994" cy="329614"/>
          </a:xfrm>
          <a:prstGeom prst="rect">
            <a:avLst/>
          </a:prstGeo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A. Hakola| WPPWIE SPB kick-off meeting | 12 February 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0" y="6590037"/>
            <a:ext cx="720080" cy="199173"/>
          </a:xfr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6D9FA1-99C7-4910-8E32-B85D378B0060}" type="slidenum">
              <a:rPr lang="en-GB">
                <a:solidFill>
                  <a:prstClr val="white"/>
                </a:solidFill>
              </a:rPr>
              <a:t>‹N°›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EUROfusion - Realising Fusion Energ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91344" y="57007"/>
            <a:ext cx="636023" cy="63602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247890" y="252412"/>
            <a:ext cx="4944110" cy="635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81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CA80B-3C4A-4331-9D4D-3BA745C4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EC815A-927E-40EA-A879-DA221AB3C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73F76F-5D5D-492C-B51A-3CBE98B9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34B907-D473-4F46-A90A-D6BF7CBF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D6714D-3D99-468D-803D-E1E6FC99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5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F82F4-970B-45EF-A10F-A1201B27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3E1851-D200-4897-9ECA-20AE51FD5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3BE8A9-6CEA-4305-AC2C-EB5E7D6C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FC9F43-655F-4F62-91CF-E6DBE02A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10AEEA-810E-41CD-A147-4F0386D7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82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14E48-D5A0-459D-8C1F-C79CFB82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064E10-A2FB-4EA0-B6B6-8DCBE6BF3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C38815-9B5C-4392-9587-B1B8E9FE2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BBA3A4-03B8-461D-BE74-36C8936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68BBC8-C4C9-4C0E-B8F1-F1474A6D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F5DFE7-C88A-4893-B298-80490F4D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B0B21-5D86-4A01-B53C-567D43F2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AADBDC-79E5-4E35-9117-A6BBBD21A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1F931E-EC63-4398-B0FA-145FD9BBF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EF9D5E-3CB3-4909-91C1-8169E301C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99DB1F-F41E-4C83-8AC3-3D56C6D90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8370E9-9F19-4A29-B855-FBC7878E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6FF6BE-CC24-40DD-8FE0-256F7D10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1ABCD3-F531-4242-8173-BC6C2586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DEC2F-7BD8-4967-9373-690D51FE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A795B6-8181-4D1C-9972-FC486DC6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D3C42-1EB1-4C45-9FD2-F7B23CCE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D91E77-6840-415A-A1D2-5003B92A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96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1704B3-DB0B-4532-8FF9-DAE14365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E3353E-3EC4-4A41-911D-2E049720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F23EEA-3C87-4B6F-AB15-B87879F1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89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4C9E7-51CE-4118-BE22-D0533F5F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F0698-E7DB-4083-AF9C-B4608F84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ABFD2E-E7A1-4547-999C-F77E7C1D6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BB7107-2EDF-4221-99F5-C3D2A6ED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694F66-C9F0-4CC2-9E09-01F3B7C6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490E3E-CC7F-4C39-88B5-C3A94DF1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32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A062D-7507-4B3F-9C1C-565F4BE4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972754-77E5-474A-A6CA-65CFE8F88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44F576-B19E-4603-8557-C7ED2425A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E550CF-C424-4E54-A252-DE594231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93B0A0-14F5-4624-A556-A36C4918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BC19E7-CF67-4AB6-87E1-10D4C904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8B101F-9CDC-4F8D-8555-CA741F59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36625F-823C-4432-837B-0D4FF392C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57AEA0-87D0-4355-9317-AEF4F00B9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1F55-BEA5-4463-980E-B2A7D1536360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B7985-874B-4438-9BE4-061CC1967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0A52E-0960-4A52-B3E5-F5F5FB21F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20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19D8C-8614-DBE4-BF3A-ACA01691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M. Diez| WPPWIE SPB kick-off meeting | 27 April 2026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31E20-0231-E697-EE4D-E6471DDA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D9FA1-99C7-4910-8E32-B85D378B0060}" type="slidenum">
              <a:rPr lang="en-GB" smtClean="0">
                <a:solidFill>
                  <a:prstClr val="white"/>
                </a:solidFill>
              </a:rPr>
              <a:t>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7122347-CE2B-6CE7-D151-8F7CF59D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92514"/>
            <a:ext cx="8283116" cy="505069"/>
          </a:xfrm>
        </p:spPr>
        <p:txBody>
          <a:bodyPr/>
          <a:lstStyle/>
          <a:p>
            <a:r>
              <a:rPr lang="fr-FR" dirty="0"/>
              <a:t>WEST </a:t>
            </a:r>
            <a:r>
              <a:rPr lang="fr-FR" dirty="0" err="1"/>
              <a:t>samples</a:t>
            </a:r>
            <a:r>
              <a:rPr lang="fr-FR" dirty="0"/>
              <a:t>: </a:t>
            </a:r>
            <a:r>
              <a:rPr lang="fr-FR" dirty="0" err="1"/>
              <a:t>analysis</a:t>
            </a:r>
            <a:r>
              <a:rPr lang="fr-FR" dirty="0"/>
              <a:t> programme in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D3968-1DBF-3374-30A0-652DAAE956AA}"/>
              </a:ext>
            </a:extLst>
          </p:cNvPr>
          <p:cNvSpPr txBox="1"/>
          <p:nvPr/>
        </p:nvSpPr>
        <p:spPr>
          <a:xfrm>
            <a:off x="0" y="867542"/>
            <a:ext cx="116096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00FF"/>
                </a:solidFill>
              </a:rPr>
              <a:t>1) IMPACT OF HIGH FLUENCE PLASMA ON THE DIVERTOR</a:t>
            </a:r>
          </a:p>
          <a:p>
            <a:endParaRPr lang="fi-FI" sz="16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/>
              <a:t>C7 (2023) high fluence PFU (PFU#484)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dirty="0"/>
              <a:t>High resolution photos, optical microscopy (</a:t>
            </a:r>
            <a:r>
              <a:rPr lang="fi-FI" u="sng" dirty="0"/>
              <a:t>CEA</a:t>
            </a:r>
            <a:r>
              <a:rPr lang="fi-FI" dirty="0"/>
              <a:t>) </a:t>
            </a:r>
            <a:r>
              <a:rPr lang="fi-FI" b="1" dirty="0">
                <a:solidFill>
                  <a:srgbClr val="00B050"/>
                </a:solidFill>
              </a:rPr>
              <a:t>done in 2025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dirty="0"/>
              <a:t>Cutting into 6 segments (</a:t>
            </a:r>
            <a:r>
              <a:rPr lang="fi-FI" u="sng" dirty="0"/>
              <a:t>CEA</a:t>
            </a:r>
            <a:r>
              <a:rPr lang="fi-FI" dirty="0"/>
              <a:t>) </a:t>
            </a:r>
            <a:r>
              <a:rPr lang="fi-FI" b="1" dirty="0">
                <a:solidFill>
                  <a:srgbClr val="00B050"/>
                </a:solidFill>
              </a:rPr>
              <a:t>done in 2025</a:t>
            </a:r>
            <a:endParaRPr lang="fi-FI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dirty="0"/>
              <a:t>Fuel retention, IBA (</a:t>
            </a:r>
            <a:r>
              <a:rPr lang="fi-FI" u="sng" dirty="0"/>
              <a:t>IST</a:t>
            </a:r>
            <a:r>
              <a:rPr lang="fi-FI" dirty="0"/>
              <a:t>) </a:t>
            </a:r>
            <a:r>
              <a:rPr lang="fi-FI" b="1" dirty="0">
                <a:solidFill>
                  <a:srgbClr val="FFC000"/>
                </a:solidFill>
              </a:rPr>
              <a:t>on going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dirty="0"/>
              <a:t>Thickness and composition of redeposited layers </a:t>
            </a:r>
            <a:r>
              <a:rPr lang="fi-FI" b="1" dirty="0">
                <a:solidFill>
                  <a:srgbClr val="FF3399"/>
                </a:solidFill>
              </a:rPr>
              <a:t>scheduled for 2026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Tof-SIMS, </a:t>
            </a:r>
            <a:r>
              <a:rPr lang="fi-FI" u="sng" dirty="0">
                <a:sym typeface="Wingdings" panose="05000000000000000000" pitchFamily="2" charset="2"/>
              </a:rPr>
              <a:t>VTT </a:t>
            </a:r>
            <a:r>
              <a:rPr lang="fi-FI" dirty="0">
                <a:sym typeface="Wingdings" panose="05000000000000000000" pitchFamily="2" charset="2"/>
              </a:rPr>
              <a:t>?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FIB, </a:t>
            </a:r>
            <a:r>
              <a:rPr lang="fi-FI" u="sng" dirty="0">
                <a:sym typeface="Wingdings" panose="05000000000000000000" pitchFamily="2" charset="2"/>
              </a:rPr>
              <a:t>MPG</a:t>
            </a:r>
            <a:r>
              <a:rPr lang="fi-FI" dirty="0">
                <a:sym typeface="Wingdings" panose="05000000000000000000" pitchFamily="2" charset="2"/>
              </a:rPr>
              <a:t> ?</a:t>
            </a:r>
            <a:endParaRPr lang="fi-FI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i-FI" dirty="0">
              <a:sym typeface="Wingdings" panose="05000000000000000000" pitchFamily="2" charset="2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i-FI" b="1" dirty="0">
              <a:sym typeface="Wingdings" panose="05000000000000000000" pitchFamily="2" charset="2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fi-FI" b="1" dirty="0"/>
              <a:t>C12 (2025) high fluence PFU (PFU#055)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i-FI" dirty="0"/>
              <a:t>Surface analysis (roughness), confocal microscopy (</a:t>
            </a:r>
            <a:r>
              <a:rPr lang="fi-FI" u="sng" dirty="0"/>
              <a:t>PIIM</a:t>
            </a:r>
            <a:r>
              <a:rPr lang="fi-FI" dirty="0"/>
              <a:t>) </a:t>
            </a:r>
            <a:r>
              <a:rPr lang="fi-FI" b="1" dirty="0">
                <a:solidFill>
                  <a:srgbClr val="FF3399"/>
                </a:solidFill>
              </a:rPr>
              <a:t>scheduled for 2026 (</a:t>
            </a:r>
            <a:r>
              <a:rPr lang="fi-FI" b="1" dirty="0">
                <a:solidFill>
                  <a:srgbClr val="00B050"/>
                </a:solidFill>
              </a:rPr>
              <a:t>done</a:t>
            </a:r>
            <a:r>
              <a:rPr lang="fi-FI" b="1" dirty="0">
                <a:solidFill>
                  <a:srgbClr val="FF3399"/>
                </a:solidFill>
              </a:rPr>
              <a:t>)</a:t>
            </a:r>
            <a:endParaRPr lang="fi-FI" dirty="0"/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i-FI" dirty="0"/>
              <a:t>High resolution photos, optical microscopy (</a:t>
            </a:r>
            <a:r>
              <a:rPr lang="fi-FI" u="sng" dirty="0"/>
              <a:t>CEA</a:t>
            </a:r>
            <a:r>
              <a:rPr lang="fi-FI" dirty="0"/>
              <a:t>) </a:t>
            </a:r>
            <a:r>
              <a:rPr lang="fi-FI" b="1" dirty="0">
                <a:solidFill>
                  <a:srgbClr val="FF3399"/>
                </a:solidFill>
              </a:rPr>
              <a:t>scheduled for 2026 (</a:t>
            </a:r>
            <a:r>
              <a:rPr lang="fi-FI" b="1" dirty="0">
                <a:solidFill>
                  <a:srgbClr val="00B050"/>
                </a:solidFill>
              </a:rPr>
              <a:t>done</a:t>
            </a:r>
            <a:r>
              <a:rPr lang="fi-FI" b="1" dirty="0">
                <a:solidFill>
                  <a:srgbClr val="FF3399"/>
                </a:solidFill>
              </a:rPr>
              <a:t>)</a:t>
            </a:r>
            <a:endParaRPr lang="fi-FI" dirty="0"/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i-FI" dirty="0"/>
              <a:t>Cutting into segments (</a:t>
            </a:r>
            <a:r>
              <a:rPr lang="fi-FI" u="sng" dirty="0"/>
              <a:t>CEA</a:t>
            </a:r>
            <a:r>
              <a:rPr lang="fi-FI" dirty="0"/>
              <a:t>) </a:t>
            </a:r>
            <a:r>
              <a:rPr lang="fi-FI" b="1" dirty="0">
                <a:solidFill>
                  <a:srgbClr val="FF3399"/>
                </a:solidFill>
              </a:rPr>
              <a:t>scheduled for 2026</a:t>
            </a:r>
            <a:endParaRPr lang="fi-FI" dirty="0"/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i-FI" dirty="0"/>
              <a:t>Fuel retention, IBA (</a:t>
            </a:r>
            <a:r>
              <a:rPr lang="fi-FI" u="sng" dirty="0"/>
              <a:t>IST</a:t>
            </a:r>
            <a:r>
              <a:rPr lang="fi-FI" dirty="0"/>
              <a:t>) </a:t>
            </a:r>
            <a:r>
              <a:rPr lang="fi-FI" b="1" dirty="0">
                <a:solidFill>
                  <a:srgbClr val="FF3399"/>
                </a:solidFill>
              </a:rPr>
              <a:t>scheduled for 2026</a:t>
            </a:r>
            <a:endParaRPr lang="fi-FI" dirty="0"/>
          </a:p>
          <a:p>
            <a:pPr marL="0" lvl="1"/>
            <a:endParaRPr lang="fi-FI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AA91784-FD0E-4CD2-8EDA-1A3E422A2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74471" y="2559134"/>
            <a:ext cx="3448306" cy="10136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B71EEB0-BD50-4C6B-8970-895682ED8F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42396" y="2595488"/>
            <a:ext cx="3448303" cy="10136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8E84447-7079-4C81-B1AD-B9EFAC5D8829}"/>
              </a:ext>
            </a:extLst>
          </p:cNvPr>
          <p:cNvSpPr txBox="1"/>
          <p:nvPr/>
        </p:nvSpPr>
        <p:spPr>
          <a:xfrm>
            <a:off x="8501314" y="4862836"/>
            <a:ext cx="121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C7 (2023)</a:t>
            </a:r>
          </a:p>
          <a:p>
            <a:pPr algn="ctr"/>
            <a:r>
              <a:rPr lang="fr-FR" dirty="0" err="1"/>
              <a:t>Attached</a:t>
            </a:r>
            <a:r>
              <a:rPr lang="fr-FR" dirty="0"/>
              <a:t> scenario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2409210-38C5-4895-A6A6-6B1DB642421F}"/>
              </a:ext>
            </a:extLst>
          </p:cNvPr>
          <p:cNvSpPr txBox="1"/>
          <p:nvPr/>
        </p:nvSpPr>
        <p:spPr>
          <a:xfrm>
            <a:off x="9626281" y="4790129"/>
            <a:ext cx="2710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/>
              <a:t>C12 (2025)</a:t>
            </a:r>
            <a:endParaRPr lang="fr-FR" dirty="0"/>
          </a:p>
          <a:p>
            <a:pPr algn="ctr"/>
            <a:r>
              <a:rPr lang="fr-FR" dirty="0"/>
              <a:t>XPR radiative scenario</a:t>
            </a:r>
          </a:p>
          <a:p>
            <a:pPr algn="ctr"/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erosion</a:t>
            </a:r>
            <a:r>
              <a:rPr lang="fr-FR" dirty="0"/>
              <a:t>?</a:t>
            </a:r>
          </a:p>
          <a:p>
            <a:pPr algn="ctr"/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redeposited</a:t>
            </a:r>
            <a:r>
              <a:rPr lang="fr-FR" dirty="0"/>
              <a:t> </a:t>
            </a:r>
            <a:r>
              <a:rPr lang="fr-FR" dirty="0" err="1"/>
              <a:t>layers</a:t>
            </a:r>
            <a:r>
              <a:rPr lang="fr-FR" dirty="0"/>
              <a:t>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210390-94C8-476A-95FD-2C8A79974C21}"/>
              </a:ext>
            </a:extLst>
          </p:cNvPr>
          <p:cNvSpPr txBox="1"/>
          <p:nvPr/>
        </p:nvSpPr>
        <p:spPr>
          <a:xfrm>
            <a:off x="9850758" y="3198167"/>
            <a:ext cx="64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48637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1">
            <a:extLst>
              <a:ext uri="{FF2B5EF4-FFF2-40B4-BE49-F238E27FC236}">
                <a16:creationId xmlns:a16="http://schemas.microsoft.com/office/drawing/2014/main" id="{2ADB2B1D-97C6-405B-8C0E-BF3B51B3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92514"/>
            <a:ext cx="8283116" cy="505069"/>
          </a:xfrm>
        </p:spPr>
        <p:txBody>
          <a:bodyPr/>
          <a:lstStyle/>
          <a:p>
            <a:r>
              <a:rPr lang="fr-FR" dirty="0"/>
              <a:t>WEST </a:t>
            </a:r>
            <a:r>
              <a:rPr lang="fr-FR" dirty="0" err="1"/>
              <a:t>samples</a:t>
            </a:r>
            <a:r>
              <a:rPr lang="fr-FR" dirty="0"/>
              <a:t>: </a:t>
            </a:r>
            <a:r>
              <a:rPr lang="fr-FR" dirty="0" err="1"/>
              <a:t>analysis</a:t>
            </a:r>
            <a:r>
              <a:rPr lang="fr-FR" dirty="0"/>
              <a:t> programme in 2026</a:t>
            </a:r>
          </a:p>
        </p:txBody>
      </p:sp>
      <p:sp>
        <p:nvSpPr>
          <p:cNvPr id="55" name="TextBox 5">
            <a:extLst>
              <a:ext uri="{FF2B5EF4-FFF2-40B4-BE49-F238E27FC236}">
                <a16:creationId xmlns:a16="http://schemas.microsoft.com/office/drawing/2014/main" id="{EF048221-0EE5-414C-8E6B-1B509B54769A}"/>
              </a:ext>
            </a:extLst>
          </p:cNvPr>
          <p:cNvSpPr txBox="1"/>
          <p:nvPr/>
        </p:nvSpPr>
        <p:spPr>
          <a:xfrm>
            <a:off x="291184" y="919847"/>
            <a:ext cx="116096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i-FI" b="1" dirty="0">
                <a:solidFill>
                  <a:srgbClr val="0000FF"/>
                </a:solidFill>
              </a:rPr>
              <a:t>2) EVALUATION OF DIVERTOR EROSION</a:t>
            </a:r>
          </a:p>
          <a:p>
            <a:endParaRPr lang="fi-FI" sz="1600" b="1" dirty="0">
              <a:solidFill>
                <a:srgbClr val="0000FF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fi-FI" b="1" dirty="0"/>
              <a:t>C9 erosion PFU (PFU#357)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dirty="0"/>
              <a:t>Depth measurement of erosion indents, confocal microscopy (</a:t>
            </a:r>
            <a:r>
              <a:rPr lang="fi-FI" u="sng" dirty="0"/>
              <a:t>CEA</a:t>
            </a:r>
            <a:r>
              <a:rPr lang="fi-FI" dirty="0"/>
              <a:t>) </a:t>
            </a:r>
            <a:r>
              <a:rPr lang="fi-FI" b="1" dirty="0">
                <a:solidFill>
                  <a:srgbClr val="00B050"/>
                </a:solidFill>
              </a:rPr>
              <a:t>done in 2024</a:t>
            </a:r>
            <a:endParaRPr lang="fi-FI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dirty="0"/>
              <a:t>Cutting into MBs and segments (</a:t>
            </a:r>
            <a:r>
              <a:rPr lang="fi-FI" u="sng" dirty="0"/>
              <a:t>CEA</a:t>
            </a:r>
            <a:r>
              <a:rPr lang="fi-FI" dirty="0"/>
              <a:t>) </a:t>
            </a:r>
            <a:r>
              <a:rPr lang="fi-FI" b="1" dirty="0">
                <a:solidFill>
                  <a:srgbClr val="00B050"/>
                </a:solidFill>
              </a:rPr>
              <a:t>done in 2025</a:t>
            </a:r>
            <a:endParaRPr lang="fi-FI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dirty="0">
                <a:sym typeface="Wingdings" panose="05000000000000000000" pitchFamily="2" charset="2"/>
              </a:rPr>
              <a:t>High resolution photos, optical microscopy (</a:t>
            </a:r>
            <a:r>
              <a:rPr lang="fi-FI" u="sng" dirty="0">
                <a:sym typeface="Wingdings" panose="05000000000000000000" pitchFamily="2" charset="2"/>
              </a:rPr>
              <a:t>CEA</a:t>
            </a:r>
            <a:r>
              <a:rPr lang="fi-FI" dirty="0">
                <a:sym typeface="Wingdings" panose="05000000000000000000" pitchFamily="2" charset="2"/>
              </a:rPr>
              <a:t>) </a:t>
            </a:r>
            <a:r>
              <a:rPr lang="fi-FI" b="1" dirty="0">
                <a:solidFill>
                  <a:srgbClr val="00B050"/>
                </a:solidFill>
              </a:rPr>
              <a:t>done in 2025</a:t>
            </a:r>
            <a:endParaRPr lang="fi-FI" dirty="0">
              <a:sym typeface="Wingdings" panose="05000000000000000000" pitchFamily="2" charset="2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dirty="0">
                <a:sym typeface="Wingdings" panose="05000000000000000000" pitchFamily="2" charset="2"/>
              </a:rPr>
              <a:t>Surface analysis of erosion indents on MB 13,14,15,16,26,28, SEM/FIB (</a:t>
            </a:r>
            <a:r>
              <a:rPr lang="fi-FI" u="sng" dirty="0">
                <a:sym typeface="Wingdings" panose="05000000000000000000" pitchFamily="2" charset="2"/>
              </a:rPr>
              <a:t>MPG</a:t>
            </a:r>
            <a:r>
              <a:rPr lang="fi-FI" dirty="0">
                <a:sym typeface="Wingdings" panose="05000000000000000000" pitchFamily="2" charset="2"/>
              </a:rPr>
              <a:t>) </a:t>
            </a:r>
            <a:r>
              <a:rPr lang="fi-FI" b="1" dirty="0">
                <a:solidFill>
                  <a:srgbClr val="FFC000"/>
                </a:solidFill>
              </a:rPr>
              <a:t>on going</a:t>
            </a:r>
          </a:p>
          <a:p>
            <a:pPr lvl="1"/>
            <a:endParaRPr lang="fi-FI" b="1" dirty="0">
              <a:sym typeface="Wingdings" panose="05000000000000000000" pitchFamily="2" charset="2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fi-FI" b="1" dirty="0"/>
              <a:t>C12 erosion PFU (PFU#356)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i-FI" dirty="0"/>
              <a:t>Depth measurement of erosion indents, confocal microscopy (</a:t>
            </a:r>
            <a:r>
              <a:rPr lang="fi-FI" u="sng" dirty="0"/>
              <a:t>CEA</a:t>
            </a:r>
            <a:r>
              <a:rPr lang="fi-FI" dirty="0"/>
              <a:t>) </a:t>
            </a:r>
            <a:r>
              <a:rPr lang="fi-FI" b="1" dirty="0">
                <a:solidFill>
                  <a:srgbClr val="FF3399"/>
                </a:solidFill>
              </a:rPr>
              <a:t>scheduled for 2026 (</a:t>
            </a:r>
            <a:r>
              <a:rPr lang="fi-FI" b="1" dirty="0">
                <a:solidFill>
                  <a:srgbClr val="00B050"/>
                </a:solidFill>
              </a:rPr>
              <a:t>done</a:t>
            </a:r>
            <a:r>
              <a:rPr lang="fi-FI" b="1" dirty="0">
                <a:solidFill>
                  <a:srgbClr val="FF3399"/>
                </a:solidFill>
              </a:rPr>
              <a:t>)</a:t>
            </a:r>
            <a:endParaRPr lang="fi-FI" dirty="0"/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i-FI" dirty="0"/>
              <a:t>Cutting into MBs and segments (</a:t>
            </a:r>
            <a:r>
              <a:rPr lang="fi-FI" u="sng" dirty="0"/>
              <a:t>CEA</a:t>
            </a:r>
            <a:r>
              <a:rPr lang="fi-FI" dirty="0"/>
              <a:t>) </a:t>
            </a:r>
            <a:r>
              <a:rPr lang="fi-FI" b="1" dirty="0">
                <a:solidFill>
                  <a:srgbClr val="FF3399"/>
                </a:solidFill>
              </a:rPr>
              <a:t>scheduled for 2026</a:t>
            </a:r>
            <a:endParaRPr lang="fi-FI" dirty="0"/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i-FI" dirty="0">
                <a:sym typeface="Wingdings" panose="05000000000000000000" pitchFamily="2" charset="2"/>
              </a:rPr>
              <a:t>High resolution photos, optical microscopy (</a:t>
            </a:r>
            <a:r>
              <a:rPr lang="fi-FI" u="sng" dirty="0">
                <a:sym typeface="Wingdings" panose="05000000000000000000" pitchFamily="2" charset="2"/>
              </a:rPr>
              <a:t>CEA</a:t>
            </a:r>
            <a:r>
              <a:rPr lang="fi-FI" dirty="0">
                <a:sym typeface="Wingdings" panose="05000000000000000000" pitchFamily="2" charset="2"/>
              </a:rPr>
              <a:t>) </a:t>
            </a:r>
            <a:r>
              <a:rPr lang="fi-FI" b="1" dirty="0">
                <a:solidFill>
                  <a:srgbClr val="FF3399"/>
                </a:solidFill>
              </a:rPr>
              <a:t>scheduled for 2026</a:t>
            </a:r>
            <a:endParaRPr lang="fi-FI" dirty="0"/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i-FI" dirty="0">
                <a:sym typeface="Wingdings" panose="05000000000000000000" pitchFamily="2" charset="2"/>
              </a:rPr>
              <a:t>Surface analysis of erosion indents on MB 14,15,16,26,28, SEM/FIB (</a:t>
            </a:r>
            <a:r>
              <a:rPr lang="fi-FI" u="sng" dirty="0">
                <a:sym typeface="Wingdings" panose="05000000000000000000" pitchFamily="2" charset="2"/>
              </a:rPr>
              <a:t>MPG</a:t>
            </a:r>
            <a:r>
              <a:rPr lang="fi-FI" dirty="0">
                <a:sym typeface="Wingdings" panose="05000000000000000000" pitchFamily="2" charset="2"/>
              </a:rPr>
              <a:t>) </a:t>
            </a:r>
            <a:r>
              <a:rPr lang="fi-FI" b="1" dirty="0">
                <a:solidFill>
                  <a:srgbClr val="FF3399"/>
                </a:solidFill>
              </a:rPr>
              <a:t>scheduled for 2026-2027</a:t>
            </a:r>
            <a:endParaRPr lang="fi-FI" dirty="0"/>
          </a:p>
          <a:p>
            <a:pPr marL="0" lvl="1"/>
            <a:endParaRPr lang="fi-FI" dirty="0"/>
          </a:p>
          <a:p>
            <a:pPr marL="0" lvl="1"/>
            <a:r>
              <a:rPr lang="fi-FI" b="1" dirty="0">
                <a:solidFill>
                  <a:srgbClr val="0000FF"/>
                </a:solidFill>
              </a:rPr>
              <a:t>3) BORONISATION SAMPLES</a:t>
            </a:r>
          </a:p>
          <a:p>
            <a:pPr marL="0" lvl="1"/>
            <a:endParaRPr lang="fi-FI" sz="1600" b="1" dirty="0">
              <a:solidFill>
                <a:srgbClr val="0000FF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fi-FI" b="1" dirty="0"/>
              <a:t>Non uniform boronisation 1-2-3 (february 2025) </a:t>
            </a:r>
            <a:r>
              <a:rPr lang="fi-FI" b="1" dirty="0">
                <a:solidFill>
                  <a:srgbClr val="00B050"/>
                </a:solidFill>
              </a:rPr>
              <a:t>done in 2025 </a:t>
            </a:r>
            <a:r>
              <a:rPr lang="fi-FI" b="1" dirty="0">
                <a:solidFill>
                  <a:srgbClr val="00B050"/>
                </a:solidFill>
                <a:sym typeface="Wingdings" panose="05000000000000000000" pitchFamily="2" charset="2"/>
              </a:rPr>
              <a:t> 2026 PSI talk</a:t>
            </a:r>
            <a:endParaRPr lang="fi-FI" b="1" dirty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fi-FI" b="1" dirty="0"/>
              <a:t>Non uniform boronisation 4-5-6 (october 2025) </a:t>
            </a:r>
            <a:r>
              <a:rPr lang="fi-FI" b="1" dirty="0">
                <a:solidFill>
                  <a:srgbClr val="FFC000"/>
                </a:solidFill>
              </a:rPr>
              <a:t>on going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fi-FI" b="1" dirty="0"/>
              <a:t>Uniform boronisation (scheduled for May 2026) </a:t>
            </a:r>
            <a:r>
              <a:rPr lang="fi-FI" b="1" dirty="0">
                <a:solidFill>
                  <a:srgbClr val="FF3399"/>
                </a:solidFill>
              </a:rPr>
              <a:t>scheduled for 2026</a:t>
            </a:r>
            <a:endParaRPr lang="fi-FI" dirty="0"/>
          </a:p>
          <a:p>
            <a:pPr marL="0" lvl="1"/>
            <a:endParaRPr lang="fi-FI" b="1" dirty="0"/>
          </a:p>
          <a:p>
            <a:pPr marL="0" lvl="1"/>
            <a:endParaRPr lang="fi-FI" b="1" dirty="0">
              <a:solidFill>
                <a:srgbClr val="0000FF"/>
              </a:solidFill>
            </a:endParaRPr>
          </a:p>
          <a:p>
            <a:pPr marL="0" lvl="1"/>
            <a:endParaRPr lang="fi-FI" dirty="0"/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5FE8E4CD-DCBD-4D80-B3A1-C42AB27B3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5421" y="697583"/>
            <a:ext cx="3241460" cy="1669956"/>
          </a:xfrm>
          <a:prstGeom prst="rect">
            <a:avLst/>
          </a:prstGeom>
          <a:effectLst/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15305FD4-046E-46AC-A631-C91DC20E9DA0}"/>
              </a:ext>
            </a:extLst>
          </p:cNvPr>
          <p:cNvSpPr txBox="1"/>
          <p:nvPr/>
        </p:nvSpPr>
        <p:spPr>
          <a:xfrm>
            <a:off x="7280636" y="5614987"/>
            <a:ext cx="4911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i-FI" dirty="0"/>
              <a:t>Fuel retention, IBA (</a:t>
            </a:r>
            <a:r>
              <a:rPr lang="fi-FI" u="sng" dirty="0"/>
              <a:t>VR, MPG, Demokritos</a:t>
            </a:r>
            <a:r>
              <a:rPr lang="fi-FI" dirty="0"/>
              <a:t>)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i-FI" dirty="0"/>
              <a:t>Thickness of B layers, FIB (</a:t>
            </a:r>
            <a:r>
              <a:rPr lang="fi-FI" u="sng" dirty="0"/>
              <a:t>IPPLM, PIIM</a:t>
            </a:r>
            <a:r>
              <a:rPr lang="fi-FI" dirty="0"/>
              <a:t>)</a:t>
            </a:r>
          </a:p>
        </p:txBody>
      </p:sp>
      <p:sp>
        <p:nvSpPr>
          <p:cNvPr id="61" name="Footer Placeholder 2">
            <a:extLst>
              <a:ext uri="{FF2B5EF4-FFF2-40B4-BE49-F238E27FC236}">
                <a16:creationId xmlns:a16="http://schemas.microsoft.com/office/drawing/2014/main" id="{77316F46-A665-409C-9A32-64C718E9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624" y="6555770"/>
            <a:ext cx="4512994" cy="329614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M. Diez| WPPWIE SPB kick-off meeting | 27 April 2026</a:t>
            </a:r>
            <a:endParaRPr lang="en-GB" dirty="0"/>
          </a:p>
        </p:txBody>
      </p: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70A08003-D95F-46AB-8C90-08CDB799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0037"/>
            <a:ext cx="720080" cy="199173"/>
          </a:xfrm>
        </p:spPr>
        <p:txBody>
          <a:bodyPr/>
          <a:lstStyle/>
          <a:p>
            <a:pPr>
              <a:defRPr/>
            </a:pPr>
            <a:fld id="{6A6D9FA1-99C7-4910-8E32-B85D378B0060}" type="slidenum">
              <a:rPr lang="en-GB" smtClean="0">
                <a:solidFill>
                  <a:prstClr val="white"/>
                </a:solidFill>
              </a:rPr>
              <a:t>2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0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0FFB58-EBE9-44C0-88D4-AB2AEC91D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0" r="8007" b="29881"/>
          <a:stretch/>
        </p:blipFill>
        <p:spPr>
          <a:xfrm rot="10800000">
            <a:off x="2375976" y="4075350"/>
            <a:ext cx="9333832" cy="89812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EEAC67A-DF84-4002-A250-5574656B8B5C}"/>
              </a:ext>
            </a:extLst>
          </p:cNvPr>
          <p:cNvSpPr txBox="1"/>
          <p:nvPr/>
        </p:nvSpPr>
        <p:spPr>
          <a:xfrm>
            <a:off x="4321216" y="4658893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264492-9590-4CBA-B3B6-9077A082C193}"/>
              </a:ext>
            </a:extLst>
          </p:cNvPr>
          <p:cNvSpPr txBox="1"/>
          <p:nvPr/>
        </p:nvSpPr>
        <p:spPr>
          <a:xfrm>
            <a:off x="5624756" y="4655359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13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3287A7-3267-496E-B0B1-73F51A43CB6D}"/>
              </a:ext>
            </a:extLst>
          </p:cNvPr>
          <p:cNvSpPr txBox="1"/>
          <p:nvPr/>
        </p:nvSpPr>
        <p:spPr>
          <a:xfrm>
            <a:off x="6989013" y="4687513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C7D085-C584-429A-BB09-187CF957F4A5}"/>
              </a:ext>
            </a:extLst>
          </p:cNvPr>
          <p:cNvSpPr txBox="1"/>
          <p:nvPr/>
        </p:nvSpPr>
        <p:spPr>
          <a:xfrm>
            <a:off x="8297325" y="4687965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25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635DC57-CB10-4F7B-AAAD-8F514AE8CE2D}"/>
              </a:ext>
            </a:extLst>
          </p:cNvPr>
          <p:cNvSpPr txBox="1"/>
          <p:nvPr/>
        </p:nvSpPr>
        <p:spPr>
          <a:xfrm>
            <a:off x="9333829" y="4659684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30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F0E640-9CEC-4A5C-A07F-34C923A88C03}"/>
              </a:ext>
            </a:extLst>
          </p:cNvPr>
          <p:cNvSpPr txBox="1"/>
          <p:nvPr/>
        </p:nvSpPr>
        <p:spPr>
          <a:xfrm>
            <a:off x="10502600" y="4695589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35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75BF02E-5D90-466B-AB28-E329F9A0891C}"/>
              </a:ext>
            </a:extLst>
          </p:cNvPr>
          <p:cNvCxnSpPr/>
          <p:nvPr/>
        </p:nvCxnSpPr>
        <p:spPr>
          <a:xfrm>
            <a:off x="4283508" y="3951796"/>
            <a:ext cx="0" cy="1056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92BCA15-4C6F-47C3-BEDD-82EDA7A34E94}"/>
              </a:ext>
            </a:extLst>
          </p:cNvPr>
          <p:cNvCxnSpPr/>
          <p:nvPr/>
        </p:nvCxnSpPr>
        <p:spPr>
          <a:xfrm>
            <a:off x="5639013" y="3939173"/>
            <a:ext cx="0" cy="105611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991CADA-4506-4709-AE8C-0EB36D5BA633}"/>
              </a:ext>
            </a:extLst>
          </p:cNvPr>
          <p:cNvCxnSpPr/>
          <p:nvPr/>
        </p:nvCxnSpPr>
        <p:spPr>
          <a:xfrm>
            <a:off x="7005175" y="3939173"/>
            <a:ext cx="0" cy="105611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4262921-E2FB-4A31-AE05-AA2FD802C203}"/>
              </a:ext>
            </a:extLst>
          </p:cNvPr>
          <p:cNvCxnSpPr/>
          <p:nvPr/>
        </p:nvCxnSpPr>
        <p:spPr>
          <a:xfrm>
            <a:off x="8347584" y="3939173"/>
            <a:ext cx="0" cy="105611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8BCF15E-2476-419C-B00C-79C046D21FF4}"/>
              </a:ext>
            </a:extLst>
          </p:cNvPr>
          <p:cNvCxnSpPr/>
          <p:nvPr/>
        </p:nvCxnSpPr>
        <p:spPr>
          <a:xfrm>
            <a:off x="9706359" y="3930583"/>
            <a:ext cx="0" cy="1056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797D978-C3A1-410F-82B8-97F4236C3036}"/>
              </a:ext>
            </a:extLst>
          </p:cNvPr>
          <p:cNvSpPr txBox="1"/>
          <p:nvPr/>
        </p:nvSpPr>
        <p:spPr>
          <a:xfrm>
            <a:off x="5337085" y="4657408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12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77307A5-5AE9-4906-A264-CAB47D6A5291}"/>
              </a:ext>
            </a:extLst>
          </p:cNvPr>
          <p:cNvSpPr txBox="1"/>
          <p:nvPr/>
        </p:nvSpPr>
        <p:spPr>
          <a:xfrm>
            <a:off x="6673467" y="4682807"/>
            <a:ext cx="456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18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0C2B37C-80B7-431C-B709-A07982023835}"/>
              </a:ext>
            </a:extLst>
          </p:cNvPr>
          <p:cNvSpPr txBox="1"/>
          <p:nvPr/>
        </p:nvSpPr>
        <p:spPr>
          <a:xfrm>
            <a:off x="8009022" y="4678787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CA71A71-3389-42A4-BF79-56E996DB90ED}"/>
              </a:ext>
            </a:extLst>
          </p:cNvPr>
          <p:cNvSpPr txBox="1"/>
          <p:nvPr/>
        </p:nvSpPr>
        <p:spPr>
          <a:xfrm>
            <a:off x="9596001" y="4669360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D4D9832-0BD5-4907-BABE-2384AC0688DD}"/>
              </a:ext>
            </a:extLst>
          </p:cNvPr>
          <p:cNvSpPr txBox="1"/>
          <p:nvPr/>
        </p:nvSpPr>
        <p:spPr>
          <a:xfrm>
            <a:off x="522370" y="4104884"/>
            <a:ext cx="189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PFU#055</a:t>
            </a:r>
          </a:p>
          <a:p>
            <a:r>
              <a:rPr lang="fr-FR" dirty="0"/>
              <a:t>C12 high fluence </a:t>
            </a:r>
            <a:r>
              <a:rPr lang="fr-FR" dirty="0" err="1"/>
              <a:t>campaign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1BE25EA-A36A-4431-A9EA-F535CD7C72EF}"/>
              </a:ext>
            </a:extLst>
          </p:cNvPr>
          <p:cNvSpPr txBox="1"/>
          <p:nvPr/>
        </p:nvSpPr>
        <p:spPr>
          <a:xfrm>
            <a:off x="522370" y="5534625"/>
            <a:ext cx="1735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PFU#356</a:t>
            </a:r>
          </a:p>
          <a:p>
            <a:r>
              <a:rPr lang="fr-FR" dirty="0"/>
              <a:t>C12 </a:t>
            </a:r>
            <a:r>
              <a:rPr lang="fr-FR" dirty="0" err="1"/>
              <a:t>erosion</a:t>
            </a:r>
            <a:r>
              <a:rPr lang="fr-FR" dirty="0"/>
              <a:t> PFU</a:t>
            </a:r>
          </a:p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CA3DAEC-33FA-447F-9852-B9A29C793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0" t="8309" r="8007" b="29881"/>
          <a:stretch/>
        </p:blipFill>
        <p:spPr>
          <a:xfrm rot="10800000">
            <a:off x="2375976" y="5693945"/>
            <a:ext cx="9333832" cy="79169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6B9564E-1453-4E50-8BE9-3A426F051204}"/>
              </a:ext>
            </a:extLst>
          </p:cNvPr>
          <p:cNvSpPr txBox="1"/>
          <p:nvPr/>
        </p:nvSpPr>
        <p:spPr>
          <a:xfrm>
            <a:off x="4001580" y="4667489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0342B88-B088-4050-B030-E03573765CE3}"/>
              </a:ext>
            </a:extLst>
          </p:cNvPr>
          <p:cNvCxnSpPr/>
          <p:nvPr/>
        </p:nvCxnSpPr>
        <p:spPr>
          <a:xfrm>
            <a:off x="4290443" y="3947249"/>
            <a:ext cx="0" cy="105611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DA86580-78C2-4FE5-AADC-58A485B0870B}"/>
              </a:ext>
            </a:extLst>
          </p:cNvPr>
          <p:cNvCxnSpPr/>
          <p:nvPr/>
        </p:nvCxnSpPr>
        <p:spPr>
          <a:xfrm>
            <a:off x="9713294" y="3926036"/>
            <a:ext cx="0" cy="105611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2CFC9D2-EA5D-4EF6-A9D8-4AD816FCEDA6}"/>
              </a:ext>
            </a:extLst>
          </p:cNvPr>
          <p:cNvSpPr/>
          <p:nvPr/>
        </p:nvSpPr>
        <p:spPr>
          <a:xfrm>
            <a:off x="9027921" y="5785404"/>
            <a:ext cx="216000" cy="561083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80DAA60-73C6-4886-B22B-A0B02DB78A3C}"/>
              </a:ext>
            </a:extLst>
          </p:cNvPr>
          <p:cNvSpPr txBox="1"/>
          <p:nvPr/>
        </p:nvSpPr>
        <p:spPr>
          <a:xfrm>
            <a:off x="5315275" y="5532308"/>
            <a:ext cx="1313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12-13-14-15-16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98932E-B1F7-4E21-A2B4-940669DCF595}"/>
              </a:ext>
            </a:extLst>
          </p:cNvPr>
          <p:cNvSpPr/>
          <p:nvPr/>
        </p:nvSpPr>
        <p:spPr>
          <a:xfrm>
            <a:off x="8577206" y="5785403"/>
            <a:ext cx="216000" cy="561083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0255D63-AE74-4383-932E-F7E892F65ABF}"/>
              </a:ext>
            </a:extLst>
          </p:cNvPr>
          <p:cNvSpPr txBox="1"/>
          <p:nvPr/>
        </p:nvSpPr>
        <p:spPr>
          <a:xfrm>
            <a:off x="8953407" y="5498867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28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AA1CAE-DA02-4B0C-B5DA-B03BBB421CC1}"/>
              </a:ext>
            </a:extLst>
          </p:cNvPr>
          <p:cNvSpPr/>
          <p:nvPr/>
        </p:nvSpPr>
        <p:spPr>
          <a:xfrm>
            <a:off x="5834357" y="5799802"/>
            <a:ext cx="731817" cy="540000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31664A4-F430-4D8D-AC4E-8C881B955592}"/>
              </a:ext>
            </a:extLst>
          </p:cNvPr>
          <p:cNvSpPr txBox="1"/>
          <p:nvPr/>
        </p:nvSpPr>
        <p:spPr>
          <a:xfrm>
            <a:off x="8484502" y="5507523"/>
            <a:ext cx="965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26  25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140EE1-93D5-4212-951A-A247A7D06AB6}"/>
              </a:ext>
            </a:extLst>
          </p:cNvPr>
          <p:cNvSpPr/>
          <p:nvPr/>
        </p:nvSpPr>
        <p:spPr>
          <a:xfrm>
            <a:off x="3378049" y="5830426"/>
            <a:ext cx="216000" cy="504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EF5A4A3-B0CF-4822-A849-39ADAA134B7D}"/>
              </a:ext>
            </a:extLst>
          </p:cNvPr>
          <p:cNvSpPr txBox="1"/>
          <p:nvPr/>
        </p:nvSpPr>
        <p:spPr>
          <a:xfrm>
            <a:off x="3333922" y="5522649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3    4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E47B923-8964-400E-B449-560EF9B591C2}"/>
              </a:ext>
            </a:extLst>
          </p:cNvPr>
          <p:cNvSpPr txBox="1"/>
          <p:nvPr/>
        </p:nvSpPr>
        <p:spPr>
          <a:xfrm>
            <a:off x="4496914" y="5525723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8 - 9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829F0F-FB56-428A-B107-DB6569C63451}"/>
              </a:ext>
            </a:extLst>
          </p:cNvPr>
          <p:cNvSpPr/>
          <p:nvPr/>
        </p:nvSpPr>
        <p:spPr>
          <a:xfrm>
            <a:off x="4740764" y="5822811"/>
            <a:ext cx="216000" cy="504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899F16-3DA2-4EE1-8556-E90663C226C6}"/>
              </a:ext>
            </a:extLst>
          </p:cNvPr>
          <p:cNvSpPr/>
          <p:nvPr/>
        </p:nvSpPr>
        <p:spPr>
          <a:xfrm>
            <a:off x="7221455" y="5803058"/>
            <a:ext cx="216000" cy="540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AAA9B41-136B-4F03-95EB-C3B0709A0C4F}"/>
              </a:ext>
            </a:extLst>
          </p:cNvPr>
          <p:cNvSpPr txBox="1"/>
          <p:nvPr/>
        </p:nvSpPr>
        <p:spPr>
          <a:xfrm>
            <a:off x="7155669" y="5505891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B7F8F5-360C-461A-A393-22DC48F939E6}"/>
              </a:ext>
            </a:extLst>
          </p:cNvPr>
          <p:cNvSpPr/>
          <p:nvPr/>
        </p:nvSpPr>
        <p:spPr>
          <a:xfrm>
            <a:off x="8820887" y="5801039"/>
            <a:ext cx="216000" cy="540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C07754-8470-4592-BE1A-78505D0F368D}"/>
              </a:ext>
            </a:extLst>
          </p:cNvPr>
          <p:cNvSpPr/>
          <p:nvPr/>
        </p:nvSpPr>
        <p:spPr>
          <a:xfrm>
            <a:off x="10389196" y="5777944"/>
            <a:ext cx="216000" cy="576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52A06B3-DD2C-4BDA-8F38-2BC453266D6C}"/>
              </a:ext>
            </a:extLst>
          </p:cNvPr>
          <p:cNvSpPr txBox="1"/>
          <p:nvPr/>
        </p:nvSpPr>
        <p:spPr>
          <a:xfrm>
            <a:off x="10327284" y="5496301"/>
            <a:ext cx="57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1400" dirty="0">
                <a:solidFill>
                  <a:prstClr val="black"/>
                </a:solidFill>
                <a:latin typeface="Calibri"/>
              </a:rPr>
              <a:t>34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3E244C-C4F8-44AF-AEB5-F55F88F252BB}"/>
              </a:ext>
            </a:extLst>
          </p:cNvPr>
          <p:cNvSpPr/>
          <p:nvPr/>
        </p:nvSpPr>
        <p:spPr>
          <a:xfrm>
            <a:off x="5624516" y="5813668"/>
            <a:ext cx="216000" cy="504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0F87EA-5589-4114-86DB-93E280B840EF}"/>
              </a:ext>
            </a:extLst>
          </p:cNvPr>
          <p:cNvSpPr/>
          <p:nvPr/>
        </p:nvSpPr>
        <p:spPr>
          <a:xfrm>
            <a:off x="4506615" y="5811618"/>
            <a:ext cx="216000" cy="504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8E18A0-EEF1-43C7-9724-4E15A33D488A}"/>
              </a:ext>
            </a:extLst>
          </p:cNvPr>
          <p:cNvSpPr/>
          <p:nvPr/>
        </p:nvSpPr>
        <p:spPr>
          <a:xfrm>
            <a:off x="3612740" y="5830426"/>
            <a:ext cx="216000" cy="504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8B88493E-7246-4CCB-8A40-5B4FE05A4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/>
          <a:stretch/>
        </p:blipFill>
        <p:spPr>
          <a:xfrm rot="5400000">
            <a:off x="107187" y="1173628"/>
            <a:ext cx="2912762" cy="2356840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1CB73534-0202-44F3-827F-5EBA4DE0CA78}"/>
              </a:ext>
            </a:extLst>
          </p:cNvPr>
          <p:cNvSpPr txBox="1"/>
          <p:nvPr/>
        </p:nvSpPr>
        <p:spPr>
          <a:xfrm>
            <a:off x="2858029" y="964504"/>
            <a:ext cx="9158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fi-FI" b="1" dirty="0">
                <a:solidFill>
                  <a:srgbClr val="0000FF"/>
                </a:solidFill>
              </a:rPr>
              <a:t>4) </a:t>
            </a:r>
            <a:r>
              <a:rPr lang="fr-FR" b="1" dirty="0">
                <a:solidFill>
                  <a:srgbClr val="0000FF"/>
                </a:solidFill>
              </a:rPr>
              <a:t>PURCHASE OF A NEW CUTTING MACHINE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Get the machine operational (safety documentation, first trials with non-activated W)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dirty="0"/>
              <a:t>Move it to a controlled area for activated materials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dirty="0"/>
              <a:t>Cutting campaign </a:t>
            </a:r>
            <a:r>
              <a:rPr lang="fi-FI" b="1" dirty="0">
                <a:solidFill>
                  <a:srgbClr val="FF3399"/>
                </a:solidFill>
              </a:rPr>
              <a:t>scheduled for June-July 2026 ?</a:t>
            </a:r>
            <a:endParaRPr lang="fi-FI" dirty="0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75F11B44-07F3-461C-9092-55FB9587F27A}"/>
              </a:ext>
            </a:extLst>
          </p:cNvPr>
          <p:cNvSpPr txBox="1">
            <a:spLocks/>
          </p:cNvSpPr>
          <p:nvPr/>
        </p:nvSpPr>
        <p:spPr bwMode="auto">
          <a:xfrm>
            <a:off x="983432" y="192514"/>
            <a:ext cx="8283116" cy="505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fr-FR"/>
              <a:t>WEST samples: analysis programme in 2026</a:t>
            </a:r>
            <a:endParaRPr lang="fr-FR" dirty="0"/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1331691B-BA30-40E3-9A71-F270ED855F07}"/>
              </a:ext>
            </a:extLst>
          </p:cNvPr>
          <p:cNvGrpSpPr/>
          <p:nvPr/>
        </p:nvGrpSpPr>
        <p:grpSpPr>
          <a:xfrm>
            <a:off x="9135921" y="2848765"/>
            <a:ext cx="3056076" cy="861774"/>
            <a:chOff x="7048765" y="2680194"/>
            <a:chExt cx="4661236" cy="861774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0E1F763-351B-46E9-945A-A3F8192ED67F}"/>
                </a:ext>
              </a:extLst>
            </p:cNvPr>
            <p:cNvSpPr txBox="1"/>
            <p:nvPr/>
          </p:nvSpPr>
          <p:spPr>
            <a:xfrm>
              <a:off x="7354654" y="2680194"/>
              <a:ext cx="435534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Qualification LIBS (CORIA)</a:t>
              </a:r>
            </a:p>
            <a:p>
              <a:r>
                <a:rPr lang="fr-FR" sz="1600" dirty="0"/>
                <a:t>Emissivité (IUSTI)</a:t>
              </a:r>
            </a:p>
            <a:p>
              <a:r>
                <a:rPr lang="fr-FR" sz="1600" dirty="0"/>
                <a:t>Erosion indents (PWIE, MPG)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08794F3-D4DB-4AB3-9934-F311B0258E49}"/>
                </a:ext>
              </a:extLst>
            </p:cNvPr>
            <p:cNvSpPr/>
            <p:nvPr/>
          </p:nvSpPr>
          <p:spPr>
            <a:xfrm>
              <a:off x="7065002" y="2985002"/>
              <a:ext cx="285855" cy="156857"/>
            </a:xfrm>
            <a:prstGeom prst="rect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B2F1C8-4E96-4F80-97DF-8FEAFE18D028}"/>
                </a:ext>
              </a:extLst>
            </p:cNvPr>
            <p:cNvSpPr/>
            <p:nvPr/>
          </p:nvSpPr>
          <p:spPr>
            <a:xfrm>
              <a:off x="7048765" y="3259226"/>
              <a:ext cx="285855" cy="156857"/>
            </a:xfrm>
            <a:prstGeom prst="rect">
              <a:avLst/>
            </a:prstGeom>
            <a:solidFill>
              <a:srgbClr val="0000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7C24B75-ABDF-47AD-A842-99120FE9BC28}"/>
                </a:ext>
              </a:extLst>
            </p:cNvPr>
            <p:cNvSpPr/>
            <p:nvPr/>
          </p:nvSpPr>
          <p:spPr>
            <a:xfrm>
              <a:off x="7048765" y="2727359"/>
              <a:ext cx="302091" cy="20184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59" name="Footer Placeholder 2">
            <a:extLst>
              <a:ext uri="{FF2B5EF4-FFF2-40B4-BE49-F238E27FC236}">
                <a16:creationId xmlns:a16="http://schemas.microsoft.com/office/drawing/2014/main" id="{C62CA8FD-6F7A-4B45-827D-CFC7614E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624" y="6555770"/>
            <a:ext cx="4512994" cy="329614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M. Diez| WPPWIE SPB kick-off meeting | 27 April 2026</a:t>
            </a:r>
            <a:endParaRPr lang="en-GB" dirty="0"/>
          </a:p>
        </p:txBody>
      </p: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A24A2FE4-0421-4A3E-A820-08F07892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0037"/>
            <a:ext cx="720080" cy="199173"/>
          </a:xfrm>
        </p:spPr>
        <p:txBody>
          <a:bodyPr/>
          <a:lstStyle/>
          <a:p>
            <a:pPr>
              <a:defRPr/>
            </a:pPr>
            <a:fld id="{6A6D9FA1-99C7-4910-8E32-B85D378B0060}" type="slidenum">
              <a:rPr lang="en-GB" smtClean="0">
                <a:solidFill>
                  <a:prstClr val="white"/>
                </a:solidFill>
              </a:rPr>
              <a:t>3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092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498</Words>
  <Application>Microsoft Office PowerPoint</Application>
  <PresentationFormat>Grand écran</PresentationFormat>
  <Paragraphs>83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Wingdings</vt:lpstr>
      <vt:lpstr>Thème Office</vt:lpstr>
      <vt:lpstr>WEST samples: analysis programme in 2026</vt:lpstr>
      <vt:lpstr>WEST samples: analysis programme in 2026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Priorities for WEST analyses</dc:title>
  <dc:creator>DIEZ Mathilde</dc:creator>
  <cp:lastModifiedBy>DIEZ Mathilde</cp:lastModifiedBy>
  <cp:revision>29</cp:revision>
  <dcterms:created xsi:type="dcterms:W3CDTF">2026-02-23T08:23:47Z</dcterms:created>
  <dcterms:modified xsi:type="dcterms:W3CDTF">2026-04-27T20:12:00Z</dcterms:modified>
</cp:coreProperties>
</file>