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5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2" y="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18EB8C-32BE-4249-8ECD-42F9D5FD86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F44090-5AF7-4979-A7AD-103C549BCF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6B213C-6809-497C-B151-DD1FF354D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1F55-BEA5-4463-980E-B2A7D1536360}" type="datetimeFigureOut">
              <a:rPr lang="fr-FR" smtClean="0"/>
              <a:t>28/04/2026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23FCA5-69D9-4A16-8461-9BBE311D9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030989-BC37-4063-9D40-60C7F18BF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DF0-B447-41DB-A528-CD41828392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010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944BC5-31A4-4D13-BD76-49A8C7D2F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F67985F-EEC8-4A49-89E5-6551D7E18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91C691-01CA-4403-8E3A-53356836E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1F55-BEA5-4463-980E-B2A7D1536360}" type="datetimeFigureOut">
              <a:rPr lang="fr-FR" smtClean="0"/>
              <a:t>28/04/2026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F2D069-6FA8-4CD1-94F0-5B5C36700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4172B5-9A62-4BEE-B384-B33B1EB28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DF0-B447-41DB-A528-CD41828392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488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EA2B765-D8A5-4801-AF1C-F67D57C5B9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94150EB-14FE-4295-BEC8-4148896B3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E5A5B4-9899-426B-9D32-F124DDD9A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1F55-BEA5-4463-980E-B2A7D1536360}" type="datetimeFigureOut">
              <a:rPr lang="fr-FR" smtClean="0"/>
              <a:t>28/04/2026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AD9F83-7BCA-4430-9DCD-51AC9FEF0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2CCFCC-D8CA-451A-B5BF-48513E6E3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DF0-B447-41DB-A528-CD41828392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8166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EUROfusion_content_empt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6525344"/>
            <a:ext cx="12192000" cy="3326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i="0" u="none" strike="noStrike" cap="none" spc="0">
              <a:ln>
                <a:noFill/>
              </a:ln>
              <a:solidFill>
                <a:prstClr val="white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983432" y="192515"/>
            <a:ext cx="9451776" cy="457200"/>
          </a:xfrm>
        </p:spPr>
        <p:txBody>
          <a:bodyPr>
            <a:noAutofit/>
          </a:bodyPr>
          <a:lstStyle>
            <a:lvl1pPr algn="l">
              <a:lnSpc>
                <a:spcPts val="2400"/>
              </a:lnSpc>
              <a:defRPr sz="2800" b="1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>
          <a:xfrm>
            <a:off x="825624" y="6555770"/>
            <a:ext cx="4512994" cy="329614"/>
          </a:xfrm>
          <a:prstGeom prst="rect">
            <a:avLst/>
          </a:prstGeom>
        </p:spPr>
        <p:txBody>
          <a:bodyPr anchor="t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>
                <a:solidFill>
                  <a:prstClr val="white"/>
                </a:solidFill>
              </a:rPr>
              <a:t>A. Hakola| WPPWIE SPB kick-off meeting | 12 February 2025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0" y="6590037"/>
            <a:ext cx="720080" cy="199173"/>
          </a:xfrm>
        </p:spPr>
        <p:txBody>
          <a:bodyPr anchor="ctr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A6D9FA1-99C7-4910-8E32-B85D378B0060}" type="slidenum">
              <a:rPr lang="en-GB">
                <a:solidFill>
                  <a:prstClr val="white"/>
                </a:solidFill>
              </a:rPr>
              <a:t>‹N°›</a:t>
            </a:fld>
            <a:endParaRPr lang="en-GB">
              <a:solidFill>
                <a:prstClr val="white"/>
              </a:solidFill>
            </a:endParaRPr>
          </a:p>
        </p:txBody>
      </p:sp>
      <p:pic>
        <p:nvPicPr>
          <p:cNvPr id="1026" name="Picture 2" descr="EUROfusion - Realising Fusion Energy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91344" y="57007"/>
            <a:ext cx="636023" cy="636023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7247890" y="252412"/>
            <a:ext cx="4944110" cy="6353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481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CCA80B-3C4A-4331-9D4D-3BA745C49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EC815A-927E-40EA-A879-DA221AB3CB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73F76F-5D5D-492C-B51A-3CBE98B96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1F55-BEA5-4463-980E-B2A7D1536360}" type="datetimeFigureOut">
              <a:rPr lang="fr-FR" smtClean="0"/>
              <a:t>28/04/2026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34B907-D473-4F46-A90A-D6BF7CBF8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D6714D-3D99-468D-803D-E1E6FC99E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DF0-B447-41DB-A528-CD41828392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955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CF82F4-970B-45EF-A10F-A1201B27B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3E1851-D200-4897-9ECA-20AE51FD5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3BE8A9-6CEA-4305-AC2C-EB5E7D6C2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1F55-BEA5-4463-980E-B2A7D1536360}" type="datetimeFigureOut">
              <a:rPr lang="fr-FR" smtClean="0"/>
              <a:t>28/04/2026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FC9F43-655F-4F62-91CF-E6DBE02A0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10AEEA-810E-41CD-A147-4F0386D72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DF0-B447-41DB-A528-CD41828392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0822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C14E48-D5A0-459D-8C1F-C79CFB826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064E10-A2FB-4EA0-B6B6-8DCBE6BF34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EC38815-9B5C-4392-9587-B1B8E9FE22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BBA3A4-03B8-461D-BE74-36C89368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1F55-BEA5-4463-980E-B2A7D1536360}" type="datetimeFigureOut">
              <a:rPr lang="fr-FR" smtClean="0"/>
              <a:t>28/04/2026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68BBC8-C4C9-4C0E-B8F1-F1474A6D2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F5DFE7-C88A-4893-B298-80490F4D6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DF0-B447-41DB-A528-CD41828392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53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5B0B21-5D86-4A01-B53C-567D43F2D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0AADBDC-79E5-4E35-9117-A6BBBD21A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1F931E-EC63-4398-B0FA-145FD9BBF1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2EF9D5E-3CB3-4909-91C1-8169E301CE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499DB1F-F41E-4C83-8AC3-3D56C6D904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98370E9-9F19-4A29-B855-FBC7878E3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1F55-BEA5-4463-980E-B2A7D1536360}" type="datetimeFigureOut">
              <a:rPr lang="fr-FR" smtClean="0"/>
              <a:t>28/04/2026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E6FF6BE-CC24-40DD-8FE0-256F7D102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F1ABCD3-F531-4242-8173-BC6C25865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DF0-B447-41DB-A528-CD41828392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92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ADEC2F-7BD8-4967-9373-690D51FE8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BA795B6-8181-4D1C-9972-FC486DC63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1F55-BEA5-4463-980E-B2A7D1536360}" type="datetimeFigureOut">
              <a:rPr lang="fr-FR" smtClean="0"/>
              <a:t>28/04/2026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BD3C42-1EB1-4C45-9FD2-F7B23CCE2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8D91E77-6840-415A-A1D2-5003B92AE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DF0-B447-41DB-A528-CD41828392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6969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A1704B3-DB0B-4532-8FF9-DAE143657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1F55-BEA5-4463-980E-B2A7D1536360}" type="datetimeFigureOut">
              <a:rPr lang="fr-FR" smtClean="0"/>
              <a:t>28/04/2026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FE3353E-3EC4-4A41-911D-2E0497202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9F23EEA-3C87-4B6F-AB15-B87879F16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DF0-B447-41DB-A528-CD41828392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689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A4C9E7-51CE-4118-BE22-D0533F5F0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8F0698-E7DB-4083-AF9C-B4608F843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5ABFD2E-E7A1-4547-999C-F77E7C1D65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DBB7107-2EDF-4221-99F5-C3D2A6EDB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1F55-BEA5-4463-980E-B2A7D1536360}" type="datetimeFigureOut">
              <a:rPr lang="fr-FR" smtClean="0"/>
              <a:t>28/04/2026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6694F66-C9F0-4CC2-9E09-01F3B7C6B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3490E3E-CC7F-4C39-88B5-C3A94DF12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DF0-B447-41DB-A528-CD41828392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320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5A062D-7507-4B3F-9C1C-565F4BE48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0972754-77E5-474A-A6CA-65CFE8F880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44F576-B19E-4603-8557-C7ED2425A1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6E550CF-C424-4E54-A252-DE594231D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1F55-BEA5-4463-980E-B2A7D1536360}" type="datetimeFigureOut">
              <a:rPr lang="fr-FR" smtClean="0"/>
              <a:t>28/04/2026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493B0A0-14F5-4624-A556-A36C49185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7BC19E7-CF67-4AB6-87E1-10D4C9043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8EDF0-B447-41DB-A528-CD41828392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9111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78B101F-9CDC-4F8D-8555-CA741F59B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36625F-823C-4432-837B-0D4FF392C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57AEA0-87D0-4355-9317-AEF4F00B99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B1F55-BEA5-4463-980E-B2A7D1536360}" type="datetimeFigureOut">
              <a:rPr lang="fr-FR" smtClean="0"/>
              <a:t>28/04/2026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4B7985-874B-4438-9BE4-061CC1967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A0A52E-0960-4A52-B3E5-F5F5FB21F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8EDF0-B447-41DB-A528-CD41828392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820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17122347-CE2B-6CE7-D151-8F7CF59D8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192515"/>
            <a:ext cx="5112568" cy="457200"/>
          </a:xfrm>
        </p:spPr>
        <p:txBody>
          <a:bodyPr/>
          <a:lstStyle/>
          <a:p>
            <a:r>
              <a:rPr lang="fr-FR" dirty="0" err="1"/>
              <a:t>Priorities</a:t>
            </a:r>
            <a:r>
              <a:rPr lang="fr-FR" dirty="0"/>
              <a:t> for WEST analyses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5D3968-1DBF-3374-30A0-652DAAE956AA}"/>
              </a:ext>
            </a:extLst>
          </p:cNvPr>
          <p:cNvSpPr txBox="1"/>
          <p:nvPr/>
        </p:nvSpPr>
        <p:spPr>
          <a:xfrm>
            <a:off x="182594" y="810093"/>
            <a:ext cx="11609631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u="sng" dirty="0">
                <a:solidFill>
                  <a:srgbClr val="C00000"/>
                </a:solidFill>
              </a:rPr>
              <a:t>Priority#1 : </a:t>
            </a:r>
            <a:r>
              <a:rPr lang="fi-FI" b="1" dirty="0"/>
              <a:t>high fluence campaigns and impact on divertor erosion/redepostion/fuel retention</a:t>
            </a:r>
          </a:p>
          <a:p>
            <a:endParaRPr lang="fi-FI" sz="1100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i-FI" sz="1600" b="1" dirty="0"/>
              <a:t> </a:t>
            </a:r>
            <a:r>
              <a:rPr lang="fr-FR" sz="1600" dirty="0" smtClean="0"/>
              <a:t>Change </a:t>
            </a:r>
            <a:r>
              <a:rPr lang="fr-FR" sz="1600" dirty="0"/>
              <a:t>of surface </a:t>
            </a:r>
            <a:r>
              <a:rPr lang="fr-FR" sz="1600" dirty="0" err="1" smtClean="0"/>
              <a:t>morphology</a:t>
            </a:r>
            <a:r>
              <a:rPr lang="fr-FR" sz="1600" dirty="0" smtClean="0"/>
              <a:t> </a:t>
            </a:r>
            <a:r>
              <a:rPr lang="fi-FI" sz="1600" b="1" dirty="0" smtClean="0"/>
              <a:t>of high </a:t>
            </a:r>
            <a:r>
              <a:rPr lang="fi-FI" sz="1600" b="1" dirty="0"/>
              <a:t>fluence </a:t>
            </a:r>
            <a:r>
              <a:rPr lang="fi-FI" sz="1600" b="1" dirty="0" smtClean="0"/>
              <a:t>PFU055 using Confocal Laser </a:t>
            </a:r>
            <a:r>
              <a:rPr lang="fi-FI" sz="1600" b="1" dirty="0"/>
              <a:t>M</a:t>
            </a:r>
            <a:r>
              <a:rPr lang="fi-FI" sz="1600" b="1" dirty="0" smtClean="0"/>
              <a:t>icroscopy (roughness):</a:t>
            </a:r>
            <a:endParaRPr lang="fi-FI" sz="1600" b="1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fi-FI" sz="1600" dirty="0" smtClean="0"/>
              <a:t>C12 </a:t>
            </a:r>
            <a:r>
              <a:rPr lang="fi-FI" sz="1600" dirty="0"/>
              <a:t>(2025) : XPR scenario, detached plasma, 4h30 </a:t>
            </a:r>
            <a:r>
              <a:rPr lang="fi-FI" sz="1600" dirty="0">
                <a:sym typeface="Wingdings" panose="05000000000000000000" pitchFamily="2" charset="2"/>
              </a:rPr>
              <a:t> 1 PFU selected (max outer) for characterization</a:t>
            </a:r>
            <a:endParaRPr lang="fi-FI" sz="1600" dirty="0"/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fi-FI" sz="1600" dirty="0" smtClean="0"/>
              <a:t>Pre-exposure caracterisation of roughness in OSP max area (M23-M30)- june 2025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fi-FI" sz="1600" dirty="0" smtClean="0"/>
              <a:t>Post-exposure caracterisation of roughness in the same locations – april 2026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fi-FI" sz="1600" b="1" dirty="0" smtClean="0">
                <a:solidFill>
                  <a:srgbClr val="C00000"/>
                </a:solidFill>
              </a:rPr>
              <a:t>To do </a:t>
            </a:r>
            <a:r>
              <a:rPr lang="fi-FI" sz="1600" dirty="0" smtClean="0"/>
              <a:t>Data analysis and plots of change in roughness along toroidal profile on </a:t>
            </a:r>
            <a:r>
              <a:rPr lang="fr-FR" dirty="0"/>
              <a:t>M24, M25, M26, M27 et </a:t>
            </a:r>
            <a:r>
              <a:rPr lang="fr-FR" dirty="0" smtClean="0"/>
              <a:t>M28, </a:t>
            </a:r>
            <a:r>
              <a:rPr lang="fi-FI" dirty="0"/>
              <a:t>scheduled </a:t>
            </a:r>
            <a:r>
              <a:rPr lang="fi-FI" dirty="0" smtClean="0"/>
              <a:t>in june-july </a:t>
            </a:r>
            <a:endParaRPr lang="fr-FR" dirty="0"/>
          </a:p>
          <a:p>
            <a:pPr lvl="1"/>
            <a:endParaRPr lang="en-US" sz="1600" dirty="0">
              <a:solidFill>
                <a:srgbClr val="C00000"/>
              </a:solidFill>
            </a:endParaRPr>
          </a:p>
          <a:p>
            <a:r>
              <a:rPr lang="fi-FI" b="1" u="sng" dirty="0" smtClean="0">
                <a:solidFill>
                  <a:srgbClr val="C00000"/>
                </a:solidFill>
              </a:rPr>
              <a:t>Priority#2 </a:t>
            </a:r>
            <a:r>
              <a:rPr lang="fi-FI" b="1" u="sng" dirty="0">
                <a:solidFill>
                  <a:srgbClr val="C00000"/>
                </a:solidFill>
              </a:rPr>
              <a:t>: </a:t>
            </a:r>
            <a:r>
              <a:rPr lang="en-US" b="1" dirty="0"/>
              <a:t>Thickness measurements on cross-sections</a:t>
            </a:r>
            <a:r>
              <a:rPr lang="en-US" dirty="0"/>
              <a:t> </a:t>
            </a:r>
            <a:r>
              <a:rPr lang="en-US" i="1" dirty="0"/>
              <a:t>by </a:t>
            </a:r>
            <a:r>
              <a:rPr lang="en-US" i="1" dirty="0" smtClean="0"/>
              <a:t>FIB/SEM</a:t>
            </a:r>
            <a:r>
              <a:rPr lang="en-US" dirty="0"/>
              <a:t> </a:t>
            </a:r>
            <a:r>
              <a:rPr lang="en-US" dirty="0" smtClean="0"/>
              <a:t>for </a:t>
            </a:r>
            <a:r>
              <a:rPr lang="en-US" dirty="0" err="1" smtClean="0"/>
              <a:t>Boronisation</a:t>
            </a:r>
            <a:r>
              <a:rPr lang="en-US" dirty="0" smtClean="0"/>
              <a:t> samples from WEST</a:t>
            </a:r>
            <a:endParaRPr lang="en-US" dirty="0"/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fi-FI" dirty="0" smtClean="0"/>
              <a:t>18 samples for the first non-uniform boronisation (on going poster preparation for PSI2026 PIIM,CEA,DEMOKRITOS)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fi-FI" sz="1600" b="1" dirty="0">
                <a:solidFill>
                  <a:srgbClr val="C00000"/>
                </a:solidFill>
              </a:rPr>
              <a:t>To do </a:t>
            </a:r>
            <a:r>
              <a:rPr lang="fi-FI" sz="1600" dirty="0" smtClean="0"/>
              <a:t>samples from second non-uniform boronisation and for uniform boronisation (scheduled as </a:t>
            </a:r>
            <a:r>
              <a:rPr lang="fi-FI" sz="1600" smtClean="0"/>
              <a:t>soon samples </a:t>
            </a:r>
            <a:r>
              <a:rPr lang="fi-FI" sz="1600" dirty="0" smtClean="0"/>
              <a:t>will be recieved -&gt; see Mathilde)</a:t>
            </a:r>
            <a:endParaRPr lang="en-US" sz="16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sz="16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sz="1600" dirty="0"/>
          </a:p>
          <a:p>
            <a:pPr lvl="1"/>
            <a:endParaRPr lang="en-US" sz="16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731DE68-B419-4E61-89C2-CEE8D6A47921}"/>
              </a:ext>
            </a:extLst>
          </p:cNvPr>
          <p:cNvSpPr txBox="1"/>
          <p:nvPr/>
        </p:nvSpPr>
        <p:spPr>
          <a:xfrm>
            <a:off x="11279171" y="1892330"/>
            <a:ext cx="590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C12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09" y="3635707"/>
            <a:ext cx="6283637" cy="2880000"/>
          </a:xfrm>
          <a:prstGeom prst="rect">
            <a:avLst/>
          </a:prstGeom>
        </p:spPr>
      </p:pic>
      <p:pic>
        <p:nvPicPr>
          <p:cNvPr id="369" name="Image 3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9" y="3925304"/>
            <a:ext cx="1954613" cy="1800000"/>
          </a:xfrm>
          <a:prstGeom prst="rect">
            <a:avLst/>
          </a:prstGeom>
        </p:spPr>
      </p:pic>
      <p:grpSp>
        <p:nvGrpSpPr>
          <p:cNvPr id="370" name="Groupe 369"/>
          <p:cNvGrpSpPr>
            <a:grpSpLocks noChangeAspect="1"/>
          </p:cNvGrpSpPr>
          <p:nvPr/>
        </p:nvGrpSpPr>
        <p:grpSpPr>
          <a:xfrm>
            <a:off x="2265562" y="4374088"/>
            <a:ext cx="3644351" cy="1800000"/>
            <a:chOff x="6711179" y="804980"/>
            <a:chExt cx="5300087" cy="2617793"/>
          </a:xfrm>
        </p:grpSpPr>
        <p:pic>
          <p:nvPicPr>
            <p:cNvPr id="371" name="Image 37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06" t="18956" b="34849"/>
            <a:stretch/>
          </p:blipFill>
          <p:spPr>
            <a:xfrm>
              <a:off x="7488195" y="875628"/>
              <a:ext cx="4523071" cy="2211859"/>
            </a:xfrm>
            <a:prstGeom prst="rect">
              <a:avLst/>
            </a:prstGeom>
          </p:spPr>
        </p:pic>
        <p:grpSp>
          <p:nvGrpSpPr>
            <p:cNvPr id="372" name="Groupe 371"/>
            <p:cNvGrpSpPr/>
            <p:nvPr/>
          </p:nvGrpSpPr>
          <p:grpSpPr>
            <a:xfrm rot="5400000">
              <a:off x="5872458" y="1806612"/>
              <a:ext cx="2617793" cy="614530"/>
              <a:chOff x="7150707" y="2333191"/>
              <a:chExt cx="2617793" cy="614530"/>
            </a:xfrm>
          </p:grpSpPr>
          <p:sp>
            <p:nvSpPr>
              <p:cNvPr id="378" name="Accolade fermante 377"/>
              <p:cNvSpPr/>
              <p:nvPr/>
            </p:nvSpPr>
            <p:spPr>
              <a:xfrm rot="5400000" flipV="1">
                <a:off x="9070672" y="2172241"/>
                <a:ext cx="201171" cy="523923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200"/>
              </a:p>
            </p:txBody>
          </p:sp>
          <p:sp>
            <p:nvSpPr>
              <p:cNvPr id="380" name="Accolade fermante 379"/>
              <p:cNvSpPr/>
              <p:nvPr/>
            </p:nvSpPr>
            <p:spPr>
              <a:xfrm rot="5400000" flipV="1">
                <a:off x="7859690" y="2357891"/>
                <a:ext cx="270450" cy="221050"/>
              </a:xfrm>
              <a:prstGeom prst="rightBrace">
                <a:avLst/>
              </a:prstGeom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200"/>
              </a:p>
            </p:txBody>
          </p:sp>
          <p:sp>
            <p:nvSpPr>
              <p:cNvPr id="381" name="Accolade fermante 380"/>
              <p:cNvSpPr/>
              <p:nvPr/>
            </p:nvSpPr>
            <p:spPr>
              <a:xfrm rot="5400000" flipV="1">
                <a:off x="7473337" y="2121633"/>
                <a:ext cx="168106" cy="642020"/>
              </a:xfrm>
              <a:prstGeom prst="rightBrace">
                <a:avLst>
                  <a:gd name="adj1" fmla="val 0"/>
                  <a:gd name="adj2" fmla="val 50000"/>
                </a:avLst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 sz="1200"/>
              </a:p>
            </p:txBody>
          </p:sp>
          <p:sp>
            <p:nvSpPr>
              <p:cNvPr id="382" name="TextBox 380"/>
              <p:cNvSpPr/>
              <p:nvPr/>
            </p:nvSpPr>
            <p:spPr>
              <a:xfrm>
                <a:off x="7150707" y="2412705"/>
                <a:ext cx="1016099" cy="535016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square" lIns="90000" tIns="45000" rIns="90000" bIns="45000" anchor="t">
                <a:spAutoFit/>
              </a:bodyPr>
              <a:lstStyle/>
              <a:p>
                <a:pPr defTabSz="449280">
                  <a:lnSpc>
                    <a:spcPct val="100000"/>
                  </a:lnSpc>
                </a:pPr>
                <a:r>
                  <a:rPr lang="en-GB" b="0" strike="noStrike" spc="-1" dirty="0" smtClean="0">
                    <a:solidFill>
                      <a:schemeClr val="bg1">
                        <a:lumMod val="50000"/>
                      </a:schemeClr>
                    </a:solidFill>
                    <a:latin typeface="Calibri"/>
                  </a:rPr>
                  <a:t>Pt</a:t>
                </a:r>
                <a:endParaRPr lang="en-GB" b="0" strike="noStrike" spc="-1" dirty="0">
                  <a:latin typeface="Calibri"/>
                </a:endParaRPr>
              </a:p>
            </p:txBody>
          </p:sp>
          <p:sp>
            <p:nvSpPr>
              <p:cNvPr id="383" name="TextBox 380"/>
              <p:cNvSpPr/>
              <p:nvPr/>
            </p:nvSpPr>
            <p:spPr>
              <a:xfrm>
                <a:off x="7585311" y="2540086"/>
                <a:ext cx="1016099" cy="367878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square" lIns="90000" tIns="45000" rIns="90000" bIns="45000" anchor="t">
                <a:spAutoFit/>
              </a:bodyPr>
              <a:lstStyle/>
              <a:p>
                <a:pPr algn="ctr" defTabSz="449280">
                  <a:lnSpc>
                    <a:spcPct val="100000"/>
                  </a:lnSpc>
                </a:pPr>
                <a:r>
                  <a:rPr lang="en-GB" b="0" strike="noStrike" spc="-1" dirty="0" smtClean="0">
                    <a:solidFill>
                      <a:srgbClr val="FFC000"/>
                    </a:solidFill>
                    <a:latin typeface="Calibri"/>
                  </a:rPr>
                  <a:t>Au</a:t>
                </a:r>
                <a:endParaRPr lang="en-GB" b="0" strike="noStrike" spc="-1" dirty="0">
                  <a:solidFill>
                    <a:srgbClr val="FFC000"/>
                  </a:solidFill>
                  <a:latin typeface="Calibri"/>
                </a:endParaRPr>
              </a:p>
            </p:txBody>
          </p:sp>
          <p:sp>
            <p:nvSpPr>
              <p:cNvPr id="384" name="TextBox 380"/>
              <p:cNvSpPr/>
              <p:nvPr/>
            </p:nvSpPr>
            <p:spPr>
              <a:xfrm>
                <a:off x="8378550" y="2510197"/>
                <a:ext cx="1016099" cy="400734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square" lIns="90000" tIns="45000" rIns="90000" bIns="45000" anchor="t">
                <a:spAutoFit/>
              </a:bodyPr>
              <a:lstStyle/>
              <a:p>
                <a:pPr algn="ctr" defTabSz="449280">
                  <a:lnSpc>
                    <a:spcPct val="100000"/>
                  </a:lnSpc>
                </a:pPr>
                <a:endParaRPr lang="en-GB" b="0" strike="noStrike" spc="-1" baseline="-25000" dirty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385" name="TextBox 380"/>
              <p:cNvSpPr/>
              <p:nvPr/>
            </p:nvSpPr>
            <p:spPr>
              <a:xfrm>
                <a:off x="8752401" y="2526626"/>
                <a:ext cx="1016099" cy="367878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square" lIns="90000" tIns="45000" rIns="90000" bIns="45000" anchor="t">
                <a:spAutoFit/>
              </a:bodyPr>
              <a:lstStyle/>
              <a:p>
                <a:pPr algn="ctr" defTabSz="449280">
                  <a:lnSpc>
                    <a:spcPct val="100000"/>
                  </a:lnSpc>
                </a:pPr>
                <a:r>
                  <a:rPr lang="en-GB" b="0" strike="noStrike" spc="-1" dirty="0" smtClean="0">
                    <a:solidFill>
                      <a:schemeClr val="bg1">
                        <a:lumMod val="50000"/>
                      </a:schemeClr>
                    </a:solidFill>
                    <a:latin typeface="Calibri"/>
                  </a:rPr>
                  <a:t>W</a:t>
                </a:r>
                <a:endParaRPr lang="en-GB" b="0" strike="noStrike" spc="-1" baseline="-25000" dirty="0">
                  <a:solidFill>
                    <a:schemeClr val="bg1">
                      <a:lumMod val="50000"/>
                    </a:schemeClr>
                  </a:solidFill>
                  <a:latin typeface="Calibri"/>
                </a:endParaRPr>
              </a:p>
            </p:txBody>
          </p:sp>
        </p:grpSp>
        <p:sp>
          <p:nvSpPr>
            <p:cNvPr id="373" name="Accolade fermante 372"/>
            <p:cNvSpPr/>
            <p:nvPr/>
          </p:nvSpPr>
          <p:spPr>
            <a:xfrm rot="10800000" flipV="1">
              <a:off x="7290413" y="1757818"/>
              <a:ext cx="197780" cy="645579"/>
            </a:xfrm>
            <a:prstGeom prst="rightBrace">
              <a:avLst>
                <a:gd name="adj1" fmla="val 14524"/>
                <a:gd name="adj2" fmla="val 50000"/>
              </a:avLst>
            </a:prstGeom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4" name="TextBox 380"/>
            <p:cNvSpPr/>
            <p:nvPr/>
          </p:nvSpPr>
          <p:spPr>
            <a:xfrm rot="5400000">
              <a:off x="6780455" y="1748543"/>
              <a:ext cx="530746" cy="669298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square" lIns="90000" tIns="45000" rIns="90000" bIns="45000" anchor="t">
              <a:spAutoFit/>
            </a:bodyPr>
            <a:lstStyle/>
            <a:p>
              <a:pPr algn="ctr" defTabSz="449280">
                <a:lnSpc>
                  <a:spcPct val="100000"/>
                </a:lnSpc>
              </a:pPr>
              <a:r>
                <a:rPr lang="en-GB" sz="2400" spc="-1" dirty="0" smtClean="0">
                  <a:solidFill>
                    <a:srgbClr val="008000"/>
                  </a:solidFill>
                  <a:latin typeface="Calibri"/>
                </a:rPr>
                <a:t>B</a:t>
              </a:r>
              <a:endParaRPr lang="en-GB" sz="2400" b="0" strike="noStrike" spc="-1" baseline="-25000" dirty="0">
                <a:solidFill>
                  <a:srgbClr val="008000"/>
                </a:solidFill>
                <a:latin typeface="Calibri"/>
              </a:endParaRPr>
            </a:p>
          </p:txBody>
        </p:sp>
        <p:cxnSp>
          <p:nvCxnSpPr>
            <p:cNvPr id="375" name="Connecteur droit avec flèche 374"/>
            <p:cNvCxnSpPr/>
            <p:nvPr/>
          </p:nvCxnSpPr>
          <p:spPr bwMode="auto">
            <a:xfrm>
              <a:off x="9662983" y="1591266"/>
              <a:ext cx="0" cy="812130"/>
            </a:xfrm>
            <a:prstGeom prst="straightConnector1">
              <a:avLst/>
            </a:prstGeom>
            <a:ln w="38100">
              <a:solidFill>
                <a:srgbClr val="008000"/>
              </a:solidFill>
              <a:headEnd type="stealth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6" name="ZoneTexte 375"/>
            <p:cNvSpPr txBox="1"/>
            <p:nvPr/>
          </p:nvSpPr>
          <p:spPr>
            <a:xfrm>
              <a:off x="9662984" y="1806013"/>
              <a:ext cx="13949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dirty="0" smtClean="0">
                  <a:solidFill>
                    <a:srgbClr val="008000"/>
                  </a:solidFill>
                </a:rPr>
                <a:t>134 ±19 nm</a:t>
              </a:r>
              <a:endParaRPr lang="en-ZA" dirty="0">
                <a:solidFill>
                  <a:srgbClr val="008000"/>
                </a:solidFill>
              </a:endParaRPr>
            </a:p>
          </p:txBody>
        </p:sp>
        <p:sp>
          <p:nvSpPr>
            <p:cNvPr id="377" name="ZoneTexte 376"/>
            <p:cNvSpPr txBox="1"/>
            <p:nvPr/>
          </p:nvSpPr>
          <p:spPr>
            <a:xfrm>
              <a:off x="8531051" y="3031939"/>
              <a:ext cx="27751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dirty="0" smtClean="0"/>
                <a:t>SEM of FIB cross section</a:t>
              </a:r>
              <a:endParaRPr lang="en-ZA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082405" y="4697796"/>
            <a:ext cx="362937" cy="1960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cxnSp>
        <p:nvCxnSpPr>
          <p:cNvPr id="387" name="Connecteur droit avec flèche 386"/>
          <p:cNvCxnSpPr>
            <a:stCxn id="14" idx="3"/>
          </p:cNvCxnSpPr>
          <p:nvPr/>
        </p:nvCxnSpPr>
        <p:spPr>
          <a:xfrm>
            <a:off x="1445342" y="4795844"/>
            <a:ext cx="838988" cy="25248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3785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</TotalTime>
  <Words>170</Words>
  <Application>Microsoft Office PowerPoint</Application>
  <PresentationFormat>Grand écran</PresentationFormat>
  <Paragraphs>20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Courier New</vt:lpstr>
      <vt:lpstr>Wingdings</vt:lpstr>
      <vt:lpstr>Thème Office</vt:lpstr>
      <vt:lpstr>Priorities for WEST analyses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Priorities for WEST analyses</dc:title>
  <dc:creator>DIEZ Mathilde</dc:creator>
  <cp:lastModifiedBy>Céline Martin</cp:lastModifiedBy>
  <cp:revision>25</cp:revision>
  <dcterms:created xsi:type="dcterms:W3CDTF">2026-02-23T08:23:47Z</dcterms:created>
  <dcterms:modified xsi:type="dcterms:W3CDTF">2026-04-28T15:45:34Z</dcterms:modified>
</cp:coreProperties>
</file>