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269" r:id="rId2"/>
    <p:sldId id="286" r:id="rId3"/>
    <p:sldId id="285" r:id="rId4"/>
    <p:sldId id="28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00FF"/>
    <a:srgbClr val="0000FF"/>
    <a:srgbClr val="00CC00"/>
    <a:srgbClr val="CC0099"/>
    <a:srgbClr val="FF9900"/>
    <a:srgbClr val="66FFFF"/>
    <a:srgbClr val="384579"/>
    <a:srgbClr val="44546A"/>
    <a:srgbClr val="03FF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5" d="100"/>
          <a:sy n="85" d="100"/>
        </p:scale>
        <p:origin x="-331"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35ACBCC-8640-4FE0-84E7-0E548440A4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E25A9D-F07E-412D-ABA1-65CEEDDF7C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66EE89-2000-483E-8076-43E0C1A473A2}" type="datetimeFigureOut">
              <a:rPr lang="en-US" smtClean="0"/>
              <a:t>4/29/2026</a:t>
            </a:fld>
            <a:endParaRPr lang="en-US"/>
          </a:p>
        </p:txBody>
      </p:sp>
      <p:sp>
        <p:nvSpPr>
          <p:cNvPr id="4" name="Footer Placeholder 3">
            <a:extLst>
              <a:ext uri="{FF2B5EF4-FFF2-40B4-BE49-F238E27FC236}">
                <a16:creationId xmlns:a16="http://schemas.microsoft.com/office/drawing/2014/main" xmlns="" id="{9A781FF6-5C63-4353-B63F-1CDFF8F9F3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4DE03D7-86AA-40EF-8623-92106F4A0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5CE08-F25E-40BE-95A9-1D0D4E373C00}" type="slidenum">
              <a:rPr lang="en-US" smtClean="0"/>
              <a:t>‹#›</a:t>
            </a:fld>
            <a:endParaRPr lang="en-US"/>
          </a:p>
        </p:txBody>
      </p:sp>
    </p:spTree>
    <p:extLst>
      <p:ext uri="{BB962C8B-B14F-4D97-AF65-F5344CB8AC3E}">
        <p14:creationId xmlns:p14="http://schemas.microsoft.com/office/powerpoint/2010/main" val="362595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D0BCF-CE9A-435F-900A-C02ED6CCE7DF}"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AA88D-B16E-4A02-A7E1-6DD96FA5D73E}" type="slidenum">
              <a:rPr lang="en-US" smtClean="0"/>
              <a:t>‹#›</a:t>
            </a:fld>
            <a:endParaRPr lang="en-US"/>
          </a:p>
        </p:txBody>
      </p:sp>
    </p:spTree>
    <p:extLst>
      <p:ext uri="{BB962C8B-B14F-4D97-AF65-F5344CB8AC3E}">
        <p14:creationId xmlns:p14="http://schemas.microsoft.com/office/powerpoint/2010/main" val="144245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607D7-4C21-4301-A0E8-C1EEA7880D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86A15B-9B64-4CD2-9823-6705F8B17AA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0413454-BEAE-4F2E-99D4-FEA8F12A879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2686FB83-46B5-4C9A-9E8A-F5243413D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21833C-61DB-40FE-A4A8-85DFBCE8CCFA}"/>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352467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72031-5621-4CCB-A13E-E2A58FF254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B4925-2C75-42D6-A014-CAA945AAFC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6ED4D5-5A47-44A7-A296-E604681FD6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11A0A71C-E56A-4A02-ABF3-73095924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24EED9-55B0-4EC8-BE71-4C1B0482D9CB}"/>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360495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E38C989-12DC-421E-BE4A-12D4A95703E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A7ED3A-31F1-4C95-B83D-BA202F5FF2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1C6F12-04ED-495B-8B1A-90B3D02E8D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6EED91BC-D8F8-4B3A-8C84-479FC4736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3AF4DB-6338-40A6-804E-53FB023DED57}"/>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400373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21069-6CE2-4198-BDD3-F75707D70F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C0180F-0599-482E-89F0-EF856BE0883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0BB10C-28C0-4D8C-B7FE-9BD31E706A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EBA524C3-748B-488D-A01D-0B91181FA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77E56B-624F-46A7-A825-0BEB899FE6CC}"/>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91588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F4065-5ACC-490D-AC7C-00B5D3B4AB3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B23F88E-A746-4BD2-BCC2-F277E8C39E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D6B22D1-BD3B-40B3-B4EA-D6B779A9E0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36B814FD-6643-49B5-AA56-79D732FC3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A32A28-CA44-4145-BAC5-0D7ED4180B26}"/>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15056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2083C-EA3E-41E5-AFE1-F2A603BB03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5D369E-FDC7-44DF-B88B-8D106EAFB558}"/>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AD5921-FE59-4518-9781-764B0483F2B9}"/>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01E338F-AFA9-443F-BBA9-52A67C1C0A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41AD90C9-B99E-4512-A6B9-2A4BA6EEA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379F2B-8776-4475-B330-122D43C89B3F}"/>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428511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1D815-2F4B-4AE1-AEAD-0EC2BA0BCF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448C0D-731F-417A-B458-19D03D7A09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15DA9A9-47CE-4736-8BF9-7335136C54F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29953B-4BB9-4FF9-8345-EBB4A3BE4A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CCCA902-8123-4E23-8495-4E7B8E0CAAD9}"/>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E6095E6-00AC-4D78-8753-A18A7D2E17A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BE52EFA4-2601-4E0A-9B1B-9558501A2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1C2646B-3621-4602-8DFD-C80A905276A0}"/>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190520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51C589F-8B2C-4BAF-A408-64604B08F25A}"/>
              </a:ext>
            </a:extLst>
          </p:cNvPr>
          <p:cNvPicPr>
            <a:picLocks noChangeAspect="1"/>
          </p:cNvPicPr>
          <p:nvPr userDrawn="1"/>
        </p:nvPicPr>
        <p:blipFill>
          <a:blip r:embed="rId2">
            <a:alphaModFix/>
          </a:blip>
          <a:stretch/>
        </p:blipFill>
        <p:spPr bwMode="auto">
          <a:xfrm>
            <a:off x="7247890" y="252412"/>
            <a:ext cx="4944110" cy="6353175"/>
          </a:xfrm>
          <a:prstGeom prst="rect">
            <a:avLst/>
          </a:prstGeom>
          <a:solidFill>
            <a:schemeClr val="bg1"/>
          </a:solidFill>
        </p:spPr>
      </p:pic>
      <p:grpSp>
        <p:nvGrpSpPr>
          <p:cNvPr id="8" name="Gruppieren 3">
            <a:extLst>
              <a:ext uri="{FF2B5EF4-FFF2-40B4-BE49-F238E27FC236}">
                <a16:creationId xmlns:a16="http://schemas.microsoft.com/office/drawing/2014/main" xmlns="" id="{545B1799-486C-4500-98EE-2308068DB54A}"/>
              </a:ext>
            </a:extLst>
          </p:cNvPr>
          <p:cNvGrpSpPr/>
          <p:nvPr userDrawn="1"/>
        </p:nvGrpSpPr>
        <p:grpSpPr bwMode="auto">
          <a:xfrm>
            <a:off x="411869" y="6034962"/>
            <a:ext cx="4392488" cy="497895"/>
            <a:chOff x="5735960" y="5717361"/>
            <a:chExt cx="6120680" cy="713919"/>
          </a:xfrm>
        </p:grpSpPr>
        <p:pic>
          <p:nvPicPr>
            <p:cNvPr id="9" name="Grafik 24">
              <a:extLst>
                <a:ext uri="{FF2B5EF4-FFF2-40B4-BE49-F238E27FC236}">
                  <a16:creationId xmlns:a16="http://schemas.microsoft.com/office/drawing/2014/main" xmlns="" id="{9C76433D-4C88-44C5-BF9B-BF40B4F11666}"/>
                </a:ext>
              </a:extLst>
            </p:cNvPr>
            <p:cNvPicPr>
              <a:picLocks noChangeAspect="1"/>
            </p:cNvPicPr>
            <p:nvPr userDrawn="1"/>
          </p:nvPicPr>
          <p:blipFill>
            <a:blip r:embed="rId3"/>
            <a:stretch/>
          </p:blipFill>
          <p:spPr bwMode="auto">
            <a:xfrm>
              <a:off x="5735960" y="5774784"/>
              <a:ext cx="997207" cy="656496"/>
            </a:xfrm>
            <a:prstGeom prst="rect">
              <a:avLst/>
            </a:prstGeom>
            <a:noFill/>
            <a:ln>
              <a:noFill/>
            </a:ln>
          </p:spPr>
        </p:pic>
        <p:sp>
          <p:nvSpPr>
            <p:cNvPr id="10" name="Rechteck 2">
              <a:extLst>
                <a:ext uri="{FF2B5EF4-FFF2-40B4-BE49-F238E27FC236}">
                  <a16:creationId xmlns:a16="http://schemas.microsoft.com/office/drawing/2014/main" xmlns="" id="{1A50E53E-E356-4F9B-8E89-F515508FCDDB}"/>
                </a:ext>
              </a:extLst>
            </p:cNvPr>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dirty="0">
                  <a:ln>
                    <a:noFill/>
                  </a:ln>
                  <a:solidFill>
                    <a:prstClr val="black"/>
                  </a:solidFill>
                  <a:latin typeface="Calibri"/>
                  <a:ea typeface="+mn-ea"/>
                  <a:cs typeface="+mn-cs"/>
                </a:rPr>
                <a:t>This work has been carried out within the framework of the </a:t>
              </a:r>
              <a:r>
                <a:rPr lang="en-GB" sz="700" b="0" i="0" u="none" strike="noStrike" cap="none" spc="0" dirty="0" err="1">
                  <a:ln>
                    <a:noFill/>
                  </a:ln>
                  <a:solidFill>
                    <a:prstClr val="black"/>
                  </a:solidFill>
                  <a:latin typeface="Calibri"/>
                  <a:ea typeface="+mn-ea"/>
                  <a:cs typeface="+mn-cs"/>
                </a:rPr>
                <a:t>EUROfusion</a:t>
              </a:r>
              <a:r>
                <a:rPr lang="en-GB" sz="700" b="0" i="0" u="none" strike="noStrike" cap="none" spc="0" dirty="0">
                  <a:ln>
                    <a:noFill/>
                  </a:ln>
                  <a:solidFill>
                    <a:prstClr val="black"/>
                  </a:solidFill>
                  <a:latin typeface="Calibri"/>
                  <a:ea typeface="+mn-ea"/>
                  <a:cs typeface="+mn-cs"/>
                </a:rPr>
                <a:t> Consortium, funded by the European Union via the Euratom Research and Training Programme (Grant Agreement No 101052200 — </a:t>
              </a:r>
              <a:r>
                <a:rPr lang="en-GB" sz="700" b="0" i="0" u="none" strike="noStrike" cap="none" spc="0" dirty="0" err="1">
                  <a:ln>
                    <a:noFill/>
                  </a:ln>
                  <a:solidFill>
                    <a:prstClr val="black"/>
                  </a:solidFill>
                  <a:latin typeface="Calibri"/>
                  <a:ea typeface="+mn-ea"/>
                  <a:cs typeface="+mn-cs"/>
                </a:rPr>
                <a:t>EUROfusion</a:t>
              </a:r>
              <a:r>
                <a:rPr lang="en-GB" sz="700" b="0" i="0" u="none" strike="noStrike" cap="none" spc="0" dirty="0">
                  <a:ln>
                    <a:noFill/>
                  </a:ln>
                  <a:solidFill>
                    <a:prstClr val="black"/>
                  </a:solidFill>
                  <a:latin typeface="Calibri"/>
                  <a:ea typeface="+mn-ea"/>
                  <a:cs typeface="+mn-cs"/>
                </a:rPr>
                <a:t>). Views and opinions expressed are however those of the author(s) only and do not necessarily reflect those of the European Union or the European Commission. Neither the European Union nor the European Commission can be held responsible for them.</a:t>
              </a:r>
              <a:endParaRPr dirty="0"/>
            </a:p>
          </p:txBody>
        </p:sp>
      </p:grpSp>
      <p:pic>
        <p:nvPicPr>
          <p:cNvPr id="11" name="Picture 12" descr="Contract between EC and EUROfusion is signed | FuseNet">
            <a:extLst>
              <a:ext uri="{FF2B5EF4-FFF2-40B4-BE49-F238E27FC236}">
                <a16:creationId xmlns:a16="http://schemas.microsoft.com/office/drawing/2014/main" xmlns="" id="{70C00D8F-78C2-46AF-8A06-40D43D1271E0}"/>
              </a:ext>
            </a:extLst>
          </p:cNvPr>
          <p:cNvPicPr>
            <a:picLocks noChangeAspect="1" noChangeArrowheads="1"/>
          </p:cNvPicPr>
          <p:nvPr userDrawn="1"/>
        </p:nvPicPr>
        <p:blipFill>
          <a:blip r:embed="rId4"/>
          <a:stretch/>
        </p:blipFill>
        <p:spPr bwMode="auto">
          <a:xfrm>
            <a:off x="445066" y="325143"/>
            <a:ext cx="2304256" cy="596340"/>
          </a:xfrm>
          <a:prstGeom prst="rect">
            <a:avLst/>
          </a:prstGeom>
          <a:noFill/>
        </p:spPr>
      </p:pic>
    </p:spTree>
    <p:extLst>
      <p:ext uri="{BB962C8B-B14F-4D97-AF65-F5344CB8AC3E}">
        <p14:creationId xmlns:p14="http://schemas.microsoft.com/office/powerpoint/2010/main" val="367204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0E90091-F734-46DE-B1D9-A5B2D2ED5C36}"/>
              </a:ext>
            </a:extLst>
          </p:cNvPr>
          <p:cNvPicPr>
            <a:picLocks noChangeAspect="1"/>
          </p:cNvPicPr>
          <p:nvPr userDrawn="1"/>
        </p:nvPicPr>
        <p:blipFill>
          <a:blip r:embed="rId2">
            <a:alphaModFix/>
          </a:blip>
          <a:stretch/>
        </p:blipFill>
        <p:spPr bwMode="auto">
          <a:xfrm>
            <a:off x="7247890" y="252412"/>
            <a:ext cx="4944110" cy="6353175"/>
          </a:xfrm>
          <a:prstGeom prst="rect">
            <a:avLst/>
          </a:prstGeom>
          <a:solidFill>
            <a:schemeClr val="bg1"/>
          </a:solidFill>
        </p:spPr>
      </p:pic>
      <p:pic>
        <p:nvPicPr>
          <p:cNvPr id="10" name="Picture 2" descr="EUROfusion - Realising Fusion Energy">
            <a:extLst>
              <a:ext uri="{FF2B5EF4-FFF2-40B4-BE49-F238E27FC236}">
                <a16:creationId xmlns:a16="http://schemas.microsoft.com/office/drawing/2014/main" xmlns="" id="{C82CDE35-BA83-4710-ABBC-F95C04681A8E}"/>
              </a:ext>
            </a:extLst>
          </p:cNvPr>
          <p:cNvPicPr>
            <a:picLocks noChangeAspect="1" noChangeArrowheads="1"/>
          </p:cNvPicPr>
          <p:nvPr userDrawn="1"/>
        </p:nvPicPr>
        <p:blipFill>
          <a:blip r:embed="rId3"/>
          <a:stretch/>
        </p:blipFill>
        <p:spPr bwMode="auto">
          <a:xfrm>
            <a:off x="191344" y="57007"/>
            <a:ext cx="636023" cy="636023"/>
          </a:xfrm>
          <a:prstGeom prst="rect">
            <a:avLst/>
          </a:prstGeom>
          <a:noFill/>
        </p:spPr>
      </p:pic>
      <p:sp>
        <p:nvSpPr>
          <p:cNvPr id="11" name="Rectangle 10">
            <a:extLst>
              <a:ext uri="{FF2B5EF4-FFF2-40B4-BE49-F238E27FC236}">
                <a16:creationId xmlns:a16="http://schemas.microsoft.com/office/drawing/2014/main" xmlns="" id="{956145F1-9AC7-441C-8645-9EB4B9A8ED38}"/>
              </a:ext>
            </a:extLst>
          </p:cNvPr>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rPr>
              <a:t>K. Mergia | WPPWIE-SPB</a:t>
            </a:r>
            <a:r>
              <a:rPr lang="en-GB" sz="1200" baseline="0" dirty="0">
                <a:solidFill>
                  <a:prstClr val="white"/>
                </a:solidFill>
              </a:rPr>
              <a:t> </a:t>
            </a:r>
            <a:r>
              <a:rPr lang="en-GB" sz="1200" dirty="0">
                <a:solidFill>
                  <a:prstClr val="white"/>
                </a:solidFill>
              </a:rPr>
              <a:t>| Kick-off meeting</a:t>
            </a:r>
            <a:r>
              <a:rPr lang="en-GB" sz="1200" baseline="0" dirty="0">
                <a:solidFill>
                  <a:prstClr val="white"/>
                </a:solidFill>
              </a:rPr>
              <a:t> </a:t>
            </a:r>
            <a:r>
              <a:rPr lang="en-GB" sz="1200" dirty="0">
                <a:solidFill>
                  <a:prstClr val="white"/>
                </a:solidFill>
              </a:rPr>
              <a:t>| 29 April 2026                                                                                                                                                                                                                                         </a:t>
            </a:r>
            <a:fld id="{6A6D9FA1-99C7-4910-8E32-B85D378B0060}" type="slidenum">
              <a:rPr lang="en-GB" sz="1200"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1200" dirty="0">
              <a:solidFill>
                <a:prstClr val="white"/>
              </a:solidFill>
            </a:endParaRPr>
          </a:p>
        </p:txBody>
      </p:sp>
    </p:spTree>
    <p:extLst>
      <p:ext uri="{BB962C8B-B14F-4D97-AF65-F5344CB8AC3E}">
        <p14:creationId xmlns:p14="http://schemas.microsoft.com/office/powerpoint/2010/main" val="40135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1F1F5-B1FF-4D50-ABF0-FA9AF64049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4CE766-3949-4829-A26B-781C0919C4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CC98F74-629A-4B1E-9E88-F553403AA0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D4E9B5A-9B6C-4062-BBD7-541F7D6B692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5EBCADA6-8997-45FF-BCF1-76579A8C2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48C22D-86E7-42A3-8942-6D9D55AD3C53}"/>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406710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F2F86-091F-4F77-BD83-40E8011555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FAC82AF-4A41-4398-B0C4-59A83C021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1C6462-EE63-4D65-83CE-BF0327247E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D6A7820-E35C-486E-8E8E-5525F13499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22EBFDB8-4130-4CBC-90AB-0BE5B4DAA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EAD0F3-F73B-47EC-9CB4-D21CE1D45F87}"/>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262506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DC1BAC4-C99D-4BED-B4B8-2D83AE858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F3549A07-5F34-4AB8-ACEB-942CA3174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C6B8305-ABF5-4ED5-B83A-FBD59EF7F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2D3A2-AB34-4F4A-85CC-8539F33CA74E}" type="slidenum">
              <a:rPr lang="en-US" smtClean="0"/>
              <a:t>‹#›</a:t>
            </a:fld>
            <a:endParaRPr lang="en-US"/>
          </a:p>
        </p:txBody>
      </p:sp>
    </p:spTree>
    <p:extLst>
      <p:ext uri="{BB962C8B-B14F-4D97-AF65-F5344CB8AC3E}">
        <p14:creationId xmlns:p14="http://schemas.microsoft.com/office/powerpoint/2010/main" val="761078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11" Type="http://schemas.openxmlformats.org/officeDocument/2006/relationships/image" Target="../media/image12.e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microsoft.com/office/2007/relationships/hdphoto" Target="../media/hdphoto1.wdp"/><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ED882C3-3549-47F4-BF29-45565BDB5AC9}"/>
              </a:ext>
            </a:extLst>
          </p:cNvPr>
          <p:cNvSpPr txBox="1"/>
          <p:nvPr/>
        </p:nvSpPr>
        <p:spPr>
          <a:xfrm>
            <a:off x="221496" y="1079410"/>
            <a:ext cx="9630716" cy="646331"/>
          </a:xfrm>
          <a:prstGeom prst="rect">
            <a:avLst/>
          </a:prstGeom>
          <a:noFill/>
        </p:spPr>
        <p:txBody>
          <a:bodyPr wrap="square" rtlCol="0">
            <a:spAutoFit/>
          </a:bodyPr>
          <a:lstStyle/>
          <a:p>
            <a:r>
              <a:rPr lang="en-US" sz="3600" b="1" dirty="0">
                <a:solidFill>
                  <a:schemeClr val="accent1">
                    <a:lumMod val="50000"/>
                  </a:schemeClr>
                </a:solidFill>
                <a:latin typeface="Calibri" panose="020F0502020204030204" pitchFamily="34" charset="0"/>
                <a:cs typeface="Calibri" panose="020F0502020204030204" pitchFamily="34" charset="0"/>
              </a:rPr>
              <a:t>Analysis plan for WEST components at NCSRD</a:t>
            </a:r>
            <a:endParaRPr lang="en-GB" sz="3600" b="1" dirty="0">
              <a:solidFill>
                <a:schemeClr val="accent1">
                  <a:lumMod val="5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F6AD13E7-B10C-44F1-864C-06C54E40903A}"/>
              </a:ext>
            </a:extLst>
          </p:cNvPr>
          <p:cNvSpPr txBox="1"/>
          <p:nvPr/>
        </p:nvSpPr>
        <p:spPr>
          <a:xfrm>
            <a:off x="117655" y="3025492"/>
            <a:ext cx="9017380" cy="1400383"/>
          </a:xfrm>
          <a:prstGeom prst="rect">
            <a:avLst/>
          </a:prstGeom>
          <a:noFill/>
        </p:spPr>
        <p:txBody>
          <a:bodyPr wrap="square" rtlCol="0">
            <a:spAutoFit/>
          </a:bodyPr>
          <a:lstStyle/>
          <a:p>
            <a:r>
              <a:rPr lang="en-US" sz="2400" b="1" dirty="0">
                <a:solidFill>
                  <a:schemeClr val="accent1">
                    <a:lumMod val="50000"/>
                  </a:schemeClr>
                </a:solidFill>
              </a:rPr>
              <a:t>P. Tsavalas, A. </a:t>
            </a:r>
            <a:r>
              <a:rPr lang="en-US" sz="2400" b="1" dirty="0" err="1">
                <a:solidFill>
                  <a:schemeClr val="accent1">
                    <a:lumMod val="50000"/>
                  </a:schemeClr>
                </a:solidFill>
              </a:rPr>
              <a:t>Lagoyannis</a:t>
            </a:r>
            <a:r>
              <a:rPr lang="el-GR" sz="2400" b="1" dirty="0">
                <a:solidFill>
                  <a:schemeClr val="accent1">
                    <a:lumMod val="50000"/>
                  </a:schemeClr>
                </a:solidFill>
              </a:rPr>
              <a:t>,</a:t>
            </a:r>
            <a:r>
              <a:rPr lang="en-US" sz="2400" b="1" dirty="0">
                <a:solidFill>
                  <a:schemeClr val="accent1">
                    <a:lumMod val="50000"/>
                  </a:schemeClr>
                </a:solidFill>
              </a:rPr>
              <a:t> M. Axiotis, </a:t>
            </a:r>
            <a:r>
              <a:rPr lang="en-US" sz="2400" b="1" u="sng" dirty="0">
                <a:solidFill>
                  <a:schemeClr val="accent1">
                    <a:lumMod val="50000"/>
                  </a:schemeClr>
                </a:solidFill>
              </a:rPr>
              <a:t>K. Mergia </a:t>
            </a:r>
            <a:endParaRPr lang="en-US" sz="2400" b="1" u="sng" baseline="30000" dirty="0">
              <a:solidFill>
                <a:schemeClr val="accent1">
                  <a:lumMod val="50000"/>
                </a:schemeClr>
              </a:solidFill>
            </a:endParaRPr>
          </a:p>
          <a:p>
            <a:pPr>
              <a:spcAft>
                <a:spcPts val="600"/>
              </a:spcAft>
            </a:pPr>
            <a:r>
              <a:rPr lang="en-US" sz="1600" dirty="0">
                <a:solidFill>
                  <a:schemeClr val="accent1">
                    <a:lumMod val="50000"/>
                  </a:schemeClr>
                </a:solidFill>
              </a:rPr>
              <a:t>National Center for Scientific Research “Demokritos”, Athens, Greece</a:t>
            </a:r>
          </a:p>
          <a:p>
            <a:r>
              <a:rPr lang="en-US" sz="2400" b="1" dirty="0">
                <a:solidFill>
                  <a:schemeClr val="accent1">
                    <a:lumMod val="50000"/>
                  </a:schemeClr>
                </a:solidFill>
              </a:rPr>
              <a:t>M. </a:t>
            </a:r>
            <a:r>
              <a:rPr lang="en-US" sz="2400" b="1" dirty="0" err="1">
                <a:solidFill>
                  <a:schemeClr val="accent1">
                    <a:lumMod val="50000"/>
                  </a:schemeClr>
                </a:solidFill>
              </a:rPr>
              <a:t>Diez</a:t>
            </a:r>
            <a:r>
              <a:rPr lang="en-US" sz="2400" b="1" dirty="0">
                <a:solidFill>
                  <a:schemeClr val="accent1">
                    <a:lumMod val="50000"/>
                  </a:schemeClr>
                </a:solidFill>
              </a:rPr>
              <a:t> and the WEST team</a:t>
            </a:r>
          </a:p>
          <a:p>
            <a:r>
              <a:rPr lang="fr-FR" sz="1600" dirty="0">
                <a:solidFill>
                  <a:schemeClr val="accent1">
                    <a:lumMod val="50000"/>
                  </a:schemeClr>
                </a:solidFill>
              </a:rPr>
              <a:t>CEA, IRFM, F-13108 Saint-Paul-Lez-Durance, France</a:t>
            </a:r>
            <a:endParaRPr lang="en-US" sz="1600" i="1" dirty="0">
              <a:solidFill>
                <a:schemeClr val="accent1">
                  <a:lumMod val="50000"/>
                </a:schemeClr>
              </a:solidFill>
            </a:endParaRPr>
          </a:p>
        </p:txBody>
      </p:sp>
      <p:pic>
        <p:nvPicPr>
          <p:cNvPr id="6" name="Picture 5">
            <a:extLst>
              <a:ext uri="{FF2B5EF4-FFF2-40B4-BE49-F238E27FC236}">
                <a16:creationId xmlns:a16="http://schemas.microsoft.com/office/drawing/2014/main" xmlns="" id="{D8C39EF6-E354-4D3E-B154-797DF9AFD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823" y="0"/>
            <a:ext cx="1003177" cy="1146487"/>
          </a:xfrm>
          <a:prstGeom prst="rect">
            <a:avLst/>
          </a:prstGeom>
        </p:spPr>
      </p:pic>
    </p:spTree>
    <p:extLst>
      <p:ext uri="{BB962C8B-B14F-4D97-AF65-F5344CB8AC3E}">
        <p14:creationId xmlns:p14="http://schemas.microsoft.com/office/powerpoint/2010/main" val="412398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9DFD7E0-3C16-4068-A4C2-0F8DDC3CF675}"/>
              </a:ext>
            </a:extLst>
          </p:cNvPr>
          <p:cNvSpPr txBox="1"/>
          <p:nvPr/>
        </p:nvSpPr>
        <p:spPr>
          <a:xfrm>
            <a:off x="928642" y="116812"/>
            <a:ext cx="5689201" cy="523220"/>
          </a:xfrm>
          <a:prstGeom prst="rect">
            <a:avLst/>
          </a:prstGeom>
          <a:noFill/>
        </p:spPr>
        <p:txBody>
          <a:bodyPr wrap="square" rtlCol="0">
            <a:spAutoFit/>
          </a:bodyPr>
          <a:lstStyle/>
          <a:p>
            <a:r>
              <a:rPr lang="en-US" sz="2800" b="1" dirty="0">
                <a:solidFill>
                  <a:schemeClr val="accent1">
                    <a:lumMod val="50000"/>
                  </a:schemeClr>
                </a:solidFill>
              </a:rPr>
              <a:t>Background</a:t>
            </a:r>
          </a:p>
        </p:txBody>
      </p:sp>
      <p:sp>
        <p:nvSpPr>
          <p:cNvPr id="3" name="TextBox 2"/>
          <p:cNvSpPr txBox="1"/>
          <p:nvPr/>
        </p:nvSpPr>
        <p:spPr>
          <a:xfrm>
            <a:off x="161871" y="754935"/>
            <a:ext cx="11707323"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t>Plasma restart has been proven difficult on pristine, </a:t>
            </a:r>
            <a:r>
              <a:rPr lang="en-GB" dirty="0" err="1"/>
              <a:t>unboronised</a:t>
            </a:r>
            <a:r>
              <a:rPr lang="en-GB" dirty="0"/>
              <a:t> W wall at both WEST and AUG</a:t>
            </a:r>
          </a:p>
          <a:p>
            <a:pPr marL="342900" indent="-342900">
              <a:lnSpc>
                <a:spcPct val="150000"/>
              </a:lnSpc>
              <a:buFont typeface="Arial" panose="020B0604020202020204" pitchFamily="34" charset="0"/>
              <a:buChar char="•"/>
            </a:pPr>
            <a:r>
              <a:rPr lang="en-GB" dirty="0" smtClean="0"/>
              <a:t>Predictive </a:t>
            </a:r>
            <a:r>
              <a:rPr lang="en-GB" dirty="0"/>
              <a:t>simulations of glow discharge </a:t>
            </a:r>
            <a:r>
              <a:rPr lang="en-GB" dirty="0" err="1"/>
              <a:t>boronisation</a:t>
            </a:r>
            <a:r>
              <a:rPr lang="en-GB" dirty="0"/>
              <a:t> (GDB) performance for ITER require experimental validation</a:t>
            </a:r>
          </a:p>
          <a:p>
            <a:pPr marL="342900" indent="-342900">
              <a:lnSpc>
                <a:spcPct val="150000"/>
              </a:lnSpc>
              <a:buFont typeface="Arial" panose="020B0604020202020204" pitchFamily="34" charset="0"/>
              <a:buChar char="•"/>
            </a:pPr>
            <a:r>
              <a:rPr lang="en-US" dirty="0"/>
              <a:t>WEST simulations ‘predict’ 100x less B</a:t>
            </a:r>
            <a:r>
              <a:rPr lang="en-US" baseline="-25000" dirty="0"/>
              <a:t>2</a:t>
            </a:r>
            <a:r>
              <a:rPr lang="en-US" dirty="0"/>
              <a:t>D</a:t>
            </a:r>
            <a:r>
              <a:rPr lang="en-US" baseline="-25000" dirty="0"/>
              <a:t>6</a:t>
            </a:r>
            <a:r>
              <a:rPr lang="en-US" dirty="0"/>
              <a:t> reactions in sectors 4-5-6 if only gas inlets in sectors 1-2-3 are utilized (left). If all inlets are utilized, toroidal symmetry is predicted (right). </a:t>
            </a:r>
            <a:endParaRPr lang="en-US" dirty="0" smtClean="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547" y="2395367"/>
            <a:ext cx="2242841" cy="196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388" y="2474860"/>
            <a:ext cx="2201451" cy="197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89858" y="3895727"/>
            <a:ext cx="1502142" cy="338554"/>
          </a:xfrm>
          <a:prstGeom prst="rect">
            <a:avLst/>
          </a:prstGeom>
          <a:noFill/>
        </p:spPr>
        <p:txBody>
          <a:bodyPr wrap="none" rtlCol="0">
            <a:spAutoFit/>
          </a:bodyPr>
          <a:lstStyle/>
          <a:p>
            <a:r>
              <a:rPr lang="en-US" sz="1600" dirty="0"/>
              <a:t>Source: A. Gallo</a:t>
            </a:r>
          </a:p>
        </p:txBody>
      </p:sp>
      <p:grpSp>
        <p:nvGrpSpPr>
          <p:cNvPr id="57" name="Group 56"/>
          <p:cNvGrpSpPr/>
          <p:nvPr/>
        </p:nvGrpSpPr>
        <p:grpSpPr>
          <a:xfrm>
            <a:off x="161871" y="2643836"/>
            <a:ext cx="9364120" cy="4112992"/>
            <a:chOff x="161871" y="2643836"/>
            <a:chExt cx="9364120" cy="4112992"/>
          </a:xfrm>
        </p:grpSpPr>
        <p:grpSp>
          <p:nvGrpSpPr>
            <p:cNvPr id="56" name="Group 55"/>
            <p:cNvGrpSpPr/>
            <p:nvPr/>
          </p:nvGrpSpPr>
          <p:grpSpPr>
            <a:xfrm>
              <a:off x="161871" y="2643836"/>
              <a:ext cx="9364120" cy="4112992"/>
              <a:chOff x="161871" y="2643836"/>
              <a:chExt cx="9364120" cy="4112992"/>
            </a:xfrm>
          </p:grpSpPr>
          <p:grpSp>
            <p:nvGrpSpPr>
              <p:cNvPr id="54" name="Group 53"/>
              <p:cNvGrpSpPr/>
              <p:nvPr/>
            </p:nvGrpSpPr>
            <p:grpSpPr>
              <a:xfrm>
                <a:off x="161871" y="2643836"/>
                <a:ext cx="9364120" cy="4112992"/>
                <a:chOff x="161871" y="2643836"/>
                <a:chExt cx="9364120" cy="4112992"/>
              </a:xfrm>
            </p:grpSpPr>
            <p:graphicFrame>
              <p:nvGraphicFramePr>
                <p:cNvPr id="33" name="Object 32">
                  <a:extLst>
                    <a:ext uri="{FF2B5EF4-FFF2-40B4-BE49-F238E27FC236}">
                      <a16:creationId xmlns:a16="http://schemas.microsoft.com/office/drawing/2014/main" xmlns="" id="{047A26BF-F254-4E94-BEEA-CD06BF7E7BB0}"/>
                    </a:ext>
                  </a:extLst>
                </p:cNvPr>
                <p:cNvGraphicFramePr>
                  <a:graphicFrameLocks noChangeAspect="1"/>
                </p:cNvGraphicFramePr>
                <p:nvPr>
                  <p:extLst>
                    <p:ext uri="{D42A27DB-BD31-4B8C-83A1-F6EECF244321}">
                      <p14:modId xmlns:p14="http://schemas.microsoft.com/office/powerpoint/2010/main" val="4293790588"/>
                    </p:ext>
                  </p:extLst>
                </p:nvPr>
              </p:nvGraphicFramePr>
              <p:xfrm>
                <a:off x="928642" y="3732487"/>
                <a:ext cx="3575103" cy="2743200"/>
              </p:xfrm>
              <a:graphic>
                <a:graphicData uri="http://schemas.openxmlformats.org/presentationml/2006/ole">
                  <mc:AlternateContent xmlns:mc="http://schemas.openxmlformats.org/markup-compatibility/2006">
                    <mc:Choice xmlns:v="urn:schemas-microsoft-com:vml" Requires="v">
                      <p:oleObj spid="_x0000_s2063" name="Graph" r:id="rId5" imgW="4631968" imgH="3554505" progId="Origin50.Graph">
                        <p:embed/>
                      </p:oleObj>
                    </mc:Choice>
                    <mc:Fallback>
                      <p:oleObj name="Graph" r:id="rId5" imgW="4631968" imgH="3554505" progId="Origin50.Graph">
                        <p:embed/>
                        <p:pic>
                          <p:nvPicPr>
                            <p:cNvPr id="0" name=""/>
                            <p:cNvPicPr/>
                            <p:nvPr/>
                          </p:nvPicPr>
                          <p:blipFill>
                            <a:blip r:embed="rId6"/>
                            <a:stretch>
                              <a:fillRect/>
                            </a:stretch>
                          </p:blipFill>
                          <p:spPr>
                            <a:xfrm>
                              <a:off x="928642" y="3732487"/>
                              <a:ext cx="3575103" cy="2743200"/>
                            </a:xfrm>
                            <a:prstGeom prst="rect">
                              <a:avLst/>
                            </a:prstGeom>
                          </p:spPr>
                        </p:pic>
                      </p:oleObj>
                    </mc:Fallback>
                  </mc:AlternateContent>
                </a:graphicData>
              </a:graphic>
            </p:graphicFrame>
            <p:sp>
              <p:nvSpPr>
                <p:cNvPr id="4" name="Rectangle 3"/>
                <p:cNvSpPr/>
                <p:nvPr/>
              </p:nvSpPr>
              <p:spPr>
                <a:xfrm>
                  <a:off x="1709972" y="3836546"/>
                  <a:ext cx="920445" cy="261610"/>
                </a:xfrm>
                <a:prstGeom prst="rect">
                  <a:avLst/>
                </a:prstGeom>
              </p:spPr>
              <p:txBody>
                <a:bodyPr wrap="none">
                  <a:spAutoFit/>
                </a:bodyPr>
                <a:lstStyle/>
                <a:p>
                  <a:r>
                    <a:rPr lang="en-US" sz="1100" b="1" dirty="0">
                      <a:solidFill>
                        <a:srgbClr val="FF00FF"/>
                      </a:solidFill>
                      <a:latin typeface="Arial"/>
                    </a:rPr>
                    <a:t>B-rich </a:t>
                  </a:r>
                  <a:r>
                    <a:rPr lang="en-US" sz="1100" b="1" dirty="0" smtClean="0">
                      <a:solidFill>
                        <a:srgbClr val="FF00FF"/>
                      </a:solidFill>
                      <a:latin typeface="Arial"/>
                    </a:rPr>
                    <a:t>area</a:t>
                  </a:r>
                  <a:endParaRPr lang="en-US" sz="1100" b="1" dirty="0">
                    <a:solidFill>
                      <a:srgbClr val="FF00FF"/>
                    </a:solidFill>
                  </a:endParaRPr>
                </a:p>
              </p:txBody>
            </p:sp>
            <p:sp>
              <p:nvSpPr>
                <p:cNvPr id="6" name="Rectangle 5"/>
                <p:cNvSpPr/>
                <p:nvPr/>
              </p:nvSpPr>
              <p:spPr>
                <a:xfrm>
                  <a:off x="2810178" y="3823964"/>
                  <a:ext cx="1242648" cy="261610"/>
                </a:xfrm>
                <a:prstGeom prst="rect">
                  <a:avLst/>
                </a:prstGeom>
              </p:spPr>
              <p:txBody>
                <a:bodyPr wrap="none">
                  <a:spAutoFit/>
                </a:bodyPr>
                <a:lstStyle/>
                <a:p>
                  <a:r>
                    <a:rPr lang="en-US" sz="1100" b="1" dirty="0">
                      <a:solidFill>
                        <a:srgbClr val="00CCFF"/>
                      </a:solidFill>
                      <a:latin typeface="Arial"/>
                    </a:rPr>
                    <a:t>B-depleted </a:t>
                  </a:r>
                  <a:r>
                    <a:rPr lang="en-US" sz="1100" b="1" dirty="0" smtClean="0">
                      <a:solidFill>
                        <a:srgbClr val="00CCFF"/>
                      </a:solidFill>
                      <a:latin typeface="Arial"/>
                    </a:rPr>
                    <a:t>area</a:t>
                  </a:r>
                  <a:endParaRPr lang="en-US" sz="1100" b="1" dirty="0">
                    <a:solidFill>
                      <a:srgbClr val="00CCFF"/>
                    </a:solidFill>
                  </a:endParaRPr>
                </a:p>
              </p:txBody>
            </p:sp>
            <p:sp>
              <p:nvSpPr>
                <p:cNvPr id="37" name="ZoneTexte 57">
                  <a:extLst>
                    <a:ext uri="{FF2B5EF4-FFF2-40B4-BE49-F238E27FC236}">
                      <a16:creationId xmlns:a16="http://schemas.microsoft.com/office/drawing/2014/main" xmlns="" id="{05DB6864-330C-4DB5-AD33-19BB373099E5}"/>
                    </a:ext>
                  </a:extLst>
                </p:cNvPr>
                <p:cNvSpPr txBox="1"/>
                <p:nvPr/>
              </p:nvSpPr>
              <p:spPr bwMode="auto">
                <a:xfrm>
                  <a:off x="7067710" y="2643836"/>
                  <a:ext cx="471607" cy="369332"/>
                </a:xfrm>
                <a:prstGeom prst="rect">
                  <a:avLst/>
                </a:prstGeom>
                <a:noFill/>
              </p:spPr>
              <p:txBody>
                <a:bodyPr wrap="square" rtlCol="0">
                  <a:spAutoFit/>
                </a:bodyPr>
                <a:lstStyle/>
                <a:p>
                  <a:pPr>
                    <a:defRPr/>
                  </a:pPr>
                  <a:r>
                    <a:rPr lang="fr-FR" sz="1800" dirty="0">
                      <a:highlight>
                        <a:srgbClr val="FFFF00"/>
                      </a:highlight>
                    </a:rPr>
                    <a:t>Q3</a:t>
                  </a:r>
                  <a:endParaRPr dirty="0"/>
                </a:p>
              </p:txBody>
            </p:sp>
            <p:sp>
              <p:nvSpPr>
                <p:cNvPr id="38" name="ZoneTexte 57">
                  <a:extLst>
                    <a:ext uri="{FF2B5EF4-FFF2-40B4-BE49-F238E27FC236}">
                      <a16:creationId xmlns:a16="http://schemas.microsoft.com/office/drawing/2014/main" xmlns="" id="{05DB6864-330C-4DB5-AD33-19BB373099E5}"/>
                    </a:ext>
                  </a:extLst>
                </p:cNvPr>
                <p:cNvSpPr txBox="1"/>
                <p:nvPr/>
              </p:nvSpPr>
              <p:spPr bwMode="auto">
                <a:xfrm>
                  <a:off x="6200850" y="3013168"/>
                  <a:ext cx="471607" cy="369332"/>
                </a:xfrm>
                <a:prstGeom prst="rect">
                  <a:avLst/>
                </a:prstGeom>
                <a:noFill/>
              </p:spPr>
              <p:txBody>
                <a:bodyPr wrap="square" rtlCol="0">
                  <a:spAutoFit/>
                </a:bodyPr>
                <a:lstStyle/>
                <a:p>
                  <a:pPr>
                    <a:defRPr/>
                  </a:pPr>
                  <a:r>
                    <a:rPr lang="fr-FR" sz="1800" dirty="0" smtClean="0">
                      <a:highlight>
                        <a:srgbClr val="FFFF00"/>
                      </a:highlight>
                    </a:rPr>
                    <a:t>Q4</a:t>
                  </a:r>
                  <a:endParaRPr dirty="0"/>
                </a:p>
              </p:txBody>
            </p:sp>
            <p:sp>
              <p:nvSpPr>
                <p:cNvPr id="39" name="TextBox 38">
                  <a:extLst>
                    <a:ext uri="{FF2B5EF4-FFF2-40B4-BE49-F238E27FC236}">
                      <a16:creationId xmlns:a16="http://schemas.microsoft.com/office/drawing/2014/main" xmlns="" id="{96CD43C7-6109-4C3E-AE10-0B5D4D066382}"/>
                    </a:ext>
                  </a:extLst>
                </p:cNvPr>
                <p:cNvSpPr txBox="1"/>
                <p:nvPr/>
              </p:nvSpPr>
              <p:spPr>
                <a:xfrm>
                  <a:off x="1616594" y="4598643"/>
                  <a:ext cx="917155" cy="369332"/>
                </a:xfrm>
                <a:prstGeom prst="rect">
                  <a:avLst/>
                </a:prstGeom>
                <a:noFill/>
              </p:spPr>
              <p:txBody>
                <a:bodyPr wrap="square" rtlCol="0">
                  <a:spAutoFit/>
                </a:bodyPr>
                <a:lstStyle/>
                <a:p>
                  <a:r>
                    <a:rPr lang="en-US" b="1" dirty="0">
                      <a:solidFill>
                        <a:srgbClr val="FF0000"/>
                      </a:solidFill>
                    </a:rPr>
                    <a:t>Pos 5</a:t>
                  </a:r>
                </a:p>
              </p:txBody>
            </p:sp>
            <p:sp>
              <p:nvSpPr>
                <p:cNvPr id="40" name="TextBox 39">
                  <a:extLst>
                    <a:ext uri="{FF2B5EF4-FFF2-40B4-BE49-F238E27FC236}">
                      <a16:creationId xmlns:a16="http://schemas.microsoft.com/office/drawing/2014/main" xmlns="" id="{D42AC66C-E4A5-4AF3-BFD6-59C0ADB899BF}"/>
                    </a:ext>
                  </a:extLst>
                </p:cNvPr>
                <p:cNvSpPr txBox="1"/>
                <p:nvPr/>
              </p:nvSpPr>
              <p:spPr>
                <a:xfrm>
                  <a:off x="1616594" y="5332001"/>
                  <a:ext cx="917155" cy="369332"/>
                </a:xfrm>
                <a:prstGeom prst="rect">
                  <a:avLst/>
                </a:prstGeom>
                <a:noFill/>
              </p:spPr>
              <p:txBody>
                <a:bodyPr wrap="square" rtlCol="0">
                  <a:spAutoFit/>
                </a:bodyPr>
                <a:lstStyle/>
                <a:p>
                  <a:r>
                    <a:rPr lang="en-US" b="1" dirty="0"/>
                    <a:t>Pos 2</a:t>
                  </a:r>
                </a:p>
              </p:txBody>
            </p:sp>
            <p:grpSp>
              <p:nvGrpSpPr>
                <p:cNvPr id="41" name="Group 40">
                  <a:extLst>
                    <a:ext uri="{FF2B5EF4-FFF2-40B4-BE49-F238E27FC236}">
                      <a16:creationId xmlns:a16="http://schemas.microsoft.com/office/drawing/2014/main" xmlns="" id="{A6D4AD94-3A7F-4F89-AD0A-583E8A3C71CD}"/>
                    </a:ext>
                  </a:extLst>
                </p:cNvPr>
                <p:cNvGrpSpPr/>
                <p:nvPr/>
              </p:nvGrpSpPr>
              <p:grpSpPr>
                <a:xfrm>
                  <a:off x="4334371" y="3163788"/>
                  <a:ext cx="923441" cy="3593040"/>
                  <a:chOff x="7030801" y="846636"/>
                  <a:chExt cx="1937866" cy="5044835"/>
                </a:xfrm>
              </p:grpSpPr>
              <p:pic>
                <p:nvPicPr>
                  <p:cNvPr id="42" name="Image 14">
                    <a:extLst>
                      <a:ext uri="{FF2B5EF4-FFF2-40B4-BE49-F238E27FC236}">
                        <a16:creationId xmlns:a16="http://schemas.microsoft.com/office/drawing/2014/main" xmlns="" id="{32487AEA-7D74-4DE5-BE76-EA6A55507474}"/>
                      </a:ext>
                    </a:extLst>
                  </p:cNvPr>
                  <p:cNvPicPr>
                    <a:picLocks noChangeAspect="1"/>
                  </p:cNvPicPr>
                  <p:nvPr/>
                </p:nvPicPr>
                <p:blipFill rotWithShape="1">
                  <a:blip r:embed="rId7"/>
                  <a:srcRect l="10451" t="3608" r="38464" b="7732"/>
                  <a:stretch/>
                </p:blipFill>
                <p:spPr bwMode="auto">
                  <a:xfrm>
                    <a:off x="7030801" y="846636"/>
                    <a:ext cx="1937866" cy="5044835"/>
                  </a:xfrm>
                  <a:prstGeom prst="rect">
                    <a:avLst/>
                  </a:prstGeom>
                  <a:ln>
                    <a:solidFill>
                      <a:srgbClr val="FFFF00"/>
                    </a:solidFill>
                  </a:ln>
                </p:spPr>
              </p:pic>
              <p:sp>
                <p:nvSpPr>
                  <p:cNvPr id="43" name="ZoneTexte 15">
                    <a:extLst>
                      <a:ext uri="{FF2B5EF4-FFF2-40B4-BE49-F238E27FC236}">
                        <a16:creationId xmlns:a16="http://schemas.microsoft.com/office/drawing/2014/main" xmlns="" id="{7813BD3E-3BC7-41AB-9D10-68FB1B392AE9}"/>
                      </a:ext>
                    </a:extLst>
                  </p:cNvPr>
                  <p:cNvSpPr txBox="1"/>
                  <p:nvPr/>
                </p:nvSpPr>
                <p:spPr bwMode="auto">
                  <a:xfrm>
                    <a:off x="8222164" y="2545793"/>
                    <a:ext cx="489761" cy="2796372"/>
                  </a:xfrm>
                  <a:prstGeom prst="rect">
                    <a:avLst/>
                  </a:prstGeom>
                  <a:noFill/>
                </p:spPr>
                <p:txBody>
                  <a:bodyPr wrap="square" rtlCol="0">
                    <a:spAutoFit/>
                  </a:bodyPr>
                  <a:lstStyle/>
                  <a:p>
                    <a:pPr>
                      <a:defRPr/>
                    </a:pPr>
                    <a:r>
                      <a:rPr lang="fr-FR" sz="1600" b="1" dirty="0">
                        <a:solidFill>
                          <a:srgbClr val="FFFF00"/>
                        </a:solidFill>
                      </a:rPr>
                      <a:t>1</a:t>
                    </a:r>
                    <a:endParaRPr sz="1600" b="1" dirty="0"/>
                  </a:p>
                  <a:p>
                    <a:pPr>
                      <a:defRPr/>
                    </a:pPr>
                    <a:endParaRPr lang="fr-FR" sz="1000" b="1" dirty="0">
                      <a:solidFill>
                        <a:srgbClr val="FFFF00"/>
                      </a:solidFill>
                    </a:endParaRPr>
                  </a:p>
                  <a:p>
                    <a:pPr>
                      <a:defRPr/>
                    </a:pPr>
                    <a:r>
                      <a:rPr lang="fr-FR" sz="1600" b="1" dirty="0">
                        <a:solidFill>
                          <a:srgbClr val="FFFF00"/>
                        </a:solidFill>
                      </a:rPr>
                      <a:t>2</a:t>
                    </a:r>
                    <a:endParaRPr sz="1600" b="1" dirty="0"/>
                  </a:p>
                  <a:p>
                    <a:pPr>
                      <a:defRPr/>
                    </a:pPr>
                    <a:endParaRPr lang="fr-FR" sz="700" b="1" dirty="0">
                      <a:solidFill>
                        <a:srgbClr val="FFFF00"/>
                      </a:solidFill>
                    </a:endParaRPr>
                  </a:p>
                  <a:p>
                    <a:pPr>
                      <a:defRPr/>
                    </a:pPr>
                    <a:r>
                      <a:rPr lang="fr-FR" sz="1600" b="1" dirty="0">
                        <a:solidFill>
                          <a:srgbClr val="FFFF00"/>
                        </a:solidFill>
                      </a:rPr>
                      <a:t>3</a:t>
                    </a:r>
                    <a:endParaRPr sz="1600" b="1" dirty="0"/>
                  </a:p>
                  <a:p>
                    <a:pPr>
                      <a:defRPr/>
                    </a:pPr>
                    <a:endParaRPr lang="fr-FR" sz="1400" b="1" dirty="0">
                      <a:solidFill>
                        <a:srgbClr val="FFFF00"/>
                      </a:solidFill>
                    </a:endParaRPr>
                  </a:p>
                  <a:p>
                    <a:pPr>
                      <a:defRPr/>
                    </a:pPr>
                    <a:r>
                      <a:rPr lang="fr-FR" sz="1600" b="1" dirty="0">
                        <a:solidFill>
                          <a:srgbClr val="FFFF00"/>
                        </a:solidFill>
                      </a:rPr>
                      <a:t>4</a:t>
                    </a:r>
                    <a:endParaRPr sz="1600" b="1" dirty="0"/>
                  </a:p>
                  <a:p>
                    <a:pPr>
                      <a:defRPr/>
                    </a:pPr>
                    <a:endParaRPr lang="fr-FR" sz="1600" b="1" dirty="0">
                      <a:solidFill>
                        <a:srgbClr val="FFFF00"/>
                      </a:solidFill>
                    </a:endParaRPr>
                  </a:p>
                  <a:p>
                    <a:pPr>
                      <a:defRPr/>
                    </a:pPr>
                    <a:r>
                      <a:rPr lang="fr-FR" sz="1600" b="1" dirty="0">
                        <a:solidFill>
                          <a:srgbClr val="FFFF00"/>
                        </a:solidFill>
                      </a:rPr>
                      <a:t>5</a:t>
                    </a:r>
                    <a:endParaRPr sz="1600" b="1" dirty="0"/>
                  </a:p>
                </p:txBody>
              </p:sp>
            </p:grpSp>
            <p:cxnSp>
              <p:nvCxnSpPr>
                <p:cNvPr id="36" name="Straight Arrow Connector 35"/>
                <p:cNvCxnSpPr/>
                <p:nvPr/>
              </p:nvCxnSpPr>
              <p:spPr>
                <a:xfrm>
                  <a:off x="3773242" y="5082988"/>
                  <a:ext cx="1022849" cy="10757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773242" y="4894729"/>
                  <a:ext cx="1022849" cy="9502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15DEF205-A4A5-4957-A2EF-87947DDCF9D9}"/>
                    </a:ext>
                  </a:extLst>
                </p:cNvPr>
                <p:cNvSpPr txBox="1"/>
                <p:nvPr/>
              </p:nvSpPr>
              <p:spPr>
                <a:xfrm>
                  <a:off x="2623800" y="5208890"/>
                  <a:ext cx="1149442" cy="307777"/>
                </a:xfrm>
                <a:prstGeom prst="rect">
                  <a:avLst/>
                </a:prstGeom>
                <a:noFill/>
              </p:spPr>
              <p:txBody>
                <a:bodyPr wrap="square" rtlCol="0">
                  <a:spAutoFit/>
                </a:bodyPr>
                <a:lstStyle/>
                <a:p>
                  <a:r>
                    <a:rPr lang="en-US" sz="1400" b="1" dirty="0">
                      <a:solidFill>
                        <a:srgbClr val="00CC00"/>
                      </a:solidFill>
                    </a:rPr>
                    <a:t>22 days later</a:t>
                  </a:r>
                </a:p>
              </p:txBody>
            </p:sp>
            <p:cxnSp>
              <p:nvCxnSpPr>
                <p:cNvPr id="50" name="Straight Arrow Connector 49"/>
                <p:cNvCxnSpPr/>
                <p:nvPr/>
              </p:nvCxnSpPr>
              <p:spPr>
                <a:xfrm>
                  <a:off x="3361765" y="5516667"/>
                  <a:ext cx="188259" cy="10420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56159" y="5346534"/>
                  <a:ext cx="4069832" cy="369332"/>
                </a:xfrm>
                <a:prstGeom prst="rect">
                  <a:avLst/>
                </a:prstGeom>
                <a:noFill/>
              </p:spPr>
              <p:txBody>
                <a:bodyPr wrap="none" rtlCol="0">
                  <a:spAutoFit/>
                </a:bodyPr>
                <a:lstStyle/>
                <a:p>
                  <a:r>
                    <a:rPr lang="en-US" b="1" dirty="0" smtClean="0">
                      <a:solidFill>
                        <a:srgbClr val="0000FF"/>
                      </a:solidFill>
                    </a:rPr>
                    <a:t>No dependence on the toroidal location</a:t>
                  </a:r>
                  <a:endParaRPr lang="en-US" b="1" dirty="0">
                    <a:solidFill>
                      <a:srgbClr val="0000FF"/>
                    </a:solidFill>
                  </a:endParaRPr>
                </a:p>
              </p:txBody>
            </p:sp>
            <p:sp>
              <p:nvSpPr>
                <p:cNvPr id="53" name="TextBox 52"/>
                <p:cNvSpPr txBox="1"/>
                <p:nvPr/>
              </p:nvSpPr>
              <p:spPr>
                <a:xfrm>
                  <a:off x="161871" y="3082352"/>
                  <a:ext cx="4122795" cy="369332"/>
                </a:xfrm>
                <a:prstGeom prst="rect">
                  <a:avLst/>
                </a:prstGeom>
                <a:noFill/>
              </p:spPr>
              <p:txBody>
                <a:bodyPr wrap="none" rtlCol="0">
                  <a:spAutoFit/>
                </a:bodyPr>
                <a:lstStyle/>
                <a:p>
                  <a:pPr marL="342900" indent="-342900">
                    <a:buFont typeface="Arial" panose="020B0604020202020204" pitchFamily="34" charset="0"/>
                    <a:buChar char="•"/>
                  </a:pPr>
                  <a:r>
                    <a:rPr lang="en-US" b="1" dirty="0">
                      <a:solidFill>
                        <a:srgbClr val="0000FF"/>
                      </a:solidFill>
                    </a:rPr>
                    <a:t>1</a:t>
                  </a:r>
                  <a:r>
                    <a:rPr lang="en-US" b="1" baseline="30000" dirty="0">
                      <a:solidFill>
                        <a:srgbClr val="0000FF"/>
                      </a:solidFill>
                    </a:rPr>
                    <a:t>st</a:t>
                  </a:r>
                  <a:r>
                    <a:rPr lang="en-US" b="1" dirty="0">
                      <a:solidFill>
                        <a:srgbClr val="0000FF"/>
                      </a:solidFill>
                    </a:rPr>
                    <a:t> non-uniform </a:t>
                  </a:r>
                  <a:r>
                    <a:rPr lang="en-US" b="1" dirty="0" err="1">
                      <a:solidFill>
                        <a:srgbClr val="0000FF"/>
                      </a:solidFill>
                    </a:rPr>
                    <a:t>boronization</a:t>
                  </a:r>
                  <a:r>
                    <a:rPr lang="en-US" b="1" dirty="0">
                      <a:solidFill>
                        <a:srgbClr val="0000FF"/>
                      </a:solidFill>
                    </a:rPr>
                    <a:t> at </a:t>
                  </a:r>
                  <a:r>
                    <a:rPr lang="en-US" b="1" dirty="0" smtClean="0">
                      <a:solidFill>
                        <a:srgbClr val="0000FF"/>
                      </a:solidFill>
                    </a:rPr>
                    <a:t>WEST</a:t>
                  </a:r>
                  <a:endParaRPr lang="en-US" b="1" dirty="0">
                    <a:solidFill>
                      <a:srgbClr val="0000FF"/>
                    </a:solidFill>
                  </a:endParaRPr>
                </a:p>
              </p:txBody>
            </p:sp>
          </p:grpSp>
          <p:sp>
            <p:nvSpPr>
              <p:cNvPr id="55" name="Right Arrow 54"/>
              <p:cNvSpPr/>
              <p:nvPr/>
            </p:nvSpPr>
            <p:spPr>
              <a:xfrm>
                <a:off x="4051518" y="5398283"/>
                <a:ext cx="1376225" cy="23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xmlns="" id="{68E2FC20-8B3E-4D44-B223-AAB2A7B94698}"/>
                </a:ext>
              </a:extLst>
            </p:cNvPr>
            <p:cNvSpPr txBox="1"/>
            <p:nvPr/>
          </p:nvSpPr>
          <p:spPr>
            <a:xfrm>
              <a:off x="2332754" y="3451684"/>
              <a:ext cx="954847" cy="400110"/>
            </a:xfrm>
            <a:prstGeom prst="rect">
              <a:avLst/>
            </a:prstGeom>
            <a:noFill/>
          </p:spPr>
          <p:txBody>
            <a:bodyPr wrap="square" rtlCol="0">
              <a:spAutoFit/>
            </a:bodyPr>
            <a:lstStyle/>
            <a:p>
              <a:r>
                <a:rPr lang="en-US" sz="2000" b="1" dirty="0">
                  <a:solidFill>
                    <a:schemeClr val="accent1">
                      <a:lumMod val="75000"/>
                    </a:schemeClr>
                  </a:solidFill>
                </a:rPr>
                <a:t>Boron</a:t>
              </a:r>
            </a:p>
          </p:txBody>
        </p:sp>
      </p:grpSp>
    </p:spTree>
    <p:extLst>
      <p:ext uri="{BB962C8B-B14F-4D97-AF65-F5344CB8AC3E}">
        <p14:creationId xmlns:p14="http://schemas.microsoft.com/office/powerpoint/2010/main" val="4199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9DFD7E0-3C16-4068-A4C2-0F8DDC3CF675}"/>
              </a:ext>
            </a:extLst>
          </p:cNvPr>
          <p:cNvSpPr txBox="1"/>
          <p:nvPr/>
        </p:nvSpPr>
        <p:spPr>
          <a:xfrm>
            <a:off x="928642" y="116812"/>
            <a:ext cx="8287076" cy="523220"/>
          </a:xfrm>
          <a:prstGeom prst="rect">
            <a:avLst/>
          </a:prstGeom>
          <a:noFill/>
        </p:spPr>
        <p:txBody>
          <a:bodyPr wrap="square" rtlCol="0">
            <a:spAutoFit/>
          </a:bodyPr>
          <a:lstStyle/>
          <a:p>
            <a:r>
              <a:rPr lang="en-US" sz="2800" b="1" dirty="0">
                <a:solidFill>
                  <a:schemeClr val="accent1">
                    <a:lumMod val="50000"/>
                  </a:schemeClr>
                </a:solidFill>
              </a:rPr>
              <a:t>2026 activities</a:t>
            </a:r>
          </a:p>
        </p:txBody>
      </p:sp>
      <p:sp>
        <p:nvSpPr>
          <p:cNvPr id="5" name="Rectangle 4"/>
          <p:cNvSpPr/>
          <p:nvPr/>
        </p:nvSpPr>
        <p:spPr>
          <a:xfrm>
            <a:off x="188259" y="721649"/>
            <a:ext cx="6538313" cy="2539157"/>
          </a:xfrm>
          <a:prstGeom prst="rect">
            <a:avLst/>
          </a:prstGeom>
        </p:spPr>
        <p:txBody>
          <a:bodyPr wrap="square">
            <a:spAutoFit/>
          </a:bodyPr>
          <a:lstStyle/>
          <a:p>
            <a:r>
              <a:rPr lang="en-US" sz="2000" b="1" dirty="0">
                <a:solidFill>
                  <a:srgbClr val="0000FF"/>
                </a:solidFill>
              </a:rPr>
              <a:t>Completed (Jan – Apr 2026)</a:t>
            </a:r>
          </a:p>
          <a:p>
            <a:pPr marL="285750" indent="-285750">
              <a:buFont typeface="Arial" panose="020B0604020202020204" pitchFamily="34" charset="0"/>
              <a:buChar char="•"/>
            </a:pPr>
            <a:r>
              <a:rPr lang="en-US" sz="1600" dirty="0"/>
              <a:t>Ion beam analysis of samples from </a:t>
            </a:r>
            <a:r>
              <a:rPr lang="en-US" sz="1600" dirty="0" smtClean="0"/>
              <a:t>2</a:t>
            </a:r>
            <a:r>
              <a:rPr lang="en-US" sz="1600" baseline="30000" dirty="0" smtClean="0"/>
              <a:t>nd</a:t>
            </a:r>
            <a:r>
              <a:rPr lang="en-US" sz="1600" dirty="0" smtClean="0"/>
              <a:t> </a:t>
            </a:r>
            <a:r>
              <a:rPr lang="en-US" sz="1600" b="1" dirty="0" smtClean="0">
                <a:solidFill>
                  <a:srgbClr val="FF0000"/>
                </a:solidFill>
              </a:rPr>
              <a:t>non-uniform</a:t>
            </a:r>
            <a:r>
              <a:rPr lang="en-US" sz="1600" dirty="0" smtClean="0">
                <a:solidFill>
                  <a:srgbClr val="FF0000"/>
                </a:solidFill>
              </a:rPr>
              <a:t> </a:t>
            </a:r>
            <a:r>
              <a:rPr lang="en-US" sz="1600" dirty="0" err="1">
                <a:solidFill>
                  <a:srgbClr val="FF0000"/>
                </a:solidFill>
              </a:rPr>
              <a:t>boronisation</a:t>
            </a:r>
            <a:r>
              <a:rPr lang="en-US" sz="1600" dirty="0">
                <a:solidFill>
                  <a:srgbClr val="FF0000"/>
                </a:solidFill>
              </a:rPr>
              <a:t> (4-5-6) </a:t>
            </a:r>
            <a:r>
              <a:rPr lang="en-US" sz="1600" dirty="0"/>
              <a:t>in WEST using a 1.4 MeV deuterium beam </a:t>
            </a:r>
          </a:p>
          <a:p>
            <a:pPr marL="511175" lvl="1" indent="-223838">
              <a:buFont typeface="Calibri" panose="020F0502020204030204" pitchFamily="34" charset="0"/>
              <a:buChar char="–"/>
            </a:pPr>
            <a:r>
              <a:rPr lang="en-US" sz="1600" dirty="0"/>
              <a:t>Determination of B, D, O, N and C content as a function of vertical position on the probe (poloidal direction), toroidal </a:t>
            </a:r>
            <a:r>
              <a:rPr lang="en-US" sz="1600" dirty="0" smtClean="0"/>
              <a:t>location (rich </a:t>
            </a:r>
            <a:r>
              <a:rPr lang="en-US" sz="1600" dirty="0"/>
              <a:t>and depleted B area), facing surface and substrate</a:t>
            </a:r>
          </a:p>
          <a:p>
            <a:pPr marL="511175" lvl="1" indent="-223838">
              <a:buFont typeface="Calibri" panose="020F0502020204030204" pitchFamily="34" charset="0"/>
              <a:buChar char="–"/>
            </a:pPr>
            <a:r>
              <a:rPr lang="en-US" sz="1600" dirty="0"/>
              <a:t>SEM image analysis of the </a:t>
            </a:r>
            <a:r>
              <a:rPr lang="en-US" sz="1600" dirty="0" err="1"/>
              <a:t>boronised</a:t>
            </a:r>
            <a:r>
              <a:rPr lang="en-US" sz="1600" dirty="0"/>
              <a:t> samples with EDX elemental mapping (in some samples non-uniform covering of B layer by the Au layer is observed)</a:t>
            </a:r>
          </a:p>
          <a:p>
            <a:pPr lvl="0"/>
            <a:endParaRPr lang="en-US" sz="1100" b="1" dirty="0">
              <a:solidFill>
                <a:srgbClr val="00B0F0"/>
              </a:solidFill>
            </a:endParaRPr>
          </a:p>
        </p:txBody>
      </p:sp>
      <p:grpSp>
        <p:nvGrpSpPr>
          <p:cNvPr id="31" name="Group 30">
            <a:extLst>
              <a:ext uri="{FF2B5EF4-FFF2-40B4-BE49-F238E27FC236}">
                <a16:creationId xmlns:a16="http://schemas.microsoft.com/office/drawing/2014/main" xmlns="" id="{85E433B5-54A6-418D-802F-E5B2D6140F4C}"/>
              </a:ext>
            </a:extLst>
          </p:cNvPr>
          <p:cNvGrpSpPr/>
          <p:nvPr/>
        </p:nvGrpSpPr>
        <p:grpSpPr>
          <a:xfrm>
            <a:off x="10081574" y="84037"/>
            <a:ext cx="2061106" cy="4051324"/>
            <a:chOff x="4688952" y="853424"/>
            <a:chExt cx="2416176" cy="4285014"/>
          </a:xfrm>
        </p:grpSpPr>
        <p:pic>
          <p:nvPicPr>
            <p:cNvPr id="32" name="Image 68">
              <a:extLst>
                <a:ext uri="{FF2B5EF4-FFF2-40B4-BE49-F238E27FC236}">
                  <a16:creationId xmlns:a16="http://schemas.microsoft.com/office/drawing/2014/main" xmlns="" id="{3AC1099D-C1C8-4CFA-968A-B62D1454A4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3000"/>
                      </a14:imgEffect>
                      <a14:imgEffect>
                        <a14:saturation sat="48000"/>
                      </a14:imgEffect>
                      <a14:imgEffect>
                        <a14:brightnessContrast bright="50000" contrast="51000"/>
                      </a14:imgEffect>
                    </a14:imgLayer>
                  </a14:imgProps>
                </a:ext>
              </a:extLst>
            </a:blip>
            <a:stretch>
              <a:fillRect/>
            </a:stretch>
          </p:blipFill>
          <p:spPr>
            <a:xfrm rot="16200000">
              <a:off x="4595959" y="2475622"/>
              <a:ext cx="3990213" cy="879996"/>
            </a:xfrm>
            <a:prstGeom prst="rect">
              <a:avLst/>
            </a:prstGeom>
          </p:spPr>
        </p:pic>
        <p:sp>
          <p:nvSpPr>
            <p:cNvPr id="33" name="Forme libre 47">
              <a:extLst>
                <a:ext uri="{FF2B5EF4-FFF2-40B4-BE49-F238E27FC236}">
                  <a16:creationId xmlns:a16="http://schemas.microsoft.com/office/drawing/2014/main" xmlns="" id="{8072B453-0A3C-41E6-849E-8A9BE1B33191}"/>
                </a:ext>
              </a:extLst>
            </p:cNvPr>
            <p:cNvSpPr/>
            <p:nvPr/>
          </p:nvSpPr>
          <p:spPr>
            <a:xfrm flipV="1">
              <a:off x="6724032" y="2915621"/>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orme libre 51">
              <a:extLst>
                <a:ext uri="{FF2B5EF4-FFF2-40B4-BE49-F238E27FC236}">
                  <a16:creationId xmlns:a16="http://schemas.microsoft.com/office/drawing/2014/main" xmlns="" id="{045A56FD-F9F0-41CC-B2FF-41580AC457E2}"/>
                </a:ext>
              </a:extLst>
            </p:cNvPr>
            <p:cNvSpPr/>
            <p:nvPr/>
          </p:nvSpPr>
          <p:spPr>
            <a:xfrm>
              <a:off x="6384241" y="2925463"/>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orme libre 52">
              <a:extLst>
                <a:ext uri="{FF2B5EF4-FFF2-40B4-BE49-F238E27FC236}">
                  <a16:creationId xmlns:a16="http://schemas.microsoft.com/office/drawing/2014/main" xmlns="" id="{B0780B0E-7617-4204-AD52-4C2BAC2299F3}"/>
                </a:ext>
              </a:extLst>
            </p:cNvPr>
            <p:cNvSpPr/>
            <p:nvPr/>
          </p:nvSpPr>
          <p:spPr>
            <a:xfrm>
              <a:off x="6385297" y="3394870"/>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orme libre 73">
              <a:extLst>
                <a:ext uri="{FF2B5EF4-FFF2-40B4-BE49-F238E27FC236}">
                  <a16:creationId xmlns:a16="http://schemas.microsoft.com/office/drawing/2014/main" xmlns="" id="{8DF3B00D-210B-4BB2-A5AA-F857819B8EDF}"/>
                </a:ext>
              </a:extLst>
            </p:cNvPr>
            <p:cNvSpPr/>
            <p:nvPr/>
          </p:nvSpPr>
          <p:spPr>
            <a:xfrm>
              <a:off x="6686325" y="2768533"/>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orme libre 75">
              <a:extLst>
                <a:ext uri="{FF2B5EF4-FFF2-40B4-BE49-F238E27FC236}">
                  <a16:creationId xmlns:a16="http://schemas.microsoft.com/office/drawing/2014/main" xmlns="" id="{598007C3-952A-4895-AF51-93DAF21385B7}"/>
                </a:ext>
              </a:extLst>
            </p:cNvPr>
            <p:cNvSpPr/>
            <p:nvPr/>
          </p:nvSpPr>
          <p:spPr>
            <a:xfrm>
              <a:off x="6676171" y="3249363"/>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Parallélogramme 16">
              <a:extLst>
                <a:ext uri="{FF2B5EF4-FFF2-40B4-BE49-F238E27FC236}">
                  <a16:creationId xmlns:a16="http://schemas.microsoft.com/office/drawing/2014/main" xmlns="" id="{C278BB27-AFA4-4C84-8A77-0D0846ECEAA5}"/>
                </a:ext>
              </a:extLst>
            </p:cNvPr>
            <p:cNvSpPr/>
            <p:nvPr/>
          </p:nvSpPr>
          <p:spPr>
            <a:xfrm>
              <a:off x="6469494" y="4756634"/>
              <a:ext cx="240879" cy="70936"/>
            </a:xfrm>
            <a:prstGeom prst="parallelogram">
              <a:avLst>
                <a:gd name="adj" fmla="val 114794"/>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 67">
              <a:extLst>
                <a:ext uri="{FF2B5EF4-FFF2-40B4-BE49-F238E27FC236}">
                  <a16:creationId xmlns:a16="http://schemas.microsoft.com/office/drawing/2014/main" xmlns="" id="{537FED4D-690A-49A8-BDB5-F2C268D912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3000"/>
                      </a14:imgEffect>
                      <a14:imgEffect>
                        <a14:saturation sat="48000"/>
                      </a14:imgEffect>
                      <a14:imgEffect>
                        <a14:brightnessContrast bright="50000" contrast="51000"/>
                      </a14:imgEffect>
                    </a14:imgLayer>
                  </a14:imgProps>
                </a:ext>
              </a:extLst>
            </a:blip>
            <a:stretch>
              <a:fillRect/>
            </a:stretch>
          </p:blipFill>
          <p:spPr>
            <a:xfrm rot="16200000">
              <a:off x="3133843" y="2475622"/>
              <a:ext cx="3990213" cy="879996"/>
            </a:xfrm>
            <a:prstGeom prst="rect">
              <a:avLst/>
            </a:prstGeom>
          </p:spPr>
        </p:pic>
        <p:sp>
          <p:nvSpPr>
            <p:cNvPr id="41" name="ZoneTexte 15">
              <a:extLst>
                <a:ext uri="{FF2B5EF4-FFF2-40B4-BE49-F238E27FC236}">
                  <a16:creationId xmlns:a16="http://schemas.microsoft.com/office/drawing/2014/main" xmlns="" id="{D7827303-54E8-4C93-B451-495CDC7A80E6}"/>
                </a:ext>
              </a:extLst>
            </p:cNvPr>
            <p:cNvSpPr txBox="1"/>
            <p:nvPr/>
          </p:nvSpPr>
          <p:spPr>
            <a:xfrm>
              <a:off x="5060002" y="2266958"/>
              <a:ext cx="75895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42" name="ZoneTexte 41">
              <a:extLst>
                <a:ext uri="{FF2B5EF4-FFF2-40B4-BE49-F238E27FC236}">
                  <a16:creationId xmlns:a16="http://schemas.microsoft.com/office/drawing/2014/main" xmlns="" id="{966CFD24-BD36-4932-A62F-38D0F3343ED5}"/>
                </a:ext>
              </a:extLst>
            </p:cNvPr>
            <p:cNvSpPr txBox="1"/>
            <p:nvPr/>
          </p:nvSpPr>
          <p:spPr>
            <a:xfrm>
              <a:off x="4961096" y="4758303"/>
              <a:ext cx="405825" cy="3749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3" name="Forme libre 45">
              <a:extLst>
                <a:ext uri="{FF2B5EF4-FFF2-40B4-BE49-F238E27FC236}">
                  <a16:creationId xmlns:a16="http://schemas.microsoft.com/office/drawing/2014/main" xmlns="" id="{7A911190-6B20-47E3-8810-4D9D97D1C9FF}"/>
                </a:ext>
              </a:extLst>
            </p:cNvPr>
            <p:cNvSpPr/>
            <p:nvPr/>
          </p:nvSpPr>
          <p:spPr>
            <a:xfrm>
              <a:off x="4938957" y="2883148"/>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Parallélogramme 77">
              <a:extLst>
                <a:ext uri="{FF2B5EF4-FFF2-40B4-BE49-F238E27FC236}">
                  <a16:creationId xmlns:a16="http://schemas.microsoft.com/office/drawing/2014/main" xmlns="" id="{C484AAAD-03E7-40F7-B6D2-F69550BDA6CC}"/>
                </a:ext>
              </a:extLst>
            </p:cNvPr>
            <p:cNvSpPr/>
            <p:nvPr/>
          </p:nvSpPr>
          <p:spPr>
            <a:xfrm>
              <a:off x="5040775" y="4687367"/>
              <a:ext cx="240879" cy="70936"/>
            </a:xfrm>
            <a:prstGeom prst="parallelogram">
              <a:avLst>
                <a:gd name="adj" fmla="val 114794"/>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orme libre 78">
              <a:extLst>
                <a:ext uri="{FF2B5EF4-FFF2-40B4-BE49-F238E27FC236}">
                  <a16:creationId xmlns:a16="http://schemas.microsoft.com/office/drawing/2014/main" xmlns="" id="{D4F318DE-5261-458D-9662-F921530AA7AF}"/>
                </a:ext>
              </a:extLst>
            </p:cNvPr>
            <p:cNvSpPr/>
            <p:nvPr/>
          </p:nvSpPr>
          <p:spPr>
            <a:xfrm flipV="1">
              <a:off x="5290068" y="2886062"/>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orme libre 80">
              <a:extLst>
                <a:ext uri="{FF2B5EF4-FFF2-40B4-BE49-F238E27FC236}">
                  <a16:creationId xmlns:a16="http://schemas.microsoft.com/office/drawing/2014/main" xmlns="" id="{C10332EC-C734-4198-9137-EDDCF9FB56C3}"/>
                </a:ext>
              </a:extLst>
            </p:cNvPr>
            <p:cNvSpPr/>
            <p:nvPr/>
          </p:nvSpPr>
          <p:spPr>
            <a:xfrm>
              <a:off x="5252361" y="2738974"/>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orme libre 83">
              <a:extLst>
                <a:ext uri="{FF2B5EF4-FFF2-40B4-BE49-F238E27FC236}">
                  <a16:creationId xmlns:a16="http://schemas.microsoft.com/office/drawing/2014/main" xmlns="" id="{730F7373-5C08-4089-AEC5-55775EAA4AC9}"/>
                </a:ext>
              </a:extLst>
            </p:cNvPr>
            <p:cNvSpPr/>
            <p:nvPr/>
          </p:nvSpPr>
          <p:spPr>
            <a:xfrm>
              <a:off x="5233894" y="3307945"/>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rgbClr val="FF00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ZoneTexte 65">
              <a:extLst>
                <a:ext uri="{FF2B5EF4-FFF2-40B4-BE49-F238E27FC236}">
                  <a16:creationId xmlns:a16="http://schemas.microsoft.com/office/drawing/2014/main" xmlns="" id="{830CBA03-9664-4859-B430-93D9A44AF8B1}"/>
                </a:ext>
              </a:extLst>
            </p:cNvPr>
            <p:cNvSpPr txBox="1"/>
            <p:nvPr/>
          </p:nvSpPr>
          <p:spPr>
            <a:xfrm>
              <a:off x="4915956" y="853424"/>
              <a:ext cx="5726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Q3</a:t>
              </a:r>
            </a:p>
          </p:txBody>
        </p:sp>
        <p:sp>
          <p:nvSpPr>
            <p:cNvPr id="49" name="ZoneTexte 66">
              <a:extLst>
                <a:ext uri="{FF2B5EF4-FFF2-40B4-BE49-F238E27FC236}">
                  <a16:creationId xmlns:a16="http://schemas.microsoft.com/office/drawing/2014/main" xmlns="" id="{BD14F0EB-5D87-496D-B93C-0F742EAF4678}"/>
                </a:ext>
              </a:extLst>
            </p:cNvPr>
            <p:cNvSpPr txBox="1"/>
            <p:nvPr/>
          </p:nvSpPr>
          <p:spPr>
            <a:xfrm>
              <a:off x="6392373" y="889193"/>
              <a:ext cx="638691" cy="3906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Q4</a:t>
              </a:r>
            </a:p>
          </p:txBody>
        </p:sp>
        <p:sp>
          <p:nvSpPr>
            <p:cNvPr id="50" name="Forme libre 70">
              <a:extLst>
                <a:ext uri="{FF2B5EF4-FFF2-40B4-BE49-F238E27FC236}">
                  <a16:creationId xmlns:a16="http://schemas.microsoft.com/office/drawing/2014/main" xmlns="" id="{ABF44D61-0C66-42DE-AB5D-A42A7A719FA9}"/>
                </a:ext>
              </a:extLst>
            </p:cNvPr>
            <p:cNvSpPr/>
            <p:nvPr/>
          </p:nvSpPr>
          <p:spPr>
            <a:xfrm flipV="1">
              <a:off x="6704256" y="3411623"/>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xmlns="" id="{650D8235-7F12-49FE-A6E6-AFCE38066F89}"/>
                </a:ext>
              </a:extLst>
            </p:cNvPr>
            <p:cNvSpPr txBox="1"/>
            <p:nvPr/>
          </p:nvSpPr>
          <p:spPr>
            <a:xfrm>
              <a:off x="5580599" y="2783548"/>
              <a:ext cx="933596" cy="390636"/>
            </a:xfrm>
            <a:prstGeom prst="rect">
              <a:avLst/>
            </a:prstGeom>
            <a:noFill/>
          </p:spPr>
          <p:txBody>
            <a:bodyPr wrap="square" rtlCol="0">
              <a:spAutoFit/>
            </a:bodyPr>
            <a:lstStyle/>
            <a:p>
              <a:r>
                <a:rPr lang="en-US" dirty="0"/>
                <a:t>Pos 2</a:t>
              </a:r>
            </a:p>
          </p:txBody>
        </p:sp>
        <p:sp>
          <p:nvSpPr>
            <p:cNvPr id="52" name="TextBox 51">
              <a:extLst>
                <a:ext uri="{FF2B5EF4-FFF2-40B4-BE49-F238E27FC236}">
                  <a16:creationId xmlns:a16="http://schemas.microsoft.com/office/drawing/2014/main" xmlns="" id="{AB7DE0E9-1CE1-42C4-91DD-C0A3085225CC}"/>
                </a:ext>
              </a:extLst>
            </p:cNvPr>
            <p:cNvSpPr txBox="1"/>
            <p:nvPr/>
          </p:nvSpPr>
          <p:spPr>
            <a:xfrm>
              <a:off x="4855691" y="4794717"/>
              <a:ext cx="832453" cy="343721"/>
            </a:xfrm>
            <a:prstGeom prst="rect">
              <a:avLst/>
            </a:prstGeom>
            <a:noFill/>
          </p:spPr>
          <p:txBody>
            <a:bodyPr wrap="square" rtlCol="0">
              <a:spAutoFit/>
            </a:bodyPr>
            <a:lstStyle/>
            <a:p>
              <a:r>
                <a:rPr lang="en-US" sz="1600" dirty="0"/>
                <a:t>Side Y</a:t>
              </a:r>
            </a:p>
          </p:txBody>
        </p:sp>
        <p:sp>
          <p:nvSpPr>
            <p:cNvPr id="53" name="TextBox 52">
              <a:extLst>
                <a:ext uri="{FF2B5EF4-FFF2-40B4-BE49-F238E27FC236}">
                  <a16:creationId xmlns:a16="http://schemas.microsoft.com/office/drawing/2014/main" xmlns="" id="{4D4340F7-C00B-4831-9424-DC8338E8D72B}"/>
                </a:ext>
              </a:extLst>
            </p:cNvPr>
            <p:cNvSpPr txBox="1"/>
            <p:nvPr/>
          </p:nvSpPr>
          <p:spPr>
            <a:xfrm>
              <a:off x="6236497" y="4764244"/>
              <a:ext cx="837977" cy="358083"/>
            </a:xfrm>
            <a:prstGeom prst="rect">
              <a:avLst/>
            </a:prstGeom>
            <a:noFill/>
          </p:spPr>
          <p:txBody>
            <a:bodyPr wrap="square" rtlCol="0">
              <a:spAutoFit/>
            </a:bodyPr>
            <a:lstStyle/>
            <a:p>
              <a:r>
                <a:rPr lang="en-US" sz="1600" dirty="0"/>
                <a:t>Side Z</a:t>
              </a:r>
            </a:p>
          </p:txBody>
        </p:sp>
        <p:sp>
          <p:nvSpPr>
            <p:cNvPr id="54" name="TextBox 53">
              <a:extLst>
                <a:ext uri="{FF2B5EF4-FFF2-40B4-BE49-F238E27FC236}">
                  <a16:creationId xmlns:a16="http://schemas.microsoft.com/office/drawing/2014/main" xmlns="" id="{8EB8E42D-0602-445A-96F6-3925FDC2A910}"/>
                </a:ext>
              </a:extLst>
            </p:cNvPr>
            <p:cNvSpPr txBox="1"/>
            <p:nvPr/>
          </p:nvSpPr>
          <p:spPr>
            <a:xfrm>
              <a:off x="5592893" y="3270696"/>
              <a:ext cx="905908" cy="390636"/>
            </a:xfrm>
            <a:prstGeom prst="rect">
              <a:avLst/>
            </a:prstGeom>
            <a:noFill/>
          </p:spPr>
          <p:txBody>
            <a:bodyPr wrap="square" rtlCol="0">
              <a:spAutoFit/>
            </a:bodyPr>
            <a:lstStyle/>
            <a:p>
              <a:r>
                <a:rPr lang="en-US" dirty="0"/>
                <a:t>Pos 3</a:t>
              </a:r>
            </a:p>
          </p:txBody>
        </p:sp>
        <p:sp>
          <p:nvSpPr>
            <p:cNvPr id="55" name="ZoneTexte 41">
              <a:extLst>
                <a:ext uri="{FF2B5EF4-FFF2-40B4-BE49-F238E27FC236}">
                  <a16:creationId xmlns:a16="http://schemas.microsoft.com/office/drawing/2014/main" xmlns="" id="{BC04E972-0078-47AA-B4AE-D24BB52AB60D}"/>
                </a:ext>
              </a:extLst>
            </p:cNvPr>
            <p:cNvSpPr txBox="1"/>
            <p:nvPr/>
          </p:nvSpPr>
          <p:spPr>
            <a:xfrm>
              <a:off x="4878163" y="1459076"/>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6" name="ZoneTexte 41">
              <a:extLst>
                <a:ext uri="{FF2B5EF4-FFF2-40B4-BE49-F238E27FC236}">
                  <a16:creationId xmlns:a16="http://schemas.microsoft.com/office/drawing/2014/main" xmlns="" id="{E07E76A9-D594-41C1-A0CF-47768FDE3EF7}"/>
                </a:ext>
              </a:extLst>
            </p:cNvPr>
            <p:cNvSpPr txBox="1"/>
            <p:nvPr/>
          </p:nvSpPr>
          <p:spPr>
            <a:xfrm>
              <a:off x="5187069" y="1458764"/>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7" name="ZoneTexte 41">
              <a:extLst>
                <a:ext uri="{FF2B5EF4-FFF2-40B4-BE49-F238E27FC236}">
                  <a16:creationId xmlns:a16="http://schemas.microsoft.com/office/drawing/2014/main" xmlns="" id="{B86DAE34-0A9B-47E3-8B74-E71BA6090EE0}"/>
                </a:ext>
              </a:extLst>
            </p:cNvPr>
            <p:cNvSpPr txBox="1"/>
            <p:nvPr/>
          </p:nvSpPr>
          <p:spPr>
            <a:xfrm>
              <a:off x="5217723" y="1170991"/>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C</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8" name="ZoneTexte 41">
              <a:extLst>
                <a:ext uri="{FF2B5EF4-FFF2-40B4-BE49-F238E27FC236}">
                  <a16:creationId xmlns:a16="http://schemas.microsoft.com/office/drawing/2014/main" xmlns="" id="{2E4FF2AC-C2EA-4703-8F4B-6DE977E4EA9F}"/>
                </a:ext>
              </a:extLst>
            </p:cNvPr>
            <p:cNvSpPr txBox="1"/>
            <p:nvPr/>
          </p:nvSpPr>
          <p:spPr>
            <a:xfrm>
              <a:off x="4829704" y="1171303"/>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9" name="ZoneTexte 41">
              <a:extLst>
                <a:ext uri="{FF2B5EF4-FFF2-40B4-BE49-F238E27FC236}">
                  <a16:creationId xmlns:a16="http://schemas.microsoft.com/office/drawing/2014/main" xmlns="" id="{6891F56C-695B-40D6-9A58-86CCE2967727}"/>
                </a:ext>
              </a:extLst>
            </p:cNvPr>
            <p:cNvSpPr txBox="1"/>
            <p:nvPr/>
          </p:nvSpPr>
          <p:spPr>
            <a:xfrm>
              <a:off x="6359743" y="1481201"/>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0" name="ZoneTexte 41">
              <a:extLst>
                <a:ext uri="{FF2B5EF4-FFF2-40B4-BE49-F238E27FC236}">
                  <a16:creationId xmlns:a16="http://schemas.microsoft.com/office/drawing/2014/main" xmlns="" id="{86306A23-5DF3-486F-B0FA-7EF0E700C2B1}"/>
                </a:ext>
              </a:extLst>
            </p:cNvPr>
            <p:cNvSpPr txBox="1"/>
            <p:nvPr/>
          </p:nvSpPr>
          <p:spPr>
            <a:xfrm>
              <a:off x="6668649" y="1480889"/>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1" name="ZoneTexte 41">
              <a:extLst>
                <a:ext uri="{FF2B5EF4-FFF2-40B4-BE49-F238E27FC236}">
                  <a16:creationId xmlns:a16="http://schemas.microsoft.com/office/drawing/2014/main" xmlns="" id="{67677312-E65C-4023-AD76-F56062149592}"/>
                </a:ext>
              </a:extLst>
            </p:cNvPr>
            <p:cNvSpPr txBox="1"/>
            <p:nvPr/>
          </p:nvSpPr>
          <p:spPr>
            <a:xfrm>
              <a:off x="6699303" y="1193116"/>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G</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2" name="ZoneTexte 41">
              <a:extLst>
                <a:ext uri="{FF2B5EF4-FFF2-40B4-BE49-F238E27FC236}">
                  <a16:creationId xmlns:a16="http://schemas.microsoft.com/office/drawing/2014/main" xmlns="" id="{17A69089-EF3E-47A2-BA48-0CC5FB687297}"/>
                </a:ext>
              </a:extLst>
            </p:cNvPr>
            <p:cNvSpPr txBox="1"/>
            <p:nvPr/>
          </p:nvSpPr>
          <p:spPr>
            <a:xfrm>
              <a:off x="6311284" y="1193428"/>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3" name="Forme libre 46">
              <a:extLst>
                <a:ext uri="{FF2B5EF4-FFF2-40B4-BE49-F238E27FC236}">
                  <a16:creationId xmlns:a16="http://schemas.microsoft.com/office/drawing/2014/main" xmlns="" id="{B8BB5BC4-AFA8-4893-A09C-4E9286E32D6A}"/>
                </a:ext>
              </a:extLst>
            </p:cNvPr>
            <p:cNvSpPr/>
            <p:nvPr/>
          </p:nvSpPr>
          <p:spPr>
            <a:xfrm>
              <a:off x="4947302" y="3394386"/>
              <a:ext cx="114560" cy="172882"/>
            </a:xfrm>
            <a:custGeom>
              <a:avLst/>
              <a:gdLst>
                <a:gd name="connsiteX0" fmla="*/ 0 w 114560"/>
                <a:gd name="connsiteY0" fmla="*/ 0 h 172882"/>
                <a:gd name="connsiteX1" fmla="*/ 114560 w 114560"/>
                <a:gd name="connsiteY1" fmla="*/ 39575 h 172882"/>
                <a:gd name="connsiteX2" fmla="*/ 114560 w 114560"/>
                <a:gd name="connsiteY2" fmla="*/ 172882 h 172882"/>
                <a:gd name="connsiteX3" fmla="*/ 4166 w 114560"/>
                <a:gd name="connsiteY3" fmla="*/ 137472 h 172882"/>
                <a:gd name="connsiteX4" fmla="*/ 0 w 114560"/>
                <a:gd name="connsiteY4" fmla="*/ 0 h 1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0" h="172882">
                  <a:moveTo>
                    <a:pt x="0" y="0"/>
                  </a:moveTo>
                  <a:lnTo>
                    <a:pt x="114560" y="39575"/>
                  </a:lnTo>
                  <a:lnTo>
                    <a:pt x="114560" y="172882"/>
                  </a:lnTo>
                  <a:lnTo>
                    <a:pt x="4166" y="137472"/>
                  </a:lnTo>
                  <a:lnTo>
                    <a:pt x="0" y="0"/>
                  </a:lnTo>
                  <a:close/>
                </a:path>
              </a:pathLst>
            </a:custGeom>
            <a:solidFill>
              <a:srgbClr val="FF00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xmlns="" id="{C2974496-1970-4E70-827D-CD3C4977AA20}"/>
                </a:ext>
              </a:extLst>
            </p:cNvPr>
            <p:cNvSpPr/>
            <p:nvPr/>
          </p:nvSpPr>
          <p:spPr>
            <a:xfrm>
              <a:off x="5592894" y="3969330"/>
              <a:ext cx="190500" cy="198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6D7DCF12-F0F3-4FCE-8C71-EDE9B9B7EBE3}"/>
                </a:ext>
              </a:extLst>
            </p:cNvPr>
            <p:cNvSpPr/>
            <p:nvPr/>
          </p:nvSpPr>
          <p:spPr>
            <a:xfrm>
              <a:off x="5592894" y="4210254"/>
              <a:ext cx="190500" cy="19858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866EFDE3-2F6C-49F4-9FDD-4F35FD64B1EC}"/>
                </a:ext>
              </a:extLst>
            </p:cNvPr>
            <p:cNvSpPr/>
            <p:nvPr/>
          </p:nvSpPr>
          <p:spPr>
            <a:xfrm>
              <a:off x="5592894" y="4458438"/>
              <a:ext cx="190500" cy="19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ZoneTexte 41">
              <a:extLst>
                <a:ext uri="{FF2B5EF4-FFF2-40B4-BE49-F238E27FC236}">
                  <a16:creationId xmlns:a16="http://schemas.microsoft.com/office/drawing/2014/main" xmlns="" id="{078FE123-FA30-4F21-A97A-15F824DD82CB}"/>
                </a:ext>
              </a:extLst>
            </p:cNvPr>
            <p:cNvSpPr txBox="1"/>
            <p:nvPr/>
          </p:nvSpPr>
          <p:spPr>
            <a:xfrm>
              <a:off x="5821787" y="3883954"/>
              <a:ext cx="405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W </a:t>
              </a:r>
            </a:p>
          </p:txBody>
        </p:sp>
        <p:sp>
          <p:nvSpPr>
            <p:cNvPr id="68" name="ZoneTexte 41">
              <a:extLst>
                <a:ext uri="{FF2B5EF4-FFF2-40B4-BE49-F238E27FC236}">
                  <a16:creationId xmlns:a16="http://schemas.microsoft.com/office/drawing/2014/main" xmlns="" id="{BFA236F3-D025-4EB9-83DF-554C9278C105}"/>
                </a:ext>
              </a:extLst>
            </p:cNvPr>
            <p:cNvSpPr txBox="1"/>
            <p:nvPr/>
          </p:nvSpPr>
          <p:spPr>
            <a:xfrm>
              <a:off x="5810135" y="4135463"/>
              <a:ext cx="631385" cy="3906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SS </a:t>
              </a:r>
            </a:p>
          </p:txBody>
        </p:sp>
        <p:sp>
          <p:nvSpPr>
            <p:cNvPr id="69" name="ZoneTexte 41">
              <a:extLst>
                <a:ext uri="{FF2B5EF4-FFF2-40B4-BE49-F238E27FC236}">
                  <a16:creationId xmlns:a16="http://schemas.microsoft.com/office/drawing/2014/main" xmlns="" id="{98FE043A-3DF6-4C7A-9B15-1DC4689BBA6A}"/>
                </a:ext>
              </a:extLst>
            </p:cNvPr>
            <p:cNvSpPr txBox="1"/>
            <p:nvPr/>
          </p:nvSpPr>
          <p:spPr>
            <a:xfrm>
              <a:off x="5804901" y="4382308"/>
              <a:ext cx="579340" cy="3906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a:t>
              </a:r>
            </a:p>
          </p:txBody>
        </p:sp>
      </p:grpSp>
      <p:grpSp>
        <p:nvGrpSpPr>
          <p:cNvPr id="70" name="Group 69"/>
          <p:cNvGrpSpPr/>
          <p:nvPr/>
        </p:nvGrpSpPr>
        <p:grpSpPr>
          <a:xfrm>
            <a:off x="62755" y="3280086"/>
            <a:ext cx="3827929" cy="3112637"/>
            <a:chOff x="306710" y="695148"/>
            <a:chExt cx="3827929" cy="3112637"/>
          </a:xfrm>
        </p:grpSpPr>
        <p:graphicFrame>
          <p:nvGraphicFramePr>
            <p:cNvPr id="71" name="Object 70">
              <a:extLst>
                <a:ext uri="{FF2B5EF4-FFF2-40B4-BE49-F238E27FC236}">
                  <a16:creationId xmlns:a16="http://schemas.microsoft.com/office/drawing/2014/main" xmlns="" id="{49504601-424E-4304-85AF-F562977A5E48}"/>
                </a:ext>
              </a:extLst>
            </p:cNvPr>
            <p:cNvGraphicFramePr>
              <a:graphicFrameLocks noChangeAspect="1"/>
            </p:cNvGraphicFramePr>
            <p:nvPr>
              <p:extLst>
                <p:ext uri="{D42A27DB-BD31-4B8C-83A1-F6EECF244321}">
                  <p14:modId xmlns:p14="http://schemas.microsoft.com/office/powerpoint/2010/main" val="332088545"/>
                </p:ext>
              </p:extLst>
            </p:nvPr>
          </p:nvGraphicFramePr>
          <p:xfrm>
            <a:off x="306710" y="870590"/>
            <a:ext cx="3827929" cy="2937195"/>
          </p:xfrm>
          <a:graphic>
            <a:graphicData uri="http://schemas.openxmlformats.org/presentationml/2006/ole">
              <mc:AlternateContent xmlns:mc="http://schemas.openxmlformats.org/markup-compatibility/2006">
                <mc:Choice xmlns:v="urn:schemas-microsoft-com:vml" Requires="v">
                  <p:oleObj spid="_x0000_s1115" name="Graph" r:id="rId5" imgW="4631968" imgH="3554505" progId="Origin50.Graph">
                    <p:embed/>
                  </p:oleObj>
                </mc:Choice>
                <mc:Fallback>
                  <p:oleObj name="Graph" r:id="rId5" imgW="4631968" imgH="3554505" progId="Origin50.Graph">
                    <p:embed/>
                    <p:pic>
                      <p:nvPicPr>
                        <p:cNvPr id="0" name=""/>
                        <p:cNvPicPr/>
                        <p:nvPr/>
                      </p:nvPicPr>
                      <p:blipFill>
                        <a:blip r:embed="rId6"/>
                        <a:stretch>
                          <a:fillRect/>
                        </a:stretch>
                      </p:blipFill>
                      <p:spPr>
                        <a:xfrm>
                          <a:off x="306710" y="870590"/>
                          <a:ext cx="3827929" cy="2937195"/>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xmlns="" id="{68E2FC20-8B3E-4D44-B223-AAB2A7B94698}"/>
                </a:ext>
              </a:extLst>
            </p:cNvPr>
            <p:cNvSpPr txBox="1"/>
            <p:nvPr/>
          </p:nvSpPr>
          <p:spPr>
            <a:xfrm>
              <a:off x="1800637" y="695148"/>
              <a:ext cx="954847" cy="400110"/>
            </a:xfrm>
            <a:prstGeom prst="rect">
              <a:avLst/>
            </a:prstGeom>
            <a:noFill/>
          </p:spPr>
          <p:txBody>
            <a:bodyPr wrap="square" rtlCol="0">
              <a:spAutoFit/>
            </a:bodyPr>
            <a:lstStyle/>
            <a:p>
              <a:pPr algn="ctr"/>
              <a:r>
                <a:rPr lang="en-US" sz="2000" b="1" dirty="0">
                  <a:solidFill>
                    <a:schemeClr val="accent1">
                      <a:lumMod val="75000"/>
                    </a:schemeClr>
                  </a:solidFill>
                </a:rPr>
                <a:t>Boron</a:t>
              </a:r>
            </a:p>
          </p:txBody>
        </p:sp>
        <p:sp>
          <p:nvSpPr>
            <p:cNvPr id="73" name="Oval 72">
              <a:extLst>
                <a:ext uri="{FF2B5EF4-FFF2-40B4-BE49-F238E27FC236}">
                  <a16:creationId xmlns:a16="http://schemas.microsoft.com/office/drawing/2014/main" xmlns="" id="{CEFE2887-0A0C-4EBE-95FE-2E07CA2B4390}"/>
                </a:ext>
              </a:extLst>
            </p:cNvPr>
            <p:cNvSpPr/>
            <p:nvPr/>
          </p:nvSpPr>
          <p:spPr>
            <a:xfrm>
              <a:off x="2944087" y="1947783"/>
              <a:ext cx="276626" cy="2446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xmlns="" id="{064AFD96-15EB-4B69-9776-3703FE5AB366}"/>
                </a:ext>
              </a:extLst>
            </p:cNvPr>
            <p:cNvSpPr txBox="1"/>
            <p:nvPr/>
          </p:nvSpPr>
          <p:spPr>
            <a:xfrm>
              <a:off x="2941119" y="1655975"/>
              <a:ext cx="485406" cy="369332"/>
            </a:xfrm>
            <a:prstGeom prst="rect">
              <a:avLst/>
            </a:prstGeom>
            <a:noFill/>
          </p:spPr>
          <p:txBody>
            <a:bodyPr wrap="square" rtlCol="0">
              <a:spAutoFit/>
            </a:bodyPr>
            <a:lstStyle/>
            <a:p>
              <a:r>
                <a:rPr lang="en-US" dirty="0">
                  <a:solidFill>
                    <a:srgbClr val="00B050"/>
                  </a:solidFill>
                </a:rPr>
                <a:t>Al</a:t>
              </a:r>
            </a:p>
          </p:txBody>
        </p:sp>
        <p:sp>
          <p:nvSpPr>
            <p:cNvPr id="75" name="Oval 74">
              <a:extLst>
                <a:ext uri="{FF2B5EF4-FFF2-40B4-BE49-F238E27FC236}">
                  <a16:creationId xmlns:a16="http://schemas.microsoft.com/office/drawing/2014/main" xmlns="" id="{6435A32C-9241-4C63-8EB7-7F56D0C680FE}"/>
                </a:ext>
              </a:extLst>
            </p:cNvPr>
            <p:cNvSpPr/>
            <p:nvPr/>
          </p:nvSpPr>
          <p:spPr>
            <a:xfrm rot="627578">
              <a:off x="1598923" y="2715473"/>
              <a:ext cx="502665" cy="369896"/>
            </a:xfrm>
            <a:prstGeom prst="ellipse">
              <a:avLst/>
            </a:prstGeom>
            <a:noFill/>
            <a:ln w="28575">
              <a:solidFill>
                <a:srgbClr val="DE0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xmlns="" id="{605E159B-E896-43CD-A8BF-F24FBEC48DAE}"/>
                </a:ext>
              </a:extLst>
            </p:cNvPr>
            <p:cNvSpPr txBox="1"/>
            <p:nvPr/>
          </p:nvSpPr>
          <p:spPr>
            <a:xfrm>
              <a:off x="1476516" y="2447334"/>
              <a:ext cx="485406" cy="369332"/>
            </a:xfrm>
            <a:prstGeom prst="rect">
              <a:avLst/>
            </a:prstGeom>
            <a:noFill/>
            <a:ln>
              <a:noFill/>
            </a:ln>
          </p:spPr>
          <p:txBody>
            <a:bodyPr wrap="square" rtlCol="0">
              <a:spAutoFit/>
            </a:bodyPr>
            <a:lstStyle/>
            <a:p>
              <a:r>
                <a:rPr lang="en-US" dirty="0">
                  <a:solidFill>
                    <a:srgbClr val="DE08CF"/>
                  </a:solidFill>
                </a:rPr>
                <a:t>SS</a:t>
              </a:r>
            </a:p>
          </p:txBody>
        </p:sp>
      </p:grpSp>
      <p:grpSp>
        <p:nvGrpSpPr>
          <p:cNvPr id="6" name="Group 5">
            <a:extLst>
              <a:ext uri="{FF2B5EF4-FFF2-40B4-BE49-F238E27FC236}">
                <a16:creationId xmlns:a16="http://schemas.microsoft.com/office/drawing/2014/main" xmlns="" id="{F2DE6D95-7D6A-474F-959D-B297D43F624D}"/>
              </a:ext>
            </a:extLst>
          </p:cNvPr>
          <p:cNvGrpSpPr/>
          <p:nvPr/>
        </p:nvGrpSpPr>
        <p:grpSpPr>
          <a:xfrm>
            <a:off x="6791530" y="656659"/>
            <a:ext cx="3483689" cy="2540088"/>
            <a:chOff x="8397847" y="2172883"/>
            <a:chExt cx="4253009" cy="3334895"/>
          </a:xfrm>
        </p:grpSpPr>
        <p:pic>
          <p:nvPicPr>
            <p:cNvPr id="7" name="Image 6">
              <a:extLst>
                <a:ext uri="{FF2B5EF4-FFF2-40B4-BE49-F238E27FC236}">
                  <a16:creationId xmlns:a16="http://schemas.microsoft.com/office/drawing/2014/main" xmlns="" id="{CBE568F9-D81F-436F-9A95-8A30DF70E82F}"/>
                </a:ext>
              </a:extLst>
            </p:cNvPr>
            <p:cNvPicPr>
              <a:picLocks noChangeAspect="1"/>
            </p:cNvPicPr>
            <p:nvPr/>
          </p:nvPicPr>
          <p:blipFill>
            <a:blip r:embed="rId7"/>
            <a:stretch/>
          </p:blipFill>
          <p:spPr bwMode="auto">
            <a:xfrm>
              <a:off x="8537266" y="2485952"/>
              <a:ext cx="3466975" cy="2775033"/>
            </a:xfrm>
            <a:prstGeom prst="rect">
              <a:avLst/>
            </a:prstGeom>
            <a:noFill/>
          </p:spPr>
        </p:pic>
        <p:sp>
          <p:nvSpPr>
            <p:cNvPr id="8" name="Ellipse 8">
              <a:extLst>
                <a:ext uri="{FF2B5EF4-FFF2-40B4-BE49-F238E27FC236}">
                  <a16:creationId xmlns:a16="http://schemas.microsoft.com/office/drawing/2014/main" xmlns="" id="{2D458AE6-ED67-401B-82C7-057CD3A8BE5C}"/>
                </a:ext>
              </a:extLst>
            </p:cNvPr>
            <p:cNvSpPr/>
            <p:nvPr/>
          </p:nvSpPr>
          <p:spPr bwMode="auto">
            <a:xfrm>
              <a:off x="8745656" y="3774553"/>
              <a:ext cx="144000" cy="1440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9" name="Ellipse 9">
              <a:extLst>
                <a:ext uri="{FF2B5EF4-FFF2-40B4-BE49-F238E27FC236}">
                  <a16:creationId xmlns:a16="http://schemas.microsoft.com/office/drawing/2014/main" xmlns="" id="{8F48CA5A-B47D-4A31-A674-BFCFE6C7C591}"/>
                </a:ext>
              </a:extLst>
            </p:cNvPr>
            <p:cNvSpPr/>
            <p:nvPr/>
          </p:nvSpPr>
          <p:spPr bwMode="auto">
            <a:xfrm>
              <a:off x="9472751" y="2797459"/>
              <a:ext cx="144000" cy="1440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0" name="Ellipse 10">
              <a:extLst>
                <a:ext uri="{FF2B5EF4-FFF2-40B4-BE49-F238E27FC236}">
                  <a16:creationId xmlns:a16="http://schemas.microsoft.com/office/drawing/2014/main" xmlns="" id="{71519819-1C5B-4955-944B-3D5183530EB6}"/>
                </a:ext>
              </a:extLst>
            </p:cNvPr>
            <p:cNvSpPr/>
            <p:nvPr/>
          </p:nvSpPr>
          <p:spPr bwMode="auto">
            <a:xfrm>
              <a:off x="10816018" y="2880467"/>
              <a:ext cx="144000" cy="1440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1" name="Ellipse 11">
              <a:extLst>
                <a:ext uri="{FF2B5EF4-FFF2-40B4-BE49-F238E27FC236}">
                  <a16:creationId xmlns:a16="http://schemas.microsoft.com/office/drawing/2014/main" xmlns="" id="{88850011-52C7-46D6-BFF2-5F1AA32D9F5D}"/>
                </a:ext>
              </a:extLst>
            </p:cNvPr>
            <p:cNvSpPr/>
            <p:nvPr/>
          </p:nvSpPr>
          <p:spPr bwMode="auto">
            <a:xfrm>
              <a:off x="9622711" y="4549363"/>
              <a:ext cx="144000" cy="1440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2" name="Ellipse 12">
              <a:extLst>
                <a:ext uri="{FF2B5EF4-FFF2-40B4-BE49-F238E27FC236}">
                  <a16:creationId xmlns:a16="http://schemas.microsoft.com/office/drawing/2014/main" xmlns="" id="{88791F22-D089-4F32-830B-F1F28C04F6B9}"/>
                </a:ext>
              </a:extLst>
            </p:cNvPr>
            <p:cNvSpPr/>
            <p:nvPr/>
          </p:nvSpPr>
          <p:spPr bwMode="auto">
            <a:xfrm>
              <a:off x="10907745" y="4503825"/>
              <a:ext cx="144000" cy="1440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3" name="Ellipse 13">
              <a:extLst>
                <a:ext uri="{FF2B5EF4-FFF2-40B4-BE49-F238E27FC236}">
                  <a16:creationId xmlns:a16="http://schemas.microsoft.com/office/drawing/2014/main" xmlns="" id="{A020D9F6-0634-4267-BB9D-C32C479C988B}"/>
                </a:ext>
              </a:extLst>
            </p:cNvPr>
            <p:cNvSpPr/>
            <p:nvPr/>
          </p:nvSpPr>
          <p:spPr bwMode="auto">
            <a:xfrm>
              <a:off x="11577899" y="3728821"/>
              <a:ext cx="144000" cy="1440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4" name="Cylindre 16">
              <a:extLst>
                <a:ext uri="{FF2B5EF4-FFF2-40B4-BE49-F238E27FC236}">
                  <a16:creationId xmlns:a16="http://schemas.microsoft.com/office/drawing/2014/main" xmlns="" id="{ACA71B6E-7F0E-4E17-B74E-042469B539A9}"/>
                </a:ext>
              </a:extLst>
            </p:cNvPr>
            <p:cNvSpPr/>
            <p:nvPr/>
          </p:nvSpPr>
          <p:spPr bwMode="auto">
            <a:xfrm>
              <a:off x="9537227" y="4043875"/>
              <a:ext cx="120163" cy="360000"/>
            </a:xfrm>
            <a:prstGeom prst="can">
              <a:avLst>
                <a:gd name="adj" fmla="val 4894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5" name="Cylindre 17">
              <a:extLst>
                <a:ext uri="{FF2B5EF4-FFF2-40B4-BE49-F238E27FC236}">
                  <a16:creationId xmlns:a16="http://schemas.microsoft.com/office/drawing/2014/main" xmlns="" id="{48456E86-2D7C-483C-8214-DD65DEAD39DF}"/>
                </a:ext>
              </a:extLst>
            </p:cNvPr>
            <p:cNvSpPr/>
            <p:nvPr/>
          </p:nvSpPr>
          <p:spPr bwMode="auto">
            <a:xfrm>
              <a:off x="9417063" y="3219978"/>
              <a:ext cx="120163" cy="360000"/>
            </a:xfrm>
            <a:prstGeom prst="can">
              <a:avLst>
                <a:gd name="adj" fmla="val 4894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6" name="Rectangle 25">
              <a:extLst>
                <a:ext uri="{FF2B5EF4-FFF2-40B4-BE49-F238E27FC236}">
                  <a16:creationId xmlns:a16="http://schemas.microsoft.com/office/drawing/2014/main" xmlns="" id="{5B0DDE84-4403-4048-99D4-C664FB23A3C8}"/>
                </a:ext>
              </a:extLst>
            </p:cNvPr>
            <p:cNvSpPr/>
            <p:nvPr/>
          </p:nvSpPr>
          <p:spPr bwMode="auto">
            <a:xfrm>
              <a:off x="9446810" y="3301539"/>
              <a:ext cx="54000" cy="5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7" name="Rectangle 26">
              <a:extLst>
                <a:ext uri="{FF2B5EF4-FFF2-40B4-BE49-F238E27FC236}">
                  <a16:creationId xmlns:a16="http://schemas.microsoft.com/office/drawing/2014/main" xmlns="" id="{45B96ADB-BEEF-44E6-A081-42FA8B3461A2}"/>
                </a:ext>
              </a:extLst>
            </p:cNvPr>
            <p:cNvSpPr/>
            <p:nvPr/>
          </p:nvSpPr>
          <p:spPr bwMode="auto">
            <a:xfrm>
              <a:off x="9446810" y="3392526"/>
              <a:ext cx="54000" cy="5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8" name="Rectangle 27">
              <a:extLst>
                <a:ext uri="{FF2B5EF4-FFF2-40B4-BE49-F238E27FC236}">
                  <a16:creationId xmlns:a16="http://schemas.microsoft.com/office/drawing/2014/main" xmlns="" id="{B31464EC-E139-4E13-9AAB-7EE7F51CB900}"/>
                </a:ext>
              </a:extLst>
            </p:cNvPr>
            <p:cNvSpPr/>
            <p:nvPr/>
          </p:nvSpPr>
          <p:spPr bwMode="auto">
            <a:xfrm>
              <a:off x="9446810" y="3479736"/>
              <a:ext cx="54000" cy="5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19" name="Rectangle 28">
              <a:extLst>
                <a:ext uri="{FF2B5EF4-FFF2-40B4-BE49-F238E27FC236}">
                  <a16:creationId xmlns:a16="http://schemas.microsoft.com/office/drawing/2014/main" xmlns="" id="{51774CB7-6C71-4DB9-A852-EE143F6A2ACC}"/>
                </a:ext>
              </a:extLst>
            </p:cNvPr>
            <p:cNvSpPr/>
            <p:nvPr/>
          </p:nvSpPr>
          <p:spPr bwMode="auto">
            <a:xfrm>
              <a:off x="9567788" y="4137859"/>
              <a:ext cx="54000" cy="5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20" name="Rectangle 29">
              <a:extLst>
                <a:ext uri="{FF2B5EF4-FFF2-40B4-BE49-F238E27FC236}">
                  <a16:creationId xmlns:a16="http://schemas.microsoft.com/office/drawing/2014/main" xmlns="" id="{0FBCAF8C-B080-47CD-B54D-770637DF5423}"/>
                </a:ext>
              </a:extLst>
            </p:cNvPr>
            <p:cNvSpPr/>
            <p:nvPr/>
          </p:nvSpPr>
          <p:spPr bwMode="auto">
            <a:xfrm>
              <a:off x="9567788" y="4225704"/>
              <a:ext cx="54000" cy="5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21" name="Rectangle 30">
              <a:extLst>
                <a:ext uri="{FF2B5EF4-FFF2-40B4-BE49-F238E27FC236}">
                  <a16:creationId xmlns:a16="http://schemas.microsoft.com/office/drawing/2014/main" xmlns="" id="{55417142-1110-4516-8153-F94100263EA9}"/>
                </a:ext>
              </a:extLst>
            </p:cNvPr>
            <p:cNvSpPr/>
            <p:nvPr/>
          </p:nvSpPr>
          <p:spPr bwMode="auto">
            <a:xfrm>
              <a:off x="9567788" y="4316056"/>
              <a:ext cx="54000" cy="5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cxnSp>
          <p:nvCxnSpPr>
            <p:cNvPr id="22" name="Connecteur droit avec flèche 33">
              <a:extLst>
                <a:ext uri="{FF2B5EF4-FFF2-40B4-BE49-F238E27FC236}">
                  <a16:creationId xmlns:a16="http://schemas.microsoft.com/office/drawing/2014/main" xmlns="" id="{97E9EBB3-D301-4767-B90B-23B0EA34A1CE}"/>
                </a:ext>
              </a:extLst>
            </p:cNvPr>
            <p:cNvCxnSpPr>
              <a:cxnSpLocks/>
            </p:cNvCxnSpPr>
            <p:nvPr/>
          </p:nvCxnSpPr>
          <p:spPr bwMode="auto">
            <a:xfrm flipV="1">
              <a:off x="9877969" y="4419136"/>
              <a:ext cx="0" cy="216000"/>
            </a:xfrm>
            <a:prstGeom prst="straightConnector1">
              <a:avLst/>
            </a:prstGeom>
            <a:ln w="38100">
              <a:solidFill>
                <a:srgbClr val="0000FF"/>
              </a:solidFill>
              <a:headEnd type="none" w="sm" len="sm"/>
              <a:tailEnd type="arrow" w="sm" len="sm"/>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Connecteur droit avec flèche 34">
              <a:extLst>
                <a:ext uri="{FF2B5EF4-FFF2-40B4-BE49-F238E27FC236}">
                  <a16:creationId xmlns:a16="http://schemas.microsoft.com/office/drawing/2014/main" xmlns="" id="{F1DF91FE-3CA1-4D6C-823C-ECCA7B4F83D1}"/>
                </a:ext>
              </a:extLst>
            </p:cNvPr>
            <p:cNvCxnSpPr>
              <a:cxnSpLocks/>
            </p:cNvCxnSpPr>
            <p:nvPr/>
          </p:nvCxnSpPr>
          <p:spPr bwMode="auto">
            <a:xfrm flipV="1">
              <a:off x="9084667" y="3900287"/>
              <a:ext cx="0" cy="216000"/>
            </a:xfrm>
            <a:prstGeom prst="straightConnector1">
              <a:avLst/>
            </a:prstGeom>
            <a:ln w="38100">
              <a:solidFill>
                <a:srgbClr val="0000FF"/>
              </a:solidFill>
              <a:headEnd type="none" w="sm" len="sm"/>
              <a:tailEnd type="arrow" w="sm" len="sm"/>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35">
              <a:extLst>
                <a:ext uri="{FF2B5EF4-FFF2-40B4-BE49-F238E27FC236}">
                  <a16:creationId xmlns:a16="http://schemas.microsoft.com/office/drawing/2014/main" xmlns="" id="{B7CD5AC1-FCD0-4076-AD45-6CA0CB7231E4}"/>
                </a:ext>
              </a:extLst>
            </p:cNvPr>
            <p:cNvCxnSpPr>
              <a:cxnSpLocks/>
            </p:cNvCxnSpPr>
            <p:nvPr/>
          </p:nvCxnSpPr>
          <p:spPr bwMode="auto">
            <a:xfrm flipV="1">
              <a:off x="11051745" y="4311136"/>
              <a:ext cx="0" cy="216000"/>
            </a:xfrm>
            <a:prstGeom prst="straightConnector1">
              <a:avLst/>
            </a:prstGeom>
            <a:ln w="38100">
              <a:solidFill>
                <a:srgbClr val="0000FF"/>
              </a:solidFill>
              <a:headEnd type="none" w="sm" len="sm"/>
              <a:tailEnd type="arrow" w="sm" len="sm"/>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ZoneTexte 42">
              <a:extLst>
                <a:ext uri="{FF2B5EF4-FFF2-40B4-BE49-F238E27FC236}">
                  <a16:creationId xmlns:a16="http://schemas.microsoft.com/office/drawing/2014/main" xmlns="" id="{A23DD167-A2B1-450F-BDD0-2E27DE9F82F6}"/>
                </a:ext>
              </a:extLst>
            </p:cNvPr>
            <p:cNvSpPr txBox="1"/>
            <p:nvPr/>
          </p:nvSpPr>
          <p:spPr bwMode="auto">
            <a:xfrm>
              <a:off x="11858344" y="3170872"/>
              <a:ext cx="792512" cy="369332"/>
            </a:xfrm>
            <a:prstGeom prst="rect">
              <a:avLst/>
            </a:prstGeom>
            <a:noFill/>
          </p:spPr>
          <p:txBody>
            <a:bodyPr wrap="square" rtlCol="0">
              <a:spAutoFit/>
            </a:bodyPr>
            <a:lstStyle/>
            <a:p>
              <a:pPr>
                <a:defRPr/>
              </a:pPr>
              <a:r>
                <a:rPr lang="fr-FR" dirty="0"/>
                <a:t>Q1</a:t>
              </a:r>
              <a:endParaRPr dirty="0"/>
            </a:p>
          </p:txBody>
        </p:sp>
        <p:sp>
          <p:nvSpPr>
            <p:cNvPr id="26" name="ZoneTexte 43">
              <a:extLst>
                <a:ext uri="{FF2B5EF4-FFF2-40B4-BE49-F238E27FC236}">
                  <a16:creationId xmlns:a16="http://schemas.microsoft.com/office/drawing/2014/main" xmlns="" id="{E0B597A7-D17C-4475-99C8-FFB466D2CDC1}"/>
                </a:ext>
              </a:extLst>
            </p:cNvPr>
            <p:cNvSpPr txBox="1"/>
            <p:nvPr/>
          </p:nvSpPr>
          <p:spPr bwMode="auto">
            <a:xfrm>
              <a:off x="10490496" y="2172883"/>
              <a:ext cx="651044" cy="484898"/>
            </a:xfrm>
            <a:prstGeom prst="rect">
              <a:avLst/>
            </a:prstGeom>
            <a:noFill/>
          </p:spPr>
          <p:txBody>
            <a:bodyPr wrap="square" rtlCol="0">
              <a:spAutoFit/>
            </a:bodyPr>
            <a:lstStyle/>
            <a:p>
              <a:pPr>
                <a:defRPr/>
              </a:pPr>
              <a:r>
                <a:rPr lang="fr-FR" dirty="0"/>
                <a:t>Q2</a:t>
              </a:r>
              <a:endParaRPr dirty="0"/>
            </a:p>
          </p:txBody>
        </p:sp>
        <p:sp>
          <p:nvSpPr>
            <p:cNvPr id="27" name="ZoneTexte 44">
              <a:extLst>
                <a:ext uri="{FF2B5EF4-FFF2-40B4-BE49-F238E27FC236}">
                  <a16:creationId xmlns:a16="http://schemas.microsoft.com/office/drawing/2014/main" xmlns="" id="{AA34D899-DE17-4206-9BC1-F4F77E37FEF8}"/>
                </a:ext>
              </a:extLst>
            </p:cNvPr>
            <p:cNvSpPr txBox="1"/>
            <p:nvPr/>
          </p:nvSpPr>
          <p:spPr bwMode="auto">
            <a:xfrm>
              <a:off x="8606065" y="2623531"/>
              <a:ext cx="668214" cy="369332"/>
            </a:xfrm>
            <a:prstGeom prst="rect">
              <a:avLst/>
            </a:prstGeom>
            <a:solidFill>
              <a:schemeClr val="bg1"/>
            </a:solidFill>
          </p:spPr>
          <p:txBody>
            <a:bodyPr wrap="square" rtlCol="0">
              <a:spAutoFit/>
            </a:bodyPr>
            <a:lstStyle/>
            <a:p>
              <a:pPr>
                <a:defRPr/>
              </a:pPr>
              <a:r>
                <a:rPr lang="fr-FR"/>
                <a:t>Q3</a:t>
              </a:r>
              <a:endParaRPr/>
            </a:p>
          </p:txBody>
        </p:sp>
        <p:sp>
          <p:nvSpPr>
            <p:cNvPr id="28" name="ZoneTexte 45">
              <a:extLst>
                <a:ext uri="{FF2B5EF4-FFF2-40B4-BE49-F238E27FC236}">
                  <a16:creationId xmlns:a16="http://schemas.microsoft.com/office/drawing/2014/main" xmlns="" id="{A951AE96-BCEF-4262-B631-EE0850F08A1E}"/>
                </a:ext>
              </a:extLst>
            </p:cNvPr>
            <p:cNvSpPr txBox="1"/>
            <p:nvPr/>
          </p:nvSpPr>
          <p:spPr bwMode="auto">
            <a:xfrm>
              <a:off x="8397847" y="4483258"/>
              <a:ext cx="792512" cy="369332"/>
            </a:xfrm>
            <a:prstGeom prst="rect">
              <a:avLst/>
            </a:prstGeom>
            <a:noFill/>
          </p:spPr>
          <p:txBody>
            <a:bodyPr wrap="square" rtlCol="0">
              <a:spAutoFit/>
            </a:bodyPr>
            <a:lstStyle/>
            <a:p>
              <a:pPr>
                <a:defRPr/>
              </a:pPr>
              <a:r>
                <a:rPr lang="fr-FR"/>
                <a:t>Q4</a:t>
              </a:r>
              <a:endParaRPr/>
            </a:p>
          </p:txBody>
        </p:sp>
        <p:sp>
          <p:nvSpPr>
            <p:cNvPr id="29" name="ZoneTexte 46">
              <a:extLst>
                <a:ext uri="{FF2B5EF4-FFF2-40B4-BE49-F238E27FC236}">
                  <a16:creationId xmlns:a16="http://schemas.microsoft.com/office/drawing/2014/main" xmlns="" id="{ABD0882F-FD7A-4AB4-A3CD-DE14CEA3D8E8}"/>
                </a:ext>
              </a:extLst>
            </p:cNvPr>
            <p:cNvSpPr txBox="1"/>
            <p:nvPr/>
          </p:nvSpPr>
          <p:spPr bwMode="auto">
            <a:xfrm>
              <a:off x="9997002" y="5138446"/>
              <a:ext cx="792512" cy="369332"/>
            </a:xfrm>
            <a:prstGeom prst="rect">
              <a:avLst/>
            </a:prstGeom>
            <a:noFill/>
          </p:spPr>
          <p:txBody>
            <a:bodyPr wrap="square" rtlCol="0">
              <a:spAutoFit/>
            </a:bodyPr>
            <a:lstStyle/>
            <a:p>
              <a:pPr>
                <a:defRPr/>
              </a:pPr>
              <a:r>
                <a:rPr lang="fr-FR"/>
                <a:t>Q5</a:t>
              </a:r>
              <a:endParaRPr/>
            </a:p>
          </p:txBody>
        </p:sp>
        <p:sp>
          <p:nvSpPr>
            <p:cNvPr id="30" name="ZoneTexte 47">
              <a:extLst>
                <a:ext uri="{FF2B5EF4-FFF2-40B4-BE49-F238E27FC236}">
                  <a16:creationId xmlns:a16="http://schemas.microsoft.com/office/drawing/2014/main" xmlns="" id="{69ACFCC2-ABA0-413C-A13C-859AAE8BCD66}"/>
                </a:ext>
              </a:extLst>
            </p:cNvPr>
            <p:cNvSpPr txBox="1"/>
            <p:nvPr/>
          </p:nvSpPr>
          <p:spPr bwMode="auto">
            <a:xfrm>
              <a:off x="11462088" y="4427776"/>
              <a:ext cx="792512" cy="369332"/>
            </a:xfrm>
            <a:prstGeom prst="rect">
              <a:avLst/>
            </a:prstGeom>
            <a:noFill/>
          </p:spPr>
          <p:txBody>
            <a:bodyPr wrap="square" rtlCol="0">
              <a:spAutoFit/>
            </a:bodyPr>
            <a:lstStyle/>
            <a:p>
              <a:pPr>
                <a:defRPr/>
              </a:pPr>
              <a:r>
                <a:rPr lang="fr-FR"/>
                <a:t>Q6</a:t>
              </a:r>
              <a:endParaRPr/>
            </a:p>
          </p:txBody>
        </p:sp>
      </p:grpSp>
      <p:grpSp>
        <p:nvGrpSpPr>
          <p:cNvPr id="84" name="Group 83"/>
          <p:cNvGrpSpPr/>
          <p:nvPr/>
        </p:nvGrpSpPr>
        <p:grpSpPr>
          <a:xfrm>
            <a:off x="3935529" y="3279064"/>
            <a:ext cx="3736467" cy="3049320"/>
            <a:chOff x="8193199" y="753841"/>
            <a:chExt cx="3736467" cy="3049320"/>
          </a:xfrm>
        </p:grpSpPr>
        <p:graphicFrame>
          <p:nvGraphicFramePr>
            <p:cNvPr id="85" name="Object 84">
              <a:extLst>
                <a:ext uri="{FF2B5EF4-FFF2-40B4-BE49-F238E27FC236}">
                  <a16:creationId xmlns:a16="http://schemas.microsoft.com/office/drawing/2014/main" xmlns="" id="{EF597535-5056-405D-8BF9-3367AFA4B625}"/>
                </a:ext>
              </a:extLst>
            </p:cNvPr>
            <p:cNvGraphicFramePr>
              <a:graphicFrameLocks noChangeAspect="1"/>
            </p:cNvGraphicFramePr>
            <p:nvPr>
              <p:extLst>
                <p:ext uri="{D42A27DB-BD31-4B8C-83A1-F6EECF244321}">
                  <p14:modId xmlns:p14="http://schemas.microsoft.com/office/powerpoint/2010/main" val="802945533"/>
                </p:ext>
              </p:extLst>
            </p:nvPr>
          </p:nvGraphicFramePr>
          <p:xfrm>
            <a:off x="8193199" y="936145"/>
            <a:ext cx="3736467" cy="2867016"/>
          </p:xfrm>
          <a:graphic>
            <a:graphicData uri="http://schemas.openxmlformats.org/presentationml/2006/ole">
              <mc:AlternateContent xmlns:mc="http://schemas.openxmlformats.org/markup-compatibility/2006">
                <mc:Choice xmlns:v="urn:schemas-microsoft-com:vml" Requires="v">
                  <p:oleObj spid="_x0000_s1116" name="Graph" r:id="rId8" imgW="4631968" imgH="3554505" progId="Origin50.Graph">
                    <p:embed/>
                  </p:oleObj>
                </mc:Choice>
                <mc:Fallback>
                  <p:oleObj name="Graph" r:id="rId8" imgW="4631968" imgH="3554505" progId="Origin50.Graph">
                    <p:embed/>
                    <p:pic>
                      <p:nvPicPr>
                        <p:cNvPr id="0" name=""/>
                        <p:cNvPicPr/>
                        <p:nvPr/>
                      </p:nvPicPr>
                      <p:blipFill>
                        <a:blip r:embed="rId9"/>
                        <a:stretch>
                          <a:fillRect/>
                        </a:stretch>
                      </p:blipFill>
                      <p:spPr>
                        <a:xfrm>
                          <a:off x="8193199" y="936145"/>
                          <a:ext cx="3736467" cy="2867016"/>
                        </a:xfrm>
                        <a:prstGeom prst="rect">
                          <a:avLst/>
                        </a:prstGeom>
                      </p:spPr>
                    </p:pic>
                  </p:oleObj>
                </mc:Fallback>
              </mc:AlternateContent>
            </a:graphicData>
          </a:graphic>
        </p:graphicFrame>
        <p:sp>
          <p:nvSpPr>
            <p:cNvPr id="86" name="TextBox 85">
              <a:extLst>
                <a:ext uri="{FF2B5EF4-FFF2-40B4-BE49-F238E27FC236}">
                  <a16:creationId xmlns:a16="http://schemas.microsoft.com/office/drawing/2014/main" xmlns="" id="{7C3EFEE1-28E9-487A-A64A-843ACC7A3F42}"/>
                </a:ext>
              </a:extLst>
            </p:cNvPr>
            <p:cNvSpPr txBox="1"/>
            <p:nvPr/>
          </p:nvSpPr>
          <p:spPr>
            <a:xfrm>
              <a:off x="9241564" y="753841"/>
              <a:ext cx="1647366" cy="400110"/>
            </a:xfrm>
            <a:prstGeom prst="rect">
              <a:avLst/>
            </a:prstGeom>
            <a:noFill/>
          </p:spPr>
          <p:txBody>
            <a:bodyPr wrap="square" rtlCol="0">
              <a:spAutoFit/>
            </a:bodyPr>
            <a:lstStyle/>
            <a:p>
              <a:pPr algn="ctr"/>
              <a:r>
                <a:rPr lang="en-US" sz="2000" b="1" dirty="0">
                  <a:solidFill>
                    <a:schemeClr val="accent1">
                      <a:lumMod val="75000"/>
                    </a:schemeClr>
                  </a:solidFill>
                </a:rPr>
                <a:t>Deuterium</a:t>
              </a:r>
            </a:p>
          </p:txBody>
        </p:sp>
        <p:sp>
          <p:nvSpPr>
            <p:cNvPr id="87" name="Oval 86">
              <a:extLst>
                <a:ext uri="{FF2B5EF4-FFF2-40B4-BE49-F238E27FC236}">
                  <a16:creationId xmlns:a16="http://schemas.microsoft.com/office/drawing/2014/main" xmlns="" id="{E29E40D5-5C7F-4F0A-9A3F-F59D43627E97}"/>
                </a:ext>
              </a:extLst>
            </p:cNvPr>
            <p:cNvSpPr/>
            <p:nvPr/>
          </p:nvSpPr>
          <p:spPr>
            <a:xfrm rot="20120601">
              <a:off x="9493340" y="2870990"/>
              <a:ext cx="447195" cy="270130"/>
            </a:xfrm>
            <a:prstGeom prst="ellipse">
              <a:avLst/>
            </a:prstGeom>
            <a:noFill/>
            <a:ln w="28575">
              <a:solidFill>
                <a:srgbClr val="DE0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xmlns="" id="{1007385A-2E8B-4297-8510-C16AF40E5AE1}"/>
                </a:ext>
              </a:extLst>
            </p:cNvPr>
            <p:cNvSpPr txBox="1"/>
            <p:nvPr/>
          </p:nvSpPr>
          <p:spPr>
            <a:xfrm>
              <a:off x="9479523" y="2577939"/>
              <a:ext cx="446879" cy="369332"/>
            </a:xfrm>
            <a:prstGeom prst="rect">
              <a:avLst/>
            </a:prstGeom>
            <a:noFill/>
            <a:ln>
              <a:noFill/>
            </a:ln>
          </p:spPr>
          <p:txBody>
            <a:bodyPr wrap="square" rtlCol="0">
              <a:spAutoFit/>
            </a:bodyPr>
            <a:lstStyle/>
            <a:p>
              <a:r>
                <a:rPr lang="en-US" dirty="0">
                  <a:solidFill>
                    <a:srgbClr val="DE08CF"/>
                  </a:solidFill>
                </a:rPr>
                <a:t>SS</a:t>
              </a:r>
            </a:p>
          </p:txBody>
        </p:sp>
        <p:sp>
          <p:nvSpPr>
            <p:cNvPr id="89" name="Oval 88">
              <a:extLst>
                <a:ext uri="{FF2B5EF4-FFF2-40B4-BE49-F238E27FC236}">
                  <a16:creationId xmlns:a16="http://schemas.microsoft.com/office/drawing/2014/main" xmlns="" id="{48DFDE06-C6C3-4105-B250-FC5448D52817}"/>
                </a:ext>
              </a:extLst>
            </p:cNvPr>
            <p:cNvSpPr/>
            <p:nvPr/>
          </p:nvSpPr>
          <p:spPr>
            <a:xfrm>
              <a:off x="10781921" y="2247303"/>
              <a:ext cx="276626" cy="2446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xmlns="" id="{960E00F2-CB42-4C39-A431-BF94E6689C06}"/>
                </a:ext>
              </a:extLst>
            </p:cNvPr>
            <p:cNvSpPr txBox="1"/>
            <p:nvPr/>
          </p:nvSpPr>
          <p:spPr>
            <a:xfrm>
              <a:off x="10741539" y="1961104"/>
              <a:ext cx="485406" cy="369332"/>
            </a:xfrm>
            <a:prstGeom prst="rect">
              <a:avLst/>
            </a:prstGeom>
            <a:noFill/>
          </p:spPr>
          <p:txBody>
            <a:bodyPr wrap="square" rtlCol="0">
              <a:spAutoFit/>
            </a:bodyPr>
            <a:lstStyle/>
            <a:p>
              <a:r>
                <a:rPr lang="en-US" dirty="0">
                  <a:solidFill>
                    <a:srgbClr val="00B050"/>
                  </a:solidFill>
                </a:rPr>
                <a:t>Al</a:t>
              </a:r>
            </a:p>
          </p:txBody>
        </p:sp>
      </p:grpSp>
      <p:grpSp>
        <p:nvGrpSpPr>
          <p:cNvPr id="3" name="Group 2"/>
          <p:cNvGrpSpPr/>
          <p:nvPr/>
        </p:nvGrpSpPr>
        <p:grpSpPr>
          <a:xfrm>
            <a:off x="7206398" y="3279064"/>
            <a:ext cx="3641904" cy="3024942"/>
            <a:chOff x="3735352" y="3262515"/>
            <a:chExt cx="3641904" cy="3024942"/>
          </a:xfrm>
        </p:grpSpPr>
        <p:graphicFrame>
          <p:nvGraphicFramePr>
            <p:cNvPr id="91" name="Object 90">
              <a:extLst>
                <a:ext uri="{FF2B5EF4-FFF2-40B4-BE49-F238E27FC236}">
                  <a16:creationId xmlns:a16="http://schemas.microsoft.com/office/drawing/2014/main" xmlns="" id="{D070DC5B-E130-403E-BB6A-8BF3760137DF}"/>
                </a:ext>
              </a:extLst>
            </p:cNvPr>
            <p:cNvGraphicFramePr>
              <a:graphicFrameLocks noChangeAspect="1"/>
            </p:cNvGraphicFramePr>
            <p:nvPr>
              <p:extLst>
                <p:ext uri="{D42A27DB-BD31-4B8C-83A1-F6EECF244321}">
                  <p14:modId xmlns:p14="http://schemas.microsoft.com/office/powerpoint/2010/main" val="2626921526"/>
                </p:ext>
              </p:extLst>
            </p:nvPr>
          </p:nvGraphicFramePr>
          <p:xfrm>
            <a:off x="3735352" y="3492447"/>
            <a:ext cx="3641904" cy="2795010"/>
          </p:xfrm>
          <a:graphic>
            <a:graphicData uri="http://schemas.openxmlformats.org/presentationml/2006/ole">
              <mc:AlternateContent xmlns:mc="http://schemas.openxmlformats.org/markup-compatibility/2006">
                <mc:Choice xmlns:v="urn:schemas-microsoft-com:vml" Requires="v">
                  <p:oleObj spid="_x0000_s1117" name="Graph" r:id="rId10" imgW="4631968" imgH="3554505" progId="Origin50.Graph">
                    <p:embed/>
                  </p:oleObj>
                </mc:Choice>
                <mc:Fallback>
                  <p:oleObj name="Graph" r:id="rId10" imgW="4631968" imgH="3554505" progId="Origin50.Graph">
                    <p:embed/>
                    <p:pic>
                      <p:nvPicPr>
                        <p:cNvPr id="0" name=""/>
                        <p:cNvPicPr/>
                        <p:nvPr/>
                      </p:nvPicPr>
                      <p:blipFill>
                        <a:blip r:embed="rId11"/>
                        <a:stretch>
                          <a:fillRect/>
                        </a:stretch>
                      </p:blipFill>
                      <p:spPr>
                        <a:xfrm>
                          <a:off x="3735352" y="3492447"/>
                          <a:ext cx="3641904" cy="2795010"/>
                        </a:xfrm>
                        <a:prstGeom prst="rect">
                          <a:avLst/>
                        </a:prstGeom>
                      </p:spPr>
                    </p:pic>
                  </p:oleObj>
                </mc:Fallback>
              </mc:AlternateContent>
            </a:graphicData>
          </a:graphic>
        </p:graphicFrame>
        <p:sp>
          <p:nvSpPr>
            <p:cNvPr id="92" name="TextBox 91">
              <a:extLst>
                <a:ext uri="{FF2B5EF4-FFF2-40B4-BE49-F238E27FC236}">
                  <a16:creationId xmlns:a16="http://schemas.microsoft.com/office/drawing/2014/main" xmlns="" id="{D1B301B5-54FD-4D23-846A-904C17F0DD55}"/>
                </a:ext>
              </a:extLst>
            </p:cNvPr>
            <p:cNvSpPr txBox="1"/>
            <p:nvPr/>
          </p:nvSpPr>
          <p:spPr>
            <a:xfrm>
              <a:off x="5049238" y="3262515"/>
              <a:ext cx="1188464" cy="400110"/>
            </a:xfrm>
            <a:prstGeom prst="rect">
              <a:avLst/>
            </a:prstGeom>
            <a:noFill/>
          </p:spPr>
          <p:txBody>
            <a:bodyPr wrap="square" rtlCol="0">
              <a:spAutoFit/>
            </a:bodyPr>
            <a:lstStyle/>
            <a:p>
              <a:pPr algn="ctr"/>
              <a:r>
                <a:rPr lang="en-US" sz="2000" b="1" dirty="0">
                  <a:solidFill>
                    <a:schemeClr val="accent1">
                      <a:lumMod val="75000"/>
                    </a:schemeClr>
                  </a:solidFill>
                </a:rPr>
                <a:t>Oxygen</a:t>
              </a:r>
            </a:p>
          </p:txBody>
        </p:sp>
        <p:sp>
          <p:nvSpPr>
            <p:cNvPr id="93" name="Oval 92">
              <a:extLst>
                <a:ext uri="{FF2B5EF4-FFF2-40B4-BE49-F238E27FC236}">
                  <a16:creationId xmlns:a16="http://schemas.microsoft.com/office/drawing/2014/main" xmlns="" id="{C233B1D8-E009-4F44-82F1-DF7C5B005DD6}"/>
                </a:ext>
              </a:extLst>
            </p:cNvPr>
            <p:cNvSpPr/>
            <p:nvPr/>
          </p:nvSpPr>
          <p:spPr>
            <a:xfrm>
              <a:off x="6245363" y="3982660"/>
              <a:ext cx="276626" cy="2446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xmlns="" id="{7474CB38-6751-44C9-9643-830073FB1C1F}"/>
                </a:ext>
              </a:extLst>
            </p:cNvPr>
            <p:cNvSpPr txBox="1"/>
            <p:nvPr/>
          </p:nvSpPr>
          <p:spPr>
            <a:xfrm>
              <a:off x="6427006" y="3935199"/>
              <a:ext cx="485406" cy="369332"/>
            </a:xfrm>
            <a:prstGeom prst="rect">
              <a:avLst/>
            </a:prstGeom>
            <a:noFill/>
          </p:spPr>
          <p:txBody>
            <a:bodyPr wrap="square" rtlCol="0">
              <a:spAutoFit/>
            </a:bodyPr>
            <a:lstStyle/>
            <a:p>
              <a:r>
                <a:rPr lang="en-US" dirty="0">
                  <a:solidFill>
                    <a:srgbClr val="00B050"/>
                  </a:solidFill>
                </a:rPr>
                <a:t>Al</a:t>
              </a:r>
            </a:p>
          </p:txBody>
        </p:sp>
        <p:sp>
          <p:nvSpPr>
            <p:cNvPr id="95" name="Oval 94">
              <a:extLst>
                <a:ext uri="{FF2B5EF4-FFF2-40B4-BE49-F238E27FC236}">
                  <a16:creationId xmlns:a16="http://schemas.microsoft.com/office/drawing/2014/main" xmlns="" id="{40D18E01-3721-4630-8F4E-17A5BCA68EA3}"/>
                </a:ext>
              </a:extLst>
            </p:cNvPr>
            <p:cNvSpPr/>
            <p:nvPr/>
          </p:nvSpPr>
          <p:spPr>
            <a:xfrm>
              <a:off x="4984179" y="5387004"/>
              <a:ext cx="428144" cy="288065"/>
            </a:xfrm>
            <a:prstGeom prst="ellipse">
              <a:avLst/>
            </a:prstGeom>
            <a:noFill/>
            <a:ln w="28575">
              <a:solidFill>
                <a:srgbClr val="DE0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xmlns="" id="{659CB6AB-DF8A-4BAA-83FC-AA7266268ACF}"/>
                </a:ext>
              </a:extLst>
            </p:cNvPr>
            <p:cNvSpPr txBox="1"/>
            <p:nvPr/>
          </p:nvSpPr>
          <p:spPr>
            <a:xfrm>
              <a:off x="5000958" y="5101821"/>
              <a:ext cx="428144" cy="369332"/>
            </a:xfrm>
            <a:prstGeom prst="rect">
              <a:avLst/>
            </a:prstGeom>
            <a:noFill/>
            <a:ln>
              <a:noFill/>
            </a:ln>
          </p:spPr>
          <p:txBody>
            <a:bodyPr wrap="square" rtlCol="0">
              <a:spAutoFit/>
            </a:bodyPr>
            <a:lstStyle/>
            <a:p>
              <a:r>
                <a:rPr lang="en-US" dirty="0">
                  <a:solidFill>
                    <a:srgbClr val="DE08CF"/>
                  </a:solidFill>
                </a:rPr>
                <a:t>SS</a:t>
              </a:r>
            </a:p>
          </p:txBody>
        </p:sp>
      </p:grpSp>
      <p:sp>
        <p:nvSpPr>
          <p:cNvPr id="4" name="TextBox 3">
            <a:extLst>
              <a:ext uri="{FF2B5EF4-FFF2-40B4-BE49-F238E27FC236}">
                <a16:creationId xmlns:a16="http://schemas.microsoft.com/office/drawing/2014/main" xmlns="" id="{B62B6EA9-1208-4EA5-A741-5E730092F173}"/>
              </a:ext>
            </a:extLst>
          </p:cNvPr>
          <p:cNvSpPr txBox="1"/>
          <p:nvPr/>
        </p:nvSpPr>
        <p:spPr>
          <a:xfrm>
            <a:off x="9608292" y="5444539"/>
            <a:ext cx="742528" cy="253916"/>
          </a:xfrm>
          <a:prstGeom prst="rect">
            <a:avLst/>
          </a:prstGeom>
          <a:noFill/>
        </p:spPr>
        <p:txBody>
          <a:bodyPr wrap="square" rtlCol="0">
            <a:spAutoFit/>
          </a:bodyPr>
          <a:lstStyle/>
          <a:p>
            <a:r>
              <a:rPr lang="en-US" sz="1050" b="1" dirty="0">
                <a:solidFill>
                  <a:srgbClr val="FF0000"/>
                </a:solidFill>
              </a:rPr>
              <a:t>Reference</a:t>
            </a:r>
          </a:p>
        </p:txBody>
      </p:sp>
      <p:sp>
        <p:nvSpPr>
          <p:cNvPr id="97" name="Rectangle 96"/>
          <p:cNvSpPr/>
          <p:nvPr/>
        </p:nvSpPr>
        <p:spPr>
          <a:xfrm>
            <a:off x="2170194" y="3593743"/>
            <a:ext cx="920445" cy="261610"/>
          </a:xfrm>
          <a:prstGeom prst="rect">
            <a:avLst/>
          </a:prstGeom>
        </p:spPr>
        <p:txBody>
          <a:bodyPr wrap="none">
            <a:spAutoFit/>
          </a:bodyPr>
          <a:lstStyle/>
          <a:p>
            <a:r>
              <a:rPr lang="en-US" sz="1100" b="1" dirty="0">
                <a:solidFill>
                  <a:srgbClr val="FF00FF"/>
                </a:solidFill>
                <a:latin typeface="Arial"/>
              </a:rPr>
              <a:t>B-rich </a:t>
            </a:r>
            <a:r>
              <a:rPr lang="en-US" sz="1100" b="1" dirty="0" smtClean="0">
                <a:solidFill>
                  <a:srgbClr val="FF00FF"/>
                </a:solidFill>
                <a:latin typeface="Arial"/>
              </a:rPr>
              <a:t>area</a:t>
            </a:r>
            <a:endParaRPr lang="en-US" sz="1100" b="1" dirty="0">
              <a:solidFill>
                <a:srgbClr val="FF00FF"/>
              </a:solidFill>
            </a:endParaRPr>
          </a:p>
        </p:txBody>
      </p:sp>
      <p:sp>
        <p:nvSpPr>
          <p:cNvPr id="98" name="Rectangle 97"/>
          <p:cNvSpPr/>
          <p:nvPr/>
        </p:nvSpPr>
        <p:spPr>
          <a:xfrm>
            <a:off x="736934" y="3577356"/>
            <a:ext cx="1242648" cy="261610"/>
          </a:xfrm>
          <a:prstGeom prst="rect">
            <a:avLst/>
          </a:prstGeom>
        </p:spPr>
        <p:txBody>
          <a:bodyPr wrap="none">
            <a:spAutoFit/>
          </a:bodyPr>
          <a:lstStyle/>
          <a:p>
            <a:r>
              <a:rPr lang="en-US" sz="1100" b="1" dirty="0">
                <a:solidFill>
                  <a:srgbClr val="00B0F0"/>
                </a:solidFill>
                <a:latin typeface="Arial"/>
              </a:rPr>
              <a:t>B-depleted </a:t>
            </a:r>
            <a:r>
              <a:rPr lang="en-US" sz="1100" b="1" dirty="0" smtClean="0">
                <a:solidFill>
                  <a:srgbClr val="00B0F0"/>
                </a:solidFill>
                <a:latin typeface="Arial"/>
              </a:rPr>
              <a:t>area</a:t>
            </a:r>
            <a:endParaRPr lang="en-US" sz="1100" b="1" dirty="0">
              <a:solidFill>
                <a:srgbClr val="00B0F0"/>
              </a:solidFill>
            </a:endParaRPr>
          </a:p>
        </p:txBody>
      </p:sp>
      <p:sp>
        <p:nvSpPr>
          <p:cNvPr id="99" name="Rectangle 98"/>
          <p:cNvSpPr/>
          <p:nvPr/>
        </p:nvSpPr>
        <p:spPr>
          <a:xfrm>
            <a:off x="6021525" y="3597847"/>
            <a:ext cx="920445" cy="261610"/>
          </a:xfrm>
          <a:prstGeom prst="rect">
            <a:avLst/>
          </a:prstGeom>
        </p:spPr>
        <p:txBody>
          <a:bodyPr wrap="none">
            <a:spAutoFit/>
          </a:bodyPr>
          <a:lstStyle/>
          <a:p>
            <a:r>
              <a:rPr lang="en-US" sz="1100" b="1" dirty="0">
                <a:solidFill>
                  <a:srgbClr val="FF00FF"/>
                </a:solidFill>
                <a:latin typeface="Arial"/>
              </a:rPr>
              <a:t>B-rich </a:t>
            </a:r>
            <a:r>
              <a:rPr lang="en-US" sz="1100" b="1" dirty="0" smtClean="0">
                <a:solidFill>
                  <a:srgbClr val="FF00FF"/>
                </a:solidFill>
                <a:latin typeface="Arial"/>
              </a:rPr>
              <a:t>area</a:t>
            </a:r>
            <a:endParaRPr lang="en-US" sz="1100" b="1" dirty="0">
              <a:solidFill>
                <a:srgbClr val="FF00FF"/>
              </a:solidFill>
            </a:endParaRPr>
          </a:p>
        </p:txBody>
      </p:sp>
      <p:sp>
        <p:nvSpPr>
          <p:cNvPr id="100" name="Rectangle 99"/>
          <p:cNvSpPr/>
          <p:nvPr/>
        </p:nvSpPr>
        <p:spPr>
          <a:xfrm>
            <a:off x="4588265" y="3581460"/>
            <a:ext cx="1242648" cy="261610"/>
          </a:xfrm>
          <a:prstGeom prst="rect">
            <a:avLst/>
          </a:prstGeom>
        </p:spPr>
        <p:txBody>
          <a:bodyPr wrap="none">
            <a:spAutoFit/>
          </a:bodyPr>
          <a:lstStyle/>
          <a:p>
            <a:r>
              <a:rPr lang="en-US" sz="1100" b="1" dirty="0">
                <a:solidFill>
                  <a:srgbClr val="00B0F0"/>
                </a:solidFill>
                <a:latin typeface="Arial"/>
              </a:rPr>
              <a:t>B-depleted </a:t>
            </a:r>
            <a:r>
              <a:rPr lang="en-US" sz="1100" b="1" dirty="0" smtClean="0">
                <a:solidFill>
                  <a:srgbClr val="00B0F0"/>
                </a:solidFill>
                <a:latin typeface="Arial"/>
              </a:rPr>
              <a:t>area</a:t>
            </a:r>
            <a:endParaRPr lang="en-US" sz="1100" b="1" dirty="0">
              <a:solidFill>
                <a:srgbClr val="00B0F0"/>
              </a:solidFill>
            </a:endParaRPr>
          </a:p>
        </p:txBody>
      </p:sp>
      <p:sp>
        <p:nvSpPr>
          <p:cNvPr id="101" name="Rectangle 100"/>
          <p:cNvSpPr/>
          <p:nvPr/>
        </p:nvSpPr>
        <p:spPr>
          <a:xfrm>
            <a:off x="9295147" y="3620638"/>
            <a:ext cx="920445" cy="261610"/>
          </a:xfrm>
          <a:prstGeom prst="rect">
            <a:avLst/>
          </a:prstGeom>
        </p:spPr>
        <p:txBody>
          <a:bodyPr wrap="none">
            <a:spAutoFit/>
          </a:bodyPr>
          <a:lstStyle/>
          <a:p>
            <a:r>
              <a:rPr lang="en-US" sz="1100" b="1" dirty="0">
                <a:solidFill>
                  <a:srgbClr val="FF00FF"/>
                </a:solidFill>
                <a:latin typeface="Arial"/>
              </a:rPr>
              <a:t>B-rich </a:t>
            </a:r>
            <a:r>
              <a:rPr lang="en-US" sz="1100" b="1" dirty="0" smtClean="0">
                <a:solidFill>
                  <a:srgbClr val="FF00FF"/>
                </a:solidFill>
                <a:latin typeface="Arial"/>
              </a:rPr>
              <a:t>area</a:t>
            </a:r>
            <a:endParaRPr lang="en-US" sz="1100" b="1" dirty="0">
              <a:solidFill>
                <a:srgbClr val="FF00FF"/>
              </a:solidFill>
            </a:endParaRPr>
          </a:p>
        </p:txBody>
      </p:sp>
      <p:sp>
        <p:nvSpPr>
          <p:cNvPr id="102" name="Rectangle 101"/>
          <p:cNvSpPr/>
          <p:nvPr/>
        </p:nvSpPr>
        <p:spPr>
          <a:xfrm>
            <a:off x="7861887" y="3604251"/>
            <a:ext cx="1242648" cy="261610"/>
          </a:xfrm>
          <a:prstGeom prst="rect">
            <a:avLst/>
          </a:prstGeom>
        </p:spPr>
        <p:txBody>
          <a:bodyPr wrap="none">
            <a:spAutoFit/>
          </a:bodyPr>
          <a:lstStyle/>
          <a:p>
            <a:r>
              <a:rPr lang="en-US" sz="1100" b="1" dirty="0">
                <a:solidFill>
                  <a:srgbClr val="00B0F0"/>
                </a:solidFill>
                <a:latin typeface="Arial"/>
              </a:rPr>
              <a:t>B-depleted </a:t>
            </a:r>
            <a:r>
              <a:rPr lang="en-US" sz="1100" b="1" dirty="0" smtClean="0">
                <a:solidFill>
                  <a:srgbClr val="00B0F0"/>
                </a:solidFill>
                <a:latin typeface="Arial"/>
              </a:rPr>
              <a:t>area</a:t>
            </a:r>
            <a:endParaRPr lang="en-US" sz="1100" b="1" dirty="0">
              <a:solidFill>
                <a:srgbClr val="00B0F0"/>
              </a:solidFill>
            </a:endParaRPr>
          </a:p>
        </p:txBody>
      </p:sp>
    </p:spTree>
    <p:extLst>
      <p:ext uri="{BB962C8B-B14F-4D97-AF65-F5344CB8AC3E}">
        <p14:creationId xmlns:p14="http://schemas.microsoft.com/office/powerpoint/2010/main" val="250974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025" y="1088789"/>
            <a:ext cx="11707323" cy="2062103"/>
          </a:xfrm>
          <a:prstGeom prst="rect">
            <a:avLst/>
          </a:prstGeom>
          <a:noFill/>
        </p:spPr>
        <p:txBody>
          <a:bodyPr wrap="square" rtlCol="0">
            <a:spAutoFit/>
          </a:bodyPr>
          <a:lstStyle/>
          <a:p>
            <a:r>
              <a:rPr lang="en-US" sz="2000" b="1" dirty="0">
                <a:solidFill>
                  <a:srgbClr val="0000FF"/>
                </a:solidFill>
              </a:rPr>
              <a:t>On-going and planned activities</a:t>
            </a:r>
          </a:p>
          <a:p>
            <a:pPr marL="285750" indent="-285750">
              <a:buFont typeface="Arial" panose="020B0604020202020204" pitchFamily="34" charset="0"/>
              <a:buChar char="•"/>
            </a:pPr>
            <a:r>
              <a:rPr lang="en-US" dirty="0"/>
              <a:t>Contribution to PSI paper (</a:t>
            </a:r>
            <a:r>
              <a:rPr lang="en-US" dirty="0" err="1"/>
              <a:t>Sehoon</a:t>
            </a:r>
            <a:r>
              <a:rPr lang="en-US" dirty="0"/>
              <a:t> Ann)</a:t>
            </a:r>
          </a:p>
          <a:p>
            <a:pPr marL="285750" lvl="0" indent="-285750">
              <a:buFont typeface="Arial" panose="020B0604020202020204" pitchFamily="34" charset="0"/>
              <a:buChar char="•"/>
            </a:pPr>
            <a:r>
              <a:rPr lang="en-US" dirty="0"/>
              <a:t>1</a:t>
            </a:r>
            <a:r>
              <a:rPr lang="en-US" baseline="30000" dirty="0"/>
              <a:t>st</a:t>
            </a:r>
            <a:r>
              <a:rPr lang="en-US" dirty="0"/>
              <a:t> and 2</a:t>
            </a:r>
            <a:r>
              <a:rPr lang="en-US" baseline="30000" dirty="0"/>
              <a:t>nd</a:t>
            </a:r>
            <a:r>
              <a:rPr lang="en-US" dirty="0"/>
              <a:t> non-uniform </a:t>
            </a:r>
            <a:r>
              <a:rPr lang="en-US" dirty="0" err="1"/>
              <a:t>boronisation</a:t>
            </a:r>
            <a:r>
              <a:rPr lang="en-US" dirty="0"/>
              <a:t> (1-2-3 &amp; 4-5-6) at WEST: Results post-processing and comparison of the two batches of </a:t>
            </a:r>
            <a:r>
              <a:rPr lang="en-US" dirty="0" err="1"/>
              <a:t>boronised</a:t>
            </a:r>
            <a:r>
              <a:rPr lang="en-US" dirty="0"/>
              <a:t> samples</a:t>
            </a:r>
          </a:p>
          <a:p>
            <a:pPr marL="285750" lvl="0" indent="-285750">
              <a:buFont typeface="Arial" panose="020B0604020202020204" pitchFamily="34" charset="0"/>
              <a:buChar char="•"/>
            </a:pPr>
            <a:r>
              <a:rPr lang="en-US" dirty="0"/>
              <a:t>Post-mortem analysis (ion beam analysis &amp; SEM/EDX) of the 3</a:t>
            </a:r>
            <a:r>
              <a:rPr lang="en-US" baseline="30000" dirty="0"/>
              <a:t>rd</a:t>
            </a:r>
            <a:r>
              <a:rPr lang="en-US" dirty="0"/>
              <a:t> batch of samples from </a:t>
            </a:r>
            <a:r>
              <a:rPr lang="en-US" b="1" dirty="0">
                <a:solidFill>
                  <a:srgbClr val="FF0000"/>
                </a:solidFill>
              </a:rPr>
              <a:t>uniform</a:t>
            </a:r>
            <a:r>
              <a:rPr lang="en-US" dirty="0"/>
              <a:t> </a:t>
            </a:r>
            <a:r>
              <a:rPr lang="en-US" dirty="0" err="1">
                <a:solidFill>
                  <a:srgbClr val="FF0000"/>
                </a:solidFill>
              </a:rPr>
              <a:t>boronisation</a:t>
            </a:r>
            <a:r>
              <a:rPr lang="en-US" dirty="0">
                <a:solidFill>
                  <a:srgbClr val="FF0000"/>
                </a:solidFill>
              </a:rPr>
              <a:t> </a:t>
            </a:r>
            <a:r>
              <a:rPr lang="en-US" dirty="0"/>
              <a:t>(scheduled for May 2026, samples </a:t>
            </a:r>
            <a:r>
              <a:rPr lang="en-US" dirty="0">
                <a:solidFill>
                  <a:srgbClr val="CC0099"/>
                </a:solidFill>
              </a:rPr>
              <a:t>to be delivered in summer</a:t>
            </a:r>
            <a:r>
              <a:rPr lang="en-US" dirty="0"/>
              <a:t>) </a:t>
            </a:r>
          </a:p>
          <a:p>
            <a:pPr marL="285750" lvl="0" indent="-285750">
              <a:buFont typeface="Arial" panose="020B0604020202020204" pitchFamily="34" charset="0"/>
              <a:buChar char="•"/>
            </a:pPr>
            <a:r>
              <a:rPr lang="en-US" dirty="0"/>
              <a:t>Comparison of the results of all </a:t>
            </a:r>
            <a:r>
              <a:rPr lang="en-US" dirty="0" err="1"/>
              <a:t>boronised</a:t>
            </a:r>
            <a:r>
              <a:rPr lang="en-US" dirty="0"/>
              <a:t> samples</a:t>
            </a:r>
          </a:p>
        </p:txBody>
      </p:sp>
      <p:sp>
        <p:nvSpPr>
          <p:cNvPr id="3" name="TextBox 2">
            <a:extLst>
              <a:ext uri="{FF2B5EF4-FFF2-40B4-BE49-F238E27FC236}">
                <a16:creationId xmlns:a16="http://schemas.microsoft.com/office/drawing/2014/main" xmlns="" id="{A9DFD7E0-3C16-4068-A4C2-0F8DDC3CF675}"/>
              </a:ext>
            </a:extLst>
          </p:cNvPr>
          <p:cNvSpPr txBox="1"/>
          <p:nvPr/>
        </p:nvSpPr>
        <p:spPr>
          <a:xfrm>
            <a:off x="928642" y="116812"/>
            <a:ext cx="8287076" cy="523220"/>
          </a:xfrm>
          <a:prstGeom prst="rect">
            <a:avLst/>
          </a:prstGeom>
          <a:noFill/>
        </p:spPr>
        <p:txBody>
          <a:bodyPr wrap="square" rtlCol="0">
            <a:spAutoFit/>
          </a:bodyPr>
          <a:lstStyle/>
          <a:p>
            <a:r>
              <a:rPr lang="en-US" sz="2800" b="1" dirty="0">
                <a:solidFill>
                  <a:schemeClr val="accent1">
                    <a:lumMod val="50000"/>
                  </a:schemeClr>
                </a:solidFill>
              </a:rPr>
              <a:t>2026 planned activities</a:t>
            </a:r>
          </a:p>
        </p:txBody>
      </p:sp>
    </p:spTree>
    <p:extLst>
      <p:ext uri="{BB962C8B-B14F-4D97-AF65-F5344CB8AC3E}">
        <p14:creationId xmlns:p14="http://schemas.microsoft.com/office/powerpoint/2010/main" val="2827815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9370</TotalTime>
  <Words>380</Words>
  <Application>Microsoft Office PowerPoint</Application>
  <PresentationFormat>Custom</PresentationFormat>
  <Paragraphs>89</Paragraphs>
  <Slides>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Office Theme</vt:lpstr>
      <vt:lpstr>Graph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pavlos</dc:creator>
  <cp:lastModifiedBy>Dina Mergia</cp:lastModifiedBy>
  <cp:revision>288</cp:revision>
  <dcterms:created xsi:type="dcterms:W3CDTF">2025-06-20T13:26:08Z</dcterms:created>
  <dcterms:modified xsi:type="dcterms:W3CDTF">2026-04-29T09:37:16Z</dcterms:modified>
</cp:coreProperties>
</file>