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344" r:id="rId3"/>
    <p:sldId id="630" r:id="rId4"/>
    <p:sldId id="348" r:id="rId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ABB47F"/>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8A3E06-673C-D44E-8698-30280BA177BB}" v="238" dt="2026-04-29T06:22:31.2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66" autoAdjust="0"/>
    <p:restoredTop sz="94752"/>
  </p:normalViewPr>
  <p:slideViewPr>
    <p:cSldViewPr snapToGrid="0">
      <p:cViewPr>
        <p:scale>
          <a:sx n="119" d="100"/>
          <a:sy n="119" d="100"/>
        </p:scale>
        <p:origin x="144" y="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UCCELLO" userId="4a34d2b4-572a-4a6c-ab05-14e3ad80c161" providerId="ADAL" clId="{1288F99D-4F68-5187-B87B-A45524000FCE}"/>
    <pc:docChg chg="undo redo custSel delSld modSld">
      <pc:chgData name="ANDREA UCCELLO" userId="4a34d2b4-572a-4a6c-ab05-14e3ad80c161" providerId="ADAL" clId="{1288F99D-4F68-5187-B87B-A45524000FCE}" dt="2026-04-29T10:29:38.470" v="86" actId="20577"/>
      <pc:docMkLst>
        <pc:docMk/>
      </pc:docMkLst>
      <pc:sldChg chg="modSp mod">
        <pc:chgData name="ANDREA UCCELLO" userId="4a34d2b4-572a-4a6c-ab05-14e3ad80c161" providerId="ADAL" clId="{1288F99D-4F68-5187-B87B-A45524000FCE}" dt="2026-04-29T06:21:35.232" v="75" actId="1036"/>
        <pc:sldMkLst>
          <pc:docMk/>
          <pc:sldMk cId="489962556" sldId="344"/>
        </pc:sldMkLst>
        <pc:spChg chg="mod">
          <ac:chgData name="ANDREA UCCELLO" userId="4a34d2b4-572a-4a6c-ab05-14e3ad80c161" providerId="ADAL" clId="{1288F99D-4F68-5187-B87B-A45524000FCE}" dt="2026-04-28T16:15:44.642" v="0" actId="20577"/>
          <ac:spMkLst>
            <pc:docMk/>
            <pc:sldMk cId="489962556" sldId="344"/>
            <ac:spMk id="84" creationId="{93F14BBF-CB7A-6C20-0E91-44B3517F77C8}"/>
          </ac:spMkLst>
        </pc:spChg>
        <pc:spChg chg="mod">
          <ac:chgData name="ANDREA UCCELLO" userId="4a34d2b4-572a-4a6c-ab05-14e3ad80c161" providerId="ADAL" clId="{1288F99D-4F68-5187-B87B-A45524000FCE}" dt="2026-04-29T06:21:35.232" v="75" actId="1036"/>
          <ac:spMkLst>
            <pc:docMk/>
            <pc:sldMk cId="489962556" sldId="344"/>
            <ac:spMk id="100" creationId="{D670A16E-A7F6-9FA3-6471-B74BA0585CF0}"/>
          </ac:spMkLst>
        </pc:spChg>
        <pc:graphicFrameChg chg="mod modGraphic">
          <ac:chgData name="ANDREA UCCELLO" userId="4a34d2b4-572a-4a6c-ab05-14e3ad80c161" providerId="ADAL" clId="{1288F99D-4F68-5187-B87B-A45524000FCE}" dt="2026-04-29T05:34:26.147" v="67" actId="1037"/>
          <ac:graphicFrameMkLst>
            <pc:docMk/>
            <pc:sldMk cId="489962556" sldId="344"/>
            <ac:graphicFrameMk id="35" creationId="{1847810E-FBAA-A09D-3C88-A0FF686F8D0B}"/>
          </ac:graphicFrameMkLst>
        </pc:graphicFrameChg>
      </pc:sldChg>
      <pc:sldChg chg="del">
        <pc:chgData name="ANDREA UCCELLO" userId="4a34d2b4-572a-4a6c-ab05-14e3ad80c161" providerId="ADAL" clId="{1288F99D-4F68-5187-B87B-A45524000FCE}" dt="2026-04-29T10:29:11.768" v="79" actId="2696"/>
        <pc:sldMkLst>
          <pc:docMk/>
          <pc:sldMk cId="3579665596" sldId="345"/>
        </pc:sldMkLst>
      </pc:sldChg>
      <pc:sldChg chg="modSp del mod">
        <pc:chgData name="ANDREA UCCELLO" userId="4a34d2b4-572a-4a6c-ab05-14e3ad80c161" providerId="ADAL" clId="{1288F99D-4F68-5187-B87B-A45524000FCE}" dt="2026-04-29T10:29:11.781" v="80" actId="2696"/>
        <pc:sldMkLst>
          <pc:docMk/>
          <pc:sldMk cId="1881844111" sldId="346"/>
        </pc:sldMkLst>
        <pc:picChg chg="mod">
          <ac:chgData name="ANDREA UCCELLO" userId="4a34d2b4-572a-4a6c-ab05-14e3ad80c161" providerId="ADAL" clId="{1288F99D-4F68-5187-B87B-A45524000FCE}" dt="2026-04-29T06:40:29.332" v="78" actId="1036"/>
          <ac:picMkLst>
            <pc:docMk/>
            <pc:sldMk cId="1881844111" sldId="346"/>
            <ac:picMk id="3" creationId="{95804CA6-61AC-AFD9-FD4A-6F45D6A055F9}"/>
          </ac:picMkLst>
        </pc:picChg>
      </pc:sldChg>
      <pc:sldChg chg="del">
        <pc:chgData name="ANDREA UCCELLO" userId="4a34d2b4-572a-4a6c-ab05-14e3ad80c161" providerId="ADAL" clId="{1288F99D-4F68-5187-B87B-A45524000FCE}" dt="2026-04-29T10:29:11.810" v="81" actId="2696"/>
        <pc:sldMkLst>
          <pc:docMk/>
          <pc:sldMk cId="2603424160" sldId="347"/>
        </pc:sldMkLst>
      </pc:sldChg>
      <pc:sldChg chg="modSp mod">
        <pc:chgData name="ANDREA UCCELLO" userId="4a34d2b4-572a-4a6c-ab05-14e3ad80c161" providerId="ADAL" clId="{1288F99D-4F68-5187-B87B-A45524000FCE}" dt="2026-04-29T10:29:38.470" v="86" actId="20577"/>
        <pc:sldMkLst>
          <pc:docMk/>
          <pc:sldMk cId="1458178158" sldId="348"/>
        </pc:sldMkLst>
        <pc:spChg chg="mod">
          <ac:chgData name="ANDREA UCCELLO" userId="4a34d2b4-572a-4a6c-ab05-14e3ad80c161" providerId="ADAL" clId="{1288F99D-4F68-5187-B87B-A45524000FCE}" dt="2026-04-29T10:29:38.470" v="86" actId="20577"/>
          <ac:spMkLst>
            <pc:docMk/>
            <pc:sldMk cId="1458178158" sldId="348"/>
            <ac:spMk id="5" creationId="{33C44F45-EB79-3D5D-8B4F-346AF6D4AF64}"/>
          </ac:spMkLst>
        </pc:spChg>
      </pc:sldChg>
      <pc:sldChg chg="modSp mod">
        <pc:chgData name="ANDREA UCCELLO" userId="4a34d2b4-572a-4a6c-ab05-14e3ad80c161" providerId="ADAL" clId="{1288F99D-4F68-5187-B87B-A45524000FCE}" dt="2026-04-29T06:22:31.225" v="77"/>
        <pc:sldMkLst>
          <pc:docMk/>
          <pc:sldMk cId="173141590" sldId="630"/>
        </pc:sldMkLst>
        <pc:spChg chg="mod">
          <ac:chgData name="ANDREA UCCELLO" userId="4a34d2b4-572a-4a6c-ab05-14e3ad80c161" providerId="ADAL" clId="{1288F99D-4F68-5187-B87B-A45524000FCE}" dt="2026-04-29T06:22:31.225" v="77"/>
          <ac:spMkLst>
            <pc:docMk/>
            <pc:sldMk cId="173141590" sldId="630"/>
            <ac:spMk id="6" creationId="{BDD74119-E499-EA94-E582-6F707E22F4B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EAFE21-F497-0F45-B22E-B0A13772EBD4}" type="datetimeFigureOut">
              <a:rPr lang="it-IT" smtClean="0"/>
              <a:t>28/04/26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720F01-6C13-FE43-AA21-D4F75E0ACE61}" type="slidenum">
              <a:rPr lang="it-IT" smtClean="0"/>
              <a:t>‹N›</a:t>
            </a:fld>
            <a:endParaRPr lang="it-IT"/>
          </a:p>
        </p:txBody>
      </p:sp>
    </p:spTree>
    <p:extLst>
      <p:ext uri="{BB962C8B-B14F-4D97-AF65-F5344CB8AC3E}">
        <p14:creationId xmlns:p14="http://schemas.microsoft.com/office/powerpoint/2010/main" val="3621868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7DF36-58E4-56C8-1D62-0187AA4E93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id="{A1398E3C-F53F-EB4A-1461-81C5F4F32B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79CE0B08-BE27-B56E-4B19-AFB53E669A9D}"/>
              </a:ext>
            </a:extLst>
          </p:cNvPr>
          <p:cNvSpPr>
            <a:spLocks noGrp="1"/>
          </p:cNvSpPr>
          <p:nvPr>
            <p:ph type="dt" sz="half" idx="10"/>
          </p:nvPr>
        </p:nvSpPr>
        <p:spPr/>
        <p:txBody>
          <a:bodyPr/>
          <a:lstStyle/>
          <a:p>
            <a:fld id="{85F453FC-F30D-40D6-A75B-3CFF8961D5BF}" type="datetimeFigureOut">
              <a:rPr lang="fi-FI" smtClean="0"/>
              <a:t>28.4.2026</a:t>
            </a:fld>
            <a:endParaRPr lang="fi-FI"/>
          </a:p>
        </p:txBody>
      </p:sp>
      <p:sp>
        <p:nvSpPr>
          <p:cNvPr id="5" name="Footer Placeholder 4">
            <a:extLst>
              <a:ext uri="{FF2B5EF4-FFF2-40B4-BE49-F238E27FC236}">
                <a16:creationId xmlns:a16="http://schemas.microsoft.com/office/drawing/2014/main" id="{9003ACD8-3C6C-3473-AF64-94D2228EDF24}"/>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6DEDC677-0A91-CD65-3AD9-91BA84A197C9}"/>
              </a:ext>
            </a:extLst>
          </p:cNvPr>
          <p:cNvSpPr>
            <a:spLocks noGrp="1"/>
          </p:cNvSpPr>
          <p:nvPr>
            <p:ph type="sldNum" sz="quarter" idx="12"/>
          </p:nvPr>
        </p:nvSpPr>
        <p:spPr/>
        <p:txBody>
          <a:bodyPr/>
          <a:lstStyle/>
          <a:p>
            <a:fld id="{AFD82C44-6211-4B1F-BE21-A6E2C4A1F295}" type="slidenum">
              <a:rPr lang="fi-FI" smtClean="0"/>
              <a:t>‹N›</a:t>
            </a:fld>
            <a:endParaRPr lang="fi-FI"/>
          </a:p>
        </p:txBody>
      </p:sp>
    </p:spTree>
    <p:extLst>
      <p:ext uri="{BB962C8B-B14F-4D97-AF65-F5344CB8AC3E}">
        <p14:creationId xmlns:p14="http://schemas.microsoft.com/office/powerpoint/2010/main" val="3124288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5E893-D6AC-8840-F995-93F5BFDF0012}"/>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D2BD4420-8758-4542-03CB-C4BEA7C070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95B86B18-DF75-6465-65D4-84CF40B151EA}"/>
              </a:ext>
            </a:extLst>
          </p:cNvPr>
          <p:cNvSpPr>
            <a:spLocks noGrp="1"/>
          </p:cNvSpPr>
          <p:nvPr>
            <p:ph type="dt" sz="half" idx="10"/>
          </p:nvPr>
        </p:nvSpPr>
        <p:spPr/>
        <p:txBody>
          <a:bodyPr/>
          <a:lstStyle/>
          <a:p>
            <a:fld id="{85F453FC-F30D-40D6-A75B-3CFF8961D5BF}" type="datetimeFigureOut">
              <a:rPr lang="fi-FI" smtClean="0"/>
              <a:t>28.4.2026</a:t>
            </a:fld>
            <a:endParaRPr lang="fi-FI"/>
          </a:p>
        </p:txBody>
      </p:sp>
      <p:sp>
        <p:nvSpPr>
          <p:cNvPr id="5" name="Footer Placeholder 4">
            <a:extLst>
              <a:ext uri="{FF2B5EF4-FFF2-40B4-BE49-F238E27FC236}">
                <a16:creationId xmlns:a16="http://schemas.microsoft.com/office/drawing/2014/main" id="{429D7AEA-A4FC-C018-ACAE-F669BDF796E0}"/>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6B1A789B-34B9-7C09-47C8-6CC889E8007C}"/>
              </a:ext>
            </a:extLst>
          </p:cNvPr>
          <p:cNvSpPr>
            <a:spLocks noGrp="1"/>
          </p:cNvSpPr>
          <p:nvPr>
            <p:ph type="sldNum" sz="quarter" idx="12"/>
          </p:nvPr>
        </p:nvSpPr>
        <p:spPr/>
        <p:txBody>
          <a:bodyPr/>
          <a:lstStyle/>
          <a:p>
            <a:fld id="{AFD82C44-6211-4B1F-BE21-A6E2C4A1F295}" type="slidenum">
              <a:rPr lang="fi-FI" smtClean="0"/>
              <a:t>‹N›</a:t>
            </a:fld>
            <a:endParaRPr lang="fi-FI"/>
          </a:p>
        </p:txBody>
      </p:sp>
    </p:spTree>
    <p:extLst>
      <p:ext uri="{BB962C8B-B14F-4D97-AF65-F5344CB8AC3E}">
        <p14:creationId xmlns:p14="http://schemas.microsoft.com/office/powerpoint/2010/main" val="2589818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C0DB84-6384-06BA-0477-43809D3EAAD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96742415-D0A7-6625-BC36-CC22D660AA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2C6438B1-6168-608C-91E1-7F9F5D41ABC5}"/>
              </a:ext>
            </a:extLst>
          </p:cNvPr>
          <p:cNvSpPr>
            <a:spLocks noGrp="1"/>
          </p:cNvSpPr>
          <p:nvPr>
            <p:ph type="dt" sz="half" idx="10"/>
          </p:nvPr>
        </p:nvSpPr>
        <p:spPr/>
        <p:txBody>
          <a:bodyPr/>
          <a:lstStyle/>
          <a:p>
            <a:fld id="{85F453FC-F30D-40D6-A75B-3CFF8961D5BF}" type="datetimeFigureOut">
              <a:rPr lang="fi-FI" smtClean="0"/>
              <a:t>28.4.2026</a:t>
            </a:fld>
            <a:endParaRPr lang="fi-FI"/>
          </a:p>
        </p:txBody>
      </p:sp>
      <p:sp>
        <p:nvSpPr>
          <p:cNvPr id="5" name="Footer Placeholder 4">
            <a:extLst>
              <a:ext uri="{FF2B5EF4-FFF2-40B4-BE49-F238E27FC236}">
                <a16:creationId xmlns:a16="http://schemas.microsoft.com/office/drawing/2014/main" id="{2E663694-2FC0-E531-CCC6-8DA062901C5A}"/>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F57FE687-8636-010E-A675-86DD3B2571F2}"/>
              </a:ext>
            </a:extLst>
          </p:cNvPr>
          <p:cNvSpPr>
            <a:spLocks noGrp="1"/>
          </p:cNvSpPr>
          <p:nvPr>
            <p:ph type="sldNum" sz="quarter" idx="12"/>
          </p:nvPr>
        </p:nvSpPr>
        <p:spPr/>
        <p:txBody>
          <a:bodyPr/>
          <a:lstStyle/>
          <a:p>
            <a:fld id="{AFD82C44-6211-4B1F-BE21-A6E2C4A1F295}" type="slidenum">
              <a:rPr lang="fi-FI" smtClean="0"/>
              <a:t>‹N›</a:t>
            </a:fld>
            <a:endParaRPr lang="fi-FI"/>
          </a:p>
        </p:txBody>
      </p:sp>
    </p:spTree>
    <p:extLst>
      <p:ext uri="{BB962C8B-B14F-4D97-AF65-F5344CB8AC3E}">
        <p14:creationId xmlns:p14="http://schemas.microsoft.com/office/powerpoint/2010/main" val="4276739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EUROfusion_content_empty">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8" name="Footer Placeholder 7"/>
          <p:cNvSpPr>
            <a:spLocks noGrp="1"/>
          </p:cNvSpPr>
          <p:nvPr>
            <p:ph type="ftr" sz="quarter" idx="11"/>
          </p:nvPr>
        </p:nvSpPr>
        <p:spPr bwMode="auto">
          <a:xfrm>
            <a:off x="825624" y="6555770"/>
            <a:ext cx="4512994" cy="329614"/>
          </a:xfrm>
          <a:prstGeom prst="rect">
            <a:avLst/>
          </a:prstGeom>
        </p:spPr>
        <p:txBody>
          <a:bodyPr anchor="t"/>
          <a:lstStyle>
            <a:lvl1pPr algn="l">
              <a:defRPr sz="1200">
                <a:solidFill>
                  <a:schemeClr val="bg1"/>
                </a:solidFill>
              </a:defRPr>
            </a:lvl1pPr>
          </a:lstStyle>
          <a:p>
            <a:pPr algn="l">
              <a:defRPr/>
            </a:pPr>
            <a:r>
              <a:rPr lang="en-US">
                <a:solidFill>
                  <a:prstClr val="white"/>
                </a:solidFill>
              </a:rPr>
              <a:t>A. Uccello| WPPWIE SP B KoM | 29 April 2026</a:t>
            </a:r>
            <a:endParaRPr lang="en-US"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‹N›</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extLst>
      <p:ext uri="{BB962C8B-B14F-4D97-AF65-F5344CB8AC3E}">
        <p14:creationId xmlns:p14="http://schemas.microsoft.com/office/powerpoint/2010/main" val="3793840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390928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DDFE4-582C-2536-C79C-248E32D2760D}"/>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417F8945-284F-11CD-1397-8C6BE6FA83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A9941B5F-BD0C-ABA9-4DB9-5E5C2F7A30E9}"/>
              </a:ext>
            </a:extLst>
          </p:cNvPr>
          <p:cNvSpPr>
            <a:spLocks noGrp="1"/>
          </p:cNvSpPr>
          <p:nvPr>
            <p:ph type="dt" sz="half" idx="10"/>
          </p:nvPr>
        </p:nvSpPr>
        <p:spPr/>
        <p:txBody>
          <a:bodyPr/>
          <a:lstStyle/>
          <a:p>
            <a:fld id="{85F453FC-F30D-40D6-A75B-3CFF8961D5BF}" type="datetimeFigureOut">
              <a:rPr lang="fi-FI" smtClean="0"/>
              <a:t>28.4.2026</a:t>
            </a:fld>
            <a:endParaRPr lang="fi-FI"/>
          </a:p>
        </p:txBody>
      </p:sp>
      <p:sp>
        <p:nvSpPr>
          <p:cNvPr id="5" name="Footer Placeholder 4">
            <a:extLst>
              <a:ext uri="{FF2B5EF4-FFF2-40B4-BE49-F238E27FC236}">
                <a16:creationId xmlns:a16="http://schemas.microsoft.com/office/drawing/2014/main" id="{997C5475-E3A0-7B81-9750-91830384FF76}"/>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DF66A03-8375-CD40-6D8F-F9C63C982020}"/>
              </a:ext>
            </a:extLst>
          </p:cNvPr>
          <p:cNvSpPr>
            <a:spLocks noGrp="1"/>
          </p:cNvSpPr>
          <p:nvPr>
            <p:ph type="sldNum" sz="quarter" idx="12"/>
          </p:nvPr>
        </p:nvSpPr>
        <p:spPr/>
        <p:txBody>
          <a:bodyPr/>
          <a:lstStyle/>
          <a:p>
            <a:fld id="{AFD82C44-6211-4B1F-BE21-A6E2C4A1F295}" type="slidenum">
              <a:rPr lang="fi-FI" smtClean="0"/>
              <a:t>‹N›</a:t>
            </a:fld>
            <a:endParaRPr lang="fi-FI"/>
          </a:p>
        </p:txBody>
      </p:sp>
    </p:spTree>
    <p:extLst>
      <p:ext uri="{BB962C8B-B14F-4D97-AF65-F5344CB8AC3E}">
        <p14:creationId xmlns:p14="http://schemas.microsoft.com/office/powerpoint/2010/main" val="2964298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F8603-0DAD-0F60-B20D-A3C2CF3995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5B076632-0924-E973-9F50-3927F1D6DA8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79BF75-2BAF-608C-10EB-A3AA75A80C01}"/>
              </a:ext>
            </a:extLst>
          </p:cNvPr>
          <p:cNvSpPr>
            <a:spLocks noGrp="1"/>
          </p:cNvSpPr>
          <p:nvPr>
            <p:ph type="dt" sz="half" idx="10"/>
          </p:nvPr>
        </p:nvSpPr>
        <p:spPr/>
        <p:txBody>
          <a:bodyPr/>
          <a:lstStyle/>
          <a:p>
            <a:fld id="{85F453FC-F30D-40D6-A75B-3CFF8961D5BF}" type="datetimeFigureOut">
              <a:rPr lang="fi-FI" smtClean="0"/>
              <a:t>28.4.2026</a:t>
            </a:fld>
            <a:endParaRPr lang="fi-FI"/>
          </a:p>
        </p:txBody>
      </p:sp>
      <p:sp>
        <p:nvSpPr>
          <p:cNvPr id="5" name="Footer Placeholder 4">
            <a:extLst>
              <a:ext uri="{FF2B5EF4-FFF2-40B4-BE49-F238E27FC236}">
                <a16:creationId xmlns:a16="http://schemas.microsoft.com/office/drawing/2014/main" id="{29F59BEB-EFCC-E307-C633-2326806B0FB0}"/>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1FE5A555-C048-25D1-B2A3-0DB47B8B784F}"/>
              </a:ext>
            </a:extLst>
          </p:cNvPr>
          <p:cNvSpPr>
            <a:spLocks noGrp="1"/>
          </p:cNvSpPr>
          <p:nvPr>
            <p:ph type="sldNum" sz="quarter" idx="12"/>
          </p:nvPr>
        </p:nvSpPr>
        <p:spPr/>
        <p:txBody>
          <a:bodyPr/>
          <a:lstStyle/>
          <a:p>
            <a:fld id="{AFD82C44-6211-4B1F-BE21-A6E2C4A1F295}" type="slidenum">
              <a:rPr lang="fi-FI" smtClean="0"/>
              <a:t>‹N›</a:t>
            </a:fld>
            <a:endParaRPr lang="fi-FI"/>
          </a:p>
        </p:txBody>
      </p:sp>
    </p:spTree>
    <p:extLst>
      <p:ext uri="{BB962C8B-B14F-4D97-AF65-F5344CB8AC3E}">
        <p14:creationId xmlns:p14="http://schemas.microsoft.com/office/powerpoint/2010/main" val="3169041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058C3-4F7F-7AC6-8633-228915A715BD}"/>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1307DCC4-928F-9371-D822-55A330FAEC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D56BCA10-0305-C091-00EC-A166BEB05B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02ABBB14-B843-E802-6046-9F1A2B5C91B9}"/>
              </a:ext>
            </a:extLst>
          </p:cNvPr>
          <p:cNvSpPr>
            <a:spLocks noGrp="1"/>
          </p:cNvSpPr>
          <p:nvPr>
            <p:ph type="dt" sz="half" idx="10"/>
          </p:nvPr>
        </p:nvSpPr>
        <p:spPr/>
        <p:txBody>
          <a:bodyPr/>
          <a:lstStyle/>
          <a:p>
            <a:fld id="{85F453FC-F30D-40D6-A75B-3CFF8961D5BF}" type="datetimeFigureOut">
              <a:rPr lang="fi-FI" smtClean="0"/>
              <a:t>28.4.2026</a:t>
            </a:fld>
            <a:endParaRPr lang="fi-FI"/>
          </a:p>
        </p:txBody>
      </p:sp>
      <p:sp>
        <p:nvSpPr>
          <p:cNvPr id="6" name="Footer Placeholder 5">
            <a:extLst>
              <a:ext uri="{FF2B5EF4-FFF2-40B4-BE49-F238E27FC236}">
                <a16:creationId xmlns:a16="http://schemas.microsoft.com/office/drawing/2014/main" id="{6E048E9E-6208-48BB-2483-0A9520E302AC}"/>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39E88188-005D-45D0-9E15-6D4C791BD8F0}"/>
              </a:ext>
            </a:extLst>
          </p:cNvPr>
          <p:cNvSpPr>
            <a:spLocks noGrp="1"/>
          </p:cNvSpPr>
          <p:nvPr>
            <p:ph type="sldNum" sz="quarter" idx="12"/>
          </p:nvPr>
        </p:nvSpPr>
        <p:spPr/>
        <p:txBody>
          <a:bodyPr/>
          <a:lstStyle/>
          <a:p>
            <a:fld id="{AFD82C44-6211-4B1F-BE21-A6E2C4A1F295}" type="slidenum">
              <a:rPr lang="fi-FI" smtClean="0"/>
              <a:t>‹N›</a:t>
            </a:fld>
            <a:endParaRPr lang="fi-FI"/>
          </a:p>
        </p:txBody>
      </p:sp>
    </p:spTree>
    <p:extLst>
      <p:ext uri="{BB962C8B-B14F-4D97-AF65-F5344CB8AC3E}">
        <p14:creationId xmlns:p14="http://schemas.microsoft.com/office/powerpoint/2010/main" val="151798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95E30-687F-7B69-870C-262354491DBD}"/>
              </a:ext>
            </a:extLst>
          </p:cNvPr>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7379A656-EF98-11C5-BE82-25CE48D7C4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A6FFC3-2322-B40A-5731-C523F759DD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E26012EB-306D-C146-0AC2-EC103340C7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E44B6F-F20D-E622-39D2-0B8C8A6A02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838A4A4C-08D3-6D79-9220-07F26EC39C68}"/>
              </a:ext>
            </a:extLst>
          </p:cNvPr>
          <p:cNvSpPr>
            <a:spLocks noGrp="1"/>
          </p:cNvSpPr>
          <p:nvPr>
            <p:ph type="dt" sz="half" idx="10"/>
          </p:nvPr>
        </p:nvSpPr>
        <p:spPr/>
        <p:txBody>
          <a:bodyPr/>
          <a:lstStyle/>
          <a:p>
            <a:fld id="{85F453FC-F30D-40D6-A75B-3CFF8961D5BF}" type="datetimeFigureOut">
              <a:rPr lang="fi-FI" smtClean="0"/>
              <a:t>28.4.2026</a:t>
            </a:fld>
            <a:endParaRPr lang="fi-FI"/>
          </a:p>
        </p:txBody>
      </p:sp>
      <p:sp>
        <p:nvSpPr>
          <p:cNvPr id="8" name="Footer Placeholder 7">
            <a:extLst>
              <a:ext uri="{FF2B5EF4-FFF2-40B4-BE49-F238E27FC236}">
                <a16:creationId xmlns:a16="http://schemas.microsoft.com/office/drawing/2014/main" id="{FF3712C6-972E-7CE6-6908-39689B73B21E}"/>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78B03B82-7ADF-FAD6-AE35-A91EA73EC120}"/>
              </a:ext>
            </a:extLst>
          </p:cNvPr>
          <p:cNvSpPr>
            <a:spLocks noGrp="1"/>
          </p:cNvSpPr>
          <p:nvPr>
            <p:ph type="sldNum" sz="quarter" idx="12"/>
          </p:nvPr>
        </p:nvSpPr>
        <p:spPr/>
        <p:txBody>
          <a:bodyPr/>
          <a:lstStyle/>
          <a:p>
            <a:fld id="{AFD82C44-6211-4B1F-BE21-A6E2C4A1F295}" type="slidenum">
              <a:rPr lang="fi-FI" smtClean="0"/>
              <a:t>‹N›</a:t>
            </a:fld>
            <a:endParaRPr lang="fi-FI"/>
          </a:p>
        </p:txBody>
      </p:sp>
    </p:spTree>
    <p:extLst>
      <p:ext uri="{BB962C8B-B14F-4D97-AF65-F5344CB8AC3E}">
        <p14:creationId xmlns:p14="http://schemas.microsoft.com/office/powerpoint/2010/main" val="1932525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75096-65D9-D80F-69DC-2BBD7E271EDE}"/>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B20AF989-A356-5FDD-84E1-350AE5C790D3}"/>
              </a:ext>
            </a:extLst>
          </p:cNvPr>
          <p:cNvSpPr>
            <a:spLocks noGrp="1"/>
          </p:cNvSpPr>
          <p:nvPr>
            <p:ph type="dt" sz="half" idx="10"/>
          </p:nvPr>
        </p:nvSpPr>
        <p:spPr/>
        <p:txBody>
          <a:bodyPr/>
          <a:lstStyle/>
          <a:p>
            <a:fld id="{85F453FC-F30D-40D6-A75B-3CFF8961D5BF}" type="datetimeFigureOut">
              <a:rPr lang="fi-FI" smtClean="0"/>
              <a:t>28.4.2026</a:t>
            </a:fld>
            <a:endParaRPr lang="fi-FI"/>
          </a:p>
        </p:txBody>
      </p:sp>
      <p:sp>
        <p:nvSpPr>
          <p:cNvPr id="4" name="Footer Placeholder 3">
            <a:extLst>
              <a:ext uri="{FF2B5EF4-FFF2-40B4-BE49-F238E27FC236}">
                <a16:creationId xmlns:a16="http://schemas.microsoft.com/office/drawing/2014/main" id="{1FC43C89-1F71-48EC-1795-9C5A8F56E8D0}"/>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41034C76-66F0-6900-543F-2D4CAE139D24}"/>
              </a:ext>
            </a:extLst>
          </p:cNvPr>
          <p:cNvSpPr>
            <a:spLocks noGrp="1"/>
          </p:cNvSpPr>
          <p:nvPr>
            <p:ph type="sldNum" sz="quarter" idx="12"/>
          </p:nvPr>
        </p:nvSpPr>
        <p:spPr/>
        <p:txBody>
          <a:bodyPr/>
          <a:lstStyle/>
          <a:p>
            <a:fld id="{AFD82C44-6211-4B1F-BE21-A6E2C4A1F295}" type="slidenum">
              <a:rPr lang="fi-FI" smtClean="0"/>
              <a:t>‹N›</a:t>
            </a:fld>
            <a:endParaRPr lang="fi-FI"/>
          </a:p>
        </p:txBody>
      </p:sp>
    </p:spTree>
    <p:extLst>
      <p:ext uri="{BB962C8B-B14F-4D97-AF65-F5344CB8AC3E}">
        <p14:creationId xmlns:p14="http://schemas.microsoft.com/office/powerpoint/2010/main" val="918533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AD1A01-BB7C-9AD6-15E2-857ECEA042AB}"/>
              </a:ext>
            </a:extLst>
          </p:cNvPr>
          <p:cNvSpPr>
            <a:spLocks noGrp="1"/>
          </p:cNvSpPr>
          <p:nvPr>
            <p:ph type="dt" sz="half" idx="10"/>
          </p:nvPr>
        </p:nvSpPr>
        <p:spPr/>
        <p:txBody>
          <a:bodyPr/>
          <a:lstStyle/>
          <a:p>
            <a:fld id="{85F453FC-F30D-40D6-A75B-3CFF8961D5BF}" type="datetimeFigureOut">
              <a:rPr lang="fi-FI" smtClean="0"/>
              <a:t>28.4.2026</a:t>
            </a:fld>
            <a:endParaRPr lang="fi-FI"/>
          </a:p>
        </p:txBody>
      </p:sp>
      <p:sp>
        <p:nvSpPr>
          <p:cNvPr id="3" name="Footer Placeholder 2">
            <a:extLst>
              <a:ext uri="{FF2B5EF4-FFF2-40B4-BE49-F238E27FC236}">
                <a16:creationId xmlns:a16="http://schemas.microsoft.com/office/drawing/2014/main" id="{71F6BC4D-924D-19A7-EC97-E40492F396E9}"/>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FAE77177-969D-2B80-6E8F-0E919BC9E765}"/>
              </a:ext>
            </a:extLst>
          </p:cNvPr>
          <p:cNvSpPr>
            <a:spLocks noGrp="1"/>
          </p:cNvSpPr>
          <p:nvPr>
            <p:ph type="sldNum" sz="quarter" idx="12"/>
          </p:nvPr>
        </p:nvSpPr>
        <p:spPr/>
        <p:txBody>
          <a:bodyPr/>
          <a:lstStyle/>
          <a:p>
            <a:fld id="{AFD82C44-6211-4B1F-BE21-A6E2C4A1F295}" type="slidenum">
              <a:rPr lang="fi-FI" smtClean="0"/>
              <a:t>‹N›</a:t>
            </a:fld>
            <a:endParaRPr lang="fi-FI"/>
          </a:p>
        </p:txBody>
      </p:sp>
    </p:spTree>
    <p:extLst>
      <p:ext uri="{BB962C8B-B14F-4D97-AF65-F5344CB8AC3E}">
        <p14:creationId xmlns:p14="http://schemas.microsoft.com/office/powerpoint/2010/main" val="2166808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75E3E-415F-5971-54B8-195493CF4C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B1729FB1-5B42-76FC-80B1-F4719C517B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6FC7F36B-2A51-3373-2AD9-B435960AC9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CA60BB-305E-B204-E37A-BDCF98FE8E0D}"/>
              </a:ext>
            </a:extLst>
          </p:cNvPr>
          <p:cNvSpPr>
            <a:spLocks noGrp="1"/>
          </p:cNvSpPr>
          <p:nvPr>
            <p:ph type="dt" sz="half" idx="10"/>
          </p:nvPr>
        </p:nvSpPr>
        <p:spPr/>
        <p:txBody>
          <a:bodyPr/>
          <a:lstStyle/>
          <a:p>
            <a:fld id="{85F453FC-F30D-40D6-A75B-3CFF8961D5BF}" type="datetimeFigureOut">
              <a:rPr lang="fi-FI" smtClean="0"/>
              <a:t>28.4.2026</a:t>
            </a:fld>
            <a:endParaRPr lang="fi-FI"/>
          </a:p>
        </p:txBody>
      </p:sp>
      <p:sp>
        <p:nvSpPr>
          <p:cNvPr id="6" name="Footer Placeholder 5">
            <a:extLst>
              <a:ext uri="{FF2B5EF4-FFF2-40B4-BE49-F238E27FC236}">
                <a16:creationId xmlns:a16="http://schemas.microsoft.com/office/drawing/2014/main" id="{94531186-10DE-C585-A307-F06A2085E54A}"/>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43BCD3D7-057E-381F-B711-0BFAE3CD2459}"/>
              </a:ext>
            </a:extLst>
          </p:cNvPr>
          <p:cNvSpPr>
            <a:spLocks noGrp="1"/>
          </p:cNvSpPr>
          <p:nvPr>
            <p:ph type="sldNum" sz="quarter" idx="12"/>
          </p:nvPr>
        </p:nvSpPr>
        <p:spPr/>
        <p:txBody>
          <a:bodyPr/>
          <a:lstStyle/>
          <a:p>
            <a:fld id="{AFD82C44-6211-4B1F-BE21-A6E2C4A1F295}" type="slidenum">
              <a:rPr lang="fi-FI" smtClean="0"/>
              <a:t>‹N›</a:t>
            </a:fld>
            <a:endParaRPr lang="fi-FI"/>
          </a:p>
        </p:txBody>
      </p:sp>
    </p:spTree>
    <p:extLst>
      <p:ext uri="{BB962C8B-B14F-4D97-AF65-F5344CB8AC3E}">
        <p14:creationId xmlns:p14="http://schemas.microsoft.com/office/powerpoint/2010/main" val="906060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841D4-96BF-61B2-A1C7-0FA62E5BA0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id="{C10E4ACF-36EF-B1BD-A456-0DEF64CA3E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554C4536-36E8-2971-FD05-22FEBAD09D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8DD7EF-E1A4-BE02-4839-673C4D76F1EE}"/>
              </a:ext>
            </a:extLst>
          </p:cNvPr>
          <p:cNvSpPr>
            <a:spLocks noGrp="1"/>
          </p:cNvSpPr>
          <p:nvPr>
            <p:ph type="dt" sz="half" idx="10"/>
          </p:nvPr>
        </p:nvSpPr>
        <p:spPr/>
        <p:txBody>
          <a:bodyPr/>
          <a:lstStyle/>
          <a:p>
            <a:fld id="{85F453FC-F30D-40D6-A75B-3CFF8961D5BF}" type="datetimeFigureOut">
              <a:rPr lang="fi-FI" smtClean="0"/>
              <a:t>28.4.2026</a:t>
            </a:fld>
            <a:endParaRPr lang="fi-FI"/>
          </a:p>
        </p:txBody>
      </p:sp>
      <p:sp>
        <p:nvSpPr>
          <p:cNvPr id="6" name="Footer Placeholder 5">
            <a:extLst>
              <a:ext uri="{FF2B5EF4-FFF2-40B4-BE49-F238E27FC236}">
                <a16:creationId xmlns:a16="http://schemas.microsoft.com/office/drawing/2014/main" id="{EF303CF0-C548-52BA-D399-1076AC50C53E}"/>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4688010E-C4DE-032D-CC12-B731FE8A037C}"/>
              </a:ext>
            </a:extLst>
          </p:cNvPr>
          <p:cNvSpPr>
            <a:spLocks noGrp="1"/>
          </p:cNvSpPr>
          <p:nvPr>
            <p:ph type="sldNum" sz="quarter" idx="12"/>
          </p:nvPr>
        </p:nvSpPr>
        <p:spPr/>
        <p:txBody>
          <a:bodyPr/>
          <a:lstStyle/>
          <a:p>
            <a:fld id="{AFD82C44-6211-4B1F-BE21-A6E2C4A1F295}" type="slidenum">
              <a:rPr lang="fi-FI" smtClean="0"/>
              <a:t>‹N›</a:t>
            </a:fld>
            <a:endParaRPr lang="fi-FI"/>
          </a:p>
        </p:txBody>
      </p:sp>
    </p:spTree>
    <p:extLst>
      <p:ext uri="{BB962C8B-B14F-4D97-AF65-F5344CB8AC3E}">
        <p14:creationId xmlns:p14="http://schemas.microsoft.com/office/powerpoint/2010/main" val="1877462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A47FAA-13F1-B82E-9B55-ED848BBC8D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412AFB79-C844-CCE5-A393-FBF551221E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7C99252C-DAEC-7806-CF6E-BC4F89B471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5F453FC-F30D-40D6-A75B-3CFF8961D5BF}" type="datetimeFigureOut">
              <a:rPr lang="fi-FI" smtClean="0"/>
              <a:t>28.4.2026</a:t>
            </a:fld>
            <a:endParaRPr lang="fi-FI"/>
          </a:p>
        </p:txBody>
      </p:sp>
      <p:sp>
        <p:nvSpPr>
          <p:cNvPr id="5" name="Footer Placeholder 4">
            <a:extLst>
              <a:ext uri="{FF2B5EF4-FFF2-40B4-BE49-F238E27FC236}">
                <a16:creationId xmlns:a16="http://schemas.microsoft.com/office/drawing/2014/main" id="{AE89589B-8AF5-A350-1731-36FE84F1DD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Slide Number Placeholder 5">
            <a:extLst>
              <a:ext uri="{FF2B5EF4-FFF2-40B4-BE49-F238E27FC236}">
                <a16:creationId xmlns:a16="http://schemas.microsoft.com/office/drawing/2014/main" id="{069DDF50-D596-879F-A8A7-EC748742C6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FD82C44-6211-4B1F-BE21-A6E2C4A1F295}" type="slidenum">
              <a:rPr lang="fi-FI" smtClean="0"/>
              <a:t>‹N›</a:t>
            </a:fld>
            <a:endParaRPr lang="fi-FI"/>
          </a:p>
        </p:txBody>
      </p:sp>
    </p:spTree>
    <p:extLst>
      <p:ext uri="{BB962C8B-B14F-4D97-AF65-F5344CB8AC3E}">
        <p14:creationId xmlns:p14="http://schemas.microsoft.com/office/powerpoint/2010/main" val="561735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EA551F4-897C-CFDF-B210-3F20E031D8D1}"/>
              </a:ext>
            </a:extLst>
          </p:cNvPr>
          <p:cNvSpPr>
            <a:spLocks noGrp="1"/>
          </p:cNvSpPr>
          <p:nvPr>
            <p:ph type="body" sz="quarter" idx="12"/>
          </p:nvPr>
        </p:nvSpPr>
        <p:spPr>
          <a:xfrm>
            <a:off x="407368" y="1464022"/>
            <a:ext cx="11937032" cy="620251"/>
          </a:xfrm>
        </p:spPr>
        <p:txBody>
          <a:bodyPr>
            <a:noAutofit/>
          </a:bodyPr>
          <a:lstStyle/>
          <a:p>
            <a:r>
              <a:rPr lang="en-GB" sz="3600" b="1" noProof="0" dirty="0">
                <a:solidFill>
                  <a:srgbClr val="000000"/>
                </a:solidFill>
                <a:effectLst/>
              </a:rPr>
              <a:t>WP-PWIE SP B kick-off meeting 2026</a:t>
            </a:r>
          </a:p>
          <a:p>
            <a:pPr>
              <a:spcAft>
                <a:spcPts val="500"/>
              </a:spcAft>
            </a:pPr>
            <a:r>
              <a:rPr lang="en-GB" sz="3200" b="1" noProof="0" dirty="0"/>
              <a:t>SP B.1 &amp; 2 - Plans for BiGyM and PWI experiments therein</a:t>
            </a:r>
          </a:p>
          <a:p>
            <a:r>
              <a:rPr lang="en-GB" sz="3000" noProof="0" dirty="0"/>
              <a:t>Andrea Uccello</a:t>
            </a:r>
          </a:p>
          <a:p>
            <a:r>
              <a:rPr lang="en-GB" sz="3000" noProof="0" dirty="0"/>
              <a:t>CNR-ISTP</a:t>
            </a:r>
          </a:p>
        </p:txBody>
      </p:sp>
      <p:sp>
        <p:nvSpPr>
          <p:cNvPr id="15" name="Text Placeholder 8">
            <a:extLst>
              <a:ext uri="{FF2B5EF4-FFF2-40B4-BE49-F238E27FC236}">
                <a16:creationId xmlns:a16="http://schemas.microsoft.com/office/drawing/2014/main" id="{59C1788A-2D46-EDC4-6136-36CB28FBF128}"/>
              </a:ext>
            </a:extLst>
          </p:cNvPr>
          <p:cNvSpPr txBox="1">
            <a:spLocks/>
          </p:cNvSpPr>
          <p:nvPr/>
        </p:nvSpPr>
        <p:spPr>
          <a:xfrm>
            <a:off x="407368" y="3917206"/>
            <a:ext cx="11158099" cy="2204244"/>
          </a:xfrm>
          <a:prstGeom prst="rect">
            <a:avLst/>
          </a:prstGeom>
        </p:spPr>
        <p:txBody>
          <a:bodyPr vert="horz" lIns="91440" tIns="45720" rIns="91440" bIns="45720" rtlCol="0">
            <a:noAutofit/>
          </a:bodyPr>
          <a:lstStyle>
            <a:lvl1pPr marL="0" indent="0" algn="l" defTabSz="6858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Aft>
                <a:spcPts val="500"/>
              </a:spcAft>
            </a:pPr>
            <a:r>
              <a:rPr lang="en-GB" noProof="0" dirty="0"/>
              <a:t>G. Alberti, A. Cremona, M. De Angeli, D. </a:t>
            </a:r>
            <a:r>
              <a:rPr lang="en-GB" noProof="0" dirty="0" err="1"/>
              <a:t>Dellasega</a:t>
            </a:r>
            <a:r>
              <a:rPr lang="en-GB" noProof="0" dirty="0"/>
              <a:t>, F. Gaspari, </a:t>
            </a:r>
          </a:p>
          <a:p>
            <a:pPr>
              <a:spcBef>
                <a:spcPts val="0"/>
              </a:spcBef>
              <a:spcAft>
                <a:spcPts val="500"/>
              </a:spcAft>
            </a:pPr>
            <a:r>
              <a:rPr lang="en-GB" noProof="0" dirty="0"/>
              <a:t>F. Ghezzi, M. </a:t>
            </a:r>
            <a:r>
              <a:rPr lang="en-GB" noProof="0" dirty="0" err="1"/>
              <a:t>Passoni</a:t>
            </a:r>
            <a:r>
              <a:rPr lang="en-GB" noProof="0" dirty="0"/>
              <a:t>, M. Pedroni, D. Ripamonti</a:t>
            </a:r>
          </a:p>
          <a:p>
            <a:r>
              <a:rPr lang="en-GB" noProof="0" dirty="0"/>
              <a:t>Beneficiary: ENEA</a:t>
            </a:r>
          </a:p>
          <a:p>
            <a:r>
              <a:rPr lang="en-GB" noProof="0" dirty="0"/>
              <a:t>Linked Third Parties: CNR-ISTP Milano and </a:t>
            </a:r>
            <a:r>
              <a:rPr lang="en-GB" noProof="0" dirty="0" err="1"/>
              <a:t>Politecnico</a:t>
            </a:r>
            <a:r>
              <a:rPr lang="en-GB" noProof="0" dirty="0"/>
              <a:t> di Milano </a:t>
            </a:r>
          </a:p>
          <a:p>
            <a:endParaRPr lang="en-GB" sz="1800" noProof="0" dirty="0"/>
          </a:p>
          <a:p>
            <a:endParaRPr lang="en-GB" sz="1800" noProof="0" dirty="0"/>
          </a:p>
          <a:p>
            <a:endParaRPr lang="en-GB" noProof="0" dirty="0"/>
          </a:p>
          <a:p>
            <a:endParaRPr lang="en-GB" noProof="0" dirty="0"/>
          </a:p>
        </p:txBody>
      </p:sp>
      <p:pic>
        <p:nvPicPr>
          <p:cNvPr id="4" name="Picture 2">
            <a:extLst>
              <a:ext uri="{FF2B5EF4-FFF2-40B4-BE49-F238E27FC236}">
                <a16:creationId xmlns:a16="http://schemas.microsoft.com/office/drawing/2014/main" id="{20349A07-CAF4-9503-324C-2AABFD735F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416" b="34234"/>
          <a:stretch>
            <a:fillRect/>
          </a:stretch>
        </p:blipFill>
        <p:spPr bwMode="auto">
          <a:xfrm>
            <a:off x="7950135" y="5899755"/>
            <a:ext cx="2664000" cy="808504"/>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6E1BFE0C-EFD8-F73B-907E-A7DF4F1AE298}"/>
              </a:ext>
            </a:extLst>
          </p:cNvPr>
          <p:cNvPicPr>
            <a:picLocks noChangeAspect="1"/>
          </p:cNvPicPr>
          <p:nvPr/>
        </p:nvPicPr>
        <p:blipFill>
          <a:blip r:embed="rId3"/>
          <a:stretch>
            <a:fillRect/>
          </a:stretch>
        </p:blipFill>
        <p:spPr>
          <a:xfrm>
            <a:off x="4253563" y="5408575"/>
            <a:ext cx="3996000" cy="1610330"/>
          </a:xfrm>
          <a:prstGeom prst="rect">
            <a:avLst/>
          </a:prstGeom>
        </p:spPr>
      </p:pic>
    </p:spTree>
    <p:extLst>
      <p:ext uri="{BB962C8B-B14F-4D97-AF65-F5344CB8AC3E}">
        <p14:creationId xmlns:p14="http://schemas.microsoft.com/office/powerpoint/2010/main" val="897904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Immagine 57">
            <a:extLst>
              <a:ext uri="{FF2B5EF4-FFF2-40B4-BE49-F238E27FC236}">
                <a16:creationId xmlns:a16="http://schemas.microsoft.com/office/drawing/2014/main" id="{856F4D2C-C3B0-1C69-5952-42591F902502}"/>
              </a:ext>
            </a:extLst>
          </p:cNvPr>
          <p:cNvPicPr>
            <a:picLocks noChangeAspect="1"/>
          </p:cNvPicPr>
          <p:nvPr/>
        </p:nvPicPr>
        <p:blipFill>
          <a:blip r:embed="rId2">
            <a:alphaModFix amt="90000"/>
            <a:extLst>
              <a:ext uri="{28A0092B-C50C-407E-A947-70E740481C1C}">
                <a14:useLocalDpi xmlns:a14="http://schemas.microsoft.com/office/drawing/2010/main" val="0"/>
              </a:ext>
            </a:extLst>
          </a:blip>
          <a:stretch>
            <a:fillRect/>
          </a:stretch>
        </p:blipFill>
        <p:spPr>
          <a:xfrm>
            <a:off x="3788989" y="1531472"/>
            <a:ext cx="7179743" cy="4560423"/>
          </a:xfrm>
          <a:prstGeom prst="rect">
            <a:avLst/>
          </a:prstGeom>
        </p:spPr>
      </p:pic>
      <p:pic>
        <p:nvPicPr>
          <p:cNvPr id="86" name="Immagine 85">
            <a:extLst>
              <a:ext uri="{FF2B5EF4-FFF2-40B4-BE49-F238E27FC236}">
                <a16:creationId xmlns:a16="http://schemas.microsoft.com/office/drawing/2014/main" id="{2FBEAC31-453B-A8D0-AC89-9DE8F8466D3C}"/>
              </a:ext>
            </a:extLst>
          </p:cNvPr>
          <p:cNvPicPr>
            <a:picLocks noChangeAspect="1"/>
          </p:cNvPicPr>
          <p:nvPr/>
        </p:nvPicPr>
        <p:blipFill>
          <a:blip r:embed="rId3">
            <a:extLst>
              <a:ext uri="{28A0092B-C50C-407E-A947-70E740481C1C}">
                <a14:useLocalDpi xmlns:a14="http://schemas.microsoft.com/office/drawing/2010/main" val="0"/>
              </a:ext>
            </a:extLst>
          </a:blip>
          <a:srcRect l="55575" r="2"/>
          <a:stretch>
            <a:fillRect/>
          </a:stretch>
        </p:blipFill>
        <p:spPr>
          <a:xfrm>
            <a:off x="8536612" y="3110092"/>
            <a:ext cx="3473405" cy="1814175"/>
          </a:xfrm>
          <a:prstGeom prst="rect">
            <a:avLst/>
          </a:prstGeom>
        </p:spPr>
      </p:pic>
      <p:grpSp>
        <p:nvGrpSpPr>
          <p:cNvPr id="87" name="Gruppo 86">
            <a:extLst>
              <a:ext uri="{FF2B5EF4-FFF2-40B4-BE49-F238E27FC236}">
                <a16:creationId xmlns:a16="http://schemas.microsoft.com/office/drawing/2014/main" id="{E1FB4562-0E9C-1405-7973-B73638842E2C}"/>
              </a:ext>
            </a:extLst>
          </p:cNvPr>
          <p:cNvGrpSpPr/>
          <p:nvPr/>
        </p:nvGrpSpPr>
        <p:grpSpPr>
          <a:xfrm>
            <a:off x="8557693" y="4531904"/>
            <a:ext cx="374707" cy="362858"/>
            <a:chOff x="9019807" y="2416471"/>
            <a:chExt cx="340677" cy="329904"/>
          </a:xfrm>
        </p:grpSpPr>
        <p:sp>
          <p:nvSpPr>
            <p:cNvPr id="94" name="Cilindro 93">
              <a:extLst>
                <a:ext uri="{FF2B5EF4-FFF2-40B4-BE49-F238E27FC236}">
                  <a16:creationId xmlns:a16="http://schemas.microsoft.com/office/drawing/2014/main" id="{110C7272-1FA3-4784-9862-84543E1C6E8E}"/>
                </a:ext>
              </a:extLst>
            </p:cNvPr>
            <p:cNvSpPr/>
            <p:nvPr/>
          </p:nvSpPr>
          <p:spPr>
            <a:xfrm rot="2700000">
              <a:off x="9233922" y="2388358"/>
              <a:ext cx="98449" cy="154675"/>
            </a:xfrm>
            <a:prstGeom prst="can">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5" name="Figura a mano libera 94">
              <a:extLst>
                <a:ext uri="{FF2B5EF4-FFF2-40B4-BE49-F238E27FC236}">
                  <a16:creationId xmlns:a16="http://schemas.microsoft.com/office/drawing/2014/main" id="{C571FE9D-9610-9ED6-B871-5F09DEE857C7}"/>
                </a:ext>
              </a:extLst>
            </p:cNvPr>
            <p:cNvSpPr/>
            <p:nvPr/>
          </p:nvSpPr>
          <p:spPr>
            <a:xfrm>
              <a:off x="9019807" y="2524125"/>
              <a:ext cx="203568" cy="222250"/>
            </a:xfrm>
            <a:custGeom>
              <a:avLst/>
              <a:gdLst>
                <a:gd name="connsiteX0" fmla="*/ 203568 w 203568"/>
                <a:gd name="connsiteY0" fmla="*/ 0 h 222250"/>
                <a:gd name="connsiteX1" fmla="*/ 32118 w 203568"/>
                <a:gd name="connsiteY1" fmla="*/ 95250 h 222250"/>
                <a:gd name="connsiteX2" fmla="*/ 368 w 203568"/>
                <a:gd name="connsiteY2" fmla="*/ 222250 h 222250"/>
              </a:gdLst>
              <a:ahLst/>
              <a:cxnLst>
                <a:cxn ang="0">
                  <a:pos x="connsiteX0" y="connsiteY0"/>
                </a:cxn>
                <a:cxn ang="0">
                  <a:pos x="connsiteX1" y="connsiteY1"/>
                </a:cxn>
                <a:cxn ang="0">
                  <a:pos x="connsiteX2" y="connsiteY2"/>
                </a:cxn>
              </a:cxnLst>
              <a:rect l="l" t="t" r="r" b="b"/>
              <a:pathLst>
                <a:path w="203568" h="222250">
                  <a:moveTo>
                    <a:pt x="203568" y="0"/>
                  </a:moveTo>
                  <a:cubicBezTo>
                    <a:pt x="134776" y="29104"/>
                    <a:pt x="65985" y="58208"/>
                    <a:pt x="32118" y="95250"/>
                  </a:cubicBezTo>
                  <a:cubicBezTo>
                    <a:pt x="-1749" y="132292"/>
                    <a:pt x="-691" y="177271"/>
                    <a:pt x="368" y="222250"/>
                  </a:cubicBez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88" name="Rettangolo 87">
            <a:extLst>
              <a:ext uri="{FF2B5EF4-FFF2-40B4-BE49-F238E27FC236}">
                <a16:creationId xmlns:a16="http://schemas.microsoft.com/office/drawing/2014/main" id="{FC0BF5C1-1079-0297-CA10-E0AF086838EF}"/>
              </a:ext>
            </a:extLst>
          </p:cNvPr>
          <p:cNvSpPr/>
          <p:nvPr/>
        </p:nvSpPr>
        <p:spPr>
          <a:xfrm rot="2700000">
            <a:off x="9043495" y="4140804"/>
            <a:ext cx="50286" cy="438348"/>
          </a:xfrm>
          <a:prstGeom prst="rect">
            <a:avLst/>
          </a:prstGeom>
          <a:solidFill>
            <a:schemeClr val="accent1">
              <a:alpha val="9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9" name="Rettangolo 88">
            <a:extLst>
              <a:ext uri="{FF2B5EF4-FFF2-40B4-BE49-F238E27FC236}">
                <a16:creationId xmlns:a16="http://schemas.microsoft.com/office/drawing/2014/main" id="{C97F81F5-F7CA-083E-6E22-3269AC34327C}"/>
              </a:ext>
            </a:extLst>
          </p:cNvPr>
          <p:cNvSpPr/>
          <p:nvPr/>
        </p:nvSpPr>
        <p:spPr>
          <a:xfrm rot="8184879">
            <a:off x="8800635" y="3584575"/>
            <a:ext cx="94847" cy="407433"/>
          </a:xfrm>
          <a:prstGeom prst="rect">
            <a:avLst/>
          </a:prstGeom>
          <a:solidFill>
            <a:schemeClr val="tx1">
              <a:lumMod val="65000"/>
              <a:lumOff val="3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0" name="Triangolo 89">
            <a:extLst>
              <a:ext uri="{FF2B5EF4-FFF2-40B4-BE49-F238E27FC236}">
                <a16:creationId xmlns:a16="http://schemas.microsoft.com/office/drawing/2014/main" id="{B33033F8-0E99-6088-F52C-89AADC0DC83E}"/>
              </a:ext>
            </a:extLst>
          </p:cNvPr>
          <p:cNvSpPr/>
          <p:nvPr/>
        </p:nvSpPr>
        <p:spPr>
          <a:xfrm rot="8220000">
            <a:off x="8934029" y="3532473"/>
            <a:ext cx="95031" cy="791920"/>
          </a:xfrm>
          <a:prstGeom prst="triangle">
            <a:avLst/>
          </a:prstGeom>
          <a:solidFill>
            <a:srgbClr val="FF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1" name="Ovale 90">
            <a:extLst>
              <a:ext uri="{FF2B5EF4-FFF2-40B4-BE49-F238E27FC236}">
                <a16:creationId xmlns:a16="http://schemas.microsoft.com/office/drawing/2014/main" id="{D7C749AD-33A1-C631-E537-D8A7D3473BAA}"/>
              </a:ext>
            </a:extLst>
          </p:cNvPr>
          <p:cNvSpPr/>
          <p:nvPr/>
        </p:nvSpPr>
        <p:spPr>
          <a:xfrm>
            <a:off x="9161048" y="4153299"/>
            <a:ext cx="77351" cy="67050"/>
          </a:xfrm>
          <a:prstGeom prst="ellipse">
            <a:avLst/>
          </a:prstGeom>
          <a:solidFill>
            <a:srgbClr val="FF40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Aptos" panose="020B0004020202020204" pitchFamily="34" charset="0"/>
            </a:endParaRPr>
          </a:p>
        </p:txBody>
      </p:sp>
      <p:sp>
        <p:nvSpPr>
          <p:cNvPr id="92" name="CasellaDiTesto 91">
            <a:extLst>
              <a:ext uri="{FF2B5EF4-FFF2-40B4-BE49-F238E27FC236}">
                <a16:creationId xmlns:a16="http://schemas.microsoft.com/office/drawing/2014/main" id="{3CA9B21C-6AAD-B573-1EE2-254AC0AA78C7}"/>
              </a:ext>
            </a:extLst>
          </p:cNvPr>
          <p:cNvSpPr txBox="1"/>
          <p:nvPr/>
        </p:nvSpPr>
        <p:spPr>
          <a:xfrm>
            <a:off x="8866819" y="4588506"/>
            <a:ext cx="2423275" cy="513138"/>
          </a:xfrm>
          <a:prstGeom prst="rect">
            <a:avLst/>
          </a:prstGeom>
          <a:noFill/>
        </p:spPr>
        <p:txBody>
          <a:bodyPr wrap="square" rtlCol="0">
            <a:spAutoFit/>
          </a:bodyPr>
          <a:lstStyle/>
          <a:p>
            <a:r>
              <a:rPr lang="en-GB" sz="1400" noProof="0" dirty="0">
                <a:latin typeface="Aptos" panose="020B0004020202020204" pitchFamily="34" charset="0"/>
              </a:rPr>
              <a:t>Fiber optics</a:t>
            </a:r>
          </a:p>
        </p:txBody>
      </p:sp>
      <p:sp>
        <p:nvSpPr>
          <p:cNvPr id="93" name="CasellaDiTesto 92">
            <a:extLst>
              <a:ext uri="{FF2B5EF4-FFF2-40B4-BE49-F238E27FC236}">
                <a16:creationId xmlns:a16="http://schemas.microsoft.com/office/drawing/2014/main" id="{DD3BE049-51DF-FF19-3ACC-241CA6F85AC5}"/>
              </a:ext>
            </a:extLst>
          </p:cNvPr>
          <p:cNvSpPr txBox="1"/>
          <p:nvPr/>
        </p:nvSpPr>
        <p:spPr>
          <a:xfrm>
            <a:off x="8866586" y="3450857"/>
            <a:ext cx="1117436" cy="307777"/>
          </a:xfrm>
          <a:prstGeom prst="rect">
            <a:avLst/>
          </a:prstGeom>
          <a:noFill/>
        </p:spPr>
        <p:txBody>
          <a:bodyPr wrap="square" rtlCol="0">
            <a:spAutoFit/>
          </a:bodyPr>
          <a:lstStyle/>
          <a:p>
            <a:r>
              <a:rPr lang="en-GB" sz="1400" noProof="0" dirty="0">
                <a:latin typeface="Aptos" panose="020B0004020202020204" pitchFamily="34" charset="0"/>
              </a:rPr>
              <a:t>Beam guide</a:t>
            </a:r>
          </a:p>
        </p:txBody>
      </p:sp>
      <p:sp>
        <p:nvSpPr>
          <p:cNvPr id="59" name="CasellaDiTesto 58">
            <a:extLst>
              <a:ext uri="{FF2B5EF4-FFF2-40B4-BE49-F238E27FC236}">
                <a16:creationId xmlns:a16="http://schemas.microsoft.com/office/drawing/2014/main" id="{56854651-728C-A7D3-2ADF-92CC6818A9F4}"/>
              </a:ext>
            </a:extLst>
          </p:cNvPr>
          <p:cNvSpPr txBox="1"/>
          <p:nvPr/>
        </p:nvSpPr>
        <p:spPr>
          <a:xfrm>
            <a:off x="298988" y="2885753"/>
            <a:ext cx="4792296" cy="3108415"/>
          </a:xfrm>
          <a:prstGeom prst="rect">
            <a:avLst/>
          </a:prstGeom>
          <a:noFill/>
        </p:spPr>
        <p:txBody>
          <a:bodyPr wrap="square" rtlCol="0">
            <a:spAutoFit/>
          </a:bodyPr>
          <a:lstStyle/>
          <a:p>
            <a:pPr marL="144000" indent="-144000">
              <a:lnSpc>
                <a:spcPct val="90000"/>
              </a:lnSpc>
              <a:spcBef>
                <a:spcPts val="500"/>
              </a:spcBef>
              <a:buFont typeface="Arial" panose="020B0604020202020204" pitchFamily="34" charset="0"/>
              <a:buChar char="•"/>
            </a:pPr>
            <a:r>
              <a:rPr lang="en-GB" sz="1600" b="1" noProof="0" dirty="0">
                <a:solidFill>
                  <a:srgbClr val="FF40FF"/>
                </a:solidFill>
                <a:effectLst/>
                <a:latin typeface="Aptos" panose="020B0004020202020204" pitchFamily="34" charset="0"/>
                <a:ea typeface="Times New Roman" panose="02020603050405020304" pitchFamily="18" charset="0"/>
                <a:cs typeface="Calibri" panose="020F0502020204030204" pitchFamily="34" charset="0"/>
              </a:rPr>
              <a:t>New plasma sources</a:t>
            </a:r>
            <a:endParaRPr lang="en-GB" sz="1600" b="1" noProof="0" dirty="0">
              <a:solidFill>
                <a:srgbClr val="FF40FF"/>
              </a:solidFill>
              <a:latin typeface="Aptos" panose="020B0004020202020204" pitchFamily="34" charset="0"/>
            </a:endParaRPr>
          </a:p>
          <a:p>
            <a:pPr marL="144000" indent="-144000">
              <a:lnSpc>
                <a:spcPct val="90000"/>
              </a:lnSpc>
              <a:spcBef>
                <a:spcPts val="500"/>
              </a:spcBef>
              <a:buFont typeface="Arial" panose="020B0604020202020204" pitchFamily="34" charset="0"/>
              <a:buChar char="•"/>
            </a:pPr>
            <a:r>
              <a:rPr lang="en-GB" sz="1600" b="1" noProof="0" dirty="0">
                <a:solidFill>
                  <a:srgbClr val="ABB47F"/>
                </a:solidFill>
                <a:latin typeface="Aptos" panose="020B0004020202020204" pitchFamily="34" charset="0"/>
                <a:ea typeface="Times New Roman" panose="02020603050405020304" pitchFamily="18" charset="0"/>
                <a:cs typeface="Calibri" panose="020F0502020204030204" pitchFamily="34" charset="0"/>
              </a:rPr>
              <a:t>New sample exposure system</a:t>
            </a:r>
            <a:endParaRPr lang="en-GB" sz="1600" b="1" noProof="0" dirty="0">
              <a:solidFill>
                <a:srgbClr val="ABB47F"/>
              </a:solidFill>
              <a:effectLst/>
              <a:latin typeface="Aptos" panose="020B0004020202020204" pitchFamily="34" charset="0"/>
              <a:ea typeface="Times New Roman" panose="02020603050405020304" pitchFamily="18" charset="0"/>
              <a:cs typeface="Calibri" panose="020F0502020204030204" pitchFamily="34" charset="0"/>
            </a:endParaRPr>
          </a:p>
          <a:p>
            <a:pPr marL="144000" indent="-144000">
              <a:lnSpc>
                <a:spcPct val="90000"/>
              </a:lnSpc>
              <a:spcBef>
                <a:spcPts val="500"/>
              </a:spcBef>
              <a:buFont typeface="Arial" panose="020B0604020202020204" pitchFamily="34" charset="0"/>
              <a:buChar char="•"/>
            </a:pPr>
            <a:r>
              <a:rPr lang="en-GB" sz="1600" b="1" noProof="0" dirty="0">
                <a:solidFill>
                  <a:srgbClr val="0432FF"/>
                </a:solidFill>
                <a:effectLst/>
                <a:latin typeface="Aptos" panose="020B0004020202020204" pitchFamily="34" charset="0"/>
                <a:ea typeface="Times New Roman" panose="02020603050405020304" pitchFamily="18" charset="0"/>
                <a:cs typeface="Calibri" panose="020F0502020204030204" pitchFamily="34" charset="0"/>
              </a:rPr>
              <a:t>Picosecond-laser induced</a:t>
            </a:r>
          </a:p>
          <a:p>
            <a:pPr marL="144000">
              <a:lnSpc>
                <a:spcPct val="90000"/>
              </a:lnSpc>
            </a:pPr>
            <a:r>
              <a:rPr lang="en-GB" sz="1600" b="1" noProof="0" dirty="0">
                <a:solidFill>
                  <a:srgbClr val="0432FF"/>
                </a:solidFill>
                <a:effectLst/>
                <a:latin typeface="Aptos" panose="020B0004020202020204" pitchFamily="34" charset="0"/>
                <a:ea typeface="Times New Roman" panose="02020603050405020304" pitchFamily="18" charset="0"/>
                <a:cs typeface="Calibri" panose="020F0502020204030204" pitchFamily="34" charset="0"/>
              </a:rPr>
              <a:t>breakdown spectroscopy (</a:t>
            </a:r>
            <a:r>
              <a:rPr lang="en-GB" sz="1600" b="1" noProof="0" dirty="0" err="1">
                <a:solidFill>
                  <a:srgbClr val="0432FF"/>
                </a:solidFill>
                <a:effectLst/>
                <a:latin typeface="Aptos" panose="020B0004020202020204" pitchFamily="34" charset="0"/>
                <a:ea typeface="Times New Roman" panose="02020603050405020304" pitchFamily="18" charset="0"/>
                <a:cs typeface="Calibri" panose="020F0502020204030204" pitchFamily="34" charset="0"/>
              </a:rPr>
              <a:t>ps</a:t>
            </a:r>
            <a:r>
              <a:rPr lang="en-GB" sz="1600" b="1" noProof="0" dirty="0">
                <a:solidFill>
                  <a:srgbClr val="0432FF"/>
                </a:solidFill>
                <a:effectLst/>
                <a:latin typeface="Aptos" panose="020B0004020202020204" pitchFamily="34" charset="0"/>
                <a:ea typeface="Times New Roman" panose="02020603050405020304" pitchFamily="18" charset="0"/>
                <a:cs typeface="Calibri" panose="020F0502020204030204" pitchFamily="34" charset="0"/>
              </a:rPr>
              <a:t>-LIBS)</a:t>
            </a:r>
          </a:p>
          <a:p>
            <a:pPr marL="144000" indent="-144000">
              <a:lnSpc>
                <a:spcPct val="90000"/>
              </a:lnSpc>
              <a:spcBef>
                <a:spcPts val="500"/>
              </a:spcBef>
              <a:buFont typeface="Arial" panose="020B0604020202020204" pitchFamily="34" charset="0"/>
              <a:buChar char="•"/>
            </a:pPr>
            <a:r>
              <a:rPr lang="en-GB" sz="1600" noProof="0" dirty="0">
                <a:effectLst/>
                <a:latin typeface="Aptos" panose="020B0004020202020204" pitchFamily="34" charset="0"/>
                <a:ea typeface="Times New Roman" panose="02020603050405020304" pitchFamily="18" charset="0"/>
                <a:cs typeface="Calibri" panose="020F0502020204030204" pitchFamily="34" charset="0"/>
              </a:rPr>
              <a:t>Infrared camera</a:t>
            </a:r>
          </a:p>
          <a:p>
            <a:pPr marL="144000" indent="-144000">
              <a:lnSpc>
                <a:spcPct val="90000"/>
              </a:lnSpc>
              <a:spcBef>
                <a:spcPts val="500"/>
              </a:spcBef>
              <a:buFont typeface="Arial" panose="020B0604020202020204" pitchFamily="34" charset="0"/>
              <a:buChar char="•"/>
            </a:pPr>
            <a:r>
              <a:rPr lang="en-GB" sz="1600" noProof="0" dirty="0">
                <a:effectLst/>
                <a:latin typeface="Aptos" panose="020B0004020202020204" pitchFamily="34" charset="0"/>
                <a:ea typeface="Times New Roman" panose="02020603050405020304" pitchFamily="18" charset="0"/>
                <a:cs typeface="Calibri" panose="020F0502020204030204" pitchFamily="34" charset="0"/>
              </a:rPr>
              <a:t>Upgrade of vacuum system:</a:t>
            </a:r>
          </a:p>
          <a:p>
            <a:pPr marL="288000" indent="-144000">
              <a:lnSpc>
                <a:spcPct val="90000"/>
              </a:lnSpc>
              <a:spcBef>
                <a:spcPts val="500"/>
              </a:spcBef>
              <a:buFont typeface="Courier New" panose="02070309020205020404" pitchFamily="49" charset="0"/>
              <a:buChar char="o"/>
            </a:pPr>
            <a:r>
              <a:rPr lang="en-GB" sz="1600" noProof="0" dirty="0">
                <a:effectLst/>
                <a:latin typeface="Aptos" panose="020B0004020202020204" pitchFamily="34" charset="0"/>
                <a:ea typeface="Times New Roman" panose="02020603050405020304" pitchFamily="18" charset="0"/>
                <a:cs typeface="Calibri" panose="020F0502020204030204" pitchFamily="34" charset="0"/>
              </a:rPr>
              <a:t>pumps</a:t>
            </a:r>
          </a:p>
          <a:p>
            <a:pPr marL="288000" indent="-144000">
              <a:lnSpc>
                <a:spcPct val="90000"/>
              </a:lnSpc>
              <a:spcBef>
                <a:spcPts val="500"/>
              </a:spcBef>
              <a:buFont typeface="Courier New" panose="02070309020205020404" pitchFamily="49" charset="0"/>
              <a:buChar char="o"/>
            </a:pPr>
            <a:r>
              <a:rPr lang="en-GB" sz="1600" noProof="0" dirty="0">
                <a:effectLst/>
                <a:latin typeface="Aptos" panose="020B0004020202020204" pitchFamily="34" charset="0"/>
                <a:ea typeface="Times New Roman" panose="02020603050405020304" pitchFamily="18" charset="0"/>
                <a:cs typeface="Calibri" panose="020F0502020204030204" pitchFamily="34" charset="0"/>
              </a:rPr>
              <a:t>pressure gauges</a:t>
            </a:r>
          </a:p>
          <a:p>
            <a:pPr marL="288000" indent="-144000">
              <a:lnSpc>
                <a:spcPct val="90000"/>
              </a:lnSpc>
              <a:spcBef>
                <a:spcPts val="500"/>
              </a:spcBef>
              <a:buFont typeface="Courier New" panose="02070309020205020404" pitchFamily="49" charset="0"/>
              <a:buChar char="o"/>
            </a:pPr>
            <a:r>
              <a:rPr lang="en-GB" sz="1600" noProof="0" dirty="0">
                <a:latin typeface="Aptos" panose="020B0004020202020204" pitchFamily="34" charset="0"/>
                <a:ea typeface="Times New Roman" panose="02020603050405020304" pitchFamily="18" charset="0"/>
                <a:cs typeface="Calibri" panose="020F0502020204030204" pitchFamily="34" charset="0"/>
              </a:rPr>
              <a:t>isolation valves</a:t>
            </a:r>
          </a:p>
          <a:p>
            <a:pPr marL="288000" indent="-144000">
              <a:lnSpc>
                <a:spcPct val="90000"/>
              </a:lnSpc>
              <a:spcBef>
                <a:spcPts val="500"/>
              </a:spcBef>
              <a:buFont typeface="Courier New" panose="02070309020205020404" pitchFamily="49" charset="0"/>
              <a:buChar char="o"/>
            </a:pPr>
            <a:r>
              <a:rPr lang="en-GB" sz="1600" noProof="0" dirty="0">
                <a:latin typeface="Aptos" panose="020B0004020202020204" pitchFamily="34" charset="0"/>
                <a:ea typeface="Times New Roman" panose="02020603050405020304" pitchFamily="18" charset="0"/>
                <a:cs typeface="Calibri" panose="020F0502020204030204" pitchFamily="34" charset="0"/>
              </a:rPr>
              <a:t>pressure control valves</a:t>
            </a:r>
            <a:r>
              <a:rPr lang="en-GB" sz="1400" noProof="0" dirty="0">
                <a:effectLst/>
                <a:latin typeface="Aptos" panose="020B0004020202020204" pitchFamily="34" charset="0"/>
                <a:ea typeface="Times New Roman" panose="02020603050405020304" pitchFamily="18" charset="0"/>
                <a:cs typeface="Calibri" panose="020F0502020204030204" pitchFamily="34" charset="0"/>
              </a:rPr>
              <a:t> </a:t>
            </a:r>
          </a:p>
          <a:p>
            <a:pPr marL="144000" indent="-144000">
              <a:lnSpc>
                <a:spcPct val="90000"/>
              </a:lnSpc>
              <a:spcBef>
                <a:spcPts val="500"/>
              </a:spcBef>
              <a:buFont typeface="Arial" panose="020B0604020202020204" pitchFamily="34" charset="0"/>
              <a:buChar char="•"/>
            </a:pPr>
            <a:r>
              <a:rPr lang="en-GB" sz="1600" noProof="0" dirty="0">
                <a:effectLst/>
                <a:latin typeface="Aptos" panose="020B0004020202020204" pitchFamily="34" charset="0"/>
                <a:ea typeface="Times New Roman" panose="02020603050405020304" pitchFamily="18" charset="0"/>
                <a:cs typeface="Calibri" panose="020F0502020204030204" pitchFamily="34" charset="0"/>
              </a:rPr>
              <a:t>New CODAS and storage system</a:t>
            </a:r>
          </a:p>
        </p:txBody>
      </p:sp>
      <p:sp>
        <p:nvSpPr>
          <p:cNvPr id="5" name="CasellaDiTesto 4">
            <a:extLst>
              <a:ext uri="{FF2B5EF4-FFF2-40B4-BE49-F238E27FC236}">
                <a16:creationId xmlns:a16="http://schemas.microsoft.com/office/drawing/2014/main" id="{FE3E5BC3-5999-67C4-0DFD-716C935427F2}"/>
              </a:ext>
            </a:extLst>
          </p:cNvPr>
          <p:cNvSpPr txBox="1"/>
          <p:nvPr/>
        </p:nvSpPr>
        <p:spPr bwMode="auto">
          <a:xfrm>
            <a:off x="8647849" y="613705"/>
            <a:ext cx="3469622" cy="31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579" tIns="35790" rIns="71579" bIns="35790">
            <a:spAutoFit/>
          </a:bodyPr>
          <a:lstStyle/>
          <a:p>
            <a:pPr algn="ctr"/>
            <a:r>
              <a:rPr lang="en-GB" sz="1600" b="1" noProof="0" dirty="0">
                <a:solidFill>
                  <a:srgbClr val="ABB47F"/>
                </a:solidFill>
                <a:ea typeface="Times New Roman" panose="02020603050405020304" pitchFamily="18" charset="0"/>
              </a:rPr>
              <a:t>New sample exposure system</a:t>
            </a:r>
          </a:p>
        </p:txBody>
      </p:sp>
      <p:sp>
        <p:nvSpPr>
          <p:cNvPr id="6" name="CasellaDiTesto 5">
            <a:extLst>
              <a:ext uri="{FF2B5EF4-FFF2-40B4-BE49-F238E27FC236}">
                <a16:creationId xmlns:a16="http://schemas.microsoft.com/office/drawing/2014/main" id="{342A314B-DA1F-B626-7D0F-B2436EC97F66}"/>
              </a:ext>
            </a:extLst>
          </p:cNvPr>
          <p:cNvSpPr txBox="1"/>
          <p:nvPr/>
        </p:nvSpPr>
        <p:spPr bwMode="auto">
          <a:xfrm>
            <a:off x="4871697" y="1350000"/>
            <a:ext cx="1160135" cy="56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579" tIns="35790" rIns="71579" bIns="35790">
            <a:spAutoFit/>
          </a:bodyPr>
          <a:lstStyle/>
          <a:p>
            <a:r>
              <a:rPr lang="en-GB" sz="1600" b="1" noProof="0" dirty="0">
                <a:solidFill>
                  <a:srgbClr val="E900ED"/>
                </a:solidFill>
              </a:rPr>
              <a:t>B</a:t>
            </a:r>
            <a:r>
              <a:rPr lang="en-GB" sz="1600" b="1" noProof="0" dirty="0">
                <a:solidFill>
                  <a:srgbClr val="E900ED"/>
                </a:solidFill>
                <a:ea typeface="Times New Roman" panose="02020603050405020304" pitchFamily="18" charset="0"/>
              </a:rPr>
              <a:t>irdcage antennas</a:t>
            </a:r>
          </a:p>
        </p:txBody>
      </p:sp>
      <p:cxnSp>
        <p:nvCxnSpPr>
          <p:cNvPr id="9" name="Connettore 2 58">
            <a:extLst>
              <a:ext uri="{FF2B5EF4-FFF2-40B4-BE49-F238E27FC236}">
                <a16:creationId xmlns:a16="http://schemas.microsoft.com/office/drawing/2014/main" id="{11EBD80E-088A-6FA3-A3EC-6C2FF78846FE}"/>
              </a:ext>
            </a:extLst>
          </p:cNvPr>
          <p:cNvCxnSpPr>
            <a:cxnSpLocks/>
          </p:cNvCxnSpPr>
          <p:nvPr/>
        </p:nvCxnSpPr>
        <p:spPr bwMode="auto">
          <a:xfrm>
            <a:off x="6727600" y="2826589"/>
            <a:ext cx="0" cy="991708"/>
          </a:xfrm>
          <a:prstGeom prst="straightConnector1">
            <a:avLst/>
          </a:prstGeom>
          <a:solidFill>
            <a:schemeClr val="accent1"/>
          </a:solidFill>
          <a:ln w="63500" cap="flat" cmpd="sng" algn="ctr">
            <a:solidFill>
              <a:srgbClr val="E900ED"/>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Connettore 2 60">
            <a:extLst>
              <a:ext uri="{FF2B5EF4-FFF2-40B4-BE49-F238E27FC236}">
                <a16:creationId xmlns:a16="http://schemas.microsoft.com/office/drawing/2014/main" id="{2EBF588F-1509-D4AC-BF39-F17818370E1A}"/>
              </a:ext>
            </a:extLst>
          </p:cNvPr>
          <p:cNvCxnSpPr>
            <a:cxnSpLocks/>
          </p:cNvCxnSpPr>
          <p:nvPr/>
        </p:nvCxnSpPr>
        <p:spPr bwMode="auto">
          <a:xfrm>
            <a:off x="5572726" y="3187810"/>
            <a:ext cx="14486" cy="1359839"/>
          </a:xfrm>
          <a:prstGeom prst="straightConnector1">
            <a:avLst/>
          </a:prstGeom>
          <a:solidFill>
            <a:schemeClr val="accent1"/>
          </a:solidFill>
          <a:ln w="63500" cap="flat" cmpd="sng" algn="ctr">
            <a:solidFill>
              <a:srgbClr val="E900ED"/>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CasellaDiTesto 10">
            <a:extLst>
              <a:ext uri="{FF2B5EF4-FFF2-40B4-BE49-F238E27FC236}">
                <a16:creationId xmlns:a16="http://schemas.microsoft.com/office/drawing/2014/main" id="{289F20DA-98B5-5CFF-AFBA-9623E7EC020D}"/>
              </a:ext>
            </a:extLst>
          </p:cNvPr>
          <p:cNvSpPr txBox="1"/>
          <p:nvPr/>
        </p:nvSpPr>
        <p:spPr bwMode="auto">
          <a:xfrm>
            <a:off x="8557693" y="3141596"/>
            <a:ext cx="3196637" cy="31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579" tIns="35790" rIns="71579" bIns="35790" anchor="ctr">
            <a:spAutoFit/>
          </a:bodyPr>
          <a:lstStyle/>
          <a:p>
            <a:pPr algn="ctr">
              <a:spcBef>
                <a:spcPts val="470"/>
              </a:spcBef>
              <a:buClr>
                <a:schemeClr val="accent2"/>
              </a:buClr>
            </a:pPr>
            <a:r>
              <a:rPr lang="en-GB" sz="1600" b="1" noProof="0" dirty="0">
                <a:solidFill>
                  <a:srgbClr val="0432FF"/>
                </a:solidFill>
                <a:cs typeface="Calibri" panose="020F0502020204030204" pitchFamily="34" charset="0"/>
              </a:rPr>
              <a:t>Ps-LIBS</a:t>
            </a:r>
          </a:p>
        </p:txBody>
      </p:sp>
      <p:sp>
        <p:nvSpPr>
          <p:cNvPr id="13" name="Triangolo 12">
            <a:extLst>
              <a:ext uri="{FF2B5EF4-FFF2-40B4-BE49-F238E27FC236}">
                <a16:creationId xmlns:a16="http://schemas.microsoft.com/office/drawing/2014/main" id="{3CCE78B9-3F87-4D0F-66FD-0FC3C7A71474}"/>
              </a:ext>
            </a:extLst>
          </p:cNvPr>
          <p:cNvSpPr/>
          <p:nvPr/>
        </p:nvSpPr>
        <p:spPr>
          <a:xfrm rot="16200000" flipV="1">
            <a:off x="5680089" y="1581908"/>
            <a:ext cx="691261" cy="97520"/>
          </a:xfrm>
          <a:prstGeom prst="triangle">
            <a:avLst/>
          </a:prstGeom>
          <a:solidFill>
            <a:srgbClr val="FF40FF">
              <a:alpha val="70000"/>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71579" tIns="35790" rIns="71579" bIns="35790" rtlCol="0" anchor="ctr"/>
          <a:lstStyle/>
          <a:p>
            <a:pPr algn="ctr"/>
            <a:endParaRPr lang="en-GB" noProof="0" dirty="0">
              <a:latin typeface="Aptos" panose="020B0004020202020204" pitchFamily="34" charset="0"/>
            </a:endParaRPr>
          </a:p>
        </p:txBody>
      </p:sp>
      <p:sp>
        <p:nvSpPr>
          <p:cNvPr id="14" name="CasellaDiTesto 13">
            <a:extLst>
              <a:ext uri="{FF2B5EF4-FFF2-40B4-BE49-F238E27FC236}">
                <a16:creationId xmlns:a16="http://schemas.microsoft.com/office/drawing/2014/main" id="{65CA307D-805A-7339-F51E-6E61B0E4DF10}"/>
              </a:ext>
            </a:extLst>
          </p:cNvPr>
          <p:cNvSpPr txBox="1"/>
          <p:nvPr/>
        </p:nvSpPr>
        <p:spPr>
          <a:xfrm>
            <a:off x="6117895" y="1348549"/>
            <a:ext cx="1461037" cy="564722"/>
          </a:xfrm>
          <a:prstGeom prst="rect">
            <a:avLst/>
          </a:prstGeom>
          <a:noFill/>
        </p:spPr>
        <p:txBody>
          <a:bodyPr wrap="square" lIns="71579" tIns="35790" rIns="71579" bIns="35790">
            <a:spAutoFit/>
          </a:bodyPr>
          <a:lstStyle/>
          <a:p>
            <a:pPr algn="ctr"/>
            <a:r>
              <a:rPr lang="en-GB" sz="1600" b="1" i="1" noProof="0" dirty="0">
                <a:solidFill>
                  <a:srgbClr val="E900ED"/>
                </a:solidFill>
                <a:ea typeface="Times New Roman" panose="02020603050405020304" pitchFamily="18" charset="0"/>
              </a:rPr>
              <a:t>Helicon wave plasma</a:t>
            </a:r>
          </a:p>
        </p:txBody>
      </p:sp>
      <p:pic>
        <p:nvPicPr>
          <p:cNvPr id="18" name="Immagine 17">
            <a:extLst>
              <a:ext uri="{FF2B5EF4-FFF2-40B4-BE49-F238E27FC236}">
                <a16:creationId xmlns:a16="http://schemas.microsoft.com/office/drawing/2014/main" id="{28BD9701-CAB1-D832-9AEB-E862180B2C36}"/>
              </a:ext>
            </a:extLst>
          </p:cNvPr>
          <p:cNvPicPr>
            <a:picLocks noChangeAspect="1"/>
          </p:cNvPicPr>
          <p:nvPr/>
        </p:nvPicPr>
        <p:blipFill>
          <a:blip r:embed="rId4">
            <a:extLst>
              <a:ext uri="{28A0092B-C50C-407E-A947-70E740481C1C}">
                <a14:useLocalDpi xmlns:a14="http://schemas.microsoft.com/office/drawing/2010/main" val="0"/>
              </a:ext>
            </a:extLst>
          </a:blip>
          <a:srcRect t="15307" b="29350"/>
          <a:stretch/>
        </p:blipFill>
        <p:spPr>
          <a:xfrm>
            <a:off x="5144277" y="2025628"/>
            <a:ext cx="1614069" cy="1191730"/>
          </a:xfrm>
          <a:prstGeom prst="rect">
            <a:avLst/>
          </a:prstGeom>
          <a:ln w="38100">
            <a:noFill/>
          </a:ln>
        </p:spPr>
      </p:pic>
      <p:graphicFrame>
        <p:nvGraphicFramePr>
          <p:cNvPr id="35" name="Tabella 34">
            <a:extLst>
              <a:ext uri="{FF2B5EF4-FFF2-40B4-BE49-F238E27FC236}">
                <a16:creationId xmlns:a16="http://schemas.microsoft.com/office/drawing/2014/main" id="{1847810E-FBAA-A09D-3C88-A0FF686F8D0B}"/>
              </a:ext>
            </a:extLst>
          </p:cNvPr>
          <p:cNvGraphicFramePr>
            <a:graphicFrameLocks/>
          </p:cNvGraphicFramePr>
          <p:nvPr>
            <p:extLst>
              <p:ext uri="{D42A27DB-BD31-4B8C-83A1-F6EECF244321}">
                <p14:modId xmlns:p14="http://schemas.microsoft.com/office/powerpoint/2010/main" val="2082843269"/>
              </p:ext>
            </p:extLst>
          </p:nvPr>
        </p:nvGraphicFramePr>
        <p:xfrm>
          <a:off x="343302" y="785312"/>
          <a:ext cx="4145248" cy="1969680"/>
        </p:xfrm>
        <a:graphic>
          <a:graphicData uri="http://schemas.openxmlformats.org/drawingml/2006/table">
            <a:tbl>
              <a:tblPr firstRow="1" bandRow="1">
                <a:tableStyleId>{073A0DAA-6AF3-43AB-8588-CEC1D06C72B9}</a:tableStyleId>
              </a:tblPr>
              <a:tblGrid>
                <a:gridCol w="1051781">
                  <a:extLst>
                    <a:ext uri="{9D8B030D-6E8A-4147-A177-3AD203B41FA5}">
                      <a16:colId xmlns:a16="http://schemas.microsoft.com/office/drawing/2014/main" val="1078795865"/>
                    </a:ext>
                  </a:extLst>
                </a:gridCol>
                <a:gridCol w="1483932">
                  <a:extLst>
                    <a:ext uri="{9D8B030D-6E8A-4147-A177-3AD203B41FA5}">
                      <a16:colId xmlns:a16="http://schemas.microsoft.com/office/drawing/2014/main" val="1080069888"/>
                    </a:ext>
                  </a:extLst>
                </a:gridCol>
                <a:gridCol w="1609535">
                  <a:extLst>
                    <a:ext uri="{9D8B030D-6E8A-4147-A177-3AD203B41FA5}">
                      <a16:colId xmlns:a16="http://schemas.microsoft.com/office/drawing/2014/main" val="2658147434"/>
                    </a:ext>
                  </a:extLst>
                </a:gridCol>
              </a:tblGrid>
              <a:tr h="286801">
                <a:tc>
                  <a:txBody>
                    <a:bodyPr/>
                    <a:lstStyle/>
                    <a:p>
                      <a:pPr>
                        <a:lnSpc>
                          <a:spcPct val="100000"/>
                        </a:lnSpc>
                      </a:pPr>
                      <a:endParaRPr lang="en-GB" sz="1600" dirty="0">
                        <a:solidFill>
                          <a:schemeClr val="bg1"/>
                        </a:solidFill>
                        <a:latin typeface="+mn-lt"/>
                        <a:cs typeface="Arial" panose="020B0604020202020204" pitchFamily="34" charset="0"/>
                      </a:endParaRPr>
                    </a:p>
                  </a:txBody>
                  <a:tcPr anchor="ctr">
                    <a:lnL w="12700" cap="flat" cmpd="sng" algn="ctr">
                      <a:solidFill>
                        <a:schemeClr val="bg2">
                          <a:lumMod val="75000"/>
                        </a:schemeClr>
                      </a:solidFill>
                      <a:prstDash val="sysDash"/>
                      <a:round/>
                      <a:headEnd type="none" w="med" len="med"/>
                      <a:tailEnd type="none" w="med" len="med"/>
                    </a:lnL>
                    <a:lnR w="12700" cap="flat" cmpd="sng" algn="ctr">
                      <a:solidFill>
                        <a:schemeClr val="bg2">
                          <a:lumMod val="75000"/>
                        </a:schemeClr>
                      </a:solidFill>
                      <a:prstDash val="sysDash"/>
                      <a:round/>
                      <a:headEnd type="none" w="med" len="med"/>
                      <a:tailEnd type="none" w="med" len="med"/>
                    </a:lnR>
                    <a:lnT w="12700" cap="flat" cmpd="sng" algn="ctr">
                      <a:solidFill>
                        <a:schemeClr val="bg2">
                          <a:lumMod val="75000"/>
                        </a:schemeClr>
                      </a:solidFill>
                      <a:prstDash val="sysDash"/>
                      <a:round/>
                      <a:headEnd type="none" w="med" len="med"/>
                      <a:tailEnd type="none" w="med" len="med"/>
                    </a:lnT>
                    <a:lnB w="12700" cap="flat" cmpd="sng" algn="ctr">
                      <a:solidFill>
                        <a:schemeClr val="bg2">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1600" dirty="0">
                          <a:solidFill>
                            <a:schemeClr val="bg1"/>
                          </a:solidFill>
                          <a:latin typeface="+mn-lt"/>
                          <a:cs typeface="Arial" panose="020B0604020202020204" pitchFamily="34" charset="0"/>
                        </a:rPr>
                        <a:t>GyM</a:t>
                      </a:r>
                    </a:p>
                  </a:txBody>
                  <a:tcPr anchor="ctr">
                    <a:lnL w="12700" cap="flat" cmpd="sng" algn="ctr">
                      <a:solidFill>
                        <a:schemeClr val="bg2">
                          <a:lumMod val="75000"/>
                        </a:schemeClr>
                      </a:solidFill>
                      <a:prstDash val="sysDash"/>
                      <a:round/>
                      <a:headEnd type="none" w="med" len="med"/>
                      <a:tailEnd type="none" w="med" len="med"/>
                    </a:lnL>
                    <a:lnR w="12700" cap="flat" cmpd="sng" algn="ctr">
                      <a:solidFill>
                        <a:schemeClr val="bg2">
                          <a:lumMod val="75000"/>
                        </a:schemeClr>
                      </a:solidFill>
                      <a:prstDash val="sysDash"/>
                      <a:round/>
                      <a:headEnd type="none" w="med" len="med"/>
                      <a:tailEnd type="none" w="med" len="med"/>
                    </a:lnR>
                    <a:lnT w="12700" cap="flat" cmpd="sng" algn="ctr">
                      <a:solidFill>
                        <a:schemeClr val="bg2">
                          <a:lumMod val="75000"/>
                        </a:schemeClr>
                      </a:solidFill>
                      <a:prstDash val="sysDash"/>
                      <a:round/>
                      <a:headEnd type="none" w="med" len="med"/>
                      <a:tailEnd type="none" w="med" len="med"/>
                    </a:lnT>
                    <a:lnB w="12700" cap="flat" cmpd="sng" algn="ctr">
                      <a:solidFill>
                        <a:schemeClr val="bg2">
                          <a:lumMod val="75000"/>
                        </a:schemeClr>
                      </a:solidFill>
                      <a:prstDash val="sysDash"/>
                      <a:round/>
                      <a:headEnd type="none" w="med" len="med"/>
                      <a:tailEnd type="none" w="med" len="med"/>
                    </a:lnB>
                    <a:lnTlToBr w="12700" cmpd="sng">
                      <a:noFill/>
                      <a:prstDash val="solid"/>
                    </a:lnTlToBr>
                    <a:lnBlToTr w="12700" cmpd="sng">
                      <a:noFill/>
                      <a:prstDash val="solid"/>
                    </a:lnBlToTr>
                    <a:solidFill>
                      <a:srgbClr val="2F475D"/>
                    </a:solidFill>
                  </a:tcPr>
                </a:tc>
                <a:tc>
                  <a:txBody>
                    <a:bodyPr/>
                    <a:lstStyle/>
                    <a:p>
                      <a:pPr algn="ctr">
                        <a:lnSpc>
                          <a:spcPct val="100000"/>
                        </a:lnSpc>
                      </a:pPr>
                      <a:r>
                        <a:rPr lang="en-GB" sz="1600" dirty="0">
                          <a:solidFill>
                            <a:schemeClr val="bg1"/>
                          </a:solidFill>
                          <a:latin typeface="+mn-lt"/>
                          <a:cs typeface="Arial" panose="020B0604020202020204" pitchFamily="34" charset="0"/>
                        </a:rPr>
                        <a:t>BiGyM</a:t>
                      </a:r>
                    </a:p>
                  </a:txBody>
                  <a:tcPr anchor="ctr">
                    <a:lnL w="12700" cap="flat" cmpd="sng" algn="ctr">
                      <a:solidFill>
                        <a:schemeClr val="bg2">
                          <a:lumMod val="75000"/>
                        </a:schemeClr>
                      </a:solidFill>
                      <a:prstDash val="sysDash"/>
                      <a:round/>
                      <a:headEnd type="none" w="med" len="med"/>
                      <a:tailEnd type="none" w="med" len="med"/>
                    </a:lnL>
                    <a:lnR w="12700" cap="flat" cmpd="sng" algn="ctr">
                      <a:solidFill>
                        <a:schemeClr val="bg2">
                          <a:lumMod val="75000"/>
                        </a:schemeClr>
                      </a:solidFill>
                      <a:prstDash val="sysDash"/>
                      <a:round/>
                      <a:headEnd type="none" w="med" len="med"/>
                      <a:tailEnd type="none" w="med" len="med"/>
                    </a:lnR>
                    <a:lnT w="12700" cap="flat" cmpd="sng" algn="ctr">
                      <a:solidFill>
                        <a:schemeClr val="bg2">
                          <a:lumMod val="75000"/>
                        </a:schemeClr>
                      </a:solidFill>
                      <a:prstDash val="sysDash"/>
                      <a:round/>
                      <a:headEnd type="none" w="med" len="med"/>
                      <a:tailEnd type="none" w="med" len="med"/>
                    </a:lnT>
                    <a:lnB w="12700" cap="flat" cmpd="sng" algn="ctr">
                      <a:solidFill>
                        <a:schemeClr val="bg2">
                          <a:lumMod val="75000"/>
                        </a:schemeClr>
                      </a:solidFill>
                      <a:prstDash val="sysDash"/>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786498960"/>
                  </a:ext>
                </a:extLst>
              </a:tr>
              <a:tr h="36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dirty="0">
                          <a:latin typeface="+mn-lt"/>
                          <a:cs typeface="Arial" panose="020B0604020202020204" pitchFamily="34" charset="0"/>
                        </a:rPr>
                        <a:t>n</a:t>
                      </a:r>
                      <a:r>
                        <a:rPr lang="en-GB" sz="1600" baseline="-25000" dirty="0">
                          <a:latin typeface="+mn-lt"/>
                          <a:cs typeface="Arial" panose="020B0604020202020204" pitchFamily="34" charset="0"/>
                        </a:rPr>
                        <a:t>e</a:t>
                      </a:r>
                      <a:r>
                        <a:rPr lang="en-GB" sz="1600" dirty="0">
                          <a:latin typeface="+mn-lt"/>
                          <a:cs typeface="Arial" panose="020B0604020202020204" pitchFamily="34" charset="0"/>
                        </a:rPr>
                        <a:t> [</a:t>
                      </a:r>
                      <a:r>
                        <a:rPr lang="en-GB" sz="1600" b="1" baseline="0" dirty="0">
                          <a:latin typeface="+mn-lt"/>
                          <a:cs typeface="Arial" panose="020B0604020202020204" pitchFamily="34" charset="0"/>
                        </a:rPr>
                        <a:t>m</a:t>
                      </a:r>
                      <a:r>
                        <a:rPr lang="en-GB" sz="1600" b="1" baseline="30000" dirty="0">
                          <a:latin typeface="+mn-lt"/>
                          <a:cs typeface="Arial" panose="020B0604020202020204" pitchFamily="34" charset="0"/>
                        </a:rPr>
                        <a:t>-3</a:t>
                      </a:r>
                      <a:r>
                        <a:rPr lang="en-GB" sz="1600" dirty="0">
                          <a:latin typeface="+mn-lt"/>
                          <a:cs typeface="Arial" panose="020B0604020202020204" pitchFamily="34" charset="0"/>
                        </a:rPr>
                        <a:t>]</a:t>
                      </a:r>
                    </a:p>
                  </a:txBody>
                  <a:tcPr anchor="ctr">
                    <a:lnL w="12700" cap="flat" cmpd="sng" algn="ctr">
                      <a:solidFill>
                        <a:schemeClr val="bg2">
                          <a:lumMod val="75000"/>
                        </a:schemeClr>
                      </a:solidFill>
                      <a:prstDash val="sysDash"/>
                      <a:round/>
                      <a:headEnd type="none" w="med" len="med"/>
                      <a:tailEnd type="none" w="med" len="med"/>
                    </a:lnL>
                    <a:lnR w="12700" cap="flat" cmpd="sng" algn="ctr">
                      <a:solidFill>
                        <a:schemeClr val="bg2">
                          <a:lumMod val="75000"/>
                        </a:schemeClr>
                      </a:solidFill>
                      <a:prstDash val="sysDash"/>
                      <a:round/>
                      <a:headEnd type="none" w="med" len="med"/>
                      <a:tailEnd type="none" w="med" len="med"/>
                    </a:lnR>
                    <a:lnT w="12700" cap="flat" cmpd="sng" algn="ctr">
                      <a:solidFill>
                        <a:schemeClr val="bg2">
                          <a:lumMod val="75000"/>
                        </a:schemeClr>
                      </a:solidFill>
                      <a:prstDash val="sysDash"/>
                      <a:round/>
                      <a:headEnd type="none" w="med" len="med"/>
                      <a:tailEnd type="none" w="med" len="med"/>
                    </a:lnT>
                    <a:lnB w="12700" cap="flat" cmpd="sng" algn="ctr">
                      <a:solidFill>
                        <a:schemeClr val="bg2">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600"/>
                        </a:spcBef>
                        <a:buClr>
                          <a:schemeClr val="accent2"/>
                        </a:buClr>
                      </a:pPr>
                      <a:r>
                        <a:rPr lang="en-GB" sz="1600" b="1" dirty="0">
                          <a:latin typeface="+mn-lt"/>
                          <a:cs typeface="Arial" panose="020B0604020202020204" pitchFamily="34" charset="0"/>
                        </a:rPr>
                        <a:t>10</a:t>
                      </a:r>
                      <a:r>
                        <a:rPr lang="en-GB" sz="1600" b="1" baseline="30000" dirty="0">
                          <a:latin typeface="+mn-lt"/>
                          <a:cs typeface="Arial" panose="020B0604020202020204" pitchFamily="34" charset="0"/>
                        </a:rPr>
                        <a:t>15</a:t>
                      </a:r>
                      <a:r>
                        <a:rPr lang="en-GB" sz="1600" b="1" dirty="0">
                          <a:latin typeface="+mn-lt"/>
                          <a:cs typeface="Arial" panose="020B0604020202020204" pitchFamily="34" charset="0"/>
                        </a:rPr>
                        <a:t> – 10</a:t>
                      </a:r>
                      <a:r>
                        <a:rPr lang="en-GB" sz="1600" b="1" baseline="30000" dirty="0">
                          <a:latin typeface="+mn-lt"/>
                          <a:cs typeface="Arial" panose="020B0604020202020204" pitchFamily="34" charset="0"/>
                        </a:rPr>
                        <a:t>17</a:t>
                      </a:r>
                    </a:p>
                  </a:txBody>
                  <a:tcPr anchor="ctr">
                    <a:lnL w="12700" cap="flat" cmpd="sng" algn="ctr">
                      <a:solidFill>
                        <a:schemeClr val="bg2">
                          <a:lumMod val="75000"/>
                        </a:schemeClr>
                      </a:solidFill>
                      <a:prstDash val="sysDash"/>
                      <a:round/>
                      <a:headEnd type="none" w="med" len="med"/>
                      <a:tailEnd type="none" w="med" len="med"/>
                    </a:lnL>
                    <a:lnR w="12700" cap="flat" cmpd="sng" algn="ctr">
                      <a:solidFill>
                        <a:schemeClr val="bg2">
                          <a:lumMod val="75000"/>
                        </a:schemeClr>
                      </a:solidFill>
                      <a:prstDash val="sysDash"/>
                      <a:round/>
                      <a:headEnd type="none" w="med" len="med"/>
                      <a:tailEnd type="none" w="med" len="med"/>
                    </a:lnR>
                    <a:lnT w="12700" cap="flat" cmpd="sng" algn="ctr">
                      <a:solidFill>
                        <a:schemeClr val="bg2">
                          <a:lumMod val="75000"/>
                        </a:schemeClr>
                      </a:solidFill>
                      <a:prstDash val="sysDash"/>
                      <a:round/>
                      <a:headEnd type="none" w="med" len="med"/>
                      <a:tailEnd type="none" w="med" len="med"/>
                    </a:lnT>
                    <a:lnB w="12700" cap="flat" cmpd="sng" algn="ctr">
                      <a:solidFill>
                        <a:schemeClr val="bg2">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
                          <a:schemeClr val="accent2"/>
                        </a:buClr>
                        <a:buSzTx/>
                        <a:buFontTx/>
                        <a:buNone/>
                        <a:tabLst/>
                        <a:defRPr/>
                      </a:pPr>
                      <a:r>
                        <a:rPr lang="en-GB" sz="1600" b="1" dirty="0">
                          <a:latin typeface="+mn-lt"/>
                          <a:cs typeface="Arial" panose="020B0604020202020204" pitchFamily="34" charset="0"/>
                        </a:rPr>
                        <a:t>10</a:t>
                      </a:r>
                      <a:r>
                        <a:rPr lang="en-GB" sz="1600" b="1" baseline="30000" dirty="0">
                          <a:latin typeface="+mn-lt"/>
                          <a:cs typeface="Arial" panose="020B0604020202020204" pitchFamily="34" charset="0"/>
                        </a:rPr>
                        <a:t>18</a:t>
                      </a:r>
                      <a:r>
                        <a:rPr lang="en-GB" sz="1600" b="1" dirty="0">
                          <a:latin typeface="+mn-lt"/>
                          <a:cs typeface="Arial" panose="020B0604020202020204" pitchFamily="34" charset="0"/>
                        </a:rPr>
                        <a:t> </a:t>
                      </a:r>
                      <a:r>
                        <a:rPr lang="en-GB" sz="1600" b="1" baseline="30000" dirty="0">
                          <a:latin typeface="+mn-lt"/>
                          <a:cs typeface="Arial" panose="020B0604020202020204" pitchFamily="34" charset="0"/>
                        </a:rPr>
                        <a:t> </a:t>
                      </a:r>
                      <a:r>
                        <a:rPr lang="en-GB" sz="1600" b="1" dirty="0">
                          <a:latin typeface="+mn-lt"/>
                          <a:cs typeface="Arial" panose="020B0604020202020204" pitchFamily="34" charset="0"/>
                        </a:rPr>
                        <a:t>– 10</a:t>
                      </a:r>
                      <a:r>
                        <a:rPr lang="en-GB" sz="1600" b="1" baseline="30000" dirty="0">
                          <a:latin typeface="+mn-lt"/>
                          <a:cs typeface="Arial" panose="020B0604020202020204" pitchFamily="34" charset="0"/>
                        </a:rPr>
                        <a:t>19</a:t>
                      </a:r>
                      <a:endParaRPr lang="en-GB" sz="1600" b="1" dirty="0">
                        <a:latin typeface="+mn-lt"/>
                        <a:cs typeface="Arial" panose="020B0604020202020204" pitchFamily="34" charset="0"/>
                      </a:endParaRPr>
                    </a:p>
                  </a:txBody>
                  <a:tcPr anchor="ctr">
                    <a:lnL w="12700" cap="flat" cmpd="sng" algn="ctr">
                      <a:solidFill>
                        <a:schemeClr val="bg2">
                          <a:lumMod val="75000"/>
                        </a:schemeClr>
                      </a:solidFill>
                      <a:prstDash val="sysDash"/>
                      <a:round/>
                      <a:headEnd type="none" w="med" len="med"/>
                      <a:tailEnd type="none" w="med" len="med"/>
                    </a:lnL>
                    <a:lnR w="12700" cap="flat" cmpd="sng" algn="ctr">
                      <a:solidFill>
                        <a:schemeClr val="bg2">
                          <a:lumMod val="75000"/>
                        </a:schemeClr>
                      </a:solidFill>
                      <a:prstDash val="sysDash"/>
                      <a:round/>
                      <a:headEnd type="none" w="med" len="med"/>
                      <a:tailEnd type="none" w="med" len="med"/>
                    </a:lnR>
                    <a:lnT w="12700" cap="flat" cmpd="sng" algn="ctr">
                      <a:solidFill>
                        <a:schemeClr val="bg2">
                          <a:lumMod val="75000"/>
                        </a:schemeClr>
                      </a:solidFill>
                      <a:prstDash val="sysDash"/>
                      <a:round/>
                      <a:headEnd type="none" w="med" len="med"/>
                      <a:tailEnd type="none" w="med" len="med"/>
                    </a:lnT>
                    <a:lnB w="12700" cap="flat" cmpd="sng" algn="ctr">
                      <a:solidFill>
                        <a:schemeClr val="bg2">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7439954"/>
                  </a:ext>
                </a:extLst>
              </a:tr>
              <a:tr h="36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l-GR" sz="1600" dirty="0">
                          <a:latin typeface="+mn-lt"/>
                          <a:cs typeface="Arial" panose="020B0604020202020204" pitchFamily="34" charset="0"/>
                        </a:rPr>
                        <a:t>Γ</a:t>
                      </a:r>
                      <a:r>
                        <a:rPr lang="en-GB" sz="1600" dirty="0">
                          <a:latin typeface="+mn-lt"/>
                          <a:cs typeface="Arial" panose="020B0604020202020204" pitchFamily="34" charset="0"/>
                        </a:rPr>
                        <a:t> [</a:t>
                      </a:r>
                      <a:r>
                        <a:rPr lang="en-GB" sz="1600" b="1" baseline="0" dirty="0">
                          <a:latin typeface="+mn-lt"/>
                          <a:cs typeface="Arial" panose="020B0604020202020204" pitchFamily="34" charset="0"/>
                        </a:rPr>
                        <a:t>m</a:t>
                      </a:r>
                      <a:r>
                        <a:rPr lang="en-GB" sz="1600" b="1" baseline="30000" dirty="0">
                          <a:latin typeface="+mn-lt"/>
                          <a:cs typeface="Arial" panose="020B0604020202020204" pitchFamily="34" charset="0"/>
                        </a:rPr>
                        <a:t>-2</a:t>
                      </a:r>
                      <a:r>
                        <a:rPr lang="en-GB" sz="1600" b="1" baseline="0" dirty="0">
                          <a:latin typeface="+mn-lt"/>
                          <a:cs typeface="Arial" panose="020B0604020202020204" pitchFamily="34" charset="0"/>
                        </a:rPr>
                        <a:t>s</a:t>
                      </a:r>
                      <a:r>
                        <a:rPr lang="en-GB" sz="1600" b="1" baseline="30000" dirty="0">
                          <a:latin typeface="+mn-lt"/>
                          <a:cs typeface="Arial" panose="020B0604020202020204" pitchFamily="34" charset="0"/>
                        </a:rPr>
                        <a:t>-1</a:t>
                      </a:r>
                      <a:r>
                        <a:rPr lang="en-GB" sz="1600" dirty="0">
                          <a:latin typeface="+mn-lt"/>
                          <a:cs typeface="Arial" panose="020B0604020202020204" pitchFamily="34" charset="0"/>
                        </a:rPr>
                        <a:t>]</a:t>
                      </a:r>
                    </a:p>
                  </a:txBody>
                  <a:tcPr anchor="ctr">
                    <a:lnL w="12700" cap="flat" cmpd="sng" algn="ctr">
                      <a:solidFill>
                        <a:schemeClr val="bg2">
                          <a:lumMod val="75000"/>
                        </a:schemeClr>
                      </a:solidFill>
                      <a:prstDash val="sysDash"/>
                      <a:round/>
                      <a:headEnd type="none" w="med" len="med"/>
                      <a:tailEnd type="none" w="med" len="med"/>
                    </a:lnL>
                    <a:lnR w="12700" cap="flat" cmpd="sng" algn="ctr">
                      <a:solidFill>
                        <a:schemeClr val="bg2">
                          <a:lumMod val="75000"/>
                        </a:schemeClr>
                      </a:solidFill>
                      <a:prstDash val="sysDash"/>
                      <a:round/>
                      <a:headEnd type="none" w="med" len="med"/>
                      <a:tailEnd type="none" w="med" len="med"/>
                    </a:lnR>
                    <a:lnT w="12700" cap="flat" cmpd="sng" algn="ctr">
                      <a:solidFill>
                        <a:schemeClr val="bg2">
                          <a:lumMod val="75000"/>
                        </a:schemeClr>
                      </a:solidFill>
                      <a:prstDash val="sysDash"/>
                      <a:round/>
                      <a:headEnd type="none" w="med" len="med"/>
                      <a:tailEnd type="none" w="med" len="med"/>
                    </a:lnT>
                    <a:lnB w="12700" cap="flat" cmpd="sng" algn="ctr">
                      <a:solidFill>
                        <a:schemeClr val="bg2">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600"/>
                        </a:spcBef>
                        <a:buClr>
                          <a:schemeClr val="accent2"/>
                        </a:buClr>
                      </a:pPr>
                      <a:r>
                        <a:rPr lang="en-GB" sz="1600" b="1" dirty="0">
                          <a:latin typeface="+mn-lt"/>
                          <a:cs typeface="Arial" panose="020B0604020202020204" pitchFamily="34" charset="0"/>
                        </a:rPr>
                        <a:t>10</a:t>
                      </a:r>
                      <a:r>
                        <a:rPr lang="en-GB" sz="1600" b="1" baseline="30000" dirty="0">
                          <a:latin typeface="+mn-lt"/>
                          <a:cs typeface="Arial" panose="020B0604020202020204" pitchFamily="34" charset="0"/>
                        </a:rPr>
                        <a:t>21</a:t>
                      </a:r>
                      <a:endParaRPr lang="en-GB" sz="1600" b="1" baseline="0" dirty="0">
                        <a:latin typeface="+mn-lt"/>
                        <a:cs typeface="Arial" panose="020B0604020202020204" pitchFamily="34" charset="0"/>
                      </a:endParaRPr>
                    </a:p>
                  </a:txBody>
                  <a:tcPr anchor="ctr">
                    <a:lnL w="12700" cap="flat" cmpd="sng" algn="ctr">
                      <a:solidFill>
                        <a:schemeClr val="bg2">
                          <a:lumMod val="75000"/>
                        </a:schemeClr>
                      </a:solidFill>
                      <a:prstDash val="sysDash"/>
                      <a:round/>
                      <a:headEnd type="none" w="med" len="med"/>
                      <a:tailEnd type="none" w="med" len="med"/>
                    </a:lnL>
                    <a:lnR w="12700" cap="flat" cmpd="sng" algn="ctr">
                      <a:solidFill>
                        <a:schemeClr val="bg2">
                          <a:lumMod val="75000"/>
                        </a:schemeClr>
                      </a:solidFill>
                      <a:prstDash val="sysDash"/>
                      <a:round/>
                      <a:headEnd type="none" w="med" len="med"/>
                      <a:tailEnd type="none" w="med" len="med"/>
                    </a:lnR>
                    <a:lnT w="12700" cap="flat" cmpd="sng" algn="ctr">
                      <a:solidFill>
                        <a:schemeClr val="bg2">
                          <a:lumMod val="75000"/>
                        </a:schemeClr>
                      </a:solidFill>
                      <a:prstDash val="sysDash"/>
                      <a:round/>
                      <a:headEnd type="none" w="med" len="med"/>
                      <a:tailEnd type="none" w="med" len="med"/>
                    </a:lnT>
                    <a:lnB w="12700" cap="flat" cmpd="sng" algn="ctr">
                      <a:solidFill>
                        <a:schemeClr val="bg2">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600"/>
                        </a:spcBef>
                        <a:buClr>
                          <a:schemeClr val="accent2"/>
                        </a:buClr>
                      </a:pPr>
                      <a:r>
                        <a:rPr lang="en-GB" sz="1600" b="1" dirty="0">
                          <a:latin typeface="+mn-lt"/>
                          <a:cs typeface="Arial" panose="020B0604020202020204" pitchFamily="34" charset="0"/>
                        </a:rPr>
                        <a:t>10</a:t>
                      </a:r>
                      <a:r>
                        <a:rPr lang="en-GB" sz="1600" b="1" baseline="30000" dirty="0">
                          <a:latin typeface="+mn-lt"/>
                          <a:cs typeface="Arial" panose="020B0604020202020204" pitchFamily="34" charset="0"/>
                        </a:rPr>
                        <a:t>22</a:t>
                      </a:r>
                      <a:r>
                        <a:rPr lang="en-GB" sz="1600" b="1" dirty="0">
                          <a:latin typeface="+mn-lt"/>
                          <a:cs typeface="Arial" panose="020B0604020202020204" pitchFamily="34" charset="0"/>
                        </a:rPr>
                        <a:t> – 10</a:t>
                      </a:r>
                      <a:r>
                        <a:rPr lang="en-GB" sz="1600" b="1" baseline="30000" dirty="0">
                          <a:latin typeface="+mn-lt"/>
                          <a:cs typeface="Arial" panose="020B0604020202020204" pitchFamily="34" charset="0"/>
                        </a:rPr>
                        <a:t>23</a:t>
                      </a:r>
                    </a:p>
                  </a:txBody>
                  <a:tcPr anchor="ctr">
                    <a:lnL w="12700" cap="flat" cmpd="sng" algn="ctr">
                      <a:solidFill>
                        <a:schemeClr val="bg2">
                          <a:lumMod val="75000"/>
                        </a:schemeClr>
                      </a:solidFill>
                      <a:prstDash val="sysDash"/>
                      <a:round/>
                      <a:headEnd type="none" w="med" len="med"/>
                      <a:tailEnd type="none" w="med" len="med"/>
                    </a:lnL>
                    <a:lnR w="12700" cap="flat" cmpd="sng" algn="ctr">
                      <a:solidFill>
                        <a:schemeClr val="bg2">
                          <a:lumMod val="75000"/>
                        </a:schemeClr>
                      </a:solidFill>
                      <a:prstDash val="sysDash"/>
                      <a:round/>
                      <a:headEnd type="none" w="med" len="med"/>
                      <a:tailEnd type="none" w="med" len="med"/>
                    </a:lnR>
                    <a:lnT w="12700" cap="flat" cmpd="sng" algn="ctr">
                      <a:solidFill>
                        <a:schemeClr val="bg2">
                          <a:lumMod val="75000"/>
                        </a:schemeClr>
                      </a:solidFill>
                      <a:prstDash val="sysDash"/>
                      <a:round/>
                      <a:headEnd type="none" w="med" len="med"/>
                      <a:tailEnd type="none" w="med" len="med"/>
                    </a:lnT>
                    <a:lnB w="12700" cap="flat" cmpd="sng" algn="ctr">
                      <a:solidFill>
                        <a:schemeClr val="bg2">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7739759"/>
                  </a:ext>
                </a:extLst>
              </a:tr>
              <a:tr h="450688">
                <a:tc>
                  <a:txBody>
                    <a:bodyPr/>
                    <a:lstStyle/>
                    <a:p>
                      <a:pPr algn="r">
                        <a:lnSpc>
                          <a:spcPct val="100000"/>
                        </a:lnSpc>
                      </a:pPr>
                      <a:r>
                        <a:rPr lang="en-GB" sz="1600" dirty="0">
                          <a:latin typeface="+mn-lt"/>
                          <a:cs typeface="Arial" panose="020B0604020202020204" pitchFamily="34" charset="0"/>
                        </a:rPr>
                        <a:t>Sources</a:t>
                      </a:r>
                    </a:p>
                  </a:txBody>
                  <a:tcPr anchor="ctr">
                    <a:lnL w="12700" cap="flat" cmpd="sng" algn="ctr">
                      <a:solidFill>
                        <a:schemeClr val="bg2">
                          <a:lumMod val="75000"/>
                        </a:schemeClr>
                      </a:solidFill>
                      <a:prstDash val="sysDash"/>
                      <a:round/>
                      <a:headEnd type="none" w="med" len="med"/>
                      <a:tailEnd type="none" w="med" len="med"/>
                    </a:lnL>
                    <a:lnR w="12700" cap="flat" cmpd="sng" algn="ctr">
                      <a:solidFill>
                        <a:schemeClr val="bg2">
                          <a:lumMod val="75000"/>
                        </a:schemeClr>
                      </a:solidFill>
                      <a:prstDash val="sysDash"/>
                      <a:round/>
                      <a:headEnd type="none" w="med" len="med"/>
                      <a:tailEnd type="none" w="med" len="med"/>
                    </a:lnR>
                    <a:lnT w="12700" cap="flat" cmpd="sng" algn="ctr">
                      <a:solidFill>
                        <a:schemeClr val="bg2">
                          <a:lumMod val="75000"/>
                        </a:schemeClr>
                      </a:solidFill>
                      <a:prstDash val="sysDash"/>
                      <a:round/>
                      <a:headEnd type="none" w="med" len="med"/>
                      <a:tailEnd type="none" w="med" len="med"/>
                    </a:lnT>
                    <a:lnB w="12700" cap="flat" cmpd="sng" algn="ctr">
                      <a:solidFill>
                        <a:schemeClr val="bg2">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dirty="0">
                          <a:latin typeface="+mn-lt"/>
                          <a:cs typeface="Arial" panose="020B0604020202020204" pitchFamily="34" charset="0"/>
                        </a:rPr>
                        <a:t>2 </a:t>
                      </a:r>
                      <a:r>
                        <a:rPr lang="it-IT" sz="1600" b="1" dirty="0" err="1">
                          <a:latin typeface="+mn-lt"/>
                          <a:cs typeface="Arial" panose="020B0604020202020204" pitchFamily="34" charset="0"/>
                        </a:rPr>
                        <a:t>magnetrons</a:t>
                      </a:r>
                      <a:endParaRPr lang="it-IT" sz="1600" b="1" dirty="0">
                        <a:latin typeface="+mn-lt"/>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dirty="0">
                          <a:latin typeface="+mn-lt"/>
                          <a:cs typeface="Arial" panose="020B0604020202020204" pitchFamily="34" charset="0"/>
                        </a:rPr>
                        <a:t>@2.45 GHz</a:t>
                      </a:r>
                    </a:p>
                  </a:txBody>
                  <a:tcPr anchor="ctr">
                    <a:lnL w="12700" cap="flat" cmpd="sng" algn="ctr">
                      <a:solidFill>
                        <a:schemeClr val="bg2">
                          <a:lumMod val="75000"/>
                        </a:schemeClr>
                      </a:solidFill>
                      <a:prstDash val="sysDash"/>
                      <a:round/>
                      <a:headEnd type="none" w="med" len="med"/>
                      <a:tailEnd type="none" w="med" len="med"/>
                    </a:lnL>
                    <a:lnR w="12700" cap="flat" cmpd="sng" algn="ctr">
                      <a:solidFill>
                        <a:schemeClr val="bg2">
                          <a:lumMod val="75000"/>
                        </a:schemeClr>
                      </a:solidFill>
                      <a:prstDash val="sysDash"/>
                      <a:round/>
                      <a:headEnd type="none" w="med" len="med"/>
                      <a:tailEnd type="none" w="med" len="med"/>
                    </a:lnR>
                    <a:lnT w="12700" cap="flat" cmpd="sng" algn="ctr">
                      <a:solidFill>
                        <a:schemeClr val="bg2">
                          <a:lumMod val="75000"/>
                        </a:schemeClr>
                      </a:solidFill>
                      <a:prstDash val="sysDash"/>
                      <a:round/>
                      <a:headEnd type="none" w="med" len="med"/>
                      <a:tailEnd type="none" w="med" len="med"/>
                    </a:lnT>
                    <a:lnB w="12700" cap="flat" cmpd="sng" algn="ctr">
                      <a:solidFill>
                        <a:schemeClr val="bg2">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0" dirty="0">
                          <a:solidFill>
                            <a:schemeClr val="tx1"/>
                          </a:solidFill>
                          <a:latin typeface="+mn-lt"/>
                          <a:cs typeface="Arial" panose="020B0604020202020204" pitchFamily="34" charset="0"/>
                        </a:rPr>
                        <a:t>2 RF antennas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0" dirty="0">
                          <a:solidFill>
                            <a:schemeClr val="tx1"/>
                          </a:solidFill>
                          <a:latin typeface="+mn-lt"/>
                          <a:cs typeface="Arial" panose="020B0604020202020204" pitchFamily="34" charset="0"/>
                        </a:rPr>
                        <a:t>@13.56 MHz</a:t>
                      </a:r>
                    </a:p>
                  </a:txBody>
                  <a:tcPr anchor="ctr">
                    <a:lnL w="12700" cap="flat" cmpd="sng" algn="ctr">
                      <a:solidFill>
                        <a:schemeClr val="bg2">
                          <a:lumMod val="75000"/>
                        </a:schemeClr>
                      </a:solidFill>
                      <a:prstDash val="sysDash"/>
                      <a:round/>
                      <a:headEnd type="none" w="med" len="med"/>
                      <a:tailEnd type="none" w="med" len="med"/>
                    </a:lnL>
                    <a:lnR w="12700" cap="flat" cmpd="sng" algn="ctr">
                      <a:solidFill>
                        <a:schemeClr val="bg2">
                          <a:lumMod val="75000"/>
                        </a:schemeClr>
                      </a:solidFill>
                      <a:prstDash val="sysDash"/>
                      <a:round/>
                      <a:headEnd type="none" w="med" len="med"/>
                      <a:tailEnd type="none" w="med" len="med"/>
                    </a:lnR>
                    <a:lnT w="12700" cap="flat" cmpd="sng" algn="ctr">
                      <a:solidFill>
                        <a:schemeClr val="bg2">
                          <a:lumMod val="75000"/>
                        </a:schemeClr>
                      </a:solidFill>
                      <a:prstDash val="sysDash"/>
                      <a:round/>
                      <a:headEnd type="none" w="med" len="med"/>
                      <a:tailEnd type="none" w="med" len="med"/>
                    </a:lnT>
                    <a:lnB w="12700" cap="flat" cmpd="sng" algn="ctr">
                      <a:solidFill>
                        <a:schemeClr val="bg2">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3985922"/>
                  </a:ext>
                </a:extLst>
              </a:tr>
              <a:tr h="0">
                <a:tc>
                  <a:txBody>
                    <a:bodyPr/>
                    <a:lstStyle/>
                    <a:p>
                      <a:pPr algn="r">
                        <a:lnSpc>
                          <a:spcPct val="100000"/>
                        </a:lnSpc>
                      </a:pPr>
                      <a:r>
                        <a:rPr lang="it-IT" sz="1600" dirty="0" err="1">
                          <a:latin typeface="+mn-lt"/>
                          <a:cs typeface="Arial" panose="020B0604020202020204" pitchFamily="34" charset="0"/>
                        </a:rPr>
                        <a:t>P</a:t>
                      </a:r>
                      <a:r>
                        <a:rPr lang="en-GB" sz="1600" baseline="-25000" dirty="0">
                          <a:latin typeface="+mn-lt"/>
                          <a:cs typeface="Arial" panose="020B0604020202020204" pitchFamily="34" charset="0"/>
                        </a:rPr>
                        <a:t>in</a:t>
                      </a:r>
                      <a:r>
                        <a:rPr lang="en-GB" sz="1600" dirty="0">
                          <a:latin typeface="+mn-lt"/>
                          <a:cs typeface="Arial" panose="020B0604020202020204" pitchFamily="34" charset="0"/>
                        </a:rPr>
                        <a:t> [</a:t>
                      </a:r>
                      <a:r>
                        <a:rPr lang="en-GB" sz="1600" b="1" dirty="0">
                          <a:latin typeface="+mn-lt"/>
                          <a:cs typeface="Arial" panose="020B0604020202020204" pitchFamily="34" charset="0"/>
                        </a:rPr>
                        <a:t>kW</a:t>
                      </a:r>
                      <a:r>
                        <a:rPr lang="en-GB" sz="1600" dirty="0">
                          <a:latin typeface="+mn-lt"/>
                          <a:cs typeface="Arial" panose="020B0604020202020204" pitchFamily="34" charset="0"/>
                        </a:rPr>
                        <a:t>]</a:t>
                      </a:r>
                    </a:p>
                  </a:txBody>
                  <a:tcPr anchor="ctr">
                    <a:lnL w="12700" cap="flat" cmpd="sng" algn="ctr">
                      <a:solidFill>
                        <a:schemeClr val="bg2">
                          <a:lumMod val="75000"/>
                        </a:schemeClr>
                      </a:solidFill>
                      <a:prstDash val="sysDash"/>
                      <a:round/>
                      <a:headEnd type="none" w="med" len="med"/>
                      <a:tailEnd type="none" w="med" len="med"/>
                    </a:lnL>
                    <a:lnR w="12700" cap="flat" cmpd="sng" algn="ctr">
                      <a:solidFill>
                        <a:schemeClr val="bg2">
                          <a:lumMod val="75000"/>
                        </a:schemeClr>
                      </a:solidFill>
                      <a:prstDash val="sysDash"/>
                      <a:round/>
                      <a:headEnd type="none" w="med" len="med"/>
                      <a:tailEnd type="none" w="med" len="med"/>
                    </a:lnR>
                    <a:lnT w="12700" cap="flat" cmpd="sng" algn="ctr">
                      <a:solidFill>
                        <a:schemeClr val="bg2">
                          <a:lumMod val="75000"/>
                        </a:schemeClr>
                      </a:solidFill>
                      <a:prstDash val="sysDash"/>
                      <a:round/>
                      <a:headEnd type="none" w="med" len="med"/>
                      <a:tailEnd type="none" w="med" len="med"/>
                    </a:lnT>
                    <a:lnB w="12700" cap="flat" cmpd="sng" algn="ctr">
                      <a:solidFill>
                        <a:schemeClr val="bg2">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dirty="0">
                          <a:latin typeface="+mn-lt"/>
                          <a:cs typeface="Arial" panose="020B0604020202020204" pitchFamily="34" charset="0"/>
                        </a:rPr>
                        <a:t>4.5</a:t>
                      </a:r>
                    </a:p>
                  </a:txBody>
                  <a:tcPr anchor="ctr">
                    <a:lnL w="12700" cap="flat" cmpd="sng" algn="ctr">
                      <a:solidFill>
                        <a:schemeClr val="bg2">
                          <a:lumMod val="75000"/>
                        </a:schemeClr>
                      </a:solidFill>
                      <a:prstDash val="sysDash"/>
                      <a:round/>
                      <a:headEnd type="none" w="med" len="med"/>
                      <a:tailEnd type="none" w="med" len="med"/>
                    </a:lnL>
                    <a:lnR w="12700" cap="flat" cmpd="sng" algn="ctr">
                      <a:solidFill>
                        <a:schemeClr val="bg2">
                          <a:lumMod val="75000"/>
                        </a:schemeClr>
                      </a:solidFill>
                      <a:prstDash val="sysDash"/>
                      <a:round/>
                      <a:headEnd type="none" w="med" len="med"/>
                      <a:tailEnd type="none" w="med" len="med"/>
                    </a:lnR>
                    <a:lnT w="12700" cap="flat" cmpd="sng" algn="ctr">
                      <a:solidFill>
                        <a:schemeClr val="bg2">
                          <a:lumMod val="75000"/>
                        </a:schemeClr>
                      </a:solidFill>
                      <a:prstDash val="sysDash"/>
                      <a:round/>
                      <a:headEnd type="none" w="med" len="med"/>
                      <a:tailEnd type="none" w="med" len="med"/>
                    </a:lnT>
                    <a:lnB w="12700" cap="flat" cmpd="sng" algn="ctr">
                      <a:solidFill>
                        <a:schemeClr val="bg2">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0" dirty="0">
                          <a:solidFill>
                            <a:schemeClr val="tx1"/>
                          </a:solidFill>
                          <a:latin typeface="+mn-lt"/>
                          <a:cs typeface="Arial" panose="020B0604020202020204" pitchFamily="34" charset="0"/>
                        </a:rPr>
                        <a:t>20</a:t>
                      </a:r>
                      <a:endParaRPr lang="en-GB" sz="1600" b="0" kern="0" dirty="0">
                        <a:solidFill>
                          <a:schemeClr val="tx1"/>
                        </a:solidFill>
                        <a:latin typeface="+mn-lt"/>
                        <a:cs typeface="Arial" panose="020B0604020202020204" pitchFamily="34" charset="0"/>
                      </a:endParaRPr>
                    </a:p>
                  </a:txBody>
                  <a:tcPr anchor="ctr">
                    <a:lnL w="12700" cap="flat" cmpd="sng" algn="ctr">
                      <a:solidFill>
                        <a:schemeClr val="bg2">
                          <a:lumMod val="75000"/>
                        </a:schemeClr>
                      </a:solidFill>
                      <a:prstDash val="sysDash"/>
                      <a:round/>
                      <a:headEnd type="none" w="med" len="med"/>
                      <a:tailEnd type="none" w="med" len="med"/>
                    </a:lnL>
                    <a:lnR w="12700" cap="flat" cmpd="sng" algn="ctr">
                      <a:solidFill>
                        <a:schemeClr val="bg2">
                          <a:lumMod val="75000"/>
                        </a:schemeClr>
                      </a:solidFill>
                      <a:prstDash val="sysDash"/>
                      <a:round/>
                      <a:headEnd type="none" w="med" len="med"/>
                      <a:tailEnd type="none" w="med" len="med"/>
                    </a:lnR>
                    <a:lnT w="12700" cap="flat" cmpd="sng" algn="ctr">
                      <a:solidFill>
                        <a:schemeClr val="bg2">
                          <a:lumMod val="75000"/>
                        </a:schemeClr>
                      </a:solidFill>
                      <a:prstDash val="sysDash"/>
                      <a:round/>
                      <a:headEnd type="none" w="med" len="med"/>
                      <a:tailEnd type="none" w="med" len="med"/>
                    </a:lnT>
                    <a:lnB w="12700" cap="flat" cmpd="sng" algn="ctr">
                      <a:solidFill>
                        <a:schemeClr val="bg2">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2594278"/>
                  </a:ext>
                </a:extLst>
              </a:tr>
            </a:tbl>
          </a:graphicData>
        </a:graphic>
      </p:graphicFrame>
      <p:sp>
        <p:nvSpPr>
          <p:cNvPr id="55" name="Titre 1">
            <a:extLst>
              <a:ext uri="{FF2B5EF4-FFF2-40B4-BE49-F238E27FC236}">
                <a16:creationId xmlns:a16="http://schemas.microsoft.com/office/drawing/2014/main" id="{9B78D1FB-A5FE-FD1C-30F3-C8F4CFBFF980}"/>
              </a:ext>
            </a:extLst>
          </p:cNvPr>
          <p:cNvSpPr>
            <a:spLocks noGrp="1"/>
          </p:cNvSpPr>
          <p:nvPr>
            <p:ph type="title"/>
          </p:nvPr>
        </p:nvSpPr>
        <p:spPr>
          <a:xfrm>
            <a:off x="983432" y="192515"/>
            <a:ext cx="10871400" cy="457200"/>
          </a:xfrm>
        </p:spPr>
        <p:txBody>
          <a:bodyPr/>
          <a:lstStyle/>
          <a:p>
            <a:r>
              <a:rPr lang="en-GB" sz="2400" noProof="0" dirty="0"/>
              <a:t>SP B.1 &amp; 2 - Plans for BiGyM and PWI experiments therein</a:t>
            </a:r>
          </a:p>
        </p:txBody>
      </p:sp>
      <p:pic>
        <p:nvPicPr>
          <p:cNvPr id="63" name="Immagine 62" descr="Immagine che contiene testo, Carattere, Elementi grafici, grafica&#10;&#10;Descrizione generata automaticamente">
            <a:extLst>
              <a:ext uri="{FF2B5EF4-FFF2-40B4-BE49-F238E27FC236}">
                <a16:creationId xmlns:a16="http://schemas.microsoft.com/office/drawing/2014/main" id="{F9C15D15-44E8-D5D9-3B8B-E1BE2CC47E91}"/>
              </a:ext>
            </a:extLst>
          </p:cNvPr>
          <p:cNvPicPr>
            <a:picLocks noChangeAspect="1"/>
          </p:cNvPicPr>
          <p:nvPr/>
        </p:nvPicPr>
        <p:blipFill>
          <a:blip r:embed="rId5"/>
          <a:stretch>
            <a:fillRect/>
          </a:stretch>
        </p:blipFill>
        <p:spPr>
          <a:xfrm>
            <a:off x="5077990" y="743070"/>
            <a:ext cx="2257412" cy="468000"/>
          </a:xfrm>
          <a:prstGeom prst="rect">
            <a:avLst/>
          </a:prstGeom>
        </p:spPr>
      </p:pic>
      <p:sp>
        <p:nvSpPr>
          <p:cNvPr id="82" name="CasellaDiTesto 81">
            <a:extLst>
              <a:ext uri="{FF2B5EF4-FFF2-40B4-BE49-F238E27FC236}">
                <a16:creationId xmlns:a16="http://schemas.microsoft.com/office/drawing/2014/main" id="{CD318C20-81F6-85BE-D106-2BF586BD46D3}"/>
              </a:ext>
            </a:extLst>
          </p:cNvPr>
          <p:cNvSpPr txBox="1"/>
          <p:nvPr/>
        </p:nvSpPr>
        <p:spPr>
          <a:xfrm>
            <a:off x="10193270" y="3457231"/>
            <a:ext cx="1587526" cy="507062"/>
          </a:xfrm>
          <a:prstGeom prst="rect">
            <a:avLst/>
          </a:prstGeom>
          <a:noFill/>
        </p:spPr>
        <p:txBody>
          <a:bodyPr wrap="square" rtlCol="0">
            <a:spAutoFit/>
          </a:bodyPr>
          <a:lstStyle/>
          <a:p>
            <a:pPr marL="144000" indent="-144000">
              <a:lnSpc>
                <a:spcPct val="90000"/>
              </a:lnSpc>
              <a:spcAft>
                <a:spcPts val="200"/>
              </a:spcAft>
              <a:buFont typeface="Arial" panose="020B0604020202020204" pitchFamily="34" charset="0"/>
              <a:buChar char="•"/>
            </a:pPr>
            <a:r>
              <a:rPr lang="en-GB" sz="1400" noProof="0" dirty="0" err="1">
                <a:latin typeface="Aptos" panose="020B0004020202020204" pitchFamily="34" charset="0"/>
              </a:rPr>
              <a:t>τ</a:t>
            </a:r>
            <a:r>
              <a:rPr lang="en-GB" sz="1400" noProof="0" dirty="0">
                <a:latin typeface="Aptos" panose="020B0004020202020204" pitchFamily="34" charset="0"/>
              </a:rPr>
              <a:t> = 29 </a:t>
            </a:r>
            <a:r>
              <a:rPr lang="en-GB" sz="1400" noProof="0" dirty="0" err="1">
                <a:latin typeface="Aptos" panose="020B0004020202020204" pitchFamily="34" charset="0"/>
              </a:rPr>
              <a:t>ps</a:t>
            </a:r>
            <a:r>
              <a:rPr lang="en-GB" sz="1400" noProof="0" dirty="0">
                <a:latin typeface="Aptos" panose="020B0004020202020204" pitchFamily="34" charset="0"/>
              </a:rPr>
              <a:t> </a:t>
            </a:r>
          </a:p>
          <a:p>
            <a:pPr marL="144000" indent="-144000">
              <a:lnSpc>
                <a:spcPct val="90000"/>
              </a:lnSpc>
              <a:buFont typeface="Arial" panose="020B0604020202020204" pitchFamily="34" charset="0"/>
              <a:buChar char="•"/>
            </a:pPr>
            <a:r>
              <a:rPr lang="en-GB" sz="1400" noProof="0" dirty="0" err="1">
                <a:latin typeface="Aptos" panose="020B0004020202020204" pitchFamily="34" charset="0"/>
                <a:ea typeface="Times New Roman" panose="02020603050405020304" pitchFamily="18" charset="0"/>
                <a:cs typeface="Calibri" panose="020F0502020204030204" pitchFamily="34" charset="0"/>
              </a:rPr>
              <a:t>E</a:t>
            </a:r>
            <a:r>
              <a:rPr lang="en-GB" sz="1400" baseline="-25000" noProof="0" dirty="0" err="1">
                <a:latin typeface="Aptos" panose="020B0004020202020204" pitchFamily="34" charset="0"/>
                <a:ea typeface="Times New Roman" panose="02020603050405020304" pitchFamily="18" charset="0"/>
                <a:cs typeface="Calibri" panose="020F0502020204030204" pitchFamily="34" charset="0"/>
              </a:rPr>
              <a:t>p,max</a:t>
            </a:r>
            <a:r>
              <a:rPr lang="en-GB" sz="1400" noProof="0" dirty="0">
                <a:latin typeface="Aptos" panose="020B0004020202020204" pitchFamily="34" charset="0"/>
                <a:ea typeface="Times New Roman" panose="02020603050405020304" pitchFamily="18" charset="0"/>
                <a:cs typeface="Calibri" panose="020F0502020204030204" pitchFamily="34" charset="0"/>
              </a:rPr>
              <a:t> = 70 </a:t>
            </a:r>
            <a:r>
              <a:rPr lang="en-GB" sz="1400" noProof="0" dirty="0" err="1">
                <a:latin typeface="Aptos" panose="020B0004020202020204" pitchFamily="34" charset="0"/>
                <a:ea typeface="Times New Roman" panose="02020603050405020304" pitchFamily="18" charset="0"/>
                <a:cs typeface="Calibri" panose="020F0502020204030204" pitchFamily="34" charset="0"/>
              </a:rPr>
              <a:t>mJ</a:t>
            </a:r>
            <a:endParaRPr lang="en-GB" sz="1400" b="1" noProof="0" dirty="0">
              <a:latin typeface="Aptos" panose="020B0004020202020204" pitchFamily="34" charset="0"/>
              <a:ea typeface="Times New Roman" panose="02020603050405020304" pitchFamily="18" charset="0"/>
              <a:cs typeface="Calibri"/>
            </a:endParaRPr>
          </a:p>
        </p:txBody>
      </p:sp>
      <p:sp>
        <p:nvSpPr>
          <p:cNvPr id="84" name="CasellaDiTesto 83">
            <a:extLst>
              <a:ext uri="{FF2B5EF4-FFF2-40B4-BE49-F238E27FC236}">
                <a16:creationId xmlns:a16="http://schemas.microsoft.com/office/drawing/2014/main" id="{93F14BBF-CB7A-6C20-0E91-44B3517F77C8}"/>
              </a:ext>
            </a:extLst>
          </p:cNvPr>
          <p:cNvSpPr txBox="1"/>
          <p:nvPr/>
        </p:nvSpPr>
        <p:spPr>
          <a:xfrm>
            <a:off x="7985409" y="4889001"/>
            <a:ext cx="4186094" cy="700898"/>
          </a:xfrm>
          <a:prstGeom prst="rect">
            <a:avLst/>
          </a:prstGeom>
          <a:noFill/>
        </p:spPr>
        <p:txBody>
          <a:bodyPr wrap="square">
            <a:spAutoFit/>
          </a:bodyPr>
          <a:lstStyle/>
          <a:p>
            <a:pPr marL="144000" indent="-144000">
              <a:lnSpc>
                <a:spcPct val="90000"/>
              </a:lnSpc>
              <a:spcBef>
                <a:spcPts val="500"/>
              </a:spcBef>
              <a:buFont typeface="Arial" panose="020B0604020202020204" pitchFamily="34" charset="0"/>
              <a:buChar char="•"/>
            </a:pPr>
            <a:r>
              <a:rPr lang="en-GB" sz="1400" noProof="0" dirty="0">
                <a:latin typeface="Aptos" panose="020B0004020202020204" pitchFamily="34" charset="0"/>
              </a:rPr>
              <a:t>High-resolution monochromator</a:t>
            </a:r>
          </a:p>
          <a:p>
            <a:pPr marL="144000">
              <a:lnSpc>
                <a:spcPct val="90000"/>
              </a:lnSpc>
            </a:pPr>
            <a:r>
              <a:rPr lang="en-GB" sz="1400" noProof="0" dirty="0" err="1">
                <a:latin typeface="Aptos" panose="020B0004020202020204" pitchFamily="34" charset="0"/>
              </a:rPr>
              <a:t>λ</a:t>
            </a:r>
            <a:r>
              <a:rPr lang="en-GB" sz="1400" noProof="0" dirty="0">
                <a:latin typeface="Aptos" panose="020B0004020202020204" pitchFamily="34" charset="0"/>
              </a:rPr>
              <a:t> = 200 –1000 nm, </a:t>
            </a:r>
            <a:r>
              <a:rPr lang="en-GB" sz="1400" noProof="0" dirty="0" err="1">
                <a:latin typeface="Aptos" panose="020B0004020202020204" pitchFamily="34" charset="0"/>
              </a:rPr>
              <a:t>Δλ</a:t>
            </a:r>
            <a:r>
              <a:rPr lang="en-GB" sz="1400" noProof="0" dirty="0">
                <a:latin typeface="Aptos" panose="020B0004020202020204" pitchFamily="34" charset="0"/>
              </a:rPr>
              <a:t> = 0.06 nm </a:t>
            </a:r>
          </a:p>
          <a:p>
            <a:pPr marL="144000" indent="-144000">
              <a:lnSpc>
                <a:spcPct val="90000"/>
              </a:lnSpc>
              <a:spcBef>
                <a:spcPts val="200"/>
              </a:spcBef>
              <a:buFont typeface="Arial" panose="020B0604020202020204" pitchFamily="34" charset="0"/>
              <a:buChar char="•"/>
            </a:pPr>
            <a:r>
              <a:rPr lang="en-GB" sz="1400" noProof="0" dirty="0">
                <a:latin typeface="Aptos" panose="020B0004020202020204" pitchFamily="34" charset="0"/>
              </a:rPr>
              <a:t>PI-MAX 4 ICCD camera w/ Gen II SR intensifier</a:t>
            </a:r>
          </a:p>
        </p:txBody>
      </p:sp>
      <p:pic>
        <p:nvPicPr>
          <p:cNvPr id="99" name="Immagine 98" descr="Immagine che contiene macchina, interno, ingegneria, acciaio&#10;&#10;Il contenuto generato dall'IA potrebbe non essere corretto.">
            <a:extLst>
              <a:ext uri="{FF2B5EF4-FFF2-40B4-BE49-F238E27FC236}">
                <a16:creationId xmlns:a16="http://schemas.microsoft.com/office/drawing/2014/main" id="{8BFF5DAF-00C4-0A9E-9E07-12800A0E076F}"/>
              </a:ext>
            </a:extLst>
          </p:cNvPr>
          <p:cNvPicPr>
            <a:picLocks noChangeAspect="1"/>
          </p:cNvPicPr>
          <p:nvPr/>
        </p:nvPicPr>
        <p:blipFill>
          <a:blip r:embed="rId6"/>
          <a:stretch>
            <a:fillRect/>
          </a:stretch>
        </p:blipFill>
        <p:spPr>
          <a:xfrm flipH="1">
            <a:off x="9248127" y="923202"/>
            <a:ext cx="2394215" cy="1530769"/>
          </a:xfrm>
          <a:prstGeom prst="rect">
            <a:avLst/>
          </a:prstGeom>
          <a:ln w="38100">
            <a:noFill/>
          </a:ln>
        </p:spPr>
      </p:pic>
      <p:sp>
        <p:nvSpPr>
          <p:cNvPr id="100" name="CasellaDiTesto 99">
            <a:extLst>
              <a:ext uri="{FF2B5EF4-FFF2-40B4-BE49-F238E27FC236}">
                <a16:creationId xmlns:a16="http://schemas.microsoft.com/office/drawing/2014/main" id="{D670A16E-A7F6-9FA3-6471-B74BA0585CF0}"/>
              </a:ext>
            </a:extLst>
          </p:cNvPr>
          <p:cNvSpPr txBox="1"/>
          <p:nvPr/>
        </p:nvSpPr>
        <p:spPr>
          <a:xfrm>
            <a:off x="10281072" y="2444258"/>
            <a:ext cx="1890431" cy="503166"/>
          </a:xfrm>
          <a:prstGeom prst="rect">
            <a:avLst/>
          </a:prstGeom>
          <a:noFill/>
        </p:spPr>
        <p:txBody>
          <a:bodyPr wrap="square" lIns="71579" tIns="35790" rIns="71579" bIns="35790">
            <a:spAutoFit/>
          </a:bodyPr>
          <a:lstStyle/>
          <a:p>
            <a:pPr algn="ctr">
              <a:spcBef>
                <a:spcPts val="470"/>
              </a:spcBef>
              <a:buClr>
                <a:schemeClr val="accent2"/>
              </a:buClr>
            </a:pPr>
            <a:r>
              <a:rPr lang="en-GB" sz="1400" noProof="0" dirty="0">
                <a:cs typeface="Arial" panose="020B0604020202020204" pitchFamily="34" charset="0"/>
              </a:rPr>
              <a:t>Sample temperature </a:t>
            </a:r>
          </a:p>
          <a:p>
            <a:pPr algn="ctr">
              <a:buClr>
                <a:schemeClr val="accent2"/>
              </a:buClr>
            </a:pPr>
            <a:r>
              <a:rPr lang="en-GB" sz="1400" noProof="0" dirty="0">
                <a:cs typeface="Arial" panose="020B0604020202020204" pitchFamily="34" charset="0"/>
              </a:rPr>
              <a:t>up to 1500 K</a:t>
            </a:r>
          </a:p>
        </p:txBody>
      </p:sp>
      <p:sp>
        <p:nvSpPr>
          <p:cNvPr id="102" name="CasellaDiTesto 101">
            <a:extLst>
              <a:ext uri="{FF2B5EF4-FFF2-40B4-BE49-F238E27FC236}">
                <a16:creationId xmlns:a16="http://schemas.microsoft.com/office/drawing/2014/main" id="{28C7AFC4-216B-1CA7-9261-F35A127EC004}"/>
              </a:ext>
            </a:extLst>
          </p:cNvPr>
          <p:cNvSpPr txBox="1"/>
          <p:nvPr/>
        </p:nvSpPr>
        <p:spPr>
          <a:xfrm>
            <a:off x="279633" y="6090149"/>
            <a:ext cx="11343355" cy="400110"/>
          </a:xfrm>
          <a:prstGeom prst="rect">
            <a:avLst/>
          </a:prstGeom>
          <a:noFill/>
        </p:spPr>
        <p:txBody>
          <a:bodyPr wrap="square">
            <a:spAutoFit/>
          </a:bodyPr>
          <a:lstStyle/>
          <a:p>
            <a:pPr algn="ctr"/>
            <a:r>
              <a:rPr lang="en-GB" sz="2000" b="1" noProof="0" dirty="0"/>
              <a:t>First plasma</a:t>
            </a:r>
            <a:r>
              <a:rPr lang="en-GB" sz="2000" noProof="0" dirty="0"/>
              <a:t> is expected by </a:t>
            </a:r>
            <a:r>
              <a:rPr lang="en-GB" sz="2000" b="1" noProof="0" dirty="0"/>
              <a:t>June 2026. PWI experiments</a:t>
            </a:r>
            <a:r>
              <a:rPr lang="en-GB" sz="2000" noProof="0" dirty="0"/>
              <a:t> planned for the </a:t>
            </a:r>
            <a:r>
              <a:rPr lang="en-GB" sz="2000" b="1" noProof="0" dirty="0"/>
              <a:t>second half of 2026</a:t>
            </a:r>
          </a:p>
        </p:txBody>
      </p:sp>
      <p:sp>
        <p:nvSpPr>
          <p:cNvPr id="107" name="Slide Number Placeholder 8">
            <a:extLst>
              <a:ext uri="{FF2B5EF4-FFF2-40B4-BE49-F238E27FC236}">
                <a16:creationId xmlns:a16="http://schemas.microsoft.com/office/drawing/2014/main" id="{99FF9996-7365-55B8-20D2-4CF0F6C7F807}"/>
              </a:ext>
            </a:extLst>
          </p:cNvPr>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noProof="0" smtClean="0">
                <a:solidFill>
                  <a:prstClr val="white"/>
                </a:solidFill>
              </a:rPr>
              <a:pPr/>
              <a:t>2</a:t>
            </a:fld>
            <a:endParaRPr lang="en-GB" noProof="0" dirty="0">
              <a:solidFill>
                <a:prstClr val="white"/>
              </a:solidFill>
            </a:endParaRPr>
          </a:p>
        </p:txBody>
      </p:sp>
      <p:sp>
        <p:nvSpPr>
          <p:cNvPr id="110" name="Footer Placeholder 7">
            <a:extLst>
              <a:ext uri="{FF2B5EF4-FFF2-40B4-BE49-F238E27FC236}">
                <a16:creationId xmlns:a16="http://schemas.microsoft.com/office/drawing/2014/main" id="{BC2CB58E-2589-2AEE-B422-93D378EA2A79}"/>
              </a:ext>
            </a:extLst>
          </p:cNvPr>
          <p:cNvSpPr>
            <a:spLocks noGrp="1"/>
          </p:cNvSpPr>
          <p:nvPr>
            <p:ph type="ftr" sz="quarter" idx="11"/>
          </p:nvPr>
        </p:nvSpPr>
        <p:spPr bwMode="auto">
          <a:xfrm>
            <a:off x="825624" y="6555770"/>
            <a:ext cx="5400000" cy="329614"/>
          </a:xfrm>
          <a:prstGeom prst="rect">
            <a:avLst/>
          </a:prstGeom>
        </p:spPr>
        <p:txBody>
          <a:bodyPr anchor="t"/>
          <a:lstStyle>
            <a:lvl1pPr algn="l">
              <a:defRPr sz="1200">
                <a:solidFill>
                  <a:schemeClr val="bg1"/>
                </a:solidFill>
              </a:defRPr>
            </a:lvl1pPr>
          </a:lstStyle>
          <a:p>
            <a:pPr algn="l">
              <a:defRPr/>
            </a:pPr>
            <a:r>
              <a:rPr lang="en-GB" noProof="0" dirty="0">
                <a:solidFill>
                  <a:prstClr val="white"/>
                </a:solidFill>
              </a:rPr>
              <a:t>A. Uccello | WP-PWIE SP B - kick-off meeting 2026 | 29 April 2026</a:t>
            </a:r>
            <a:endParaRPr lang="en-GB" noProof="0" dirty="0"/>
          </a:p>
        </p:txBody>
      </p:sp>
      <p:sp>
        <p:nvSpPr>
          <p:cNvPr id="112" name="CasellaDiTesto 111">
            <a:extLst>
              <a:ext uri="{FF2B5EF4-FFF2-40B4-BE49-F238E27FC236}">
                <a16:creationId xmlns:a16="http://schemas.microsoft.com/office/drawing/2014/main" id="{45D6766E-2A47-3679-5D48-D30B8A58F911}"/>
              </a:ext>
            </a:extLst>
          </p:cNvPr>
          <p:cNvSpPr txBox="1"/>
          <p:nvPr/>
        </p:nvSpPr>
        <p:spPr>
          <a:xfrm>
            <a:off x="5239543" y="5598718"/>
            <a:ext cx="7464701" cy="338554"/>
          </a:xfrm>
          <a:prstGeom prst="rect">
            <a:avLst/>
          </a:prstGeom>
          <a:noFill/>
        </p:spPr>
        <p:txBody>
          <a:bodyPr wrap="square">
            <a:spAutoFit/>
          </a:bodyPr>
          <a:lstStyle/>
          <a:p>
            <a:pPr>
              <a:spcBef>
                <a:spcPts val="470"/>
              </a:spcBef>
              <a:buClr>
                <a:schemeClr val="accent2"/>
              </a:buClr>
            </a:pPr>
            <a:r>
              <a:rPr lang="en-GB" sz="1600" noProof="0" dirty="0">
                <a:cs typeface="Calibri" panose="020F0502020204030204" pitchFamily="34" charset="0"/>
              </a:rPr>
              <a:t>SP F.1 2026 - Commissioning on BiGyM and first tests with B-coated samples</a:t>
            </a:r>
          </a:p>
        </p:txBody>
      </p:sp>
    </p:spTree>
    <p:extLst>
      <p:ext uri="{BB962C8B-B14F-4D97-AF65-F5344CB8AC3E}">
        <p14:creationId xmlns:p14="http://schemas.microsoft.com/office/powerpoint/2010/main" val="489962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A3226C82-6752-8C9B-42A8-00696C634C5D}"/>
              </a:ext>
            </a:extLst>
          </p:cNvPr>
          <p:cNvSpPr>
            <a:spLocks noGrp="1"/>
          </p:cNvSpPr>
          <p:nvPr>
            <p:ph type="title"/>
          </p:nvPr>
        </p:nvSpPr>
        <p:spPr>
          <a:xfrm>
            <a:off x="983432" y="192515"/>
            <a:ext cx="10871400" cy="457200"/>
          </a:xfrm>
        </p:spPr>
        <p:txBody>
          <a:bodyPr/>
          <a:lstStyle/>
          <a:p>
            <a:r>
              <a:rPr lang="en-GB" sz="2400" noProof="0" dirty="0"/>
              <a:t>SP B.1 &amp; 2 - Plans for BiGyM and PWI experiments therein</a:t>
            </a:r>
          </a:p>
        </p:txBody>
      </p:sp>
      <p:sp>
        <p:nvSpPr>
          <p:cNvPr id="6" name="Segnaposto contenuto 2">
            <a:extLst>
              <a:ext uri="{FF2B5EF4-FFF2-40B4-BE49-F238E27FC236}">
                <a16:creationId xmlns:a16="http://schemas.microsoft.com/office/drawing/2014/main" id="{BDD74119-E499-EA94-E582-6F707E22F4B9}"/>
              </a:ext>
            </a:extLst>
          </p:cNvPr>
          <p:cNvSpPr txBox="1">
            <a:spLocks/>
          </p:cNvSpPr>
          <p:nvPr/>
        </p:nvSpPr>
        <p:spPr>
          <a:xfrm>
            <a:off x="215622" y="755457"/>
            <a:ext cx="11916000" cy="5035388"/>
          </a:xfrm>
          <a:prstGeom prst="rect">
            <a:avLst/>
          </a:prstGeom>
        </p:spPr>
        <p:txBody>
          <a:bodyPr>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spcAft>
                <a:spcPts val="200"/>
              </a:spcAft>
              <a:buNone/>
            </a:pPr>
            <a:r>
              <a:rPr lang="en-GB" sz="2000" b="1" noProof="0" dirty="0">
                <a:solidFill>
                  <a:srgbClr val="FF0000"/>
                </a:solidFill>
              </a:rPr>
              <a:t>Upgrade Status</a:t>
            </a:r>
            <a:endParaRPr lang="en-GB" sz="2000" noProof="0" dirty="0"/>
          </a:p>
          <a:p>
            <a:pPr marL="180000" lvl="1" indent="-180000">
              <a:spcAft>
                <a:spcPts val="500"/>
              </a:spcAft>
              <a:buFont typeface="Arial" panose="020B0604020202020204" pitchFamily="34" charset="0"/>
              <a:buChar char="•"/>
            </a:pPr>
            <a:r>
              <a:rPr lang="en-GB" sz="1800" noProof="0" dirty="0"/>
              <a:t>Disassembly of GyM </a:t>
            </a:r>
            <a:r>
              <a:rPr lang="en-GB" sz="1800" noProof="0" dirty="0">
                <a:highlight>
                  <a:srgbClr val="00FF00"/>
                </a:highlight>
              </a:rPr>
              <a:t>✔</a:t>
            </a:r>
            <a:endParaRPr lang="en-GB" sz="1800" b="1" noProof="0" dirty="0">
              <a:solidFill>
                <a:schemeClr val="accent6"/>
              </a:solidFill>
            </a:endParaRPr>
          </a:p>
          <a:p>
            <a:pPr marL="180000" lvl="1" indent="-180000">
              <a:spcAft>
                <a:spcPts val="500"/>
              </a:spcAft>
              <a:buFont typeface="Arial" panose="020B0604020202020204" pitchFamily="34" charset="0"/>
              <a:buChar char="•"/>
            </a:pPr>
            <a:r>
              <a:rPr lang="en-GB" sz="1800" noProof="0" dirty="0"/>
              <a:t>Assembly of BiGyM vacuum vessel and repositioning of coils </a:t>
            </a:r>
            <a:r>
              <a:rPr lang="en-GB" sz="1800" noProof="0" dirty="0">
                <a:highlight>
                  <a:srgbClr val="00FF00"/>
                </a:highlight>
              </a:rPr>
              <a:t>✔</a:t>
            </a:r>
          </a:p>
          <a:p>
            <a:pPr marL="180000" lvl="1" indent="-180000">
              <a:spcAft>
                <a:spcPts val="500"/>
              </a:spcAft>
              <a:buFont typeface="Arial" panose="020B0604020202020204" pitchFamily="34" charset="0"/>
              <a:buChar char="•"/>
            </a:pPr>
            <a:r>
              <a:rPr lang="en-GB" sz="1800" noProof="0" dirty="0"/>
              <a:t>Vacuum leak testing of the vessel (down to 1e-7 mbar) </a:t>
            </a:r>
            <a:r>
              <a:rPr lang="en-GB" sz="1800" noProof="0" dirty="0">
                <a:highlight>
                  <a:srgbClr val="00FF00"/>
                </a:highlight>
              </a:rPr>
              <a:t>✔</a:t>
            </a:r>
          </a:p>
          <a:p>
            <a:pPr marL="180000" lvl="1" indent="-180000">
              <a:spcAft>
                <a:spcPts val="500"/>
              </a:spcAft>
              <a:buFont typeface="Arial" panose="020B0604020202020204" pitchFamily="34" charset="0"/>
              <a:buChar char="•"/>
            </a:pPr>
            <a:r>
              <a:rPr lang="en-GB" sz="1800" noProof="0" dirty="0"/>
              <a:t>Installation of sample exposure system on BiGyM support structure </a:t>
            </a:r>
            <a:r>
              <a:rPr lang="en-GB" sz="1800" noProof="0" dirty="0">
                <a:highlight>
                  <a:srgbClr val="00FF00"/>
                </a:highlight>
              </a:rPr>
              <a:t>✔</a:t>
            </a:r>
            <a:endParaRPr lang="en-GB" sz="1800" noProof="0" dirty="0"/>
          </a:p>
          <a:p>
            <a:pPr marL="180000" lvl="1" indent="-180000">
              <a:spcAft>
                <a:spcPts val="1000"/>
              </a:spcAft>
              <a:buFont typeface="Arial" panose="020B0604020202020204" pitchFamily="34" charset="0"/>
              <a:buChar char="•"/>
            </a:pPr>
            <a:r>
              <a:rPr lang="en-GB" sz="1800" noProof="0" dirty="0"/>
              <a:t>Installation of pumping lines, including gate valves (safety) and butterfly valves (pressure control) </a:t>
            </a:r>
            <a:r>
              <a:rPr lang="en-GB" sz="1800" noProof="0" dirty="0">
                <a:highlight>
                  <a:srgbClr val="00FF00"/>
                </a:highlight>
              </a:rPr>
              <a:t>✔</a:t>
            </a:r>
            <a:endParaRPr lang="en-GB" sz="1800" noProof="0" dirty="0"/>
          </a:p>
          <a:p>
            <a:pPr marL="180000" lvl="1" indent="-180000">
              <a:spcAft>
                <a:spcPts val="1000"/>
              </a:spcAft>
              <a:buFont typeface="Arial" panose="020B0604020202020204" pitchFamily="34" charset="0"/>
              <a:buChar char="•"/>
            </a:pPr>
            <a:r>
              <a:rPr lang="en-GB" sz="1800" b="1" u="sng" noProof="0" dirty="0">
                <a:solidFill>
                  <a:schemeClr val="accent2"/>
                </a:solidFill>
              </a:rPr>
              <a:t>System-wide vacuum leak testing</a:t>
            </a:r>
          </a:p>
          <a:p>
            <a:pPr marL="180000" lvl="1" indent="-180000">
              <a:buFont typeface="Arial" panose="020B0604020202020204" pitchFamily="34" charset="0"/>
              <a:buChar char="•"/>
            </a:pPr>
            <a:r>
              <a:rPr lang="en-GB" sz="1800" noProof="0" dirty="0"/>
              <a:t>First plasma </a:t>
            </a:r>
            <a:r>
              <a:rPr lang="en-GB" sz="1800" dirty="0"/>
              <a:t>(in collaboration with SPC–EPFL)</a:t>
            </a:r>
            <a:r>
              <a:rPr lang="en-GB" sz="1800" noProof="0" dirty="0"/>
              <a:t>: </a:t>
            </a:r>
            <a:r>
              <a:rPr lang="en-GB" sz="1800" b="1" noProof="0" dirty="0">
                <a:solidFill>
                  <a:srgbClr val="0432FF"/>
                </a:solidFill>
              </a:rPr>
              <a:t>by June 2026</a:t>
            </a:r>
            <a:endParaRPr lang="en-GB" sz="1800" noProof="0" dirty="0"/>
          </a:p>
          <a:p>
            <a:pPr marL="360000" lvl="1" indent="-180000">
              <a:spcAft>
                <a:spcPts val="500"/>
              </a:spcAft>
              <a:buFont typeface="Courier New" panose="02070309020205020404" pitchFamily="49" charset="0"/>
              <a:buChar char="o"/>
            </a:pPr>
            <a:r>
              <a:rPr lang="en-GB" sz="1800" noProof="0" dirty="0"/>
              <a:t>Characterization of plasma parameters using optical emission spectroscopy and interferometry</a:t>
            </a:r>
          </a:p>
          <a:p>
            <a:pPr marL="180000" lvl="1" indent="-180000">
              <a:spcAft>
                <a:spcPts val="1000"/>
              </a:spcAft>
              <a:buFont typeface="Arial" panose="020B0604020202020204" pitchFamily="34" charset="0"/>
              <a:buChar char="•"/>
            </a:pPr>
            <a:r>
              <a:rPr lang="en-GB" sz="1800" noProof="0" dirty="0"/>
              <a:t>Connection of sample exposure system to BiGyM vacuum vessel: </a:t>
            </a:r>
            <a:r>
              <a:rPr lang="en-GB" sz="1800" b="1" noProof="0" dirty="0">
                <a:solidFill>
                  <a:srgbClr val="0432FF"/>
                </a:solidFill>
              </a:rPr>
              <a:t>by September 2026</a:t>
            </a:r>
          </a:p>
          <a:p>
            <a:pPr marL="0" lvl="1" indent="0">
              <a:spcAft>
                <a:spcPts val="200"/>
              </a:spcAft>
              <a:buNone/>
            </a:pPr>
            <a:r>
              <a:rPr lang="en-GB" sz="2000" b="1" noProof="0" dirty="0">
                <a:solidFill>
                  <a:srgbClr val="FF0000"/>
                </a:solidFill>
              </a:rPr>
              <a:t>First </a:t>
            </a:r>
            <a:r>
              <a:rPr lang="en-GB" sz="2000" b="1" dirty="0">
                <a:solidFill>
                  <a:srgbClr val="FF0000"/>
                </a:solidFill>
              </a:rPr>
              <a:t>SP B.1 BiGyM </a:t>
            </a:r>
            <a:r>
              <a:rPr lang="en-GB" sz="2000" b="1" noProof="0" dirty="0">
                <a:solidFill>
                  <a:srgbClr val="FF0000"/>
                </a:solidFill>
              </a:rPr>
              <a:t>PMI experiments on W/B reference layers like those exposed in GyM</a:t>
            </a:r>
          </a:p>
          <a:p>
            <a:pPr marL="180000" lvl="1" indent="-180000">
              <a:spcBef>
                <a:spcPts val="432"/>
              </a:spcBef>
              <a:buFont typeface="Arial" panose="020B0604020202020204" pitchFamily="34" charset="0"/>
              <a:buChar char="•"/>
            </a:pPr>
            <a:r>
              <a:rPr lang="en-GB" sz="1800" noProof="0" dirty="0"/>
              <a:t>D plasma exposure of ns-PLD 100 nm-thick compact B films</a:t>
            </a:r>
          </a:p>
          <a:p>
            <a:pPr marL="360000" lvl="1" indent="-180000">
              <a:buFont typeface="Courier New" panose="02070309020205020404" pitchFamily="49" charset="0"/>
              <a:buChar char="o"/>
            </a:pPr>
            <a:r>
              <a:rPr lang="en-GB" sz="1800" noProof="0" dirty="0"/>
              <a:t>E</a:t>
            </a:r>
            <a:r>
              <a:rPr lang="en-GB" sz="1800" baseline="-25000" noProof="0" dirty="0"/>
              <a:t>ion</a:t>
            </a:r>
            <a:r>
              <a:rPr lang="en-GB" sz="1800" noProof="0" dirty="0"/>
              <a:t> =76 eV according to PSI-2 experiments [M. Sackers, et al., </a:t>
            </a:r>
            <a:r>
              <a:rPr lang="en-GB" sz="1800" noProof="0" dirty="0" err="1"/>
              <a:t>Nucl</a:t>
            </a:r>
            <a:r>
              <a:rPr lang="en-GB" sz="1800" noProof="0" dirty="0"/>
              <a:t>. Mater. Energy </a:t>
            </a:r>
            <a:r>
              <a:rPr lang="en-GB" sz="1800" b="1" noProof="0" dirty="0"/>
              <a:t>45</a:t>
            </a:r>
            <a:r>
              <a:rPr lang="en-GB" sz="1800" noProof="0" dirty="0"/>
              <a:t> (2025) 102003] </a:t>
            </a:r>
          </a:p>
          <a:p>
            <a:pPr marL="360000" lvl="1" indent="-180000">
              <a:buFont typeface="Courier New" panose="02070309020205020404" pitchFamily="49" charset="0"/>
              <a:buChar char="o"/>
            </a:pPr>
            <a:r>
              <a:rPr lang="en-GB" sz="1800" noProof="0" dirty="0" err="1"/>
              <a:t>Φ</a:t>
            </a:r>
            <a:r>
              <a:rPr lang="en-GB" sz="1800" noProof="0" dirty="0"/>
              <a:t> =4e23 D</a:t>
            </a:r>
            <a:r>
              <a:rPr lang="en-GB" sz="1800" baseline="30000" noProof="0" dirty="0"/>
              <a:t>+</a:t>
            </a:r>
            <a:r>
              <a:rPr lang="en-GB" sz="1800" noProof="0" dirty="0"/>
              <a:t>m</a:t>
            </a:r>
            <a:r>
              <a:rPr lang="en-GB" sz="1800" baseline="30000" noProof="0" dirty="0"/>
              <a:t>-2</a:t>
            </a:r>
            <a:r>
              <a:rPr lang="en-GB" sz="1800" noProof="0" dirty="0"/>
              <a:t> to avoid full layer erosion</a:t>
            </a:r>
          </a:p>
          <a:p>
            <a:pPr marL="360000" lvl="1" indent="-180000">
              <a:spcAft>
                <a:spcPts val="500"/>
              </a:spcAft>
              <a:buFont typeface="Courier New" panose="02070309020205020404" pitchFamily="49" charset="0"/>
              <a:buChar char="o"/>
            </a:pPr>
            <a:endParaRPr lang="en-GB" sz="1800" noProof="0" dirty="0"/>
          </a:p>
          <a:p>
            <a:pPr marL="360000" lvl="1" indent="-180000">
              <a:spcAft>
                <a:spcPts val="500"/>
              </a:spcAft>
              <a:buFont typeface="Courier New" panose="02070309020205020404" pitchFamily="49" charset="0"/>
              <a:buChar char="o"/>
            </a:pPr>
            <a:endParaRPr lang="en-GB" sz="1800" noProof="0" dirty="0"/>
          </a:p>
          <a:p>
            <a:pPr marL="180000" lvl="1" indent="-180000">
              <a:spcAft>
                <a:spcPts val="500"/>
              </a:spcAft>
              <a:buFont typeface="Arial" panose="020B0604020202020204" pitchFamily="34" charset="0"/>
              <a:buChar char="•"/>
            </a:pPr>
            <a:endParaRPr lang="en-GB" sz="1800" noProof="0" dirty="0"/>
          </a:p>
          <a:p>
            <a:pPr marL="180000" lvl="1" indent="-180000">
              <a:spcAft>
                <a:spcPts val="500"/>
              </a:spcAft>
              <a:buFont typeface="Arial" panose="020B0604020202020204" pitchFamily="34" charset="0"/>
              <a:buChar char="•"/>
            </a:pPr>
            <a:endParaRPr lang="en-GB" sz="1800" noProof="0" dirty="0"/>
          </a:p>
        </p:txBody>
      </p:sp>
      <p:sp>
        <p:nvSpPr>
          <p:cNvPr id="7" name="Footer Placeholder 7">
            <a:extLst>
              <a:ext uri="{FF2B5EF4-FFF2-40B4-BE49-F238E27FC236}">
                <a16:creationId xmlns:a16="http://schemas.microsoft.com/office/drawing/2014/main" id="{41A10292-0573-3BB6-69F1-866285AC6359}"/>
              </a:ext>
            </a:extLst>
          </p:cNvPr>
          <p:cNvSpPr>
            <a:spLocks noGrp="1"/>
          </p:cNvSpPr>
          <p:nvPr>
            <p:ph type="ftr" sz="quarter" idx="11"/>
          </p:nvPr>
        </p:nvSpPr>
        <p:spPr bwMode="auto">
          <a:xfrm>
            <a:off x="825624" y="6555770"/>
            <a:ext cx="5400000" cy="329614"/>
          </a:xfrm>
          <a:prstGeom prst="rect">
            <a:avLst/>
          </a:prstGeom>
        </p:spPr>
        <p:txBody>
          <a:bodyPr anchor="t"/>
          <a:lstStyle>
            <a:lvl1pPr algn="l">
              <a:defRPr sz="1200">
                <a:solidFill>
                  <a:schemeClr val="bg1"/>
                </a:solidFill>
              </a:defRPr>
            </a:lvl1pPr>
          </a:lstStyle>
          <a:p>
            <a:pPr algn="l">
              <a:defRPr/>
            </a:pPr>
            <a:r>
              <a:rPr lang="en-US" dirty="0">
                <a:solidFill>
                  <a:prstClr val="white"/>
                </a:solidFill>
              </a:rPr>
              <a:t>A. Uccello | WP-PWIE SP B - kick-off meeting 2026 | 29 April 2026</a:t>
            </a:r>
            <a:endParaRPr lang="en-US" dirty="0"/>
          </a:p>
        </p:txBody>
      </p:sp>
      <p:sp>
        <p:nvSpPr>
          <p:cNvPr id="8" name="Slide Number Placeholder 8">
            <a:extLst>
              <a:ext uri="{FF2B5EF4-FFF2-40B4-BE49-F238E27FC236}">
                <a16:creationId xmlns:a16="http://schemas.microsoft.com/office/drawing/2014/main" id="{A791F69B-5B5F-B4F2-A19A-2D180621201D}"/>
              </a:ext>
            </a:extLst>
          </p:cNvPr>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3</a:t>
            </a:fld>
            <a:endParaRPr lang="en-GB" dirty="0">
              <a:solidFill>
                <a:prstClr val="white"/>
              </a:solidFill>
            </a:endParaRPr>
          </a:p>
        </p:txBody>
      </p:sp>
      <p:pic>
        <p:nvPicPr>
          <p:cNvPr id="14" name="Elemento grafico 13" descr="Ciclismo con riempimento a tinta unita">
            <a:extLst>
              <a:ext uri="{FF2B5EF4-FFF2-40B4-BE49-F238E27FC236}">
                <a16:creationId xmlns:a16="http://schemas.microsoft.com/office/drawing/2014/main" id="{69AE8C08-9540-F5D7-6E30-A7494B48139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066671" y="3090110"/>
            <a:ext cx="576000" cy="576000"/>
          </a:xfrm>
          <a:prstGeom prst="rect">
            <a:avLst/>
          </a:prstGeom>
        </p:spPr>
      </p:pic>
    </p:spTree>
    <p:extLst>
      <p:ext uri="{BB962C8B-B14F-4D97-AF65-F5344CB8AC3E}">
        <p14:creationId xmlns:p14="http://schemas.microsoft.com/office/powerpoint/2010/main" val="173141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F3E8756B-4DBB-0DCE-CA02-23E2567BFF04}"/>
              </a:ext>
            </a:extLst>
          </p:cNvPr>
          <p:cNvSpPr>
            <a:spLocks noGrp="1"/>
          </p:cNvSpPr>
          <p:nvPr>
            <p:ph type="title"/>
          </p:nvPr>
        </p:nvSpPr>
        <p:spPr>
          <a:xfrm>
            <a:off x="983432" y="192515"/>
            <a:ext cx="10871400" cy="457200"/>
          </a:xfrm>
        </p:spPr>
        <p:txBody>
          <a:bodyPr/>
          <a:lstStyle/>
          <a:p>
            <a:r>
              <a:rPr lang="en-GB" sz="2400" noProof="0" dirty="0"/>
              <a:t>SP B.1 &amp; 2 - Plans for BiGyM and PWI experiments therein</a:t>
            </a:r>
          </a:p>
        </p:txBody>
      </p:sp>
      <p:sp>
        <p:nvSpPr>
          <p:cNvPr id="5" name="Segnaposto contenuto 2">
            <a:extLst>
              <a:ext uri="{FF2B5EF4-FFF2-40B4-BE49-F238E27FC236}">
                <a16:creationId xmlns:a16="http://schemas.microsoft.com/office/drawing/2014/main" id="{33C44F45-EB79-3D5D-8B4F-346AF6D4AF64}"/>
              </a:ext>
            </a:extLst>
          </p:cNvPr>
          <p:cNvSpPr txBox="1">
            <a:spLocks/>
          </p:cNvSpPr>
          <p:nvPr/>
        </p:nvSpPr>
        <p:spPr>
          <a:xfrm>
            <a:off x="215622" y="755457"/>
            <a:ext cx="11916000" cy="5035388"/>
          </a:xfrm>
          <a:prstGeom prst="rect">
            <a:avLst/>
          </a:prstGeom>
        </p:spPr>
        <p:txBody>
          <a:bodyPr>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spcAft>
                <a:spcPts val="200"/>
              </a:spcAft>
              <a:buNone/>
            </a:pPr>
            <a:r>
              <a:rPr lang="en-GB" sz="2000" b="1" noProof="0" dirty="0">
                <a:solidFill>
                  <a:srgbClr val="FF0000"/>
                </a:solidFill>
              </a:rPr>
              <a:t>Analysis programme </a:t>
            </a:r>
          </a:p>
          <a:p>
            <a:pPr marL="180000" indent="-180000"/>
            <a:r>
              <a:rPr lang="en-GB" sz="1800" b="1" noProof="0" dirty="0"/>
              <a:t>In-house at CNR-ISTP and </a:t>
            </a:r>
            <a:r>
              <a:rPr lang="en-GB" sz="1800" b="1" noProof="0" dirty="0" err="1"/>
              <a:t>PoliMi</a:t>
            </a:r>
            <a:endParaRPr lang="en-GB" sz="1800" noProof="0" dirty="0"/>
          </a:p>
          <a:p>
            <a:pPr marL="360000" lvl="1" indent="-180000">
              <a:spcAft>
                <a:spcPts val="500"/>
              </a:spcAft>
              <a:buFont typeface="Courier New" panose="02070309020205020404" pitchFamily="49" charset="0"/>
              <a:buChar char="o"/>
            </a:pPr>
            <a:r>
              <a:rPr lang="en-GB" sz="1800" noProof="0" dirty="0"/>
              <a:t>Semi-micro balance </a:t>
            </a:r>
            <a:r>
              <a:rPr lang="en-GB" sz="1800" noProof="0" dirty="0">
                <a:sym typeface="Wingdings" pitchFamily="2" charset="2"/>
              </a:rPr>
              <a:t> mass loss (sputtering yield)</a:t>
            </a:r>
            <a:endParaRPr lang="en-GB" sz="1800" noProof="0" dirty="0"/>
          </a:p>
          <a:p>
            <a:pPr marL="360000" lvl="1" indent="-180000">
              <a:spcAft>
                <a:spcPts val="500"/>
              </a:spcAft>
              <a:buFont typeface="Courier New" panose="02070309020205020404" pitchFamily="49" charset="0"/>
              <a:buChar char="o"/>
            </a:pPr>
            <a:r>
              <a:rPr lang="en-GB" sz="1800" noProof="0" dirty="0"/>
              <a:t>AFM, SEM </a:t>
            </a:r>
            <a:r>
              <a:rPr lang="en-GB" sz="1800" noProof="0" dirty="0">
                <a:sym typeface="Wingdings" pitchFamily="2" charset="2"/>
              </a:rPr>
              <a:t> surface morphology</a:t>
            </a:r>
            <a:r>
              <a:rPr lang="en-GB" sz="1800" noProof="0" dirty="0"/>
              <a:t> </a:t>
            </a:r>
            <a:endParaRPr lang="en-GB" sz="1800" b="1" noProof="0" dirty="0">
              <a:solidFill>
                <a:schemeClr val="accent6"/>
              </a:solidFill>
            </a:endParaRPr>
          </a:p>
          <a:p>
            <a:pPr marL="360000" lvl="1" indent="-180000">
              <a:spcAft>
                <a:spcPts val="500"/>
              </a:spcAft>
              <a:buFont typeface="Courier New" panose="02070309020205020404" pitchFamily="49" charset="0"/>
              <a:buChar char="o"/>
            </a:pPr>
            <a:r>
              <a:rPr lang="en-GB" sz="1800" noProof="0" dirty="0"/>
              <a:t>XPS, LEIS </a:t>
            </a:r>
            <a:r>
              <a:rPr lang="en-GB" sz="1800" noProof="0" dirty="0">
                <a:sym typeface="Wingdings" pitchFamily="2" charset="2"/>
              </a:rPr>
              <a:t> surface chemistry</a:t>
            </a:r>
            <a:endParaRPr lang="en-GB" sz="1800" noProof="0" dirty="0">
              <a:highlight>
                <a:srgbClr val="00FF00"/>
              </a:highlight>
            </a:endParaRPr>
          </a:p>
          <a:p>
            <a:pPr marL="360000" lvl="1" indent="-180000">
              <a:spcAft>
                <a:spcPts val="500"/>
              </a:spcAft>
              <a:buFont typeface="Courier New" panose="02070309020205020404" pitchFamily="49" charset="0"/>
              <a:buChar char="o"/>
            </a:pPr>
            <a:r>
              <a:rPr lang="en-GB" sz="1800" noProof="0" dirty="0"/>
              <a:t>SIMS, TDS </a:t>
            </a:r>
            <a:r>
              <a:rPr lang="en-GB" sz="1800" noProof="0" dirty="0">
                <a:sym typeface="Wingdings" pitchFamily="2" charset="2"/>
              </a:rPr>
              <a:t></a:t>
            </a:r>
            <a:r>
              <a:rPr lang="en-GB" sz="1800" noProof="0" dirty="0"/>
              <a:t> deuterium retention</a:t>
            </a:r>
          </a:p>
          <a:p>
            <a:pPr marL="180000" indent="-180000"/>
            <a:r>
              <a:rPr lang="en-GB" sz="1800" b="1" noProof="0" dirty="0" err="1"/>
              <a:t>EUROfusion</a:t>
            </a:r>
            <a:r>
              <a:rPr lang="en-GB" sz="1800" b="1" noProof="0" dirty="0"/>
              <a:t> partner laboratories </a:t>
            </a:r>
          </a:p>
          <a:p>
            <a:pPr marL="180000" indent="0">
              <a:buNone/>
            </a:pPr>
            <a:r>
              <a:rPr lang="en-GB" sz="1800" b="1" noProof="0" dirty="0"/>
              <a:t>(aiming to follow the same analysis chain as B layers exposed to D plasma of GyM in 2025)</a:t>
            </a:r>
            <a:endParaRPr lang="en-GB" sz="1800" noProof="0" dirty="0"/>
          </a:p>
          <a:p>
            <a:pPr marL="360000" indent="-180000">
              <a:spcAft>
                <a:spcPts val="500"/>
              </a:spcAft>
              <a:buFont typeface="Courier New" panose="02070309020205020404" pitchFamily="49" charset="0"/>
              <a:buChar char="o"/>
            </a:pPr>
            <a:r>
              <a:rPr lang="en-GB" sz="1800" noProof="0" dirty="0" err="1"/>
              <a:t>ToF</a:t>
            </a:r>
            <a:r>
              <a:rPr lang="en-GB" sz="1800" noProof="0" dirty="0"/>
              <a:t>-ERDA, EBS+NRA+PIXE, </a:t>
            </a:r>
            <a:r>
              <a:rPr lang="en-GB" sz="1800" noProof="0" dirty="0" err="1"/>
              <a:t>ToF</a:t>
            </a:r>
            <a:r>
              <a:rPr lang="en-GB" sz="1800" noProof="0" dirty="0"/>
              <a:t>-MEIS - Uppsala University</a:t>
            </a:r>
          </a:p>
          <a:p>
            <a:pPr marL="360000" indent="-180000">
              <a:spcAft>
                <a:spcPts val="500"/>
              </a:spcAft>
              <a:buFont typeface="Courier New" panose="02070309020205020404" pitchFamily="49" charset="0"/>
              <a:buChar char="o"/>
            </a:pPr>
            <a:r>
              <a:rPr lang="en-GB" sz="1800" noProof="0" dirty="0"/>
              <a:t>SIMS - CIEMAT</a:t>
            </a:r>
          </a:p>
          <a:p>
            <a:pPr marL="360000" indent="-180000">
              <a:spcAft>
                <a:spcPts val="1000"/>
              </a:spcAft>
              <a:buFont typeface="Courier New" panose="02070309020205020404" pitchFamily="49" charset="0"/>
              <a:buChar char="o"/>
            </a:pPr>
            <a:r>
              <a:rPr lang="en-GB" sz="1800" noProof="0" dirty="0"/>
              <a:t>Raman and XPS - Aix Marseille Université</a:t>
            </a:r>
          </a:p>
          <a:p>
            <a:pPr marL="0" indent="0">
              <a:spcAft>
                <a:spcPts val="200"/>
              </a:spcAft>
              <a:buNone/>
            </a:pPr>
            <a:r>
              <a:rPr lang="en-GB" sz="2000" b="1" noProof="0" dirty="0">
                <a:solidFill>
                  <a:srgbClr val="FF0000"/>
                </a:solidFill>
              </a:rPr>
              <a:t>Analysis of B layers exposed to D plasma of GyM in 2025</a:t>
            </a:r>
            <a:endParaRPr lang="en-GB" sz="2000" noProof="0" dirty="0">
              <a:highlight>
                <a:srgbClr val="00FF00"/>
              </a:highlight>
            </a:endParaRPr>
          </a:p>
          <a:p>
            <a:pPr marL="180000" lvl="1" indent="-180000">
              <a:buFont typeface="Arial" panose="020B0604020202020204" pitchFamily="34" charset="0"/>
              <a:buChar char="•"/>
            </a:pPr>
            <a:r>
              <a:rPr lang="en-GB" sz="1800" noProof="0" dirty="0"/>
              <a:t>Completion of the analysis with </a:t>
            </a:r>
            <a:r>
              <a:rPr lang="en-GB" sz="1800" b="1" noProof="0" dirty="0"/>
              <a:t>SEM</a:t>
            </a:r>
            <a:r>
              <a:rPr lang="en-GB" sz="1800" noProof="0" dirty="0"/>
              <a:t> investigation of surface structure changes </a:t>
            </a:r>
          </a:p>
          <a:p>
            <a:pPr marL="180000" lvl="1" indent="0">
              <a:spcAft>
                <a:spcPts val="500"/>
              </a:spcAft>
              <a:buNone/>
            </a:pPr>
            <a:r>
              <a:rPr lang="en-GB" sz="1800" noProof="0" dirty="0"/>
              <a:t>(in-house or </a:t>
            </a:r>
            <a:r>
              <a:rPr lang="en-GB" sz="1800" noProof="0" dirty="0" err="1"/>
              <a:t>EUROfusion</a:t>
            </a:r>
            <a:r>
              <a:rPr lang="en-GB" sz="1800" noProof="0" dirty="0"/>
              <a:t> partner laboratories) </a:t>
            </a:r>
          </a:p>
        </p:txBody>
      </p:sp>
      <p:sp>
        <p:nvSpPr>
          <p:cNvPr id="13" name="Footer Placeholder 7">
            <a:extLst>
              <a:ext uri="{FF2B5EF4-FFF2-40B4-BE49-F238E27FC236}">
                <a16:creationId xmlns:a16="http://schemas.microsoft.com/office/drawing/2014/main" id="{2D3C360B-7251-3C8A-FF1E-F0F6BC081F84}"/>
              </a:ext>
            </a:extLst>
          </p:cNvPr>
          <p:cNvSpPr>
            <a:spLocks noGrp="1"/>
          </p:cNvSpPr>
          <p:nvPr>
            <p:ph type="ftr" sz="quarter" idx="11"/>
          </p:nvPr>
        </p:nvSpPr>
        <p:spPr bwMode="auto">
          <a:xfrm>
            <a:off x="825624" y="6555770"/>
            <a:ext cx="5400000" cy="329614"/>
          </a:xfrm>
          <a:prstGeom prst="rect">
            <a:avLst/>
          </a:prstGeom>
        </p:spPr>
        <p:txBody>
          <a:bodyPr anchor="t"/>
          <a:lstStyle>
            <a:lvl1pPr algn="l">
              <a:defRPr sz="1200">
                <a:solidFill>
                  <a:schemeClr val="bg1"/>
                </a:solidFill>
              </a:defRPr>
            </a:lvl1pPr>
          </a:lstStyle>
          <a:p>
            <a:pPr algn="l">
              <a:defRPr/>
            </a:pPr>
            <a:r>
              <a:rPr lang="en-US" dirty="0">
                <a:solidFill>
                  <a:prstClr val="white"/>
                </a:solidFill>
              </a:rPr>
              <a:t>A. Uccello | WP-PWIE SP B - kick-off meeting 2026 | 29 April 2026</a:t>
            </a:r>
            <a:endParaRPr lang="en-US" dirty="0"/>
          </a:p>
        </p:txBody>
      </p:sp>
      <p:sp>
        <p:nvSpPr>
          <p:cNvPr id="14" name="Slide Number Placeholder 8">
            <a:extLst>
              <a:ext uri="{FF2B5EF4-FFF2-40B4-BE49-F238E27FC236}">
                <a16:creationId xmlns:a16="http://schemas.microsoft.com/office/drawing/2014/main" id="{000F59DE-F474-4328-1D6A-10289CA49BD4}"/>
              </a:ext>
            </a:extLst>
          </p:cNvPr>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4</a:t>
            </a:fld>
            <a:endParaRPr lang="en-GB" dirty="0">
              <a:solidFill>
                <a:prstClr val="white"/>
              </a:solidFill>
            </a:endParaRPr>
          </a:p>
        </p:txBody>
      </p:sp>
    </p:spTree>
    <p:extLst>
      <p:ext uri="{BB962C8B-B14F-4D97-AF65-F5344CB8AC3E}">
        <p14:creationId xmlns:p14="http://schemas.microsoft.com/office/powerpoint/2010/main" val="14581781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12298</TotalTime>
  <Words>594</Words>
  <Application>Microsoft Macintosh PowerPoint</Application>
  <PresentationFormat>Widescreen</PresentationFormat>
  <Paragraphs>91</Paragraphs>
  <Slides>4</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4</vt:i4>
      </vt:variant>
    </vt:vector>
  </HeadingPairs>
  <TitlesOfParts>
    <vt:vector size="12" baseType="lpstr">
      <vt:lpstr>Aptos</vt:lpstr>
      <vt:lpstr>Aptos Display</vt:lpstr>
      <vt:lpstr>Arial</vt:lpstr>
      <vt:lpstr>Calibri</vt:lpstr>
      <vt:lpstr>Courier New</vt:lpstr>
      <vt:lpstr>Times New Roman</vt:lpstr>
      <vt:lpstr>Wingdings</vt:lpstr>
      <vt:lpstr>Office Theme</vt:lpstr>
      <vt:lpstr>Presentazione standard di PowerPoint</vt:lpstr>
      <vt:lpstr>SP B.1 &amp; 2 - Plans for BiGyM and PWI experiments therein</vt:lpstr>
      <vt:lpstr>SP B.1 &amp; 2 - Plans for BiGyM and PWI experiments therein</vt:lpstr>
      <vt:lpstr>SP B.1 &amp; 2 - Plans for BiGyM and PWI experiments therein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Hakola Antti</dc:creator>
  <cp:lastModifiedBy>UCCELLO Andrea</cp:lastModifiedBy>
  <cp:revision>3</cp:revision>
  <dcterms:created xsi:type="dcterms:W3CDTF">2025-10-20T14:18:08Z</dcterms:created>
  <dcterms:modified xsi:type="dcterms:W3CDTF">2026-04-29T10:29:46Z</dcterms:modified>
</cp:coreProperties>
</file>