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4" r:id="rId2"/>
  </p:sldMasterIdLst>
  <p:notesMasterIdLst>
    <p:notesMasterId r:id="rId6"/>
  </p:notesMasterIdLst>
  <p:sldIdLst>
    <p:sldId id="257" r:id="rId3"/>
    <p:sldId id="272" r:id="rId4"/>
    <p:sldId id="30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5173871-E028-4EB1-8806-8E831F6B58B1}">
          <p14:sldIdLst>
            <p14:sldId id="257"/>
            <p14:sldId id="272"/>
            <p14:sldId id="30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6E68"/>
    <a:srgbClr val="006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2" autoAdjust="0"/>
    <p:restoredTop sz="97432" autoAdjust="0"/>
  </p:normalViewPr>
  <p:slideViewPr>
    <p:cSldViewPr snapToGrid="0">
      <p:cViewPr>
        <p:scale>
          <a:sx n="118" d="100"/>
          <a:sy n="118" d="100"/>
        </p:scale>
        <p:origin x="1752" y="984"/>
      </p:cViewPr>
      <p:guideLst>
        <p:guide orient="horz" pos="2160"/>
        <p:guide pos="3840"/>
      </p:guideLst>
    </p:cSldViewPr>
  </p:slideViewPr>
  <p:notesTextViewPr>
    <p:cViewPr>
      <p:scale>
        <a:sx n="3" d="2"/>
        <a:sy n="3" d="2"/>
      </p:scale>
      <p:origin x="0" y="0"/>
    </p:cViewPr>
  </p:notesTextViewPr>
  <p:notesViewPr>
    <p:cSldViewPr snapToGrid="0">
      <p:cViewPr varScale="1">
        <p:scale>
          <a:sx n="128" d="100"/>
          <a:sy n="128" d="100"/>
        </p:scale>
        <p:origin x="3912"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29.04.2026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CC85E968-FCE0-431C-99B4-EC8EA971DFFE}" type="slidenum">
              <a:rPr lang="de-DE" smtClean="0"/>
              <a:t>2</a:t>
            </a:fld>
            <a:endParaRPr lang="de-DE"/>
          </a:p>
        </p:txBody>
      </p:sp>
    </p:spTree>
    <p:extLst>
      <p:ext uri="{BB962C8B-B14F-4D97-AF65-F5344CB8AC3E}">
        <p14:creationId xmlns:p14="http://schemas.microsoft.com/office/powerpoint/2010/main" val="3037519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8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0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a:t>F. Maragkos | WPPWIE SPB kick-off meeting | 29.04.2026</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IPP bo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a:t>Short title goes here</a:t>
            </a:r>
            <a:endParaRPr lang="de-DE" dirty="0"/>
          </a:p>
        </p:txBody>
      </p:sp>
      <p:sp>
        <p:nvSpPr>
          <p:cNvPr id="6" name="Fußzeilenplatzhalter 5"/>
          <p:cNvSpPr>
            <a:spLocks noGrp="1"/>
          </p:cNvSpPr>
          <p:nvPr>
            <p:ph type="ftr" sz="quarter" idx="11"/>
          </p:nvPr>
        </p:nvSpPr>
        <p:spPr/>
        <p:txBody>
          <a:bodyPr/>
          <a:lstStyle/>
          <a:p>
            <a:r>
              <a:rPr lang="de-DE"/>
              <a:t>Max-Planck-Institut für Plasmaphysik | Author Name | Date</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dirty="0"/>
          </a:p>
        </p:txBody>
      </p:sp>
      <p:pic>
        <p:nvPicPr>
          <p:cNvPr id="12" name="Grafik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1606872314"/>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guide id="3" orient="horz" pos="12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2309272461"/>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23952926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275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5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a:t>F. Maragkos | WPPWIE SPB kick-off meeting | 29.04.2026</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037685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6294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78"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Titelmasterformat durch Klicken bearbeiten</a:t>
            </a:r>
          </a:p>
        </p:txBody>
      </p:sp>
      <p:sp>
        <p:nvSpPr>
          <p:cNvPr id="2" name="Datumsplatzhalter 1"/>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4153087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a:t>F. Maragkos | WPPWIE SPB kick-off meeting | 29.04.2026</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033371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484898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811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0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23192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a:t>
            </a:fld>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535600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2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797742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681784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5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a:t>F. Maragkos | WPPWIE SPB kick-off meeting | 29.04.2026</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16969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74" y="6022938"/>
            <a:ext cx="10113954" cy="566770"/>
            <a:chOff x="515924" y="5792918"/>
            <a:chExt cx="9461999" cy="566770"/>
          </a:xfrm>
        </p:grpSpPr>
        <p:pic>
          <p:nvPicPr>
            <p:cNvPr id="22" name="Grafik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a:t>Titelmasterformat durch Klicken bearbeiten</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0"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a:t>Titelmasterformat durch Klicken bearbeiten</a:t>
            </a:r>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4"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Titelmasterformat durch Klicken bearbeiten</a:t>
            </a:r>
          </a:p>
        </p:txBody>
      </p:sp>
      <p:sp>
        <p:nvSpPr>
          <p:cNvPr id="2" name="Datumsplatzhalter 1"/>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a:t>F. Maragkos | WPPWIE SPB kick-off meeting | 29.04.2026</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5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a:t>F. Maragkos | WPPWIE SPB kick-off meeting | 29.04.2026</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ags" Target="../tags/tag13.xml"/><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vmlDrawing" Target="../drawings/vmlDrawing7.vml"/><Relationship Id="rId5" Type="http://schemas.openxmlformats.org/officeDocument/2006/relationships/slideLayout" Target="../slideLayouts/slideLayout17.xml"/><Relationship Id="rId15" Type="http://schemas.openxmlformats.org/officeDocument/2006/relationships/oleObject" Target="../embeddings/oleObject1.bin"/><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8"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a:t>F. Maragkos | WPPWIE SPB kick-off meeting | 29.04.2026</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664" r:id="rId6"/>
    <p:sldLayoutId id="2147483696" r:id="rId7"/>
    <p:sldLayoutId id="2147483667" r:id="rId8"/>
    <p:sldLayoutId id="2147483700" r:id="rId9"/>
    <p:sldLayoutId id="2147483711" r:id="rId10"/>
    <p:sldLayoutId id="2147483701" r:id="rId11"/>
    <p:sldLayoutId id="2147483727" r:id="rId12"/>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2"/>
            </p:custDataLst>
            <p:extLst>
              <p:ext uri="{D42A27DB-BD31-4B8C-83A1-F6EECF244321}">
                <p14:modId xmlns:p14="http://schemas.microsoft.com/office/powerpoint/2010/main" val="3728219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30" name="think-cell Folie" r:id="rId15" imgW="384" imgH="385" progId="TCLayout.ActiveDocument.1">
                  <p:embed/>
                </p:oleObj>
              </mc:Choice>
              <mc:Fallback>
                <p:oleObj name="think-cell Folie" r:id="rId15"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a:t>F. Maragkos | WPPWIE SPB kick-off meeting | 29.04.2026</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1" i="0" u="none" strike="noStrike" kern="600" cap="none" spc="40" normalizeH="0" baseline="0" noProof="0" dirty="0">
                <a:ln>
                  <a:noFill/>
                </a:ln>
                <a:solidFill>
                  <a:srgbClr val="005555"/>
                </a:solidFill>
                <a:effectLst/>
                <a:uLnTx/>
                <a:uFillTx/>
                <a:latin typeface="+mn-lt"/>
                <a:ea typeface="+mn-ea"/>
                <a:cs typeface="+mn-cs"/>
              </a:rPr>
              <a:t>Ebene 1: Headlines</a:t>
            </a:r>
          </a:p>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2: Fließtext</a:t>
            </a:r>
          </a:p>
          <a:p>
            <a:pPr marL="179388" marR="0" lvl="2"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1" i="0" u="none" strike="noStrike" kern="400" cap="none" spc="40" normalizeH="0" baseline="0" noProof="0" dirty="0">
                <a:ln>
                  <a:noFill/>
                </a:ln>
                <a:solidFill>
                  <a:srgbClr val="29485D"/>
                </a:solidFill>
                <a:effectLst/>
                <a:uLnTx/>
                <a:uFillTx/>
                <a:latin typeface="+mn-lt"/>
                <a:ea typeface="+mn-ea"/>
                <a:cs typeface="+mn-cs"/>
              </a:rPr>
              <a:t>Ebene 3: Stichpunkte</a:t>
            </a:r>
          </a:p>
          <a:p>
            <a:pPr marL="179388" marR="0" lvl="3"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4: Stichpunkte hervorgehoben</a:t>
            </a:r>
          </a:p>
          <a:p>
            <a:pPr marL="357188" marR="0" lvl="4"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5: Stichpunkte eingerückt</a:t>
            </a:r>
          </a:p>
          <a:p>
            <a:pPr marL="645750" marR="0" lvl="5"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a:pPr>
            <a:r>
              <a:rPr kumimoji="0" lang="de-DE" sz="1800" b="0" i="0" u="none" strike="noStrike" kern="600" cap="none" spc="40" normalizeH="0" baseline="0" noProof="0" dirty="0">
                <a:ln>
                  <a:noFill/>
                </a:ln>
                <a:solidFill>
                  <a:srgbClr val="000000"/>
                </a:solidFill>
                <a:effectLst/>
                <a:uLnTx/>
                <a:uFillTx/>
                <a:latin typeface="+mn-lt"/>
                <a:ea typeface="+mn-ea"/>
                <a:cs typeface="+mn-cs"/>
              </a:rPr>
              <a:t>Ebene 6: Stichpunkte weiter eingerückt</a:t>
            </a:r>
          </a:p>
          <a:p>
            <a:pPr marL="0" marR="0" lvl="6"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a:pPr>
            <a:r>
              <a:rPr kumimoji="0" lang="de-DE" sz="1500" b="0" i="1" u="none" strike="noStrike" kern="600" cap="none" spc="40" normalizeH="0" baseline="0" noProof="0" dirty="0">
                <a:ln>
                  <a:noFill/>
                </a:ln>
                <a:solidFill>
                  <a:srgbClr val="005555"/>
                </a:solidFill>
                <a:effectLst/>
                <a:uLnTx/>
                <a:uFillTx/>
                <a:latin typeface="+mn-lt"/>
                <a:ea typeface="+mn-ea"/>
                <a:cs typeface="+mn-cs"/>
              </a:rPr>
              <a:t>Ebene 7: Zusatzinfo</a:t>
            </a:r>
          </a:p>
          <a:p>
            <a:pPr marL="0" marR="0" lvl="7" indent="0" algn="l" defTabSz="914400" rtl="0" eaLnBrk="1" fontAlgn="auto" latinLnBrk="0" hangingPunct="1">
              <a:lnSpc>
                <a:spcPct val="100000"/>
              </a:lnSpc>
              <a:spcBef>
                <a:spcPts val="525"/>
              </a:spcBef>
              <a:spcAft>
                <a:spcPts val="0"/>
              </a:spcAft>
              <a:buClrTx/>
              <a:buSzPct val="110000"/>
              <a:buFont typeface=".SF NS Symbols Regular"/>
              <a:buNone/>
              <a:tabLst/>
              <a:defRPr/>
            </a:pPr>
            <a:r>
              <a:rPr kumimoji="0" lang="de-DE" sz="1000" b="0" i="1" u="none" strike="noStrike" kern="600" cap="none" spc="120" normalizeH="0" baseline="0" noProof="0" dirty="0">
                <a:ln>
                  <a:noFill/>
                </a:ln>
                <a:solidFill>
                  <a:srgbClr val="000000">
                    <a:lumMod val="50000"/>
                    <a:lumOff val="50000"/>
                  </a:srgbClr>
                </a:solidFill>
                <a:effectLst/>
                <a:uLnTx/>
                <a:uFillTx/>
                <a:latin typeface="+mn-lt"/>
                <a:ea typeface="+mn-ea"/>
                <a:cs typeface="+mn-cs"/>
              </a:rPr>
              <a:t>Ebene 8: Bildunterschrift</a:t>
            </a:r>
          </a:p>
          <a:p>
            <a:pPr lvl="0"/>
            <a:endParaRPr lang="de-DE" dirty="0"/>
          </a:p>
        </p:txBody>
      </p:sp>
    </p:spTree>
    <p:extLst>
      <p:ext uri="{BB962C8B-B14F-4D97-AF65-F5344CB8AC3E}">
        <p14:creationId xmlns:p14="http://schemas.microsoft.com/office/powerpoint/2010/main" val="16070658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0" r:id="rId4"/>
    <p:sldLayoutId id="2147483721" r:id="rId5"/>
    <p:sldLayoutId id="2147483722" r:id="rId6"/>
    <p:sldLayoutId id="2147483723" r:id="rId7"/>
    <p:sldLayoutId id="2147483724" r:id="rId8"/>
    <p:sldLayoutId id="2147483725" r:id="rId9"/>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400" spc="40" baseline="0">
          <a:solidFill>
            <a:schemeClr val="accent3"/>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kern="600" spc="40" baseline="0">
          <a:solidFill>
            <a:schemeClr val="tx1"/>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lang="de-DE" sz="1800" b="0" i="0" kern="600" spc="40" baseline="0" dirty="0" smtClean="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0.tif"/><Relationship Id="rId3" Type="http://schemas.openxmlformats.org/officeDocument/2006/relationships/oleObject" Target="../embeddings/oleObject4.bin"/><Relationship Id="rId7" Type="http://schemas.openxmlformats.org/officeDocument/2006/relationships/image" Target="../media/image19.tif"/><Relationship Id="rId2" Type="http://schemas.openxmlformats.org/officeDocument/2006/relationships/slideLayout" Target="../slideLayouts/slideLayout5.xml"/><Relationship Id="rId1" Type="http://schemas.openxmlformats.org/officeDocument/2006/relationships/vmlDrawing" Target="../drawings/vmlDrawing13.vml"/><Relationship Id="rId6" Type="http://schemas.openxmlformats.org/officeDocument/2006/relationships/image" Target="../media/image18.tif"/><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emf"/><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a:t>M. Mayer, M. </a:t>
            </a:r>
            <a:r>
              <a:rPr lang="en-GB" dirty="0" err="1"/>
              <a:t>Balden</a:t>
            </a:r>
            <a:r>
              <a:rPr lang="en-GB" dirty="0"/>
              <a:t>, </a:t>
            </a:r>
            <a:r>
              <a:rPr lang="en-GB" dirty="0" err="1"/>
              <a:t>C.P.Dhard</a:t>
            </a:r>
            <a:r>
              <a:rPr lang="en-GB" dirty="0"/>
              <a:t>, F. Maragkos</a:t>
            </a:r>
          </a:p>
        </p:txBody>
      </p:sp>
      <p:sp>
        <p:nvSpPr>
          <p:cNvPr id="7" name="Titel 6"/>
          <p:cNvSpPr>
            <a:spLocks noGrp="1"/>
          </p:cNvSpPr>
          <p:nvPr>
            <p:ph type="title"/>
          </p:nvPr>
        </p:nvSpPr>
        <p:spPr/>
        <p:txBody>
          <a:bodyPr/>
          <a:lstStyle/>
          <a:p>
            <a:r>
              <a:rPr lang="en-GB" dirty="0"/>
              <a:t>Continuation of on-going projects and new planned studies in 2026 for W7-X</a:t>
            </a:r>
          </a:p>
        </p:txBody>
      </p:sp>
    </p:spTree>
    <p:extLst>
      <p:ext uri="{BB962C8B-B14F-4D97-AF65-F5344CB8AC3E}">
        <p14:creationId xmlns:p14="http://schemas.microsoft.com/office/powerpoint/2010/main" val="49350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93946-4D0D-4D4D-8BA7-32FE75EB54D6}"/>
              </a:ext>
            </a:extLst>
          </p:cNvPr>
          <p:cNvSpPr>
            <a:spLocks noGrp="1"/>
          </p:cNvSpPr>
          <p:nvPr>
            <p:ph type="title"/>
          </p:nvPr>
        </p:nvSpPr>
        <p:spPr>
          <a:xfrm>
            <a:off x="270712" y="236788"/>
            <a:ext cx="10001086" cy="894416"/>
          </a:xfrm>
        </p:spPr>
        <p:txBody>
          <a:bodyPr/>
          <a:lstStyle/>
          <a:p>
            <a:r>
              <a:rPr lang="en-US" dirty="0"/>
              <a:t>Measurement of charge-exchange (CX) fluxes and determination of the corresponding energy distributions in W7-X</a:t>
            </a:r>
            <a:endParaRPr lang="de-DE" dirty="0"/>
          </a:p>
        </p:txBody>
      </p:sp>
      <p:sp>
        <p:nvSpPr>
          <p:cNvPr id="4" name="Inhaltsplatzhalter 1">
            <a:extLst>
              <a:ext uri="{FF2B5EF4-FFF2-40B4-BE49-F238E27FC236}">
                <a16:creationId xmlns:a16="http://schemas.microsoft.com/office/drawing/2014/main" id="{2B419068-FDF5-4AA0-95B5-5DC6AD183906}"/>
              </a:ext>
            </a:extLst>
          </p:cNvPr>
          <p:cNvSpPr txBox="1">
            <a:spLocks/>
          </p:cNvSpPr>
          <p:nvPr/>
        </p:nvSpPr>
        <p:spPr>
          <a:xfrm>
            <a:off x="288304" y="936467"/>
            <a:ext cx="8251619" cy="1901124"/>
          </a:xfrm>
          <a:prstGeom prst="rect">
            <a:avLst/>
          </a:prstGeom>
        </p:spPr>
        <p:txBody>
          <a:bodyPr vert="horz" lIns="0" tIns="45720" rIns="0" bIns="45720" rtlCol="0">
            <a:no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lnSpc>
                <a:spcPct val="200000"/>
              </a:lnSpc>
            </a:pPr>
            <a:r>
              <a:rPr lang="en-US" sz="1200" dirty="0">
                <a:latin typeface="Century Gothic" panose="020B0502020202020204" pitchFamily="34" charset="0"/>
              </a:rPr>
              <a:t>H</a:t>
            </a:r>
            <a:r>
              <a:rPr lang="en-US" sz="1200" baseline="30000" dirty="0">
                <a:latin typeface="Century Gothic" panose="020B0502020202020204" pitchFamily="34" charset="0"/>
              </a:rPr>
              <a:t>+</a:t>
            </a:r>
            <a:r>
              <a:rPr lang="en-US" sz="1200" dirty="0">
                <a:latin typeface="Century Gothic" panose="020B0502020202020204" pitchFamily="34" charset="0"/>
              </a:rPr>
              <a:t> (fast) + H</a:t>
            </a:r>
            <a:r>
              <a:rPr lang="en-US" sz="1200" baseline="30000" dirty="0">
                <a:latin typeface="Century Gothic" panose="020B0502020202020204" pitchFamily="34" charset="0"/>
              </a:rPr>
              <a:t>0</a:t>
            </a:r>
            <a:r>
              <a:rPr lang="en-US" sz="1200" dirty="0">
                <a:latin typeface="Century Gothic" panose="020B0502020202020204" pitchFamily="34" charset="0"/>
              </a:rPr>
              <a:t> (slow) </a:t>
            </a:r>
            <a:r>
              <a:rPr lang="en-US" sz="1200" dirty="0">
                <a:latin typeface="Century Gothic" panose="020B0502020202020204" pitchFamily="34" charset="0"/>
                <a:sym typeface="Wingdings" panose="05000000000000000000" pitchFamily="2" charset="2"/>
              </a:rPr>
              <a:t> H</a:t>
            </a:r>
            <a:r>
              <a:rPr lang="en-US" sz="1200" baseline="30000" dirty="0">
                <a:latin typeface="Century Gothic" panose="020B0502020202020204" pitchFamily="34" charset="0"/>
                <a:sym typeface="Wingdings" panose="05000000000000000000" pitchFamily="2" charset="2"/>
              </a:rPr>
              <a:t>0</a:t>
            </a:r>
            <a:r>
              <a:rPr lang="en-US" sz="1200" dirty="0">
                <a:latin typeface="Century Gothic" panose="020B0502020202020204" pitchFamily="34" charset="0"/>
                <a:sym typeface="Wingdings" panose="05000000000000000000" pitchFamily="2" charset="2"/>
              </a:rPr>
              <a:t> (fast) + H</a:t>
            </a:r>
            <a:r>
              <a:rPr lang="en-US" sz="1200" baseline="30000" dirty="0">
                <a:latin typeface="Century Gothic" panose="020B0502020202020204" pitchFamily="34" charset="0"/>
                <a:sym typeface="Wingdings" panose="05000000000000000000" pitchFamily="2" charset="2"/>
              </a:rPr>
              <a:t>+</a:t>
            </a:r>
            <a:r>
              <a:rPr lang="en-US" sz="1200" dirty="0">
                <a:latin typeface="Century Gothic" panose="020B0502020202020204" pitchFamily="34" charset="0"/>
                <a:sym typeface="Wingdings" panose="05000000000000000000" pitchFamily="2" charset="2"/>
              </a:rPr>
              <a:t> (slow)</a:t>
            </a:r>
            <a:r>
              <a:rPr lang="en-US" sz="1200" dirty="0">
                <a:latin typeface="Century Gothic" panose="020B0502020202020204" pitchFamily="34" charset="0"/>
              </a:rPr>
              <a:t> </a:t>
            </a:r>
            <a:endParaRPr lang="en-US" sz="1200" b="0" dirty="0">
              <a:solidFill>
                <a:schemeClr val="tx1"/>
              </a:solidFill>
              <a:latin typeface="Century Gothic" panose="020B0502020202020204" pitchFamily="34" charset="0"/>
              <a:sym typeface="Wingdings" panose="05000000000000000000" pitchFamily="2" charset="2"/>
            </a:endParaRPr>
          </a:p>
          <a:p>
            <a:pPr marL="285750" indent="-285750">
              <a:lnSpc>
                <a:spcPct val="200000"/>
              </a:lnSpc>
              <a:buFont typeface="Wingdings" panose="05000000000000000000" pitchFamily="2" charset="2"/>
              <a:buChar char="à"/>
            </a:pPr>
            <a:r>
              <a:rPr lang="en-US" sz="1200" b="0" dirty="0">
                <a:solidFill>
                  <a:schemeClr val="tx1"/>
                </a:solidFill>
                <a:latin typeface="Century Gothic" panose="020B0502020202020204" pitchFamily="34" charset="0"/>
                <a:sym typeface="Wingdings" panose="05000000000000000000" pitchFamily="2" charset="2"/>
              </a:rPr>
              <a:t> Energetic plasma ions capture electrons from neutral gas atoms </a:t>
            </a:r>
          </a:p>
          <a:p>
            <a:pPr marL="285750" indent="-285750">
              <a:lnSpc>
                <a:spcPct val="200000"/>
              </a:lnSpc>
              <a:buFont typeface="Wingdings" panose="05000000000000000000" pitchFamily="2" charset="2"/>
              <a:buChar char="à"/>
            </a:pPr>
            <a:r>
              <a:rPr lang="en-US" sz="1200" b="0" dirty="0">
                <a:solidFill>
                  <a:schemeClr val="tx1"/>
                </a:solidFill>
                <a:latin typeface="Century Gothic" panose="020B0502020202020204" pitchFamily="34" charset="0"/>
                <a:sym typeface="Wingdings" panose="05000000000000000000" pitchFamily="2" charset="2"/>
              </a:rPr>
              <a:t> </a:t>
            </a:r>
            <a:r>
              <a:rPr lang="en-US" sz="1200" b="0" dirty="0">
                <a:solidFill>
                  <a:schemeClr val="accent5">
                    <a:lumMod val="75000"/>
                  </a:schemeClr>
                </a:solidFill>
                <a:latin typeface="Century Gothic" panose="020B0502020202020204" pitchFamily="34" charset="0"/>
                <a:sym typeface="Wingdings" panose="05000000000000000000" pitchFamily="2" charset="2"/>
              </a:rPr>
              <a:t>Fast neutral particles </a:t>
            </a:r>
            <a:r>
              <a:rPr lang="en-US" sz="1200" b="0" dirty="0">
                <a:solidFill>
                  <a:schemeClr val="tx1"/>
                </a:solidFill>
                <a:latin typeface="Century Gothic" panose="020B0502020202020204" pitchFamily="34" charset="0"/>
                <a:sym typeface="Wingdings" panose="05000000000000000000" pitchFamily="2" charset="2"/>
              </a:rPr>
              <a:t>not confined by magnetic field cause </a:t>
            </a:r>
            <a:r>
              <a:rPr lang="en-US" sz="1200" b="0" u="sng" dirty="0">
                <a:solidFill>
                  <a:schemeClr val="tx1"/>
                </a:solidFill>
                <a:latin typeface="Century Gothic" panose="020B0502020202020204" pitchFamily="34" charset="0"/>
                <a:sym typeface="Wingdings" panose="05000000000000000000" pitchFamily="2" charset="2"/>
              </a:rPr>
              <a:t>erosion, implantation at the vessel walls</a:t>
            </a:r>
            <a:endParaRPr lang="en-US" sz="1050" b="0" dirty="0">
              <a:solidFill>
                <a:schemeClr val="tx1"/>
              </a:solidFill>
              <a:latin typeface="Century Gothic" panose="020B0502020202020204" pitchFamily="34" charset="0"/>
              <a:sym typeface="Wingdings" panose="05000000000000000000" pitchFamily="2" charset="2"/>
            </a:endParaRPr>
          </a:p>
          <a:p>
            <a:pPr marL="285750" indent="-285750">
              <a:lnSpc>
                <a:spcPct val="200000"/>
              </a:lnSpc>
              <a:buFont typeface="Wingdings" panose="05000000000000000000" pitchFamily="2" charset="2"/>
              <a:buChar char="à"/>
            </a:pPr>
            <a:r>
              <a:rPr lang="en-US" sz="1200" b="0" dirty="0">
                <a:solidFill>
                  <a:schemeClr val="tx1"/>
                </a:solidFill>
                <a:latin typeface="Century Gothic" panose="020B0502020202020204" pitchFamily="34" charset="0"/>
                <a:sym typeface="Wingdings" panose="05000000000000000000" pitchFamily="2" charset="2"/>
              </a:rPr>
              <a:t>Energy range: few hundred eV to few keV, penetration depth of a few nm, few previous studies</a:t>
            </a:r>
          </a:p>
        </p:txBody>
      </p:sp>
      <p:pic>
        <p:nvPicPr>
          <p:cNvPr id="5" name="Grafik 4">
            <a:extLst>
              <a:ext uri="{FF2B5EF4-FFF2-40B4-BE49-F238E27FC236}">
                <a16:creationId xmlns:a16="http://schemas.microsoft.com/office/drawing/2014/main" id="{626AF04B-1BC5-4D84-BEAE-91F5B5F4A341}"/>
              </a:ext>
            </a:extLst>
          </p:cNvPr>
          <p:cNvPicPr>
            <a:picLocks noChangeAspect="1"/>
          </p:cNvPicPr>
          <p:nvPr/>
        </p:nvPicPr>
        <p:blipFill rotWithShape="1">
          <a:blip r:embed="rId3"/>
          <a:srcRect t="3879" r="2500"/>
          <a:stretch/>
        </p:blipFill>
        <p:spPr>
          <a:xfrm>
            <a:off x="8684235" y="1087255"/>
            <a:ext cx="3175125" cy="2161043"/>
          </a:xfrm>
          <a:prstGeom prst="rect">
            <a:avLst/>
          </a:prstGeom>
        </p:spPr>
      </p:pic>
      <p:grpSp>
        <p:nvGrpSpPr>
          <p:cNvPr id="6" name="Gruppieren 32">
            <a:extLst>
              <a:ext uri="{FF2B5EF4-FFF2-40B4-BE49-F238E27FC236}">
                <a16:creationId xmlns:a16="http://schemas.microsoft.com/office/drawing/2014/main" id="{86DF24CB-B223-42E2-9EA6-B9CC572E4634}"/>
              </a:ext>
            </a:extLst>
          </p:cNvPr>
          <p:cNvGrpSpPr/>
          <p:nvPr/>
        </p:nvGrpSpPr>
        <p:grpSpPr>
          <a:xfrm>
            <a:off x="8474547" y="4714582"/>
            <a:ext cx="3426006" cy="1959902"/>
            <a:chOff x="5988271" y="1826553"/>
            <a:chExt cx="6034433" cy="2352871"/>
          </a:xfrm>
        </p:grpSpPr>
        <p:sp>
          <p:nvSpPr>
            <p:cNvPr id="7" name="Rechteck 3">
              <a:extLst>
                <a:ext uri="{FF2B5EF4-FFF2-40B4-BE49-F238E27FC236}">
                  <a16:creationId xmlns:a16="http://schemas.microsoft.com/office/drawing/2014/main" id="{BA2B067B-C0B7-4459-B6CC-9F19E32B9C12}"/>
                </a:ext>
              </a:extLst>
            </p:cNvPr>
            <p:cNvSpPr/>
            <p:nvPr/>
          </p:nvSpPr>
          <p:spPr>
            <a:xfrm>
              <a:off x="7671547" y="1828800"/>
              <a:ext cx="306007" cy="1863969"/>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8" name="Rechteck 4">
              <a:extLst>
                <a:ext uri="{FF2B5EF4-FFF2-40B4-BE49-F238E27FC236}">
                  <a16:creationId xmlns:a16="http://schemas.microsoft.com/office/drawing/2014/main" id="{CD279A1C-778A-4A33-ACAA-C912364CFF02}"/>
                </a:ext>
              </a:extLst>
            </p:cNvPr>
            <p:cNvSpPr/>
            <p:nvPr/>
          </p:nvSpPr>
          <p:spPr>
            <a:xfrm>
              <a:off x="7977554" y="1828800"/>
              <a:ext cx="2027058" cy="1863969"/>
            </a:xfrm>
            <a:prstGeom prst="rect">
              <a:avLst/>
            </a:prstGeom>
            <a:solidFill>
              <a:schemeClr val="bg1">
                <a:lumMod val="75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9" name="Rechteck 8">
              <a:extLst>
                <a:ext uri="{FF2B5EF4-FFF2-40B4-BE49-F238E27FC236}">
                  <a16:creationId xmlns:a16="http://schemas.microsoft.com/office/drawing/2014/main" id="{11D70D51-3FE3-40CB-8BBD-CAB9B9B37D02}"/>
                </a:ext>
              </a:extLst>
            </p:cNvPr>
            <p:cNvSpPr/>
            <p:nvPr/>
          </p:nvSpPr>
          <p:spPr>
            <a:xfrm>
              <a:off x="10002369" y="1826553"/>
              <a:ext cx="306007" cy="1863969"/>
            </a:xfrm>
            <a:prstGeom prst="rect">
              <a:avLst/>
            </a:prstGeom>
            <a:solidFill>
              <a:schemeClr val="accent5"/>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10" name="Rechteck 9">
              <a:extLst>
                <a:ext uri="{FF2B5EF4-FFF2-40B4-BE49-F238E27FC236}">
                  <a16:creationId xmlns:a16="http://schemas.microsoft.com/office/drawing/2014/main" id="{EC3C2438-231E-421F-8F53-27426199E719}"/>
                </a:ext>
              </a:extLst>
            </p:cNvPr>
            <p:cNvSpPr/>
            <p:nvPr/>
          </p:nvSpPr>
          <p:spPr>
            <a:xfrm>
              <a:off x="10301652" y="1826554"/>
              <a:ext cx="1721052" cy="1863969"/>
            </a:xfrm>
            <a:prstGeom prst="rect">
              <a:avLst/>
            </a:prstGeom>
            <a:solidFill>
              <a:schemeClr val="bg1">
                <a:lumMod val="50000"/>
              </a:schemeClr>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cxnSp>
          <p:nvCxnSpPr>
            <p:cNvPr id="11" name="Gerade Verbindung mit Pfeil 11">
              <a:extLst>
                <a:ext uri="{FF2B5EF4-FFF2-40B4-BE49-F238E27FC236}">
                  <a16:creationId xmlns:a16="http://schemas.microsoft.com/office/drawing/2014/main" id="{D30D3F92-29A5-48E5-B40D-3CB6A2178F24}"/>
                </a:ext>
              </a:extLst>
            </p:cNvPr>
            <p:cNvCxnSpPr/>
            <p:nvPr/>
          </p:nvCxnSpPr>
          <p:spPr>
            <a:xfrm>
              <a:off x="7113494" y="3307976"/>
              <a:ext cx="1324535" cy="0"/>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Freihandform 12">
              <a:extLst>
                <a:ext uri="{FF2B5EF4-FFF2-40B4-BE49-F238E27FC236}">
                  <a16:creationId xmlns:a16="http://schemas.microsoft.com/office/drawing/2014/main" id="{2C02B969-6A14-4DA4-9647-3B3CACFD8257}"/>
                </a:ext>
              </a:extLst>
            </p:cNvPr>
            <p:cNvSpPr/>
            <p:nvPr/>
          </p:nvSpPr>
          <p:spPr>
            <a:xfrm>
              <a:off x="8562502" y="3133165"/>
              <a:ext cx="1596760" cy="316006"/>
            </a:xfrm>
            <a:custGeom>
              <a:avLst/>
              <a:gdLst>
                <a:gd name="connsiteX0" fmla="*/ 0 w 1512794"/>
                <a:gd name="connsiteY0" fmla="*/ 194982 h 316006"/>
                <a:gd name="connsiteX1" fmla="*/ 47064 w 1512794"/>
                <a:gd name="connsiteY1" fmla="*/ 188259 h 316006"/>
                <a:gd name="connsiteX2" fmla="*/ 67235 w 1512794"/>
                <a:gd name="connsiteY2" fmla="*/ 174811 h 316006"/>
                <a:gd name="connsiteX3" fmla="*/ 87406 w 1512794"/>
                <a:gd name="connsiteY3" fmla="*/ 168088 h 316006"/>
                <a:gd name="connsiteX4" fmla="*/ 121023 w 1512794"/>
                <a:gd name="connsiteY4" fmla="*/ 134470 h 316006"/>
                <a:gd name="connsiteX5" fmla="*/ 141194 w 1512794"/>
                <a:gd name="connsiteY5" fmla="*/ 114300 h 316006"/>
                <a:gd name="connsiteX6" fmla="*/ 168088 w 1512794"/>
                <a:gd name="connsiteY6" fmla="*/ 73959 h 316006"/>
                <a:gd name="connsiteX7" fmla="*/ 181535 w 1512794"/>
                <a:gd name="connsiteY7" fmla="*/ 53788 h 316006"/>
                <a:gd name="connsiteX8" fmla="*/ 201706 w 1512794"/>
                <a:gd name="connsiteY8" fmla="*/ 33617 h 316006"/>
                <a:gd name="connsiteX9" fmla="*/ 262217 w 1512794"/>
                <a:gd name="connsiteY9" fmla="*/ 6723 h 316006"/>
                <a:gd name="connsiteX10" fmla="*/ 282388 w 1512794"/>
                <a:gd name="connsiteY10" fmla="*/ 0 h 316006"/>
                <a:gd name="connsiteX11" fmla="*/ 403411 w 1512794"/>
                <a:gd name="connsiteY11" fmla="*/ 6723 h 316006"/>
                <a:gd name="connsiteX12" fmla="*/ 423582 w 1512794"/>
                <a:gd name="connsiteY12" fmla="*/ 13447 h 316006"/>
                <a:gd name="connsiteX13" fmla="*/ 463923 w 1512794"/>
                <a:gd name="connsiteY13" fmla="*/ 40341 h 316006"/>
                <a:gd name="connsiteX14" fmla="*/ 484094 w 1512794"/>
                <a:gd name="connsiteY14" fmla="*/ 53788 h 316006"/>
                <a:gd name="connsiteX15" fmla="*/ 524435 w 1512794"/>
                <a:gd name="connsiteY15" fmla="*/ 114300 h 316006"/>
                <a:gd name="connsiteX16" fmla="*/ 537882 w 1512794"/>
                <a:gd name="connsiteY16" fmla="*/ 134470 h 316006"/>
                <a:gd name="connsiteX17" fmla="*/ 544606 w 1512794"/>
                <a:gd name="connsiteY17" fmla="*/ 154641 h 316006"/>
                <a:gd name="connsiteX18" fmla="*/ 571500 w 1512794"/>
                <a:gd name="connsiteY18" fmla="*/ 188259 h 316006"/>
                <a:gd name="connsiteX19" fmla="*/ 598394 w 1512794"/>
                <a:gd name="connsiteY19" fmla="*/ 248770 h 316006"/>
                <a:gd name="connsiteX20" fmla="*/ 618564 w 1512794"/>
                <a:gd name="connsiteY20" fmla="*/ 262217 h 316006"/>
                <a:gd name="connsiteX21" fmla="*/ 638735 w 1512794"/>
                <a:gd name="connsiteY21" fmla="*/ 282388 h 316006"/>
                <a:gd name="connsiteX22" fmla="*/ 679076 w 1512794"/>
                <a:gd name="connsiteY22" fmla="*/ 295835 h 316006"/>
                <a:gd name="connsiteX23" fmla="*/ 719417 w 1512794"/>
                <a:gd name="connsiteY23" fmla="*/ 316006 h 316006"/>
                <a:gd name="connsiteX24" fmla="*/ 793376 w 1512794"/>
                <a:gd name="connsiteY24" fmla="*/ 309282 h 316006"/>
                <a:gd name="connsiteX25" fmla="*/ 806823 w 1512794"/>
                <a:gd name="connsiteY25" fmla="*/ 289111 h 316006"/>
                <a:gd name="connsiteX26" fmla="*/ 826994 w 1512794"/>
                <a:gd name="connsiteY26" fmla="*/ 275664 h 316006"/>
                <a:gd name="connsiteX27" fmla="*/ 853888 w 1512794"/>
                <a:gd name="connsiteY27" fmla="*/ 235323 h 316006"/>
                <a:gd name="connsiteX28" fmla="*/ 894229 w 1512794"/>
                <a:gd name="connsiteY28" fmla="*/ 208429 h 316006"/>
                <a:gd name="connsiteX29" fmla="*/ 995082 w 1512794"/>
                <a:gd name="connsiteY29" fmla="*/ 215153 h 316006"/>
                <a:gd name="connsiteX30" fmla="*/ 1035423 w 1512794"/>
                <a:gd name="connsiteY30" fmla="*/ 242047 h 316006"/>
                <a:gd name="connsiteX31" fmla="*/ 1055594 w 1512794"/>
                <a:gd name="connsiteY31" fmla="*/ 248770 h 316006"/>
                <a:gd name="connsiteX32" fmla="*/ 1075764 w 1512794"/>
                <a:gd name="connsiteY32" fmla="*/ 262217 h 316006"/>
                <a:gd name="connsiteX33" fmla="*/ 1116106 w 1512794"/>
                <a:gd name="connsiteY33" fmla="*/ 295835 h 316006"/>
                <a:gd name="connsiteX34" fmla="*/ 1156447 w 1512794"/>
                <a:gd name="connsiteY34" fmla="*/ 309282 h 316006"/>
                <a:gd name="connsiteX35" fmla="*/ 1190064 w 1512794"/>
                <a:gd name="connsiteY35" fmla="*/ 302559 h 316006"/>
                <a:gd name="connsiteX36" fmla="*/ 1230406 w 1512794"/>
                <a:gd name="connsiteY36" fmla="*/ 275664 h 316006"/>
                <a:gd name="connsiteX37" fmla="*/ 1250576 w 1512794"/>
                <a:gd name="connsiteY37" fmla="*/ 248770 h 316006"/>
                <a:gd name="connsiteX38" fmla="*/ 1297641 w 1512794"/>
                <a:gd name="connsiteY38" fmla="*/ 188259 h 316006"/>
                <a:gd name="connsiteX39" fmla="*/ 1317811 w 1512794"/>
                <a:gd name="connsiteY39" fmla="*/ 181535 h 316006"/>
                <a:gd name="connsiteX40" fmla="*/ 1405217 w 1512794"/>
                <a:gd name="connsiteY40" fmla="*/ 188259 h 316006"/>
                <a:gd name="connsiteX41" fmla="*/ 1425388 w 1512794"/>
                <a:gd name="connsiteY41" fmla="*/ 201706 h 316006"/>
                <a:gd name="connsiteX42" fmla="*/ 1512794 w 1512794"/>
                <a:gd name="connsiteY42" fmla="*/ 215153 h 31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12794" h="316006">
                  <a:moveTo>
                    <a:pt x="0" y="194982"/>
                  </a:moveTo>
                  <a:cubicBezTo>
                    <a:pt x="15688" y="192741"/>
                    <a:pt x="31885" y="192813"/>
                    <a:pt x="47064" y="188259"/>
                  </a:cubicBezTo>
                  <a:cubicBezTo>
                    <a:pt x="54804" y="185937"/>
                    <a:pt x="60007" y="178425"/>
                    <a:pt x="67235" y="174811"/>
                  </a:cubicBezTo>
                  <a:cubicBezTo>
                    <a:pt x="73574" y="171641"/>
                    <a:pt x="80682" y="170329"/>
                    <a:pt x="87406" y="168088"/>
                  </a:cubicBezTo>
                  <a:cubicBezTo>
                    <a:pt x="124387" y="143433"/>
                    <a:pt x="93006" y="168090"/>
                    <a:pt x="121023" y="134470"/>
                  </a:cubicBezTo>
                  <a:cubicBezTo>
                    <a:pt x="127110" y="127165"/>
                    <a:pt x="135356" y="121805"/>
                    <a:pt x="141194" y="114300"/>
                  </a:cubicBezTo>
                  <a:cubicBezTo>
                    <a:pt x="151116" y="101543"/>
                    <a:pt x="159123" y="87406"/>
                    <a:pt x="168088" y="73959"/>
                  </a:cubicBezTo>
                  <a:cubicBezTo>
                    <a:pt x="172570" y="67235"/>
                    <a:pt x="175821" y="59502"/>
                    <a:pt x="181535" y="53788"/>
                  </a:cubicBezTo>
                  <a:cubicBezTo>
                    <a:pt x="188259" y="47064"/>
                    <a:pt x="194401" y="39704"/>
                    <a:pt x="201706" y="33617"/>
                  </a:cubicBezTo>
                  <a:cubicBezTo>
                    <a:pt x="223015" y="15859"/>
                    <a:pt x="232900" y="16495"/>
                    <a:pt x="262217" y="6723"/>
                  </a:cubicBezTo>
                  <a:lnTo>
                    <a:pt x="282388" y="0"/>
                  </a:lnTo>
                  <a:cubicBezTo>
                    <a:pt x="322729" y="2241"/>
                    <a:pt x="363190" y="2892"/>
                    <a:pt x="403411" y="6723"/>
                  </a:cubicBezTo>
                  <a:cubicBezTo>
                    <a:pt x="410466" y="7395"/>
                    <a:pt x="417387" y="10005"/>
                    <a:pt x="423582" y="13447"/>
                  </a:cubicBezTo>
                  <a:cubicBezTo>
                    <a:pt x="437709" y="21296"/>
                    <a:pt x="450476" y="31376"/>
                    <a:pt x="463923" y="40341"/>
                  </a:cubicBezTo>
                  <a:lnTo>
                    <a:pt x="484094" y="53788"/>
                  </a:lnTo>
                  <a:lnTo>
                    <a:pt x="524435" y="114300"/>
                  </a:lnTo>
                  <a:cubicBezTo>
                    <a:pt x="528917" y="121023"/>
                    <a:pt x="535327" y="126804"/>
                    <a:pt x="537882" y="134470"/>
                  </a:cubicBezTo>
                  <a:cubicBezTo>
                    <a:pt x="540123" y="141194"/>
                    <a:pt x="541436" y="148302"/>
                    <a:pt x="544606" y="154641"/>
                  </a:cubicBezTo>
                  <a:cubicBezTo>
                    <a:pt x="553087" y="171602"/>
                    <a:pt x="558994" y="175752"/>
                    <a:pt x="571500" y="188259"/>
                  </a:cubicBezTo>
                  <a:cubicBezTo>
                    <a:pt x="578158" y="208233"/>
                    <a:pt x="582411" y="232787"/>
                    <a:pt x="598394" y="248770"/>
                  </a:cubicBezTo>
                  <a:cubicBezTo>
                    <a:pt x="604108" y="254484"/>
                    <a:pt x="612356" y="257044"/>
                    <a:pt x="618564" y="262217"/>
                  </a:cubicBezTo>
                  <a:cubicBezTo>
                    <a:pt x="625869" y="268304"/>
                    <a:pt x="630423" y="277770"/>
                    <a:pt x="638735" y="282388"/>
                  </a:cubicBezTo>
                  <a:cubicBezTo>
                    <a:pt x="651126" y="289272"/>
                    <a:pt x="667282" y="287973"/>
                    <a:pt x="679076" y="295835"/>
                  </a:cubicBezTo>
                  <a:cubicBezTo>
                    <a:pt x="705144" y="313213"/>
                    <a:pt x="691581" y="306726"/>
                    <a:pt x="719417" y="316006"/>
                  </a:cubicBezTo>
                  <a:cubicBezTo>
                    <a:pt x="744070" y="313765"/>
                    <a:pt x="769716" y="316562"/>
                    <a:pt x="793376" y="309282"/>
                  </a:cubicBezTo>
                  <a:cubicBezTo>
                    <a:pt x="801099" y="306905"/>
                    <a:pt x="801109" y="294825"/>
                    <a:pt x="806823" y="289111"/>
                  </a:cubicBezTo>
                  <a:cubicBezTo>
                    <a:pt x="812537" y="283397"/>
                    <a:pt x="820270" y="280146"/>
                    <a:pt x="826994" y="275664"/>
                  </a:cubicBezTo>
                  <a:cubicBezTo>
                    <a:pt x="835959" y="262217"/>
                    <a:pt x="840441" y="244288"/>
                    <a:pt x="853888" y="235323"/>
                  </a:cubicBezTo>
                  <a:lnTo>
                    <a:pt x="894229" y="208429"/>
                  </a:lnTo>
                  <a:cubicBezTo>
                    <a:pt x="927847" y="210670"/>
                    <a:pt x="962306" y="207349"/>
                    <a:pt x="995082" y="215153"/>
                  </a:cubicBezTo>
                  <a:cubicBezTo>
                    <a:pt x="1010804" y="218896"/>
                    <a:pt x="1020091" y="236937"/>
                    <a:pt x="1035423" y="242047"/>
                  </a:cubicBezTo>
                  <a:lnTo>
                    <a:pt x="1055594" y="248770"/>
                  </a:lnTo>
                  <a:cubicBezTo>
                    <a:pt x="1062317" y="253252"/>
                    <a:pt x="1069556" y="257044"/>
                    <a:pt x="1075764" y="262217"/>
                  </a:cubicBezTo>
                  <a:cubicBezTo>
                    <a:pt x="1093860" y="277297"/>
                    <a:pt x="1094642" y="286296"/>
                    <a:pt x="1116106" y="295835"/>
                  </a:cubicBezTo>
                  <a:cubicBezTo>
                    <a:pt x="1129059" y="301592"/>
                    <a:pt x="1156447" y="309282"/>
                    <a:pt x="1156447" y="309282"/>
                  </a:cubicBezTo>
                  <a:cubicBezTo>
                    <a:pt x="1167653" y="307041"/>
                    <a:pt x="1179661" y="307288"/>
                    <a:pt x="1190064" y="302559"/>
                  </a:cubicBezTo>
                  <a:cubicBezTo>
                    <a:pt x="1204777" y="295871"/>
                    <a:pt x="1230406" y="275664"/>
                    <a:pt x="1230406" y="275664"/>
                  </a:cubicBezTo>
                  <a:cubicBezTo>
                    <a:pt x="1237129" y="266699"/>
                    <a:pt x="1244150" y="257950"/>
                    <a:pt x="1250576" y="248770"/>
                  </a:cubicBezTo>
                  <a:cubicBezTo>
                    <a:pt x="1262266" y="232070"/>
                    <a:pt x="1278090" y="201293"/>
                    <a:pt x="1297641" y="188259"/>
                  </a:cubicBezTo>
                  <a:cubicBezTo>
                    <a:pt x="1303538" y="184328"/>
                    <a:pt x="1311088" y="183776"/>
                    <a:pt x="1317811" y="181535"/>
                  </a:cubicBezTo>
                  <a:cubicBezTo>
                    <a:pt x="1346946" y="183776"/>
                    <a:pt x="1376496" y="182874"/>
                    <a:pt x="1405217" y="188259"/>
                  </a:cubicBezTo>
                  <a:cubicBezTo>
                    <a:pt x="1413159" y="189748"/>
                    <a:pt x="1418004" y="198424"/>
                    <a:pt x="1425388" y="201706"/>
                  </a:cubicBezTo>
                  <a:cubicBezTo>
                    <a:pt x="1466807" y="220114"/>
                    <a:pt x="1466835" y="215153"/>
                    <a:pt x="1512794" y="215153"/>
                  </a:cubicBezTo>
                </a:path>
              </a:pathLst>
            </a:custGeom>
            <a:noFill/>
            <a:ln w="19050" cmpd="sng">
              <a:solidFill>
                <a:schemeClr val="tx1"/>
              </a:solidFill>
              <a:prstDash val="soli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Ellipse 13">
              <a:extLst>
                <a:ext uri="{FF2B5EF4-FFF2-40B4-BE49-F238E27FC236}">
                  <a16:creationId xmlns:a16="http://schemas.microsoft.com/office/drawing/2014/main" id="{E21CAFEA-59BA-4E73-9067-48945D57C614}"/>
                </a:ext>
              </a:extLst>
            </p:cNvPr>
            <p:cNvSpPr/>
            <p:nvPr/>
          </p:nvSpPr>
          <p:spPr>
            <a:xfrm>
              <a:off x="6999193" y="3267625"/>
              <a:ext cx="80682" cy="80682"/>
            </a:xfrm>
            <a:prstGeom prst="ellipse">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14" name="Ellipse 14">
              <a:extLst>
                <a:ext uri="{FF2B5EF4-FFF2-40B4-BE49-F238E27FC236}">
                  <a16:creationId xmlns:a16="http://schemas.microsoft.com/office/drawing/2014/main" id="{B45D3997-9D55-487A-80A4-DEC305E37492}"/>
                </a:ext>
              </a:extLst>
            </p:cNvPr>
            <p:cNvSpPr/>
            <p:nvPr/>
          </p:nvSpPr>
          <p:spPr>
            <a:xfrm>
              <a:off x="8449240" y="3272102"/>
              <a:ext cx="80682" cy="80682"/>
            </a:xfrm>
            <a:prstGeom prst="ellipse">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15" name="Ellipse 15">
              <a:extLst>
                <a:ext uri="{FF2B5EF4-FFF2-40B4-BE49-F238E27FC236}">
                  <a16:creationId xmlns:a16="http://schemas.microsoft.com/office/drawing/2014/main" id="{3C7BEF83-DC81-411B-8282-99D5D22FC5F2}"/>
                </a:ext>
              </a:extLst>
            </p:cNvPr>
            <p:cNvSpPr/>
            <p:nvPr/>
          </p:nvSpPr>
          <p:spPr>
            <a:xfrm>
              <a:off x="10170449" y="3312447"/>
              <a:ext cx="80682" cy="80682"/>
            </a:xfrm>
            <a:prstGeom prst="ellipse">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16" name="Textfeld 16">
              <a:extLst>
                <a:ext uri="{FF2B5EF4-FFF2-40B4-BE49-F238E27FC236}">
                  <a16:creationId xmlns:a16="http://schemas.microsoft.com/office/drawing/2014/main" id="{1070855D-BEA6-4FC6-9510-50C733C1415D}"/>
                </a:ext>
              </a:extLst>
            </p:cNvPr>
            <p:cNvSpPr txBox="1"/>
            <p:nvPr/>
          </p:nvSpPr>
          <p:spPr>
            <a:xfrm>
              <a:off x="7421004" y="3736039"/>
              <a:ext cx="831056" cy="443385"/>
            </a:xfrm>
            <a:prstGeom prst="rect">
              <a:avLst/>
            </a:prstGeom>
            <a:noFill/>
          </p:spPr>
          <p:txBody>
            <a:bodyPr wrap="square" lIns="0" tIns="0" rIns="0" bIns="0" rtlCol="0" anchor="t" anchorCtr="0">
              <a:spAutoFit/>
            </a:bodyPr>
            <a:lstStyle/>
            <a:p>
              <a:pPr algn="ctr">
                <a:spcBef>
                  <a:spcPts val="1150"/>
                </a:spcBef>
              </a:pPr>
              <a:r>
                <a:rPr lang="de-DE" sz="800" dirty="0" err="1">
                  <a:latin typeface="Century Gothic" panose="020B0502020202020204" pitchFamily="34" charset="0"/>
                </a:rPr>
                <a:t>Barrier</a:t>
              </a:r>
              <a:endParaRPr lang="de-DE" sz="800" dirty="0">
                <a:latin typeface="Century Gothic" panose="020B0502020202020204" pitchFamily="34" charset="0"/>
              </a:endParaRPr>
            </a:p>
            <a:p>
              <a:pPr algn="ctr"/>
              <a:r>
                <a:rPr lang="de-DE" sz="800" dirty="0" err="1">
                  <a:latin typeface="Century Gothic" panose="020B0502020202020204" pitchFamily="34" charset="0"/>
                </a:rPr>
                <a:t>layer</a:t>
              </a:r>
              <a:endParaRPr lang="de-DE" sz="800" dirty="0">
                <a:latin typeface="Century Gothic" panose="020B0502020202020204" pitchFamily="34" charset="0"/>
              </a:endParaRPr>
            </a:p>
            <a:p>
              <a:pPr algn="ctr"/>
              <a:r>
                <a:rPr lang="de-DE" sz="800" dirty="0">
                  <a:latin typeface="Century Gothic" panose="020B0502020202020204" pitchFamily="34" charset="0"/>
                </a:rPr>
                <a:t>Al</a:t>
              </a:r>
              <a:r>
                <a:rPr lang="de-DE" sz="800" baseline="-25000" dirty="0">
                  <a:latin typeface="Century Gothic" panose="020B0502020202020204" pitchFamily="34" charset="0"/>
                </a:rPr>
                <a:t>2</a:t>
              </a:r>
              <a:r>
                <a:rPr lang="de-DE" sz="800" dirty="0">
                  <a:latin typeface="Century Gothic" panose="020B0502020202020204" pitchFamily="34" charset="0"/>
                </a:rPr>
                <a:t>O</a:t>
              </a:r>
              <a:r>
                <a:rPr lang="de-DE" sz="800" baseline="-25000" dirty="0">
                  <a:latin typeface="Century Gothic" panose="020B0502020202020204" pitchFamily="34" charset="0"/>
                </a:rPr>
                <a:t>3</a:t>
              </a:r>
            </a:p>
          </p:txBody>
        </p:sp>
        <p:sp>
          <p:nvSpPr>
            <p:cNvPr id="17" name="Textfeld 17">
              <a:extLst>
                <a:ext uri="{FF2B5EF4-FFF2-40B4-BE49-F238E27FC236}">
                  <a16:creationId xmlns:a16="http://schemas.microsoft.com/office/drawing/2014/main" id="{35003315-D661-4692-9590-13F90C35CABD}"/>
                </a:ext>
              </a:extLst>
            </p:cNvPr>
            <p:cNvSpPr txBox="1"/>
            <p:nvPr/>
          </p:nvSpPr>
          <p:spPr>
            <a:xfrm>
              <a:off x="8298960" y="3736039"/>
              <a:ext cx="1384246" cy="443385"/>
            </a:xfrm>
            <a:prstGeom prst="rect">
              <a:avLst/>
            </a:prstGeom>
            <a:noFill/>
          </p:spPr>
          <p:txBody>
            <a:bodyPr wrap="square" lIns="0" tIns="0" rIns="0" bIns="0" rtlCol="0" anchor="t" anchorCtr="0">
              <a:spAutoFit/>
            </a:bodyPr>
            <a:lstStyle/>
            <a:p>
              <a:pPr algn="ctr">
                <a:spcBef>
                  <a:spcPts val="1150"/>
                </a:spcBef>
              </a:pPr>
              <a:r>
                <a:rPr lang="de-DE" sz="800" dirty="0">
                  <a:latin typeface="Century Gothic" panose="020B0502020202020204" pitchFamily="34" charset="0"/>
                </a:rPr>
                <a:t>Diffusion</a:t>
              </a:r>
            </a:p>
            <a:p>
              <a:pPr algn="ctr"/>
              <a:r>
                <a:rPr lang="de-DE" sz="800" dirty="0" err="1">
                  <a:latin typeface="Century Gothic" panose="020B0502020202020204" pitchFamily="34" charset="0"/>
                </a:rPr>
                <a:t>layer</a:t>
              </a:r>
              <a:endParaRPr lang="de-DE" sz="800" dirty="0">
                <a:latin typeface="Century Gothic" panose="020B0502020202020204" pitchFamily="34" charset="0"/>
              </a:endParaRPr>
            </a:p>
            <a:p>
              <a:pPr algn="ctr"/>
              <a:r>
                <a:rPr lang="de-DE" sz="800" dirty="0" err="1">
                  <a:latin typeface="Century Gothic" panose="020B0502020202020204" pitchFamily="34" charset="0"/>
                </a:rPr>
                <a:t>Fe</a:t>
              </a:r>
              <a:endParaRPr lang="de-DE" sz="800" baseline="-25000" dirty="0">
                <a:latin typeface="Century Gothic" panose="020B0502020202020204" pitchFamily="34" charset="0"/>
              </a:endParaRPr>
            </a:p>
          </p:txBody>
        </p:sp>
        <p:sp>
          <p:nvSpPr>
            <p:cNvPr id="18" name="Textfeld 18">
              <a:extLst>
                <a:ext uri="{FF2B5EF4-FFF2-40B4-BE49-F238E27FC236}">
                  <a16:creationId xmlns:a16="http://schemas.microsoft.com/office/drawing/2014/main" id="{C91AF101-0F7E-4D34-9FB5-DF66E96ECEDE}"/>
                </a:ext>
              </a:extLst>
            </p:cNvPr>
            <p:cNvSpPr txBox="1"/>
            <p:nvPr/>
          </p:nvSpPr>
          <p:spPr>
            <a:xfrm>
              <a:off x="9906904" y="3745400"/>
              <a:ext cx="496931" cy="387961"/>
            </a:xfrm>
            <a:prstGeom prst="rect">
              <a:avLst/>
            </a:prstGeom>
            <a:noFill/>
          </p:spPr>
          <p:txBody>
            <a:bodyPr wrap="none" lIns="0" tIns="0" rIns="0" bIns="0" rtlCol="0" anchor="t" anchorCtr="0">
              <a:spAutoFit/>
            </a:bodyPr>
            <a:lstStyle/>
            <a:p>
              <a:pPr algn="ctr">
                <a:spcBef>
                  <a:spcPts val="1150"/>
                </a:spcBef>
              </a:pPr>
              <a:r>
                <a:rPr lang="de-DE" sz="700" dirty="0">
                  <a:latin typeface="Century Gothic" panose="020B0502020202020204" pitchFamily="34" charset="0"/>
                </a:rPr>
                <a:t>Getter</a:t>
              </a:r>
            </a:p>
            <a:p>
              <a:pPr algn="ctr"/>
              <a:r>
                <a:rPr lang="de-DE" sz="700" dirty="0" err="1">
                  <a:latin typeface="Century Gothic" panose="020B0502020202020204" pitchFamily="34" charset="0"/>
                </a:rPr>
                <a:t>layer</a:t>
              </a:r>
              <a:endParaRPr lang="de-DE" sz="700" dirty="0">
                <a:latin typeface="Century Gothic" panose="020B0502020202020204" pitchFamily="34" charset="0"/>
              </a:endParaRPr>
            </a:p>
            <a:p>
              <a:pPr algn="ctr"/>
              <a:r>
                <a:rPr lang="de-DE" sz="700" dirty="0" err="1">
                  <a:latin typeface="Century Gothic" panose="020B0502020202020204" pitchFamily="34" charset="0"/>
                </a:rPr>
                <a:t>Zr</a:t>
              </a:r>
              <a:endParaRPr lang="de-DE" sz="700" baseline="-25000" dirty="0">
                <a:latin typeface="Century Gothic" panose="020B0502020202020204" pitchFamily="34" charset="0"/>
              </a:endParaRPr>
            </a:p>
          </p:txBody>
        </p:sp>
        <p:sp>
          <p:nvSpPr>
            <p:cNvPr id="19" name="Textfeld 19">
              <a:extLst>
                <a:ext uri="{FF2B5EF4-FFF2-40B4-BE49-F238E27FC236}">
                  <a16:creationId xmlns:a16="http://schemas.microsoft.com/office/drawing/2014/main" id="{DCCE565A-CEF9-4D97-8409-8D65713FDDB9}"/>
                </a:ext>
              </a:extLst>
            </p:cNvPr>
            <p:cNvSpPr txBox="1"/>
            <p:nvPr/>
          </p:nvSpPr>
          <p:spPr>
            <a:xfrm>
              <a:off x="10807832" y="3893071"/>
              <a:ext cx="708691" cy="129321"/>
            </a:xfrm>
            <a:prstGeom prst="rect">
              <a:avLst/>
            </a:prstGeom>
            <a:noFill/>
          </p:spPr>
          <p:txBody>
            <a:bodyPr wrap="none" lIns="0" tIns="0" rIns="0" bIns="0" rtlCol="0" anchor="t" anchorCtr="0">
              <a:spAutoFit/>
            </a:bodyPr>
            <a:lstStyle/>
            <a:p>
              <a:pPr algn="ctr">
                <a:spcBef>
                  <a:spcPts val="1150"/>
                </a:spcBef>
              </a:pPr>
              <a:r>
                <a:rPr lang="de-DE" sz="700" dirty="0">
                  <a:latin typeface="Century Gothic" panose="020B0502020202020204" pitchFamily="34" charset="0"/>
                </a:rPr>
                <a:t>Substrate</a:t>
              </a:r>
              <a:endParaRPr lang="de-DE" sz="700" baseline="-25000" dirty="0">
                <a:latin typeface="Century Gothic" panose="020B0502020202020204" pitchFamily="34" charset="0"/>
              </a:endParaRPr>
            </a:p>
          </p:txBody>
        </p:sp>
        <p:sp>
          <p:nvSpPr>
            <p:cNvPr id="20" name="Textfeld 20">
              <a:extLst>
                <a:ext uri="{FF2B5EF4-FFF2-40B4-BE49-F238E27FC236}">
                  <a16:creationId xmlns:a16="http://schemas.microsoft.com/office/drawing/2014/main" id="{D442A5E9-DA79-4FAE-BFF8-D55A62781475}"/>
                </a:ext>
              </a:extLst>
            </p:cNvPr>
            <p:cNvSpPr txBox="1"/>
            <p:nvPr/>
          </p:nvSpPr>
          <p:spPr>
            <a:xfrm>
              <a:off x="6089164" y="3119852"/>
              <a:ext cx="581059" cy="266226"/>
            </a:xfrm>
            <a:prstGeom prst="rect">
              <a:avLst/>
            </a:prstGeom>
            <a:noFill/>
          </p:spPr>
          <p:txBody>
            <a:bodyPr wrap="none" lIns="0" tIns="0" rIns="0" bIns="0" rtlCol="0" anchor="t" anchorCtr="0">
              <a:spAutoFit/>
            </a:bodyPr>
            <a:lstStyle/>
            <a:p>
              <a:pPr algn="l">
                <a:lnSpc>
                  <a:spcPts val="2300"/>
                </a:lnSpc>
                <a:spcBef>
                  <a:spcPts val="1150"/>
                </a:spcBef>
              </a:pPr>
              <a:r>
                <a:rPr lang="de-DE" sz="1050" dirty="0">
                  <a:latin typeface="Century Gothic" panose="020B0502020202020204" pitchFamily="34" charset="0"/>
                </a:rPr>
                <a:t>Fast CX</a:t>
              </a:r>
            </a:p>
          </p:txBody>
        </p:sp>
        <p:cxnSp>
          <p:nvCxnSpPr>
            <p:cNvPr id="21" name="Gerade Verbindung mit Pfeil 21">
              <a:extLst>
                <a:ext uri="{FF2B5EF4-FFF2-40B4-BE49-F238E27FC236}">
                  <a16:creationId xmlns:a16="http://schemas.microsoft.com/office/drawing/2014/main" id="{FBE964A2-B5FC-4ABC-8506-64F616109B37}"/>
                </a:ext>
              </a:extLst>
            </p:cNvPr>
            <p:cNvCxnSpPr/>
            <p:nvPr/>
          </p:nvCxnSpPr>
          <p:spPr>
            <a:xfrm>
              <a:off x="7111252" y="2680440"/>
              <a:ext cx="688042" cy="0"/>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2" name="Ellipse 22">
              <a:extLst>
                <a:ext uri="{FF2B5EF4-FFF2-40B4-BE49-F238E27FC236}">
                  <a16:creationId xmlns:a16="http://schemas.microsoft.com/office/drawing/2014/main" id="{29A8CF6A-E27F-468A-9BE6-0E38754DECF4}"/>
                </a:ext>
              </a:extLst>
            </p:cNvPr>
            <p:cNvSpPr/>
            <p:nvPr/>
          </p:nvSpPr>
          <p:spPr>
            <a:xfrm>
              <a:off x="6996951" y="2640089"/>
              <a:ext cx="80682" cy="80682"/>
            </a:xfrm>
            <a:prstGeom prst="ellipse">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3" name="Ellipse 23">
              <a:extLst>
                <a:ext uri="{FF2B5EF4-FFF2-40B4-BE49-F238E27FC236}">
                  <a16:creationId xmlns:a16="http://schemas.microsoft.com/office/drawing/2014/main" id="{985F2BA6-8647-4671-8F05-8E7F051DACEA}"/>
                </a:ext>
              </a:extLst>
            </p:cNvPr>
            <p:cNvSpPr/>
            <p:nvPr/>
          </p:nvSpPr>
          <p:spPr>
            <a:xfrm>
              <a:off x="7828434" y="2644566"/>
              <a:ext cx="80682" cy="80682"/>
            </a:xfrm>
            <a:prstGeom prst="ellipse">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4" name="Textfeld 24">
              <a:extLst>
                <a:ext uri="{FF2B5EF4-FFF2-40B4-BE49-F238E27FC236}">
                  <a16:creationId xmlns:a16="http://schemas.microsoft.com/office/drawing/2014/main" id="{538221BA-D8F4-4F14-9AC4-40D076E92CA3}"/>
                </a:ext>
              </a:extLst>
            </p:cNvPr>
            <p:cNvSpPr txBox="1"/>
            <p:nvPr/>
          </p:nvSpPr>
          <p:spPr>
            <a:xfrm>
              <a:off x="5988271" y="2480474"/>
              <a:ext cx="629318" cy="266226"/>
            </a:xfrm>
            <a:prstGeom prst="rect">
              <a:avLst/>
            </a:prstGeom>
            <a:noFill/>
          </p:spPr>
          <p:txBody>
            <a:bodyPr wrap="none" lIns="0" tIns="0" rIns="0" bIns="0" rtlCol="0" anchor="t" anchorCtr="0">
              <a:spAutoFit/>
            </a:bodyPr>
            <a:lstStyle/>
            <a:p>
              <a:pPr algn="l">
                <a:lnSpc>
                  <a:spcPts val="2300"/>
                </a:lnSpc>
                <a:spcBef>
                  <a:spcPts val="1150"/>
                </a:spcBef>
              </a:pPr>
              <a:r>
                <a:rPr lang="de-DE" sz="1050" dirty="0">
                  <a:latin typeface="Century Gothic" panose="020B0502020202020204" pitchFamily="34" charset="0"/>
                </a:rPr>
                <a:t>Slow CX</a:t>
              </a:r>
            </a:p>
          </p:txBody>
        </p:sp>
        <p:cxnSp>
          <p:nvCxnSpPr>
            <p:cNvPr id="25" name="Gerade Verbindung mit Pfeil 26">
              <a:extLst>
                <a:ext uri="{FF2B5EF4-FFF2-40B4-BE49-F238E27FC236}">
                  <a16:creationId xmlns:a16="http://schemas.microsoft.com/office/drawing/2014/main" id="{58AEA858-EF0E-4E15-B45B-53E91C1F3BC9}"/>
                </a:ext>
              </a:extLst>
            </p:cNvPr>
            <p:cNvCxnSpPr/>
            <p:nvPr/>
          </p:nvCxnSpPr>
          <p:spPr>
            <a:xfrm>
              <a:off x="7109005" y="2052892"/>
              <a:ext cx="432000" cy="0"/>
            </a:xfrm>
            <a:prstGeom prst="straightConnector1">
              <a:avLst/>
            </a:prstGeom>
            <a:ln w="19050" cmpd="sng">
              <a:solidFill>
                <a:schemeClr val="tx1"/>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 name="Ellipse 27">
              <a:extLst>
                <a:ext uri="{FF2B5EF4-FFF2-40B4-BE49-F238E27FC236}">
                  <a16:creationId xmlns:a16="http://schemas.microsoft.com/office/drawing/2014/main" id="{DB5BC3F7-8CE9-40B0-B86D-72C402DB6D5B}"/>
                </a:ext>
              </a:extLst>
            </p:cNvPr>
            <p:cNvSpPr/>
            <p:nvPr/>
          </p:nvSpPr>
          <p:spPr>
            <a:xfrm>
              <a:off x="6994705" y="2012541"/>
              <a:ext cx="80682" cy="80682"/>
            </a:xfrm>
            <a:prstGeom prst="ellipse">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7" name="Ellipse 28">
              <a:extLst>
                <a:ext uri="{FF2B5EF4-FFF2-40B4-BE49-F238E27FC236}">
                  <a16:creationId xmlns:a16="http://schemas.microsoft.com/office/drawing/2014/main" id="{BF1BD647-88AB-4BB1-83E3-89E54B355975}"/>
                </a:ext>
              </a:extLst>
            </p:cNvPr>
            <p:cNvSpPr/>
            <p:nvPr/>
          </p:nvSpPr>
          <p:spPr>
            <a:xfrm>
              <a:off x="7584135" y="2017018"/>
              <a:ext cx="80682" cy="80682"/>
            </a:xfrm>
            <a:prstGeom prst="ellipse">
              <a:avLst/>
            </a:prstGeom>
            <a:solidFill>
              <a:schemeClr val="tx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8" name="Textfeld 29">
              <a:extLst>
                <a:ext uri="{FF2B5EF4-FFF2-40B4-BE49-F238E27FC236}">
                  <a16:creationId xmlns:a16="http://schemas.microsoft.com/office/drawing/2014/main" id="{DE4FCBB0-4B8A-4482-8BD0-2AC6BD953411}"/>
                </a:ext>
              </a:extLst>
            </p:cNvPr>
            <p:cNvSpPr txBox="1"/>
            <p:nvPr/>
          </p:nvSpPr>
          <p:spPr>
            <a:xfrm>
              <a:off x="6435584" y="1850770"/>
              <a:ext cx="314660" cy="266226"/>
            </a:xfrm>
            <a:prstGeom prst="rect">
              <a:avLst/>
            </a:prstGeom>
            <a:noFill/>
          </p:spPr>
          <p:txBody>
            <a:bodyPr wrap="none" lIns="0" tIns="0" rIns="0" bIns="0" rtlCol="0" anchor="t" anchorCtr="0">
              <a:spAutoFit/>
            </a:bodyPr>
            <a:lstStyle/>
            <a:p>
              <a:pPr algn="l">
                <a:lnSpc>
                  <a:spcPts val="2300"/>
                </a:lnSpc>
                <a:spcBef>
                  <a:spcPts val="1150"/>
                </a:spcBef>
              </a:pPr>
              <a:r>
                <a:rPr lang="de-DE" sz="1050" dirty="0">
                  <a:latin typeface="Century Gothic" panose="020B0502020202020204" pitchFamily="34" charset="0"/>
                </a:rPr>
                <a:t>Gas</a:t>
              </a:r>
            </a:p>
          </p:txBody>
        </p:sp>
      </p:grpSp>
      <p:sp>
        <p:nvSpPr>
          <p:cNvPr id="29" name="TextBox 28">
            <a:extLst>
              <a:ext uri="{FF2B5EF4-FFF2-40B4-BE49-F238E27FC236}">
                <a16:creationId xmlns:a16="http://schemas.microsoft.com/office/drawing/2014/main" id="{97ECD3A9-ABBA-4AFC-B476-3740A3973A7B}"/>
              </a:ext>
            </a:extLst>
          </p:cNvPr>
          <p:cNvSpPr txBox="1"/>
          <p:nvPr/>
        </p:nvSpPr>
        <p:spPr>
          <a:xfrm>
            <a:off x="291447" y="4714582"/>
            <a:ext cx="7593425" cy="1788503"/>
          </a:xfrm>
          <a:prstGeom prst="rect">
            <a:avLst/>
          </a:prstGeom>
          <a:noFill/>
        </p:spPr>
        <p:txBody>
          <a:bodyPr wrap="none" lIns="0" tIns="0" rIns="0" bIns="0" rtlCol="0" anchor="t" anchorCtr="0">
            <a:spAutoFit/>
          </a:bodyPr>
          <a:lstStyle/>
          <a:p>
            <a:pPr>
              <a:lnSpc>
                <a:spcPct val="200000"/>
              </a:lnSpc>
            </a:pPr>
            <a:r>
              <a:rPr lang="en-US" sz="1200" b="1" dirty="0">
                <a:solidFill>
                  <a:schemeClr val="accent1">
                    <a:lumMod val="75000"/>
                  </a:schemeClr>
                </a:solidFill>
                <a:latin typeface="Century Gothic" panose="020B0502020202020204" pitchFamily="34" charset="0"/>
                <a:sym typeface="Wingdings" panose="05000000000000000000" pitchFamily="2" charset="2"/>
              </a:rPr>
              <a:t>2</a:t>
            </a:r>
            <a:r>
              <a:rPr lang="en-US" sz="1200" b="1" baseline="30000" dirty="0">
                <a:solidFill>
                  <a:schemeClr val="accent1">
                    <a:lumMod val="75000"/>
                  </a:schemeClr>
                </a:solidFill>
                <a:latin typeface="Century Gothic" panose="020B0502020202020204" pitchFamily="34" charset="0"/>
                <a:sym typeface="Wingdings" panose="05000000000000000000" pitchFamily="2" charset="2"/>
              </a:rPr>
              <a:t>nd</a:t>
            </a:r>
            <a:r>
              <a:rPr lang="en-US" sz="1200" b="1" dirty="0">
                <a:solidFill>
                  <a:schemeClr val="accent1">
                    <a:lumMod val="75000"/>
                  </a:schemeClr>
                </a:solidFill>
                <a:latin typeface="Century Gothic" panose="020B0502020202020204" pitchFamily="34" charset="0"/>
                <a:sym typeface="Wingdings" panose="05000000000000000000" pitchFamily="2" charset="2"/>
              </a:rPr>
              <a:t> experimental approach: Layered samples</a:t>
            </a:r>
          </a:p>
          <a:p>
            <a:pPr marL="171450" indent="-171450">
              <a:lnSpc>
                <a:spcPct val="200000"/>
              </a:lnSpc>
              <a:buFont typeface="Wingdings" panose="05000000000000000000" pitchFamily="2" charset="2"/>
              <a:buChar char="à"/>
            </a:pPr>
            <a:r>
              <a:rPr lang="en-US" sz="1200" dirty="0">
                <a:latin typeface="Century Gothic" panose="020B0502020202020204" pitchFamily="34" charset="0"/>
                <a:sym typeface="Wingdings" panose="05000000000000000000" pitchFamily="2" charset="2"/>
              </a:rPr>
              <a:t>Implantation of neutrals on special multi-layered samples</a:t>
            </a:r>
          </a:p>
          <a:p>
            <a:pPr marL="171450" indent="-171450">
              <a:lnSpc>
                <a:spcPct val="200000"/>
              </a:lnSpc>
              <a:buFont typeface="Wingdings" panose="05000000000000000000" pitchFamily="2" charset="2"/>
              <a:buChar char="à"/>
            </a:pPr>
            <a:r>
              <a:rPr lang="en-US" sz="1200" i="1" dirty="0">
                <a:latin typeface="Century Gothic" panose="020B0502020202020204" pitchFamily="34" charset="0"/>
                <a:sym typeface="Wingdings" panose="05000000000000000000" pitchFamily="2" charset="2"/>
              </a:rPr>
              <a:t>Barrier layer: </a:t>
            </a:r>
            <a:r>
              <a:rPr lang="en-US" sz="1200" dirty="0">
                <a:solidFill>
                  <a:schemeClr val="accent5">
                    <a:lumMod val="75000"/>
                  </a:schemeClr>
                </a:solidFill>
                <a:latin typeface="Century Gothic" panose="020B0502020202020204" pitchFamily="34" charset="0"/>
                <a:sym typeface="Wingdings" panose="05000000000000000000" pitchFamily="2" charset="2"/>
              </a:rPr>
              <a:t>Al</a:t>
            </a:r>
            <a:r>
              <a:rPr lang="en-US" sz="1200" baseline="-25000" dirty="0">
                <a:solidFill>
                  <a:schemeClr val="accent5">
                    <a:lumMod val="75000"/>
                  </a:schemeClr>
                </a:solidFill>
                <a:latin typeface="Century Gothic" panose="020B0502020202020204" pitchFamily="34" charset="0"/>
                <a:sym typeface="Wingdings" panose="05000000000000000000" pitchFamily="2" charset="2"/>
              </a:rPr>
              <a:t>2</a:t>
            </a:r>
            <a:r>
              <a:rPr lang="en-US" sz="1200" dirty="0">
                <a:solidFill>
                  <a:schemeClr val="accent5">
                    <a:lumMod val="75000"/>
                  </a:schemeClr>
                </a:solidFill>
                <a:latin typeface="Century Gothic" panose="020B0502020202020204" pitchFamily="34" charset="0"/>
                <a:sym typeface="Wingdings" panose="05000000000000000000" pitchFamily="2" charset="2"/>
              </a:rPr>
              <a:t>O</a:t>
            </a:r>
            <a:r>
              <a:rPr lang="en-US" sz="1200" baseline="-25000" dirty="0">
                <a:solidFill>
                  <a:schemeClr val="accent5">
                    <a:lumMod val="75000"/>
                  </a:schemeClr>
                </a:solidFill>
                <a:latin typeface="Century Gothic" panose="020B0502020202020204" pitchFamily="34" charset="0"/>
                <a:sym typeface="Wingdings" panose="05000000000000000000" pitchFamily="2" charset="2"/>
              </a:rPr>
              <a:t>3</a:t>
            </a:r>
            <a:r>
              <a:rPr lang="en-US" sz="1200" dirty="0">
                <a:latin typeface="Century Gothic" panose="020B0502020202020204" pitchFamily="34" charset="0"/>
                <a:sym typeface="Wingdings" panose="05000000000000000000" pitchFamily="2" charset="2"/>
              </a:rPr>
              <a:t>,</a:t>
            </a:r>
            <a:r>
              <a:rPr lang="en-US" sz="1200" baseline="-25000" dirty="0">
                <a:solidFill>
                  <a:schemeClr val="accent5">
                    <a:lumMod val="75000"/>
                  </a:schemeClr>
                </a:solidFill>
                <a:latin typeface="Century Gothic" panose="020B0502020202020204" pitchFamily="34" charset="0"/>
                <a:sym typeface="Wingdings" panose="05000000000000000000" pitchFamily="2" charset="2"/>
              </a:rPr>
              <a:t> </a:t>
            </a:r>
            <a:r>
              <a:rPr lang="en-US" sz="1200" dirty="0">
                <a:latin typeface="Century Gothic" panose="020B0502020202020204" pitchFamily="34" charset="0"/>
                <a:sym typeface="Wingdings" panose="05000000000000000000" pitchFamily="2" charset="2"/>
              </a:rPr>
              <a:t>varying layer thickness allows the determination of the CX flux energy distribution</a:t>
            </a:r>
          </a:p>
          <a:p>
            <a:pPr marL="171450" indent="-171450">
              <a:lnSpc>
                <a:spcPct val="200000"/>
              </a:lnSpc>
              <a:buFont typeface="Wingdings" panose="05000000000000000000" pitchFamily="2" charset="2"/>
              <a:buChar char="à"/>
            </a:pPr>
            <a:r>
              <a:rPr lang="en-US" sz="1200" i="1" dirty="0">
                <a:latin typeface="Century Gothic" panose="020B0502020202020204" pitchFamily="34" charset="0"/>
                <a:sym typeface="Wingdings" panose="05000000000000000000" pitchFamily="2" charset="2"/>
              </a:rPr>
              <a:t>Diffusion layer: </a:t>
            </a:r>
            <a:r>
              <a:rPr lang="en-US" sz="1200" dirty="0">
                <a:solidFill>
                  <a:schemeClr val="accent5">
                    <a:lumMod val="75000"/>
                  </a:schemeClr>
                </a:solidFill>
                <a:latin typeface="Century Gothic" panose="020B0502020202020204" pitchFamily="34" charset="0"/>
                <a:sym typeface="Wingdings" panose="05000000000000000000" pitchFamily="2" charset="2"/>
              </a:rPr>
              <a:t>Fe, </a:t>
            </a:r>
            <a:r>
              <a:rPr lang="en-US" sz="1200" dirty="0">
                <a:latin typeface="Century Gothic" panose="020B0502020202020204" pitchFamily="34" charset="0"/>
                <a:sym typeface="Wingdings" panose="05000000000000000000" pitchFamily="2" charset="2"/>
              </a:rPr>
              <a:t>separation of surface-barrier and getter layer signals</a:t>
            </a:r>
          </a:p>
          <a:p>
            <a:pPr marL="171450" indent="-171450">
              <a:lnSpc>
                <a:spcPct val="200000"/>
              </a:lnSpc>
              <a:buFont typeface="Wingdings" panose="05000000000000000000" pitchFamily="2" charset="2"/>
              <a:buChar char="à"/>
            </a:pPr>
            <a:r>
              <a:rPr lang="en-US" sz="1200" i="1" dirty="0">
                <a:latin typeface="Century Gothic" panose="020B0502020202020204" pitchFamily="34" charset="0"/>
                <a:sym typeface="Wingdings" panose="05000000000000000000" pitchFamily="2" charset="2"/>
              </a:rPr>
              <a:t>Getter layer: </a:t>
            </a:r>
            <a:r>
              <a:rPr lang="en-US" sz="1200" dirty="0" err="1">
                <a:solidFill>
                  <a:schemeClr val="accent5">
                    <a:lumMod val="75000"/>
                  </a:schemeClr>
                </a:solidFill>
                <a:latin typeface="Century Gothic" panose="020B0502020202020204" pitchFamily="34" charset="0"/>
                <a:sym typeface="Wingdings" panose="05000000000000000000" pitchFamily="2" charset="2"/>
              </a:rPr>
              <a:t>Zr</a:t>
            </a:r>
            <a:r>
              <a:rPr lang="en-US" sz="1200" dirty="0">
                <a:latin typeface="Century Gothic" panose="020B0502020202020204" pitchFamily="34" charset="0"/>
                <a:sym typeface="Wingdings" panose="05000000000000000000" pitchFamily="2" charset="2"/>
              </a:rPr>
              <a:t>,</a:t>
            </a:r>
            <a:r>
              <a:rPr lang="en-US" sz="1200" dirty="0">
                <a:solidFill>
                  <a:schemeClr val="accent5">
                    <a:lumMod val="75000"/>
                  </a:schemeClr>
                </a:solidFill>
                <a:latin typeface="Century Gothic" panose="020B0502020202020204" pitchFamily="34" charset="0"/>
                <a:sym typeface="Wingdings" panose="05000000000000000000" pitchFamily="2" charset="2"/>
              </a:rPr>
              <a:t> </a:t>
            </a:r>
            <a:r>
              <a:rPr lang="en-US" sz="1200" dirty="0">
                <a:latin typeface="Century Gothic" panose="020B0502020202020204" pitchFamily="34" charset="0"/>
                <a:sym typeface="Wingdings" panose="05000000000000000000" pitchFamily="2" charset="2"/>
              </a:rPr>
              <a:t>thickness tens of nm to avoid possible saturation</a:t>
            </a:r>
          </a:p>
        </p:txBody>
      </p:sp>
      <p:sp>
        <p:nvSpPr>
          <p:cNvPr id="30" name="TextBox 29">
            <a:extLst>
              <a:ext uri="{FF2B5EF4-FFF2-40B4-BE49-F238E27FC236}">
                <a16:creationId xmlns:a16="http://schemas.microsoft.com/office/drawing/2014/main" id="{3E45C1DC-2CDB-4962-8F26-7C1C9899E46E}"/>
              </a:ext>
            </a:extLst>
          </p:cNvPr>
          <p:cNvSpPr txBox="1"/>
          <p:nvPr/>
        </p:nvSpPr>
        <p:spPr>
          <a:xfrm>
            <a:off x="264698" y="2791579"/>
            <a:ext cx="7909216" cy="1788503"/>
          </a:xfrm>
          <a:prstGeom prst="rect">
            <a:avLst/>
          </a:prstGeom>
          <a:noFill/>
        </p:spPr>
        <p:txBody>
          <a:bodyPr wrap="none" lIns="0" tIns="0" rIns="0" bIns="0" rtlCol="0" anchor="t" anchorCtr="0">
            <a:spAutoFit/>
          </a:bodyPr>
          <a:lstStyle/>
          <a:p>
            <a:pPr>
              <a:lnSpc>
                <a:spcPct val="200000"/>
              </a:lnSpc>
            </a:pPr>
            <a:r>
              <a:rPr lang="en-US" sz="1200" b="1" dirty="0">
                <a:solidFill>
                  <a:schemeClr val="accent1">
                    <a:lumMod val="75000"/>
                  </a:schemeClr>
                </a:solidFill>
                <a:latin typeface="Century Gothic" panose="020B0502020202020204" pitchFamily="34" charset="0"/>
                <a:sym typeface="Wingdings" panose="05000000000000000000" pitchFamily="2" charset="2"/>
              </a:rPr>
              <a:t>1</a:t>
            </a:r>
            <a:r>
              <a:rPr lang="en-US" sz="1200" b="1" baseline="30000" dirty="0">
                <a:solidFill>
                  <a:schemeClr val="accent1">
                    <a:lumMod val="75000"/>
                  </a:schemeClr>
                </a:solidFill>
                <a:latin typeface="Century Gothic" panose="020B0502020202020204" pitchFamily="34" charset="0"/>
                <a:sym typeface="Wingdings" panose="05000000000000000000" pitchFamily="2" charset="2"/>
              </a:rPr>
              <a:t>st</a:t>
            </a:r>
            <a:r>
              <a:rPr lang="en-US" sz="1200" b="1" dirty="0">
                <a:solidFill>
                  <a:schemeClr val="accent1">
                    <a:lumMod val="75000"/>
                  </a:schemeClr>
                </a:solidFill>
                <a:latin typeface="Century Gothic" panose="020B0502020202020204" pitchFamily="34" charset="0"/>
                <a:sym typeface="Wingdings" panose="05000000000000000000" pitchFamily="2" charset="2"/>
              </a:rPr>
              <a:t> experimental approach: Collector probes</a:t>
            </a:r>
          </a:p>
          <a:p>
            <a:pPr marL="171450" indent="-171450">
              <a:lnSpc>
                <a:spcPct val="200000"/>
              </a:lnSpc>
              <a:buFont typeface="Wingdings" panose="05000000000000000000" pitchFamily="2" charset="2"/>
              <a:buChar char="à"/>
            </a:pPr>
            <a:r>
              <a:rPr lang="en-US" sz="1200" dirty="0">
                <a:latin typeface="Century Gothic" panose="020B0502020202020204" pitchFamily="34" charset="0"/>
                <a:sym typeface="Wingdings" panose="05000000000000000000" pitchFamily="2" charset="2"/>
              </a:rPr>
              <a:t>Implantation of neutrals on suitable materials (</a:t>
            </a:r>
            <a:r>
              <a:rPr lang="en-US" sz="1200" i="1" dirty="0">
                <a:latin typeface="Century Gothic" panose="020B0502020202020204" pitchFamily="34" charset="0"/>
                <a:sym typeface="Wingdings" panose="05000000000000000000" pitchFamily="2" charset="2"/>
              </a:rPr>
              <a:t>amorphous Carbon samples</a:t>
            </a:r>
            <a:r>
              <a:rPr lang="en-US" sz="1200" dirty="0">
                <a:latin typeface="Century Gothic" panose="020B0502020202020204" pitchFamily="34" charset="0"/>
                <a:sym typeface="Wingdings" panose="05000000000000000000" pitchFamily="2" charset="2"/>
              </a:rPr>
              <a:t>)</a:t>
            </a:r>
          </a:p>
          <a:p>
            <a:pPr marL="72000" lvl="2" indent="0" defTabSz="540000">
              <a:lnSpc>
                <a:spcPct val="200000"/>
              </a:lnSpc>
              <a:buFont typeface="Arial" panose="020B0604020202020204" pitchFamily="34" charset="0"/>
              <a:buNone/>
            </a:pPr>
            <a:r>
              <a:rPr lang="en-US" sz="1200" dirty="0">
                <a:latin typeface="Century Gothic" panose="020B0502020202020204" pitchFamily="34" charset="0"/>
                <a:sym typeface="Wingdings" panose="05000000000000000000" pitchFamily="2" charset="2"/>
              </a:rPr>
              <a:t>	Number of implanted neutrals provides the total CX fluence	</a:t>
            </a:r>
          </a:p>
          <a:p>
            <a:pPr marL="72000" lvl="2" indent="0" defTabSz="540000">
              <a:lnSpc>
                <a:spcPct val="200000"/>
              </a:lnSpc>
              <a:buFont typeface="Arial" panose="020B0604020202020204" pitchFamily="34" charset="0"/>
              <a:buNone/>
            </a:pPr>
            <a:r>
              <a:rPr lang="en-US" sz="1200" dirty="0">
                <a:latin typeface="Century Gothic" panose="020B0502020202020204" pitchFamily="34" charset="0"/>
                <a:sym typeface="Wingdings" panose="05000000000000000000" pitchFamily="2" charset="2"/>
              </a:rPr>
              <a:t>	Depth profile of implanted neutrals provides their energy distribution</a:t>
            </a:r>
          </a:p>
          <a:p>
            <a:pPr marL="171450" indent="-171450">
              <a:lnSpc>
                <a:spcPct val="200000"/>
              </a:lnSpc>
              <a:buFont typeface="Wingdings" panose="05000000000000000000" pitchFamily="2" charset="2"/>
              <a:buChar char="à"/>
            </a:pPr>
            <a:r>
              <a:rPr lang="en-US" sz="1200" dirty="0">
                <a:latin typeface="Century Gothic" panose="020B0502020202020204" pitchFamily="34" charset="0"/>
                <a:sym typeface="Wingdings" panose="05000000000000000000" pitchFamily="2" charset="2"/>
              </a:rPr>
              <a:t>High-resolution </a:t>
            </a:r>
            <a:r>
              <a:rPr lang="en-US" sz="1200" dirty="0">
                <a:solidFill>
                  <a:schemeClr val="accent5">
                    <a:lumMod val="75000"/>
                  </a:schemeClr>
                </a:solidFill>
                <a:latin typeface="Century Gothic" panose="020B0502020202020204" pitchFamily="34" charset="0"/>
                <a:sym typeface="Wingdings" panose="05000000000000000000" pitchFamily="2" charset="2"/>
              </a:rPr>
              <a:t>TOF-ERD</a:t>
            </a:r>
            <a:r>
              <a:rPr lang="en-US" sz="1200" dirty="0">
                <a:latin typeface="Century Gothic" panose="020B0502020202020204" pitchFamily="34" charset="0"/>
                <a:sym typeface="Wingdings" panose="05000000000000000000" pitchFamily="2" charset="2"/>
              </a:rPr>
              <a:t> able to provide the required depth resolution, preliminary tests achieved ~ 5 nm</a:t>
            </a:r>
          </a:p>
        </p:txBody>
      </p:sp>
      <p:sp>
        <p:nvSpPr>
          <p:cNvPr id="31" name="Textfeld 12">
            <a:extLst>
              <a:ext uri="{FF2B5EF4-FFF2-40B4-BE49-F238E27FC236}">
                <a16:creationId xmlns:a16="http://schemas.microsoft.com/office/drawing/2014/main" id="{A8B90BBB-86A3-4D51-97D3-C4518AD9BF6C}"/>
              </a:ext>
            </a:extLst>
          </p:cNvPr>
          <p:cNvSpPr txBox="1"/>
          <p:nvPr/>
        </p:nvSpPr>
        <p:spPr>
          <a:xfrm>
            <a:off x="9232453" y="3152703"/>
            <a:ext cx="3215868" cy="252377"/>
          </a:xfrm>
          <a:prstGeom prst="rect">
            <a:avLst/>
          </a:prstGeom>
          <a:noFill/>
        </p:spPr>
        <p:txBody>
          <a:bodyPr wrap="square" lIns="0" tIns="0" rIns="0" bIns="0" rtlCol="0" anchor="t" anchorCtr="0">
            <a:spAutoFit/>
          </a:bodyPr>
          <a:lstStyle/>
          <a:p>
            <a:pPr algn="l">
              <a:lnSpc>
                <a:spcPts val="2300"/>
              </a:lnSpc>
              <a:spcBef>
                <a:spcPts val="1150"/>
              </a:spcBef>
            </a:pPr>
            <a:r>
              <a:rPr lang="de-DE" sz="900" dirty="0">
                <a:latin typeface="Century Gothic" panose="020B0502020202020204" pitchFamily="34" charset="0"/>
              </a:rPr>
              <a:t>H. </a:t>
            </a:r>
            <a:r>
              <a:rPr lang="de-DE" sz="900" dirty="0" err="1">
                <a:latin typeface="Century Gothic" panose="020B0502020202020204" pitchFamily="34" charset="0"/>
              </a:rPr>
              <a:t>Verbeek</a:t>
            </a:r>
            <a:r>
              <a:rPr lang="de-DE" sz="900" dirty="0">
                <a:latin typeface="Century Gothic" panose="020B0502020202020204" pitchFamily="34" charset="0"/>
              </a:rPr>
              <a:t> et al., </a:t>
            </a:r>
            <a:r>
              <a:rPr lang="de-DE" sz="900" dirty="0" err="1">
                <a:latin typeface="Century Gothic" panose="020B0502020202020204" pitchFamily="34" charset="0"/>
              </a:rPr>
              <a:t>Nuclear</a:t>
            </a:r>
            <a:r>
              <a:rPr lang="de-DE" sz="900" dirty="0">
                <a:latin typeface="Century Gothic" panose="020B0502020202020204" pitchFamily="34" charset="0"/>
              </a:rPr>
              <a:t> Fusion </a:t>
            </a:r>
            <a:r>
              <a:rPr lang="de-DE" sz="900" b="1" dirty="0">
                <a:latin typeface="Century Gothic" panose="020B0502020202020204" pitchFamily="34" charset="0"/>
              </a:rPr>
              <a:t>38</a:t>
            </a:r>
            <a:r>
              <a:rPr lang="de-DE" sz="900" dirty="0">
                <a:latin typeface="Century Gothic" panose="020B0502020202020204" pitchFamily="34" charset="0"/>
              </a:rPr>
              <a:t> (1998) 1789</a:t>
            </a:r>
          </a:p>
        </p:txBody>
      </p:sp>
      <p:sp>
        <p:nvSpPr>
          <p:cNvPr id="32" name="Fußzeilenplatzhalter 1">
            <a:extLst>
              <a:ext uri="{FF2B5EF4-FFF2-40B4-BE49-F238E27FC236}">
                <a16:creationId xmlns:a16="http://schemas.microsoft.com/office/drawing/2014/main" id="{AB142ABF-D524-4262-90AA-5248625E5B87}"/>
              </a:ext>
            </a:extLst>
          </p:cNvPr>
          <p:cNvSpPr txBox="1">
            <a:spLocks/>
          </p:cNvSpPr>
          <p:nvPr/>
        </p:nvSpPr>
        <p:spPr>
          <a:xfrm>
            <a:off x="288304" y="6606116"/>
            <a:ext cx="10879123" cy="14640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800" dirty="0">
                <a:solidFill>
                  <a:srgbClr val="898989"/>
                </a:solidFill>
              </a:rPr>
              <a:t>F. MARAGKOS | WPPWIE SPB KICK-OFF MEETING | 29.04.2026</a:t>
            </a:r>
          </a:p>
        </p:txBody>
      </p:sp>
      <p:sp>
        <p:nvSpPr>
          <p:cNvPr id="33" name="Foliennummernplatzhalter 3">
            <a:extLst>
              <a:ext uri="{FF2B5EF4-FFF2-40B4-BE49-F238E27FC236}">
                <a16:creationId xmlns:a16="http://schemas.microsoft.com/office/drawing/2014/main" id="{0D2236E1-2838-48EE-A3AD-1E00182F6BCA}"/>
              </a:ext>
            </a:extLst>
          </p:cNvPr>
          <p:cNvSpPr txBox="1">
            <a:spLocks/>
          </p:cNvSpPr>
          <p:nvPr/>
        </p:nvSpPr>
        <p:spPr>
          <a:xfrm>
            <a:off x="11735929" y="6603046"/>
            <a:ext cx="329248" cy="14287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1A4699-952B-42DA-8DC4-38A59B49610C}" type="slidenum">
              <a:rPr lang="de-DE" sz="800" smtClean="0">
                <a:solidFill>
                  <a:srgbClr val="898989"/>
                </a:solidFill>
              </a:rPr>
              <a:pPr/>
              <a:t>2</a:t>
            </a:fld>
            <a:endParaRPr lang="de-DE" sz="800" dirty="0">
              <a:solidFill>
                <a:srgbClr val="898989"/>
              </a:solidFill>
            </a:endParaRPr>
          </a:p>
        </p:txBody>
      </p:sp>
    </p:spTree>
    <p:extLst>
      <p:ext uri="{BB962C8B-B14F-4D97-AF65-F5344CB8AC3E}">
        <p14:creationId xmlns:p14="http://schemas.microsoft.com/office/powerpoint/2010/main" val="17367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Object 103">
            <a:extLst>
              <a:ext uri="{FF2B5EF4-FFF2-40B4-BE49-F238E27FC236}">
                <a16:creationId xmlns:a16="http://schemas.microsoft.com/office/drawing/2014/main" id="{8CD60A34-6522-4F06-AA04-A18D26117BDA}"/>
              </a:ext>
            </a:extLst>
          </p:cNvPr>
          <p:cNvGraphicFramePr>
            <a:graphicFrameLocks noChangeAspect="1"/>
          </p:cNvGraphicFramePr>
          <p:nvPr>
            <p:extLst>
              <p:ext uri="{D42A27DB-BD31-4B8C-83A1-F6EECF244321}">
                <p14:modId xmlns:p14="http://schemas.microsoft.com/office/powerpoint/2010/main" val="540195054"/>
              </p:ext>
            </p:extLst>
          </p:nvPr>
        </p:nvGraphicFramePr>
        <p:xfrm>
          <a:off x="7719235" y="1303643"/>
          <a:ext cx="3934384" cy="3010464"/>
        </p:xfrm>
        <a:graphic>
          <a:graphicData uri="http://schemas.openxmlformats.org/presentationml/2006/ole">
            <mc:AlternateContent xmlns:mc="http://schemas.openxmlformats.org/markup-compatibility/2006">
              <mc:Choice xmlns:v="urn:schemas-microsoft-com:vml" Requires="v">
                <p:oleObj spid="_x0000_s14338" name="Graph" r:id="rId3" imgW="4448344" imgH="3402874" progId="Origin95.Graph">
                  <p:embed/>
                </p:oleObj>
              </mc:Choice>
              <mc:Fallback>
                <p:oleObj name="Graph" r:id="rId3" imgW="4448344" imgH="3402874" progId="Origin95.Graph">
                  <p:embed/>
                  <p:pic>
                    <p:nvPicPr>
                      <p:cNvPr id="4" name="Object 3">
                        <a:extLst>
                          <a:ext uri="{FF2B5EF4-FFF2-40B4-BE49-F238E27FC236}">
                            <a16:creationId xmlns:a16="http://schemas.microsoft.com/office/drawing/2014/main" id="{311340B6-A7E7-434E-9A2B-761CC0D020B3}"/>
                          </a:ext>
                        </a:extLst>
                      </p:cNvPr>
                      <p:cNvPicPr/>
                      <p:nvPr/>
                    </p:nvPicPr>
                    <p:blipFill>
                      <a:blip r:embed="rId4"/>
                      <a:stretch>
                        <a:fillRect/>
                      </a:stretch>
                    </p:blipFill>
                    <p:spPr>
                      <a:xfrm>
                        <a:off x="7719235" y="1303643"/>
                        <a:ext cx="3934384" cy="3010464"/>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164697D0-7EF0-45B7-970E-EA7208C1E577}"/>
              </a:ext>
            </a:extLst>
          </p:cNvPr>
          <p:cNvSpPr>
            <a:spLocks noGrp="1"/>
          </p:cNvSpPr>
          <p:nvPr>
            <p:ph type="title"/>
          </p:nvPr>
        </p:nvSpPr>
        <p:spPr>
          <a:xfrm>
            <a:off x="160973" y="149766"/>
            <a:ext cx="9576471" cy="894416"/>
          </a:xfrm>
        </p:spPr>
        <p:txBody>
          <a:bodyPr/>
          <a:lstStyle/>
          <a:p>
            <a:r>
              <a:rPr lang="en-US" dirty="0"/>
              <a:t>Continuation of ongoing projects into OP 2.4 and 2.5 of W7-X  </a:t>
            </a:r>
            <a:endParaRPr lang="de-DE" dirty="0"/>
          </a:p>
        </p:txBody>
      </p:sp>
      <p:pic>
        <p:nvPicPr>
          <p:cNvPr id="59" name="Grafik 34">
            <a:extLst>
              <a:ext uri="{FF2B5EF4-FFF2-40B4-BE49-F238E27FC236}">
                <a16:creationId xmlns:a16="http://schemas.microsoft.com/office/drawing/2014/main" id="{075B2232-A46A-45A1-BD80-5888BE1A7ED7}"/>
              </a:ext>
            </a:extLst>
          </p:cNvPr>
          <p:cNvPicPr>
            <a:picLocks noChangeAspect="1"/>
          </p:cNvPicPr>
          <p:nvPr/>
        </p:nvPicPr>
        <p:blipFill rotWithShape="1">
          <a:blip r:embed="rId5"/>
          <a:srcRect t="57718" b="13653"/>
          <a:stretch/>
        </p:blipFill>
        <p:spPr>
          <a:xfrm>
            <a:off x="9805860" y="1335741"/>
            <a:ext cx="1843200" cy="2030063"/>
          </a:xfrm>
          <a:prstGeom prst="rect">
            <a:avLst/>
          </a:prstGeom>
        </p:spPr>
      </p:pic>
      <p:grpSp>
        <p:nvGrpSpPr>
          <p:cNvPr id="60" name="Gruppieren 35">
            <a:extLst>
              <a:ext uri="{FF2B5EF4-FFF2-40B4-BE49-F238E27FC236}">
                <a16:creationId xmlns:a16="http://schemas.microsoft.com/office/drawing/2014/main" id="{2A4042AB-2E96-44C6-AE55-8B47295150E9}"/>
              </a:ext>
            </a:extLst>
          </p:cNvPr>
          <p:cNvGrpSpPr/>
          <p:nvPr/>
        </p:nvGrpSpPr>
        <p:grpSpPr>
          <a:xfrm>
            <a:off x="7618703" y="3365804"/>
            <a:ext cx="2172755" cy="1384911"/>
            <a:chOff x="4736561" y="301065"/>
            <a:chExt cx="1494000" cy="1064086"/>
          </a:xfrm>
        </p:grpSpPr>
        <p:pic>
          <p:nvPicPr>
            <p:cNvPr id="61" name="Grafik 38">
              <a:extLst>
                <a:ext uri="{FF2B5EF4-FFF2-40B4-BE49-F238E27FC236}">
                  <a16:creationId xmlns:a16="http://schemas.microsoft.com/office/drawing/2014/main" id="{45731F9E-2A06-47E7-A9E9-199507554E4D}"/>
                </a:ext>
              </a:extLst>
            </p:cNvPr>
            <p:cNvPicPr>
              <a:picLocks noChangeAspect="1"/>
            </p:cNvPicPr>
            <p:nvPr/>
          </p:nvPicPr>
          <p:blipFill>
            <a:blip r:embed="rId6"/>
            <a:stretch>
              <a:fillRect/>
            </a:stretch>
          </p:blipFill>
          <p:spPr>
            <a:xfrm>
              <a:off x="4736561" y="301065"/>
              <a:ext cx="1494000" cy="1064086"/>
            </a:xfrm>
            <a:prstGeom prst="rect">
              <a:avLst/>
            </a:prstGeom>
          </p:spPr>
        </p:pic>
        <p:grpSp>
          <p:nvGrpSpPr>
            <p:cNvPr id="62" name="Gruppieren 39">
              <a:extLst>
                <a:ext uri="{FF2B5EF4-FFF2-40B4-BE49-F238E27FC236}">
                  <a16:creationId xmlns:a16="http://schemas.microsoft.com/office/drawing/2014/main" id="{F576066A-FEC1-44B5-B714-D65568BCAB8F}"/>
                </a:ext>
              </a:extLst>
            </p:cNvPr>
            <p:cNvGrpSpPr/>
            <p:nvPr/>
          </p:nvGrpSpPr>
          <p:grpSpPr>
            <a:xfrm>
              <a:off x="4761687" y="941037"/>
              <a:ext cx="622286" cy="276999"/>
              <a:chOff x="5524769" y="3169625"/>
              <a:chExt cx="622286" cy="276999"/>
            </a:xfrm>
          </p:grpSpPr>
          <p:sp>
            <p:nvSpPr>
              <p:cNvPr id="63" name="Textfeld 41">
                <a:extLst>
                  <a:ext uri="{FF2B5EF4-FFF2-40B4-BE49-F238E27FC236}">
                    <a16:creationId xmlns:a16="http://schemas.microsoft.com/office/drawing/2014/main" id="{A1420A14-3C71-46A8-A077-4F544CAFA664}"/>
                  </a:ext>
                </a:extLst>
              </p:cNvPr>
              <p:cNvSpPr txBox="1"/>
              <p:nvPr/>
            </p:nvSpPr>
            <p:spPr>
              <a:xfrm>
                <a:off x="5524769" y="3169625"/>
                <a:ext cx="622286" cy="276999"/>
              </a:xfrm>
              <a:prstGeom prst="rect">
                <a:avLst/>
              </a:prstGeom>
              <a:noFill/>
            </p:spPr>
            <p:txBody>
              <a:bodyPr wrap="none" rtlCol="0">
                <a:spAutoFit/>
              </a:bodyPr>
              <a:lstStyle/>
              <a:p>
                <a:pPr algn="ctr"/>
                <a:r>
                  <a:rPr lang="en-GB" sz="1200" b="1" dirty="0">
                    <a:solidFill>
                      <a:schemeClr val="bg1"/>
                    </a:solidFill>
                  </a:rPr>
                  <a:t>20 µm</a:t>
                </a:r>
              </a:p>
            </p:txBody>
          </p:sp>
          <p:cxnSp>
            <p:nvCxnSpPr>
              <p:cNvPr id="64" name="Gerader Verbinder 42">
                <a:extLst>
                  <a:ext uri="{FF2B5EF4-FFF2-40B4-BE49-F238E27FC236}">
                    <a16:creationId xmlns:a16="http://schemas.microsoft.com/office/drawing/2014/main" id="{036F6372-E717-4987-A2DF-CB22F3F5C2A1}"/>
                  </a:ext>
                </a:extLst>
              </p:cNvPr>
              <p:cNvCxnSpPr/>
              <p:nvPr/>
            </p:nvCxnSpPr>
            <p:spPr bwMode="auto">
              <a:xfrm>
                <a:off x="5655911" y="3432632"/>
                <a:ext cx="360000"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66" name="Titel 1">
            <a:extLst>
              <a:ext uri="{FF2B5EF4-FFF2-40B4-BE49-F238E27FC236}">
                <a16:creationId xmlns:a16="http://schemas.microsoft.com/office/drawing/2014/main" id="{C32D3D28-FBD5-46DC-93F7-82498D1DB500}"/>
              </a:ext>
            </a:extLst>
          </p:cNvPr>
          <p:cNvSpPr txBox="1">
            <a:spLocks/>
          </p:cNvSpPr>
          <p:nvPr/>
        </p:nvSpPr>
        <p:spPr>
          <a:xfrm>
            <a:off x="9321712" y="958129"/>
            <a:ext cx="3016443" cy="336913"/>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r>
              <a:rPr lang="pl-PL" sz="1000" dirty="0">
                <a:latin typeface="+mn-lt"/>
              </a:rPr>
              <a:t>TB-W049-11-001_p01-flake_023_x5_4x1_H</a:t>
            </a:r>
            <a:endParaRPr lang="de-DE" sz="1000" dirty="0">
              <a:latin typeface="+mn-lt"/>
            </a:endParaRPr>
          </a:p>
        </p:txBody>
      </p:sp>
      <p:grpSp>
        <p:nvGrpSpPr>
          <p:cNvPr id="67" name="Gruppieren 53">
            <a:extLst>
              <a:ext uri="{FF2B5EF4-FFF2-40B4-BE49-F238E27FC236}">
                <a16:creationId xmlns:a16="http://schemas.microsoft.com/office/drawing/2014/main" id="{6942F80B-91D5-484A-9CE4-DDEFC33B08DD}"/>
              </a:ext>
            </a:extLst>
          </p:cNvPr>
          <p:cNvGrpSpPr/>
          <p:nvPr/>
        </p:nvGrpSpPr>
        <p:grpSpPr>
          <a:xfrm>
            <a:off x="9791460" y="3355731"/>
            <a:ext cx="1872000" cy="1436772"/>
            <a:chOff x="6516748" y="4458020"/>
            <a:chExt cx="1872000" cy="1333315"/>
          </a:xfrm>
        </p:grpSpPr>
        <p:pic>
          <p:nvPicPr>
            <p:cNvPr id="68" name="Grafik 54">
              <a:extLst>
                <a:ext uri="{FF2B5EF4-FFF2-40B4-BE49-F238E27FC236}">
                  <a16:creationId xmlns:a16="http://schemas.microsoft.com/office/drawing/2014/main" id="{4E91ECFC-6EF0-4ADE-9D5D-69E22963C212}"/>
                </a:ext>
              </a:extLst>
            </p:cNvPr>
            <p:cNvPicPr>
              <a:picLocks noChangeAspect="1"/>
            </p:cNvPicPr>
            <p:nvPr/>
          </p:nvPicPr>
          <p:blipFill>
            <a:blip r:embed="rId7"/>
            <a:stretch>
              <a:fillRect/>
            </a:stretch>
          </p:blipFill>
          <p:spPr>
            <a:xfrm>
              <a:off x="6516748" y="4458020"/>
              <a:ext cx="1872000" cy="1333315"/>
            </a:xfrm>
            <a:prstGeom prst="rect">
              <a:avLst/>
            </a:prstGeom>
            <a:ln>
              <a:solidFill>
                <a:schemeClr val="bg1"/>
              </a:solidFill>
            </a:ln>
          </p:spPr>
        </p:pic>
        <p:grpSp>
          <p:nvGrpSpPr>
            <p:cNvPr id="69" name="Gruppieren 55">
              <a:extLst>
                <a:ext uri="{FF2B5EF4-FFF2-40B4-BE49-F238E27FC236}">
                  <a16:creationId xmlns:a16="http://schemas.microsoft.com/office/drawing/2014/main" id="{E5E070FB-B986-4A88-8F6F-AF26134FCF55}"/>
                </a:ext>
              </a:extLst>
            </p:cNvPr>
            <p:cNvGrpSpPr/>
            <p:nvPr/>
          </p:nvGrpSpPr>
          <p:grpSpPr>
            <a:xfrm>
              <a:off x="7681503" y="5337103"/>
              <a:ext cx="707245" cy="276999"/>
              <a:chOff x="5482292" y="3169625"/>
              <a:chExt cx="707245" cy="276999"/>
            </a:xfrm>
          </p:grpSpPr>
          <p:sp>
            <p:nvSpPr>
              <p:cNvPr id="70" name="Textfeld 56">
                <a:extLst>
                  <a:ext uri="{FF2B5EF4-FFF2-40B4-BE49-F238E27FC236}">
                    <a16:creationId xmlns:a16="http://schemas.microsoft.com/office/drawing/2014/main" id="{FAD6652D-3633-461F-B08F-A0ECAF34F243}"/>
                  </a:ext>
                </a:extLst>
              </p:cNvPr>
              <p:cNvSpPr txBox="1"/>
              <p:nvPr/>
            </p:nvSpPr>
            <p:spPr>
              <a:xfrm>
                <a:off x="5482292" y="3169625"/>
                <a:ext cx="707245" cy="276999"/>
              </a:xfrm>
              <a:prstGeom prst="rect">
                <a:avLst/>
              </a:prstGeom>
              <a:noFill/>
            </p:spPr>
            <p:txBody>
              <a:bodyPr wrap="none" rtlCol="0">
                <a:spAutoFit/>
              </a:bodyPr>
              <a:lstStyle/>
              <a:p>
                <a:pPr algn="ctr"/>
                <a:r>
                  <a:rPr lang="en-GB" sz="1200" b="1" dirty="0">
                    <a:solidFill>
                      <a:schemeClr val="bg1"/>
                    </a:solidFill>
                  </a:rPr>
                  <a:t>200 µm</a:t>
                </a:r>
              </a:p>
            </p:txBody>
          </p:sp>
          <p:cxnSp>
            <p:nvCxnSpPr>
              <p:cNvPr id="71" name="Gerader Verbinder 57">
                <a:extLst>
                  <a:ext uri="{FF2B5EF4-FFF2-40B4-BE49-F238E27FC236}">
                    <a16:creationId xmlns:a16="http://schemas.microsoft.com/office/drawing/2014/main" id="{DBCF76E1-6259-4A5B-8B63-527AAB5C94AD}"/>
                  </a:ext>
                </a:extLst>
              </p:cNvPr>
              <p:cNvCxnSpPr/>
              <p:nvPr/>
            </p:nvCxnSpPr>
            <p:spPr bwMode="auto">
              <a:xfrm>
                <a:off x="5655911" y="3432632"/>
                <a:ext cx="360000"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2" name="Gruppieren 58">
            <a:extLst>
              <a:ext uri="{FF2B5EF4-FFF2-40B4-BE49-F238E27FC236}">
                <a16:creationId xmlns:a16="http://schemas.microsoft.com/office/drawing/2014/main" id="{2A56531E-E026-4F42-AE63-4D16F43DB2EA}"/>
              </a:ext>
            </a:extLst>
          </p:cNvPr>
          <p:cNvGrpSpPr/>
          <p:nvPr/>
        </p:nvGrpSpPr>
        <p:grpSpPr>
          <a:xfrm>
            <a:off x="7618703" y="4750715"/>
            <a:ext cx="2025854" cy="1453120"/>
            <a:chOff x="5787744" y="2518848"/>
            <a:chExt cx="1490400" cy="1061522"/>
          </a:xfrm>
        </p:grpSpPr>
        <p:pic>
          <p:nvPicPr>
            <p:cNvPr id="73" name="Grafik 59">
              <a:extLst>
                <a:ext uri="{FF2B5EF4-FFF2-40B4-BE49-F238E27FC236}">
                  <a16:creationId xmlns:a16="http://schemas.microsoft.com/office/drawing/2014/main" id="{4FA3E46D-92AC-4954-8F82-DA4B5B0E9D22}"/>
                </a:ext>
              </a:extLst>
            </p:cNvPr>
            <p:cNvPicPr>
              <a:picLocks noChangeAspect="1"/>
            </p:cNvPicPr>
            <p:nvPr/>
          </p:nvPicPr>
          <p:blipFill>
            <a:blip r:embed="rId8"/>
            <a:stretch>
              <a:fillRect/>
            </a:stretch>
          </p:blipFill>
          <p:spPr>
            <a:xfrm>
              <a:off x="5787744" y="2518848"/>
              <a:ext cx="1490400" cy="1061522"/>
            </a:xfrm>
            <a:prstGeom prst="rect">
              <a:avLst/>
            </a:prstGeom>
          </p:spPr>
        </p:pic>
        <p:grpSp>
          <p:nvGrpSpPr>
            <p:cNvPr id="74" name="Gruppieren 60">
              <a:extLst>
                <a:ext uri="{FF2B5EF4-FFF2-40B4-BE49-F238E27FC236}">
                  <a16:creationId xmlns:a16="http://schemas.microsoft.com/office/drawing/2014/main" id="{7E692BB3-CB8A-41D4-9F0D-E211A1A3BAB9}"/>
                </a:ext>
              </a:extLst>
            </p:cNvPr>
            <p:cNvGrpSpPr/>
            <p:nvPr/>
          </p:nvGrpSpPr>
          <p:grpSpPr>
            <a:xfrm>
              <a:off x="6650686" y="3164872"/>
              <a:ext cx="622286" cy="276999"/>
              <a:chOff x="5524769" y="3169625"/>
              <a:chExt cx="622286" cy="276999"/>
            </a:xfrm>
          </p:grpSpPr>
          <p:sp>
            <p:nvSpPr>
              <p:cNvPr id="75" name="Textfeld 61">
                <a:extLst>
                  <a:ext uri="{FF2B5EF4-FFF2-40B4-BE49-F238E27FC236}">
                    <a16:creationId xmlns:a16="http://schemas.microsoft.com/office/drawing/2014/main" id="{8041B71A-DB93-457B-9AED-02F47CC15628}"/>
                  </a:ext>
                </a:extLst>
              </p:cNvPr>
              <p:cNvSpPr txBox="1"/>
              <p:nvPr/>
            </p:nvSpPr>
            <p:spPr>
              <a:xfrm>
                <a:off x="5524769" y="3169625"/>
                <a:ext cx="622286" cy="276999"/>
              </a:xfrm>
              <a:prstGeom prst="rect">
                <a:avLst/>
              </a:prstGeom>
              <a:noFill/>
            </p:spPr>
            <p:txBody>
              <a:bodyPr wrap="none" rtlCol="0">
                <a:spAutoFit/>
              </a:bodyPr>
              <a:lstStyle/>
              <a:p>
                <a:pPr algn="ctr"/>
                <a:r>
                  <a:rPr lang="en-GB" sz="1200" b="1" dirty="0">
                    <a:solidFill>
                      <a:schemeClr val="bg1"/>
                    </a:solidFill>
                  </a:rPr>
                  <a:t>10 µm</a:t>
                </a:r>
              </a:p>
            </p:txBody>
          </p:sp>
          <p:cxnSp>
            <p:nvCxnSpPr>
              <p:cNvPr id="76" name="Gerader Verbinder 62">
                <a:extLst>
                  <a:ext uri="{FF2B5EF4-FFF2-40B4-BE49-F238E27FC236}">
                    <a16:creationId xmlns:a16="http://schemas.microsoft.com/office/drawing/2014/main" id="{BE00802F-02B2-4FC1-99F5-DD9A27F96914}"/>
                  </a:ext>
                </a:extLst>
              </p:cNvPr>
              <p:cNvCxnSpPr/>
              <p:nvPr/>
            </p:nvCxnSpPr>
            <p:spPr bwMode="auto">
              <a:xfrm>
                <a:off x="5655911" y="3432632"/>
                <a:ext cx="360000"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7" name="Gruppieren 2">
            <a:extLst>
              <a:ext uri="{FF2B5EF4-FFF2-40B4-BE49-F238E27FC236}">
                <a16:creationId xmlns:a16="http://schemas.microsoft.com/office/drawing/2014/main" id="{D5963739-A349-4AAC-BA61-01A0D1DFCDE7}"/>
              </a:ext>
            </a:extLst>
          </p:cNvPr>
          <p:cNvGrpSpPr>
            <a:grpSpLocks/>
          </p:cNvGrpSpPr>
          <p:nvPr/>
        </p:nvGrpSpPr>
        <p:grpSpPr bwMode="auto">
          <a:xfrm>
            <a:off x="11615709" y="5118172"/>
            <a:ext cx="548548" cy="1111886"/>
            <a:chOff x="3234032" y="3046088"/>
            <a:chExt cx="548755" cy="1112400"/>
          </a:xfrm>
        </p:grpSpPr>
        <p:sp>
          <p:nvSpPr>
            <p:cNvPr id="78" name="Textfeld 22">
              <a:extLst>
                <a:ext uri="{FF2B5EF4-FFF2-40B4-BE49-F238E27FC236}">
                  <a16:creationId xmlns:a16="http://schemas.microsoft.com/office/drawing/2014/main" id="{E608EDF4-7152-43CE-8F96-457C340F257E}"/>
                </a:ext>
              </a:extLst>
            </p:cNvPr>
            <p:cNvSpPr txBox="1">
              <a:spLocks noChangeArrowheads="1"/>
            </p:cNvSpPr>
            <p:nvPr/>
          </p:nvSpPr>
          <p:spPr bwMode="auto">
            <a:xfrm>
              <a:off x="3234032" y="3046088"/>
              <a:ext cx="548755" cy="24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000" b="1" dirty="0">
                  <a:latin typeface="Arial" panose="020B0604020202020204" pitchFamily="34" charset="0"/>
                </a:rPr>
                <a:t>20 µm</a:t>
              </a:r>
            </a:p>
          </p:txBody>
        </p:sp>
        <p:pic>
          <p:nvPicPr>
            <p:cNvPr id="79" name="Picture 5" descr="X:\Mico-Data-zw\2012\farbscala100.jpeg">
              <a:extLst>
                <a:ext uri="{FF2B5EF4-FFF2-40B4-BE49-F238E27FC236}">
                  <a16:creationId xmlns:a16="http://schemas.microsoft.com/office/drawing/2014/main" id="{41B11D35-6798-4523-9792-B28C59DE49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49939" t="57297" r="47762" b="26759"/>
            <a:stretch>
              <a:fillRect/>
            </a:stretch>
          </p:blipFill>
          <p:spPr bwMode="auto">
            <a:xfrm flipH="1">
              <a:off x="3436408" y="3289201"/>
              <a:ext cx="144000" cy="6232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0" name="Textfeld 22">
              <a:extLst>
                <a:ext uri="{FF2B5EF4-FFF2-40B4-BE49-F238E27FC236}">
                  <a16:creationId xmlns:a16="http://schemas.microsoft.com/office/drawing/2014/main" id="{8651C3FF-49C1-4F42-AC7B-E4697B1D3A38}"/>
                </a:ext>
              </a:extLst>
            </p:cNvPr>
            <p:cNvSpPr txBox="1">
              <a:spLocks noChangeArrowheads="1"/>
            </p:cNvSpPr>
            <p:nvPr/>
          </p:nvSpPr>
          <p:spPr bwMode="auto">
            <a:xfrm>
              <a:off x="3380780" y="3912422"/>
              <a:ext cx="255256" cy="24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000" b="1" dirty="0">
                  <a:latin typeface="Arial" panose="020B0604020202020204" pitchFamily="34" charset="0"/>
                </a:rPr>
                <a:t>0</a:t>
              </a:r>
            </a:p>
          </p:txBody>
        </p:sp>
      </p:grpSp>
      <p:cxnSp>
        <p:nvCxnSpPr>
          <p:cNvPr id="81" name="Gerade Verbindung mit Pfeil 68">
            <a:extLst>
              <a:ext uri="{FF2B5EF4-FFF2-40B4-BE49-F238E27FC236}">
                <a16:creationId xmlns:a16="http://schemas.microsoft.com/office/drawing/2014/main" id="{E5B37BC8-048D-401F-B7CF-89B89BBA83B5}"/>
              </a:ext>
            </a:extLst>
          </p:cNvPr>
          <p:cNvCxnSpPr>
            <a:cxnSpLocks/>
          </p:cNvCxnSpPr>
          <p:nvPr/>
        </p:nvCxnSpPr>
        <p:spPr>
          <a:xfrm>
            <a:off x="10727460" y="2562035"/>
            <a:ext cx="0" cy="1278194"/>
          </a:xfrm>
          <a:prstGeom prst="straightConnector1">
            <a:avLst/>
          </a:prstGeom>
          <a:ln w="28575" cmpd="sng">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2" name="Gruppieren 13">
            <a:extLst>
              <a:ext uri="{FF2B5EF4-FFF2-40B4-BE49-F238E27FC236}">
                <a16:creationId xmlns:a16="http://schemas.microsoft.com/office/drawing/2014/main" id="{7621FCBC-960C-43B7-9853-A8BA9C404B91}"/>
              </a:ext>
            </a:extLst>
          </p:cNvPr>
          <p:cNvGrpSpPr/>
          <p:nvPr/>
        </p:nvGrpSpPr>
        <p:grpSpPr>
          <a:xfrm>
            <a:off x="9804060" y="4750715"/>
            <a:ext cx="1846800" cy="1846800"/>
            <a:chOff x="7956840" y="4622782"/>
            <a:chExt cx="1846800" cy="1846800"/>
          </a:xfrm>
        </p:grpSpPr>
        <p:pic>
          <p:nvPicPr>
            <p:cNvPr id="83" name="Grafik 63">
              <a:extLst>
                <a:ext uri="{FF2B5EF4-FFF2-40B4-BE49-F238E27FC236}">
                  <a16:creationId xmlns:a16="http://schemas.microsoft.com/office/drawing/2014/main" id="{1F682DCC-9CF2-43B2-BA43-D21612A5DDA7}"/>
                </a:ext>
              </a:extLst>
            </p:cNvPr>
            <p:cNvPicPr>
              <a:picLocks noChangeAspect="1"/>
            </p:cNvPicPr>
            <p:nvPr/>
          </p:nvPicPr>
          <p:blipFill>
            <a:blip r:embed="rId10"/>
            <a:stretch>
              <a:fillRect/>
            </a:stretch>
          </p:blipFill>
          <p:spPr>
            <a:xfrm>
              <a:off x="7956840" y="4622782"/>
              <a:ext cx="1846800" cy="1846800"/>
            </a:xfrm>
            <a:prstGeom prst="rect">
              <a:avLst/>
            </a:prstGeom>
          </p:spPr>
        </p:pic>
        <p:grpSp>
          <p:nvGrpSpPr>
            <p:cNvPr id="84" name="Gruppieren 70">
              <a:extLst>
                <a:ext uri="{FF2B5EF4-FFF2-40B4-BE49-F238E27FC236}">
                  <a16:creationId xmlns:a16="http://schemas.microsoft.com/office/drawing/2014/main" id="{64ED7EB9-E339-4DCB-BFD7-048B8FA7E843}"/>
                </a:ext>
              </a:extLst>
            </p:cNvPr>
            <p:cNvGrpSpPr/>
            <p:nvPr/>
          </p:nvGrpSpPr>
          <p:grpSpPr>
            <a:xfrm>
              <a:off x="9176812" y="6075902"/>
              <a:ext cx="622286" cy="276999"/>
              <a:chOff x="5524769" y="3169625"/>
              <a:chExt cx="622286" cy="276999"/>
            </a:xfrm>
          </p:grpSpPr>
          <p:sp>
            <p:nvSpPr>
              <p:cNvPr id="85" name="Textfeld 71">
                <a:extLst>
                  <a:ext uri="{FF2B5EF4-FFF2-40B4-BE49-F238E27FC236}">
                    <a16:creationId xmlns:a16="http://schemas.microsoft.com/office/drawing/2014/main" id="{82A5648A-7F61-4B42-9004-19B20B78B909}"/>
                  </a:ext>
                </a:extLst>
              </p:cNvPr>
              <p:cNvSpPr txBox="1"/>
              <p:nvPr/>
            </p:nvSpPr>
            <p:spPr>
              <a:xfrm>
                <a:off x="5524769" y="3169625"/>
                <a:ext cx="622286" cy="276999"/>
              </a:xfrm>
              <a:prstGeom prst="rect">
                <a:avLst/>
              </a:prstGeom>
              <a:noFill/>
            </p:spPr>
            <p:txBody>
              <a:bodyPr wrap="none" rtlCol="0">
                <a:spAutoFit/>
              </a:bodyPr>
              <a:lstStyle/>
              <a:p>
                <a:pPr algn="ctr"/>
                <a:r>
                  <a:rPr lang="de-DE" sz="1200" b="1" dirty="0"/>
                  <a:t>50 µm</a:t>
                </a:r>
              </a:p>
            </p:txBody>
          </p:sp>
          <p:cxnSp>
            <p:nvCxnSpPr>
              <p:cNvPr id="86" name="Gerader Verbinder 72">
                <a:extLst>
                  <a:ext uri="{FF2B5EF4-FFF2-40B4-BE49-F238E27FC236}">
                    <a16:creationId xmlns:a16="http://schemas.microsoft.com/office/drawing/2014/main" id="{1B0C7B2B-39F5-4929-9FF5-CDA9624D17DF}"/>
                  </a:ext>
                </a:extLst>
              </p:cNvPr>
              <p:cNvCxnSpPr/>
              <p:nvPr/>
            </p:nvCxnSpPr>
            <p:spPr bwMode="auto">
              <a:xfrm>
                <a:off x="5655911" y="3432632"/>
                <a:ext cx="36000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87" name="Gerade Verbindung mit Pfeil 69">
            <a:extLst>
              <a:ext uri="{FF2B5EF4-FFF2-40B4-BE49-F238E27FC236}">
                <a16:creationId xmlns:a16="http://schemas.microsoft.com/office/drawing/2014/main" id="{CEBF883A-F70F-4A9B-A3DB-6911AD0E3984}"/>
              </a:ext>
            </a:extLst>
          </p:cNvPr>
          <p:cNvCxnSpPr>
            <a:cxnSpLocks/>
          </p:cNvCxnSpPr>
          <p:nvPr/>
        </p:nvCxnSpPr>
        <p:spPr>
          <a:xfrm>
            <a:off x="10750190" y="4022388"/>
            <a:ext cx="0" cy="1278194"/>
          </a:xfrm>
          <a:prstGeom prst="straightConnector1">
            <a:avLst/>
          </a:prstGeom>
          <a:ln w="28575" cmpd="sng">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9" name="Gruppieren 2">
            <a:extLst>
              <a:ext uri="{FF2B5EF4-FFF2-40B4-BE49-F238E27FC236}">
                <a16:creationId xmlns:a16="http://schemas.microsoft.com/office/drawing/2014/main" id="{809E832F-64BF-42FE-ADBB-C9E02788A1A9}"/>
              </a:ext>
            </a:extLst>
          </p:cNvPr>
          <p:cNvGrpSpPr>
            <a:grpSpLocks/>
          </p:cNvGrpSpPr>
          <p:nvPr/>
        </p:nvGrpSpPr>
        <p:grpSpPr bwMode="auto">
          <a:xfrm>
            <a:off x="11615708" y="1657068"/>
            <a:ext cx="548547" cy="1111886"/>
            <a:chOff x="3234032" y="3046088"/>
            <a:chExt cx="548754" cy="1112400"/>
          </a:xfrm>
        </p:grpSpPr>
        <p:sp>
          <p:nvSpPr>
            <p:cNvPr id="90" name="Textfeld 22">
              <a:extLst>
                <a:ext uri="{FF2B5EF4-FFF2-40B4-BE49-F238E27FC236}">
                  <a16:creationId xmlns:a16="http://schemas.microsoft.com/office/drawing/2014/main" id="{233BE657-CA26-43ED-A634-D8144BF97D92}"/>
                </a:ext>
              </a:extLst>
            </p:cNvPr>
            <p:cNvSpPr txBox="1">
              <a:spLocks noChangeArrowheads="1"/>
            </p:cNvSpPr>
            <p:nvPr/>
          </p:nvSpPr>
          <p:spPr bwMode="auto">
            <a:xfrm>
              <a:off x="3234032" y="3046088"/>
              <a:ext cx="548754" cy="24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000" b="1" dirty="0">
                  <a:latin typeface="Arial" panose="020B0604020202020204" pitchFamily="34" charset="0"/>
                </a:rPr>
                <a:t>xx µm</a:t>
              </a:r>
            </a:p>
          </p:txBody>
        </p:sp>
        <p:pic>
          <p:nvPicPr>
            <p:cNvPr id="91" name="Picture 5" descr="X:\Mico-Data-zw\2012\farbscala100.jpeg">
              <a:extLst>
                <a:ext uri="{FF2B5EF4-FFF2-40B4-BE49-F238E27FC236}">
                  <a16:creationId xmlns:a16="http://schemas.microsoft.com/office/drawing/2014/main" id="{4D5C8385-F123-494D-8D8A-7AC1158A2A3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49939" t="57297" r="47762" b="26759"/>
            <a:stretch>
              <a:fillRect/>
            </a:stretch>
          </p:blipFill>
          <p:spPr bwMode="auto">
            <a:xfrm flipH="1">
              <a:off x="3436408" y="3289201"/>
              <a:ext cx="144000" cy="6232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2" name="Textfeld 22">
              <a:extLst>
                <a:ext uri="{FF2B5EF4-FFF2-40B4-BE49-F238E27FC236}">
                  <a16:creationId xmlns:a16="http://schemas.microsoft.com/office/drawing/2014/main" id="{9CFC2E39-37C2-4639-8F58-E9F4CE5C16BA}"/>
                </a:ext>
              </a:extLst>
            </p:cNvPr>
            <p:cNvSpPr txBox="1">
              <a:spLocks noChangeArrowheads="1"/>
            </p:cNvSpPr>
            <p:nvPr/>
          </p:nvSpPr>
          <p:spPr bwMode="auto">
            <a:xfrm>
              <a:off x="3380780" y="3912422"/>
              <a:ext cx="255256" cy="24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sz="1000" b="1" dirty="0">
                  <a:latin typeface="Arial" panose="020B0604020202020204" pitchFamily="34" charset="0"/>
                </a:rPr>
                <a:t>0</a:t>
              </a:r>
            </a:p>
          </p:txBody>
        </p:sp>
      </p:grpSp>
      <p:sp>
        <p:nvSpPr>
          <p:cNvPr id="146" name="Inhaltsplatzhalter 1">
            <a:extLst>
              <a:ext uri="{FF2B5EF4-FFF2-40B4-BE49-F238E27FC236}">
                <a16:creationId xmlns:a16="http://schemas.microsoft.com/office/drawing/2014/main" id="{418812D3-6CCE-49DC-A01C-BE1953B7D570}"/>
              </a:ext>
            </a:extLst>
          </p:cNvPr>
          <p:cNvSpPr txBox="1">
            <a:spLocks/>
          </p:cNvSpPr>
          <p:nvPr/>
        </p:nvSpPr>
        <p:spPr>
          <a:xfrm>
            <a:off x="241757" y="3532023"/>
            <a:ext cx="6212441" cy="3180308"/>
          </a:xfrm>
          <a:prstGeom prst="rect">
            <a:avLst/>
          </a:prstGeom>
        </p:spPr>
        <p:txBody>
          <a:bodyPr vert="horz" lIns="0" tIns="45720" rIns="0" bIns="45720" rtlCol="0">
            <a:norm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171450" indent="-171450" defTabSz="540000">
              <a:lnSpc>
                <a:spcPct val="150000"/>
              </a:lnSpc>
              <a:buFont typeface="Wingdings" panose="05000000000000000000" pitchFamily="2" charset="2"/>
              <a:buChar char="à"/>
            </a:pPr>
            <a:r>
              <a:rPr lang="en-US" sz="1100" b="0" dirty="0">
                <a:solidFill>
                  <a:schemeClr val="tx1"/>
                </a:solidFill>
                <a:latin typeface="Century Gothic" panose="020B0502020202020204" pitchFamily="34" charset="0"/>
                <a:sym typeface="Wingdings" panose="05000000000000000000" pitchFamily="2" charset="2"/>
              </a:rPr>
              <a:t>Aim: Determination of erosion and deposition areas in W7-X, transport of light impurities</a:t>
            </a:r>
          </a:p>
          <a:p>
            <a:pPr marL="171450" indent="-171450" defTabSz="540000">
              <a:lnSpc>
                <a:spcPct val="150000"/>
              </a:lnSpc>
              <a:buFont typeface="Wingdings" panose="05000000000000000000" pitchFamily="2" charset="2"/>
              <a:buChar char="à"/>
            </a:pPr>
            <a:r>
              <a:rPr lang="en-US" sz="1100" b="0" dirty="0">
                <a:solidFill>
                  <a:schemeClr val="tx1"/>
                </a:solidFill>
                <a:latin typeface="Century Gothic" panose="020B0502020202020204" pitchFamily="34" charset="0"/>
                <a:sym typeface="Wingdings" panose="05000000000000000000" pitchFamily="2" charset="2"/>
              </a:rPr>
              <a:t>33 tiles dismounted and </a:t>
            </a:r>
            <a:r>
              <a:rPr lang="en-US" sz="1100" b="0" dirty="0" err="1">
                <a:solidFill>
                  <a:schemeClr val="tx1"/>
                </a:solidFill>
                <a:latin typeface="Century Gothic" panose="020B0502020202020204" pitchFamily="34" charset="0"/>
                <a:sym typeface="Wingdings" panose="05000000000000000000" pitchFamily="2" charset="2"/>
              </a:rPr>
              <a:t>analysed</a:t>
            </a:r>
            <a:r>
              <a:rPr lang="en-US" sz="1100" b="0" dirty="0">
                <a:solidFill>
                  <a:schemeClr val="tx1"/>
                </a:solidFill>
                <a:latin typeface="Century Gothic" panose="020B0502020202020204" pitchFamily="34" charset="0"/>
                <a:sym typeface="Wingdings" panose="05000000000000000000" pitchFamily="2" charset="2"/>
              </a:rPr>
              <a:t> after OP 2.3</a:t>
            </a:r>
          </a:p>
          <a:p>
            <a:pPr lvl="2" indent="0" defTabSz="540000">
              <a:lnSpc>
                <a:spcPct val="150000"/>
              </a:lnSpc>
              <a:buNone/>
            </a:pPr>
            <a:r>
              <a:rPr lang="en-US" sz="1100" dirty="0">
                <a:solidFill>
                  <a:schemeClr val="accent5">
                    <a:lumMod val="75000"/>
                  </a:schemeClr>
                </a:solidFill>
                <a:latin typeface="Century Gothic" panose="020B0502020202020204" pitchFamily="34" charset="0"/>
                <a:sym typeface="Wingdings" panose="05000000000000000000" pitchFamily="2" charset="2"/>
              </a:rPr>
              <a:t>	</a:t>
            </a:r>
            <a:r>
              <a:rPr lang="en-US" sz="1100" b="0" dirty="0">
                <a:solidFill>
                  <a:schemeClr val="tx1"/>
                </a:solidFill>
                <a:latin typeface="Century Gothic" panose="020B0502020202020204" pitchFamily="34" charset="0"/>
                <a:sym typeface="Wingdings" panose="05000000000000000000" pitchFamily="2" charset="2"/>
              </a:rPr>
              <a:t>Baffle tiles (W, tungsten heavy alloys)</a:t>
            </a:r>
          </a:p>
          <a:p>
            <a:pPr lvl="2" indent="0" defTabSz="540000">
              <a:lnSpc>
                <a:spcPct val="150000"/>
              </a:lnSpc>
              <a:buNone/>
            </a:pPr>
            <a:r>
              <a:rPr lang="en-US" sz="1100" b="0" dirty="0">
                <a:solidFill>
                  <a:schemeClr val="tx1"/>
                </a:solidFill>
                <a:latin typeface="Century Gothic" panose="020B0502020202020204" pitchFamily="34" charset="0"/>
                <a:sym typeface="Wingdings" panose="05000000000000000000" pitchFamily="2" charset="2"/>
              </a:rPr>
              <a:t>	Inner wall tiles (graphite, W-coated graphite)</a:t>
            </a:r>
          </a:p>
          <a:p>
            <a:pPr marL="171450" indent="-171450" defTabSz="540000">
              <a:lnSpc>
                <a:spcPct val="150000"/>
              </a:lnSpc>
              <a:buFont typeface="Wingdings" panose="05000000000000000000" pitchFamily="2" charset="2"/>
              <a:buChar char="à"/>
            </a:pPr>
            <a:r>
              <a:rPr lang="en-US" sz="1100" b="0" dirty="0">
                <a:solidFill>
                  <a:schemeClr val="tx1"/>
                </a:solidFill>
                <a:latin typeface="Century Gothic" panose="020B0502020202020204" pitchFamily="34" charset="0"/>
                <a:sym typeface="Wingdings" panose="05000000000000000000" pitchFamily="2" charset="2"/>
              </a:rPr>
              <a:t>Samples analysis via Ion Beam Analysis (</a:t>
            </a:r>
            <a:r>
              <a:rPr lang="en-US" sz="1100" dirty="0">
                <a:solidFill>
                  <a:schemeClr val="accent5">
                    <a:lumMod val="75000"/>
                  </a:schemeClr>
                </a:solidFill>
                <a:latin typeface="Century Gothic" panose="020B0502020202020204" pitchFamily="34" charset="0"/>
                <a:sym typeface="Wingdings" panose="05000000000000000000" pitchFamily="2" charset="2"/>
              </a:rPr>
              <a:t>IBA</a:t>
            </a:r>
            <a:r>
              <a:rPr lang="en-US" sz="1100" b="0" dirty="0">
                <a:solidFill>
                  <a:schemeClr val="tx1"/>
                </a:solidFill>
                <a:latin typeface="Century Gothic" panose="020B0502020202020204" pitchFamily="34" charset="0"/>
                <a:sym typeface="Wingdings" panose="05000000000000000000" pitchFamily="2" charset="2"/>
              </a:rPr>
              <a:t>), Confocal Laser Scanning Microscopy (</a:t>
            </a:r>
            <a:r>
              <a:rPr lang="en-US" sz="1100" dirty="0">
                <a:solidFill>
                  <a:schemeClr val="accent5">
                    <a:lumMod val="75000"/>
                  </a:schemeClr>
                </a:solidFill>
                <a:latin typeface="Century Gothic" panose="020B0502020202020204" pitchFamily="34" charset="0"/>
                <a:sym typeface="Wingdings" panose="05000000000000000000" pitchFamily="2" charset="2"/>
              </a:rPr>
              <a:t>CLSM</a:t>
            </a:r>
            <a:r>
              <a:rPr lang="en-US" sz="1100" b="0" dirty="0">
                <a:solidFill>
                  <a:schemeClr val="tx1"/>
                </a:solidFill>
                <a:latin typeface="Century Gothic" panose="020B0502020202020204" pitchFamily="34" charset="0"/>
                <a:sym typeface="Wingdings" panose="05000000000000000000" pitchFamily="2" charset="2"/>
              </a:rPr>
              <a:t>) and Scanning Electron Microscopy (</a:t>
            </a:r>
            <a:r>
              <a:rPr lang="en-US" sz="1100" dirty="0">
                <a:solidFill>
                  <a:schemeClr val="accent5">
                    <a:lumMod val="75000"/>
                  </a:schemeClr>
                </a:solidFill>
                <a:latin typeface="Century Gothic" panose="020B0502020202020204" pitchFamily="34" charset="0"/>
                <a:sym typeface="Wingdings" panose="05000000000000000000" pitchFamily="2" charset="2"/>
              </a:rPr>
              <a:t>SEM</a:t>
            </a:r>
            <a:r>
              <a:rPr lang="en-US" sz="1100" b="0" dirty="0">
                <a:solidFill>
                  <a:schemeClr val="tx1"/>
                </a:solidFill>
                <a:latin typeface="Century Gothic" panose="020B0502020202020204" pitchFamily="34" charset="0"/>
                <a:sym typeface="Wingdings" panose="05000000000000000000" pitchFamily="2" charset="2"/>
              </a:rPr>
              <a:t>) (M. Mayer and M. </a:t>
            </a:r>
            <a:r>
              <a:rPr lang="en-US" sz="1100" b="0" dirty="0" err="1">
                <a:solidFill>
                  <a:schemeClr val="tx1"/>
                </a:solidFill>
                <a:latin typeface="Century Gothic" panose="020B0502020202020204" pitchFamily="34" charset="0"/>
                <a:sym typeface="Wingdings" panose="05000000000000000000" pitchFamily="2" charset="2"/>
              </a:rPr>
              <a:t>Balden</a:t>
            </a:r>
            <a:r>
              <a:rPr lang="en-US" sz="1100" b="0" dirty="0">
                <a:solidFill>
                  <a:schemeClr val="tx1"/>
                </a:solidFill>
                <a:latin typeface="Century Gothic" panose="020B0502020202020204" pitchFamily="34" charset="0"/>
                <a:sym typeface="Wingdings" panose="05000000000000000000" pitchFamily="2" charset="2"/>
              </a:rPr>
              <a:t>)</a:t>
            </a:r>
          </a:p>
          <a:p>
            <a:pPr marL="171450" indent="-171450" defTabSz="540000">
              <a:lnSpc>
                <a:spcPct val="150000"/>
              </a:lnSpc>
              <a:buFont typeface="Wingdings" panose="05000000000000000000" pitchFamily="2" charset="2"/>
              <a:buChar char="à"/>
            </a:pPr>
            <a:r>
              <a:rPr lang="en-US" sz="1100" b="0" dirty="0">
                <a:solidFill>
                  <a:schemeClr val="tx1"/>
                </a:solidFill>
                <a:latin typeface="Century Gothic" panose="020B0502020202020204" pitchFamily="34" charset="0"/>
                <a:sym typeface="Wingdings" panose="05000000000000000000" pitchFamily="2" charset="2"/>
              </a:rPr>
              <a:t>Deposit peel off producing </a:t>
            </a:r>
            <a:r>
              <a:rPr lang="en-US" sz="1100" b="0" dirty="0">
                <a:solidFill>
                  <a:schemeClr val="accent5">
                    <a:lumMod val="75000"/>
                  </a:schemeClr>
                </a:solidFill>
                <a:latin typeface="Century Gothic" panose="020B0502020202020204" pitchFamily="34" charset="0"/>
                <a:sym typeface="Wingdings" panose="05000000000000000000" pitchFamily="2" charset="2"/>
              </a:rPr>
              <a:t>large flakes </a:t>
            </a:r>
            <a:r>
              <a:rPr lang="en-US" sz="1100" b="0" dirty="0">
                <a:solidFill>
                  <a:schemeClr val="tx1"/>
                </a:solidFill>
                <a:latin typeface="Century Gothic" panose="020B0502020202020204" pitchFamily="34" charset="0"/>
                <a:sym typeface="Wingdings" panose="05000000000000000000" pitchFamily="2" charset="2"/>
              </a:rPr>
              <a:t>as observed on the samples with collected dust, analogous morphology</a:t>
            </a:r>
          </a:p>
          <a:p>
            <a:pPr marL="171450" indent="-171450" defTabSz="540000">
              <a:lnSpc>
                <a:spcPct val="150000"/>
              </a:lnSpc>
              <a:buFont typeface="Wingdings" panose="05000000000000000000" pitchFamily="2" charset="2"/>
              <a:buChar char="à"/>
            </a:pPr>
            <a:r>
              <a:rPr lang="en-US" sz="1100" b="0" dirty="0">
                <a:solidFill>
                  <a:schemeClr val="tx1"/>
                </a:solidFill>
                <a:latin typeface="Century Gothic" panose="020B0502020202020204" pitchFamily="34" charset="0"/>
                <a:sym typeface="Wingdings" panose="05000000000000000000" pitchFamily="2" charset="2"/>
              </a:rPr>
              <a:t>Deposit thickness on tiles: ~20 µm, collected dust: up to 100 µm</a:t>
            </a:r>
          </a:p>
          <a:p>
            <a:pPr marL="171450" indent="-171450" defTabSz="540000">
              <a:lnSpc>
                <a:spcPct val="150000"/>
              </a:lnSpc>
              <a:buFont typeface="Wingdings" panose="05000000000000000000" pitchFamily="2" charset="2"/>
              <a:buChar char="à"/>
            </a:pPr>
            <a:endParaRPr lang="en-US" sz="1100" b="0" dirty="0">
              <a:solidFill>
                <a:schemeClr val="tx1"/>
              </a:solidFill>
              <a:latin typeface="Century Gothic" panose="020B0502020202020204" pitchFamily="34" charset="0"/>
              <a:sym typeface="Wingdings" panose="05000000000000000000" pitchFamily="2" charset="2"/>
            </a:endParaRPr>
          </a:p>
          <a:p>
            <a:pPr marL="171450" indent="-171450" defTabSz="540000">
              <a:lnSpc>
                <a:spcPct val="150000"/>
              </a:lnSpc>
              <a:buFont typeface="Wingdings" panose="05000000000000000000" pitchFamily="2" charset="2"/>
              <a:buChar char="à"/>
            </a:pPr>
            <a:endParaRPr lang="en-US" sz="1100" b="0" dirty="0">
              <a:solidFill>
                <a:schemeClr val="tx1"/>
              </a:solidFill>
              <a:latin typeface="Century Gothic" panose="020B0502020202020204" pitchFamily="34" charset="0"/>
              <a:sym typeface="Wingdings" panose="05000000000000000000" pitchFamily="2" charset="2"/>
            </a:endParaRPr>
          </a:p>
        </p:txBody>
      </p:sp>
      <p:cxnSp>
        <p:nvCxnSpPr>
          <p:cNvPr id="147" name="Gerade Verbindung mit Pfeil 73">
            <a:extLst>
              <a:ext uri="{FF2B5EF4-FFF2-40B4-BE49-F238E27FC236}">
                <a16:creationId xmlns:a16="http://schemas.microsoft.com/office/drawing/2014/main" id="{4A71133A-E6AC-4ADA-8BAE-68F9AB94A67E}"/>
              </a:ext>
            </a:extLst>
          </p:cNvPr>
          <p:cNvCxnSpPr>
            <a:cxnSpLocks/>
          </p:cNvCxnSpPr>
          <p:nvPr/>
        </p:nvCxnSpPr>
        <p:spPr>
          <a:xfrm flipH="1" flipV="1">
            <a:off x="9306609" y="5420217"/>
            <a:ext cx="1595981" cy="197334"/>
          </a:xfrm>
          <a:prstGeom prst="straightConnector1">
            <a:avLst/>
          </a:prstGeom>
          <a:ln w="28575" cmpd="sng">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Inhaltsplatzhalter 1">
            <a:extLst>
              <a:ext uri="{FF2B5EF4-FFF2-40B4-BE49-F238E27FC236}">
                <a16:creationId xmlns:a16="http://schemas.microsoft.com/office/drawing/2014/main" id="{E346EC32-8866-4B70-B014-0B5D10732DFB}"/>
              </a:ext>
            </a:extLst>
          </p:cNvPr>
          <p:cNvSpPr txBox="1">
            <a:spLocks/>
          </p:cNvSpPr>
          <p:nvPr/>
        </p:nvSpPr>
        <p:spPr>
          <a:xfrm>
            <a:off x="237375" y="848094"/>
            <a:ext cx="7135136" cy="2517710"/>
          </a:xfrm>
          <a:prstGeom prst="rect">
            <a:avLst/>
          </a:prstGeom>
        </p:spPr>
        <p:txBody>
          <a:bodyPr vert="horz" lIns="0" tIns="45720" rIns="0" bIns="45720" rtlCol="0">
            <a:normAutofit fontScale="92500"/>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171450" indent="-171450" defTabSz="540000">
              <a:lnSpc>
                <a:spcPct val="150000"/>
              </a:lnSpc>
              <a:buFont typeface="Wingdings" panose="05000000000000000000" pitchFamily="2" charset="2"/>
              <a:buChar char="à"/>
            </a:pPr>
            <a:r>
              <a:rPr lang="en-US" sz="1100" b="0" dirty="0">
                <a:solidFill>
                  <a:schemeClr val="tx1"/>
                </a:solidFill>
                <a:latin typeface="Century Gothic" panose="020B0502020202020204" pitchFamily="34" charset="0"/>
                <a:sym typeface="Wingdings" panose="05000000000000000000" pitchFamily="2" charset="2"/>
              </a:rPr>
              <a:t>Exposure of samples to </a:t>
            </a:r>
            <a:r>
              <a:rPr lang="en-US" sz="1100" b="0" dirty="0" err="1">
                <a:solidFill>
                  <a:schemeClr val="tx1"/>
                </a:solidFill>
                <a:latin typeface="Century Gothic" panose="020B0502020202020204" pitchFamily="34" charset="0"/>
                <a:sym typeface="Wingdings" panose="05000000000000000000" pitchFamily="2" charset="2"/>
              </a:rPr>
              <a:t>boronization</a:t>
            </a:r>
            <a:r>
              <a:rPr lang="en-US" sz="1100" b="0" dirty="0">
                <a:solidFill>
                  <a:schemeClr val="tx1"/>
                </a:solidFill>
                <a:latin typeface="Century Gothic" panose="020B0502020202020204" pitchFamily="34" charset="0"/>
                <a:sym typeface="Wingdings" panose="05000000000000000000" pitchFamily="2" charset="2"/>
              </a:rPr>
              <a:t> and plasma during W7-X OP 2.4 and 2.5</a:t>
            </a:r>
          </a:p>
          <a:p>
            <a:pPr lvl="2" indent="0" defTabSz="540000">
              <a:lnSpc>
                <a:spcPct val="150000"/>
              </a:lnSpc>
              <a:buNone/>
            </a:pPr>
            <a:r>
              <a:rPr lang="en-US" sz="1100" b="0" dirty="0">
                <a:solidFill>
                  <a:schemeClr val="tx1"/>
                </a:solidFill>
                <a:latin typeface="Century Gothic" panose="020B0502020202020204" pitchFamily="34" charset="0"/>
                <a:sym typeface="Wingdings" panose="05000000000000000000" pitchFamily="2" charset="2"/>
              </a:rPr>
              <a:t>	 Multi-purpose manipulator, probe head FZJ-MAT1</a:t>
            </a:r>
          </a:p>
          <a:p>
            <a:pPr lvl="2" indent="0" defTabSz="540000">
              <a:lnSpc>
                <a:spcPct val="150000"/>
              </a:lnSpc>
              <a:buNone/>
            </a:pPr>
            <a:r>
              <a:rPr lang="en-US" sz="1100" b="0" dirty="0">
                <a:solidFill>
                  <a:schemeClr val="tx1"/>
                </a:solidFill>
                <a:latin typeface="Century Gothic" panose="020B0502020202020204" pitchFamily="34" charset="0"/>
                <a:sym typeface="Wingdings" panose="05000000000000000000" pitchFamily="2" charset="2"/>
              </a:rPr>
              <a:t>	Multiple types of material (C, Al, Tungsten alloys, stainless steel,…) and surfaces</a:t>
            </a:r>
          </a:p>
          <a:p>
            <a:pPr marL="171450" indent="-171450" defTabSz="540000">
              <a:lnSpc>
                <a:spcPct val="150000"/>
              </a:lnSpc>
              <a:buFont typeface="Wingdings" panose="05000000000000000000" pitchFamily="2" charset="2"/>
              <a:buChar char="à"/>
            </a:pPr>
            <a:r>
              <a:rPr lang="en-US" sz="1100" b="0" dirty="0">
                <a:solidFill>
                  <a:schemeClr val="tx1"/>
                </a:solidFill>
                <a:latin typeface="Century Gothic" panose="020B0502020202020204" pitchFamily="34" charset="0"/>
                <a:sym typeface="Wingdings" panose="05000000000000000000" pitchFamily="2" charset="2"/>
              </a:rPr>
              <a:t>Analysis of the samples and determination of their composition before and after exposure via </a:t>
            </a:r>
            <a:r>
              <a:rPr lang="en-US" sz="1100" baseline="30000" dirty="0">
                <a:solidFill>
                  <a:schemeClr val="accent5">
                    <a:lumMod val="75000"/>
                  </a:schemeClr>
                </a:solidFill>
                <a:latin typeface="Century Gothic" panose="020B0502020202020204" pitchFamily="34" charset="0"/>
                <a:sym typeface="Wingdings" panose="05000000000000000000" pitchFamily="2" charset="2"/>
              </a:rPr>
              <a:t>3</a:t>
            </a:r>
            <a:r>
              <a:rPr lang="en-US" sz="1100" dirty="0">
                <a:solidFill>
                  <a:schemeClr val="accent5">
                    <a:lumMod val="75000"/>
                  </a:schemeClr>
                </a:solidFill>
                <a:latin typeface="Century Gothic" panose="020B0502020202020204" pitchFamily="34" charset="0"/>
                <a:sym typeface="Wingdings" panose="05000000000000000000" pitchFamily="2" charset="2"/>
              </a:rPr>
              <a:t>He – NRA</a:t>
            </a:r>
          </a:p>
          <a:p>
            <a:pPr marL="171450" indent="-171450" defTabSz="540000">
              <a:lnSpc>
                <a:spcPct val="150000"/>
              </a:lnSpc>
              <a:buFont typeface="Wingdings" panose="05000000000000000000" pitchFamily="2" charset="2"/>
              <a:buChar char="à"/>
            </a:pPr>
            <a:r>
              <a:rPr lang="en-US" sz="1100" b="0" dirty="0">
                <a:solidFill>
                  <a:schemeClr val="tx1"/>
                </a:solidFill>
                <a:latin typeface="Century Gothic" panose="020B0502020202020204" pitchFamily="34" charset="0"/>
                <a:sym typeface="Wingdings" panose="05000000000000000000" pitchFamily="2" charset="2"/>
              </a:rPr>
              <a:t>Goals :Identification of parameters that affect the </a:t>
            </a:r>
            <a:r>
              <a:rPr lang="en-US" sz="1100" b="0" dirty="0" err="1">
                <a:solidFill>
                  <a:schemeClr val="tx1"/>
                </a:solidFill>
                <a:latin typeface="Century Gothic" panose="020B0502020202020204" pitchFamily="34" charset="0"/>
                <a:sym typeface="Wingdings" panose="05000000000000000000" pitchFamily="2" charset="2"/>
              </a:rPr>
              <a:t>boronization</a:t>
            </a:r>
            <a:r>
              <a:rPr lang="en-US" sz="1100" b="0" dirty="0">
                <a:solidFill>
                  <a:schemeClr val="tx1"/>
                </a:solidFill>
                <a:latin typeface="Century Gothic" panose="020B0502020202020204" pitchFamily="34" charset="0"/>
                <a:sym typeface="Wingdings" panose="05000000000000000000" pitchFamily="2" charset="2"/>
              </a:rPr>
              <a:t> and boron deposition processes</a:t>
            </a:r>
          </a:p>
          <a:p>
            <a:pPr lvl="2" indent="0" defTabSz="540000">
              <a:lnSpc>
                <a:spcPct val="150000"/>
              </a:lnSpc>
              <a:buNone/>
            </a:pPr>
            <a:r>
              <a:rPr lang="en-US" sz="1100" b="0" dirty="0">
                <a:solidFill>
                  <a:schemeClr val="tx1"/>
                </a:solidFill>
                <a:latin typeface="Century Gothic" panose="020B0502020202020204" pitchFamily="34" charset="0"/>
                <a:sym typeface="Wingdings" panose="05000000000000000000" pitchFamily="2" charset="2"/>
              </a:rPr>
              <a:t>	   Determination of empirical formula correlating </a:t>
            </a:r>
            <a:r>
              <a:rPr lang="en-US" sz="1100" b="0" dirty="0" err="1">
                <a:solidFill>
                  <a:schemeClr val="tx1"/>
                </a:solidFill>
                <a:latin typeface="Century Gothic" panose="020B0502020202020204" pitchFamily="34" charset="0"/>
                <a:sym typeface="Wingdings" panose="05000000000000000000" pitchFamily="2" charset="2"/>
              </a:rPr>
              <a:t>boronization</a:t>
            </a:r>
            <a:r>
              <a:rPr lang="en-US" sz="1100" b="0" dirty="0">
                <a:solidFill>
                  <a:schemeClr val="tx1"/>
                </a:solidFill>
                <a:latin typeface="Century Gothic" panose="020B0502020202020204" pitchFamily="34" charset="0"/>
                <a:sym typeface="Wingdings" panose="05000000000000000000" pitchFamily="2" charset="2"/>
              </a:rPr>
              <a:t> parameters and deposited boron</a:t>
            </a:r>
          </a:p>
          <a:p>
            <a:pPr lvl="2" indent="0" defTabSz="540000">
              <a:lnSpc>
                <a:spcPct val="150000"/>
              </a:lnSpc>
              <a:buNone/>
            </a:pPr>
            <a:r>
              <a:rPr lang="en-US" sz="1100" b="0" dirty="0">
                <a:solidFill>
                  <a:schemeClr val="tx1"/>
                </a:solidFill>
                <a:latin typeface="Century Gothic" panose="020B0502020202020204" pitchFamily="34" charset="0"/>
                <a:sym typeface="Wingdings" panose="05000000000000000000" pitchFamily="2" charset="2"/>
              </a:rPr>
              <a:t>	   Determination of elemental erosion rates</a:t>
            </a:r>
          </a:p>
          <a:p>
            <a:pPr lvl="2" indent="0" defTabSz="540000">
              <a:lnSpc>
                <a:spcPct val="150000"/>
              </a:lnSpc>
              <a:buNone/>
            </a:pPr>
            <a:r>
              <a:rPr lang="en-US" sz="1100" b="0" dirty="0">
                <a:solidFill>
                  <a:schemeClr val="tx1"/>
                </a:solidFill>
                <a:latin typeface="Century Gothic" panose="020B0502020202020204" pitchFamily="34" charset="0"/>
                <a:sym typeface="Wingdings" panose="05000000000000000000" pitchFamily="2" charset="2"/>
              </a:rPr>
              <a:t>	   Comparison to calculated sputtering yields</a:t>
            </a:r>
          </a:p>
        </p:txBody>
      </p:sp>
      <p:sp>
        <p:nvSpPr>
          <p:cNvPr id="40" name="TextBox 39">
            <a:extLst>
              <a:ext uri="{FF2B5EF4-FFF2-40B4-BE49-F238E27FC236}">
                <a16:creationId xmlns:a16="http://schemas.microsoft.com/office/drawing/2014/main" id="{5C71ECD0-D560-4371-8123-8FBD49686071}"/>
              </a:ext>
            </a:extLst>
          </p:cNvPr>
          <p:cNvSpPr txBox="1"/>
          <p:nvPr/>
        </p:nvSpPr>
        <p:spPr>
          <a:xfrm>
            <a:off x="0" y="634468"/>
            <a:ext cx="7372511" cy="261034"/>
          </a:xfrm>
          <a:prstGeom prst="rect">
            <a:avLst/>
          </a:prstGeom>
          <a:solidFill>
            <a:schemeClr val="accent1">
              <a:lumMod val="75000"/>
            </a:schemeClr>
          </a:solidFill>
        </p:spPr>
        <p:txBody>
          <a:bodyPr wrap="square" lIns="0" tIns="0" rIns="0" bIns="0" rtlCol="0" anchor="t" anchorCtr="0">
            <a:spAutoFit/>
          </a:bodyPr>
          <a:lstStyle/>
          <a:p>
            <a:pPr algn="l">
              <a:lnSpc>
                <a:spcPts val="2300"/>
              </a:lnSpc>
              <a:spcBef>
                <a:spcPts val="1150"/>
              </a:spcBef>
            </a:pPr>
            <a:r>
              <a:rPr lang="en-US" sz="1400" dirty="0">
                <a:solidFill>
                  <a:schemeClr val="bg1"/>
                </a:solidFill>
                <a:latin typeface="Century Gothic" panose="020B0502020202020204" pitchFamily="34" charset="0"/>
              </a:rPr>
              <a:t>     Erosion and re-deposition studies</a:t>
            </a:r>
            <a:endParaRPr lang="de-DE" sz="1400" dirty="0" err="1">
              <a:solidFill>
                <a:schemeClr val="bg1"/>
              </a:solidFill>
              <a:latin typeface="Century Gothic" panose="020B0502020202020204" pitchFamily="34" charset="0"/>
            </a:endParaRPr>
          </a:p>
        </p:txBody>
      </p:sp>
      <p:sp>
        <p:nvSpPr>
          <p:cNvPr id="41" name="TextBox 40">
            <a:extLst>
              <a:ext uri="{FF2B5EF4-FFF2-40B4-BE49-F238E27FC236}">
                <a16:creationId xmlns:a16="http://schemas.microsoft.com/office/drawing/2014/main" id="{F2363AF0-E6BC-4AA6-A8F2-0B7E9E5FBA1D}"/>
              </a:ext>
            </a:extLst>
          </p:cNvPr>
          <p:cNvSpPr txBox="1"/>
          <p:nvPr/>
        </p:nvSpPr>
        <p:spPr>
          <a:xfrm>
            <a:off x="-1" y="3309596"/>
            <a:ext cx="7372511" cy="261034"/>
          </a:xfrm>
          <a:prstGeom prst="rect">
            <a:avLst/>
          </a:prstGeom>
          <a:solidFill>
            <a:schemeClr val="accent1">
              <a:lumMod val="75000"/>
            </a:schemeClr>
          </a:solidFill>
        </p:spPr>
        <p:txBody>
          <a:bodyPr wrap="square" lIns="0" tIns="0" rIns="0" bIns="0" rtlCol="0" anchor="t" anchorCtr="0">
            <a:spAutoFit/>
          </a:bodyPr>
          <a:lstStyle/>
          <a:p>
            <a:pPr>
              <a:lnSpc>
                <a:spcPts val="2300"/>
              </a:lnSpc>
              <a:spcBef>
                <a:spcPts val="1150"/>
              </a:spcBef>
            </a:pPr>
            <a:r>
              <a:rPr lang="en-US" sz="1400" dirty="0">
                <a:solidFill>
                  <a:schemeClr val="bg1"/>
                </a:solidFill>
                <a:latin typeface="Century Gothic" panose="020B0502020202020204" pitchFamily="34" charset="0"/>
              </a:rPr>
              <a:t>     Post- characterization of deposition on tiles and comparison to collected dust</a:t>
            </a:r>
            <a:endParaRPr lang="de-DE" sz="1400" dirty="0" err="1">
              <a:solidFill>
                <a:schemeClr val="bg1"/>
              </a:solidFill>
              <a:latin typeface="Century Gothic" panose="020B0502020202020204" pitchFamily="34" charset="0"/>
            </a:endParaRPr>
          </a:p>
        </p:txBody>
      </p:sp>
      <p:grpSp>
        <p:nvGrpSpPr>
          <p:cNvPr id="42" name="Gruppieren 37">
            <a:extLst>
              <a:ext uri="{FF2B5EF4-FFF2-40B4-BE49-F238E27FC236}">
                <a16:creationId xmlns:a16="http://schemas.microsoft.com/office/drawing/2014/main" id="{5483CC03-EC96-448F-883B-4A362893E61D}"/>
              </a:ext>
            </a:extLst>
          </p:cNvPr>
          <p:cNvGrpSpPr/>
          <p:nvPr/>
        </p:nvGrpSpPr>
        <p:grpSpPr>
          <a:xfrm>
            <a:off x="7533544" y="1163816"/>
            <a:ext cx="2270515" cy="2265183"/>
            <a:chOff x="8248657" y="733577"/>
            <a:chExt cx="3698063" cy="3447629"/>
          </a:xfrm>
        </p:grpSpPr>
        <p:grpSp>
          <p:nvGrpSpPr>
            <p:cNvPr id="43" name="Gruppieren 34">
              <a:extLst>
                <a:ext uri="{FF2B5EF4-FFF2-40B4-BE49-F238E27FC236}">
                  <a16:creationId xmlns:a16="http://schemas.microsoft.com/office/drawing/2014/main" id="{47997B1C-081A-4EA1-9049-A61C91204861}"/>
                </a:ext>
              </a:extLst>
            </p:cNvPr>
            <p:cNvGrpSpPr/>
            <p:nvPr/>
          </p:nvGrpSpPr>
          <p:grpSpPr>
            <a:xfrm>
              <a:off x="8332405" y="963091"/>
              <a:ext cx="3614315" cy="3218115"/>
              <a:chOff x="7466696" y="1926193"/>
              <a:chExt cx="3614315" cy="3218115"/>
            </a:xfrm>
          </p:grpSpPr>
          <p:pic>
            <p:nvPicPr>
              <p:cNvPr id="45" name="Grafik 33">
                <a:extLst>
                  <a:ext uri="{FF2B5EF4-FFF2-40B4-BE49-F238E27FC236}">
                    <a16:creationId xmlns:a16="http://schemas.microsoft.com/office/drawing/2014/main" id="{CFA3D148-2348-490D-8BBE-8F6A02E13CE8}"/>
                  </a:ext>
                </a:extLst>
              </p:cNvPr>
              <p:cNvPicPr>
                <a:picLocks noChangeAspect="1"/>
              </p:cNvPicPr>
              <p:nvPr/>
            </p:nvPicPr>
            <p:blipFill rotWithShape="1">
              <a:blip r:embed="rId11"/>
              <a:srcRect l="9516" t="20185" r="21226" b="19764"/>
              <a:stretch/>
            </p:blipFill>
            <p:spPr>
              <a:xfrm>
                <a:off x="7466696" y="1926193"/>
                <a:ext cx="3614315" cy="3181462"/>
              </a:xfrm>
              <a:prstGeom prst="rect">
                <a:avLst/>
              </a:prstGeom>
            </p:spPr>
          </p:pic>
          <p:sp>
            <p:nvSpPr>
              <p:cNvPr id="46" name="Oval 7">
                <a:extLst>
                  <a:ext uri="{FF2B5EF4-FFF2-40B4-BE49-F238E27FC236}">
                    <a16:creationId xmlns:a16="http://schemas.microsoft.com/office/drawing/2014/main" id="{4BDFA603-1BF2-4BA4-AFCA-AEA7D643EA68}"/>
                  </a:ext>
                </a:extLst>
              </p:cNvPr>
              <p:cNvSpPr>
                <a:spLocks/>
              </p:cNvSpPr>
              <p:nvPr/>
            </p:nvSpPr>
            <p:spPr>
              <a:xfrm>
                <a:off x="9347206" y="4845425"/>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8">
                <a:extLst>
                  <a:ext uri="{FF2B5EF4-FFF2-40B4-BE49-F238E27FC236}">
                    <a16:creationId xmlns:a16="http://schemas.microsoft.com/office/drawing/2014/main" id="{9EC831E9-763C-46D8-9CEE-BAE2779F9EF7}"/>
                  </a:ext>
                </a:extLst>
              </p:cNvPr>
              <p:cNvSpPr>
                <a:spLocks/>
              </p:cNvSpPr>
              <p:nvPr/>
            </p:nvSpPr>
            <p:spPr>
              <a:xfrm>
                <a:off x="9315830" y="4189453"/>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9">
                <a:extLst>
                  <a:ext uri="{FF2B5EF4-FFF2-40B4-BE49-F238E27FC236}">
                    <a16:creationId xmlns:a16="http://schemas.microsoft.com/office/drawing/2014/main" id="{54E25299-BF39-4119-8083-ACC65DFA100A}"/>
                  </a:ext>
                </a:extLst>
              </p:cNvPr>
              <p:cNvSpPr>
                <a:spLocks/>
              </p:cNvSpPr>
              <p:nvPr/>
            </p:nvSpPr>
            <p:spPr>
              <a:xfrm>
                <a:off x="9315830" y="3470050"/>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10">
                <a:extLst>
                  <a:ext uri="{FF2B5EF4-FFF2-40B4-BE49-F238E27FC236}">
                    <a16:creationId xmlns:a16="http://schemas.microsoft.com/office/drawing/2014/main" id="{1DE92928-F876-4CF7-B99E-02701AF8FBAD}"/>
                  </a:ext>
                </a:extLst>
              </p:cNvPr>
              <p:cNvSpPr>
                <a:spLocks/>
              </p:cNvSpPr>
              <p:nvPr/>
            </p:nvSpPr>
            <p:spPr>
              <a:xfrm>
                <a:off x="9320007" y="2838563"/>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11">
                <a:extLst>
                  <a:ext uri="{FF2B5EF4-FFF2-40B4-BE49-F238E27FC236}">
                    <a16:creationId xmlns:a16="http://schemas.microsoft.com/office/drawing/2014/main" id="{4BE4BF3F-44E7-4C9B-8525-873FE002CC1B}"/>
                  </a:ext>
                </a:extLst>
              </p:cNvPr>
              <p:cNvSpPr>
                <a:spLocks/>
              </p:cNvSpPr>
              <p:nvPr/>
            </p:nvSpPr>
            <p:spPr>
              <a:xfrm>
                <a:off x="9317467" y="2171813"/>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12">
                <a:extLst>
                  <a:ext uri="{FF2B5EF4-FFF2-40B4-BE49-F238E27FC236}">
                    <a16:creationId xmlns:a16="http://schemas.microsoft.com/office/drawing/2014/main" id="{7B29A292-F2F6-4CE7-924B-3CD489EF231B}"/>
                  </a:ext>
                </a:extLst>
              </p:cNvPr>
              <p:cNvSpPr>
                <a:spLocks/>
              </p:cNvSpPr>
              <p:nvPr/>
            </p:nvSpPr>
            <p:spPr>
              <a:xfrm>
                <a:off x="8068183" y="3497063"/>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13">
                <a:extLst>
                  <a:ext uri="{FF2B5EF4-FFF2-40B4-BE49-F238E27FC236}">
                    <a16:creationId xmlns:a16="http://schemas.microsoft.com/office/drawing/2014/main" id="{60A9DCD7-0FED-4BA5-BABA-9B148BBFA13D}"/>
                  </a:ext>
                </a:extLst>
              </p:cNvPr>
              <p:cNvSpPr>
                <a:spLocks/>
              </p:cNvSpPr>
              <p:nvPr/>
            </p:nvSpPr>
            <p:spPr>
              <a:xfrm>
                <a:off x="8739833" y="3497063"/>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14">
                <a:extLst>
                  <a:ext uri="{FF2B5EF4-FFF2-40B4-BE49-F238E27FC236}">
                    <a16:creationId xmlns:a16="http://schemas.microsoft.com/office/drawing/2014/main" id="{20776E1F-47B1-4914-A4B1-8FD96DE20D80}"/>
                  </a:ext>
                </a:extLst>
              </p:cNvPr>
              <p:cNvSpPr>
                <a:spLocks/>
              </p:cNvSpPr>
              <p:nvPr/>
            </p:nvSpPr>
            <p:spPr>
              <a:xfrm>
                <a:off x="9411483" y="3497063"/>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15">
                <a:extLst>
                  <a:ext uri="{FF2B5EF4-FFF2-40B4-BE49-F238E27FC236}">
                    <a16:creationId xmlns:a16="http://schemas.microsoft.com/office/drawing/2014/main" id="{FE00D583-6B6E-4268-9715-569CBC4357BF}"/>
                  </a:ext>
                </a:extLst>
              </p:cNvPr>
              <p:cNvSpPr>
                <a:spLocks/>
              </p:cNvSpPr>
              <p:nvPr/>
            </p:nvSpPr>
            <p:spPr>
              <a:xfrm>
                <a:off x="10081324" y="3497063"/>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16">
                <a:extLst>
                  <a:ext uri="{FF2B5EF4-FFF2-40B4-BE49-F238E27FC236}">
                    <a16:creationId xmlns:a16="http://schemas.microsoft.com/office/drawing/2014/main" id="{9F77998F-D8BA-4C3B-BA13-9F1C18C8A804}"/>
                  </a:ext>
                </a:extLst>
              </p:cNvPr>
              <p:cNvSpPr>
                <a:spLocks/>
              </p:cNvSpPr>
              <p:nvPr/>
            </p:nvSpPr>
            <p:spPr>
              <a:xfrm>
                <a:off x="10751165" y="3498338"/>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17">
                <a:extLst>
                  <a:ext uri="{FF2B5EF4-FFF2-40B4-BE49-F238E27FC236}">
                    <a16:creationId xmlns:a16="http://schemas.microsoft.com/office/drawing/2014/main" id="{E050B49B-6422-46EC-86FA-59AF92A30ACF}"/>
                  </a:ext>
                </a:extLst>
              </p:cNvPr>
              <p:cNvSpPr>
                <a:spLocks/>
              </p:cNvSpPr>
              <p:nvPr/>
            </p:nvSpPr>
            <p:spPr>
              <a:xfrm>
                <a:off x="7711228" y="4857410"/>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7" name="Oval 18">
                <a:extLst>
                  <a:ext uri="{FF2B5EF4-FFF2-40B4-BE49-F238E27FC236}">
                    <a16:creationId xmlns:a16="http://schemas.microsoft.com/office/drawing/2014/main" id="{70553DFD-2CD6-47E3-AC40-8143BF052388}"/>
                  </a:ext>
                </a:extLst>
              </p:cNvPr>
              <p:cNvSpPr>
                <a:spLocks/>
              </p:cNvSpPr>
              <p:nvPr/>
            </p:nvSpPr>
            <p:spPr>
              <a:xfrm>
                <a:off x="7659553" y="2105599"/>
                <a:ext cx="51675" cy="51675"/>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3">
                <a:extLst>
                  <a:ext uri="{FF2B5EF4-FFF2-40B4-BE49-F238E27FC236}">
                    <a16:creationId xmlns:a16="http://schemas.microsoft.com/office/drawing/2014/main" id="{127677CF-031B-4B0B-88CE-746E2A1AAE2F}"/>
                  </a:ext>
                </a:extLst>
              </p:cNvPr>
              <p:cNvSpPr txBox="1"/>
              <p:nvPr/>
            </p:nvSpPr>
            <p:spPr>
              <a:xfrm>
                <a:off x="10574788" y="3505754"/>
                <a:ext cx="376278" cy="276999"/>
              </a:xfrm>
              <a:prstGeom prst="rect">
                <a:avLst/>
              </a:prstGeom>
              <a:noFill/>
            </p:spPr>
            <p:txBody>
              <a:bodyPr wrap="square" rtlCol="0">
                <a:spAutoFit/>
              </a:bodyPr>
              <a:lstStyle/>
              <a:p>
                <a:r>
                  <a:rPr lang="de-DE" sz="1200" dirty="0">
                    <a:solidFill>
                      <a:schemeClr val="bg1"/>
                    </a:solidFill>
                  </a:rPr>
                  <a:t>1</a:t>
                </a:r>
                <a:endParaRPr lang="en-US" sz="1200" dirty="0">
                  <a:solidFill>
                    <a:schemeClr val="bg1"/>
                  </a:solidFill>
                </a:endParaRPr>
              </a:p>
            </p:txBody>
          </p:sp>
          <p:sp>
            <p:nvSpPr>
              <p:cNvPr id="93" name="TextBox 5">
                <a:extLst>
                  <a:ext uri="{FF2B5EF4-FFF2-40B4-BE49-F238E27FC236}">
                    <a16:creationId xmlns:a16="http://schemas.microsoft.com/office/drawing/2014/main" id="{C5D2CC30-9BE3-4F95-AECA-1873FD4CF04E}"/>
                  </a:ext>
                </a:extLst>
              </p:cNvPr>
              <p:cNvSpPr txBox="1"/>
              <p:nvPr/>
            </p:nvSpPr>
            <p:spPr>
              <a:xfrm>
                <a:off x="9893710" y="3481823"/>
                <a:ext cx="376278" cy="276999"/>
              </a:xfrm>
              <a:prstGeom prst="rect">
                <a:avLst/>
              </a:prstGeom>
              <a:noFill/>
            </p:spPr>
            <p:txBody>
              <a:bodyPr wrap="square" rtlCol="0">
                <a:spAutoFit/>
              </a:bodyPr>
              <a:lstStyle/>
              <a:p>
                <a:r>
                  <a:rPr lang="de-DE" sz="1200" dirty="0">
                    <a:solidFill>
                      <a:schemeClr val="bg1"/>
                    </a:solidFill>
                  </a:rPr>
                  <a:t>2</a:t>
                </a:r>
                <a:endParaRPr lang="en-US" sz="1200" dirty="0">
                  <a:solidFill>
                    <a:schemeClr val="bg1"/>
                  </a:solidFill>
                </a:endParaRPr>
              </a:p>
            </p:txBody>
          </p:sp>
          <p:sp>
            <p:nvSpPr>
              <p:cNvPr id="94" name="TextBox 6">
                <a:extLst>
                  <a:ext uri="{FF2B5EF4-FFF2-40B4-BE49-F238E27FC236}">
                    <a16:creationId xmlns:a16="http://schemas.microsoft.com/office/drawing/2014/main" id="{9C1D253D-258F-4692-8CBB-730F7F73DC0C}"/>
                  </a:ext>
                </a:extLst>
              </p:cNvPr>
              <p:cNvSpPr txBox="1"/>
              <p:nvPr/>
            </p:nvSpPr>
            <p:spPr>
              <a:xfrm>
                <a:off x="9294521" y="3505754"/>
                <a:ext cx="376278" cy="276999"/>
              </a:xfrm>
              <a:prstGeom prst="rect">
                <a:avLst/>
              </a:prstGeom>
              <a:noFill/>
            </p:spPr>
            <p:txBody>
              <a:bodyPr wrap="square" rtlCol="0">
                <a:spAutoFit/>
              </a:bodyPr>
              <a:lstStyle/>
              <a:p>
                <a:r>
                  <a:rPr lang="de-DE" sz="1200" dirty="0">
                    <a:solidFill>
                      <a:schemeClr val="bg1"/>
                    </a:solidFill>
                  </a:rPr>
                  <a:t>3</a:t>
                </a:r>
                <a:endParaRPr lang="en-US" sz="1200" dirty="0">
                  <a:solidFill>
                    <a:schemeClr val="bg1"/>
                  </a:solidFill>
                </a:endParaRPr>
              </a:p>
            </p:txBody>
          </p:sp>
          <p:sp>
            <p:nvSpPr>
              <p:cNvPr id="95" name="TextBox 21">
                <a:extLst>
                  <a:ext uri="{FF2B5EF4-FFF2-40B4-BE49-F238E27FC236}">
                    <a16:creationId xmlns:a16="http://schemas.microsoft.com/office/drawing/2014/main" id="{72E815E9-EDDE-4A3C-90B2-7C982039968F}"/>
                  </a:ext>
                </a:extLst>
              </p:cNvPr>
              <p:cNvSpPr txBox="1"/>
              <p:nvPr/>
            </p:nvSpPr>
            <p:spPr>
              <a:xfrm>
                <a:off x="8613443" y="3496472"/>
                <a:ext cx="376278" cy="276999"/>
              </a:xfrm>
              <a:prstGeom prst="rect">
                <a:avLst/>
              </a:prstGeom>
              <a:noFill/>
            </p:spPr>
            <p:txBody>
              <a:bodyPr wrap="square" rtlCol="0">
                <a:spAutoFit/>
              </a:bodyPr>
              <a:lstStyle/>
              <a:p>
                <a:r>
                  <a:rPr lang="de-DE" sz="1200" dirty="0">
                    <a:solidFill>
                      <a:schemeClr val="bg1"/>
                    </a:solidFill>
                  </a:rPr>
                  <a:t>4</a:t>
                </a:r>
                <a:endParaRPr lang="en-US" sz="1200" dirty="0">
                  <a:solidFill>
                    <a:schemeClr val="bg1"/>
                  </a:solidFill>
                </a:endParaRPr>
              </a:p>
            </p:txBody>
          </p:sp>
          <p:sp>
            <p:nvSpPr>
              <p:cNvPr id="96" name="TextBox 23">
                <a:extLst>
                  <a:ext uri="{FF2B5EF4-FFF2-40B4-BE49-F238E27FC236}">
                    <a16:creationId xmlns:a16="http://schemas.microsoft.com/office/drawing/2014/main" id="{02E92B8E-C9DD-4852-9D84-03EED8F143A0}"/>
                  </a:ext>
                </a:extLst>
              </p:cNvPr>
              <p:cNvSpPr txBox="1"/>
              <p:nvPr/>
            </p:nvSpPr>
            <p:spPr>
              <a:xfrm>
                <a:off x="7908092" y="3505754"/>
                <a:ext cx="376278" cy="276999"/>
              </a:xfrm>
              <a:prstGeom prst="rect">
                <a:avLst/>
              </a:prstGeom>
              <a:noFill/>
            </p:spPr>
            <p:txBody>
              <a:bodyPr wrap="square" rtlCol="0">
                <a:spAutoFit/>
              </a:bodyPr>
              <a:lstStyle/>
              <a:p>
                <a:r>
                  <a:rPr lang="de-DE" sz="1200" dirty="0">
                    <a:solidFill>
                      <a:schemeClr val="tx1">
                        <a:lumMod val="95000"/>
                        <a:lumOff val="5000"/>
                      </a:schemeClr>
                    </a:solidFill>
                  </a:rPr>
                  <a:t>5</a:t>
                </a:r>
                <a:endParaRPr lang="en-US" sz="1200" dirty="0">
                  <a:solidFill>
                    <a:schemeClr val="tx1">
                      <a:lumMod val="95000"/>
                      <a:lumOff val="5000"/>
                    </a:schemeClr>
                  </a:solidFill>
                </a:endParaRPr>
              </a:p>
            </p:txBody>
          </p:sp>
          <p:sp>
            <p:nvSpPr>
              <p:cNvPr id="97" name="TextBox 28">
                <a:extLst>
                  <a:ext uri="{FF2B5EF4-FFF2-40B4-BE49-F238E27FC236}">
                    <a16:creationId xmlns:a16="http://schemas.microsoft.com/office/drawing/2014/main" id="{EB82F710-84EF-4A9E-89A0-0228B123BBAC}"/>
                  </a:ext>
                </a:extLst>
              </p:cNvPr>
              <p:cNvSpPr txBox="1"/>
              <p:nvPr/>
            </p:nvSpPr>
            <p:spPr>
              <a:xfrm>
                <a:off x="9290403" y="2149248"/>
                <a:ext cx="376278" cy="276999"/>
              </a:xfrm>
              <a:prstGeom prst="rect">
                <a:avLst/>
              </a:prstGeom>
              <a:noFill/>
            </p:spPr>
            <p:txBody>
              <a:bodyPr wrap="square" rtlCol="0">
                <a:spAutoFit/>
              </a:bodyPr>
              <a:lstStyle/>
              <a:p>
                <a:r>
                  <a:rPr lang="de-DE" sz="1200" dirty="0">
                    <a:solidFill>
                      <a:schemeClr val="bg1"/>
                    </a:solidFill>
                  </a:rPr>
                  <a:t>6</a:t>
                </a:r>
                <a:endParaRPr lang="en-US" sz="1200" dirty="0">
                  <a:solidFill>
                    <a:schemeClr val="bg1"/>
                  </a:solidFill>
                </a:endParaRPr>
              </a:p>
            </p:txBody>
          </p:sp>
          <p:sp>
            <p:nvSpPr>
              <p:cNvPr id="98" name="TextBox 29">
                <a:extLst>
                  <a:ext uri="{FF2B5EF4-FFF2-40B4-BE49-F238E27FC236}">
                    <a16:creationId xmlns:a16="http://schemas.microsoft.com/office/drawing/2014/main" id="{37590344-5E8C-46C7-B15D-F69A6A908A6F}"/>
                  </a:ext>
                </a:extLst>
              </p:cNvPr>
              <p:cNvSpPr txBox="1"/>
              <p:nvPr/>
            </p:nvSpPr>
            <p:spPr>
              <a:xfrm>
                <a:off x="9278625" y="2809649"/>
                <a:ext cx="376278" cy="276999"/>
              </a:xfrm>
              <a:prstGeom prst="rect">
                <a:avLst/>
              </a:prstGeom>
              <a:noFill/>
            </p:spPr>
            <p:txBody>
              <a:bodyPr wrap="square" rtlCol="0">
                <a:spAutoFit/>
              </a:bodyPr>
              <a:lstStyle/>
              <a:p>
                <a:r>
                  <a:rPr lang="de-DE" sz="1200" dirty="0">
                    <a:solidFill>
                      <a:schemeClr val="bg1"/>
                    </a:solidFill>
                  </a:rPr>
                  <a:t>7</a:t>
                </a:r>
                <a:endParaRPr lang="en-US" sz="1200" dirty="0">
                  <a:solidFill>
                    <a:schemeClr val="bg1"/>
                  </a:solidFill>
                </a:endParaRPr>
              </a:p>
            </p:txBody>
          </p:sp>
          <p:sp>
            <p:nvSpPr>
              <p:cNvPr id="99" name="TextBox 30">
                <a:extLst>
                  <a:ext uri="{FF2B5EF4-FFF2-40B4-BE49-F238E27FC236}">
                    <a16:creationId xmlns:a16="http://schemas.microsoft.com/office/drawing/2014/main" id="{C0AC8D67-9412-4258-9DAE-BB2DC6BEDC49}"/>
                  </a:ext>
                </a:extLst>
              </p:cNvPr>
              <p:cNvSpPr txBox="1"/>
              <p:nvPr/>
            </p:nvSpPr>
            <p:spPr>
              <a:xfrm>
                <a:off x="9142121" y="3446656"/>
                <a:ext cx="376278" cy="276999"/>
              </a:xfrm>
              <a:prstGeom prst="rect">
                <a:avLst/>
              </a:prstGeom>
              <a:noFill/>
            </p:spPr>
            <p:txBody>
              <a:bodyPr wrap="square" rtlCol="0">
                <a:spAutoFit/>
              </a:bodyPr>
              <a:lstStyle/>
              <a:p>
                <a:r>
                  <a:rPr lang="de-DE" sz="1200" dirty="0">
                    <a:solidFill>
                      <a:schemeClr val="bg1"/>
                    </a:solidFill>
                  </a:rPr>
                  <a:t>8</a:t>
                </a:r>
                <a:endParaRPr lang="en-US" sz="1200" dirty="0">
                  <a:solidFill>
                    <a:schemeClr val="bg1"/>
                  </a:solidFill>
                </a:endParaRPr>
              </a:p>
            </p:txBody>
          </p:sp>
          <p:sp>
            <p:nvSpPr>
              <p:cNvPr id="100" name="TextBox 31">
                <a:extLst>
                  <a:ext uri="{FF2B5EF4-FFF2-40B4-BE49-F238E27FC236}">
                    <a16:creationId xmlns:a16="http://schemas.microsoft.com/office/drawing/2014/main" id="{7E270884-8DE8-4305-AE31-1ECBA5ADC0EF}"/>
                  </a:ext>
                </a:extLst>
              </p:cNvPr>
              <p:cNvSpPr txBox="1"/>
              <p:nvPr/>
            </p:nvSpPr>
            <p:spPr>
              <a:xfrm>
                <a:off x="9249181" y="4189453"/>
                <a:ext cx="376278" cy="276999"/>
              </a:xfrm>
              <a:prstGeom prst="rect">
                <a:avLst/>
              </a:prstGeom>
              <a:noFill/>
            </p:spPr>
            <p:txBody>
              <a:bodyPr wrap="square" rtlCol="0">
                <a:spAutoFit/>
              </a:bodyPr>
              <a:lstStyle/>
              <a:p>
                <a:r>
                  <a:rPr lang="de-DE" sz="1200" dirty="0">
                    <a:solidFill>
                      <a:schemeClr val="bg1"/>
                    </a:solidFill>
                  </a:rPr>
                  <a:t>9</a:t>
                </a:r>
                <a:endParaRPr lang="en-US" sz="1200" dirty="0">
                  <a:solidFill>
                    <a:schemeClr val="bg1"/>
                  </a:solidFill>
                </a:endParaRPr>
              </a:p>
            </p:txBody>
          </p:sp>
          <p:sp>
            <p:nvSpPr>
              <p:cNvPr id="101" name="TextBox 32">
                <a:extLst>
                  <a:ext uri="{FF2B5EF4-FFF2-40B4-BE49-F238E27FC236}">
                    <a16:creationId xmlns:a16="http://schemas.microsoft.com/office/drawing/2014/main" id="{068E02BF-FB56-4B40-9D1A-0AFD55E4131E}"/>
                  </a:ext>
                </a:extLst>
              </p:cNvPr>
              <p:cNvSpPr txBox="1"/>
              <p:nvPr/>
            </p:nvSpPr>
            <p:spPr>
              <a:xfrm>
                <a:off x="9142123" y="4706924"/>
                <a:ext cx="751589" cy="437384"/>
              </a:xfrm>
              <a:prstGeom prst="rect">
                <a:avLst/>
              </a:prstGeom>
              <a:noFill/>
            </p:spPr>
            <p:txBody>
              <a:bodyPr wrap="square" rtlCol="0">
                <a:spAutoFit/>
              </a:bodyPr>
              <a:lstStyle/>
              <a:p>
                <a:r>
                  <a:rPr lang="de-DE" sz="1200" dirty="0">
                    <a:solidFill>
                      <a:schemeClr val="bg1"/>
                    </a:solidFill>
                  </a:rPr>
                  <a:t>10</a:t>
                </a:r>
                <a:endParaRPr lang="en-US" sz="1200" dirty="0">
                  <a:solidFill>
                    <a:schemeClr val="bg1"/>
                  </a:solidFill>
                </a:endParaRPr>
              </a:p>
            </p:txBody>
          </p:sp>
        </p:grpSp>
        <p:sp>
          <p:nvSpPr>
            <p:cNvPr id="44" name="Rechteck 35">
              <a:extLst>
                <a:ext uri="{FF2B5EF4-FFF2-40B4-BE49-F238E27FC236}">
                  <a16:creationId xmlns:a16="http://schemas.microsoft.com/office/drawing/2014/main" id="{5EE2209A-7602-4654-B99E-BBABAD833367}"/>
                </a:ext>
              </a:extLst>
            </p:cNvPr>
            <p:cNvSpPr/>
            <p:nvPr/>
          </p:nvSpPr>
          <p:spPr>
            <a:xfrm>
              <a:off x="8248657" y="733577"/>
              <a:ext cx="1050288" cy="246221"/>
            </a:xfrm>
            <a:prstGeom prst="rect">
              <a:avLst/>
            </a:prstGeom>
          </p:spPr>
          <p:txBody>
            <a:bodyPr wrap="none">
              <a:spAutoFit/>
            </a:bodyPr>
            <a:lstStyle/>
            <a:p>
              <a:r>
                <a:rPr lang="en-GB" sz="1000" dirty="0"/>
                <a:t>TB-W049-13#1</a:t>
              </a:r>
            </a:p>
          </p:txBody>
        </p:sp>
      </p:grpSp>
      <p:cxnSp>
        <p:nvCxnSpPr>
          <p:cNvPr id="88" name="Gerade Verbindung mit Pfeil 73">
            <a:extLst>
              <a:ext uri="{FF2B5EF4-FFF2-40B4-BE49-F238E27FC236}">
                <a16:creationId xmlns:a16="http://schemas.microsoft.com/office/drawing/2014/main" id="{E9C9FB03-F485-4FA2-94B2-8767EE5AB03F}"/>
              </a:ext>
            </a:extLst>
          </p:cNvPr>
          <p:cNvCxnSpPr>
            <a:cxnSpLocks/>
          </p:cNvCxnSpPr>
          <p:nvPr/>
        </p:nvCxnSpPr>
        <p:spPr>
          <a:xfrm>
            <a:off x="8733667" y="2336720"/>
            <a:ext cx="1942407" cy="49198"/>
          </a:xfrm>
          <a:prstGeom prst="straightConnector1">
            <a:avLst/>
          </a:prstGeom>
          <a:ln w="28575" cmpd="sng">
            <a:solidFill>
              <a:srgbClr val="FF0000"/>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 name="Fußzeilenplatzhalter 1">
            <a:extLst>
              <a:ext uri="{FF2B5EF4-FFF2-40B4-BE49-F238E27FC236}">
                <a16:creationId xmlns:a16="http://schemas.microsoft.com/office/drawing/2014/main" id="{F6D38314-ED1C-4664-96DB-20B422977410}"/>
              </a:ext>
            </a:extLst>
          </p:cNvPr>
          <p:cNvSpPr txBox="1">
            <a:spLocks/>
          </p:cNvSpPr>
          <p:nvPr/>
        </p:nvSpPr>
        <p:spPr>
          <a:xfrm>
            <a:off x="160974" y="6606116"/>
            <a:ext cx="11006454" cy="1678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800" dirty="0">
                <a:solidFill>
                  <a:srgbClr val="898989"/>
                </a:solidFill>
              </a:rPr>
              <a:t>F. MARAGKOS | WPPWIE SPB KICK-OFF MEETING | 29.04.2026</a:t>
            </a:r>
          </a:p>
        </p:txBody>
      </p:sp>
      <p:sp>
        <p:nvSpPr>
          <p:cNvPr id="103" name="Foliennummernplatzhalter 3">
            <a:extLst>
              <a:ext uri="{FF2B5EF4-FFF2-40B4-BE49-F238E27FC236}">
                <a16:creationId xmlns:a16="http://schemas.microsoft.com/office/drawing/2014/main" id="{ED926D69-EF80-44BC-B22E-0B344D2AB404}"/>
              </a:ext>
            </a:extLst>
          </p:cNvPr>
          <p:cNvSpPr txBox="1">
            <a:spLocks/>
          </p:cNvSpPr>
          <p:nvPr/>
        </p:nvSpPr>
        <p:spPr>
          <a:xfrm>
            <a:off x="11719307" y="6603045"/>
            <a:ext cx="345870" cy="1678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1A4699-952B-42DA-8DC4-38A59B49610C}" type="slidenum">
              <a:rPr lang="de-DE" sz="800" smtClean="0">
                <a:solidFill>
                  <a:srgbClr val="898989"/>
                </a:solidFill>
              </a:rPr>
              <a:pPr/>
              <a:t>3</a:t>
            </a:fld>
            <a:endParaRPr lang="de-DE" sz="800" dirty="0">
              <a:solidFill>
                <a:srgbClr val="898989"/>
              </a:solidFill>
            </a:endParaRPr>
          </a:p>
        </p:txBody>
      </p:sp>
    </p:spTree>
    <p:extLst>
      <p:ext uri="{BB962C8B-B14F-4D97-AF65-F5344CB8AC3E}">
        <p14:creationId xmlns:p14="http://schemas.microsoft.com/office/powerpoint/2010/main" val="32506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46" grpId="0"/>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7.potx" id="{95C92FA2-B49F-4845-A52C-E3D11675774C}" vid="{84D73EFA-8736-4355-BF7C-D0635A96761B}"/>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7.potx" id="{95C92FA2-B49F-4845-A52C-E3D11675774C}" vid="{FB26D247-7D62-4E6D-AFAB-EA1FCBC0D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2022_Final_v8</Template>
  <TotalTime>0</TotalTime>
  <Words>539</Words>
  <Application>Microsoft Office PowerPoint</Application>
  <PresentationFormat>Widescreen</PresentationFormat>
  <Paragraphs>75</Paragraphs>
  <Slides>3</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3</vt:i4>
      </vt:variant>
    </vt:vector>
  </HeadingPairs>
  <TitlesOfParts>
    <vt:vector size="15" baseType="lpstr">
      <vt:lpstr>.SF NS Symbols Regular</vt:lpstr>
      <vt:lpstr>Arial</vt:lpstr>
      <vt:lpstr>Arial Narrow</vt:lpstr>
      <vt:lpstr>Calibri</vt:lpstr>
      <vt:lpstr>Century Gothic</vt:lpstr>
      <vt:lpstr>Symbol</vt:lpstr>
      <vt:lpstr>Wingdings</vt:lpstr>
      <vt:lpstr>Wingdings 3</vt:lpstr>
      <vt:lpstr>W7X</vt:lpstr>
      <vt:lpstr>IPP</vt:lpstr>
      <vt:lpstr>think-cell Folie</vt:lpstr>
      <vt:lpstr>Graph</vt:lpstr>
      <vt:lpstr>Continuation of on-going projects and new planned studies in 2026 for W7-X</vt:lpstr>
      <vt:lpstr>Measurement of charge-exchange (CX) fluxes and determination of the corresponding energy distributions in W7-X</vt:lpstr>
      <vt:lpstr>Continuation of ongoing projects into OP 2.4 and 2.5 of W7-X  </vt:lpstr>
    </vt:vector>
  </TitlesOfParts>
  <Company>MPG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Matej Mayer</dc:creator>
  <cp:lastModifiedBy>Fotios Maragkos</cp:lastModifiedBy>
  <cp:revision>359</cp:revision>
  <dcterms:created xsi:type="dcterms:W3CDTF">2022-05-25T13:57:29Z</dcterms:created>
  <dcterms:modified xsi:type="dcterms:W3CDTF">2026-04-29T08:37:20Z</dcterms:modified>
</cp:coreProperties>
</file>