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2" r:id="rId2"/>
    <p:sldId id="342" r:id="rId3"/>
    <p:sldId id="34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BEA5E-C3D7-4440-B0B7-BA967DFC18E9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AAE19-C45C-4DE3-9219-4417E2712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38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Indicate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subproject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4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1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9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EUROfusion_content_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525344"/>
            <a:ext cx="12192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825624" y="6555770"/>
            <a:ext cx="4512994" cy="329614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A. Hakola| WPPWIE reporting meeting | 17-21 November 2025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0" y="6590037"/>
            <a:ext cx="720080" cy="199173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6D9FA1-99C7-4910-8E32-B85D378B0060}" type="slidenum">
              <a:rPr lang="en-GB">
                <a:solidFill>
                  <a:prstClr val="white"/>
                </a:solidFill>
              </a:rPr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EUROfusion - Realising Fusion Energy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91344" y="57007"/>
            <a:ext cx="636023" cy="63602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65000"/>
          </a:blip>
          <a:stretch/>
        </p:blipFill>
        <p:spPr bwMode="auto">
          <a:xfrm>
            <a:off x="7247890" y="252412"/>
            <a:ext cx="4944110" cy="635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48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74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2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7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4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8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9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671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B5A7-0BBA-4F1A-A988-0A9EAE1A8F84}" type="datetimeFigureOut">
              <a:rPr lang="en-GB" smtClean="0"/>
              <a:t>29/04/2026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AE05-A5B8-4A04-94C7-4989726196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77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360" y="2276872"/>
            <a:ext cx="11191355" cy="1632181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en-GB" sz="2400" dirty="0"/>
              <a:t>WP PWIE SP B - kick-off meeting for 2026 activities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SP B.3 - </a:t>
            </a:r>
            <a:r>
              <a:rPr lang="en-GB" sz="2400" dirty="0"/>
              <a:t>Production of B reference layers for ITER-relevant studies (IAP)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2212A5-C41D-4D73-A390-EC6447AFE4C3}"/>
              </a:ext>
            </a:extLst>
          </p:cNvPr>
          <p:cNvSpPr txBox="1">
            <a:spLocks/>
          </p:cNvSpPr>
          <p:nvPr/>
        </p:nvSpPr>
        <p:spPr>
          <a:xfrm>
            <a:off x="4559829" y="1639312"/>
            <a:ext cx="7488832" cy="50239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1600"/>
              </a:spcAft>
            </a:pP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7F5377-ED89-4356-93DD-3E1F7382ABBC}"/>
              </a:ext>
            </a:extLst>
          </p:cNvPr>
          <p:cNvSpPr/>
          <p:nvPr/>
        </p:nvSpPr>
        <p:spPr>
          <a:xfrm>
            <a:off x="335359" y="4513766"/>
            <a:ext cx="1054951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Corneliu Porosnicu, Paul Dinca, Bogdan Butoi, Cristian Lungu &amp; all EPPA team </a:t>
            </a:r>
            <a:endParaRPr lang="en-GB" sz="21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DB3CE-B5B2-AA54-5206-0C449734E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ED78C50-F1F4-AF8D-5B6B-E0B070A13E65}"/>
              </a:ext>
            </a:extLst>
          </p:cNvPr>
          <p:cNvSpPr txBox="1"/>
          <p:nvPr/>
        </p:nvSpPr>
        <p:spPr bwMode="auto">
          <a:xfrm>
            <a:off x="107503" y="6145549"/>
            <a:ext cx="3493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Task owner: Corneliu Porosnicu</a:t>
            </a:r>
            <a:r>
              <a:rPr lang="fr-FR" sz="1400" dirty="0"/>
              <a:t>(IAP) </a:t>
            </a:r>
            <a:endParaRPr lang="en-GB" altLang="en-US" sz="1400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8" name="image4.jpg">
            <a:extLst>
              <a:ext uri="{FF2B5EF4-FFF2-40B4-BE49-F238E27FC236}">
                <a16:creationId xmlns:a16="http://schemas.microsoft.com/office/drawing/2014/main" id="{6D2AB8B3-A39B-631E-DD44-A5028FD30D5E}"/>
              </a:ext>
            </a:extLst>
          </p:cNvPr>
          <p:cNvPicPr/>
          <p:nvPr/>
        </p:nvPicPr>
        <p:blipFill>
          <a:blip r:embed="rId2"/>
          <a:srcRect t="34418" b="23508"/>
          <a:stretch>
            <a:fillRect/>
          </a:stretch>
        </p:blipFill>
        <p:spPr>
          <a:xfrm>
            <a:off x="10528364" y="4872708"/>
            <a:ext cx="1488423" cy="1272841"/>
          </a:xfrm>
          <a:prstGeom prst="rect">
            <a:avLst/>
          </a:prstGeom>
          <a:ln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6D39D4-17A4-8486-4FE8-A1E74968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364" y="3763916"/>
            <a:ext cx="1488423" cy="14592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E94629-4224-94F3-B8CD-F9EB9043F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364" y="2351231"/>
            <a:ext cx="1488423" cy="1412685"/>
          </a:xfrm>
          <a:prstGeom prst="rect">
            <a:avLst/>
          </a:prstGeom>
        </p:spPr>
      </p:pic>
      <p:pic>
        <p:nvPicPr>
          <p:cNvPr id="23" name="Picture 22" descr="A diagram of a machine&#10;&#10;AI-generated content may be incorrect.">
            <a:extLst>
              <a:ext uri="{FF2B5EF4-FFF2-40B4-BE49-F238E27FC236}">
                <a16:creationId xmlns:a16="http://schemas.microsoft.com/office/drawing/2014/main" id="{B7796A1A-4C94-EAF6-4BA4-B106A682A5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8364" y="715581"/>
            <a:ext cx="1488423" cy="1635651"/>
          </a:xfrm>
          <a:prstGeom prst="rect">
            <a:avLst/>
          </a:prstGeom>
        </p:spPr>
      </p:pic>
      <p:sp>
        <p:nvSpPr>
          <p:cNvPr id="2" name="Textfeld 4">
            <a:extLst>
              <a:ext uri="{FF2B5EF4-FFF2-40B4-BE49-F238E27FC236}">
                <a16:creationId xmlns:a16="http://schemas.microsoft.com/office/drawing/2014/main" id="{64778E26-6A45-C1F7-46CB-4448319044B3}"/>
              </a:ext>
            </a:extLst>
          </p:cNvPr>
          <p:cNvSpPr txBox="1"/>
          <p:nvPr/>
        </p:nvSpPr>
        <p:spPr>
          <a:xfrm>
            <a:off x="107503" y="1292229"/>
            <a:ext cx="10262033" cy="427354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3000"/>
              </a:lnSpc>
              <a:spcAft>
                <a:spcPts val="400"/>
              </a:spcAft>
            </a:pPr>
            <a:r>
              <a:rPr lang="en-US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Coatings to be produced for SP B.1 and SP X: 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Deposition of B (5 µm) on Mo</a:t>
            </a:r>
            <a:r>
              <a:rPr lang="en-US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the impact of roughness on erosion characteristics and LIBS spectra</a:t>
            </a:r>
          </a:p>
          <a:p>
            <a:pPr algn="just">
              <a:lnSpc>
                <a:spcPct val="113000"/>
              </a:lnSpc>
              <a:spcAft>
                <a:spcPts val="400"/>
              </a:spcAft>
            </a:pPr>
            <a:r>
              <a:rPr lang="en-US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Coatings to be produced for SP C (permeation studies): </a:t>
            </a:r>
          </a:p>
          <a:p>
            <a:pPr marL="285750" indent="-285750" algn="just">
              <a:lnSpc>
                <a:spcPct val="113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 to 5 mm B layers (pure and with D) 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Eurofer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W (and Si) 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V. Nemanic @JSI</a:t>
            </a:r>
            <a:endParaRPr lang="en-GB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3000"/>
              </a:lnSpc>
              <a:spcAft>
                <a:spcPts val="400"/>
              </a:spcAft>
            </a:pPr>
            <a:r>
              <a:rPr lang="en-US" b="1" kern="1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Experiments agreed with colleagues under SP B:</a:t>
            </a:r>
          </a:p>
          <a:p>
            <a:pPr marL="285750" indent="-285750" algn="just">
              <a:lnSpc>
                <a:spcPct val="113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coatings with D inclusions (10 at.%) and annealed at 50–500°C </a:t>
            </a: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C. Pardanaud @CEA</a:t>
            </a:r>
          </a:p>
          <a:p>
            <a:pPr marL="285750" indent="-285750" algn="just">
              <a:lnSpc>
                <a:spcPct val="113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Oxidation under controlled thermal conditions for B layers on W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R. Mateus @IST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3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Vary O</a:t>
            </a:r>
            <a:r>
              <a:rPr lang="en-US" sz="1600" kern="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partial pressure (10</a:t>
            </a:r>
            <a:r>
              <a:rPr lang="en-US" sz="1600" kern="1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</a:t>
            </a: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-10 mbar), surface T (100-1000 °C), and D ion energy (40-200 eV)</a:t>
            </a:r>
          </a:p>
          <a:p>
            <a:pPr marL="273050" lvl="1" indent="-273050" algn="just">
              <a:lnSpc>
                <a:spcPct val="113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Micromechanical studies on W-B layers with and without D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Y. Zayachuk @UKAEA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1" indent="-273050" algn="just">
              <a:lnSpc>
                <a:spcPct val="113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LIA-LIBS-QMS and detection and separation of H isotopes in B-D samples using laser ablation and MW-plasma, collaboration with Institute of Physics Belgrade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1" indent="-273050" algn="just">
              <a:lnSpc>
                <a:spcPct val="113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 samples to be discussed today or individually with other task owners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E8B5D30-2A93-0E7C-AB8E-5F0EF104D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4" y="117251"/>
            <a:ext cx="10871400" cy="457200"/>
          </a:xfrm>
        </p:spPr>
        <p:txBody>
          <a:bodyPr/>
          <a:lstStyle/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SP B.3: 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D004: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Production of B reference layers and multilayer coatings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352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2C6DF-FE38-4526-433F-9B70B4688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B39AC445-1B97-6538-D5DA-7C44C0A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944" y="117251"/>
            <a:ext cx="10871400" cy="457200"/>
          </a:xfrm>
        </p:spPr>
        <p:txBody>
          <a:bodyPr/>
          <a:lstStyle/>
          <a:p>
            <a:r>
              <a:rPr lang="fr-FR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SP B.3: </a:t>
            </a:r>
            <a:r>
              <a:rPr lang="de-DE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D004: 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Production of B reference layers and multilayer coatings</a:t>
            </a:r>
            <a:endParaRPr lang="fr-FR" sz="24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82C17E-1021-6E8B-B704-482C66F512A9}"/>
              </a:ext>
            </a:extLst>
          </p:cNvPr>
          <p:cNvSpPr txBox="1"/>
          <p:nvPr/>
        </p:nvSpPr>
        <p:spPr>
          <a:xfrm>
            <a:off x="3950900" y="505037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Experiments: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6AACD-769B-C5A2-D367-8156FF0F43E4}"/>
              </a:ext>
            </a:extLst>
          </p:cNvPr>
          <p:cNvSpPr txBox="1"/>
          <p:nvPr/>
        </p:nvSpPr>
        <p:spPr>
          <a:xfrm>
            <a:off x="209718" y="2299328"/>
            <a:ext cx="11841383" cy="425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Ideas</a:t>
            </a:r>
          </a:p>
          <a:p>
            <a:pPr algn="just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Investigate the 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B-W alloys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ITER relevant parameters </a:t>
            </a:r>
          </a:p>
          <a:p>
            <a:pPr marL="715963" indent="-200025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Experimental: 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Deposition of 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B, W and B/W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15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polycrystalline tungsten, B substrates and W. 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Thermal treatment at up to–</a:t>
            </a:r>
            <a:r>
              <a:rPr lang="en-GB" sz="15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2500 °C Furnace in vacuum, H2, inert gases 1800°C and 1100°C(IAP)</a:t>
            </a:r>
          </a:p>
          <a:p>
            <a:pPr marL="715963" indent="-200025" algn="just">
              <a:buFont typeface="Arial" panose="020B0604020202020204" pitchFamily="34" charset="0"/>
              <a:buChar char="•"/>
            </a:pP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Investigation: XPS (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metallic boron, boron oxide, and boron-tungsten alloy ),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RBS 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(intermixture of the layers</a:t>
            </a:r>
            <a:r>
              <a:rPr lang="en-US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5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morphological 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induced by plasma impurity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bombardment on B layers</a:t>
            </a:r>
          </a:p>
          <a:p>
            <a:pPr marL="715963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Exposure of B layers to N/Ne/He plasma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produced by a plasma source/torch/ linear plasma device at relevant ion energies (40 eV-200 eV) and temperatures. </a:t>
            </a:r>
          </a:p>
          <a:p>
            <a:pPr marL="715963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Investigation Methods: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HR-SEM, AFM , XRD, XPS. </a:t>
            </a:r>
          </a:p>
          <a:p>
            <a:pPr marL="0" lvl="1" algn="just">
              <a:lnSpc>
                <a:spcPct val="107000"/>
              </a:lnSpc>
            </a:pP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Study of </a:t>
            </a:r>
            <a:r>
              <a:rPr lang="en-GB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rates in the presence of different gaseous  impurities 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plasma</a:t>
            </a:r>
          </a:p>
          <a:p>
            <a:pPr marL="715963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He/Ne/N/D or mixed D-N/D-Ne/D-He plasma exposure at 0.5 to 10 Pa and ion energies between  40 to 200 eV. </a:t>
            </a:r>
          </a:p>
          <a:p>
            <a:pPr marL="715963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Measurements: In situ B erosion by OES, mass loss technique and TDS </a:t>
            </a: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study the release of D and impurities</a:t>
            </a:r>
          </a:p>
          <a:p>
            <a:pPr marL="0" lvl="1" algn="just">
              <a:lnSpc>
                <a:spcPct val="107000"/>
              </a:lnSpc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Study of the </a:t>
            </a:r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hydrogen isotope exchange in boron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under ITER relevant wall conditioning procedures</a:t>
            </a:r>
          </a:p>
          <a:p>
            <a:pPr marL="715963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300-500 nm H-B Boron layers (10 at % H).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Exposure to 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eV to 500 eV)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plasma, between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en-US" sz="1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up to 300 </a:t>
            </a:r>
            <a:r>
              <a:rPr lang="en-US" sz="14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15963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SEM, AFM and  sputtered XPS investigations. </a:t>
            </a:r>
            <a:r>
              <a:rPr lang="en-US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NRA and ERDA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the depth profiling of D and H respectively.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D2127CF-1C12-54DC-394F-4E3D543D0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5332B3-80AB-FA23-E6C2-57C9F89576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9377"/>
              </p:ext>
            </p:extLst>
          </p:nvPr>
        </p:nvGraphicFramePr>
        <p:xfrm>
          <a:off x="9135374" y="735444"/>
          <a:ext cx="3029426" cy="2156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66807907" imgH="47262607" progId="Origin50.Graph">
                  <p:embed/>
                </p:oleObj>
              </mc:Choice>
              <mc:Fallback>
                <p:oleObj name="Graph" r:id="rId2" imgW="66807907" imgH="47262607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50095" b="49773"/>
                      <a:stretch>
                        <a:fillRect/>
                      </a:stretch>
                    </p:blipFill>
                    <p:spPr bwMode="auto">
                      <a:xfrm>
                        <a:off x="9135374" y="735444"/>
                        <a:ext cx="3029426" cy="21567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AD6940-B8A6-11AF-01AF-22B7077DF863}"/>
              </a:ext>
            </a:extLst>
          </p:cNvPr>
          <p:cNvSpPr txBox="1"/>
          <p:nvPr/>
        </p:nvSpPr>
        <p:spPr>
          <a:xfrm>
            <a:off x="209719" y="962237"/>
            <a:ext cx="8925655" cy="15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tudy the 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oxidation of boron layers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controlled thermal conditions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(ongoing 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R. Mateus @IST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107000"/>
              </a:lnSpc>
            </a:pP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Objectives: 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oxidation study of the boron layers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 a function of temperature and oxygen partial pressure; evaluation of 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retention of boron oxide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layers; </a:t>
            </a:r>
            <a:r>
              <a:rPr lang="en-US" sz="1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erosion of the boron oxide </a:t>
            </a:r>
            <a:r>
              <a:rPr lang="en-US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layers under D exposure.</a:t>
            </a:r>
          </a:p>
          <a:p>
            <a:pPr marL="0" lvl="1" algn="just">
              <a:lnSpc>
                <a:spcPct val="107000"/>
              </a:lnSpc>
            </a:pPr>
            <a:r>
              <a:rPr lang="en-US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Permeation studies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up to 5 mm B layers (pure and with D) on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Eurofer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 (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ongoing 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V. </a:t>
            </a:r>
            <a:r>
              <a:rPr lang="en-US" sz="15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nemanic</a:t>
            </a:r>
            <a:r>
              <a:rPr lang="en-US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@JSI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15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LIA-LIBS-QMS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Studies. Objectives: 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distinction </a:t>
            </a:r>
            <a:r>
              <a:rPr lang="en-GB" sz="1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betwen</a:t>
            </a:r>
            <a:r>
              <a:rPr lang="en-GB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isotopes</a:t>
            </a:r>
            <a:r>
              <a:rPr lang="en-GB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B-D (2026) and B-T (2027) samples using laser ablation and MW-plasma </a:t>
            </a:r>
            <a:r>
              <a:rPr lang="en-GB" sz="15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(ongoing with Institute of Physics Belgrade)</a:t>
            </a:r>
          </a:p>
        </p:txBody>
      </p:sp>
    </p:spTree>
    <p:extLst>
      <p:ext uri="{BB962C8B-B14F-4D97-AF65-F5344CB8AC3E}">
        <p14:creationId xmlns:p14="http://schemas.microsoft.com/office/powerpoint/2010/main" val="2708374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672</Words>
  <Application>Microsoft Office PowerPoint</Application>
  <PresentationFormat>Widescreen</PresentationFormat>
  <Paragraphs>38</Paragraphs>
  <Slides>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Tema do Office</vt:lpstr>
      <vt:lpstr>Origin Graph</vt:lpstr>
      <vt:lpstr>WP PWIE SP B - kick-off meeting for 2026 activities  SP B.3 - Production of B reference layers for ITER-relevant studies (IAP)</vt:lpstr>
      <vt:lpstr>SP B.3: D004: Production of B reference layers and multilayer coatings</vt:lpstr>
      <vt:lpstr>SP B.3: D004: Production of B reference layers and multilayer coatings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Corneliu Porosnicu</cp:lastModifiedBy>
  <cp:revision>52</cp:revision>
  <dcterms:created xsi:type="dcterms:W3CDTF">2026-04-14T18:22:30Z</dcterms:created>
  <dcterms:modified xsi:type="dcterms:W3CDTF">2026-04-29T08:32:39Z</dcterms:modified>
</cp:coreProperties>
</file>