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7"/>
  </p:notesMasterIdLst>
  <p:sldIdLst>
    <p:sldId id="282" r:id="rId5"/>
    <p:sldId id="283" r:id="rId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28450A-37D2-42B9-9DF0-4AAE9AE9FBB5}" v="33" dt="2026-09-22T07:50:19.3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53"/>
    <p:restoredTop sz="96018"/>
  </p:normalViewPr>
  <p:slideViewPr>
    <p:cSldViewPr snapToGrid="0">
      <p:cViewPr varScale="1">
        <p:scale>
          <a:sx n="111" d="100"/>
          <a:sy n="111" d="100"/>
        </p:scale>
        <p:origin x="47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tond Meszaros" userId="5d125e73-0147-4210-b9aa-ece7352d8cd3" providerId="ADAL" clId="{7D8C2864-4548-46B9-B42E-A597EAD801E8}"/>
    <pc:docChg chg="undo custSel addSld modSld">
      <pc:chgData name="Botond Meszaros" userId="5d125e73-0147-4210-b9aa-ece7352d8cd3" providerId="ADAL" clId="{7D8C2864-4548-46B9-B42E-A597EAD801E8}" dt="2026-09-22T08:07:55.411" v="661" actId="1035"/>
      <pc:docMkLst>
        <pc:docMk/>
      </pc:docMkLst>
      <pc:sldChg chg="modSp mod">
        <pc:chgData name="Botond Meszaros" userId="5d125e73-0147-4210-b9aa-ece7352d8cd3" providerId="ADAL" clId="{7D8C2864-4548-46B9-B42E-A597EAD801E8}" dt="2026-09-22T08:07:55.411" v="661" actId="1035"/>
        <pc:sldMkLst>
          <pc:docMk/>
          <pc:sldMk cId="3161415792" sldId="282"/>
        </pc:sldMkLst>
        <pc:spChg chg="mod">
          <ac:chgData name="Botond Meszaros" userId="5d125e73-0147-4210-b9aa-ece7352d8cd3" providerId="ADAL" clId="{7D8C2864-4548-46B9-B42E-A597EAD801E8}" dt="2026-09-22T07:08:00.545" v="8" actId="20577"/>
          <ac:spMkLst>
            <pc:docMk/>
            <pc:sldMk cId="3161415792" sldId="282"/>
            <ac:spMk id="2" creationId="{3296EEF3-91E2-5286-5F48-E0507CD8E3E3}"/>
          </ac:spMkLst>
        </pc:spChg>
        <pc:spChg chg="mod">
          <ac:chgData name="Botond Meszaros" userId="5d125e73-0147-4210-b9aa-ece7352d8cd3" providerId="ADAL" clId="{7D8C2864-4548-46B9-B42E-A597EAD801E8}" dt="2026-09-22T07:12:56.620" v="75" actId="6549"/>
          <ac:spMkLst>
            <pc:docMk/>
            <pc:sldMk cId="3161415792" sldId="282"/>
            <ac:spMk id="3" creationId="{AD49E2F0-0E35-5F4B-3D3B-4B9AEDEDCE0F}"/>
          </ac:spMkLst>
        </pc:spChg>
        <pc:graphicFrameChg chg="mod modGraphic">
          <ac:chgData name="Botond Meszaros" userId="5d125e73-0147-4210-b9aa-ece7352d8cd3" providerId="ADAL" clId="{7D8C2864-4548-46B9-B42E-A597EAD801E8}" dt="2026-09-22T08:07:55.411" v="661" actId="1035"/>
          <ac:graphicFrameMkLst>
            <pc:docMk/>
            <pc:sldMk cId="3161415792" sldId="282"/>
            <ac:graphicFrameMk id="8" creationId="{23FEE477-403E-D9F2-78C9-2F9ABB228EBA}"/>
          </ac:graphicFrameMkLst>
        </pc:graphicFrameChg>
      </pc:sldChg>
      <pc:sldChg chg="addSp delSp modSp add mod">
        <pc:chgData name="Botond Meszaros" userId="5d125e73-0147-4210-b9aa-ece7352d8cd3" providerId="ADAL" clId="{7D8C2864-4548-46B9-B42E-A597EAD801E8}" dt="2026-09-22T07:51:01.073" v="489" actId="1036"/>
        <pc:sldMkLst>
          <pc:docMk/>
          <pc:sldMk cId="1295648684" sldId="283"/>
        </pc:sldMkLst>
        <pc:spChg chg="mod">
          <ac:chgData name="Botond Meszaros" userId="5d125e73-0147-4210-b9aa-ece7352d8cd3" providerId="ADAL" clId="{7D8C2864-4548-46B9-B42E-A597EAD801E8}" dt="2026-09-22T07:46:28.635" v="359" actId="20577"/>
          <ac:spMkLst>
            <pc:docMk/>
            <pc:sldMk cId="1295648684" sldId="283"/>
            <ac:spMk id="2" creationId="{84F531AC-0673-E0DD-F8BE-84A590317C51}"/>
          </ac:spMkLst>
        </pc:spChg>
        <pc:graphicFrameChg chg="add del mod">
          <ac:chgData name="Botond Meszaros" userId="5d125e73-0147-4210-b9aa-ece7352d8cd3" providerId="ADAL" clId="{7D8C2864-4548-46B9-B42E-A597EAD801E8}" dt="2026-09-22T07:49:16.619" v="429" actId="478"/>
          <ac:graphicFrameMkLst>
            <pc:docMk/>
            <pc:sldMk cId="1295648684" sldId="283"/>
            <ac:graphicFrameMk id="6" creationId="{C9C067C9-E242-C79D-67F1-5736CE393E9D}"/>
          </ac:graphicFrameMkLst>
        </pc:graphicFrameChg>
        <pc:graphicFrameChg chg="mod modGraphic">
          <ac:chgData name="Botond Meszaros" userId="5d125e73-0147-4210-b9aa-ece7352d8cd3" providerId="ADAL" clId="{7D8C2864-4548-46B9-B42E-A597EAD801E8}" dt="2026-09-22T07:51:01.073" v="489" actId="1036"/>
          <ac:graphicFrameMkLst>
            <pc:docMk/>
            <pc:sldMk cId="1295648684" sldId="283"/>
            <ac:graphicFrameMk id="8" creationId="{13282985-0EDB-19B0-0056-910826282352}"/>
          </ac:graphicFrameMkLst>
        </pc:graphicFrameChg>
        <pc:graphicFrameChg chg="add mod modGraphic">
          <ac:chgData name="Botond Meszaros" userId="5d125e73-0147-4210-b9aa-ece7352d8cd3" providerId="ADAL" clId="{7D8C2864-4548-46B9-B42E-A597EAD801E8}" dt="2026-09-22T07:50:55.043" v="468" actId="1036"/>
          <ac:graphicFrameMkLst>
            <pc:docMk/>
            <pc:sldMk cId="1295648684" sldId="283"/>
            <ac:graphicFrameMk id="9" creationId="{A0F6CF13-F9F9-B409-F150-8941BC51352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271EB2-DD3B-0F42-B4FC-89DE3520A9EC}" type="datetimeFigureOut">
              <a:rPr lang="fr-FR" smtClean="0"/>
              <a:t>22/09/2026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434FA3-3DC0-9A46-9F01-1A2F159AD8E4}" type="slidenum">
              <a:rPr lang="fr-FR" smtClean="0"/>
              <a:t>‹#›</a:t>
            </a:fld>
            <a:endParaRPr lang="fr-FR"/>
          </a:p>
        </p:txBody>
      </p:sp>
    </p:spTree>
    <p:extLst>
      <p:ext uri="{BB962C8B-B14F-4D97-AF65-F5344CB8AC3E}">
        <p14:creationId xmlns:p14="http://schemas.microsoft.com/office/powerpoint/2010/main" val="138907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preserve="1" userDrawn="1">
  <p:cSld name="EUROfusion_cover">
    <p:spTree>
      <p:nvGrpSpPr>
        <p:cNvPr id="1" name=""/>
        <p:cNvGrpSpPr/>
        <p:nvPr/>
      </p:nvGrpSpPr>
      <p:grpSpPr bwMode="auto">
        <a:xfrm>
          <a:off x="0" y="0"/>
          <a:ext cx="0" cy="0"/>
          <a:chOff x="0" y="0"/>
          <a:chExt cx="0" cy="0"/>
        </a:xfrm>
      </p:grpSpPr>
      <p:grpSp>
        <p:nvGrpSpPr>
          <p:cNvPr id="4" name="Gruppieren 3"/>
          <p:cNvGrpSpPr/>
          <p:nvPr userDrawn="1"/>
        </p:nvGrpSpPr>
        <p:grpSpPr bwMode="auto">
          <a:xfrm>
            <a:off x="411869" y="6034962"/>
            <a:ext cx="4392488" cy="497895"/>
            <a:chOff x="5735960" y="5717361"/>
            <a:chExt cx="6120680" cy="713919"/>
          </a:xfrm>
        </p:grpSpPr>
        <p:pic>
          <p:nvPicPr>
            <p:cNvPr id="25" name="Grafik 24"/>
            <p:cNvPicPr>
              <a:picLocks noChangeAspect="1"/>
            </p:cNvPicPr>
            <p:nvPr userDrawn="1"/>
          </p:nvPicPr>
          <p:blipFill>
            <a:blip r:embed="rId2"/>
            <a:stretch/>
          </p:blipFill>
          <p:spPr bwMode="auto">
            <a:xfrm>
              <a:off x="5735960" y="5774784"/>
              <a:ext cx="997207" cy="656496"/>
            </a:xfrm>
            <a:prstGeom prst="rect">
              <a:avLst/>
            </a:prstGeom>
            <a:noFill/>
            <a:ln>
              <a:noFill/>
            </a:ln>
          </p:spPr>
        </p:pic>
        <p:sp>
          <p:nvSpPr>
            <p:cNvPr id="3" name="Rechteck 2"/>
            <p:cNvSpPr/>
            <p:nvPr userDrawn="1"/>
          </p:nvSpPr>
          <p:spPr bwMode="auto">
            <a:xfrm>
              <a:off x="6744072" y="5717361"/>
              <a:ext cx="5112568" cy="480131"/>
            </a:xfrm>
            <a:prstGeom prst="rect">
              <a:avLst/>
            </a:prstGeom>
            <a:grpFill/>
          </p:spPr>
          <p:txBody>
            <a:bodyPr wrap="square">
              <a:spAutoFit/>
            </a:bodyPr>
            <a:lstStyle/>
            <a:p>
              <a:pPr marL="0" marR="0" lvl="0" indent="0" algn="just" defTabSz="914400">
                <a:lnSpc>
                  <a:spcPct val="90000"/>
                </a:lnSpc>
                <a:spcBef>
                  <a:spcPts val="0"/>
                </a:spcBef>
                <a:spcAft>
                  <a:spcPts val="0"/>
                </a:spcAft>
                <a:buClrTx/>
                <a:buSzTx/>
                <a:buFontTx/>
                <a:buNone/>
                <a:defRPr/>
              </a:pPr>
              <a:r>
                <a:rPr lang="en-GB" sz="700" b="0" i="0" u="none" strike="noStrike" cap="none" spc="0">
                  <a:ln>
                    <a:noFill/>
                  </a:ln>
                  <a:solidFill>
                    <a:prstClr val="black"/>
                  </a:solidFill>
                  <a:latin typeface="Calibri"/>
                  <a:ea typeface="+mn-ea"/>
                  <a:cs typeface="+mn-cs"/>
                </a:rPr>
                <a:t>This work has been carried out within the framework of the EUROfusion Consortium, funded by the European Union via the Euratom Research and Training Programme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endParaRPr/>
            </a:p>
          </p:txBody>
        </p:sp>
      </p:grpSp>
      <p:pic>
        <p:nvPicPr>
          <p:cNvPr id="2060" name="Picture 12" descr="Contract between EC and EUROfusion is signed | FuseNet"/>
          <p:cNvPicPr>
            <a:picLocks noChangeAspect="1" noChangeArrowheads="1"/>
          </p:cNvPicPr>
          <p:nvPr userDrawn="1"/>
        </p:nvPicPr>
        <p:blipFill>
          <a:blip r:embed="rId3"/>
          <a:stretch/>
        </p:blipFill>
        <p:spPr bwMode="auto">
          <a:xfrm>
            <a:off x="445066" y="325143"/>
            <a:ext cx="2304256" cy="596340"/>
          </a:xfrm>
          <a:prstGeom prst="rect">
            <a:avLst/>
          </a:prstGeom>
          <a:noFill/>
        </p:spPr>
      </p:pic>
      <p:sp>
        <p:nvSpPr>
          <p:cNvPr id="11" name="Title 20"/>
          <p:cNvSpPr>
            <a:spLocks noGrp="1"/>
          </p:cNvSpPr>
          <p:nvPr>
            <p:ph type="title"/>
          </p:nvPr>
        </p:nvSpPr>
        <p:spPr bwMode="auto">
          <a:xfrm>
            <a:off x="407368" y="2074187"/>
            <a:ext cx="5544615" cy="620251"/>
          </a:xfrm>
        </p:spPr>
        <p:txBody>
          <a:bodyPr/>
          <a:lstStyle>
            <a:lvl1pPr algn="l">
              <a:defRPr b="1"/>
            </a:lvl1pPr>
          </a:lstStyle>
          <a:p>
            <a:pPr>
              <a:defRPr/>
            </a:pPr>
            <a:r>
              <a:rPr lang="en-US"/>
              <a:t>Click to edit Master title style</a:t>
            </a:r>
            <a:endParaRPr/>
          </a:p>
        </p:txBody>
      </p:sp>
      <p:sp>
        <p:nvSpPr>
          <p:cNvPr id="14" name="Text Placeholder 22"/>
          <p:cNvSpPr>
            <a:spLocks noGrp="1"/>
          </p:cNvSpPr>
          <p:nvPr>
            <p:ph type="body" sz="quarter" idx="10" hasCustomPrompt="1"/>
          </p:nvPr>
        </p:nvSpPr>
        <p:spPr bwMode="auto">
          <a:xfrm>
            <a:off x="407368" y="3693074"/>
            <a:ext cx="4375150" cy="457848"/>
          </a:xfrm>
        </p:spPr>
        <p:txBody>
          <a:bodyPr/>
          <a:lstStyle>
            <a:lvl1pPr marL="0" indent="0">
              <a:buNone/>
              <a:defRPr b="1"/>
            </a:lvl1pPr>
            <a:lvl2pPr marL="342900" indent="0">
              <a:buNone/>
              <a:defRPr/>
            </a:lvl2pPr>
          </a:lstStyle>
          <a:p>
            <a:pPr lvl="0">
              <a:defRPr/>
            </a:pPr>
            <a:r>
              <a:rPr lang="en-US"/>
              <a:t>Click to edit Lecturer’s name</a:t>
            </a:r>
            <a:endParaRPr/>
          </a:p>
        </p:txBody>
      </p:sp>
      <p:sp>
        <p:nvSpPr>
          <p:cNvPr id="15" name="Text Placeholder 22"/>
          <p:cNvSpPr>
            <a:spLocks noGrp="1"/>
          </p:cNvSpPr>
          <p:nvPr>
            <p:ph type="body" sz="quarter" idx="11" hasCustomPrompt="1"/>
          </p:nvPr>
        </p:nvSpPr>
        <p:spPr bwMode="auto">
          <a:xfrm>
            <a:off x="407368" y="4159260"/>
            <a:ext cx="4375150" cy="457848"/>
          </a:xfrm>
        </p:spPr>
        <p:txBody>
          <a:bodyPr/>
          <a:lstStyle>
            <a:lvl1pPr marL="0" indent="0">
              <a:buNone/>
              <a:defRPr b="0"/>
            </a:lvl1pPr>
            <a:lvl2pPr marL="342900" indent="0">
              <a:buNone/>
              <a:defRPr/>
            </a:lvl2pPr>
          </a:lstStyle>
          <a:p>
            <a:pPr lvl="0">
              <a:defRPr/>
            </a:pPr>
            <a:r>
              <a:rPr lang="en-US"/>
              <a:t>Click to edit Lecturer’s affiliation</a:t>
            </a:r>
            <a:endParaRPr/>
          </a:p>
        </p:txBody>
      </p:sp>
      <p:sp>
        <p:nvSpPr>
          <p:cNvPr id="20" name="Text Placeholder 22"/>
          <p:cNvSpPr>
            <a:spLocks noGrp="1"/>
          </p:cNvSpPr>
          <p:nvPr>
            <p:ph type="body" sz="quarter" idx="12" hasCustomPrompt="1"/>
          </p:nvPr>
        </p:nvSpPr>
        <p:spPr bwMode="auto">
          <a:xfrm>
            <a:off x="407368" y="1650286"/>
            <a:ext cx="5544614" cy="338554"/>
          </a:xfrm>
        </p:spPr>
        <p:txBody>
          <a:bodyPr>
            <a:normAutofit/>
          </a:bodyPr>
          <a:lstStyle>
            <a:lvl1pPr marL="0" indent="0">
              <a:buNone/>
              <a:defRPr sz="1600" b="0"/>
            </a:lvl1pPr>
            <a:lvl2pPr marL="342900" indent="0">
              <a:buNone/>
              <a:defRPr/>
            </a:lvl2pPr>
          </a:lstStyle>
          <a:p>
            <a:pPr lvl="0">
              <a:defRPr/>
            </a:pPr>
            <a:r>
              <a:rPr lang="en-US"/>
              <a:t>Click to edit Event title</a:t>
            </a:r>
            <a:endParaRPr/>
          </a:p>
        </p:txBody>
      </p:sp>
      <p:pic>
        <p:nvPicPr>
          <p:cNvPr id="2" name="Picture 1"/>
          <p:cNvPicPr>
            <a:picLocks noChangeAspect="1"/>
          </p:cNvPicPr>
          <p:nvPr userDrawn="1"/>
        </p:nvPicPr>
        <p:blipFill>
          <a:blip r:embed="rId4">
            <a:alphaModFix/>
          </a:blip>
          <a:stretch/>
        </p:blipFill>
        <p:spPr bwMode="auto">
          <a:xfrm>
            <a:off x="7247890" y="252412"/>
            <a:ext cx="4944110" cy="6353175"/>
          </a:xfrm>
          <a:prstGeom prst="rect">
            <a:avLst/>
          </a:prstGeom>
          <a:solidFill>
            <a:schemeClr val="bg1"/>
          </a:solidFill>
        </p:spPr>
      </p:pic>
    </p:spTree>
    <p:extLst>
      <p:ext uri="{BB962C8B-B14F-4D97-AF65-F5344CB8AC3E}">
        <p14:creationId xmlns:p14="http://schemas.microsoft.com/office/powerpoint/2010/main" val="527484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userDrawn="1">
  <p:cSld name="EUROfusion_content">
    <p:spTree>
      <p:nvGrpSpPr>
        <p:cNvPr id="1" name=""/>
        <p:cNvGrpSpPr/>
        <p:nvPr/>
      </p:nvGrpSpPr>
      <p:grpSpPr bwMode="auto">
        <a:xfrm>
          <a:off x="0" y="0"/>
          <a:ext cx="0" cy="0"/>
          <a:chOff x="0" y="0"/>
          <a:chExt cx="0" cy="0"/>
        </a:xfrm>
      </p:grpSpPr>
      <p:sp>
        <p:nvSpPr>
          <p:cNvPr id="4" name="Rectangle 3"/>
          <p:cNvSpPr/>
          <p:nvPr userDrawn="1"/>
        </p:nvSpPr>
        <p:spPr bwMode="auto">
          <a:xfrm>
            <a:off x="0" y="6525344"/>
            <a:ext cx="12192000" cy="332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en-US" sz="1800" b="0" i="0" u="none" strike="noStrike" cap="none" spc="0">
              <a:ln>
                <a:noFill/>
              </a:ln>
              <a:solidFill>
                <a:prstClr val="white"/>
              </a:solidFill>
              <a:latin typeface="Calibri"/>
              <a:ea typeface="+mn-ea"/>
              <a:cs typeface="+mn-cs"/>
            </a:endParaRPr>
          </a:p>
        </p:txBody>
      </p:sp>
      <p:sp>
        <p:nvSpPr>
          <p:cNvPr id="2" name="Title 1"/>
          <p:cNvSpPr>
            <a:spLocks noGrp="1"/>
          </p:cNvSpPr>
          <p:nvPr>
            <p:ph type="title"/>
          </p:nvPr>
        </p:nvSpPr>
        <p:spPr bwMode="auto">
          <a:xfrm>
            <a:off x="983432" y="192515"/>
            <a:ext cx="9451776" cy="457200"/>
          </a:xfrm>
        </p:spPr>
        <p:txBody>
          <a:bodyPr>
            <a:noAutofit/>
          </a:bodyPr>
          <a:lstStyle>
            <a:lvl1pPr algn="l">
              <a:lnSpc>
                <a:spcPts val="2400"/>
              </a:lnSpc>
              <a:defRPr sz="2800" b="1">
                <a:solidFill>
                  <a:schemeClr val="tx2"/>
                </a:solidFill>
                <a:latin typeface="+mn-lt"/>
                <a:cs typeface="Arial"/>
              </a:defRPr>
            </a:lvl1pPr>
          </a:lstStyle>
          <a:p>
            <a:pPr>
              <a:defRPr/>
            </a:pPr>
            <a:r>
              <a:rPr lang="en-US"/>
              <a:t>Click to edit Master title style</a:t>
            </a:r>
            <a:endParaRPr lang="en-GB"/>
          </a:p>
        </p:txBody>
      </p:sp>
      <p:sp>
        <p:nvSpPr>
          <p:cNvPr id="3" name="Content Placeholder 2"/>
          <p:cNvSpPr>
            <a:spLocks noGrp="1"/>
          </p:cNvSpPr>
          <p:nvPr>
            <p:ph idx="1"/>
          </p:nvPr>
        </p:nvSpPr>
        <p:spPr bwMode="auto">
          <a:xfrm>
            <a:off x="609600" y="836712"/>
            <a:ext cx="11103024" cy="5688632"/>
          </a:xfrm>
        </p:spPr>
        <p:txBody>
          <a:bodyPr>
            <a:normAutofit/>
          </a:bodyPr>
          <a:lstStyle>
            <a:lvl1pPr marL="257175" indent="-257175">
              <a:buFont typeface="Arial"/>
              <a:buChar char="•"/>
              <a:defRPr sz="2400">
                <a:latin typeface="+mn-lt"/>
                <a:cs typeface="Arial"/>
              </a:defRPr>
            </a:lvl1pPr>
            <a:lvl2pPr marL="557213" indent="-214313">
              <a:buFont typeface="Arial"/>
              <a:buChar char="•"/>
              <a:defRPr sz="1800">
                <a:latin typeface="+mn-lt"/>
                <a:cs typeface="Arial"/>
              </a:defRPr>
            </a:lvl2pPr>
            <a:lvl3pPr marL="857250" indent="-171450">
              <a:buFont typeface="Arial"/>
              <a:buChar char="•"/>
              <a:defRPr sz="1600">
                <a:latin typeface="+mn-lt"/>
                <a:cs typeface="Arial"/>
              </a:defRPr>
            </a:lvl3pPr>
            <a:lvl4pPr>
              <a:defRPr/>
            </a:lvl4pPr>
            <a:lvl5pPr>
              <a:defRPr/>
            </a:lvl5pPr>
          </a:lstStyle>
          <a:p>
            <a:pPr lvl="0">
              <a:defRPr/>
            </a:pPr>
            <a:r>
              <a:rPr lang="en-US"/>
              <a:t>Click to edit Master text styles</a:t>
            </a:r>
            <a:endParaRPr/>
          </a:p>
          <a:p>
            <a:pPr lvl="1">
              <a:defRPr/>
            </a:pPr>
            <a:r>
              <a:rPr lang="en-US"/>
              <a:t>Second level</a:t>
            </a:r>
            <a:endParaRPr/>
          </a:p>
          <a:p>
            <a:pPr lvl="2">
              <a:defRPr/>
            </a:pPr>
            <a:r>
              <a:rPr lang="en-US"/>
              <a:t>Third level</a:t>
            </a:r>
            <a:endParaRPr/>
          </a:p>
        </p:txBody>
      </p:sp>
      <p:sp>
        <p:nvSpPr>
          <p:cNvPr id="8" name="Footer Placeholder 7"/>
          <p:cNvSpPr>
            <a:spLocks noGrp="1"/>
          </p:cNvSpPr>
          <p:nvPr>
            <p:ph type="ftr" sz="quarter" idx="11"/>
          </p:nvPr>
        </p:nvSpPr>
        <p:spPr bwMode="auto">
          <a:xfrm>
            <a:off x="825624" y="6555770"/>
            <a:ext cx="4118487" cy="329614"/>
          </a:xfrm>
          <a:prstGeom prst="rect">
            <a:avLst/>
          </a:prstGeom>
        </p:spPr>
        <p:txBody>
          <a:bodyPr anchor="t"/>
          <a:lstStyle>
            <a:lvl1pPr>
              <a:defRPr sz="1200">
                <a:solidFill>
                  <a:schemeClr val="bg1"/>
                </a:solidFill>
              </a:defRPr>
            </a:lvl1pPr>
          </a:lstStyle>
          <a:p>
            <a:pPr>
              <a:defRPr/>
            </a:pPr>
            <a:r>
              <a:rPr lang="en-GB" dirty="0">
                <a:solidFill>
                  <a:prstClr val="white"/>
                </a:solidFill>
              </a:rPr>
              <a:t>M. Wischmeier | PSD Management Meeting | 15</a:t>
            </a:r>
            <a:r>
              <a:rPr lang="en-GB" baseline="30000" dirty="0">
                <a:solidFill>
                  <a:prstClr val="white"/>
                </a:solidFill>
              </a:rPr>
              <a:t>th</a:t>
            </a:r>
            <a:r>
              <a:rPr lang="en-GB" dirty="0">
                <a:solidFill>
                  <a:prstClr val="white"/>
                </a:solidFill>
              </a:rPr>
              <a:t> Jan 2026</a:t>
            </a:r>
            <a:endParaRPr lang="en-GB" dirty="0"/>
          </a:p>
        </p:txBody>
      </p:sp>
      <p:sp>
        <p:nvSpPr>
          <p:cNvPr id="9" name="Slide Number Placeholder 8"/>
          <p:cNvSpPr>
            <a:spLocks noGrp="1"/>
          </p:cNvSpPr>
          <p:nvPr>
            <p:ph type="sldNum" sz="quarter" idx="12"/>
          </p:nvPr>
        </p:nvSpPr>
        <p:spPr bwMode="auto">
          <a:xfrm>
            <a:off x="0" y="6590037"/>
            <a:ext cx="720080" cy="199173"/>
          </a:xfrm>
        </p:spPr>
        <p:txBody>
          <a:bodyPr anchor="ctr"/>
          <a:lstStyle>
            <a:lvl1pPr>
              <a:defRPr sz="1400">
                <a:solidFill>
                  <a:schemeClr val="bg1"/>
                </a:solidFill>
              </a:defRPr>
            </a:lvl1pPr>
          </a:lstStyle>
          <a:p>
            <a:pPr>
              <a:defRPr/>
            </a:pPr>
            <a:fld id="{6A6D9FA1-99C7-4910-8E32-B85D378B0060}" type="slidenum">
              <a:rPr lang="en-GB">
                <a:solidFill>
                  <a:prstClr val="white"/>
                </a:solidFill>
              </a:rPr>
              <a:t>‹#›</a:t>
            </a:fld>
            <a:endParaRPr lang="en-GB">
              <a:solidFill>
                <a:prstClr val="white"/>
              </a:solidFill>
            </a:endParaRPr>
          </a:p>
        </p:txBody>
      </p:sp>
      <p:pic>
        <p:nvPicPr>
          <p:cNvPr id="1026" name="Picture 2" descr="EUROfusion - Realising Fusion Energy"/>
          <p:cNvPicPr>
            <a:picLocks noChangeAspect="1" noChangeArrowheads="1"/>
          </p:cNvPicPr>
          <p:nvPr userDrawn="1"/>
        </p:nvPicPr>
        <p:blipFill>
          <a:blip r:embed="rId2"/>
          <a:stretch/>
        </p:blipFill>
        <p:spPr bwMode="auto">
          <a:xfrm>
            <a:off x="191344" y="57007"/>
            <a:ext cx="636023" cy="636023"/>
          </a:xfrm>
          <a:prstGeom prst="rect">
            <a:avLst/>
          </a:prstGeom>
          <a:noFill/>
        </p:spPr>
      </p:pic>
      <p:pic>
        <p:nvPicPr>
          <p:cNvPr id="6" name="Picture 5"/>
          <p:cNvPicPr>
            <a:picLocks noChangeAspect="1"/>
          </p:cNvPicPr>
          <p:nvPr userDrawn="1"/>
        </p:nvPicPr>
        <p:blipFill>
          <a:blip r:embed="rId3">
            <a:alphaModFix amt="65000"/>
          </a:blip>
          <a:stretch/>
        </p:blipFill>
        <p:spPr bwMode="auto">
          <a:xfrm>
            <a:off x="7247890" y="252412"/>
            <a:ext cx="4944110" cy="6353175"/>
          </a:xfrm>
          <a:prstGeom prst="rect">
            <a:avLst/>
          </a:prstGeom>
          <a:noFill/>
        </p:spPr>
      </p:pic>
    </p:spTree>
    <p:extLst>
      <p:ext uri="{BB962C8B-B14F-4D97-AF65-F5344CB8AC3E}">
        <p14:creationId xmlns:p14="http://schemas.microsoft.com/office/powerpoint/2010/main" val="2020282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preserve="1" userDrawn="1">
  <p:cSld name="EUROfusion_content_empty">
    <p:spTree>
      <p:nvGrpSpPr>
        <p:cNvPr id="1" name=""/>
        <p:cNvGrpSpPr/>
        <p:nvPr/>
      </p:nvGrpSpPr>
      <p:grpSpPr bwMode="auto">
        <a:xfrm>
          <a:off x="0" y="0"/>
          <a:ext cx="0" cy="0"/>
          <a:chOff x="0" y="0"/>
          <a:chExt cx="0" cy="0"/>
        </a:xfrm>
      </p:grpSpPr>
      <p:sp>
        <p:nvSpPr>
          <p:cNvPr id="4" name="Rectangle 3"/>
          <p:cNvSpPr/>
          <p:nvPr userDrawn="1"/>
        </p:nvSpPr>
        <p:spPr bwMode="auto">
          <a:xfrm>
            <a:off x="0" y="6525344"/>
            <a:ext cx="12192000" cy="332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en-US" sz="1800" b="0" i="0" u="none" strike="noStrike" cap="none" spc="0">
              <a:ln>
                <a:noFill/>
              </a:ln>
              <a:solidFill>
                <a:prstClr val="white"/>
              </a:solidFill>
              <a:latin typeface="Calibri"/>
              <a:ea typeface="+mn-ea"/>
              <a:cs typeface="+mn-cs"/>
            </a:endParaRPr>
          </a:p>
        </p:txBody>
      </p:sp>
      <p:sp>
        <p:nvSpPr>
          <p:cNvPr id="2" name="Title 1"/>
          <p:cNvSpPr>
            <a:spLocks noGrp="1"/>
          </p:cNvSpPr>
          <p:nvPr>
            <p:ph type="title"/>
          </p:nvPr>
        </p:nvSpPr>
        <p:spPr bwMode="auto">
          <a:xfrm>
            <a:off x="983432" y="192515"/>
            <a:ext cx="9451776" cy="457200"/>
          </a:xfrm>
        </p:spPr>
        <p:txBody>
          <a:bodyPr>
            <a:noAutofit/>
          </a:bodyPr>
          <a:lstStyle>
            <a:lvl1pPr algn="l">
              <a:lnSpc>
                <a:spcPts val="2400"/>
              </a:lnSpc>
              <a:defRPr sz="2800" b="1">
                <a:solidFill>
                  <a:schemeClr val="tx2"/>
                </a:solidFill>
                <a:latin typeface="+mn-lt"/>
                <a:cs typeface="Arial"/>
              </a:defRPr>
            </a:lvl1pPr>
          </a:lstStyle>
          <a:p>
            <a:pPr>
              <a:defRPr/>
            </a:pPr>
            <a:r>
              <a:rPr lang="en-US"/>
              <a:t>Click to edit Master title style</a:t>
            </a:r>
            <a:endParaRPr lang="en-GB"/>
          </a:p>
        </p:txBody>
      </p:sp>
      <p:sp>
        <p:nvSpPr>
          <p:cNvPr id="8" name="Footer Placeholder 7"/>
          <p:cNvSpPr>
            <a:spLocks noGrp="1"/>
          </p:cNvSpPr>
          <p:nvPr>
            <p:ph type="ftr" sz="quarter" idx="11"/>
          </p:nvPr>
        </p:nvSpPr>
        <p:spPr bwMode="auto">
          <a:xfrm>
            <a:off x="825624" y="6555770"/>
            <a:ext cx="3470175" cy="329614"/>
          </a:xfrm>
          <a:prstGeom prst="rect">
            <a:avLst/>
          </a:prstGeom>
        </p:spPr>
        <p:txBody>
          <a:bodyPr anchor="t"/>
          <a:lstStyle>
            <a:lvl1pPr>
              <a:defRPr sz="1200">
                <a:solidFill>
                  <a:schemeClr val="bg1"/>
                </a:solidFill>
              </a:defRPr>
            </a:lvl1pPr>
          </a:lstStyle>
          <a:p>
            <a:pPr>
              <a:defRPr/>
            </a:pPr>
            <a:r>
              <a:rPr lang="en-GB">
                <a:solidFill>
                  <a:prstClr val="white"/>
                </a:solidFill>
              </a:rPr>
              <a:t>M. Wischmeier | PSD Management Meeting | 26th of February 2025</a:t>
            </a:r>
            <a:endParaRPr/>
          </a:p>
        </p:txBody>
      </p:sp>
      <p:sp>
        <p:nvSpPr>
          <p:cNvPr id="9" name="Slide Number Placeholder 8"/>
          <p:cNvSpPr>
            <a:spLocks noGrp="1"/>
          </p:cNvSpPr>
          <p:nvPr>
            <p:ph type="sldNum" sz="quarter" idx="12"/>
          </p:nvPr>
        </p:nvSpPr>
        <p:spPr bwMode="auto">
          <a:xfrm>
            <a:off x="0" y="6590037"/>
            <a:ext cx="720080" cy="199173"/>
          </a:xfrm>
        </p:spPr>
        <p:txBody>
          <a:bodyPr anchor="ctr"/>
          <a:lstStyle>
            <a:lvl1pPr>
              <a:defRPr sz="1400">
                <a:solidFill>
                  <a:schemeClr val="bg1"/>
                </a:solidFill>
              </a:defRPr>
            </a:lvl1pPr>
          </a:lstStyle>
          <a:p>
            <a:pPr>
              <a:defRPr/>
            </a:pPr>
            <a:fld id="{6A6D9FA1-99C7-4910-8E32-B85D378B0060}" type="slidenum">
              <a:rPr lang="en-GB">
                <a:solidFill>
                  <a:prstClr val="white"/>
                </a:solidFill>
              </a:rPr>
              <a:t>‹#›</a:t>
            </a:fld>
            <a:endParaRPr lang="en-GB">
              <a:solidFill>
                <a:prstClr val="white"/>
              </a:solidFill>
            </a:endParaRPr>
          </a:p>
        </p:txBody>
      </p:sp>
      <p:pic>
        <p:nvPicPr>
          <p:cNvPr id="1026" name="Picture 2" descr="EUROfusion - Realising Fusion Energy"/>
          <p:cNvPicPr>
            <a:picLocks noChangeAspect="1" noChangeArrowheads="1"/>
          </p:cNvPicPr>
          <p:nvPr userDrawn="1"/>
        </p:nvPicPr>
        <p:blipFill>
          <a:blip r:embed="rId2"/>
          <a:stretch/>
        </p:blipFill>
        <p:spPr bwMode="auto">
          <a:xfrm>
            <a:off x="191344" y="57007"/>
            <a:ext cx="636023" cy="636023"/>
          </a:xfrm>
          <a:prstGeom prst="rect">
            <a:avLst/>
          </a:prstGeom>
          <a:noFill/>
        </p:spPr>
      </p:pic>
      <p:pic>
        <p:nvPicPr>
          <p:cNvPr id="6" name="Picture 5"/>
          <p:cNvPicPr>
            <a:picLocks noChangeAspect="1"/>
          </p:cNvPicPr>
          <p:nvPr userDrawn="1"/>
        </p:nvPicPr>
        <p:blipFill>
          <a:blip r:embed="rId3">
            <a:alphaModFix amt="65000"/>
          </a:blip>
          <a:stretch/>
        </p:blipFill>
        <p:spPr bwMode="auto">
          <a:xfrm>
            <a:off x="7247890" y="252412"/>
            <a:ext cx="4944110" cy="6353175"/>
          </a:xfrm>
          <a:prstGeom prst="rect">
            <a:avLst/>
          </a:prstGeom>
          <a:noFill/>
        </p:spPr>
      </p:pic>
    </p:spTree>
    <p:extLst>
      <p:ext uri="{BB962C8B-B14F-4D97-AF65-F5344CB8AC3E}">
        <p14:creationId xmlns:p14="http://schemas.microsoft.com/office/powerpoint/2010/main" val="2845400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preserve="1" userDrawn="1">
  <p:cSld name="EUROfusion_Values">
    <p:spTree>
      <p:nvGrpSpPr>
        <p:cNvPr id="1" name=""/>
        <p:cNvGrpSpPr/>
        <p:nvPr/>
      </p:nvGrpSpPr>
      <p:grpSpPr bwMode="auto">
        <a:xfrm>
          <a:off x="0" y="0"/>
          <a:ext cx="0" cy="0"/>
          <a:chOff x="0" y="0"/>
          <a:chExt cx="0" cy="0"/>
        </a:xfrm>
      </p:grpSpPr>
      <p:pic>
        <p:nvPicPr>
          <p:cNvPr id="6" name="Picture 5"/>
          <p:cNvPicPr>
            <a:picLocks noChangeAspect="1"/>
          </p:cNvPicPr>
          <p:nvPr userDrawn="1"/>
        </p:nvPicPr>
        <p:blipFill>
          <a:blip r:embed="rId2">
            <a:alphaModFix amt="65000"/>
          </a:blip>
          <a:stretch/>
        </p:blipFill>
        <p:spPr bwMode="auto">
          <a:xfrm>
            <a:off x="7247890" y="252412"/>
            <a:ext cx="4944110" cy="6353175"/>
          </a:xfrm>
          <a:prstGeom prst="rect">
            <a:avLst/>
          </a:prstGeom>
          <a:noFill/>
        </p:spPr>
      </p:pic>
      <p:sp>
        <p:nvSpPr>
          <p:cNvPr id="5" name="Rectangle 4"/>
          <p:cNvSpPr/>
          <p:nvPr userDrawn="1"/>
        </p:nvSpPr>
        <p:spPr bwMode="auto">
          <a:xfrm>
            <a:off x="6408751" y="2146852"/>
            <a:ext cx="2170706" cy="161411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7" name="Rectangle 6"/>
          <p:cNvSpPr/>
          <p:nvPr userDrawn="1"/>
        </p:nvSpPr>
        <p:spPr bwMode="auto">
          <a:xfrm>
            <a:off x="9129423" y="1957346"/>
            <a:ext cx="2170706" cy="18751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4" name="Rectangle 3"/>
          <p:cNvSpPr/>
          <p:nvPr userDrawn="1"/>
        </p:nvSpPr>
        <p:spPr bwMode="auto">
          <a:xfrm>
            <a:off x="0" y="6525344"/>
            <a:ext cx="12192000" cy="332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en-US" sz="1800" b="0" i="0" u="none" strike="noStrike" cap="none" spc="0">
              <a:ln>
                <a:noFill/>
              </a:ln>
              <a:solidFill>
                <a:prstClr val="white"/>
              </a:solidFill>
              <a:latin typeface="Calibri"/>
              <a:ea typeface="+mn-ea"/>
              <a:cs typeface="+mn-cs"/>
            </a:endParaRPr>
          </a:p>
        </p:txBody>
      </p:sp>
      <p:sp>
        <p:nvSpPr>
          <p:cNvPr id="2" name="Title 1"/>
          <p:cNvSpPr>
            <a:spLocks noGrp="1"/>
          </p:cNvSpPr>
          <p:nvPr>
            <p:ph type="title" hasCustomPrompt="1"/>
          </p:nvPr>
        </p:nvSpPr>
        <p:spPr bwMode="auto">
          <a:xfrm>
            <a:off x="983432" y="192515"/>
            <a:ext cx="9451776" cy="457200"/>
          </a:xfrm>
        </p:spPr>
        <p:txBody>
          <a:bodyPr>
            <a:noAutofit/>
          </a:bodyPr>
          <a:lstStyle>
            <a:lvl1pPr algn="l">
              <a:lnSpc>
                <a:spcPts val="2400"/>
              </a:lnSpc>
              <a:defRPr sz="2800" b="1">
                <a:solidFill>
                  <a:schemeClr val="tx2"/>
                </a:solidFill>
                <a:latin typeface="+mn-lt"/>
                <a:cs typeface="Arial"/>
              </a:defRPr>
            </a:lvl1pPr>
          </a:lstStyle>
          <a:p>
            <a:pPr>
              <a:defRPr/>
            </a:pPr>
            <a:r>
              <a:rPr lang="en-US"/>
              <a:t>EUROfusion Values</a:t>
            </a:r>
            <a:endParaRPr lang="en-GB"/>
          </a:p>
        </p:txBody>
      </p:sp>
      <p:sp>
        <p:nvSpPr>
          <p:cNvPr id="8" name="Footer Placeholder 7"/>
          <p:cNvSpPr>
            <a:spLocks noGrp="1"/>
          </p:cNvSpPr>
          <p:nvPr>
            <p:ph type="ftr" sz="quarter" idx="11"/>
          </p:nvPr>
        </p:nvSpPr>
        <p:spPr bwMode="auto">
          <a:xfrm>
            <a:off x="825624" y="6555770"/>
            <a:ext cx="3470175" cy="329614"/>
          </a:xfrm>
          <a:prstGeom prst="rect">
            <a:avLst/>
          </a:prstGeom>
        </p:spPr>
        <p:txBody>
          <a:bodyPr anchor="t"/>
          <a:lstStyle>
            <a:lvl1pPr>
              <a:defRPr sz="1200">
                <a:solidFill>
                  <a:schemeClr val="bg1"/>
                </a:solidFill>
              </a:defRPr>
            </a:lvl1pPr>
          </a:lstStyle>
          <a:p>
            <a:pPr>
              <a:defRPr/>
            </a:pPr>
            <a:r>
              <a:rPr lang="en-GB">
                <a:solidFill>
                  <a:prstClr val="white"/>
                </a:solidFill>
              </a:rPr>
              <a:t>M. Wischmeier | PSD Management Meeting | 26th of February 2025</a:t>
            </a:r>
          </a:p>
        </p:txBody>
      </p:sp>
      <p:sp>
        <p:nvSpPr>
          <p:cNvPr id="9" name="Slide Number Placeholder 8"/>
          <p:cNvSpPr>
            <a:spLocks noGrp="1"/>
          </p:cNvSpPr>
          <p:nvPr>
            <p:ph type="sldNum" sz="quarter" idx="12"/>
          </p:nvPr>
        </p:nvSpPr>
        <p:spPr bwMode="auto">
          <a:xfrm>
            <a:off x="0" y="6590037"/>
            <a:ext cx="720080" cy="199173"/>
          </a:xfrm>
        </p:spPr>
        <p:txBody>
          <a:bodyPr anchor="ctr"/>
          <a:lstStyle>
            <a:lvl1pPr>
              <a:defRPr sz="1400">
                <a:solidFill>
                  <a:schemeClr val="bg1"/>
                </a:solidFill>
              </a:defRPr>
            </a:lvl1pPr>
          </a:lstStyle>
          <a:p>
            <a:pPr>
              <a:defRPr/>
            </a:pPr>
            <a:fld id="{6A6D9FA1-99C7-4910-8E32-B85D378B0060}" type="slidenum">
              <a:rPr lang="en-GB">
                <a:solidFill>
                  <a:prstClr val="white"/>
                </a:solidFill>
              </a:rPr>
              <a:t>‹#›</a:t>
            </a:fld>
            <a:endParaRPr lang="en-GB">
              <a:solidFill>
                <a:prstClr val="white"/>
              </a:solidFill>
            </a:endParaRPr>
          </a:p>
        </p:txBody>
      </p:sp>
      <p:pic>
        <p:nvPicPr>
          <p:cNvPr id="1026" name="Picture 2" descr="EUROfusion - Realising Fusion Energy"/>
          <p:cNvPicPr>
            <a:picLocks noChangeAspect="1" noChangeArrowheads="1"/>
          </p:cNvPicPr>
          <p:nvPr userDrawn="1"/>
        </p:nvPicPr>
        <p:blipFill>
          <a:blip r:embed="rId3"/>
          <a:stretch/>
        </p:blipFill>
        <p:spPr bwMode="auto">
          <a:xfrm>
            <a:off x="191344" y="57007"/>
            <a:ext cx="636023" cy="636023"/>
          </a:xfrm>
          <a:prstGeom prst="rect">
            <a:avLst/>
          </a:prstGeom>
          <a:noFill/>
        </p:spPr>
      </p:pic>
      <p:pic>
        <p:nvPicPr>
          <p:cNvPr id="3" name="Picture 2"/>
          <p:cNvPicPr>
            <a:picLocks noChangeAspect="1"/>
          </p:cNvPicPr>
          <p:nvPr userDrawn="1"/>
        </p:nvPicPr>
        <p:blipFill>
          <a:blip r:embed="rId4">
            <a:clrChange>
              <a:clrFrom>
                <a:srgbClr val="FFFFFF"/>
              </a:clrFrom>
              <a:clrTo>
                <a:srgbClr val="FFFFFF">
                  <a:alpha val="0"/>
                </a:srgbClr>
              </a:clrTo>
            </a:clrChange>
          </a:blip>
          <a:stretch/>
        </p:blipFill>
        <p:spPr bwMode="auto">
          <a:xfrm>
            <a:off x="5414" y="979851"/>
            <a:ext cx="12181172" cy="5577840"/>
          </a:xfrm>
          <a:prstGeom prst="rect">
            <a:avLst/>
          </a:prstGeom>
        </p:spPr>
      </p:pic>
    </p:spTree>
    <p:extLst>
      <p:ext uri="{BB962C8B-B14F-4D97-AF65-F5344CB8AC3E}">
        <p14:creationId xmlns:p14="http://schemas.microsoft.com/office/powerpoint/2010/main" val="11911523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Title Placeholder 1"/>
          <p:cNvSpPr>
            <a:spLocks noGrp="1"/>
          </p:cNvSpPr>
          <p:nvPr>
            <p:ph type="title"/>
          </p:nvPr>
        </p:nvSpPr>
        <p:spPr bwMode="auto">
          <a:xfrm>
            <a:off x="609600" y="274638"/>
            <a:ext cx="10972800" cy="1143000"/>
          </a:xfrm>
          <a:prstGeom prst="rect">
            <a:avLst/>
          </a:prstGeom>
        </p:spPr>
        <p:txBody>
          <a:bodyPr vert="horz" lIns="91440" tIns="45720" rIns="91440" bIns="45720" rtlCol="0" anchor="ctr">
            <a:normAutofit/>
          </a:bodyPr>
          <a:lstStyle/>
          <a:p>
            <a:pPr>
              <a:defRPr/>
            </a:pPr>
            <a:r>
              <a:rPr lang="en-US"/>
              <a:t>Click to edit Master title style</a:t>
            </a:r>
            <a:endParaRPr lang="en-GB"/>
          </a:p>
        </p:txBody>
      </p:sp>
      <p:sp>
        <p:nvSpPr>
          <p:cNvPr id="3" name="Text Placeholder 2"/>
          <p:cNvSpPr>
            <a:spLocks noGrp="1"/>
          </p:cNvSpPr>
          <p:nvPr>
            <p:ph type="body" idx="1"/>
          </p:nvPr>
        </p:nvSpPr>
        <p:spPr bwMode="auto">
          <a:xfrm>
            <a:off x="609600" y="1600203"/>
            <a:ext cx="10972800" cy="4525963"/>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Slide Number Placeholder 5"/>
          <p:cNvSpPr>
            <a:spLocks noGrp="1"/>
          </p:cNvSpPr>
          <p:nvPr>
            <p:ph type="sldNum" sz="quarter" idx="4"/>
          </p:nvPr>
        </p:nvSpPr>
        <p:spPr bwMode="auto">
          <a:xfrm>
            <a:off x="10848528" y="6356353"/>
            <a:ext cx="733872" cy="365125"/>
          </a:xfrm>
          <a:prstGeom prst="rect">
            <a:avLst/>
          </a:prstGeom>
        </p:spPr>
        <p:txBody>
          <a:bodyPr vert="horz" lIns="91440" tIns="45720" rIns="91440" bIns="45720" rtlCol="0" anchor="ctr"/>
          <a:lstStyle>
            <a:lvl1pPr algn="r">
              <a:defRPr sz="1000">
                <a:solidFill>
                  <a:schemeClr val="tx1">
                    <a:tint val="75000"/>
                  </a:schemeClr>
                </a:solidFill>
                <a:latin typeface="+mn-lt"/>
              </a:defRPr>
            </a:lvl1pPr>
          </a:lstStyle>
          <a:p>
            <a:pPr marL="0" marR="0" lvl="0" indent="0" algn="r" defTabSz="914400">
              <a:lnSpc>
                <a:spcPct val="100000"/>
              </a:lnSpc>
              <a:spcBef>
                <a:spcPts val="0"/>
              </a:spcBef>
              <a:spcAft>
                <a:spcPts val="0"/>
              </a:spcAft>
              <a:buClrTx/>
              <a:buSzTx/>
              <a:buFontTx/>
              <a:buNone/>
              <a:defRPr/>
            </a:pPr>
            <a:fld id="{6A6D9FA1-99C7-4910-8E32-B85D378B0060}" type="slidenum">
              <a:rPr lang="en-GB" sz="1000" b="0" i="0" u="none" strike="noStrike" cap="none" spc="0">
                <a:ln>
                  <a:noFill/>
                </a:ln>
                <a:solidFill>
                  <a:prstClr val="black">
                    <a:tint val="75000"/>
                  </a:prstClr>
                </a:solidFill>
                <a:latin typeface="Calibri"/>
                <a:ea typeface="+mn-ea"/>
                <a:cs typeface="+mn-cs"/>
              </a:rPr>
              <a:t>‹#›</a:t>
            </a:fld>
            <a:endParaRPr lang="en-GB" sz="1000" b="0" i="0" u="none" strike="noStrike" cap="none" spc="0">
              <a:ln>
                <a:noFill/>
              </a:ln>
              <a:solidFill>
                <a:prstClr val="black">
                  <a:tint val="75000"/>
                </a:prstClr>
              </a:solidFill>
              <a:latin typeface="Calibri"/>
              <a:ea typeface="+mn-ea"/>
              <a:cs typeface="+mn-cs"/>
            </a:endParaRPr>
          </a:p>
        </p:txBody>
      </p:sp>
    </p:spTree>
    <p:extLst>
      <p:ext uri="{BB962C8B-B14F-4D97-AF65-F5344CB8AC3E}">
        <p14:creationId xmlns:p14="http://schemas.microsoft.com/office/powerpoint/2010/main" val="19172540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dt="0"/>
  <p:txStyles>
    <p:titleStyle>
      <a:lvl1pPr algn="ctr" defTabSz="685800">
        <a:spcBef>
          <a:spcPts val="0"/>
        </a:spcBef>
        <a:buNone/>
        <a:defRPr sz="3300">
          <a:solidFill>
            <a:schemeClr val="tx1"/>
          </a:solidFill>
          <a:latin typeface="+mj-lt"/>
          <a:ea typeface="+mj-ea"/>
          <a:cs typeface="+mj-cs"/>
        </a:defRPr>
      </a:lvl1pPr>
    </p:titleStyle>
    <p:bodyStyle>
      <a:lvl1pPr marL="257175" indent="-257175" algn="l" defTabSz="685800">
        <a:spcBef>
          <a:spcPts val="0"/>
        </a:spcBef>
        <a:buFont typeface="Arial"/>
        <a:buChar char="•"/>
        <a:defRPr sz="2400">
          <a:solidFill>
            <a:schemeClr val="tx1"/>
          </a:solidFill>
          <a:latin typeface="+mn-lt"/>
          <a:ea typeface="+mn-ea"/>
          <a:cs typeface="+mn-cs"/>
        </a:defRPr>
      </a:lvl1pPr>
      <a:lvl2pPr marL="557213" indent="-214313" algn="l" defTabSz="685800">
        <a:spcBef>
          <a:spcPts val="0"/>
        </a:spcBef>
        <a:buFont typeface="Arial"/>
        <a:buChar char="–"/>
        <a:defRPr sz="2100">
          <a:solidFill>
            <a:schemeClr val="tx1"/>
          </a:solidFill>
          <a:latin typeface="+mn-lt"/>
          <a:ea typeface="+mn-ea"/>
          <a:cs typeface="+mn-cs"/>
        </a:defRPr>
      </a:lvl2pPr>
      <a:lvl3pPr marL="857250" indent="-171450" algn="l" defTabSz="685800">
        <a:spcBef>
          <a:spcPts val="0"/>
        </a:spcBef>
        <a:buFont typeface="Arial"/>
        <a:buChar char="•"/>
        <a:defRPr sz="1800">
          <a:solidFill>
            <a:schemeClr val="tx1"/>
          </a:solidFill>
          <a:latin typeface="+mn-lt"/>
          <a:ea typeface="+mn-ea"/>
          <a:cs typeface="+mn-cs"/>
        </a:defRPr>
      </a:lvl3pPr>
      <a:lvl4pPr marL="1200150" indent="-171450" algn="l" defTabSz="685800">
        <a:spcBef>
          <a:spcPts val="0"/>
        </a:spcBef>
        <a:buFont typeface="Arial"/>
        <a:buChar char="–"/>
        <a:defRPr sz="1500">
          <a:solidFill>
            <a:schemeClr val="tx1"/>
          </a:solidFill>
          <a:latin typeface="+mn-lt"/>
          <a:ea typeface="+mn-ea"/>
          <a:cs typeface="+mn-cs"/>
        </a:defRPr>
      </a:lvl4pPr>
      <a:lvl5pPr marL="1543050" indent="-171450" algn="l" defTabSz="685800">
        <a:spcBef>
          <a:spcPts val="0"/>
        </a:spcBef>
        <a:buFont typeface="Arial"/>
        <a:buChar char="»"/>
        <a:defRPr sz="1500">
          <a:solidFill>
            <a:schemeClr val="tx1"/>
          </a:solidFill>
          <a:latin typeface="+mn-lt"/>
          <a:ea typeface="+mn-ea"/>
          <a:cs typeface="+mn-cs"/>
        </a:defRPr>
      </a:lvl5pPr>
      <a:lvl6pPr marL="1885950" indent="-171450" algn="l" defTabSz="685800">
        <a:spcBef>
          <a:spcPts val="0"/>
        </a:spcBef>
        <a:buFont typeface="Arial"/>
        <a:buChar char="•"/>
        <a:defRPr sz="1500">
          <a:solidFill>
            <a:schemeClr val="tx1"/>
          </a:solidFill>
          <a:latin typeface="+mn-lt"/>
          <a:ea typeface="+mn-ea"/>
          <a:cs typeface="+mn-cs"/>
        </a:defRPr>
      </a:lvl6pPr>
      <a:lvl7pPr marL="2228850" indent="-171450" algn="l" defTabSz="685800">
        <a:spcBef>
          <a:spcPts val="0"/>
        </a:spcBef>
        <a:buFont typeface="Arial"/>
        <a:buChar char="•"/>
        <a:defRPr sz="1500">
          <a:solidFill>
            <a:schemeClr val="tx1"/>
          </a:solidFill>
          <a:latin typeface="+mn-lt"/>
          <a:ea typeface="+mn-ea"/>
          <a:cs typeface="+mn-cs"/>
        </a:defRPr>
      </a:lvl7pPr>
      <a:lvl8pPr marL="2571750" indent="-171450" algn="l" defTabSz="685800">
        <a:spcBef>
          <a:spcPts val="0"/>
        </a:spcBef>
        <a:buFont typeface="Arial"/>
        <a:buChar char="•"/>
        <a:defRPr sz="1500">
          <a:solidFill>
            <a:schemeClr val="tx1"/>
          </a:solidFill>
          <a:latin typeface="+mn-lt"/>
          <a:ea typeface="+mn-ea"/>
          <a:cs typeface="+mn-cs"/>
        </a:defRPr>
      </a:lvl8pPr>
      <a:lvl9pPr marL="2914650" indent="-171450" algn="l" defTabSz="685800">
        <a:spcBef>
          <a:spcPts val="0"/>
        </a:spcBef>
        <a:buFont typeface="Arial"/>
        <a:buChar char="•"/>
        <a:defRPr sz="1500">
          <a:solidFill>
            <a:schemeClr val="tx1"/>
          </a:solidFill>
          <a:latin typeface="+mn-lt"/>
          <a:ea typeface="+mn-ea"/>
          <a:cs typeface="+mn-cs"/>
        </a:defRPr>
      </a:lvl9pPr>
    </p:bodyStyle>
    <p:otherStyle>
      <a:defPPr>
        <a:defRPr lang="en-US"/>
      </a:defPPr>
      <a:lvl1pPr marL="0" algn="l" defTabSz="685800">
        <a:defRPr sz="1350">
          <a:solidFill>
            <a:schemeClr val="tx1"/>
          </a:solidFill>
          <a:latin typeface="+mn-lt"/>
          <a:ea typeface="+mn-ea"/>
          <a:cs typeface="+mn-cs"/>
        </a:defRPr>
      </a:lvl1pPr>
      <a:lvl2pPr marL="342900" algn="l" defTabSz="685800">
        <a:defRPr sz="1350">
          <a:solidFill>
            <a:schemeClr val="tx1"/>
          </a:solidFill>
          <a:latin typeface="+mn-lt"/>
          <a:ea typeface="+mn-ea"/>
          <a:cs typeface="+mn-cs"/>
        </a:defRPr>
      </a:lvl2pPr>
      <a:lvl3pPr marL="685800" algn="l" defTabSz="685800">
        <a:defRPr sz="1350">
          <a:solidFill>
            <a:schemeClr val="tx1"/>
          </a:solidFill>
          <a:latin typeface="+mn-lt"/>
          <a:ea typeface="+mn-ea"/>
          <a:cs typeface="+mn-cs"/>
        </a:defRPr>
      </a:lvl3pPr>
      <a:lvl4pPr marL="1028700" algn="l" defTabSz="685800">
        <a:defRPr sz="1350">
          <a:solidFill>
            <a:schemeClr val="tx1"/>
          </a:solidFill>
          <a:latin typeface="+mn-lt"/>
          <a:ea typeface="+mn-ea"/>
          <a:cs typeface="+mn-cs"/>
        </a:defRPr>
      </a:lvl4pPr>
      <a:lvl5pPr marL="1371600" algn="l" defTabSz="685800">
        <a:defRPr sz="1350">
          <a:solidFill>
            <a:schemeClr val="tx1"/>
          </a:solidFill>
          <a:latin typeface="+mn-lt"/>
          <a:ea typeface="+mn-ea"/>
          <a:cs typeface="+mn-cs"/>
        </a:defRPr>
      </a:lvl5pPr>
      <a:lvl6pPr marL="1714500" algn="l" defTabSz="685800">
        <a:defRPr sz="1350">
          <a:solidFill>
            <a:schemeClr val="tx1"/>
          </a:solidFill>
          <a:latin typeface="+mn-lt"/>
          <a:ea typeface="+mn-ea"/>
          <a:cs typeface="+mn-cs"/>
        </a:defRPr>
      </a:lvl6pPr>
      <a:lvl7pPr marL="2057400" algn="l" defTabSz="685800">
        <a:defRPr sz="1350">
          <a:solidFill>
            <a:schemeClr val="tx1"/>
          </a:solidFill>
          <a:latin typeface="+mn-lt"/>
          <a:ea typeface="+mn-ea"/>
          <a:cs typeface="+mn-cs"/>
        </a:defRPr>
      </a:lvl7pPr>
      <a:lvl8pPr marL="2400300" algn="l" defTabSz="685800">
        <a:defRPr sz="1350">
          <a:solidFill>
            <a:schemeClr val="tx1"/>
          </a:solidFill>
          <a:latin typeface="+mn-lt"/>
          <a:ea typeface="+mn-ea"/>
          <a:cs typeface="+mn-cs"/>
        </a:defRPr>
      </a:lvl8pPr>
      <a:lvl9pPr marL="2743200" algn="l" defTabSz="685800">
        <a:defRPr sz="135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63D9A-97C8-5CF0-61F5-074EA9D595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96EEF3-91E2-5286-5F48-E0507CD8E3E3}"/>
              </a:ext>
            </a:extLst>
          </p:cNvPr>
          <p:cNvSpPr>
            <a:spLocks noGrp="1"/>
          </p:cNvSpPr>
          <p:nvPr>
            <p:ph type="title"/>
          </p:nvPr>
        </p:nvSpPr>
        <p:spPr/>
        <p:txBody>
          <a:bodyPr/>
          <a:lstStyle/>
          <a:p>
            <a:r>
              <a:rPr lang="en-GB" dirty="0"/>
              <a:t>Status of Grant Deliverables: OVERDUE</a:t>
            </a:r>
          </a:p>
        </p:txBody>
      </p:sp>
      <p:sp>
        <p:nvSpPr>
          <p:cNvPr id="5" name="Slide Number Placeholder 4">
            <a:extLst>
              <a:ext uri="{FF2B5EF4-FFF2-40B4-BE49-F238E27FC236}">
                <a16:creationId xmlns:a16="http://schemas.microsoft.com/office/drawing/2014/main" id="{6502AD08-EFF5-4F63-6764-52D1AE185EB4}"/>
              </a:ext>
            </a:extLst>
          </p:cNvPr>
          <p:cNvSpPr>
            <a:spLocks noGrp="1"/>
          </p:cNvSpPr>
          <p:nvPr>
            <p:ph type="sldNum" sz="quarter" idx="12"/>
          </p:nvPr>
        </p:nvSpPr>
        <p:spPr/>
        <p:txBody>
          <a:bodyPr/>
          <a:lstStyle/>
          <a:p>
            <a:pPr>
              <a:defRPr/>
            </a:pPr>
            <a:fld id="{6A6D9FA1-99C7-4910-8E32-B85D378B0060}" type="slidenum">
              <a:rPr lang="en-GB" smtClean="0">
                <a:solidFill>
                  <a:prstClr val="white"/>
                </a:solidFill>
              </a:rPr>
              <a:t>1</a:t>
            </a:fld>
            <a:endParaRPr lang="en-GB">
              <a:solidFill>
                <a:prstClr val="white"/>
              </a:solidFill>
            </a:endParaRPr>
          </a:p>
        </p:txBody>
      </p:sp>
      <p:graphicFrame>
        <p:nvGraphicFramePr>
          <p:cNvPr id="8" name="Table 7">
            <a:extLst>
              <a:ext uri="{FF2B5EF4-FFF2-40B4-BE49-F238E27FC236}">
                <a16:creationId xmlns:a16="http://schemas.microsoft.com/office/drawing/2014/main" id="{23FEE477-403E-D9F2-78C9-2F9ABB228EBA}"/>
              </a:ext>
            </a:extLst>
          </p:cNvPr>
          <p:cNvGraphicFramePr>
            <a:graphicFrameLocks noGrp="1"/>
          </p:cNvGraphicFramePr>
          <p:nvPr>
            <p:extLst>
              <p:ext uri="{D42A27DB-BD31-4B8C-83A1-F6EECF244321}">
                <p14:modId xmlns:p14="http://schemas.microsoft.com/office/powerpoint/2010/main" val="435714518"/>
              </p:ext>
            </p:extLst>
          </p:nvPr>
        </p:nvGraphicFramePr>
        <p:xfrm>
          <a:off x="0" y="743365"/>
          <a:ext cx="12191998" cy="5695303"/>
        </p:xfrm>
        <a:graphic>
          <a:graphicData uri="http://schemas.openxmlformats.org/drawingml/2006/table">
            <a:tbl>
              <a:tblPr/>
              <a:tblGrid>
                <a:gridCol w="881671">
                  <a:extLst>
                    <a:ext uri="{9D8B030D-6E8A-4147-A177-3AD203B41FA5}">
                      <a16:colId xmlns:a16="http://schemas.microsoft.com/office/drawing/2014/main" val="929940178"/>
                    </a:ext>
                  </a:extLst>
                </a:gridCol>
                <a:gridCol w="3776046">
                  <a:extLst>
                    <a:ext uri="{9D8B030D-6E8A-4147-A177-3AD203B41FA5}">
                      <a16:colId xmlns:a16="http://schemas.microsoft.com/office/drawing/2014/main" val="3683941188"/>
                    </a:ext>
                  </a:extLst>
                </a:gridCol>
                <a:gridCol w="1104315">
                  <a:extLst>
                    <a:ext uri="{9D8B030D-6E8A-4147-A177-3AD203B41FA5}">
                      <a16:colId xmlns:a16="http://schemas.microsoft.com/office/drawing/2014/main" val="3539377920"/>
                    </a:ext>
                  </a:extLst>
                </a:gridCol>
                <a:gridCol w="1044284">
                  <a:extLst>
                    <a:ext uri="{9D8B030D-6E8A-4147-A177-3AD203B41FA5}">
                      <a16:colId xmlns:a16="http://schemas.microsoft.com/office/drawing/2014/main" val="3698746599"/>
                    </a:ext>
                  </a:extLst>
                </a:gridCol>
                <a:gridCol w="771276">
                  <a:extLst>
                    <a:ext uri="{9D8B030D-6E8A-4147-A177-3AD203B41FA5}">
                      <a16:colId xmlns:a16="http://schemas.microsoft.com/office/drawing/2014/main" val="276885619"/>
                    </a:ext>
                  </a:extLst>
                </a:gridCol>
                <a:gridCol w="4614406">
                  <a:extLst>
                    <a:ext uri="{9D8B030D-6E8A-4147-A177-3AD203B41FA5}">
                      <a16:colId xmlns:a16="http://schemas.microsoft.com/office/drawing/2014/main" val="2006535029"/>
                    </a:ext>
                  </a:extLst>
                </a:gridCol>
              </a:tblGrid>
              <a:tr h="283768">
                <a:tc>
                  <a:txBody>
                    <a:bodyPr/>
                    <a:lstStyle/>
                    <a:p>
                      <a:pPr algn="ctr" fontAlgn="t">
                        <a:buNone/>
                      </a:pPr>
                      <a:r>
                        <a:rPr lang="en-GB" sz="1600" b="1" i="0" u="none" strike="noStrike" dirty="0">
                          <a:solidFill>
                            <a:schemeClr val="bg1"/>
                          </a:solidFill>
                          <a:effectLst/>
                          <a:latin typeface="Calibri" panose="020F0502020204030204" pitchFamily="34" charset="0"/>
                        </a:rPr>
                        <a:t>ID </a:t>
                      </a:r>
                      <a:r>
                        <a:rPr lang="en-GB" sz="1600" b="1" i="0" u="none" strike="noStrike" dirty="0" err="1">
                          <a:solidFill>
                            <a:schemeClr val="bg1"/>
                          </a:solidFill>
                          <a:effectLst/>
                          <a:latin typeface="Calibri" panose="020F0502020204030204" pitchFamily="34" charset="0"/>
                        </a:rPr>
                        <a:t>Sygma</a:t>
                      </a:r>
                      <a:endParaRPr lang="en-GB" sz="1600" b="1" i="0" u="none" strike="noStrike" dirty="0">
                        <a:solidFill>
                          <a:schemeClr val="bg1"/>
                        </a:solidFill>
                        <a:effectLst/>
                        <a:latin typeface="Calibri" panose="020F0502020204030204" pitchFamily="34" charset="0"/>
                      </a:endParaRP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buNone/>
                      </a:pPr>
                      <a:r>
                        <a:rPr lang="en-GB" sz="1600" b="1" i="0" u="none" strike="noStrike" dirty="0">
                          <a:solidFill>
                            <a:schemeClr val="bg1"/>
                          </a:solidFill>
                          <a:effectLst/>
                          <a:latin typeface="Calibri" panose="020F0502020204030204" pitchFamily="34" charset="0"/>
                        </a:rPr>
                        <a:t>Title in CWP</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buNone/>
                      </a:pPr>
                      <a:r>
                        <a:rPr lang="en-GB" sz="1600" b="1" i="0" u="none" strike="noStrike" dirty="0">
                          <a:solidFill>
                            <a:schemeClr val="bg1"/>
                          </a:solidFill>
                          <a:effectLst/>
                          <a:latin typeface="Calibri" panose="020F0502020204030204" pitchFamily="34" charset="0"/>
                        </a:rPr>
                        <a:t>Due Date</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buNone/>
                      </a:pPr>
                      <a:r>
                        <a:rPr lang="en-GB" sz="1600" b="1" i="0" u="none" strike="noStrike" dirty="0">
                          <a:solidFill>
                            <a:schemeClr val="bg1"/>
                          </a:solidFill>
                          <a:effectLst/>
                          <a:latin typeface="Calibri" panose="020F0502020204030204" pitchFamily="34" charset="0"/>
                        </a:rPr>
                        <a:t>Exp. del. date</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buNone/>
                      </a:pPr>
                      <a:r>
                        <a:rPr lang="en-GB" sz="1600" b="1" i="0" u="none" strike="noStrike" dirty="0">
                          <a:solidFill>
                            <a:schemeClr val="bg1"/>
                          </a:solidFill>
                          <a:effectLst/>
                          <a:latin typeface="Calibri" panose="020F0502020204030204" pitchFamily="34" charset="0"/>
                        </a:rPr>
                        <a:t>Status</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buNone/>
                      </a:pPr>
                      <a:r>
                        <a:rPr lang="en-GB" sz="1600" b="1" i="0" u="none" strike="noStrike" dirty="0">
                          <a:solidFill>
                            <a:schemeClr val="bg1"/>
                          </a:solidFill>
                          <a:effectLst/>
                          <a:latin typeface="Calibri" panose="020F0502020204030204" pitchFamily="34" charset="0"/>
                        </a:rPr>
                        <a:t>Comments/Reason for delay</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3828184142"/>
                  </a:ext>
                </a:extLst>
              </a:tr>
              <a:tr h="312890">
                <a:tc>
                  <a:txBody>
                    <a:bodyPr/>
                    <a:lstStyle/>
                    <a:p>
                      <a:pPr algn="l" fontAlgn="t">
                        <a:buNone/>
                      </a:pPr>
                      <a:r>
                        <a:rPr lang="en-GB" sz="1400" b="0" i="0" u="none" strike="noStrike">
                          <a:solidFill>
                            <a:srgbClr val="000000"/>
                          </a:solidFill>
                          <a:effectLst/>
                          <a:latin typeface="Calibri" panose="020F0502020204030204" pitchFamily="34" charset="0"/>
                        </a:rPr>
                        <a:t>SA.D.05</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GB" sz="1400" b="0" i="0" u="none" strike="noStrike">
                          <a:solidFill>
                            <a:srgbClr val="000000"/>
                          </a:solidFill>
                          <a:effectLst/>
                          <a:latin typeface="Calibri" panose="020F0502020204030204" pitchFamily="34" charset="0"/>
                        </a:rPr>
                        <a:t>Delivery and final tests of EU-REC Completed</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0" i="0" u="none" strike="noStrike" dirty="0">
                          <a:solidFill>
                            <a:srgbClr val="000000"/>
                          </a:solidFill>
                          <a:effectLst/>
                          <a:latin typeface="Calibri" panose="020F0502020204030204" pitchFamily="34" charset="0"/>
                        </a:rPr>
                        <a:t>30/06/2024</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0" i="0" u="none" strike="noStrike" dirty="0">
                          <a:solidFill>
                            <a:srgbClr val="000000"/>
                          </a:solidFill>
                          <a:effectLst/>
                          <a:highlight>
                            <a:srgbClr val="FFFF00"/>
                          </a:highlight>
                          <a:latin typeface="Calibri" panose="020F0502020204030204" pitchFamily="34" charset="0"/>
                        </a:rPr>
                        <a:t>30/09/2026</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1" i="0" u="none" strike="noStrike" dirty="0">
                          <a:solidFill>
                            <a:srgbClr val="ED7D31"/>
                          </a:solidFill>
                          <a:effectLst/>
                          <a:latin typeface="Calibri" panose="020F0502020204030204" pitchFamily="34" charset="0"/>
                        </a:rPr>
                        <a:t>delayed</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GB" sz="1400" b="0" i="0" u="none" strike="noStrike" dirty="0">
                          <a:solidFill>
                            <a:srgbClr val="000000"/>
                          </a:solidFill>
                          <a:effectLst/>
                          <a:latin typeface="Calibri" panose="020F0502020204030204" pitchFamily="34" charset="0"/>
                        </a:rPr>
                        <a:t>Activity performed in conjunction with QST and F4E and in pace with the schedule of the machine preparation for next operational phase (2026?). </a:t>
                      </a:r>
                    </a:p>
                    <a:p>
                      <a:pPr algn="l" fontAlgn="t">
                        <a:buNone/>
                      </a:pPr>
                      <a:r>
                        <a:rPr lang="en-GB" sz="1400" b="0" i="0" u="none" strike="noStrike" dirty="0">
                          <a:solidFill>
                            <a:srgbClr val="000000"/>
                          </a:solidFill>
                          <a:effectLst/>
                          <a:highlight>
                            <a:srgbClr val="FFFF00"/>
                          </a:highlight>
                          <a:latin typeface="Calibri" panose="020F0502020204030204" pitchFamily="34" charset="0"/>
                        </a:rPr>
                        <a:t>(BMS: </a:t>
                      </a:r>
                      <a:r>
                        <a:rPr lang="en-GB" sz="1350" dirty="0">
                          <a:solidFill>
                            <a:schemeClr val="tx1"/>
                          </a:solidFill>
                          <a:effectLst/>
                          <a:highlight>
                            <a:srgbClr val="FFFF00"/>
                          </a:highlight>
                          <a:latin typeface="+mn-lt"/>
                          <a:ea typeface="+mn-ea"/>
                          <a:cs typeface="+mn-cs"/>
                        </a:rPr>
                        <a:t>are the expected delivery date and the comment still reasonable? Note that the GA will be after the 30</a:t>
                      </a:r>
                      <a:r>
                        <a:rPr lang="en-GB" sz="1350" baseline="30000" dirty="0">
                          <a:solidFill>
                            <a:schemeClr val="tx1"/>
                          </a:solidFill>
                          <a:effectLst/>
                          <a:highlight>
                            <a:srgbClr val="FFFF00"/>
                          </a:highlight>
                          <a:latin typeface="+mn-lt"/>
                          <a:ea typeface="+mn-ea"/>
                          <a:cs typeface="+mn-cs"/>
                        </a:rPr>
                        <a:t>th</a:t>
                      </a:r>
                      <a:r>
                        <a:rPr lang="en-GB" sz="1350" dirty="0">
                          <a:solidFill>
                            <a:schemeClr val="tx1"/>
                          </a:solidFill>
                          <a:effectLst/>
                          <a:highlight>
                            <a:srgbClr val="FFFF00"/>
                          </a:highlight>
                          <a:latin typeface="+mn-lt"/>
                          <a:ea typeface="+mn-ea"/>
                          <a:cs typeface="+mn-cs"/>
                        </a:rPr>
                        <a:t> September, and unless the GD is uploaded to IDM and approved we can not change the status.</a:t>
                      </a:r>
                      <a:r>
                        <a:rPr lang="en-GB" sz="1400" b="0" i="0" u="none" strike="noStrike" dirty="0">
                          <a:solidFill>
                            <a:srgbClr val="000000"/>
                          </a:solidFill>
                          <a:effectLst/>
                          <a:highlight>
                            <a:srgbClr val="FFFF00"/>
                          </a:highlight>
                          <a:latin typeface="Calibri" panose="020F0502020204030204" pitchFamily="34" charset="0"/>
                        </a:rPr>
                        <a:t>)</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7955513"/>
                  </a:ext>
                </a:extLst>
              </a:tr>
              <a:tr h="633186">
                <a:tc>
                  <a:txBody>
                    <a:bodyPr/>
                    <a:lstStyle/>
                    <a:p>
                      <a:pPr algn="l" fontAlgn="t">
                        <a:buNone/>
                      </a:pPr>
                      <a:r>
                        <a:rPr lang="en-GB" sz="1400" b="0" i="0" u="none" strike="noStrike" dirty="0">
                          <a:solidFill>
                            <a:srgbClr val="000000"/>
                          </a:solidFill>
                          <a:effectLst/>
                          <a:latin typeface="Calibri" panose="020F0502020204030204" pitchFamily="34" charset="0"/>
                        </a:rPr>
                        <a:t>SA.D.06</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GB" sz="1400" b="0" i="0" u="none" strike="noStrike" dirty="0">
                          <a:solidFill>
                            <a:srgbClr val="000000"/>
                          </a:solidFill>
                          <a:effectLst/>
                          <a:latin typeface="Calibri" panose="020F0502020204030204" pitchFamily="34" charset="0"/>
                        </a:rPr>
                        <a:t>Installation of the EU systems before the OP2 campaign </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0" i="0" u="none" strike="noStrike" dirty="0">
                          <a:solidFill>
                            <a:srgbClr val="000000"/>
                          </a:solidFill>
                          <a:effectLst/>
                          <a:latin typeface="Calibri" panose="020F0502020204030204" pitchFamily="34" charset="0"/>
                        </a:rPr>
                        <a:t>31/12/2024</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0" i="0" u="none" strike="noStrike" dirty="0">
                          <a:solidFill>
                            <a:srgbClr val="000000"/>
                          </a:solidFill>
                          <a:effectLst/>
                          <a:highlight>
                            <a:srgbClr val="FFFF00"/>
                          </a:highlight>
                          <a:latin typeface="Calibri" panose="020F0502020204030204" pitchFamily="34" charset="0"/>
                        </a:rPr>
                        <a:t>31/07/2026</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1" i="0" u="none" strike="noStrike" dirty="0">
                          <a:solidFill>
                            <a:srgbClr val="ED7D31"/>
                          </a:solidFill>
                          <a:effectLst/>
                          <a:latin typeface="Calibri" panose="020F0502020204030204" pitchFamily="34" charset="0"/>
                        </a:rPr>
                        <a:t>delayed</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GB" sz="1400" b="0" i="0" u="none" strike="noStrike" dirty="0">
                          <a:solidFill>
                            <a:srgbClr val="000000"/>
                          </a:solidFill>
                          <a:effectLst/>
                          <a:latin typeface="Calibri" panose="020F0502020204030204" pitchFamily="34" charset="0"/>
                        </a:rPr>
                        <a:t>The installation plan is strongly dependent on the schedule of the shutdown for the Machine Enhancement 1 (now ongoing), in turn depending on high priority repair/reinforcements activities only partially defined up to now. At present, no installation of EU systems is completed in 2024.</a:t>
                      </a:r>
                    </a:p>
                    <a:p>
                      <a:pPr algn="l" fontAlgn="t">
                        <a:buNone/>
                      </a:pPr>
                      <a:r>
                        <a:rPr lang="en-GB" sz="1400" b="0" i="0" u="none" strike="noStrike" dirty="0">
                          <a:solidFill>
                            <a:srgbClr val="000000"/>
                          </a:solidFill>
                          <a:effectLst/>
                          <a:highlight>
                            <a:srgbClr val="FFFF00"/>
                          </a:highlight>
                          <a:latin typeface="Calibri" panose="020F0502020204030204" pitchFamily="34" charset="0"/>
                        </a:rPr>
                        <a:t>(BMS: </a:t>
                      </a:r>
                      <a:r>
                        <a:rPr lang="en-GB" sz="1350" dirty="0">
                          <a:solidFill>
                            <a:schemeClr val="tx1"/>
                          </a:solidFill>
                          <a:effectLst/>
                          <a:highlight>
                            <a:srgbClr val="FFFF00"/>
                          </a:highlight>
                          <a:latin typeface="+mn-lt"/>
                          <a:ea typeface="+mn-ea"/>
                          <a:cs typeface="+mn-cs"/>
                        </a:rPr>
                        <a:t>Please provide a realistic expected delivery date and an associated comment replacing the old one.) </a:t>
                      </a:r>
                      <a:endParaRPr lang="en-GB" sz="1400" b="0" i="0" u="none" strike="noStrike" dirty="0">
                        <a:solidFill>
                          <a:srgbClr val="000000"/>
                        </a:solidFill>
                        <a:effectLst/>
                        <a:highlight>
                          <a:srgbClr val="FFFF00"/>
                        </a:highlight>
                        <a:latin typeface="Calibri" panose="020F0502020204030204" pitchFamily="34" charset="0"/>
                      </a:endParaRP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76934139"/>
                  </a:ext>
                </a:extLst>
              </a:tr>
              <a:tr h="280959">
                <a:tc>
                  <a:txBody>
                    <a:bodyPr/>
                    <a:lstStyle/>
                    <a:p>
                      <a:pPr algn="l" fontAlgn="t">
                        <a:buNone/>
                      </a:pPr>
                      <a:r>
                        <a:rPr lang="en-GB" sz="1400" b="0" i="0" u="none" strike="noStrike" dirty="0">
                          <a:solidFill>
                            <a:srgbClr val="000000"/>
                          </a:solidFill>
                          <a:effectLst/>
                          <a:latin typeface="Calibri" panose="020F0502020204030204" pitchFamily="34" charset="0"/>
                        </a:rPr>
                        <a:t>SA.D.10</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GB" sz="1400" b="0" i="0" u="none" strike="noStrike" dirty="0">
                          <a:solidFill>
                            <a:srgbClr val="000000"/>
                          </a:solidFill>
                          <a:effectLst/>
                          <a:latin typeface="Calibri" panose="020F0502020204030204" pitchFamily="34" charset="0"/>
                        </a:rPr>
                        <a:t>Delivery of EU procurements (TBD) for the campaign 2026 Completed.</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0" i="0" u="none" strike="noStrike" dirty="0">
                          <a:solidFill>
                            <a:schemeClr val="tx1"/>
                          </a:solidFill>
                          <a:effectLst/>
                          <a:latin typeface="Calibri" panose="020F0502020204030204" pitchFamily="34" charset="0"/>
                        </a:rPr>
                        <a:t>31/12/2025</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685800" eaLnBrk="1" fontAlgn="t" latinLnBrk="0" hangingPunct="1">
                        <a:lnSpc>
                          <a:spcPct val="100000"/>
                        </a:lnSpc>
                        <a:spcBef>
                          <a:spcPts val="0"/>
                        </a:spcBef>
                        <a:spcAft>
                          <a:spcPts val="0"/>
                        </a:spcAft>
                        <a:buClrTx/>
                        <a:buSzTx/>
                        <a:buFontTx/>
                        <a:buNone/>
                        <a:tabLst/>
                        <a:defRPr/>
                      </a:pPr>
                      <a:r>
                        <a:rPr lang="en-GB" sz="1400" b="0" i="0" u="none" strike="noStrike" dirty="0">
                          <a:solidFill>
                            <a:srgbClr val="000000"/>
                          </a:solidFill>
                          <a:effectLst/>
                          <a:highlight>
                            <a:srgbClr val="FFFF00"/>
                          </a:highlight>
                          <a:latin typeface="Calibri" panose="020F0502020204030204" pitchFamily="34" charset="0"/>
                        </a:rPr>
                        <a:t>31/07/2026</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1" i="0" u="none" strike="noStrike" dirty="0">
                          <a:solidFill>
                            <a:srgbClr val="ED7D31"/>
                          </a:solidFill>
                          <a:effectLst/>
                          <a:latin typeface="Calibri" panose="020F0502020204030204" pitchFamily="34" charset="0"/>
                        </a:rPr>
                        <a:t>delayed</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buNone/>
                      </a:pPr>
                      <a:r>
                        <a:rPr lang="en-GB" sz="1400" b="0" i="0" u="none" strike="noStrike" dirty="0">
                          <a:solidFill>
                            <a:schemeClr val="tx1"/>
                          </a:solidFill>
                          <a:effectLst/>
                          <a:latin typeface="Calibri" panose="020F0502020204030204" pitchFamily="34" charset="0"/>
                        </a:rPr>
                        <a:t>Delayed availability of contributing documentation needed for the compilation of the Grant Deliverable </a:t>
                      </a:r>
                    </a:p>
                    <a:p>
                      <a:pPr algn="l" fontAlgn="t">
                        <a:buNone/>
                      </a:pPr>
                      <a:r>
                        <a:rPr lang="en-GB" sz="1400" b="0" i="0" u="none" strike="noStrike" dirty="0">
                          <a:solidFill>
                            <a:schemeClr val="tx1"/>
                          </a:solidFill>
                          <a:effectLst/>
                          <a:highlight>
                            <a:srgbClr val="FFFF00"/>
                          </a:highlight>
                          <a:latin typeface="Calibri" panose="020F0502020204030204" pitchFamily="34" charset="0"/>
                        </a:rPr>
                        <a:t>(BMS: comments need to be addressed in IDM and new version uploaded to be approved in time for the GA reporting)</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649862"/>
                  </a:ext>
                </a:extLst>
              </a:tr>
              <a:tr h="199848">
                <a:tc>
                  <a:txBody>
                    <a:bodyPr/>
                    <a:lstStyle/>
                    <a:p>
                      <a:pPr algn="l" fontAlgn="t">
                        <a:buNone/>
                      </a:pPr>
                      <a:r>
                        <a:rPr lang="en-GB" sz="1400" b="0" i="0" u="none" strike="noStrike" dirty="0">
                          <a:solidFill>
                            <a:srgbClr val="000000"/>
                          </a:solidFill>
                          <a:effectLst/>
                          <a:latin typeface="Calibri" panose="020F0502020204030204" pitchFamily="34" charset="0"/>
                          <a:ea typeface="+mn-ea"/>
                          <a:cs typeface="+mn-cs"/>
                        </a:rPr>
                        <a:t>PRIO.D.10</a:t>
                      </a:r>
                    </a:p>
                  </a:txBody>
                  <a:tcPr marL="2233" marR="2233" marT="2233" marB="16075">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GB" sz="1400" b="0" i="0" u="none" strike="noStrike" dirty="0">
                          <a:solidFill>
                            <a:srgbClr val="000000"/>
                          </a:solidFill>
                          <a:effectLst/>
                          <a:latin typeface="Calibri" panose="020F0502020204030204" pitchFamily="34" charset="0"/>
                        </a:rPr>
                        <a:t>Report on the EUROfusion plan/programme for the involvement and contribution to ITER operation</a:t>
                      </a:r>
                    </a:p>
                  </a:txBody>
                  <a:tcPr marL="2233" marR="2233" marT="2233" marB="16075">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0" i="0" u="none" strike="noStrike" dirty="0">
                          <a:solidFill>
                            <a:schemeClr val="tx1"/>
                          </a:solidFill>
                          <a:effectLst/>
                          <a:latin typeface="Calibri" panose="020F0502020204030204" pitchFamily="34" charset="0"/>
                        </a:rPr>
                        <a:t>30/06/2024</a:t>
                      </a:r>
                    </a:p>
                  </a:txBody>
                  <a:tcPr marL="2233" marR="2233" marT="2233" marB="16075">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0" i="0" u="none" strike="noStrike" dirty="0">
                          <a:solidFill>
                            <a:srgbClr val="000000"/>
                          </a:solidFill>
                          <a:effectLst/>
                          <a:latin typeface="Calibri" panose="020F0502020204030204" pitchFamily="34" charset="0"/>
                        </a:rPr>
                        <a:t>31/10/2026</a:t>
                      </a:r>
                    </a:p>
                  </a:txBody>
                  <a:tcPr marL="2233" marR="2233" marT="2233" marB="16075">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1" i="0" u="none" strike="noStrike" dirty="0">
                          <a:solidFill>
                            <a:srgbClr val="ED7D31"/>
                          </a:solidFill>
                          <a:effectLst/>
                          <a:latin typeface="Calibri" panose="020F0502020204030204" pitchFamily="34" charset="0"/>
                        </a:rPr>
                        <a:t>delayed</a:t>
                      </a:r>
                    </a:p>
                  </a:txBody>
                  <a:tcPr marL="2233" marR="2233" marT="2233" marB="16075">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buNone/>
                      </a:pPr>
                      <a:r>
                        <a:rPr lang="en-GB" sz="1400" b="0" i="0" u="none" strike="noStrike" dirty="0">
                          <a:solidFill>
                            <a:schemeClr val="tx1"/>
                          </a:solidFill>
                          <a:effectLst/>
                          <a:latin typeface="Calibri" panose="020F0502020204030204" pitchFamily="34" charset="0"/>
                        </a:rPr>
                        <a:t>report under finalization</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77035425"/>
                  </a:ext>
                </a:extLst>
              </a:tr>
              <a:tr h="199848">
                <a:tc>
                  <a:txBody>
                    <a:bodyPr/>
                    <a:lstStyle/>
                    <a:p>
                      <a:pPr algn="l" fontAlgn="t">
                        <a:buNone/>
                      </a:pPr>
                      <a:r>
                        <a:rPr lang="en-GB" sz="1350" b="0" i="0" dirty="0">
                          <a:solidFill>
                            <a:schemeClr val="tx1"/>
                          </a:solidFill>
                          <a:effectLst/>
                          <a:latin typeface="+mn-lt"/>
                          <a:ea typeface="+mn-ea"/>
                          <a:cs typeface="+mn-cs"/>
                        </a:rPr>
                        <a:t>STEL.D.01</a:t>
                      </a:r>
                      <a:endParaRPr lang="en-GB" sz="1400" b="0" i="0" u="none" strike="noStrike" dirty="0">
                        <a:solidFill>
                          <a:srgbClr val="000000"/>
                        </a:solidFill>
                        <a:effectLst/>
                        <a:latin typeface="Calibri" panose="020F0502020204030204" pitchFamily="34" charset="0"/>
                        <a:ea typeface="+mn-ea"/>
                        <a:cs typeface="+mn-cs"/>
                      </a:endParaRPr>
                    </a:p>
                  </a:txBody>
                  <a:tcPr marL="2233" marR="2233" marT="2233" marB="16075">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GB" sz="1350" b="0" i="0" dirty="0">
                          <a:solidFill>
                            <a:schemeClr val="tx1"/>
                          </a:solidFill>
                          <a:effectLst/>
                          <a:latin typeface="+mn-lt"/>
                          <a:ea typeface="+mn-ea"/>
                          <a:cs typeface="+mn-cs"/>
                        </a:rPr>
                        <a:t>Report on fully integrated simulation of high current partially detached plasma scenario</a:t>
                      </a:r>
                      <a:endParaRPr lang="en-GB" sz="1400" b="0" i="0" u="none" strike="noStrike" dirty="0">
                        <a:solidFill>
                          <a:srgbClr val="000000"/>
                        </a:solidFill>
                        <a:effectLst/>
                        <a:latin typeface="Calibri" panose="020F0502020204030204" pitchFamily="34" charset="0"/>
                      </a:endParaRPr>
                    </a:p>
                  </a:txBody>
                  <a:tcPr marL="2233" marR="2233" marT="2233" marB="16075">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0" i="0" u="none" strike="noStrike" dirty="0">
                          <a:solidFill>
                            <a:srgbClr val="000000"/>
                          </a:solidFill>
                          <a:effectLst/>
                          <a:latin typeface="Calibri" panose="020F0502020204030204" pitchFamily="34" charset="0"/>
                          <a:ea typeface="+mn-ea"/>
                          <a:cs typeface="+mn-cs"/>
                        </a:rPr>
                        <a:t>30/06/2026</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0" i="0" u="none" strike="noStrike" dirty="0">
                          <a:solidFill>
                            <a:srgbClr val="000000"/>
                          </a:solidFill>
                          <a:effectLst/>
                          <a:latin typeface="Calibri" panose="020F0502020204030204" pitchFamily="34" charset="0"/>
                          <a:ea typeface="+mn-ea"/>
                          <a:cs typeface="+mn-cs"/>
                        </a:rPr>
                        <a:t>31/12/2026</a:t>
                      </a:r>
                    </a:p>
                  </a:txBody>
                  <a:tcPr marL="2233" marR="2233" marT="2233" marB="16075">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685800" eaLnBrk="1" fontAlgn="t" latinLnBrk="0" hangingPunct="1">
                        <a:lnSpc>
                          <a:spcPct val="100000"/>
                        </a:lnSpc>
                        <a:spcBef>
                          <a:spcPts val="0"/>
                        </a:spcBef>
                        <a:spcAft>
                          <a:spcPts val="0"/>
                        </a:spcAft>
                        <a:buClrTx/>
                        <a:buSzTx/>
                        <a:buFontTx/>
                        <a:buNone/>
                        <a:tabLst/>
                        <a:defRPr/>
                      </a:pPr>
                      <a:r>
                        <a:rPr lang="en-GB" sz="1400" b="1" i="0" u="none" strike="noStrike" dirty="0">
                          <a:solidFill>
                            <a:srgbClr val="ED7D31"/>
                          </a:solidFill>
                          <a:effectLst/>
                          <a:latin typeface="Calibri" panose="020F0502020204030204" pitchFamily="34" charset="0"/>
                        </a:rPr>
                        <a:t>delayed</a:t>
                      </a:r>
                    </a:p>
                    <a:p>
                      <a:pPr algn="ctr" fontAlgn="t">
                        <a:buNone/>
                      </a:pPr>
                      <a:endParaRPr lang="en-GB" sz="1400" b="1" i="0" u="none" strike="noStrike" dirty="0">
                        <a:solidFill>
                          <a:srgbClr val="ED7D31"/>
                        </a:solidFill>
                        <a:effectLst/>
                        <a:latin typeface="Calibri" panose="020F0502020204030204" pitchFamily="34" charset="0"/>
                      </a:endParaRPr>
                    </a:p>
                  </a:txBody>
                  <a:tcPr marL="2233" marR="2233" marT="2233" marB="16075">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algn="l" defTabSz="685800" fontAlgn="t">
                        <a:buNone/>
                      </a:pPr>
                      <a:r>
                        <a:rPr lang="en-GB" sz="1400" b="0" i="0" u="none" strike="noStrike" dirty="0">
                          <a:solidFill>
                            <a:schemeClr val="tx1"/>
                          </a:solidFill>
                          <a:effectLst/>
                          <a:latin typeface="Calibri" panose="020F0502020204030204" pitchFamily="34" charset="0"/>
                          <a:ea typeface="+mn-ea"/>
                          <a:cs typeface="+mn-cs"/>
                        </a:rPr>
                        <a:t>Amendment not started</a:t>
                      </a:r>
                    </a:p>
                    <a:p>
                      <a:pPr marL="0" algn="l" defTabSz="685800" fontAlgn="t">
                        <a:buNone/>
                      </a:pPr>
                      <a:r>
                        <a:rPr lang="en-GB" sz="1400" b="0" i="0" u="none" strike="noStrike" dirty="0">
                          <a:solidFill>
                            <a:schemeClr val="tx1"/>
                          </a:solidFill>
                          <a:effectLst/>
                          <a:highlight>
                            <a:srgbClr val="FFFF00"/>
                          </a:highlight>
                          <a:latin typeface="Calibri" panose="020F0502020204030204" pitchFamily="34" charset="0"/>
                          <a:ea typeface="+mn-ea"/>
                          <a:cs typeface="+mn-cs"/>
                        </a:rPr>
                        <a:t>(BMS: report can be created and uploaded to IDM for review and approval any time; upload to the EC system as soon as possible)</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12733017"/>
                  </a:ext>
                </a:extLst>
              </a:tr>
            </a:tbl>
          </a:graphicData>
        </a:graphic>
      </p:graphicFrame>
      <p:sp>
        <p:nvSpPr>
          <p:cNvPr id="3" name="Footer Placeholder 3">
            <a:extLst>
              <a:ext uri="{FF2B5EF4-FFF2-40B4-BE49-F238E27FC236}">
                <a16:creationId xmlns:a16="http://schemas.microsoft.com/office/drawing/2014/main" id="{AD49E2F0-0E35-5F4B-3D3B-4B9AEDEDCE0F}"/>
              </a:ext>
            </a:extLst>
          </p:cNvPr>
          <p:cNvSpPr>
            <a:spLocks noGrp="1"/>
          </p:cNvSpPr>
          <p:nvPr>
            <p:ph type="ftr" sz="quarter" idx="11"/>
          </p:nvPr>
        </p:nvSpPr>
        <p:spPr>
          <a:xfrm>
            <a:off x="825624" y="6555770"/>
            <a:ext cx="4671534" cy="329614"/>
          </a:xfrm>
        </p:spPr>
        <p:txBody>
          <a:bodyPr/>
          <a:lstStyle/>
          <a:p>
            <a:pPr>
              <a:defRPr/>
            </a:pPr>
            <a:r>
              <a:rPr lang="en-GB" dirty="0">
                <a:solidFill>
                  <a:prstClr val="white"/>
                </a:solidFill>
              </a:rPr>
              <a:t>B. Meszaros | FSD Management Meeting | 22</a:t>
            </a:r>
            <a:r>
              <a:rPr lang="en-GB" baseline="30000" dirty="0">
                <a:solidFill>
                  <a:prstClr val="white"/>
                </a:solidFill>
              </a:rPr>
              <a:t>nd</a:t>
            </a:r>
            <a:r>
              <a:rPr lang="en-GB" dirty="0">
                <a:solidFill>
                  <a:prstClr val="white"/>
                </a:solidFill>
              </a:rPr>
              <a:t> Sept 2026</a:t>
            </a:r>
            <a:endParaRPr lang="en-GB" dirty="0"/>
          </a:p>
        </p:txBody>
      </p:sp>
    </p:spTree>
    <p:extLst>
      <p:ext uri="{BB962C8B-B14F-4D97-AF65-F5344CB8AC3E}">
        <p14:creationId xmlns:p14="http://schemas.microsoft.com/office/powerpoint/2010/main" val="3161415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A727E-CA57-FC11-9E34-8460F4D76A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F531AC-0673-E0DD-F8BE-84A590317C51}"/>
              </a:ext>
            </a:extLst>
          </p:cNvPr>
          <p:cNvSpPr>
            <a:spLocks noGrp="1"/>
          </p:cNvSpPr>
          <p:nvPr>
            <p:ph type="title"/>
          </p:nvPr>
        </p:nvSpPr>
        <p:spPr/>
        <p:txBody>
          <a:bodyPr/>
          <a:lstStyle/>
          <a:p>
            <a:r>
              <a:rPr lang="en-GB" dirty="0"/>
              <a:t>Status of Grant Deliverables and Milestones: UPCOMING</a:t>
            </a:r>
          </a:p>
        </p:txBody>
      </p:sp>
      <p:sp>
        <p:nvSpPr>
          <p:cNvPr id="5" name="Slide Number Placeholder 4">
            <a:extLst>
              <a:ext uri="{FF2B5EF4-FFF2-40B4-BE49-F238E27FC236}">
                <a16:creationId xmlns:a16="http://schemas.microsoft.com/office/drawing/2014/main" id="{376DD3F4-8CAC-F995-9645-BF805A774666}"/>
              </a:ext>
            </a:extLst>
          </p:cNvPr>
          <p:cNvSpPr>
            <a:spLocks noGrp="1"/>
          </p:cNvSpPr>
          <p:nvPr>
            <p:ph type="sldNum" sz="quarter" idx="12"/>
          </p:nvPr>
        </p:nvSpPr>
        <p:spPr/>
        <p:txBody>
          <a:bodyPr/>
          <a:lstStyle/>
          <a:p>
            <a:pPr>
              <a:defRPr/>
            </a:pPr>
            <a:fld id="{6A6D9FA1-99C7-4910-8E32-B85D378B0060}" type="slidenum">
              <a:rPr lang="en-GB" smtClean="0">
                <a:solidFill>
                  <a:prstClr val="white"/>
                </a:solidFill>
              </a:rPr>
              <a:t>2</a:t>
            </a:fld>
            <a:endParaRPr lang="en-GB">
              <a:solidFill>
                <a:prstClr val="white"/>
              </a:solidFill>
            </a:endParaRPr>
          </a:p>
        </p:txBody>
      </p:sp>
      <p:graphicFrame>
        <p:nvGraphicFramePr>
          <p:cNvPr id="8" name="Table 7">
            <a:extLst>
              <a:ext uri="{FF2B5EF4-FFF2-40B4-BE49-F238E27FC236}">
                <a16:creationId xmlns:a16="http://schemas.microsoft.com/office/drawing/2014/main" id="{13282985-0EDB-19B0-0056-910826282352}"/>
              </a:ext>
            </a:extLst>
          </p:cNvPr>
          <p:cNvGraphicFramePr>
            <a:graphicFrameLocks noGrp="1"/>
          </p:cNvGraphicFramePr>
          <p:nvPr>
            <p:extLst>
              <p:ext uri="{D42A27DB-BD31-4B8C-83A1-F6EECF244321}">
                <p14:modId xmlns:p14="http://schemas.microsoft.com/office/powerpoint/2010/main" val="2458411879"/>
              </p:ext>
            </p:extLst>
          </p:nvPr>
        </p:nvGraphicFramePr>
        <p:xfrm>
          <a:off x="181153" y="1258330"/>
          <a:ext cx="11628409" cy="2412288"/>
        </p:xfrm>
        <a:graphic>
          <a:graphicData uri="http://schemas.openxmlformats.org/drawingml/2006/table">
            <a:tbl>
              <a:tblPr/>
              <a:tblGrid>
                <a:gridCol w="1098474">
                  <a:extLst>
                    <a:ext uri="{9D8B030D-6E8A-4147-A177-3AD203B41FA5}">
                      <a16:colId xmlns:a16="http://schemas.microsoft.com/office/drawing/2014/main" val="929940178"/>
                    </a:ext>
                  </a:extLst>
                </a:gridCol>
                <a:gridCol w="7528060">
                  <a:extLst>
                    <a:ext uri="{9D8B030D-6E8A-4147-A177-3AD203B41FA5}">
                      <a16:colId xmlns:a16="http://schemas.microsoft.com/office/drawing/2014/main" val="3683941188"/>
                    </a:ext>
                  </a:extLst>
                </a:gridCol>
                <a:gridCol w="1622243">
                  <a:extLst>
                    <a:ext uri="{9D8B030D-6E8A-4147-A177-3AD203B41FA5}">
                      <a16:colId xmlns:a16="http://schemas.microsoft.com/office/drawing/2014/main" val="3539377920"/>
                    </a:ext>
                  </a:extLst>
                </a:gridCol>
                <a:gridCol w="1379632">
                  <a:extLst>
                    <a:ext uri="{9D8B030D-6E8A-4147-A177-3AD203B41FA5}">
                      <a16:colId xmlns:a16="http://schemas.microsoft.com/office/drawing/2014/main" val="276885619"/>
                    </a:ext>
                  </a:extLst>
                </a:gridCol>
              </a:tblGrid>
              <a:tr h="283768">
                <a:tc>
                  <a:txBody>
                    <a:bodyPr/>
                    <a:lstStyle/>
                    <a:p>
                      <a:pPr algn="ctr" fontAlgn="t">
                        <a:buNone/>
                      </a:pPr>
                      <a:r>
                        <a:rPr lang="en-GB" sz="1600" b="1" i="0" u="none" strike="noStrike" dirty="0">
                          <a:solidFill>
                            <a:schemeClr val="bg1"/>
                          </a:solidFill>
                          <a:effectLst/>
                          <a:latin typeface="Calibri" panose="020F0502020204030204" pitchFamily="34" charset="0"/>
                        </a:rPr>
                        <a:t>ID </a:t>
                      </a:r>
                      <a:r>
                        <a:rPr lang="en-GB" sz="1600" b="1" i="0" u="none" strike="noStrike" dirty="0" err="1">
                          <a:solidFill>
                            <a:schemeClr val="bg1"/>
                          </a:solidFill>
                          <a:effectLst/>
                          <a:latin typeface="Calibri" panose="020F0502020204030204" pitchFamily="34" charset="0"/>
                        </a:rPr>
                        <a:t>Sygma</a:t>
                      </a:r>
                      <a:endParaRPr lang="en-GB" sz="1600" b="1" i="0" u="none" strike="noStrike" dirty="0">
                        <a:solidFill>
                          <a:schemeClr val="bg1"/>
                        </a:solidFill>
                        <a:effectLst/>
                        <a:latin typeface="Calibri" panose="020F0502020204030204" pitchFamily="34" charset="0"/>
                      </a:endParaRP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buNone/>
                      </a:pPr>
                      <a:r>
                        <a:rPr lang="en-GB" sz="1600" b="1" i="0" u="none" strike="noStrike" dirty="0">
                          <a:solidFill>
                            <a:schemeClr val="bg1"/>
                          </a:solidFill>
                          <a:effectLst/>
                          <a:latin typeface="Calibri" panose="020F0502020204030204" pitchFamily="34" charset="0"/>
                        </a:rPr>
                        <a:t>Title in CWP</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buNone/>
                      </a:pPr>
                      <a:r>
                        <a:rPr lang="en-GB" sz="1600" b="1" i="0" u="none" strike="noStrike" dirty="0">
                          <a:solidFill>
                            <a:schemeClr val="bg1"/>
                          </a:solidFill>
                          <a:effectLst/>
                          <a:latin typeface="Calibri" panose="020F0502020204030204" pitchFamily="34" charset="0"/>
                        </a:rPr>
                        <a:t>Due Date</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buNone/>
                      </a:pPr>
                      <a:r>
                        <a:rPr lang="en-GB" sz="1600" b="1" i="0" u="none" strike="noStrike" dirty="0">
                          <a:solidFill>
                            <a:schemeClr val="bg1"/>
                          </a:solidFill>
                          <a:effectLst/>
                          <a:latin typeface="Calibri" panose="020F0502020204030204" pitchFamily="34" charset="0"/>
                        </a:rPr>
                        <a:t>Status</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3828184142"/>
                  </a:ext>
                </a:extLst>
              </a:tr>
              <a:tr h="183190">
                <a:tc>
                  <a:txBody>
                    <a:bodyPr/>
                    <a:lstStyle/>
                    <a:p>
                      <a:pPr algn="l" fontAlgn="t">
                        <a:buNone/>
                      </a:pPr>
                      <a:r>
                        <a:rPr lang="en-GB" sz="1400" b="0" i="0" u="none" strike="noStrike" dirty="0">
                          <a:solidFill>
                            <a:srgbClr val="000000"/>
                          </a:solidFill>
                          <a:effectLst/>
                          <a:latin typeface="Calibri" panose="020F0502020204030204" pitchFamily="34" charset="0"/>
                        </a:rPr>
                        <a:t>TE.D.17</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GB" sz="1400" b="0" i="0" u="none" strike="noStrike" dirty="0">
                          <a:solidFill>
                            <a:srgbClr val="000000"/>
                          </a:solidFill>
                          <a:effectLst/>
                          <a:latin typeface="Calibri" panose="020F0502020204030204" pitchFamily="34" charset="0"/>
                        </a:rPr>
                        <a:t>Report on fully integrated simulation of high current partially detached plasma scenario</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 including assessment of PFC erosion in D and DT plasma</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0" i="0" u="none" strike="noStrike" dirty="0">
                          <a:solidFill>
                            <a:srgbClr val="000000"/>
                          </a:solidFill>
                          <a:effectLst/>
                          <a:latin typeface="Calibri" panose="020F0502020204030204" pitchFamily="34" charset="0"/>
                        </a:rPr>
                        <a:t>31/12/2026</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1" i="0" u="none" strike="noStrike" dirty="0">
                          <a:solidFill>
                            <a:srgbClr val="00B050"/>
                          </a:solidFill>
                          <a:effectLst/>
                          <a:latin typeface="Calibri" panose="020F0502020204030204" pitchFamily="34" charset="0"/>
                        </a:rPr>
                        <a:t>On track</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7955513"/>
                  </a:ext>
                </a:extLst>
              </a:tr>
              <a:tr h="181154">
                <a:tc>
                  <a:txBody>
                    <a:bodyPr/>
                    <a:lstStyle/>
                    <a:p>
                      <a:pPr algn="l" fontAlgn="t">
                        <a:buNone/>
                      </a:pPr>
                      <a:r>
                        <a:rPr lang="en-GB" sz="1400" b="0" i="0" u="none" strike="noStrike" dirty="0">
                          <a:solidFill>
                            <a:srgbClr val="000000"/>
                          </a:solidFill>
                          <a:effectLst/>
                          <a:latin typeface="Calibri" panose="020F0502020204030204" pitchFamily="34" charset="0"/>
                        </a:rPr>
                        <a:t>TE.D.18</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GB" sz="1400" b="0" i="0" u="none" strike="noStrike" dirty="0">
                          <a:solidFill>
                            <a:srgbClr val="000000"/>
                          </a:solidFill>
                          <a:effectLst/>
                          <a:latin typeface="Calibri" panose="020F0502020204030204" pitchFamily="34" charset="0"/>
                        </a:rPr>
                        <a:t>Report on reduced model validation for plasma reattachment on multiple devices and </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wide operational space</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0" i="0" u="none" strike="noStrike" dirty="0">
                          <a:solidFill>
                            <a:srgbClr val="000000"/>
                          </a:solidFill>
                          <a:effectLst/>
                          <a:latin typeface="Calibri" panose="020F0502020204030204" pitchFamily="34" charset="0"/>
                        </a:rPr>
                        <a:t>31/12/2026</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685800" eaLnBrk="1" fontAlgn="t"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0B050"/>
                          </a:solidFill>
                          <a:effectLst/>
                          <a:uLnTx/>
                          <a:uFillTx/>
                          <a:latin typeface="Calibri" panose="020F0502020204030204" pitchFamily="34" charset="0"/>
                          <a:cs typeface="Arial"/>
                        </a:rPr>
                        <a:t>On track</a:t>
                      </a:r>
                      <a:endParaRPr kumimoji="0" lang="en-GB" sz="1400" b="1" i="0" u="none" strike="noStrike" kern="0" cap="none" spc="0" normalizeH="0" baseline="0" noProof="0" dirty="0">
                        <a:ln>
                          <a:noFill/>
                        </a:ln>
                        <a:solidFill>
                          <a:srgbClr val="00B050"/>
                        </a:solidFill>
                        <a:effectLst/>
                        <a:uLnTx/>
                        <a:uFillTx/>
                        <a:latin typeface="Calibri" panose="020F0502020204030204" pitchFamily="34" charset="0"/>
                        <a:cs typeface="Arial"/>
                      </a:endParaRP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76934139"/>
                  </a:ext>
                </a:extLst>
              </a:tr>
              <a:tr h="190085">
                <a:tc>
                  <a:txBody>
                    <a:bodyPr/>
                    <a:lstStyle/>
                    <a:p>
                      <a:pPr algn="l" fontAlgn="t">
                        <a:buNone/>
                      </a:pPr>
                      <a:r>
                        <a:rPr lang="en-GB" sz="1400" b="0" i="0" u="none" strike="noStrike" dirty="0">
                          <a:solidFill>
                            <a:srgbClr val="000000"/>
                          </a:solidFill>
                          <a:effectLst/>
                          <a:latin typeface="Calibri" panose="020F0502020204030204" pitchFamily="34" charset="0"/>
                        </a:rPr>
                        <a:t>TE.D.19</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GB" sz="1400" b="0" i="0" u="none" strike="noStrike" dirty="0">
                          <a:solidFill>
                            <a:srgbClr val="000000"/>
                          </a:solidFill>
                          <a:effectLst/>
                          <a:latin typeface="Calibri" panose="020F0502020204030204" pitchFamily="34" charset="0"/>
                        </a:rPr>
                        <a:t>Report on providing input on design and operation of conditioning systems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 for next step full W devices and focus on standard </a:t>
                      </a:r>
                      <a:r>
                        <a:rPr lang="en-GB" sz="1400" b="0" i="0" u="none" strike="noStrike" dirty="0" err="1">
                          <a:solidFill>
                            <a:srgbClr val="000000"/>
                          </a:solidFill>
                          <a:effectLst/>
                          <a:latin typeface="Calibri" panose="020F0502020204030204" pitchFamily="34" charset="0"/>
                        </a:rPr>
                        <a:t>boronisation</a:t>
                      </a:r>
                      <a:r>
                        <a:rPr lang="en-GB" sz="1400" b="0" i="0" u="none" strike="noStrike" dirty="0">
                          <a:solidFill>
                            <a:srgbClr val="000000"/>
                          </a:solidFill>
                          <a:effectLst/>
                          <a:latin typeface="Calibri" panose="020F0502020204030204" pitchFamily="34" charset="0"/>
                        </a:rPr>
                        <a:t> systems</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0" i="0" u="none" strike="noStrike" dirty="0">
                          <a:solidFill>
                            <a:srgbClr val="000000"/>
                          </a:solidFill>
                          <a:effectLst/>
                          <a:latin typeface="Calibri" panose="020F0502020204030204" pitchFamily="34" charset="0"/>
                        </a:rPr>
                        <a:t>31/12/2026</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685800" eaLnBrk="1" fontAlgn="t"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0B050"/>
                          </a:solidFill>
                          <a:effectLst/>
                          <a:uLnTx/>
                          <a:uFillTx/>
                          <a:latin typeface="Calibri" panose="020F0502020204030204" pitchFamily="34" charset="0"/>
                          <a:cs typeface="Arial"/>
                        </a:rPr>
                        <a:t>On track</a:t>
                      </a:r>
                      <a:endParaRPr kumimoji="0" lang="en-GB" sz="1400" b="1" i="0" u="none" strike="noStrike" kern="0" cap="none" spc="0" normalizeH="0" baseline="0" noProof="0" dirty="0">
                        <a:ln>
                          <a:noFill/>
                        </a:ln>
                        <a:solidFill>
                          <a:srgbClr val="00B050"/>
                        </a:solidFill>
                        <a:effectLst/>
                        <a:uLnTx/>
                        <a:uFillTx/>
                        <a:latin typeface="Calibri" panose="020F0502020204030204" pitchFamily="34" charset="0"/>
                        <a:cs typeface="Arial"/>
                      </a:endParaRP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3649862"/>
                  </a:ext>
                </a:extLst>
              </a:tr>
              <a:tr h="199848">
                <a:tc>
                  <a:txBody>
                    <a:bodyPr/>
                    <a:lstStyle/>
                    <a:p>
                      <a:pPr algn="l" fontAlgn="t">
                        <a:buNone/>
                      </a:pPr>
                      <a:r>
                        <a:rPr lang="en-GB" sz="1400" b="0" i="0" u="none" strike="noStrike" dirty="0">
                          <a:solidFill>
                            <a:srgbClr val="000000"/>
                          </a:solidFill>
                          <a:effectLst/>
                          <a:latin typeface="Calibri" panose="020F0502020204030204" pitchFamily="34" charset="0"/>
                        </a:rPr>
                        <a:t>PWIE.D.26</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GB" sz="1400" b="0" i="0" u="none" strike="noStrike" dirty="0">
                          <a:solidFill>
                            <a:srgbClr val="000000"/>
                          </a:solidFill>
                          <a:effectLst/>
                          <a:latin typeface="Calibri" panose="020F0502020204030204" pitchFamily="34" charset="0"/>
                        </a:rPr>
                        <a:t>Report on scaling the integrated first wall W sources in toroidal devices as function of edge plasma </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conditions, impurity composition, wall clearance deduced from high fidelity PWIE simulations</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 for AUG, JET, ITER and DEMO (H-mode)</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0" i="0" u="none" strike="noStrike" dirty="0">
                          <a:solidFill>
                            <a:srgbClr val="000000"/>
                          </a:solidFill>
                          <a:effectLst/>
                          <a:latin typeface="Calibri" panose="020F0502020204030204" pitchFamily="34" charset="0"/>
                        </a:rPr>
                        <a:t>31/12/2026</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685800" eaLnBrk="1" fontAlgn="t"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B050"/>
                          </a:solidFill>
                          <a:effectLst/>
                          <a:uLnTx/>
                          <a:uFillTx/>
                          <a:latin typeface="Calibri" panose="020F0502020204030204" pitchFamily="34" charset="0"/>
                          <a:cs typeface="Arial"/>
                        </a:rPr>
                        <a:t>On track</a:t>
                      </a:r>
                    </a:p>
                  </a:txBody>
                  <a:tcPr marL="2233" marR="2233" marT="2233" marB="16075">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77035425"/>
                  </a:ext>
                </a:extLst>
              </a:tr>
            </a:tbl>
          </a:graphicData>
        </a:graphic>
      </p:graphicFrame>
      <p:sp>
        <p:nvSpPr>
          <p:cNvPr id="3" name="Footer Placeholder 3">
            <a:extLst>
              <a:ext uri="{FF2B5EF4-FFF2-40B4-BE49-F238E27FC236}">
                <a16:creationId xmlns:a16="http://schemas.microsoft.com/office/drawing/2014/main" id="{430015BF-2DB6-6A4B-6606-4C03193B0831}"/>
              </a:ext>
            </a:extLst>
          </p:cNvPr>
          <p:cNvSpPr>
            <a:spLocks noGrp="1"/>
          </p:cNvSpPr>
          <p:nvPr>
            <p:ph type="ftr" sz="quarter" idx="11"/>
          </p:nvPr>
        </p:nvSpPr>
        <p:spPr>
          <a:xfrm>
            <a:off x="825624" y="6555770"/>
            <a:ext cx="4671534" cy="329614"/>
          </a:xfrm>
        </p:spPr>
        <p:txBody>
          <a:bodyPr/>
          <a:lstStyle/>
          <a:p>
            <a:pPr>
              <a:defRPr/>
            </a:pPr>
            <a:r>
              <a:rPr lang="en-GB" dirty="0">
                <a:solidFill>
                  <a:prstClr val="white"/>
                </a:solidFill>
              </a:rPr>
              <a:t>B. Meszaros | FSD Management Meeting | 22</a:t>
            </a:r>
            <a:r>
              <a:rPr lang="en-GB" baseline="30000" dirty="0">
                <a:solidFill>
                  <a:prstClr val="white"/>
                </a:solidFill>
              </a:rPr>
              <a:t>nd</a:t>
            </a:r>
            <a:r>
              <a:rPr lang="en-GB" dirty="0">
                <a:solidFill>
                  <a:prstClr val="white"/>
                </a:solidFill>
              </a:rPr>
              <a:t> Sept 2026</a:t>
            </a:r>
            <a:endParaRPr lang="en-GB" dirty="0"/>
          </a:p>
        </p:txBody>
      </p:sp>
      <p:graphicFrame>
        <p:nvGraphicFramePr>
          <p:cNvPr id="9" name="Table 8">
            <a:extLst>
              <a:ext uri="{FF2B5EF4-FFF2-40B4-BE49-F238E27FC236}">
                <a16:creationId xmlns:a16="http://schemas.microsoft.com/office/drawing/2014/main" id="{A0F6CF13-F9F9-B409-F150-8941BC513520}"/>
              </a:ext>
            </a:extLst>
          </p:cNvPr>
          <p:cNvGraphicFramePr>
            <a:graphicFrameLocks noGrp="1"/>
          </p:cNvGraphicFramePr>
          <p:nvPr>
            <p:extLst>
              <p:ext uri="{D42A27DB-BD31-4B8C-83A1-F6EECF244321}">
                <p14:modId xmlns:p14="http://schemas.microsoft.com/office/powerpoint/2010/main" val="3428968622"/>
              </p:ext>
            </p:extLst>
          </p:nvPr>
        </p:nvGraphicFramePr>
        <p:xfrm>
          <a:off x="181153" y="4377308"/>
          <a:ext cx="11628409" cy="1824278"/>
        </p:xfrm>
        <a:graphic>
          <a:graphicData uri="http://schemas.openxmlformats.org/drawingml/2006/table">
            <a:tbl>
              <a:tblPr/>
              <a:tblGrid>
                <a:gridCol w="1098474">
                  <a:extLst>
                    <a:ext uri="{9D8B030D-6E8A-4147-A177-3AD203B41FA5}">
                      <a16:colId xmlns:a16="http://schemas.microsoft.com/office/drawing/2014/main" val="929940178"/>
                    </a:ext>
                  </a:extLst>
                </a:gridCol>
                <a:gridCol w="7528060">
                  <a:extLst>
                    <a:ext uri="{9D8B030D-6E8A-4147-A177-3AD203B41FA5}">
                      <a16:colId xmlns:a16="http://schemas.microsoft.com/office/drawing/2014/main" val="3683941188"/>
                    </a:ext>
                  </a:extLst>
                </a:gridCol>
                <a:gridCol w="1622243">
                  <a:extLst>
                    <a:ext uri="{9D8B030D-6E8A-4147-A177-3AD203B41FA5}">
                      <a16:colId xmlns:a16="http://schemas.microsoft.com/office/drawing/2014/main" val="3539377920"/>
                    </a:ext>
                  </a:extLst>
                </a:gridCol>
                <a:gridCol w="1379632">
                  <a:extLst>
                    <a:ext uri="{9D8B030D-6E8A-4147-A177-3AD203B41FA5}">
                      <a16:colId xmlns:a16="http://schemas.microsoft.com/office/drawing/2014/main" val="276885619"/>
                    </a:ext>
                  </a:extLst>
                </a:gridCol>
              </a:tblGrid>
              <a:tr h="283768">
                <a:tc>
                  <a:txBody>
                    <a:bodyPr/>
                    <a:lstStyle/>
                    <a:p>
                      <a:pPr algn="ctr" fontAlgn="t">
                        <a:buNone/>
                      </a:pPr>
                      <a:r>
                        <a:rPr lang="en-GB" sz="1600" b="1" i="0" u="none" strike="noStrike" dirty="0">
                          <a:solidFill>
                            <a:schemeClr val="bg1"/>
                          </a:solidFill>
                          <a:effectLst/>
                          <a:latin typeface="Calibri" panose="020F0502020204030204" pitchFamily="34" charset="0"/>
                        </a:rPr>
                        <a:t>ID </a:t>
                      </a:r>
                      <a:r>
                        <a:rPr lang="en-GB" sz="1600" b="1" i="0" u="none" strike="noStrike" dirty="0" err="1">
                          <a:solidFill>
                            <a:schemeClr val="bg1"/>
                          </a:solidFill>
                          <a:effectLst/>
                          <a:latin typeface="Calibri" panose="020F0502020204030204" pitchFamily="34" charset="0"/>
                        </a:rPr>
                        <a:t>Sygma</a:t>
                      </a:r>
                      <a:endParaRPr lang="en-GB" sz="1600" b="1" i="0" u="none" strike="noStrike" dirty="0">
                        <a:solidFill>
                          <a:schemeClr val="bg1"/>
                        </a:solidFill>
                        <a:effectLst/>
                        <a:latin typeface="Calibri" panose="020F0502020204030204" pitchFamily="34" charset="0"/>
                      </a:endParaRP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buNone/>
                      </a:pPr>
                      <a:r>
                        <a:rPr lang="en-GB" sz="1600" b="1" i="0" u="none" strike="noStrike" dirty="0">
                          <a:solidFill>
                            <a:schemeClr val="bg1"/>
                          </a:solidFill>
                          <a:effectLst/>
                          <a:latin typeface="Calibri" panose="020F0502020204030204" pitchFamily="34" charset="0"/>
                        </a:rPr>
                        <a:t>Title in CWP</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buNone/>
                      </a:pPr>
                      <a:r>
                        <a:rPr lang="en-GB" sz="1600" b="1" i="0" u="none" strike="noStrike" dirty="0">
                          <a:solidFill>
                            <a:schemeClr val="bg1"/>
                          </a:solidFill>
                          <a:effectLst/>
                          <a:latin typeface="Calibri" panose="020F0502020204030204" pitchFamily="34" charset="0"/>
                        </a:rPr>
                        <a:t>Due Date</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buNone/>
                      </a:pPr>
                      <a:r>
                        <a:rPr lang="en-GB" sz="1600" b="1" i="0" u="none" strike="noStrike" dirty="0">
                          <a:solidFill>
                            <a:schemeClr val="bg1"/>
                          </a:solidFill>
                          <a:effectLst/>
                          <a:latin typeface="Calibri" panose="020F0502020204030204" pitchFamily="34" charset="0"/>
                        </a:rPr>
                        <a:t>Status</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3828184142"/>
                  </a:ext>
                </a:extLst>
              </a:tr>
              <a:tr h="183190">
                <a:tc>
                  <a:txBody>
                    <a:bodyPr/>
                    <a:lstStyle/>
                    <a:p>
                      <a:pPr algn="l" fontAlgn="t">
                        <a:buNone/>
                      </a:pPr>
                      <a:r>
                        <a:rPr lang="en-GB" sz="1400" b="0" i="0" u="none" strike="noStrike" dirty="0">
                          <a:solidFill>
                            <a:srgbClr val="000000"/>
                          </a:solidFill>
                          <a:effectLst/>
                          <a:latin typeface="Calibri" panose="020F0502020204030204" pitchFamily="34" charset="0"/>
                        </a:rPr>
                        <a:t>TE.M.08</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GB" sz="1400" b="0" i="0" u="none" strike="noStrike" dirty="0">
                          <a:solidFill>
                            <a:srgbClr val="000000"/>
                          </a:solidFill>
                          <a:effectLst/>
                          <a:latin typeface="Calibri" panose="020F0502020204030204" pitchFamily="34" charset="0"/>
                        </a:rPr>
                        <a:t>Proper figure of merit for cross-scenario comparison among no-ELM / ADC defined</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0" i="0" u="none" strike="noStrike" dirty="0">
                          <a:solidFill>
                            <a:srgbClr val="000000"/>
                          </a:solidFill>
                          <a:effectLst/>
                          <a:latin typeface="Calibri" panose="020F0502020204030204" pitchFamily="34" charset="0"/>
                        </a:rPr>
                        <a:t>31/12/2026</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1" i="0" u="none" strike="noStrike" dirty="0">
                          <a:solidFill>
                            <a:srgbClr val="00B050"/>
                          </a:solidFill>
                          <a:effectLst/>
                          <a:latin typeface="Calibri" panose="020F0502020204030204" pitchFamily="34" charset="0"/>
                        </a:rPr>
                        <a:t>On track</a:t>
                      </a: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7955513"/>
                  </a:ext>
                </a:extLst>
              </a:tr>
              <a:tr h="181154">
                <a:tc>
                  <a:txBody>
                    <a:bodyPr/>
                    <a:lstStyle/>
                    <a:p>
                      <a:pPr algn="l" fontAlgn="t">
                        <a:buNone/>
                      </a:pPr>
                      <a:r>
                        <a:rPr lang="en-GB" sz="1400" b="0" i="0" u="none" strike="noStrike" dirty="0">
                          <a:solidFill>
                            <a:srgbClr val="000000"/>
                          </a:solidFill>
                          <a:effectLst/>
                          <a:latin typeface="Calibri" panose="020F0502020204030204" pitchFamily="34" charset="0"/>
                        </a:rPr>
                        <a:t>TE.M.09</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GB" sz="1400" b="0" i="0" u="none" strike="noStrike">
                          <a:solidFill>
                            <a:srgbClr val="000000"/>
                          </a:solidFill>
                          <a:effectLst/>
                          <a:latin typeface="Calibri" panose="020F0502020204030204" pitchFamily="34" charset="0"/>
                        </a:rPr>
                        <a:t>First wall particle and heat fluxes quantified via experiment or modelling in XPR in metallic devices</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0" i="0" u="none" strike="noStrike" dirty="0">
                          <a:solidFill>
                            <a:srgbClr val="000000"/>
                          </a:solidFill>
                          <a:effectLst/>
                          <a:latin typeface="Calibri" panose="020F0502020204030204" pitchFamily="34" charset="0"/>
                        </a:rPr>
                        <a:t>31/12/2026</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685800" eaLnBrk="1" fontAlgn="t"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0B050"/>
                          </a:solidFill>
                          <a:effectLst/>
                          <a:uLnTx/>
                          <a:uFillTx/>
                          <a:latin typeface="Calibri" panose="020F0502020204030204" pitchFamily="34" charset="0"/>
                          <a:cs typeface="Arial"/>
                        </a:rPr>
                        <a:t>On track</a:t>
                      </a:r>
                      <a:endParaRPr kumimoji="0" lang="en-GB" sz="1400" b="1" i="0" u="none" strike="noStrike" kern="0" cap="none" spc="0" normalizeH="0" baseline="0" noProof="0" dirty="0">
                        <a:ln>
                          <a:noFill/>
                        </a:ln>
                        <a:solidFill>
                          <a:srgbClr val="00B050"/>
                        </a:solidFill>
                        <a:effectLst/>
                        <a:uLnTx/>
                        <a:uFillTx/>
                        <a:latin typeface="Calibri" panose="020F0502020204030204" pitchFamily="34" charset="0"/>
                        <a:cs typeface="Arial"/>
                      </a:endParaRP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76934139"/>
                  </a:ext>
                </a:extLst>
              </a:tr>
              <a:tr h="190085">
                <a:tc>
                  <a:txBody>
                    <a:bodyPr/>
                    <a:lstStyle/>
                    <a:p>
                      <a:pPr algn="l" fontAlgn="t">
                        <a:buNone/>
                      </a:pPr>
                      <a:r>
                        <a:rPr lang="en-GB" sz="1400" b="0" i="0" u="none" strike="noStrike" dirty="0">
                          <a:solidFill>
                            <a:srgbClr val="000000"/>
                          </a:solidFill>
                          <a:effectLst/>
                          <a:latin typeface="Calibri" panose="020F0502020204030204" pitchFamily="34" charset="0"/>
                        </a:rPr>
                        <a:t>TE.M.10</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GB" sz="1400" b="0" i="0" u="none" strike="noStrike">
                          <a:solidFill>
                            <a:srgbClr val="000000"/>
                          </a:solidFill>
                          <a:effectLst/>
                          <a:latin typeface="Calibri" panose="020F0502020204030204" pitchFamily="34" charset="0"/>
                        </a:rPr>
                        <a:t>ADCs characterised in H-mode conditions in relevant TE devices</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0" i="0" u="none" strike="noStrike" dirty="0">
                          <a:solidFill>
                            <a:srgbClr val="000000"/>
                          </a:solidFill>
                          <a:effectLst/>
                          <a:latin typeface="Calibri" panose="020F0502020204030204" pitchFamily="34" charset="0"/>
                        </a:rPr>
                        <a:t>31/12/2026</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685800" eaLnBrk="1" fontAlgn="t"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0B050"/>
                          </a:solidFill>
                          <a:effectLst/>
                          <a:uLnTx/>
                          <a:uFillTx/>
                          <a:latin typeface="Calibri" panose="020F0502020204030204" pitchFamily="34" charset="0"/>
                          <a:cs typeface="Arial"/>
                        </a:rPr>
                        <a:t>On track</a:t>
                      </a:r>
                      <a:endParaRPr kumimoji="0" lang="en-GB" sz="1400" b="1" i="0" u="none" strike="noStrike" kern="0" cap="none" spc="0" normalizeH="0" baseline="0" noProof="0" dirty="0">
                        <a:ln>
                          <a:noFill/>
                        </a:ln>
                        <a:solidFill>
                          <a:srgbClr val="00B050"/>
                        </a:solidFill>
                        <a:effectLst/>
                        <a:uLnTx/>
                        <a:uFillTx/>
                        <a:latin typeface="Calibri" panose="020F0502020204030204" pitchFamily="34" charset="0"/>
                        <a:cs typeface="Arial"/>
                      </a:endParaRPr>
                    </a:p>
                  </a:txBody>
                  <a:tcPr marL="2233" marR="2233" marT="2233" marB="16074">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3649862"/>
                  </a:ext>
                </a:extLst>
              </a:tr>
              <a:tr h="199848">
                <a:tc>
                  <a:txBody>
                    <a:bodyPr/>
                    <a:lstStyle/>
                    <a:p>
                      <a:pPr algn="l" fontAlgn="t">
                        <a:buNone/>
                      </a:pPr>
                      <a:r>
                        <a:rPr lang="en-GB" sz="1400" b="0" i="0" u="none" strike="noStrike" dirty="0">
                          <a:solidFill>
                            <a:srgbClr val="000000"/>
                          </a:solidFill>
                          <a:effectLst/>
                          <a:latin typeface="Calibri" panose="020F0502020204030204" pitchFamily="34" charset="0"/>
                        </a:rPr>
                        <a:t>SA.D.08</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GB" sz="1400" b="0" i="0" u="none" strike="noStrike">
                          <a:solidFill>
                            <a:srgbClr val="000000"/>
                          </a:solidFill>
                          <a:effectLst/>
                          <a:latin typeface="Calibri" panose="020F0502020204030204" pitchFamily="34" charset="0"/>
                        </a:rPr>
                        <a:t>Commissioning of the Edge Thomson Scattering diagnostics in JT-60SA completed</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400" b="0" i="0" u="none" strike="noStrike" dirty="0">
                          <a:solidFill>
                            <a:srgbClr val="000000"/>
                          </a:solidFill>
                          <a:effectLst/>
                          <a:latin typeface="Calibri" panose="020F0502020204030204" pitchFamily="34" charset="0"/>
                        </a:rPr>
                        <a:t>31/12/2026</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685800" eaLnBrk="1" fontAlgn="t"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B050"/>
                          </a:solidFill>
                          <a:effectLst/>
                          <a:uLnTx/>
                          <a:uFillTx/>
                          <a:latin typeface="Calibri" panose="020F0502020204030204" pitchFamily="34" charset="0"/>
                          <a:cs typeface="Arial"/>
                        </a:rPr>
                        <a:t>On track</a:t>
                      </a:r>
                    </a:p>
                  </a:txBody>
                  <a:tcPr marL="2233" marR="2233" marT="2233" marB="16075">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77035425"/>
                  </a:ext>
                </a:extLst>
              </a:tr>
              <a:tr h="199848">
                <a:tc>
                  <a:txBody>
                    <a:bodyPr/>
                    <a:lstStyle/>
                    <a:p>
                      <a:pPr algn="l" fontAlgn="t">
                        <a:buNone/>
                      </a:pPr>
                      <a:r>
                        <a:rPr lang="en-GB" sz="1400" b="0" i="0" u="none" strike="noStrike" dirty="0">
                          <a:solidFill>
                            <a:srgbClr val="000000"/>
                          </a:solidFill>
                          <a:effectLst/>
                          <a:latin typeface="Calibri" panose="020F0502020204030204" pitchFamily="34" charset="0"/>
                        </a:rPr>
                        <a:t>PWIE.M.16</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GB" sz="1400" b="0" i="0" u="none" strike="noStrike" dirty="0">
                          <a:solidFill>
                            <a:srgbClr val="000000"/>
                          </a:solidFill>
                          <a:effectLst/>
                          <a:latin typeface="Calibri" panose="020F0502020204030204" pitchFamily="34" charset="0"/>
                        </a:rPr>
                        <a:t>Matrix describing the fuel retention in boron layers as function of flux composition, impact energy, </a:t>
                      </a:r>
                      <a:br>
                        <a:rPr lang="en-GB" sz="1400" b="0" i="0" u="none" strike="noStrike" dirty="0">
                          <a:solidFill>
                            <a:srgbClr val="000000"/>
                          </a:solidFill>
                          <a:effectLst/>
                          <a:latin typeface="Calibri" panose="020F0502020204030204" pitchFamily="34" charset="0"/>
                        </a:rPr>
                      </a:br>
                      <a:r>
                        <a:rPr lang="en-GB" sz="1400" b="0" i="0" u="none" strike="noStrike" dirty="0">
                          <a:solidFill>
                            <a:srgbClr val="000000"/>
                          </a:solidFill>
                          <a:effectLst/>
                          <a:latin typeface="Calibri" panose="020F0502020204030204" pitchFamily="34" charset="0"/>
                        </a:rPr>
                        <a:t>and surface temperature on tungsten and steel substrate available</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685800" eaLnBrk="1" fontAlgn="t" latinLnBrk="0" hangingPunct="1">
                        <a:lnSpc>
                          <a:spcPct val="100000"/>
                        </a:lnSpc>
                        <a:spcBef>
                          <a:spcPts val="0"/>
                        </a:spcBef>
                        <a:spcAft>
                          <a:spcPts val="0"/>
                        </a:spcAft>
                        <a:buClrTx/>
                        <a:buSzTx/>
                        <a:buFontTx/>
                        <a:buNone/>
                        <a:tabLst/>
                        <a:defRPr/>
                      </a:pPr>
                      <a:r>
                        <a:rPr lang="en-GB" sz="1400" b="0" i="0" u="none" strike="noStrike" dirty="0">
                          <a:solidFill>
                            <a:srgbClr val="000000"/>
                          </a:solidFill>
                          <a:effectLst/>
                          <a:latin typeface="Calibri" panose="020F0502020204030204" pitchFamily="34" charset="0"/>
                        </a:rPr>
                        <a:t>31/12/2026</a:t>
                      </a:r>
                    </a:p>
                  </a:txBody>
                  <a:tcPr marL="6350" marR="6350" marT="635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685800" eaLnBrk="1" fontAlgn="t"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B050"/>
                          </a:solidFill>
                          <a:effectLst/>
                          <a:uLnTx/>
                          <a:uFillTx/>
                          <a:latin typeface="Calibri" panose="020F0502020204030204" pitchFamily="34" charset="0"/>
                          <a:cs typeface="+mn-cs"/>
                        </a:rPr>
                        <a:t>On track</a:t>
                      </a:r>
                    </a:p>
                  </a:txBody>
                  <a:tcPr marL="2233" marR="2233" marT="2233" marB="16075">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65659981"/>
                  </a:ext>
                </a:extLst>
              </a:tr>
            </a:tbl>
          </a:graphicData>
        </a:graphic>
      </p:graphicFrame>
    </p:spTree>
    <p:extLst>
      <p:ext uri="{BB962C8B-B14F-4D97-AF65-F5344CB8AC3E}">
        <p14:creationId xmlns:p14="http://schemas.microsoft.com/office/powerpoint/2010/main" val="1295648684"/>
      </p:ext>
    </p:extLst>
  </p:cSld>
  <p:clrMapOvr>
    <a:masterClrMapping/>
  </p:clrMapOvr>
</p:sld>
</file>

<file path=ppt/theme/theme1.xml><?xml version="1.0" encoding="utf-8"?>
<a:theme xmlns:a="http://schemas.openxmlformats.org/drawingml/2006/main" name="EUROfusion.1line_5_3_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xDef>
      <a:spPr bwMode="auto">
        <a:prstGeom prst="rect">
          <a:avLst/>
        </a:prstGeom>
        <a:noFill/>
      </a:spPr>
      <a:body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cd15d025-301c-4597-a270-3bad90881f4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43E813977F2F34495255108C192FC0C" ma:contentTypeVersion="16" ma:contentTypeDescription="Create a new document." ma:contentTypeScope="" ma:versionID="c3cbcd87bdccecdbf078f46710c254ed">
  <xsd:schema xmlns:xsd="http://www.w3.org/2001/XMLSchema" xmlns:xs="http://www.w3.org/2001/XMLSchema" xmlns:p="http://schemas.microsoft.com/office/2006/metadata/properties" xmlns:ns3="cd15d025-301c-4597-a270-3bad90881f44" xmlns:ns4="b53d22ac-c5f4-4fd4-87cb-ecc4cbf8be81" targetNamespace="http://schemas.microsoft.com/office/2006/metadata/properties" ma:root="true" ma:fieldsID="f018d5954317baecd576d713c0025c18" ns3:_="" ns4:_="">
    <xsd:import namespace="cd15d025-301c-4597-a270-3bad90881f44"/>
    <xsd:import namespace="b53d22ac-c5f4-4fd4-87cb-ecc4cbf8be81"/>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LengthInSeconds" minOccurs="0"/>
                <xsd:element ref="ns3:MediaServiceLocation" minOccurs="0"/>
                <xsd:element ref="ns3:_activity" minOccurs="0"/>
                <xsd:element ref="ns3:MediaServiceSearchProperties"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15d025-301c-4597-a270-3bad90881f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description="" ma:indexed="true" ma:internalName="MediaServiceLocation" ma:readOnly="true">
      <xsd:simpleType>
        <xsd:restriction base="dms:Text"/>
      </xsd:simpleType>
    </xsd:element>
    <xsd:element name="_activity" ma:index="20" nillable="true" ma:displayName="_activity" ma:hidden="true" ma:internalName="_activity">
      <xsd:simpleType>
        <xsd:restriction base="dms:Note"/>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53d22ac-c5f4-4fd4-87cb-ecc4cbf8be8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1EBE56-B781-4D40-A6DA-97EC01845737}">
  <ds:schemaRefs>
    <ds:schemaRef ds:uri="http://schemas.microsoft.com/sharepoint/v3/contenttype/forms"/>
  </ds:schemaRefs>
</ds:datastoreItem>
</file>

<file path=customXml/itemProps2.xml><?xml version="1.0" encoding="utf-8"?>
<ds:datastoreItem xmlns:ds="http://schemas.openxmlformats.org/officeDocument/2006/customXml" ds:itemID="{8E576E97-6997-4610-BAF5-E76DF24AA7CC}">
  <ds:schemaRefs>
    <ds:schemaRef ds:uri="b53d22ac-c5f4-4fd4-87cb-ecc4cbf8be81"/>
    <ds:schemaRef ds:uri="http://schemas.microsoft.com/office/2006/metadata/properties"/>
    <ds:schemaRef ds:uri="http://schemas.microsoft.com/office/infopath/2007/PartnerControls"/>
    <ds:schemaRef ds:uri="http://schemas.microsoft.com/office/2006/documentManagement/types"/>
    <ds:schemaRef ds:uri="http://purl.org/dc/terms/"/>
    <ds:schemaRef ds:uri="cd15d025-301c-4597-a270-3bad90881f44"/>
    <ds:schemaRef ds:uri="http://purl.org/dc/dcmitype/"/>
    <ds:schemaRef ds:uri="http://purl.org/dc/elements/1.1/"/>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5122297-B646-4A95-8D24-132825D91C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15d025-301c-4597-a270-3bad90881f44"/>
    <ds:schemaRef ds:uri="b53d22ac-c5f4-4fd4-87cb-ecc4cbf8be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1463</TotalTime>
  <Words>631</Words>
  <Application>Microsoft Office PowerPoint</Application>
  <PresentationFormat>Widescreen</PresentationFormat>
  <Paragraphs>90</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EUROfusion.1line_5_3_2019</vt:lpstr>
      <vt:lpstr>Status of Grant Deliverables: OVERDUE</vt:lpstr>
      <vt:lpstr>Status of Grant Deliverables and Milestones: UPCOMING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Call for proposals for AI and ML methods</dc:title>
  <dc:creator>Labit Benoit</dc:creator>
  <cp:lastModifiedBy>Botond Meszaros</cp:lastModifiedBy>
  <cp:revision>308</cp:revision>
  <dcterms:created xsi:type="dcterms:W3CDTF">2024-01-17T07:39:52Z</dcterms:created>
  <dcterms:modified xsi:type="dcterms:W3CDTF">2026-09-22T08:07:57Z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0x010100F43E813977F2F34495255108C192FC0C</vt:lpwstr>
  </property>
  <property fmtid="{D5CDD505-2E9C-101B-9397-08002B2CF9AE}" pid="3" name="MediaServiceImageTags">
    <vt:lpwstr/>
  </property>
</Properties>
</file>