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4"/>
    <p:sldMasterId id="2147483670" r:id="rId5"/>
  </p:sldMasterIdLst>
  <p:notesMasterIdLst>
    <p:notesMasterId r:id="rId10"/>
  </p:notesMasterIdLst>
  <p:sldIdLst>
    <p:sldId id="256" r:id="rId6"/>
    <p:sldId id="531" r:id="rId7"/>
    <p:sldId id="534" r:id="rId8"/>
    <p:sldId id="53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16E75E-1A9C-4DF4-8873-88233A52F203}" v="18" dt="2026-10-20T12:04:37.5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009" autoAdjust="0"/>
    <p:restoredTop sz="94660" autoAdjust="0"/>
  </p:normalViewPr>
  <p:slideViewPr>
    <p:cSldViewPr snapToGrid="0">
      <p:cViewPr varScale="1">
        <p:scale>
          <a:sx n="107" d="100"/>
          <a:sy n="107" d="100"/>
        </p:scale>
        <p:origin x="786" y="90"/>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presProps" Target="presProps.xml"/><Relationship Id="rId5" Type="http://schemas.openxmlformats.org/officeDocument/2006/relationships/slideMaster" Target="slideMasters/slideMaster2.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ZZI Carlo" userId="7afb9819-80e0-4104-aeac-525ba7aaeaad" providerId="ADAL" clId="{63FB08BC-8875-49A7-AA33-9592CEF7E194}"/>
    <pc:docChg chg="undo custSel addSld delSld modSld sldOrd">
      <pc:chgData name="SOZZI Carlo" userId="7afb9819-80e0-4104-aeac-525ba7aaeaad" providerId="ADAL" clId="{63FB08BC-8875-49A7-AA33-9592CEF7E194}" dt="2026-10-20T12:05:55.820" v="897" actId="20577"/>
      <pc:docMkLst>
        <pc:docMk/>
      </pc:docMkLst>
      <pc:sldChg chg="modSp mod">
        <pc:chgData name="SOZZI Carlo" userId="7afb9819-80e0-4104-aeac-525ba7aaeaad" providerId="ADAL" clId="{63FB08BC-8875-49A7-AA33-9592CEF7E194}" dt="2026-10-20T06:56:40.029" v="5" actId="20577"/>
        <pc:sldMkLst>
          <pc:docMk/>
          <pc:sldMk cId="247106485" sldId="256"/>
        </pc:sldMkLst>
        <pc:spChg chg="mod">
          <ac:chgData name="SOZZI Carlo" userId="7afb9819-80e0-4104-aeac-525ba7aaeaad" providerId="ADAL" clId="{63FB08BC-8875-49A7-AA33-9592CEF7E194}" dt="2026-10-20T06:56:40.029" v="5" actId="20577"/>
          <ac:spMkLst>
            <pc:docMk/>
            <pc:sldMk cId="247106485" sldId="256"/>
            <ac:spMk id="2" creationId="{FA90DF84-45A5-E8B6-2356-A083BD3B6272}"/>
          </ac:spMkLst>
        </pc:spChg>
      </pc:sldChg>
      <pc:sldChg chg="addSp delSp modSp del mod ord">
        <pc:chgData name="SOZZI Carlo" userId="7afb9819-80e0-4104-aeac-525ba7aaeaad" providerId="ADAL" clId="{63FB08BC-8875-49A7-AA33-9592CEF7E194}" dt="2026-10-20T12:01:00.398" v="859" actId="47"/>
        <pc:sldMkLst>
          <pc:docMk/>
          <pc:sldMk cId="1465150125" sldId="529"/>
        </pc:sldMkLst>
        <pc:spChg chg="mod">
          <ac:chgData name="SOZZI Carlo" userId="7afb9819-80e0-4104-aeac-525ba7aaeaad" providerId="ADAL" clId="{63FB08BC-8875-49A7-AA33-9592CEF7E194}" dt="2026-10-20T11:31:44.803" v="858" actId="20577"/>
          <ac:spMkLst>
            <pc:docMk/>
            <pc:sldMk cId="1465150125" sldId="529"/>
            <ac:spMk id="3" creationId="{F5AC3C35-700A-4495-977C-F0FE08F8A71D}"/>
          </ac:spMkLst>
        </pc:spChg>
        <pc:graphicFrameChg chg="add del mod">
          <ac:chgData name="SOZZI Carlo" userId="7afb9819-80e0-4104-aeac-525ba7aaeaad" providerId="ADAL" clId="{63FB08BC-8875-49A7-AA33-9592CEF7E194}" dt="2026-10-20T07:22:34.193" v="585" actId="478"/>
          <ac:graphicFrameMkLst>
            <pc:docMk/>
            <pc:sldMk cId="1465150125" sldId="529"/>
            <ac:graphicFrameMk id="6" creationId="{A74CEB9F-596B-7F2F-7288-F92FCB1E965F}"/>
          </ac:graphicFrameMkLst>
        </pc:graphicFrameChg>
        <pc:graphicFrameChg chg="add mod modGraphic">
          <ac:chgData name="SOZZI Carlo" userId="7afb9819-80e0-4104-aeac-525ba7aaeaad" providerId="ADAL" clId="{63FB08BC-8875-49A7-AA33-9592CEF7E194}" dt="2026-10-20T07:23:55.293" v="640" actId="1076"/>
          <ac:graphicFrameMkLst>
            <pc:docMk/>
            <pc:sldMk cId="1465150125" sldId="529"/>
            <ac:graphicFrameMk id="7" creationId="{722E7217-67B2-66A1-86F9-19BC647D490F}"/>
          </ac:graphicFrameMkLst>
        </pc:graphicFrameChg>
        <pc:cxnChg chg="add mod">
          <ac:chgData name="SOZZI Carlo" userId="7afb9819-80e0-4104-aeac-525ba7aaeaad" providerId="ADAL" clId="{63FB08BC-8875-49A7-AA33-9592CEF7E194}" dt="2026-10-20T07:24:25.877" v="642" actId="14100"/>
          <ac:cxnSpMkLst>
            <pc:docMk/>
            <pc:sldMk cId="1465150125" sldId="529"/>
            <ac:cxnSpMk id="9" creationId="{F340F55E-2636-803C-EE27-BC517EA92EB7}"/>
          </ac:cxnSpMkLst>
        </pc:cxnChg>
      </pc:sldChg>
      <pc:sldChg chg="del ord">
        <pc:chgData name="SOZZI Carlo" userId="7afb9819-80e0-4104-aeac-525ba7aaeaad" providerId="ADAL" clId="{63FB08BC-8875-49A7-AA33-9592CEF7E194}" dt="2026-10-20T12:01:09.666" v="862" actId="47"/>
        <pc:sldMkLst>
          <pc:docMk/>
          <pc:sldMk cId="3254278513" sldId="530"/>
        </pc:sldMkLst>
      </pc:sldChg>
      <pc:sldChg chg="addSp delSp modSp new mod">
        <pc:chgData name="SOZZI Carlo" userId="7afb9819-80e0-4104-aeac-525ba7aaeaad" providerId="ADAL" clId="{63FB08BC-8875-49A7-AA33-9592CEF7E194}" dt="2026-10-20T12:05:55.820" v="897" actId="20577"/>
        <pc:sldMkLst>
          <pc:docMk/>
          <pc:sldMk cId="3918340902" sldId="531"/>
        </pc:sldMkLst>
        <pc:spChg chg="mod">
          <ac:chgData name="SOZZI Carlo" userId="7afb9819-80e0-4104-aeac-525ba7aaeaad" providerId="ADAL" clId="{63FB08BC-8875-49A7-AA33-9592CEF7E194}" dt="2026-10-20T09:25:48.267" v="845" actId="20577"/>
          <ac:spMkLst>
            <pc:docMk/>
            <pc:sldMk cId="3918340902" sldId="531"/>
            <ac:spMk id="2" creationId="{50475A9B-58CF-956F-8D04-D9084AC72575}"/>
          </ac:spMkLst>
        </pc:spChg>
        <pc:spChg chg="del mod">
          <ac:chgData name="SOZZI Carlo" userId="7afb9819-80e0-4104-aeac-525ba7aaeaad" providerId="ADAL" clId="{63FB08BC-8875-49A7-AA33-9592CEF7E194}" dt="2026-10-20T08:50:32.945" v="734"/>
          <ac:spMkLst>
            <pc:docMk/>
            <pc:sldMk cId="3918340902" sldId="531"/>
            <ac:spMk id="3" creationId="{B3849EE4-76F2-58A5-0116-7EF82E64EEB9}"/>
          </ac:spMkLst>
        </pc:spChg>
        <pc:spChg chg="add del mod">
          <ac:chgData name="SOZZI Carlo" userId="7afb9819-80e0-4104-aeac-525ba7aaeaad" providerId="ADAL" clId="{63FB08BC-8875-49A7-AA33-9592CEF7E194}" dt="2026-10-20T09:02:32.106" v="776"/>
          <ac:spMkLst>
            <pc:docMk/>
            <pc:sldMk cId="3918340902" sldId="531"/>
            <ac:spMk id="8" creationId="{FAA2D67A-D887-9D33-EA22-A1FC0D29F527}"/>
          </ac:spMkLst>
        </pc:spChg>
        <pc:graphicFrameChg chg="add del mod">
          <ac:chgData name="SOZZI Carlo" userId="7afb9819-80e0-4104-aeac-525ba7aaeaad" providerId="ADAL" clId="{63FB08BC-8875-49A7-AA33-9592CEF7E194}" dt="2026-10-20T09:02:25.437" v="775" actId="478"/>
          <ac:graphicFrameMkLst>
            <pc:docMk/>
            <pc:sldMk cId="3918340902" sldId="531"/>
            <ac:graphicFrameMk id="6" creationId="{5809E9B2-7118-66C9-0441-AD8C5234FB86}"/>
          </ac:graphicFrameMkLst>
        </pc:graphicFrameChg>
        <pc:graphicFrameChg chg="add mod modGraphic">
          <ac:chgData name="SOZZI Carlo" userId="7afb9819-80e0-4104-aeac-525ba7aaeaad" providerId="ADAL" clId="{63FB08BC-8875-49A7-AA33-9592CEF7E194}" dt="2026-10-20T12:05:55.820" v="897" actId="20577"/>
          <ac:graphicFrameMkLst>
            <pc:docMk/>
            <pc:sldMk cId="3918340902" sldId="531"/>
            <ac:graphicFrameMk id="9" creationId="{D7A41E5D-2D1F-2799-BAE0-B56AE757E795}"/>
          </ac:graphicFrameMkLst>
        </pc:graphicFrameChg>
      </pc:sldChg>
      <pc:sldChg chg="addSp delSp modSp new del mod">
        <pc:chgData name="SOZZI Carlo" userId="7afb9819-80e0-4104-aeac-525ba7aaeaad" providerId="ADAL" clId="{63FB08BC-8875-49A7-AA33-9592CEF7E194}" dt="2026-10-20T12:01:01.697" v="860" actId="47"/>
        <pc:sldMkLst>
          <pc:docMk/>
          <pc:sldMk cId="3632756106" sldId="532"/>
        </pc:sldMkLst>
        <pc:spChg chg="mod">
          <ac:chgData name="SOZZI Carlo" userId="7afb9819-80e0-4104-aeac-525ba7aaeaad" providerId="ADAL" clId="{63FB08BC-8875-49A7-AA33-9592CEF7E194}" dt="2026-10-20T08:55:42.858" v="774" actId="20577"/>
          <ac:spMkLst>
            <pc:docMk/>
            <pc:sldMk cId="3632756106" sldId="532"/>
            <ac:spMk id="2" creationId="{FFB80F10-002E-1952-253C-126F5D617AA4}"/>
          </ac:spMkLst>
        </pc:spChg>
        <pc:spChg chg="add del">
          <ac:chgData name="SOZZI Carlo" userId="7afb9819-80e0-4104-aeac-525ba7aaeaad" providerId="ADAL" clId="{63FB08BC-8875-49A7-AA33-9592CEF7E194}" dt="2026-10-20T08:52:57.677" v="742" actId="478"/>
          <ac:spMkLst>
            <pc:docMk/>
            <pc:sldMk cId="3632756106" sldId="532"/>
            <ac:spMk id="3" creationId="{C7DFA07E-57E4-4902-0E47-83BF08D81CAC}"/>
          </ac:spMkLst>
        </pc:spChg>
        <pc:graphicFrameChg chg="add mod">
          <ac:chgData name="SOZZI Carlo" userId="7afb9819-80e0-4104-aeac-525ba7aaeaad" providerId="ADAL" clId="{63FB08BC-8875-49A7-AA33-9592CEF7E194}" dt="2026-10-20T08:52:12.966" v="740"/>
          <ac:graphicFrameMkLst>
            <pc:docMk/>
            <pc:sldMk cId="3632756106" sldId="532"/>
            <ac:graphicFrameMk id="6" creationId="{AC3A4D42-3907-A186-55CE-D27BF153DC38}"/>
          </ac:graphicFrameMkLst>
        </pc:graphicFrameChg>
        <pc:graphicFrameChg chg="add mod">
          <ac:chgData name="SOZZI Carlo" userId="7afb9819-80e0-4104-aeac-525ba7aaeaad" providerId="ADAL" clId="{63FB08BC-8875-49A7-AA33-9592CEF7E194}" dt="2026-10-20T08:52:52.386" v="741"/>
          <ac:graphicFrameMkLst>
            <pc:docMk/>
            <pc:sldMk cId="3632756106" sldId="532"/>
            <ac:graphicFrameMk id="7" creationId="{F622E989-1831-4C28-67F3-84ADD58805A9}"/>
          </ac:graphicFrameMkLst>
        </pc:graphicFrameChg>
      </pc:sldChg>
      <pc:sldChg chg="addSp delSp modSp new mod">
        <pc:chgData name="SOZZI Carlo" userId="7afb9819-80e0-4104-aeac-525ba7aaeaad" providerId="ADAL" clId="{63FB08BC-8875-49A7-AA33-9592CEF7E194}" dt="2026-10-20T08:55:32.593" v="769" actId="1076"/>
        <pc:sldMkLst>
          <pc:docMk/>
          <pc:sldMk cId="3944513211" sldId="533"/>
        </pc:sldMkLst>
        <pc:spChg chg="mod">
          <ac:chgData name="SOZZI Carlo" userId="7afb9819-80e0-4104-aeac-525ba7aaeaad" providerId="ADAL" clId="{63FB08BC-8875-49A7-AA33-9592CEF7E194}" dt="2026-10-20T08:55:28.257" v="768" actId="20577"/>
          <ac:spMkLst>
            <pc:docMk/>
            <pc:sldMk cId="3944513211" sldId="533"/>
            <ac:spMk id="2" creationId="{E99ED70F-8E3B-6EA7-0FFB-6AB6BCAB5702}"/>
          </ac:spMkLst>
        </pc:spChg>
        <pc:spChg chg="del">
          <ac:chgData name="SOZZI Carlo" userId="7afb9819-80e0-4104-aeac-525ba7aaeaad" providerId="ADAL" clId="{63FB08BC-8875-49A7-AA33-9592CEF7E194}" dt="2026-10-20T08:55:19.141" v="756"/>
          <ac:spMkLst>
            <pc:docMk/>
            <pc:sldMk cId="3944513211" sldId="533"/>
            <ac:spMk id="3" creationId="{70A73438-C9BE-D7E6-DE51-B2197A49842D}"/>
          </ac:spMkLst>
        </pc:spChg>
        <pc:graphicFrameChg chg="add mod">
          <ac:chgData name="SOZZI Carlo" userId="7afb9819-80e0-4104-aeac-525ba7aaeaad" providerId="ADAL" clId="{63FB08BC-8875-49A7-AA33-9592CEF7E194}" dt="2026-10-20T08:55:32.593" v="769" actId="1076"/>
          <ac:graphicFrameMkLst>
            <pc:docMk/>
            <pc:sldMk cId="3944513211" sldId="533"/>
            <ac:graphicFrameMk id="6" creationId="{A6EDA9CF-EF87-B6AB-5287-B9AC9E1E4EA8}"/>
          </ac:graphicFrameMkLst>
        </pc:graphicFrameChg>
      </pc:sldChg>
      <pc:sldChg chg="addSp delSp modSp new mod ord">
        <pc:chgData name="SOZZI Carlo" userId="7afb9819-80e0-4104-aeac-525ba7aaeaad" providerId="ADAL" clId="{63FB08BC-8875-49A7-AA33-9592CEF7E194}" dt="2026-10-20T09:24:12.218" v="838"/>
        <pc:sldMkLst>
          <pc:docMk/>
          <pc:sldMk cId="3888943776" sldId="534"/>
        </pc:sldMkLst>
        <pc:spChg chg="mod">
          <ac:chgData name="SOZZI Carlo" userId="7afb9819-80e0-4104-aeac-525ba7aaeaad" providerId="ADAL" clId="{63FB08BC-8875-49A7-AA33-9592CEF7E194}" dt="2026-10-20T09:18:43.673" v="832" actId="20577"/>
          <ac:spMkLst>
            <pc:docMk/>
            <pc:sldMk cId="3888943776" sldId="534"/>
            <ac:spMk id="2" creationId="{C3D8C374-53CE-C320-CE0C-1DFA0D4B35B1}"/>
          </ac:spMkLst>
        </pc:spChg>
        <pc:spChg chg="del">
          <ac:chgData name="SOZZI Carlo" userId="7afb9819-80e0-4104-aeac-525ba7aaeaad" providerId="ADAL" clId="{63FB08BC-8875-49A7-AA33-9592CEF7E194}" dt="2026-10-20T09:18:22.905" v="816" actId="478"/>
          <ac:spMkLst>
            <pc:docMk/>
            <pc:sldMk cId="3888943776" sldId="534"/>
            <ac:spMk id="3" creationId="{C7F46E3A-57BF-9C48-D42D-BF99DED577ED}"/>
          </ac:spMkLst>
        </pc:spChg>
        <pc:graphicFrameChg chg="add mod">
          <ac:chgData name="SOZZI Carlo" userId="7afb9819-80e0-4104-aeac-525ba7aaeaad" providerId="ADAL" clId="{63FB08BC-8875-49A7-AA33-9592CEF7E194}" dt="2026-10-20T09:24:12.218" v="838"/>
          <ac:graphicFrameMkLst>
            <pc:docMk/>
            <pc:sldMk cId="3888943776" sldId="534"/>
            <ac:graphicFrameMk id="6" creationId="{1B858FCB-9286-870D-BCDD-0EE015AA79DF}"/>
          </ac:graphicFrameMkLst>
        </pc:graphicFrameChg>
      </pc:sldChg>
      <pc:sldChg chg="add del">
        <pc:chgData name="SOZZI Carlo" userId="7afb9819-80e0-4104-aeac-525ba7aaeaad" providerId="ADAL" clId="{63FB08BC-8875-49A7-AA33-9592CEF7E194}" dt="2026-10-20T12:01:08.151" v="861" actId="47"/>
        <pc:sldMkLst>
          <pc:docMk/>
          <pc:sldMk cId="2416506673" sldId="535"/>
        </pc:sldMkLst>
      </pc:sldChg>
    </pc:docChg>
  </pc:docChgLst>
  <pc:docChgLst>
    <pc:chgData name="SOZZI Carlo" userId="7afb9819-80e0-4104-aeac-525ba7aaeaad" providerId="ADAL" clId="{57A0B4D1-6686-4341-8F02-FD4B1D4AC77E}"/>
    <pc:docChg chg="addSld delSld modSld">
      <pc:chgData name="SOZZI Carlo" userId="7afb9819-80e0-4104-aeac-525ba7aaeaad" providerId="ADAL" clId="{57A0B4D1-6686-4341-8F02-FD4B1D4AC77E}" dt="2026-10-20T06:20:47.403" v="33" actId="20577"/>
      <pc:docMkLst>
        <pc:docMk/>
      </pc:docMkLst>
      <pc:sldChg chg="modSp mod">
        <pc:chgData name="SOZZI Carlo" userId="7afb9819-80e0-4104-aeac-525ba7aaeaad" providerId="ADAL" clId="{57A0B4D1-6686-4341-8F02-FD4B1D4AC77E}" dt="2026-10-20T06:20:47.403" v="33" actId="20577"/>
        <pc:sldMkLst>
          <pc:docMk/>
          <pc:sldMk cId="1465150125" sldId="529"/>
        </pc:sldMkLst>
        <pc:spChg chg="mod">
          <ac:chgData name="SOZZI Carlo" userId="7afb9819-80e0-4104-aeac-525ba7aaeaad" providerId="ADAL" clId="{57A0B4D1-6686-4341-8F02-FD4B1D4AC77E}" dt="2026-10-20T06:20:47.403" v="33" actId="20577"/>
          <ac:spMkLst>
            <pc:docMk/>
            <pc:sldMk cId="1465150125" sldId="529"/>
            <ac:spMk id="3" creationId="{F5AC3C35-700A-4495-977C-F0FE08F8A71D}"/>
          </ac:spMkLst>
        </pc:spChg>
      </pc:sldChg>
      <pc:sldChg chg="del">
        <pc:chgData name="SOZZI Carlo" userId="7afb9819-80e0-4104-aeac-525ba7aaeaad" providerId="ADAL" clId="{57A0B4D1-6686-4341-8F02-FD4B1D4AC77E}" dt="2026-10-20T06:16:33.449" v="0" actId="47"/>
        <pc:sldMkLst>
          <pc:docMk/>
          <pc:sldMk cId="2416506673" sldId="530"/>
        </pc:sldMkLst>
      </pc:sldChg>
      <pc:sldChg chg="modSp new mod">
        <pc:chgData name="SOZZI Carlo" userId="7afb9819-80e0-4104-aeac-525ba7aaeaad" providerId="ADAL" clId="{57A0B4D1-6686-4341-8F02-FD4B1D4AC77E}" dt="2026-10-20T06:17:22.968" v="3" actId="207"/>
        <pc:sldMkLst>
          <pc:docMk/>
          <pc:sldMk cId="3254278513" sldId="530"/>
        </pc:sldMkLst>
        <pc:spChg chg="mod">
          <ac:chgData name="SOZZI Carlo" userId="7afb9819-80e0-4104-aeac-525ba7aaeaad" providerId="ADAL" clId="{57A0B4D1-6686-4341-8F02-FD4B1D4AC77E}" dt="2026-10-20T06:17:22.968" v="3" actId="207"/>
          <ac:spMkLst>
            <pc:docMk/>
            <pc:sldMk cId="3254278513" sldId="530"/>
            <ac:spMk id="3" creationId="{7907909E-E932-49C8-8BD6-42070124298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66603C-3497-4153-ACE6-A8274B2A362A}" type="datetimeFigureOut">
              <a:rPr lang="en-US" smtClean="0"/>
              <a:t>10/20/2026</a:t>
            </a:fld>
            <a:endParaRPr lang="en-US"/>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7433CE-82F9-4BAD-BAD5-4169175F183D}" type="slidenum">
              <a:rPr lang="en-US" smtClean="0"/>
              <a:t>‹#›</a:t>
            </a:fld>
            <a:endParaRPr lang="en-US"/>
          </a:p>
        </p:txBody>
      </p:sp>
    </p:spTree>
    <p:extLst>
      <p:ext uri="{BB962C8B-B14F-4D97-AF65-F5344CB8AC3E}">
        <p14:creationId xmlns:p14="http://schemas.microsoft.com/office/powerpoint/2010/main" val="3492678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EUROfusion_cover">
    <p:spTree>
      <p:nvGrpSpPr>
        <p:cNvPr id="1" name=""/>
        <p:cNvGrpSpPr/>
        <p:nvPr/>
      </p:nvGrpSpPr>
      <p:grpSpPr>
        <a:xfrm>
          <a:off x="0" y="0"/>
          <a:ext cx="0" cy="0"/>
          <a:chOff x="0" y="0"/>
          <a:chExt cx="0" cy="0"/>
        </a:xfrm>
      </p:grpSpPr>
      <p:grpSp>
        <p:nvGrpSpPr>
          <p:cNvPr id="4" name="Gruppieren 3"/>
          <p:cNvGrpSpPr/>
          <p:nvPr userDrawn="1"/>
        </p:nvGrpSpPr>
        <p:grpSpPr>
          <a:xfrm>
            <a:off x="411869" y="6034962"/>
            <a:ext cx="4392488" cy="497895"/>
            <a:chOff x="5735960" y="5717361"/>
            <a:chExt cx="6120680" cy="713919"/>
          </a:xfrm>
        </p:grpSpPr>
        <p:pic>
          <p:nvPicPr>
            <p:cNvPr id="25" name="Grafik 24"/>
            <p:cNvPicPr preferRelativeResize="0">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5735960" y="5774784"/>
              <a:ext cx="997207" cy="656496"/>
            </a:xfrm>
            <a:prstGeom prst="rect">
              <a:avLst/>
            </a:prstGeom>
            <a:noFill/>
            <a:ln>
              <a:noFill/>
            </a:ln>
          </p:spPr>
        </p:pic>
        <p:sp>
          <p:nvSpPr>
            <p:cNvPr id="3" name="Rechteck 2"/>
            <p:cNvSpPr/>
            <p:nvPr userDrawn="1"/>
          </p:nvSpPr>
          <p:spPr>
            <a:xfrm>
              <a:off x="6744072" y="5717361"/>
              <a:ext cx="5112568" cy="480131"/>
            </a:xfrm>
            <a:prstGeom prst="rect">
              <a:avLst/>
            </a:prstGeom>
          </p:spPr>
          <p:txBody>
            <a:bodyPr wrap="square">
              <a:spAutoFit/>
            </a:bodyPr>
            <a:lstStyle/>
            <a:p>
              <a:pPr marL="0" marR="0" lvl="0" indent="0" algn="just" defTabSz="914400" rtl="0" eaLnBrk="1" fontAlgn="auto" latinLnBrk="0" hangingPunct="1">
                <a:lnSpc>
                  <a:spcPct val="9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a:ea typeface="+mn-ea"/>
                  <a:cs typeface="+mn-cs"/>
                </a:rPr>
                <a:t>This work has been carried out within the framework of the EUROfusion Consortium, funded by the European Union via the Euratom Research and Training Programme (Grant Agreement No 101052200 — EUROfusion). Views and opinions expressed are however those of the author(s) only and do not necessarily reflect those of the European Union or the European Commission. Neither the European Union nor the European Commission can be held responsible for them.</a:t>
              </a:r>
            </a:p>
          </p:txBody>
        </p:sp>
      </p:grpSp>
      <p:pic>
        <p:nvPicPr>
          <p:cNvPr id="2060" name="Picture 12" descr="Contract between EC and EUROfusion is signed | FuseNet">
            <a:extLst>
              <a:ext uri="{FF2B5EF4-FFF2-40B4-BE49-F238E27FC236}">
                <a16:creationId xmlns:a16="http://schemas.microsoft.com/office/drawing/2014/main" id="{E55ACA25-9DC9-FAB0-0545-200C2AAAE0C4}"/>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445066" y="325143"/>
            <a:ext cx="2304256" cy="596340"/>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20">
            <a:extLst>
              <a:ext uri="{FF2B5EF4-FFF2-40B4-BE49-F238E27FC236}">
                <a16:creationId xmlns:a16="http://schemas.microsoft.com/office/drawing/2014/main" id="{596FC8EF-089A-D210-0D75-51A8CBEF1EC8}"/>
              </a:ext>
            </a:extLst>
          </p:cNvPr>
          <p:cNvSpPr>
            <a:spLocks noGrp="1"/>
          </p:cNvSpPr>
          <p:nvPr>
            <p:ph type="title"/>
          </p:nvPr>
        </p:nvSpPr>
        <p:spPr>
          <a:xfrm>
            <a:off x="407368" y="2074188"/>
            <a:ext cx="5544615" cy="620251"/>
          </a:xfrm>
        </p:spPr>
        <p:txBody>
          <a:bodyPr/>
          <a:lstStyle>
            <a:lvl1pPr algn="l">
              <a:defRPr b="1"/>
            </a:lvl1pPr>
          </a:lstStyle>
          <a:p>
            <a:r>
              <a:rPr lang="en-US" dirty="0"/>
              <a:t>Click to edit Master title style</a:t>
            </a:r>
            <a:endParaRPr lang="en-DE" dirty="0"/>
          </a:p>
        </p:txBody>
      </p:sp>
      <p:sp>
        <p:nvSpPr>
          <p:cNvPr id="14" name="Text Placeholder 22">
            <a:extLst>
              <a:ext uri="{FF2B5EF4-FFF2-40B4-BE49-F238E27FC236}">
                <a16:creationId xmlns:a16="http://schemas.microsoft.com/office/drawing/2014/main" id="{A1DB4B7A-0368-ADFA-B0E8-5A32A1976D23}"/>
              </a:ext>
            </a:extLst>
          </p:cNvPr>
          <p:cNvSpPr>
            <a:spLocks noGrp="1"/>
          </p:cNvSpPr>
          <p:nvPr>
            <p:ph type="body" sz="quarter" idx="10" hasCustomPrompt="1"/>
          </p:nvPr>
        </p:nvSpPr>
        <p:spPr>
          <a:xfrm>
            <a:off x="407368" y="3693074"/>
            <a:ext cx="4375150" cy="457848"/>
          </a:xfrm>
        </p:spPr>
        <p:txBody>
          <a:bodyPr/>
          <a:lstStyle>
            <a:lvl1pPr marL="0" indent="0">
              <a:buNone/>
              <a:defRPr b="1"/>
            </a:lvl1pPr>
            <a:lvl2pPr marL="342900" indent="0">
              <a:buNone/>
              <a:defRPr/>
            </a:lvl2pPr>
          </a:lstStyle>
          <a:p>
            <a:pPr lvl="0"/>
            <a:r>
              <a:rPr lang="en-US" dirty="0"/>
              <a:t>Click to edit Lecturer’s name</a:t>
            </a:r>
          </a:p>
        </p:txBody>
      </p:sp>
      <p:sp>
        <p:nvSpPr>
          <p:cNvPr id="15" name="Text Placeholder 22">
            <a:extLst>
              <a:ext uri="{FF2B5EF4-FFF2-40B4-BE49-F238E27FC236}">
                <a16:creationId xmlns:a16="http://schemas.microsoft.com/office/drawing/2014/main" id="{29BB6B8D-6CB9-54B7-0DF9-DBDB0E37634E}"/>
              </a:ext>
            </a:extLst>
          </p:cNvPr>
          <p:cNvSpPr>
            <a:spLocks noGrp="1"/>
          </p:cNvSpPr>
          <p:nvPr>
            <p:ph type="body" sz="quarter" idx="11" hasCustomPrompt="1"/>
          </p:nvPr>
        </p:nvSpPr>
        <p:spPr>
          <a:xfrm>
            <a:off x="407368" y="4159260"/>
            <a:ext cx="4375150" cy="457848"/>
          </a:xfrm>
        </p:spPr>
        <p:txBody>
          <a:bodyPr/>
          <a:lstStyle>
            <a:lvl1pPr marL="0" indent="0">
              <a:buNone/>
              <a:defRPr b="0"/>
            </a:lvl1pPr>
            <a:lvl2pPr marL="342900" indent="0">
              <a:buNone/>
              <a:defRPr/>
            </a:lvl2pPr>
          </a:lstStyle>
          <a:p>
            <a:pPr lvl="0"/>
            <a:r>
              <a:rPr lang="en-US" dirty="0"/>
              <a:t>Click to edit Lecturer’s affiliation</a:t>
            </a:r>
          </a:p>
        </p:txBody>
      </p:sp>
      <p:sp>
        <p:nvSpPr>
          <p:cNvPr id="20" name="Text Placeholder 22">
            <a:extLst>
              <a:ext uri="{FF2B5EF4-FFF2-40B4-BE49-F238E27FC236}">
                <a16:creationId xmlns:a16="http://schemas.microsoft.com/office/drawing/2014/main" id="{4EC3B6D3-D545-C458-117A-3FC426AC87B1}"/>
              </a:ext>
            </a:extLst>
          </p:cNvPr>
          <p:cNvSpPr>
            <a:spLocks noGrp="1"/>
          </p:cNvSpPr>
          <p:nvPr>
            <p:ph type="body" sz="quarter" idx="12" hasCustomPrompt="1"/>
          </p:nvPr>
        </p:nvSpPr>
        <p:spPr>
          <a:xfrm>
            <a:off x="407368" y="1650286"/>
            <a:ext cx="5544614" cy="338554"/>
          </a:xfrm>
        </p:spPr>
        <p:txBody>
          <a:bodyPr>
            <a:normAutofit/>
          </a:bodyPr>
          <a:lstStyle>
            <a:lvl1pPr marL="0" indent="0">
              <a:buNone/>
              <a:defRPr sz="1600" b="0"/>
            </a:lvl1pPr>
            <a:lvl2pPr marL="342900" indent="0">
              <a:buNone/>
              <a:defRPr/>
            </a:lvl2pPr>
          </a:lstStyle>
          <a:p>
            <a:pPr lvl="0"/>
            <a:r>
              <a:rPr lang="en-US" dirty="0"/>
              <a:t>Click to edit Event title</a:t>
            </a:r>
          </a:p>
        </p:txBody>
      </p:sp>
      <p:pic>
        <p:nvPicPr>
          <p:cNvPr id="2" name="Picture 1">
            <a:extLst>
              <a:ext uri="{FF2B5EF4-FFF2-40B4-BE49-F238E27FC236}">
                <a16:creationId xmlns:a16="http://schemas.microsoft.com/office/drawing/2014/main" id="{54C79CBA-5ECC-767B-846D-8D461051DE87}"/>
              </a:ext>
            </a:extLst>
          </p:cNvPr>
          <p:cNvPicPr>
            <a:picLocks noChangeAspect="1"/>
          </p:cNvPicPr>
          <p:nvPr userDrawn="1"/>
        </p:nvPicPr>
        <p:blipFill>
          <a:blip r:embed="rId4" cstate="email">
            <a:alphaModFix/>
            <a:extLst>
              <a:ext uri="{28A0092B-C50C-407E-A947-70E740481C1C}">
                <a14:useLocalDpi xmlns:a14="http://schemas.microsoft.com/office/drawing/2010/main"/>
              </a:ext>
            </a:extLst>
          </a:blip>
          <a:srcRect/>
          <a:stretch>
            <a:fillRect/>
          </a:stretch>
        </p:blipFill>
        <p:spPr>
          <a:xfrm>
            <a:off x="7247890" y="252412"/>
            <a:ext cx="4944110" cy="6353175"/>
          </a:xfrm>
          <a:prstGeom prst="rect">
            <a:avLst/>
          </a:prstGeom>
          <a:solidFill>
            <a:schemeClr val="bg1"/>
          </a:solidFill>
        </p:spPr>
      </p:pic>
    </p:spTree>
    <p:extLst>
      <p:ext uri="{BB962C8B-B14F-4D97-AF65-F5344CB8AC3E}">
        <p14:creationId xmlns:p14="http://schemas.microsoft.com/office/powerpoint/2010/main" val="640704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EUROfusion_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983432" y="192515"/>
            <a:ext cx="9451776" cy="457200"/>
          </a:xfrm>
        </p:spPr>
        <p:txBody>
          <a:bodyPr>
            <a:noAutofit/>
          </a:bodyPr>
          <a:lstStyle>
            <a:lvl1pPr algn="l">
              <a:lnSpc>
                <a:spcPts val="2400"/>
              </a:lnSpc>
              <a:defRPr sz="2800" b="1">
                <a:solidFill>
                  <a:schemeClr val="tx2"/>
                </a:solidFill>
                <a:latin typeface="+mn-lt"/>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idx="1"/>
          </p:nvPr>
        </p:nvSpPr>
        <p:spPr>
          <a:xfrm>
            <a:off x="609600" y="836712"/>
            <a:ext cx="11103024" cy="5688632"/>
          </a:xfrm>
        </p:spPr>
        <p:txBody>
          <a:bodyPr>
            <a:normAutofit/>
          </a:bodyPr>
          <a:lstStyle>
            <a:lvl1pPr marL="257175" indent="-257175">
              <a:buFont typeface="Arial" panose="020B0604020202020204" pitchFamily="34" charset="0"/>
              <a:buChar char="•"/>
              <a:defRPr sz="2400">
                <a:latin typeface="+mn-lt"/>
                <a:cs typeface="Arial" panose="020B0604020202020204" pitchFamily="34" charset="0"/>
              </a:defRPr>
            </a:lvl1pPr>
            <a:lvl2pPr marL="557213" indent="-214313">
              <a:buFont typeface="Arial" panose="020B0604020202020204" pitchFamily="34" charset="0"/>
              <a:buChar char="•"/>
              <a:defRPr sz="1800">
                <a:latin typeface="+mn-lt"/>
                <a:cs typeface="Arial" panose="020B0604020202020204" pitchFamily="34" charset="0"/>
              </a:defRPr>
            </a:lvl2pPr>
            <a:lvl3pPr marL="857250" indent="-171450">
              <a:buFont typeface="Arial" panose="020B0604020202020204" pitchFamily="34" charset="0"/>
              <a:buChar char="•"/>
              <a:defRPr sz="1600">
                <a:latin typeface="+mn-lt"/>
                <a:cs typeface="Arial" panose="020B0604020202020204" pitchFamily="34" charset="0"/>
              </a:defRPr>
            </a:lvl3pPr>
            <a:lvl4pPr>
              <a:defRPr/>
            </a:lvl4pPr>
            <a:lvl5pPr>
              <a:defRPr/>
            </a:lvl5pPr>
          </a:lstStyle>
          <a:p>
            <a:pPr lvl="0"/>
            <a:r>
              <a:rPr lang="en-US" dirty="0"/>
              <a:t>Click to edit Master text styles</a:t>
            </a:r>
          </a:p>
          <a:p>
            <a:pPr lvl="1"/>
            <a:r>
              <a:rPr lang="en-US" dirty="0"/>
              <a:t>Second level</a:t>
            </a:r>
          </a:p>
          <a:p>
            <a:pPr lvl="2"/>
            <a:r>
              <a:rPr lang="en-US" dirty="0"/>
              <a:t>Third level</a:t>
            </a:r>
          </a:p>
        </p:txBody>
      </p:sp>
      <p:sp>
        <p:nvSpPr>
          <p:cNvPr id="8" name="Footer Placeholder 7"/>
          <p:cNvSpPr>
            <a:spLocks noGrp="1"/>
          </p:cNvSpPr>
          <p:nvPr>
            <p:ph type="ftr" sz="quarter" idx="11"/>
          </p:nvPr>
        </p:nvSpPr>
        <p:spPr>
          <a:xfrm>
            <a:off x="825624" y="6555770"/>
            <a:ext cx="5270376" cy="329614"/>
          </a:xfrm>
          <a:prstGeom prst="rect">
            <a:avLst/>
          </a:prstGeom>
        </p:spPr>
        <p:txBody>
          <a:bodyPr anchor="t"/>
          <a:lstStyle>
            <a:lvl1pPr>
              <a:defRPr sz="1200">
                <a:solidFill>
                  <a:schemeClr val="bg1"/>
                </a:solidFill>
              </a:defRPr>
            </a:lvl1pPr>
          </a:lstStyle>
          <a:p>
            <a:r>
              <a:rPr lang="en-US">
                <a:solidFill>
                  <a:prstClr val="white"/>
                </a:solidFill>
              </a:rPr>
              <a:t>C.Sozzi | PSD management meeting | WPSA report | 20-10-2026</a:t>
            </a:r>
            <a:endParaRPr lang="en-GB" dirty="0">
              <a:solidFill>
                <a:prstClr val="white"/>
              </a:solidFill>
            </a:endParaRP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a:t>
            </a:fld>
            <a:endParaRPr lang="en-GB" dirty="0">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0CFE93D-B60A-5519-67CA-2FB5FDAACE49}"/>
              </a:ext>
            </a:extLst>
          </p:cNvPr>
          <p:cNvPicPr>
            <a:picLocks noChangeAspect="1"/>
          </p:cNvPicPr>
          <p:nvPr userDrawn="1"/>
        </p:nvPicPr>
        <p:blipFill>
          <a:blip r:embed="rId3" cstate="email">
            <a:alphaModFix amt="65000"/>
            <a:extLst>
              <a:ext uri="{28A0092B-C50C-407E-A947-70E740481C1C}">
                <a14:useLocalDpi xmlns:a14="http://schemas.microsoft.com/office/drawing/2010/main"/>
              </a:ext>
            </a:extLst>
          </a:blip>
          <a:srcRect/>
          <a:stretch>
            <a:fillRect/>
          </a:stretch>
        </p:blipFill>
        <p:spPr>
          <a:xfrm>
            <a:off x="7247890" y="252412"/>
            <a:ext cx="4944110" cy="6353175"/>
          </a:xfrm>
          <a:prstGeom prst="rect">
            <a:avLst/>
          </a:prstGeom>
          <a:noFill/>
        </p:spPr>
      </p:pic>
    </p:spTree>
    <p:extLst>
      <p:ext uri="{BB962C8B-B14F-4D97-AF65-F5344CB8AC3E}">
        <p14:creationId xmlns:p14="http://schemas.microsoft.com/office/powerpoint/2010/main" val="4285183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UROfusion_content_empt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983432" y="192515"/>
            <a:ext cx="9451776" cy="457200"/>
          </a:xfrm>
        </p:spPr>
        <p:txBody>
          <a:bodyPr>
            <a:noAutofit/>
          </a:bodyPr>
          <a:lstStyle>
            <a:lvl1pPr algn="l">
              <a:lnSpc>
                <a:spcPts val="2400"/>
              </a:lnSpc>
              <a:defRPr sz="2800" b="1">
                <a:solidFill>
                  <a:schemeClr val="tx2"/>
                </a:solidFill>
                <a:latin typeface="+mn-lt"/>
                <a:cs typeface="Arial" panose="020B0604020202020204" pitchFamily="34" charset="0"/>
              </a:defRPr>
            </a:lvl1pPr>
          </a:lstStyle>
          <a:p>
            <a:r>
              <a:rPr lang="en-US" dirty="0"/>
              <a:t>Click to edit Master title style</a:t>
            </a:r>
            <a:endParaRPr lang="en-GB" dirty="0"/>
          </a:p>
        </p:txBody>
      </p:sp>
      <p:sp>
        <p:nvSpPr>
          <p:cNvPr id="8" name="Footer Placeholder 7"/>
          <p:cNvSpPr>
            <a:spLocks noGrp="1"/>
          </p:cNvSpPr>
          <p:nvPr>
            <p:ph type="ftr" sz="quarter" idx="11"/>
          </p:nvPr>
        </p:nvSpPr>
        <p:spPr>
          <a:xfrm>
            <a:off x="825624" y="6555770"/>
            <a:ext cx="3470176" cy="329614"/>
          </a:xfrm>
          <a:prstGeom prst="rect">
            <a:avLst/>
          </a:prstGeom>
        </p:spPr>
        <p:txBody>
          <a:bodyPr anchor="t"/>
          <a:lstStyle>
            <a:lvl1pPr>
              <a:defRPr sz="1200">
                <a:solidFill>
                  <a:schemeClr val="bg1"/>
                </a:solidFill>
              </a:defRPr>
            </a:lvl1pPr>
          </a:lstStyle>
          <a:p>
            <a:r>
              <a:rPr lang="en-US">
                <a:solidFill>
                  <a:prstClr val="white"/>
                </a:solidFill>
              </a:rPr>
              <a:t>C.Sozzi | PSD management meeting | WPSA report | 20-10-2026</a:t>
            </a:r>
            <a:endParaRPr lang="en-GB" dirty="0">
              <a:solidFill>
                <a:prstClr val="white"/>
              </a:solidFill>
            </a:endParaRP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a:t>
            </a:fld>
            <a:endParaRPr lang="en-GB" dirty="0">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0CFE93D-B60A-5519-67CA-2FB5FDAACE49}"/>
              </a:ext>
            </a:extLst>
          </p:cNvPr>
          <p:cNvPicPr>
            <a:picLocks noChangeAspect="1"/>
          </p:cNvPicPr>
          <p:nvPr userDrawn="1"/>
        </p:nvPicPr>
        <p:blipFill>
          <a:blip r:embed="rId3" cstate="email">
            <a:alphaModFix amt="65000"/>
            <a:extLst>
              <a:ext uri="{28A0092B-C50C-407E-A947-70E740481C1C}">
                <a14:useLocalDpi xmlns:a14="http://schemas.microsoft.com/office/drawing/2010/main"/>
              </a:ext>
            </a:extLst>
          </a:blip>
          <a:srcRect/>
          <a:stretch>
            <a:fillRect/>
          </a:stretch>
        </p:blipFill>
        <p:spPr>
          <a:xfrm>
            <a:off x="7247890" y="252412"/>
            <a:ext cx="4944110" cy="6353175"/>
          </a:xfrm>
          <a:prstGeom prst="rect">
            <a:avLst/>
          </a:prstGeom>
          <a:noFill/>
        </p:spPr>
      </p:pic>
    </p:spTree>
    <p:extLst>
      <p:ext uri="{BB962C8B-B14F-4D97-AF65-F5344CB8AC3E}">
        <p14:creationId xmlns:p14="http://schemas.microsoft.com/office/powerpoint/2010/main" val="1696459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UROfusion_Value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0CFE93D-B60A-5519-67CA-2FB5FDAACE49}"/>
              </a:ext>
            </a:extLst>
          </p:cNvPr>
          <p:cNvPicPr>
            <a:picLocks noChangeAspect="1"/>
          </p:cNvPicPr>
          <p:nvPr userDrawn="1"/>
        </p:nvPicPr>
        <p:blipFill>
          <a:blip r:embed="rId2" cstate="email">
            <a:alphaModFix amt="65000"/>
            <a:extLst>
              <a:ext uri="{28A0092B-C50C-407E-A947-70E740481C1C}">
                <a14:useLocalDpi xmlns:a14="http://schemas.microsoft.com/office/drawing/2010/main"/>
              </a:ext>
            </a:extLst>
          </a:blip>
          <a:srcRect/>
          <a:stretch>
            <a:fillRect/>
          </a:stretch>
        </p:blipFill>
        <p:spPr>
          <a:xfrm>
            <a:off x="7247890" y="252412"/>
            <a:ext cx="4944110" cy="6353175"/>
          </a:xfrm>
          <a:prstGeom prst="rect">
            <a:avLst/>
          </a:prstGeom>
          <a:noFill/>
        </p:spPr>
      </p:pic>
      <p:sp>
        <p:nvSpPr>
          <p:cNvPr id="5" name="Rectangle 4">
            <a:extLst>
              <a:ext uri="{FF2B5EF4-FFF2-40B4-BE49-F238E27FC236}">
                <a16:creationId xmlns:a16="http://schemas.microsoft.com/office/drawing/2014/main" id="{A136BB05-CDE1-71D8-95B1-3A5C6CD699AD}"/>
              </a:ext>
            </a:extLst>
          </p:cNvPr>
          <p:cNvSpPr/>
          <p:nvPr userDrawn="1"/>
        </p:nvSpPr>
        <p:spPr>
          <a:xfrm>
            <a:off x="6408751" y="2146852"/>
            <a:ext cx="2170706" cy="161411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55464233-290E-F450-429D-1C58FA6BE3BA}"/>
              </a:ext>
            </a:extLst>
          </p:cNvPr>
          <p:cNvSpPr/>
          <p:nvPr userDrawn="1"/>
        </p:nvSpPr>
        <p:spPr>
          <a:xfrm>
            <a:off x="9129423" y="1957346"/>
            <a:ext cx="2170706" cy="187518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hasCustomPrompt="1"/>
          </p:nvPr>
        </p:nvSpPr>
        <p:spPr>
          <a:xfrm>
            <a:off x="983432" y="192515"/>
            <a:ext cx="9451776" cy="457200"/>
          </a:xfrm>
        </p:spPr>
        <p:txBody>
          <a:bodyPr>
            <a:noAutofit/>
          </a:bodyPr>
          <a:lstStyle>
            <a:lvl1pPr algn="l">
              <a:lnSpc>
                <a:spcPts val="2400"/>
              </a:lnSpc>
              <a:defRPr sz="2800" b="1">
                <a:solidFill>
                  <a:schemeClr val="tx2"/>
                </a:solidFill>
                <a:latin typeface="+mn-lt"/>
                <a:cs typeface="Arial" panose="020B0604020202020204" pitchFamily="34" charset="0"/>
              </a:defRPr>
            </a:lvl1pPr>
          </a:lstStyle>
          <a:p>
            <a:r>
              <a:rPr lang="en-US" dirty="0"/>
              <a:t>EUROfusion Values</a:t>
            </a:r>
            <a:endParaRPr lang="en-GB" dirty="0"/>
          </a:p>
        </p:txBody>
      </p:sp>
      <p:sp>
        <p:nvSpPr>
          <p:cNvPr id="8" name="Footer Placeholder 7"/>
          <p:cNvSpPr>
            <a:spLocks noGrp="1"/>
          </p:cNvSpPr>
          <p:nvPr>
            <p:ph type="ftr" sz="quarter" idx="11"/>
          </p:nvPr>
        </p:nvSpPr>
        <p:spPr>
          <a:xfrm>
            <a:off x="825624" y="6555770"/>
            <a:ext cx="3470176" cy="329614"/>
          </a:xfrm>
          <a:prstGeom prst="rect">
            <a:avLst/>
          </a:prstGeom>
        </p:spPr>
        <p:txBody>
          <a:bodyPr anchor="t"/>
          <a:lstStyle>
            <a:lvl1pPr>
              <a:defRPr sz="1200">
                <a:solidFill>
                  <a:schemeClr val="bg1"/>
                </a:solidFill>
              </a:defRPr>
            </a:lvl1pPr>
          </a:lstStyle>
          <a:p>
            <a:r>
              <a:rPr lang="en-US">
                <a:solidFill>
                  <a:prstClr val="white"/>
                </a:solidFill>
              </a:rPr>
              <a:t>C.Sozzi | PSD management meeting | WPSA report | 20-10-2026</a:t>
            </a:r>
            <a:endParaRPr lang="en-GB" dirty="0">
              <a:solidFill>
                <a:prstClr val="white"/>
              </a:solidFill>
            </a:endParaRP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a:t>
            </a:fld>
            <a:endParaRPr lang="en-GB" dirty="0">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8D0878B-E5A6-2FA4-87BE-E46364DC8E55}"/>
              </a:ext>
            </a:extLst>
          </p:cNvPr>
          <p:cNvPicPr>
            <a:picLocks noChangeAspect="1"/>
          </p:cNvPicPr>
          <p:nvPr userDrawn="1"/>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414" y="979851"/>
            <a:ext cx="12181172" cy="5577840"/>
          </a:xfrm>
          <a:prstGeom prst="rect">
            <a:avLst/>
          </a:prstGeom>
        </p:spPr>
      </p:pic>
    </p:spTree>
    <p:extLst>
      <p:ext uri="{BB962C8B-B14F-4D97-AF65-F5344CB8AC3E}">
        <p14:creationId xmlns:p14="http://schemas.microsoft.com/office/powerpoint/2010/main" val="1308084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14400" y="2130428"/>
            <a:ext cx="1036320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828800" y="3886200"/>
            <a:ext cx="8534400" cy="1752600"/>
          </a:xfrm>
        </p:spPr>
        <p:txBody>
          <a:bodyPr/>
          <a:lstStyle>
            <a:lvl1pPr marL="0" indent="0" algn="ctr">
              <a:buNone/>
              <a:defRPr/>
            </a:lvl1pPr>
            <a:lvl2pPr marL="371475" indent="0" algn="ctr">
              <a:buNone/>
              <a:defRPr/>
            </a:lvl2pPr>
            <a:lvl3pPr marL="742950" indent="0" algn="ctr">
              <a:buNone/>
              <a:defRPr/>
            </a:lvl3pPr>
            <a:lvl4pPr marL="1114425" indent="0" algn="ctr">
              <a:buNone/>
              <a:defRPr/>
            </a:lvl4pPr>
            <a:lvl5pPr marL="1485900" indent="0" algn="ctr">
              <a:buNone/>
              <a:defRPr/>
            </a:lvl5pPr>
            <a:lvl6pPr marL="1857375" indent="0" algn="ctr">
              <a:buNone/>
              <a:defRPr/>
            </a:lvl6pPr>
            <a:lvl7pPr marL="2228850" indent="0" algn="ctr">
              <a:buNone/>
              <a:defRPr/>
            </a:lvl7pPr>
            <a:lvl8pPr marL="2600325" indent="0" algn="ctr">
              <a:buNone/>
              <a:defRPr/>
            </a:lvl8pPr>
            <a:lvl9pPr marL="2971800" indent="0" algn="ctr">
              <a:buNone/>
              <a:defRPr/>
            </a:lvl9pPr>
          </a:lstStyle>
          <a:p>
            <a:r>
              <a:rPr lang="ja-JP" altLang="en-US"/>
              <a:t>マスタ サブタイトルの書式設定</a:t>
            </a:r>
          </a:p>
        </p:txBody>
      </p:sp>
      <p:sp>
        <p:nvSpPr>
          <p:cNvPr id="4" name="Footer Placeholder 5">
            <a:extLst>
              <a:ext uri="{FF2B5EF4-FFF2-40B4-BE49-F238E27FC236}">
                <a16:creationId xmlns:a16="http://schemas.microsoft.com/office/drawing/2014/main" id="{7E051473-5095-E833-BD12-A91FB7858F28}"/>
              </a:ext>
            </a:extLst>
          </p:cNvPr>
          <p:cNvSpPr>
            <a:spLocks noGrp="1" noChangeArrowheads="1"/>
          </p:cNvSpPr>
          <p:nvPr>
            <p:ph type="ftr" sz="quarter" idx="3"/>
          </p:nvPr>
        </p:nvSpPr>
        <p:spPr>
          <a:xfrm>
            <a:off x="10084891" y="6589862"/>
            <a:ext cx="2107109" cy="268139"/>
          </a:xfrm>
          <a:prstGeom prst="rect">
            <a:avLst/>
          </a:prstGeom>
          <a:ln/>
        </p:spPr>
        <p:txBody>
          <a:bodyPr/>
          <a:lstStyle>
            <a:lvl1pPr algn="ctr">
              <a:defRPr sz="1100">
                <a:latin typeface="Helvetica" pitchFamily="2" charset="0"/>
              </a:defRPr>
            </a:lvl1pPr>
          </a:lstStyle>
          <a:p>
            <a:pPr>
              <a:defRPr/>
            </a:pPr>
            <a:r>
              <a:rPr lang="en-US" altLang="ja-JP"/>
              <a:t>C.Sozzi | PSD management meeting | WPSA report | 20-10-2026</a:t>
            </a:r>
            <a:endParaRPr lang="en-US" altLang="ja-JP" dirty="0"/>
          </a:p>
        </p:txBody>
      </p:sp>
    </p:spTree>
    <p:extLst>
      <p:ext uri="{BB962C8B-B14F-4D97-AF65-F5344CB8AC3E}">
        <p14:creationId xmlns:p14="http://schemas.microsoft.com/office/powerpoint/2010/main" val="3191651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2F9A802E-3FBA-4DE9-9073-A590F2DC3D1A}"/>
              </a:ext>
            </a:extLst>
          </p:cNvPr>
          <p:cNvSpPr>
            <a:spLocks noGrp="1"/>
          </p:cNvSpPr>
          <p:nvPr>
            <p:ph type="title"/>
          </p:nvPr>
        </p:nvSpPr>
        <p:spPr>
          <a:xfrm>
            <a:off x="3049692" y="63029"/>
            <a:ext cx="8658622" cy="578868"/>
          </a:xfrm>
        </p:spPr>
        <p:txBody>
          <a:bodyPr/>
          <a:lstStyle/>
          <a:p>
            <a:r>
              <a:rPr kumimoji="1" lang="ja-JP" altLang="en-US" dirty="0"/>
              <a:t>マスター タイトルの書式設定</a:t>
            </a:r>
          </a:p>
        </p:txBody>
      </p:sp>
      <p:sp>
        <p:nvSpPr>
          <p:cNvPr id="2" name="Footer Placeholder 5">
            <a:extLst>
              <a:ext uri="{FF2B5EF4-FFF2-40B4-BE49-F238E27FC236}">
                <a16:creationId xmlns:a16="http://schemas.microsoft.com/office/drawing/2014/main" id="{E1785E38-4EE1-DC37-B1B4-1B21FE43C530}"/>
              </a:ext>
            </a:extLst>
          </p:cNvPr>
          <p:cNvSpPr>
            <a:spLocks noGrp="1" noChangeArrowheads="1"/>
          </p:cNvSpPr>
          <p:nvPr>
            <p:ph type="ftr" sz="quarter" idx="11"/>
          </p:nvPr>
        </p:nvSpPr>
        <p:spPr>
          <a:xfrm>
            <a:off x="10510823" y="6589862"/>
            <a:ext cx="1681177" cy="268139"/>
          </a:xfrm>
          <a:prstGeom prst="rect">
            <a:avLst/>
          </a:prstGeom>
          <a:ln/>
        </p:spPr>
        <p:txBody>
          <a:bodyPr/>
          <a:lstStyle>
            <a:lvl1pPr algn="ctr">
              <a:defRPr sz="1100">
                <a:latin typeface="Helvetica" pitchFamily="2" charset="0"/>
              </a:defRPr>
            </a:lvl1pPr>
          </a:lstStyle>
          <a:p>
            <a:pPr>
              <a:defRPr/>
            </a:pPr>
            <a:r>
              <a:rPr lang="en-US" altLang="ja-JP"/>
              <a:t>C.Sozzi | PSD management meeting | WPSA report | 20-10-2026</a:t>
            </a:r>
            <a:endParaRPr lang="en-US" altLang="ja-JP" dirty="0"/>
          </a:p>
        </p:txBody>
      </p:sp>
    </p:spTree>
    <p:extLst>
      <p:ext uri="{BB962C8B-B14F-4D97-AF65-F5344CB8AC3E}">
        <p14:creationId xmlns:p14="http://schemas.microsoft.com/office/powerpoint/2010/main" val="1747715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Footer Placeholder 5">
            <a:extLst>
              <a:ext uri="{FF2B5EF4-FFF2-40B4-BE49-F238E27FC236}">
                <a16:creationId xmlns:a16="http://schemas.microsoft.com/office/drawing/2014/main" id="{B592B705-A0B3-31AF-DCC9-F26E3714D697}"/>
              </a:ext>
            </a:extLst>
          </p:cNvPr>
          <p:cNvSpPr>
            <a:spLocks noGrp="1" noChangeArrowheads="1"/>
          </p:cNvSpPr>
          <p:nvPr>
            <p:ph type="ftr" sz="quarter" idx="3"/>
          </p:nvPr>
        </p:nvSpPr>
        <p:spPr>
          <a:xfrm>
            <a:off x="10084891" y="6589862"/>
            <a:ext cx="2107109" cy="268139"/>
          </a:xfrm>
          <a:prstGeom prst="rect">
            <a:avLst/>
          </a:prstGeom>
          <a:ln/>
        </p:spPr>
        <p:txBody>
          <a:bodyPr/>
          <a:lstStyle>
            <a:lvl1pPr algn="ctr">
              <a:defRPr sz="1100">
                <a:latin typeface="Helvetica" pitchFamily="2" charset="0"/>
              </a:defRPr>
            </a:lvl1pPr>
          </a:lstStyle>
          <a:p>
            <a:pPr>
              <a:defRPr/>
            </a:pPr>
            <a:r>
              <a:rPr lang="en-US" altLang="ja-JP"/>
              <a:t>C.Sozzi | PSD management meeting | WPSA report | 20-10-2026</a:t>
            </a:r>
            <a:endParaRPr lang="en-US" altLang="ja-JP" dirty="0"/>
          </a:p>
        </p:txBody>
      </p:sp>
    </p:spTree>
    <p:extLst>
      <p:ext uri="{BB962C8B-B14F-4D97-AF65-F5344CB8AC3E}">
        <p14:creationId xmlns:p14="http://schemas.microsoft.com/office/powerpoint/2010/main" val="18986499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Footer Placeholder 5">
            <a:extLst>
              <a:ext uri="{FF2B5EF4-FFF2-40B4-BE49-F238E27FC236}">
                <a16:creationId xmlns:a16="http://schemas.microsoft.com/office/drawing/2014/main" id="{27248F38-1AE5-2BB0-C3FE-747625C70E44}"/>
              </a:ext>
            </a:extLst>
          </p:cNvPr>
          <p:cNvSpPr>
            <a:spLocks noGrp="1" noChangeArrowheads="1"/>
          </p:cNvSpPr>
          <p:nvPr>
            <p:ph type="ftr" sz="quarter" idx="3"/>
          </p:nvPr>
        </p:nvSpPr>
        <p:spPr>
          <a:xfrm>
            <a:off x="10084891" y="6589862"/>
            <a:ext cx="2107109" cy="268139"/>
          </a:xfrm>
          <a:prstGeom prst="rect">
            <a:avLst/>
          </a:prstGeom>
          <a:ln/>
        </p:spPr>
        <p:txBody>
          <a:bodyPr/>
          <a:lstStyle>
            <a:lvl1pPr algn="ctr">
              <a:defRPr sz="1100">
                <a:latin typeface="Helvetica" pitchFamily="2" charset="0"/>
              </a:defRPr>
            </a:lvl1pPr>
          </a:lstStyle>
          <a:p>
            <a:pPr>
              <a:defRPr/>
            </a:pPr>
            <a:r>
              <a:rPr lang="en-US" altLang="ja-JP"/>
              <a:t>C.Sozzi | PSD management meeting | WPSA report | 20-10-2026</a:t>
            </a:r>
            <a:endParaRPr lang="en-US" altLang="ja-JP" dirty="0"/>
          </a:p>
        </p:txBody>
      </p:sp>
    </p:spTree>
    <p:extLst>
      <p:ext uri="{BB962C8B-B14F-4D97-AF65-F5344CB8AC3E}">
        <p14:creationId xmlns:p14="http://schemas.microsoft.com/office/powerpoint/2010/main" val="398789877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6.jpeg"/><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4"/>
          </p:nvPr>
        </p:nvSpPr>
        <p:spPr>
          <a:xfrm>
            <a:off x="10848528" y="6356353"/>
            <a:ext cx="733872" cy="365125"/>
          </a:xfrm>
          <a:prstGeom prst="rect">
            <a:avLst/>
          </a:prstGeom>
        </p:spPr>
        <p:txBody>
          <a:bodyPr vert="horz" lIns="91440" tIns="45720" rIns="91440" bIns="45720" rtlCol="0" anchor="ctr"/>
          <a:lstStyle>
            <a:lvl1pPr algn="r">
              <a:defRPr sz="1000">
                <a:solidFill>
                  <a:schemeClr val="tx1">
                    <a:tint val="75000"/>
                  </a:schemeClr>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A6D9FA1-99C7-4910-8E32-B85D378B0060}" type="slidenum">
              <a:rPr kumimoji="0" lang="en-GB" sz="10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402646876"/>
      </p:ext>
    </p:extLst>
  </p:cSld>
  <p:clrMap bg1="lt1" tx1="dk1" bg2="lt2" tx2="dk2" accent1="accent1" accent2="accent2" accent3="accent3" accent4="accent4" accent5="accent5" accent6="accent6" hlink="hlink" folHlink="folHlink"/>
  <p:sldLayoutIdLst>
    <p:sldLayoutId id="2147483658" r:id="rId1"/>
    <p:sldLayoutId id="2147483663" r:id="rId2"/>
    <p:sldLayoutId id="2147483664" r:id="rId3"/>
    <p:sldLayoutId id="2147483669" r:id="rId4"/>
  </p:sldLayoutIdLst>
  <p:hf hd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994117" y="113831"/>
            <a:ext cx="8658622" cy="58308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ja-JP" altLang="en-US" dirty="0"/>
              <a:t>マスタ</a:t>
            </a:r>
            <a:r>
              <a:rPr lang="en-US" altLang="ja-JP" dirty="0"/>
              <a:t> </a:t>
            </a:r>
            <a:r>
              <a:rPr lang="ja-JP" altLang="en-US" dirty="0"/>
              <a:t>タイトルの書式設定</a:t>
            </a:r>
          </a:p>
        </p:txBody>
      </p:sp>
      <p:sp>
        <p:nvSpPr>
          <p:cNvPr id="1027" name="Rectangle 3"/>
          <p:cNvSpPr>
            <a:spLocks noGrp="1" noChangeArrowheads="1"/>
          </p:cNvSpPr>
          <p:nvPr>
            <p:ph type="body" idx="1"/>
          </p:nvPr>
        </p:nvSpPr>
        <p:spPr bwMode="auto">
          <a:xfrm>
            <a:off x="609600" y="1600203"/>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a:t>マスタ</a:t>
            </a:r>
            <a:r>
              <a:rPr lang="en-US" altLang="ja-JP"/>
              <a:t> </a:t>
            </a:r>
            <a:r>
              <a:rPr lang="ja-JP" altLang="en-US"/>
              <a:t>テキストの書式設定</a:t>
            </a:r>
            <a:endParaRPr lang="en-US" altLang="ja-JP"/>
          </a:p>
          <a:p>
            <a:pPr lvl="1"/>
            <a:r>
              <a:rPr lang="ja-JP" altLang="en-US"/>
              <a:t>第</a:t>
            </a:r>
            <a:r>
              <a:rPr lang="en-US" altLang="ja-JP"/>
              <a:t> 2 </a:t>
            </a:r>
            <a:r>
              <a:rPr lang="ja-JP" altLang="en-US"/>
              <a:t>レベル</a:t>
            </a:r>
            <a:endParaRPr lang="en-US" altLang="ja-JP"/>
          </a:p>
          <a:p>
            <a:pPr lvl="2"/>
            <a:r>
              <a:rPr lang="ja-JP" altLang="en-US"/>
              <a:t>第</a:t>
            </a:r>
            <a:r>
              <a:rPr lang="en-US" altLang="ja-JP"/>
              <a:t> 3 </a:t>
            </a:r>
            <a:r>
              <a:rPr lang="ja-JP" altLang="en-US"/>
              <a:t>レベル</a:t>
            </a:r>
            <a:endParaRPr lang="en-US" altLang="ja-JP"/>
          </a:p>
          <a:p>
            <a:pPr lvl="3"/>
            <a:r>
              <a:rPr lang="ja-JP" altLang="en-US"/>
              <a:t>第</a:t>
            </a:r>
            <a:r>
              <a:rPr lang="en-US" altLang="ja-JP"/>
              <a:t> 4 </a:t>
            </a:r>
            <a:r>
              <a:rPr lang="ja-JP" altLang="en-US"/>
              <a:t>レベル</a:t>
            </a:r>
            <a:endParaRPr lang="en-US" altLang="ja-JP"/>
          </a:p>
          <a:p>
            <a:pPr lvl="4"/>
            <a:r>
              <a:rPr lang="ja-JP" altLang="en-US"/>
              <a:t>第</a:t>
            </a:r>
            <a:r>
              <a:rPr lang="en-US" altLang="ja-JP"/>
              <a:t> 5 </a:t>
            </a:r>
            <a:r>
              <a:rPr lang="ja-JP" altLang="en-US"/>
              <a:t>レベル</a:t>
            </a:r>
          </a:p>
        </p:txBody>
      </p:sp>
      <p:sp>
        <p:nvSpPr>
          <p:cNvPr id="1030" name="Rectangle 6"/>
          <p:cNvSpPr>
            <a:spLocks noGrp="1" noChangeArrowheads="1"/>
          </p:cNvSpPr>
          <p:nvPr>
            <p:ph type="sldNum" sz="quarter" idx="4"/>
          </p:nvPr>
        </p:nvSpPr>
        <p:spPr bwMode="auto">
          <a:xfrm>
            <a:off x="11582400" y="0"/>
            <a:ext cx="609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138">
                <a:latin typeface="Arial" pitchFamily="-109" charset="0"/>
                <a:ea typeface="ＭＳ Ｐゴシック" pitchFamily="-109" charset="-128"/>
                <a:cs typeface="ＭＳ Ｐゴシック" pitchFamily="-109" charset="-128"/>
              </a:defRPr>
            </a:lvl1pPr>
          </a:lstStyle>
          <a:p>
            <a:pPr>
              <a:defRPr/>
            </a:pPr>
            <a:fld id="{CD56B619-E022-2C49-874A-309A90B8466C}" type="slidenum">
              <a:rPr lang="en-US" altLang="ja-JP"/>
              <a:pPr>
                <a:defRPr/>
              </a:pPr>
              <a:t>‹#›</a:t>
            </a:fld>
            <a:endParaRPr lang="en-US" altLang="ja-JP" dirty="0"/>
          </a:p>
        </p:txBody>
      </p:sp>
      <p:grpSp>
        <p:nvGrpSpPr>
          <p:cNvPr id="1031" name="図形グループ 10"/>
          <p:cNvGrpSpPr>
            <a:grpSpLocks/>
          </p:cNvGrpSpPr>
          <p:nvPr userDrawn="1"/>
        </p:nvGrpSpPr>
        <p:grpSpPr bwMode="auto">
          <a:xfrm>
            <a:off x="0" y="647701"/>
            <a:ext cx="12098215" cy="139700"/>
            <a:chOff x="0" y="727954"/>
            <a:chExt cx="9829800" cy="139700"/>
          </a:xfrm>
        </p:grpSpPr>
        <p:sp>
          <p:nvSpPr>
            <p:cNvPr id="7" name="Rectangle 5"/>
            <p:cNvSpPr>
              <a:spLocks noChangeArrowheads="1"/>
            </p:cNvSpPr>
            <p:nvPr/>
          </p:nvSpPr>
          <p:spPr bwMode="gray">
            <a:xfrm>
              <a:off x="0" y="777166"/>
              <a:ext cx="9772650" cy="90488"/>
            </a:xfrm>
            <a:prstGeom prst="rect">
              <a:avLst/>
            </a:prstGeom>
            <a:gradFill rotWithShape="0">
              <a:gsLst>
                <a:gs pos="0">
                  <a:srgbClr val="858585"/>
                </a:gs>
                <a:gs pos="100000">
                  <a:schemeClr val="bg1"/>
                </a:gs>
              </a:gsLst>
              <a:lin ang="0" scaled="1"/>
            </a:gradFill>
            <a:ln w="9525">
              <a:noFill/>
              <a:miter lim="800000"/>
              <a:headEnd/>
              <a:tailEnd/>
            </a:ln>
          </p:spPr>
          <p:txBody>
            <a:bodyPr wrap="none" lIns="96323" tIns="48161" rIns="96323" bIns="48161" anchor="ctr">
              <a:prstTxWarp prst="textNoShape">
                <a:avLst/>
              </a:prstTxWarp>
            </a:bodyPr>
            <a:lstStyle/>
            <a:p>
              <a:pPr algn="ctr">
                <a:defRPr/>
              </a:pPr>
              <a:endParaRPr lang="en-US" altLang="ja-JP" sz="2031" dirty="0">
                <a:latin typeface="ＭＳ Ｐゴシック" pitchFamily="-109" charset="-128"/>
                <a:ea typeface="ＭＳ Ｐゴシック" pitchFamily="-109" charset="-128"/>
                <a:cs typeface="ＭＳ Ｐゴシック" pitchFamily="-109" charset="-128"/>
              </a:endParaRPr>
            </a:p>
          </p:txBody>
        </p:sp>
        <p:sp>
          <p:nvSpPr>
            <p:cNvPr id="8" name="Rectangle 6"/>
            <p:cNvSpPr>
              <a:spLocks noChangeArrowheads="1"/>
            </p:cNvSpPr>
            <p:nvPr/>
          </p:nvSpPr>
          <p:spPr bwMode="gray">
            <a:xfrm>
              <a:off x="0" y="727954"/>
              <a:ext cx="9829800" cy="90487"/>
            </a:xfrm>
            <a:prstGeom prst="rect">
              <a:avLst/>
            </a:prstGeom>
            <a:gradFill rotWithShape="0">
              <a:gsLst>
                <a:gs pos="0">
                  <a:srgbClr val="0705FF"/>
                </a:gs>
                <a:gs pos="100000">
                  <a:schemeClr val="bg1"/>
                </a:gs>
              </a:gsLst>
              <a:lin ang="0" scaled="1"/>
            </a:gradFill>
            <a:ln w="9525">
              <a:noFill/>
              <a:miter lim="800000"/>
              <a:headEnd/>
              <a:tailEnd/>
            </a:ln>
          </p:spPr>
          <p:txBody>
            <a:bodyPr wrap="none" lIns="96323" tIns="48161" rIns="96323" bIns="48161" anchor="ctr">
              <a:prstTxWarp prst="textNoShape">
                <a:avLst/>
              </a:prstTxWarp>
            </a:bodyPr>
            <a:lstStyle/>
            <a:p>
              <a:pPr algn="ctr">
                <a:defRPr/>
              </a:pPr>
              <a:endParaRPr lang="en-US" altLang="ja-JP" sz="2031" dirty="0">
                <a:latin typeface="ＭＳ Ｐゴシック" pitchFamily="-109" charset="-128"/>
                <a:ea typeface="ＭＳ Ｐゴシック" pitchFamily="-109" charset="-128"/>
                <a:cs typeface="ＭＳ Ｐゴシック" pitchFamily="-109" charset="-128"/>
              </a:endParaRPr>
            </a:p>
          </p:txBody>
        </p:sp>
      </p:grpSp>
      <p:pic>
        <p:nvPicPr>
          <p:cNvPr id="1032" name="Picture 10" descr="logo6"/>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2" y="-3174"/>
            <a:ext cx="3046047" cy="650875"/>
          </a:xfrm>
          <a:prstGeom prst="rect">
            <a:avLst/>
          </a:prstGeom>
          <a:noFill/>
          <a:ln w="9525">
            <a:noFill/>
            <a:miter lim="800000"/>
            <a:headEnd/>
            <a:tailEnd/>
          </a:ln>
        </p:spPr>
      </p:pic>
      <p:sp>
        <p:nvSpPr>
          <p:cNvPr id="2" name="Footer Placeholder 5">
            <a:extLst>
              <a:ext uri="{FF2B5EF4-FFF2-40B4-BE49-F238E27FC236}">
                <a16:creationId xmlns:a16="http://schemas.microsoft.com/office/drawing/2014/main" id="{F80000BD-5FC7-AF57-CECA-1EA9E0A4F90B}"/>
              </a:ext>
            </a:extLst>
          </p:cNvPr>
          <p:cNvSpPr>
            <a:spLocks noGrp="1" noChangeArrowheads="1"/>
          </p:cNvSpPr>
          <p:nvPr>
            <p:ph type="ftr" sz="quarter" idx="3"/>
          </p:nvPr>
        </p:nvSpPr>
        <p:spPr>
          <a:xfrm>
            <a:off x="10084891" y="6589862"/>
            <a:ext cx="2107109" cy="268139"/>
          </a:xfrm>
          <a:prstGeom prst="rect">
            <a:avLst/>
          </a:prstGeom>
          <a:ln/>
        </p:spPr>
        <p:txBody>
          <a:bodyPr/>
          <a:lstStyle>
            <a:lvl1pPr algn="ctr">
              <a:defRPr sz="1100">
                <a:latin typeface="Helvetica" pitchFamily="2" charset="0"/>
              </a:defRPr>
            </a:lvl1pPr>
          </a:lstStyle>
          <a:p>
            <a:pPr>
              <a:defRPr/>
            </a:pPr>
            <a:r>
              <a:rPr lang="en-US" altLang="ja-JP"/>
              <a:t>C.Sozzi | PSD management meeting | WPSA report | 20-10-2026</a:t>
            </a:r>
            <a:endParaRPr lang="en-US" altLang="ja-JP" dirty="0"/>
          </a:p>
        </p:txBody>
      </p:sp>
    </p:spTree>
    <p:extLst>
      <p:ext uri="{BB962C8B-B14F-4D97-AF65-F5344CB8AC3E}">
        <p14:creationId xmlns:p14="http://schemas.microsoft.com/office/powerpoint/2010/main" val="1016228801"/>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Lst>
  <p:hf hdr="0" dt="0"/>
  <p:txStyles>
    <p:titleStyle>
      <a:lvl1pPr algn="l" rtl="0" eaLnBrk="0" fontAlgn="base" hangingPunct="0">
        <a:lnSpc>
          <a:spcPct val="90000"/>
        </a:lnSpc>
        <a:spcBef>
          <a:spcPct val="0"/>
        </a:spcBef>
        <a:spcAft>
          <a:spcPct val="0"/>
        </a:spcAft>
        <a:defRPr kumimoji="1" sz="1950" b="1">
          <a:solidFill>
            <a:srgbClr val="000090"/>
          </a:solidFill>
          <a:latin typeface="Arial"/>
          <a:ea typeface="+mj-ea"/>
          <a:cs typeface="Arial"/>
        </a:defRPr>
      </a:lvl1pPr>
      <a:lvl2pPr algn="ctr" rtl="0" eaLnBrk="0" fontAlgn="base" hangingPunct="0">
        <a:spcBef>
          <a:spcPct val="0"/>
        </a:spcBef>
        <a:spcAft>
          <a:spcPct val="0"/>
        </a:spcAft>
        <a:defRPr kumimoji="1" sz="3575">
          <a:solidFill>
            <a:schemeClr val="tx2"/>
          </a:solidFill>
          <a:latin typeface="Arial" pitchFamily="-97" charset="0"/>
          <a:ea typeface="ＭＳ Ｐゴシック" pitchFamily="-97" charset="-128"/>
          <a:cs typeface="ＭＳ Ｐゴシック" pitchFamily="-97" charset="-128"/>
        </a:defRPr>
      </a:lvl2pPr>
      <a:lvl3pPr algn="ctr" rtl="0" eaLnBrk="0" fontAlgn="base" hangingPunct="0">
        <a:spcBef>
          <a:spcPct val="0"/>
        </a:spcBef>
        <a:spcAft>
          <a:spcPct val="0"/>
        </a:spcAft>
        <a:defRPr kumimoji="1" sz="3575">
          <a:solidFill>
            <a:schemeClr val="tx2"/>
          </a:solidFill>
          <a:latin typeface="Arial" pitchFamily="-97" charset="0"/>
          <a:ea typeface="ＭＳ Ｐゴシック" pitchFamily="-97" charset="-128"/>
          <a:cs typeface="ＭＳ Ｐゴシック" pitchFamily="-97" charset="-128"/>
        </a:defRPr>
      </a:lvl3pPr>
      <a:lvl4pPr algn="ctr" rtl="0" eaLnBrk="0" fontAlgn="base" hangingPunct="0">
        <a:spcBef>
          <a:spcPct val="0"/>
        </a:spcBef>
        <a:spcAft>
          <a:spcPct val="0"/>
        </a:spcAft>
        <a:defRPr kumimoji="1" sz="3575">
          <a:solidFill>
            <a:schemeClr val="tx2"/>
          </a:solidFill>
          <a:latin typeface="Arial" pitchFamily="-97" charset="0"/>
          <a:ea typeface="ＭＳ Ｐゴシック" pitchFamily="-97" charset="-128"/>
          <a:cs typeface="ＭＳ Ｐゴシック" pitchFamily="-97" charset="-128"/>
        </a:defRPr>
      </a:lvl4pPr>
      <a:lvl5pPr algn="ctr" rtl="0" eaLnBrk="0" fontAlgn="base" hangingPunct="0">
        <a:spcBef>
          <a:spcPct val="0"/>
        </a:spcBef>
        <a:spcAft>
          <a:spcPct val="0"/>
        </a:spcAft>
        <a:defRPr kumimoji="1" sz="3575">
          <a:solidFill>
            <a:schemeClr val="tx2"/>
          </a:solidFill>
          <a:latin typeface="Arial" pitchFamily="-97" charset="0"/>
          <a:ea typeface="ＭＳ Ｐゴシック" pitchFamily="-97" charset="-128"/>
          <a:cs typeface="ＭＳ Ｐゴシック" pitchFamily="-97" charset="-128"/>
        </a:defRPr>
      </a:lvl5pPr>
      <a:lvl6pPr marL="371475" algn="ctr" rtl="0" fontAlgn="base">
        <a:spcBef>
          <a:spcPct val="0"/>
        </a:spcBef>
        <a:spcAft>
          <a:spcPct val="0"/>
        </a:spcAft>
        <a:defRPr kumimoji="1" sz="3575">
          <a:solidFill>
            <a:schemeClr val="tx2"/>
          </a:solidFill>
          <a:latin typeface="Arial" pitchFamily="-97" charset="0"/>
          <a:ea typeface="ＭＳ Ｐゴシック" pitchFamily="-97" charset="-128"/>
          <a:cs typeface="ＭＳ Ｐゴシック" pitchFamily="-97" charset="-128"/>
        </a:defRPr>
      </a:lvl6pPr>
      <a:lvl7pPr marL="742950" algn="ctr" rtl="0" fontAlgn="base">
        <a:spcBef>
          <a:spcPct val="0"/>
        </a:spcBef>
        <a:spcAft>
          <a:spcPct val="0"/>
        </a:spcAft>
        <a:defRPr kumimoji="1" sz="3575">
          <a:solidFill>
            <a:schemeClr val="tx2"/>
          </a:solidFill>
          <a:latin typeface="Arial" pitchFamily="-97" charset="0"/>
          <a:ea typeface="ＭＳ Ｐゴシック" pitchFamily="-97" charset="-128"/>
          <a:cs typeface="ＭＳ Ｐゴシック" pitchFamily="-97" charset="-128"/>
        </a:defRPr>
      </a:lvl7pPr>
      <a:lvl8pPr marL="1114425" algn="ctr" rtl="0" fontAlgn="base">
        <a:spcBef>
          <a:spcPct val="0"/>
        </a:spcBef>
        <a:spcAft>
          <a:spcPct val="0"/>
        </a:spcAft>
        <a:defRPr kumimoji="1" sz="3575">
          <a:solidFill>
            <a:schemeClr val="tx2"/>
          </a:solidFill>
          <a:latin typeface="Arial" pitchFamily="-97" charset="0"/>
          <a:ea typeface="ＭＳ Ｐゴシック" pitchFamily="-97" charset="-128"/>
          <a:cs typeface="ＭＳ Ｐゴシック" pitchFamily="-97" charset="-128"/>
        </a:defRPr>
      </a:lvl8pPr>
      <a:lvl9pPr marL="1485900" algn="ctr" rtl="0" fontAlgn="base">
        <a:spcBef>
          <a:spcPct val="0"/>
        </a:spcBef>
        <a:spcAft>
          <a:spcPct val="0"/>
        </a:spcAft>
        <a:defRPr kumimoji="1" sz="3575">
          <a:solidFill>
            <a:schemeClr val="tx2"/>
          </a:solidFill>
          <a:latin typeface="Arial" pitchFamily="-97" charset="0"/>
          <a:ea typeface="ＭＳ Ｐゴシック" pitchFamily="-97" charset="-128"/>
          <a:cs typeface="ＭＳ Ｐゴシック" pitchFamily="-97" charset="-128"/>
        </a:defRPr>
      </a:lvl9pPr>
    </p:titleStyle>
    <p:bodyStyle>
      <a:lvl1pPr marL="278606" indent="-278606" algn="l" rtl="0" eaLnBrk="0" fontAlgn="base" hangingPunct="0">
        <a:spcBef>
          <a:spcPct val="20000"/>
        </a:spcBef>
        <a:spcAft>
          <a:spcPct val="0"/>
        </a:spcAft>
        <a:buChar char="•"/>
        <a:defRPr kumimoji="1" sz="2600">
          <a:solidFill>
            <a:schemeClr val="tx1"/>
          </a:solidFill>
          <a:latin typeface="+mn-lt"/>
          <a:ea typeface="+mn-ea"/>
          <a:cs typeface="+mn-cs"/>
        </a:defRPr>
      </a:lvl1pPr>
      <a:lvl2pPr marL="603647" indent="-232172" algn="l" rtl="0" eaLnBrk="0" fontAlgn="base" hangingPunct="0">
        <a:spcBef>
          <a:spcPct val="20000"/>
        </a:spcBef>
        <a:spcAft>
          <a:spcPct val="0"/>
        </a:spcAft>
        <a:buChar char="–"/>
        <a:defRPr kumimoji="1" sz="2275">
          <a:solidFill>
            <a:schemeClr val="tx1"/>
          </a:solidFill>
          <a:latin typeface="+mn-lt"/>
          <a:ea typeface="+mn-ea"/>
        </a:defRPr>
      </a:lvl2pPr>
      <a:lvl3pPr marL="928688" indent="-185738" algn="l" rtl="0" eaLnBrk="0" fontAlgn="base" hangingPunct="0">
        <a:spcBef>
          <a:spcPct val="20000"/>
        </a:spcBef>
        <a:spcAft>
          <a:spcPct val="0"/>
        </a:spcAft>
        <a:buChar char="•"/>
        <a:defRPr kumimoji="1" sz="1950">
          <a:solidFill>
            <a:schemeClr val="tx1"/>
          </a:solidFill>
          <a:latin typeface="+mn-lt"/>
          <a:ea typeface="+mn-ea"/>
        </a:defRPr>
      </a:lvl3pPr>
      <a:lvl4pPr marL="1300163" indent="-185738" algn="l" rtl="0" eaLnBrk="0" fontAlgn="base" hangingPunct="0">
        <a:spcBef>
          <a:spcPct val="20000"/>
        </a:spcBef>
        <a:spcAft>
          <a:spcPct val="0"/>
        </a:spcAft>
        <a:buChar char="–"/>
        <a:defRPr kumimoji="1" sz="1625">
          <a:solidFill>
            <a:schemeClr val="tx1"/>
          </a:solidFill>
          <a:latin typeface="+mn-lt"/>
          <a:ea typeface="+mn-ea"/>
        </a:defRPr>
      </a:lvl4pPr>
      <a:lvl5pPr marL="1671638" indent="-185738" algn="l" rtl="0" eaLnBrk="0" fontAlgn="base" hangingPunct="0">
        <a:spcBef>
          <a:spcPct val="20000"/>
        </a:spcBef>
        <a:spcAft>
          <a:spcPct val="0"/>
        </a:spcAft>
        <a:buChar char="»"/>
        <a:defRPr kumimoji="1" sz="1625">
          <a:solidFill>
            <a:schemeClr val="tx1"/>
          </a:solidFill>
          <a:latin typeface="+mn-lt"/>
          <a:ea typeface="+mn-ea"/>
        </a:defRPr>
      </a:lvl5pPr>
      <a:lvl6pPr marL="2043113" indent="-185738" algn="l" rtl="0" fontAlgn="base">
        <a:spcBef>
          <a:spcPct val="20000"/>
        </a:spcBef>
        <a:spcAft>
          <a:spcPct val="0"/>
        </a:spcAft>
        <a:buChar char="»"/>
        <a:defRPr kumimoji="1" sz="1625">
          <a:solidFill>
            <a:schemeClr val="tx1"/>
          </a:solidFill>
          <a:latin typeface="+mn-lt"/>
          <a:ea typeface="+mn-ea"/>
        </a:defRPr>
      </a:lvl6pPr>
      <a:lvl7pPr marL="2414588" indent="-185738" algn="l" rtl="0" fontAlgn="base">
        <a:spcBef>
          <a:spcPct val="20000"/>
        </a:spcBef>
        <a:spcAft>
          <a:spcPct val="0"/>
        </a:spcAft>
        <a:buChar char="»"/>
        <a:defRPr kumimoji="1" sz="1625">
          <a:solidFill>
            <a:schemeClr val="tx1"/>
          </a:solidFill>
          <a:latin typeface="+mn-lt"/>
          <a:ea typeface="+mn-ea"/>
        </a:defRPr>
      </a:lvl7pPr>
      <a:lvl8pPr marL="2786063" indent="-185738" algn="l" rtl="0" fontAlgn="base">
        <a:spcBef>
          <a:spcPct val="20000"/>
        </a:spcBef>
        <a:spcAft>
          <a:spcPct val="0"/>
        </a:spcAft>
        <a:buChar char="»"/>
        <a:defRPr kumimoji="1" sz="1625">
          <a:solidFill>
            <a:schemeClr val="tx1"/>
          </a:solidFill>
          <a:latin typeface="+mn-lt"/>
          <a:ea typeface="+mn-ea"/>
        </a:defRPr>
      </a:lvl8pPr>
      <a:lvl9pPr marL="3157538" indent="-185738" algn="l" rtl="0" fontAlgn="base">
        <a:spcBef>
          <a:spcPct val="20000"/>
        </a:spcBef>
        <a:spcAft>
          <a:spcPct val="0"/>
        </a:spcAft>
        <a:buChar char="»"/>
        <a:defRPr kumimoji="1" sz="1625">
          <a:solidFill>
            <a:schemeClr val="tx1"/>
          </a:solidFill>
          <a:latin typeface="+mn-lt"/>
          <a:ea typeface="+mn-ea"/>
        </a:defRPr>
      </a:lvl9pPr>
    </p:bodyStyle>
    <p:otherStyle>
      <a:defPPr>
        <a:defRPr lang="ja-JP"/>
      </a:defPPr>
      <a:lvl1pPr marL="0" algn="l" defTabSz="371475" rtl="0" eaLnBrk="1" latinLnBrk="0" hangingPunct="1">
        <a:defRPr kumimoji="1" sz="1463" kern="1200">
          <a:solidFill>
            <a:schemeClr val="tx1"/>
          </a:solidFill>
          <a:latin typeface="+mn-lt"/>
          <a:ea typeface="+mn-ea"/>
          <a:cs typeface="+mn-cs"/>
        </a:defRPr>
      </a:lvl1pPr>
      <a:lvl2pPr marL="371475" algn="l" defTabSz="371475" rtl="0" eaLnBrk="1" latinLnBrk="0" hangingPunct="1">
        <a:defRPr kumimoji="1" sz="1463" kern="1200">
          <a:solidFill>
            <a:schemeClr val="tx1"/>
          </a:solidFill>
          <a:latin typeface="+mn-lt"/>
          <a:ea typeface="+mn-ea"/>
          <a:cs typeface="+mn-cs"/>
        </a:defRPr>
      </a:lvl2pPr>
      <a:lvl3pPr marL="742950" algn="l" defTabSz="371475" rtl="0" eaLnBrk="1" latinLnBrk="0" hangingPunct="1">
        <a:defRPr kumimoji="1" sz="1463" kern="1200">
          <a:solidFill>
            <a:schemeClr val="tx1"/>
          </a:solidFill>
          <a:latin typeface="+mn-lt"/>
          <a:ea typeface="+mn-ea"/>
          <a:cs typeface="+mn-cs"/>
        </a:defRPr>
      </a:lvl3pPr>
      <a:lvl4pPr marL="1114425" algn="l" defTabSz="371475" rtl="0" eaLnBrk="1" latinLnBrk="0" hangingPunct="1">
        <a:defRPr kumimoji="1" sz="1463" kern="1200">
          <a:solidFill>
            <a:schemeClr val="tx1"/>
          </a:solidFill>
          <a:latin typeface="+mn-lt"/>
          <a:ea typeface="+mn-ea"/>
          <a:cs typeface="+mn-cs"/>
        </a:defRPr>
      </a:lvl4pPr>
      <a:lvl5pPr marL="1485900" algn="l" defTabSz="371475" rtl="0" eaLnBrk="1" latinLnBrk="0" hangingPunct="1">
        <a:defRPr kumimoji="1" sz="1463" kern="1200">
          <a:solidFill>
            <a:schemeClr val="tx1"/>
          </a:solidFill>
          <a:latin typeface="+mn-lt"/>
          <a:ea typeface="+mn-ea"/>
          <a:cs typeface="+mn-cs"/>
        </a:defRPr>
      </a:lvl5pPr>
      <a:lvl6pPr marL="1857375" algn="l" defTabSz="371475" rtl="0" eaLnBrk="1" latinLnBrk="0" hangingPunct="1">
        <a:defRPr kumimoji="1" sz="1463" kern="1200">
          <a:solidFill>
            <a:schemeClr val="tx1"/>
          </a:solidFill>
          <a:latin typeface="+mn-lt"/>
          <a:ea typeface="+mn-ea"/>
          <a:cs typeface="+mn-cs"/>
        </a:defRPr>
      </a:lvl6pPr>
      <a:lvl7pPr marL="2228850" algn="l" defTabSz="371475" rtl="0" eaLnBrk="1" latinLnBrk="0" hangingPunct="1">
        <a:defRPr kumimoji="1" sz="1463" kern="1200">
          <a:solidFill>
            <a:schemeClr val="tx1"/>
          </a:solidFill>
          <a:latin typeface="+mn-lt"/>
          <a:ea typeface="+mn-ea"/>
          <a:cs typeface="+mn-cs"/>
        </a:defRPr>
      </a:lvl7pPr>
      <a:lvl8pPr marL="2600325" algn="l" defTabSz="371475" rtl="0" eaLnBrk="1" latinLnBrk="0" hangingPunct="1">
        <a:defRPr kumimoji="1" sz="1463" kern="1200">
          <a:solidFill>
            <a:schemeClr val="tx1"/>
          </a:solidFill>
          <a:latin typeface="+mn-lt"/>
          <a:ea typeface="+mn-ea"/>
          <a:cs typeface="+mn-cs"/>
        </a:defRPr>
      </a:lvl8pPr>
      <a:lvl9pPr marL="2971800" algn="l" defTabSz="371475" rtl="0" eaLnBrk="1" latinLnBrk="0" hangingPunct="1">
        <a:defRPr kumimoji="1"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package" Target="../embeddings/Microsoft_Excel_Worksheet.xlsx"/><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0DF84-45A5-E8B6-2356-A083BD3B6272}"/>
              </a:ext>
            </a:extLst>
          </p:cNvPr>
          <p:cNvSpPr>
            <a:spLocks noGrp="1"/>
          </p:cNvSpPr>
          <p:nvPr>
            <p:ph type="title"/>
          </p:nvPr>
        </p:nvSpPr>
        <p:spPr/>
        <p:txBody>
          <a:bodyPr/>
          <a:lstStyle/>
          <a:p>
            <a:r>
              <a:rPr lang="en-US" dirty="0"/>
              <a:t>WPSA report 2026-10-20</a:t>
            </a:r>
          </a:p>
        </p:txBody>
      </p:sp>
      <p:sp>
        <p:nvSpPr>
          <p:cNvPr id="3" name="Text Placeholder 2">
            <a:extLst>
              <a:ext uri="{FF2B5EF4-FFF2-40B4-BE49-F238E27FC236}">
                <a16:creationId xmlns:a16="http://schemas.microsoft.com/office/drawing/2014/main" id="{68F44253-FAF4-4571-7B1E-85B86398C1C5}"/>
              </a:ext>
            </a:extLst>
          </p:cNvPr>
          <p:cNvSpPr>
            <a:spLocks noGrp="1"/>
          </p:cNvSpPr>
          <p:nvPr>
            <p:ph type="body" sz="quarter" idx="10"/>
          </p:nvPr>
        </p:nvSpPr>
        <p:spPr/>
        <p:txBody>
          <a:bodyPr/>
          <a:lstStyle/>
          <a:p>
            <a:r>
              <a:rPr lang="en-US" dirty="0"/>
              <a:t>Carlo Sozzi</a:t>
            </a:r>
          </a:p>
        </p:txBody>
      </p:sp>
      <p:sp>
        <p:nvSpPr>
          <p:cNvPr id="4" name="Text Placeholder 3">
            <a:extLst>
              <a:ext uri="{FF2B5EF4-FFF2-40B4-BE49-F238E27FC236}">
                <a16:creationId xmlns:a16="http://schemas.microsoft.com/office/drawing/2014/main" id="{5CE95A6E-2526-20D0-7292-7712306271DC}"/>
              </a:ext>
            </a:extLst>
          </p:cNvPr>
          <p:cNvSpPr>
            <a:spLocks noGrp="1"/>
          </p:cNvSpPr>
          <p:nvPr>
            <p:ph type="body" sz="quarter" idx="11"/>
          </p:nvPr>
        </p:nvSpPr>
        <p:spPr/>
        <p:txBody>
          <a:bodyPr/>
          <a:lstStyle/>
          <a:p>
            <a:endParaRPr lang="en-US" dirty="0"/>
          </a:p>
        </p:txBody>
      </p:sp>
      <p:sp>
        <p:nvSpPr>
          <p:cNvPr id="5" name="Text Placeholder 4">
            <a:extLst>
              <a:ext uri="{FF2B5EF4-FFF2-40B4-BE49-F238E27FC236}">
                <a16:creationId xmlns:a16="http://schemas.microsoft.com/office/drawing/2014/main" id="{77D306BE-80AF-BAD6-579C-9B0413B066C6}"/>
              </a:ext>
            </a:extLst>
          </p:cNvPr>
          <p:cNvSpPr>
            <a:spLocks noGrp="1"/>
          </p:cNvSpPr>
          <p:nvPr>
            <p:ph type="body" sz="quarter" idx="12"/>
          </p:nvPr>
        </p:nvSpPr>
        <p:spPr/>
        <p:txBody>
          <a:bodyPr/>
          <a:lstStyle/>
          <a:p>
            <a:r>
              <a:rPr lang="en-US" dirty="0" err="1"/>
              <a:t>EUROfusion</a:t>
            </a:r>
            <a:r>
              <a:rPr lang="en-US" dirty="0"/>
              <a:t> PSD Management Meeting</a:t>
            </a:r>
          </a:p>
        </p:txBody>
      </p:sp>
      <p:pic>
        <p:nvPicPr>
          <p:cNvPr id="8" name="Picture 4">
            <a:extLst>
              <a:ext uri="{FF2B5EF4-FFF2-40B4-BE49-F238E27FC236}">
                <a16:creationId xmlns:a16="http://schemas.microsoft.com/office/drawing/2014/main" id="{D896CA18-7D58-42AB-9B5A-74B9FEF2D9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3523" y="4887790"/>
            <a:ext cx="2264299" cy="626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Immagine 6">
            <a:extLst>
              <a:ext uri="{FF2B5EF4-FFF2-40B4-BE49-F238E27FC236}">
                <a16:creationId xmlns:a16="http://schemas.microsoft.com/office/drawing/2014/main" id="{8E87ACE4-F2FA-4EA5-9FD1-BAEAD976B23C}"/>
              </a:ext>
            </a:extLst>
          </p:cNvPr>
          <p:cNvPicPr>
            <a:picLocks noChangeAspect="1"/>
          </p:cNvPicPr>
          <p:nvPr/>
        </p:nvPicPr>
        <p:blipFill>
          <a:blip r:embed="rId3"/>
          <a:stretch>
            <a:fillRect/>
          </a:stretch>
        </p:blipFill>
        <p:spPr>
          <a:xfrm>
            <a:off x="489412" y="4791598"/>
            <a:ext cx="2264299" cy="715918"/>
          </a:xfrm>
          <a:prstGeom prst="rect">
            <a:avLst/>
          </a:prstGeom>
        </p:spPr>
      </p:pic>
    </p:spTree>
    <p:extLst>
      <p:ext uri="{BB962C8B-B14F-4D97-AF65-F5344CB8AC3E}">
        <p14:creationId xmlns:p14="http://schemas.microsoft.com/office/powerpoint/2010/main" val="247106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75A9B-58CF-956F-8D04-D9084AC72575}"/>
              </a:ext>
            </a:extLst>
          </p:cNvPr>
          <p:cNvSpPr>
            <a:spLocks noGrp="1"/>
          </p:cNvSpPr>
          <p:nvPr>
            <p:ph type="title"/>
          </p:nvPr>
        </p:nvSpPr>
        <p:spPr/>
        <p:txBody>
          <a:bodyPr/>
          <a:lstStyle/>
          <a:p>
            <a:r>
              <a:rPr lang="en-US" dirty="0"/>
              <a:t>WPSA resources status (2026)</a:t>
            </a:r>
          </a:p>
        </p:txBody>
      </p:sp>
      <p:sp>
        <p:nvSpPr>
          <p:cNvPr id="4" name="Footer Placeholder 3">
            <a:extLst>
              <a:ext uri="{FF2B5EF4-FFF2-40B4-BE49-F238E27FC236}">
                <a16:creationId xmlns:a16="http://schemas.microsoft.com/office/drawing/2014/main" id="{BE79284C-612A-686D-BC8E-7D70673F9126}"/>
              </a:ext>
            </a:extLst>
          </p:cNvPr>
          <p:cNvSpPr>
            <a:spLocks noGrp="1"/>
          </p:cNvSpPr>
          <p:nvPr>
            <p:ph type="ftr" sz="quarter" idx="11"/>
          </p:nvPr>
        </p:nvSpPr>
        <p:spPr/>
        <p:txBody>
          <a:bodyPr/>
          <a:lstStyle/>
          <a:p>
            <a:r>
              <a:rPr lang="en-US">
                <a:solidFill>
                  <a:prstClr val="white"/>
                </a:solidFill>
              </a:rPr>
              <a:t>C.Sozzi | PSD management meeting | WPSA report | 20-10-2026</a:t>
            </a:r>
            <a:endParaRPr lang="en-GB" dirty="0">
              <a:solidFill>
                <a:prstClr val="white"/>
              </a:solidFill>
            </a:endParaRPr>
          </a:p>
        </p:txBody>
      </p:sp>
      <p:sp>
        <p:nvSpPr>
          <p:cNvPr id="5" name="Slide Number Placeholder 4">
            <a:extLst>
              <a:ext uri="{FF2B5EF4-FFF2-40B4-BE49-F238E27FC236}">
                <a16:creationId xmlns:a16="http://schemas.microsoft.com/office/drawing/2014/main" id="{92581ED0-CB68-FC08-1485-25A9C0943D90}"/>
              </a:ext>
            </a:extLst>
          </p:cNvPr>
          <p:cNvSpPr>
            <a:spLocks noGrp="1"/>
          </p:cNvSpPr>
          <p:nvPr>
            <p:ph type="sldNum" sz="quarter" idx="12"/>
          </p:nvPr>
        </p:nvSpPr>
        <p:spPr/>
        <p:txBody>
          <a:bodyPr/>
          <a:lstStyle/>
          <a:p>
            <a:fld id="{6A6D9FA1-99C7-4910-8E32-B85D378B0060}" type="slidenum">
              <a:rPr lang="en-GB" smtClean="0">
                <a:solidFill>
                  <a:prstClr val="white"/>
                </a:solidFill>
              </a:rPr>
              <a:pPr/>
              <a:t>2</a:t>
            </a:fld>
            <a:endParaRPr lang="en-GB" dirty="0">
              <a:solidFill>
                <a:prstClr val="white"/>
              </a:solidFill>
            </a:endParaRPr>
          </a:p>
        </p:txBody>
      </p:sp>
      <p:graphicFrame>
        <p:nvGraphicFramePr>
          <p:cNvPr id="9" name="Content Placeholder 8">
            <a:extLst>
              <a:ext uri="{FF2B5EF4-FFF2-40B4-BE49-F238E27FC236}">
                <a16:creationId xmlns:a16="http://schemas.microsoft.com/office/drawing/2014/main" id="{D7A41E5D-2D1F-2799-BAE0-B56AE757E795}"/>
              </a:ext>
            </a:extLst>
          </p:cNvPr>
          <p:cNvGraphicFramePr>
            <a:graphicFrameLocks noGrp="1"/>
          </p:cNvGraphicFramePr>
          <p:nvPr>
            <p:ph idx="1"/>
            <p:extLst>
              <p:ext uri="{D42A27DB-BD31-4B8C-83A1-F6EECF244321}">
                <p14:modId xmlns:p14="http://schemas.microsoft.com/office/powerpoint/2010/main" val="2359322135"/>
              </p:ext>
            </p:extLst>
          </p:nvPr>
        </p:nvGraphicFramePr>
        <p:xfrm>
          <a:off x="1592118" y="1291835"/>
          <a:ext cx="8737599" cy="3571284"/>
        </p:xfrm>
        <a:graphic>
          <a:graphicData uri="http://schemas.openxmlformats.org/drawingml/2006/table">
            <a:tbl>
              <a:tblPr/>
              <a:tblGrid>
                <a:gridCol w="2601270">
                  <a:extLst>
                    <a:ext uri="{9D8B030D-6E8A-4147-A177-3AD203B41FA5}">
                      <a16:colId xmlns:a16="http://schemas.microsoft.com/office/drawing/2014/main" val="1208166398"/>
                    </a:ext>
                  </a:extLst>
                </a:gridCol>
                <a:gridCol w="1667481">
                  <a:extLst>
                    <a:ext uri="{9D8B030D-6E8A-4147-A177-3AD203B41FA5}">
                      <a16:colId xmlns:a16="http://schemas.microsoft.com/office/drawing/2014/main" val="3173158967"/>
                    </a:ext>
                  </a:extLst>
                </a:gridCol>
                <a:gridCol w="2234424">
                  <a:extLst>
                    <a:ext uri="{9D8B030D-6E8A-4147-A177-3AD203B41FA5}">
                      <a16:colId xmlns:a16="http://schemas.microsoft.com/office/drawing/2014/main" val="2576523566"/>
                    </a:ext>
                  </a:extLst>
                </a:gridCol>
                <a:gridCol w="2234424">
                  <a:extLst>
                    <a:ext uri="{9D8B030D-6E8A-4147-A177-3AD203B41FA5}">
                      <a16:colId xmlns:a16="http://schemas.microsoft.com/office/drawing/2014/main" val="1443735936"/>
                    </a:ext>
                  </a:extLst>
                </a:gridCol>
              </a:tblGrid>
              <a:tr h="209550">
                <a:tc gridSpan="2">
                  <a:txBody>
                    <a:bodyPr/>
                    <a:lstStyle/>
                    <a:p>
                      <a:pPr algn="ctr" fontAlgn="b">
                        <a:buNone/>
                      </a:pPr>
                      <a:r>
                        <a:rPr lang="en-US" sz="1100" b="1" i="0" u="none" strike="noStrike">
                          <a:solidFill>
                            <a:srgbClr val="000000"/>
                          </a:solidFill>
                          <a:effectLst/>
                          <a:latin typeface="Aptos Narrow" panose="020B0004020202020204" pitchFamily="34" charset="0"/>
                        </a:rPr>
                        <a:t>activity</a:t>
                      </a:r>
                    </a:p>
                  </a:txBody>
                  <a:tcPr marL="9525" marR="9525" marT="9525" marB="0" anchor="b">
                    <a:lnL w="19050" cap="flat" cmpd="sng" algn="ctr">
                      <a:solidFill>
                        <a:srgbClr val="0070C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noFill/>
                  </a:tcPr>
                </a:tc>
                <a:tc hMerge="1">
                  <a:txBody>
                    <a:bodyPr/>
                    <a:lstStyle/>
                    <a:p>
                      <a:endParaRPr lang="en-US"/>
                    </a:p>
                  </a:txBody>
                  <a:tcPr/>
                </a:tc>
                <a:tc>
                  <a:txBody>
                    <a:bodyPr/>
                    <a:lstStyle/>
                    <a:p>
                      <a:pPr algn="ctr" fontAlgn="b">
                        <a:buNone/>
                      </a:pPr>
                      <a:r>
                        <a:rPr lang="en-US" sz="1100" b="1" i="0" u="none" strike="noStrike">
                          <a:solidFill>
                            <a:srgbClr val="000000"/>
                          </a:solidFill>
                          <a:effectLst/>
                          <a:latin typeface="Aptos Narrow" panose="020B0004020202020204" pitchFamily="34" charset="0"/>
                        </a:rPr>
                        <a:t>~k€ cc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noFill/>
                  </a:tcPr>
                </a:tc>
                <a:tc>
                  <a:txBody>
                    <a:bodyPr/>
                    <a:lstStyle/>
                    <a:p>
                      <a:pPr algn="ctr" fontAlgn="b">
                        <a:buNone/>
                      </a:pPr>
                      <a:r>
                        <a:rPr lang="en-US" sz="1100" b="1" i="0" u="none" strike="noStrike">
                          <a:solidFill>
                            <a:srgbClr val="000000"/>
                          </a:solidFill>
                          <a:effectLst/>
                          <a:latin typeface="Aptos Narrow" panose="020B0004020202020204" pitchFamily="34" charset="0"/>
                        </a:rPr>
                        <a:t>comment</a:t>
                      </a:r>
                    </a:p>
                  </a:txBody>
                  <a:tcPr marL="9525" marR="9525" marT="9525" marB="0" anchor="b">
                    <a:lnL w="6350" cap="flat" cmpd="sng" algn="ctr">
                      <a:solidFill>
                        <a:srgbClr val="00000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noFill/>
                  </a:tcPr>
                </a:tc>
                <a:extLst>
                  <a:ext uri="{0D108BD9-81ED-4DB2-BD59-A6C34878D82A}">
                    <a16:rowId xmlns:a16="http://schemas.microsoft.com/office/drawing/2014/main" val="833627543"/>
                  </a:ext>
                </a:extLst>
              </a:tr>
              <a:tr h="200025">
                <a:tc>
                  <a:txBody>
                    <a:bodyPr/>
                    <a:lstStyle/>
                    <a:p>
                      <a:pPr algn="l" fontAlgn="b">
                        <a:buNone/>
                      </a:pPr>
                      <a:r>
                        <a:rPr lang="en-US" sz="1100" b="0" i="0" u="none" strike="noStrike">
                          <a:solidFill>
                            <a:srgbClr val="000000"/>
                          </a:solidFill>
                          <a:effectLst/>
                          <a:latin typeface="Aptos Narrow" panose="020B0004020202020204" pitchFamily="34" charset="0"/>
                        </a:rPr>
                        <a:t>Unallocated resources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100" b="0" i="0" u="none" strike="noStrike">
                          <a:solidFill>
                            <a:srgbClr val="000000"/>
                          </a:solidFill>
                          <a:effectLst/>
                          <a:latin typeface="Aptos Narrow" panose="020B000402020202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70C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028153"/>
                  </a:ext>
                </a:extLst>
              </a:tr>
              <a:tr h="190500">
                <a:tc>
                  <a:txBody>
                    <a:bodyPr/>
                    <a:lstStyle/>
                    <a:p>
                      <a:pPr algn="l" fontAlgn="b">
                        <a:buNone/>
                      </a:pPr>
                      <a:r>
                        <a:rPr lang="en-US" sz="1100" b="0" i="0" u="none" strike="noStrike" dirty="0">
                          <a:solidFill>
                            <a:srgbClr val="000000"/>
                          </a:solidFill>
                          <a:effectLst/>
                          <a:latin typeface="Aptos Narrow" panose="020B0004020202020204" pitchFamily="34" charset="0"/>
                        </a:rPr>
                        <a:t>Available mission budget 2026 (19.10.2026)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100" b="1" i="0" u="none" strike="noStrike">
                          <a:solidFill>
                            <a:srgbClr val="4EA72E"/>
                          </a:solidFill>
                          <a:effectLst/>
                          <a:latin typeface="Aptos Narrow" panose="020B0004020202020204" pitchFamily="34" charset="0"/>
                        </a:rPr>
                        <a:t>-187.071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44819926"/>
                  </a:ext>
                </a:extLst>
              </a:tr>
              <a:tr h="190500">
                <a:tc>
                  <a:txBody>
                    <a:bodyPr/>
                    <a:lstStyle/>
                    <a:p>
                      <a:pPr algn="l" fontAlgn="b">
                        <a:buNone/>
                      </a:pPr>
                      <a:r>
                        <a:rPr lang="en-US" sz="1100" b="0" i="0" u="none" strike="noStrike">
                          <a:solidFill>
                            <a:srgbClr val="000000"/>
                          </a:solidFill>
                          <a:effectLst/>
                          <a:latin typeface="Aptos Narrow" panose="020B0004020202020204" pitchFamily="34" charset="0"/>
                        </a:rPr>
                        <a:t>SNE salary EdgeTS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100" b="0" i="0" u="none" strike="noStrike">
                          <a:solidFill>
                            <a:srgbClr val="000000"/>
                          </a:solidFill>
                          <a:effectLst/>
                          <a:latin typeface="Aptos Narrow" panose="020B0004020202020204" pitchFamily="34" charset="0"/>
                        </a:rPr>
                        <a:t>21.6875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ptos Narrow" panose="020B0004020202020204" pitchFamily="34" charset="0"/>
                        </a:rPr>
                        <a:t>from mission budget 2026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86079657"/>
                  </a:ext>
                </a:extLst>
              </a:tr>
              <a:tr h="245154">
                <a:tc>
                  <a:txBody>
                    <a:bodyPr/>
                    <a:lstStyle/>
                    <a:p>
                      <a:pPr algn="l" fontAlgn="b">
                        <a:buNone/>
                      </a:pPr>
                      <a:r>
                        <a:rPr lang="en-US" sz="1100" b="0" i="0" u="none" strike="noStrike">
                          <a:solidFill>
                            <a:srgbClr val="000000"/>
                          </a:solidFill>
                          <a:effectLst/>
                          <a:latin typeface="Aptos Narrow" panose="020B0004020202020204" pitchFamily="34" charset="0"/>
                        </a:rPr>
                        <a:t>SNE salary divVUV</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100" b="0" i="0" u="none" strike="noStrike">
                          <a:solidFill>
                            <a:srgbClr val="000000"/>
                          </a:solidFill>
                          <a:effectLst/>
                          <a:latin typeface="Aptos Narrow" panose="020B0004020202020204" pitchFamily="34" charset="0"/>
                        </a:rPr>
                        <a:t>25.30208333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ptos Narrow" panose="020B0004020202020204" pitchFamily="34" charset="0"/>
                        </a:rPr>
                        <a:t>from mission budget 2026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01258101"/>
                  </a:ext>
                </a:extLst>
              </a:tr>
              <a:tr h="190500">
                <a:tc>
                  <a:txBody>
                    <a:bodyPr/>
                    <a:lstStyle/>
                    <a:p>
                      <a:pPr algn="l" fontAlgn="b">
                        <a:buNone/>
                      </a:pPr>
                      <a:r>
                        <a:rPr lang="en-US" sz="1100" b="0" i="0" u="none" strike="noStrike">
                          <a:solidFill>
                            <a:srgbClr val="000000"/>
                          </a:solidFill>
                          <a:effectLst/>
                          <a:latin typeface="Aptos Narrow" panose="020B0004020202020204" pitchFamily="34" charset="0"/>
                        </a:rPr>
                        <a:t>CEA SELFIE task withdrawn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100" b="1" i="0" u="none" strike="noStrike">
                          <a:solidFill>
                            <a:srgbClr val="4EA72E"/>
                          </a:solidFill>
                          <a:effectLst/>
                          <a:latin typeface="Aptos Narrow" panose="020B000402020202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1" i="0" u="none" strike="noStrike">
                          <a:solidFill>
                            <a:srgbClr val="4EA72E"/>
                          </a:solidFill>
                          <a:effectLst/>
                          <a:latin typeface="Aptos Narrow" panose="020B0004020202020204" pitchFamily="34" charset="0"/>
                        </a:rPr>
                        <a:t>(not </a:t>
                      </a:r>
                      <a:r>
                        <a:rPr lang="en-US" sz="1100" b="1" i="0" u="none" strike="noStrike" dirty="0">
                          <a:solidFill>
                            <a:srgbClr val="4EA72E"/>
                          </a:solidFill>
                          <a:effectLst/>
                          <a:latin typeface="Aptos Narrow" panose="020B0004020202020204" pitchFamily="34" charset="0"/>
                        </a:rPr>
                        <a:t>usable, </a:t>
                      </a:r>
                      <a:r>
                        <a:rPr lang="en-US" sz="1100" b="1" i="0" u="none" strike="noStrike">
                          <a:solidFill>
                            <a:srgbClr val="4EA72E"/>
                          </a:solidFill>
                          <a:effectLst/>
                          <a:latin typeface="Aptos Narrow" panose="020B0004020202020204" pitchFamily="34" charset="0"/>
                        </a:rPr>
                        <a:t>OLD task) </a:t>
                      </a:r>
                      <a:r>
                        <a:rPr lang="en-US" sz="1100" b="1" i="0" u="none" strike="noStrike" dirty="0">
                          <a:solidFill>
                            <a:srgbClr val="4EA72E"/>
                          </a:solidFill>
                          <a:effectLst/>
                          <a:latin typeface="Aptos Narrow" panose="020B0004020202020204" pitchFamily="34" charset="0"/>
                        </a:rPr>
                        <a:t>-16.984 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38735820"/>
                  </a:ext>
                </a:extLst>
              </a:tr>
              <a:tr h="190500">
                <a:tc>
                  <a:txBody>
                    <a:bodyPr/>
                    <a:lstStyle/>
                    <a:p>
                      <a:pPr algn="l" fontAlgn="b">
                        <a:buNone/>
                      </a:pPr>
                      <a:r>
                        <a:rPr lang="en-US" sz="1100" b="0" i="0" u="none" strike="noStrike">
                          <a:solidFill>
                            <a:srgbClr val="000000"/>
                          </a:solidFill>
                          <a:effectLst/>
                          <a:latin typeface="Aptos Narrow" panose="020B0004020202020204" pitchFamily="34" charset="0"/>
                        </a:rPr>
                        <a:t>additional DR task 2026 (ENEA-CNR)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100" b="0" i="0" u="none" strike="noStrike">
                          <a:solidFill>
                            <a:srgbClr val="000000"/>
                          </a:solidFill>
                          <a:effectLst/>
                          <a:latin typeface="Aptos Narrow" panose="020B0004020202020204" pitchFamily="34" charset="0"/>
                        </a:rPr>
                        <a:t>3.614583333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69552713"/>
                  </a:ext>
                </a:extLst>
              </a:tr>
              <a:tr h="190500">
                <a:tc>
                  <a:txBody>
                    <a:bodyPr/>
                    <a:lstStyle/>
                    <a:p>
                      <a:pPr algn="l" fontAlgn="b">
                        <a:buNone/>
                      </a:pPr>
                      <a:r>
                        <a:rPr lang="en-US" sz="1100" b="0" i="0" u="none" strike="noStrike">
                          <a:solidFill>
                            <a:srgbClr val="000000"/>
                          </a:solidFill>
                          <a:effectLst/>
                          <a:latin typeface="Aptos Narrow" panose="020B0004020202020204" pitchFamily="34" charset="0"/>
                        </a:rPr>
                        <a:t>additional PDS task  2026 (EPFL)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100" b="0" i="0" u="none" strike="noStrike">
                          <a:solidFill>
                            <a:srgbClr val="000000"/>
                          </a:solidFill>
                          <a:effectLst/>
                          <a:latin typeface="Aptos Narrow" panose="020B0004020202020204" pitchFamily="34" charset="0"/>
                        </a:rPr>
                        <a:t>7.083333333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19598335"/>
                  </a:ext>
                </a:extLst>
              </a:tr>
              <a:tr h="381000">
                <a:tc>
                  <a:txBody>
                    <a:bodyPr/>
                    <a:lstStyle/>
                    <a:p>
                      <a:pPr algn="l" fontAlgn="b">
                        <a:buNone/>
                      </a:pPr>
                      <a:r>
                        <a:rPr lang="en-US" sz="1100" b="0" i="0" u="none" strike="noStrike">
                          <a:solidFill>
                            <a:srgbClr val="000000"/>
                          </a:solidFill>
                          <a:effectLst/>
                          <a:latin typeface="Aptos Narrow" panose="020B0004020202020204" pitchFamily="34" charset="0"/>
                        </a:rPr>
                        <a:t>Mission plan (2026*)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100" b="0" i="0" u="none" strike="noStrike" dirty="0">
                          <a:solidFill>
                            <a:srgbClr val="000000"/>
                          </a:solidFill>
                          <a:effectLst/>
                          <a:latin typeface="Aptos Narrow" panose="020B0004020202020204" pitchFamily="34" charset="0"/>
                        </a:rPr>
                        <a:t>64.75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Aptos Narrow" panose="020B0004020202020204" pitchFamily="34" charset="0"/>
                        </a:rPr>
                        <a:t>* part of this budget likely to be shifted to 2027 due to the delay in the IC (to be added to the “balance”)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20081473"/>
                  </a:ext>
                </a:extLst>
              </a:tr>
              <a:tr h="190500">
                <a:tc rowSpan="5">
                  <a:txBody>
                    <a:bodyPr/>
                    <a:lstStyle/>
                    <a:p>
                      <a:pPr algn="l" fontAlgn="ctr">
                        <a:buNone/>
                      </a:pPr>
                      <a:r>
                        <a:rPr lang="en-US" sz="1100" b="0" i="0" u="none" strike="noStrike">
                          <a:solidFill>
                            <a:srgbClr val="000000"/>
                          </a:solidFill>
                          <a:effectLst/>
                          <a:latin typeface="Aptos Narrow" panose="020B0004020202020204" pitchFamily="34" charset="0"/>
                        </a:rPr>
                        <a:t>Activities shifted to 2027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26578171"/>
                  </a:ext>
                </a:extLst>
              </a:tr>
              <a:tr h="190500">
                <a:tc vMerge="1">
                  <a:txBody>
                    <a:bodyPr/>
                    <a:lstStyle/>
                    <a:p>
                      <a:endParaRPr lang="en-US"/>
                    </a:p>
                  </a:txBody>
                  <a:tcPr/>
                </a:tc>
                <a:tc>
                  <a:txBody>
                    <a:bodyPr/>
                    <a:lstStyle/>
                    <a:p>
                      <a:pPr algn="l" fontAlgn="b">
                        <a:buNone/>
                      </a:pPr>
                      <a:r>
                        <a:rPr lang="en-US" sz="1100" b="0" i="0" u="none" strike="noStrike">
                          <a:solidFill>
                            <a:srgbClr val="000000"/>
                          </a:solidFill>
                          <a:effectLst/>
                          <a:latin typeface="Aptos Narrow" panose="020B0004020202020204" pitchFamily="34" charset="0"/>
                        </a:rPr>
                        <a:t>CCG (cryomagnet system)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100" b="0" i="0" u="none" strike="noStrike">
                          <a:solidFill>
                            <a:srgbClr val="000000"/>
                          </a:solidFill>
                          <a:effectLst/>
                          <a:latin typeface="Aptos Narrow" panose="020B000402020202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ptos Narrow" panose="020B0004020202020204" pitchFamily="34" charset="0"/>
                        </a:rPr>
                        <a:t>30 days mission JA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81147981"/>
                  </a:ext>
                </a:extLst>
              </a:tr>
              <a:tr h="190500">
                <a:tc vMerge="1">
                  <a:txBody>
                    <a:bodyPr/>
                    <a:lstStyle/>
                    <a:p>
                      <a:endParaRPr lang="en-US"/>
                    </a:p>
                  </a:txBody>
                  <a:tcPr/>
                </a:tc>
                <a:tc>
                  <a:txBody>
                    <a:bodyPr/>
                    <a:lstStyle/>
                    <a:p>
                      <a:pPr algn="l" fontAlgn="b">
                        <a:buNone/>
                      </a:pPr>
                      <a:r>
                        <a:rPr lang="en-US" sz="1100" b="0" i="0" u="none" strike="noStrike">
                          <a:solidFill>
                            <a:srgbClr val="000000"/>
                          </a:solidFill>
                          <a:effectLst/>
                          <a:latin typeface="Aptos Narrow" panose="020B0004020202020204" pitchFamily="34" charset="0"/>
                        </a:rPr>
                        <a:t>ECH and ECE control room tools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100" b="0" i="0" u="none" strike="noStrike">
                          <a:solidFill>
                            <a:srgbClr val="000000"/>
                          </a:solidFill>
                          <a:effectLst/>
                          <a:latin typeface="Aptos Narrow" panose="020B000402020202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ptos Narrow" panose="020B0004020202020204" pitchFamily="34" charset="0"/>
                        </a:rPr>
                        <a:t>30 days mission JA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68322168"/>
                  </a:ext>
                </a:extLst>
              </a:tr>
              <a:tr h="190500">
                <a:tc vMerge="1">
                  <a:txBody>
                    <a:bodyPr/>
                    <a:lstStyle/>
                    <a:p>
                      <a:endParaRPr lang="en-US"/>
                    </a:p>
                  </a:txBody>
                  <a:tcPr/>
                </a:tc>
                <a:tc>
                  <a:txBody>
                    <a:bodyPr/>
                    <a:lstStyle/>
                    <a:p>
                      <a:pPr algn="l" fontAlgn="b">
                        <a:buNone/>
                      </a:pPr>
                      <a:r>
                        <a:rPr lang="en-US" sz="1100" b="0" i="0" u="none" strike="noStrike">
                          <a:solidFill>
                            <a:srgbClr val="000000"/>
                          </a:solidFill>
                          <a:effectLst/>
                          <a:latin typeface="Aptos Narrow" panose="020B0004020202020204" pitchFamily="34" charset="0"/>
                        </a:rPr>
                        <a:t>PDS training in EU</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100" b="0" i="0" u="none" strike="noStrike">
                          <a:solidFill>
                            <a:srgbClr val="000000"/>
                          </a:solidFill>
                          <a:effectLst/>
                          <a:latin typeface="Aptos Narrow" panose="020B000402020202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ptos Narrow" panose="020B0004020202020204" pitchFamily="34" charset="0"/>
                        </a:rPr>
                        <a:t>12 x 1 week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59883967"/>
                  </a:ext>
                </a:extLst>
              </a:tr>
              <a:tr h="190500">
                <a:tc vMerge="1">
                  <a:txBody>
                    <a:bodyPr/>
                    <a:lstStyle/>
                    <a:p>
                      <a:endParaRPr lang="en-US"/>
                    </a:p>
                  </a:txBody>
                  <a:tcPr/>
                </a:tc>
                <a:tc>
                  <a:txBody>
                    <a:bodyPr/>
                    <a:lstStyle/>
                    <a:p>
                      <a:pPr algn="l" fontAlgn="b">
                        <a:buNone/>
                      </a:pPr>
                      <a:r>
                        <a:rPr lang="en-US" sz="1100" b="0" i="0" u="none" strike="noStrike">
                          <a:solidFill>
                            <a:srgbClr val="000000"/>
                          </a:solidFill>
                          <a:effectLst/>
                          <a:latin typeface="Aptos Narrow" panose="020B0004020202020204" pitchFamily="34" charset="0"/>
                        </a:rPr>
                        <a:t>PDS training in EU 1pm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100" b="0" i="0" u="none" strike="noStrike">
                          <a:solidFill>
                            <a:srgbClr val="000000"/>
                          </a:solidFill>
                          <a:effectLst/>
                          <a:latin typeface="Aptos Narrow" panose="020B0004020202020204" pitchFamily="34" charset="0"/>
                        </a:rPr>
                        <a:t>4.27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13229511"/>
                  </a:ext>
                </a:extLst>
              </a:tr>
              <a:tr h="190500">
                <a:tc>
                  <a:txBody>
                    <a:bodyPr/>
                    <a:lstStyle/>
                    <a:p>
                      <a:pPr algn="l" fontAlgn="b">
                        <a:buNone/>
                      </a:pPr>
                      <a:r>
                        <a:rPr lang="en-US"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ptos Narrow" panose="020B0004020202020204" pitchFamily="34" charset="0"/>
                        </a:rPr>
                        <a:t>Balance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100" b="1" i="0" u="none" strike="noStrike">
                          <a:solidFill>
                            <a:srgbClr val="4EA72E"/>
                          </a:solidFill>
                          <a:effectLst/>
                          <a:latin typeface="Aptos Narrow" panose="020B0004020202020204" pitchFamily="34" charset="0"/>
                        </a:rPr>
                        <a:t>-20.3635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Aptos Narrow" panose="020B0004020202020204" pitchFamily="34" charset="0"/>
                        </a:rPr>
                        <a:t>remaining mission budget, currently to be carried over to 2027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33009128"/>
                  </a:ext>
                </a:extLst>
              </a:tr>
            </a:tbl>
          </a:graphicData>
        </a:graphic>
      </p:graphicFrame>
    </p:spTree>
    <p:extLst>
      <p:ext uri="{BB962C8B-B14F-4D97-AF65-F5344CB8AC3E}">
        <p14:creationId xmlns:p14="http://schemas.microsoft.com/office/powerpoint/2010/main" val="3918340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8C374-53CE-C320-CE0C-1DFA0D4B35B1}"/>
              </a:ext>
            </a:extLst>
          </p:cNvPr>
          <p:cNvSpPr>
            <a:spLocks noGrp="1"/>
          </p:cNvSpPr>
          <p:nvPr>
            <p:ph type="title"/>
          </p:nvPr>
        </p:nvSpPr>
        <p:spPr>
          <a:xfrm>
            <a:off x="983432" y="192515"/>
            <a:ext cx="2757295" cy="457200"/>
          </a:xfrm>
        </p:spPr>
        <p:txBody>
          <a:bodyPr/>
          <a:lstStyle/>
          <a:p>
            <a:r>
              <a:rPr lang="en-US" dirty="0"/>
              <a:t>Resource plan</a:t>
            </a:r>
          </a:p>
        </p:txBody>
      </p:sp>
      <p:sp>
        <p:nvSpPr>
          <p:cNvPr id="4" name="Footer Placeholder 3">
            <a:extLst>
              <a:ext uri="{FF2B5EF4-FFF2-40B4-BE49-F238E27FC236}">
                <a16:creationId xmlns:a16="http://schemas.microsoft.com/office/drawing/2014/main" id="{FD4D122D-3E44-2E17-D112-5AC9A0DEE527}"/>
              </a:ext>
            </a:extLst>
          </p:cNvPr>
          <p:cNvSpPr>
            <a:spLocks noGrp="1"/>
          </p:cNvSpPr>
          <p:nvPr>
            <p:ph type="ftr" sz="quarter" idx="11"/>
          </p:nvPr>
        </p:nvSpPr>
        <p:spPr/>
        <p:txBody>
          <a:bodyPr/>
          <a:lstStyle/>
          <a:p>
            <a:r>
              <a:rPr lang="en-US">
                <a:solidFill>
                  <a:prstClr val="white"/>
                </a:solidFill>
              </a:rPr>
              <a:t>C.Sozzi | PSD management meeting | WPSA report | 20-10-2026</a:t>
            </a:r>
            <a:endParaRPr lang="en-GB" dirty="0">
              <a:solidFill>
                <a:prstClr val="white"/>
              </a:solidFill>
            </a:endParaRPr>
          </a:p>
        </p:txBody>
      </p:sp>
      <p:sp>
        <p:nvSpPr>
          <p:cNvPr id="5" name="Slide Number Placeholder 4">
            <a:extLst>
              <a:ext uri="{FF2B5EF4-FFF2-40B4-BE49-F238E27FC236}">
                <a16:creationId xmlns:a16="http://schemas.microsoft.com/office/drawing/2014/main" id="{529B6924-5EA4-6FC7-CA4E-996E22EACC73}"/>
              </a:ext>
            </a:extLst>
          </p:cNvPr>
          <p:cNvSpPr>
            <a:spLocks noGrp="1"/>
          </p:cNvSpPr>
          <p:nvPr>
            <p:ph type="sldNum" sz="quarter" idx="12"/>
          </p:nvPr>
        </p:nvSpPr>
        <p:spPr/>
        <p:txBody>
          <a:bodyPr/>
          <a:lstStyle/>
          <a:p>
            <a:fld id="{6A6D9FA1-99C7-4910-8E32-B85D378B0060}" type="slidenum">
              <a:rPr lang="en-GB" smtClean="0">
                <a:solidFill>
                  <a:prstClr val="white"/>
                </a:solidFill>
              </a:rPr>
              <a:pPr/>
              <a:t>3</a:t>
            </a:fld>
            <a:endParaRPr lang="en-GB" dirty="0">
              <a:solidFill>
                <a:prstClr val="white"/>
              </a:solidFill>
            </a:endParaRPr>
          </a:p>
        </p:txBody>
      </p:sp>
      <p:graphicFrame>
        <p:nvGraphicFramePr>
          <p:cNvPr id="6" name="Object 5">
            <a:extLst>
              <a:ext uri="{FF2B5EF4-FFF2-40B4-BE49-F238E27FC236}">
                <a16:creationId xmlns:a16="http://schemas.microsoft.com/office/drawing/2014/main" id="{1B858FCB-9286-870D-BCDD-0EE015AA79DF}"/>
              </a:ext>
            </a:extLst>
          </p:cNvPr>
          <p:cNvGraphicFramePr>
            <a:graphicFrameLocks noChangeAspect="1"/>
          </p:cNvGraphicFramePr>
          <p:nvPr>
            <p:extLst>
              <p:ext uri="{D42A27DB-BD31-4B8C-83A1-F6EECF244321}">
                <p14:modId xmlns:p14="http://schemas.microsoft.com/office/powerpoint/2010/main" val="1003794746"/>
              </p:ext>
            </p:extLst>
          </p:nvPr>
        </p:nvGraphicFramePr>
        <p:xfrm>
          <a:off x="3910013" y="145445"/>
          <a:ext cx="8029575" cy="6410325"/>
        </p:xfrm>
        <a:graphic>
          <a:graphicData uri="http://schemas.openxmlformats.org/presentationml/2006/ole">
            <mc:AlternateContent xmlns:mc="http://schemas.openxmlformats.org/markup-compatibility/2006">
              <mc:Choice xmlns:v="urn:schemas-microsoft-com:vml" Requires="v">
                <p:oleObj name="Worksheet" r:id="rId2" imgW="8029565" imgH="6410189" progId="Excel.Sheet.12">
                  <p:embed/>
                </p:oleObj>
              </mc:Choice>
              <mc:Fallback>
                <p:oleObj name="Worksheet" r:id="rId2" imgW="8029565" imgH="6410189" progId="Excel.Sheet.12">
                  <p:embed/>
                  <p:pic>
                    <p:nvPicPr>
                      <p:cNvPr id="6" name="Object 5">
                        <a:extLst>
                          <a:ext uri="{FF2B5EF4-FFF2-40B4-BE49-F238E27FC236}">
                            <a16:creationId xmlns:a16="http://schemas.microsoft.com/office/drawing/2014/main" id="{1B858FCB-9286-870D-BCDD-0EE015AA79DF}"/>
                          </a:ext>
                        </a:extLst>
                      </p:cNvPr>
                      <p:cNvPicPr/>
                      <p:nvPr/>
                    </p:nvPicPr>
                    <p:blipFill>
                      <a:blip r:embed="rId3"/>
                      <a:stretch>
                        <a:fillRect/>
                      </a:stretch>
                    </p:blipFill>
                    <p:spPr>
                      <a:xfrm>
                        <a:off x="3910013" y="145445"/>
                        <a:ext cx="8029575" cy="6410325"/>
                      </a:xfrm>
                      <a:prstGeom prst="rect">
                        <a:avLst/>
                      </a:prstGeom>
                    </p:spPr>
                  </p:pic>
                </p:oleObj>
              </mc:Fallback>
            </mc:AlternateContent>
          </a:graphicData>
        </a:graphic>
      </p:graphicFrame>
    </p:spTree>
    <p:extLst>
      <p:ext uri="{BB962C8B-B14F-4D97-AF65-F5344CB8AC3E}">
        <p14:creationId xmlns:p14="http://schemas.microsoft.com/office/powerpoint/2010/main" val="38889437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ED70F-8E3B-6EA7-0FFB-6AB6BCAB5702}"/>
              </a:ext>
            </a:extLst>
          </p:cNvPr>
          <p:cNvSpPr>
            <a:spLocks noGrp="1"/>
          </p:cNvSpPr>
          <p:nvPr>
            <p:ph type="title"/>
          </p:nvPr>
        </p:nvSpPr>
        <p:spPr/>
        <p:txBody>
          <a:bodyPr/>
          <a:lstStyle/>
          <a:p>
            <a:r>
              <a:rPr lang="en-US" dirty="0"/>
              <a:t>Task table</a:t>
            </a:r>
          </a:p>
        </p:txBody>
      </p:sp>
      <p:graphicFrame>
        <p:nvGraphicFramePr>
          <p:cNvPr id="6" name="Content Placeholder 5">
            <a:extLst>
              <a:ext uri="{FF2B5EF4-FFF2-40B4-BE49-F238E27FC236}">
                <a16:creationId xmlns:a16="http://schemas.microsoft.com/office/drawing/2014/main" id="{A6EDA9CF-EF87-B6AB-5287-B9AC9E1E4EA8}"/>
              </a:ext>
            </a:extLst>
          </p:cNvPr>
          <p:cNvGraphicFramePr>
            <a:graphicFrameLocks noGrp="1"/>
          </p:cNvGraphicFramePr>
          <p:nvPr>
            <p:ph idx="1"/>
            <p:extLst>
              <p:ext uri="{D42A27DB-BD31-4B8C-83A1-F6EECF244321}">
                <p14:modId xmlns:p14="http://schemas.microsoft.com/office/powerpoint/2010/main" val="3284062111"/>
              </p:ext>
            </p:extLst>
          </p:nvPr>
        </p:nvGraphicFramePr>
        <p:xfrm>
          <a:off x="983432" y="552825"/>
          <a:ext cx="10294213" cy="5966860"/>
        </p:xfrm>
        <a:graphic>
          <a:graphicData uri="http://schemas.openxmlformats.org/drawingml/2006/table">
            <a:tbl>
              <a:tblPr/>
              <a:tblGrid>
                <a:gridCol w="2088523">
                  <a:extLst>
                    <a:ext uri="{9D8B030D-6E8A-4147-A177-3AD203B41FA5}">
                      <a16:colId xmlns:a16="http://schemas.microsoft.com/office/drawing/2014/main" val="4273689277"/>
                    </a:ext>
                  </a:extLst>
                </a:gridCol>
                <a:gridCol w="4382188">
                  <a:extLst>
                    <a:ext uri="{9D8B030D-6E8A-4147-A177-3AD203B41FA5}">
                      <a16:colId xmlns:a16="http://schemas.microsoft.com/office/drawing/2014/main" val="1037687765"/>
                    </a:ext>
                  </a:extLst>
                </a:gridCol>
                <a:gridCol w="1990316">
                  <a:extLst>
                    <a:ext uri="{9D8B030D-6E8A-4147-A177-3AD203B41FA5}">
                      <a16:colId xmlns:a16="http://schemas.microsoft.com/office/drawing/2014/main" val="3988183378"/>
                    </a:ext>
                  </a:extLst>
                </a:gridCol>
                <a:gridCol w="1309419">
                  <a:extLst>
                    <a:ext uri="{9D8B030D-6E8A-4147-A177-3AD203B41FA5}">
                      <a16:colId xmlns:a16="http://schemas.microsoft.com/office/drawing/2014/main" val="3969684207"/>
                    </a:ext>
                  </a:extLst>
                </a:gridCol>
                <a:gridCol w="523767">
                  <a:extLst>
                    <a:ext uri="{9D8B030D-6E8A-4147-A177-3AD203B41FA5}">
                      <a16:colId xmlns:a16="http://schemas.microsoft.com/office/drawing/2014/main" val="3400685966"/>
                    </a:ext>
                  </a:extLst>
                </a:gridCol>
              </a:tblGrid>
              <a:tr h="237055">
                <a:tc>
                  <a:txBody>
                    <a:bodyPr/>
                    <a:lstStyle/>
                    <a:p>
                      <a:pPr algn="l" fontAlgn="b">
                        <a:buNone/>
                      </a:pPr>
                      <a:r>
                        <a:rPr lang="en-US" sz="800" b="0" i="0" u="none" strike="noStrike">
                          <a:solidFill>
                            <a:srgbClr val="FFFFFF"/>
                          </a:solidFill>
                          <a:effectLst/>
                          <a:latin typeface="Calibri" panose="020F0502020204030204" pitchFamily="34" charset="0"/>
                        </a:rPr>
                        <a:t>ID</a:t>
                      </a:r>
                    </a:p>
                  </a:txBody>
                  <a:tcPr marL="6548" marR="6548" marT="6548" marB="0" anchor="b">
                    <a:lnL>
                      <a:noFill/>
                    </a:lnL>
                    <a:lnR>
                      <a:noFill/>
                    </a:lnR>
                    <a:lnT>
                      <a:noFill/>
                    </a:lnT>
                    <a:lnB>
                      <a:noFill/>
                    </a:lnB>
                    <a:solidFill>
                      <a:srgbClr val="7A7A7A"/>
                    </a:solidFill>
                  </a:tcPr>
                </a:tc>
                <a:tc>
                  <a:txBody>
                    <a:bodyPr/>
                    <a:lstStyle/>
                    <a:p>
                      <a:pPr algn="l" fontAlgn="b">
                        <a:buNone/>
                      </a:pPr>
                      <a:r>
                        <a:rPr lang="en-US" sz="800" b="0" i="0" u="none" strike="noStrike">
                          <a:solidFill>
                            <a:srgbClr val="FFFFFF"/>
                          </a:solidFill>
                          <a:effectLst/>
                          <a:latin typeface="Calibri" panose="020F0502020204030204" pitchFamily="34" charset="0"/>
                        </a:rPr>
                        <a:t>Title</a:t>
                      </a:r>
                    </a:p>
                  </a:txBody>
                  <a:tcPr marL="6548" marR="6548" marT="6548" marB="0" anchor="b">
                    <a:lnL>
                      <a:noFill/>
                    </a:lnL>
                    <a:lnR>
                      <a:noFill/>
                    </a:lnR>
                    <a:lnT>
                      <a:noFill/>
                    </a:lnT>
                    <a:lnB>
                      <a:noFill/>
                    </a:lnB>
                    <a:solidFill>
                      <a:srgbClr val="7A7A7A"/>
                    </a:solidFill>
                  </a:tcPr>
                </a:tc>
                <a:tc>
                  <a:txBody>
                    <a:bodyPr/>
                    <a:lstStyle/>
                    <a:p>
                      <a:pPr algn="l" fontAlgn="b">
                        <a:buNone/>
                      </a:pPr>
                      <a:r>
                        <a:rPr lang="en-US" sz="800" b="0" i="0" u="none" strike="noStrike">
                          <a:solidFill>
                            <a:srgbClr val="FFFFFF"/>
                          </a:solidFill>
                          <a:effectLst/>
                          <a:latin typeface="Calibri" panose="020F0502020204030204" pitchFamily="34" charset="0"/>
                        </a:rPr>
                        <a:t>Deliverable Owner</a:t>
                      </a:r>
                    </a:p>
                  </a:txBody>
                  <a:tcPr marL="6548" marR="6548" marT="6548" marB="0" anchor="b">
                    <a:lnL>
                      <a:noFill/>
                    </a:lnL>
                    <a:lnR>
                      <a:noFill/>
                    </a:lnR>
                    <a:lnT>
                      <a:noFill/>
                    </a:lnT>
                    <a:lnB>
                      <a:noFill/>
                    </a:lnB>
                    <a:solidFill>
                      <a:srgbClr val="7A7A7A"/>
                    </a:solidFill>
                  </a:tcPr>
                </a:tc>
                <a:tc>
                  <a:txBody>
                    <a:bodyPr/>
                    <a:lstStyle/>
                    <a:p>
                      <a:pPr algn="l" fontAlgn="b">
                        <a:buNone/>
                      </a:pPr>
                      <a:r>
                        <a:rPr lang="en-US" sz="800" b="0" i="0" u="none" strike="noStrike">
                          <a:solidFill>
                            <a:srgbClr val="FFFFFF"/>
                          </a:solidFill>
                          <a:effectLst/>
                          <a:latin typeface="Calibri" panose="020F0502020204030204" pitchFamily="34" charset="0"/>
                        </a:rPr>
                        <a:t>DO e-mail</a:t>
                      </a:r>
                    </a:p>
                  </a:txBody>
                  <a:tcPr marL="6548" marR="6548" marT="6548" marB="0" anchor="b">
                    <a:lnL>
                      <a:noFill/>
                    </a:lnL>
                    <a:lnR>
                      <a:noFill/>
                    </a:lnR>
                    <a:lnT>
                      <a:noFill/>
                    </a:lnT>
                    <a:lnB>
                      <a:noFill/>
                    </a:lnB>
                    <a:solidFill>
                      <a:srgbClr val="7A7A7A"/>
                    </a:solidFill>
                  </a:tcPr>
                </a:tc>
                <a:tc>
                  <a:txBody>
                    <a:bodyPr/>
                    <a:lstStyle/>
                    <a:p>
                      <a:pPr algn="l" fontAlgn="b">
                        <a:buNone/>
                      </a:pPr>
                      <a:r>
                        <a:rPr lang="en-US" sz="800" b="0" i="0" u="none" strike="noStrike" dirty="0">
                          <a:solidFill>
                            <a:srgbClr val="FFFFFF"/>
                          </a:solidFill>
                          <a:effectLst/>
                          <a:latin typeface="Calibri" panose="020F0502020204030204" pitchFamily="34" charset="0"/>
                        </a:rPr>
                        <a:t>Contractual Status</a:t>
                      </a:r>
                    </a:p>
                  </a:txBody>
                  <a:tcPr marL="6548" marR="6548" marT="6548" marB="0" anchor="b">
                    <a:lnL>
                      <a:noFill/>
                    </a:lnL>
                    <a:lnR>
                      <a:noFill/>
                    </a:lnR>
                    <a:lnT>
                      <a:noFill/>
                    </a:lnT>
                    <a:lnB>
                      <a:noFill/>
                    </a:lnB>
                    <a:solidFill>
                      <a:srgbClr val="7A7A7A"/>
                    </a:solidFill>
                  </a:tcPr>
                </a:tc>
                <a:extLst>
                  <a:ext uri="{0D108BD9-81ED-4DB2-BD59-A6C34878D82A}">
                    <a16:rowId xmlns:a16="http://schemas.microsoft.com/office/drawing/2014/main" val="3218164768"/>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SA-EN.AC.01-T006-D001</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Report on coordination of WPSA Enhancements Area 2026</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Pilar Cano Megias</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pcano1@us.es</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Running</a:t>
                      </a:r>
                    </a:p>
                  </a:txBody>
                  <a:tcPr marL="6548" marR="6548" marT="6548" marB="0" anchor="b">
                    <a:lnL>
                      <a:noFill/>
                    </a:lnL>
                    <a:lnR>
                      <a:noFill/>
                    </a:lnR>
                    <a:lnT>
                      <a:noFill/>
                    </a:lnT>
                    <a:lnB>
                      <a:noFill/>
                    </a:lnB>
                    <a:noFill/>
                  </a:tcPr>
                </a:tc>
                <a:extLst>
                  <a:ext uri="{0D108BD9-81ED-4DB2-BD59-A6C34878D82A}">
                    <a16:rowId xmlns:a16="http://schemas.microsoft.com/office/drawing/2014/main" val="2663142837"/>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SA-EN.FE.11-T004-D001</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Report on simulation/CAD works for Neutronics assessments 2026</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Barbara Bienkowska</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barbara.bienkowska@ifpilm.pl</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Running</a:t>
                      </a:r>
                    </a:p>
                  </a:txBody>
                  <a:tcPr marL="6548" marR="6548" marT="6548" marB="0" anchor="b">
                    <a:lnL>
                      <a:noFill/>
                    </a:lnL>
                    <a:lnR>
                      <a:noFill/>
                    </a:lnR>
                    <a:lnT>
                      <a:noFill/>
                    </a:lnT>
                    <a:lnB>
                      <a:noFill/>
                    </a:lnB>
                    <a:noFill/>
                  </a:tcPr>
                </a:tc>
                <a:extLst>
                  <a:ext uri="{0D108BD9-81ED-4DB2-BD59-A6C34878D82A}">
                    <a16:rowId xmlns:a16="http://schemas.microsoft.com/office/drawing/2014/main" val="1795498682"/>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SA-EN.FE.11-T004-D002</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Report on Neutron Spectrum Reconstruction and Activation Foils studies  2026</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Katarzyna Mikszuta-Michalik</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katarzyna.mikszuta@ifpilm.pl</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Running</a:t>
                      </a:r>
                    </a:p>
                  </a:txBody>
                  <a:tcPr marL="6548" marR="6548" marT="6548" marB="0" anchor="b">
                    <a:lnL>
                      <a:noFill/>
                    </a:lnL>
                    <a:lnR>
                      <a:noFill/>
                    </a:lnR>
                    <a:lnT>
                      <a:noFill/>
                    </a:lnT>
                    <a:lnB>
                      <a:noFill/>
                    </a:lnB>
                    <a:noFill/>
                  </a:tcPr>
                </a:tc>
                <a:extLst>
                  <a:ext uri="{0D108BD9-81ED-4DB2-BD59-A6C34878D82A}">
                    <a16:rowId xmlns:a16="http://schemas.microsoft.com/office/drawing/2014/main" val="745794397"/>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SA-EN.FE.11-T004-D003</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Report on LEI support to neutronics activities 2026</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Gediminas Stankunas</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Gediminas.Stankunas@lei.lt</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Running</a:t>
                      </a:r>
                    </a:p>
                  </a:txBody>
                  <a:tcPr marL="6548" marR="6548" marT="6548" marB="0" anchor="b">
                    <a:lnL>
                      <a:noFill/>
                    </a:lnL>
                    <a:lnR>
                      <a:noFill/>
                    </a:lnR>
                    <a:lnT>
                      <a:noFill/>
                    </a:lnT>
                    <a:lnB>
                      <a:noFill/>
                    </a:lnB>
                    <a:noFill/>
                  </a:tcPr>
                </a:tc>
                <a:extLst>
                  <a:ext uri="{0D108BD9-81ED-4DB2-BD59-A6C34878D82A}">
                    <a16:rowId xmlns:a16="http://schemas.microsoft.com/office/drawing/2014/main" val="4020360733"/>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SA-EN.FE.14-T001-D001</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2026 report on Design and Procurement of a Doppler Reflectometer</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Elena De La Luna</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elena.delaluna@ciemat.es</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Running</a:t>
                      </a:r>
                    </a:p>
                  </a:txBody>
                  <a:tcPr marL="6548" marR="6548" marT="6548" marB="0" anchor="b">
                    <a:lnL>
                      <a:noFill/>
                    </a:lnL>
                    <a:lnR>
                      <a:noFill/>
                    </a:lnR>
                    <a:lnT>
                      <a:noFill/>
                    </a:lnT>
                    <a:lnB>
                      <a:noFill/>
                    </a:lnB>
                    <a:noFill/>
                  </a:tcPr>
                </a:tc>
                <a:extLst>
                  <a:ext uri="{0D108BD9-81ED-4DB2-BD59-A6C34878D82A}">
                    <a16:rowId xmlns:a16="http://schemas.microsoft.com/office/drawing/2014/main" val="605561594"/>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SA-EN.FE.14-T002-D001</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2026 report on support activities for VNC and CNS development</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Marco Cecconello</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marco.cecconello@physics.uu.se</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Running</a:t>
                      </a:r>
                    </a:p>
                  </a:txBody>
                  <a:tcPr marL="6548" marR="6548" marT="6548" marB="0" anchor="b">
                    <a:lnL>
                      <a:noFill/>
                    </a:lnL>
                    <a:lnR>
                      <a:noFill/>
                    </a:lnR>
                    <a:lnT>
                      <a:noFill/>
                    </a:lnT>
                    <a:lnB>
                      <a:noFill/>
                    </a:lnB>
                    <a:noFill/>
                  </a:tcPr>
                </a:tc>
                <a:extLst>
                  <a:ext uri="{0D108BD9-81ED-4DB2-BD59-A6C34878D82A}">
                    <a16:rowId xmlns:a16="http://schemas.microsoft.com/office/drawing/2014/main" val="1085898383"/>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SA-EN.FE.14-T003-D001</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2026 report on design and procurement of a Vertical Neutron Camera</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Lukasz Swiderski</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l.swiderski@ncbj.gov.pl</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Running</a:t>
                      </a:r>
                    </a:p>
                  </a:txBody>
                  <a:tcPr marL="6548" marR="6548" marT="6548" marB="0" anchor="b">
                    <a:lnL>
                      <a:noFill/>
                    </a:lnL>
                    <a:lnR>
                      <a:noFill/>
                    </a:lnR>
                    <a:lnT>
                      <a:noFill/>
                    </a:lnT>
                    <a:lnB>
                      <a:noFill/>
                    </a:lnB>
                    <a:noFill/>
                  </a:tcPr>
                </a:tc>
                <a:extLst>
                  <a:ext uri="{0D108BD9-81ED-4DB2-BD59-A6C34878D82A}">
                    <a16:rowId xmlns:a16="http://schemas.microsoft.com/office/drawing/2014/main" val="2163661750"/>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SA-EN.FE.14-T004-D001</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2026 Report on development of a Runaway Electron Monitor</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Daniele Marocco</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daniele.marocco@enea.it</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Running</a:t>
                      </a:r>
                    </a:p>
                  </a:txBody>
                  <a:tcPr marL="6548" marR="6548" marT="6548" marB="0" anchor="b">
                    <a:lnL>
                      <a:noFill/>
                    </a:lnL>
                    <a:lnR>
                      <a:noFill/>
                    </a:lnR>
                    <a:lnT>
                      <a:noFill/>
                    </a:lnT>
                    <a:lnB>
                      <a:noFill/>
                    </a:lnB>
                    <a:noFill/>
                  </a:tcPr>
                </a:tc>
                <a:extLst>
                  <a:ext uri="{0D108BD9-81ED-4DB2-BD59-A6C34878D82A}">
                    <a16:rowId xmlns:a16="http://schemas.microsoft.com/office/drawing/2014/main" val="958601110"/>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SA-EN.FE.14-T005-D001</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2026 Report on feasibility of a Directional Electron Probe diagnostics</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Yunfeng Liang</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y.liang@fz-juelich.de</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Running</a:t>
                      </a:r>
                    </a:p>
                  </a:txBody>
                  <a:tcPr marL="6548" marR="6548" marT="6548" marB="0" anchor="b">
                    <a:lnL>
                      <a:noFill/>
                    </a:lnL>
                    <a:lnR>
                      <a:noFill/>
                    </a:lnR>
                    <a:lnT>
                      <a:noFill/>
                    </a:lnT>
                    <a:lnB>
                      <a:noFill/>
                    </a:lnB>
                    <a:noFill/>
                  </a:tcPr>
                </a:tc>
                <a:extLst>
                  <a:ext uri="{0D108BD9-81ED-4DB2-BD59-A6C34878D82A}">
                    <a16:rowId xmlns:a16="http://schemas.microsoft.com/office/drawing/2014/main" val="3128252230"/>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SA-EN.FE.14-T006-D001</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2026 Report on feasibility of a Collective Thomson Scattering system for JT-60SA</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Soren Bang Korsholm</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sbko@fysik.dtu.dk</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Running</a:t>
                      </a:r>
                    </a:p>
                  </a:txBody>
                  <a:tcPr marL="6548" marR="6548" marT="6548" marB="0" anchor="b">
                    <a:lnL>
                      <a:noFill/>
                    </a:lnL>
                    <a:lnR>
                      <a:noFill/>
                    </a:lnR>
                    <a:lnT>
                      <a:noFill/>
                    </a:lnT>
                    <a:lnB>
                      <a:noFill/>
                    </a:lnB>
                    <a:noFill/>
                  </a:tcPr>
                </a:tc>
                <a:extLst>
                  <a:ext uri="{0D108BD9-81ED-4DB2-BD59-A6C34878D82A}">
                    <a16:rowId xmlns:a16="http://schemas.microsoft.com/office/drawing/2014/main" val="2747401512"/>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SA-EN.IM.01-T004-D001</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Report on activities for FILD procurement during 2026</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Juan Ayllon</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jayllon@us.es</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Running</a:t>
                      </a:r>
                    </a:p>
                  </a:txBody>
                  <a:tcPr marL="6548" marR="6548" marT="6548" marB="0" anchor="b">
                    <a:lnL>
                      <a:noFill/>
                    </a:lnL>
                    <a:lnR>
                      <a:noFill/>
                    </a:lnR>
                    <a:lnT>
                      <a:noFill/>
                    </a:lnT>
                    <a:lnB>
                      <a:noFill/>
                    </a:lnB>
                    <a:noFill/>
                  </a:tcPr>
                </a:tc>
                <a:extLst>
                  <a:ext uri="{0D108BD9-81ED-4DB2-BD59-A6C34878D82A}">
                    <a16:rowId xmlns:a16="http://schemas.microsoft.com/office/drawing/2014/main" val="1705941828"/>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SA-EN.IM.07-T003-D001</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Report on Phase Contrast Imaging system design, procurement, and partial installation 2026</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Stefano Coda</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stefano.coda@epfl.ch</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Running</a:t>
                      </a:r>
                    </a:p>
                  </a:txBody>
                  <a:tcPr marL="6548" marR="6548" marT="6548" marB="0" anchor="b">
                    <a:lnL>
                      <a:noFill/>
                    </a:lnL>
                    <a:lnR>
                      <a:noFill/>
                    </a:lnR>
                    <a:lnT>
                      <a:noFill/>
                    </a:lnT>
                    <a:lnB>
                      <a:noFill/>
                    </a:lnB>
                    <a:noFill/>
                  </a:tcPr>
                </a:tc>
                <a:extLst>
                  <a:ext uri="{0D108BD9-81ED-4DB2-BD59-A6C34878D82A}">
                    <a16:rowId xmlns:a16="http://schemas.microsoft.com/office/drawing/2014/main" val="2586642030"/>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SA-EN.IM.10-T003-D001</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Report on activities for Gamma-ray spectrometer design and procurement 2026 - ENEA</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Massimo Nocente</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massimo.nocente@unimib.it</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Running</a:t>
                      </a:r>
                    </a:p>
                  </a:txBody>
                  <a:tcPr marL="6548" marR="6548" marT="6548" marB="0" anchor="b">
                    <a:lnL>
                      <a:noFill/>
                    </a:lnL>
                    <a:lnR>
                      <a:noFill/>
                    </a:lnR>
                    <a:lnT>
                      <a:noFill/>
                    </a:lnT>
                    <a:lnB>
                      <a:noFill/>
                    </a:lnB>
                    <a:noFill/>
                  </a:tcPr>
                </a:tc>
                <a:extLst>
                  <a:ext uri="{0D108BD9-81ED-4DB2-BD59-A6C34878D82A}">
                    <a16:rowId xmlns:a16="http://schemas.microsoft.com/office/drawing/2014/main" val="282688984"/>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SA-EN.IM.10-T003-D002</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Report on activities for Gamma-ray spectrometer design and procurement 2026 - UKAEA</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Vasily Kiptily</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vasili.kiptily@ukaea.uk</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Running</a:t>
                      </a:r>
                    </a:p>
                  </a:txBody>
                  <a:tcPr marL="6548" marR="6548" marT="6548" marB="0" anchor="b">
                    <a:lnL>
                      <a:noFill/>
                    </a:lnL>
                    <a:lnR>
                      <a:noFill/>
                    </a:lnR>
                    <a:lnT>
                      <a:noFill/>
                    </a:lnT>
                    <a:lnB>
                      <a:noFill/>
                    </a:lnB>
                    <a:noFill/>
                  </a:tcPr>
                </a:tc>
                <a:extLst>
                  <a:ext uri="{0D108BD9-81ED-4DB2-BD59-A6C34878D82A}">
                    <a16:rowId xmlns:a16="http://schemas.microsoft.com/office/drawing/2014/main" val="3465933562"/>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SA-EN.IM.11-T001-D001</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Report on activities for Compact Neutron Spectrometer design and procurement 2026</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Davide Rigamonti</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davide.rigamonti@istp.cnr.it</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Running</a:t>
                      </a:r>
                    </a:p>
                  </a:txBody>
                  <a:tcPr marL="6548" marR="6548" marT="6548" marB="0" anchor="b">
                    <a:lnL>
                      <a:noFill/>
                    </a:lnL>
                    <a:lnR>
                      <a:noFill/>
                    </a:lnR>
                    <a:lnT>
                      <a:noFill/>
                    </a:lnT>
                    <a:lnB>
                      <a:noFill/>
                    </a:lnB>
                    <a:noFill/>
                  </a:tcPr>
                </a:tc>
                <a:extLst>
                  <a:ext uri="{0D108BD9-81ED-4DB2-BD59-A6C34878D82A}">
                    <a16:rowId xmlns:a16="http://schemas.microsoft.com/office/drawing/2014/main" val="1606354240"/>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SA-EN.IM.05-T004-D001</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Report on progress made on pellet injection system design and procurement 2026</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Peter Lang</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ptl@ipp.mpg.de</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Running</a:t>
                      </a:r>
                    </a:p>
                  </a:txBody>
                  <a:tcPr marL="6548" marR="6548" marT="6548" marB="0" anchor="b">
                    <a:lnL>
                      <a:noFill/>
                    </a:lnL>
                    <a:lnR>
                      <a:noFill/>
                    </a:lnR>
                    <a:lnT>
                      <a:noFill/>
                    </a:lnT>
                    <a:lnB>
                      <a:noFill/>
                    </a:lnB>
                    <a:noFill/>
                  </a:tcPr>
                </a:tc>
                <a:extLst>
                  <a:ext uri="{0D108BD9-81ED-4DB2-BD59-A6C34878D82A}">
                    <a16:rowId xmlns:a16="http://schemas.microsoft.com/office/drawing/2014/main" val="1083369409"/>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SA-SE.CM.OP.08-T001-D001</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Magnetic control tool demonstrated on a relevant scenario_ENEA</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Gianmaria De Tommasi</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detommas@unina.it</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Running</a:t>
                      </a:r>
                    </a:p>
                  </a:txBody>
                  <a:tcPr marL="6548" marR="6548" marT="6548" marB="0" anchor="b">
                    <a:lnL>
                      <a:noFill/>
                    </a:lnL>
                    <a:lnR>
                      <a:noFill/>
                    </a:lnR>
                    <a:lnT>
                      <a:noFill/>
                    </a:lnT>
                    <a:lnB>
                      <a:noFill/>
                    </a:lnB>
                    <a:noFill/>
                  </a:tcPr>
                </a:tc>
                <a:extLst>
                  <a:ext uri="{0D108BD9-81ED-4DB2-BD59-A6C34878D82A}">
                    <a16:rowId xmlns:a16="http://schemas.microsoft.com/office/drawing/2014/main" val="2151126092"/>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SA-SE.CM.OP.08-T001-D002</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Magnetic control tool demonstrated on a relevant scenario_EPFL</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Adriano Mele</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adriano.mele@epfl.ch</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Running</a:t>
                      </a:r>
                    </a:p>
                  </a:txBody>
                  <a:tcPr marL="6548" marR="6548" marT="6548" marB="0" anchor="b">
                    <a:lnL>
                      <a:noFill/>
                    </a:lnL>
                    <a:lnR>
                      <a:noFill/>
                    </a:lnR>
                    <a:lnT>
                      <a:noFill/>
                    </a:lnT>
                    <a:lnB>
                      <a:noFill/>
                    </a:lnB>
                    <a:noFill/>
                  </a:tcPr>
                </a:tc>
                <a:extLst>
                  <a:ext uri="{0D108BD9-81ED-4DB2-BD59-A6C34878D82A}">
                    <a16:rowId xmlns:a16="http://schemas.microsoft.com/office/drawing/2014/main" val="2061466445"/>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SA-SE.CM.OP.01-T009-D001</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PDS optimised and applied to JT-60SA  hybrid scenario</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Emmanuel Joffrin</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emmanuel.joffrin@cea.fr</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Running</a:t>
                      </a:r>
                    </a:p>
                  </a:txBody>
                  <a:tcPr marL="6548" marR="6548" marT="6548" marB="0" anchor="b">
                    <a:lnL>
                      <a:noFill/>
                    </a:lnL>
                    <a:lnR>
                      <a:noFill/>
                    </a:lnR>
                    <a:lnT>
                      <a:noFill/>
                    </a:lnT>
                    <a:lnB>
                      <a:noFill/>
                    </a:lnB>
                    <a:noFill/>
                  </a:tcPr>
                </a:tc>
                <a:extLst>
                  <a:ext uri="{0D108BD9-81ED-4DB2-BD59-A6C34878D82A}">
                    <a16:rowId xmlns:a16="http://schemas.microsoft.com/office/drawing/2014/main" val="1849417318"/>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SA-SE.CM.OP.01.00-T001-D001</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Data analysis tools adapted to OP-2</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Edmondo Giovannozzi</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edmondo.giovannozzi@enea.it</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Draft</a:t>
                      </a:r>
                    </a:p>
                  </a:txBody>
                  <a:tcPr marL="6548" marR="6548" marT="6548" marB="0" anchor="b">
                    <a:lnL>
                      <a:noFill/>
                    </a:lnL>
                    <a:lnR>
                      <a:noFill/>
                    </a:lnR>
                    <a:lnT>
                      <a:noFill/>
                    </a:lnT>
                    <a:lnB>
                      <a:noFill/>
                    </a:lnB>
                    <a:noFill/>
                  </a:tcPr>
                </a:tc>
                <a:extLst>
                  <a:ext uri="{0D108BD9-81ED-4DB2-BD59-A6C34878D82A}">
                    <a16:rowId xmlns:a16="http://schemas.microsoft.com/office/drawing/2014/main" val="3926460836"/>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SA-SE.CM.OP.07-T002-D001</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Consolidation of EC HCD and ECE modelling tools</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Lorenzo Figini</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lorenzo.figini@istp.cnr.it</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Running</a:t>
                      </a:r>
                    </a:p>
                  </a:txBody>
                  <a:tcPr marL="6548" marR="6548" marT="6548" marB="0" anchor="b">
                    <a:lnL>
                      <a:noFill/>
                    </a:lnL>
                    <a:lnR>
                      <a:noFill/>
                    </a:lnR>
                    <a:lnT>
                      <a:noFill/>
                    </a:lnT>
                    <a:lnB>
                      <a:noFill/>
                    </a:lnB>
                    <a:noFill/>
                  </a:tcPr>
                </a:tc>
                <a:extLst>
                  <a:ext uri="{0D108BD9-81ED-4DB2-BD59-A6C34878D82A}">
                    <a16:rowId xmlns:a16="http://schemas.microsoft.com/office/drawing/2014/main" val="4032362871"/>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SA-SE.CM.OP.06-T004-D001</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Tools  in support of OP 2 magnets operation</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Quentin Le Coz</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quentin.lecoz@cea.fr</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Running</a:t>
                      </a:r>
                    </a:p>
                  </a:txBody>
                  <a:tcPr marL="6548" marR="6548" marT="6548" marB="0" anchor="b">
                    <a:lnL>
                      <a:noFill/>
                    </a:lnL>
                    <a:lnR>
                      <a:noFill/>
                    </a:lnR>
                    <a:lnT>
                      <a:noFill/>
                    </a:lnT>
                    <a:lnB>
                      <a:noFill/>
                    </a:lnB>
                    <a:noFill/>
                  </a:tcPr>
                </a:tc>
                <a:extLst>
                  <a:ext uri="{0D108BD9-81ED-4DB2-BD59-A6C34878D82A}">
                    <a16:rowId xmlns:a16="http://schemas.microsoft.com/office/drawing/2014/main" val="2927984888"/>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SA-SE.OP.AC.01-T007-D001</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Report on the activities related to Operations Area 2026</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Matteo Iafrati</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matteo.iafrati@enea.it</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Running</a:t>
                      </a:r>
                    </a:p>
                  </a:txBody>
                  <a:tcPr marL="6548" marR="6548" marT="6548" marB="0" anchor="b">
                    <a:lnL>
                      <a:noFill/>
                    </a:lnL>
                    <a:lnR>
                      <a:noFill/>
                    </a:lnR>
                    <a:lnT>
                      <a:noFill/>
                    </a:lnT>
                    <a:lnB>
                      <a:noFill/>
                    </a:lnB>
                    <a:noFill/>
                  </a:tcPr>
                </a:tc>
                <a:extLst>
                  <a:ext uri="{0D108BD9-81ED-4DB2-BD59-A6C34878D82A}">
                    <a16:rowId xmlns:a16="http://schemas.microsoft.com/office/drawing/2014/main" val="266157034"/>
                  </a:ext>
                </a:extLst>
              </a:tr>
              <a:tr h="237055">
                <a:tc>
                  <a:txBody>
                    <a:bodyPr/>
                    <a:lstStyle/>
                    <a:p>
                      <a:pPr algn="l" fontAlgn="b">
                        <a:buNone/>
                      </a:pPr>
                      <a:r>
                        <a:rPr lang="en-US" sz="800" b="0" i="0" u="none" strike="noStrike">
                          <a:solidFill>
                            <a:srgbClr val="000000"/>
                          </a:solidFill>
                          <a:effectLst/>
                          <a:latin typeface="Calibri" panose="020F0502020204030204" pitchFamily="34" charset="0"/>
                        </a:rPr>
                        <a:t>SA-SE.OP.REC.01-T003-D001</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OLD_SA-SE.OP.REC.01-T002-D003_Test the new access procedure to EU diagnostics via the IFERC network from a trusted EU site</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Frederic Imbeaux</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frederic.imbeaux@cea.fr</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Running</a:t>
                      </a:r>
                    </a:p>
                  </a:txBody>
                  <a:tcPr marL="6548" marR="6548" marT="6548" marB="0" anchor="b">
                    <a:lnL>
                      <a:noFill/>
                    </a:lnL>
                    <a:lnR>
                      <a:noFill/>
                    </a:lnR>
                    <a:lnT>
                      <a:noFill/>
                    </a:lnT>
                    <a:lnB>
                      <a:noFill/>
                    </a:lnB>
                    <a:noFill/>
                  </a:tcPr>
                </a:tc>
                <a:extLst>
                  <a:ext uri="{0D108BD9-81ED-4DB2-BD59-A6C34878D82A}">
                    <a16:rowId xmlns:a16="http://schemas.microsoft.com/office/drawing/2014/main" val="2440631288"/>
                  </a:ext>
                </a:extLst>
              </a:tr>
              <a:tr h="237055">
                <a:tc>
                  <a:txBody>
                    <a:bodyPr/>
                    <a:lstStyle/>
                    <a:p>
                      <a:pPr algn="l" fontAlgn="b">
                        <a:buNone/>
                      </a:pPr>
                      <a:r>
                        <a:rPr lang="en-US" sz="800" b="0" i="0" u="none" strike="noStrike">
                          <a:solidFill>
                            <a:srgbClr val="000000"/>
                          </a:solidFill>
                          <a:effectLst/>
                          <a:latin typeface="Calibri" panose="020F0502020204030204" pitchFamily="34" charset="0"/>
                        </a:rPr>
                        <a:t>SA-SE.OP.SSO.01-T009-D002</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OLD_SA-SE.OP.SSO.01-T006-D001_SELFIE Tests CS Joints resistivity measurement</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Clément Nguyen Thanh Dao</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clement.nguyenthanhdao@cea.fr</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Withdrawn</a:t>
                      </a:r>
                    </a:p>
                  </a:txBody>
                  <a:tcPr marL="6548" marR="6548" marT="6548" marB="0" anchor="b">
                    <a:lnL>
                      <a:noFill/>
                    </a:lnL>
                    <a:lnR>
                      <a:noFill/>
                    </a:lnR>
                    <a:lnT>
                      <a:noFill/>
                    </a:lnT>
                    <a:lnB>
                      <a:noFill/>
                    </a:lnB>
                    <a:noFill/>
                  </a:tcPr>
                </a:tc>
                <a:extLst>
                  <a:ext uri="{0D108BD9-81ED-4DB2-BD59-A6C34878D82A}">
                    <a16:rowId xmlns:a16="http://schemas.microsoft.com/office/drawing/2014/main" val="2242230761"/>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SA-EN.IM.06-T003-D001</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OLD_SA-EN.IM.06-T002-D001_Report on procurement of multiple EDICAMS for JT-60SA 2025</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Tamas Szepesi</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Szepesi.Tamas@ek.hun-ren.hu</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Running</a:t>
                      </a:r>
                    </a:p>
                  </a:txBody>
                  <a:tcPr marL="6548" marR="6548" marT="6548" marB="0" anchor="b">
                    <a:lnL>
                      <a:noFill/>
                    </a:lnL>
                    <a:lnR>
                      <a:noFill/>
                    </a:lnR>
                    <a:lnT>
                      <a:noFill/>
                    </a:lnT>
                    <a:lnB>
                      <a:noFill/>
                    </a:lnB>
                    <a:noFill/>
                  </a:tcPr>
                </a:tc>
                <a:extLst>
                  <a:ext uri="{0D108BD9-81ED-4DB2-BD59-A6C34878D82A}">
                    <a16:rowId xmlns:a16="http://schemas.microsoft.com/office/drawing/2014/main" val="3434115378"/>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SA-SE.OP.DO.04-T004-D001</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Thomson Scattering TRO</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Federico Antonio D'Isa</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federico.disa@igi.cnr.it</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Running</a:t>
                      </a:r>
                    </a:p>
                  </a:txBody>
                  <a:tcPr marL="6548" marR="6548" marT="6548" marB="0" anchor="b">
                    <a:lnL>
                      <a:noFill/>
                    </a:lnL>
                    <a:lnR>
                      <a:noFill/>
                    </a:lnR>
                    <a:lnT>
                      <a:noFill/>
                    </a:lnT>
                    <a:lnB>
                      <a:noFill/>
                    </a:lnB>
                    <a:noFill/>
                  </a:tcPr>
                </a:tc>
                <a:extLst>
                  <a:ext uri="{0D108BD9-81ED-4DB2-BD59-A6C34878D82A}">
                    <a16:rowId xmlns:a16="http://schemas.microsoft.com/office/drawing/2014/main" val="2060845182"/>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SA-SE.OP.DO.04-T004-D002</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Thomson Scattering Expert_ENEA</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Federico Antonio D'Isa</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federico.disa@igi.cnr.it</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Running</a:t>
                      </a:r>
                    </a:p>
                  </a:txBody>
                  <a:tcPr marL="6548" marR="6548" marT="6548" marB="0" anchor="b">
                    <a:lnL>
                      <a:noFill/>
                    </a:lnL>
                    <a:lnR>
                      <a:noFill/>
                    </a:lnR>
                    <a:lnT>
                      <a:noFill/>
                    </a:lnT>
                    <a:lnB>
                      <a:noFill/>
                    </a:lnB>
                    <a:noFill/>
                  </a:tcPr>
                </a:tc>
                <a:extLst>
                  <a:ext uri="{0D108BD9-81ED-4DB2-BD59-A6C34878D82A}">
                    <a16:rowId xmlns:a16="http://schemas.microsoft.com/office/drawing/2014/main" val="777675562"/>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SA-SE.OP.DO.04-T004-D003</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Thomson Scattering Expert_IAP</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Sorin Soare</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sorin.soare@icsi.ro</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Running</a:t>
                      </a:r>
                    </a:p>
                  </a:txBody>
                  <a:tcPr marL="6548" marR="6548" marT="6548" marB="0" anchor="b">
                    <a:lnL>
                      <a:noFill/>
                    </a:lnL>
                    <a:lnR>
                      <a:noFill/>
                    </a:lnR>
                    <a:lnT>
                      <a:noFill/>
                    </a:lnT>
                    <a:lnB>
                      <a:noFill/>
                    </a:lnB>
                    <a:noFill/>
                  </a:tcPr>
                </a:tc>
                <a:extLst>
                  <a:ext uri="{0D108BD9-81ED-4DB2-BD59-A6C34878D82A}">
                    <a16:rowId xmlns:a16="http://schemas.microsoft.com/office/drawing/2014/main" val="2546533325"/>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SA-SE.OP.DO.05-T004-D001</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Divertor VUV spectroscopy TRO</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Andrea Belpane</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andrea.belpane@igi.cnr.it</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Draft</a:t>
                      </a:r>
                    </a:p>
                  </a:txBody>
                  <a:tcPr marL="6548" marR="6548" marT="6548" marB="0" anchor="b">
                    <a:lnL>
                      <a:noFill/>
                    </a:lnL>
                    <a:lnR>
                      <a:noFill/>
                    </a:lnR>
                    <a:lnT>
                      <a:noFill/>
                    </a:lnT>
                    <a:lnB>
                      <a:noFill/>
                    </a:lnB>
                    <a:noFill/>
                  </a:tcPr>
                </a:tc>
                <a:extLst>
                  <a:ext uri="{0D108BD9-81ED-4DB2-BD59-A6C34878D82A}">
                    <a16:rowId xmlns:a16="http://schemas.microsoft.com/office/drawing/2014/main" val="2029710010"/>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SA-SE.OP.DO.05-T004-D002</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VUV spectroscopy expert_ENEA</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Marco Valisa</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valisa@igi.cnr.it</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Draft</a:t>
                      </a:r>
                    </a:p>
                  </a:txBody>
                  <a:tcPr marL="6548" marR="6548" marT="6548" marB="0" anchor="b">
                    <a:lnL>
                      <a:noFill/>
                    </a:lnL>
                    <a:lnR>
                      <a:noFill/>
                    </a:lnR>
                    <a:lnT>
                      <a:noFill/>
                    </a:lnT>
                    <a:lnB>
                      <a:noFill/>
                    </a:lnB>
                    <a:noFill/>
                  </a:tcPr>
                </a:tc>
                <a:extLst>
                  <a:ext uri="{0D108BD9-81ED-4DB2-BD59-A6C34878D82A}">
                    <a16:rowId xmlns:a16="http://schemas.microsoft.com/office/drawing/2014/main" val="38462066"/>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SA-SE.OP.DO.01-T006-D001</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EDICAM expert</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Tamas Szepesi</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Szepesi.Tamas@ek.hun-ren.hu</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Running</a:t>
                      </a:r>
                    </a:p>
                  </a:txBody>
                  <a:tcPr marL="6548" marR="6548" marT="6548" marB="0" anchor="b">
                    <a:lnL>
                      <a:noFill/>
                    </a:lnL>
                    <a:lnR>
                      <a:noFill/>
                    </a:lnR>
                    <a:lnT>
                      <a:noFill/>
                    </a:lnT>
                    <a:lnB>
                      <a:noFill/>
                    </a:lnB>
                    <a:noFill/>
                  </a:tcPr>
                </a:tc>
                <a:extLst>
                  <a:ext uri="{0D108BD9-81ED-4DB2-BD59-A6C34878D82A}">
                    <a16:rowId xmlns:a16="http://schemas.microsoft.com/office/drawing/2014/main" val="2570597189"/>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SA-SE.OP.PO.01-T008-D001</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Plasma operations expert</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Philippe Moreau</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philippe.jacques.moreau@cea.fr</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Draft</a:t>
                      </a:r>
                    </a:p>
                  </a:txBody>
                  <a:tcPr marL="6548" marR="6548" marT="6548" marB="0" anchor="b">
                    <a:lnL>
                      <a:noFill/>
                    </a:lnL>
                    <a:lnR>
                      <a:noFill/>
                    </a:lnR>
                    <a:lnT>
                      <a:noFill/>
                    </a:lnT>
                    <a:lnB>
                      <a:noFill/>
                    </a:lnB>
                    <a:noFill/>
                  </a:tcPr>
                </a:tc>
                <a:extLst>
                  <a:ext uri="{0D108BD9-81ED-4DB2-BD59-A6C34878D82A}">
                    <a16:rowId xmlns:a16="http://schemas.microsoft.com/office/drawing/2014/main" val="3434895191"/>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SA-SE.OP.SSO.03-T003-D001</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MGI expert</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Paul Heinrich</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paul.heinrich@ipp.mpg.de</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Draft</a:t>
                      </a:r>
                    </a:p>
                  </a:txBody>
                  <a:tcPr marL="6548" marR="6548" marT="6548" marB="0" anchor="b">
                    <a:lnL>
                      <a:noFill/>
                    </a:lnL>
                    <a:lnR>
                      <a:noFill/>
                    </a:lnR>
                    <a:lnT>
                      <a:noFill/>
                    </a:lnT>
                    <a:lnB>
                      <a:noFill/>
                    </a:lnB>
                    <a:noFill/>
                  </a:tcPr>
                </a:tc>
                <a:extLst>
                  <a:ext uri="{0D108BD9-81ED-4DB2-BD59-A6C34878D82A}">
                    <a16:rowId xmlns:a16="http://schemas.microsoft.com/office/drawing/2014/main" val="965354764"/>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SA-SE.OP.DO.05-T004-D003</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VUV spectroscopy Expert_IAP</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Sorin Soare</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sorin.soare@icsi.ro</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Draft</a:t>
                      </a:r>
                    </a:p>
                  </a:txBody>
                  <a:tcPr marL="6548" marR="6548" marT="6548" marB="0" anchor="b">
                    <a:lnL>
                      <a:noFill/>
                    </a:lnL>
                    <a:lnR>
                      <a:noFill/>
                    </a:lnR>
                    <a:lnT>
                      <a:noFill/>
                    </a:lnT>
                    <a:lnB>
                      <a:noFill/>
                    </a:lnB>
                    <a:noFill/>
                  </a:tcPr>
                </a:tc>
                <a:extLst>
                  <a:ext uri="{0D108BD9-81ED-4DB2-BD59-A6C34878D82A}">
                    <a16:rowId xmlns:a16="http://schemas.microsoft.com/office/drawing/2014/main" val="3685988243"/>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SA-SE.CM.OP.01-T009-D002</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JT-60SA PDS documented test case for training</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Domenico Frattolillo</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domenico.frattolillo@epfl.ch</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Running</a:t>
                      </a:r>
                    </a:p>
                  </a:txBody>
                  <a:tcPr marL="6548" marR="6548" marT="6548" marB="0" anchor="b">
                    <a:lnL>
                      <a:noFill/>
                    </a:lnL>
                    <a:lnR>
                      <a:noFill/>
                    </a:lnR>
                    <a:lnT>
                      <a:noFill/>
                    </a:lnT>
                    <a:lnB>
                      <a:noFill/>
                    </a:lnB>
                    <a:noFill/>
                  </a:tcPr>
                </a:tc>
                <a:extLst>
                  <a:ext uri="{0D108BD9-81ED-4DB2-BD59-A6C34878D82A}">
                    <a16:rowId xmlns:a16="http://schemas.microsoft.com/office/drawing/2014/main" val="930770212"/>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SA-EN.FE.11-T004-D004</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Report on UKAEA support for neutronics activities in 2026</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Alex Valentine</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Alex.Valentine@ukaea.uk</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Running</a:t>
                      </a:r>
                    </a:p>
                  </a:txBody>
                  <a:tcPr marL="6548" marR="6548" marT="6548" marB="0" anchor="b">
                    <a:lnL>
                      <a:noFill/>
                    </a:lnL>
                    <a:lnR>
                      <a:noFill/>
                    </a:lnR>
                    <a:lnT>
                      <a:noFill/>
                    </a:lnT>
                    <a:lnB>
                      <a:noFill/>
                    </a:lnB>
                    <a:noFill/>
                  </a:tcPr>
                </a:tc>
                <a:extLst>
                  <a:ext uri="{0D108BD9-81ED-4DB2-BD59-A6C34878D82A}">
                    <a16:rowId xmlns:a16="http://schemas.microsoft.com/office/drawing/2014/main" val="1749270442"/>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SA-SE.OP.SSO.07-T001-D001</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Report on the Fabrication Procedure and Manufactured TESPELs for JT-60SA</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Naoki Tamura</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naoki.tamura@ipp.mpg.de</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Draft</a:t>
                      </a:r>
                    </a:p>
                  </a:txBody>
                  <a:tcPr marL="6548" marR="6548" marT="6548" marB="0" anchor="b">
                    <a:lnL>
                      <a:noFill/>
                    </a:lnL>
                    <a:lnR>
                      <a:noFill/>
                    </a:lnR>
                    <a:lnT>
                      <a:noFill/>
                    </a:lnT>
                    <a:lnB>
                      <a:noFill/>
                    </a:lnB>
                    <a:noFill/>
                  </a:tcPr>
                </a:tc>
                <a:extLst>
                  <a:ext uri="{0D108BD9-81ED-4DB2-BD59-A6C34878D82A}">
                    <a16:rowId xmlns:a16="http://schemas.microsoft.com/office/drawing/2014/main" val="2413754858"/>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SA-SE.OP.DO.04-T004-D004</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Thomson Scattering TRO - on site work</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Federico Antonio D'Isa</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federico.disa@igi.cnr.it</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Draft</a:t>
                      </a:r>
                    </a:p>
                  </a:txBody>
                  <a:tcPr marL="6548" marR="6548" marT="6548" marB="0" anchor="b">
                    <a:lnL>
                      <a:noFill/>
                    </a:lnL>
                    <a:lnR>
                      <a:noFill/>
                    </a:lnR>
                    <a:lnT>
                      <a:noFill/>
                    </a:lnT>
                    <a:lnB>
                      <a:noFill/>
                    </a:lnB>
                    <a:noFill/>
                  </a:tcPr>
                </a:tc>
                <a:extLst>
                  <a:ext uri="{0D108BD9-81ED-4DB2-BD59-A6C34878D82A}">
                    <a16:rowId xmlns:a16="http://schemas.microsoft.com/office/drawing/2014/main" val="3707696173"/>
                  </a:ext>
                </a:extLst>
              </a:tr>
              <a:tr h="130970">
                <a:tc>
                  <a:txBody>
                    <a:bodyPr/>
                    <a:lstStyle/>
                    <a:p>
                      <a:pPr algn="l" fontAlgn="b">
                        <a:buNone/>
                      </a:pPr>
                      <a:r>
                        <a:rPr lang="en-US" sz="800" b="0" i="0" u="none" strike="noStrike">
                          <a:solidFill>
                            <a:srgbClr val="000000"/>
                          </a:solidFill>
                          <a:effectLst/>
                          <a:latin typeface="Calibri" panose="020F0502020204030204" pitchFamily="34" charset="0"/>
                        </a:rPr>
                        <a:t>SA-SE.CM.OP.09-T001-D001</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Data analysis tools adapted to OP-2 - ENEA and CNR</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Edmondo Giovannozzi</a:t>
                      </a:r>
                    </a:p>
                  </a:txBody>
                  <a:tcPr marL="6548" marR="6548" marT="6548" marB="0" anchor="b">
                    <a:lnL>
                      <a:noFill/>
                    </a:lnL>
                    <a:lnR>
                      <a:noFill/>
                    </a:lnR>
                    <a:lnT>
                      <a:noFill/>
                    </a:lnT>
                    <a:lnB>
                      <a:noFill/>
                    </a:lnB>
                    <a:noFill/>
                  </a:tcPr>
                </a:tc>
                <a:tc>
                  <a:txBody>
                    <a:bodyPr/>
                    <a:lstStyle/>
                    <a:p>
                      <a:pPr algn="l" fontAlgn="b">
                        <a:buNone/>
                      </a:pPr>
                      <a:r>
                        <a:rPr lang="en-US" sz="800" b="0" i="0" u="none" strike="noStrike">
                          <a:solidFill>
                            <a:srgbClr val="000000"/>
                          </a:solidFill>
                          <a:effectLst/>
                          <a:latin typeface="Calibri" panose="020F0502020204030204" pitchFamily="34" charset="0"/>
                        </a:rPr>
                        <a:t>edmondo.giovannozzi@enea.it</a:t>
                      </a:r>
                    </a:p>
                  </a:txBody>
                  <a:tcPr marL="6548" marR="6548" marT="6548" marB="0" anchor="b">
                    <a:lnL>
                      <a:noFill/>
                    </a:lnL>
                    <a:lnR>
                      <a:noFill/>
                    </a:lnR>
                    <a:lnT>
                      <a:noFill/>
                    </a:lnT>
                    <a:lnB>
                      <a:noFill/>
                    </a:lnB>
                    <a:noFill/>
                  </a:tcPr>
                </a:tc>
                <a:tc>
                  <a:txBody>
                    <a:bodyPr/>
                    <a:lstStyle/>
                    <a:p>
                      <a:pPr algn="l" fontAlgn="b">
                        <a:buNone/>
                      </a:pPr>
                      <a:r>
                        <a:rPr lang="en-US" sz="800" b="0" i="0" u="none" strike="noStrike" dirty="0">
                          <a:solidFill>
                            <a:srgbClr val="000000"/>
                          </a:solidFill>
                          <a:effectLst/>
                          <a:latin typeface="Calibri" panose="020F0502020204030204" pitchFamily="34" charset="0"/>
                        </a:rPr>
                        <a:t>Draft</a:t>
                      </a:r>
                    </a:p>
                  </a:txBody>
                  <a:tcPr marL="6548" marR="6548" marT="6548" marB="0" anchor="b">
                    <a:lnL>
                      <a:noFill/>
                    </a:lnL>
                    <a:lnR>
                      <a:noFill/>
                    </a:lnR>
                    <a:lnT>
                      <a:noFill/>
                    </a:lnT>
                    <a:lnB>
                      <a:noFill/>
                    </a:lnB>
                    <a:noFill/>
                  </a:tcPr>
                </a:tc>
                <a:extLst>
                  <a:ext uri="{0D108BD9-81ED-4DB2-BD59-A6C34878D82A}">
                    <a16:rowId xmlns:a16="http://schemas.microsoft.com/office/drawing/2014/main" val="2189613892"/>
                  </a:ext>
                </a:extLst>
              </a:tr>
            </a:tbl>
          </a:graphicData>
        </a:graphic>
      </p:graphicFrame>
      <p:sp>
        <p:nvSpPr>
          <p:cNvPr id="4" name="Footer Placeholder 3">
            <a:extLst>
              <a:ext uri="{FF2B5EF4-FFF2-40B4-BE49-F238E27FC236}">
                <a16:creationId xmlns:a16="http://schemas.microsoft.com/office/drawing/2014/main" id="{0F6150EC-A78D-29BD-DDEF-91FCAF0C1075}"/>
              </a:ext>
            </a:extLst>
          </p:cNvPr>
          <p:cNvSpPr>
            <a:spLocks noGrp="1"/>
          </p:cNvSpPr>
          <p:nvPr>
            <p:ph type="ftr" sz="quarter" idx="11"/>
          </p:nvPr>
        </p:nvSpPr>
        <p:spPr/>
        <p:txBody>
          <a:bodyPr/>
          <a:lstStyle/>
          <a:p>
            <a:r>
              <a:rPr lang="en-US">
                <a:solidFill>
                  <a:prstClr val="white"/>
                </a:solidFill>
              </a:rPr>
              <a:t>C.Sozzi | PSD management meeting | WPSA report | 20-10-2026</a:t>
            </a:r>
            <a:endParaRPr lang="en-GB" dirty="0">
              <a:solidFill>
                <a:prstClr val="white"/>
              </a:solidFill>
            </a:endParaRPr>
          </a:p>
        </p:txBody>
      </p:sp>
      <p:sp>
        <p:nvSpPr>
          <p:cNvPr id="5" name="Slide Number Placeholder 4">
            <a:extLst>
              <a:ext uri="{FF2B5EF4-FFF2-40B4-BE49-F238E27FC236}">
                <a16:creationId xmlns:a16="http://schemas.microsoft.com/office/drawing/2014/main" id="{AA6B531A-968A-D077-8F87-CF93191B3B1D}"/>
              </a:ext>
            </a:extLst>
          </p:cNvPr>
          <p:cNvSpPr>
            <a:spLocks noGrp="1"/>
          </p:cNvSpPr>
          <p:nvPr>
            <p:ph type="sldNum" sz="quarter" idx="12"/>
          </p:nvPr>
        </p:nvSpPr>
        <p:spPr/>
        <p:txBody>
          <a:bodyPr/>
          <a:lstStyle/>
          <a:p>
            <a:fld id="{6A6D9FA1-99C7-4910-8E32-B85D378B0060}" type="slidenum">
              <a:rPr lang="en-GB" smtClean="0">
                <a:solidFill>
                  <a:prstClr val="white"/>
                </a:solidFill>
              </a:rPr>
              <a:pPr/>
              <a:t>4</a:t>
            </a:fld>
            <a:endParaRPr lang="en-GB" dirty="0">
              <a:solidFill>
                <a:prstClr val="white"/>
              </a:solidFill>
            </a:endParaRPr>
          </a:p>
        </p:txBody>
      </p:sp>
    </p:spTree>
    <p:extLst>
      <p:ext uri="{BB962C8B-B14F-4D97-AF65-F5344CB8AC3E}">
        <p14:creationId xmlns:p14="http://schemas.microsoft.com/office/powerpoint/2010/main" val="3944513211"/>
      </p:ext>
    </p:extLst>
  </p:cSld>
  <p:clrMapOvr>
    <a:masterClrMapping/>
  </p:clrMapOvr>
</p:sld>
</file>

<file path=ppt/theme/theme1.xml><?xml version="1.0" encoding="utf-8"?>
<a:theme xmlns:a="http://schemas.openxmlformats.org/drawingml/2006/main" name="EUROfusion.1line_5_3_201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lgn="l">
          <a:defRPr sz="2800" b="1" dirty="0" smtClean="0"/>
        </a:defPPr>
      </a:lstStyle>
    </a:txDef>
  </a:objectDefaults>
  <a:extraClrSchemeLst/>
</a:theme>
</file>

<file path=ppt/theme/theme2.xml><?xml version="1.0" encoding="utf-8"?>
<a:theme xmlns:a="http://schemas.openxmlformats.org/drawingml/2006/main" name="標準デザイン">
  <a:themeElements>
    <a:clrScheme name="スリップストリーム">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標準デザイン">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12700" cap="flat" cmpd="sng" algn="ctr">
          <a:solidFill>
            <a:schemeClr val="tx1"/>
          </a:solidFill>
          <a:prstDash val="solid"/>
          <a:round/>
          <a:headEnd type="none" w="med" len="med"/>
          <a:tailEnd type="none" w="med" len="med"/>
        </a:ln>
      </a:spPr>
      <a:bodyPr wrap="square" rtlCol="0" anchor="ctr">
        <a:noAutofit/>
      </a:bodyPr>
      <a:lstStyle>
        <a:defPPr algn="ctr">
          <a:spcBef>
            <a:spcPts val="600"/>
          </a:spcBef>
          <a:buFont typeface="Wingdings" charset="2"/>
          <a:buChar char="l"/>
          <a:defRPr kumimoji="1" sz="2000" b="1" dirty="0">
            <a:solidFill>
              <a:srgbClr val="008000"/>
            </a:solidFill>
            <a:latin typeface="Arial" pitchFamily="-109" charset="0"/>
            <a:ea typeface="ＭＳ Ｐゴシック" pitchFamily="-109" charset="-128"/>
            <a:cs typeface="ＭＳ Ｐゴシック" pitchFamily="-109" charset="-128"/>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C5E97A0C0FEBC408E67B127B9678D93" ma:contentTypeVersion="16" ma:contentTypeDescription="Create a new document." ma:contentTypeScope="" ma:versionID="1d2a0d8c6deb6b6d65149e488cbe144b">
  <xsd:schema xmlns:xsd="http://www.w3.org/2001/XMLSchema" xmlns:xs="http://www.w3.org/2001/XMLSchema" xmlns:p="http://schemas.microsoft.com/office/2006/metadata/properties" xmlns:ns2="cbbfa1f3-60c2-42de-b5b6-3ee8cb87d964" xmlns:ns3="e5ba6352-0726-4226-96e7-82f7f1c59ac0" targetNamespace="http://schemas.microsoft.com/office/2006/metadata/properties" ma:root="true" ma:fieldsID="0760925279f4376d2d8626e0085fb012" ns2:_="" ns3:_="">
    <xsd:import namespace="cbbfa1f3-60c2-42de-b5b6-3ee8cb87d964"/>
    <xsd:import namespace="e5ba6352-0726-4226-96e7-82f7f1c59ac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Dateofrelease"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DateTaken"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bfa1f3-60c2-42de-b5b6-3ee8cb87d9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Dateofrelease" ma:index="14" nillable="true" ma:displayName="Date of release" ma:format="Dropdown" ma:internalName="Dateofrelease">
      <xsd:simpleType>
        <xsd:restriction base="dms:Text">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51e10cb2-14f7-4eda-9ec0-27c7232f3f48" ma:termSetId="09814cd3-568e-fe90-9814-8d621ff8fb84" ma:anchorId="fba54fb3-c3e1-fe81-a776-ca4b69148c4d" ma:open="true" ma:isKeyword="false">
      <xsd:complexType>
        <xsd:sequence>
          <xsd:element ref="pc:Terms" minOccurs="0" maxOccurs="1"/>
        </xsd:sequence>
      </xsd:complexType>
    </xsd:element>
    <xsd:element name="MediaServiceDateTaken" ma:index="21" nillable="true" ma:displayName="MediaServiceDateTaken" ma:hidden="true" ma:internalName="MediaServiceDateTake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5ba6352-0726-4226-96e7-82f7f1c59ac0"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a5fc3690-ba4d-4b93-9ca3-ace776e65a5b}" ma:internalName="TaxCatchAll" ma:showField="CatchAllData" ma:web="e5ba6352-0726-4226-96e7-82f7f1c59ac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5ba6352-0726-4226-96e7-82f7f1c59ac0" xsi:nil="true"/>
    <Dateofrelease xmlns="cbbfa1f3-60c2-42de-b5b6-3ee8cb87d964" xsi:nil="true"/>
    <lcf76f155ced4ddcb4097134ff3c332f xmlns="cbbfa1f3-60c2-42de-b5b6-3ee8cb87d96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620B528-A52D-4A7D-BA72-76895AB5753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bbfa1f3-60c2-42de-b5b6-3ee8cb87d964"/>
    <ds:schemaRef ds:uri="e5ba6352-0726-4226-96e7-82f7f1c59ac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29BB5A6-9C9C-4509-BBBE-0C2B5904D093}">
  <ds:schemaRefs>
    <ds:schemaRef ds:uri="http://schemas.microsoft.com/sharepoint/v3/contenttype/forms"/>
  </ds:schemaRefs>
</ds:datastoreItem>
</file>

<file path=customXml/itemProps3.xml><?xml version="1.0" encoding="utf-8"?>
<ds:datastoreItem xmlns:ds="http://schemas.openxmlformats.org/officeDocument/2006/customXml" ds:itemID="{E1581EFF-75CA-400B-8B14-07B3BB5FE4A6}">
  <ds:schemaRefs>
    <ds:schemaRef ds:uri="e5ba6352-0726-4226-96e7-82f7f1c59ac0"/>
    <ds:schemaRef ds:uri="http://purl.org/dc/dcmitype/"/>
    <ds:schemaRef ds:uri="http://schemas.microsoft.com/office/2006/metadata/properties"/>
    <ds:schemaRef ds:uri="http://schemas.openxmlformats.org/package/2006/metadata/core-properties"/>
    <ds:schemaRef ds:uri="http://schemas.microsoft.com/office/2006/documentManagement/types"/>
    <ds:schemaRef ds:uri="http://purl.org/dc/terms/"/>
    <ds:schemaRef ds:uri="http://purl.org/dc/elements/1.1/"/>
    <ds:schemaRef ds:uri="http://schemas.microsoft.com/office/infopath/2007/PartnerControls"/>
    <ds:schemaRef ds:uri="cbbfa1f3-60c2-42de-b5b6-3ee8cb87d964"/>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0</TotalTime>
  <Words>1274</Words>
  <Application>Microsoft Office PowerPoint</Application>
  <PresentationFormat>Widescreen</PresentationFormat>
  <Paragraphs>272</Paragraphs>
  <Slides>4</Slides>
  <Notes>0</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4</vt:i4>
      </vt:variant>
    </vt:vector>
  </HeadingPairs>
  <TitlesOfParts>
    <vt:vector size="12" baseType="lpstr">
      <vt:lpstr>ＭＳ Ｐゴシック</vt:lpstr>
      <vt:lpstr>Aptos Narrow</vt:lpstr>
      <vt:lpstr>Arial</vt:lpstr>
      <vt:lpstr>Calibri</vt:lpstr>
      <vt:lpstr>Helvetica</vt:lpstr>
      <vt:lpstr>EUROfusion.1line_5_3_2019</vt:lpstr>
      <vt:lpstr>標準デザイン</vt:lpstr>
      <vt:lpstr>Worksheet</vt:lpstr>
      <vt:lpstr>WPSA report 2026-10-20</vt:lpstr>
      <vt:lpstr>WPSA resources status (2026)</vt:lpstr>
      <vt:lpstr>Resource plan</vt:lpstr>
      <vt:lpstr>Task table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Fabio Vinagre</dc:creator>
  <cp:lastModifiedBy>SOZZI Carlo</cp:lastModifiedBy>
  <cp:revision>170</cp:revision>
  <dcterms:created xsi:type="dcterms:W3CDTF">2023-11-15T09:40:03Z</dcterms:created>
  <dcterms:modified xsi:type="dcterms:W3CDTF">2026-10-20T12:05:58Z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0x0101006C5E97A0C0FEBC408E67B127B9678D93</vt:lpwstr>
  </property>
</Properties>
</file>