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44" r:id="rId5"/>
  </p:sldMasterIdLst>
  <p:notesMasterIdLst>
    <p:notesMasterId r:id="rId42"/>
  </p:notesMasterIdLst>
  <p:sldIdLst>
    <p:sldId id="264" r:id="rId6"/>
    <p:sldId id="267" r:id="rId7"/>
    <p:sldId id="266" r:id="rId8"/>
    <p:sldId id="268" r:id="rId9"/>
    <p:sldId id="291" r:id="rId10"/>
    <p:sldId id="270" r:id="rId11"/>
    <p:sldId id="285" r:id="rId12"/>
    <p:sldId id="287" r:id="rId13"/>
    <p:sldId id="298" r:id="rId14"/>
    <p:sldId id="288" r:id="rId15"/>
    <p:sldId id="299" r:id="rId16"/>
    <p:sldId id="289" r:id="rId17"/>
    <p:sldId id="300" r:id="rId18"/>
    <p:sldId id="292" r:id="rId19"/>
    <p:sldId id="304" r:id="rId20"/>
    <p:sldId id="290" r:id="rId21"/>
    <p:sldId id="293" r:id="rId22"/>
    <p:sldId id="271" r:id="rId23"/>
    <p:sldId id="294" r:id="rId24"/>
    <p:sldId id="301" r:id="rId25"/>
    <p:sldId id="295" r:id="rId26"/>
    <p:sldId id="302" r:id="rId27"/>
    <p:sldId id="297" r:id="rId28"/>
    <p:sldId id="305" r:id="rId29"/>
    <p:sldId id="272" r:id="rId30"/>
    <p:sldId id="274" r:id="rId31"/>
    <p:sldId id="275" r:id="rId32"/>
    <p:sldId id="277" r:id="rId33"/>
    <p:sldId id="296" r:id="rId34"/>
    <p:sldId id="278" r:id="rId35"/>
    <p:sldId id="279" r:id="rId36"/>
    <p:sldId id="280" r:id="rId37"/>
    <p:sldId id="281" r:id="rId38"/>
    <p:sldId id="282" r:id="rId39"/>
    <p:sldId id="283" r:id="rId40"/>
    <p:sldId id="28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54"/>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05.05.2026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0.jpg"/><Relationship Id="rId5" Type="http://schemas.openxmlformats.org/officeDocument/2006/relationships/image" Target="../media/image8.emf"/><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emf"/><Relationship Id="rId4" Type="http://schemas.openxmlformats.org/officeDocument/2006/relationships/image" Target="../media/image10.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emf"/></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jpg"/><Relationship Id="rId5" Type="http://schemas.openxmlformats.org/officeDocument/2006/relationships/image" Target="../media/image8.emf"/><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smtClean="0"/>
              <a:t>Short title goes here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Tobias Tork | PSI 2026</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smtClean="0"/>
              <a:t>Short title goes here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Tobias Tork | PSI 2026</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3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en-US"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Tobias Tork | PSI 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6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en-US"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Tobias Tork | PSI 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8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en-US" smtClean="0"/>
              <a:t>Short title goes here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Tobias Tork | PSI 2026</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12" name="Grafik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W7-X-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9"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pic>
        <p:nvPicPr>
          <p:cNvPr id="13" name="Grafik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342234104"/>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9" y="3762375"/>
            <a:ext cx="5599054"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pic>
        <p:nvPicPr>
          <p:cNvPr id="9" name="Grafik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61912937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pic>
        <p:nvPicPr>
          <p:cNvPr id="13" name="Grafik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pic>
        <p:nvPicPr>
          <p:cNvPr id="9" name="Grafik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035"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en-US" smtClean="0"/>
              <a:t>Short title goes here</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Tobias Tork | PSI 2026</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05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smtClean="0"/>
              <a:t>Short title goes here</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Tobias Tork | PSI 2026</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083"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US" smtClean="0"/>
              <a:t>Short title goes here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Tobias Tork | PSI 2026</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smtClean="0"/>
              <a:t>Short title goes here</a:t>
            </a:r>
            <a:endParaRPr lang="de-DE" dirty="0"/>
          </a:p>
        </p:txBody>
      </p:sp>
      <p:sp>
        <p:nvSpPr>
          <p:cNvPr id="6" name="Fußzeilenplatzhalter 5"/>
          <p:cNvSpPr>
            <a:spLocks noGrp="1"/>
          </p:cNvSpPr>
          <p:nvPr>
            <p:ph type="ftr" sz="quarter" idx="15"/>
          </p:nvPr>
        </p:nvSpPr>
        <p:spPr/>
        <p:txBody>
          <a:bodyPr/>
          <a:lstStyle/>
          <a:p>
            <a:r>
              <a:rPr lang="de-DE" smtClean="0"/>
              <a:t>Max-Planck-Institut für Plasmaphysik | Tobias Tork | PSI 2026</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smtClean="0"/>
              <a:t>Short title goes here</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Tobias Tork | PSI 2026</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10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US"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Tobias Tork | PSI 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131"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US" smtClean="0"/>
              <a:t>Short title goes here</a:t>
            </a:r>
            <a:endParaRPr lang="de-DE" dirty="0"/>
          </a:p>
        </p:txBody>
      </p:sp>
      <p:sp>
        <p:nvSpPr>
          <p:cNvPr id="12" name="Fußzeilenplatzhalter 11"/>
          <p:cNvSpPr>
            <a:spLocks noGrp="1"/>
          </p:cNvSpPr>
          <p:nvPr>
            <p:ph type="ftr" sz="quarter" idx="11"/>
          </p:nvPr>
        </p:nvSpPr>
        <p:spPr/>
        <p:txBody>
          <a:bodyPr/>
          <a:lstStyle/>
          <a:p>
            <a:r>
              <a:rPr lang="de-DE" smtClean="0"/>
              <a:t>Max-Planck-Institut für Plasmaphysik | Tobias Tork | PSI 2026</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15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US" smtClean="0"/>
              <a:t>Short title goes here</a:t>
            </a:r>
            <a:endParaRPr lang="de-DE" dirty="0"/>
          </a:p>
        </p:txBody>
      </p:sp>
      <p:sp>
        <p:nvSpPr>
          <p:cNvPr id="13" name="Fußzeilenplatzhalter 12"/>
          <p:cNvSpPr>
            <a:spLocks noGrp="1"/>
          </p:cNvSpPr>
          <p:nvPr>
            <p:ph type="ftr" sz="quarter" idx="15"/>
          </p:nvPr>
        </p:nvSpPr>
        <p:spPr/>
        <p:txBody>
          <a:bodyPr/>
          <a:lstStyle/>
          <a:p>
            <a:r>
              <a:rPr lang="de-DE" smtClean="0"/>
              <a:t>Max-Planck-Institut für Plasmaphysik | Tobias Tork | PSI 2026</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9"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9" y="3762375"/>
            <a:ext cx="5599054"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pic>
        <p:nvPicPr>
          <p:cNvPr id="4" name="Grafik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63627616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smtClean="0"/>
              <a:t>Short title goes here</a:t>
            </a:r>
            <a:endParaRPr lang="de-DE" dirty="0"/>
          </a:p>
        </p:txBody>
      </p:sp>
      <p:sp>
        <p:nvSpPr>
          <p:cNvPr id="6" name="Fußzeilenplatzhalter 5"/>
          <p:cNvSpPr>
            <a:spLocks noGrp="1"/>
          </p:cNvSpPr>
          <p:nvPr>
            <p:ph type="ftr" sz="quarter" idx="11"/>
          </p:nvPr>
        </p:nvSpPr>
        <p:spPr/>
        <p:txBody>
          <a:bodyPr/>
          <a:lstStyle/>
          <a:p>
            <a:r>
              <a:rPr lang="de-DE" smtClean="0"/>
              <a:t>Max-Planck-Institut für Plasmaphysik | Tobias Tork | PSI 2026</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‹Nr.›</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Tree>
    <p:extLst>
      <p:ext uri="{BB962C8B-B14F-4D97-AF65-F5344CB8AC3E}">
        <p14:creationId xmlns:p14="http://schemas.microsoft.com/office/powerpoint/2010/main" val="2880924148"/>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92"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en-US" smtClean="0"/>
              <a:t>Short title goes here</a:t>
            </a:r>
            <a:endParaRPr lang="de-DE" dirty="0"/>
          </a:p>
        </p:txBody>
      </p:sp>
      <p:sp>
        <p:nvSpPr>
          <p:cNvPr id="9" name="Fußzeilenplatzhalter 8"/>
          <p:cNvSpPr>
            <a:spLocks noGrp="1"/>
          </p:cNvSpPr>
          <p:nvPr>
            <p:ph type="ftr" sz="quarter" idx="15"/>
          </p:nvPr>
        </p:nvSpPr>
        <p:spPr/>
        <p:txBody>
          <a:bodyPr/>
          <a:lstStyle/>
          <a:p>
            <a:r>
              <a:rPr lang="de-DE" smtClean="0"/>
              <a:t>Max-Planck-Institut für Plasmaphysik | Tobias Tork | PSI 2026</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‹Nr.›</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4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smtClean="0"/>
              <a:t>Short title goes here</a:t>
            </a:r>
            <a:endParaRPr lang="de-DE" dirty="0"/>
          </a:p>
        </p:txBody>
      </p:sp>
      <p:sp>
        <p:nvSpPr>
          <p:cNvPr id="16" name="Fußzeilenplatzhalter 15"/>
          <p:cNvSpPr>
            <a:spLocks noGrp="1"/>
          </p:cNvSpPr>
          <p:nvPr>
            <p:ph type="ftr" sz="quarter" idx="15"/>
          </p:nvPr>
        </p:nvSpPr>
        <p:spPr/>
        <p:txBody>
          <a:bodyPr/>
          <a:lstStyle/>
          <a:p>
            <a:r>
              <a:rPr lang="de-DE" smtClean="0"/>
              <a:t>Max-Planck-Institut für Plasmaphysik | Tobias Tork | PSI 2026</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‹Nr.›</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1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en-US" smtClean="0"/>
              <a:t>Short title goes here</a:t>
            </a:r>
            <a:endParaRPr lang="de-DE" dirty="0"/>
          </a:p>
        </p:txBody>
      </p:sp>
      <p:sp>
        <p:nvSpPr>
          <p:cNvPr id="13" name="Fußzeilenplatzhalter 12"/>
          <p:cNvSpPr>
            <a:spLocks noGrp="1"/>
          </p:cNvSpPr>
          <p:nvPr>
            <p:ph type="ftr" sz="quarter" idx="11"/>
          </p:nvPr>
        </p:nvSpPr>
        <p:spPr/>
        <p:txBody>
          <a:bodyPr/>
          <a:lstStyle/>
          <a:p>
            <a:r>
              <a:rPr lang="de-DE" smtClean="0"/>
              <a:t>Max-Planck-Institut für Plasmaphysik | Tobias Tork | PSI 2026</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ags" Target="../tags/tag16.xml"/><Relationship Id="rId3" Type="http://schemas.openxmlformats.org/officeDocument/2006/relationships/slideLayout" Target="../slideLayouts/slideLayout17.xml"/><Relationship Id="rId21" Type="http://schemas.openxmlformats.org/officeDocument/2006/relationships/image" Target="../media/image1.emf"/><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15.xml"/><Relationship Id="rId2" Type="http://schemas.openxmlformats.org/officeDocument/2006/relationships/slideLayout" Target="../slideLayouts/slideLayout16.xml"/><Relationship Id="rId16" Type="http://schemas.openxmlformats.org/officeDocument/2006/relationships/vmlDrawing" Target="../drawings/vmlDrawing8.vml"/><Relationship Id="rId20"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2.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7"/>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75" name="think-cell Folie" r:id="rId20" imgW="384" imgH="385" progId="TCLayout.ActiveDocument.1">
                  <p:embed/>
                </p:oleObj>
              </mc:Choice>
              <mc:Fallback>
                <p:oleObj name="think-cell Folie" r:id="rId20" imgW="384" imgH="385"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Short title goes 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Tobias Tork | PSI 2026</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pic>
        <p:nvPicPr>
          <p:cNvPr id="12" name="Grafik 1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1440115" y="839390"/>
            <a:ext cx="597695" cy="597695"/>
          </a:xfrm>
          <a:prstGeom prst="rect">
            <a:avLst/>
          </a:prstGeom>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59" r:id="rId5"/>
    <p:sldLayoutId id="2147483760" r:id="rId6"/>
    <p:sldLayoutId id="2147483669" r:id="rId7"/>
    <p:sldLayoutId id="2147483726" r:id="rId8"/>
    <p:sldLayoutId id="2147483664" r:id="rId9"/>
    <p:sldLayoutId id="2147483696" r:id="rId10"/>
    <p:sldLayoutId id="2147483667" r:id="rId11"/>
    <p:sldLayoutId id="2147483700" r:id="rId12"/>
    <p:sldLayoutId id="2147483711" r:id="rId13"/>
    <p:sldLayoutId id="2147483701" r:id="rId14"/>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7"/>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26" name="think-cell Folie" r:id="rId20" imgW="384" imgH="385" progId="TCLayout.ActiveDocument.1">
                  <p:embed/>
                </p:oleObj>
              </mc:Choice>
              <mc:Fallback>
                <p:oleObj name="think-cell Folie" r:id="rId20"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smtClean="0"/>
              <a:t>Short title goes 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Tobias Tork | PSI 2026</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57" r:id="rId3"/>
    <p:sldLayoutId id="2147483758"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Lst>
  <p:hf hdr="0" dt="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xml"/><Relationship Id="rId1" Type="http://schemas.openxmlformats.org/officeDocument/2006/relationships/tags" Target="../tags/tag30.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0.jpg"/><Relationship Id="rId2" Type="http://schemas.openxmlformats.org/officeDocument/2006/relationships/image" Target="../media/image28.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NUL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4"/><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slideLayout" Target="../slideLayouts/slideLayout9.xml"/><Relationship Id="rId10" Type="http://schemas.openxmlformats.org/officeDocument/2006/relationships/image" Target="../media/image45.png"/><Relationship Id="rId4" Type="http://schemas.openxmlformats.org/officeDocument/2006/relationships/video" Target="../media/media2.mp4"/><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sciencedirect.com/journal/computer-physics-communications/vol/213/suppl/C" TargetMode="External"/><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00.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50.png"/></Relationships>
</file>

<file path=ppt/slides/_rels/slide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00.png"/><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0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a:bodyPr>
          <a:lstStyle/>
          <a:p>
            <a:r>
              <a:rPr lang="en-US" sz="1500" u="sng" dirty="0" smtClean="0"/>
              <a:t>T. Tork</a:t>
            </a:r>
            <a:r>
              <a:rPr lang="en-US" sz="1500" baseline="30000" dirty="0" smtClean="0"/>
              <a:t>1,2</a:t>
            </a:r>
            <a:r>
              <a:rPr lang="en-US" sz="1500" dirty="0" smtClean="0"/>
              <a:t>, F. Reimold</a:t>
            </a:r>
            <a:r>
              <a:rPr lang="en-US" sz="1500" baseline="30000" dirty="0" smtClean="0"/>
              <a:t>1</a:t>
            </a:r>
            <a:r>
              <a:rPr lang="en-US" sz="1500" dirty="0" smtClean="0"/>
              <a:t>, D. Bold</a:t>
            </a:r>
            <a:r>
              <a:rPr lang="en-US" sz="1500" baseline="30000" dirty="0"/>
              <a:t>1</a:t>
            </a:r>
            <a:r>
              <a:rPr lang="en-US" sz="1500" dirty="0" smtClean="0"/>
              <a:t>, B. </a:t>
            </a:r>
            <a:r>
              <a:rPr lang="en-US" sz="1500" dirty="0" smtClean="0"/>
              <a:t>Dudson</a:t>
            </a:r>
            <a:r>
              <a:rPr lang="en-US" sz="1500" baseline="30000" dirty="0" smtClean="0"/>
              <a:t>3</a:t>
            </a:r>
            <a:r>
              <a:rPr lang="en-US" sz="1500" dirty="0" smtClean="0"/>
              <a:t>, </a:t>
            </a:r>
            <a:r>
              <a:rPr lang="en-US" sz="1500" dirty="0" smtClean="0"/>
              <a:t>A. Stegmeir</a:t>
            </a:r>
            <a:r>
              <a:rPr lang="en-US" sz="1500" baseline="30000" dirty="0" smtClean="0"/>
              <a:t>4</a:t>
            </a:r>
            <a:r>
              <a:rPr lang="en-US" sz="1500" dirty="0"/>
              <a:t>, V. Perseo</a:t>
            </a:r>
            <a:r>
              <a:rPr lang="en-US" sz="1500" baseline="30000" dirty="0"/>
              <a:t>1</a:t>
            </a:r>
            <a:r>
              <a:rPr lang="en-US" sz="1500" dirty="0"/>
              <a:t>, D.M. </a:t>
            </a:r>
            <a:r>
              <a:rPr lang="en-US" sz="1500" dirty="0" smtClean="0"/>
              <a:t>Kriete</a:t>
            </a:r>
            <a:r>
              <a:rPr lang="en-US" sz="1500" baseline="30000" dirty="0" smtClean="0"/>
              <a:t>5</a:t>
            </a:r>
            <a:r>
              <a:rPr lang="en-US" sz="1500" dirty="0" smtClean="0"/>
              <a:t>, A</a:t>
            </a:r>
            <a:r>
              <a:rPr lang="en-US" sz="1500" dirty="0" smtClean="0"/>
              <a:t>. Bonciarelli</a:t>
            </a:r>
            <a:r>
              <a:rPr lang="en-US" sz="1500" baseline="30000" dirty="0"/>
              <a:t>1</a:t>
            </a:r>
            <a:r>
              <a:rPr lang="en-US" sz="1500" dirty="0" smtClean="0"/>
              <a:t>, C. </a:t>
            </a:r>
            <a:r>
              <a:rPr lang="en-US" sz="1500" dirty="0" smtClean="0"/>
              <a:t>Killer</a:t>
            </a:r>
            <a:r>
              <a:rPr lang="en-US" sz="1500" baseline="30000" dirty="0" smtClean="0"/>
              <a:t>1</a:t>
            </a:r>
            <a:r>
              <a:rPr lang="en-US" sz="1500" dirty="0" smtClean="0"/>
              <a:t>, </a:t>
            </a:r>
            <a:r>
              <a:rPr lang="en-US" sz="1500" dirty="0" smtClean="0"/>
              <a:t>F. Scharmer</a:t>
            </a:r>
            <a:r>
              <a:rPr lang="en-US" sz="1500" baseline="30000" dirty="0"/>
              <a:t>1</a:t>
            </a:r>
            <a:r>
              <a:rPr lang="en-US" sz="1500" dirty="0" smtClean="0"/>
              <a:t>, A. von Stechow</a:t>
            </a:r>
            <a:r>
              <a:rPr lang="en-US" sz="1500" baseline="30000" dirty="0" smtClean="0"/>
              <a:t>1</a:t>
            </a:r>
            <a:r>
              <a:rPr lang="en-US" sz="1500" dirty="0"/>
              <a:t>, </a:t>
            </a:r>
            <a:r>
              <a:rPr lang="en-US" sz="1500" dirty="0" smtClean="0"/>
              <a:t>B</a:t>
            </a:r>
            <a:r>
              <a:rPr lang="en-US" sz="1500" dirty="0"/>
              <a:t>. </a:t>
            </a:r>
            <a:r>
              <a:rPr lang="en-US" sz="1500" dirty="0" smtClean="0"/>
              <a:t>Shanahan</a:t>
            </a:r>
            <a:r>
              <a:rPr lang="en-US" sz="1500" baseline="30000" dirty="0" smtClean="0"/>
              <a:t>6</a:t>
            </a:r>
            <a:r>
              <a:rPr lang="en-US" sz="1500" dirty="0" smtClean="0"/>
              <a:t>, P</a:t>
            </a:r>
            <a:r>
              <a:rPr lang="en-US" sz="1500" dirty="0" smtClean="0"/>
              <a:t>. Manz</a:t>
            </a:r>
            <a:r>
              <a:rPr lang="en-US" sz="1500" baseline="30000" dirty="0" smtClean="0"/>
              <a:t>2,1</a:t>
            </a:r>
            <a:r>
              <a:rPr lang="en-US" sz="1500" dirty="0" smtClean="0"/>
              <a:t> and the W7–X Team</a:t>
            </a:r>
            <a:endParaRPr lang="en-US" sz="1500" dirty="0"/>
          </a:p>
        </p:txBody>
      </p:sp>
      <p:sp>
        <p:nvSpPr>
          <p:cNvPr id="3" name="Titel 2"/>
          <p:cNvSpPr>
            <a:spLocks noGrp="1"/>
          </p:cNvSpPr>
          <p:nvPr>
            <p:ph type="title"/>
          </p:nvPr>
        </p:nvSpPr>
        <p:spPr/>
        <p:txBody>
          <a:bodyPr/>
          <a:lstStyle/>
          <a:p>
            <a:r>
              <a:rPr lang="en-US" dirty="0"/>
              <a:t>Explaining observed potential and drift phenomena in Wendelstein 7-X with the mean-field Braginskii model</a:t>
            </a:r>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a:t>
            </a:fld>
            <a:endParaRPr lang="de-DE" dirty="0"/>
          </a:p>
        </p:txBody>
      </p:sp>
      <p:sp>
        <p:nvSpPr>
          <p:cNvPr id="7" name="Textfeld 6"/>
          <p:cNvSpPr txBox="1"/>
          <p:nvPr/>
        </p:nvSpPr>
        <p:spPr>
          <a:xfrm>
            <a:off x="6781785" y="5880012"/>
            <a:ext cx="3886221" cy="938719"/>
          </a:xfrm>
          <a:prstGeom prst="rect">
            <a:avLst/>
          </a:prstGeom>
          <a:noFill/>
        </p:spPr>
        <p:txBody>
          <a:bodyPr wrap="square" lIns="0" tIns="0" rIns="0" bIns="0" rtlCol="0" anchor="t" anchorCtr="0">
            <a:spAutoFit/>
          </a:bodyPr>
          <a:lstStyle/>
          <a:p>
            <a:pPr>
              <a:spcBef>
                <a:spcPts val="600"/>
              </a:spcBef>
            </a:pPr>
            <a:r>
              <a:rPr lang="en-US" sz="600" baseline="30000" dirty="0" smtClean="0"/>
              <a:t>1</a:t>
            </a:r>
            <a:r>
              <a:rPr lang="en-US" sz="600" dirty="0" smtClean="0"/>
              <a:t>Max </a:t>
            </a:r>
            <a:r>
              <a:rPr lang="en-US" sz="600" dirty="0"/>
              <a:t>Planck Institute for Plasma Physics, </a:t>
            </a:r>
            <a:r>
              <a:rPr lang="en-US" sz="600" dirty="0" err="1"/>
              <a:t>Wendelsteinstr</a:t>
            </a:r>
            <a:r>
              <a:rPr lang="en-US" sz="600" dirty="0"/>
              <a:t>. 1, 17491 Greifswald, </a:t>
            </a:r>
            <a:r>
              <a:rPr lang="en-US" sz="600" dirty="0" smtClean="0"/>
              <a:t>Germany</a:t>
            </a:r>
          </a:p>
          <a:p>
            <a:pPr>
              <a:spcBef>
                <a:spcPts val="600"/>
              </a:spcBef>
            </a:pPr>
            <a:r>
              <a:rPr lang="en-US" sz="600" baseline="30000" dirty="0" smtClean="0"/>
              <a:t>2</a:t>
            </a:r>
            <a:r>
              <a:rPr lang="en-US" sz="600" dirty="0" smtClean="0"/>
              <a:t>Institute </a:t>
            </a:r>
            <a:r>
              <a:rPr lang="en-US" sz="600" dirty="0"/>
              <a:t>of Physics, University of Greifswald, 17489 Greifswald, </a:t>
            </a:r>
            <a:r>
              <a:rPr lang="en-US" sz="600" dirty="0" smtClean="0"/>
              <a:t>Germany</a:t>
            </a:r>
          </a:p>
          <a:p>
            <a:pPr>
              <a:spcBef>
                <a:spcPts val="600"/>
              </a:spcBef>
            </a:pPr>
            <a:r>
              <a:rPr lang="en-US" sz="600" baseline="30000" dirty="0" smtClean="0"/>
              <a:t>3</a:t>
            </a:r>
            <a:r>
              <a:rPr lang="en-US" sz="600" dirty="0" smtClean="0"/>
              <a:t>Lawrence </a:t>
            </a:r>
            <a:r>
              <a:rPr lang="en-US" sz="600" dirty="0"/>
              <a:t>Livermore National Laboratory, 7000 East Avenue, Livermore CA </a:t>
            </a:r>
            <a:r>
              <a:rPr lang="en-US" sz="600" dirty="0" smtClean="0"/>
              <a:t>94550,USA</a:t>
            </a:r>
          </a:p>
          <a:p>
            <a:pPr>
              <a:spcBef>
                <a:spcPts val="600"/>
              </a:spcBef>
            </a:pPr>
            <a:r>
              <a:rPr lang="en-US" sz="600" baseline="30000" dirty="0" smtClean="0"/>
              <a:t>4</a:t>
            </a:r>
            <a:r>
              <a:rPr lang="en-US" sz="600" dirty="0" smtClean="0"/>
              <a:t>Max </a:t>
            </a:r>
            <a:r>
              <a:rPr lang="en-US" sz="600" dirty="0"/>
              <a:t>Planck Institute for Plasma Physics, </a:t>
            </a:r>
            <a:r>
              <a:rPr lang="en-US" sz="600" dirty="0" err="1"/>
              <a:t>Boltzmannstr</a:t>
            </a:r>
            <a:r>
              <a:rPr lang="en-US" sz="600" dirty="0"/>
              <a:t>. 2, 85748 </a:t>
            </a:r>
            <a:r>
              <a:rPr lang="en-US" sz="600" dirty="0" err="1"/>
              <a:t>Garching</a:t>
            </a:r>
            <a:r>
              <a:rPr lang="en-US" sz="600" dirty="0"/>
              <a:t>, Germany</a:t>
            </a:r>
          </a:p>
          <a:p>
            <a:pPr>
              <a:spcBef>
                <a:spcPts val="600"/>
              </a:spcBef>
            </a:pPr>
            <a:r>
              <a:rPr lang="en-US" sz="600" baseline="30000" dirty="0" smtClean="0"/>
              <a:t>5</a:t>
            </a:r>
            <a:r>
              <a:rPr lang="en-US" sz="600" dirty="0" smtClean="0"/>
              <a:t>Auburn </a:t>
            </a:r>
            <a:r>
              <a:rPr lang="en-US" sz="600" dirty="0"/>
              <a:t>University, Auburn, Alabama 36849, </a:t>
            </a:r>
            <a:r>
              <a:rPr lang="en-US" sz="600" dirty="0" smtClean="0"/>
              <a:t>USA</a:t>
            </a:r>
          </a:p>
          <a:p>
            <a:pPr>
              <a:spcBef>
                <a:spcPts val="600"/>
              </a:spcBef>
            </a:pPr>
            <a:r>
              <a:rPr lang="en-US" sz="600" baseline="30000" dirty="0" smtClean="0"/>
              <a:t>6</a:t>
            </a:r>
            <a:r>
              <a:rPr lang="en-US" sz="600" dirty="0" smtClean="0"/>
              <a:t>Plasma </a:t>
            </a:r>
            <a:r>
              <a:rPr lang="en-US" sz="600" dirty="0"/>
              <a:t>Science and Fusion Center, Massachusetts Institute of Technology, Cambridge, MA, USA</a:t>
            </a:r>
            <a:endParaRPr lang="en-US" sz="600" dirty="0" smtClean="0"/>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125" y="509625"/>
            <a:ext cx="2455517" cy="748933"/>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3916" y="1350509"/>
            <a:ext cx="2240998" cy="432000"/>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481" y="1350509"/>
            <a:ext cx="952941" cy="432000"/>
          </a:xfrm>
          <a:prstGeom prst="rect">
            <a:avLst/>
          </a:prstGeom>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567" y="1332000"/>
            <a:ext cx="1575385" cy="432000"/>
          </a:xfrm>
          <a:prstGeom prst="rect">
            <a:avLst/>
          </a:prstGeom>
        </p:spPr>
      </p:pic>
      <p:sp>
        <p:nvSpPr>
          <p:cNvPr id="16" name="Textfeld 15"/>
          <p:cNvSpPr txBox="1"/>
          <p:nvPr/>
        </p:nvSpPr>
        <p:spPr>
          <a:xfrm>
            <a:off x="3254375" y="6267450"/>
            <a:ext cx="3771900" cy="235834"/>
          </a:xfrm>
          <a:prstGeom prst="rect">
            <a:avLst/>
          </a:prstGeom>
          <a:noFill/>
        </p:spPr>
        <p:txBody>
          <a:bodyPr wrap="square" lIns="0" tIns="0" rIns="0" bIns="0" rtlCol="0" anchor="t" anchorCtr="0">
            <a:spAutoFit/>
          </a:bodyPr>
          <a:lstStyle/>
          <a:p>
            <a:pPr>
              <a:lnSpc>
                <a:spcPts val="2300"/>
              </a:lnSpc>
              <a:spcBef>
                <a:spcPts val="1150"/>
              </a:spcBef>
            </a:pPr>
            <a:r>
              <a:rPr lang="en-US" sz="500" i="1" dirty="0"/>
              <a:t>Prepared in part by LLNL under Contract DE-AC52-07NA27344 and supported by the </a:t>
            </a:r>
            <a:r>
              <a:rPr lang="en-US" sz="500" i="1" dirty="0" err="1"/>
              <a:t>HiFiStell</a:t>
            </a:r>
            <a:r>
              <a:rPr lang="en-US" sz="500" i="1" dirty="0"/>
              <a:t> </a:t>
            </a:r>
            <a:r>
              <a:rPr lang="en-US" sz="500" i="1" dirty="0" err="1"/>
              <a:t>SciDAC</a:t>
            </a:r>
            <a:r>
              <a:rPr lang="en-US" sz="500" i="1" dirty="0"/>
              <a:t>.</a:t>
            </a:r>
            <a:endParaRPr lang="en-US" sz="500" i="1" dirty="0" smtClean="0"/>
          </a:p>
        </p:txBody>
      </p:sp>
    </p:spTree>
    <p:extLst>
      <p:ext uri="{BB962C8B-B14F-4D97-AF65-F5344CB8AC3E}">
        <p14:creationId xmlns:p14="http://schemas.microsoft.com/office/powerpoint/2010/main" val="2493970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Experimental comparison – </a:t>
            </a:r>
            <a:r>
              <a:rPr lang="en-US" sz="3000" dirty="0" smtClean="0"/>
              <a:t>Gas puff imaging</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10</a:t>
            </a:fld>
            <a:endParaRPr lang="de-DE" dirty="0"/>
          </a:p>
        </p:txBody>
      </p:sp>
      <p:sp>
        <p:nvSpPr>
          <p:cNvPr id="9" name="Textfeld 8"/>
          <p:cNvSpPr txBox="1"/>
          <p:nvPr/>
        </p:nvSpPr>
        <p:spPr>
          <a:xfrm>
            <a:off x="7644060" y="6466880"/>
            <a:ext cx="3119190" cy="238720"/>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chemeClr val="tx1">
                    <a:lumMod val="50000"/>
                    <a:lumOff val="50000"/>
                  </a:schemeClr>
                </a:solidFill>
              </a:rPr>
              <a:t>[1] J. L. Terry et al, Rev</a:t>
            </a:r>
            <a:r>
              <a:rPr lang="en-US" sz="600" dirty="0">
                <a:solidFill>
                  <a:schemeClr val="tx1">
                    <a:lumMod val="50000"/>
                    <a:lumOff val="50000"/>
                  </a:schemeClr>
                </a:solidFill>
              </a:rPr>
              <a:t>. Sci. </a:t>
            </a:r>
            <a:r>
              <a:rPr lang="en-US" sz="600" dirty="0" err="1">
                <a:solidFill>
                  <a:schemeClr val="tx1">
                    <a:lumMod val="50000"/>
                    <a:lumOff val="50000"/>
                  </a:schemeClr>
                </a:solidFill>
              </a:rPr>
              <a:t>Instrum</a:t>
            </a:r>
            <a:r>
              <a:rPr lang="en-US" sz="600" dirty="0">
                <a:solidFill>
                  <a:schemeClr val="tx1">
                    <a:lumMod val="50000"/>
                    <a:lumOff val="50000"/>
                  </a:schemeClr>
                </a:solidFill>
              </a:rPr>
              <a:t>. 95, 093517 (2024)</a:t>
            </a:r>
            <a:endParaRPr lang="en-US" sz="600" dirty="0" smtClean="0">
              <a:solidFill>
                <a:schemeClr val="tx1">
                  <a:lumMod val="50000"/>
                  <a:lumOff val="50000"/>
                </a:schemeClr>
              </a:solidFill>
            </a:endParaRPr>
          </a:p>
        </p:txBody>
      </p:sp>
      <p:sp>
        <p:nvSpPr>
          <p:cNvPr id="17" name="Inhaltsplatzhalter 1"/>
          <p:cNvSpPr>
            <a:spLocks noGrp="1"/>
          </p:cNvSpPr>
          <p:nvPr>
            <p:ph sz="half" idx="1"/>
          </p:nvPr>
        </p:nvSpPr>
        <p:spPr>
          <a:xfrm>
            <a:off x="658812" y="1223964"/>
            <a:ext cx="5265737" cy="1118184"/>
          </a:xfrm>
        </p:spPr>
        <p:txBody>
          <a:bodyPr>
            <a:noAutofit/>
          </a:bodyPr>
          <a:lstStyle/>
          <a:p>
            <a:pPr marL="285750" indent="-285750">
              <a:buFont typeface="Arial" panose="020B0604020202020204" pitchFamily="34" charset="0"/>
              <a:buChar char="•"/>
            </a:pPr>
            <a:r>
              <a:rPr lang="en-US" dirty="0" smtClean="0"/>
              <a:t>W7-X provides poloidal velocity estimations based on the gas puff imaging diagnostic [1]</a:t>
            </a:r>
            <a:endParaRPr lang="en-US" dirty="0"/>
          </a:p>
        </p:txBody>
      </p:sp>
      <p:grpSp>
        <p:nvGrpSpPr>
          <p:cNvPr id="23" name="Gruppieren 22"/>
          <p:cNvGrpSpPr/>
          <p:nvPr/>
        </p:nvGrpSpPr>
        <p:grpSpPr>
          <a:xfrm>
            <a:off x="677861" y="2009775"/>
            <a:ext cx="5256214" cy="3029623"/>
            <a:chOff x="515936" y="2009775"/>
            <a:chExt cx="5256214" cy="3029623"/>
          </a:xfrm>
        </p:grpSpPr>
        <p:pic>
          <p:nvPicPr>
            <p:cNvPr id="19" name="New picture"/>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515936" y="2009775"/>
              <a:ext cx="5256214" cy="302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1" name="Textfeld 20"/>
            <p:cNvSpPr txBox="1"/>
            <p:nvPr/>
          </p:nvSpPr>
          <p:spPr>
            <a:xfrm>
              <a:off x="2767807" y="4218381"/>
              <a:ext cx="52387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a:t>
              </a:r>
            </a:p>
          </p:txBody>
        </p:sp>
      </p:grpSp>
      <p:sp>
        <p:nvSpPr>
          <p:cNvPr id="24" name="Textfeld 23"/>
          <p:cNvSpPr txBox="1"/>
          <p:nvPr/>
        </p:nvSpPr>
        <p:spPr>
          <a:xfrm>
            <a:off x="658812" y="5056509"/>
            <a:ext cx="1973358" cy="1179810"/>
          </a:xfrm>
          <a:prstGeom prst="rect">
            <a:avLst/>
          </a:prstGeom>
          <a:noFill/>
        </p:spPr>
        <p:txBody>
          <a:bodyPr wrap="square" lIns="0" tIns="0" rIns="0" bIns="0" rtlCol="0" anchor="t" anchorCtr="0">
            <a:noAutofit/>
          </a:bodyPr>
          <a:lstStyle/>
          <a:p>
            <a:pPr marL="180000" indent="-180000" algn="l">
              <a:lnSpc>
                <a:spcPts val="2300"/>
              </a:lnSpc>
              <a:spcBef>
                <a:spcPts val="1150"/>
              </a:spcBef>
              <a:buFont typeface="Arial" panose="020B0604020202020204" pitchFamily="34" charset="0"/>
              <a:buChar char="•"/>
            </a:pPr>
            <a:r>
              <a:rPr lang="en-US" sz="1600" dirty="0" smtClean="0"/>
              <a:t>Velocity estimations based on the movement of brightness fluctuations</a:t>
            </a:r>
          </a:p>
        </p:txBody>
      </p:sp>
      <p:pic>
        <p:nvPicPr>
          <p:cNvPr id="25" name="Grafik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170" y="4779569"/>
            <a:ext cx="3374622" cy="1687311"/>
          </a:xfrm>
          <a:prstGeom prst="rect">
            <a:avLst/>
          </a:prstGeom>
        </p:spPr>
      </p:pic>
    </p:spTree>
    <p:extLst>
      <p:ext uri="{BB962C8B-B14F-4D97-AF65-F5344CB8AC3E}">
        <p14:creationId xmlns:p14="http://schemas.microsoft.com/office/powerpoint/2010/main" val="266842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6210300" y="757157"/>
            <a:ext cx="2886074" cy="3818089"/>
            <a:chOff x="6210300" y="757157"/>
            <a:chExt cx="2886074" cy="3818089"/>
          </a:xfrm>
        </p:grpSpPr>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r="68965"/>
            <a:stretch/>
          </p:blipFill>
          <p:spPr>
            <a:xfrm>
              <a:off x="6210300" y="757157"/>
              <a:ext cx="2886074" cy="3818089"/>
            </a:xfrm>
            <a:prstGeom prst="rect">
              <a:avLst/>
            </a:prstGeom>
          </p:spPr>
        </p:pic>
        <p:sp>
          <p:nvSpPr>
            <p:cNvPr id="15" name="Textfeld 14"/>
            <p:cNvSpPr txBox="1"/>
            <p:nvPr/>
          </p:nvSpPr>
          <p:spPr>
            <a:xfrm>
              <a:off x="7629525" y="2911084"/>
              <a:ext cx="561975" cy="294953"/>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t>LCFS</a:t>
              </a:r>
            </a:p>
          </p:txBody>
        </p:sp>
        <p:cxnSp>
          <p:nvCxnSpPr>
            <p:cNvPr id="16" name="Gerade Verbindung mit Pfeil 15"/>
            <p:cNvCxnSpPr>
              <a:stCxn id="15" idx="2"/>
            </p:cNvCxnSpPr>
            <p:nvPr/>
          </p:nvCxnSpPr>
          <p:spPr>
            <a:xfrm>
              <a:off x="7910513" y="3206037"/>
              <a:ext cx="248" cy="505172"/>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pic>
        <p:nvPicPr>
          <p:cNvPr id="13" name="Inhaltsplatzhalter 12"/>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6289"/>
          <a:stretch/>
        </p:blipFill>
        <p:spPr>
          <a:xfrm>
            <a:off x="9112517" y="756956"/>
            <a:ext cx="2205184" cy="3818449"/>
          </a:xfrm>
        </p:spPr>
      </p:pic>
      <p:sp>
        <p:nvSpPr>
          <p:cNvPr id="4" name="Titel 3"/>
          <p:cNvSpPr>
            <a:spLocks noGrp="1"/>
          </p:cNvSpPr>
          <p:nvPr>
            <p:ph type="title"/>
          </p:nvPr>
        </p:nvSpPr>
        <p:spPr/>
        <p:txBody>
          <a:bodyPr/>
          <a:lstStyle/>
          <a:p>
            <a:r>
              <a:rPr lang="en-US" sz="3000" dirty="0"/>
              <a:t>Experimental comparison – </a:t>
            </a:r>
            <a:r>
              <a:rPr lang="en-US" sz="3000" dirty="0" smtClean="0"/>
              <a:t>Gas puff imaging</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11</a:t>
            </a:fld>
            <a:endParaRPr lang="de-DE" dirty="0"/>
          </a:p>
        </p:txBody>
      </p:sp>
      <p:sp>
        <p:nvSpPr>
          <p:cNvPr id="9" name="Textfeld 8"/>
          <p:cNvSpPr txBox="1"/>
          <p:nvPr/>
        </p:nvSpPr>
        <p:spPr>
          <a:xfrm>
            <a:off x="7644060" y="6466880"/>
            <a:ext cx="3119190" cy="238720"/>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chemeClr val="tx1">
                    <a:lumMod val="50000"/>
                    <a:lumOff val="50000"/>
                  </a:schemeClr>
                </a:solidFill>
              </a:rPr>
              <a:t>[1] J. L. Terry et al, Rev</a:t>
            </a:r>
            <a:r>
              <a:rPr lang="en-US" sz="600" dirty="0">
                <a:solidFill>
                  <a:schemeClr val="tx1">
                    <a:lumMod val="50000"/>
                    <a:lumOff val="50000"/>
                  </a:schemeClr>
                </a:solidFill>
              </a:rPr>
              <a:t>. Sci. </a:t>
            </a:r>
            <a:r>
              <a:rPr lang="en-US" sz="600" dirty="0" err="1">
                <a:solidFill>
                  <a:schemeClr val="tx1">
                    <a:lumMod val="50000"/>
                    <a:lumOff val="50000"/>
                  </a:schemeClr>
                </a:solidFill>
              </a:rPr>
              <a:t>Instrum</a:t>
            </a:r>
            <a:r>
              <a:rPr lang="en-US" sz="600" dirty="0">
                <a:solidFill>
                  <a:schemeClr val="tx1">
                    <a:lumMod val="50000"/>
                    <a:lumOff val="50000"/>
                  </a:schemeClr>
                </a:solidFill>
              </a:rPr>
              <a:t>. 95, 093517 (2024)</a:t>
            </a:r>
            <a:endParaRPr lang="en-US" sz="600" dirty="0" smtClean="0">
              <a:solidFill>
                <a:schemeClr val="tx1">
                  <a:lumMod val="50000"/>
                  <a:lumOff val="50000"/>
                </a:schemeClr>
              </a:solidFill>
            </a:endParaRPr>
          </a:p>
        </p:txBody>
      </p:sp>
      <p:sp>
        <p:nvSpPr>
          <p:cNvPr id="12" name="Textfeld 11"/>
          <p:cNvSpPr txBox="1"/>
          <p:nvPr/>
        </p:nvSpPr>
        <p:spPr>
          <a:xfrm>
            <a:off x="6001181" y="4800600"/>
            <a:ext cx="6190819" cy="1641475"/>
          </a:xfrm>
          <a:prstGeom prst="rect">
            <a:avLst/>
          </a:prstGeom>
          <a:noFill/>
        </p:spPr>
        <p:txBody>
          <a:bodyPr wrap="square" lIns="0" tIns="0" rIns="0" bIns="0" rtlCol="0" anchor="t" anchorCtr="0">
            <a:noAutofit/>
          </a:bodyPr>
          <a:lstStyle/>
          <a:p>
            <a:pPr algn="ctr">
              <a:lnSpc>
                <a:spcPts val="2300"/>
              </a:lnSpc>
              <a:spcBef>
                <a:spcPts val="1150"/>
              </a:spcBef>
            </a:pPr>
            <a:r>
              <a:rPr lang="en-US" sz="2000" b="1" dirty="0" smtClean="0"/>
              <a:t>Comparison between simulation and experiment</a:t>
            </a:r>
          </a:p>
          <a:p>
            <a:pPr marL="285750" indent="-285750">
              <a:lnSpc>
                <a:spcPts val="2300"/>
              </a:lnSpc>
              <a:spcBef>
                <a:spcPts val="1150"/>
              </a:spcBef>
              <a:buFont typeface="Arial" panose="020B0604020202020204" pitchFamily="34" charset="0"/>
              <a:buChar char="•"/>
            </a:pPr>
            <a:r>
              <a:rPr lang="en-US" dirty="0" smtClean="0"/>
              <a:t>Dominant upwards velocity recovered</a:t>
            </a:r>
          </a:p>
          <a:p>
            <a:pPr marL="285750" indent="-285750">
              <a:lnSpc>
                <a:spcPts val="2300"/>
              </a:lnSpc>
              <a:spcBef>
                <a:spcPts val="1150"/>
              </a:spcBef>
              <a:buFont typeface="Arial" panose="020B0604020202020204" pitchFamily="34" charset="0"/>
              <a:buChar char="•"/>
            </a:pPr>
            <a:r>
              <a:rPr lang="en-US" dirty="0" smtClean="0"/>
              <a:t>Smaller shear layers are not resolved</a:t>
            </a:r>
          </a:p>
          <a:p>
            <a:pPr marL="285750" indent="-285750">
              <a:lnSpc>
                <a:spcPts val="2300"/>
              </a:lnSpc>
              <a:spcBef>
                <a:spcPts val="1150"/>
              </a:spcBef>
              <a:buFont typeface="Arial" panose="020B0604020202020204" pitchFamily="34" charset="0"/>
              <a:buChar char="•"/>
            </a:pPr>
            <a:r>
              <a:rPr lang="en-US" dirty="0" smtClean="0"/>
              <a:t>GPI velocities generally a factor 2-4 higher</a:t>
            </a:r>
          </a:p>
        </p:txBody>
      </p:sp>
      <p:sp>
        <p:nvSpPr>
          <p:cNvPr id="17" name="Inhaltsplatzhalter 1"/>
          <p:cNvSpPr>
            <a:spLocks noGrp="1"/>
          </p:cNvSpPr>
          <p:nvPr>
            <p:ph sz="half" idx="1"/>
          </p:nvPr>
        </p:nvSpPr>
        <p:spPr>
          <a:xfrm>
            <a:off x="658812" y="1223964"/>
            <a:ext cx="5265737" cy="1118184"/>
          </a:xfrm>
        </p:spPr>
        <p:txBody>
          <a:bodyPr>
            <a:noAutofit/>
          </a:bodyPr>
          <a:lstStyle/>
          <a:p>
            <a:pPr marL="285750" indent="-285750">
              <a:buFont typeface="Arial" panose="020B0604020202020204" pitchFamily="34" charset="0"/>
              <a:buChar char="•"/>
            </a:pPr>
            <a:r>
              <a:rPr lang="en-US" dirty="0" smtClean="0"/>
              <a:t>W7-X provides poloidal velocity estimations based on the gas puff imaging diagnostic [1]</a:t>
            </a:r>
            <a:endParaRPr lang="en-US" dirty="0"/>
          </a:p>
        </p:txBody>
      </p:sp>
      <p:grpSp>
        <p:nvGrpSpPr>
          <p:cNvPr id="23" name="Gruppieren 22"/>
          <p:cNvGrpSpPr/>
          <p:nvPr/>
        </p:nvGrpSpPr>
        <p:grpSpPr>
          <a:xfrm>
            <a:off x="677861" y="2009775"/>
            <a:ext cx="5256214" cy="3029623"/>
            <a:chOff x="515936" y="2009775"/>
            <a:chExt cx="5256214" cy="3029623"/>
          </a:xfrm>
        </p:grpSpPr>
        <p:pic>
          <p:nvPicPr>
            <p:cNvPr id="19" name="New picture"/>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15936" y="2009775"/>
              <a:ext cx="5256214" cy="302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1" name="Textfeld 20"/>
            <p:cNvSpPr txBox="1"/>
            <p:nvPr/>
          </p:nvSpPr>
          <p:spPr>
            <a:xfrm>
              <a:off x="2767807" y="4218381"/>
              <a:ext cx="52387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a:t>
              </a:r>
            </a:p>
          </p:txBody>
        </p:sp>
      </p:grpSp>
      <p:sp>
        <p:nvSpPr>
          <p:cNvPr id="24" name="Textfeld 23"/>
          <p:cNvSpPr txBox="1"/>
          <p:nvPr/>
        </p:nvSpPr>
        <p:spPr>
          <a:xfrm>
            <a:off x="658812" y="5056509"/>
            <a:ext cx="1973358" cy="1179810"/>
          </a:xfrm>
          <a:prstGeom prst="rect">
            <a:avLst/>
          </a:prstGeom>
          <a:noFill/>
        </p:spPr>
        <p:txBody>
          <a:bodyPr wrap="square" lIns="0" tIns="0" rIns="0" bIns="0" rtlCol="0" anchor="t" anchorCtr="0">
            <a:noAutofit/>
          </a:bodyPr>
          <a:lstStyle/>
          <a:p>
            <a:pPr marL="180000" indent="-180000" algn="l">
              <a:lnSpc>
                <a:spcPts val="2300"/>
              </a:lnSpc>
              <a:spcBef>
                <a:spcPts val="1150"/>
              </a:spcBef>
              <a:buFont typeface="Arial" panose="020B0604020202020204" pitchFamily="34" charset="0"/>
              <a:buChar char="•"/>
            </a:pPr>
            <a:r>
              <a:rPr lang="en-US" sz="1600" dirty="0" smtClean="0"/>
              <a:t>Velocity estimations based on the movement of brightness fluctuations</a:t>
            </a:r>
          </a:p>
        </p:txBody>
      </p:sp>
      <p:pic>
        <p:nvPicPr>
          <p:cNvPr id="25" name="Grafik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2170" y="4779569"/>
            <a:ext cx="3374622" cy="1687311"/>
          </a:xfrm>
          <a:prstGeom prst="rect">
            <a:avLst/>
          </a:prstGeom>
        </p:spPr>
      </p:pic>
    </p:spTree>
    <p:extLst>
      <p:ext uri="{BB962C8B-B14F-4D97-AF65-F5344CB8AC3E}">
        <p14:creationId xmlns:p14="http://schemas.microsoft.com/office/powerpoint/2010/main" val="412684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Experimental comparison – </a:t>
            </a:r>
            <a:r>
              <a:rPr lang="en-US" sz="3000" dirty="0" smtClean="0"/>
              <a:t>Coherence imaging spectroscopy</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12</a:t>
            </a:fld>
            <a:endParaRPr lang="de-DE" dirty="0"/>
          </a:p>
        </p:txBody>
      </p:sp>
      <p:sp>
        <p:nvSpPr>
          <p:cNvPr id="9" name="Textfeld 8"/>
          <p:cNvSpPr txBox="1"/>
          <p:nvPr/>
        </p:nvSpPr>
        <p:spPr>
          <a:xfrm>
            <a:off x="9199810" y="6377980"/>
            <a:ext cx="1849190" cy="92333"/>
          </a:xfrm>
          <a:prstGeom prst="rect">
            <a:avLst/>
          </a:prstGeom>
          <a:noFill/>
        </p:spPr>
        <p:txBody>
          <a:bodyPr wrap="square" lIns="0" tIns="0" rIns="0" bIns="0" rtlCol="0" anchor="t" anchorCtr="0">
            <a:spAutoFit/>
          </a:bodyPr>
          <a:lstStyle/>
          <a:p>
            <a:pPr>
              <a:spcBef>
                <a:spcPts val="600"/>
              </a:spcBef>
            </a:pPr>
            <a:r>
              <a:rPr lang="en-US" sz="600" dirty="0" smtClean="0">
                <a:solidFill>
                  <a:srgbClr val="777777"/>
                </a:solidFill>
              </a:rPr>
              <a:t>[1</a:t>
            </a:r>
            <a:r>
              <a:rPr lang="en-US" sz="600" dirty="0" smtClean="0">
                <a:solidFill>
                  <a:srgbClr val="777777"/>
                </a:solidFill>
              </a:rPr>
              <a:t>] </a:t>
            </a:r>
            <a:r>
              <a:rPr lang="it-IT" sz="600" dirty="0">
                <a:solidFill>
                  <a:srgbClr val="777777"/>
                </a:solidFill>
              </a:rPr>
              <a:t>V. Perseo et al 2021 </a:t>
            </a:r>
            <a:r>
              <a:rPr lang="it-IT" sz="600" dirty="0" err="1">
                <a:solidFill>
                  <a:srgbClr val="777777"/>
                </a:solidFill>
              </a:rPr>
              <a:t>Nucl</a:t>
            </a:r>
            <a:r>
              <a:rPr lang="it-IT" sz="600" dirty="0">
                <a:solidFill>
                  <a:srgbClr val="777777"/>
                </a:solidFill>
              </a:rPr>
              <a:t>. Fusion </a:t>
            </a:r>
            <a:r>
              <a:rPr lang="it-IT" sz="600" b="1" dirty="0">
                <a:solidFill>
                  <a:srgbClr val="777777"/>
                </a:solidFill>
              </a:rPr>
              <a:t>61</a:t>
            </a:r>
            <a:r>
              <a:rPr lang="it-IT" sz="600" dirty="0">
                <a:solidFill>
                  <a:srgbClr val="777777"/>
                </a:solidFill>
              </a:rPr>
              <a:t> </a:t>
            </a:r>
            <a:r>
              <a:rPr lang="it-IT" sz="600" dirty="0" smtClean="0">
                <a:solidFill>
                  <a:srgbClr val="777777"/>
                </a:solidFill>
              </a:rPr>
              <a:t>116039 </a:t>
            </a:r>
          </a:p>
        </p:txBody>
      </p:sp>
      <p:sp>
        <p:nvSpPr>
          <p:cNvPr id="20" name="Inhaltsplatzhalter 1"/>
          <p:cNvSpPr>
            <a:spLocks noGrp="1"/>
          </p:cNvSpPr>
          <p:nvPr>
            <p:ph sz="half" idx="1"/>
          </p:nvPr>
        </p:nvSpPr>
        <p:spPr>
          <a:xfrm>
            <a:off x="658812" y="1223963"/>
            <a:ext cx="5265737" cy="5075237"/>
          </a:xfrm>
        </p:spPr>
        <p:txBody>
          <a:bodyPr>
            <a:noAutofit/>
          </a:bodyPr>
          <a:lstStyle/>
          <a:p>
            <a:pPr marL="285750" indent="-285750">
              <a:buFont typeface="Arial" panose="020B0604020202020204" pitchFamily="34" charset="0"/>
              <a:buChar char="•"/>
            </a:pPr>
            <a:r>
              <a:rPr lang="en-US" dirty="0" smtClean="0"/>
              <a:t>Coherence imaging spectroscopy provides C</a:t>
            </a:r>
            <a:r>
              <a:rPr lang="en-US" baseline="30000" dirty="0" smtClean="0"/>
              <a:t>2+</a:t>
            </a:r>
            <a:r>
              <a:rPr lang="en-US" dirty="0" smtClean="0"/>
              <a:t> impurity flow measurements [1]</a:t>
            </a:r>
          </a:p>
          <a:p>
            <a:pPr marL="285750" indent="-285750">
              <a:buFont typeface="Arial" panose="020B0604020202020204" pitchFamily="34" charset="0"/>
              <a:buChar char="•"/>
            </a:pPr>
            <a:r>
              <a:rPr lang="en-US" dirty="0" smtClean="0"/>
              <a:t>Implementation of synthetic diagnostic that infers emissivity from local parameters in the simulation</a:t>
            </a:r>
          </a:p>
          <a:p>
            <a:pPr marL="285750" indent="-285750">
              <a:buFont typeface="Arial" panose="020B0604020202020204" pitchFamily="34" charset="0"/>
              <a:buChar char="•"/>
            </a:pPr>
            <a:r>
              <a:rPr lang="en-US" dirty="0" smtClean="0">
                <a:solidFill>
                  <a:srgbClr val="EF7C00"/>
                </a:solidFill>
              </a:rPr>
              <a:t>2D image </a:t>
            </a:r>
            <a:r>
              <a:rPr lang="en-US" dirty="0" smtClean="0"/>
              <a:t>of ion flows</a:t>
            </a:r>
            <a:endParaRPr lang="en-US" dirty="0"/>
          </a:p>
        </p:txBody>
      </p:sp>
      <p:grpSp>
        <p:nvGrpSpPr>
          <p:cNvPr id="45" name="Gruppieren 44"/>
          <p:cNvGrpSpPr/>
          <p:nvPr/>
        </p:nvGrpSpPr>
        <p:grpSpPr>
          <a:xfrm>
            <a:off x="681622" y="3463683"/>
            <a:ext cx="4163428" cy="2772279"/>
            <a:chOff x="433972" y="3400183"/>
            <a:chExt cx="4163428" cy="2772279"/>
          </a:xfrm>
        </p:grpSpPr>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22" y="3400183"/>
              <a:ext cx="3147990" cy="1906829"/>
            </a:xfrm>
            <a:prstGeom prst="rect">
              <a:avLst/>
            </a:prstGeom>
          </p:spPr>
        </p:pic>
        <p:sp>
          <p:nvSpPr>
            <p:cNvPr id="15" name="Parallelogramm 14"/>
            <p:cNvSpPr/>
            <p:nvPr/>
          </p:nvSpPr>
          <p:spPr>
            <a:xfrm rot="16200000">
              <a:off x="394708" y="4808647"/>
              <a:ext cx="303368" cy="222929"/>
            </a:xfrm>
            <a:prstGeom prst="parallelogram">
              <a:avLst/>
            </a:prstGeom>
            <a:noFill/>
            <a:ln w="34925"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11" name="Grafik 10"/>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923555" y="4926797"/>
              <a:ext cx="1585566" cy="1245665"/>
            </a:xfrm>
            <a:prstGeom prst="rect">
              <a:avLst/>
            </a:prstGeom>
          </p:spPr>
        </p:pic>
        <p:sp>
          <p:nvSpPr>
            <p:cNvPr id="16" name="Rechteck 15"/>
            <p:cNvSpPr/>
            <p:nvPr/>
          </p:nvSpPr>
          <p:spPr>
            <a:xfrm>
              <a:off x="2923555" y="4926797"/>
              <a:ext cx="1585566" cy="1245665"/>
            </a:xfrm>
            <a:prstGeom prst="rect">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7" name="Gerader Verbinder 26"/>
            <p:cNvCxnSpPr/>
            <p:nvPr/>
          </p:nvCxnSpPr>
          <p:spPr>
            <a:xfrm>
              <a:off x="433972" y="4768427"/>
              <a:ext cx="2489583" cy="164720"/>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33972" y="5033963"/>
              <a:ext cx="2489582" cy="1138499"/>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3600450" y="3898900"/>
              <a:ext cx="996950" cy="250390"/>
            </a:xfrm>
            <a:prstGeom prst="rect">
              <a:avLst/>
            </a:prstGeom>
            <a:noFill/>
          </p:spPr>
          <p:txBody>
            <a:bodyPr wrap="square" lIns="0" tIns="0" rIns="0" bIns="0" rtlCol="0" anchor="t" anchorCtr="0">
              <a:spAutoFit/>
            </a:bodyPr>
            <a:lstStyle/>
            <a:p>
              <a:pPr algn="l">
                <a:lnSpc>
                  <a:spcPts val="2300"/>
                </a:lnSpc>
                <a:spcBef>
                  <a:spcPts val="1150"/>
                </a:spcBef>
              </a:pPr>
              <a:r>
                <a:rPr lang="en-US" sz="1000" b="1" dirty="0" smtClean="0"/>
                <a:t>Divertor</a:t>
              </a:r>
              <a:endParaRPr lang="en-US" sz="1000" b="1" dirty="0" smtClean="0"/>
            </a:p>
          </p:txBody>
        </p:sp>
        <p:cxnSp>
          <p:nvCxnSpPr>
            <p:cNvPr id="37" name="Gerade Verbindung mit Pfeil 36"/>
            <p:cNvCxnSpPr/>
            <p:nvPr/>
          </p:nvCxnSpPr>
          <p:spPr>
            <a:xfrm flipH="1" flipV="1">
              <a:off x="3300735" y="3816350"/>
              <a:ext cx="506067" cy="1333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3276601" y="4244653"/>
              <a:ext cx="530201" cy="13684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0902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p:cNvGrpSpPr/>
          <p:nvPr/>
        </p:nvGrpSpPr>
        <p:grpSpPr>
          <a:xfrm>
            <a:off x="6282342" y="2333625"/>
            <a:ext cx="5383590" cy="2050752"/>
            <a:chOff x="6282342" y="2333625"/>
            <a:chExt cx="5383590" cy="2050752"/>
          </a:xfrm>
        </p:grpSpPr>
        <p:grpSp>
          <p:nvGrpSpPr>
            <p:cNvPr id="54" name="Gruppieren 53"/>
            <p:cNvGrpSpPr/>
            <p:nvPr/>
          </p:nvGrpSpPr>
          <p:grpSpPr>
            <a:xfrm>
              <a:off x="6282342" y="2556928"/>
              <a:ext cx="5383590" cy="1827449"/>
              <a:chOff x="6282342" y="2556928"/>
              <a:chExt cx="5383590" cy="1827449"/>
            </a:xfrm>
          </p:grpSpPr>
          <p:grpSp>
            <p:nvGrpSpPr>
              <p:cNvPr id="52" name="Gruppieren 51"/>
              <p:cNvGrpSpPr>
                <a:grpSpLocks noChangeAspect="1"/>
              </p:cNvGrpSpPr>
              <p:nvPr/>
            </p:nvGrpSpPr>
            <p:grpSpPr>
              <a:xfrm>
                <a:off x="6282342" y="2556928"/>
                <a:ext cx="5383590" cy="1827449"/>
                <a:chOff x="1036260" y="3087670"/>
                <a:chExt cx="9017961" cy="3061130"/>
              </a:xfrm>
            </p:grpSpPr>
            <p:pic>
              <p:nvPicPr>
                <p:cNvPr id="50"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260" y="3087670"/>
                  <a:ext cx="4592870" cy="3059999"/>
                </a:xfrm>
                <a:prstGeom prst="rect">
                  <a:avLst/>
                </a:prstGeom>
              </p:spPr>
            </p:pic>
            <p:pic>
              <p:nvPicPr>
                <p:cNvPr id="5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352" y="3088801"/>
                  <a:ext cx="4592869" cy="3059999"/>
                </a:xfrm>
                <a:prstGeom prst="rect">
                  <a:avLst/>
                </a:prstGeom>
              </p:spPr>
            </p:pic>
          </p:grpSp>
          <p:sp>
            <p:nvSpPr>
              <p:cNvPr id="53" name="Textfeld 52"/>
              <p:cNvSpPr txBox="1"/>
              <p:nvPr/>
            </p:nvSpPr>
            <p:spPr>
              <a:xfrm>
                <a:off x="8844328" y="4013200"/>
                <a:ext cx="295275" cy="294953"/>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[3]</a:t>
                </a:r>
                <a:endParaRPr lang="en-US" sz="1600" dirty="0" smtClean="0"/>
              </a:p>
            </p:txBody>
          </p:sp>
        </p:grpSp>
        <p:cxnSp>
          <p:nvCxnSpPr>
            <p:cNvPr id="3" name="Gerade Verbindung mit Pfeil 2"/>
            <p:cNvCxnSpPr/>
            <p:nvPr/>
          </p:nvCxnSpPr>
          <p:spPr>
            <a:xfrm flipH="1">
              <a:off x="7562850" y="2333625"/>
              <a:ext cx="523875" cy="581025"/>
            </a:xfrm>
            <a:prstGeom prst="straightConnector1">
              <a:avLst/>
            </a:prstGeom>
            <a:ln w="349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a:off x="7810500" y="2333625"/>
              <a:ext cx="276225" cy="723900"/>
            </a:xfrm>
            <a:prstGeom prst="straightConnector1">
              <a:avLst/>
            </a:prstGeom>
            <a:ln w="349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7258050" y="2333625"/>
              <a:ext cx="828675" cy="514350"/>
            </a:xfrm>
            <a:prstGeom prst="straightConnector1">
              <a:avLst/>
            </a:prstGeom>
            <a:ln w="349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4" name="Titel 3"/>
          <p:cNvSpPr>
            <a:spLocks noGrp="1"/>
          </p:cNvSpPr>
          <p:nvPr>
            <p:ph type="title"/>
          </p:nvPr>
        </p:nvSpPr>
        <p:spPr/>
        <p:txBody>
          <a:bodyPr/>
          <a:lstStyle/>
          <a:p>
            <a:r>
              <a:rPr lang="en-US" sz="3000" dirty="0"/>
              <a:t>Experimental comparison – </a:t>
            </a:r>
            <a:r>
              <a:rPr lang="en-US" sz="3000" dirty="0" smtClean="0"/>
              <a:t>Coherence imaging spectroscopy</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13</a:t>
            </a:fld>
            <a:endParaRPr lang="de-DE" dirty="0"/>
          </a:p>
        </p:txBody>
      </p:sp>
      <p:sp>
        <p:nvSpPr>
          <p:cNvPr id="9" name="Textfeld 8"/>
          <p:cNvSpPr txBox="1"/>
          <p:nvPr/>
        </p:nvSpPr>
        <p:spPr>
          <a:xfrm>
            <a:off x="9199810" y="6377980"/>
            <a:ext cx="1849190" cy="430887"/>
          </a:xfrm>
          <a:prstGeom prst="rect">
            <a:avLst/>
          </a:prstGeom>
          <a:noFill/>
        </p:spPr>
        <p:txBody>
          <a:bodyPr wrap="square" lIns="0" tIns="0" rIns="0" bIns="0" rtlCol="0" anchor="t" anchorCtr="0">
            <a:spAutoFit/>
          </a:bodyPr>
          <a:lstStyle/>
          <a:p>
            <a:pPr>
              <a:spcBef>
                <a:spcPts val="600"/>
              </a:spcBef>
            </a:pPr>
            <a:r>
              <a:rPr lang="en-US" sz="600" dirty="0" smtClean="0">
                <a:solidFill>
                  <a:srgbClr val="777777"/>
                </a:solidFill>
              </a:rPr>
              <a:t>[1</a:t>
            </a:r>
            <a:r>
              <a:rPr lang="en-US" sz="600" dirty="0" smtClean="0">
                <a:solidFill>
                  <a:srgbClr val="777777"/>
                </a:solidFill>
              </a:rPr>
              <a:t>] </a:t>
            </a:r>
            <a:r>
              <a:rPr lang="it-IT" sz="600" dirty="0">
                <a:solidFill>
                  <a:srgbClr val="777777"/>
                </a:solidFill>
              </a:rPr>
              <a:t>V. Perseo et al 2021 </a:t>
            </a:r>
            <a:r>
              <a:rPr lang="it-IT" sz="600" dirty="0" err="1">
                <a:solidFill>
                  <a:srgbClr val="777777"/>
                </a:solidFill>
              </a:rPr>
              <a:t>Nucl</a:t>
            </a:r>
            <a:r>
              <a:rPr lang="it-IT" sz="600" dirty="0">
                <a:solidFill>
                  <a:srgbClr val="777777"/>
                </a:solidFill>
              </a:rPr>
              <a:t>. Fusion </a:t>
            </a:r>
            <a:r>
              <a:rPr lang="it-IT" sz="600" b="1" dirty="0">
                <a:solidFill>
                  <a:srgbClr val="777777"/>
                </a:solidFill>
              </a:rPr>
              <a:t>61</a:t>
            </a:r>
            <a:r>
              <a:rPr lang="it-IT" sz="600" dirty="0">
                <a:solidFill>
                  <a:srgbClr val="777777"/>
                </a:solidFill>
              </a:rPr>
              <a:t> </a:t>
            </a:r>
            <a:r>
              <a:rPr lang="it-IT" sz="600" dirty="0" smtClean="0">
                <a:solidFill>
                  <a:srgbClr val="777777"/>
                </a:solidFill>
              </a:rPr>
              <a:t>116039 </a:t>
            </a:r>
          </a:p>
          <a:p>
            <a:pPr>
              <a:spcBef>
                <a:spcPts val="600"/>
              </a:spcBef>
            </a:pPr>
            <a:r>
              <a:rPr lang="it-IT" sz="600" dirty="0" smtClean="0">
                <a:solidFill>
                  <a:srgbClr val="777777"/>
                </a:solidFill>
              </a:rPr>
              <a:t>[2] </a:t>
            </a:r>
            <a:r>
              <a:rPr lang="it-IT" sz="600" dirty="0">
                <a:solidFill>
                  <a:srgbClr val="777777"/>
                </a:solidFill>
              </a:rPr>
              <a:t>D.M. Kriete et al 2023 </a:t>
            </a:r>
            <a:r>
              <a:rPr lang="it-IT" sz="600" dirty="0" err="1">
                <a:solidFill>
                  <a:srgbClr val="777777"/>
                </a:solidFill>
              </a:rPr>
              <a:t>Nucl</a:t>
            </a:r>
            <a:r>
              <a:rPr lang="it-IT" sz="600" dirty="0">
                <a:solidFill>
                  <a:srgbClr val="777777"/>
                </a:solidFill>
              </a:rPr>
              <a:t>. Fusion </a:t>
            </a:r>
            <a:r>
              <a:rPr lang="it-IT" sz="600" b="1" dirty="0">
                <a:solidFill>
                  <a:srgbClr val="777777"/>
                </a:solidFill>
              </a:rPr>
              <a:t>63</a:t>
            </a:r>
            <a:r>
              <a:rPr lang="it-IT" sz="600" dirty="0">
                <a:solidFill>
                  <a:srgbClr val="777777"/>
                </a:solidFill>
              </a:rPr>
              <a:t> </a:t>
            </a:r>
            <a:r>
              <a:rPr lang="it-IT" sz="600" dirty="0" smtClean="0">
                <a:solidFill>
                  <a:srgbClr val="777777"/>
                </a:solidFill>
              </a:rPr>
              <a:t>026022</a:t>
            </a:r>
          </a:p>
          <a:p>
            <a:pPr>
              <a:spcBef>
                <a:spcPts val="600"/>
              </a:spcBef>
            </a:pPr>
            <a:r>
              <a:rPr lang="it-IT" sz="600" dirty="0" smtClean="0">
                <a:solidFill>
                  <a:srgbClr val="777777"/>
                </a:solidFill>
              </a:rPr>
              <a:t>[3]</a:t>
            </a:r>
            <a:r>
              <a:rPr lang="en-US" sz="600" dirty="0" smtClean="0">
                <a:solidFill>
                  <a:srgbClr val="777777"/>
                </a:solidFill>
              </a:rPr>
              <a:t> </a:t>
            </a:r>
            <a:r>
              <a:rPr lang="it-IT" sz="600" dirty="0">
                <a:solidFill>
                  <a:srgbClr val="777777"/>
                </a:solidFill>
              </a:rPr>
              <a:t>V. </a:t>
            </a:r>
            <a:r>
              <a:rPr lang="it-IT" sz="600" dirty="0" smtClean="0">
                <a:solidFill>
                  <a:srgbClr val="777777"/>
                </a:solidFill>
              </a:rPr>
              <a:t>Perseo et al 2022 PSI 2022</a:t>
            </a:r>
            <a:endParaRPr lang="en-US" sz="600" dirty="0" smtClean="0">
              <a:solidFill>
                <a:srgbClr val="777777"/>
              </a:solidFill>
            </a:endParaRPr>
          </a:p>
        </p:txBody>
      </p:sp>
      <p:sp>
        <p:nvSpPr>
          <p:cNvPr id="20" name="Inhaltsplatzhalter 1"/>
          <p:cNvSpPr>
            <a:spLocks noGrp="1"/>
          </p:cNvSpPr>
          <p:nvPr>
            <p:ph sz="half" idx="1"/>
          </p:nvPr>
        </p:nvSpPr>
        <p:spPr>
          <a:xfrm>
            <a:off x="658812" y="1223963"/>
            <a:ext cx="5265737" cy="5075237"/>
          </a:xfrm>
        </p:spPr>
        <p:txBody>
          <a:bodyPr>
            <a:noAutofit/>
          </a:bodyPr>
          <a:lstStyle/>
          <a:p>
            <a:pPr marL="285750" indent="-285750">
              <a:buFont typeface="Arial" panose="020B0604020202020204" pitchFamily="34" charset="0"/>
              <a:buChar char="•"/>
            </a:pPr>
            <a:r>
              <a:rPr lang="en-US" dirty="0" smtClean="0"/>
              <a:t>Coherence imaging spectroscopy provides C</a:t>
            </a:r>
            <a:r>
              <a:rPr lang="en-US" baseline="30000" dirty="0" smtClean="0"/>
              <a:t>2+</a:t>
            </a:r>
            <a:r>
              <a:rPr lang="en-US" dirty="0" smtClean="0"/>
              <a:t> impurity flow measurements [1]</a:t>
            </a:r>
          </a:p>
          <a:p>
            <a:pPr marL="285750" indent="-285750">
              <a:buFont typeface="Arial" panose="020B0604020202020204" pitchFamily="34" charset="0"/>
              <a:buChar char="•"/>
            </a:pPr>
            <a:r>
              <a:rPr lang="en-US" dirty="0" smtClean="0"/>
              <a:t>Implementation of synthetic diagnostic that infers emissivity from local parameters in the simulation</a:t>
            </a:r>
          </a:p>
          <a:p>
            <a:pPr marL="285750" indent="-285750">
              <a:buFont typeface="Arial" panose="020B0604020202020204" pitchFamily="34" charset="0"/>
              <a:buChar char="•"/>
            </a:pPr>
            <a:r>
              <a:rPr lang="en-US" dirty="0" smtClean="0">
                <a:solidFill>
                  <a:srgbClr val="EF7C00"/>
                </a:solidFill>
              </a:rPr>
              <a:t>2D image </a:t>
            </a:r>
            <a:r>
              <a:rPr lang="en-US" dirty="0" smtClean="0"/>
              <a:t>of ion flows</a:t>
            </a:r>
            <a:endParaRPr lang="en-US" dirty="0"/>
          </a:p>
        </p:txBody>
      </p:sp>
      <p:grpSp>
        <p:nvGrpSpPr>
          <p:cNvPr id="45" name="Gruppieren 44"/>
          <p:cNvGrpSpPr/>
          <p:nvPr/>
        </p:nvGrpSpPr>
        <p:grpSpPr>
          <a:xfrm>
            <a:off x="681622" y="3463683"/>
            <a:ext cx="4163428" cy="2772279"/>
            <a:chOff x="433972" y="3400183"/>
            <a:chExt cx="4163428" cy="2772279"/>
          </a:xfrm>
        </p:grpSpPr>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2" y="3400183"/>
              <a:ext cx="3147990" cy="1906829"/>
            </a:xfrm>
            <a:prstGeom prst="rect">
              <a:avLst/>
            </a:prstGeom>
          </p:spPr>
        </p:pic>
        <p:sp>
          <p:nvSpPr>
            <p:cNvPr id="15" name="Parallelogramm 14"/>
            <p:cNvSpPr/>
            <p:nvPr/>
          </p:nvSpPr>
          <p:spPr>
            <a:xfrm rot="16200000">
              <a:off x="394708" y="4808647"/>
              <a:ext cx="303368" cy="222929"/>
            </a:xfrm>
            <a:prstGeom prst="parallelogram">
              <a:avLst/>
            </a:prstGeom>
            <a:noFill/>
            <a:ln w="34925"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11" name="Grafik 10"/>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923555" y="4926797"/>
              <a:ext cx="1585566" cy="1245665"/>
            </a:xfrm>
            <a:prstGeom prst="rect">
              <a:avLst/>
            </a:prstGeom>
          </p:spPr>
        </p:pic>
        <p:sp>
          <p:nvSpPr>
            <p:cNvPr id="16" name="Rechteck 15"/>
            <p:cNvSpPr/>
            <p:nvPr/>
          </p:nvSpPr>
          <p:spPr>
            <a:xfrm>
              <a:off x="2923555" y="4926797"/>
              <a:ext cx="1585566" cy="1245665"/>
            </a:xfrm>
            <a:prstGeom prst="rect">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7" name="Gerader Verbinder 26"/>
            <p:cNvCxnSpPr/>
            <p:nvPr/>
          </p:nvCxnSpPr>
          <p:spPr>
            <a:xfrm>
              <a:off x="433972" y="4768427"/>
              <a:ext cx="2489583" cy="164720"/>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33972" y="5033963"/>
              <a:ext cx="2489582" cy="1138499"/>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3600450" y="3898900"/>
              <a:ext cx="996950" cy="250390"/>
            </a:xfrm>
            <a:prstGeom prst="rect">
              <a:avLst/>
            </a:prstGeom>
            <a:noFill/>
          </p:spPr>
          <p:txBody>
            <a:bodyPr wrap="square" lIns="0" tIns="0" rIns="0" bIns="0" rtlCol="0" anchor="t" anchorCtr="0">
              <a:spAutoFit/>
            </a:bodyPr>
            <a:lstStyle/>
            <a:p>
              <a:pPr algn="l">
                <a:lnSpc>
                  <a:spcPts val="2300"/>
                </a:lnSpc>
                <a:spcBef>
                  <a:spcPts val="1150"/>
                </a:spcBef>
              </a:pPr>
              <a:r>
                <a:rPr lang="en-US" sz="1000" b="1" dirty="0" smtClean="0"/>
                <a:t>Divertor</a:t>
              </a:r>
              <a:endParaRPr lang="en-US" sz="1000" b="1" dirty="0" smtClean="0"/>
            </a:p>
          </p:txBody>
        </p:sp>
        <p:cxnSp>
          <p:nvCxnSpPr>
            <p:cNvPr id="37" name="Gerade Verbindung mit Pfeil 36"/>
            <p:cNvCxnSpPr/>
            <p:nvPr/>
          </p:nvCxnSpPr>
          <p:spPr>
            <a:xfrm flipH="1" flipV="1">
              <a:off x="3300735" y="3816350"/>
              <a:ext cx="506067" cy="1333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3276601" y="4244653"/>
              <a:ext cx="530201" cy="13684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49" name="Inhaltsplatzhalter 1"/>
          <p:cNvSpPr>
            <a:spLocks noGrp="1"/>
          </p:cNvSpPr>
          <p:nvPr>
            <p:ph sz="half" idx="1"/>
          </p:nvPr>
        </p:nvSpPr>
        <p:spPr>
          <a:xfrm>
            <a:off x="6138909" y="1228727"/>
            <a:ext cx="5606752" cy="1504948"/>
          </a:xfrm>
        </p:spPr>
        <p:txBody>
          <a:bodyPr>
            <a:noAutofit/>
          </a:bodyPr>
          <a:lstStyle/>
          <a:p>
            <a:pPr algn="ctr"/>
            <a:r>
              <a:rPr lang="en-US" b="1" dirty="0" smtClean="0"/>
              <a:t>Starting point</a:t>
            </a:r>
          </a:p>
          <a:p>
            <a:pPr marL="285750" indent="-285750">
              <a:buFont typeface="Arial" panose="020B0604020202020204" pitchFamily="34" charset="0"/>
              <a:buChar char="•"/>
            </a:pPr>
            <a:r>
              <a:rPr lang="en-US" dirty="0" smtClean="0"/>
              <a:t>Previous EMC3-EIRENE simulations show strong alignment of stagnation points with X- and O-points [3]</a:t>
            </a:r>
            <a:endParaRPr lang="en-US" dirty="0"/>
          </a:p>
        </p:txBody>
      </p:sp>
      <p:grpSp>
        <p:nvGrpSpPr>
          <p:cNvPr id="55" name="Gruppieren 54"/>
          <p:cNvGrpSpPr>
            <a:grpSpLocks noChangeAspect="1"/>
          </p:cNvGrpSpPr>
          <p:nvPr/>
        </p:nvGrpSpPr>
        <p:grpSpPr>
          <a:xfrm>
            <a:off x="8446471" y="4380205"/>
            <a:ext cx="2942977" cy="2013212"/>
            <a:chOff x="2800350" y="3314700"/>
            <a:chExt cx="3648075" cy="2495551"/>
          </a:xfrm>
        </p:grpSpPr>
        <p:pic>
          <p:nvPicPr>
            <p:cNvPr id="56" name="Grafik 55"/>
            <p:cNvPicPr>
              <a:picLocks noChangeAspect="1"/>
            </p:cNvPicPr>
            <p:nvPr/>
          </p:nvPicPr>
          <p:blipFill rotWithShape="1">
            <a:blip r:embed="rId7">
              <a:extLst>
                <a:ext uri="{28A0092B-C50C-407E-A947-70E740481C1C}">
                  <a14:useLocalDpi xmlns:a14="http://schemas.microsoft.com/office/drawing/2010/main" val="0"/>
                </a:ext>
              </a:extLst>
            </a:blip>
            <a:srcRect t="49810" r="50797"/>
            <a:stretch/>
          </p:blipFill>
          <p:spPr>
            <a:xfrm>
              <a:off x="4741290" y="3314700"/>
              <a:ext cx="1707135" cy="2380125"/>
            </a:xfrm>
            <a:prstGeom prst="rect">
              <a:avLst/>
            </a:prstGeom>
          </p:spPr>
        </p:pic>
        <p:pic>
          <p:nvPicPr>
            <p:cNvPr id="57" name="Grafik 56"/>
            <p:cNvPicPr>
              <a:picLocks noChangeAspect="1"/>
            </p:cNvPicPr>
            <p:nvPr/>
          </p:nvPicPr>
          <p:blipFill rotWithShape="1">
            <a:blip r:embed="rId7">
              <a:extLst>
                <a:ext uri="{28A0092B-C50C-407E-A947-70E740481C1C}">
                  <a14:useLocalDpi xmlns:a14="http://schemas.microsoft.com/office/drawing/2010/main" val="0"/>
                </a:ext>
              </a:extLst>
            </a:blip>
            <a:srcRect l="52498" b="48784"/>
            <a:stretch/>
          </p:blipFill>
          <p:spPr>
            <a:xfrm>
              <a:off x="2943224" y="3381431"/>
              <a:ext cx="1648103" cy="2428820"/>
            </a:xfrm>
            <a:prstGeom prst="rect">
              <a:avLst/>
            </a:prstGeom>
          </p:spPr>
        </p:pic>
        <p:sp>
          <p:nvSpPr>
            <p:cNvPr id="58" name="Rechteck 57"/>
            <p:cNvSpPr/>
            <p:nvPr/>
          </p:nvSpPr>
          <p:spPr>
            <a:xfrm>
              <a:off x="2800350" y="3962400"/>
              <a:ext cx="371475" cy="146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59" name="Rechteck 58"/>
            <p:cNvSpPr/>
            <p:nvPr/>
          </p:nvSpPr>
          <p:spPr>
            <a:xfrm>
              <a:off x="2857500" y="3604650"/>
              <a:ext cx="371475" cy="146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60" name="Rechteck 59"/>
            <p:cNvSpPr/>
            <p:nvPr/>
          </p:nvSpPr>
          <p:spPr>
            <a:xfrm>
              <a:off x="4598415" y="3604650"/>
              <a:ext cx="371475" cy="1466850"/>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61" name="Textfeld 60"/>
          <p:cNvSpPr txBox="1"/>
          <p:nvPr/>
        </p:nvSpPr>
        <p:spPr>
          <a:xfrm>
            <a:off x="9894077" y="5479182"/>
            <a:ext cx="448110"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 [2]</a:t>
            </a:r>
            <a:endParaRPr lang="en-US" sz="1600" dirty="0" smtClean="0"/>
          </a:p>
        </p:txBody>
      </p:sp>
      <p:sp>
        <p:nvSpPr>
          <p:cNvPr id="62" name="Textfeld 61"/>
          <p:cNvSpPr txBox="1"/>
          <p:nvPr/>
        </p:nvSpPr>
        <p:spPr>
          <a:xfrm>
            <a:off x="6138908" y="4707860"/>
            <a:ext cx="2427355" cy="174855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dirty="0" smtClean="0"/>
              <a:t>Previous simplified model predicts movement of stagnation points at O-points due to poloidal drift [2]</a:t>
            </a:r>
            <a:endParaRPr lang="en-US" dirty="0" smtClean="0"/>
          </a:p>
        </p:txBody>
      </p:sp>
    </p:spTree>
    <p:extLst>
      <p:ext uri="{BB962C8B-B14F-4D97-AF65-F5344CB8AC3E}">
        <p14:creationId xmlns:p14="http://schemas.microsoft.com/office/powerpoint/2010/main" val="2146031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Experimental comparison – </a:t>
            </a:r>
            <a:r>
              <a:rPr lang="en-US" sz="3000" dirty="0" smtClean="0"/>
              <a:t>Coherence imaging spectroscopy</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14</a:t>
            </a:fld>
            <a:endParaRPr lang="de-DE" dirty="0"/>
          </a:p>
        </p:txBody>
      </p:sp>
      <p:sp>
        <p:nvSpPr>
          <p:cNvPr id="9" name="Textfeld 8"/>
          <p:cNvSpPr txBox="1"/>
          <p:nvPr/>
        </p:nvSpPr>
        <p:spPr>
          <a:xfrm>
            <a:off x="7644060" y="6466880"/>
            <a:ext cx="3119190" cy="244554"/>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rgbClr val="A7A7A8"/>
                </a:solidFill>
              </a:rPr>
              <a:t>[1</a:t>
            </a:r>
            <a:r>
              <a:rPr lang="en-US" sz="600" dirty="0" smtClean="0">
                <a:solidFill>
                  <a:srgbClr val="A7A7A8"/>
                </a:solidFill>
              </a:rPr>
              <a:t>] </a:t>
            </a:r>
            <a:r>
              <a:rPr lang="it-IT" sz="600" dirty="0">
                <a:solidFill>
                  <a:srgbClr val="A7A7A8"/>
                </a:solidFill>
              </a:rPr>
              <a:t>V. Perseo et al 2021 </a:t>
            </a:r>
            <a:r>
              <a:rPr lang="it-IT" sz="600" dirty="0" err="1">
                <a:solidFill>
                  <a:srgbClr val="A7A7A8"/>
                </a:solidFill>
              </a:rPr>
              <a:t>Nucl</a:t>
            </a:r>
            <a:r>
              <a:rPr lang="it-IT" sz="600" dirty="0">
                <a:solidFill>
                  <a:srgbClr val="A7A7A8"/>
                </a:solidFill>
              </a:rPr>
              <a:t>. Fusion </a:t>
            </a:r>
            <a:r>
              <a:rPr lang="it-IT" sz="600" b="1" dirty="0">
                <a:solidFill>
                  <a:srgbClr val="A7A7A8"/>
                </a:solidFill>
              </a:rPr>
              <a:t>61</a:t>
            </a:r>
            <a:r>
              <a:rPr lang="it-IT" sz="600" dirty="0">
                <a:solidFill>
                  <a:srgbClr val="A7A7A8"/>
                </a:solidFill>
              </a:rPr>
              <a:t> 116039</a:t>
            </a:r>
            <a:r>
              <a:rPr lang="en-US" sz="600" dirty="0" smtClean="0">
                <a:solidFill>
                  <a:schemeClr val="tx1">
                    <a:lumMod val="50000"/>
                    <a:lumOff val="50000"/>
                  </a:schemeClr>
                </a:solidFill>
              </a:rPr>
              <a:t> </a:t>
            </a:r>
            <a:endParaRPr lang="en-US" sz="600" dirty="0" smtClean="0">
              <a:solidFill>
                <a:schemeClr val="tx1">
                  <a:lumMod val="50000"/>
                  <a:lumOff val="50000"/>
                </a:schemeClr>
              </a:solidFill>
            </a:endParaRPr>
          </a:p>
        </p:txBody>
      </p:sp>
      <p:pic>
        <p:nvPicPr>
          <p:cNvPr id="8" name="Grafik 7"/>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r="15545" b="47693"/>
          <a:stretch/>
        </p:blipFill>
        <p:spPr>
          <a:xfrm>
            <a:off x="6353176" y="1069665"/>
            <a:ext cx="4657724" cy="1959285"/>
          </a:xfrm>
          <a:prstGeom prst="rect">
            <a:avLst/>
          </a:prstGeom>
        </p:spPr>
      </p:pic>
      <p:sp>
        <p:nvSpPr>
          <p:cNvPr id="20" name="Inhaltsplatzhalter 1"/>
          <p:cNvSpPr>
            <a:spLocks noGrp="1"/>
          </p:cNvSpPr>
          <p:nvPr>
            <p:ph sz="half" idx="1"/>
          </p:nvPr>
        </p:nvSpPr>
        <p:spPr>
          <a:xfrm>
            <a:off x="658812" y="1223963"/>
            <a:ext cx="5265737" cy="5075237"/>
          </a:xfrm>
        </p:spPr>
        <p:txBody>
          <a:bodyPr>
            <a:noAutofit/>
          </a:bodyPr>
          <a:lstStyle/>
          <a:p>
            <a:pPr marL="285750" indent="-285750">
              <a:buFont typeface="Arial" panose="020B0604020202020204" pitchFamily="34" charset="0"/>
              <a:buChar char="•"/>
            </a:pPr>
            <a:r>
              <a:rPr lang="en-US" dirty="0" smtClean="0"/>
              <a:t>Coherence imaging spectroscopy provides C</a:t>
            </a:r>
            <a:r>
              <a:rPr lang="en-US" baseline="30000" dirty="0" smtClean="0"/>
              <a:t>2+</a:t>
            </a:r>
            <a:r>
              <a:rPr lang="en-US" dirty="0" smtClean="0"/>
              <a:t> impurity flow measurements [1]</a:t>
            </a:r>
          </a:p>
          <a:p>
            <a:pPr marL="285750" indent="-285750">
              <a:buFont typeface="Arial" panose="020B0604020202020204" pitchFamily="34" charset="0"/>
              <a:buChar char="•"/>
            </a:pPr>
            <a:r>
              <a:rPr lang="en-US" dirty="0" smtClean="0"/>
              <a:t>Implementation of synthetic diagnostic that infers emissivity from local parameters in the simulation</a:t>
            </a:r>
          </a:p>
          <a:p>
            <a:pPr marL="285750" indent="-285750">
              <a:buFont typeface="Arial" panose="020B0604020202020204" pitchFamily="34" charset="0"/>
              <a:buChar char="•"/>
            </a:pPr>
            <a:r>
              <a:rPr lang="en-US" dirty="0" smtClean="0">
                <a:solidFill>
                  <a:srgbClr val="EF7C00"/>
                </a:solidFill>
              </a:rPr>
              <a:t>2D image </a:t>
            </a:r>
            <a:r>
              <a:rPr lang="en-US" dirty="0" smtClean="0"/>
              <a:t>of ion flows</a:t>
            </a:r>
            <a:endParaRPr lang="en-US" dirty="0"/>
          </a:p>
        </p:txBody>
      </p:sp>
      <p:grpSp>
        <p:nvGrpSpPr>
          <p:cNvPr id="45" name="Gruppieren 44"/>
          <p:cNvGrpSpPr/>
          <p:nvPr/>
        </p:nvGrpSpPr>
        <p:grpSpPr>
          <a:xfrm>
            <a:off x="681622" y="3463683"/>
            <a:ext cx="4163428" cy="2772279"/>
            <a:chOff x="433972" y="3400183"/>
            <a:chExt cx="4163428" cy="2772279"/>
          </a:xfrm>
        </p:grpSpPr>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2" y="3400183"/>
              <a:ext cx="3147990" cy="1906829"/>
            </a:xfrm>
            <a:prstGeom prst="rect">
              <a:avLst/>
            </a:prstGeom>
          </p:spPr>
        </p:pic>
        <p:sp>
          <p:nvSpPr>
            <p:cNvPr id="15" name="Parallelogramm 14"/>
            <p:cNvSpPr/>
            <p:nvPr/>
          </p:nvSpPr>
          <p:spPr>
            <a:xfrm rot="16200000">
              <a:off x="394708" y="4808647"/>
              <a:ext cx="303368" cy="222929"/>
            </a:xfrm>
            <a:prstGeom prst="parallelogram">
              <a:avLst/>
            </a:prstGeom>
            <a:noFill/>
            <a:ln w="34925"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11" name="Grafik 10"/>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923555" y="4926797"/>
              <a:ext cx="1585566" cy="1245665"/>
            </a:xfrm>
            <a:prstGeom prst="rect">
              <a:avLst/>
            </a:prstGeom>
          </p:spPr>
        </p:pic>
        <p:sp>
          <p:nvSpPr>
            <p:cNvPr id="16" name="Rechteck 15"/>
            <p:cNvSpPr/>
            <p:nvPr/>
          </p:nvSpPr>
          <p:spPr>
            <a:xfrm>
              <a:off x="2923555" y="4926797"/>
              <a:ext cx="1585566" cy="1245665"/>
            </a:xfrm>
            <a:prstGeom prst="rect">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7" name="Gerader Verbinder 26"/>
            <p:cNvCxnSpPr/>
            <p:nvPr/>
          </p:nvCxnSpPr>
          <p:spPr>
            <a:xfrm>
              <a:off x="433972" y="4768427"/>
              <a:ext cx="2489583" cy="164720"/>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33972" y="5033963"/>
              <a:ext cx="2489582" cy="1138499"/>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3600450" y="3898900"/>
              <a:ext cx="996950" cy="250390"/>
            </a:xfrm>
            <a:prstGeom prst="rect">
              <a:avLst/>
            </a:prstGeom>
            <a:noFill/>
          </p:spPr>
          <p:txBody>
            <a:bodyPr wrap="square" lIns="0" tIns="0" rIns="0" bIns="0" rtlCol="0" anchor="t" anchorCtr="0">
              <a:spAutoFit/>
            </a:bodyPr>
            <a:lstStyle/>
            <a:p>
              <a:pPr algn="l">
                <a:lnSpc>
                  <a:spcPts val="2300"/>
                </a:lnSpc>
                <a:spcBef>
                  <a:spcPts val="1150"/>
                </a:spcBef>
              </a:pPr>
              <a:r>
                <a:rPr lang="en-US" sz="1000" b="1" dirty="0" smtClean="0"/>
                <a:t>Divertor</a:t>
              </a:r>
              <a:endParaRPr lang="en-US" sz="1000" b="1" dirty="0" smtClean="0"/>
            </a:p>
          </p:txBody>
        </p:sp>
        <p:cxnSp>
          <p:nvCxnSpPr>
            <p:cNvPr id="37" name="Gerade Verbindung mit Pfeil 36"/>
            <p:cNvCxnSpPr/>
            <p:nvPr/>
          </p:nvCxnSpPr>
          <p:spPr>
            <a:xfrm flipH="1" flipV="1">
              <a:off x="3300735" y="3816350"/>
              <a:ext cx="506067" cy="1333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3276601" y="4244653"/>
              <a:ext cx="530201" cy="13684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3" name="Textfeld 2"/>
          <p:cNvSpPr txBox="1"/>
          <p:nvPr/>
        </p:nvSpPr>
        <p:spPr>
          <a:xfrm>
            <a:off x="8144538" y="912562"/>
            <a:ext cx="2423865" cy="294953"/>
          </a:xfrm>
          <a:prstGeom prst="rect">
            <a:avLst/>
          </a:prstGeom>
          <a:noFill/>
        </p:spPr>
        <p:txBody>
          <a:bodyPr wrap="square" lIns="0" tIns="0" rIns="0" bIns="0" rtlCol="0" anchor="t" anchorCtr="0">
            <a:spAutoFit/>
          </a:bodyPr>
          <a:lstStyle/>
          <a:p>
            <a:pPr algn="l">
              <a:lnSpc>
                <a:spcPts val="2300"/>
              </a:lnSpc>
              <a:spcBef>
                <a:spcPts val="1150"/>
              </a:spcBef>
            </a:pPr>
            <a:r>
              <a:rPr lang="en-US" sz="2500" b="1" dirty="0" smtClean="0">
                <a:solidFill>
                  <a:srgbClr val="FF0000"/>
                </a:solidFill>
              </a:rPr>
              <a:t>With drifts</a:t>
            </a:r>
            <a:endParaRPr lang="en-US" sz="2500" b="1" dirty="0" smtClean="0">
              <a:solidFill>
                <a:srgbClr val="FF0000"/>
              </a:solidFill>
            </a:endParaRPr>
          </a:p>
        </p:txBody>
      </p:sp>
      <p:pic>
        <p:nvPicPr>
          <p:cNvPr id="21" name="Grafik 20"/>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rcRect l="84456"/>
          <a:stretch/>
        </p:blipFill>
        <p:spPr>
          <a:xfrm>
            <a:off x="10991479" y="1235869"/>
            <a:ext cx="418537" cy="1828797"/>
          </a:xfrm>
          <a:prstGeom prst="rect">
            <a:avLst/>
          </a:prstGeom>
        </p:spPr>
      </p:pic>
    </p:spTree>
    <p:extLst>
      <p:ext uri="{BB962C8B-B14F-4D97-AF65-F5344CB8AC3E}">
        <p14:creationId xmlns:p14="http://schemas.microsoft.com/office/powerpoint/2010/main" val="3973115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Experimental comparison – </a:t>
            </a:r>
            <a:r>
              <a:rPr lang="en-US" sz="3000" dirty="0" smtClean="0"/>
              <a:t>Coherence imaging spectroscopy</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15</a:t>
            </a:fld>
            <a:endParaRPr lang="de-DE" dirty="0"/>
          </a:p>
        </p:txBody>
      </p:sp>
      <p:sp>
        <p:nvSpPr>
          <p:cNvPr id="9" name="Textfeld 8"/>
          <p:cNvSpPr txBox="1"/>
          <p:nvPr/>
        </p:nvSpPr>
        <p:spPr>
          <a:xfrm>
            <a:off x="7644060" y="6466880"/>
            <a:ext cx="3119190" cy="244554"/>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rgbClr val="A7A7A8"/>
                </a:solidFill>
              </a:rPr>
              <a:t>[1</a:t>
            </a:r>
            <a:r>
              <a:rPr lang="en-US" sz="600" dirty="0" smtClean="0">
                <a:solidFill>
                  <a:srgbClr val="A7A7A8"/>
                </a:solidFill>
              </a:rPr>
              <a:t>] </a:t>
            </a:r>
            <a:r>
              <a:rPr lang="it-IT" sz="600" dirty="0">
                <a:solidFill>
                  <a:srgbClr val="A7A7A8"/>
                </a:solidFill>
              </a:rPr>
              <a:t>V. Perseo et al 2021 </a:t>
            </a:r>
            <a:r>
              <a:rPr lang="it-IT" sz="600" dirty="0" err="1">
                <a:solidFill>
                  <a:srgbClr val="A7A7A8"/>
                </a:solidFill>
              </a:rPr>
              <a:t>Nucl</a:t>
            </a:r>
            <a:r>
              <a:rPr lang="it-IT" sz="600" dirty="0">
                <a:solidFill>
                  <a:srgbClr val="A7A7A8"/>
                </a:solidFill>
              </a:rPr>
              <a:t>. Fusion </a:t>
            </a:r>
            <a:r>
              <a:rPr lang="it-IT" sz="600" b="1" dirty="0">
                <a:solidFill>
                  <a:srgbClr val="A7A7A8"/>
                </a:solidFill>
              </a:rPr>
              <a:t>61</a:t>
            </a:r>
            <a:r>
              <a:rPr lang="it-IT" sz="600" dirty="0">
                <a:solidFill>
                  <a:srgbClr val="A7A7A8"/>
                </a:solidFill>
              </a:rPr>
              <a:t> 116039</a:t>
            </a:r>
            <a:r>
              <a:rPr lang="en-US" sz="600" dirty="0" smtClean="0">
                <a:solidFill>
                  <a:schemeClr val="tx1">
                    <a:lumMod val="50000"/>
                    <a:lumOff val="50000"/>
                  </a:schemeClr>
                </a:solidFill>
              </a:rPr>
              <a:t> </a:t>
            </a:r>
            <a:endParaRPr lang="en-US" sz="600" dirty="0" smtClean="0">
              <a:solidFill>
                <a:schemeClr val="tx1">
                  <a:lumMod val="50000"/>
                  <a:lumOff val="50000"/>
                </a:schemeClr>
              </a:solidFill>
            </a:endParaRPr>
          </a:p>
        </p:txBody>
      </p:sp>
      <p:sp>
        <p:nvSpPr>
          <p:cNvPr id="12" name="Textfeld 11"/>
          <p:cNvSpPr txBox="1"/>
          <p:nvPr/>
        </p:nvSpPr>
        <p:spPr>
          <a:xfrm>
            <a:off x="6001181" y="4810125"/>
            <a:ext cx="6190819" cy="2231380"/>
          </a:xfrm>
          <a:prstGeom prst="rect">
            <a:avLst/>
          </a:prstGeom>
          <a:noFill/>
        </p:spPr>
        <p:txBody>
          <a:bodyPr wrap="square" lIns="0" tIns="0" rIns="0" bIns="0" rtlCol="0" anchor="t" anchorCtr="0">
            <a:spAutoFit/>
          </a:bodyPr>
          <a:lstStyle/>
          <a:p>
            <a:pPr algn="ctr">
              <a:lnSpc>
                <a:spcPts val="2300"/>
              </a:lnSpc>
              <a:spcBef>
                <a:spcPts val="1150"/>
              </a:spcBef>
            </a:pPr>
            <a:r>
              <a:rPr lang="en-US" sz="2000" b="1" dirty="0" smtClean="0"/>
              <a:t>Comparison between simulation and experiment</a:t>
            </a:r>
          </a:p>
          <a:p>
            <a:pPr marL="285750" indent="-285750">
              <a:lnSpc>
                <a:spcPts val="2300"/>
              </a:lnSpc>
              <a:spcBef>
                <a:spcPts val="1150"/>
              </a:spcBef>
              <a:buFont typeface="Arial" panose="020B0604020202020204" pitchFamily="34" charset="0"/>
              <a:buChar char="•"/>
            </a:pPr>
            <a:r>
              <a:rPr lang="en-US" dirty="0" smtClean="0"/>
              <a:t>Reproduce shift of stagnation points and dominant flow velocity</a:t>
            </a:r>
          </a:p>
          <a:p>
            <a:pPr marL="285750" indent="-285750">
              <a:lnSpc>
                <a:spcPts val="2300"/>
              </a:lnSpc>
              <a:spcBef>
                <a:spcPts val="1150"/>
              </a:spcBef>
              <a:buFont typeface="Arial" panose="020B0604020202020204" pitchFamily="34" charset="0"/>
              <a:buChar char="•"/>
            </a:pPr>
            <a:r>
              <a:rPr lang="en-US" dirty="0" smtClean="0"/>
              <a:t>Due to movement of gradients </a:t>
            </a:r>
            <a:r>
              <a:rPr lang="en-US" b="1" dirty="0" smtClean="0"/>
              <a:t>and</a:t>
            </a:r>
            <a:r>
              <a:rPr lang="en-US" dirty="0" smtClean="0"/>
              <a:t> poloidal momentum transport</a:t>
            </a:r>
          </a:p>
          <a:p>
            <a:pPr marL="285750" indent="-285750">
              <a:lnSpc>
                <a:spcPts val="2300"/>
              </a:lnSpc>
              <a:spcBef>
                <a:spcPts val="1150"/>
              </a:spcBef>
              <a:buFont typeface="Arial" panose="020B0604020202020204" pitchFamily="34" charset="0"/>
              <a:buChar char="•"/>
            </a:pPr>
            <a:endParaRPr lang="en-US" dirty="0" smtClean="0"/>
          </a:p>
        </p:txBody>
      </p:sp>
      <p:pic>
        <p:nvPicPr>
          <p:cNvPr id="8" name="Grafik 7"/>
          <p:cNvPicPr>
            <a:picLocks noChangeAspect="1"/>
          </p:cNvPicPr>
          <p:nvPr/>
        </p:nvPicPr>
        <p:blipFill>
          <a:blip r:embed="rId2">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6353175" y="1069665"/>
            <a:ext cx="5514975" cy="3745750"/>
          </a:xfrm>
          <a:prstGeom prst="rect">
            <a:avLst/>
          </a:prstGeom>
        </p:spPr>
      </p:pic>
      <p:sp>
        <p:nvSpPr>
          <p:cNvPr id="20" name="Inhaltsplatzhalter 1"/>
          <p:cNvSpPr>
            <a:spLocks noGrp="1"/>
          </p:cNvSpPr>
          <p:nvPr>
            <p:ph sz="half" idx="1"/>
          </p:nvPr>
        </p:nvSpPr>
        <p:spPr>
          <a:xfrm>
            <a:off x="658812" y="1223963"/>
            <a:ext cx="5265737" cy="5075237"/>
          </a:xfrm>
        </p:spPr>
        <p:txBody>
          <a:bodyPr>
            <a:noAutofit/>
          </a:bodyPr>
          <a:lstStyle/>
          <a:p>
            <a:pPr marL="285750" indent="-285750">
              <a:buFont typeface="Arial" panose="020B0604020202020204" pitchFamily="34" charset="0"/>
              <a:buChar char="•"/>
            </a:pPr>
            <a:r>
              <a:rPr lang="en-US" dirty="0" smtClean="0"/>
              <a:t>Coherence imaging spectroscopy provides C</a:t>
            </a:r>
            <a:r>
              <a:rPr lang="en-US" baseline="30000" dirty="0" smtClean="0"/>
              <a:t>2+</a:t>
            </a:r>
            <a:r>
              <a:rPr lang="en-US" dirty="0" smtClean="0"/>
              <a:t> impurity flow measurements [1]</a:t>
            </a:r>
          </a:p>
          <a:p>
            <a:pPr marL="285750" indent="-285750">
              <a:buFont typeface="Arial" panose="020B0604020202020204" pitchFamily="34" charset="0"/>
              <a:buChar char="•"/>
            </a:pPr>
            <a:r>
              <a:rPr lang="en-US" dirty="0" smtClean="0"/>
              <a:t>Implementation of synthetic diagnostic that infers emissivity from local parameters in the simulation</a:t>
            </a:r>
          </a:p>
          <a:p>
            <a:pPr marL="285750" indent="-285750">
              <a:buFont typeface="Arial" panose="020B0604020202020204" pitchFamily="34" charset="0"/>
              <a:buChar char="•"/>
            </a:pPr>
            <a:r>
              <a:rPr lang="en-US" dirty="0" smtClean="0">
                <a:solidFill>
                  <a:srgbClr val="EF7C00"/>
                </a:solidFill>
              </a:rPr>
              <a:t>2D image </a:t>
            </a:r>
            <a:r>
              <a:rPr lang="en-US" dirty="0" smtClean="0"/>
              <a:t>of ion flows</a:t>
            </a:r>
            <a:endParaRPr lang="en-US" dirty="0"/>
          </a:p>
        </p:txBody>
      </p:sp>
      <p:grpSp>
        <p:nvGrpSpPr>
          <p:cNvPr id="45" name="Gruppieren 44"/>
          <p:cNvGrpSpPr/>
          <p:nvPr/>
        </p:nvGrpSpPr>
        <p:grpSpPr>
          <a:xfrm>
            <a:off x="681622" y="3463683"/>
            <a:ext cx="4163428" cy="2772279"/>
            <a:chOff x="433972" y="3400183"/>
            <a:chExt cx="4163428" cy="2772279"/>
          </a:xfrm>
        </p:grpSpPr>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22" y="3400183"/>
              <a:ext cx="3147990" cy="1906829"/>
            </a:xfrm>
            <a:prstGeom prst="rect">
              <a:avLst/>
            </a:prstGeom>
          </p:spPr>
        </p:pic>
        <p:sp>
          <p:nvSpPr>
            <p:cNvPr id="15" name="Parallelogramm 14"/>
            <p:cNvSpPr/>
            <p:nvPr/>
          </p:nvSpPr>
          <p:spPr>
            <a:xfrm rot="16200000">
              <a:off x="394708" y="4808647"/>
              <a:ext cx="303368" cy="222929"/>
            </a:xfrm>
            <a:prstGeom prst="parallelogram">
              <a:avLst/>
            </a:prstGeom>
            <a:noFill/>
            <a:ln w="34925"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pic>
          <p:nvPicPr>
            <p:cNvPr id="11" name="Grafik 10"/>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923555" y="4926797"/>
              <a:ext cx="1585566" cy="1245665"/>
            </a:xfrm>
            <a:prstGeom prst="rect">
              <a:avLst/>
            </a:prstGeom>
          </p:spPr>
        </p:pic>
        <p:sp>
          <p:nvSpPr>
            <p:cNvPr id="16" name="Rechteck 15"/>
            <p:cNvSpPr/>
            <p:nvPr/>
          </p:nvSpPr>
          <p:spPr>
            <a:xfrm>
              <a:off x="2923555" y="4926797"/>
              <a:ext cx="1585566" cy="1245665"/>
            </a:xfrm>
            <a:prstGeom prst="rect">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7" name="Gerader Verbinder 26"/>
            <p:cNvCxnSpPr/>
            <p:nvPr/>
          </p:nvCxnSpPr>
          <p:spPr>
            <a:xfrm>
              <a:off x="433972" y="4768427"/>
              <a:ext cx="2489583" cy="164720"/>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a:off x="433972" y="5033963"/>
              <a:ext cx="2489582" cy="1138499"/>
            </a:xfrm>
            <a:prstGeom prst="line">
              <a:avLst/>
            </a:prstGeom>
            <a:ln w="19050" cmpd="sng">
              <a:solidFill>
                <a:srgbClr val="77777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3600450" y="3898900"/>
              <a:ext cx="996950" cy="250390"/>
            </a:xfrm>
            <a:prstGeom prst="rect">
              <a:avLst/>
            </a:prstGeom>
            <a:noFill/>
          </p:spPr>
          <p:txBody>
            <a:bodyPr wrap="square" lIns="0" tIns="0" rIns="0" bIns="0" rtlCol="0" anchor="t" anchorCtr="0">
              <a:spAutoFit/>
            </a:bodyPr>
            <a:lstStyle/>
            <a:p>
              <a:pPr algn="l">
                <a:lnSpc>
                  <a:spcPts val="2300"/>
                </a:lnSpc>
                <a:spcBef>
                  <a:spcPts val="1150"/>
                </a:spcBef>
              </a:pPr>
              <a:r>
                <a:rPr lang="en-US" sz="1000" b="1" dirty="0" smtClean="0"/>
                <a:t>Divertor</a:t>
              </a:r>
              <a:endParaRPr lang="en-US" sz="1000" b="1" dirty="0" smtClean="0"/>
            </a:p>
          </p:txBody>
        </p:sp>
        <p:cxnSp>
          <p:nvCxnSpPr>
            <p:cNvPr id="37" name="Gerade Verbindung mit Pfeil 36"/>
            <p:cNvCxnSpPr/>
            <p:nvPr/>
          </p:nvCxnSpPr>
          <p:spPr>
            <a:xfrm flipH="1" flipV="1">
              <a:off x="3300735" y="3816350"/>
              <a:ext cx="506067" cy="1333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flipH="1">
              <a:off x="3276601" y="4244653"/>
              <a:ext cx="530201" cy="136847"/>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3" name="Textfeld 2"/>
          <p:cNvSpPr txBox="1"/>
          <p:nvPr/>
        </p:nvSpPr>
        <p:spPr>
          <a:xfrm>
            <a:off x="8144538" y="912562"/>
            <a:ext cx="2423865" cy="294953"/>
          </a:xfrm>
          <a:prstGeom prst="rect">
            <a:avLst/>
          </a:prstGeom>
          <a:noFill/>
        </p:spPr>
        <p:txBody>
          <a:bodyPr wrap="square" lIns="0" tIns="0" rIns="0" bIns="0" rtlCol="0" anchor="t" anchorCtr="0">
            <a:spAutoFit/>
          </a:bodyPr>
          <a:lstStyle/>
          <a:p>
            <a:pPr algn="l">
              <a:lnSpc>
                <a:spcPts val="2300"/>
              </a:lnSpc>
              <a:spcBef>
                <a:spcPts val="1150"/>
              </a:spcBef>
            </a:pPr>
            <a:r>
              <a:rPr lang="en-US" sz="2500" b="1" dirty="0" smtClean="0">
                <a:solidFill>
                  <a:srgbClr val="FF0000"/>
                </a:solidFill>
              </a:rPr>
              <a:t>With drifts</a:t>
            </a:r>
            <a:endParaRPr lang="en-US" sz="2500" b="1" dirty="0" smtClean="0">
              <a:solidFill>
                <a:srgbClr val="FF0000"/>
              </a:solidFill>
            </a:endParaRPr>
          </a:p>
        </p:txBody>
      </p:sp>
    </p:spTree>
    <p:extLst>
      <p:ext uri="{BB962C8B-B14F-4D97-AF65-F5344CB8AC3E}">
        <p14:creationId xmlns:p14="http://schemas.microsoft.com/office/powerpoint/2010/main" val="4029280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6000" dirty="0" smtClean="0"/>
              <a:t>Physics implications</a:t>
            </a:r>
            <a:endParaRPr lang="en-US" sz="6000" dirty="0"/>
          </a:p>
        </p:txBody>
      </p:sp>
      <p:sp>
        <p:nvSpPr>
          <p:cNvPr id="3" name="Fußzeilenplatzhalter 2"/>
          <p:cNvSpPr>
            <a:spLocks noGrp="1"/>
          </p:cNvSpPr>
          <p:nvPr>
            <p:ph type="ftr" sz="quarter" idx="11"/>
          </p:nvPr>
        </p:nvSpPr>
        <p:spPr/>
        <p:txBody>
          <a:bodyPr/>
          <a:lstStyle/>
          <a:p>
            <a:r>
              <a:rPr lang="de-DE" smtClean="0"/>
              <a:t>Max-Planck-Institut für Plasmaphysik | Tobias Tork | PSI 2026</a:t>
            </a:r>
            <a:endParaRPr lang="de-DE" dirty="0"/>
          </a:p>
        </p:txBody>
      </p:sp>
      <p:sp>
        <p:nvSpPr>
          <p:cNvPr id="4" name="Foliennummernplatzhalter 3"/>
          <p:cNvSpPr>
            <a:spLocks noGrp="1"/>
          </p:cNvSpPr>
          <p:nvPr>
            <p:ph type="sldNum" sz="quarter" idx="12"/>
          </p:nvPr>
        </p:nvSpPr>
        <p:spPr/>
        <p:txBody>
          <a:bodyPr/>
          <a:lstStyle/>
          <a:p>
            <a:fld id="{ECE691D0-CC49-4FC7-9C4D-6112B0CB3A76}" type="slidenum">
              <a:rPr lang="de-DE" smtClean="0"/>
              <a:pPr/>
              <a:t>16</a:t>
            </a:fld>
            <a:endParaRPr lang="de-DE" dirty="0"/>
          </a:p>
        </p:txBody>
      </p:sp>
    </p:spTree>
    <p:extLst>
      <p:ext uri="{BB962C8B-B14F-4D97-AF65-F5344CB8AC3E}">
        <p14:creationId xmlns:p14="http://schemas.microsoft.com/office/powerpoint/2010/main" val="4260268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p:cNvGrpSpPr/>
          <p:nvPr/>
        </p:nvGrpSpPr>
        <p:grpSpPr>
          <a:xfrm>
            <a:off x="679667" y="3472102"/>
            <a:ext cx="4064668" cy="3140232"/>
            <a:chOff x="679667" y="3472102"/>
            <a:chExt cx="4064668" cy="3140232"/>
          </a:xfrm>
        </p:grpSpPr>
        <p:grpSp>
          <p:nvGrpSpPr>
            <p:cNvPr id="15" name="Gruppieren 14"/>
            <p:cNvGrpSpPr>
              <a:grpSpLocks noChangeAspect="1"/>
            </p:cNvGrpSpPr>
            <p:nvPr/>
          </p:nvGrpSpPr>
          <p:grpSpPr>
            <a:xfrm>
              <a:off x="679667" y="3472102"/>
              <a:ext cx="4064668" cy="3140232"/>
              <a:chOff x="6653198" y="923070"/>
              <a:chExt cx="5164434" cy="3989875"/>
            </a:xfrm>
          </p:grpSpPr>
          <p:pic>
            <p:nvPicPr>
              <p:cNvPr id="7"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3198" y="923070"/>
                <a:ext cx="5164434" cy="3877530"/>
              </a:xfrm>
              <a:prstGeom prst="rect">
                <a:avLst/>
              </a:prstGeom>
            </p:spPr>
          </p:pic>
          <p:sp>
            <p:nvSpPr>
              <p:cNvPr id="8" name="Textfeld 7"/>
              <p:cNvSpPr txBox="1"/>
              <p:nvPr/>
            </p:nvSpPr>
            <p:spPr>
              <a:xfrm>
                <a:off x="6864319" y="4505648"/>
                <a:ext cx="2819527" cy="407297"/>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t>V. </a:t>
                </a:r>
                <a:r>
                  <a:rPr lang="en-US" sz="800" dirty="0" err="1" smtClean="0"/>
                  <a:t>Perseo</a:t>
                </a:r>
                <a:r>
                  <a:rPr lang="en-US" sz="800" dirty="0" smtClean="0"/>
                  <a:t>, 2025 IAEA TM </a:t>
                </a:r>
                <a:r>
                  <a:rPr lang="en-US" sz="800" dirty="0" err="1" smtClean="0"/>
                  <a:t>Divertor</a:t>
                </a:r>
                <a:endParaRPr lang="en-US" sz="800" dirty="0" smtClean="0"/>
              </a:p>
            </p:txBody>
          </p:sp>
          <p:sp>
            <p:nvSpPr>
              <p:cNvPr id="9" name="Textfeld 8"/>
              <p:cNvSpPr txBox="1"/>
              <p:nvPr/>
            </p:nvSpPr>
            <p:spPr>
              <a:xfrm>
                <a:off x="7187458" y="1289357"/>
                <a:ext cx="683748" cy="374758"/>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solidFill>
                      <a:schemeClr val="tx2">
                        <a:lumMod val="50000"/>
                        <a:lumOff val="50000"/>
                      </a:schemeClr>
                    </a:solidFill>
                  </a:rPr>
                  <a:t>PFR</a:t>
                </a:r>
                <a:endParaRPr lang="en-US" sz="1600" b="1" dirty="0" smtClean="0">
                  <a:solidFill>
                    <a:schemeClr val="tx2">
                      <a:lumMod val="50000"/>
                      <a:lumOff val="50000"/>
                    </a:schemeClr>
                  </a:solidFill>
                </a:endParaRPr>
              </a:p>
            </p:txBody>
          </p:sp>
          <p:sp>
            <p:nvSpPr>
              <p:cNvPr id="10" name="Textfeld 9"/>
              <p:cNvSpPr txBox="1"/>
              <p:nvPr/>
            </p:nvSpPr>
            <p:spPr>
              <a:xfrm>
                <a:off x="7137029" y="3266615"/>
                <a:ext cx="676275" cy="374758"/>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solidFill>
                      <a:srgbClr val="FFFF00"/>
                    </a:solidFill>
                  </a:rPr>
                  <a:t>TSR</a:t>
                </a:r>
                <a:endParaRPr lang="en-US" sz="1600" b="1" dirty="0" smtClean="0">
                  <a:solidFill>
                    <a:srgbClr val="FFFF00"/>
                  </a:solidFill>
                </a:endParaRPr>
              </a:p>
            </p:txBody>
          </p:sp>
          <p:sp>
            <p:nvSpPr>
              <p:cNvPr id="11" name="Textfeld 10"/>
              <p:cNvSpPr txBox="1"/>
              <p:nvPr/>
            </p:nvSpPr>
            <p:spPr>
              <a:xfrm>
                <a:off x="8439317" y="2462964"/>
                <a:ext cx="1362075" cy="267894"/>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solidFill>
                      <a:srgbClr val="CC00CC"/>
                    </a:solidFill>
                  </a:rPr>
                  <a:t>Main SOL</a:t>
                </a:r>
                <a:endParaRPr lang="en-US" sz="1600" b="1" dirty="0" smtClean="0">
                  <a:solidFill>
                    <a:srgbClr val="CC00CC"/>
                  </a:solidFill>
                </a:endParaRPr>
              </a:p>
            </p:txBody>
          </p:sp>
          <p:cxnSp>
            <p:nvCxnSpPr>
              <p:cNvPr id="13" name="Gerade Verbindung mit Pfeil 12"/>
              <p:cNvCxnSpPr/>
              <p:nvPr/>
            </p:nvCxnSpPr>
            <p:spPr>
              <a:xfrm flipH="1">
                <a:off x="7934325" y="2730858"/>
                <a:ext cx="428625" cy="345717"/>
              </a:xfrm>
              <a:prstGeom prst="straightConnector1">
                <a:avLst/>
              </a:prstGeom>
              <a:ln w="44450" cmpd="sng">
                <a:solidFill>
                  <a:srgbClr val="CC00CC"/>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33" name="Gerade Verbindung mit Pfeil 32"/>
            <p:cNvCxnSpPr/>
            <p:nvPr/>
          </p:nvCxnSpPr>
          <p:spPr>
            <a:xfrm flipH="1">
              <a:off x="1476376" y="4055341"/>
              <a:ext cx="548951" cy="191881"/>
            </a:xfrm>
            <a:prstGeom prst="straightConnector1">
              <a:avLst/>
            </a:prstGeom>
            <a:ln w="60325" cmpd="sng">
              <a:solidFill>
                <a:srgbClr val="FF0000"/>
              </a:solidFill>
              <a:prstDash val="solid"/>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flipH="1" flipV="1">
              <a:off x="1447712" y="4361784"/>
              <a:ext cx="145017" cy="495451"/>
            </a:xfrm>
            <a:prstGeom prst="straightConnector1">
              <a:avLst/>
            </a:prstGeom>
            <a:ln w="60325" cmpd="sng">
              <a:solidFill>
                <a:srgbClr val="FF0000"/>
              </a:solidFill>
              <a:prstDash val="solid"/>
              <a:headEnd type="triangle" w="med" len="med"/>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flipH="1">
              <a:off x="1517556" y="5321366"/>
              <a:ext cx="339096" cy="130824"/>
            </a:xfrm>
            <a:prstGeom prst="straightConnector1">
              <a:avLst/>
            </a:prstGeom>
            <a:ln w="50800" cmpd="sng">
              <a:solidFill>
                <a:srgbClr val="FF0000"/>
              </a:solidFill>
              <a:prstDash val="solid"/>
              <a:headEnd type="triangle" w="med" len="med"/>
              <a:tailEnd type="triangle"/>
            </a:ln>
          </p:spPr>
          <p:style>
            <a:lnRef idx="1">
              <a:schemeClr val="accent1"/>
            </a:lnRef>
            <a:fillRef idx="0">
              <a:schemeClr val="accent1"/>
            </a:fillRef>
            <a:effectRef idx="0">
              <a:schemeClr val="accent1"/>
            </a:effectRef>
            <a:fontRef idx="minor">
              <a:schemeClr val="tx1"/>
            </a:fontRef>
          </p:style>
        </p:cxnSp>
      </p:grpSp>
      <p:sp>
        <p:nvSpPr>
          <p:cNvPr id="4" name="Titel 3"/>
          <p:cNvSpPr>
            <a:spLocks noGrp="1"/>
          </p:cNvSpPr>
          <p:nvPr>
            <p:ph type="title"/>
          </p:nvPr>
        </p:nvSpPr>
        <p:spPr/>
        <p:txBody>
          <a:bodyPr/>
          <a:lstStyle/>
          <a:p>
            <a:r>
              <a:rPr lang="en-US" sz="3000" dirty="0" err="1"/>
              <a:t>E</a:t>
            </a:r>
            <a:r>
              <a:rPr lang="en-US" sz="3000" b="0" dirty="0" err="1"/>
              <a:t>x</a:t>
            </a:r>
            <a:r>
              <a:rPr lang="en-US" sz="3000" dirty="0" err="1"/>
              <a:t>B</a:t>
            </a:r>
            <a:r>
              <a:rPr lang="en-US" sz="3000" dirty="0"/>
              <a:t> fluxes across SOL region boundaries</a:t>
            </a:r>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17</a:t>
            </a:fld>
            <a:endParaRPr lang="de-DE" dirty="0"/>
          </a:p>
        </p:txBody>
      </p:sp>
      <p:sp>
        <p:nvSpPr>
          <p:cNvPr id="16" name="Inhaltsplatzhalter 1"/>
          <p:cNvSpPr>
            <a:spLocks noGrp="1"/>
          </p:cNvSpPr>
          <p:nvPr>
            <p:ph sz="half" idx="1"/>
          </p:nvPr>
        </p:nvSpPr>
        <p:spPr>
          <a:xfrm>
            <a:off x="658812" y="1042988"/>
            <a:ext cx="5265737" cy="2525519"/>
          </a:xfrm>
        </p:spPr>
        <p:txBody>
          <a:bodyPr>
            <a:noAutofit/>
          </a:bodyPr>
          <a:lstStyle/>
          <a:p>
            <a:pPr marL="285750" indent="-285750">
              <a:buFont typeface="Arial" panose="020B0604020202020204" pitchFamily="34" charset="0"/>
              <a:buChar char="•"/>
            </a:pPr>
            <a:r>
              <a:rPr lang="en-US" b="1" dirty="0" err="1" smtClean="0"/>
              <a:t>E</a:t>
            </a:r>
            <a:r>
              <a:rPr lang="en-US" dirty="0" err="1" smtClean="0"/>
              <a:t>x</a:t>
            </a:r>
            <a:r>
              <a:rPr lang="en-US" b="1" dirty="0" err="1" smtClean="0"/>
              <a:t>B</a:t>
            </a:r>
            <a:r>
              <a:rPr lang="en-US" dirty="0" smtClean="0"/>
              <a:t> drift is suggested to be main driver of asymmetries in the SOL of low density W7-X discharges [1]</a:t>
            </a:r>
          </a:p>
          <a:p>
            <a:pPr marL="285750" indent="-285750">
              <a:buFont typeface="Arial" panose="020B0604020202020204" pitchFamily="34" charset="0"/>
              <a:buChar char="•"/>
            </a:pPr>
            <a:r>
              <a:rPr lang="en-US" dirty="0" smtClean="0"/>
              <a:t>Depending on field direction, regions experience different heat loads</a:t>
            </a:r>
          </a:p>
          <a:p>
            <a:pPr marL="285750" indent="-285750">
              <a:buFont typeface="Arial" panose="020B0604020202020204" pitchFamily="34" charset="0"/>
              <a:buChar char="•"/>
            </a:pPr>
            <a:r>
              <a:rPr lang="en-US" b="1" dirty="0" smtClean="0"/>
              <a:t>Does the simulation see </a:t>
            </a:r>
            <a:r>
              <a:rPr lang="en-US" b="1" dirty="0" err="1" smtClean="0">
                <a:solidFill>
                  <a:srgbClr val="FF0000"/>
                </a:solidFill>
              </a:rPr>
              <a:t>E</a:t>
            </a:r>
            <a:r>
              <a:rPr lang="en-US" dirty="0" err="1" smtClean="0">
                <a:solidFill>
                  <a:srgbClr val="FF0000"/>
                </a:solidFill>
              </a:rPr>
              <a:t>x</a:t>
            </a:r>
            <a:r>
              <a:rPr lang="en-US" b="1" dirty="0" err="1" smtClean="0">
                <a:solidFill>
                  <a:srgbClr val="FF0000"/>
                </a:solidFill>
              </a:rPr>
              <a:t>B</a:t>
            </a:r>
            <a:r>
              <a:rPr lang="en-US" b="1" dirty="0" smtClean="0">
                <a:solidFill>
                  <a:srgbClr val="FF0000"/>
                </a:solidFill>
              </a:rPr>
              <a:t> fluxes </a:t>
            </a:r>
            <a:r>
              <a:rPr lang="en-US" b="1" dirty="0" smtClean="0"/>
              <a:t/>
            </a:r>
            <a:br>
              <a:rPr lang="en-US" b="1" dirty="0" smtClean="0"/>
            </a:br>
            <a:r>
              <a:rPr lang="en-US" b="1" dirty="0" smtClean="0"/>
              <a:t>into the different SOL regions ? </a:t>
            </a:r>
            <a:endParaRPr lang="en-US" b="1" dirty="0"/>
          </a:p>
        </p:txBody>
      </p:sp>
      <p:sp>
        <p:nvSpPr>
          <p:cNvPr id="17" name="Textfeld 16"/>
          <p:cNvSpPr txBox="1"/>
          <p:nvPr/>
        </p:nvSpPr>
        <p:spPr>
          <a:xfrm>
            <a:off x="7381875" y="6319838"/>
            <a:ext cx="3495675" cy="238720"/>
          </a:xfrm>
          <a:prstGeom prst="rect">
            <a:avLst/>
          </a:prstGeom>
          <a:noFill/>
        </p:spPr>
        <p:txBody>
          <a:bodyPr wrap="square" lIns="0" tIns="0" rIns="0" bIns="0" rtlCol="0" anchor="t" anchorCtr="0">
            <a:spAutoFit/>
          </a:bodyPr>
          <a:lstStyle/>
          <a:p>
            <a:pPr>
              <a:lnSpc>
                <a:spcPts val="2300"/>
              </a:lnSpc>
              <a:spcBef>
                <a:spcPts val="1150"/>
              </a:spcBef>
            </a:pPr>
            <a:r>
              <a:rPr lang="fr-FR" sz="600" dirty="0" smtClean="0">
                <a:solidFill>
                  <a:srgbClr val="777777"/>
                </a:solidFill>
              </a:rPr>
              <a:t>[1] K </a:t>
            </a:r>
            <a:r>
              <a:rPr lang="fr-FR" sz="600" dirty="0">
                <a:solidFill>
                  <a:srgbClr val="777777"/>
                </a:solidFill>
              </a:rPr>
              <a:t>C Hammond </a:t>
            </a:r>
            <a:r>
              <a:rPr lang="fr-FR" sz="600" i="1" dirty="0">
                <a:solidFill>
                  <a:srgbClr val="777777"/>
                </a:solidFill>
              </a:rPr>
              <a:t>et al</a:t>
            </a:r>
            <a:r>
              <a:rPr lang="fr-FR" sz="600" dirty="0">
                <a:solidFill>
                  <a:srgbClr val="777777"/>
                </a:solidFill>
              </a:rPr>
              <a:t> 2019 </a:t>
            </a:r>
            <a:r>
              <a:rPr lang="fr-FR" sz="600" i="1" dirty="0">
                <a:solidFill>
                  <a:srgbClr val="777777"/>
                </a:solidFill>
              </a:rPr>
              <a:t>Plasma Phys. Control. Fusion</a:t>
            </a:r>
            <a:r>
              <a:rPr lang="fr-FR" sz="600" dirty="0">
                <a:solidFill>
                  <a:srgbClr val="777777"/>
                </a:solidFill>
              </a:rPr>
              <a:t> </a:t>
            </a:r>
            <a:r>
              <a:rPr lang="fr-FR" sz="600" b="1" dirty="0">
                <a:solidFill>
                  <a:srgbClr val="777777"/>
                </a:solidFill>
              </a:rPr>
              <a:t>61</a:t>
            </a:r>
            <a:r>
              <a:rPr lang="fr-FR" sz="600" dirty="0">
                <a:solidFill>
                  <a:srgbClr val="777777"/>
                </a:solidFill>
              </a:rPr>
              <a:t> 125001</a:t>
            </a:r>
            <a:endParaRPr lang="en-US" sz="600" dirty="0" err="1" smtClean="0">
              <a:solidFill>
                <a:srgbClr val="777777"/>
              </a:solidFill>
            </a:endParaRPr>
          </a:p>
        </p:txBody>
      </p:sp>
      <p:pic>
        <p:nvPicPr>
          <p:cNvPr id="18" name="Inhaltsplatzhalter 5"/>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r="51067"/>
          <a:stretch/>
        </p:blipFill>
        <p:spPr>
          <a:xfrm>
            <a:off x="5790872" y="1042987"/>
            <a:ext cx="4709987" cy="5231235"/>
          </a:xfrm>
          <a:prstGeom prst="rect">
            <a:avLst/>
          </a:prstGeom>
        </p:spPr>
      </p:pic>
      <p:sp>
        <p:nvSpPr>
          <p:cNvPr id="19" name="Ellipse 18"/>
          <p:cNvSpPr/>
          <p:nvPr/>
        </p:nvSpPr>
        <p:spPr>
          <a:xfrm>
            <a:off x="6334125" y="1825625"/>
            <a:ext cx="514350" cy="433231"/>
          </a:xfrm>
          <a:prstGeom prst="ellipse">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0" name="Ellipse 19"/>
          <p:cNvSpPr/>
          <p:nvPr/>
        </p:nvSpPr>
        <p:spPr>
          <a:xfrm>
            <a:off x="6343650" y="3408656"/>
            <a:ext cx="514350" cy="433231"/>
          </a:xfrm>
          <a:prstGeom prst="ellipse">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1" name="Ellipse 20"/>
          <p:cNvSpPr/>
          <p:nvPr/>
        </p:nvSpPr>
        <p:spPr>
          <a:xfrm>
            <a:off x="6369848" y="5055484"/>
            <a:ext cx="514350" cy="433231"/>
          </a:xfrm>
          <a:prstGeom prst="ellipse">
            <a:avLst/>
          </a:prstGeom>
          <a:noFill/>
          <a:ln w="38100" cmpd="sng">
            <a:solidFill>
              <a:srgbClr val="EF7C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3" name="Gerade Verbindung mit Pfeil 22"/>
          <p:cNvCxnSpPr>
            <a:endCxn id="19" idx="2"/>
          </p:cNvCxnSpPr>
          <p:nvPr/>
        </p:nvCxnSpPr>
        <p:spPr>
          <a:xfrm flipV="1">
            <a:off x="4924425" y="2042241"/>
            <a:ext cx="1409700" cy="281649"/>
          </a:xfrm>
          <a:prstGeom prst="straightConnector1">
            <a:avLst/>
          </a:prstGeom>
          <a:ln w="476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a:endCxn id="20" idx="1"/>
          </p:cNvCxnSpPr>
          <p:nvPr/>
        </p:nvCxnSpPr>
        <p:spPr>
          <a:xfrm>
            <a:off x="4924425" y="2331297"/>
            <a:ext cx="1494550" cy="1140804"/>
          </a:xfrm>
          <a:prstGeom prst="straightConnector1">
            <a:avLst/>
          </a:prstGeom>
          <a:ln w="476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6" name="Inhaltsplatzhalter 5"/>
          <p:cNvPicPr>
            <a:picLocks noChangeAspect="1"/>
          </p:cNvPicPr>
          <p:nvPr/>
        </p:nvPicPr>
        <p:blipFill rotWithShape="1">
          <a:blip r:embed="rId3">
            <a:extLst>
              <a:ext uri="{28A0092B-C50C-407E-A947-70E740481C1C}">
                <a14:useLocalDpi xmlns:a14="http://schemas.microsoft.com/office/drawing/2010/main" val="0"/>
              </a:ext>
            </a:extLst>
          </a:blip>
          <a:srcRect l="93610" b="6763"/>
          <a:stretch/>
        </p:blipFill>
        <p:spPr>
          <a:xfrm>
            <a:off x="10481809" y="1039286"/>
            <a:ext cx="615189" cy="4878000"/>
          </a:xfrm>
          <a:prstGeom prst="rect">
            <a:avLst/>
          </a:prstGeom>
        </p:spPr>
      </p:pic>
      <p:sp>
        <p:nvSpPr>
          <p:cNvPr id="47" name="Textfeld 46"/>
          <p:cNvSpPr txBox="1"/>
          <p:nvPr/>
        </p:nvSpPr>
        <p:spPr>
          <a:xfrm>
            <a:off x="11172825" y="4391025"/>
            <a:ext cx="981075" cy="884858"/>
          </a:xfrm>
          <a:prstGeom prst="rect">
            <a:avLst/>
          </a:prstGeom>
          <a:noFill/>
          <a:ln>
            <a:noFill/>
          </a:ln>
        </p:spPr>
        <p:txBody>
          <a:bodyPr wrap="square" lIns="0" tIns="0" rIns="0" bIns="0" rtlCol="0" anchor="t" anchorCtr="0">
            <a:spAutoFit/>
          </a:bodyPr>
          <a:lstStyle/>
          <a:p>
            <a:pPr algn="l">
              <a:lnSpc>
                <a:spcPts val="2300"/>
              </a:lnSpc>
              <a:spcBef>
                <a:spcPts val="1150"/>
              </a:spcBef>
            </a:pPr>
            <a:r>
              <a:rPr lang="en-US" sz="2000" b="1" dirty="0" smtClean="0">
                <a:ln>
                  <a:solidFill>
                    <a:srgbClr val="005555"/>
                  </a:solidFill>
                </a:ln>
                <a:solidFill>
                  <a:srgbClr val="66FF33"/>
                </a:solidFill>
              </a:rPr>
              <a:t>Lower target shadow</a:t>
            </a:r>
            <a:endParaRPr lang="en-US" sz="2000" b="1" dirty="0" smtClean="0">
              <a:ln>
                <a:solidFill>
                  <a:srgbClr val="005555"/>
                </a:solidFill>
              </a:ln>
              <a:solidFill>
                <a:srgbClr val="66FF33"/>
              </a:solidFill>
            </a:endParaRPr>
          </a:p>
        </p:txBody>
      </p:sp>
    </p:spTree>
    <p:extLst>
      <p:ext uri="{BB962C8B-B14F-4D97-AF65-F5344CB8AC3E}">
        <p14:creationId xmlns:p14="http://schemas.microsoft.com/office/powerpoint/2010/main" val="2922330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Inhaltsplatzhalter 1"/>
              <p:cNvSpPr>
                <a:spLocks noGrp="1"/>
              </p:cNvSpPr>
              <p:nvPr>
                <p:ph sz="half" idx="1"/>
              </p:nvPr>
            </p:nvSpPr>
            <p:spPr>
              <a:xfrm>
                <a:off x="658812" y="1089212"/>
                <a:ext cx="4541603" cy="5363976"/>
              </a:xfrm>
            </p:spPr>
            <p:txBody>
              <a:bodyPr>
                <a:normAutofit/>
              </a:bodyPr>
              <a:lstStyle/>
              <a:p>
                <a:pPr marL="285750" indent="-285750">
                  <a:buFont typeface="Arial" panose="020B0604020202020204" pitchFamily="34" charset="0"/>
                  <a:buChar char="•"/>
                </a:pPr>
                <a:r>
                  <a:rPr lang="en-US" b="1" dirty="0" smtClean="0"/>
                  <a:t>Particle fluxes </a:t>
                </a:r>
                <a:r>
                  <a:rPr lang="en-US" b="1" dirty="0" smtClean="0">
                    <a:solidFill>
                      <a:srgbClr val="FF0000"/>
                    </a:solidFill>
                  </a:rPr>
                  <a:t>perpendicular</a:t>
                </a:r>
                <a:r>
                  <a:rPr lang="en-US" b="1" dirty="0" smtClean="0"/>
                  <a:t> to the main SOL contour</a:t>
                </a:r>
              </a:p>
              <a:p>
                <a:pPr marL="285750" indent="-285750">
                  <a:buFont typeface="Arial" panose="020B0604020202020204" pitchFamily="34" charset="0"/>
                  <a:buChar char="•"/>
                </a:pPr>
                <a:r>
                  <a:rPr lang="en-US" b="1" dirty="0" smtClean="0">
                    <a:solidFill>
                      <a:srgbClr val="EF7C00"/>
                    </a:solidFill>
                  </a:rPr>
                  <a:t>PFR </a:t>
                </a:r>
                <a:r>
                  <a:rPr lang="en-US" b="1" dirty="0" smtClean="0"/>
                  <a:t>fluxes connect different magnetic islands </a:t>
                </a:r>
              </a:p>
              <a:p>
                <a:pPr marL="931500" lvl="5"/>
                <a:r>
                  <a:rPr lang="en-US" dirty="0"/>
                  <a:t>2 - 10 </a:t>
                </a:r>
                <a14:m>
                  <m:oMath xmlns:m="http://schemas.openxmlformats.org/officeDocument/2006/math">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𝑚</m:t>
                            </m:r>
                          </m:e>
                          <m:sup>
                            <m:r>
                              <a:rPr lang="de-DE" i="1">
                                <a:latin typeface="Cambria Math" panose="02040503050406030204" pitchFamily="18" charset="0"/>
                              </a:rPr>
                              <m:t>2</m:t>
                            </m:r>
                          </m:sup>
                        </m:sSup>
                      </m:num>
                      <m:den>
                        <m:r>
                          <a:rPr lang="de-DE" i="1">
                            <a:latin typeface="Cambria Math" panose="02040503050406030204" pitchFamily="18" charset="0"/>
                          </a:rPr>
                          <m:t>𝑠</m:t>
                        </m:r>
                      </m:den>
                    </m:f>
                  </m:oMath>
                </a14:m>
                <a:r>
                  <a:rPr lang="en-US" dirty="0" smtClean="0"/>
                  <a:t> </a:t>
                </a:r>
                <a:r>
                  <a:rPr lang="en-US" dirty="0" smtClean="0"/>
                  <a:t>( magnitude in </a:t>
                </a:r>
                <a:r>
                  <a:rPr lang="en-US" dirty="0" smtClean="0"/>
                  <a:t>terms of diffusion)</a:t>
                </a:r>
              </a:p>
              <a:p>
                <a:pPr marL="931500" lvl="5"/>
                <a:r>
                  <a:rPr lang="en-US" dirty="0" smtClean="0"/>
                  <a:t>Similar to the tokamak drift picture [1]</a:t>
                </a:r>
              </a:p>
              <a:p>
                <a:pPr marL="285750" indent="-285750">
                  <a:buFont typeface="Arial" panose="020B0604020202020204" pitchFamily="34" charset="0"/>
                  <a:buChar char="•"/>
                </a:pPr>
                <a:r>
                  <a:rPr lang="en-US" b="1" dirty="0">
                    <a:solidFill>
                      <a:srgbClr val="005555"/>
                    </a:solidFill>
                  </a:rPr>
                  <a:t>TSR </a:t>
                </a:r>
                <a:r>
                  <a:rPr lang="en-US" b="1" dirty="0"/>
                  <a:t>fluxes</a:t>
                </a:r>
                <a:r>
                  <a:rPr lang="en-US" b="1" dirty="0">
                    <a:solidFill>
                      <a:srgbClr val="005555"/>
                    </a:solidFill>
                  </a:rPr>
                  <a:t> </a:t>
                </a:r>
                <a:r>
                  <a:rPr lang="en-US" b="1" dirty="0"/>
                  <a:t>lead to transport between main SOL</a:t>
                </a:r>
              </a:p>
              <a:p>
                <a:pPr marL="931500" lvl="5"/>
                <a:r>
                  <a:rPr lang="en-US" dirty="0"/>
                  <a:t>Depend on field direction</a:t>
                </a:r>
              </a:p>
              <a:p>
                <a:pPr marL="931500" lvl="5"/>
                <a:r>
                  <a:rPr lang="en-US" dirty="0"/>
                  <a:t>0.2 - 4 </a:t>
                </a:r>
                <a14:m>
                  <m:oMath xmlns:m="http://schemas.openxmlformats.org/officeDocument/2006/math">
                    <m:f>
                      <m:fPr>
                        <m:ctrlPr>
                          <a:rPr lang="de-DE" i="1">
                            <a:latin typeface="Cambria Math" panose="02040503050406030204" pitchFamily="18" charset="0"/>
                          </a:rPr>
                        </m:ctrlPr>
                      </m:fPr>
                      <m:num>
                        <m:sSup>
                          <m:sSupPr>
                            <m:ctrlPr>
                              <a:rPr lang="de-DE" i="1">
                                <a:latin typeface="Cambria Math" panose="02040503050406030204" pitchFamily="18" charset="0"/>
                              </a:rPr>
                            </m:ctrlPr>
                          </m:sSupPr>
                          <m:e>
                            <m:r>
                              <a:rPr lang="de-DE" i="1">
                                <a:latin typeface="Cambria Math" panose="02040503050406030204" pitchFamily="18" charset="0"/>
                              </a:rPr>
                              <m:t>𝑚</m:t>
                            </m:r>
                          </m:e>
                          <m:sup>
                            <m:r>
                              <a:rPr lang="de-DE" i="1">
                                <a:latin typeface="Cambria Math" panose="02040503050406030204" pitchFamily="18" charset="0"/>
                              </a:rPr>
                              <m:t>2</m:t>
                            </m:r>
                          </m:sup>
                        </m:sSup>
                      </m:num>
                      <m:den>
                        <m:r>
                          <a:rPr lang="de-DE" i="1">
                            <a:latin typeface="Cambria Math" panose="02040503050406030204" pitchFamily="18" charset="0"/>
                          </a:rPr>
                          <m:t>𝑠</m:t>
                        </m:r>
                      </m:den>
                    </m:f>
                  </m:oMath>
                </a14:m>
                <a:r>
                  <a:rPr lang="en-US" dirty="0"/>
                  <a:t> </a:t>
                </a:r>
                <a:r>
                  <a:rPr lang="en-US" dirty="0"/>
                  <a:t>(magnitude </a:t>
                </a:r>
                <a:r>
                  <a:rPr lang="en-US" dirty="0" smtClean="0"/>
                  <a:t>in </a:t>
                </a:r>
                <a:r>
                  <a:rPr lang="en-US" dirty="0"/>
                  <a:t>terms of diffusion)</a:t>
                </a:r>
              </a:p>
              <a:p>
                <a:pPr marL="285750"/>
                <a:endParaRPr lang="en-US" dirty="0" smtClean="0"/>
              </a:p>
              <a:p>
                <a:pPr marL="931500" lvl="5"/>
                <a:endParaRPr lang="en-US" dirty="0" smtClean="0"/>
              </a:p>
            </p:txBody>
          </p:sp>
        </mc:Choice>
        <mc:Fallback>
          <p:sp>
            <p:nvSpPr>
              <p:cNvPr id="2" name="Inhaltsplatzhalter 1"/>
              <p:cNvSpPr>
                <a:spLocks noGrp="1" noRot="1" noChangeAspect="1" noMove="1" noResize="1" noEditPoints="1" noAdjustHandles="1" noChangeArrowheads="1" noChangeShapeType="1" noTextEdit="1"/>
              </p:cNvSpPr>
              <p:nvPr>
                <p:ph sz="half" idx="1"/>
              </p:nvPr>
            </p:nvSpPr>
            <p:spPr>
              <a:xfrm>
                <a:off x="658812" y="1089212"/>
                <a:ext cx="4541603" cy="5363976"/>
              </a:xfrm>
              <a:blipFill>
                <a:blip r:embed="rId2"/>
                <a:stretch>
                  <a:fillRect l="-2819" t="-114" r="-3758"/>
                </a:stretch>
              </a:blipFill>
            </p:spPr>
            <p:txBody>
              <a:bodyPr/>
              <a:lstStyle/>
              <a:p>
                <a:r>
                  <a:rPr lang="en-US">
                    <a:noFill/>
                  </a:rPr>
                  <a:t> </a:t>
                </a:r>
              </a:p>
            </p:txBody>
          </p:sp>
        </mc:Fallback>
      </mc:AlternateContent>
      <p:pic>
        <p:nvPicPr>
          <p:cNvPr id="7" name="Inhaltsplatzhalt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93375" y="832643"/>
            <a:ext cx="3091752" cy="5979331"/>
          </a:xfrm>
        </p:spPr>
      </p:pic>
      <p:sp>
        <p:nvSpPr>
          <p:cNvPr id="4" name="Titel 3"/>
          <p:cNvSpPr>
            <a:spLocks noGrp="1"/>
          </p:cNvSpPr>
          <p:nvPr>
            <p:ph type="title"/>
          </p:nvPr>
        </p:nvSpPr>
        <p:spPr>
          <a:xfrm>
            <a:off x="658813" y="441325"/>
            <a:ext cx="10475352" cy="782638"/>
          </a:xfrm>
        </p:spPr>
        <p:txBody>
          <a:bodyPr/>
          <a:lstStyle/>
          <a:p>
            <a:r>
              <a:rPr lang="en-US" sz="3000" dirty="0" err="1" smtClean="0"/>
              <a:t>E</a:t>
            </a:r>
            <a:r>
              <a:rPr lang="en-US" sz="3000" b="0" dirty="0" err="1" smtClean="0"/>
              <a:t>x</a:t>
            </a:r>
            <a:r>
              <a:rPr lang="en-US" sz="3000" dirty="0" err="1" smtClean="0"/>
              <a:t>B</a:t>
            </a:r>
            <a:r>
              <a:rPr lang="en-US" sz="3000" dirty="0" smtClean="0"/>
              <a:t> fluxes across SOL region boundaries</a:t>
            </a:r>
            <a:endParaRPr lang="en-US" sz="3000" dirty="0"/>
          </a:p>
        </p:txBody>
      </p:sp>
      <p:sp>
        <p:nvSpPr>
          <p:cNvPr id="5" name="Fußzeilenplatzhalter 4"/>
          <p:cNvSpPr>
            <a:spLocks noGrp="1"/>
          </p:cNvSpPr>
          <p:nvPr>
            <p:ph type="ftr" sz="quarter" idx="11"/>
          </p:nvPr>
        </p:nvSpPr>
        <p:spPr/>
        <p:txBody>
          <a:bodyPr/>
          <a:lstStyle/>
          <a:p>
            <a:r>
              <a:rPr lang="en-US" smtClean="0"/>
              <a:t>Max-Planck-Institut für Plasmaphysik | Tobias Tork | PSI 2026</a:t>
            </a:r>
            <a:endParaRPr lang="de-DE" dirty="0"/>
          </a:p>
        </p:txBody>
      </p:sp>
      <p:sp>
        <p:nvSpPr>
          <p:cNvPr id="6" name="Foliennummernplatzhalter 5"/>
          <p:cNvSpPr>
            <a:spLocks noGrp="1"/>
          </p:cNvSpPr>
          <p:nvPr>
            <p:ph type="sldNum" sz="quarter" idx="12"/>
          </p:nvPr>
        </p:nvSpPr>
        <p:spPr>
          <a:xfrm>
            <a:off x="11282400" y="6561601"/>
            <a:ext cx="217349" cy="144000"/>
          </a:xfrm>
        </p:spPr>
        <p:txBody>
          <a:bodyPr/>
          <a:lstStyle/>
          <a:p>
            <a:fld id="{ECE691D0-CC49-4FC7-9C4D-6112B0CB3A76}" type="slidenum">
              <a:rPr lang="de-DE" smtClean="0"/>
              <a:pPr/>
              <a:t>18</a:t>
            </a:fld>
            <a:endParaRPr lang="de-DE" dirty="0"/>
          </a:p>
        </p:txBody>
      </p:sp>
      <p:pic>
        <p:nvPicPr>
          <p:cNvPr id="8" name="Inhaltsplatzhalt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127" y="832644"/>
            <a:ext cx="3091752" cy="5979330"/>
          </a:xfrm>
          <a:prstGeom prst="rect">
            <a:avLst/>
          </a:prstGeom>
        </p:spPr>
      </p:pic>
      <p:sp>
        <p:nvSpPr>
          <p:cNvPr id="9" name="Textfeld 8"/>
          <p:cNvSpPr txBox="1"/>
          <p:nvPr/>
        </p:nvSpPr>
        <p:spPr>
          <a:xfrm>
            <a:off x="7176639" y="6158235"/>
            <a:ext cx="1305129" cy="589905"/>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solidFill>
                  <a:srgbClr val="00B1EA"/>
                </a:solidFill>
              </a:rPr>
              <a:t>Forward field</a:t>
            </a:r>
          </a:p>
        </p:txBody>
      </p:sp>
      <p:sp>
        <p:nvSpPr>
          <p:cNvPr id="11" name="Textfeld 10"/>
          <p:cNvSpPr txBox="1"/>
          <p:nvPr/>
        </p:nvSpPr>
        <p:spPr>
          <a:xfrm>
            <a:off x="10268391" y="6158234"/>
            <a:ext cx="1008488" cy="589905"/>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solidFill>
                  <a:srgbClr val="00B1EA"/>
                </a:solidFill>
              </a:rPr>
              <a:t>Reverse field</a:t>
            </a:r>
          </a:p>
        </p:txBody>
      </p:sp>
      <p:sp>
        <p:nvSpPr>
          <p:cNvPr id="13" name="Textfeld 12"/>
          <p:cNvSpPr txBox="1"/>
          <p:nvPr/>
        </p:nvSpPr>
        <p:spPr>
          <a:xfrm>
            <a:off x="6630234" y="3428063"/>
            <a:ext cx="1092809" cy="589905"/>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Main SOL</a:t>
            </a:r>
          </a:p>
        </p:txBody>
      </p:sp>
      <p:cxnSp>
        <p:nvCxnSpPr>
          <p:cNvPr id="15" name="Gerade Verbindung mit Pfeil 14"/>
          <p:cNvCxnSpPr>
            <a:stCxn id="13" idx="1"/>
          </p:cNvCxnSpPr>
          <p:nvPr/>
        </p:nvCxnSpPr>
        <p:spPr>
          <a:xfrm flipH="1">
            <a:off x="6293224" y="3723016"/>
            <a:ext cx="337010" cy="99292"/>
          </a:xfrm>
          <a:prstGeom prst="straightConnector1">
            <a:avLst/>
          </a:prstGeom>
          <a:ln w="57150" cmpd="sng">
            <a:solidFill>
              <a:schemeClr val="tx1"/>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5804844" y="2071400"/>
            <a:ext cx="713527" cy="294953"/>
          </a:xfrm>
          <a:prstGeom prst="rect">
            <a:avLst/>
          </a:prstGeom>
          <a:noFill/>
        </p:spPr>
        <p:txBody>
          <a:bodyPr wrap="square" lIns="0" tIns="0" rIns="0" bIns="0" rtlCol="0" anchor="t" anchorCtr="0">
            <a:spAutoFit/>
          </a:bodyPr>
          <a:lstStyle/>
          <a:p>
            <a:pPr algn="l">
              <a:lnSpc>
                <a:spcPts val="2300"/>
              </a:lnSpc>
              <a:spcBef>
                <a:spcPts val="1150"/>
              </a:spcBef>
            </a:pPr>
            <a:r>
              <a:rPr lang="en-US" sz="2200" b="1" dirty="0" smtClean="0">
                <a:solidFill>
                  <a:srgbClr val="EF7C00"/>
                </a:solidFill>
              </a:rPr>
              <a:t>PFR</a:t>
            </a:r>
          </a:p>
        </p:txBody>
      </p:sp>
      <p:sp>
        <p:nvSpPr>
          <p:cNvPr id="17" name="Textfeld 16"/>
          <p:cNvSpPr txBox="1"/>
          <p:nvPr/>
        </p:nvSpPr>
        <p:spPr>
          <a:xfrm>
            <a:off x="5305735" y="2834555"/>
            <a:ext cx="713527"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solidFill>
                  <a:srgbClr val="006C66"/>
                </a:solidFill>
              </a:rPr>
              <a:t>TSR</a:t>
            </a:r>
          </a:p>
        </p:txBody>
      </p:sp>
      <p:sp>
        <p:nvSpPr>
          <p:cNvPr id="19" name="Textfeld 18"/>
          <p:cNvSpPr txBox="1"/>
          <p:nvPr/>
        </p:nvSpPr>
        <p:spPr>
          <a:xfrm>
            <a:off x="658811" y="6252681"/>
            <a:ext cx="2138082" cy="294953"/>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 A.V. </a:t>
            </a:r>
            <a:r>
              <a:rPr lang="en-US" sz="1600" dirty="0" err="1" smtClean="0"/>
              <a:t>Chankin</a:t>
            </a:r>
            <a:r>
              <a:rPr lang="en-US" sz="1600" dirty="0" smtClean="0"/>
              <a:t> 1997</a:t>
            </a:r>
          </a:p>
        </p:txBody>
      </p:sp>
      <p:sp>
        <p:nvSpPr>
          <p:cNvPr id="20" name="Textfeld 19"/>
          <p:cNvSpPr txBox="1"/>
          <p:nvPr/>
        </p:nvSpPr>
        <p:spPr>
          <a:xfrm>
            <a:off x="6510407" y="5092660"/>
            <a:ext cx="713527" cy="294953"/>
          </a:xfrm>
          <a:prstGeom prst="rect">
            <a:avLst/>
          </a:prstGeom>
          <a:noFill/>
        </p:spPr>
        <p:txBody>
          <a:bodyPr wrap="square" lIns="0" tIns="0" rIns="0" bIns="0" rtlCol="0" anchor="t" anchorCtr="0">
            <a:spAutoFit/>
          </a:bodyPr>
          <a:lstStyle/>
          <a:p>
            <a:pPr algn="l">
              <a:lnSpc>
                <a:spcPts val="2300"/>
              </a:lnSpc>
              <a:spcBef>
                <a:spcPts val="1150"/>
              </a:spcBef>
            </a:pPr>
            <a:r>
              <a:rPr lang="en-US" sz="2200" b="1" dirty="0" smtClean="0">
                <a:solidFill>
                  <a:srgbClr val="EF7C00"/>
                </a:solidFill>
              </a:rPr>
              <a:t>PFR</a:t>
            </a:r>
          </a:p>
        </p:txBody>
      </p:sp>
      <p:sp>
        <p:nvSpPr>
          <p:cNvPr id="21" name="Textfeld 20"/>
          <p:cNvSpPr txBox="1"/>
          <p:nvPr/>
        </p:nvSpPr>
        <p:spPr>
          <a:xfrm>
            <a:off x="5579697" y="4361102"/>
            <a:ext cx="713527"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solidFill>
                  <a:srgbClr val="006C66"/>
                </a:solidFill>
              </a:rPr>
              <a:t>TSR</a:t>
            </a:r>
          </a:p>
        </p:txBody>
      </p:sp>
    </p:spTree>
    <p:extLst>
      <p:ext uri="{BB962C8B-B14F-4D97-AF65-F5344CB8AC3E}">
        <p14:creationId xmlns:p14="http://schemas.microsoft.com/office/powerpoint/2010/main" val="1311864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Redistribution of trace densities by the </a:t>
            </a:r>
            <a:r>
              <a:rPr lang="en-US" sz="3000" dirty="0" err="1"/>
              <a:t>E</a:t>
            </a:r>
            <a:r>
              <a:rPr lang="en-US" sz="3000" b="0" dirty="0" err="1"/>
              <a:t>x</a:t>
            </a:r>
            <a:r>
              <a:rPr lang="en-US" sz="3000" dirty="0" err="1"/>
              <a:t>B</a:t>
            </a:r>
            <a:r>
              <a:rPr lang="en-US" sz="3000" dirty="0"/>
              <a:t> </a:t>
            </a:r>
            <a:r>
              <a:rPr lang="en-US" sz="3000" dirty="0" smtClean="0"/>
              <a:t>vortex</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19</a:t>
            </a:fld>
            <a:endParaRPr lang="de-DE" dirty="0"/>
          </a:p>
        </p:txBody>
      </p:sp>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7" y="700373"/>
            <a:ext cx="3522347" cy="5270686"/>
          </a:xfrm>
          <a:prstGeom prst="rect">
            <a:avLst/>
          </a:prstGeom>
        </p:spPr>
      </p:pic>
      <p:sp>
        <p:nvSpPr>
          <p:cNvPr id="18" name="Ellipse 17"/>
          <p:cNvSpPr/>
          <p:nvPr/>
        </p:nvSpPr>
        <p:spPr>
          <a:xfrm>
            <a:off x="1551873" y="5352980"/>
            <a:ext cx="561975" cy="171450"/>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0" name="Gerade Verbindung mit Pfeil 19"/>
          <p:cNvCxnSpPr/>
          <p:nvPr/>
        </p:nvCxnSpPr>
        <p:spPr>
          <a:xfrm flipV="1">
            <a:off x="1373188" y="5505450"/>
            <a:ext cx="398462" cy="876300"/>
          </a:xfrm>
          <a:prstGeom prst="straightConnector1">
            <a:avLst/>
          </a:prstGeom>
          <a:ln w="508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676400" y="5733975"/>
            <a:ext cx="1362075" cy="589905"/>
          </a:xfrm>
          <a:prstGeom prst="rect">
            <a:avLst/>
          </a:prstGeom>
          <a:noFill/>
        </p:spPr>
        <p:txBody>
          <a:bodyPr wrap="square" lIns="0" tIns="0" rIns="0" bIns="0" rtlCol="0" anchor="t" anchorCtr="0">
            <a:spAutoFit/>
          </a:bodyPr>
          <a:lstStyle/>
          <a:p>
            <a:pPr algn="l">
              <a:lnSpc>
                <a:spcPts val="2300"/>
              </a:lnSpc>
              <a:spcBef>
                <a:spcPts val="1150"/>
              </a:spcBef>
            </a:pPr>
            <a:r>
              <a:rPr lang="en-US" b="1" dirty="0" smtClean="0"/>
              <a:t>Impurity seeding</a:t>
            </a:r>
            <a:endParaRPr lang="en-US" b="1" dirty="0" smtClean="0"/>
          </a:p>
        </p:txBody>
      </p:sp>
      <p:sp>
        <p:nvSpPr>
          <p:cNvPr id="29" name="Freihandform 28"/>
          <p:cNvSpPr/>
          <p:nvPr/>
        </p:nvSpPr>
        <p:spPr>
          <a:xfrm>
            <a:off x="8127206" y="3190875"/>
            <a:ext cx="78582" cy="2381"/>
          </a:xfrm>
          <a:custGeom>
            <a:avLst/>
            <a:gdLst>
              <a:gd name="connsiteX0" fmla="*/ 0 w 78582"/>
              <a:gd name="connsiteY0" fmla="*/ 0 h 2381"/>
              <a:gd name="connsiteX1" fmla="*/ 78582 w 78582"/>
              <a:gd name="connsiteY1" fmla="*/ 2381 h 2381"/>
            </a:gdLst>
            <a:ahLst/>
            <a:cxnLst>
              <a:cxn ang="0">
                <a:pos x="connsiteX0" y="connsiteY0"/>
              </a:cxn>
              <a:cxn ang="0">
                <a:pos x="connsiteX1" y="connsiteY1"/>
              </a:cxn>
            </a:cxnLst>
            <a:rect l="l" t="t" r="r" b="b"/>
            <a:pathLst>
              <a:path w="78582" h="2381">
                <a:moveTo>
                  <a:pt x="0" y="0"/>
                </a:moveTo>
                <a:lnTo>
                  <a:pt x="78582" y="2381"/>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ihandform 43"/>
          <p:cNvSpPr/>
          <p:nvPr/>
        </p:nvSpPr>
        <p:spPr>
          <a:xfrm>
            <a:off x="7217569" y="6431756"/>
            <a:ext cx="273844" cy="47625"/>
          </a:xfrm>
          <a:custGeom>
            <a:avLst/>
            <a:gdLst>
              <a:gd name="connsiteX0" fmla="*/ 0 w 273844"/>
              <a:gd name="connsiteY0" fmla="*/ 47625 h 47625"/>
              <a:gd name="connsiteX1" fmla="*/ 242887 w 273844"/>
              <a:gd name="connsiteY1" fmla="*/ 0 h 47625"/>
              <a:gd name="connsiteX2" fmla="*/ 273844 w 273844"/>
              <a:gd name="connsiteY2" fmla="*/ 0 h 47625"/>
            </a:gdLst>
            <a:ahLst/>
            <a:cxnLst>
              <a:cxn ang="0">
                <a:pos x="connsiteX0" y="connsiteY0"/>
              </a:cxn>
              <a:cxn ang="0">
                <a:pos x="connsiteX1" y="connsiteY1"/>
              </a:cxn>
              <a:cxn ang="0">
                <a:pos x="connsiteX2" y="connsiteY2"/>
              </a:cxn>
            </a:cxnLst>
            <a:rect l="l" t="t" r="r" b="b"/>
            <a:pathLst>
              <a:path w="273844" h="47625">
                <a:moveTo>
                  <a:pt x="0" y="47625"/>
                </a:moveTo>
                <a:lnTo>
                  <a:pt x="242887" y="0"/>
                </a:lnTo>
                <a:lnTo>
                  <a:pt x="273844"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ihandform 44"/>
          <p:cNvSpPr/>
          <p:nvPr/>
        </p:nvSpPr>
        <p:spPr>
          <a:xfrm>
            <a:off x="7188200" y="4410075"/>
            <a:ext cx="1152525" cy="2054225"/>
          </a:xfrm>
          <a:custGeom>
            <a:avLst/>
            <a:gdLst>
              <a:gd name="connsiteX0" fmla="*/ 0 w 1152525"/>
              <a:gd name="connsiteY0" fmla="*/ 2054225 h 2054225"/>
              <a:gd name="connsiteX1" fmla="*/ 187325 w 1152525"/>
              <a:gd name="connsiteY1" fmla="*/ 2032000 h 2054225"/>
              <a:gd name="connsiteX2" fmla="*/ 381000 w 1152525"/>
              <a:gd name="connsiteY2" fmla="*/ 1978025 h 2054225"/>
              <a:gd name="connsiteX3" fmla="*/ 638175 w 1152525"/>
              <a:gd name="connsiteY3" fmla="*/ 1828800 h 2054225"/>
              <a:gd name="connsiteX4" fmla="*/ 860425 w 1152525"/>
              <a:gd name="connsiteY4" fmla="*/ 1543050 h 2054225"/>
              <a:gd name="connsiteX5" fmla="*/ 984250 w 1152525"/>
              <a:gd name="connsiteY5" fmla="*/ 1311275 h 2054225"/>
              <a:gd name="connsiteX6" fmla="*/ 1146175 w 1152525"/>
              <a:gd name="connsiteY6" fmla="*/ 968375 h 2054225"/>
              <a:gd name="connsiteX7" fmla="*/ 1152525 w 1152525"/>
              <a:gd name="connsiteY7" fmla="*/ 581025 h 2054225"/>
              <a:gd name="connsiteX8" fmla="*/ 1152525 w 1152525"/>
              <a:gd name="connsiteY8" fmla="*/ 552450 h 2054225"/>
              <a:gd name="connsiteX9" fmla="*/ 1108075 w 1152525"/>
              <a:gd name="connsiteY9" fmla="*/ 225425 h 2054225"/>
              <a:gd name="connsiteX10" fmla="*/ 1012825 w 1152525"/>
              <a:gd name="connsiteY10" fmla="*/ 0 h 205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2054225">
                <a:moveTo>
                  <a:pt x="0" y="2054225"/>
                </a:moveTo>
                <a:lnTo>
                  <a:pt x="187325" y="2032000"/>
                </a:lnTo>
                <a:lnTo>
                  <a:pt x="381000" y="1978025"/>
                </a:lnTo>
                <a:lnTo>
                  <a:pt x="638175" y="1828800"/>
                </a:lnTo>
                <a:lnTo>
                  <a:pt x="860425" y="1543050"/>
                </a:lnTo>
                <a:lnTo>
                  <a:pt x="984250" y="1311275"/>
                </a:lnTo>
                <a:lnTo>
                  <a:pt x="1146175" y="968375"/>
                </a:lnTo>
                <a:lnTo>
                  <a:pt x="1152525" y="581025"/>
                </a:lnTo>
                <a:lnTo>
                  <a:pt x="1152525" y="552450"/>
                </a:lnTo>
                <a:lnTo>
                  <a:pt x="1108075" y="225425"/>
                </a:lnTo>
                <a:lnTo>
                  <a:pt x="1012825"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ihandform 61"/>
          <p:cNvSpPr/>
          <p:nvPr/>
        </p:nvSpPr>
        <p:spPr>
          <a:xfrm>
            <a:off x="7216775" y="6378575"/>
            <a:ext cx="450850" cy="101600"/>
          </a:xfrm>
          <a:custGeom>
            <a:avLst/>
            <a:gdLst>
              <a:gd name="connsiteX0" fmla="*/ 0 w 450850"/>
              <a:gd name="connsiteY0" fmla="*/ 101600 h 101600"/>
              <a:gd name="connsiteX1" fmla="*/ 450850 w 450850"/>
              <a:gd name="connsiteY1" fmla="*/ 0 h 101600"/>
            </a:gdLst>
            <a:ahLst/>
            <a:cxnLst>
              <a:cxn ang="0">
                <a:pos x="connsiteX0" y="connsiteY0"/>
              </a:cxn>
              <a:cxn ang="0">
                <a:pos x="connsiteX1" y="connsiteY1"/>
              </a:cxn>
            </a:cxnLst>
            <a:rect l="l" t="t" r="r" b="b"/>
            <a:pathLst>
              <a:path w="450850" h="101600">
                <a:moveTo>
                  <a:pt x="0" y="101600"/>
                </a:moveTo>
                <a:cubicBezTo>
                  <a:pt x="165364" y="83608"/>
                  <a:pt x="330729" y="65617"/>
                  <a:pt x="450850" y="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ihandform 68"/>
          <p:cNvSpPr/>
          <p:nvPr/>
        </p:nvSpPr>
        <p:spPr>
          <a:xfrm>
            <a:off x="7108208" y="2903166"/>
            <a:ext cx="176257" cy="154588"/>
          </a:xfrm>
          <a:custGeom>
            <a:avLst/>
            <a:gdLst>
              <a:gd name="connsiteX0" fmla="*/ 154605 w 176257"/>
              <a:gd name="connsiteY0" fmla="*/ 106734 h 154588"/>
              <a:gd name="connsiteX1" fmla="*/ 176036 w 176257"/>
              <a:gd name="connsiteY1" fmla="*/ 13865 h 154588"/>
              <a:gd name="connsiteX2" fmla="*/ 142698 w 176257"/>
              <a:gd name="connsiteY2" fmla="*/ 1959 h 154588"/>
              <a:gd name="connsiteX3" fmla="*/ 87930 w 176257"/>
              <a:gd name="connsiteY3" fmla="*/ 1959 h 154588"/>
              <a:gd name="connsiteX4" fmla="*/ 35542 w 176257"/>
              <a:gd name="connsiteY4" fmla="*/ 21009 h 154588"/>
              <a:gd name="connsiteX5" fmla="*/ 33161 w 176257"/>
              <a:gd name="connsiteY5" fmla="*/ 92447 h 154588"/>
              <a:gd name="connsiteX6" fmla="*/ 9348 w 176257"/>
              <a:gd name="connsiteY6" fmla="*/ 149597 h 15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57" h="154588">
                <a:moveTo>
                  <a:pt x="154605" y="106734"/>
                </a:moveTo>
                <a:cubicBezTo>
                  <a:pt x="166313" y="69030"/>
                  <a:pt x="178021" y="31327"/>
                  <a:pt x="176036" y="13865"/>
                </a:cubicBezTo>
                <a:cubicBezTo>
                  <a:pt x="174052" y="-3598"/>
                  <a:pt x="157382" y="3943"/>
                  <a:pt x="142698" y="1959"/>
                </a:cubicBezTo>
                <a:cubicBezTo>
                  <a:pt x="128014" y="-25"/>
                  <a:pt x="105789" y="-1216"/>
                  <a:pt x="87930" y="1959"/>
                </a:cubicBezTo>
                <a:cubicBezTo>
                  <a:pt x="70071" y="5134"/>
                  <a:pt x="44670" y="5928"/>
                  <a:pt x="35542" y="21009"/>
                </a:cubicBezTo>
                <a:cubicBezTo>
                  <a:pt x="26414" y="36090"/>
                  <a:pt x="37527" y="71016"/>
                  <a:pt x="33161" y="92447"/>
                </a:cubicBezTo>
                <a:cubicBezTo>
                  <a:pt x="28795" y="113878"/>
                  <a:pt x="-20021" y="171822"/>
                  <a:pt x="9348" y="149597"/>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feld 78"/>
          <p:cNvSpPr txBox="1"/>
          <p:nvPr/>
        </p:nvSpPr>
        <p:spPr>
          <a:xfrm>
            <a:off x="167639" y="885826"/>
            <a:ext cx="2546986" cy="1628651"/>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b="1" dirty="0" smtClean="0"/>
              <a:t>Islands are topologically separated*</a:t>
            </a:r>
          </a:p>
          <a:p>
            <a:pPr marL="180000" indent="-180000" algn="l">
              <a:lnSpc>
                <a:spcPts val="2300"/>
              </a:lnSpc>
              <a:spcBef>
                <a:spcPts val="1150"/>
              </a:spcBef>
              <a:buFont typeface="Arial" panose="020B0604020202020204" pitchFamily="34" charset="0"/>
              <a:buChar char="•"/>
            </a:pPr>
            <a:r>
              <a:rPr lang="en-US" sz="1600" b="1" dirty="0" smtClean="0">
                <a:solidFill>
                  <a:srgbClr val="00B1EA"/>
                </a:solidFill>
              </a:rPr>
              <a:t>Cross-field transport </a:t>
            </a:r>
            <a:r>
              <a:rPr lang="en-US" sz="1600" b="1" dirty="0" smtClean="0"/>
              <a:t>required to exchange particles</a:t>
            </a:r>
            <a:endParaRPr lang="en-US" sz="1600" b="1" dirty="0" smtClean="0"/>
          </a:p>
        </p:txBody>
      </p:sp>
      <p:sp>
        <p:nvSpPr>
          <p:cNvPr id="111" name="Textfeld 110"/>
          <p:cNvSpPr txBox="1"/>
          <p:nvPr/>
        </p:nvSpPr>
        <p:spPr>
          <a:xfrm>
            <a:off x="8706806" y="6583323"/>
            <a:ext cx="2900014" cy="244554"/>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solidFill>
                  <a:srgbClr val="777777"/>
                </a:solidFill>
              </a:rPr>
              <a:t>*In standard configuration</a:t>
            </a:r>
            <a:endParaRPr lang="en-US" sz="800" dirty="0" smtClean="0">
              <a:solidFill>
                <a:srgbClr val="777777"/>
              </a:solidFill>
            </a:endParaRPr>
          </a:p>
        </p:txBody>
      </p:sp>
      <p:sp>
        <p:nvSpPr>
          <p:cNvPr id="114" name="Textfeld 113"/>
          <p:cNvSpPr txBox="1"/>
          <p:nvPr/>
        </p:nvSpPr>
        <p:spPr>
          <a:xfrm rot="18895810">
            <a:off x="1012863" y="3219783"/>
            <a:ext cx="1293187" cy="294953"/>
          </a:xfrm>
          <a:prstGeom prst="rect">
            <a:avLst/>
          </a:prstGeom>
          <a:noFill/>
        </p:spPr>
        <p:txBody>
          <a:bodyPr wrap="square" lIns="0" tIns="0" rIns="0" bIns="0" rtlCol="0" anchor="t" anchorCtr="0">
            <a:spAutoFit/>
          </a:bodyPr>
          <a:lstStyle/>
          <a:p>
            <a:pPr algn="l">
              <a:lnSpc>
                <a:spcPts val="2300"/>
              </a:lnSpc>
              <a:spcBef>
                <a:spcPts val="1150"/>
              </a:spcBef>
            </a:pPr>
            <a:r>
              <a:rPr lang="en-US" sz="2000" dirty="0" smtClean="0">
                <a:solidFill>
                  <a:srgbClr val="EF7C00"/>
                </a:solidFill>
              </a:rPr>
              <a:t>Boundary</a:t>
            </a:r>
            <a:endParaRPr lang="en-US" sz="2000" dirty="0" smtClean="0">
              <a:solidFill>
                <a:srgbClr val="EF7C00"/>
              </a:solidFill>
            </a:endParaRPr>
          </a:p>
        </p:txBody>
      </p:sp>
    </p:spTree>
    <p:extLst>
      <p:ext uri="{BB962C8B-B14F-4D97-AF65-F5344CB8AC3E}">
        <p14:creationId xmlns:p14="http://schemas.microsoft.com/office/powerpoint/2010/main" val="8392001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uppieren 143"/>
          <p:cNvGrpSpPr>
            <a:grpSpLocks noChangeAspect="1"/>
          </p:cNvGrpSpPr>
          <p:nvPr/>
        </p:nvGrpSpPr>
        <p:grpSpPr>
          <a:xfrm>
            <a:off x="7248836" y="173540"/>
            <a:ext cx="3454537" cy="2344250"/>
            <a:chOff x="5790872" y="704564"/>
            <a:chExt cx="5306126" cy="3600736"/>
          </a:xfrm>
        </p:grpSpPr>
        <p:pic>
          <p:nvPicPr>
            <p:cNvPr id="141" name="Inhaltsplatzhalter 5"/>
            <p:cNvPicPr>
              <a:picLocks noChangeAspect="1"/>
            </p:cNvPicPr>
            <p:nvPr/>
          </p:nvPicPr>
          <p:blipFill rotWithShape="1">
            <a:blip r:embed="rId2">
              <a:extLst>
                <a:ext uri="{28A0092B-C50C-407E-A947-70E740481C1C}">
                  <a14:useLocalDpi xmlns:a14="http://schemas.microsoft.com/office/drawing/2010/main" val="0"/>
                </a:ext>
              </a:extLst>
            </a:blip>
            <a:srcRect r="51067" b="37638"/>
            <a:stretch/>
          </p:blipFill>
          <p:spPr>
            <a:xfrm>
              <a:off x="5790872" y="1042987"/>
              <a:ext cx="4709987" cy="3262313"/>
            </a:xfrm>
            <a:prstGeom prst="rect">
              <a:avLst/>
            </a:prstGeom>
          </p:spPr>
        </p:pic>
        <p:pic>
          <p:nvPicPr>
            <p:cNvPr id="142" name="Inhaltsplatzhalter 5"/>
            <p:cNvPicPr>
              <a:picLocks noChangeAspect="1"/>
            </p:cNvPicPr>
            <p:nvPr/>
          </p:nvPicPr>
          <p:blipFill rotWithShape="1">
            <a:blip r:embed="rId2">
              <a:extLst>
                <a:ext uri="{28A0092B-C50C-407E-A947-70E740481C1C}">
                  <a14:useLocalDpi xmlns:a14="http://schemas.microsoft.com/office/drawing/2010/main" val="0"/>
                </a:ext>
              </a:extLst>
            </a:blip>
            <a:srcRect l="93610" b="38011"/>
            <a:stretch/>
          </p:blipFill>
          <p:spPr>
            <a:xfrm>
              <a:off x="10481809" y="1039286"/>
              <a:ext cx="615189" cy="3243154"/>
            </a:xfrm>
            <a:prstGeom prst="rect">
              <a:avLst/>
            </a:prstGeom>
          </p:spPr>
        </p:pic>
        <p:sp>
          <p:nvSpPr>
            <p:cNvPr id="143" name="Textfeld 142"/>
            <p:cNvSpPr txBox="1"/>
            <p:nvPr/>
          </p:nvSpPr>
          <p:spPr>
            <a:xfrm>
              <a:off x="6946898" y="704564"/>
              <a:ext cx="3229292" cy="434513"/>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t>Divertor heat loads</a:t>
              </a:r>
              <a:endParaRPr lang="en-US" sz="1600" b="1" dirty="0" smtClean="0"/>
            </a:p>
          </p:txBody>
        </p:sp>
      </p:grpSp>
      <p:sp>
        <p:nvSpPr>
          <p:cNvPr id="2" name="Inhaltsplatzhalter 1"/>
          <p:cNvSpPr>
            <a:spLocks noGrp="1"/>
          </p:cNvSpPr>
          <p:nvPr>
            <p:ph sz="quarter" idx="13"/>
          </p:nvPr>
        </p:nvSpPr>
        <p:spPr>
          <a:xfrm>
            <a:off x="658812" y="1019175"/>
            <a:ext cx="5369712" cy="5434013"/>
          </a:xfrm>
        </p:spPr>
        <p:txBody>
          <a:bodyPr/>
          <a:lstStyle/>
          <a:p>
            <a:pPr marL="285750" indent="-285750">
              <a:buFont typeface="Arial" panose="020B0604020202020204" pitchFamily="34" charset="0"/>
              <a:buChar char="•"/>
            </a:pPr>
            <a:r>
              <a:rPr lang="en-US" b="1" dirty="0" smtClean="0"/>
              <a:t>Drifts are expected to play an elevated role in the SOL </a:t>
            </a:r>
            <a:r>
              <a:rPr lang="en-US" b="1" dirty="0" smtClean="0"/>
              <a:t>of island diverted stellarators</a:t>
            </a:r>
            <a:endParaRPr lang="en-US" b="1" dirty="0" smtClean="0"/>
          </a:p>
          <a:p>
            <a:pPr marL="642938" lvl="4" indent="-285750"/>
            <a:r>
              <a:rPr lang="en-US" dirty="0" smtClean="0"/>
              <a:t>Increased importance of perpendicular transport </a:t>
            </a:r>
            <a:r>
              <a:rPr lang="en-US" dirty="0" smtClean="0"/>
              <a:t>[1]</a:t>
            </a:r>
            <a:endParaRPr lang="en-US" dirty="0" smtClean="0"/>
          </a:p>
          <a:p>
            <a:pPr marL="642938" lvl="4" indent="-285750"/>
            <a:r>
              <a:rPr lang="en-US" dirty="0" smtClean="0"/>
              <a:t>Experimental observations support the </a:t>
            </a:r>
            <a:r>
              <a:rPr lang="en-US" dirty="0" smtClean="0"/>
              <a:t>expectations [2-4]</a:t>
            </a:r>
            <a:endParaRPr lang="en-US" dirty="0" smtClean="0"/>
          </a:p>
          <a:p>
            <a:pPr marL="285750" indent="-285750">
              <a:buFont typeface="Arial" panose="020B0604020202020204" pitchFamily="34" charset="0"/>
              <a:buChar char="•"/>
            </a:pPr>
            <a:r>
              <a:rPr lang="en-US" b="1" dirty="0" smtClean="0"/>
              <a:t>Self-consistent modelling drifts has </a:t>
            </a:r>
            <a:r>
              <a:rPr lang="en-US" b="1" dirty="0" smtClean="0"/>
              <a:t>been absent in 3D mean-field simulations of </a:t>
            </a:r>
            <a:r>
              <a:rPr lang="en-US" b="1" dirty="0" smtClean="0"/>
              <a:t>stellarators</a:t>
            </a:r>
          </a:p>
          <a:p>
            <a:pPr marL="642938" lvl="4" indent="-285750"/>
            <a:r>
              <a:rPr lang="en-US" dirty="0" smtClean="0"/>
              <a:t>Challenging to implement in state-of-the-art code, EMC3 [5]</a:t>
            </a:r>
            <a:endParaRPr lang="en-US" dirty="0" smtClean="0"/>
          </a:p>
          <a:p>
            <a:pPr marL="642938" lvl="4" indent="-285750"/>
            <a:r>
              <a:rPr lang="en-US" dirty="0" smtClean="0"/>
              <a:t>Self-consistent description of the electrostatic potential needed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3" name="Fußzeilenplatzhalter 2"/>
          <p:cNvSpPr>
            <a:spLocks noGrp="1"/>
          </p:cNvSpPr>
          <p:nvPr>
            <p:ph type="ftr" sz="quarter" idx="15"/>
          </p:nvPr>
        </p:nvSpPr>
        <p:spPr/>
        <p:txBody>
          <a:bodyPr/>
          <a:lstStyle/>
          <a:p>
            <a:r>
              <a:rPr lang="de-DE" smtClean="0"/>
              <a:t>Max-Planck-Institut für Plasmaphysik | Tobias Tork | PSI 2026</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2</a:t>
            </a:fld>
            <a:endParaRPr lang="de-DE" dirty="0"/>
          </a:p>
        </p:txBody>
      </p:sp>
      <p:sp>
        <p:nvSpPr>
          <p:cNvPr id="5" name="Titel 4"/>
          <p:cNvSpPr>
            <a:spLocks noGrp="1"/>
          </p:cNvSpPr>
          <p:nvPr>
            <p:ph type="title"/>
          </p:nvPr>
        </p:nvSpPr>
        <p:spPr/>
        <p:txBody>
          <a:bodyPr/>
          <a:lstStyle/>
          <a:p>
            <a:r>
              <a:rPr lang="en-US" sz="3000" dirty="0" smtClean="0"/>
              <a:t>Motivation</a:t>
            </a:r>
            <a:endParaRPr lang="en-US" sz="3000" dirty="0"/>
          </a:p>
        </p:txBody>
      </p:sp>
      <p:sp>
        <p:nvSpPr>
          <p:cNvPr id="6" name="Textfeld 5"/>
          <p:cNvSpPr txBox="1"/>
          <p:nvPr/>
        </p:nvSpPr>
        <p:spPr>
          <a:xfrm>
            <a:off x="4249599" y="6049004"/>
            <a:ext cx="2627452" cy="692497"/>
          </a:xfrm>
          <a:prstGeom prst="rect">
            <a:avLst/>
          </a:prstGeom>
          <a:noFill/>
        </p:spPr>
        <p:txBody>
          <a:bodyPr wrap="square" lIns="0" tIns="0" rIns="0" bIns="0" rtlCol="0" anchor="t" anchorCtr="0">
            <a:spAutoFit/>
          </a:bodyPr>
          <a:lstStyle/>
          <a:p>
            <a:pPr>
              <a:lnSpc>
                <a:spcPts val="1000"/>
              </a:lnSpc>
              <a:spcBef>
                <a:spcPts val="100"/>
              </a:spcBef>
            </a:pPr>
            <a:r>
              <a:rPr lang="en-US" sz="600" dirty="0" smtClean="0">
                <a:solidFill>
                  <a:srgbClr val="777777"/>
                </a:solidFill>
              </a:rPr>
              <a:t>[</a:t>
            </a:r>
            <a:r>
              <a:rPr lang="en-US" sz="600" dirty="0">
                <a:solidFill>
                  <a:srgbClr val="777777"/>
                </a:solidFill>
              </a:rPr>
              <a:t>1] Y Feng </a:t>
            </a:r>
            <a:r>
              <a:rPr lang="en-US" sz="600" i="1" dirty="0">
                <a:solidFill>
                  <a:srgbClr val="777777"/>
                </a:solidFill>
              </a:rPr>
              <a:t>et al</a:t>
            </a:r>
            <a:r>
              <a:rPr lang="en-US" sz="600" dirty="0">
                <a:solidFill>
                  <a:srgbClr val="777777"/>
                </a:solidFill>
              </a:rPr>
              <a:t> 2011 </a:t>
            </a:r>
            <a:r>
              <a:rPr lang="en-US" sz="600" i="1" dirty="0">
                <a:solidFill>
                  <a:srgbClr val="777777"/>
                </a:solidFill>
              </a:rPr>
              <a:t>Plasma Phys. Control. Fusion</a:t>
            </a:r>
            <a:r>
              <a:rPr lang="en-US" sz="600" dirty="0">
                <a:solidFill>
                  <a:srgbClr val="777777"/>
                </a:solidFill>
              </a:rPr>
              <a:t> 53 </a:t>
            </a:r>
            <a:r>
              <a:rPr lang="en-US" sz="600" dirty="0" smtClean="0">
                <a:solidFill>
                  <a:srgbClr val="777777"/>
                </a:solidFill>
              </a:rPr>
              <a:t>024009</a:t>
            </a:r>
            <a:endParaRPr lang="en-US" sz="600" dirty="0" smtClean="0">
              <a:solidFill>
                <a:srgbClr val="777777"/>
              </a:solidFill>
            </a:endParaRPr>
          </a:p>
          <a:p>
            <a:pPr>
              <a:lnSpc>
                <a:spcPts val="1000"/>
              </a:lnSpc>
              <a:spcBef>
                <a:spcPts val="100"/>
              </a:spcBef>
            </a:pPr>
            <a:r>
              <a:rPr lang="en-US" sz="600" dirty="0" smtClean="0">
                <a:solidFill>
                  <a:srgbClr val="777777"/>
                </a:solidFill>
              </a:rPr>
              <a:t>[2] </a:t>
            </a:r>
            <a:r>
              <a:rPr lang="fr-FR" sz="600" dirty="0" smtClean="0">
                <a:solidFill>
                  <a:srgbClr val="777777"/>
                </a:solidFill>
              </a:rPr>
              <a:t>K C Hammond </a:t>
            </a:r>
            <a:r>
              <a:rPr lang="fr-FR" sz="600" i="1" dirty="0" smtClean="0">
                <a:solidFill>
                  <a:srgbClr val="777777"/>
                </a:solidFill>
              </a:rPr>
              <a:t>et al</a:t>
            </a:r>
            <a:r>
              <a:rPr lang="fr-FR" sz="600" dirty="0" smtClean="0">
                <a:solidFill>
                  <a:srgbClr val="777777"/>
                </a:solidFill>
              </a:rPr>
              <a:t> 2019 </a:t>
            </a:r>
            <a:r>
              <a:rPr lang="fr-FR" sz="600" i="1" dirty="0" smtClean="0">
                <a:solidFill>
                  <a:srgbClr val="777777"/>
                </a:solidFill>
              </a:rPr>
              <a:t>Plasma Phys. Control. Fusion</a:t>
            </a:r>
            <a:r>
              <a:rPr lang="fr-FR" sz="600" dirty="0" smtClean="0">
                <a:solidFill>
                  <a:srgbClr val="777777"/>
                </a:solidFill>
              </a:rPr>
              <a:t> 61 125001</a:t>
            </a:r>
          </a:p>
          <a:p>
            <a:pPr>
              <a:lnSpc>
                <a:spcPts val="1000"/>
              </a:lnSpc>
              <a:spcBef>
                <a:spcPts val="100"/>
              </a:spcBef>
            </a:pPr>
            <a:r>
              <a:rPr lang="en-US" sz="600" dirty="0" smtClean="0">
                <a:solidFill>
                  <a:srgbClr val="777777"/>
                </a:solidFill>
              </a:rPr>
              <a:t>[3] </a:t>
            </a:r>
            <a:r>
              <a:rPr lang="en-US" sz="600" dirty="0" smtClean="0">
                <a:solidFill>
                  <a:srgbClr val="777777"/>
                </a:solidFill>
              </a:rPr>
              <a:t>Carsten Killer </a:t>
            </a:r>
            <a:r>
              <a:rPr lang="en-US" sz="600" i="1" dirty="0" smtClean="0">
                <a:solidFill>
                  <a:srgbClr val="777777"/>
                </a:solidFill>
              </a:rPr>
              <a:t>et al</a:t>
            </a:r>
            <a:r>
              <a:rPr lang="en-US" sz="600" dirty="0" smtClean="0">
                <a:solidFill>
                  <a:srgbClr val="777777"/>
                </a:solidFill>
              </a:rPr>
              <a:t> 2026 </a:t>
            </a:r>
            <a:r>
              <a:rPr lang="en-US" sz="600" i="1" dirty="0" err="1" smtClean="0">
                <a:solidFill>
                  <a:srgbClr val="777777"/>
                </a:solidFill>
              </a:rPr>
              <a:t>Nucl</a:t>
            </a:r>
            <a:r>
              <a:rPr lang="en-US" sz="600" i="1" dirty="0" smtClean="0">
                <a:solidFill>
                  <a:srgbClr val="777777"/>
                </a:solidFill>
              </a:rPr>
              <a:t>. Fusion</a:t>
            </a:r>
            <a:r>
              <a:rPr lang="en-US" sz="600" dirty="0" smtClean="0">
                <a:solidFill>
                  <a:srgbClr val="777777"/>
                </a:solidFill>
              </a:rPr>
              <a:t> 66 056031</a:t>
            </a:r>
          </a:p>
          <a:p>
            <a:pPr>
              <a:lnSpc>
                <a:spcPts val="1000"/>
              </a:lnSpc>
              <a:spcBef>
                <a:spcPts val="100"/>
              </a:spcBef>
            </a:pPr>
            <a:r>
              <a:rPr lang="it-IT" sz="600" dirty="0" smtClean="0">
                <a:solidFill>
                  <a:srgbClr val="777777"/>
                </a:solidFill>
              </a:rPr>
              <a:t>[4] D.M</a:t>
            </a:r>
            <a:r>
              <a:rPr lang="it-IT" sz="600" dirty="0">
                <a:solidFill>
                  <a:srgbClr val="777777"/>
                </a:solidFill>
              </a:rPr>
              <a:t>. Kriete </a:t>
            </a:r>
            <a:r>
              <a:rPr lang="it-IT" sz="600" i="1" dirty="0">
                <a:solidFill>
                  <a:srgbClr val="777777"/>
                </a:solidFill>
              </a:rPr>
              <a:t>et al</a:t>
            </a:r>
            <a:r>
              <a:rPr lang="it-IT" sz="600" dirty="0">
                <a:solidFill>
                  <a:srgbClr val="777777"/>
                </a:solidFill>
              </a:rPr>
              <a:t> 2023 </a:t>
            </a:r>
            <a:r>
              <a:rPr lang="it-IT" sz="600" i="1" dirty="0" err="1">
                <a:solidFill>
                  <a:srgbClr val="777777"/>
                </a:solidFill>
              </a:rPr>
              <a:t>Nucl</a:t>
            </a:r>
            <a:r>
              <a:rPr lang="it-IT" sz="600" i="1" dirty="0">
                <a:solidFill>
                  <a:srgbClr val="777777"/>
                </a:solidFill>
              </a:rPr>
              <a:t>. Fusion</a:t>
            </a:r>
            <a:r>
              <a:rPr lang="it-IT" sz="600" dirty="0">
                <a:solidFill>
                  <a:srgbClr val="777777"/>
                </a:solidFill>
              </a:rPr>
              <a:t> 63 </a:t>
            </a:r>
            <a:r>
              <a:rPr lang="it-IT" sz="600" dirty="0" smtClean="0">
                <a:solidFill>
                  <a:srgbClr val="777777"/>
                </a:solidFill>
              </a:rPr>
              <a:t>026022</a:t>
            </a:r>
          </a:p>
          <a:p>
            <a:pPr>
              <a:lnSpc>
                <a:spcPts val="1000"/>
              </a:lnSpc>
              <a:spcBef>
                <a:spcPts val="100"/>
              </a:spcBef>
            </a:pPr>
            <a:r>
              <a:rPr lang="it-IT" sz="600" dirty="0" smtClean="0">
                <a:solidFill>
                  <a:srgbClr val="777777"/>
                </a:solidFill>
              </a:rPr>
              <a:t>[5] </a:t>
            </a:r>
            <a:r>
              <a:rPr lang="en-US" sz="600" dirty="0">
                <a:solidFill>
                  <a:srgbClr val="777777"/>
                </a:solidFill>
              </a:rPr>
              <a:t>R. De </a:t>
            </a:r>
            <a:r>
              <a:rPr lang="en-US" sz="600" dirty="0" smtClean="0">
                <a:solidFill>
                  <a:srgbClr val="777777"/>
                </a:solidFill>
              </a:rPr>
              <a:t>Wolf et al 2024 Contrib</a:t>
            </a:r>
            <a:r>
              <a:rPr lang="en-US" sz="600" dirty="0">
                <a:solidFill>
                  <a:srgbClr val="777777"/>
                </a:solidFill>
              </a:rPr>
              <a:t>. Plasma Phys. 2024, 64(7-8)</a:t>
            </a:r>
            <a:endParaRPr lang="en-US" sz="600" dirty="0" smtClean="0">
              <a:solidFill>
                <a:srgbClr val="777777"/>
              </a:solidFill>
            </a:endParaRPr>
          </a:p>
        </p:txBody>
      </p:sp>
      <p:grpSp>
        <p:nvGrpSpPr>
          <p:cNvPr id="126" name="Gruppieren 125"/>
          <p:cNvGrpSpPr/>
          <p:nvPr/>
        </p:nvGrpSpPr>
        <p:grpSpPr>
          <a:xfrm>
            <a:off x="7709595" y="2514859"/>
            <a:ext cx="3143303" cy="1951655"/>
            <a:chOff x="7709595" y="2431039"/>
            <a:chExt cx="3143303" cy="1951655"/>
          </a:xfrm>
        </p:grpSpPr>
        <p:grpSp>
          <p:nvGrpSpPr>
            <p:cNvPr id="117" name="Gruppieren 116"/>
            <p:cNvGrpSpPr/>
            <p:nvPr/>
          </p:nvGrpSpPr>
          <p:grpSpPr>
            <a:xfrm>
              <a:off x="7709595" y="2715483"/>
              <a:ext cx="3143303" cy="1667211"/>
              <a:chOff x="7709595" y="2715483"/>
              <a:chExt cx="3143303" cy="1667211"/>
            </a:xfrm>
          </p:grpSpPr>
          <p:pic>
            <p:nvPicPr>
              <p:cNvPr id="115" name="Grafik 114"/>
              <p:cNvPicPr>
                <a:picLocks noChangeAspect="1"/>
              </p:cNvPicPr>
              <p:nvPr/>
            </p:nvPicPr>
            <p:blipFill rotWithShape="1">
              <a:blip r:embed="rId3">
                <a:extLst>
                  <a:ext uri="{28A0092B-C50C-407E-A947-70E740481C1C}">
                    <a14:useLocalDpi xmlns:a14="http://schemas.microsoft.com/office/drawing/2010/main" val="0"/>
                  </a:ext>
                </a:extLst>
              </a:blip>
              <a:srcRect r="50173" b="74764"/>
              <a:stretch/>
            </p:blipFill>
            <p:spPr>
              <a:xfrm>
                <a:off x="7709595" y="2715483"/>
                <a:ext cx="2862926" cy="1595890"/>
              </a:xfrm>
              <a:prstGeom prst="rect">
                <a:avLst/>
              </a:prstGeom>
            </p:spPr>
          </p:pic>
          <p:sp>
            <p:nvSpPr>
              <p:cNvPr id="116" name="Textfeld 115"/>
              <p:cNvSpPr txBox="1"/>
              <p:nvPr/>
            </p:nvSpPr>
            <p:spPr>
              <a:xfrm>
                <a:off x="10536860" y="4114800"/>
                <a:ext cx="316038"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[3]</a:t>
                </a:r>
                <a:endParaRPr lang="en-US" sz="1600" dirty="0" smtClean="0"/>
              </a:p>
            </p:txBody>
          </p:sp>
        </p:grpSp>
        <p:sp>
          <p:nvSpPr>
            <p:cNvPr id="123" name="Textfeld 122"/>
            <p:cNvSpPr txBox="1"/>
            <p:nvPr/>
          </p:nvSpPr>
          <p:spPr>
            <a:xfrm>
              <a:off x="8333604" y="2431039"/>
              <a:ext cx="2423283" cy="267894"/>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t>Langmuir profiles</a:t>
              </a:r>
              <a:endParaRPr lang="en-US" sz="1600" b="1" dirty="0" smtClean="0"/>
            </a:p>
          </p:txBody>
        </p:sp>
      </p:grpSp>
      <p:grpSp>
        <p:nvGrpSpPr>
          <p:cNvPr id="125" name="Gruppieren 124"/>
          <p:cNvGrpSpPr/>
          <p:nvPr/>
        </p:nvGrpSpPr>
        <p:grpSpPr>
          <a:xfrm>
            <a:off x="6917370" y="4436295"/>
            <a:ext cx="4780157" cy="1882071"/>
            <a:chOff x="6917370" y="4360095"/>
            <a:chExt cx="4780157" cy="1882071"/>
          </a:xfrm>
        </p:grpSpPr>
        <p:grpSp>
          <p:nvGrpSpPr>
            <p:cNvPr id="121" name="Gruppieren 120"/>
            <p:cNvGrpSpPr/>
            <p:nvPr/>
          </p:nvGrpSpPr>
          <p:grpSpPr>
            <a:xfrm>
              <a:off x="6917370" y="4610868"/>
              <a:ext cx="4780157" cy="1631298"/>
              <a:chOff x="6924990" y="4496568"/>
              <a:chExt cx="4780157" cy="1631298"/>
            </a:xfrm>
          </p:grpSpPr>
          <p:pic>
            <p:nvPicPr>
              <p:cNvPr id="118" name="Grafik 117"/>
              <p:cNvPicPr>
                <a:picLocks noChangeAspect="1"/>
              </p:cNvPicPr>
              <p:nvPr/>
            </p:nvPicPr>
            <p:blipFill rotWithShape="1">
              <a:blip r:embed="rId4">
                <a:extLst>
                  <a:ext uri="{28A0092B-C50C-407E-A947-70E740481C1C}">
                    <a14:useLocalDpi xmlns:a14="http://schemas.microsoft.com/office/drawing/2010/main" val="0"/>
                  </a:ext>
                </a:extLst>
              </a:blip>
              <a:srcRect r="13176" b="51857"/>
              <a:stretch/>
            </p:blipFill>
            <p:spPr>
              <a:xfrm>
                <a:off x="6924990" y="4496568"/>
                <a:ext cx="4620272" cy="1631298"/>
              </a:xfrm>
              <a:prstGeom prst="rect">
                <a:avLst/>
              </a:prstGeom>
            </p:spPr>
          </p:pic>
          <p:pic>
            <p:nvPicPr>
              <p:cNvPr id="119" name="Grafik 118"/>
              <p:cNvPicPr>
                <a:picLocks noChangeAspect="1"/>
              </p:cNvPicPr>
              <p:nvPr/>
            </p:nvPicPr>
            <p:blipFill rotWithShape="1">
              <a:blip r:embed="rId4">
                <a:extLst>
                  <a:ext uri="{28A0092B-C50C-407E-A947-70E740481C1C}">
                    <a14:useLocalDpi xmlns:a14="http://schemas.microsoft.com/office/drawing/2010/main" val="0"/>
                  </a:ext>
                </a:extLst>
              </a:blip>
              <a:srcRect l="86488"/>
              <a:stretch/>
            </p:blipFill>
            <p:spPr>
              <a:xfrm>
                <a:off x="11388098" y="4608330"/>
                <a:ext cx="317049" cy="1494137"/>
              </a:xfrm>
              <a:prstGeom prst="rect">
                <a:avLst/>
              </a:prstGeom>
            </p:spPr>
          </p:pic>
          <p:sp>
            <p:nvSpPr>
              <p:cNvPr id="120" name="Textfeld 119"/>
              <p:cNvSpPr txBox="1"/>
              <p:nvPr/>
            </p:nvSpPr>
            <p:spPr>
              <a:xfrm>
                <a:off x="9194398" y="5699760"/>
                <a:ext cx="433491"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[4]</a:t>
                </a:r>
                <a:endParaRPr lang="en-US" sz="1600" dirty="0" smtClean="0"/>
              </a:p>
            </p:txBody>
          </p:sp>
        </p:grpSp>
        <p:sp>
          <p:nvSpPr>
            <p:cNvPr id="124" name="Textfeld 123"/>
            <p:cNvSpPr txBox="1"/>
            <p:nvPr/>
          </p:nvSpPr>
          <p:spPr>
            <a:xfrm>
              <a:off x="8859699" y="4360095"/>
              <a:ext cx="2423283" cy="267894"/>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t>Ion flows</a:t>
              </a:r>
              <a:endParaRPr lang="en-US" sz="1600" b="1" dirty="0" smtClean="0"/>
            </a:p>
          </p:txBody>
        </p:sp>
      </p:grpSp>
      <p:grpSp>
        <p:nvGrpSpPr>
          <p:cNvPr id="139" name="Gruppieren 138"/>
          <p:cNvGrpSpPr/>
          <p:nvPr/>
        </p:nvGrpSpPr>
        <p:grpSpPr>
          <a:xfrm>
            <a:off x="5821680" y="1675887"/>
            <a:ext cx="1803083" cy="3665733"/>
            <a:chOff x="5821680" y="1675887"/>
            <a:chExt cx="1803083" cy="3665733"/>
          </a:xfrm>
        </p:grpSpPr>
        <p:cxnSp>
          <p:nvCxnSpPr>
            <p:cNvPr id="129" name="Gewinkelter Verbinder 128"/>
            <p:cNvCxnSpPr/>
            <p:nvPr/>
          </p:nvCxnSpPr>
          <p:spPr>
            <a:xfrm flipV="1">
              <a:off x="5821680" y="1675887"/>
              <a:ext cx="1405787" cy="1130157"/>
            </a:xfrm>
            <a:prstGeom prst="bentConnector3">
              <a:avLst>
                <a:gd name="adj1" fmla="val 50000"/>
              </a:avLst>
            </a:prstGeom>
            <a:ln w="34925" cmpd="sng">
              <a:solidFill>
                <a:srgbClr val="00555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6522994" y="2057251"/>
              <a:ext cx="15712" cy="3284369"/>
            </a:xfrm>
            <a:prstGeom prst="line">
              <a:avLst/>
            </a:prstGeom>
            <a:ln w="34925" cmpd="sng">
              <a:solidFill>
                <a:srgbClr val="00555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Gerade Verbindung mit Pfeil 133"/>
            <p:cNvCxnSpPr/>
            <p:nvPr/>
          </p:nvCxnSpPr>
          <p:spPr>
            <a:xfrm>
              <a:off x="6521887" y="3513428"/>
              <a:ext cx="1102876" cy="0"/>
            </a:xfrm>
            <a:prstGeom prst="straightConnector1">
              <a:avLst/>
            </a:prstGeom>
            <a:ln w="34925" cmpd="sng">
              <a:solidFill>
                <a:srgbClr val="00555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6" name="Gerade Verbindung mit Pfeil 135"/>
            <p:cNvCxnSpPr/>
            <p:nvPr/>
          </p:nvCxnSpPr>
          <p:spPr>
            <a:xfrm>
              <a:off x="6529345" y="5341620"/>
              <a:ext cx="295319" cy="0"/>
            </a:xfrm>
            <a:prstGeom prst="straightConnector1">
              <a:avLst/>
            </a:prstGeom>
            <a:ln w="34925" cmpd="sng">
              <a:solidFill>
                <a:srgbClr val="005555"/>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60001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Redistribution of trace densities by the </a:t>
            </a:r>
            <a:r>
              <a:rPr lang="en-US" sz="3000" dirty="0" err="1"/>
              <a:t>E</a:t>
            </a:r>
            <a:r>
              <a:rPr lang="en-US" sz="3000" b="0" dirty="0" err="1"/>
              <a:t>x</a:t>
            </a:r>
            <a:r>
              <a:rPr lang="en-US" sz="3000" dirty="0" err="1"/>
              <a:t>B</a:t>
            </a:r>
            <a:r>
              <a:rPr lang="en-US" sz="3000" dirty="0"/>
              <a:t> </a:t>
            </a:r>
            <a:r>
              <a:rPr lang="en-US" sz="3000" dirty="0" smtClean="0"/>
              <a:t>vortex</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20</a:t>
            </a:fld>
            <a:endParaRPr lang="de-DE" dirty="0"/>
          </a:p>
        </p:txBody>
      </p:sp>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7" y="700373"/>
            <a:ext cx="3522347" cy="5270686"/>
          </a:xfrm>
          <a:prstGeom prst="rect">
            <a:avLst/>
          </a:prstGeom>
        </p:spPr>
      </p:pic>
      <p:sp>
        <p:nvSpPr>
          <p:cNvPr id="18" name="Ellipse 17"/>
          <p:cNvSpPr/>
          <p:nvPr/>
        </p:nvSpPr>
        <p:spPr>
          <a:xfrm>
            <a:off x="1551873" y="5352980"/>
            <a:ext cx="561975" cy="171450"/>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0" name="Gerade Verbindung mit Pfeil 19"/>
          <p:cNvCxnSpPr/>
          <p:nvPr/>
        </p:nvCxnSpPr>
        <p:spPr>
          <a:xfrm flipV="1">
            <a:off x="1373188" y="5505450"/>
            <a:ext cx="398462" cy="876300"/>
          </a:xfrm>
          <a:prstGeom prst="straightConnector1">
            <a:avLst/>
          </a:prstGeom>
          <a:ln w="508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676400" y="5733975"/>
            <a:ext cx="1362075" cy="589905"/>
          </a:xfrm>
          <a:prstGeom prst="rect">
            <a:avLst/>
          </a:prstGeom>
          <a:noFill/>
        </p:spPr>
        <p:txBody>
          <a:bodyPr wrap="square" lIns="0" tIns="0" rIns="0" bIns="0" rtlCol="0" anchor="t" anchorCtr="0">
            <a:spAutoFit/>
          </a:bodyPr>
          <a:lstStyle/>
          <a:p>
            <a:pPr algn="l">
              <a:lnSpc>
                <a:spcPts val="2300"/>
              </a:lnSpc>
              <a:spcBef>
                <a:spcPts val="1150"/>
              </a:spcBef>
            </a:pPr>
            <a:r>
              <a:rPr lang="en-US" b="1" dirty="0" smtClean="0"/>
              <a:t>Impurity seeding</a:t>
            </a:r>
            <a:endParaRPr lang="en-US" b="1" dirty="0" smtClean="0"/>
          </a:p>
        </p:txBody>
      </p:sp>
      <p:sp>
        <p:nvSpPr>
          <p:cNvPr id="29" name="Freihandform 28"/>
          <p:cNvSpPr/>
          <p:nvPr/>
        </p:nvSpPr>
        <p:spPr>
          <a:xfrm>
            <a:off x="8127206" y="3190875"/>
            <a:ext cx="78582" cy="2381"/>
          </a:xfrm>
          <a:custGeom>
            <a:avLst/>
            <a:gdLst>
              <a:gd name="connsiteX0" fmla="*/ 0 w 78582"/>
              <a:gd name="connsiteY0" fmla="*/ 0 h 2381"/>
              <a:gd name="connsiteX1" fmla="*/ 78582 w 78582"/>
              <a:gd name="connsiteY1" fmla="*/ 2381 h 2381"/>
            </a:gdLst>
            <a:ahLst/>
            <a:cxnLst>
              <a:cxn ang="0">
                <a:pos x="connsiteX0" y="connsiteY0"/>
              </a:cxn>
              <a:cxn ang="0">
                <a:pos x="connsiteX1" y="connsiteY1"/>
              </a:cxn>
            </a:cxnLst>
            <a:rect l="l" t="t" r="r" b="b"/>
            <a:pathLst>
              <a:path w="78582" h="2381">
                <a:moveTo>
                  <a:pt x="0" y="0"/>
                </a:moveTo>
                <a:lnTo>
                  <a:pt x="78582" y="2381"/>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ihandform 43"/>
          <p:cNvSpPr/>
          <p:nvPr/>
        </p:nvSpPr>
        <p:spPr>
          <a:xfrm>
            <a:off x="7217569" y="6431756"/>
            <a:ext cx="273844" cy="47625"/>
          </a:xfrm>
          <a:custGeom>
            <a:avLst/>
            <a:gdLst>
              <a:gd name="connsiteX0" fmla="*/ 0 w 273844"/>
              <a:gd name="connsiteY0" fmla="*/ 47625 h 47625"/>
              <a:gd name="connsiteX1" fmla="*/ 242887 w 273844"/>
              <a:gd name="connsiteY1" fmla="*/ 0 h 47625"/>
              <a:gd name="connsiteX2" fmla="*/ 273844 w 273844"/>
              <a:gd name="connsiteY2" fmla="*/ 0 h 47625"/>
            </a:gdLst>
            <a:ahLst/>
            <a:cxnLst>
              <a:cxn ang="0">
                <a:pos x="connsiteX0" y="connsiteY0"/>
              </a:cxn>
              <a:cxn ang="0">
                <a:pos x="connsiteX1" y="connsiteY1"/>
              </a:cxn>
              <a:cxn ang="0">
                <a:pos x="connsiteX2" y="connsiteY2"/>
              </a:cxn>
            </a:cxnLst>
            <a:rect l="l" t="t" r="r" b="b"/>
            <a:pathLst>
              <a:path w="273844" h="47625">
                <a:moveTo>
                  <a:pt x="0" y="47625"/>
                </a:moveTo>
                <a:lnTo>
                  <a:pt x="242887" y="0"/>
                </a:lnTo>
                <a:lnTo>
                  <a:pt x="273844"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ihandform 44"/>
          <p:cNvSpPr/>
          <p:nvPr/>
        </p:nvSpPr>
        <p:spPr>
          <a:xfrm>
            <a:off x="7188200" y="4410075"/>
            <a:ext cx="1152525" cy="2054225"/>
          </a:xfrm>
          <a:custGeom>
            <a:avLst/>
            <a:gdLst>
              <a:gd name="connsiteX0" fmla="*/ 0 w 1152525"/>
              <a:gd name="connsiteY0" fmla="*/ 2054225 h 2054225"/>
              <a:gd name="connsiteX1" fmla="*/ 187325 w 1152525"/>
              <a:gd name="connsiteY1" fmla="*/ 2032000 h 2054225"/>
              <a:gd name="connsiteX2" fmla="*/ 381000 w 1152525"/>
              <a:gd name="connsiteY2" fmla="*/ 1978025 h 2054225"/>
              <a:gd name="connsiteX3" fmla="*/ 638175 w 1152525"/>
              <a:gd name="connsiteY3" fmla="*/ 1828800 h 2054225"/>
              <a:gd name="connsiteX4" fmla="*/ 860425 w 1152525"/>
              <a:gd name="connsiteY4" fmla="*/ 1543050 h 2054225"/>
              <a:gd name="connsiteX5" fmla="*/ 984250 w 1152525"/>
              <a:gd name="connsiteY5" fmla="*/ 1311275 h 2054225"/>
              <a:gd name="connsiteX6" fmla="*/ 1146175 w 1152525"/>
              <a:gd name="connsiteY6" fmla="*/ 968375 h 2054225"/>
              <a:gd name="connsiteX7" fmla="*/ 1152525 w 1152525"/>
              <a:gd name="connsiteY7" fmla="*/ 581025 h 2054225"/>
              <a:gd name="connsiteX8" fmla="*/ 1152525 w 1152525"/>
              <a:gd name="connsiteY8" fmla="*/ 552450 h 2054225"/>
              <a:gd name="connsiteX9" fmla="*/ 1108075 w 1152525"/>
              <a:gd name="connsiteY9" fmla="*/ 225425 h 2054225"/>
              <a:gd name="connsiteX10" fmla="*/ 1012825 w 1152525"/>
              <a:gd name="connsiteY10" fmla="*/ 0 h 205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2054225">
                <a:moveTo>
                  <a:pt x="0" y="2054225"/>
                </a:moveTo>
                <a:lnTo>
                  <a:pt x="187325" y="2032000"/>
                </a:lnTo>
                <a:lnTo>
                  <a:pt x="381000" y="1978025"/>
                </a:lnTo>
                <a:lnTo>
                  <a:pt x="638175" y="1828800"/>
                </a:lnTo>
                <a:lnTo>
                  <a:pt x="860425" y="1543050"/>
                </a:lnTo>
                <a:lnTo>
                  <a:pt x="984250" y="1311275"/>
                </a:lnTo>
                <a:lnTo>
                  <a:pt x="1146175" y="968375"/>
                </a:lnTo>
                <a:lnTo>
                  <a:pt x="1152525" y="581025"/>
                </a:lnTo>
                <a:lnTo>
                  <a:pt x="1152525" y="552450"/>
                </a:lnTo>
                <a:lnTo>
                  <a:pt x="1108075" y="225425"/>
                </a:lnTo>
                <a:lnTo>
                  <a:pt x="1012825"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ihandform 61"/>
          <p:cNvSpPr/>
          <p:nvPr/>
        </p:nvSpPr>
        <p:spPr>
          <a:xfrm>
            <a:off x="7216775" y="6378575"/>
            <a:ext cx="450850" cy="101600"/>
          </a:xfrm>
          <a:custGeom>
            <a:avLst/>
            <a:gdLst>
              <a:gd name="connsiteX0" fmla="*/ 0 w 450850"/>
              <a:gd name="connsiteY0" fmla="*/ 101600 h 101600"/>
              <a:gd name="connsiteX1" fmla="*/ 450850 w 450850"/>
              <a:gd name="connsiteY1" fmla="*/ 0 h 101600"/>
            </a:gdLst>
            <a:ahLst/>
            <a:cxnLst>
              <a:cxn ang="0">
                <a:pos x="connsiteX0" y="connsiteY0"/>
              </a:cxn>
              <a:cxn ang="0">
                <a:pos x="connsiteX1" y="connsiteY1"/>
              </a:cxn>
            </a:cxnLst>
            <a:rect l="l" t="t" r="r" b="b"/>
            <a:pathLst>
              <a:path w="450850" h="101600">
                <a:moveTo>
                  <a:pt x="0" y="101600"/>
                </a:moveTo>
                <a:cubicBezTo>
                  <a:pt x="165364" y="83608"/>
                  <a:pt x="330729" y="65617"/>
                  <a:pt x="450850" y="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2" name="Gruppieren 71"/>
          <p:cNvGrpSpPr>
            <a:grpSpLocks noChangeAspect="1"/>
          </p:cNvGrpSpPr>
          <p:nvPr/>
        </p:nvGrpSpPr>
        <p:grpSpPr>
          <a:xfrm>
            <a:off x="7070820" y="720000"/>
            <a:ext cx="2016000" cy="3016654"/>
            <a:chOff x="4320000" y="740065"/>
            <a:chExt cx="2106929" cy="3152716"/>
          </a:xfrm>
        </p:grpSpPr>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0" y="740065"/>
              <a:ext cx="2106929" cy="3152716"/>
            </a:xfrm>
            <a:prstGeom prst="rect">
              <a:avLst/>
            </a:prstGeom>
          </p:spPr>
        </p:pic>
        <p:sp>
          <p:nvSpPr>
            <p:cNvPr id="67" name="Freihandform 66"/>
            <p:cNvSpPr/>
            <p:nvPr/>
          </p:nvSpPr>
          <p:spPr>
            <a:xfrm>
              <a:off x="4672013" y="3383221"/>
              <a:ext cx="890587" cy="263295"/>
            </a:xfrm>
            <a:custGeom>
              <a:avLst/>
              <a:gdLst>
                <a:gd name="connsiteX0" fmla="*/ 823912 w 890587"/>
                <a:gd name="connsiteY0" fmla="*/ 10060 h 263295"/>
                <a:gd name="connsiteX1" fmla="*/ 657225 w 890587"/>
                <a:gd name="connsiteY1" fmla="*/ 81498 h 263295"/>
                <a:gd name="connsiteX2" fmla="*/ 504825 w 890587"/>
                <a:gd name="connsiteY2" fmla="*/ 110073 h 263295"/>
                <a:gd name="connsiteX3" fmla="*/ 364331 w 890587"/>
                <a:gd name="connsiteY3" fmla="*/ 114835 h 263295"/>
                <a:gd name="connsiteX4" fmla="*/ 216693 w 890587"/>
                <a:gd name="connsiteY4" fmla="*/ 91023 h 263295"/>
                <a:gd name="connsiteX5" fmla="*/ 59531 w 890587"/>
                <a:gd name="connsiteY5" fmla="*/ 26729 h 263295"/>
                <a:gd name="connsiteX6" fmla="*/ 0 w 890587"/>
                <a:gd name="connsiteY6" fmla="*/ 93404 h 263295"/>
                <a:gd name="connsiteX7" fmla="*/ 59531 w 890587"/>
                <a:gd name="connsiteY7" fmla="*/ 174367 h 263295"/>
                <a:gd name="connsiteX8" fmla="*/ 247650 w 890587"/>
                <a:gd name="connsiteY8" fmla="*/ 202942 h 263295"/>
                <a:gd name="connsiteX9" fmla="*/ 419100 w 890587"/>
                <a:gd name="connsiteY9" fmla="*/ 257710 h 263295"/>
                <a:gd name="connsiteX10" fmla="*/ 528637 w 890587"/>
                <a:gd name="connsiteY10" fmla="*/ 257710 h 263295"/>
                <a:gd name="connsiteX11" fmla="*/ 616743 w 890587"/>
                <a:gd name="connsiteY11" fmla="*/ 224373 h 263295"/>
                <a:gd name="connsiteX12" fmla="*/ 750093 w 890587"/>
                <a:gd name="connsiteY12" fmla="*/ 157698 h 263295"/>
                <a:gd name="connsiteX13" fmla="*/ 881062 w 890587"/>
                <a:gd name="connsiteY13" fmla="*/ 45779 h 263295"/>
                <a:gd name="connsiteX14" fmla="*/ 876300 w 890587"/>
                <a:gd name="connsiteY14" fmla="*/ 5298 h 263295"/>
                <a:gd name="connsiteX15" fmla="*/ 823912 w 890587"/>
                <a:gd name="connsiteY15" fmla="*/ 10060 h 2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587" h="263295">
                  <a:moveTo>
                    <a:pt x="823912" y="10060"/>
                  </a:moveTo>
                  <a:cubicBezTo>
                    <a:pt x="787399" y="22760"/>
                    <a:pt x="710406" y="64829"/>
                    <a:pt x="657225" y="81498"/>
                  </a:cubicBezTo>
                  <a:cubicBezTo>
                    <a:pt x="604044" y="98167"/>
                    <a:pt x="553641" y="104517"/>
                    <a:pt x="504825" y="110073"/>
                  </a:cubicBezTo>
                  <a:cubicBezTo>
                    <a:pt x="456009" y="115629"/>
                    <a:pt x="412353" y="118010"/>
                    <a:pt x="364331" y="114835"/>
                  </a:cubicBezTo>
                  <a:cubicBezTo>
                    <a:pt x="316309" y="111660"/>
                    <a:pt x="267493" y="105707"/>
                    <a:pt x="216693" y="91023"/>
                  </a:cubicBezTo>
                  <a:cubicBezTo>
                    <a:pt x="165893" y="76339"/>
                    <a:pt x="95646" y="26332"/>
                    <a:pt x="59531" y="26729"/>
                  </a:cubicBezTo>
                  <a:cubicBezTo>
                    <a:pt x="23416" y="27126"/>
                    <a:pt x="0" y="68798"/>
                    <a:pt x="0" y="93404"/>
                  </a:cubicBezTo>
                  <a:cubicBezTo>
                    <a:pt x="0" y="118010"/>
                    <a:pt x="18256" y="156111"/>
                    <a:pt x="59531" y="174367"/>
                  </a:cubicBezTo>
                  <a:cubicBezTo>
                    <a:pt x="100806" y="192623"/>
                    <a:pt x="187722" y="189052"/>
                    <a:pt x="247650" y="202942"/>
                  </a:cubicBezTo>
                  <a:cubicBezTo>
                    <a:pt x="307578" y="216833"/>
                    <a:pt x="372269" y="248582"/>
                    <a:pt x="419100" y="257710"/>
                  </a:cubicBezTo>
                  <a:cubicBezTo>
                    <a:pt x="465931" y="266838"/>
                    <a:pt x="495697" y="263266"/>
                    <a:pt x="528637" y="257710"/>
                  </a:cubicBezTo>
                  <a:cubicBezTo>
                    <a:pt x="561577" y="252154"/>
                    <a:pt x="579834" y="241042"/>
                    <a:pt x="616743" y="224373"/>
                  </a:cubicBezTo>
                  <a:cubicBezTo>
                    <a:pt x="653652" y="207704"/>
                    <a:pt x="706040" y="187464"/>
                    <a:pt x="750093" y="157698"/>
                  </a:cubicBezTo>
                  <a:cubicBezTo>
                    <a:pt x="794146" y="127932"/>
                    <a:pt x="860027" y="71179"/>
                    <a:pt x="881062" y="45779"/>
                  </a:cubicBezTo>
                  <a:cubicBezTo>
                    <a:pt x="902097" y="20379"/>
                    <a:pt x="882650" y="12839"/>
                    <a:pt x="876300" y="5298"/>
                  </a:cubicBezTo>
                  <a:cubicBezTo>
                    <a:pt x="869950" y="-2243"/>
                    <a:pt x="860425" y="-2640"/>
                    <a:pt x="823912" y="10060"/>
                  </a:cubicBezTo>
                  <a:close/>
                </a:path>
              </a:pathLst>
            </a:custGeom>
            <a:solidFill>
              <a:srgbClr val="FF0000">
                <a:alpha val="7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69" name="Freihandform 68"/>
          <p:cNvSpPr/>
          <p:nvPr/>
        </p:nvSpPr>
        <p:spPr>
          <a:xfrm>
            <a:off x="7108208" y="2903166"/>
            <a:ext cx="176257" cy="154588"/>
          </a:xfrm>
          <a:custGeom>
            <a:avLst/>
            <a:gdLst>
              <a:gd name="connsiteX0" fmla="*/ 154605 w 176257"/>
              <a:gd name="connsiteY0" fmla="*/ 106734 h 154588"/>
              <a:gd name="connsiteX1" fmla="*/ 176036 w 176257"/>
              <a:gd name="connsiteY1" fmla="*/ 13865 h 154588"/>
              <a:gd name="connsiteX2" fmla="*/ 142698 w 176257"/>
              <a:gd name="connsiteY2" fmla="*/ 1959 h 154588"/>
              <a:gd name="connsiteX3" fmla="*/ 87930 w 176257"/>
              <a:gd name="connsiteY3" fmla="*/ 1959 h 154588"/>
              <a:gd name="connsiteX4" fmla="*/ 35542 w 176257"/>
              <a:gd name="connsiteY4" fmla="*/ 21009 h 154588"/>
              <a:gd name="connsiteX5" fmla="*/ 33161 w 176257"/>
              <a:gd name="connsiteY5" fmla="*/ 92447 h 154588"/>
              <a:gd name="connsiteX6" fmla="*/ 9348 w 176257"/>
              <a:gd name="connsiteY6" fmla="*/ 149597 h 15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57" h="154588">
                <a:moveTo>
                  <a:pt x="154605" y="106734"/>
                </a:moveTo>
                <a:cubicBezTo>
                  <a:pt x="166313" y="69030"/>
                  <a:pt x="178021" y="31327"/>
                  <a:pt x="176036" y="13865"/>
                </a:cubicBezTo>
                <a:cubicBezTo>
                  <a:pt x="174052" y="-3598"/>
                  <a:pt x="157382" y="3943"/>
                  <a:pt x="142698" y="1959"/>
                </a:cubicBezTo>
                <a:cubicBezTo>
                  <a:pt x="128014" y="-25"/>
                  <a:pt x="105789" y="-1216"/>
                  <a:pt x="87930" y="1959"/>
                </a:cubicBezTo>
                <a:cubicBezTo>
                  <a:pt x="70071" y="5134"/>
                  <a:pt x="44670" y="5928"/>
                  <a:pt x="35542" y="21009"/>
                </a:cubicBezTo>
                <a:cubicBezTo>
                  <a:pt x="26414" y="36090"/>
                  <a:pt x="37527" y="71016"/>
                  <a:pt x="33161" y="92447"/>
                </a:cubicBezTo>
                <a:cubicBezTo>
                  <a:pt x="28795" y="113878"/>
                  <a:pt x="-20021" y="171822"/>
                  <a:pt x="9348" y="149597"/>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uppieren 70"/>
          <p:cNvGrpSpPr>
            <a:grpSpLocks noChangeAspect="1"/>
          </p:cNvGrpSpPr>
          <p:nvPr/>
        </p:nvGrpSpPr>
        <p:grpSpPr>
          <a:xfrm>
            <a:off x="9590820" y="720000"/>
            <a:ext cx="2016000" cy="3016654"/>
            <a:chOff x="6707504" y="740065"/>
            <a:chExt cx="2106929" cy="3152716"/>
          </a:xfrm>
        </p:grpSpPr>
        <p:pic>
          <p:nvPicPr>
            <p:cNvPr id="27" name="Grafi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504" y="740065"/>
              <a:ext cx="2106929" cy="3152716"/>
            </a:xfrm>
            <a:prstGeom prst="rect">
              <a:avLst/>
            </a:prstGeom>
          </p:spPr>
        </p:pic>
        <p:sp>
          <p:nvSpPr>
            <p:cNvPr id="70" name="Freihandform 69"/>
            <p:cNvSpPr/>
            <p:nvPr/>
          </p:nvSpPr>
          <p:spPr>
            <a:xfrm>
              <a:off x="6966319" y="2957471"/>
              <a:ext cx="1189825" cy="693324"/>
            </a:xfrm>
            <a:custGeom>
              <a:avLst/>
              <a:gdLst>
                <a:gd name="connsiteX0" fmla="*/ 291731 w 1189825"/>
                <a:gd name="connsiteY0" fmla="*/ 33379 h 693324"/>
                <a:gd name="connsiteX1" fmla="*/ 246487 w 1189825"/>
                <a:gd name="connsiteY1" fmla="*/ 42 h 693324"/>
                <a:gd name="connsiteX2" fmla="*/ 175050 w 1189825"/>
                <a:gd name="connsiteY2" fmla="*/ 38142 h 693324"/>
                <a:gd name="connsiteX3" fmla="*/ 134569 w 1189825"/>
                <a:gd name="connsiteY3" fmla="*/ 185779 h 693324"/>
                <a:gd name="connsiteX4" fmla="*/ 110756 w 1189825"/>
                <a:gd name="connsiteY4" fmla="*/ 250073 h 693324"/>
                <a:gd name="connsiteX5" fmla="*/ 44081 w 1189825"/>
                <a:gd name="connsiteY5" fmla="*/ 283410 h 693324"/>
                <a:gd name="connsiteX6" fmla="*/ 3600 w 1189825"/>
                <a:gd name="connsiteY6" fmla="*/ 328654 h 693324"/>
                <a:gd name="connsiteX7" fmla="*/ 3600 w 1189825"/>
                <a:gd name="connsiteY7" fmla="*/ 383423 h 693324"/>
                <a:gd name="connsiteX8" fmla="*/ 17887 w 1189825"/>
                <a:gd name="connsiteY8" fmla="*/ 452479 h 693324"/>
                <a:gd name="connsiteX9" fmla="*/ 63131 w 1189825"/>
                <a:gd name="connsiteY9" fmla="*/ 509629 h 693324"/>
                <a:gd name="connsiteX10" fmla="*/ 91706 w 1189825"/>
                <a:gd name="connsiteY10" fmla="*/ 550110 h 693324"/>
                <a:gd name="connsiteX11" fmla="*/ 105994 w 1189825"/>
                <a:gd name="connsiteY11" fmla="*/ 576304 h 693324"/>
                <a:gd name="connsiteX12" fmla="*/ 639394 w 1189825"/>
                <a:gd name="connsiteY12" fmla="*/ 692985 h 693324"/>
                <a:gd name="connsiteX13" fmla="*/ 770362 w 1189825"/>
                <a:gd name="connsiteY13" fmla="*/ 607260 h 693324"/>
                <a:gd name="connsiteX14" fmla="*/ 1006106 w 1189825"/>
                <a:gd name="connsiteY14" fmla="*/ 476292 h 693324"/>
                <a:gd name="connsiteX15" fmla="*/ 1139456 w 1189825"/>
                <a:gd name="connsiteY15" fmla="*/ 354848 h 693324"/>
                <a:gd name="connsiteX16" fmla="*/ 1160887 w 1189825"/>
                <a:gd name="connsiteY16" fmla="*/ 331035 h 693324"/>
                <a:gd name="connsiteX17" fmla="*/ 1125169 w 1189825"/>
                <a:gd name="connsiteY17" fmla="*/ 264360 h 693324"/>
                <a:gd name="connsiteX18" fmla="*/ 1189462 w 1189825"/>
                <a:gd name="connsiteY18" fmla="*/ 173873 h 693324"/>
                <a:gd name="connsiteX19" fmla="*/ 1144219 w 1189825"/>
                <a:gd name="connsiteY19" fmla="*/ 123867 h 693324"/>
                <a:gd name="connsiteX20" fmla="*/ 1006106 w 1189825"/>
                <a:gd name="connsiteY20" fmla="*/ 259598 h 693324"/>
                <a:gd name="connsiteX21" fmla="*/ 789412 w 1189825"/>
                <a:gd name="connsiteY21" fmla="*/ 390567 h 693324"/>
                <a:gd name="connsiteX22" fmla="*/ 658444 w 1189825"/>
                <a:gd name="connsiteY22" fmla="*/ 426285 h 693324"/>
                <a:gd name="connsiteX23" fmla="*/ 486994 w 1189825"/>
                <a:gd name="connsiteY23" fmla="*/ 428667 h 693324"/>
                <a:gd name="connsiteX24" fmla="*/ 348881 w 1189825"/>
                <a:gd name="connsiteY24" fmla="*/ 378660 h 693324"/>
                <a:gd name="connsiteX25" fmla="*/ 270300 w 1189825"/>
                <a:gd name="connsiteY25" fmla="*/ 264360 h 693324"/>
                <a:gd name="connsiteX26" fmla="*/ 260775 w 1189825"/>
                <a:gd name="connsiteY26" fmla="*/ 142917 h 693324"/>
                <a:gd name="connsiteX27" fmla="*/ 291731 w 1189825"/>
                <a:gd name="connsiteY27" fmla="*/ 33379 h 6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9825" h="693324">
                  <a:moveTo>
                    <a:pt x="291731" y="33379"/>
                  </a:moveTo>
                  <a:cubicBezTo>
                    <a:pt x="289350" y="9566"/>
                    <a:pt x="265934" y="-752"/>
                    <a:pt x="246487" y="42"/>
                  </a:cubicBezTo>
                  <a:cubicBezTo>
                    <a:pt x="227040" y="836"/>
                    <a:pt x="193703" y="7186"/>
                    <a:pt x="175050" y="38142"/>
                  </a:cubicBezTo>
                  <a:cubicBezTo>
                    <a:pt x="156397" y="69098"/>
                    <a:pt x="145285" y="150457"/>
                    <a:pt x="134569" y="185779"/>
                  </a:cubicBezTo>
                  <a:cubicBezTo>
                    <a:pt x="123853" y="221101"/>
                    <a:pt x="125837" y="233801"/>
                    <a:pt x="110756" y="250073"/>
                  </a:cubicBezTo>
                  <a:cubicBezTo>
                    <a:pt x="95675" y="266345"/>
                    <a:pt x="61940" y="270313"/>
                    <a:pt x="44081" y="283410"/>
                  </a:cubicBezTo>
                  <a:cubicBezTo>
                    <a:pt x="26222" y="296507"/>
                    <a:pt x="10347" y="311985"/>
                    <a:pt x="3600" y="328654"/>
                  </a:cubicBezTo>
                  <a:cubicBezTo>
                    <a:pt x="-3147" y="345323"/>
                    <a:pt x="1219" y="362786"/>
                    <a:pt x="3600" y="383423"/>
                  </a:cubicBezTo>
                  <a:cubicBezTo>
                    <a:pt x="5981" y="404061"/>
                    <a:pt x="7965" y="431445"/>
                    <a:pt x="17887" y="452479"/>
                  </a:cubicBezTo>
                  <a:cubicBezTo>
                    <a:pt x="27809" y="473513"/>
                    <a:pt x="50828" y="493357"/>
                    <a:pt x="63131" y="509629"/>
                  </a:cubicBezTo>
                  <a:cubicBezTo>
                    <a:pt x="75434" y="525901"/>
                    <a:pt x="84562" y="538998"/>
                    <a:pt x="91706" y="550110"/>
                  </a:cubicBezTo>
                  <a:cubicBezTo>
                    <a:pt x="98850" y="561222"/>
                    <a:pt x="14713" y="552492"/>
                    <a:pt x="105994" y="576304"/>
                  </a:cubicBezTo>
                  <a:cubicBezTo>
                    <a:pt x="197275" y="600116"/>
                    <a:pt x="528666" y="687826"/>
                    <a:pt x="639394" y="692985"/>
                  </a:cubicBezTo>
                  <a:cubicBezTo>
                    <a:pt x="750122" y="698144"/>
                    <a:pt x="709243" y="643375"/>
                    <a:pt x="770362" y="607260"/>
                  </a:cubicBezTo>
                  <a:cubicBezTo>
                    <a:pt x="831481" y="571145"/>
                    <a:pt x="944590" y="518361"/>
                    <a:pt x="1006106" y="476292"/>
                  </a:cubicBezTo>
                  <a:cubicBezTo>
                    <a:pt x="1067622" y="434223"/>
                    <a:pt x="1113659" y="379057"/>
                    <a:pt x="1139456" y="354848"/>
                  </a:cubicBezTo>
                  <a:cubicBezTo>
                    <a:pt x="1165253" y="330639"/>
                    <a:pt x="1163268" y="346116"/>
                    <a:pt x="1160887" y="331035"/>
                  </a:cubicBezTo>
                  <a:cubicBezTo>
                    <a:pt x="1158506" y="315954"/>
                    <a:pt x="1120407" y="290554"/>
                    <a:pt x="1125169" y="264360"/>
                  </a:cubicBezTo>
                  <a:cubicBezTo>
                    <a:pt x="1129931" y="238166"/>
                    <a:pt x="1186287" y="197289"/>
                    <a:pt x="1189462" y="173873"/>
                  </a:cubicBezTo>
                  <a:cubicBezTo>
                    <a:pt x="1192637" y="150458"/>
                    <a:pt x="1174778" y="109580"/>
                    <a:pt x="1144219" y="123867"/>
                  </a:cubicBezTo>
                  <a:cubicBezTo>
                    <a:pt x="1113660" y="138154"/>
                    <a:pt x="1065240" y="215148"/>
                    <a:pt x="1006106" y="259598"/>
                  </a:cubicBezTo>
                  <a:cubicBezTo>
                    <a:pt x="946972" y="304048"/>
                    <a:pt x="847356" y="362786"/>
                    <a:pt x="789412" y="390567"/>
                  </a:cubicBezTo>
                  <a:cubicBezTo>
                    <a:pt x="731468" y="418348"/>
                    <a:pt x="708847" y="419935"/>
                    <a:pt x="658444" y="426285"/>
                  </a:cubicBezTo>
                  <a:cubicBezTo>
                    <a:pt x="608041" y="432635"/>
                    <a:pt x="538588" y="436604"/>
                    <a:pt x="486994" y="428667"/>
                  </a:cubicBezTo>
                  <a:cubicBezTo>
                    <a:pt x="435400" y="420730"/>
                    <a:pt x="384997" y="406045"/>
                    <a:pt x="348881" y="378660"/>
                  </a:cubicBezTo>
                  <a:cubicBezTo>
                    <a:pt x="312765" y="351275"/>
                    <a:pt x="284984" y="303650"/>
                    <a:pt x="270300" y="264360"/>
                  </a:cubicBezTo>
                  <a:cubicBezTo>
                    <a:pt x="255616" y="225070"/>
                    <a:pt x="256806" y="182605"/>
                    <a:pt x="260775" y="142917"/>
                  </a:cubicBezTo>
                  <a:cubicBezTo>
                    <a:pt x="264744" y="103230"/>
                    <a:pt x="294112" y="57192"/>
                    <a:pt x="291731" y="33379"/>
                  </a:cubicBezTo>
                  <a:close/>
                </a:path>
              </a:pathLst>
            </a:custGeom>
            <a:solidFill>
              <a:srgbClr val="FF00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75" name="Pfeil nach rechts 74"/>
          <p:cNvSpPr/>
          <p:nvPr/>
        </p:nvSpPr>
        <p:spPr>
          <a:xfrm>
            <a:off x="4674375" y="1989000"/>
            <a:ext cx="1620000" cy="54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9" name="Textfeld 78"/>
          <p:cNvSpPr txBox="1"/>
          <p:nvPr/>
        </p:nvSpPr>
        <p:spPr>
          <a:xfrm>
            <a:off x="167639" y="885826"/>
            <a:ext cx="2546986" cy="1628651"/>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b="1" dirty="0" smtClean="0"/>
              <a:t>Islands are topologically separated*</a:t>
            </a:r>
          </a:p>
          <a:p>
            <a:pPr marL="180000" indent="-180000" algn="l">
              <a:lnSpc>
                <a:spcPts val="2300"/>
              </a:lnSpc>
              <a:spcBef>
                <a:spcPts val="1150"/>
              </a:spcBef>
              <a:buFont typeface="Arial" panose="020B0604020202020204" pitchFamily="34" charset="0"/>
              <a:buChar char="•"/>
            </a:pPr>
            <a:r>
              <a:rPr lang="en-US" sz="1600" b="1" dirty="0" smtClean="0">
                <a:solidFill>
                  <a:srgbClr val="00B1EA"/>
                </a:solidFill>
              </a:rPr>
              <a:t>Cross-field transport </a:t>
            </a:r>
            <a:r>
              <a:rPr lang="en-US" sz="1600" b="1" dirty="0" smtClean="0"/>
              <a:t>required to exchange particles</a:t>
            </a:r>
            <a:endParaRPr lang="en-US" sz="1600" b="1" dirty="0" smtClean="0"/>
          </a:p>
        </p:txBody>
      </p:sp>
      <p:cxnSp>
        <p:nvCxnSpPr>
          <p:cNvPr id="90" name="Gerade Verbindung mit Pfeil 89"/>
          <p:cNvCxnSpPr/>
          <p:nvPr/>
        </p:nvCxnSpPr>
        <p:spPr>
          <a:xfrm flipV="1">
            <a:off x="2113848" y="5005583"/>
            <a:ext cx="772227" cy="397795"/>
          </a:xfrm>
          <a:prstGeom prst="straightConnector1">
            <a:avLst/>
          </a:prstGeom>
          <a:ln w="57150" cmpd="sng">
            <a:solidFill>
              <a:schemeClr val="accent4"/>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p:nvCxnSpPr>
        <p:spPr>
          <a:xfrm flipV="1">
            <a:off x="1872244" y="5092733"/>
            <a:ext cx="99431" cy="259127"/>
          </a:xfrm>
          <a:prstGeom prst="straightConnector1">
            <a:avLst/>
          </a:prstGeom>
          <a:ln w="57150" cmpd="sng">
            <a:solidFill>
              <a:schemeClr val="accent4"/>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00" name="Freihandform 99"/>
          <p:cNvSpPr/>
          <p:nvPr/>
        </p:nvSpPr>
        <p:spPr>
          <a:xfrm>
            <a:off x="1162810" y="4800600"/>
            <a:ext cx="370715" cy="581025"/>
          </a:xfrm>
          <a:custGeom>
            <a:avLst/>
            <a:gdLst>
              <a:gd name="connsiteX0" fmla="*/ 370715 w 370715"/>
              <a:gd name="connsiteY0" fmla="*/ 581025 h 581025"/>
              <a:gd name="connsiteX1" fmla="*/ 46865 w 370715"/>
              <a:gd name="connsiteY1" fmla="*/ 400050 h 581025"/>
              <a:gd name="connsiteX2" fmla="*/ 8765 w 370715"/>
              <a:gd name="connsiteY2" fmla="*/ 0 h 581025"/>
            </a:gdLst>
            <a:ahLst/>
            <a:cxnLst>
              <a:cxn ang="0">
                <a:pos x="connsiteX0" y="connsiteY0"/>
              </a:cxn>
              <a:cxn ang="0">
                <a:pos x="connsiteX1" y="connsiteY1"/>
              </a:cxn>
              <a:cxn ang="0">
                <a:pos x="connsiteX2" y="connsiteY2"/>
              </a:cxn>
            </a:cxnLst>
            <a:rect l="l" t="t" r="r" b="b"/>
            <a:pathLst>
              <a:path w="370715" h="581025">
                <a:moveTo>
                  <a:pt x="370715" y="581025"/>
                </a:moveTo>
                <a:cubicBezTo>
                  <a:pt x="238952" y="538956"/>
                  <a:pt x="107190" y="496887"/>
                  <a:pt x="46865" y="400050"/>
                </a:cubicBezTo>
                <a:cubicBezTo>
                  <a:pt x="-13460" y="303212"/>
                  <a:pt x="-2348" y="151606"/>
                  <a:pt x="8765" y="0"/>
                </a:cubicBezTo>
              </a:path>
            </a:pathLst>
          </a:custGeom>
          <a:noFill/>
          <a:ln w="57150" cmpd="sng">
            <a:solidFill>
              <a:srgbClr val="00B1EA"/>
            </a:solidFill>
            <a:prstDash val="solid"/>
            <a:headEnd type="none" w="sm"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feld 101"/>
          <p:cNvSpPr txBox="1"/>
          <p:nvPr/>
        </p:nvSpPr>
        <p:spPr>
          <a:xfrm>
            <a:off x="1704975" y="4619625"/>
            <a:ext cx="1209675"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solidFill>
                  <a:srgbClr val="00B1EA"/>
                </a:solidFill>
              </a:rPr>
              <a:t>Diffusion</a:t>
            </a:r>
            <a:endParaRPr lang="en-US" sz="2000" b="1" dirty="0" smtClean="0">
              <a:solidFill>
                <a:srgbClr val="00B1EA"/>
              </a:solidFill>
            </a:endParaRPr>
          </a:p>
        </p:txBody>
      </p:sp>
      <p:sp>
        <p:nvSpPr>
          <p:cNvPr id="111" name="Textfeld 110"/>
          <p:cNvSpPr txBox="1"/>
          <p:nvPr/>
        </p:nvSpPr>
        <p:spPr>
          <a:xfrm>
            <a:off x="8706806" y="6583323"/>
            <a:ext cx="2900014" cy="244554"/>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solidFill>
                  <a:srgbClr val="777777"/>
                </a:solidFill>
              </a:rPr>
              <a:t>*In standard configuration</a:t>
            </a:r>
            <a:endParaRPr lang="en-US" sz="800" dirty="0" smtClean="0">
              <a:solidFill>
                <a:srgbClr val="777777"/>
              </a:solidFill>
            </a:endParaRPr>
          </a:p>
        </p:txBody>
      </p:sp>
      <p:sp>
        <p:nvSpPr>
          <p:cNvPr id="112" name="Textfeld 111"/>
          <p:cNvSpPr txBox="1"/>
          <p:nvPr/>
        </p:nvSpPr>
        <p:spPr>
          <a:xfrm>
            <a:off x="4663437" y="1685309"/>
            <a:ext cx="2131951"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Without drifts</a:t>
            </a:r>
            <a:endParaRPr lang="en-US" sz="2000" b="1" dirty="0" smtClean="0"/>
          </a:p>
        </p:txBody>
      </p:sp>
      <p:sp>
        <p:nvSpPr>
          <p:cNvPr id="28" name="Textfeld 27"/>
          <p:cNvSpPr txBox="1"/>
          <p:nvPr/>
        </p:nvSpPr>
        <p:spPr>
          <a:xfrm rot="18895810">
            <a:off x="1012863" y="3219783"/>
            <a:ext cx="1293187" cy="294953"/>
          </a:xfrm>
          <a:prstGeom prst="rect">
            <a:avLst/>
          </a:prstGeom>
          <a:noFill/>
        </p:spPr>
        <p:txBody>
          <a:bodyPr wrap="square" lIns="0" tIns="0" rIns="0" bIns="0" rtlCol="0" anchor="t" anchorCtr="0">
            <a:spAutoFit/>
          </a:bodyPr>
          <a:lstStyle/>
          <a:p>
            <a:pPr algn="l">
              <a:lnSpc>
                <a:spcPts val="2300"/>
              </a:lnSpc>
              <a:spcBef>
                <a:spcPts val="1150"/>
              </a:spcBef>
            </a:pPr>
            <a:r>
              <a:rPr lang="en-US" sz="2000" dirty="0" smtClean="0">
                <a:solidFill>
                  <a:srgbClr val="EF7C00"/>
                </a:solidFill>
              </a:rPr>
              <a:t>Boundary</a:t>
            </a:r>
            <a:endParaRPr lang="en-US" sz="2000" dirty="0" smtClean="0">
              <a:solidFill>
                <a:srgbClr val="EF7C00"/>
              </a:solidFill>
            </a:endParaRPr>
          </a:p>
        </p:txBody>
      </p:sp>
    </p:spTree>
    <p:extLst>
      <p:ext uri="{BB962C8B-B14F-4D97-AF65-F5344CB8AC3E}">
        <p14:creationId xmlns:p14="http://schemas.microsoft.com/office/powerpoint/2010/main" val="3836961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Redistribution of trace densities by the </a:t>
            </a:r>
            <a:r>
              <a:rPr lang="en-US" sz="3000" dirty="0" err="1"/>
              <a:t>E</a:t>
            </a:r>
            <a:r>
              <a:rPr lang="en-US" sz="3000" b="0" dirty="0" err="1"/>
              <a:t>x</a:t>
            </a:r>
            <a:r>
              <a:rPr lang="en-US" sz="3000" dirty="0" err="1"/>
              <a:t>B</a:t>
            </a:r>
            <a:r>
              <a:rPr lang="en-US" sz="3000" dirty="0"/>
              <a:t> </a:t>
            </a:r>
            <a:r>
              <a:rPr lang="en-US" sz="3000" dirty="0" smtClean="0"/>
              <a:t>vortex</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21</a:t>
            </a:fld>
            <a:endParaRPr lang="de-DE" dirty="0"/>
          </a:p>
        </p:txBody>
      </p:sp>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7" y="700373"/>
            <a:ext cx="3522347" cy="5270686"/>
          </a:xfrm>
          <a:prstGeom prst="rect">
            <a:avLst/>
          </a:prstGeom>
        </p:spPr>
      </p:pic>
      <p:sp>
        <p:nvSpPr>
          <p:cNvPr id="18" name="Ellipse 17"/>
          <p:cNvSpPr/>
          <p:nvPr/>
        </p:nvSpPr>
        <p:spPr>
          <a:xfrm>
            <a:off x="1551873" y="5352980"/>
            <a:ext cx="561975" cy="171450"/>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0" name="Gerade Verbindung mit Pfeil 19"/>
          <p:cNvCxnSpPr/>
          <p:nvPr/>
        </p:nvCxnSpPr>
        <p:spPr>
          <a:xfrm flipV="1">
            <a:off x="1373188" y="5505450"/>
            <a:ext cx="398462" cy="876300"/>
          </a:xfrm>
          <a:prstGeom prst="straightConnector1">
            <a:avLst/>
          </a:prstGeom>
          <a:ln w="508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676400" y="5733975"/>
            <a:ext cx="1362075" cy="589905"/>
          </a:xfrm>
          <a:prstGeom prst="rect">
            <a:avLst/>
          </a:prstGeom>
          <a:noFill/>
        </p:spPr>
        <p:txBody>
          <a:bodyPr wrap="square" lIns="0" tIns="0" rIns="0" bIns="0" rtlCol="0" anchor="t" anchorCtr="0">
            <a:spAutoFit/>
          </a:bodyPr>
          <a:lstStyle/>
          <a:p>
            <a:pPr algn="l">
              <a:lnSpc>
                <a:spcPts val="2300"/>
              </a:lnSpc>
              <a:spcBef>
                <a:spcPts val="1150"/>
              </a:spcBef>
            </a:pPr>
            <a:r>
              <a:rPr lang="en-US" b="1" dirty="0" smtClean="0"/>
              <a:t>Impurity seeding</a:t>
            </a:r>
            <a:endParaRPr lang="en-US" b="1" dirty="0" smtClean="0"/>
          </a:p>
        </p:txBody>
      </p:sp>
      <p:sp>
        <p:nvSpPr>
          <p:cNvPr id="29" name="Freihandform 28"/>
          <p:cNvSpPr/>
          <p:nvPr/>
        </p:nvSpPr>
        <p:spPr>
          <a:xfrm>
            <a:off x="8127206" y="3190875"/>
            <a:ext cx="78582" cy="2381"/>
          </a:xfrm>
          <a:custGeom>
            <a:avLst/>
            <a:gdLst>
              <a:gd name="connsiteX0" fmla="*/ 0 w 78582"/>
              <a:gd name="connsiteY0" fmla="*/ 0 h 2381"/>
              <a:gd name="connsiteX1" fmla="*/ 78582 w 78582"/>
              <a:gd name="connsiteY1" fmla="*/ 2381 h 2381"/>
            </a:gdLst>
            <a:ahLst/>
            <a:cxnLst>
              <a:cxn ang="0">
                <a:pos x="connsiteX0" y="connsiteY0"/>
              </a:cxn>
              <a:cxn ang="0">
                <a:pos x="connsiteX1" y="connsiteY1"/>
              </a:cxn>
            </a:cxnLst>
            <a:rect l="l" t="t" r="r" b="b"/>
            <a:pathLst>
              <a:path w="78582" h="2381">
                <a:moveTo>
                  <a:pt x="0" y="0"/>
                </a:moveTo>
                <a:lnTo>
                  <a:pt x="78582" y="2381"/>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ihandform 43"/>
          <p:cNvSpPr/>
          <p:nvPr/>
        </p:nvSpPr>
        <p:spPr>
          <a:xfrm>
            <a:off x="7217569" y="6431756"/>
            <a:ext cx="273844" cy="47625"/>
          </a:xfrm>
          <a:custGeom>
            <a:avLst/>
            <a:gdLst>
              <a:gd name="connsiteX0" fmla="*/ 0 w 273844"/>
              <a:gd name="connsiteY0" fmla="*/ 47625 h 47625"/>
              <a:gd name="connsiteX1" fmla="*/ 242887 w 273844"/>
              <a:gd name="connsiteY1" fmla="*/ 0 h 47625"/>
              <a:gd name="connsiteX2" fmla="*/ 273844 w 273844"/>
              <a:gd name="connsiteY2" fmla="*/ 0 h 47625"/>
            </a:gdLst>
            <a:ahLst/>
            <a:cxnLst>
              <a:cxn ang="0">
                <a:pos x="connsiteX0" y="connsiteY0"/>
              </a:cxn>
              <a:cxn ang="0">
                <a:pos x="connsiteX1" y="connsiteY1"/>
              </a:cxn>
              <a:cxn ang="0">
                <a:pos x="connsiteX2" y="connsiteY2"/>
              </a:cxn>
            </a:cxnLst>
            <a:rect l="l" t="t" r="r" b="b"/>
            <a:pathLst>
              <a:path w="273844" h="47625">
                <a:moveTo>
                  <a:pt x="0" y="47625"/>
                </a:moveTo>
                <a:lnTo>
                  <a:pt x="242887" y="0"/>
                </a:lnTo>
                <a:lnTo>
                  <a:pt x="273844"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ihandform 44"/>
          <p:cNvSpPr/>
          <p:nvPr/>
        </p:nvSpPr>
        <p:spPr>
          <a:xfrm>
            <a:off x="7188200" y="4410075"/>
            <a:ext cx="1152525" cy="2054225"/>
          </a:xfrm>
          <a:custGeom>
            <a:avLst/>
            <a:gdLst>
              <a:gd name="connsiteX0" fmla="*/ 0 w 1152525"/>
              <a:gd name="connsiteY0" fmla="*/ 2054225 h 2054225"/>
              <a:gd name="connsiteX1" fmla="*/ 187325 w 1152525"/>
              <a:gd name="connsiteY1" fmla="*/ 2032000 h 2054225"/>
              <a:gd name="connsiteX2" fmla="*/ 381000 w 1152525"/>
              <a:gd name="connsiteY2" fmla="*/ 1978025 h 2054225"/>
              <a:gd name="connsiteX3" fmla="*/ 638175 w 1152525"/>
              <a:gd name="connsiteY3" fmla="*/ 1828800 h 2054225"/>
              <a:gd name="connsiteX4" fmla="*/ 860425 w 1152525"/>
              <a:gd name="connsiteY4" fmla="*/ 1543050 h 2054225"/>
              <a:gd name="connsiteX5" fmla="*/ 984250 w 1152525"/>
              <a:gd name="connsiteY5" fmla="*/ 1311275 h 2054225"/>
              <a:gd name="connsiteX6" fmla="*/ 1146175 w 1152525"/>
              <a:gd name="connsiteY6" fmla="*/ 968375 h 2054225"/>
              <a:gd name="connsiteX7" fmla="*/ 1152525 w 1152525"/>
              <a:gd name="connsiteY7" fmla="*/ 581025 h 2054225"/>
              <a:gd name="connsiteX8" fmla="*/ 1152525 w 1152525"/>
              <a:gd name="connsiteY8" fmla="*/ 552450 h 2054225"/>
              <a:gd name="connsiteX9" fmla="*/ 1108075 w 1152525"/>
              <a:gd name="connsiteY9" fmla="*/ 225425 h 2054225"/>
              <a:gd name="connsiteX10" fmla="*/ 1012825 w 1152525"/>
              <a:gd name="connsiteY10" fmla="*/ 0 h 205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2054225">
                <a:moveTo>
                  <a:pt x="0" y="2054225"/>
                </a:moveTo>
                <a:lnTo>
                  <a:pt x="187325" y="2032000"/>
                </a:lnTo>
                <a:lnTo>
                  <a:pt x="381000" y="1978025"/>
                </a:lnTo>
                <a:lnTo>
                  <a:pt x="638175" y="1828800"/>
                </a:lnTo>
                <a:lnTo>
                  <a:pt x="860425" y="1543050"/>
                </a:lnTo>
                <a:lnTo>
                  <a:pt x="984250" y="1311275"/>
                </a:lnTo>
                <a:lnTo>
                  <a:pt x="1146175" y="968375"/>
                </a:lnTo>
                <a:lnTo>
                  <a:pt x="1152525" y="581025"/>
                </a:lnTo>
                <a:lnTo>
                  <a:pt x="1152525" y="552450"/>
                </a:lnTo>
                <a:lnTo>
                  <a:pt x="1108075" y="225425"/>
                </a:lnTo>
                <a:lnTo>
                  <a:pt x="1012825"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ihandform 61"/>
          <p:cNvSpPr/>
          <p:nvPr/>
        </p:nvSpPr>
        <p:spPr>
          <a:xfrm>
            <a:off x="7216775" y="6378575"/>
            <a:ext cx="450850" cy="101600"/>
          </a:xfrm>
          <a:custGeom>
            <a:avLst/>
            <a:gdLst>
              <a:gd name="connsiteX0" fmla="*/ 0 w 450850"/>
              <a:gd name="connsiteY0" fmla="*/ 101600 h 101600"/>
              <a:gd name="connsiteX1" fmla="*/ 450850 w 450850"/>
              <a:gd name="connsiteY1" fmla="*/ 0 h 101600"/>
            </a:gdLst>
            <a:ahLst/>
            <a:cxnLst>
              <a:cxn ang="0">
                <a:pos x="connsiteX0" y="connsiteY0"/>
              </a:cxn>
              <a:cxn ang="0">
                <a:pos x="connsiteX1" y="connsiteY1"/>
              </a:cxn>
            </a:cxnLst>
            <a:rect l="l" t="t" r="r" b="b"/>
            <a:pathLst>
              <a:path w="450850" h="101600">
                <a:moveTo>
                  <a:pt x="0" y="101600"/>
                </a:moveTo>
                <a:cubicBezTo>
                  <a:pt x="165364" y="83608"/>
                  <a:pt x="330729" y="65617"/>
                  <a:pt x="450850" y="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2" name="Gruppieren 71"/>
          <p:cNvGrpSpPr>
            <a:grpSpLocks noChangeAspect="1"/>
          </p:cNvGrpSpPr>
          <p:nvPr/>
        </p:nvGrpSpPr>
        <p:grpSpPr>
          <a:xfrm>
            <a:off x="7070820" y="720000"/>
            <a:ext cx="2016000" cy="3016654"/>
            <a:chOff x="4320000" y="740065"/>
            <a:chExt cx="2106929" cy="3152716"/>
          </a:xfrm>
        </p:grpSpPr>
        <p:pic>
          <p:nvPicPr>
            <p:cNvPr id="22" name="Grafik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0" y="740065"/>
              <a:ext cx="2106929" cy="3152716"/>
            </a:xfrm>
            <a:prstGeom prst="rect">
              <a:avLst/>
            </a:prstGeom>
          </p:spPr>
        </p:pic>
        <p:sp>
          <p:nvSpPr>
            <p:cNvPr id="67" name="Freihandform 66"/>
            <p:cNvSpPr/>
            <p:nvPr/>
          </p:nvSpPr>
          <p:spPr>
            <a:xfrm>
              <a:off x="4672013" y="3383221"/>
              <a:ext cx="890587" cy="263295"/>
            </a:xfrm>
            <a:custGeom>
              <a:avLst/>
              <a:gdLst>
                <a:gd name="connsiteX0" fmla="*/ 823912 w 890587"/>
                <a:gd name="connsiteY0" fmla="*/ 10060 h 263295"/>
                <a:gd name="connsiteX1" fmla="*/ 657225 w 890587"/>
                <a:gd name="connsiteY1" fmla="*/ 81498 h 263295"/>
                <a:gd name="connsiteX2" fmla="*/ 504825 w 890587"/>
                <a:gd name="connsiteY2" fmla="*/ 110073 h 263295"/>
                <a:gd name="connsiteX3" fmla="*/ 364331 w 890587"/>
                <a:gd name="connsiteY3" fmla="*/ 114835 h 263295"/>
                <a:gd name="connsiteX4" fmla="*/ 216693 w 890587"/>
                <a:gd name="connsiteY4" fmla="*/ 91023 h 263295"/>
                <a:gd name="connsiteX5" fmla="*/ 59531 w 890587"/>
                <a:gd name="connsiteY5" fmla="*/ 26729 h 263295"/>
                <a:gd name="connsiteX6" fmla="*/ 0 w 890587"/>
                <a:gd name="connsiteY6" fmla="*/ 93404 h 263295"/>
                <a:gd name="connsiteX7" fmla="*/ 59531 w 890587"/>
                <a:gd name="connsiteY7" fmla="*/ 174367 h 263295"/>
                <a:gd name="connsiteX8" fmla="*/ 247650 w 890587"/>
                <a:gd name="connsiteY8" fmla="*/ 202942 h 263295"/>
                <a:gd name="connsiteX9" fmla="*/ 419100 w 890587"/>
                <a:gd name="connsiteY9" fmla="*/ 257710 h 263295"/>
                <a:gd name="connsiteX10" fmla="*/ 528637 w 890587"/>
                <a:gd name="connsiteY10" fmla="*/ 257710 h 263295"/>
                <a:gd name="connsiteX11" fmla="*/ 616743 w 890587"/>
                <a:gd name="connsiteY11" fmla="*/ 224373 h 263295"/>
                <a:gd name="connsiteX12" fmla="*/ 750093 w 890587"/>
                <a:gd name="connsiteY12" fmla="*/ 157698 h 263295"/>
                <a:gd name="connsiteX13" fmla="*/ 881062 w 890587"/>
                <a:gd name="connsiteY13" fmla="*/ 45779 h 263295"/>
                <a:gd name="connsiteX14" fmla="*/ 876300 w 890587"/>
                <a:gd name="connsiteY14" fmla="*/ 5298 h 263295"/>
                <a:gd name="connsiteX15" fmla="*/ 823912 w 890587"/>
                <a:gd name="connsiteY15" fmla="*/ 10060 h 2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0587" h="263295">
                  <a:moveTo>
                    <a:pt x="823912" y="10060"/>
                  </a:moveTo>
                  <a:cubicBezTo>
                    <a:pt x="787399" y="22760"/>
                    <a:pt x="710406" y="64829"/>
                    <a:pt x="657225" y="81498"/>
                  </a:cubicBezTo>
                  <a:cubicBezTo>
                    <a:pt x="604044" y="98167"/>
                    <a:pt x="553641" y="104517"/>
                    <a:pt x="504825" y="110073"/>
                  </a:cubicBezTo>
                  <a:cubicBezTo>
                    <a:pt x="456009" y="115629"/>
                    <a:pt x="412353" y="118010"/>
                    <a:pt x="364331" y="114835"/>
                  </a:cubicBezTo>
                  <a:cubicBezTo>
                    <a:pt x="316309" y="111660"/>
                    <a:pt x="267493" y="105707"/>
                    <a:pt x="216693" y="91023"/>
                  </a:cubicBezTo>
                  <a:cubicBezTo>
                    <a:pt x="165893" y="76339"/>
                    <a:pt x="95646" y="26332"/>
                    <a:pt x="59531" y="26729"/>
                  </a:cubicBezTo>
                  <a:cubicBezTo>
                    <a:pt x="23416" y="27126"/>
                    <a:pt x="0" y="68798"/>
                    <a:pt x="0" y="93404"/>
                  </a:cubicBezTo>
                  <a:cubicBezTo>
                    <a:pt x="0" y="118010"/>
                    <a:pt x="18256" y="156111"/>
                    <a:pt x="59531" y="174367"/>
                  </a:cubicBezTo>
                  <a:cubicBezTo>
                    <a:pt x="100806" y="192623"/>
                    <a:pt x="187722" y="189052"/>
                    <a:pt x="247650" y="202942"/>
                  </a:cubicBezTo>
                  <a:cubicBezTo>
                    <a:pt x="307578" y="216833"/>
                    <a:pt x="372269" y="248582"/>
                    <a:pt x="419100" y="257710"/>
                  </a:cubicBezTo>
                  <a:cubicBezTo>
                    <a:pt x="465931" y="266838"/>
                    <a:pt x="495697" y="263266"/>
                    <a:pt x="528637" y="257710"/>
                  </a:cubicBezTo>
                  <a:cubicBezTo>
                    <a:pt x="561577" y="252154"/>
                    <a:pt x="579834" y="241042"/>
                    <a:pt x="616743" y="224373"/>
                  </a:cubicBezTo>
                  <a:cubicBezTo>
                    <a:pt x="653652" y="207704"/>
                    <a:pt x="706040" y="187464"/>
                    <a:pt x="750093" y="157698"/>
                  </a:cubicBezTo>
                  <a:cubicBezTo>
                    <a:pt x="794146" y="127932"/>
                    <a:pt x="860027" y="71179"/>
                    <a:pt x="881062" y="45779"/>
                  </a:cubicBezTo>
                  <a:cubicBezTo>
                    <a:pt x="902097" y="20379"/>
                    <a:pt x="882650" y="12839"/>
                    <a:pt x="876300" y="5298"/>
                  </a:cubicBezTo>
                  <a:cubicBezTo>
                    <a:pt x="869950" y="-2243"/>
                    <a:pt x="860425" y="-2640"/>
                    <a:pt x="823912" y="10060"/>
                  </a:cubicBezTo>
                  <a:close/>
                </a:path>
              </a:pathLst>
            </a:custGeom>
            <a:solidFill>
              <a:srgbClr val="FF0000">
                <a:alpha val="7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69" name="Freihandform 68"/>
          <p:cNvSpPr/>
          <p:nvPr/>
        </p:nvSpPr>
        <p:spPr>
          <a:xfrm>
            <a:off x="7108208" y="2903166"/>
            <a:ext cx="176257" cy="154588"/>
          </a:xfrm>
          <a:custGeom>
            <a:avLst/>
            <a:gdLst>
              <a:gd name="connsiteX0" fmla="*/ 154605 w 176257"/>
              <a:gd name="connsiteY0" fmla="*/ 106734 h 154588"/>
              <a:gd name="connsiteX1" fmla="*/ 176036 w 176257"/>
              <a:gd name="connsiteY1" fmla="*/ 13865 h 154588"/>
              <a:gd name="connsiteX2" fmla="*/ 142698 w 176257"/>
              <a:gd name="connsiteY2" fmla="*/ 1959 h 154588"/>
              <a:gd name="connsiteX3" fmla="*/ 87930 w 176257"/>
              <a:gd name="connsiteY3" fmla="*/ 1959 h 154588"/>
              <a:gd name="connsiteX4" fmla="*/ 35542 w 176257"/>
              <a:gd name="connsiteY4" fmla="*/ 21009 h 154588"/>
              <a:gd name="connsiteX5" fmla="*/ 33161 w 176257"/>
              <a:gd name="connsiteY5" fmla="*/ 92447 h 154588"/>
              <a:gd name="connsiteX6" fmla="*/ 9348 w 176257"/>
              <a:gd name="connsiteY6" fmla="*/ 149597 h 15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57" h="154588">
                <a:moveTo>
                  <a:pt x="154605" y="106734"/>
                </a:moveTo>
                <a:cubicBezTo>
                  <a:pt x="166313" y="69030"/>
                  <a:pt x="178021" y="31327"/>
                  <a:pt x="176036" y="13865"/>
                </a:cubicBezTo>
                <a:cubicBezTo>
                  <a:pt x="174052" y="-3598"/>
                  <a:pt x="157382" y="3943"/>
                  <a:pt x="142698" y="1959"/>
                </a:cubicBezTo>
                <a:cubicBezTo>
                  <a:pt x="128014" y="-25"/>
                  <a:pt x="105789" y="-1216"/>
                  <a:pt x="87930" y="1959"/>
                </a:cubicBezTo>
                <a:cubicBezTo>
                  <a:pt x="70071" y="5134"/>
                  <a:pt x="44670" y="5928"/>
                  <a:pt x="35542" y="21009"/>
                </a:cubicBezTo>
                <a:cubicBezTo>
                  <a:pt x="26414" y="36090"/>
                  <a:pt x="37527" y="71016"/>
                  <a:pt x="33161" y="92447"/>
                </a:cubicBezTo>
                <a:cubicBezTo>
                  <a:pt x="28795" y="113878"/>
                  <a:pt x="-20021" y="171822"/>
                  <a:pt x="9348" y="149597"/>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1" name="Gruppieren 70"/>
          <p:cNvGrpSpPr>
            <a:grpSpLocks noChangeAspect="1"/>
          </p:cNvGrpSpPr>
          <p:nvPr/>
        </p:nvGrpSpPr>
        <p:grpSpPr>
          <a:xfrm>
            <a:off x="9590820" y="720000"/>
            <a:ext cx="2016000" cy="3016654"/>
            <a:chOff x="6707504" y="740065"/>
            <a:chExt cx="2106929" cy="3152716"/>
          </a:xfrm>
        </p:grpSpPr>
        <p:pic>
          <p:nvPicPr>
            <p:cNvPr id="27" name="Grafik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504" y="740065"/>
              <a:ext cx="2106929" cy="3152716"/>
            </a:xfrm>
            <a:prstGeom prst="rect">
              <a:avLst/>
            </a:prstGeom>
          </p:spPr>
        </p:pic>
        <p:sp>
          <p:nvSpPr>
            <p:cNvPr id="70" name="Freihandform 69"/>
            <p:cNvSpPr/>
            <p:nvPr/>
          </p:nvSpPr>
          <p:spPr>
            <a:xfrm>
              <a:off x="6966319" y="2957471"/>
              <a:ext cx="1189825" cy="693324"/>
            </a:xfrm>
            <a:custGeom>
              <a:avLst/>
              <a:gdLst>
                <a:gd name="connsiteX0" fmla="*/ 291731 w 1189825"/>
                <a:gd name="connsiteY0" fmla="*/ 33379 h 693324"/>
                <a:gd name="connsiteX1" fmla="*/ 246487 w 1189825"/>
                <a:gd name="connsiteY1" fmla="*/ 42 h 693324"/>
                <a:gd name="connsiteX2" fmla="*/ 175050 w 1189825"/>
                <a:gd name="connsiteY2" fmla="*/ 38142 h 693324"/>
                <a:gd name="connsiteX3" fmla="*/ 134569 w 1189825"/>
                <a:gd name="connsiteY3" fmla="*/ 185779 h 693324"/>
                <a:gd name="connsiteX4" fmla="*/ 110756 w 1189825"/>
                <a:gd name="connsiteY4" fmla="*/ 250073 h 693324"/>
                <a:gd name="connsiteX5" fmla="*/ 44081 w 1189825"/>
                <a:gd name="connsiteY5" fmla="*/ 283410 h 693324"/>
                <a:gd name="connsiteX6" fmla="*/ 3600 w 1189825"/>
                <a:gd name="connsiteY6" fmla="*/ 328654 h 693324"/>
                <a:gd name="connsiteX7" fmla="*/ 3600 w 1189825"/>
                <a:gd name="connsiteY7" fmla="*/ 383423 h 693324"/>
                <a:gd name="connsiteX8" fmla="*/ 17887 w 1189825"/>
                <a:gd name="connsiteY8" fmla="*/ 452479 h 693324"/>
                <a:gd name="connsiteX9" fmla="*/ 63131 w 1189825"/>
                <a:gd name="connsiteY9" fmla="*/ 509629 h 693324"/>
                <a:gd name="connsiteX10" fmla="*/ 91706 w 1189825"/>
                <a:gd name="connsiteY10" fmla="*/ 550110 h 693324"/>
                <a:gd name="connsiteX11" fmla="*/ 105994 w 1189825"/>
                <a:gd name="connsiteY11" fmla="*/ 576304 h 693324"/>
                <a:gd name="connsiteX12" fmla="*/ 639394 w 1189825"/>
                <a:gd name="connsiteY12" fmla="*/ 692985 h 693324"/>
                <a:gd name="connsiteX13" fmla="*/ 770362 w 1189825"/>
                <a:gd name="connsiteY13" fmla="*/ 607260 h 693324"/>
                <a:gd name="connsiteX14" fmla="*/ 1006106 w 1189825"/>
                <a:gd name="connsiteY14" fmla="*/ 476292 h 693324"/>
                <a:gd name="connsiteX15" fmla="*/ 1139456 w 1189825"/>
                <a:gd name="connsiteY15" fmla="*/ 354848 h 693324"/>
                <a:gd name="connsiteX16" fmla="*/ 1160887 w 1189825"/>
                <a:gd name="connsiteY16" fmla="*/ 331035 h 693324"/>
                <a:gd name="connsiteX17" fmla="*/ 1125169 w 1189825"/>
                <a:gd name="connsiteY17" fmla="*/ 264360 h 693324"/>
                <a:gd name="connsiteX18" fmla="*/ 1189462 w 1189825"/>
                <a:gd name="connsiteY18" fmla="*/ 173873 h 693324"/>
                <a:gd name="connsiteX19" fmla="*/ 1144219 w 1189825"/>
                <a:gd name="connsiteY19" fmla="*/ 123867 h 693324"/>
                <a:gd name="connsiteX20" fmla="*/ 1006106 w 1189825"/>
                <a:gd name="connsiteY20" fmla="*/ 259598 h 693324"/>
                <a:gd name="connsiteX21" fmla="*/ 789412 w 1189825"/>
                <a:gd name="connsiteY21" fmla="*/ 390567 h 693324"/>
                <a:gd name="connsiteX22" fmla="*/ 658444 w 1189825"/>
                <a:gd name="connsiteY22" fmla="*/ 426285 h 693324"/>
                <a:gd name="connsiteX23" fmla="*/ 486994 w 1189825"/>
                <a:gd name="connsiteY23" fmla="*/ 428667 h 693324"/>
                <a:gd name="connsiteX24" fmla="*/ 348881 w 1189825"/>
                <a:gd name="connsiteY24" fmla="*/ 378660 h 693324"/>
                <a:gd name="connsiteX25" fmla="*/ 270300 w 1189825"/>
                <a:gd name="connsiteY25" fmla="*/ 264360 h 693324"/>
                <a:gd name="connsiteX26" fmla="*/ 260775 w 1189825"/>
                <a:gd name="connsiteY26" fmla="*/ 142917 h 693324"/>
                <a:gd name="connsiteX27" fmla="*/ 291731 w 1189825"/>
                <a:gd name="connsiteY27" fmla="*/ 33379 h 6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9825" h="693324">
                  <a:moveTo>
                    <a:pt x="291731" y="33379"/>
                  </a:moveTo>
                  <a:cubicBezTo>
                    <a:pt x="289350" y="9566"/>
                    <a:pt x="265934" y="-752"/>
                    <a:pt x="246487" y="42"/>
                  </a:cubicBezTo>
                  <a:cubicBezTo>
                    <a:pt x="227040" y="836"/>
                    <a:pt x="193703" y="7186"/>
                    <a:pt x="175050" y="38142"/>
                  </a:cubicBezTo>
                  <a:cubicBezTo>
                    <a:pt x="156397" y="69098"/>
                    <a:pt x="145285" y="150457"/>
                    <a:pt x="134569" y="185779"/>
                  </a:cubicBezTo>
                  <a:cubicBezTo>
                    <a:pt x="123853" y="221101"/>
                    <a:pt x="125837" y="233801"/>
                    <a:pt x="110756" y="250073"/>
                  </a:cubicBezTo>
                  <a:cubicBezTo>
                    <a:pt x="95675" y="266345"/>
                    <a:pt x="61940" y="270313"/>
                    <a:pt x="44081" y="283410"/>
                  </a:cubicBezTo>
                  <a:cubicBezTo>
                    <a:pt x="26222" y="296507"/>
                    <a:pt x="10347" y="311985"/>
                    <a:pt x="3600" y="328654"/>
                  </a:cubicBezTo>
                  <a:cubicBezTo>
                    <a:pt x="-3147" y="345323"/>
                    <a:pt x="1219" y="362786"/>
                    <a:pt x="3600" y="383423"/>
                  </a:cubicBezTo>
                  <a:cubicBezTo>
                    <a:pt x="5981" y="404061"/>
                    <a:pt x="7965" y="431445"/>
                    <a:pt x="17887" y="452479"/>
                  </a:cubicBezTo>
                  <a:cubicBezTo>
                    <a:pt x="27809" y="473513"/>
                    <a:pt x="50828" y="493357"/>
                    <a:pt x="63131" y="509629"/>
                  </a:cubicBezTo>
                  <a:cubicBezTo>
                    <a:pt x="75434" y="525901"/>
                    <a:pt x="84562" y="538998"/>
                    <a:pt x="91706" y="550110"/>
                  </a:cubicBezTo>
                  <a:cubicBezTo>
                    <a:pt x="98850" y="561222"/>
                    <a:pt x="14713" y="552492"/>
                    <a:pt x="105994" y="576304"/>
                  </a:cubicBezTo>
                  <a:cubicBezTo>
                    <a:pt x="197275" y="600116"/>
                    <a:pt x="528666" y="687826"/>
                    <a:pt x="639394" y="692985"/>
                  </a:cubicBezTo>
                  <a:cubicBezTo>
                    <a:pt x="750122" y="698144"/>
                    <a:pt x="709243" y="643375"/>
                    <a:pt x="770362" y="607260"/>
                  </a:cubicBezTo>
                  <a:cubicBezTo>
                    <a:pt x="831481" y="571145"/>
                    <a:pt x="944590" y="518361"/>
                    <a:pt x="1006106" y="476292"/>
                  </a:cubicBezTo>
                  <a:cubicBezTo>
                    <a:pt x="1067622" y="434223"/>
                    <a:pt x="1113659" y="379057"/>
                    <a:pt x="1139456" y="354848"/>
                  </a:cubicBezTo>
                  <a:cubicBezTo>
                    <a:pt x="1165253" y="330639"/>
                    <a:pt x="1163268" y="346116"/>
                    <a:pt x="1160887" y="331035"/>
                  </a:cubicBezTo>
                  <a:cubicBezTo>
                    <a:pt x="1158506" y="315954"/>
                    <a:pt x="1120407" y="290554"/>
                    <a:pt x="1125169" y="264360"/>
                  </a:cubicBezTo>
                  <a:cubicBezTo>
                    <a:pt x="1129931" y="238166"/>
                    <a:pt x="1186287" y="197289"/>
                    <a:pt x="1189462" y="173873"/>
                  </a:cubicBezTo>
                  <a:cubicBezTo>
                    <a:pt x="1192637" y="150458"/>
                    <a:pt x="1174778" y="109580"/>
                    <a:pt x="1144219" y="123867"/>
                  </a:cubicBezTo>
                  <a:cubicBezTo>
                    <a:pt x="1113660" y="138154"/>
                    <a:pt x="1065240" y="215148"/>
                    <a:pt x="1006106" y="259598"/>
                  </a:cubicBezTo>
                  <a:cubicBezTo>
                    <a:pt x="946972" y="304048"/>
                    <a:pt x="847356" y="362786"/>
                    <a:pt x="789412" y="390567"/>
                  </a:cubicBezTo>
                  <a:cubicBezTo>
                    <a:pt x="731468" y="418348"/>
                    <a:pt x="708847" y="419935"/>
                    <a:pt x="658444" y="426285"/>
                  </a:cubicBezTo>
                  <a:cubicBezTo>
                    <a:pt x="608041" y="432635"/>
                    <a:pt x="538588" y="436604"/>
                    <a:pt x="486994" y="428667"/>
                  </a:cubicBezTo>
                  <a:cubicBezTo>
                    <a:pt x="435400" y="420730"/>
                    <a:pt x="384997" y="406045"/>
                    <a:pt x="348881" y="378660"/>
                  </a:cubicBezTo>
                  <a:cubicBezTo>
                    <a:pt x="312765" y="351275"/>
                    <a:pt x="284984" y="303650"/>
                    <a:pt x="270300" y="264360"/>
                  </a:cubicBezTo>
                  <a:cubicBezTo>
                    <a:pt x="255616" y="225070"/>
                    <a:pt x="256806" y="182605"/>
                    <a:pt x="260775" y="142917"/>
                  </a:cubicBezTo>
                  <a:cubicBezTo>
                    <a:pt x="264744" y="103230"/>
                    <a:pt x="294112" y="57192"/>
                    <a:pt x="291731" y="33379"/>
                  </a:cubicBezTo>
                  <a:close/>
                </a:path>
              </a:pathLst>
            </a:custGeom>
            <a:solidFill>
              <a:srgbClr val="FF00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75" name="Pfeil nach rechts 74"/>
          <p:cNvSpPr/>
          <p:nvPr/>
        </p:nvSpPr>
        <p:spPr>
          <a:xfrm>
            <a:off x="4674375" y="1989000"/>
            <a:ext cx="1620000" cy="54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79" name="Textfeld 78"/>
          <p:cNvSpPr txBox="1"/>
          <p:nvPr/>
        </p:nvSpPr>
        <p:spPr>
          <a:xfrm>
            <a:off x="167639" y="885826"/>
            <a:ext cx="2546986" cy="1628651"/>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b="1" dirty="0" smtClean="0"/>
              <a:t>Islands are topologically separated*</a:t>
            </a:r>
          </a:p>
          <a:p>
            <a:pPr marL="180000" indent="-180000" algn="l">
              <a:lnSpc>
                <a:spcPts val="2300"/>
              </a:lnSpc>
              <a:spcBef>
                <a:spcPts val="1150"/>
              </a:spcBef>
              <a:buFont typeface="Arial" panose="020B0604020202020204" pitchFamily="34" charset="0"/>
              <a:buChar char="•"/>
            </a:pPr>
            <a:r>
              <a:rPr lang="en-US" sz="1600" b="1" dirty="0" smtClean="0">
                <a:solidFill>
                  <a:srgbClr val="00B1EA"/>
                </a:solidFill>
              </a:rPr>
              <a:t>Cross-field transport </a:t>
            </a:r>
            <a:r>
              <a:rPr lang="en-US" sz="1600" b="1" dirty="0" smtClean="0"/>
              <a:t>required to exchange particles</a:t>
            </a:r>
            <a:endParaRPr lang="en-US" sz="1600" b="1" dirty="0" smtClean="0"/>
          </a:p>
        </p:txBody>
      </p:sp>
      <p:sp>
        <p:nvSpPr>
          <p:cNvPr id="98" name="Freihandform 97"/>
          <p:cNvSpPr/>
          <p:nvPr/>
        </p:nvSpPr>
        <p:spPr>
          <a:xfrm>
            <a:off x="4886325" y="5007465"/>
            <a:ext cx="1466850" cy="164610"/>
          </a:xfrm>
          <a:custGeom>
            <a:avLst/>
            <a:gdLst>
              <a:gd name="connsiteX0" fmla="*/ 0 w 1466850"/>
              <a:gd name="connsiteY0" fmla="*/ 78885 h 164610"/>
              <a:gd name="connsiteX1" fmla="*/ 1266825 w 1466850"/>
              <a:gd name="connsiteY1" fmla="*/ 2685 h 164610"/>
              <a:gd name="connsiteX2" fmla="*/ 1466850 w 1466850"/>
              <a:gd name="connsiteY2" fmla="*/ 164610 h 164610"/>
            </a:gdLst>
            <a:ahLst/>
            <a:cxnLst>
              <a:cxn ang="0">
                <a:pos x="connsiteX0" y="connsiteY0"/>
              </a:cxn>
              <a:cxn ang="0">
                <a:pos x="connsiteX1" y="connsiteY1"/>
              </a:cxn>
              <a:cxn ang="0">
                <a:pos x="connsiteX2" y="connsiteY2"/>
              </a:cxn>
            </a:cxnLst>
            <a:rect l="l" t="t" r="r" b="b"/>
            <a:pathLst>
              <a:path w="1466850" h="164610">
                <a:moveTo>
                  <a:pt x="0" y="78885"/>
                </a:moveTo>
                <a:cubicBezTo>
                  <a:pt x="511175" y="33641"/>
                  <a:pt x="1022350" y="-11602"/>
                  <a:pt x="1266825" y="2685"/>
                </a:cubicBezTo>
                <a:cubicBezTo>
                  <a:pt x="1511300" y="16972"/>
                  <a:pt x="1420813" y="74122"/>
                  <a:pt x="1466850" y="16461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feld 101"/>
          <p:cNvSpPr txBox="1"/>
          <p:nvPr/>
        </p:nvSpPr>
        <p:spPr>
          <a:xfrm>
            <a:off x="2751900" y="3205641"/>
            <a:ext cx="1209675"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err="1" smtClean="0">
                <a:solidFill>
                  <a:srgbClr val="00B1EA"/>
                </a:solidFill>
              </a:rPr>
              <a:t>E</a:t>
            </a:r>
            <a:r>
              <a:rPr lang="en-US" sz="2000" dirty="0" err="1" smtClean="0">
                <a:solidFill>
                  <a:srgbClr val="00B1EA"/>
                </a:solidFill>
              </a:rPr>
              <a:t>x</a:t>
            </a:r>
            <a:r>
              <a:rPr lang="en-US" sz="2000" b="1" dirty="0" err="1" smtClean="0">
                <a:solidFill>
                  <a:srgbClr val="00B1EA"/>
                </a:solidFill>
              </a:rPr>
              <a:t>B</a:t>
            </a:r>
            <a:endParaRPr lang="en-US" sz="2000" b="1" dirty="0" smtClean="0">
              <a:solidFill>
                <a:srgbClr val="00B1EA"/>
              </a:solidFill>
            </a:endParaRPr>
          </a:p>
        </p:txBody>
      </p:sp>
      <p:grpSp>
        <p:nvGrpSpPr>
          <p:cNvPr id="104" name="Gruppieren 103"/>
          <p:cNvGrpSpPr>
            <a:grpSpLocks noChangeAspect="1"/>
          </p:cNvGrpSpPr>
          <p:nvPr/>
        </p:nvGrpSpPr>
        <p:grpSpPr>
          <a:xfrm>
            <a:off x="7070820" y="3600000"/>
            <a:ext cx="2016000" cy="3016654"/>
            <a:chOff x="4320000" y="3650833"/>
            <a:chExt cx="2106929" cy="3152716"/>
          </a:xfrm>
        </p:grpSpPr>
        <p:pic>
          <p:nvPicPr>
            <p:cNvPr id="105" name="Grafik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0" y="3650833"/>
              <a:ext cx="2106929" cy="3152716"/>
            </a:xfrm>
            <a:prstGeom prst="rect">
              <a:avLst/>
            </a:prstGeom>
          </p:spPr>
        </p:pic>
        <p:sp>
          <p:nvSpPr>
            <p:cNvPr id="106" name="Freihandform 105"/>
            <p:cNvSpPr/>
            <p:nvPr/>
          </p:nvSpPr>
          <p:spPr>
            <a:xfrm>
              <a:off x="4906226" y="5368411"/>
              <a:ext cx="1300102" cy="1150057"/>
            </a:xfrm>
            <a:custGeom>
              <a:avLst/>
              <a:gdLst>
                <a:gd name="connsiteX0" fmla="*/ 275374 w 1300102"/>
                <a:gd name="connsiteY0" fmla="*/ 1141927 h 1150057"/>
                <a:gd name="connsiteX1" fmla="*/ 613512 w 1300102"/>
                <a:gd name="connsiteY1" fmla="*/ 989527 h 1150057"/>
                <a:gd name="connsiteX2" fmla="*/ 1020705 w 1300102"/>
                <a:gd name="connsiteY2" fmla="*/ 582333 h 1150057"/>
                <a:gd name="connsiteX3" fmla="*/ 1287405 w 1300102"/>
                <a:gd name="connsiteY3" fmla="*/ 101320 h 1150057"/>
                <a:gd name="connsiteX4" fmla="*/ 1254068 w 1300102"/>
                <a:gd name="connsiteY4" fmla="*/ 13214 h 1150057"/>
                <a:gd name="connsiteX5" fmla="*/ 1225493 w 1300102"/>
                <a:gd name="connsiteY5" fmla="*/ 10833 h 1150057"/>
                <a:gd name="connsiteX6" fmla="*/ 1199299 w 1300102"/>
                <a:gd name="connsiteY6" fmla="*/ 113227 h 1150057"/>
                <a:gd name="connsiteX7" fmla="*/ 1106430 w 1300102"/>
                <a:gd name="connsiteY7" fmla="*/ 325158 h 1150057"/>
                <a:gd name="connsiteX8" fmla="*/ 920693 w 1300102"/>
                <a:gd name="connsiteY8" fmla="*/ 610908 h 1150057"/>
                <a:gd name="connsiteX9" fmla="*/ 723049 w 1300102"/>
                <a:gd name="connsiteY9" fmla="*/ 813314 h 1150057"/>
                <a:gd name="connsiteX10" fmla="*/ 601605 w 1300102"/>
                <a:gd name="connsiteY10" fmla="*/ 901420 h 1150057"/>
                <a:gd name="connsiteX11" fmla="*/ 392055 w 1300102"/>
                <a:gd name="connsiteY11" fmla="*/ 1020483 h 1150057"/>
                <a:gd name="connsiteX12" fmla="*/ 239655 w 1300102"/>
                <a:gd name="connsiteY12" fmla="*/ 1039533 h 1150057"/>
                <a:gd name="connsiteX13" fmla="*/ 106305 w 1300102"/>
                <a:gd name="connsiteY13" fmla="*/ 1039533 h 1150057"/>
                <a:gd name="connsiteX14" fmla="*/ 20580 w 1300102"/>
                <a:gd name="connsiteY14" fmla="*/ 1046677 h 1150057"/>
                <a:gd name="connsiteX15" fmla="*/ 1530 w 1300102"/>
                <a:gd name="connsiteY15" fmla="*/ 1099064 h 1150057"/>
                <a:gd name="connsiteX16" fmla="*/ 49155 w 1300102"/>
                <a:gd name="connsiteY16" fmla="*/ 1125258 h 1150057"/>
                <a:gd name="connsiteX17" fmla="*/ 134880 w 1300102"/>
                <a:gd name="connsiteY17" fmla="*/ 1130020 h 1150057"/>
                <a:gd name="connsiteX18" fmla="*/ 275374 w 1300102"/>
                <a:gd name="connsiteY18" fmla="*/ 1141927 h 11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0102" h="1150057">
                  <a:moveTo>
                    <a:pt x="275374" y="1141927"/>
                  </a:moveTo>
                  <a:cubicBezTo>
                    <a:pt x="355146" y="1118512"/>
                    <a:pt x="489290" y="1082793"/>
                    <a:pt x="613512" y="989527"/>
                  </a:cubicBezTo>
                  <a:cubicBezTo>
                    <a:pt x="737734" y="896261"/>
                    <a:pt x="908390" y="730367"/>
                    <a:pt x="1020705" y="582333"/>
                  </a:cubicBezTo>
                  <a:cubicBezTo>
                    <a:pt x="1133021" y="434298"/>
                    <a:pt x="1248511" y="196173"/>
                    <a:pt x="1287405" y="101320"/>
                  </a:cubicBezTo>
                  <a:cubicBezTo>
                    <a:pt x="1326299" y="6467"/>
                    <a:pt x="1264387" y="28295"/>
                    <a:pt x="1254068" y="13214"/>
                  </a:cubicBezTo>
                  <a:cubicBezTo>
                    <a:pt x="1243749" y="-1867"/>
                    <a:pt x="1234621" y="-5836"/>
                    <a:pt x="1225493" y="10833"/>
                  </a:cubicBezTo>
                  <a:cubicBezTo>
                    <a:pt x="1216365" y="27502"/>
                    <a:pt x="1219143" y="60840"/>
                    <a:pt x="1199299" y="113227"/>
                  </a:cubicBezTo>
                  <a:cubicBezTo>
                    <a:pt x="1179455" y="165614"/>
                    <a:pt x="1152864" y="242211"/>
                    <a:pt x="1106430" y="325158"/>
                  </a:cubicBezTo>
                  <a:cubicBezTo>
                    <a:pt x="1059996" y="408105"/>
                    <a:pt x="984590" y="529549"/>
                    <a:pt x="920693" y="610908"/>
                  </a:cubicBezTo>
                  <a:cubicBezTo>
                    <a:pt x="856796" y="692267"/>
                    <a:pt x="776230" y="764895"/>
                    <a:pt x="723049" y="813314"/>
                  </a:cubicBezTo>
                  <a:cubicBezTo>
                    <a:pt x="669868" y="861733"/>
                    <a:pt x="656771" y="866892"/>
                    <a:pt x="601605" y="901420"/>
                  </a:cubicBezTo>
                  <a:cubicBezTo>
                    <a:pt x="546439" y="935948"/>
                    <a:pt x="452380" y="997464"/>
                    <a:pt x="392055" y="1020483"/>
                  </a:cubicBezTo>
                  <a:cubicBezTo>
                    <a:pt x="331730" y="1043502"/>
                    <a:pt x="287280" y="1036358"/>
                    <a:pt x="239655" y="1039533"/>
                  </a:cubicBezTo>
                  <a:cubicBezTo>
                    <a:pt x="192030" y="1042708"/>
                    <a:pt x="142817" y="1038342"/>
                    <a:pt x="106305" y="1039533"/>
                  </a:cubicBezTo>
                  <a:cubicBezTo>
                    <a:pt x="69793" y="1040724"/>
                    <a:pt x="38043" y="1036755"/>
                    <a:pt x="20580" y="1046677"/>
                  </a:cubicBezTo>
                  <a:cubicBezTo>
                    <a:pt x="3117" y="1056599"/>
                    <a:pt x="-3232" y="1085967"/>
                    <a:pt x="1530" y="1099064"/>
                  </a:cubicBezTo>
                  <a:cubicBezTo>
                    <a:pt x="6292" y="1112161"/>
                    <a:pt x="26930" y="1120099"/>
                    <a:pt x="49155" y="1125258"/>
                  </a:cubicBezTo>
                  <a:cubicBezTo>
                    <a:pt x="71380" y="1130417"/>
                    <a:pt x="100749" y="1129226"/>
                    <a:pt x="134880" y="1130020"/>
                  </a:cubicBezTo>
                  <a:cubicBezTo>
                    <a:pt x="169011" y="1130814"/>
                    <a:pt x="195602" y="1165342"/>
                    <a:pt x="275374" y="1141927"/>
                  </a:cubicBezTo>
                  <a:close/>
                </a:path>
              </a:pathLst>
            </a:custGeom>
            <a:solidFill>
              <a:srgbClr val="FF0000">
                <a:alpha val="7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grpSp>
        <p:nvGrpSpPr>
          <p:cNvPr id="107" name="Gruppieren 106"/>
          <p:cNvGrpSpPr>
            <a:grpSpLocks noChangeAspect="1"/>
          </p:cNvGrpSpPr>
          <p:nvPr/>
        </p:nvGrpSpPr>
        <p:grpSpPr>
          <a:xfrm>
            <a:off x="9590820" y="3600000"/>
            <a:ext cx="2016000" cy="3016654"/>
            <a:chOff x="6444393" y="3705284"/>
            <a:chExt cx="2106929" cy="3152716"/>
          </a:xfrm>
        </p:grpSpPr>
        <p:pic>
          <p:nvPicPr>
            <p:cNvPr id="108" name="Grafik 10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93" y="3705284"/>
              <a:ext cx="2106929" cy="3152716"/>
            </a:xfrm>
            <a:prstGeom prst="rect">
              <a:avLst/>
            </a:prstGeom>
          </p:spPr>
        </p:pic>
        <p:sp>
          <p:nvSpPr>
            <p:cNvPr id="109" name="Freihandform 108"/>
            <p:cNvSpPr/>
            <p:nvPr/>
          </p:nvSpPr>
          <p:spPr>
            <a:xfrm>
              <a:off x="7130600" y="4145558"/>
              <a:ext cx="1292781" cy="2464334"/>
            </a:xfrm>
            <a:custGeom>
              <a:avLst/>
              <a:gdLst>
                <a:gd name="connsiteX0" fmla="*/ 67125 w 1292781"/>
                <a:gd name="connsiteY0" fmla="*/ 2334617 h 2464334"/>
                <a:gd name="connsiteX1" fmla="*/ 365575 w 1292781"/>
                <a:gd name="connsiteY1" fmla="*/ 2274292 h 2464334"/>
                <a:gd name="connsiteX2" fmla="*/ 654500 w 1292781"/>
                <a:gd name="connsiteY2" fmla="*/ 2121892 h 2464334"/>
                <a:gd name="connsiteX3" fmla="*/ 895800 w 1292781"/>
                <a:gd name="connsiteY3" fmla="*/ 1759942 h 2464334"/>
                <a:gd name="connsiteX4" fmla="*/ 1111700 w 1292781"/>
                <a:gd name="connsiteY4" fmla="*/ 1350367 h 2464334"/>
                <a:gd name="connsiteX5" fmla="*/ 1200600 w 1292781"/>
                <a:gd name="connsiteY5" fmla="*/ 848717 h 2464334"/>
                <a:gd name="connsiteX6" fmla="*/ 1197425 w 1292781"/>
                <a:gd name="connsiteY6" fmla="*/ 553442 h 2464334"/>
                <a:gd name="connsiteX7" fmla="*/ 994225 w 1292781"/>
                <a:gd name="connsiteY7" fmla="*/ 267692 h 2464334"/>
                <a:gd name="connsiteX8" fmla="*/ 810075 w 1292781"/>
                <a:gd name="connsiteY8" fmla="*/ 156567 h 2464334"/>
                <a:gd name="connsiteX9" fmla="*/ 727525 w 1292781"/>
                <a:gd name="connsiteY9" fmla="*/ 188317 h 2464334"/>
                <a:gd name="connsiteX10" fmla="*/ 727525 w 1292781"/>
                <a:gd name="connsiteY10" fmla="*/ 308967 h 2464334"/>
                <a:gd name="connsiteX11" fmla="*/ 702125 w 1292781"/>
                <a:gd name="connsiteY11" fmla="*/ 458192 h 2464334"/>
                <a:gd name="connsiteX12" fmla="*/ 651325 w 1292781"/>
                <a:gd name="connsiteY12" fmla="*/ 610592 h 2464334"/>
                <a:gd name="connsiteX13" fmla="*/ 591000 w 1292781"/>
                <a:gd name="connsiteY13" fmla="*/ 785217 h 2464334"/>
                <a:gd name="connsiteX14" fmla="*/ 527500 w 1292781"/>
                <a:gd name="connsiteY14" fmla="*/ 899517 h 2464334"/>
                <a:gd name="connsiteX15" fmla="*/ 387800 w 1292781"/>
                <a:gd name="connsiteY15" fmla="*/ 1093192 h 2464334"/>
                <a:gd name="connsiteX16" fmla="*/ 305250 w 1292781"/>
                <a:gd name="connsiteY16" fmla="*/ 1080492 h 2464334"/>
                <a:gd name="connsiteX17" fmla="*/ 340175 w 1292781"/>
                <a:gd name="connsiteY17" fmla="*/ 988417 h 2464334"/>
                <a:gd name="connsiteX18" fmla="*/ 460825 w 1292781"/>
                <a:gd name="connsiteY18" fmla="*/ 820142 h 2464334"/>
                <a:gd name="connsiteX19" fmla="*/ 600525 w 1292781"/>
                <a:gd name="connsiteY19" fmla="*/ 477242 h 2464334"/>
                <a:gd name="connsiteX20" fmla="*/ 698950 w 1292781"/>
                <a:gd name="connsiteY20" fmla="*/ 48617 h 2464334"/>
                <a:gd name="connsiteX21" fmla="*/ 816425 w 1292781"/>
                <a:gd name="connsiteY21" fmla="*/ 10517 h 2464334"/>
                <a:gd name="connsiteX22" fmla="*/ 987875 w 1292781"/>
                <a:gd name="connsiteY22" fmla="*/ 54967 h 2464334"/>
                <a:gd name="connsiteX23" fmla="*/ 1137100 w 1292781"/>
                <a:gd name="connsiteY23" fmla="*/ 245467 h 2464334"/>
                <a:gd name="connsiteX24" fmla="*/ 1213300 w 1292781"/>
                <a:gd name="connsiteY24" fmla="*/ 420092 h 2464334"/>
                <a:gd name="connsiteX25" fmla="*/ 1273625 w 1292781"/>
                <a:gd name="connsiteY25" fmla="*/ 616942 h 2464334"/>
                <a:gd name="connsiteX26" fmla="*/ 1292675 w 1292781"/>
                <a:gd name="connsiteY26" fmla="*/ 874117 h 2464334"/>
                <a:gd name="connsiteX27" fmla="*/ 1267275 w 1292781"/>
                <a:gd name="connsiteY27" fmla="*/ 1175742 h 2464334"/>
                <a:gd name="connsiteX28" fmla="*/ 1210125 w 1292781"/>
                <a:gd name="connsiteY28" fmla="*/ 1455142 h 2464334"/>
                <a:gd name="connsiteX29" fmla="*/ 1032325 w 1292781"/>
                <a:gd name="connsiteY29" fmla="*/ 1775817 h 2464334"/>
                <a:gd name="connsiteX30" fmla="*/ 883100 w 1292781"/>
                <a:gd name="connsiteY30" fmla="*/ 1950442 h 2464334"/>
                <a:gd name="connsiteX31" fmla="*/ 708475 w 1292781"/>
                <a:gd name="connsiteY31" fmla="*/ 2156817 h 2464334"/>
                <a:gd name="connsiteX32" fmla="*/ 470350 w 1292781"/>
                <a:gd name="connsiteY32" fmla="*/ 2328267 h 2464334"/>
                <a:gd name="connsiteX33" fmla="*/ 181425 w 1292781"/>
                <a:gd name="connsiteY33" fmla="*/ 2461617 h 2464334"/>
                <a:gd name="connsiteX34" fmla="*/ 6800 w 1292781"/>
                <a:gd name="connsiteY34" fmla="*/ 2410817 h 2464334"/>
                <a:gd name="connsiteX35" fmla="*/ 67125 w 1292781"/>
                <a:gd name="connsiteY35" fmla="*/ 2334617 h 24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2781" h="2464334">
                  <a:moveTo>
                    <a:pt x="67125" y="2334617"/>
                  </a:moveTo>
                  <a:cubicBezTo>
                    <a:pt x="126921" y="2311863"/>
                    <a:pt x="267679" y="2309746"/>
                    <a:pt x="365575" y="2274292"/>
                  </a:cubicBezTo>
                  <a:cubicBezTo>
                    <a:pt x="463471" y="2238838"/>
                    <a:pt x="566129" y="2207617"/>
                    <a:pt x="654500" y="2121892"/>
                  </a:cubicBezTo>
                  <a:cubicBezTo>
                    <a:pt x="742871" y="2036167"/>
                    <a:pt x="819600" y="1888530"/>
                    <a:pt x="895800" y="1759942"/>
                  </a:cubicBezTo>
                  <a:cubicBezTo>
                    <a:pt x="972000" y="1631354"/>
                    <a:pt x="1060900" y="1502238"/>
                    <a:pt x="1111700" y="1350367"/>
                  </a:cubicBezTo>
                  <a:cubicBezTo>
                    <a:pt x="1162500" y="1198496"/>
                    <a:pt x="1186313" y="981538"/>
                    <a:pt x="1200600" y="848717"/>
                  </a:cubicBezTo>
                  <a:cubicBezTo>
                    <a:pt x="1214888" y="715896"/>
                    <a:pt x="1231821" y="650279"/>
                    <a:pt x="1197425" y="553442"/>
                  </a:cubicBezTo>
                  <a:cubicBezTo>
                    <a:pt x="1163029" y="456605"/>
                    <a:pt x="1058783" y="333838"/>
                    <a:pt x="994225" y="267692"/>
                  </a:cubicBezTo>
                  <a:cubicBezTo>
                    <a:pt x="929667" y="201546"/>
                    <a:pt x="854525" y="169796"/>
                    <a:pt x="810075" y="156567"/>
                  </a:cubicBezTo>
                  <a:cubicBezTo>
                    <a:pt x="765625" y="143338"/>
                    <a:pt x="741283" y="162917"/>
                    <a:pt x="727525" y="188317"/>
                  </a:cubicBezTo>
                  <a:cubicBezTo>
                    <a:pt x="713767" y="213717"/>
                    <a:pt x="731758" y="263988"/>
                    <a:pt x="727525" y="308967"/>
                  </a:cubicBezTo>
                  <a:cubicBezTo>
                    <a:pt x="723292" y="353946"/>
                    <a:pt x="714825" y="407921"/>
                    <a:pt x="702125" y="458192"/>
                  </a:cubicBezTo>
                  <a:cubicBezTo>
                    <a:pt x="689425" y="508463"/>
                    <a:pt x="669846" y="556088"/>
                    <a:pt x="651325" y="610592"/>
                  </a:cubicBezTo>
                  <a:cubicBezTo>
                    <a:pt x="632804" y="665096"/>
                    <a:pt x="611638" y="737063"/>
                    <a:pt x="591000" y="785217"/>
                  </a:cubicBezTo>
                  <a:cubicBezTo>
                    <a:pt x="570363" y="833371"/>
                    <a:pt x="561367" y="848188"/>
                    <a:pt x="527500" y="899517"/>
                  </a:cubicBezTo>
                  <a:cubicBezTo>
                    <a:pt x="493633" y="950846"/>
                    <a:pt x="424842" y="1063029"/>
                    <a:pt x="387800" y="1093192"/>
                  </a:cubicBezTo>
                  <a:cubicBezTo>
                    <a:pt x="350758" y="1123355"/>
                    <a:pt x="313187" y="1097954"/>
                    <a:pt x="305250" y="1080492"/>
                  </a:cubicBezTo>
                  <a:cubicBezTo>
                    <a:pt x="297313" y="1063030"/>
                    <a:pt x="314246" y="1031809"/>
                    <a:pt x="340175" y="988417"/>
                  </a:cubicBezTo>
                  <a:cubicBezTo>
                    <a:pt x="366104" y="945025"/>
                    <a:pt x="417433" y="905338"/>
                    <a:pt x="460825" y="820142"/>
                  </a:cubicBezTo>
                  <a:cubicBezTo>
                    <a:pt x="504217" y="734946"/>
                    <a:pt x="560838" y="605829"/>
                    <a:pt x="600525" y="477242"/>
                  </a:cubicBezTo>
                  <a:cubicBezTo>
                    <a:pt x="640213" y="348654"/>
                    <a:pt x="662967" y="126405"/>
                    <a:pt x="698950" y="48617"/>
                  </a:cubicBezTo>
                  <a:cubicBezTo>
                    <a:pt x="734933" y="-29171"/>
                    <a:pt x="768271" y="9459"/>
                    <a:pt x="816425" y="10517"/>
                  </a:cubicBezTo>
                  <a:cubicBezTo>
                    <a:pt x="864579" y="11575"/>
                    <a:pt x="934429" y="15809"/>
                    <a:pt x="987875" y="54967"/>
                  </a:cubicBezTo>
                  <a:cubicBezTo>
                    <a:pt x="1041321" y="94125"/>
                    <a:pt x="1099529" y="184613"/>
                    <a:pt x="1137100" y="245467"/>
                  </a:cubicBezTo>
                  <a:cubicBezTo>
                    <a:pt x="1174671" y="306321"/>
                    <a:pt x="1190546" y="358179"/>
                    <a:pt x="1213300" y="420092"/>
                  </a:cubicBezTo>
                  <a:cubicBezTo>
                    <a:pt x="1236054" y="482004"/>
                    <a:pt x="1260396" y="541271"/>
                    <a:pt x="1273625" y="616942"/>
                  </a:cubicBezTo>
                  <a:cubicBezTo>
                    <a:pt x="1286854" y="692613"/>
                    <a:pt x="1293733" y="780984"/>
                    <a:pt x="1292675" y="874117"/>
                  </a:cubicBezTo>
                  <a:cubicBezTo>
                    <a:pt x="1291617" y="967250"/>
                    <a:pt x="1281033" y="1078905"/>
                    <a:pt x="1267275" y="1175742"/>
                  </a:cubicBezTo>
                  <a:cubicBezTo>
                    <a:pt x="1253517" y="1272579"/>
                    <a:pt x="1249283" y="1355130"/>
                    <a:pt x="1210125" y="1455142"/>
                  </a:cubicBezTo>
                  <a:cubicBezTo>
                    <a:pt x="1170967" y="1555154"/>
                    <a:pt x="1086829" y="1693267"/>
                    <a:pt x="1032325" y="1775817"/>
                  </a:cubicBezTo>
                  <a:cubicBezTo>
                    <a:pt x="977821" y="1858367"/>
                    <a:pt x="883100" y="1950442"/>
                    <a:pt x="883100" y="1950442"/>
                  </a:cubicBezTo>
                  <a:cubicBezTo>
                    <a:pt x="829125" y="2013942"/>
                    <a:pt x="777267" y="2093846"/>
                    <a:pt x="708475" y="2156817"/>
                  </a:cubicBezTo>
                  <a:cubicBezTo>
                    <a:pt x="639683" y="2219788"/>
                    <a:pt x="558192" y="2277467"/>
                    <a:pt x="470350" y="2328267"/>
                  </a:cubicBezTo>
                  <a:cubicBezTo>
                    <a:pt x="382508" y="2379067"/>
                    <a:pt x="258683" y="2447859"/>
                    <a:pt x="181425" y="2461617"/>
                  </a:cubicBezTo>
                  <a:cubicBezTo>
                    <a:pt x="104167" y="2475375"/>
                    <a:pt x="25321" y="2433571"/>
                    <a:pt x="6800" y="2410817"/>
                  </a:cubicBezTo>
                  <a:cubicBezTo>
                    <a:pt x="-11721" y="2388063"/>
                    <a:pt x="7329" y="2357371"/>
                    <a:pt x="67125" y="2334617"/>
                  </a:cubicBezTo>
                  <a:close/>
                </a:path>
              </a:pathLst>
            </a:custGeom>
            <a:solidFill>
              <a:srgbClr val="FF00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110" name="Pfeil nach rechts 109"/>
          <p:cNvSpPr/>
          <p:nvPr/>
        </p:nvSpPr>
        <p:spPr>
          <a:xfrm>
            <a:off x="4674375" y="4509000"/>
            <a:ext cx="1620000" cy="54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11" name="Textfeld 110"/>
          <p:cNvSpPr txBox="1"/>
          <p:nvPr/>
        </p:nvSpPr>
        <p:spPr>
          <a:xfrm>
            <a:off x="8706806" y="6583323"/>
            <a:ext cx="2900014" cy="244554"/>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solidFill>
                  <a:srgbClr val="777777"/>
                </a:solidFill>
              </a:rPr>
              <a:t>*In standard configuration</a:t>
            </a:r>
            <a:endParaRPr lang="en-US" sz="800" dirty="0" smtClean="0">
              <a:solidFill>
                <a:srgbClr val="777777"/>
              </a:solidFill>
            </a:endParaRPr>
          </a:p>
        </p:txBody>
      </p:sp>
      <p:sp>
        <p:nvSpPr>
          <p:cNvPr id="112" name="Textfeld 111"/>
          <p:cNvSpPr txBox="1"/>
          <p:nvPr/>
        </p:nvSpPr>
        <p:spPr>
          <a:xfrm>
            <a:off x="4663437" y="1685309"/>
            <a:ext cx="2131951"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Without drifts</a:t>
            </a:r>
            <a:endParaRPr lang="en-US" sz="2000" b="1" dirty="0" smtClean="0"/>
          </a:p>
        </p:txBody>
      </p:sp>
      <p:sp>
        <p:nvSpPr>
          <p:cNvPr id="113" name="Textfeld 112"/>
          <p:cNvSpPr txBox="1"/>
          <p:nvPr/>
        </p:nvSpPr>
        <p:spPr>
          <a:xfrm>
            <a:off x="4663437" y="4152697"/>
            <a:ext cx="2131951"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With drifts</a:t>
            </a:r>
            <a:endParaRPr lang="en-US" sz="2000" b="1" dirty="0" smtClean="0"/>
          </a:p>
        </p:txBody>
      </p:sp>
      <p:sp>
        <p:nvSpPr>
          <p:cNvPr id="3" name="Freihandform 2"/>
          <p:cNvSpPr/>
          <p:nvPr/>
        </p:nvSpPr>
        <p:spPr>
          <a:xfrm>
            <a:off x="2162175" y="4257675"/>
            <a:ext cx="1304925" cy="1143000"/>
          </a:xfrm>
          <a:custGeom>
            <a:avLst/>
            <a:gdLst>
              <a:gd name="connsiteX0" fmla="*/ 0 w 1304925"/>
              <a:gd name="connsiteY0" fmla="*/ 1143000 h 1143000"/>
              <a:gd name="connsiteX1" fmla="*/ 695325 w 1304925"/>
              <a:gd name="connsiteY1" fmla="*/ 752475 h 1143000"/>
              <a:gd name="connsiteX2" fmla="*/ 1304925 w 1304925"/>
              <a:gd name="connsiteY2" fmla="*/ 0 h 1143000"/>
            </a:gdLst>
            <a:ahLst/>
            <a:cxnLst>
              <a:cxn ang="0">
                <a:pos x="connsiteX0" y="connsiteY0"/>
              </a:cxn>
              <a:cxn ang="0">
                <a:pos x="connsiteX1" y="connsiteY1"/>
              </a:cxn>
              <a:cxn ang="0">
                <a:pos x="connsiteX2" y="connsiteY2"/>
              </a:cxn>
            </a:cxnLst>
            <a:rect l="l" t="t" r="r" b="b"/>
            <a:pathLst>
              <a:path w="1304925" h="1143000">
                <a:moveTo>
                  <a:pt x="0" y="1143000"/>
                </a:moveTo>
                <a:cubicBezTo>
                  <a:pt x="238919" y="1042987"/>
                  <a:pt x="477838" y="942975"/>
                  <a:pt x="695325" y="752475"/>
                </a:cubicBezTo>
                <a:cubicBezTo>
                  <a:pt x="912812" y="561975"/>
                  <a:pt x="1108868" y="280987"/>
                  <a:pt x="1304925" y="0"/>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ihandform 6"/>
          <p:cNvSpPr/>
          <p:nvPr/>
        </p:nvSpPr>
        <p:spPr>
          <a:xfrm>
            <a:off x="3067050" y="1538208"/>
            <a:ext cx="796574" cy="1814592"/>
          </a:xfrm>
          <a:custGeom>
            <a:avLst/>
            <a:gdLst>
              <a:gd name="connsiteX0" fmla="*/ 742950 w 796574"/>
              <a:gd name="connsiteY0" fmla="*/ 1814592 h 1814592"/>
              <a:gd name="connsiteX1" fmla="*/ 762000 w 796574"/>
              <a:gd name="connsiteY1" fmla="*/ 919242 h 1814592"/>
              <a:gd name="connsiteX2" fmla="*/ 342900 w 796574"/>
              <a:gd name="connsiteY2" fmla="*/ 100092 h 1814592"/>
              <a:gd name="connsiteX3" fmla="*/ 0 w 796574"/>
              <a:gd name="connsiteY3" fmla="*/ 42942 h 1814592"/>
            </a:gdLst>
            <a:ahLst/>
            <a:cxnLst>
              <a:cxn ang="0">
                <a:pos x="connsiteX0" y="connsiteY0"/>
              </a:cxn>
              <a:cxn ang="0">
                <a:pos x="connsiteX1" y="connsiteY1"/>
              </a:cxn>
              <a:cxn ang="0">
                <a:pos x="connsiteX2" y="connsiteY2"/>
              </a:cxn>
              <a:cxn ang="0">
                <a:pos x="connsiteX3" y="connsiteY3"/>
              </a:cxn>
            </a:cxnLst>
            <a:rect l="l" t="t" r="r" b="b"/>
            <a:pathLst>
              <a:path w="796574" h="1814592">
                <a:moveTo>
                  <a:pt x="742950" y="1814592"/>
                </a:moveTo>
                <a:cubicBezTo>
                  <a:pt x="785812" y="1509792"/>
                  <a:pt x="828675" y="1204992"/>
                  <a:pt x="762000" y="919242"/>
                </a:cubicBezTo>
                <a:cubicBezTo>
                  <a:pt x="695325" y="633492"/>
                  <a:pt x="469900" y="246142"/>
                  <a:pt x="342900" y="100092"/>
                </a:cubicBezTo>
                <a:cubicBezTo>
                  <a:pt x="215900" y="-45958"/>
                  <a:pt x="107950" y="-1508"/>
                  <a:pt x="0" y="42942"/>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ihandform 7"/>
          <p:cNvSpPr/>
          <p:nvPr/>
        </p:nvSpPr>
        <p:spPr>
          <a:xfrm>
            <a:off x="1228725" y="1952625"/>
            <a:ext cx="1657350" cy="2552700"/>
          </a:xfrm>
          <a:custGeom>
            <a:avLst/>
            <a:gdLst>
              <a:gd name="connsiteX0" fmla="*/ 1657350 w 1657350"/>
              <a:gd name="connsiteY0" fmla="*/ 0 h 2552700"/>
              <a:gd name="connsiteX1" fmla="*/ 1447800 w 1657350"/>
              <a:gd name="connsiteY1" fmla="*/ 828675 h 2552700"/>
              <a:gd name="connsiteX2" fmla="*/ 781050 w 1657350"/>
              <a:gd name="connsiteY2" fmla="*/ 1562100 h 2552700"/>
              <a:gd name="connsiteX3" fmla="*/ 152400 w 1657350"/>
              <a:gd name="connsiteY3" fmla="*/ 2200275 h 2552700"/>
              <a:gd name="connsiteX4" fmla="*/ 0 w 1657350"/>
              <a:gd name="connsiteY4" fmla="*/ 255270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50" h="2552700">
                <a:moveTo>
                  <a:pt x="1657350" y="0"/>
                </a:moveTo>
                <a:cubicBezTo>
                  <a:pt x="1625600" y="284162"/>
                  <a:pt x="1593850" y="568325"/>
                  <a:pt x="1447800" y="828675"/>
                </a:cubicBezTo>
                <a:cubicBezTo>
                  <a:pt x="1301750" y="1089025"/>
                  <a:pt x="996950" y="1333500"/>
                  <a:pt x="781050" y="1562100"/>
                </a:cubicBezTo>
                <a:cubicBezTo>
                  <a:pt x="565150" y="1790700"/>
                  <a:pt x="282575" y="2035175"/>
                  <a:pt x="152400" y="2200275"/>
                </a:cubicBezTo>
                <a:cubicBezTo>
                  <a:pt x="22225" y="2365375"/>
                  <a:pt x="11112" y="2459037"/>
                  <a:pt x="0" y="2552700"/>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feld 40"/>
          <p:cNvSpPr txBox="1"/>
          <p:nvPr/>
        </p:nvSpPr>
        <p:spPr>
          <a:xfrm rot="18895810">
            <a:off x="1012863" y="3219783"/>
            <a:ext cx="1293187" cy="294953"/>
          </a:xfrm>
          <a:prstGeom prst="rect">
            <a:avLst/>
          </a:prstGeom>
          <a:noFill/>
        </p:spPr>
        <p:txBody>
          <a:bodyPr wrap="square" lIns="0" tIns="0" rIns="0" bIns="0" rtlCol="0" anchor="t" anchorCtr="0">
            <a:spAutoFit/>
          </a:bodyPr>
          <a:lstStyle/>
          <a:p>
            <a:pPr algn="l">
              <a:lnSpc>
                <a:spcPts val="2300"/>
              </a:lnSpc>
              <a:spcBef>
                <a:spcPts val="1150"/>
              </a:spcBef>
            </a:pPr>
            <a:r>
              <a:rPr lang="en-US" sz="2000" dirty="0" smtClean="0">
                <a:solidFill>
                  <a:srgbClr val="EF7C00"/>
                </a:solidFill>
              </a:rPr>
              <a:t>Boundary</a:t>
            </a:r>
            <a:endParaRPr lang="en-US" sz="2000" dirty="0" smtClean="0">
              <a:solidFill>
                <a:srgbClr val="EF7C00"/>
              </a:solidFill>
            </a:endParaRPr>
          </a:p>
        </p:txBody>
      </p:sp>
    </p:spTree>
    <p:extLst>
      <p:ext uri="{BB962C8B-B14F-4D97-AF65-F5344CB8AC3E}">
        <p14:creationId xmlns:p14="http://schemas.microsoft.com/office/powerpoint/2010/main" val="2549261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sz="3000" dirty="0"/>
              <a:t>Redistribution of trace densities by the </a:t>
            </a:r>
            <a:r>
              <a:rPr lang="en-US" sz="3000" dirty="0" err="1"/>
              <a:t>E</a:t>
            </a:r>
            <a:r>
              <a:rPr lang="en-US" sz="3000" b="0" dirty="0" err="1"/>
              <a:t>x</a:t>
            </a:r>
            <a:r>
              <a:rPr lang="en-US" sz="3000" dirty="0" err="1"/>
              <a:t>B</a:t>
            </a:r>
            <a:r>
              <a:rPr lang="en-US" sz="3000" dirty="0"/>
              <a:t> </a:t>
            </a:r>
            <a:r>
              <a:rPr lang="en-US" sz="3000" dirty="0" smtClean="0"/>
              <a:t>vortex</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22</a:t>
            </a:fld>
            <a:endParaRPr lang="de-DE" dirty="0"/>
          </a:p>
        </p:txBody>
      </p:sp>
      <p:pic>
        <p:nvPicPr>
          <p:cNvPr id="17" name="Grafi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7" y="700373"/>
            <a:ext cx="3522347" cy="5270686"/>
          </a:xfrm>
          <a:prstGeom prst="rect">
            <a:avLst/>
          </a:prstGeom>
        </p:spPr>
      </p:pic>
      <p:sp>
        <p:nvSpPr>
          <p:cNvPr id="18" name="Ellipse 17"/>
          <p:cNvSpPr/>
          <p:nvPr/>
        </p:nvSpPr>
        <p:spPr>
          <a:xfrm>
            <a:off x="1551873" y="5352980"/>
            <a:ext cx="561975" cy="171450"/>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0" name="Gerade Verbindung mit Pfeil 19"/>
          <p:cNvCxnSpPr/>
          <p:nvPr/>
        </p:nvCxnSpPr>
        <p:spPr>
          <a:xfrm flipV="1">
            <a:off x="1373188" y="5505450"/>
            <a:ext cx="398462" cy="876300"/>
          </a:xfrm>
          <a:prstGeom prst="straightConnector1">
            <a:avLst/>
          </a:prstGeom>
          <a:ln w="5080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1676400" y="5733975"/>
            <a:ext cx="1362075" cy="589905"/>
          </a:xfrm>
          <a:prstGeom prst="rect">
            <a:avLst/>
          </a:prstGeom>
          <a:noFill/>
        </p:spPr>
        <p:txBody>
          <a:bodyPr wrap="square" lIns="0" tIns="0" rIns="0" bIns="0" rtlCol="0" anchor="t" anchorCtr="0">
            <a:spAutoFit/>
          </a:bodyPr>
          <a:lstStyle/>
          <a:p>
            <a:pPr algn="l">
              <a:lnSpc>
                <a:spcPts val="2300"/>
              </a:lnSpc>
              <a:spcBef>
                <a:spcPts val="1150"/>
              </a:spcBef>
            </a:pPr>
            <a:r>
              <a:rPr lang="en-US" b="1" dirty="0" smtClean="0"/>
              <a:t>Impurity seeding</a:t>
            </a:r>
            <a:endParaRPr lang="en-US" b="1" dirty="0" smtClean="0"/>
          </a:p>
        </p:txBody>
      </p:sp>
      <p:sp>
        <p:nvSpPr>
          <p:cNvPr id="29" name="Freihandform 28"/>
          <p:cNvSpPr/>
          <p:nvPr/>
        </p:nvSpPr>
        <p:spPr>
          <a:xfrm>
            <a:off x="8127206" y="3190875"/>
            <a:ext cx="78582" cy="2381"/>
          </a:xfrm>
          <a:custGeom>
            <a:avLst/>
            <a:gdLst>
              <a:gd name="connsiteX0" fmla="*/ 0 w 78582"/>
              <a:gd name="connsiteY0" fmla="*/ 0 h 2381"/>
              <a:gd name="connsiteX1" fmla="*/ 78582 w 78582"/>
              <a:gd name="connsiteY1" fmla="*/ 2381 h 2381"/>
            </a:gdLst>
            <a:ahLst/>
            <a:cxnLst>
              <a:cxn ang="0">
                <a:pos x="connsiteX0" y="connsiteY0"/>
              </a:cxn>
              <a:cxn ang="0">
                <a:pos x="connsiteX1" y="connsiteY1"/>
              </a:cxn>
            </a:cxnLst>
            <a:rect l="l" t="t" r="r" b="b"/>
            <a:pathLst>
              <a:path w="78582" h="2381">
                <a:moveTo>
                  <a:pt x="0" y="0"/>
                </a:moveTo>
                <a:lnTo>
                  <a:pt x="78582" y="2381"/>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ihandform 43"/>
          <p:cNvSpPr/>
          <p:nvPr/>
        </p:nvSpPr>
        <p:spPr>
          <a:xfrm>
            <a:off x="7217569" y="6431756"/>
            <a:ext cx="273844" cy="47625"/>
          </a:xfrm>
          <a:custGeom>
            <a:avLst/>
            <a:gdLst>
              <a:gd name="connsiteX0" fmla="*/ 0 w 273844"/>
              <a:gd name="connsiteY0" fmla="*/ 47625 h 47625"/>
              <a:gd name="connsiteX1" fmla="*/ 242887 w 273844"/>
              <a:gd name="connsiteY1" fmla="*/ 0 h 47625"/>
              <a:gd name="connsiteX2" fmla="*/ 273844 w 273844"/>
              <a:gd name="connsiteY2" fmla="*/ 0 h 47625"/>
            </a:gdLst>
            <a:ahLst/>
            <a:cxnLst>
              <a:cxn ang="0">
                <a:pos x="connsiteX0" y="connsiteY0"/>
              </a:cxn>
              <a:cxn ang="0">
                <a:pos x="connsiteX1" y="connsiteY1"/>
              </a:cxn>
              <a:cxn ang="0">
                <a:pos x="connsiteX2" y="connsiteY2"/>
              </a:cxn>
            </a:cxnLst>
            <a:rect l="l" t="t" r="r" b="b"/>
            <a:pathLst>
              <a:path w="273844" h="47625">
                <a:moveTo>
                  <a:pt x="0" y="47625"/>
                </a:moveTo>
                <a:lnTo>
                  <a:pt x="242887" y="0"/>
                </a:lnTo>
                <a:lnTo>
                  <a:pt x="273844"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ihandform 44"/>
          <p:cNvSpPr/>
          <p:nvPr/>
        </p:nvSpPr>
        <p:spPr>
          <a:xfrm>
            <a:off x="7188200" y="4410075"/>
            <a:ext cx="1152525" cy="2054225"/>
          </a:xfrm>
          <a:custGeom>
            <a:avLst/>
            <a:gdLst>
              <a:gd name="connsiteX0" fmla="*/ 0 w 1152525"/>
              <a:gd name="connsiteY0" fmla="*/ 2054225 h 2054225"/>
              <a:gd name="connsiteX1" fmla="*/ 187325 w 1152525"/>
              <a:gd name="connsiteY1" fmla="*/ 2032000 h 2054225"/>
              <a:gd name="connsiteX2" fmla="*/ 381000 w 1152525"/>
              <a:gd name="connsiteY2" fmla="*/ 1978025 h 2054225"/>
              <a:gd name="connsiteX3" fmla="*/ 638175 w 1152525"/>
              <a:gd name="connsiteY3" fmla="*/ 1828800 h 2054225"/>
              <a:gd name="connsiteX4" fmla="*/ 860425 w 1152525"/>
              <a:gd name="connsiteY4" fmla="*/ 1543050 h 2054225"/>
              <a:gd name="connsiteX5" fmla="*/ 984250 w 1152525"/>
              <a:gd name="connsiteY5" fmla="*/ 1311275 h 2054225"/>
              <a:gd name="connsiteX6" fmla="*/ 1146175 w 1152525"/>
              <a:gd name="connsiteY6" fmla="*/ 968375 h 2054225"/>
              <a:gd name="connsiteX7" fmla="*/ 1152525 w 1152525"/>
              <a:gd name="connsiteY7" fmla="*/ 581025 h 2054225"/>
              <a:gd name="connsiteX8" fmla="*/ 1152525 w 1152525"/>
              <a:gd name="connsiteY8" fmla="*/ 552450 h 2054225"/>
              <a:gd name="connsiteX9" fmla="*/ 1108075 w 1152525"/>
              <a:gd name="connsiteY9" fmla="*/ 225425 h 2054225"/>
              <a:gd name="connsiteX10" fmla="*/ 1012825 w 1152525"/>
              <a:gd name="connsiteY10" fmla="*/ 0 h 205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2054225">
                <a:moveTo>
                  <a:pt x="0" y="2054225"/>
                </a:moveTo>
                <a:lnTo>
                  <a:pt x="187325" y="2032000"/>
                </a:lnTo>
                <a:lnTo>
                  <a:pt x="381000" y="1978025"/>
                </a:lnTo>
                <a:lnTo>
                  <a:pt x="638175" y="1828800"/>
                </a:lnTo>
                <a:lnTo>
                  <a:pt x="860425" y="1543050"/>
                </a:lnTo>
                <a:lnTo>
                  <a:pt x="984250" y="1311275"/>
                </a:lnTo>
                <a:lnTo>
                  <a:pt x="1146175" y="968375"/>
                </a:lnTo>
                <a:lnTo>
                  <a:pt x="1152525" y="581025"/>
                </a:lnTo>
                <a:lnTo>
                  <a:pt x="1152525" y="552450"/>
                </a:lnTo>
                <a:lnTo>
                  <a:pt x="1108075" y="225425"/>
                </a:lnTo>
                <a:lnTo>
                  <a:pt x="1012825" y="0"/>
                </a:ln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ihandform 61"/>
          <p:cNvSpPr/>
          <p:nvPr/>
        </p:nvSpPr>
        <p:spPr>
          <a:xfrm>
            <a:off x="7216775" y="6378575"/>
            <a:ext cx="450850" cy="101600"/>
          </a:xfrm>
          <a:custGeom>
            <a:avLst/>
            <a:gdLst>
              <a:gd name="connsiteX0" fmla="*/ 0 w 450850"/>
              <a:gd name="connsiteY0" fmla="*/ 101600 h 101600"/>
              <a:gd name="connsiteX1" fmla="*/ 450850 w 450850"/>
              <a:gd name="connsiteY1" fmla="*/ 0 h 101600"/>
            </a:gdLst>
            <a:ahLst/>
            <a:cxnLst>
              <a:cxn ang="0">
                <a:pos x="connsiteX0" y="connsiteY0"/>
              </a:cxn>
              <a:cxn ang="0">
                <a:pos x="connsiteX1" y="connsiteY1"/>
              </a:cxn>
            </a:cxnLst>
            <a:rect l="l" t="t" r="r" b="b"/>
            <a:pathLst>
              <a:path w="450850" h="101600">
                <a:moveTo>
                  <a:pt x="0" y="101600"/>
                </a:moveTo>
                <a:cubicBezTo>
                  <a:pt x="165364" y="83608"/>
                  <a:pt x="330729" y="65617"/>
                  <a:pt x="450850" y="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ihandform 68"/>
          <p:cNvSpPr/>
          <p:nvPr/>
        </p:nvSpPr>
        <p:spPr>
          <a:xfrm>
            <a:off x="7108208" y="2903166"/>
            <a:ext cx="176257" cy="154588"/>
          </a:xfrm>
          <a:custGeom>
            <a:avLst/>
            <a:gdLst>
              <a:gd name="connsiteX0" fmla="*/ 154605 w 176257"/>
              <a:gd name="connsiteY0" fmla="*/ 106734 h 154588"/>
              <a:gd name="connsiteX1" fmla="*/ 176036 w 176257"/>
              <a:gd name="connsiteY1" fmla="*/ 13865 h 154588"/>
              <a:gd name="connsiteX2" fmla="*/ 142698 w 176257"/>
              <a:gd name="connsiteY2" fmla="*/ 1959 h 154588"/>
              <a:gd name="connsiteX3" fmla="*/ 87930 w 176257"/>
              <a:gd name="connsiteY3" fmla="*/ 1959 h 154588"/>
              <a:gd name="connsiteX4" fmla="*/ 35542 w 176257"/>
              <a:gd name="connsiteY4" fmla="*/ 21009 h 154588"/>
              <a:gd name="connsiteX5" fmla="*/ 33161 w 176257"/>
              <a:gd name="connsiteY5" fmla="*/ 92447 h 154588"/>
              <a:gd name="connsiteX6" fmla="*/ 9348 w 176257"/>
              <a:gd name="connsiteY6" fmla="*/ 149597 h 15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257" h="154588">
                <a:moveTo>
                  <a:pt x="154605" y="106734"/>
                </a:moveTo>
                <a:cubicBezTo>
                  <a:pt x="166313" y="69030"/>
                  <a:pt x="178021" y="31327"/>
                  <a:pt x="176036" y="13865"/>
                </a:cubicBezTo>
                <a:cubicBezTo>
                  <a:pt x="174052" y="-3598"/>
                  <a:pt x="157382" y="3943"/>
                  <a:pt x="142698" y="1959"/>
                </a:cubicBezTo>
                <a:cubicBezTo>
                  <a:pt x="128014" y="-25"/>
                  <a:pt x="105789" y="-1216"/>
                  <a:pt x="87930" y="1959"/>
                </a:cubicBezTo>
                <a:cubicBezTo>
                  <a:pt x="70071" y="5134"/>
                  <a:pt x="44670" y="5928"/>
                  <a:pt x="35542" y="21009"/>
                </a:cubicBezTo>
                <a:cubicBezTo>
                  <a:pt x="26414" y="36090"/>
                  <a:pt x="37527" y="71016"/>
                  <a:pt x="33161" y="92447"/>
                </a:cubicBezTo>
                <a:cubicBezTo>
                  <a:pt x="28795" y="113878"/>
                  <a:pt x="-20021" y="171822"/>
                  <a:pt x="9348" y="149597"/>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feld 78"/>
          <p:cNvSpPr txBox="1"/>
          <p:nvPr/>
        </p:nvSpPr>
        <p:spPr>
          <a:xfrm>
            <a:off x="167639" y="885826"/>
            <a:ext cx="2546986" cy="1628651"/>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b="1" dirty="0" smtClean="0"/>
              <a:t>Islands are topologically separated*</a:t>
            </a:r>
          </a:p>
          <a:p>
            <a:pPr marL="180000" indent="-180000" algn="l">
              <a:lnSpc>
                <a:spcPts val="2300"/>
              </a:lnSpc>
              <a:spcBef>
                <a:spcPts val="1150"/>
              </a:spcBef>
              <a:buFont typeface="Arial" panose="020B0604020202020204" pitchFamily="34" charset="0"/>
              <a:buChar char="•"/>
            </a:pPr>
            <a:r>
              <a:rPr lang="en-US" sz="1600" b="1" dirty="0" smtClean="0">
                <a:solidFill>
                  <a:srgbClr val="00B1EA"/>
                </a:solidFill>
              </a:rPr>
              <a:t>Cross-field transport </a:t>
            </a:r>
            <a:r>
              <a:rPr lang="en-US" sz="1600" b="1" dirty="0" smtClean="0"/>
              <a:t>required to exchange particles</a:t>
            </a:r>
            <a:endParaRPr lang="en-US" sz="1600" b="1" dirty="0" smtClean="0"/>
          </a:p>
        </p:txBody>
      </p:sp>
      <p:sp>
        <p:nvSpPr>
          <p:cNvPr id="98" name="Freihandform 97"/>
          <p:cNvSpPr/>
          <p:nvPr/>
        </p:nvSpPr>
        <p:spPr>
          <a:xfrm>
            <a:off x="4886325" y="5007465"/>
            <a:ext cx="1466850" cy="164610"/>
          </a:xfrm>
          <a:custGeom>
            <a:avLst/>
            <a:gdLst>
              <a:gd name="connsiteX0" fmla="*/ 0 w 1466850"/>
              <a:gd name="connsiteY0" fmla="*/ 78885 h 164610"/>
              <a:gd name="connsiteX1" fmla="*/ 1266825 w 1466850"/>
              <a:gd name="connsiteY1" fmla="*/ 2685 h 164610"/>
              <a:gd name="connsiteX2" fmla="*/ 1466850 w 1466850"/>
              <a:gd name="connsiteY2" fmla="*/ 164610 h 164610"/>
            </a:gdLst>
            <a:ahLst/>
            <a:cxnLst>
              <a:cxn ang="0">
                <a:pos x="connsiteX0" y="connsiteY0"/>
              </a:cxn>
              <a:cxn ang="0">
                <a:pos x="connsiteX1" y="connsiteY1"/>
              </a:cxn>
              <a:cxn ang="0">
                <a:pos x="connsiteX2" y="connsiteY2"/>
              </a:cxn>
            </a:cxnLst>
            <a:rect l="l" t="t" r="r" b="b"/>
            <a:pathLst>
              <a:path w="1466850" h="164610">
                <a:moveTo>
                  <a:pt x="0" y="78885"/>
                </a:moveTo>
                <a:cubicBezTo>
                  <a:pt x="511175" y="33641"/>
                  <a:pt x="1022350" y="-11602"/>
                  <a:pt x="1266825" y="2685"/>
                </a:cubicBezTo>
                <a:cubicBezTo>
                  <a:pt x="1511300" y="16972"/>
                  <a:pt x="1420813" y="74122"/>
                  <a:pt x="1466850" y="164610"/>
                </a:cubicBezTo>
              </a:path>
            </a:pathLst>
          </a:cu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feld 101"/>
          <p:cNvSpPr txBox="1"/>
          <p:nvPr/>
        </p:nvSpPr>
        <p:spPr>
          <a:xfrm>
            <a:off x="2751900" y="3205641"/>
            <a:ext cx="1209675"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err="1" smtClean="0">
                <a:solidFill>
                  <a:srgbClr val="00B1EA"/>
                </a:solidFill>
              </a:rPr>
              <a:t>E</a:t>
            </a:r>
            <a:r>
              <a:rPr lang="en-US" sz="2000" dirty="0" err="1" smtClean="0">
                <a:solidFill>
                  <a:srgbClr val="00B1EA"/>
                </a:solidFill>
              </a:rPr>
              <a:t>x</a:t>
            </a:r>
            <a:r>
              <a:rPr lang="en-US" sz="2000" b="1" dirty="0" err="1" smtClean="0">
                <a:solidFill>
                  <a:srgbClr val="00B1EA"/>
                </a:solidFill>
              </a:rPr>
              <a:t>B</a:t>
            </a:r>
            <a:endParaRPr lang="en-US" sz="2000" b="1" dirty="0" smtClean="0">
              <a:solidFill>
                <a:srgbClr val="00B1EA"/>
              </a:solidFill>
            </a:endParaRPr>
          </a:p>
        </p:txBody>
      </p:sp>
      <p:grpSp>
        <p:nvGrpSpPr>
          <p:cNvPr id="104" name="Gruppieren 103"/>
          <p:cNvGrpSpPr>
            <a:grpSpLocks noChangeAspect="1"/>
          </p:cNvGrpSpPr>
          <p:nvPr/>
        </p:nvGrpSpPr>
        <p:grpSpPr>
          <a:xfrm>
            <a:off x="7070820" y="3600000"/>
            <a:ext cx="2016000" cy="3016654"/>
            <a:chOff x="4320000" y="3650833"/>
            <a:chExt cx="2106929" cy="3152716"/>
          </a:xfrm>
        </p:grpSpPr>
        <p:pic>
          <p:nvPicPr>
            <p:cNvPr id="105" name="Grafik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0" y="3650833"/>
              <a:ext cx="2106929" cy="3152716"/>
            </a:xfrm>
            <a:prstGeom prst="rect">
              <a:avLst/>
            </a:prstGeom>
          </p:spPr>
        </p:pic>
        <p:sp>
          <p:nvSpPr>
            <p:cNvPr id="106" name="Freihandform 105"/>
            <p:cNvSpPr/>
            <p:nvPr/>
          </p:nvSpPr>
          <p:spPr>
            <a:xfrm>
              <a:off x="4906226" y="5368411"/>
              <a:ext cx="1300102" cy="1150057"/>
            </a:xfrm>
            <a:custGeom>
              <a:avLst/>
              <a:gdLst>
                <a:gd name="connsiteX0" fmla="*/ 275374 w 1300102"/>
                <a:gd name="connsiteY0" fmla="*/ 1141927 h 1150057"/>
                <a:gd name="connsiteX1" fmla="*/ 613512 w 1300102"/>
                <a:gd name="connsiteY1" fmla="*/ 989527 h 1150057"/>
                <a:gd name="connsiteX2" fmla="*/ 1020705 w 1300102"/>
                <a:gd name="connsiteY2" fmla="*/ 582333 h 1150057"/>
                <a:gd name="connsiteX3" fmla="*/ 1287405 w 1300102"/>
                <a:gd name="connsiteY3" fmla="*/ 101320 h 1150057"/>
                <a:gd name="connsiteX4" fmla="*/ 1254068 w 1300102"/>
                <a:gd name="connsiteY4" fmla="*/ 13214 h 1150057"/>
                <a:gd name="connsiteX5" fmla="*/ 1225493 w 1300102"/>
                <a:gd name="connsiteY5" fmla="*/ 10833 h 1150057"/>
                <a:gd name="connsiteX6" fmla="*/ 1199299 w 1300102"/>
                <a:gd name="connsiteY6" fmla="*/ 113227 h 1150057"/>
                <a:gd name="connsiteX7" fmla="*/ 1106430 w 1300102"/>
                <a:gd name="connsiteY7" fmla="*/ 325158 h 1150057"/>
                <a:gd name="connsiteX8" fmla="*/ 920693 w 1300102"/>
                <a:gd name="connsiteY8" fmla="*/ 610908 h 1150057"/>
                <a:gd name="connsiteX9" fmla="*/ 723049 w 1300102"/>
                <a:gd name="connsiteY9" fmla="*/ 813314 h 1150057"/>
                <a:gd name="connsiteX10" fmla="*/ 601605 w 1300102"/>
                <a:gd name="connsiteY10" fmla="*/ 901420 h 1150057"/>
                <a:gd name="connsiteX11" fmla="*/ 392055 w 1300102"/>
                <a:gd name="connsiteY11" fmla="*/ 1020483 h 1150057"/>
                <a:gd name="connsiteX12" fmla="*/ 239655 w 1300102"/>
                <a:gd name="connsiteY12" fmla="*/ 1039533 h 1150057"/>
                <a:gd name="connsiteX13" fmla="*/ 106305 w 1300102"/>
                <a:gd name="connsiteY13" fmla="*/ 1039533 h 1150057"/>
                <a:gd name="connsiteX14" fmla="*/ 20580 w 1300102"/>
                <a:gd name="connsiteY14" fmla="*/ 1046677 h 1150057"/>
                <a:gd name="connsiteX15" fmla="*/ 1530 w 1300102"/>
                <a:gd name="connsiteY15" fmla="*/ 1099064 h 1150057"/>
                <a:gd name="connsiteX16" fmla="*/ 49155 w 1300102"/>
                <a:gd name="connsiteY16" fmla="*/ 1125258 h 1150057"/>
                <a:gd name="connsiteX17" fmla="*/ 134880 w 1300102"/>
                <a:gd name="connsiteY17" fmla="*/ 1130020 h 1150057"/>
                <a:gd name="connsiteX18" fmla="*/ 275374 w 1300102"/>
                <a:gd name="connsiteY18" fmla="*/ 1141927 h 115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0102" h="1150057">
                  <a:moveTo>
                    <a:pt x="275374" y="1141927"/>
                  </a:moveTo>
                  <a:cubicBezTo>
                    <a:pt x="355146" y="1118512"/>
                    <a:pt x="489290" y="1082793"/>
                    <a:pt x="613512" y="989527"/>
                  </a:cubicBezTo>
                  <a:cubicBezTo>
                    <a:pt x="737734" y="896261"/>
                    <a:pt x="908390" y="730367"/>
                    <a:pt x="1020705" y="582333"/>
                  </a:cubicBezTo>
                  <a:cubicBezTo>
                    <a:pt x="1133021" y="434298"/>
                    <a:pt x="1248511" y="196173"/>
                    <a:pt x="1287405" y="101320"/>
                  </a:cubicBezTo>
                  <a:cubicBezTo>
                    <a:pt x="1326299" y="6467"/>
                    <a:pt x="1264387" y="28295"/>
                    <a:pt x="1254068" y="13214"/>
                  </a:cubicBezTo>
                  <a:cubicBezTo>
                    <a:pt x="1243749" y="-1867"/>
                    <a:pt x="1234621" y="-5836"/>
                    <a:pt x="1225493" y="10833"/>
                  </a:cubicBezTo>
                  <a:cubicBezTo>
                    <a:pt x="1216365" y="27502"/>
                    <a:pt x="1219143" y="60840"/>
                    <a:pt x="1199299" y="113227"/>
                  </a:cubicBezTo>
                  <a:cubicBezTo>
                    <a:pt x="1179455" y="165614"/>
                    <a:pt x="1152864" y="242211"/>
                    <a:pt x="1106430" y="325158"/>
                  </a:cubicBezTo>
                  <a:cubicBezTo>
                    <a:pt x="1059996" y="408105"/>
                    <a:pt x="984590" y="529549"/>
                    <a:pt x="920693" y="610908"/>
                  </a:cubicBezTo>
                  <a:cubicBezTo>
                    <a:pt x="856796" y="692267"/>
                    <a:pt x="776230" y="764895"/>
                    <a:pt x="723049" y="813314"/>
                  </a:cubicBezTo>
                  <a:cubicBezTo>
                    <a:pt x="669868" y="861733"/>
                    <a:pt x="656771" y="866892"/>
                    <a:pt x="601605" y="901420"/>
                  </a:cubicBezTo>
                  <a:cubicBezTo>
                    <a:pt x="546439" y="935948"/>
                    <a:pt x="452380" y="997464"/>
                    <a:pt x="392055" y="1020483"/>
                  </a:cubicBezTo>
                  <a:cubicBezTo>
                    <a:pt x="331730" y="1043502"/>
                    <a:pt x="287280" y="1036358"/>
                    <a:pt x="239655" y="1039533"/>
                  </a:cubicBezTo>
                  <a:cubicBezTo>
                    <a:pt x="192030" y="1042708"/>
                    <a:pt x="142817" y="1038342"/>
                    <a:pt x="106305" y="1039533"/>
                  </a:cubicBezTo>
                  <a:cubicBezTo>
                    <a:pt x="69793" y="1040724"/>
                    <a:pt x="38043" y="1036755"/>
                    <a:pt x="20580" y="1046677"/>
                  </a:cubicBezTo>
                  <a:cubicBezTo>
                    <a:pt x="3117" y="1056599"/>
                    <a:pt x="-3232" y="1085967"/>
                    <a:pt x="1530" y="1099064"/>
                  </a:cubicBezTo>
                  <a:cubicBezTo>
                    <a:pt x="6292" y="1112161"/>
                    <a:pt x="26930" y="1120099"/>
                    <a:pt x="49155" y="1125258"/>
                  </a:cubicBezTo>
                  <a:cubicBezTo>
                    <a:pt x="71380" y="1130417"/>
                    <a:pt x="100749" y="1129226"/>
                    <a:pt x="134880" y="1130020"/>
                  </a:cubicBezTo>
                  <a:cubicBezTo>
                    <a:pt x="169011" y="1130814"/>
                    <a:pt x="195602" y="1165342"/>
                    <a:pt x="275374" y="1141927"/>
                  </a:cubicBezTo>
                  <a:close/>
                </a:path>
              </a:pathLst>
            </a:custGeom>
            <a:solidFill>
              <a:srgbClr val="FF0000">
                <a:alpha val="7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grpSp>
        <p:nvGrpSpPr>
          <p:cNvPr id="107" name="Gruppieren 106"/>
          <p:cNvGrpSpPr>
            <a:grpSpLocks noChangeAspect="1"/>
          </p:cNvGrpSpPr>
          <p:nvPr/>
        </p:nvGrpSpPr>
        <p:grpSpPr>
          <a:xfrm>
            <a:off x="9590820" y="3600000"/>
            <a:ext cx="2016000" cy="3016654"/>
            <a:chOff x="6444393" y="3705284"/>
            <a:chExt cx="2106929" cy="3152716"/>
          </a:xfrm>
        </p:grpSpPr>
        <p:pic>
          <p:nvPicPr>
            <p:cNvPr id="108" name="Grafik 10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93" y="3705284"/>
              <a:ext cx="2106929" cy="3152716"/>
            </a:xfrm>
            <a:prstGeom prst="rect">
              <a:avLst/>
            </a:prstGeom>
          </p:spPr>
        </p:pic>
        <p:sp>
          <p:nvSpPr>
            <p:cNvPr id="109" name="Freihandform 108"/>
            <p:cNvSpPr/>
            <p:nvPr/>
          </p:nvSpPr>
          <p:spPr>
            <a:xfrm>
              <a:off x="7130600" y="4145558"/>
              <a:ext cx="1292781" cy="2464334"/>
            </a:xfrm>
            <a:custGeom>
              <a:avLst/>
              <a:gdLst>
                <a:gd name="connsiteX0" fmla="*/ 67125 w 1292781"/>
                <a:gd name="connsiteY0" fmla="*/ 2334617 h 2464334"/>
                <a:gd name="connsiteX1" fmla="*/ 365575 w 1292781"/>
                <a:gd name="connsiteY1" fmla="*/ 2274292 h 2464334"/>
                <a:gd name="connsiteX2" fmla="*/ 654500 w 1292781"/>
                <a:gd name="connsiteY2" fmla="*/ 2121892 h 2464334"/>
                <a:gd name="connsiteX3" fmla="*/ 895800 w 1292781"/>
                <a:gd name="connsiteY3" fmla="*/ 1759942 h 2464334"/>
                <a:gd name="connsiteX4" fmla="*/ 1111700 w 1292781"/>
                <a:gd name="connsiteY4" fmla="*/ 1350367 h 2464334"/>
                <a:gd name="connsiteX5" fmla="*/ 1200600 w 1292781"/>
                <a:gd name="connsiteY5" fmla="*/ 848717 h 2464334"/>
                <a:gd name="connsiteX6" fmla="*/ 1197425 w 1292781"/>
                <a:gd name="connsiteY6" fmla="*/ 553442 h 2464334"/>
                <a:gd name="connsiteX7" fmla="*/ 994225 w 1292781"/>
                <a:gd name="connsiteY7" fmla="*/ 267692 h 2464334"/>
                <a:gd name="connsiteX8" fmla="*/ 810075 w 1292781"/>
                <a:gd name="connsiteY8" fmla="*/ 156567 h 2464334"/>
                <a:gd name="connsiteX9" fmla="*/ 727525 w 1292781"/>
                <a:gd name="connsiteY9" fmla="*/ 188317 h 2464334"/>
                <a:gd name="connsiteX10" fmla="*/ 727525 w 1292781"/>
                <a:gd name="connsiteY10" fmla="*/ 308967 h 2464334"/>
                <a:gd name="connsiteX11" fmla="*/ 702125 w 1292781"/>
                <a:gd name="connsiteY11" fmla="*/ 458192 h 2464334"/>
                <a:gd name="connsiteX12" fmla="*/ 651325 w 1292781"/>
                <a:gd name="connsiteY12" fmla="*/ 610592 h 2464334"/>
                <a:gd name="connsiteX13" fmla="*/ 591000 w 1292781"/>
                <a:gd name="connsiteY13" fmla="*/ 785217 h 2464334"/>
                <a:gd name="connsiteX14" fmla="*/ 527500 w 1292781"/>
                <a:gd name="connsiteY14" fmla="*/ 899517 h 2464334"/>
                <a:gd name="connsiteX15" fmla="*/ 387800 w 1292781"/>
                <a:gd name="connsiteY15" fmla="*/ 1093192 h 2464334"/>
                <a:gd name="connsiteX16" fmla="*/ 305250 w 1292781"/>
                <a:gd name="connsiteY16" fmla="*/ 1080492 h 2464334"/>
                <a:gd name="connsiteX17" fmla="*/ 340175 w 1292781"/>
                <a:gd name="connsiteY17" fmla="*/ 988417 h 2464334"/>
                <a:gd name="connsiteX18" fmla="*/ 460825 w 1292781"/>
                <a:gd name="connsiteY18" fmla="*/ 820142 h 2464334"/>
                <a:gd name="connsiteX19" fmla="*/ 600525 w 1292781"/>
                <a:gd name="connsiteY19" fmla="*/ 477242 h 2464334"/>
                <a:gd name="connsiteX20" fmla="*/ 698950 w 1292781"/>
                <a:gd name="connsiteY20" fmla="*/ 48617 h 2464334"/>
                <a:gd name="connsiteX21" fmla="*/ 816425 w 1292781"/>
                <a:gd name="connsiteY21" fmla="*/ 10517 h 2464334"/>
                <a:gd name="connsiteX22" fmla="*/ 987875 w 1292781"/>
                <a:gd name="connsiteY22" fmla="*/ 54967 h 2464334"/>
                <a:gd name="connsiteX23" fmla="*/ 1137100 w 1292781"/>
                <a:gd name="connsiteY23" fmla="*/ 245467 h 2464334"/>
                <a:gd name="connsiteX24" fmla="*/ 1213300 w 1292781"/>
                <a:gd name="connsiteY24" fmla="*/ 420092 h 2464334"/>
                <a:gd name="connsiteX25" fmla="*/ 1273625 w 1292781"/>
                <a:gd name="connsiteY25" fmla="*/ 616942 h 2464334"/>
                <a:gd name="connsiteX26" fmla="*/ 1292675 w 1292781"/>
                <a:gd name="connsiteY26" fmla="*/ 874117 h 2464334"/>
                <a:gd name="connsiteX27" fmla="*/ 1267275 w 1292781"/>
                <a:gd name="connsiteY27" fmla="*/ 1175742 h 2464334"/>
                <a:gd name="connsiteX28" fmla="*/ 1210125 w 1292781"/>
                <a:gd name="connsiteY28" fmla="*/ 1455142 h 2464334"/>
                <a:gd name="connsiteX29" fmla="*/ 1032325 w 1292781"/>
                <a:gd name="connsiteY29" fmla="*/ 1775817 h 2464334"/>
                <a:gd name="connsiteX30" fmla="*/ 883100 w 1292781"/>
                <a:gd name="connsiteY30" fmla="*/ 1950442 h 2464334"/>
                <a:gd name="connsiteX31" fmla="*/ 708475 w 1292781"/>
                <a:gd name="connsiteY31" fmla="*/ 2156817 h 2464334"/>
                <a:gd name="connsiteX32" fmla="*/ 470350 w 1292781"/>
                <a:gd name="connsiteY32" fmla="*/ 2328267 h 2464334"/>
                <a:gd name="connsiteX33" fmla="*/ 181425 w 1292781"/>
                <a:gd name="connsiteY33" fmla="*/ 2461617 h 2464334"/>
                <a:gd name="connsiteX34" fmla="*/ 6800 w 1292781"/>
                <a:gd name="connsiteY34" fmla="*/ 2410817 h 2464334"/>
                <a:gd name="connsiteX35" fmla="*/ 67125 w 1292781"/>
                <a:gd name="connsiteY35" fmla="*/ 2334617 h 246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92781" h="2464334">
                  <a:moveTo>
                    <a:pt x="67125" y="2334617"/>
                  </a:moveTo>
                  <a:cubicBezTo>
                    <a:pt x="126921" y="2311863"/>
                    <a:pt x="267679" y="2309746"/>
                    <a:pt x="365575" y="2274292"/>
                  </a:cubicBezTo>
                  <a:cubicBezTo>
                    <a:pt x="463471" y="2238838"/>
                    <a:pt x="566129" y="2207617"/>
                    <a:pt x="654500" y="2121892"/>
                  </a:cubicBezTo>
                  <a:cubicBezTo>
                    <a:pt x="742871" y="2036167"/>
                    <a:pt x="819600" y="1888530"/>
                    <a:pt x="895800" y="1759942"/>
                  </a:cubicBezTo>
                  <a:cubicBezTo>
                    <a:pt x="972000" y="1631354"/>
                    <a:pt x="1060900" y="1502238"/>
                    <a:pt x="1111700" y="1350367"/>
                  </a:cubicBezTo>
                  <a:cubicBezTo>
                    <a:pt x="1162500" y="1198496"/>
                    <a:pt x="1186313" y="981538"/>
                    <a:pt x="1200600" y="848717"/>
                  </a:cubicBezTo>
                  <a:cubicBezTo>
                    <a:pt x="1214888" y="715896"/>
                    <a:pt x="1231821" y="650279"/>
                    <a:pt x="1197425" y="553442"/>
                  </a:cubicBezTo>
                  <a:cubicBezTo>
                    <a:pt x="1163029" y="456605"/>
                    <a:pt x="1058783" y="333838"/>
                    <a:pt x="994225" y="267692"/>
                  </a:cubicBezTo>
                  <a:cubicBezTo>
                    <a:pt x="929667" y="201546"/>
                    <a:pt x="854525" y="169796"/>
                    <a:pt x="810075" y="156567"/>
                  </a:cubicBezTo>
                  <a:cubicBezTo>
                    <a:pt x="765625" y="143338"/>
                    <a:pt x="741283" y="162917"/>
                    <a:pt x="727525" y="188317"/>
                  </a:cubicBezTo>
                  <a:cubicBezTo>
                    <a:pt x="713767" y="213717"/>
                    <a:pt x="731758" y="263988"/>
                    <a:pt x="727525" y="308967"/>
                  </a:cubicBezTo>
                  <a:cubicBezTo>
                    <a:pt x="723292" y="353946"/>
                    <a:pt x="714825" y="407921"/>
                    <a:pt x="702125" y="458192"/>
                  </a:cubicBezTo>
                  <a:cubicBezTo>
                    <a:pt x="689425" y="508463"/>
                    <a:pt x="669846" y="556088"/>
                    <a:pt x="651325" y="610592"/>
                  </a:cubicBezTo>
                  <a:cubicBezTo>
                    <a:pt x="632804" y="665096"/>
                    <a:pt x="611638" y="737063"/>
                    <a:pt x="591000" y="785217"/>
                  </a:cubicBezTo>
                  <a:cubicBezTo>
                    <a:pt x="570363" y="833371"/>
                    <a:pt x="561367" y="848188"/>
                    <a:pt x="527500" y="899517"/>
                  </a:cubicBezTo>
                  <a:cubicBezTo>
                    <a:pt x="493633" y="950846"/>
                    <a:pt x="424842" y="1063029"/>
                    <a:pt x="387800" y="1093192"/>
                  </a:cubicBezTo>
                  <a:cubicBezTo>
                    <a:pt x="350758" y="1123355"/>
                    <a:pt x="313187" y="1097954"/>
                    <a:pt x="305250" y="1080492"/>
                  </a:cubicBezTo>
                  <a:cubicBezTo>
                    <a:pt x="297313" y="1063030"/>
                    <a:pt x="314246" y="1031809"/>
                    <a:pt x="340175" y="988417"/>
                  </a:cubicBezTo>
                  <a:cubicBezTo>
                    <a:pt x="366104" y="945025"/>
                    <a:pt x="417433" y="905338"/>
                    <a:pt x="460825" y="820142"/>
                  </a:cubicBezTo>
                  <a:cubicBezTo>
                    <a:pt x="504217" y="734946"/>
                    <a:pt x="560838" y="605829"/>
                    <a:pt x="600525" y="477242"/>
                  </a:cubicBezTo>
                  <a:cubicBezTo>
                    <a:pt x="640213" y="348654"/>
                    <a:pt x="662967" y="126405"/>
                    <a:pt x="698950" y="48617"/>
                  </a:cubicBezTo>
                  <a:cubicBezTo>
                    <a:pt x="734933" y="-29171"/>
                    <a:pt x="768271" y="9459"/>
                    <a:pt x="816425" y="10517"/>
                  </a:cubicBezTo>
                  <a:cubicBezTo>
                    <a:pt x="864579" y="11575"/>
                    <a:pt x="934429" y="15809"/>
                    <a:pt x="987875" y="54967"/>
                  </a:cubicBezTo>
                  <a:cubicBezTo>
                    <a:pt x="1041321" y="94125"/>
                    <a:pt x="1099529" y="184613"/>
                    <a:pt x="1137100" y="245467"/>
                  </a:cubicBezTo>
                  <a:cubicBezTo>
                    <a:pt x="1174671" y="306321"/>
                    <a:pt x="1190546" y="358179"/>
                    <a:pt x="1213300" y="420092"/>
                  </a:cubicBezTo>
                  <a:cubicBezTo>
                    <a:pt x="1236054" y="482004"/>
                    <a:pt x="1260396" y="541271"/>
                    <a:pt x="1273625" y="616942"/>
                  </a:cubicBezTo>
                  <a:cubicBezTo>
                    <a:pt x="1286854" y="692613"/>
                    <a:pt x="1293733" y="780984"/>
                    <a:pt x="1292675" y="874117"/>
                  </a:cubicBezTo>
                  <a:cubicBezTo>
                    <a:pt x="1291617" y="967250"/>
                    <a:pt x="1281033" y="1078905"/>
                    <a:pt x="1267275" y="1175742"/>
                  </a:cubicBezTo>
                  <a:cubicBezTo>
                    <a:pt x="1253517" y="1272579"/>
                    <a:pt x="1249283" y="1355130"/>
                    <a:pt x="1210125" y="1455142"/>
                  </a:cubicBezTo>
                  <a:cubicBezTo>
                    <a:pt x="1170967" y="1555154"/>
                    <a:pt x="1086829" y="1693267"/>
                    <a:pt x="1032325" y="1775817"/>
                  </a:cubicBezTo>
                  <a:cubicBezTo>
                    <a:pt x="977821" y="1858367"/>
                    <a:pt x="883100" y="1950442"/>
                    <a:pt x="883100" y="1950442"/>
                  </a:cubicBezTo>
                  <a:cubicBezTo>
                    <a:pt x="829125" y="2013942"/>
                    <a:pt x="777267" y="2093846"/>
                    <a:pt x="708475" y="2156817"/>
                  </a:cubicBezTo>
                  <a:cubicBezTo>
                    <a:pt x="639683" y="2219788"/>
                    <a:pt x="558192" y="2277467"/>
                    <a:pt x="470350" y="2328267"/>
                  </a:cubicBezTo>
                  <a:cubicBezTo>
                    <a:pt x="382508" y="2379067"/>
                    <a:pt x="258683" y="2447859"/>
                    <a:pt x="181425" y="2461617"/>
                  </a:cubicBezTo>
                  <a:cubicBezTo>
                    <a:pt x="104167" y="2475375"/>
                    <a:pt x="25321" y="2433571"/>
                    <a:pt x="6800" y="2410817"/>
                  </a:cubicBezTo>
                  <a:cubicBezTo>
                    <a:pt x="-11721" y="2388063"/>
                    <a:pt x="7329" y="2357371"/>
                    <a:pt x="67125" y="2334617"/>
                  </a:cubicBezTo>
                  <a:close/>
                </a:path>
              </a:pathLst>
            </a:custGeom>
            <a:solidFill>
              <a:srgbClr val="FF0000">
                <a:alpha val="30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sp>
        <p:nvSpPr>
          <p:cNvPr id="110" name="Pfeil nach rechts 109"/>
          <p:cNvSpPr/>
          <p:nvPr/>
        </p:nvSpPr>
        <p:spPr>
          <a:xfrm>
            <a:off x="4674375" y="4509000"/>
            <a:ext cx="1620000" cy="5400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11" name="Textfeld 110"/>
          <p:cNvSpPr txBox="1"/>
          <p:nvPr/>
        </p:nvSpPr>
        <p:spPr>
          <a:xfrm>
            <a:off x="8706806" y="6583323"/>
            <a:ext cx="2900014" cy="244554"/>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solidFill>
                  <a:srgbClr val="777777"/>
                </a:solidFill>
              </a:rPr>
              <a:t>*In standard configuration</a:t>
            </a:r>
            <a:endParaRPr lang="en-US" sz="800" dirty="0" smtClean="0">
              <a:solidFill>
                <a:srgbClr val="777777"/>
              </a:solidFill>
            </a:endParaRPr>
          </a:p>
        </p:txBody>
      </p:sp>
      <p:sp>
        <p:nvSpPr>
          <p:cNvPr id="113" name="Textfeld 112"/>
          <p:cNvSpPr txBox="1"/>
          <p:nvPr/>
        </p:nvSpPr>
        <p:spPr>
          <a:xfrm>
            <a:off x="4663437" y="4152697"/>
            <a:ext cx="2131951"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With drifts</a:t>
            </a:r>
            <a:endParaRPr lang="en-US" sz="2000" b="1" dirty="0" smtClean="0"/>
          </a:p>
        </p:txBody>
      </p:sp>
      <p:sp>
        <p:nvSpPr>
          <p:cNvPr id="3" name="Freihandform 2"/>
          <p:cNvSpPr/>
          <p:nvPr/>
        </p:nvSpPr>
        <p:spPr>
          <a:xfrm>
            <a:off x="2162175" y="4257675"/>
            <a:ext cx="1304925" cy="1143000"/>
          </a:xfrm>
          <a:custGeom>
            <a:avLst/>
            <a:gdLst>
              <a:gd name="connsiteX0" fmla="*/ 0 w 1304925"/>
              <a:gd name="connsiteY0" fmla="*/ 1143000 h 1143000"/>
              <a:gd name="connsiteX1" fmla="*/ 695325 w 1304925"/>
              <a:gd name="connsiteY1" fmla="*/ 752475 h 1143000"/>
              <a:gd name="connsiteX2" fmla="*/ 1304925 w 1304925"/>
              <a:gd name="connsiteY2" fmla="*/ 0 h 1143000"/>
            </a:gdLst>
            <a:ahLst/>
            <a:cxnLst>
              <a:cxn ang="0">
                <a:pos x="connsiteX0" y="connsiteY0"/>
              </a:cxn>
              <a:cxn ang="0">
                <a:pos x="connsiteX1" y="connsiteY1"/>
              </a:cxn>
              <a:cxn ang="0">
                <a:pos x="connsiteX2" y="connsiteY2"/>
              </a:cxn>
            </a:cxnLst>
            <a:rect l="l" t="t" r="r" b="b"/>
            <a:pathLst>
              <a:path w="1304925" h="1143000">
                <a:moveTo>
                  <a:pt x="0" y="1143000"/>
                </a:moveTo>
                <a:cubicBezTo>
                  <a:pt x="238919" y="1042987"/>
                  <a:pt x="477838" y="942975"/>
                  <a:pt x="695325" y="752475"/>
                </a:cubicBezTo>
                <a:cubicBezTo>
                  <a:pt x="912812" y="561975"/>
                  <a:pt x="1108868" y="280987"/>
                  <a:pt x="1304925" y="0"/>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ihandform 6"/>
          <p:cNvSpPr/>
          <p:nvPr/>
        </p:nvSpPr>
        <p:spPr>
          <a:xfrm>
            <a:off x="3067050" y="1538208"/>
            <a:ext cx="796574" cy="1814592"/>
          </a:xfrm>
          <a:custGeom>
            <a:avLst/>
            <a:gdLst>
              <a:gd name="connsiteX0" fmla="*/ 742950 w 796574"/>
              <a:gd name="connsiteY0" fmla="*/ 1814592 h 1814592"/>
              <a:gd name="connsiteX1" fmla="*/ 762000 w 796574"/>
              <a:gd name="connsiteY1" fmla="*/ 919242 h 1814592"/>
              <a:gd name="connsiteX2" fmla="*/ 342900 w 796574"/>
              <a:gd name="connsiteY2" fmla="*/ 100092 h 1814592"/>
              <a:gd name="connsiteX3" fmla="*/ 0 w 796574"/>
              <a:gd name="connsiteY3" fmla="*/ 42942 h 1814592"/>
            </a:gdLst>
            <a:ahLst/>
            <a:cxnLst>
              <a:cxn ang="0">
                <a:pos x="connsiteX0" y="connsiteY0"/>
              </a:cxn>
              <a:cxn ang="0">
                <a:pos x="connsiteX1" y="connsiteY1"/>
              </a:cxn>
              <a:cxn ang="0">
                <a:pos x="connsiteX2" y="connsiteY2"/>
              </a:cxn>
              <a:cxn ang="0">
                <a:pos x="connsiteX3" y="connsiteY3"/>
              </a:cxn>
            </a:cxnLst>
            <a:rect l="l" t="t" r="r" b="b"/>
            <a:pathLst>
              <a:path w="796574" h="1814592">
                <a:moveTo>
                  <a:pt x="742950" y="1814592"/>
                </a:moveTo>
                <a:cubicBezTo>
                  <a:pt x="785812" y="1509792"/>
                  <a:pt x="828675" y="1204992"/>
                  <a:pt x="762000" y="919242"/>
                </a:cubicBezTo>
                <a:cubicBezTo>
                  <a:pt x="695325" y="633492"/>
                  <a:pt x="469900" y="246142"/>
                  <a:pt x="342900" y="100092"/>
                </a:cubicBezTo>
                <a:cubicBezTo>
                  <a:pt x="215900" y="-45958"/>
                  <a:pt x="107950" y="-1508"/>
                  <a:pt x="0" y="42942"/>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ihandform 7"/>
          <p:cNvSpPr/>
          <p:nvPr/>
        </p:nvSpPr>
        <p:spPr>
          <a:xfrm>
            <a:off x="1228725" y="1952625"/>
            <a:ext cx="1657350" cy="2552700"/>
          </a:xfrm>
          <a:custGeom>
            <a:avLst/>
            <a:gdLst>
              <a:gd name="connsiteX0" fmla="*/ 1657350 w 1657350"/>
              <a:gd name="connsiteY0" fmla="*/ 0 h 2552700"/>
              <a:gd name="connsiteX1" fmla="*/ 1447800 w 1657350"/>
              <a:gd name="connsiteY1" fmla="*/ 828675 h 2552700"/>
              <a:gd name="connsiteX2" fmla="*/ 781050 w 1657350"/>
              <a:gd name="connsiteY2" fmla="*/ 1562100 h 2552700"/>
              <a:gd name="connsiteX3" fmla="*/ 152400 w 1657350"/>
              <a:gd name="connsiteY3" fmla="*/ 2200275 h 2552700"/>
              <a:gd name="connsiteX4" fmla="*/ 0 w 1657350"/>
              <a:gd name="connsiteY4" fmla="*/ 2552700 h 255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50" h="2552700">
                <a:moveTo>
                  <a:pt x="1657350" y="0"/>
                </a:moveTo>
                <a:cubicBezTo>
                  <a:pt x="1625600" y="284162"/>
                  <a:pt x="1593850" y="568325"/>
                  <a:pt x="1447800" y="828675"/>
                </a:cubicBezTo>
                <a:cubicBezTo>
                  <a:pt x="1301750" y="1089025"/>
                  <a:pt x="996950" y="1333500"/>
                  <a:pt x="781050" y="1562100"/>
                </a:cubicBezTo>
                <a:cubicBezTo>
                  <a:pt x="565150" y="1790700"/>
                  <a:pt x="282575" y="2035175"/>
                  <a:pt x="152400" y="2200275"/>
                </a:cubicBezTo>
                <a:cubicBezTo>
                  <a:pt x="22225" y="2365375"/>
                  <a:pt x="11112" y="2459037"/>
                  <a:pt x="0" y="2552700"/>
                </a:cubicBezTo>
              </a:path>
            </a:pathLst>
          </a:custGeom>
          <a:noFill/>
          <a:ln w="57150" cmpd="sng">
            <a:solidFill>
              <a:schemeClr val="accent4"/>
            </a:solidFill>
            <a:prstDash val="soli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feld 40"/>
          <p:cNvSpPr txBox="1"/>
          <p:nvPr/>
        </p:nvSpPr>
        <p:spPr>
          <a:xfrm rot="18895810">
            <a:off x="1012863" y="3219783"/>
            <a:ext cx="1293187" cy="294953"/>
          </a:xfrm>
          <a:prstGeom prst="rect">
            <a:avLst/>
          </a:prstGeom>
          <a:noFill/>
        </p:spPr>
        <p:txBody>
          <a:bodyPr wrap="square" lIns="0" tIns="0" rIns="0" bIns="0" rtlCol="0" anchor="t" anchorCtr="0">
            <a:spAutoFit/>
          </a:bodyPr>
          <a:lstStyle/>
          <a:p>
            <a:pPr algn="l">
              <a:lnSpc>
                <a:spcPts val="2300"/>
              </a:lnSpc>
              <a:spcBef>
                <a:spcPts val="1150"/>
              </a:spcBef>
            </a:pPr>
            <a:r>
              <a:rPr lang="en-US" sz="2000" dirty="0" smtClean="0">
                <a:solidFill>
                  <a:srgbClr val="EF7C00"/>
                </a:solidFill>
              </a:rPr>
              <a:t>Boundary</a:t>
            </a:r>
            <a:endParaRPr lang="en-US" sz="2000" dirty="0" smtClean="0">
              <a:solidFill>
                <a:srgbClr val="EF7C00"/>
              </a:solidFill>
            </a:endParaRPr>
          </a:p>
        </p:txBody>
      </p:sp>
      <p:sp>
        <p:nvSpPr>
          <p:cNvPr id="2" name="Abgerundetes Rechteck 1"/>
          <p:cNvSpPr/>
          <p:nvPr/>
        </p:nvSpPr>
        <p:spPr>
          <a:xfrm>
            <a:off x="5162310" y="1016910"/>
            <a:ext cx="5400000" cy="2520000"/>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marL="285750" indent="-285750" algn="l">
              <a:spcBef>
                <a:spcPts val="1150"/>
              </a:spcBef>
              <a:buClr>
                <a:srgbClr val="116656"/>
              </a:buClr>
              <a:buSzPct val="120000"/>
              <a:buFont typeface="Arial" panose="020B0604020202020204" pitchFamily="34" charset="0"/>
              <a:buChar char="•"/>
            </a:pPr>
            <a:r>
              <a:rPr lang="en-US" sz="2000" b="1" dirty="0" smtClean="0">
                <a:solidFill>
                  <a:srgbClr val="005555"/>
                </a:solidFill>
              </a:rPr>
              <a:t>Drifts facilitate fast poloidal redistribution </a:t>
            </a:r>
          </a:p>
          <a:p>
            <a:pPr marL="285750" indent="-285750" algn="l">
              <a:spcBef>
                <a:spcPts val="1150"/>
              </a:spcBef>
              <a:buClr>
                <a:srgbClr val="116656"/>
              </a:buClr>
              <a:buSzPct val="120000"/>
              <a:buFont typeface="Arial" panose="020B0604020202020204" pitchFamily="34" charset="0"/>
              <a:buChar char="•"/>
            </a:pPr>
            <a:r>
              <a:rPr lang="en-US" sz="2000" b="1" dirty="0" smtClean="0">
                <a:solidFill>
                  <a:srgbClr val="005555"/>
                </a:solidFill>
              </a:rPr>
              <a:t>No gradients needed</a:t>
            </a:r>
          </a:p>
          <a:p>
            <a:pPr marL="285750" indent="-285750" algn="l">
              <a:spcBef>
                <a:spcPts val="1150"/>
              </a:spcBef>
              <a:buClr>
                <a:srgbClr val="116656"/>
              </a:buClr>
              <a:buSzPct val="120000"/>
              <a:buFont typeface="Arial" panose="020B0604020202020204" pitchFamily="34" charset="0"/>
              <a:buChar char="•"/>
            </a:pPr>
            <a:r>
              <a:rPr lang="en-US" sz="2000" b="1" dirty="0" smtClean="0">
                <a:solidFill>
                  <a:srgbClr val="005555"/>
                </a:solidFill>
              </a:rPr>
              <a:t>W7-X can detach in all islands even though seeding is happening in just one island [1]</a:t>
            </a:r>
          </a:p>
          <a:p>
            <a:pPr marL="285750" indent="-285750" algn="l">
              <a:spcBef>
                <a:spcPts val="1150"/>
              </a:spcBef>
              <a:buClr>
                <a:srgbClr val="116656"/>
              </a:buClr>
              <a:buSzPct val="120000"/>
              <a:buFont typeface="Arial" panose="020B0604020202020204" pitchFamily="34" charset="0"/>
              <a:buChar char="•"/>
            </a:pPr>
            <a:endParaRPr lang="en-US" sz="2000" b="1" dirty="0" smtClean="0">
              <a:solidFill>
                <a:srgbClr val="005555"/>
              </a:solidFill>
            </a:endParaRPr>
          </a:p>
          <a:p>
            <a:pPr marL="285750" indent="-285750" algn="l">
              <a:spcBef>
                <a:spcPts val="1150"/>
              </a:spcBef>
              <a:buClr>
                <a:srgbClr val="116656"/>
              </a:buClr>
              <a:buSzPct val="120000"/>
              <a:buFont typeface="Arial" panose="020B0604020202020204" pitchFamily="34" charset="0"/>
              <a:buChar char="•"/>
            </a:pPr>
            <a:endParaRPr lang="en-US" sz="2000" b="1" dirty="0" smtClean="0">
              <a:solidFill>
                <a:srgbClr val="005555"/>
              </a:solidFill>
            </a:endParaRPr>
          </a:p>
        </p:txBody>
      </p:sp>
      <p:sp>
        <p:nvSpPr>
          <p:cNvPr id="9" name="Textfeld 8"/>
          <p:cNvSpPr txBox="1"/>
          <p:nvPr/>
        </p:nvSpPr>
        <p:spPr>
          <a:xfrm>
            <a:off x="5421622" y="6581596"/>
            <a:ext cx="2926362" cy="238720"/>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rgbClr val="777777"/>
                </a:solidFill>
              </a:rPr>
              <a:t>[1] M </a:t>
            </a:r>
            <a:r>
              <a:rPr lang="en-US" sz="600" dirty="0" err="1" smtClean="0">
                <a:solidFill>
                  <a:srgbClr val="777777"/>
                </a:solidFill>
              </a:rPr>
              <a:t>Krychowiak</a:t>
            </a:r>
            <a:r>
              <a:rPr lang="en-US" sz="600" dirty="0" smtClean="0">
                <a:solidFill>
                  <a:srgbClr val="777777"/>
                </a:solidFill>
              </a:rPr>
              <a:t> et </a:t>
            </a:r>
            <a:r>
              <a:rPr lang="en-US" sz="600" dirty="0">
                <a:solidFill>
                  <a:srgbClr val="777777"/>
                </a:solidFill>
              </a:rPr>
              <a:t>al  </a:t>
            </a:r>
            <a:r>
              <a:rPr lang="en-US" sz="600" dirty="0" smtClean="0">
                <a:solidFill>
                  <a:srgbClr val="777777"/>
                </a:solidFill>
              </a:rPr>
              <a:t>Nuclear </a:t>
            </a:r>
            <a:r>
              <a:rPr lang="en-US" sz="600" dirty="0">
                <a:solidFill>
                  <a:srgbClr val="777777"/>
                </a:solidFill>
              </a:rPr>
              <a:t>Materials and Energy 34, 101363 (2023).</a:t>
            </a:r>
            <a:endParaRPr lang="en-US" sz="600" dirty="0" smtClean="0">
              <a:solidFill>
                <a:srgbClr val="777777"/>
              </a:solidFill>
            </a:endParaRPr>
          </a:p>
        </p:txBody>
      </p:sp>
    </p:spTree>
    <p:extLst>
      <p:ext uri="{BB962C8B-B14F-4D97-AF65-F5344CB8AC3E}">
        <p14:creationId xmlns:p14="http://schemas.microsoft.com/office/powerpoint/2010/main" val="3239454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658812" y="900112"/>
            <a:ext cx="5265737" cy="5157787"/>
          </a:xfrm>
        </p:spPr>
        <p:txBody>
          <a:bodyPr>
            <a:noAutofit/>
          </a:bodyPr>
          <a:lstStyle/>
          <a:p>
            <a:pPr algn="ctr"/>
            <a:r>
              <a:rPr lang="en-US" sz="2000" b="1" dirty="0" smtClean="0">
                <a:solidFill>
                  <a:srgbClr val="005555"/>
                </a:solidFill>
              </a:rPr>
              <a:t>Summary</a:t>
            </a:r>
          </a:p>
          <a:p>
            <a:pPr marL="285750" indent="-285750">
              <a:buFont typeface="Arial" panose="020B0604020202020204" pitchFamily="34" charset="0"/>
              <a:buChar char="•"/>
            </a:pPr>
            <a:r>
              <a:rPr lang="en-US" sz="1600" b="1" dirty="0" smtClean="0"/>
              <a:t>Implementation of transport model with drifts and current balance</a:t>
            </a:r>
          </a:p>
          <a:p>
            <a:pPr marL="285750" indent="-285750">
              <a:buFont typeface="Arial" panose="020B0604020202020204" pitchFamily="34" charset="0"/>
              <a:buChar char="•"/>
            </a:pPr>
            <a:r>
              <a:rPr lang="en-US" sz="1600" b="1" dirty="0" smtClean="0"/>
              <a:t>LCFS aligned potential and </a:t>
            </a:r>
            <a:r>
              <a:rPr lang="en-US" sz="1600" b="1" dirty="0" err="1" smtClean="0">
                <a:solidFill>
                  <a:srgbClr val="FF0000"/>
                </a:solidFill>
              </a:rPr>
              <a:t>E</a:t>
            </a:r>
            <a:r>
              <a:rPr lang="en-US" sz="1600" dirty="0" err="1" smtClean="0">
                <a:solidFill>
                  <a:srgbClr val="FF0000"/>
                </a:solidFill>
              </a:rPr>
              <a:t>x</a:t>
            </a:r>
            <a:r>
              <a:rPr lang="en-US" sz="1600" b="1" dirty="0" err="1" smtClean="0">
                <a:solidFill>
                  <a:srgbClr val="FF0000"/>
                </a:solidFill>
              </a:rPr>
              <a:t>B</a:t>
            </a:r>
            <a:r>
              <a:rPr lang="en-US" sz="1600" b="1" dirty="0" smtClean="0">
                <a:solidFill>
                  <a:srgbClr val="FF0000"/>
                </a:solidFill>
              </a:rPr>
              <a:t> vortex </a:t>
            </a:r>
            <a:r>
              <a:rPr lang="en-US" sz="1600" b="1" dirty="0" smtClean="0"/>
              <a:t>structure</a:t>
            </a:r>
          </a:p>
          <a:p>
            <a:pPr marL="285750" indent="-285750">
              <a:buFont typeface="Arial" panose="020B0604020202020204" pitchFamily="34" charset="0"/>
              <a:buChar char="•"/>
            </a:pPr>
            <a:r>
              <a:rPr lang="en-US" sz="1600" b="1" dirty="0" smtClean="0"/>
              <a:t>Comparison to probe measurements shows agreement of plasma potential within uncertainties</a:t>
            </a:r>
          </a:p>
          <a:p>
            <a:pPr marL="285750" indent="-285750">
              <a:buFont typeface="Arial" panose="020B0604020202020204" pitchFamily="34" charset="0"/>
              <a:buChar char="•"/>
            </a:pPr>
            <a:r>
              <a:rPr lang="en-US" sz="1600" b="1" dirty="0" smtClean="0"/>
              <a:t>GPI shows poloidal velocities close to LCFS</a:t>
            </a:r>
          </a:p>
          <a:p>
            <a:pPr marL="285750" indent="-285750">
              <a:buFont typeface="Arial" panose="020B0604020202020204" pitchFamily="34" charset="0"/>
              <a:buChar char="•"/>
            </a:pPr>
            <a:r>
              <a:rPr lang="en-US" sz="1600" b="1" dirty="0" smtClean="0"/>
              <a:t>Synthetic CIS reproduces impact of drifts on the ion flow in the SOL</a:t>
            </a:r>
          </a:p>
          <a:p>
            <a:pPr marL="285750" indent="-285750">
              <a:buFont typeface="Arial" panose="020B0604020202020204" pitchFamily="34" charset="0"/>
              <a:buChar char="•"/>
            </a:pPr>
            <a:r>
              <a:rPr lang="en-US" sz="1600" b="1" dirty="0" err="1" smtClean="0"/>
              <a:t>ExB</a:t>
            </a:r>
            <a:r>
              <a:rPr lang="en-US" sz="1600" b="1" dirty="0" smtClean="0"/>
              <a:t> fluxes between main SOL and PFR/TSR</a:t>
            </a:r>
          </a:p>
          <a:p>
            <a:pPr marL="285750" indent="-285750">
              <a:buFont typeface="Arial" panose="020B0604020202020204" pitchFamily="34" charset="0"/>
              <a:buChar char="•"/>
            </a:pPr>
            <a:r>
              <a:rPr lang="en-US" sz="1600" b="1" dirty="0" smtClean="0"/>
              <a:t>Capabilities of </a:t>
            </a:r>
            <a:r>
              <a:rPr lang="en-US" sz="1600" b="1" dirty="0" err="1" smtClean="0">
                <a:solidFill>
                  <a:srgbClr val="FF0000"/>
                </a:solidFill>
              </a:rPr>
              <a:t>E</a:t>
            </a:r>
            <a:r>
              <a:rPr lang="en-US" sz="1600" dirty="0" err="1" smtClean="0">
                <a:solidFill>
                  <a:srgbClr val="FF0000"/>
                </a:solidFill>
              </a:rPr>
              <a:t>x</a:t>
            </a:r>
            <a:r>
              <a:rPr lang="en-US" sz="1600" b="1" dirty="0" err="1" smtClean="0">
                <a:solidFill>
                  <a:srgbClr val="FF0000"/>
                </a:solidFill>
              </a:rPr>
              <a:t>B</a:t>
            </a:r>
            <a:r>
              <a:rPr lang="en-US" sz="1600" b="1" dirty="0" smtClean="0">
                <a:solidFill>
                  <a:srgbClr val="FF0000"/>
                </a:solidFill>
              </a:rPr>
              <a:t> vortex </a:t>
            </a:r>
            <a:r>
              <a:rPr lang="en-US" sz="1600" b="1" dirty="0" smtClean="0"/>
              <a:t>to redistribute trace densities with fast </a:t>
            </a:r>
            <a:r>
              <a:rPr lang="en-US" sz="1600" b="1" dirty="0" err="1" smtClean="0"/>
              <a:t>ExB</a:t>
            </a:r>
            <a:r>
              <a:rPr lang="en-US" sz="1600" b="1" dirty="0" smtClean="0"/>
              <a:t> flows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p:txBody>
      </p:sp>
      <p:sp>
        <p:nvSpPr>
          <p:cNvPr id="4" name="Titel 3"/>
          <p:cNvSpPr>
            <a:spLocks noGrp="1"/>
          </p:cNvSpPr>
          <p:nvPr>
            <p:ph type="title"/>
          </p:nvPr>
        </p:nvSpPr>
        <p:spPr/>
        <p:txBody>
          <a:bodyPr/>
          <a:lstStyle/>
          <a:p>
            <a:r>
              <a:rPr lang="en-US" sz="3000" dirty="0" smtClean="0"/>
              <a:t>Summary and Outlook</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23</a:t>
            </a:fld>
            <a:endParaRPr lang="de-DE" dirty="0"/>
          </a:p>
        </p:txBody>
      </p:sp>
      <p:sp>
        <p:nvSpPr>
          <p:cNvPr id="7" name="Textfeld 6"/>
          <p:cNvSpPr txBox="1"/>
          <p:nvPr/>
        </p:nvSpPr>
        <p:spPr>
          <a:xfrm>
            <a:off x="6538912" y="6571448"/>
            <a:ext cx="4714875" cy="294953"/>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rgbClr val="777777"/>
                </a:solidFill>
              </a:rPr>
              <a:t>[1] </a:t>
            </a:r>
            <a:r>
              <a:rPr lang="en-US" sz="600" dirty="0" err="1" smtClean="0">
                <a:solidFill>
                  <a:srgbClr val="777777"/>
                </a:solidFill>
              </a:rPr>
              <a:t>Threlfall</a:t>
            </a:r>
            <a:r>
              <a:rPr lang="en-US" sz="600" dirty="0" smtClean="0">
                <a:solidFill>
                  <a:srgbClr val="777777"/>
                </a:solidFill>
              </a:rPr>
              <a:t>, E. et al. (2023). Software for fusion reactor design: </a:t>
            </a:r>
            <a:r>
              <a:rPr lang="en-US" sz="600" dirty="0" err="1" smtClean="0">
                <a:solidFill>
                  <a:srgbClr val="777777"/>
                </a:solidFill>
              </a:rPr>
              <a:t>ExCALIBUR</a:t>
            </a:r>
            <a:r>
              <a:rPr lang="en-US" sz="600" dirty="0" smtClean="0">
                <a:solidFill>
                  <a:srgbClr val="777777"/>
                </a:solidFill>
              </a:rPr>
              <a:t> project NEPTUNE, 29th IAEA Fusion Energy Conference</a:t>
            </a:r>
            <a:endParaRPr lang="en-US" sz="600" dirty="0" smtClean="0">
              <a:solidFill>
                <a:srgbClr val="777777"/>
              </a:solidFill>
            </a:endParaRPr>
          </a:p>
        </p:txBody>
      </p:sp>
      <p:sp>
        <p:nvSpPr>
          <p:cNvPr id="8" name="Inhaltsplatzhalter 7"/>
          <p:cNvSpPr>
            <a:spLocks noGrp="1"/>
          </p:cNvSpPr>
          <p:nvPr>
            <p:ph sz="half" idx="2"/>
          </p:nvPr>
        </p:nvSpPr>
        <p:spPr/>
        <p:txBody>
          <a:bodyPr/>
          <a:lstStyle/>
          <a:p>
            <a:endParaRPr lang="en-US"/>
          </a:p>
        </p:txBody>
      </p:sp>
    </p:spTree>
    <p:extLst>
      <p:ext uri="{BB962C8B-B14F-4D97-AF65-F5344CB8AC3E}">
        <p14:creationId xmlns:p14="http://schemas.microsoft.com/office/powerpoint/2010/main" val="1455052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658812" y="900112"/>
            <a:ext cx="5265737" cy="5157787"/>
          </a:xfrm>
        </p:spPr>
        <p:txBody>
          <a:bodyPr>
            <a:noAutofit/>
          </a:bodyPr>
          <a:lstStyle/>
          <a:p>
            <a:pPr algn="ctr"/>
            <a:r>
              <a:rPr lang="en-US" sz="2000" b="1" dirty="0" smtClean="0">
                <a:solidFill>
                  <a:srgbClr val="005555"/>
                </a:solidFill>
              </a:rPr>
              <a:t>Summary</a:t>
            </a:r>
          </a:p>
          <a:p>
            <a:pPr marL="285750" indent="-285750">
              <a:buFont typeface="Arial" panose="020B0604020202020204" pitchFamily="34" charset="0"/>
              <a:buChar char="•"/>
            </a:pPr>
            <a:r>
              <a:rPr lang="en-US" sz="1600" b="1" dirty="0" smtClean="0"/>
              <a:t>Implementation of transport model with drifts and current balance</a:t>
            </a:r>
          </a:p>
          <a:p>
            <a:pPr marL="285750" indent="-285750">
              <a:buFont typeface="Arial" panose="020B0604020202020204" pitchFamily="34" charset="0"/>
              <a:buChar char="•"/>
            </a:pPr>
            <a:r>
              <a:rPr lang="en-US" sz="1600" b="1" dirty="0" smtClean="0"/>
              <a:t>LCFS aligned potential and </a:t>
            </a:r>
            <a:r>
              <a:rPr lang="en-US" sz="1600" b="1" dirty="0" err="1" smtClean="0">
                <a:solidFill>
                  <a:srgbClr val="FF0000"/>
                </a:solidFill>
              </a:rPr>
              <a:t>E</a:t>
            </a:r>
            <a:r>
              <a:rPr lang="en-US" sz="1600" dirty="0" err="1" smtClean="0">
                <a:solidFill>
                  <a:srgbClr val="FF0000"/>
                </a:solidFill>
              </a:rPr>
              <a:t>x</a:t>
            </a:r>
            <a:r>
              <a:rPr lang="en-US" sz="1600" b="1" dirty="0" err="1" smtClean="0">
                <a:solidFill>
                  <a:srgbClr val="FF0000"/>
                </a:solidFill>
              </a:rPr>
              <a:t>B</a:t>
            </a:r>
            <a:r>
              <a:rPr lang="en-US" sz="1600" b="1" dirty="0" smtClean="0">
                <a:solidFill>
                  <a:srgbClr val="FF0000"/>
                </a:solidFill>
              </a:rPr>
              <a:t> vortex </a:t>
            </a:r>
            <a:r>
              <a:rPr lang="en-US" sz="1600" b="1" dirty="0" smtClean="0"/>
              <a:t>structure</a:t>
            </a:r>
          </a:p>
          <a:p>
            <a:pPr marL="285750" indent="-285750">
              <a:buFont typeface="Arial" panose="020B0604020202020204" pitchFamily="34" charset="0"/>
              <a:buChar char="•"/>
            </a:pPr>
            <a:r>
              <a:rPr lang="en-US" sz="1600" b="1" dirty="0" smtClean="0"/>
              <a:t>Comparison to probe measurements shows agreement of plasma potential within uncertainties</a:t>
            </a:r>
          </a:p>
          <a:p>
            <a:pPr marL="285750" indent="-285750">
              <a:buFont typeface="Arial" panose="020B0604020202020204" pitchFamily="34" charset="0"/>
              <a:buChar char="•"/>
            </a:pPr>
            <a:r>
              <a:rPr lang="en-US" sz="1600" b="1" dirty="0" smtClean="0"/>
              <a:t>GPI shows poloidal velocities close to LCFS</a:t>
            </a:r>
          </a:p>
          <a:p>
            <a:pPr marL="285750" indent="-285750">
              <a:buFont typeface="Arial" panose="020B0604020202020204" pitchFamily="34" charset="0"/>
              <a:buChar char="•"/>
            </a:pPr>
            <a:r>
              <a:rPr lang="en-US" sz="1600" b="1" dirty="0" smtClean="0"/>
              <a:t>Synthetic CIS reproduces impact of drifts on the ion flow in the SOL</a:t>
            </a:r>
          </a:p>
          <a:p>
            <a:pPr marL="285750" indent="-285750">
              <a:buFont typeface="Arial" panose="020B0604020202020204" pitchFamily="34" charset="0"/>
              <a:buChar char="•"/>
            </a:pPr>
            <a:r>
              <a:rPr lang="en-US" sz="1600" b="1" dirty="0" err="1" smtClean="0"/>
              <a:t>ExB</a:t>
            </a:r>
            <a:r>
              <a:rPr lang="en-US" sz="1600" b="1" dirty="0" smtClean="0"/>
              <a:t> fluxes between main SOL and PFR/TSR</a:t>
            </a:r>
          </a:p>
          <a:p>
            <a:pPr marL="285750" indent="-285750">
              <a:buFont typeface="Arial" panose="020B0604020202020204" pitchFamily="34" charset="0"/>
              <a:buChar char="•"/>
            </a:pPr>
            <a:r>
              <a:rPr lang="en-US" sz="1600" b="1" dirty="0" smtClean="0"/>
              <a:t>Capabilities of </a:t>
            </a:r>
            <a:r>
              <a:rPr lang="en-US" sz="1600" b="1" dirty="0" err="1" smtClean="0">
                <a:solidFill>
                  <a:srgbClr val="FF0000"/>
                </a:solidFill>
              </a:rPr>
              <a:t>E</a:t>
            </a:r>
            <a:r>
              <a:rPr lang="en-US" sz="1600" dirty="0" err="1" smtClean="0">
                <a:solidFill>
                  <a:srgbClr val="FF0000"/>
                </a:solidFill>
              </a:rPr>
              <a:t>x</a:t>
            </a:r>
            <a:r>
              <a:rPr lang="en-US" sz="1600" b="1" dirty="0" err="1" smtClean="0">
                <a:solidFill>
                  <a:srgbClr val="FF0000"/>
                </a:solidFill>
              </a:rPr>
              <a:t>B</a:t>
            </a:r>
            <a:r>
              <a:rPr lang="en-US" sz="1600" b="1" dirty="0" smtClean="0">
                <a:solidFill>
                  <a:srgbClr val="FF0000"/>
                </a:solidFill>
              </a:rPr>
              <a:t> vortex </a:t>
            </a:r>
            <a:r>
              <a:rPr lang="en-US" sz="1600" b="1" dirty="0" smtClean="0"/>
              <a:t>to redistribute trace densities with fast </a:t>
            </a:r>
            <a:r>
              <a:rPr lang="en-US" sz="1600" b="1" dirty="0" err="1" smtClean="0"/>
              <a:t>ExB</a:t>
            </a:r>
            <a:r>
              <a:rPr lang="en-US" sz="1600" b="1" dirty="0" smtClean="0"/>
              <a:t> flows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endParaRPr lang="en-US" sz="1600" dirty="0"/>
          </a:p>
        </p:txBody>
      </p:sp>
      <p:sp>
        <p:nvSpPr>
          <p:cNvPr id="3" name="Inhaltsplatzhalter 2"/>
          <p:cNvSpPr>
            <a:spLocks noGrp="1"/>
          </p:cNvSpPr>
          <p:nvPr>
            <p:ph sz="half" idx="2"/>
          </p:nvPr>
        </p:nvSpPr>
        <p:spPr>
          <a:xfrm>
            <a:off x="6296025" y="900112"/>
            <a:ext cx="5200650" cy="5157787"/>
          </a:xfrm>
        </p:spPr>
        <p:txBody>
          <a:bodyPr>
            <a:noAutofit/>
          </a:bodyPr>
          <a:lstStyle/>
          <a:p>
            <a:pPr algn="ctr"/>
            <a:r>
              <a:rPr lang="en-US" sz="2000" b="1" dirty="0" smtClean="0">
                <a:solidFill>
                  <a:srgbClr val="005555"/>
                </a:solidFill>
              </a:rPr>
              <a:t>Outlook</a:t>
            </a:r>
          </a:p>
          <a:p>
            <a:pPr marL="342900" indent="-342900">
              <a:buFont typeface="Arial" panose="020B0604020202020204" pitchFamily="34" charset="0"/>
              <a:buChar char="•"/>
            </a:pPr>
            <a:r>
              <a:rPr lang="en-US" sz="1600" b="1" dirty="0" smtClean="0"/>
              <a:t>Implemented in Hermes-3 now</a:t>
            </a:r>
          </a:p>
          <a:p>
            <a:pPr marL="522288" lvl="2" indent="-342900"/>
            <a:r>
              <a:rPr lang="en-US" sz="1600" dirty="0"/>
              <a:t>https://github.com/boutproject/hermes-3</a:t>
            </a:r>
            <a:endParaRPr lang="en-US" sz="1600" dirty="0" smtClean="0"/>
          </a:p>
          <a:p>
            <a:pPr marL="342900" indent="-342900">
              <a:buFont typeface="Arial" panose="020B0604020202020204" pitchFamily="34" charset="0"/>
              <a:buChar char="•"/>
            </a:pPr>
            <a:r>
              <a:rPr lang="en-US" sz="1600" b="1" dirty="0" smtClean="0"/>
              <a:t>Neutral physics</a:t>
            </a:r>
          </a:p>
          <a:p>
            <a:pPr marL="522288" lvl="2" indent="-342900"/>
            <a:r>
              <a:rPr lang="en-US" sz="1600" dirty="0" smtClean="0"/>
              <a:t>Fluid neutral model</a:t>
            </a:r>
          </a:p>
          <a:p>
            <a:pPr marL="522288" lvl="2" indent="-342900"/>
            <a:r>
              <a:rPr lang="en-US" sz="1600" dirty="0" smtClean="0"/>
              <a:t>Kinetic neutrals (VANTAGE framework [1])</a:t>
            </a:r>
          </a:p>
          <a:p>
            <a:pPr marL="342900" indent="-342900">
              <a:buFont typeface="Arial" panose="020B0604020202020204" pitchFamily="34" charset="0"/>
              <a:buChar char="•"/>
            </a:pPr>
            <a:r>
              <a:rPr lang="en-US" sz="1600" b="1" dirty="0" smtClean="0"/>
              <a:t>Impurity model </a:t>
            </a:r>
          </a:p>
          <a:p>
            <a:pPr marL="522288" lvl="2" indent="-342900"/>
            <a:r>
              <a:rPr lang="en-US" sz="1600" dirty="0" smtClean="0"/>
              <a:t>Density, momentum and pressure</a:t>
            </a:r>
          </a:p>
          <a:p>
            <a:pPr marL="342900" lvl="1" indent="-342900">
              <a:buFont typeface="Arial" panose="020B0604020202020204" pitchFamily="34" charset="0"/>
              <a:buChar char="•"/>
            </a:pPr>
            <a:r>
              <a:rPr lang="en-US" sz="1600" dirty="0" smtClean="0">
                <a:solidFill>
                  <a:schemeClr val="tx1"/>
                </a:solidFill>
              </a:rPr>
              <a:t>Turbulence</a:t>
            </a:r>
          </a:p>
          <a:p>
            <a:pPr marL="342900" lvl="1" indent="-342900">
              <a:buFont typeface="Arial" panose="020B0604020202020204" pitchFamily="34" charset="0"/>
              <a:buChar char="•"/>
            </a:pPr>
            <a:r>
              <a:rPr lang="en-US" sz="1600" dirty="0" smtClean="0">
                <a:solidFill>
                  <a:schemeClr val="tx1"/>
                </a:solidFill>
              </a:rPr>
              <a:t>Fundamental tool to investigate physics in the SOL of island </a:t>
            </a:r>
            <a:r>
              <a:rPr lang="en-US" sz="1600" dirty="0" err="1" smtClean="0">
                <a:solidFill>
                  <a:schemeClr val="tx1"/>
                </a:solidFill>
              </a:rPr>
              <a:t>divertors</a:t>
            </a:r>
            <a:endParaRPr lang="en-US" sz="1600" dirty="0" smtClean="0">
              <a:solidFill>
                <a:schemeClr val="tx1"/>
              </a:solidFill>
            </a:endParaRPr>
          </a:p>
          <a:p>
            <a:pPr marL="342900" lvl="1" indent="-342900">
              <a:buFont typeface="Arial" panose="020B0604020202020204" pitchFamily="34" charset="0"/>
              <a:buChar char="•"/>
            </a:pPr>
            <a:r>
              <a:rPr lang="en-US" sz="1600" dirty="0" smtClean="0">
                <a:solidFill>
                  <a:schemeClr val="tx1"/>
                </a:solidFill>
              </a:rPr>
              <a:t>Increase predictive capabilities for current and future experiments</a:t>
            </a:r>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endParaRPr lang="en-US" sz="1600" dirty="0"/>
          </a:p>
        </p:txBody>
      </p:sp>
      <p:sp>
        <p:nvSpPr>
          <p:cNvPr id="4" name="Titel 3"/>
          <p:cNvSpPr>
            <a:spLocks noGrp="1"/>
          </p:cNvSpPr>
          <p:nvPr>
            <p:ph type="title"/>
          </p:nvPr>
        </p:nvSpPr>
        <p:spPr/>
        <p:txBody>
          <a:bodyPr/>
          <a:lstStyle/>
          <a:p>
            <a:r>
              <a:rPr lang="en-US" sz="3000" dirty="0" smtClean="0"/>
              <a:t>Summary and Outlook</a:t>
            </a:r>
            <a:endParaRPr lang="en-US" sz="3000" dirty="0"/>
          </a:p>
        </p:txBody>
      </p:sp>
      <p:sp>
        <p:nvSpPr>
          <p:cNvPr id="5" name="Fußzeilenplatzhalter 4"/>
          <p:cNvSpPr>
            <a:spLocks noGrp="1"/>
          </p:cNvSpPr>
          <p:nvPr>
            <p:ph type="ftr" sz="quarter" idx="11"/>
          </p:nvPr>
        </p:nvSpPr>
        <p:spPr/>
        <p:txBody>
          <a:bodyPr/>
          <a:lstStyle/>
          <a:p>
            <a:r>
              <a:rPr lang="de-DE" dirty="0"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24</a:t>
            </a:fld>
            <a:endParaRPr lang="de-DE" dirty="0"/>
          </a:p>
        </p:txBody>
      </p:sp>
      <p:sp>
        <p:nvSpPr>
          <p:cNvPr id="7" name="Textfeld 6"/>
          <p:cNvSpPr txBox="1"/>
          <p:nvPr/>
        </p:nvSpPr>
        <p:spPr>
          <a:xfrm>
            <a:off x="6538912" y="6571448"/>
            <a:ext cx="4714875" cy="294953"/>
          </a:xfrm>
          <a:prstGeom prst="rect">
            <a:avLst/>
          </a:prstGeom>
          <a:noFill/>
        </p:spPr>
        <p:txBody>
          <a:bodyPr wrap="square" lIns="0" tIns="0" rIns="0" bIns="0" rtlCol="0" anchor="t" anchorCtr="0">
            <a:spAutoFit/>
          </a:bodyPr>
          <a:lstStyle/>
          <a:p>
            <a:pPr>
              <a:lnSpc>
                <a:spcPts val="2300"/>
              </a:lnSpc>
              <a:spcBef>
                <a:spcPts val="1150"/>
              </a:spcBef>
            </a:pPr>
            <a:r>
              <a:rPr lang="en-US" sz="600" dirty="0" smtClean="0">
                <a:solidFill>
                  <a:srgbClr val="777777"/>
                </a:solidFill>
              </a:rPr>
              <a:t>[1] </a:t>
            </a:r>
            <a:r>
              <a:rPr lang="en-US" sz="600" dirty="0" err="1" smtClean="0">
                <a:solidFill>
                  <a:srgbClr val="777777"/>
                </a:solidFill>
              </a:rPr>
              <a:t>Threlfall</a:t>
            </a:r>
            <a:r>
              <a:rPr lang="en-US" sz="600" dirty="0" smtClean="0">
                <a:solidFill>
                  <a:srgbClr val="777777"/>
                </a:solidFill>
              </a:rPr>
              <a:t>, E. et al. (2023). Software for fusion reactor design: </a:t>
            </a:r>
            <a:r>
              <a:rPr lang="en-US" sz="600" dirty="0" err="1" smtClean="0">
                <a:solidFill>
                  <a:srgbClr val="777777"/>
                </a:solidFill>
              </a:rPr>
              <a:t>ExCALIBUR</a:t>
            </a:r>
            <a:r>
              <a:rPr lang="en-US" sz="600" dirty="0" smtClean="0">
                <a:solidFill>
                  <a:srgbClr val="777777"/>
                </a:solidFill>
              </a:rPr>
              <a:t> project NEPTUNE, 29th IAEA Fusion Energy Conference</a:t>
            </a:r>
            <a:endParaRPr lang="en-US" sz="600" dirty="0" smtClean="0">
              <a:solidFill>
                <a:srgbClr val="777777"/>
              </a:solidFill>
            </a:endParaRPr>
          </a:p>
        </p:txBody>
      </p:sp>
    </p:spTree>
    <p:extLst>
      <p:ext uri="{BB962C8B-B14F-4D97-AF65-F5344CB8AC3E}">
        <p14:creationId xmlns:p14="http://schemas.microsoft.com/office/powerpoint/2010/main" val="2861500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10000" dirty="0" smtClean="0"/>
              <a:t>Appendix</a:t>
            </a:r>
            <a:endParaRPr lang="en-US" sz="10000" dirty="0"/>
          </a:p>
        </p:txBody>
      </p:sp>
      <p:sp>
        <p:nvSpPr>
          <p:cNvPr id="3" name="Fußzeilenplatzhalter 2"/>
          <p:cNvSpPr>
            <a:spLocks noGrp="1"/>
          </p:cNvSpPr>
          <p:nvPr>
            <p:ph type="ftr" sz="quarter" idx="11"/>
          </p:nvPr>
        </p:nvSpPr>
        <p:spPr/>
        <p:txBody>
          <a:bodyPr/>
          <a:lstStyle/>
          <a:p>
            <a:r>
              <a:rPr lang="en-US" smtClean="0"/>
              <a:t>Max-Planck-Institut für Plasmaphysik | Tobias Tork | PSI 2026</a:t>
            </a:r>
            <a:endParaRPr lang="de-DE" dirty="0"/>
          </a:p>
        </p:txBody>
      </p:sp>
      <p:sp>
        <p:nvSpPr>
          <p:cNvPr id="4" name="Foliennummernplatzhalter 3"/>
          <p:cNvSpPr>
            <a:spLocks noGrp="1"/>
          </p:cNvSpPr>
          <p:nvPr>
            <p:ph type="sldNum" sz="quarter" idx="12"/>
          </p:nvPr>
        </p:nvSpPr>
        <p:spPr/>
        <p:txBody>
          <a:bodyPr/>
          <a:lstStyle/>
          <a:p>
            <a:fld id="{ECE691D0-CC49-4FC7-9C4D-6112B0CB3A76}" type="slidenum">
              <a:rPr lang="de-DE" smtClean="0"/>
              <a:pPr/>
              <a:t>25</a:t>
            </a:fld>
            <a:endParaRPr lang="de-DE" dirty="0"/>
          </a:p>
        </p:txBody>
      </p:sp>
    </p:spTree>
    <p:extLst>
      <p:ext uri="{BB962C8B-B14F-4D97-AF65-F5344CB8AC3E}">
        <p14:creationId xmlns:p14="http://schemas.microsoft.com/office/powerpoint/2010/main" val="2902813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5"/>
          </p:nvPr>
        </p:nvSpPr>
        <p:spPr/>
        <p:txBody>
          <a:bodyPr/>
          <a:lstStyle/>
          <a:p>
            <a:r>
              <a:rPr lang="en-US" smtClean="0"/>
              <a:t>Max-Planck-Institut für Plasmaphysik | Tobias Tork | PSI 2026</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26</a:t>
            </a:fld>
            <a:endParaRPr lang="de-DE" dirty="0"/>
          </a:p>
        </p:txBody>
      </p:sp>
      <p:sp>
        <p:nvSpPr>
          <p:cNvPr id="5" name="Titel 4"/>
          <p:cNvSpPr>
            <a:spLocks noGrp="1"/>
          </p:cNvSpPr>
          <p:nvPr>
            <p:ph type="title"/>
          </p:nvPr>
        </p:nvSpPr>
        <p:spPr/>
        <p:txBody>
          <a:bodyPr/>
          <a:lstStyle/>
          <a:p>
            <a:endParaRPr lang="en-US"/>
          </a:p>
        </p:txBody>
      </p:sp>
      <p:pic>
        <p:nvPicPr>
          <p:cNvPr id="6" name="Inhaltsplatzhalt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3765" y="1409727"/>
            <a:ext cx="9436231" cy="5128387"/>
          </a:xfrm>
          <a:prstGeom prst="rect">
            <a:avLst/>
          </a:prstGeom>
        </p:spPr>
      </p:pic>
      <p:sp>
        <p:nvSpPr>
          <p:cNvPr id="7" name="Textfeld 6"/>
          <p:cNvSpPr txBox="1"/>
          <p:nvPr/>
        </p:nvSpPr>
        <p:spPr>
          <a:xfrm>
            <a:off x="7194321" y="6538114"/>
            <a:ext cx="3495675" cy="238720"/>
          </a:xfrm>
          <a:prstGeom prst="rect">
            <a:avLst/>
          </a:prstGeom>
          <a:noFill/>
        </p:spPr>
        <p:txBody>
          <a:bodyPr wrap="square" lIns="0" tIns="0" rIns="0" bIns="0" rtlCol="0" anchor="t" anchorCtr="0">
            <a:spAutoFit/>
          </a:bodyPr>
          <a:lstStyle/>
          <a:p>
            <a:pPr>
              <a:lnSpc>
                <a:spcPts val="2300"/>
              </a:lnSpc>
              <a:spcBef>
                <a:spcPts val="1150"/>
              </a:spcBef>
            </a:pPr>
            <a:r>
              <a:rPr lang="fr-FR" sz="600" dirty="0" smtClean="0">
                <a:solidFill>
                  <a:srgbClr val="777777"/>
                </a:solidFill>
              </a:rPr>
              <a:t>[1] K </a:t>
            </a:r>
            <a:r>
              <a:rPr lang="fr-FR" sz="600" dirty="0">
                <a:solidFill>
                  <a:srgbClr val="777777"/>
                </a:solidFill>
              </a:rPr>
              <a:t>C Hammond </a:t>
            </a:r>
            <a:r>
              <a:rPr lang="fr-FR" sz="600" i="1" dirty="0">
                <a:solidFill>
                  <a:srgbClr val="777777"/>
                </a:solidFill>
              </a:rPr>
              <a:t>et al</a:t>
            </a:r>
            <a:r>
              <a:rPr lang="fr-FR" sz="600" dirty="0">
                <a:solidFill>
                  <a:srgbClr val="777777"/>
                </a:solidFill>
              </a:rPr>
              <a:t> 2019 </a:t>
            </a:r>
            <a:r>
              <a:rPr lang="fr-FR" sz="600" i="1" dirty="0">
                <a:solidFill>
                  <a:srgbClr val="777777"/>
                </a:solidFill>
              </a:rPr>
              <a:t>Plasma Phys. Control. Fusion</a:t>
            </a:r>
            <a:r>
              <a:rPr lang="fr-FR" sz="600" dirty="0">
                <a:solidFill>
                  <a:srgbClr val="777777"/>
                </a:solidFill>
              </a:rPr>
              <a:t> </a:t>
            </a:r>
            <a:r>
              <a:rPr lang="fr-FR" sz="600" b="1" dirty="0">
                <a:solidFill>
                  <a:srgbClr val="777777"/>
                </a:solidFill>
              </a:rPr>
              <a:t>61</a:t>
            </a:r>
            <a:r>
              <a:rPr lang="fr-FR" sz="600" dirty="0">
                <a:solidFill>
                  <a:srgbClr val="777777"/>
                </a:solidFill>
              </a:rPr>
              <a:t> 125001</a:t>
            </a:r>
            <a:endParaRPr lang="en-US" sz="600" dirty="0" err="1" smtClean="0">
              <a:solidFill>
                <a:srgbClr val="777777"/>
              </a:solidFill>
            </a:endParaRPr>
          </a:p>
        </p:txBody>
      </p:sp>
      <p:sp>
        <p:nvSpPr>
          <p:cNvPr id="2" name="Textfeld 1"/>
          <p:cNvSpPr txBox="1"/>
          <p:nvPr/>
        </p:nvSpPr>
        <p:spPr>
          <a:xfrm>
            <a:off x="5714705" y="6215045"/>
            <a:ext cx="514350" cy="294953"/>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a:t>
            </a:r>
            <a:endParaRPr lang="en-US" sz="1600" dirty="0" smtClean="0"/>
          </a:p>
        </p:txBody>
      </p:sp>
    </p:spTree>
    <p:extLst>
      <p:ext uri="{BB962C8B-B14F-4D97-AF65-F5344CB8AC3E}">
        <p14:creationId xmlns:p14="http://schemas.microsoft.com/office/powerpoint/2010/main" val="1910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sz="half" idx="1"/>
              </p:nvPr>
            </p:nvSpPr>
            <p:spPr>
              <a:xfrm>
                <a:off x="658813" y="1038350"/>
                <a:ext cx="5265737" cy="1044892"/>
              </a:xfrm>
            </p:spPr>
            <p:txBody>
              <a:bodyPr>
                <a:normAutofit/>
              </a:bodyPr>
              <a:lstStyle/>
              <a:p>
                <a:r>
                  <a:rPr lang="de-DE" sz="1500" dirty="0" smtClean="0"/>
                  <a:t>Ohm‘s </a:t>
                </a:r>
                <a:r>
                  <a:rPr lang="de-DE" sz="1500" dirty="0" err="1" smtClean="0"/>
                  <a:t>law</a:t>
                </a:r>
                <a:endParaRPr lang="de-DE" sz="1500" dirty="0" smtClean="0"/>
              </a:p>
              <a:p>
                <a:pPr/>
                <a14:m>
                  <m:oMathPara xmlns:m="http://schemas.openxmlformats.org/officeDocument/2006/math">
                    <m:oMathParaPr>
                      <m:jc m:val="centerGroup"/>
                    </m:oMathParaPr>
                    <m:oMath xmlns:m="http://schemas.openxmlformats.org/officeDocument/2006/math">
                      <m:f>
                        <m:fPr>
                          <m:ctrlPr>
                            <a:rPr lang="de-DE" sz="1500" i="1">
                              <a:latin typeface="Cambria Math" panose="02040503050406030204" pitchFamily="18" charset="0"/>
                            </a:rPr>
                          </m:ctrlPr>
                        </m:fPr>
                        <m:num>
                          <m:r>
                            <a:rPr lang="de-DE" sz="1500" i="0">
                              <a:latin typeface="Cambria Math" panose="02040503050406030204" pitchFamily="18" charset="0"/>
                            </a:rPr>
                            <m:t>𝜕</m:t>
                          </m:r>
                        </m:num>
                        <m:den>
                          <m:r>
                            <a:rPr lang="de-DE" sz="1500" i="0">
                              <a:latin typeface="Cambria Math" panose="02040503050406030204" pitchFamily="18" charset="0"/>
                            </a:rPr>
                            <m:t>𝜕</m:t>
                          </m:r>
                          <m:r>
                            <m:rPr>
                              <m:sty m:val="p"/>
                            </m:rPr>
                            <a:rPr lang="de-DE" sz="1500" i="0">
                              <a:latin typeface="Cambria Math" panose="02040503050406030204" pitchFamily="18" charset="0"/>
                            </a:rPr>
                            <m:t>t</m:t>
                          </m:r>
                        </m:den>
                      </m:f>
                      <m:d>
                        <m:dPr>
                          <m:begChr m:val="["/>
                          <m:endChr m:val="]"/>
                          <m:ctrlPr>
                            <a:rPr lang="de-DE" sz="1500" i="1">
                              <a:latin typeface="Cambria Math" panose="02040503050406030204" pitchFamily="18" charset="0"/>
                            </a:rPr>
                          </m:ctrlPr>
                        </m:dPr>
                        <m:e>
                          <m:f>
                            <m:fPr>
                              <m:ctrlPr>
                                <a:rPr lang="de-DE" sz="1500" i="1">
                                  <a:latin typeface="Cambria Math" panose="02040503050406030204" pitchFamily="18" charset="0"/>
                                </a:rPr>
                              </m:ctrlPr>
                            </m:fPr>
                            <m:num>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m</m:t>
                                  </m:r>
                                </m:e>
                                <m:sub>
                                  <m:r>
                                    <m:rPr>
                                      <m:sty m:val="p"/>
                                    </m:rPr>
                                    <a:rPr lang="de-DE" sz="1500" i="0">
                                      <a:latin typeface="Cambria Math" panose="02040503050406030204" pitchFamily="18" charset="0"/>
                                    </a:rPr>
                                    <m:t>e</m:t>
                                  </m:r>
                                </m:sub>
                              </m:sSub>
                            </m:num>
                            <m:den>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m</m:t>
                                  </m:r>
                                </m:e>
                                <m:sub>
                                  <m:r>
                                    <m:rPr>
                                      <m:sty m:val="p"/>
                                    </m:rPr>
                                    <a:rPr lang="de-DE" sz="1500" i="0">
                                      <a:latin typeface="Cambria Math" panose="02040503050406030204" pitchFamily="18" charset="0"/>
                                    </a:rPr>
                                    <m:t>i</m:t>
                                  </m:r>
                                </m:sub>
                              </m:sSub>
                            </m:den>
                          </m:f>
                          <m:r>
                            <a:rPr lang="de-DE" sz="1500" i="0">
                              <a:latin typeface="Cambria Math" panose="02040503050406030204" pitchFamily="18" charset="0"/>
                            </a:rPr>
                            <m:t>(</m:t>
                          </m:r>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V</m:t>
                              </m:r>
                            </m:e>
                            <m:sub>
                              <m:r>
                                <a:rPr lang="de-DE" sz="1500" i="0">
                                  <a:latin typeface="Cambria Math" panose="02040503050406030204" pitchFamily="18" charset="0"/>
                                </a:rPr>
                                <m:t>∥,</m:t>
                              </m:r>
                              <m:r>
                                <m:rPr>
                                  <m:sty m:val="p"/>
                                </m:rPr>
                                <a:rPr lang="de-DE" sz="1500" i="0">
                                  <a:latin typeface="Cambria Math" panose="02040503050406030204" pitchFamily="18" charset="0"/>
                                </a:rPr>
                                <m:t>e</m:t>
                              </m:r>
                            </m:sub>
                          </m:sSub>
                          <m:r>
                            <a:rPr lang="de-DE" sz="1500" i="0">
                              <a:latin typeface="Cambria Math" panose="02040503050406030204" pitchFamily="18" charset="0"/>
                            </a:rPr>
                            <m:t>−</m:t>
                          </m:r>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V</m:t>
                              </m:r>
                            </m:e>
                            <m:sub>
                              <m:r>
                                <a:rPr lang="de-DE" sz="1500" i="0">
                                  <a:latin typeface="Cambria Math" panose="02040503050406030204" pitchFamily="18" charset="0"/>
                                </a:rPr>
                                <m:t>∥,</m:t>
                              </m:r>
                              <m:r>
                                <m:rPr>
                                  <m:sty m:val="p"/>
                                </m:rPr>
                                <a:rPr lang="de-DE" sz="1500" i="0">
                                  <a:latin typeface="Cambria Math" panose="02040503050406030204" pitchFamily="18" charset="0"/>
                                </a:rPr>
                                <m:t>i</m:t>
                              </m:r>
                            </m:sub>
                          </m:sSub>
                          <m:r>
                            <a:rPr lang="de-DE" sz="1500" i="0">
                              <a:latin typeface="Cambria Math" panose="02040503050406030204" pitchFamily="18" charset="0"/>
                            </a:rPr>
                            <m:t>)</m:t>
                          </m:r>
                        </m:e>
                      </m:d>
                      <m:r>
                        <a:rPr lang="de-DE" sz="1500" b="0" i="1" smtClean="0">
                          <a:latin typeface="Cambria Math" panose="02040503050406030204" pitchFamily="18" charset="0"/>
                        </a:rPr>
                        <m:t>=</m:t>
                      </m:r>
                      <m:r>
                        <a:rPr lang="de-DE" sz="1500" b="0" i="1" smtClean="0">
                          <a:latin typeface="Cambria Math" panose="02040503050406030204" pitchFamily="18" charset="0"/>
                        </a:rPr>
                        <m:t>0</m:t>
                      </m:r>
                      <m:r>
                        <a:rPr lang="de-DE" sz="1500" i="0">
                          <a:latin typeface="Cambria Math" panose="02040503050406030204" pitchFamily="18" charset="0"/>
                        </a:rPr>
                        <m:t>=</m:t>
                      </m:r>
                      <m:sSub>
                        <m:sSubPr>
                          <m:ctrlPr>
                            <a:rPr lang="de-DE" sz="1500" i="1">
                              <a:latin typeface="Cambria Math" panose="02040503050406030204" pitchFamily="18" charset="0"/>
                            </a:rPr>
                          </m:ctrlPr>
                        </m:sSubPr>
                        <m:e>
                          <m:r>
                            <a:rPr lang="de-DE" sz="1500" i="0">
                              <a:latin typeface="Cambria Math" panose="02040503050406030204" pitchFamily="18" charset="0"/>
                            </a:rPr>
                            <m:t>𝜕</m:t>
                          </m:r>
                        </m:e>
                        <m:sub>
                          <m:r>
                            <a:rPr lang="de-DE" sz="1500" i="0">
                              <a:latin typeface="Cambria Math" panose="02040503050406030204" pitchFamily="18" charset="0"/>
                            </a:rPr>
                            <m:t>∥</m:t>
                          </m:r>
                        </m:sub>
                      </m:sSub>
                      <m:r>
                        <m:rPr>
                          <m:sty m:val="p"/>
                        </m:rPr>
                        <a:rPr lang="de-DE" sz="1500" i="0">
                          <a:latin typeface="Cambria Math" panose="02040503050406030204" pitchFamily="18" charset="0"/>
                        </a:rPr>
                        <m:t>ϕ</m:t>
                      </m:r>
                      <m:r>
                        <a:rPr lang="de-DE" sz="1500" i="0">
                          <a:latin typeface="Cambria Math" panose="02040503050406030204" pitchFamily="18" charset="0"/>
                        </a:rPr>
                        <m:t>−</m:t>
                      </m:r>
                      <m:f>
                        <m:fPr>
                          <m:ctrlPr>
                            <a:rPr lang="de-DE" sz="1500" i="1">
                              <a:latin typeface="Cambria Math" panose="02040503050406030204" pitchFamily="18" charset="0"/>
                            </a:rPr>
                          </m:ctrlPr>
                        </m:fPr>
                        <m:num>
                          <m:r>
                            <a:rPr lang="de-DE" sz="1500" i="0">
                              <a:latin typeface="Cambria Math" panose="02040503050406030204" pitchFamily="18" charset="0"/>
                            </a:rPr>
                            <m:t>1</m:t>
                          </m:r>
                        </m:num>
                        <m:den>
                          <m:r>
                            <m:rPr>
                              <m:sty m:val="p"/>
                            </m:rPr>
                            <a:rPr lang="de-DE" sz="1500" i="0">
                              <a:latin typeface="Cambria Math" panose="02040503050406030204" pitchFamily="18" charset="0"/>
                            </a:rPr>
                            <m:t>n</m:t>
                          </m:r>
                        </m:den>
                      </m:f>
                      <m:sSub>
                        <m:sSubPr>
                          <m:ctrlPr>
                            <a:rPr lang="de-DE" sz="1500" i="1">
                              <a:latin typeface="Cambria Math" panose="02040503050406030204" pitchFamily="18" charset="0"/>
                            </a:rPr>
                          </m:ctrlPr>
                        </m:sSubPr>
                        <m:e>
                          <m:r>
                            <a:rPr lang="de-DE" sz="1500" i="0">
                              <a:latin typeface="Cambria Math" panose="02040503050406030204" pitchFamily="18" charset="0"/>
                            </a:rPr>
                            <m:t>𝜕</m:t>
                          </m:r>
                        </m:e>
                        <m:sub>
                          <m:r>
                            <a:rPr lang="de-DE" sz="1500" i="0">
                              <a:latin typeface="Cambria Math" panose="02040503050406030204" pitchFamily="18" charset="0"/>
                            </a:rPr>
                            <m:t>∥</m:t>
                          </m:r>
                        </m:sub>
                      </m:sSub>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p</m:t>
                          </m:r>
                        </m:e>
                        <m:sub>
                          <m:r>
                            <m:rPr>
                              <m:sty m:val="p"/>
                            </m:rPr>
                            <a:rPr lang="de-DE" sz="1500" i="0">
                              <a:latin typeface="Cambria Math" panose="02040503050406030204" pitchFamily="18" charset="0"/>
                            </a:rPr>
                            <m:t>e</m:t>
                          </m:r>
                        </m:sub>
                      </m:sSub>
                      <m:r>
                        <a:rPr lang="de-DE" sz="1500" i="0">
                          <a:latin typeface="Cambria Math" panose="02040503050406030204" pitchFamily="18" charset="0"/>
                        </a:rPr>
                        <m:t>−</m:t>
                      </m:r>
                      <m:r>
                        <a:rPr lang="de-DE" sz="1500" i="0">
                          <a:latin typeface="Cambria Math" panose="02040503050406030204" pitchFamily="18" charset="0"/>
                        </a:rPr>
                        <m:t>0</m:t>
                      </m:r>
                      <m:r>
                        <a:rPr lang="de-DE" sz="1500" i="0">
                          <a:latin typeface="Cambria Math" panose="02040503050406030204" pitchFamily="18" charset="0"/>
                        </a:rPr>
                        <m:t>.</m:t>
                      </m:r>
                      <m:r>
                        <a:rPr lang="de-DE" sz="1500" i="0">
                          <a:latin typeface="Cambria Math" panose="02040503050406030204" pitchFamily="18" charset="0"/>
                        </a:rPr>
                        <m:t>71</m:t>
                      </m:r>
                      <m:r>
                        <a:rPr lang="de-DE" sz="1500" i="0">
                          <a:latin typeface="Cambria Math" panose="02040503050406030204" pitchFamily="18" charset="0"/>
                        </a:rPr>
                        <m:t> </m:t>
                      </m:r>
                      <m:sSub>
                        <m:sSubPr>
                          <m:ctrlPr>
                            <a:rPr lang="de-DE" sz="1500" i="1">
                              <a:latin typeface="Cambria Math" panose="02040503050406030204" pitchFamily="18" charset="0"/>
                            </a:rPr>
                          </m:ctrlPr>
                        </m:sSubPr>
                        <m:e>
                          <m:r>
                            <a:rPr lang="de-DE" sz="1500" i="0">
                              <a:latin typeface="Cambria Math" panose="02040503050406030204" pitchFamily="18" charset="0"/>
                            </a:rPr>
                            <m:t>𝜕</m:t>
                          </m:r>
                        </m:e>
                        <m:sub>
                          <m:r>
                            <a:rPr lang="de-DE" sz="1500" i="0">
                              <a:latin typeface="Cambria Math" panose="02040503050406030204" pitchFamily="18" charset="0"/>
                            </a:rPr>
                            <m:t>∥</m:t>
                          </m:r>
                        </m:sub>
                      </m:sSub>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T</m:t>
                          </m:r>
                        </m:e>
                        <m:sub>
                          <m:r>
                            <m:rPr>
                              <m:sty m:val="p"/>
                            </m:rPr>
                            <a:rPr lang="de-DE" sz="1500" i="0">
                              <a:latin typeface="Cambria Math" panose="02040503050406030204" pitchFamily="18" charset="0"/>
                            </a:rPr>
                            <m:t>e</m:t>
                          </m:r>
                        </m:sub>
                      </m:sSub>
                      <m:r>
                        <a:rPr lang="de-DE" sz="1500" i="0">
                          <a:latin typeface="Cambria Math" panose="02040503050406030204" pitchFamily="18" charset="0"/>
                        </a:rPr>
                        <m:t>+</m:t>
                      </m:r>
                      <m:f>
                        <m:fPr>
                          <m:ctrlPr>
                            <a:rPr lang="de-DE" sz="1500" i="1">
                              <a:latin typeface="Cambria Math" panose="02040503050406030204" pitchFamily="18" charset="0"/>
                            </a:rPr>
                          </m:ctrlPr>
                        </m:fPr>
                        <m:num>
                          <m:r>
                            <m:rPr>
                              <m:sty m:val="p"/>
                            </m:rPr>
                            <a:rPr lang="de-DE" sz="1500" i="0">
                              <a:latin typeface="Cambria Math" panose="02040503050406030204" pitchFamily="18" charset="0"/>
                            </a:rPr>
                            <m:t>ν</m:t>
                          </m:r>
                          <m:sSub>
                            <m:sSubPr>
                              <m:ctrlPr>
                                <a:rPr lang="de-DE" sz="1500" i="1">
                                  <a:latin typeface="Cambria Math" panose="02040503050406030204" pitchFamily="18" charset="0"/>
                                </a:rPr>
                              </m:ctrlPr>
                            </m:sSubPr>
                            <m:e>
                              <m:r>
                                <m:rPr>
                                  <m:sty m:val="p"/>
                                </m:rPr>
                                <a:rPr lang="de-DE" sz="1500" i="0">
                                  <a:latin typeface="Cambria Math" panose="02040503050406030204" pitchFamily="18" charset="0"/>
                                </a:rPr>
                                <m:t>J</m:t>
                              </m:r>
                            </m:e>
                            <m:sub>
                              <m:r>
                                <a:rPr lang="de-DE" sz="1500" i="0">
                                  <a:latin typeface="Cambria Math" panose="02040503050406030204" pitchFamily="18" charset="0"/>
                                </a:rPr>
                                <m:t>∥</m:t>
                              </m:r>
                            </m:sub>
                          </m:sSub>
                        </m:num>
                        <m:den>
                          <m:r>
                            <m:rPr>
                              <m:sty m:val="p"/>
                            </m:rPr>
                            <a:rPr lang="de-DE" sz="1500" i="0">
                              <a:latin typeface="Cambria Math" panose="02040503050406030204" pitchFamily="18" charset="0"/>
                            </a:rPr>
                            <m:t>n</m:t>
                          </m:r>
                        </m:den>
                      </m:f>
                    </m:oMath>
                  </m:oMathPara>
                </a14:m>
                <a:endParaRPr lang="de-DE" sz="1500" dirty="0"/>
              </a:p>
              <a:p>
                <a:endParaRPr lang="en-US" sz="1500" dirty="0"/>
              </a:p>
            </p:txBody>
          </p:sp>
        </mc:Choice>
        <mc:Fallback xmlns="">
          <p:sp>
            <p:nvSpPr>
              <p:cNvPr id="2" name="Inhaltsplatzhalter 1"/>
              <p:cNvSpPr>
                <a:spLocks noGrp="1" noRot="1" noChangeAspect="1" noMove="1" noResize="1" noEditPoints="1" noAdjustHandles="1" noChangeArrowheads="1" noChangeShapeType="1" noTextEdit="1"/>
              </p:cNvSpPr>
              <p:nvPr>
                <p:ph sz="half" idx="1"/>
              </p:nvPr>
            </p:nvSpPr>
            <p:spPr>
              <a:xfrm>
                <a:off x="658813" y="1038350"/>
                <a:ext cx="5265737" cy="1044892"/>
              </a:xfrm>
              <a:blipFill>
                <a:blip r:embed="rId2"/>
                <a:stretch>
                  <a:fillRect l="-2199"/>
                </a:stretch>
              </a:blipFill>
            </p:spPr>
            <p:txBody>
              <a:bodyPr/>
              <a:lstStyle/>
              <a:p>
                <a:r>
                  <a:rPr lang="en-US">
                    <a:noFill/>
                  </a:rPr>
                  <a:t> </a:t>
                </a:r>
              </a:p>
            </p:txBody>
          </p:sp>
        </mc:Fallback>
      </mc:AlternateContent>
      <p:sp>
        <p:nvSpPr>
          <p:cNvPr id="4" name="Titel 3"/>
          <p:cNvSpPr>
            <a:spLocks noGrp="1"/>
          </p:cNvSpPr>
          <p:nvPr>
            <p:ph type="title"/>
          </p:nvPr>
        </p:nvSpPr>
        <p:spPr/>
        <p:txBody>
          <a:bodyPr/>
          <a:lstStyle/>
          <a:p>
            <a:r>
              <a:rPr lang="en-US" sz="5000" dirty="0" smtClean="0"/>
              <a:t>Parallel electric field</a:t>
            </a:r>
            <a:endParaRPr lang="en-US" sz="5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27</a:t>
            </a:fld>
            <a:endParaRPr lang="de-DE"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3844" y="957250"/>
            <a:ext cx="3715906" cy="3096589"/>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36699"/>
            <a:ext cx="8849802" cy="4424901"/>
          </a:xfrm>
          <a:prstGeom prst="rect">
            <a:avLst/>
          </a:prstGeom>
        </p:spPr>
      </p:pic>
      <p:sp>
        <p:nvSpPr>
          <p:cNvPr id="10" name="Textfeld 9"/>
          <p:cNvSpPr txBox="1"/>
          <p:nvPr/>
        </p:nvSpPr>
        <p:spPr>
          <a:xfrm>
            <a:off x="9056535" y="3991555"/>
            <a:ext cx="2727298" cy="2667397"/>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400" dirty="0" smtClean="0"/>
              <a:t>Parallel gradients dominate local form</a:t>
            </a:r>
          </a:p>
          <a:p>
            <a:pPr marL="180000" indent="-180000" algn="l">
              <a:lnSpc>
                <a:spcPts val="2300"/>
              </a:lnSpc>
              <a:spcBef>
                <a:spcPts val="1150"/>
              </a:spcBef>
              <a:buFont typeface="Arial" panose="020B0604020202020204" pitchFamily="34" charset="0"/>
              <a:buChar char="•"/>
            </a:pPr>
            <a:r>
              <a:rPr lang="en-US" sz="1400" dirty="0" smtClean="0"/>
              <a:t>Parallel current is adding constant offsets, especially in the SOL</a:t>
            </a:r>
          </a:p>
          <a:p>
            <a:pPr marL="637200" lvl="1" indent="-180000">
              <a:lnSpc>
                <a:spcPts val="2300"/>
              </a:lnSpc>
              <a:spcBef>
                <a:spcPts val="1150"/>
              </a:spcBef>
              <a:buFont typeface="Arial" panose="020B0604020202020204" pitchFamily="34" charset="0"/>
              <a:buChar char="•"/>
            </a:pPr>
            <a:r>
              <a:rPr lang="en-US" sz="1400" dirty="0" smtClean="0"/>
              <a:t>Neglecting this leads to deviations of ~5-10 V		</a:t>
            </a:r>
          </a:p>
        </p:txBody>
      </p:sp>
    </p:spTree>
    <p:extLst>
      <p:ext uri="{BB962C8B-B14F-4D97-AF65-F5344CB8AC3E}">
        <p14:creationId xmlns:p14="http://schemas.microsoft.com/office/powerpoint/2010/main" val="38306521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47031" y="903173"/>
            <a:ext cx="5723341" cy="4864840"/>
          </a:xfrm>
        </p:spPr>
      </p:pic>
      <p:sp>
        <p:nvSpPr>
          <p:cNvPr id="3" name="Fußzeilenplatzhalter 2"/>
          <p:cNvSpPr>
            <a:spLocks noGrp="1"/>
          </p:cNvSpPr>
          <p:nvPr>
            <p:ph type="ftr" sz="quarter" idx="15"/>
          </p:nvPr>
        </p:nvSpPr>
        <p:spPr/>
        <p:txBody>
          <a:bodyPr/>
          <a:lstStyle/>
          <a:p>
            <a:r>
              <a:rPr lang="de-DE" smtClean="0"/>
              <a:t>Max-Planck-Institut für Plasmaphysik | Tobias Tork | PSI 2026</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28</a:t>
            </a:fld>
            <a:endParaRPr lang="de-DE" dirty="0"/>
          </a:p>
        </p:txBody>
      </p:sp>
      <p:sp>
        <p:nvSpPr>
          <p:cNvPr id="5" name="Titel 4"/>
          <p:cNvSpPr>
            <a:spLocks noGrp="1"/>
          </p:cNvSpPr>
          <p:nvPr>
            <p:ph type="title"/>
          </p:nvPr>
        </p:nvSpPr>
        <p:spPr/>
        <p:txBody>
          <a:bodyPr/>
          <a:lstStyle/>
          <a:p>
            <a:r>
              <a:rPr lang="en-US" sz="5000" dirty="0" smtClean="0"/>
              <a:t>Radial electric field</a:t>
            </a:r>
            <a:endParaRPr lang="en-US" sz="5000" dirty="0"/>
          </a:p>
        </p:txBody>
      </p:sp>
      <mc:AlternateContent xmlns:mc="http://schemas.openxmlformats.org/markup-compatibility/2006" xmlns:a14="http://schemas.microsoft.com/office/drawing/2010/main">
        <mc:Choice Requires="a14">
          <p:sp>
            <p:nvSpPr>
              <p:cNvPr id="10" name="Textfeld 9"/>
              <p:cNvSpPr txBox="1"/>
              <p:nvPr/>
            </p:nvSpPr>
            <p:spPr>
              <a:xfrm>
                <a:off x="6773864" y="1495440"/>
                <a:ext cx="3296568" cy="4001095"/>
              </a:xfrm>
              <a:prstGeom prst="rect">
                <a:avLst/>
              </a:prstGeom>
              <a:noFill/>
            </p:spPr>
            <p:txBody>
              <a:bodyPr wrap="square" lIns="0" tIns="0" rIns="0" bIns="0" rtlCol="0" anchor="t" anchorCtr="0">
                <a:spAutoFit/>
              </a:bodyPr>
              <a:lstStyle/>
              <a:p>
                <a:pPr marL="285750" indent="-285750" algn="l">
                  <a:lnSpc>
                    <a:spcPts val="2300"/>
                  </a:lnSpc>
                  <a:spcBef>
                    <a:spcPts val="1150"/>
                  </a:spcBef>
                  <a:buFont typeface="Arial" panose="020B0604020202020204" pitchFamily="34" charset="0"/>
                  <a:buChar char="•"/>
                </a:pPr>
                <a:r>
                  <a:rPr lang="en-US" sz="2000" dirty="0" smtClean="0"/>
                  <a:t>On</a:t>
                </a:r>
                <a:r>
                  <a:rPr lang="en-US" sz="2000" dirty="0" smtClean="0">
                    <a:solidFill>
                      <a:srgbClr val="006C66"/>
                    </a:solidFill>
                  </a:rPr>
                  <a:t> </a:t>
                </a:r>
                <a:r>
                  <a:rPr lang="en-US" sz="2000" b="1" dirty="0" smtClean="0">
                    <a:solidFill>
                      <a:srgbClr val="006C66"/>
                    </a:solidFill>
                  </a:rPr>
                  <a:t>closed flux surfaces</a:t>
                </a:r>
                <a:r>
                  <a:rPr lang="en-US" sz="2000" dirty="0" smtClean="0"/>
                  <a:t>, the radial electric field follows the ion pressure gradient </a:t>
                </a:r>
              </a:p>
              <a:p>
                <a:pPr algn="l">
                  <a:lnSpc>
                    <a:spcPts val="2300"/>
                  </a:lnSpc>
                  <a:spcBef>
                    <a:spcPts val="1150"/>
                  </a:spcBef>
                </a:pPr>
                <a:endParaRPr lang="en-US" sz="2000" dirty="0" smtClean="0"/>
              </a:p>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2000" i="1" smtClean="0">
                              <a:solidFill>
                                <a:schemeClr val="tx1"/>
                              </a:solidFill>
                              <a:latin typeface="Cambria Math" panose="02040503050406030204" pitchFamily="18" charset="0"/>
                            </a:rPr>
                          </m:ctrlPr>
                        </m:sSubPr>
                        <m:e>
                          <m:r>
                            <a:rPr lang="de-DE" sz="2000" b="0" i="1" smtClean="0">
                              <a:solidFill>
                                <a:schemeClr val="tx1"/>
                              </a:solidFill>
                              <a:latin typeface="Cambria Math" panose="02040503050406030204" pitchFamily="18" charset="0"/>
                            </a:rPr>
                            <m:t>𝐸</m:t>
                          </m:r>
                        </m:e>
                        <m:sub>
                          <m:r>
                            <a:rPr lang="de-DE" sz="2000" b="0" i="1" smtClean="0">
                              <a:solidFill>
                                <a:schemeClr val="tx1"/>
                              </a:solidFill>
                              <a:latin typeface="Cambria Math" panose="02040503050406030204" pitchFamily="18" charset="0"/>
                            </a:rPr>
                            <m:t>𝑟</m:t>
                          </m:r>
                        </m:sub>
                      </m:sSub>
                      <m:r>
                        <a:rPr lang="de-DE" sz="2000" b="0" i="1" smtClean="0">
                          <a:solidFill>
                            <a:schemeClr val="tx1"/>
                          </a:solidFill>
                          <a:latin typeface="Cambria Math" panose="02040503050406030204" pitchFamily="18" charset="0"/>
                        </a:rPr>
                        <m:t>=</m:t>
                      </m:r>
                      <m:f>
                        <m:fPr>
                          <m:ctrlPr>
                            <a:rPr lang="de-DE" sz="2000" i="1" smtClean="0">
                              <a:solidFill>
                                <a:schemeClr val="tx1"/>
                              </a:solidFill>
                              <a:latin typeface="Cambria Math" panose="02040503050406030204" pitchFamily="18" charset="0"/>
                            </a:rPr>
                          </m:ctrlPr>
                        </m:fPr>
                        <m:num>
                          <m:sSub>
                            <m:sSubPr>
                              <m:ctrlPr>
                                <a:rPr lang="de-DE" sz="2000" i="1" smtClean="0">
                                  <a:solidFill>
                                    <a:schemeClr val="tx1"/>
                                  </a:solidFill>
                                  <a:latin typeface="Cambria Math" panose="02040503050406030204" pitchFamily="18" charset="0"/>
                                </a:rPr>
                              </m:ctrlPr>
                            </m:sSubPr>
                            <m:e>
                              <m:r>
                                <a:rPr lang="de-DE" sz="2000" b="0" i="1" smtClean="0">
                                  <a:solidFill>
                                    <a:schemeClr val="tx1"/>
                                  </a:solidFill>
                                  <a:latin typeface="Cambria Math" panose="02040503050406030204" pitchFamily="18" charset="0"/>
                                </a:rPr>
                                <m:t>𝜕</m:t>
                              </m:r>
                            </m:e>
                            <m:sub>
                              <m:r>
                                <a:rPr lang="de-DE" sz="2000" b="0" i="1" smtClean="0">
                                  <a:solidFill>
                                    <a:schemeClr val="tx1"/>
                                  </a:solidFill>
                                  <a:latin typeface="Cambria Math" panose="02040503050406030204" pitchFamily="18" charset="0"/>
                                </a:rPr>
                                <m:t>𝑟</m:t>
                              </m:r>
                            </m:sub>
                          </m:sSub>
                          <m:sSub>
                            <m:sSubPr>
                              <m:ctrlPr>
                                <a:rPr lang="de-DE" sz="2000" i="1" smtClean="0">
                                  <a:solidFill>
                                    <a:schemeClr val="tx1"/>
                                  </a:solidFill>
                                  <a:latin typeface="Cambria Math" panose="02040503050406030204" pitchFamily="18" charset="0"/>
                                </a:rPr>
                              </m:ctrlPr>
                            </m:sSubPr>
                            <m:e>
                              <m:r>
                                <a:rPr lang="de-DE" sz="2000" b="0" i="1" smtClean="0">
                                  <a:solidFill>
                                    <a:schemeClr val="tx1"/>
                                  </a:solidFill>
                                  <a:latin typeface="Cambria Math" panose="02040503050406030204" pitchFamily="18" charset="0"/>
                                </a:rPr>
                                <m:t>𝑃</m:t>
                              </m:r>
                            </m:e>
                            <m:sub>
                              <m:r>
                                <a:rPr lang="de-DE" sz="2000" b="0" i="1" smtClean="0">
                                  <a:solidFill>
                                    <a:schemeClr val="tx1"/>
                                  </a:solidFill>
                                  <a:latin typeface="Cambria Math" panose="02040503050406030204" pitchFamily="18" charset="0"/>
                                </a:rPr>
                                <m:t>𝑖</m:t>
                              </m:r>
                            </m:sub>
                          </m:sSub>
                        </m:num>
                        <m:den>
                          <m:sSub>
                            <m:sSubPr>
                              <m:ctrlPr>
                                <a:rPr lang="de-DE" sz="2000" i="1" smtClean="0">
                                  <a:solidFill>
                                    <a:schemeClr val="tx1"/>
                                  </a:solidFill>
                                  <a:latin typeface="Cambria Math" panose="02040503050406030204" pitchFamily="18" charset="0"/>
                                </a:rPr>
                              </m:ctrlPr>
                            </m:sSubPr>
                            <m:e>
                              <m:r>
                                <a:rPr lang="de-DE" sz="2000" b="0" i="1" smtClean="0">
                                  <a:solidFill>
                                    <a:schemeClr val="tx1"/>
                                  </a:solidFill>
                                  <a:latin typeface="Cambria Math" panose="02040503050406030204" pitchFamily="18" charset="0"/>
                                </a:rPr>
                                <m:t>𝑛</m:t>
                              </m:r>
                            </m:e>
                            <m:sub>
                              <m:r>
                                <a:rPr lang="de-DE" sz="2000" b="0" i="1" smtClean="0">
                                  <a:solidFill>
                                    <a:schemeClr val="tx1"/>
                                  </a:solidFill>
                                  <a:latin typeface="Cambria Math" panose="02040503050406030204" pitchFamily="18" charset="0"/>
                                </a:rPr>
                                <m:t>𝑒</m:t>
                              </m:r>
                            </m:sub>
                          </m:sSub>
                        </m:den>
                      </m:f>
                    </m:oMath>
                  </m:oMathPara>
                </a14:m>
                <a:endParaRPr lang="en-US" sz="2000" dirty="0" smtClean="0"/>
              </a:p>
              <a:p>
                <a:pPr marL="285750" indent="-285750" algn="l">
                  <a:lnSpc>
                    <a:spcPts val="2300"/>
                  </a:lnSpc>
                  <a:spcBef>
                    <a:spcPts val="1150"/>
                  </a:spcBef>
                  <a:buFont typeface="Arial" panose="020B0604020202020204" pitchFamily="34" charset="0"/>
                  <a:buChar char="•"/>
                </a:pPr>
                <a:r>
                  <a:rPr lang="en-US" sz="2000" dirty="0" smtClean="0"/>
                  <a:t>In the </a:t>
                </a:r>
                <a:r>
                  <a:rPr lang="en-US" sz="2000" b="1" dirty="0" smtClean="0">
                    <a:solidFill>
                      <a:srgbClr val="006C66"/>
                    </a:solidFill>
                  </a:rPr>
                  <a:t>scrape-off layer</a:t>
                </a:r>
                <a:r>
                  <a:rPr lang="en-US" sz="2000" dirty="0" smtClean="0"/>
                  <a:t>, the radial electric field follows the electron temperature gradient</a:t>
                </a:r>
              </a:p>
              <a:p>
                <a:pPr algn="l">
                  <a:lnSpc>
                    <a:spcPts val="2300"/>
                  </a:lnSpc>
                  <a:spcBef>
                    <a:spcPts val="1150"/>
                  </a:spcBef>
                </a:pPr>
                <a:endParaRPr lang="en-US" sz="2000" dirty="0" smtClean="0"/>
              </a:p>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b="0" i="1" smtClean="0">
                              <a:latin typeface="Cambria Math" panose="02040503050406030204" pitchFamily="18" charset="0"/>
                            </a:rPr>
                            <m:t>𝐸</m:t>
                          </m:r>
                        </m:e>
                        <m:sub>
                          <m:r>
                            <a:rPr lang="de-DE" sz="2000" b="0" i="1" smtClean="0">
                              <a:latin typeface="Cambria Math" panose="02040503050406030204" pitchFamily="18" charset="0"/>
                            </a:rPr>
                            <m:t>𝑟</m:t>
                          </m:r>
                        </m:sub>
                      </m:sSub>
                      <m:r>
                        <a:rPr lang="de-DE" sz="2000" b="0" i="1" smtClean="0">
                          <a:latin typeface="Cambria Math" panose="02040503050406030204" pitchFamily="18" charset="0"/>
                        </a:rPr>
                        <m:t>=−</m:t>
                      </m:r>
                      <m:r>
                        <m:rPr>
                          <m:sty m:val="p"/>
                        </m:rPr>
                        <a:rPr lang="de-DE" sz="2000" b="0" i="0" smtClean="0">
                          <a:latin typeface="Cambria Math" panose="02040503050406030204" pitchFamily="18" charset="0"/>
                        </a:rPr>
                        <m:t>Λ</m:t>
                      </m:r>
                      <m:sSub>
                        <m:sSubPr>
                          <m:ctrlPr>
                            <a:rPr lang="de-DE" sz="2000" i="1" smtClean="0">
                              <a:latin typeface="Cambria Math" panose="02040503050406030204" pitchFamily="18" charset="0"/>
                            </a:rPr>
                          </m:ctrlPr>
                        </m:sSubPr>
                        <m:e>
                          <m:r>
                            <a:rPr lang="de-DE" sz="2000" b="0" i="1" smtClean="0">
                              <a:latin typeface="Cambria Math" panose="02040503050406030204" pitchFamily="18" charset="0"/>
                            </a:rPr>
                            <m:t>𝜕</m:t>
                          </m:r>
                        </m:e>
                        <m:sub>
                          <m:r>
                            <a:rPr lang="de-DE" sz="2000" b="0" i="1" smtClean="0">
                              <a:latin typeface="Cambria Math" panose="02040503050406030204" pitchFamily="18" charset="0"/>
                            </a:rPr>
                            <m:t>𝑟</m:t>
                          </m:r>
                        </m:sub>
                      </m:sSub>
                      <m:sSub>
                        <m:sSubPr>
                          <m:ctrlPr>
                            <a:rPr lang="de-DE" sz="2000" i="1" smtClean="0">
                              <a:latin typeface="Cambria Math" panose="02040503050406030204" pitchFamily="18" charset="0"/>
                            </a:rPr>
                          </m:ctrlPr>
                        </m:sSubPr>
                        <m:e>
                          <m:r>
                            <a:rPr lang="de-DE" sz="2000" b="0" i="1" smtClean="0">
                              <a:latin typeface="Cambria Math" panose="02040503050406030204" pitchFamily="18" charset="0"/>
                            </a:rPr>
                            <m:t>𝑇</m:t>
                          </m:r>
                        </m:e>
                        <m:sub>
                          <m:r>
                            <a:rPr lang="de-DE" sz="2000" b="0" i="1" smtClean="0">
                              <a:latin typeface="Cambria Math" panose="02040503050406030204" pitchFamily="18" charset="0"/>
                            </a:rPr>
                            <m:t>𝑒</m:t>
                          </m:r>
                        </m:sub>
                      </m:sSub>
                    </m:oMath>
                  </m:oMathPara>
                </a14:m>
                <a:endParaRPr lang="en-US" sz="2000" dirty="0" err="1" smtClean="0"/>
              </a:p>
            </p:txBody>
          </p:sp>
        </mc:Choice>
        <mc:Fallback xmlns="">
          <p:sp>
            <p:nvSpPr>
              <p:cNvPr id="10" name="Textfeld 9"/>
              <p:cNvSpPr txBox="1">
                <a:spLocks noRot="1" noChangeAspect="1" noMove="1" noResize="1" noEditPoints="1" noAdjustHandles="1" noChangeArrowheads="1" noChangeShapeType="1" noTextEdit="1"/>
              </p:cNvSpPr>
              <p:nvPr/>
            </p:nvSpPr>
            <p:spPr>
              <a:xfrm>
                <a:off x="6773864" y="1495440"/>
                <a:ext cx="3296568" cy="4001095"/>
              </a:xfrm>
              <a:prstGeom prst="rect">
                <a:avLst/>
              </a:prstGeom>
              <a:blipFill>
                <a:blip r:embed="rId3"/>
                <a:stretch>
                  <a:fillRect l="-4436" t="-2283" r="-4067" b="-152"/>
                </a:stretch>
              </a:blipFill>
            </p:spPr>
            <p:txBody>
              <a:bodyPr/>
              <a:lstStyle/>
              <a:p>
                <a:r>
                  <a:rPr lang="en-US">
                    <a:noFill/>
                  </a:rPr>
                  <a:t> </a:t>
                </a:r>
              </a:p>
            </p:txBody>
          </p:sp>
        </mc:Fallback>
      </mc:AlternateContent>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2909" y="441325"/>
            <a:ext cx="3332824" cy="3332824"/>
          </a:xfrm>
          <a:prstGeom prst="rect">
            <a:avLst/>
          </a:prstGeom>
        </p:spPr>
      </p:pic>
    </p:spTree>
    <p:extLst>
      <p:ext uri="{BB962C8B-B14F-4D97-AF65-F5344CB8AC3E}">
        <p14:creationId xmlns:p14="http://schemas.microsoft.com/office/powerpoint/2010/main" val="7982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ermes-3_v62_full2_tN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25165" y="1800000"/>
            <a:ext cx="2880000" cy="2400000"/>
          </a:xfrm>
          <a:prstGeom prst="rect">
            <a:avLst/>
          </a:prstGeom>
        </p:spPr>
      </p:pic>
      <p:sp>
        <p:nvSpPr>
          <p:cNvPr id="2" name="Inhaltsplatzhalter 1"/>
          <p:cNvSpPr>
            <a:spLocks noGrp="1"/>
          </p:cNvSpPr>
          <p:nvPr>
            <p:ph sz="half" idx="1"/>
          </p:nvPr>
        </p:nvSpPr>
        <p:spPr>
          <a:xfrm>
            <a:off x="225468" y="1521597"/>
            <a:ext cx="2659452" cy="5034729"/>
          </a:xfrm>
        </p:spPr>
        <p:txBody>
          <a:bodyPr>
            <a:normAutofit lnSpcReduction="10000"/>
          </a:bodyPr>
          <a:lstStyle/>
          <a:p>
            <a:r>
              <a:rPr lang="en-US" sz="2500" b="1" dirty="0" smtClean="0"/>
              <a:t>Without </a:t>
            </a:r>
            <a:r>
              <a:rPr lang="en-US" sz="2500" b="1" dirty="0" err="1" smtClean="0"/>
              <a:t>ExB</a:t>
            </a:r>
            <a:r>
              <a:rPr lang="en-US" sz="2500" b="1" dirty="0" smtClean="0"/>
              <a:t> drifts</a:t>
            </a:r>
          </a:p>
          <a:p>
            <a:pPr marL="342900" indent="-342900">
              <a:buFont typeface="Arial" panose="020B0604020202020204" pitchFamily="34" charset="0"/>
              <a:buChar char="•"/>
            </a:pPr>
            <a:r>
              <a:rPr lang="en-US" sz="1500" dirty="0" smtClean="0"/>
              <a:t>Trace density diffuses from the right island into the core</a:t>
            </a:r>
          </a:p>
          <a:p>
            <a:pPr marL="342900" indent="-342900">
              <a:buFont typeface="Arial" panose="020B0604020202020204" pitchFamily="34" charset="0"/>
              <a:buChar char="•"/>
            </a:pPr>
            <a:r>
              <a:rPr lang="en-US" sz="1500" dirty="0" smtClean="0"/>
              <a:t>From the core, it redistributes to the adjacent islands first</a:t>
            </a:r>
          </a:p>
          <a:p>
            <a:pPr marL="342900" indent="-342900">
              <a:buFont typeface="Arial" panose="020B0604020202020204" pitchFamily="34" charset="0"/>
              <a:buChar char="•"/>
            </a:pPr>
            <a:r>
              <a:rPr lang="en-US" sz="1500" dirty="0" smtClean="0"/>
              <a:t>Opposite island experiences isolation from trace density</a:t>
            </a:r>
          </a:p>
          <a:p>
            <a:pPr marL="342900" indent="-342900">
              <a:buFont typeface="Arial" panose="020B0604020202020204" pitchFamily="34" charset="0"/>
              <a:buChar char="•"/>
            </a:pPr>
            <a:r>
              <a:rPr lang="en-US" sz="1500" dirty="0" smtClean="0"/>
              <a:t>Still one order of magnitude differences after 10 </a:t>
            </a:r>
            <a:r>
              <a:rPr lang="en-US" sz="1500" dirty="0" err="1" smtClean="0"/>
              <a:t>ms</a:t>
            </a:r>
            <a:endParaRPr lang="en-US" sz="1500" dirty="0" smtClean="0"/>
          </a:p>
          <a:p>
            <a:pPr marL="342900" indent="-342900">
              <a:buFont typeface="Arial" panose="020B0604020202020204" pitchFamily="34" charset="0"/>
              <a:buChar char="•"/>
            </a:pPr>
            <a:r>
              <a:rPr lang="en-US" sz="1500" dirty="0" err="1" smtClean="0"/>
              <a:t>Atleast</a:t>
            </a:r>
            <a:r>
              <a:rPr lang="en-US" sz="1500" dirty="0" smtClean="0"/>
              <a:t> 15 </a:t>
            </a:r>
            <a:r>
              <a:rPr lang="en-US" sz="1500" dirty="0" err="1" smtClean="0"/>
              <a:t>ms</a:t>
            </a:r>
            <a:r>
              <a:rPr lang="en-US" sz="1500" dirty="0" smtClean="0"/>
              <a:t> expected until distribution</a:t>
            </a:r>
          </a:p>
          <a:p>
            <a:pPr marL="285750" indent="-285750">
              <a:buFont typeface="Arial" panose="020B0604020202020204" pitchFamily="34" charset="0"/>
              <a:buChar char="•"/>
            </a:pPr>
            <a:endParaRPr lang="en-US" sz="1500" dirty="0"/>
          </a:p>
        </p:txBody>
      </p:sp>
      <p:sp>
        <p:nvSpPr>
          <p:cNvPr id="3" name="Inhaltsplatzhalter 2"/>
          <p:cNvSpPr>
            <a:spLocks noGrp="1"/>
          </p:cNvSpPr>
          <p:nvPr>
            <p:ph sz="half" idx="2"/>
          </p:nvPr>
        </p:nvSpPr>
        <p:spPr>
          <a:xfrm>
            <a:off x="6296025" y="1480016"/>
            <a:ext cx="2661518" cy="5010750"/>
          </a:xfrm>
        </p:spPr>
        <p:txBody>
          <a:bodyPr>
            <a:normAutofit/>
          </a:bodyPr>
          <a:lstStyle/>
          <a:p>
            <a:r>
              <a:rPr lang="en-US" sz="2500" b="1" dirty="0" smtClean="0"/>
              <a:t>With </a:t>
            </a:r>
            <a:r>
              <a:rPr lang="en-US" sz="2500" b="1" dirty="0" err="1"/>
              <a:t>ExB</a:t>
            </a:r>
            <a:r>
              <a:rPr lang="en-US" sz="2500" b="1" dirty="0"/>
              <a:t> </a:t>
            </a:r>
            <a:r>
              <a:rPr lang="en-US" sz="2500" b="1" dirty="0" smtClean="0"/>
              <a:t>drifts</a:t>
            </a:r>
          </a:p>
          <a:p>
            <a:pPr marL="285750" indent="-285750">
              <a:buFont typeface="Arial" panose="020B0604020202020204" pitchFamily="34" charset="0"/>
              <a:buChar char="•"/>
            </a:pPr>
            <a:r>
              <a:rPr lang="en-US" sz="1500" dirty="0" smtClean="0"/>
              <a:t>Counter clockwise distribution of trace density</a:t>
            </a:r>
          </a:p>
          <a:p>
            <a:pPr marL="285750" indent="-285750">
              <a:buFont typeface="Arial" panose="020B0604020202020204" pitchFamily="34" charset="0"/>
              <a:buChar char="•"/>
            </a:pPr>
            <a:r>
              <a:rPr lang="en-US" sz="1500" dirty="0" smtClean="0"/>
              <a:t>2 Poloidal turns (~4ms) until full distribution</a:t>
            </a:r>
          </a:p>
          <a:p>
            <a:pPr marL="285750" indent="-285750">
              <a:buFont typeface="Arial" panose="020B0604020202020204" pitchFamily="34" charset="0"/>
              <a:buChar char="•"/>
            </a:pPr>
            <a:r>
              <a:rPr lang="en-US" sz="1500" dirty="0" smtClean="0"/>
              <a:t>Overall lower trace </a:t>
            </a:r>
            <a:r>
              <a:rPr lang="en-US" sz="1500" dirty="0" err="1" smtClean="0"/>
              <a:t>densiy</a:t>
            </a:r>
            <a:r>
              <a:rPr lang="en-US" sz="1500" dirty="0" smtClean="0"/>
              <a:t> in islands</a:t>
            </a:r>
          </a:p>
          <a:p>
            <a:pPr marL="285750" indent="-285750">
              <a:buFont typeface="Arial" panose="020B0604020202020204" pitchFamily="34" charset="0"/>
              <a:buChar char="•"/>
            </a:pPr>
            <a:r>
              <a:rPr lang="en-US" sz="1500" dirty="0" smtClean="0"/>
              <a:t>Strong divergences in PFR/TSR can constitute additional sinks (?)</a:t>
            </a:r>
            <a:endParaRPr lang="en-US" sz="1500" dirty="0"/>
          </a:p>
        </p:txBody>
      </p:sp>
      <p:sp>
        <p:nvSpPr>
          <p:cNvPr id="4" name="Titel 3"/>
          <p:cNvSpPr>
            <a:spLocks noGrp="1"/>
          </p:cNvSpPr>
          <p:nvPr>
            <p:ph type="title"/>
          </p:nvPr>
        </p:nvSpPr>
        <p:spPr/>
        <p:txBody>
          <a:bodyPr/>
          <a:lstStyle/>
          <a:p>
            <a:r>
              <a:rPr lang="en-US" sz="3500" dirty="0" smtClean="0"/>
              <a:t>Simulation results </a:t>
            </a:r>
            <a:endParaRPr lang="en-US" sz="3500" dirty="0"/>
          </a:p>
        </p:txBody>
      </p:sp>
      <p:sp>
        <p:nvSpPr>
          <p:cNvPr id="5" name="Fußzeilenplatzhalter 4"/>
          <p:cNvSpPr>
            <a:spLocks noGrp="1"/>
          </p:cNvSpPr>
          <p:nvPr>
            <p:ph type="ftr" sz="quarter" idx="11"/>
          </p:nvPr>
        </p:nvSpPr>
        <p:spPr/>
        <p:txBody>
          <a:bodyPr/>
          <a:lstStyle/>
          <a:p>
            <a:r>
              <a:rPr lang="en-US" smtClean="0"/>
              <a:t>Max-Planck-Institut für Plasmaphysik | Tobias Tork | ITPA DivSOL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29</a:t>
            </a:fld>
            <a:endParaRPr lang="de-DE" dirty="0"/>
          </a:p>
        </p:txBody>
      </p:sp>
      <p:pic>
        <p:nvPicPr>
          <p:cNvPr id="8" name="Grafik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6350" y="0"/>
            <a:ext cx="1953277" cy="1984326"/>
          </a:xfrm>
          <a:prstGeom prst="rect">
            <a:avLst/>
          </a:prstGeom>
        </p:spPr>
      </p:pic>
      <p:sp>
        <p:nvSpPr>
          <p:cNvPr id="9" name="Textfeld 8"/>
          <p:cNvSpPr txBox="1"/>
          <p:nvPr/>
        </p:nvSpPr>
        <p:spPr>
          <a:xfrm>
            <a:off x="5681987" y="143691"/>
            <a:ext cx="3275556" cy="1192634"/>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500" dirty="0" smtClean="0"/>
              <a:t>Simplified geometry</a:t>
            </a:r>
          </a:p>
          <a:p>
            <a:pPr marL="180000" indent="-180000" algn="l">
              <a:lnSpc>
                <a:spcPts val="2300"/>
              </a:lnSpc>
              <a:spcBef>
                <a:spcPts val="1150"/>
              </a:spcBef>
              <a:buFont typeface="Arial" panose="020B0604020202020204" pitchFamily="34" charset="0"/>
              <a:buChar char="•"/>
            </a:pPr>
            <a:r>
              <a:rPr lang="en-US" sz="1500" dirty="0" smtClean="0"/>
              <a:t>4/4 Island chain with island divertor</a:t>
            </a:r>
          </a:p>
          <a:p>
            <a:pPr marL="180000" indent="-180000" algn="l">
              <a:lnSpc>
                <a:spcPts val="2300"/>
              </a:lnSpc>
              <a:spcBef>
                <a:spcPts val="1150"/>
              </a:spcBef>
              <a:buFont typeface="Arial" panose="020B0604020202020204" pitchFamily="34" charset="0"/>
              <a:buChar char="•"/>
            </a:pPr>
            <a:r>
              <a:rPr lang="en-US" sz="1500" dirty="0" smtClean="0"/>
              <a:t>Seeding begins at the outer island</a:t>
            </a:r>
          </a:p>
        </p:txBody>
      </p:sp>
      <p:sp>
        <p:nvSpPr>
          <p:cNvPr id="10" name="Ellipse 9"/>
          <p:cNvSpPr/>
          <p:nvPr/>
        </p:nvSpPr>
        <p:spPr>
          <a:xfrm>
            <a:off x="10653386" y="832644"/>
            <a:ext cx="100209" cy="313488"/>
          </a:xfrm>
          <a:prstGeom prst="ellipse">
            <a:avLst/>
          </a:prstGeom>
          <a:solidFill>
            <a:srgbClr val="FF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12" name="Gerade Verbindung mit Pfeil 11"/>
          <p:cNvCxnSpPr/>
          <p:nvPr/>
        </p:nvCxnSpPr>
        <p:spPr>
          <a:xfrm flipV="1">
            <a:off x="8805797" y="989388"/>
            <a:ext cx="1803748" cy="156744"/>
          </a:xfrm>
          <a:prstGeom prst="straightConnector1">
            <a:avLst/>
          </a:prstGeom>
          <a:ln w="571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4" name="Grafik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9249" y="4195712"/>
            <a:ext cx="2844000" cy="2370000"/>
          </a:xfrm>
          <a:prstGeom prst="rect">
            <a:avLst/>
          </a:prstGeom>
        </p:spPr>
      </p:pic>
      <p:pic>
        <p:nvPicPr>
          <p:cNvPr id="16" name="Grafik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6662" y="4197600"/>
            <a:ext cx="2844000" cy="2370000"/>
          </a:xfrm>
          <a:prstGeom prst="rect">
            <a:avLst/>
          </a:prstGeom>
        </p:spPr>
      </p:pic>
      <p:pic>
        <p:nvPicPr>
          <p:cNvPr id="7" name="hermes-3_v62_full_tN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028806" y="1800000"/>
            <a:ext cx="2880000" cy="2400000"/>
          </a:xfrm>
          <a:prstGeom prst="rect">
            <a:avLst/>
          </a:prstGeom>
        </p:spPr>
      </p:pic>
    </p:spTree>
    <p:extLst>
      <p:ext uri="{BB962C8B-B14F-4D97-AF65-F5344CB8AC3E}">
        <p14:creationId xmlns:p14="http://schemas.microsoft.com/office/powerpoint/2010/main" val="38396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0" fill="hold"/>
                                        <p:tgtEl>
                                          <p:spTgt spid="7"/>
                                        </p:tgtEl>
                                      </p:cBhvr>
                                    </p:cmd>
                                  </p:childTnLst>
                                </p:cTn>
                              </p:par>
                              <p:par>
                                <p:cTn id="7" presetID="1" presetClass="mediacall" presetSubtype="0" fill="hold" nodeType="withEffect">
                                  <p:stCondLst>
                                    <p:cond delay="0"/>
                                  </p:stCondLst>
                                  <p:childTnLst>
                                    <p:cmd type="call" cmd="playFrom(0.0)">
                                      <p:cBhvr>
                                        <p:cTn id="8" dur="9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pPr marL="285750" indent="-285750">
              <a:buFont typeface="Arial" panose="020B0604020202020204" pitchFamily="34" charset="0"/>
              <a:buChar char="•"/>
            </a:pPr>
            <a:r>
              <a:rPr lang="en-US" sz="2000" b="1" dirty="0" smtClean="0"/>
              <a:t>Simulation </a:t>
            </a:r>
            <a:r>
              <a:rPr lang="en-US" sz="2000" b="1" dirty="0"/>
              <a:t>setup</a:t>
            </a:r>
          </a:p>
          <a:p>
            <a:pPr marL="285750" indent="-285750">
              <a:buFont typeface="Arial" panose="020B0604020202020204" pitchFamily="34" charset="0"/>
              <a:buChar char="•"/>
            </a:pPr>
            <a:r>
              <a:rPr lang="en-US" sz="2000" b="1" dirty="0"/>
              <a:t>Experimental comparison</a:t>
            </a:r>
          </a:p>
          <a:p>
            <a:pPr marL="465138" lvl="3" indent="-285750"/>
            <a:r>
              <a:rPr lang="en-US" sz="2000" dirty="0"/>
              <a:t>Langmuir probe measurements </a:t>
            </a:r>
            <a:endParaRPr lang="en-US" sz="2000" dirty="0" smtClean="0"/>
          </a:p>
          <a:p>
            <a:pPr marL="465138" lvl="3" indent="-285750"/>
            <a:r>
              <a:rPr lang="en-US" sz="2000" dirty="0" smtClean="0"/>
              <a:t>Gas </a:t>
            </a:r>
            <a:r>
              <a:rPr lang="en-US" sz="2000" dirty="0"/>
              <a:t>puff imaging</a:t>
            </a:r>
          </a:p>
          <a:p>
            <a:pPr marL="465138" lvl="3" indent="-285750"/>
            <a:r>
              <a:rPr lang="en-US" sz="2000" dirty="0"/>
              <a:t>Coherence imaging diagnostics</a:t>
            </a:r>
          </a:p>
          <a:p>
            <a:pPr marL="285750" indent="-285750">
              <a:buFont typeface="Arial" panose="020B0604020202020204" pitchFamily="34" charset="0"/>
              <a:buChar char="•"/>
            </a:pPr>
            <a:r>
              <a:rPr lang="en-US" sz="2000" b="1" dirty="0"/>
              <a:t>Physics implications</a:t>
            </a:r>
          </a:p>
          <a:p>
            <a:pPr marL="465138" lvl="3" indent="-285750"/>
            <a:r>
              <a:rPr lang="en-US" sz="2000" b="1" dirty="0" err="1" smtClean="0"/>
              <a:t>E</a:t>
            </a:r>
            <a:r>
              <a:rPr lang="en-US" sz="2000" dirty="0" err="1" smtClean="0"/>
              <a:t>x</a:t>
            </a:r>
            <a:r>
              <a:rPr lang="en-US" sz="2000" b="1" dirty="0" err="1" smtClean="0"/>
              <a:t>B</a:t>
            </a:r>
            <a:r>
              <a:rPr lang="en-US" sz="2000" dirty="0" smtClean="0"/>
              <a:t> </a:t>
            </a:r>
            <a:r>
              <a:rPr lang="en-US" sz="2000" dirty="0"/>
              <a:t>fluxes </a:t>
            </a:r>
            <a:r>
              <a:rPr lang="en-US" sz="2000" dirty="0" smtClean="0"/>
              <a:t>between SOL </a:t>
            </a:r>
            <a:r>
              <a:rPr lang="en-US" sz="2000" dirty="0"/>
              <a:t>regions</a:t>
            </a:r>
          </a:p>
          <a:p>
            <a:pPr marL="465138" lvl="3" indent="-285750"/>
            <a:r>
              <a:rPr lang="en-US" sz="2000" dirty="0"/>
              <a:t>Redistribution of trace densities by the </a:t>
            </a:r>
            <a:r>
              <a:rPr lang="en-US" sz="2000" b="1" dirty="0" err="1"/>
              <a:t>E</a:t>
            </a:r>
            <a:r>
              <a:rPr lang="en-US" sz="2000" dirty="0" err="1"/>
              <a:t>x</a:t>
            </a:r>
            <a:r>
              <a:rPr lang="en-US" sz="2000" b="1" dirty="0" err="1"/>
              <a:t>B</a:t>
            </a:r>
            <a:r>
              <a:rPr lang="en-US" sz="2000" dirty="0"/>
              <a:t> </a:t>
            </a:r>
            <a:r>
              <a:rPr lang="en-US" sz="2000" dirty="0" smtClean="0"/>
              <a:t>vortex</a:t>
            </a:r>
            <a:endParaRPr lang="en-US" sz="2000" dirty="0"/>
          </a:p>
          <a:p>
            <a:endParaRPr lang="en-US" dirty="0"/>
          </a:p>
        </p:txBody>
      </p:sp>
      <p:sp>
        <p:nvSpPr>
          <p:cNvPr id="3" name="Fußzeilenplatzhalter 2"/>
          <p:cNvSpPr>
            <a:spLocks noGrp="1"/>
          </p:cNvSpPr>
          <p:nvPr>
            <p:ph type="ftr" sz="quarter" idx="15"/>
          </p:nvPr>
        </p:nvSpPr>
        <p:spPr/>
        <p:txBody>
          <a:bodyPr/>
          <a:lstStyle/>
          <a:p>
            <a:r>
              <a:rPr lang="de-DE" smtClean="0"/>
              <a:t>Max-Planck-Institut für Plasmaphysik | Tobias Tork | PSI 2026</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3</a:t>
            </a:fld>
            <a:endParaRPr lang="de-DE" dirty="0"/>
          </a:p>
        </p:txBody>
      </p:sp>
      <p:sp>
        <p:nvSpPr>
          <p:cNvPr id="5" name="Titel 4"/>
          <p:cNvSpPr>
            <a:spLocks noGrp="1"/>
          </p:cNvSpPr>
          <p:nvPr>
            <p:ph type="title"/>
          </p:nvPr>
        </p:nvSpPr>
        <p:spPr/>
        <p:txBody>
          <a:bodyPr/>
          <a:lstStyle/>
          <a:p>
            <a:r>
              <a:rPr lang="en-US" sz="3000" dirty="0"/>
              <a:t>Outline</a:t>
            </a:r>
          </a:p>
        </p:txBody>
      </p:sp>
    </p:spTree>
    <p:extLst>
      <p:ext uri="{BB962C8B-B14F-4D97-AF65-F5344CB8AC3E}">
        <p14:creationId xmlns:p14="http://schemas.microsoft.com/office/powerpoint/2010/main" val="3175276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293" y="1800000"/>
            <a:ext cx="6171427" cy="4319998"/>
          </a:xfrm>
        </p:spPr>
      </p:pic>
      <p:pic>
        <p:nvPicPr>
          <p:cNvPr id="8" name="Inhaltsplatzhalt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96100" y="1800000"/>
            <a:ext cx="6171427" cy="4319998"/>
          </a:xfrm>
        </p:spPr>
      </p:pic>
      <p:sp>
        <p:nvSpPr>
          <p:cNvPr id="4" name="Titel 3"/>
          <p:cNvSpPr>
            <a:spLocks noGrp="1"/>
          </p:cNvSpPr>
          <p:nvPr>
            <p:ph type="title"/>
          </p:nvPr>
        </p:nvSpPr>
        <p:spPr/>
        <p:txBody>
          <a:bodyPr/>
          <a:lstStyle/>
          <a:p>
            <a:r>
              <a:rPr lang="en-US" sz="4000" dirty="0" smtClean="0"/>
              <a:t>Forward and reverse field simulations</a:t>
            </a:r>
            <a:endParaRPr lang="en-US" sz="4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30</a:t>
            </a:fld>
            <a:endParaRPr lang="de-DE" dirty="0"/>
          </a:p>
        </p:txBody>
      </p:sp>
      <p:sp>
        <p:nvSpPr>
          <p:cNvPr id="9" name="Textfeld 8"/>
          <p:cNvSpPr txBox="1"/>
          <p:nvPr/>
        </p:nvSpPr>
        <p:spPr>
          <a:xfrm>
            <a:off x="1243454" y="1973535"/>
            <a:ext cx="2542966" cy="294953"/>
          </a:xfrm>
          <a:prstGeom prst="rect">
            <a:avLst/>
          </a:prstGeom>
          <a:noFill/>
        </p:spPr>
        <p:txBody>
          <a:bodyPr wrap="square" lIns="0" tIns="0" rIns="0" bIns="0" rtlCol="0" anchor="t" anchorCtr="0">
            <a:spAutoFit/>
          </a:bodyPr>
          <a:lstStyle/>
          <a:p>
            <a:pPr algn="l">
              <a:lnSpc>
                <a:spcPts val="2300"/>
              </a:lnSpc>
              <a:spcBef>
                <a:spcPts val="1150"/>
              </a:spcBef>
            </a:pPr>
            <a:r>
              <a:rPr lang="en-US" sz="4000" b="1" dirty="0" smtClean="0">
                <a:solidFill>
                  <a:srgbClr val="337777"/>
                </a:solidFill>
              </a:rPr>
              <a:t>Forward</a:t>
            </a:r>
          </a:p>
        </p:txBody>
      </p:sp>
      <p:sp>
        <p:nvSpPr>
          <p:cNvPr id="10" name="Textfeld 9"/>
          <p:cNvSpPr txBox="1"/>
          <p:nvPr/>
        </p:nvSpPr>
        <p:spPr>
          <a:xfrm>
            <a:off x="7192001" y="1973535"/>
            <a:ext cx="2542966" cy="337978"/>
          </a:xfrm>
          <a:prstGeom prst="rect">
            <a:avLst/>
          </a:prstGeom>
          <a:noFill/>
        </p:spPr>
        <p:txBody>
          <a:bodyPr wrap="square" lIns="0" tIns="0" rIns="0" bIns="0" rtlCol="0" anchor="t" anchorCtr="0">
            <a:spAutoFit/>
          </a:bodyPr>
          <a:lstStyle/>
          <a:p>
            <a:pPr algn="l">
              <a:lnSpc>
                <a:spcPts val="2300"/>
              </a:lnSpc>
              <a:spcBef>
                <a:spcPts val="1150"/>
              </a:spcBef>
            </a:pPr>
            <a:r>
              <a:rPr lang="en-US" sz="4000" b="1" dirty="0" smtClean="0">
                <a:solidFill>
                  <a:srgbClr val="337777"/>
                </a:solidFill>
              </a:rPr>
              <a:t>Reverse</a:t>
            </a:r>
          </a:p>
        </p:txBody>
      </p:sp>
    </p:spTree>
    <p:extLst>
      <p:ext uri="{BB962C8B-B14F-4D97-AF65-F5344CB8AC3E}">
        <p14:creationId xmlns:p14="http://schemas.microsoft.com/office/powerpoint/2010/main" val="3318203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5"/>
          </p:nvPr>
        </p:nvSpPr>
        <p:spPr/>
        <p:txBody>
          <a:bodyPr/>
          <a:lstStyle/>
          <a:p>
            <a:r>
              <a:rPr lang="en-US" smtClean="0"/>
              <a:t>Max-Planck-Institut für Plasmaphysik | Tobias Tork | PSI 2026</a:t>
            </a:r>
            <a:endParaRPr lang="de-DE" dirty="0"/>
          </a:p>
        </p:txBody>
      </p:sp>
      <p:sp>
        <p:nvSpPr>
          <p:cNvPr id="4" name="Foliennummernplatzhalter 3"/>
          <p:cNvSpPr>
            <a:spLocks noGrp="1"/>
          </p:cNvSpPr>
          <p:nvPr>
            <p:ph type="sldNum" sz="quarter" idx="16"/>
          </p:nvPr>
        </p:nvSpPr>
        <p:spPr/>
        <p:txBody>
          <a:bodyPr/>
          <a:lstStyle/>
          <a:p>
            <a:fld id="{ECE691D0-CC49-4FC7-9C4D-6112B0CB3A76}" type="slidenum">
              <a:rPr lang="de-DE" smtClean="0"/>
              <a:pPr/>
              <a:t>31</a:t>
            </a:fld>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549" y="1545996"/>
            <a:ext cx="8233052" cy="4409390"/>
          </a:xfrm>
          <a:prstGeom prst="rect">
            <a:avLst/>
          </a:prstGeom>
        </p:spPr>
      </p:pic>
      <p:sp>
        <p:nvSpPr>
          <p:cNvPr id="6" name="Textfeld 5"/>
          <p:cNvSpPr txBox="1"/>
          <p:nvPr/>
        </p:nvSpPr>
        <p:spPr>
          <a:xfrm>
            <a:off x="6773864" y="5955386"/>
            <a:ext cx="4506910" cy="294953"/>
          </a:xfrm>
          <a:prstGeom prst="rect">
            <a:avLst/>
          </a:prstGeom>
          <a:noFill/>
        </p:spPr>
        <p:txBody>
          <a:bodyPr wrap="square" lIns="0" tIns="0" rIns="0" bIns="0" rtlCol="0" anchor="t" anchorCtr="0">
            <a:spAutoFit/>
          </a:bodyPr>
          <a:lstStyle/>
          <a:p>
            <a:pPr>
              <a:lnSpc>
                <a:spcPts val="2300"/>
              </a:lnSpc>
              <a:spcBef>
                <a:spcPts val="1150"/>
              </a:spcBef>
            </a:pPr>
            <a:r>
              <a:rPr lang="en-US" sz="1000" dirty="0" smtClean="0">
                <a:solidFill>
                  <a:schemeClr val="accent6">
                    <a:lumMod val="50000"/>
                  </a:schemeClr>
                </a:solidFill>
              </a:rPr>
              <a:t>P. </a:t>
            </a:r>
            <a:r>
              <a:rPr lang="en-US" sz="1000" dirty="0">
                <a:solidFill>
                  <a:schemeClr val="accent6">
                    <a:lumMod val="50000"/>
                  </a:schemeClr>
                </a:solidFill>
              </a:rPr>
              <a:t>Hill et al, CPP </a:t>
            </a:r>
            <a:r>
              <a:rPr lang="fr-FR" sz="1000" dirty="0">
                <a:solidFill>
                  <a:schemeClr val="accent6">
                    <a:lumMod val="50000"/>
                  </a:schemeClr>
                </a:solidFill>
                <a:hlinkClick r:id="rId3" tooltip="Go to table of contents for this volume/issue"/>
              </a:rPr>
              <a:t>Volume 213</a:t>
            </a:r>
            <a:r>
              <a:rPr lang="fr-FR" sz="1000" dirty="0">
                <a:solidFill>
                  <a:schemeClr val="accent6">
                    <a:lumMod val="50000"/>
                  </a:schemeClr>
                </a:solidFill>
              </a:rPr>
              <a:t>, April 2017, Pages 9-18</a:t>
            </a:r>
            <a:endParaRPr lang="en-US" sz="1000" dirty="0" err="1" smtClean="0">
              <a:solidFill>
                <a:schemeClr val="accent6">
                  <a:lumMod val="50000"/>
                </a:schemeClr>
              </a:solidFill>
            </a:endParaRPr>
          </a:p>
        </p:txBody>
      </p:sp>
      <p:sp>
        <p:nvSpPr>
          <p:cNvPr id="7" name="Titel 1"/>
          <p:cNvSpPr txBox="1">
            <a:spLocks/>
          </p:cNvSpPr>
          <p:nvPr/>
        </p:nvSpPr>
        <p:spPr>
          <a:xfrm>
            <a:off x="658813" y="441325"/>
            <a:ext cx="9612984" cy="782638"/>
          </a:xfrm>
          <a:prstGeom prst="rect">
            <a:avLst/>
          </a:prstGeom>
        </p:spPr>
        <p:txBody>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US" dirty="0" smtClean="0"/>
              <a:t>FCI mapping of parallel derivatives</a:t>
            </a:r>
            <a:endParaRPr lang="en-US" dirty="0"/>
          </a:p>
        </p:txBody>
      </p:sp>
    </p:spTree>
    <p:extLst>
      <p:ext uri="{BB962C8B-B14F-4D97-AF65-F5344CB8AC3E}">
        <p14:creationId xmlns:p14="http://schemas.microsoft.com/office/powerpoint/2010/main" val="1160319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Curvilinear grids for W7-X</a:t>
            </a:r>
            <a:endParaRPr lang="en-US" dirty="0"/>
          </a:p>
        </p:txBody>
      </p:sp>
      <p:sp>
        <p:nvSpPr>
          <p:cNvPr id="3" name="Fußzeilenplatzhalter 2"/>
          <p:cNvSpPr>
            <a:spLocks noGrp="1"/>
          </p:cNvSpPr>
          <p:nvPr>
            <p:ph type="ftr" sz="quarter" idx="11"/>
          </p:nvPr>
        </p:nvSpPr>
        <p:spPr/>
        <p:txBody>
          <a:bodyPr/>
          <a:lstStyle/>
          <a:p>
            <a:r>
              <a:rPr lang="en-US" smtClean="0"/>
              <a:t>Max-Planck-Institut für Plasmaphysik | Tobias Tork | PSI 2026</a:t>
            </a:r>
            <a:endParaRPr lang="de-DE" dirty="0"/>
          </a:p>
        </p:txBody>
      </p:sp>
      <p:sp>
        <p:nvSpPr>
          <p:cNvPr id="4" name="Foliennummernplatzhalter 3"/>
          <p:cNvSpPr>
            <a:spLocks noGrp="1"/>
          </p:cNvSpPr>
          <p:nvPr>
            <p:ph type="sldNum" sz="quarter" idx="12"/>
          </p:nvPr>
        </p:nvSpPr>
        <p:spPr/>
        <p:txBody>
          <a:bodyPr/>
          <a:lstStyle/>
          <a:p>
            <a:fld id="{ECE691D0-CC49-4FC7-9C4D-6112B0CB3A76}" type="slidenum">
              <a:rPr lang="de-DE" smtClean="0"/>
              <a:pPr/>
              <a:t>32</a:t>
            </a:fld>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0616"/>
            <a:ext cx="4303059" cy="4303059"/>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2" y="1574071"/>
            <a:ext cx="4299604" cy="4299604"/>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4326" y="1574071"/>
            <a:ext cx="4299604" cy="4299604"/>
          </a:xfrm>
          <a:prstGeom prst="rect">
            <a:avLst/>
          </a:prstGeom>
        </p:spPr>
      </p:pic>
    </p:spTree>
    <p:extLst>
      <p:ext uri="{BB962C8B-B14F-4D97-AF65-F5344CB8AC3E}">
        <p14:creationId xmlns:p14="http://schemas.microsoft.com/office/powerpoint/2010/main" val="2548915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5"/>
          </p:nvPr>
        </p:nvSpPr>
        <p:spPr/>
        <p:txBody>
          <a:bodyPr/>
          <a:lstStyle/>
          <a:p>
            <a:r>
              <a:rPr lang="de-DE" smtClean="0"/>
              <a:t>Max-Planck-Institut für Plasmaphysik | Tobias Tork | PSI 2026</a:t>
            </a:r>
            <a:endParaRPr lang="de-DE" dirty="0"/>
          </a:p>
        </p:txBody>
      </p:sp>
      <p:sp>
        <p:nvSpPr>
          <p:cNvPr id="3" name="Foliennummernplatzhalter 2"/>
          <p:cNvSpPr>
            <a:spLocks noGrp="1"/>
          </p:cNvSpPr>
          <p:nvPr>
            <p:ph type="sldNum" sz="quarter" idx="16"/>
          </p:nvPr>
        </p:nvSpPr>
        <p:spPr/>
        <p:txBody>
          <a:bodyPr/>
          <a:lstStyle/>
          <a:p>
            <a:fld id="{ECE691D0-CC49-4FC7-9C4D-6112B0CB3A76}" type="slidenum">
              <a:rPr lang="de-DE" smtClean="0"/>
              <a:pPr/>
              <a:t>33</a:t>
            </a:fld>
            <a:endParaRPr lang="de-DE" dirty="0"/>
          </a:p>
        </p:txBody>
      </p:sp>
      <mc:AlternateContent xmlns:mc="http://schemas.openxmlformats.org/markup-compatibility/2006" xmlns:a14="http://schemas.microsoft.com/office/drawing/2010/main">
        <mc:Choice Requires="a14">
          <p:sp>
            <p:nvSpPr>
              <p:cNvPr id="4" name="Textplatzhalter 3"/>
              <p:cNvSpPr>
                <a:spLocks noGrp="1"/>
              </p:cNvSpPr>
              <p:nvPr>
                <p:ph type="body" sz="quarter" idx="17"/>
              </p:nvPr>
            </p:nvSpPr>
            <p:spPr>
              <a:xfrm>
                <a:off x="1" y="1113183"/>
                <a:ext cx="5327374" cy="5340005"/>
              </a:xfrm>
            </p:spPr>
            <p:txBody>
              <a:bodyPr>
                <a:norm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r>
                            <m:rPr>
                              <m:sty m:val="p"/>
                            </m:rPr>
                            <a:rPr lang="de-DE" sz="1200" b="0" i="0" smtClean="0">
                              <a:solidFill>
                                <a:srgbClr val="EF7C00"/>
                              </a:solidFill>
                              <a:latin typeface="Cambria Math" panose="02040503050406030204" pitchFamily="18" charset="0"/>
                            </a:rPr>
                            <m:t>n</m:t>
                          </m:r>
                          <m:sSub>
                            <m:sSubPr>
                              <m:ctrlPr>
                                <a:rPr lang="de-DE" sz="1200" b="0" i="1" smtClean="0">
                                  <a:solidFill>
                                    <a:srgbClr val="EF7C00"/>
                                  </a:solidFill>
                                  <a:latin typeface="Cambria Math" panose="02040503050406030204" pitchFamily="18" charset="0"/>
                                </a:rPr>
                              </m:ctrlPr>
                            </m:sSubPr>
                            <m:e>
                              <m:r>
                                <a:rPr lang="de-DE" sz="1200" b="1" i="0" smtClean="0">
                                  <a:solidFill>
                                    <a:srgbClr val="EF7C00"/>
                                  </a:solidFill>
                                  <a:latin typeface="Cambria Math" panose="02040503050406030204" pitchFamily="18" charset="0"/>
                                </a:rPr>
                                <m:t>𝐕</m:t>
                              </m:r>
                            </m:e>
                            <m:sub>
                              <m:r>
                                <m:rPr>
                                  <m:sty m:val="p"/>
                                </m:rPr>
                                <a:rPr lang="de-DE" sz="1200" b="0" i="0" smtClean="0">
                                  <a:solidFill>
                                    <a:srgbClr val="EF7C00"/>
                                  </a:solidFill>
                                  <a:latin typeface="Cambria Math" panose="02040503050406030204" pitchFamily="18" charset="0"/>
                                </a:rPr>
                                <m:t>E</m:t>
                              </m:r>
                              <m:r>
                                <a:rPr lang="de-DE" sz="1200" b="0" i="0" smtClean="0">
                                  <a:solidFill>
                                    <a:srgbClr val="EF7C00"/>
                                  </a:solidFill>
                                  <a:latin typeface="Cambria Math" panose="02040503050406030204" pitchFamily="18" charset="0"/>
                                </a:rPr>
                                <m:t>×</m:t>
                              </m:r>
                              <m:r>
                                <m:rPr>
                                  <m:sty m:val="p"/>
                                </m:rPr>
                                <a:rPr lang="de-DE" sz="1200" b="0" i="0" smtClean="0">
                                  <a:solidFill>
                                    <a:srgbClr val="EF7C00"/>
                                  </a:solidFill>
                                  <a:latin typeface="Cambria Math" panose="02040503050406030204" pitchFamily="18" charset="0"/>
                                </a:rPr>
                                <m:t>B</m:t>
                              </m:r>
                            </m:sub>
                          </m:sSub>
                          <m:r>
                            <a:rPr lang="de-DE" sz="1200" b="0" i="0" smtClean="0">
                              <a:latin typeface="Cambria Math" panose="02040503050406030204" pitchFamily="18" charset="0"/>
                            </a:rPr>
                            <m:t>+</m:t>
                          </m:r>
                          <m:r>
                            <m:rPr>
                              <m:sty m:val="p"/>
                            </m:rPr>
                            <a:rPr lang="de-DE" sz="1200" b="0" i="0" smtClean="0">
                              <a:solidFill>
                                <a:srgbClr val="005555"/>
                              </a:solidFill>
                              <a:latin typeface="Cambria Math" panose="02040503050406030204" pitchFamily="18" charset="0"/>
                            </a:rPr>
                            <m:t>n</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m:rPr>
                                  <m:sty m:val="p"/>
                                </m:rPr>
                                <a:rPr lang="de-DE" sz="1200" b="0" i="0" smtClean="0">
                                  <a:solidFill>
                                    <a:srgbClr val="005555"/>
                                  </a:solidFill>
                                  <a:latin typeface="Cambria Math" panose="02040503050406030204" pitchFamily="18" charset="0"/>
                                </a:rPr>
                                <m:t>mag</m:t>
                              </m:r>
                              <m:r>
                                <a:rPr lang="de-DE" sz="1200" b="0" i="0" smtClean="0">
                                  <a:solidFill>
                                    <a:srgbClr val="005555"/>
                                  </a:solidFill>
                                  <a:latin typeface="Cambria Math" panose="02040503050406030204" pitchFamily="18" charset="0"/>
                                </a:rPr>
                                <m:t>,</m:t>
                              </m:r>
                              <m:r>
                                <m:rPr>
                                  <m:sty m:val="p"/>
                                </m:rPr>
                                <a:rPr lang="de-DE" sz="1200" b="0" i="0" smtClean="0">
                                  <a:solidFill>
                                    <a:srgbClr val="005555"/>
                                  </a:solidFill>
                                  <a:latin typeface="Cambria Math" panose="02040503050406030204" pitchFamily="18" charset="0"/>
                                </a:rPr>
                                <m:t>e</m:t>
                              </m:r>
                            </m:sub>
                          </m:sSub>
                        </m:e>
                      </m:d>
                      <m:r>
                        <a:rPr lang="de-DE" sz="1200" b="0" i="0"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0" smtClean="0">
                              <a:solidFill>
                                <a:srgbClr val="C6D325"/>
                              </a:solidFill>
                              <a:latin typeface="Cambria Math" panose="02040503050406030204" pitchFamily="18" charset="0"/>
                            </a:rPr>
                            <m:t>∥</m:t>
                          </m:r>
                        </m:sub>
                      </m:sSub>
                      <m:d>
                        <m:dPr>
                          <m:ctrlPr>
                            <a:rPr lang="de-DE" sz="1200" b="0" i="1" smtClean="0">
                              <a:solidFill>
                                <a:srgbClr val="C6D325"/>
                              </a:solidFill>
                              <a:latin typeface="Cambria Math" panose="02040503050406030204" pitchFamily="18" charset="0"/>
                            </a:rPr>
                          </m:ctrlPr>
                        </m:dPr>
                        <m:e>
                          <m:r>
                            <m:rPr>
                              <m:sty m:val="p"/>
                            </m:rPr>
                            <a:rPr lang="de-DE" sz="1200" b="0" i="0" smtClean="0">
                              <a:solidFill>
                                <a:srgbClr val="C6D325"/>
                              </a:solidFill>
                              <a:latin typeface="Cambria Math" panose="02040503050406030204" pitchFamily="18" charset="0"/>
                            </a:rPr>
                            <m:t>n</m:t>
                          </m:r>
                          <m:sSub>
                            <m:sSubPr>
                              <m:ctrlPr>
                                <a:rPr lang="de-DE" sz="1200" b="0" i="1" smtClean="0">
                                  <a:solidFill>
                                    <a:srgbClr val="C6D325"/>
                                  </a:solidFill>
                                  <a:latin typeface="Cambria Math" panose="02040503050406030204" pitchFamily="18" charset="0"/>
                                </a:rPr>
                              </m:ctrlPr>
                            </m:sSubPr>
                            <m:e>
                              <m:r>
                                <m:rPr>
                                  <m:sty m:val="p"/>
                                </m:rPr>
                                <a:rPr lang="de-DE" sz="1200" b="0" i="0" smtClean="0">
                                  <a:solidFill>
                                    <a:srgbClr val="C6D325"/>
                                  </a:solidFill>
                                  <a:latin typeface="Cambria Math" panose="02040503050406030204" pitchFamily="18" charset="0"/>
                                </a:rPr>
                                <m:t>V</m:t>
                              </m:r>
                            </m:e>
                            <m:sub>
                              <m:r>
                                <a:rPr lang="de-DE" sz="1200" b="0" i="0" smtClean="0">
                                  <a:solidFill>
                                    <a:srgbClr val="C6D325"/>
                                  </a:solidFill>
                                  <a:latin typeface="Cambria Math" panose="02040503050406030204" pitchFamily="18" charset="0"/>
                                </a:rPr>
                                <m:t>∥,</m:t>
                              </m:r>
                              <m:r>
                                <m:rPr>
                                  <m:sty m:val="p"/>
                                </m:rPr>
                                <a:rPr lang="de-DE" sz="1200" b="0" i="0" smtClean="0">
                                  <a:solidFill>
                                    <a:srgbClr val="C6D325"/>
                                  </a:solidFill>
                                  <a:latin typeface="Cambria Math" panose="02040503050406030204" pitchFamily="18" charset="0"/>
                                </a:rPr>
                                <m:t>e</m:t>
                              </m:r>
                            </m:sub>
                          </m:sSub>
                        </m:e>
                      </m:d>
                      <m:r>
                        <a:rPr lang="de-DE" sz="1200" b="0" i="0"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m:rPr>
                                  <m:sty m:val="p"/>
                                </m:rPr>
                                <a:rPr lang="de-DE" sz="1200" b="0" i="0" smtClean="0">
                                  <a:solidFill>
                                    <a:srgbClr val="00B050"/>
                                  </a:solidFill>
                                  <a:latin typeface="Cambria Math" panose="02040503050406030204" pitchFamily="18" charset="0"/>
                                </a:rPr>
                                <m:t>D</m:t>
                              </m:r>
                            </m:e>
                            <m:sub>
                              <m:r>
                                <m:rPr>
                                  <m:sty m:val="p"/>
                                </m:rPr>
                                <a:rPr lang="de-DE" sz="1200" b="0" i="0" smtClean="0">
                                  <a:solidFill>
                                    <a:srgbClr val="00B050"/>
                                  </a:solidFill>
                                  <a:latin typeface="Cambria Math" panose="02040503050406030204" pitchFamily="18" charset="0"/>
                                </a:rPr>
                                <m:t>A</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0" smtClean="0">
                                  <a:solidFill>
                                    <a:srgbClr val="00B050"/>
                                  </a:solidFill>
                                  <a:latin typeface="Cambria Math" panose="02040503050406030204" pitchFamily="18" charset="0"/>
                                </a:rPr>
                                <m:t>⊥</m:t>
                              </m:r>
                            </m:sub>
                          </m:sSub>
                          <m:r>
                            <m:rPr>
                              <m:sty m:val="p"/>
                            </m:rPr>
                            <a:rPr lang="de-DE" sz="1200" b="0" i="0" smtClean="0">
                              <a:solidFill>
                                <a:srgbClr val="00B050"/>
                              </a:solidFill>
                              <a:latin typeface="Cambria Math" panose="02040503050406030204" pitchFamily="18" charset="0"/>
                            </a:rPr>
                            <m:t>n</m:t>
                          </m:r>
                        </m:e>
                      </m:d>
                      <m:r>
                        <a:rPr lang="de-DE" sz="1200" b="0" i="0"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m:rPr>
                              <m:sty m:val="p"/>
                            </m:rPr>
                            <a:rPr lang="de-DE" sz="1200" b="0" i="0" smtClean="0">
                              <a:solidFill>
                                <a:srgbClr val="7030A0"/>
                              </a:solidFill>
                              <a:latin typeface="Cambria Math" panose="02040503050406030204" pitchFamily="18" charset="0"/>
                            </a:rPr>
                            <m:t>S</m:t>
                          </m:r>
                        </m:e>
                        <m:sub>
                          <m:r>
                            <m:rPr>
                              <m:sty m:val="p"/>
                            </m:rPr>
                            <a:rPr lang="de-DE" sz="1200" b="0" i="0" smtClean="0">
                              <a:solidFill>
                                <a:srgbClr val="7030A0"/>
                              </a:solidFill>
                              <a:latin typeface="Cambria Math" panose="02040503050406030204" pitchFamily="18" charset="0"/>
                            </a:rPr>
                            <m:t>n</m:t>
                          </m:r>
                        </m:sub>
                      </m:sSub>
                    </m:oMath>
                  </m:oMathPara>
                </a14:m>
                <a:endParaRPr lang="en-US" sz="1200" dirty="0" smtClean="0"/>
              </a:p>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r>
                            <a:rPr lang="de-DE" sz="1200" b="0" i="0" smtClean="0">
                              <a:latin typeface="Cambria Math" panose="02040503050406030204" pitchFamily="18" charset="0"/>
                            </a:rPr>
                            <m:t>(</m:t>
                          </m:r>
                          <m:sSub>
                            <m:sSubPr>
                              <m:ctrlPr>
                                <a:rPr lang="de-DE" sz="1200" b="0" i="1" smtClean="0">
                                  <a:latin typeface="Cambria Math" panose="02040503050406030204" pitchFamily="18" charset="0"/>
                                </a:rPr>
                              </m:ctrlPr>
                            </m:sSubPr>
                            <m:e>
                              <m:r>
                                <m:rPr>
                                  <m:sty m:val="p"/>
                                </m:rPr>
                                <a:rPr lang="de-DE" sz="1200" b="0" i="0" smtClean="0">
                                  <a:latin typeface="Cambria Math" panose="02040503050406030204" pitchFamily="18" charset="0"/>
                                </a:rPr>
                                <m:t>V</m:t>
                              </m:r>
                            </m:e>
                            <m:sub>
                              <m:r>
                                <a:rPr lang="de-DE" sz="1200" b="0" i="0" smtClean="0">
                                  <a:latin typeface="Cambria Math" panose="02040503050406030204" pitchFamily="18" charset="0"/>
                                </a:rPr>
                                <m:t>∥,</m:t>
                              </m:r>
                              <m:r>
                                <m:rPr>
                                  <m:sty m:val="p"/>
                                </m:rPr>
                                <a:rPr lang="de-DE" sz="1200" b="0" i="0" smtClean="0">
                                  <a:latin typeface="Cambria Math" panose="02040503050406030204" pitchFamily="18" charset="0"/>
                                </a:rPr>
                                <m:t>i</m:t>
                              </m:r>
                            </m:sub>
                          </m:sSub>
                          <m:r>
                            <a:rPr lang="de-DE" sz="1200" b="0" i="0" smtClean="0">
                              <a:latin typeface="Cambria Math" panose="02040503050406030204" pitchFamily="18" charset="0"/>
                            </a:rPr>
                            <m:t>)</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r>
                            <m:rPr>
                              <m:sty m:val="p"/>
                            </m:rPr>
                            <a:rPr lang="de-DE" sz="1200" b="0" i="0" smtClean="0">
                              <a:latin typeface="Cambria Math" panose="02040503050406030204" pitchFamily="18" charset="0"/>
                            </a:rPr>
                            <m:t>n</m:t>
                          </m:r>
                          <m:sSub>
                            <m:sSubPr>
                              <m:ctrlPr>
                                <a:rPr lang="de-DE" sz="1200" i="1">
                                  <a:latin typeface="Cambria Math" panose="02040503050406030204" pitchFamily="18" charset="0"/>
                                </a:rPr>
                              </m:ctrlPr>
                            </m:sSubPr>
                            <m:e>
                              <m:r>
                                <a:rPr lang="de-DE" sz="1200" b="1">
                                  <a:latin typeface="Cambria Math" panose="02040503050406030204" pitchFamily="18" charset="0"/>
                                </a:rPr>
                                <m:t>𝐕</m:t>
                              </m:r>
                            </m:e>
                            <m:sub>
                              <m:r>
                                <a:rPr lang="de-DE" sz="1200">
                                  <a:latin typeface="Cambria Math" panose="02040503050406030204" pitchFamily="18" charset="0"/>
                                </a:rPr>
                                <m:t>∥,</m:t>
                              </m:r>
                              <m:r>
                                <m:rPr>
                                  <m:sty m:val="p"/>
                                </m:rPr>
                                <a:rPr lang="de-DE" sz="1200">
                                  <a:latin typeface="Cambria Math" panose="02040503050406030204" pitchFamily="18" charset="0"/>
                                </a:rPr>
                                <m:t>i</m:t>
                              </m:r>
                            </m:sub>
                          </m:sSub>
                          <m:d>
                            <m:dPr>
                              <m:ctrlPr>
                                <a:rPr lang="de-DE" sz="1200" b="0" i="1" smtClean="0">
                                  <a:latin typeface="Cambria Math" panose="02040503050406030204" pitchFamily="18" charset="0"/>
                                </a:rPr>
                              </m:ctrlPr>
                            </m:dPr>
                            <m:e>
                              <m:sSub>
                                <m:sSubPr>
                                  <m:ctrlPr>
                                    <a:rPr lang="de-DE" sz="1200" b="0" i="1" smtClean="0">
                                      <a:solidFill>
                                        <a:srgbClr val="EF7C00"/>
                                      </a:solidFill>
                                      <a:latin typeface="Cambria Math" panose="02040503050406030204" pitchFamily="18" charset="0"/>
                                    </a:rPr>
                                  </m:ctrlPr>
                                </m:sSubPr>
                                <m:e>
                                  <m:r>
                                    <m:rPr>
                                      <m:sty m:val="p"/>
                                    </m:rPr>
                                    <a:rPr lang="de-DE" sz="1200" b="0" i="0" smtClean="0">
                                      <a:solidFill>
                                        <a:srgbClr val="EF7C00"/>
                                      </a:solidFill>
                                      <a:latin typeface="Cambria Math" panose="02040503050406030204" pitchFamily="18" charset="0"/>
                                    </a:rPr>
                                    <m:t>V</m:t>
                                  </m:r>
                                </m:e>
                                <m:sub>
                                  <m:r>
                                    <m:rPr>
                                      <m:sty m:val="p"/>
                                    </m:rPr>
                                    <a:rPr lang="de-DE" sz="1200" b="0" i="0" smtClean="0">
                                      <a:solidFill>
                                        <a:srgbClr val="EF7C00"/>
                                      </a:solidFill>
                                      <a:latin typeface="Cambria Math" panose="02040503050406030204" pitchFamily="18" charset="0"/>
                                    </a:rPr>
                                    <m:t>E</m:t>
                                  </m:r>
                                  <m:r>
                                    <a:rPr lang="de-DE" sz="1200" b="0" i="1" smtClean="0">
                                      <a:solidFill>
                                        <a:srgbClr val="EF7C00"/>
                                      </a:solidFill>
                                      <a:latin typeface="Cambria Math" panose="02040503050406030204" pitchFamily="18" charset="0"/>
                                    </a:rPr>
                                    <m:t>×</m:t>
                                  </m:r>
                                  <m:r>
                                    <a:rPr lang="de-DE" sz="1200" b="0" i="1" smtClean="0">
                                      <a:solidFill>
                                        <a:srgbClr val="EF7C00"/>
                                      </a:solidFill>
                                      <a:latin typeface="Cambria Math" panose="02040503050406030204" pitchFamily="18" charset="0"/>
                                    </a:rPr>
                                    <m:t>𝐵</m:t>
                                  </m:r>
                                </m:sub>
                              </m:sSub>
                              <m:r>
                                <a:rPr lang="de-DE" sz="1200" b="0" i="0" smtClean="0">
                                  <a:latin typeface="Cambria Math" panose="02040503050406030204" pitchFamily="18" charset="0"/>
                                </a:rPr>
                                <m:t>+</m:t>
                              </m:r>
                              <m:sSub>
                                <m:sSubPr>
                                  <m:ctrlPr>
                                    <a:rPr lang="de-DE" sz="1200" i="1" smtClean="0">
                                      <a:solidFill>
                                        <a:srgbClr val="C6D325"/>
                                      </a:solidFill>
                                      <a:latin typeface="Cambria Math" panose="02040503050406030204" pitchFamily="18" charset="0"/>
                                    </a:rPr>
                                  </m:ctrlPr>
                                </m:sSubPr>
                                <m:e>
                                  <m:r>
                                    <a:rPr lang="de-DE" sz="1200" b="1">
                                      <a:solidFill>
                                        <a:srgbClr val="C6D325"/>
                                      </a:solidFill>
                                      <a:latin typeface="Cambria Math" panose="02040503050406030204" pitchFamily="18" charset="0"/>
                                    </a:rPr>
                                    <m:t>𝐛</m:t>
                                  </m:r>
                                  <m:r>
                                    <m:rPr>
                                      <m:sty m:val="p"/>
                                    </m:rPr>
                                    <a:rPr lang="de-DE" sz="1200" b="0" i="1">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i</m:t>
                                  </m:r>
                                </m:sub>
                              </m:sSub>
                              <m:r>
                                <a:rPr lang="de-DE" sz="1200" b="0" i="1" smtClean="0">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a:rPr lang="de-DE" sz="1200" b="0" i="1" smtClean="0">
                                      <a:solidFill>
                                        <a:srgbClr val="005555"/>
                                      </a:solidFill>
                                      <a:latin typeface="Cambria Math" panose="02040503050406030204" pitchFamily="18" charset="0"/>
                                    </a:rPr>
                                    <m:t>𝑚𝑎𝑔</m:t>
                                  </m:r>
                                  <m:r>
                                    <a:rPr lang="de-DE" sz="1200" b="0" i="1"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e>
                      </m:d>
                      <m:r>
                        <a:rPr lang="de-DE" sz="1200" b="0" i="0"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d>
                        <m:dPr>
                          <m:ctrlPr>
                            <a:rPr lang="de-DE" sz="1200" b="0" i="1" smtClean="0">
                              <a:solidFill>
                                <a:srgbClr val="FF53DA"/>
                              </a:solidFill>
                              <a:latin typeface="Cambria Math" panose="02040503050406030204" pitchFamily="18" charset="0"/>
                            </a:rPr>
                          </m:ctrlPr>
                        </m:dPr>
                        <m:e>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solidFill>
                                <a:srgbClr val="FF53DA"/>
                              </a:solidFill>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𝑖</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𝑛</m:t>
                          </m:r>
                        </m:sub>
                      </m:sSub>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r>
                        <a:rPr lang="de-DE" sz="1200" b="0" i="1" smtClean="0">
                          <a:solidFill>
                            <a:srgbClr val="00B050"/>
                          </a:solidFill>
                          <a:latin typeface="Cambria Math" panose="02040503050406030204" pitchFamily="18" charset="0"/>
                        </a:rPr>
                        <m:t>)</m:t>
                      </m:r>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𝑒</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b="0" i="1" smtClean="0">
                                  <a:solidFill>
                                    <a:srgbClr val="EF7C00"/>
                                  </a:solidFill>
                                  <a:latin typeface="Cambria Math" panose="02040503050406030204" pitchFamily="18" charset="0"/>
                                </a:rPr>
                              </m:ctrlPr>
                            </m:fPr>
                            <m:num>
                              <m:r>
                                <a:rPr lang="de-DE" sz="1200" b="0" i="1" smtClean="0">
                                  <a:solidFill>
                                    <a:srgbClr val="EF7C00"/>
                                  </a:solidFill>
                                  <a:latin typeface="Cambria Math" panose="02040503050406030204" pitchFamily="18" charset="0"/>
                                </a:rPr>
                                <m:t>3</m:t>
                              </m:r>
                            </m:num>
                            <m:den>
                              <m:r>
                                <a:rPr lang="de-DE" sz="1200" b="0" i="1" smtClean="0">
                                  <a:solidFill>
                                    <a:srgbClr val="EF7C00"/>
                                  </a:solidFill>
                                  <a:latin typeface="Cambria Math" panose="02040503050406030204" pitchFamily="18" charset="0"/>
                                </a:rPr>
                                <m:t>2</m:t>
                              </m:r>
                            </m:den>
                          </m:f>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0" i="1" smtClean="0">
                                  <a:solidFill>
                                    <a:srgbClr val="005555"/>
                                  </a:solidFill>
                                  <a:latin typeface="Cambria Math" panose="02040503050406030204" pitchFamily="18" charset="0"/>
                                </a:rPr>
                                <m:t>5</m:t>
                              </m:r>
                            </m:num>
                            <m:den>
                              <m:r>
                                <a:rPr lang="de-DE" sz="1200" b="0" i="1" smtClean="0">
                                  <a:solidFill>
                                    <a:srgbClr val="005555"/>
                                  </a:solidFill>
                                  <a:latin typeface="Cambria Math" panose="02040503050406030204" pitchFamily="18" charset="0"/>
                                </a:rPr>
                                <m:t>2</m:t>
                              </m:r>
                            </m:den>
                          </m:f>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m:rPr>
                                  <m:sty m:val="p"/>
                                </m:rPr>
                                <a:rPr lang="de-DE" sz="1200">
                                  <a:solidFill>
                                    <a:srgbClr val="005555"/>
                                  </a:solidFill>
                                  <a:latin typeface="Cambria Math" panose="02040503050406030204" pitchFamily="18" charset="0"/>
                                </a:rPr>
                                <m:t>e</m:t>
                              </m:r>
                            </m:sub>
                          </m:sSub>
                        </m:e>
                      </m:d>
                      <m:r>
                        <a:rPr lang="de-DE" sz="1200" b="0" i="1" smtClean="0">
                          <a:latin typeface="Cambria Math" panose="02040503050406030204" pitchFamily="18" charset="0"/>
                        </a:rPr>
                        <m:t>−</m:t>
                      </m:r>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r>
                        <a:rPr lang="de-DE" sz="1200" b="0" i="0" smtClean="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r>
                        <a:rPr lang="de-DE" sz="1200" b="0" i="0" smtClean="0">
                          <a:solidFill>
                            <a:srgbClr val="C6D325"/>
                          </a:solidFill>
                          <a:latin typeface="Cambria Math" panose="02040503050406030204" pitchFamily="18" charset="0"/>
                        </a:rPr>
                        <m:t>𝛻</m:t>
                      </m:r>
                      <m:d>
                        <m:dPr>
                          <m:ctrlPr>
                            <a:rPr lang="de-DE" sz="1200" b="0" i="1" smtClean="0">
                              <a:solidFill>
                                <a:srgbClr val="C6D325"/>
                              </a:solidFill>
                              <a:latin typeface="Cambria Math" panose="02040503050406030204" pitchFamily="18" charset="0"/>
                            </a:rPr>
                          </m:ctrlPr>
                        </m:dPr>
                        <m:e>
                          <m:f>
                            <m:fPr>
                              <m:ctrlPr>
                                <a:rPr lang="de-DE" sz="1200" b="0" i="1" smtClean="0">
                                  <a:solidFill>
                                    <a:srgbClr val="C6D325"/>
                                  </a:solidFill>
                                  <a:latin typeface="Cambria Math" panose="02040503050406030204" pitchFamily="18" charset="0"/>
                                </a:rPr>
                              </m:ctrlPr>
                            </m:fPr>
                            <m:num>
                              <m:r>
                                <a:rPr lang="de-DE" sz="1200" b="0" i="1" smtClean="0">
                                  <a:solidFill>
                                    <a:srgbClr val="C6D325"/>
                                  </a:solidFill>
                                  <a:latin typeface="Cambria Math" panose="02040503050406030204" pitchFamily="18" charset="0"/>
                                </a:rPr>
                                <m:t>3</m:t>
                              </m:r>
                            </m:num>
                            <m:den>
                              <m:r>
                                <a:rPr lang="de-DE" sz="1200" b="0" i="1" smtClean="0">
                                  <a:solidFill>
                                    <a:srgbClr val="C6D325"/>
                                  </a:solidFill>
                                  <a:latin typeface="Cambria Math" panose="02040503050406030204" pitchFamily="18" charset="0"/>
                                </a:rPr>
                                <m:t>2</m:t>
                              </m:r>
                            </m:den>
                          </m:f>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r>
                            <a:rPr lang="de-DE" sz="1200" b="1" i="1" smtClean="0">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𝑒</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𝑒</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0.71</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d>
                        <m:dPr>
                          <m:ctrlPr>
                            <a:rPr lang="de-DE" sz="1200" b="0" i="1" smtClean="0">
                              <a:solidFill>
                                <a:srgbClr val="00B1EA"/>
                              </a:solidFill>
                              <a:latin typeface="Cambria Math" panose="02040503050406030204" pitchFamily="18" charset="0"/>
                            </a:rPr>
                          </m:ctrlPr>
                        </m:dPr>
                        <m:e>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0.71</m:t>
                      </m:r>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b="0" i="1" smtClean="0">
                              <a:solidFill>
                                <a:srgbClr val="00B1EA"/>
                              </a:solidFill>
                              <a:latin typeface="Cambria Math" panose="02040503050406030204" pitchFamily="18" charset="0"/>
                            </a:rPr>
                            <m:t>𝜈</m:t>
                          </m:r>
                        </m:num>
                        <m:den>
                          <m:r>
                            <a:rPr lang="de-DE" sz="1200" b="0" i="1" smtClean="0">
                              <a:solidFill>
                                <a:srgbClr val="00B1EA"/>
                              </a:solidFill>
                              <a:latin typeface="Cambria Math" panose="02040503050406030204" pitchFamily="18" charset="0"/>
                            </a:rPr>
                            <m:t>𝑛</m:t>
                          </m:r>
                        </m:den>
                      </m:f>
                      <m:sSubSup>
                        <m:sSubSupPr>
                          <m:ctrlPr>
                            <a:rPr lang="de-DE" sz="1200" b="0" i="1" smtClean="0">
                              <a:solidFill>
                                <a:srgbClr val="00B1EA"/>
                              </a:solidFill>
                              <a:latin typeface="Cambria Math" panose="02040503050406030204" pitchFamily="18" charset="0"/>
                            </a:rPr>
                          </m:ctrlPr>
                        </m:sSubSup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up>
                          <m:r>
                            <a:rPr lang="de-DE" sz="1200" b="0" i="1" smtClean="0">
                              <a:solidFill>
                                <a:srgbClr val="00B1EA"/>
                              </a:solidFill>
                              <a:latin typeface="Cambria Math" panose="02040503050406030204" pitchFamily="18" charset="0"/>
                            </a:rPr>
                            <m:t>2</m:t>
                          </m:r>
                        </m:sup>
                      </m:sSubSup>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𝑛</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𝜒</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r>
                            <a:rPr lang="de-DE" sz="1200" b="0" i="1" smtClean="0">
                              <a:solidFill>
                                <a:srgbClr val="00B050"/>
                              </a:solidFill>
                              <a:latin typeface="Cambria Math" panose="02040503050406030204" pitchFamily="18" charset="0"/>
                            </a:rPr>
                            <m:t> </m:t>
                          </m:r>
                        </m:e>
                      </m:d>
                      <m:r>
                        <a:rPr lang="de-DE" sz="1200" b="0" i="1"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a:rPr lang="de-DE" sz="1200" b="0" i="1" smtClean="0">
                              <a:solidFill>
                                <a:srgbClr val="7030A0"/>
                              </a:solidFill>
                              <a:latin typeface="Cambria Math" panose="02040503050406030204" pitchFamily="18" charset="0"/>
                            </a:rPr>
                            <m:t>𝑆</m:t>
                          </m:r>
                        </m:e>
                        <m:sub>
                          <m:r>
                            <a:rPr lang="de-DE" sz="1200" b="0" i="1" smtClean="0">
                              <a:solidFill>
                                <a:srgbClr val="7030A0"/>
                              </a:solidFill>
                              <a:latin typeface="Cambria Math" panose="02040503050406030204" pitchFamily="18" charset="0"/>
                            </a:rPr>
                            <m:t>𝑝𝑒</m:t>
                          </m:r>
                        </m:sub>
                      </m:sSub>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i="1" smtClean="0">
                                  <a:solidFill>
                                    <a:srgbClr val="EF7C00"/>
                                  </a:solidFill>
                                  <a:latin typeface="Cambria Math" panose="02040503050406030204" pitchFamily="18" charset="0"/>
                                </a:rPr>
                              </m:ctrlPr>
                            </m:fPr>
                            <m:num>
                              <m:r>
                                <a:rPr lang="de-DE" sz="1200" i="1">
                                  <a:solidFill>
                                    <a:srgbClr val="EF7C00"/>
                                  </a:solidFill>
                                  <a:latin typeface="Cambria Math" panose="02040503050406030204" pitchFamily="18" charset="0"/>
                                </a:rPr>
                                <m:t>3</m:t>
                              </m:r>
                            </m:num>
                            <m:den>
                              <m:r>
                                <a:rPr lang="de-DE" sz="1200" i="1">
                                  <a:solidFill>
                                    <a:srgbClr val="EF7C00"/>
                                  </a:solidFill>
                                  <a:latin typeface="Cambria Math" panose="02040503050406030204" pitchFamily="18" charset="0"/>
                                </a:rPr>
                                <m:t>2</m:t>
                              </m:r>
                            </m:den>
                          </m:f>
                          <m:sSub>
                            <m:sSubPr>
                              <m:ctrlPr>
                                <a:rPr lang="de-DE" sz="1200" i="1">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f>
                            <m:fPr>
                              <m:ctrlPr>
                                <a:rPr lang="de-DE" sz="1200" i="1" smtClean="0">
                                  <a:solidFill>
                                    <a:srgbClr val="005555"/>
                                  </a:solidFill>
                                  <a:latin typeface="Cambria Math" panose="02040503050406030204" pitchFamily="18" charset="0"/>
                                </a:rPr>
                              </m:ctrlPr>
                            </m:fPr>
                            <m:num>
                              <m:r>
                                <a:rPr lang="de-DE" sz="1200" i="1">
                                  <a:solidFill>
                                    <a:srgbClr val="005555"/>
                                  </a:solidFill>
                                  <a:latin typeface="Cambria Math" panose="02040503050406030204" pitchFamily="18" charset="0"/>
                                </a:rPr>
                                <m:t>5</m:t>
                              </m:r>
                            </m:num>
                            <m:den>
                              <m:r>
                                <a:rPr lang="de-DE" sz="1200" i="1">
                                  <a:solidFill>
                                    <a:srgbClr val="005555"/>
                                  </a:solidFill>
                                  <a:latin typeface="Cambria Math" panose="02040503050406030204" pitchFamily="18" charset="0"/>
                                </a:rPr>
                                <m:t>2</m:t>
                              </m:r>
                            </m:den>
                          </m:f>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r>
                        <a:rPr lang="de-DE" sz="1200" b="0" i="1" smtClean="0">
                          <a:latin typeface="Cambria Math" panose="02040503050406030204" pitchFamily="18" charset="0"/>
                        </a:rPr>
                        <m:t>−</m:t>
                      </m:r>
                      <m:sSub>
                        <m:sSubPr>
                          <m:ctrlPr>
                            <a:rPr lang="de-DE" sz="1200" i="1" smtClean="0">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r>
                        <a:rPr lang="de-DE" sz="120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r>
                        <a:rPr lang="de-DE" sz="1200" smtClean="0">
                          <a:solidFill>
                            <a:srgbClr val="C6D325"/>
                          </a:solidFill>
                          <a:latin typeface="Cambria Math" panose="02040503050406030204" pitchFamily="18" charset="0"/>
                        </a:rPr>
                        <m:t>𝛻</m:t>
                      </m:r>
                      <m:d>
                        <m:dPr>
                          <m:ctrlPr>
                            <a:rPr lang="de-DE" sz="1200" i="1">
                              <a:solidFill>
                                <a:srgbClr val="C6D325"/>
                              </a:solidFill>
                              <a:latin typeface="Cambria Math" panose="02040503050406030204" pitchFamily="18" charset="0"/>
                            </a:rPr>
                          </m:ctrlPr>
                        </m:dPr>
                        <m:e>
                          <m:f>
                            <m:fPr>
                              <m:ctrlPr>
                                <a:rPr lang="de-DE" sz="1200" i="1">
                                  <a:solidFill>
                                    <a:srgbClr val="C6D325"/>
                                  </a:solidFill>
                                  <a:latin typeface="Cambria Math" panose="02040503050406030204" pitchFamily="18" charset="0"/>
                                </a:rPr>
                              </m:ctrlPr>
                            </m:fPr>
                            <m:num>
                              <m:r>
                                <a:rPr lang="de-DE" sz="1200" i="1">
                                  <a:solidFill>
                                    <a:srgbClr val="C6D325"/>
                                  </a:solidFill>
                                  <a:latin typeface="Cambria Math" panose="02040503050406030204" pitchFamily="18" charset="0"/>
                                </a:rPr>
                                <m:t>3</m:t>
                              </m:r>
                            </m:num>
                            <m:den>
                              <m:r>
                                <a:rPr lang="de-DE" sz="1200" i="1">
                                  <a:solidFill>
                                    <a:srgbClr val="C6D325"/>
                                  </a:solidFill>
                                  <a:latin typeface="Cambria Math" panose="02040503050406030204" pitchFamily="18" charset="0"/>
                                </a:rPr>
                                <m:t>2</m:t>
                              </m:r>
                            </m:den>
                          </m:f>
                          <m:sSub>
                            <m:sSubPr>
                              <m:ctrlPr>
                                <a:rPr lang="de-DE" sz="1200" i="1">
                                  <a:solidFill>
                                    <a:srgbClr val="C6D325"/>
                                  </a:solidFill>
                                  <a:latin typeface="Cambria Math" panose="02040503050406030204" pitchFamily="18" charset="0"/>
                                </a:rPr>
                              </m:ctrlPr>
                            </m:sSubPr>
                            <m:e>
                              <m:r>
                                <a:rPr lang="de-DE" sz="1200" i="1">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r>
                            <a:rPr lang="de-DE" sz="1200" b="1" i="1">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e>
                      </m:d>
                    </m:oMath>
                  </m:oMathPara>
                </a14:m>
                <a:endParaRPr lang="de-DE" sz="12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𝑉</m:t>
                          </m:r>
                        </m:e>
                        <m:sub>
                          <m:r>
                            <a:rPr lang="de-DE" sz="1200" b="0" i="1" smtClean="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𝑖</m:t>
                              </m:r>
                            </m:sub>
                          </m:sSub>
                          <m:r>
                            <a:rPr lang="de-DE" sz="1200" b="0" i="1" smtClean="0">
                              <a:solidFill>
                                <a:srgbClr val="C00000"/>
                              </a:solidFill>
                              <a:latin typeface="Cambria Math" panose="02040503050406030204" pitchFamily="18" charset="0"/>
                            </a:rPr>
                            <m:t> </m:t>
                          </m:r>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𝑖</m:t>
                              </m:r>
                            </m:sub>
                          </m:sSub>
                        </m:e>
                      </m:d>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𝑝</m:t>
                          </m:r>
                        </m:e>
                        <m:sub>
                          <m:r>
                            <a:rPr lang="de-DE" sz="1200" b="0" i="1" smtClean="0">
                              <a:solidFill>
                                <a:srgbClr val="00B1EA"/>
                              </a:solidFill>
                              <a:latin typeface="Cambria Math" panose="02040503050406030204" pitchFamily="18" charset="0"/>
                            </a:rPr>
                            <m:t>𝑖</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num>
                        <m:den>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𝑛</m:t>
                              </m:r>
                            </m:e>
                            <m:sub>
                              <m:r>
                                <a:rPr lang="de-DE" sz="1200" b="0" i="1" smtClean="0">
                                  <a:solidFill>
                                    <a:srgbClr val="005555"/>
                                  </a:solidFill>
                                  <a:latin typeface="Cambria Math" panose="02040503050406030204" pitchFamily="18" charset="0"/>
                                </a:rPr>
                                <m:t>0</m:t>
                              </m:r>
                            </m:sub>
                          </m:sSub>
                        </m:den>
                      </m:f>
                      <m:r>
                        <a:rPr lang="de-DE" sz="1200" b="0" i="0" smtClean="0">
                          <a:solidFill>
                            <a:srgbClr val="005555"/>
                          </a:solidFill>
                          <a:latin typeface="Cambria Math" panose="02040503050406030204" pitchFamily="18" charset="0"/>
                        </a:rPr>
                        <m:t>𝛻</m:t>
                      </m:r>
                      <m:d>
                        <m:dPr>
                          <m:begChr m:val="["/>
                          <m:endChr m:val="]"/>
                          <m:ctrlPr>
                            <a:rPr lang="de-DE" sz="1200" b="0" i="1" smtClean="0">
                              <a:solidFill>
                                <a:srgbClr val="005555"/>
                              </a:solidFill>
                              <a:latin typeface="Cambria Math" panose="02040503050406030204" pitchFamily="18" charset="0"/>
                            </a:rPr>
                          </m:ctrlPr>
                        </m:dPr>
                        <m:e>
                          <m:d>
                            <m:dPr>
                              <m:ctrlPr>
                                <a:rPr lang="de-DE" sz="1200" b="0" i="1" smtClean="0">
                                  <a:solidFill>
                                    <a:srgbClr val="005555"/>
                                  </a:solidFill>
                                  <a:latin typeface="Cambria Math" panose="02040503050406030204" pitchFamily="18" charset="0"/>
                                </a:rPr>
                              </m:ctrlPr>
                            </m:dPr>
                            <m:e>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r>
                                <a:rPr lang="de-DE" sz="1200" b="0" i="1" smtClean="0">
                                  <a:solidFill>
                                    <a:srgbClr val="005555"/>
                                  </a:solidFill>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e>
                          </m:d>
                          <m:r>
                            <a:rPr lang="de-DE" sz="1200" b="0" i="0"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1" i="1" smtClean="0">
                                  <a:solidFill>
                                    <a:srgbClr val="005555"/>
                                  </a:solidFill>
                                  <a:latin typeface="Cambria Math" panose="02040503050406030204" pitchFamily="18" charset="0"/>
                                </a:rPr>
                                <m:t>𝒃</m:t>
                              </m:r>
                            </m:num>
                            <m:den>
                              <m:r>
                                <a:rPr lang="de-DE" sz="1200" b="0" i="1" smtClean="0">
                                  <a:solidFill>
                                    <a:srgbClr val="005555"/>
                                  </a:solidFill>
                                  <a:latin typeface="Cambria Math" panose="02040503050406030204" pitchFamily="18" charset="0"/>
                                </a:rPr>
                                <m:t>𝐵</m:t>
                              </m:r>
                            </m:den>
                          </m:f>
                        </m:e>
                      </m:d>
                    </m:oMath>
                  </m:oMathPara>
                </a14:m>
                <a:endParaRPr lang="de-DE" sz="1200" b="0" dirty="0" smtClean="0"/>
              </a:p>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m:t>
                      </m:r>
                      <m:r>
                        <a:rPr lang="de-DE" sz="1200" smtClean="0">
                          <a:solidFill>
                            <a:srgbClr val="00B050"/>
                          </a:solidFill>
                          <a:latin typeface="Cambria Math" panose="02040503050406030204" pitchFamily="18" charset="0"/>
                        </a:rPr>
                        <m:t>𝛻</m:t>
                      </m:r>
                      <m:d>
                        <m:dPr>
                          <m:ctrlPr>
                            <a:rPr lang="de-DE" sz="1200" i="1">
                              <a:solidFill>
                                <a:srgbClr val="00B050"/>
                              </a:solidFill>
                              <a:latin typeface="Cambria Math" panose="02040503050406030204" pitchFamily="18" charset="0"/>
                            </a:rPr>
                          </m:ctrlPr>
                        </m:dPr>
                        <m:e>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𝐷</m:t>
                              </m:r>
                            </m:e>
                            <m:sub>
                              <m:r>
                                <a:rPr lang="de-DE" sz="1200" i="1">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r>
                            <a:rPr lang="de-DE" sz="1200" i="1">
                              <a:solidFill>
                                <a:srgbClr val="00B050"/>
                              </a:solidFill>
                              <a:latin typeface="Cambria Math" panose="02040503050406030204" pitchFamily="18" charset="0"/>
                            </a:rPr>
                            <m:t>𝑛</m:t>
                          </m:r>
                          <m:r>
                            <a:rPr lang="de-DE" sz="1200" i="1">
                              <a:solidFill>
                                <a:srgbClr val="00B050"/>
                              </a:solidFill>
                              <a:latin typeface="Cambria Math" panose="02040503050406030204" pitchFamily="18" charset="0"/>
                            </a:rPr>
                            <m:t>+</m:t>
                          </m:r>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𝜒</m:t>
                              </m:r>
                            </m:e>
                            <m:sub>
                              <m:r>
                                <a:rPr lang="de-DE" sz="1200" i="1">
                                  <a:solidFill>
                                    <a:srgbClr val="00B050"/>
                                  </a:solidFill>
                                  <a:latin typeface="Cambria Math" panose="02040503050406030204" pitchFamily="18" charset="0"/>
                                </a:rPr>
                                <m:t>𝐴</m:t>
                              </m:r>
                            </m:sub>
                          </m:sSub>
                          <m:r>
                            <a:rPr lang="de-DE" sz="1200" i="1">
                              <a:solidFill>
                                <a:srgbClr val="00B050"/>
                              </a:solidFill>
                              <a:latin typeface="Cambria Math" panose="02040503050406030204" pitchFamily="18" charset="0"/>
                            </a:rPr>
                            <m:t>𝑛</m:t>
                          </m:r>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r>
                            <a:rPr lang="de-DE" sz="1200" i="1">
                              <a:solidFill>
                                <a:srgbClr val="00B050"/>
                              </a:solidFill>
                              <a:latin typeface="Cambria Math" panose="02040503050406030204" pitchFamily="18" charset="0"/>
                            </a:rPr>
                            <m:t> </m:t>
                          </m:r>
                        </m:e>
                      </m:d>
                      <m:r>
                        <a:rPr lang="de-DE" sz="1200" i="1">
                          <a:latin typeface="Cambria Math" panose="02040503050406030204" pitchFamily="18" charset="0"/>
                        </a:rPr>
                        <m:t>+</m:t>
                      </m:r>
                      <m:sSub>
                        <m:sSubPr>
                          <m:ctrlPr>
                            <a:rPr lang="de-DE" sz="1200" i="1" smtClean="0">
                              <a:solidFill>
                                <a:srgbClr val="7030A0"/>
                              </a:solidFill>
                              <a:latin typeface="Cambria Math" panose="02040503050406030204" pitchFamily="18" charset="0"/>
                            </a:rPr>
                          </m:ctrlPr>
                        </m:sSubPr>
                        <m:e>
                          <m:r>
                            <a:rPr lang="de-DE" sz="1200" i="1">
                              <a:solidFill>
                                <a:srgbClr val="7030A0"/>
                              </a:solidFill>
                              <a:latin typeface="Cambria Math" panose="02040503050406030204" pitchFamily="18" charset="0"/>
                            </a:rPr>
                            <m:t>𝑆</m:t>
                          </m:r>
                        </m:e>
                        <m:sub>
                          <m:r>
                            <a:rPr lang="de-DE" sz="1200" i="1">
                              <a:solidFill>
                                <a:srgbClr val="7030A0"/>
                              </a:solidFill>
                              <a:latin typeface="Cambria Math" panose="02040503050406030204" pitchFamily="18" charset="0"/>
                            </a:rPr>
                            <m:t>𝑝</m:t>
                          </m:r>
                          <m:r>
                            <a:rPr lang="de-DE" sz="1200" b="0" i="1" smtClean="0">
                              <a:solidFill>
                                <a:srgbClr val="7030A0"/>
                              </a:solidFill>
                              <a:latin typeface="Cambria Math" panose="02040503050406030204" pitchFamily="18" charset="0"/>
                            </a:rPr>
                            <m:t>𝑖</m:t>
                          </m:r>
                        </m:sub>
                      </m:sSub>
                    </m:oMath>
                  </m:oMathPara>
                </a14:m>
                <a:endParaRPr lang="de-DE" sz="1200" dirty="0" smtClean="0"/>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𝜕𝜔</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smtClean="0">
                          <a:solidFill>
                            <a:srgbClr val="005555"/>
                          </a:solidFill>
                          <a:latin typeface="Cambria Math" panose="02040503050406030204" pitchFamily="18" charset="0"/>
                        </a:rPr>
                        <m:t>𝛻</m:t>
                      </m:r>
                      <m:d>
                        <m:dPr>
                          <m:begChr m:val="["/>
                          <m:endChr m:val="]"/>
                          <m:ctrlPr>
                            <a:rPr lang="de-DE" sz="1200" i="1">
                              <a:solidFill>
                                <a:srgbClr val="005555"/>
                              </a:solidFill>
                              <a:latin typeface="Cambria Math" panose="02040503050406030204" pitchFamily="18" charset="0"/>
                            </a:rPr>
                          </m:ctrlPr>
                        </m:dPr>
                        <m:e>
                          <m:d>
                            <m:dPr>
                              <m:ctrlPr>
                                <a:rPr lang="de-DE" sz="1200" i="1">
                                  <a:solidFill>
                                    <a:srgbClr val="005555"/>
                                  </a:solidFill>
                                  <a:latin typeface="Cambria Math" panose="02040503050406030204" pitchFamily="18" charset="0"/>
                                </a:rPr>
                              </m:ctrlPr>
                            </m:dPr>
                            <m:e>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𝑒</m:t>
                                  </m:r>
                                </m:sub>
                              </m:sSub>
                              <m:r>
                                <a:rPr lang="de-DE" sz="1200" i="1">
                                  <a:solidFill>
                                    <a:srgbClr val="005555"/>
                                  </a:solidFill>
                                  <a:latin typeface="Cambria Math" panose="02040503050406030204" pitchFamily="18" charset="0"/>
                                </a:rPr>
                                <m:t>+</m:t>
                              </m:r>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𝑖</m:t>
                                  </m:r>
                                </m:sub>
                              </m:sSub>
                            </m:e>
                          </m:d>
                          <m:r>
                            <a:rPr lang="de-DE" sz="1200">
                              <a:solidFill>
                                <a:srgbClr val="005555"/>
                              </a:solidFill>
                              <a:latin typeface="Cambria Math" panose="02040503050406030204" pitchFamily="18" charset="0"/>
                            </a:rPr>
                            <m:t>𝛻</m:t>
                          </m:r>
                          <m:r>
                            <a:rPr lang="de-DE" sz="1200" i="1">
                              <a:solidFill>
                                <a:srgbClr val="005555"/>
                              </a:solidFill>
                              <a:latin typeface="Cambria Math" panose="02040503050406030204" pitchFamily="18" charset="0"/>
                            </a:rPr>
                            <m:t>×</m:t>
                          </m:r>
                          <m:f>
                            <m:fPr>
                              <m:ctrlPr>
                                <a:rPr lang="de-DE" sz="1200" i="1">
                                  <a:solidFill>
                                    <a:srgbClr val="005555"/>
                                  </a:solidFill>
                                  <a:latin typeface="Cambria Math" panose="02040503050406030204" pitchFamily="18" charset="0"/>
                                </a:rPr>
                              </m:ctrlPr>
                            </m:fPr>
                            <m:num>
                              <m:r>
                                <a:rPr lang="de-DE" sz="1200" b="1" i="1">
                                  <a:solidFill>
                                    <a:srgbClr val="005555"/>
                                  </a:solidFill>
                                  <a:latin typeface="Cambria Math" panose="02040503050406030204" pitchFamily="18" charset="0"/>
                                </a:rPr>
                                <m:t>𝒃</m:t>
                              </m:r>
                            </m:num>
                            <m:den>
                              <m:r>
                                <a:rPr lang="de-DE" sz="1200" i="1">
                                  <a:solidFill>
                                    <a:srgbClr val="005555"/>
                                  </a:solidFill>
                                  <a:latin typeface="Cambria Math" panose="02040503050406030204" pitchFamily="18" charset="0"/>
                                </a:rPr>
                                <m:t>𝐵</m:t>
                              </m:r>
                            </m:den>
                          </m:f>
                        </m:e>
                      </m:d>
                      <m:r>
                        <a:rPr lang="de-DE" sz="1200" b="0" i="1" smtClean="0">
                          <a:latin typeface="Cambria Math" panose="02040503050406030204" pitchFamily="18" charset="0"/>
                        </a:rPr>
                        <m:t>+</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oMath>
                  </m:oMathPara>
                </a14:m>
                <a:endParaRPr lang="de-DE" sz="1200" dirty="0" smtClean="0">
                  <a:solidFill>
                    <a:srgbClr val="00B050"/>
                  </a:solidFill>
                </a:endParaRPr>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d>
                        <m:dPr>
                          <m:begChr m:val="["/>
                          <m:endChr m:val="]"/>
                          <m:ctrlPr>
                            <a:rPr lang="de-DE" sz="1200" i="1" smtClean="0">
                              <a:latin typeface="Cambria Math" panose="02040503050406030204" pitchFamily="18" charset="0"/>
                            </a:rPr>
                          </m:ctrlPr>
                        </m:dPr>
                        <m:e>
                          <m:f>
                            <m:fPr>
                              <m:ctrlPr>
                                <a:rPr lang="de-DE" sz="1200" i="1" smtClean="0">
                                  <a:latin typeface="Cambria Math" panose="02040503050406030204" pitchFamily="18" charset="0"/>
                                </a:rPr>
                              </m:ctrlPr>
                            </m:fPr>
                            <m:num>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𝑒</m:t>
                                  </m:r>
                                </m:sub>
                              </m:sSub>
                            </m:num>
                            <m:den>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𝑖</m:t>
                                  </m:r>
                                </m:sub>
                              </m:sSub>
                            </m:den>
                          </m:f>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a:rPr lang="de-DE" sz="1200" b="0" i="1" smtClean="0">
                                  <a:latin typeface="Cambria Math" panose="02040503050406030204" pitchFamily="18" charset="0"/>
                                </a:rPr>
                                <m:t>𝑒</m:t>
                              </m:r>
                            </m:sub>
                          </m:sSub>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m:rPr>
                                  <m:sty m:val="p"/>
                                </m:rPr>
                                <a:rPr lang="de-DE" sz="1200">
                                  <a:latin typeface="Cambria Math" panose="02040503050406030204" pitchFamily="18" charset="0"/>
                                </a:rPr>
                                <m:t>i</m:t>
                              </m:r>
                            </m:sub>
                          </m:sSub>
                          <m:r>
                            <a:rPr lang="de-DE" sz="1200" b="0" i="1" smtClean="0">
                              <a:latin typeface="Cambria Math" panose="02040503050406030204" pitchFamily="18" charset="0"/>
                            </a:rPr>
                            <m:t>)</m:t>
                          </m:r>
                        </m:e>
                      </m:d>
                      <m:r>
                        <a:rPr lang="de-DE" sz="1200" b="0" i="1"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r>
                        <a:rPr lang="de-DE" sz="1200" b="0" i="1" smtClean="0">
                          <a:solidFill>
                            <a:srgbClr val="FF53DA"/>
                          </a:solidFill>
                          <a:latin typeface="Cambria Math" panose="02040503050406030204" pitchFamily="18" charset="0"/>
                        </a:rPr>
                        <m:t>𝜙</m:t>
                      </m:r>
                      <m:r>
                        <a:rPr lang="de-DE" sz="1200" b="0" i="1" smtClean="0">
                          <a:latin typeface="Cambria Math" panose="02040503050406030204" pitchFamily="18" charset="0"/>
                        </a:rPr>
                        <m:t>−</m:t>
                      </m:r>
                      <m:f>
                        <m:fPr>
                          <m:ctrlPr>
                            <a:rPr lang="de-DE" sz="1200" b="0" i="1" smtClean="0">
                              <a:solidFill>
                                <a:srgbClr val="FF53DA"/>
                              </a:solidFill>
                              <a:latin typeface="Cambria Math" panose="02040503050406030204" pitchFamily="18" charset="0"/>
                            </a:rPr>
                          </m:ctrlPr>
                        </m:fPr>
                        <m:num>
                          <m:r>
                            <a:rPr lang="de-DE" sz="1200" b="0" i="1" smtClean="0">
                              <a:solidFill>
                                <a:srgbClr val="FF53DA"/>
                              </a:solidFill>
                              <a:latin typeface="Cambria Math" panose="02040503050406030204" pitchFamily="18" charset="0"/>
                            </a:rPr>
                            <m:t>1</m:t>
                          </m:r>
                        </m:num>
                        <m:den>
                          <m:r>
                            <a:rPr lang="de-DE" sz="1200" b="0" i="1" smtClean="0">
                              <a:solidFill>
                                <a:srgbClr val="FF53DA"/>
                              </a:solidFill>
                              <a:latin typeface="Cambria Math" panose="02040503050406030204" pitchFamily="18" charset="0"/>
                            </a:rPr>
                            <m:t>𝑛</m:t>
                          </m:r>
                        </m:den>
                      </m:f>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r>
                        <a:rPr lang="de-DE" sz="1200" b="0" i="1" smtClean="0">
                          <a:solidFill>
                            <a:srgbClr val="FF53DA"/>
                          </a:solidFill>
                          <a:latin typeface="Cambria Math" panose="02040503050406030204" pitchFamily="18" charset="0"/>
                        </a:rPr>
                        <m:t>0.71 </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𝑇</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i="1">
                              <a:solidFill>
                                <a:srgbClr val="00B1EA"/>
                              </a:solidFill>
                              <a:latin typeface="Cambria Math" panose="02040503050406030204" pitchFamily="18" charset="0"/>
                            </a:rPr>
                            <m:t>𝜈</m:t>
                          </m:r>
                          <m:sSub>
                            <m:sSubPr>
                              <m:ctrlPr>
                                <a:rPr lang="de-DE" sz="1200" i="1">
                                  <a:solidFill>
                                    <a:srgbClr val="00B1EA"/>
                                  </a:solidFill>
                                  <a:latin typeface="Cambria Math" panose="02040503050406030204" pitchFamily="18" charset="0"/>
                                </a:rPr>
                              </m:ctrlPr>
                            </m:sSubPr>
                            <m:e>
                              <m:r>
                                <a:rPr lang="de-DE" sz="1200" i="1">
                                  <a:solidFill>
                                    <a:srgbClr val="00B1EA"/>
                                  </a:solidFill>
                                  <a:latin typeface="Cambria Math" panose="02040503050406030204" pitchFamily="18" charset="0"/>
                                </a:rPr>
                                <m:t>𝐽</m:t>
                              </m:r>
                            </m:e>
                            <m:sub>
                              <m:r>
                                <a:rPr lang="de-DE" sz="1200" i="1">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oMath>
                  </m:oMathPara>
                </a14:m>
                <a:endParaRPr lang="de-DE" sz="1200" dirty="0" smtClean="0"/>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𝜔</m:t>
                      </m:r>
                      <m:r>
                        <a:rPr lang="de-DE" sz="1200" b="0" i="1"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1</m:t>
                              </m:r>
                            </m:num>
                            <m:den>
                              <m:sSup>
                                <m:sSupPr>
                                  <m:ctrlPr>
                                    <a:rPr lang="de-DE" sz="1200" b="0" i="1" smtClean="0">
                                      <a:latin typeface="Cambria Math" panose="02040503050406030204" pitchFamily="18" charset="0"/>
                                    </a:rPr>
                                  </m:ctrlPr>
                                </m:sSupPr>
                                <m:e>
                                  <m:r>
                                    <a:rPr lang="de-DE" sz="1200" b="0" i="1" smtClean="0">
                                      <a:latin typeface="Cambria Math" panose="02040503050406030204" pitchFamily="18" charset="0"/>
                                    </a:rPr>
                                    <m:t>𝐵</m:t>
                                  </m:r>
                                </m:e>
                                <m:sup>
                                  <m:r>
                                    <a:rPr lang="de-DE" sz="1200" b="0" i="1" smtClean="0">
                                      <a:latin typeface="Cambria Math" panose="02040503050406030204" pitchFamily="18" charset="0"/>
                                    </a:rPr>
                                    <m:t>2</m:t>
                                  </m:r>
                                </m:sup>
                              </m:sSup>
                            </m:den>
                          </m:f>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𝑛</m:t>
                              </m:r>
                            </m:e>
                            <m:sub>
                              <m:r>
                                <a:rPr lang="de-DE" sz="1200" b="0" i="1" smtClean="0">
                                  <a:latin typeface="Cambria Math" panose="02040503050406030204" pitchFamily="18" charset="0"/>
                                </a:rPr>
                                <m:t>0</m:t>
                              </m:r>
                            </m:sub>
                          </m:sSub>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r>
                            <a:rPr lang="de-DE" sz="1200" b="0" i="1" smtClean="0">
                              <a:latin typeface="Cambria Math" panose="02040503050406030204" pitchFamily="18" charset="0"/>
                            </a:rPr>
                            <m:t>𝜙</m:t>
                          </m:r>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r>
                            <a:rPr lang="de-DE" sz="1200" b="0" i="1" smtClean="0">
                              <a:latin typeface="Cambria Math" panose="02040503050406030204" pitchFamily="18" charset="0"/>
                            </a:rPr>
                            <m:t>)</m:t>
                          </m:r>
                        </m:e>
                      </m:d>
                    </m:oMath>
                  </m:oMathPara>
                </a14:m>
                <a:endParaRPr lang="de-DE" sz="1200" dirty="0" smtClean="0"/>
              </a:p>
              <a:p>
                <a:endParaRPr lang="de-DE" sz="1200" b="0" dirty="0" smtClean="0"/>
              </a:p>
              <a:p>
                <a:endParaRPr lang="de-DE" sz="1200" b="0" dirty="0" smtClean="0"/>
              </a:p>
              <a:p>
                <a:endParaRPr lang="en-US" sz="1200" dirty="0"/>
              </a:p>
            </p:txBody>
          </p:sp>
        </mc:Choice>
        <mc:Fallback xmlns="">
          <p:sp>
            <p:nvSpPr>
              <p:cNvPr id="4" name="Textplatzhalter 3"/>
              <p:cNvSpPr>
                <a:spLocks noGrp="1" noRot="1" noChangeAspect="1" noMove="1" noResize="1" noEditPoints="1" noAdjustHandles="1" noChangeArrowheads="1" noChangeShapeType="1" noTextEdit="1"/>
              </p:cNvSpPr>
              <p:nvPr>
                <p:ph type="body" sz="quarter" idx="17"/>
              </p:nvPr>
            </p:nvSpPr>
            <p:spPr>
              <a:xfrm>
                <a:off x="1" y="1113183"/>
                <a:ext cx="5327374" cy="5340005"/>
              </a:xfrm>
              <a:blipFill>
                <a:blip r:embed="rId2"/>
                <a:stretch>
                  <a:fillRect/>
                </a:stretch>
              </a:blipFill>
            </p:spPr>
            <p:txBody>
              <a:bodyPr/>
              <a:lstStyle/>
              <a:p>
                <a:r>
                  <a:rPr lang="en-US">
                    <a:noFill/>
                  </a:rPr>
                  <a:t> </a:t>
                </a:r>
              </a:p>
            </p:txBody>
          </p:sp>
        </mc:Fallback>
      </mc:AlternateContent>
      <p:sp>
        <p:nvSpPr>
          <p:cNvPr id="5" name="Titel 4"/>
          <p:cNvSpPr>
            <a:spLocks noGrp="1"/>
          </p:cNvSpPr>
          <p:nvPr>
            <p:ph type="title"/>
          </p:nvPr>
        </p:nvSpPr>
        <p:spPr>
          <a:xfrm>
            <a:off x="658813" y="441325"/>
            <a:ext cx="9612984" cy="782638"/>
          </a:xfrm>
        </p:spPr>
        <p:txBody>
          <a:bodyPr/>
          <a:lstStyle/>
          <a:p>
            <a:r>
              <a:rPr lang="en-US" sz="3000" dirty="0"/>
              <a:t>The mean-field </a:t>
            </a:r>
            <a:r>
              <a:rPr lang="en-US" sz="3000" dirty="0" err="1"/>
              <a:t>Braginskii</a:t>
            </a:r>
            <a:r>
              <a:rPr lang="en-US" sz="3000" dirty="0"/>
              <a:t> model</a:t>
            </a:r>
          </a:p>
        </p:txBody>
      </p:sp>
      <p:sp>
        <p:nvSpPr>
          <p:cNvPr id="6" name="Textplatzhalter 3"/>
          <p:cNvSpPr txBox="1">
            <a:spLocks/>
          </p:cNvSpPr>
          <p:nvPr/>
        </p:nvSpPr>
        <p:spPr>
          <a:xfrm>
            <a:off x="5327375" y="886412"/>
            <a:ext cx="6821569" cy="556677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342900" lvl="1" indent="-342900">
              <a:buFont typeface="Arial" panose="020B0604020202020204" pitchFamily="34" charset="0"/>
              <a:buChar char="•"/>
            </a:pPr>
            <a:r>
              <a:rPr lang="de-DE" dirty="0">
                <a:solidFill>
                  <a:schemeClr val="tx1"/>
                </a:solidFill>
              </a:rPr>
              <a:t>Implementation in BOUT</a:t>
            </a:r>
            <a:r>
              <a:rPr lang="de-DE" dirty="0" smtClean="0">
                <a:solidFill>
                  <a:schemeClr val="tx1"/>
                </a:solidFill>
              </a:rPr>
              <a:t>++ [1], derivative </a:t>
            </a:r>
            <a:r>
              <a:rPr lang="de-DE" dirty="0" err="1" smtClean="0">
                <a:solidFill>
                  <a:schemeClr val="tx1"/>
                </a:solidFill>
              </a:rPr>
              <a:t>of</a:t>
            </a:r>
            <a:r>
              <a:rPr lang="de-DE" dirty="0" smtClean="0">
                <a:solidFill>
                  <a:schemeClr val="tx1"/>
                </a:solidFill>
              </a:rPr>
              <a:t> Hermes-2 [2] </a:t>
            </a:r>
            <a:r>
              <a:rPr lang="de-DE" dirty="0" err="1" smtClean="0">
                <a:solidFill>
                  <a:schemeClr val="tx1"/>
                </a:solidFill>
              </a:rPr>
              <a:t>and</a:t>
            </a:r>
            <a:r>
              <a:rPr lang="de-DE" dirty="0" smtClean="0">
                <a:solidFill>
                  <a:schemeClr val="tx1"/>
                </a:solidFill>
              </a:rPr>
              <a:t> </a:t>
            </a:r>
            <a:r>
              <a:rPr lang="de-DE" dirty="0" err="1">
                <a:solidFill>
                  <a:schemeClr val="tx1"/>
                </a:solidFill>
              </a:rPr>
              <a:t>using</a:t>
            </a:r>
            <a:r>
              <a:rPr lang="de-DE" dirty="0">
                <a:solidFill>
                  <a:schemeClr val="tx1"/>
                </a:solidFill>
              </a:rPr>
              <a:t> </a:t>
            </a:r>
            <a:r>
              <a:rPr lang="de-DE" dirty="0" smtClean="0">
                <a:solidFill>
                  <a:schemeClr val="tx1"/>
                </a:solidFill>
              </a:rPr>
              <a:t>FCI [3]</a:t>
            </a:r>
          </a:p>
          <a:p>
            <a:pPr marL="342900" lvl="1" indent="-342900">
              <a:buFont typeface="Arial" panose="020B0604020202020204" pitchFamily="34" charset="0"/>
              <a:buChar char="•"/>
            </a:pPr>
            <a:r>
              <a:rPr lang="de-DE" dirty="0" err="1" smtClean="0">
                <a:solidFill>
                  <a:schemeClr val="tx1"/>
                </a:solidFill>
              </a:rPr>
              <a:t>Starting</a:t>
            </a:r>
            <a:r>
              <a:rPr lang="de-DE" dirty="0" smtClean="0">
                <a:solidFill>
                  <a:schemeClr val="tx1"/>
                </a:solidFill>
              </a:rPr>
              <a:t> </a:t>
            </a:r>
            <a:r>
              <a:rPr lang="de-DE" dirty="0" err="1" smtClean="0">
                <a:solidFill>
                  <a:schemeClr val="tx1"/>
                </a:solidFill>
              </a:rPr>
              <a:t>point</a:t>
            </a:r>
            <a:r>
              <a:rPr lang="de-DE" dirty="0" smtClean="0">
                <a:solidFill>
                  <a:schemeClr val="tx1"/>
                </a:solidFill>
              </a:rPr>
              <a:t>: Drift </a:t>
            </a:r>
            <a:r>
              <a:rPr lang="de-DE" dirty="0" err="1" smtClean="0">
                <a:solidFill>
                  <a:schemeClr val="tx1"/>
                </a:solidFill>
              </a:rPr>
              <a:t>reduced</a:t>
            </a:r>
            <a:r>
              <a:rPr lang="de-DE" dirty="0" smtClean="0">
                <a:solidFill>
                  <a:schemeClr val="tx1"/>
                </a:solidFill>
              </a:rPr>
              <a:t> </a:t>
            </a:r>
            <a:r>
              <a:rPr lang="de-DE" dirty="0" err="1" smtClean="0">
                <a:solidFill>
                  <a:schemeClr val="tx1"/>
                </a:solidFill>
              </a:rPr>
              <a:t>Braginskii</a:t>
            </a:r>
            <a:r>
              <a:rPr lang="de-DE" dirty="0" smtClean="0">
                <a:solidFill>
                  <a:schemeClr val="tx1"/>
                </a:solidFill>
              </a:rPr>
              <a:t> </a:t>
            </a:r>
            <a:r>
              <a:rPr lang="de-DE" dirty="0" err="1" smtClean="0">
                <a:solidFill>
                  <a:schemeClr val="tx1"/>
                </a:solidFill>
              </a:rPr>
              <a:t>model</a:t>
            </a:r>
            <a:endParaRPr lang="de-DE" dirty="0" smtClean="0">
              <a:solidFill>
                <a:schemeClr val="tx1"/>
              </a:solidFill>
            </a:endParaRPr>
          </a:p>
          <a:p>
            <a:pPr marL="342900" lvl="1" indent="-342900">
              <a:buFont typeface="Arial" panose="020B0604020202020204" pitchFamily="34" charset="0"/>
              <a:buChar char="•"/>
            </a:pPr>
            <a:r>
              <a:rPr lang="de-DE" dirty="0" smtClean="0">
                <a:solidFill>
                  <a:schemeClr val="tx1"/>
                </a:solidFill>
              </a:rPr>
              <a:t>2 Key </a:t>
            </a:r>
            <a:r>
              <a:rPr lang="de-DE" dirty="0" err="1" smtClean="0">
                <a:solidFill>
                  <a:schemeClr val="tx1"/>
                </a:solidFill>
              </a:rPr>
              <a:t>adaptions</a:t>
            </a:r>
            <a:r>
              <a:rPr lang="de-DE" dirty="0" smtClean="0">
                <a:solidFill>
                  <a:schemeClr val="tx1"/>
                </a:solidFill>
              </a:rPr>
              <a:t>:</a:t>
            </a:r>
          </a:p>
          <a:p>
            <a:pPr marL="285750" lvl="1" indent="-285750">
              <a:buFont typeface="Arial" panose="020B0604020202020204" pitchFamily="34" charset="0"/>
              <a:buChar char="•"/>
            </a:pPr>
            <a:endParaRPr lang="ar-AE" dirty="0">
              <a:solidFill>
                <a:schemeClr val="tx1"/>
              </a:solidFill>
            </a:endParaRPr>
          </a:p>
        </p:txBody>
      </p:sp>
      <p:sp>
        <p:nvSpPr>
          <p:cNvPr id="7" name="Textfeld 6"/>
          <p:cNvSpPr txBox="1"/>
          <p:nvPr/>
        </p:nvSpPr>
        <p:spPr>
          <a:xfrm>
            <a:off x="8928733" y="6180155"/>
            <a:ext cx="2352042" cy="338554"/>
          </a:xfrm>
          <a:prstGeom prst="rect">
            <a:avLst/>
          </a:prstGeom>
          <a:noFill/>
        </p:spPr>
        <p:txBody>
          <a:bodyPr wrap="square" lIns="0" tIns="0" rIns="0" bIns="0" rtlCol="0" anchor="t" anchorCtr="0">
            <a:spAutoFit/>
          </a:bodyPr>
          <a:lstStyle/>
          <a:p>
            <a:pPr>
              <a:spcBef>
                <a:spcPts val="1150"/>
              </a:spcBef>
            </a:pPr>
            <a:r>
              <a:rPr lang="en-US" sz="600" dirty="0" smtClean="0"/>
              <a:t>[4] </a:t>
            </a:r>
            <a:r>
              <a:rPr lang="it-IT" sz="600" dirty="0"/>
              <a:t>B. </a:t>
            </a:r>
            <a:r>
              <a:rPr lang="it-IT" sz="600" dirty="0" err="1"/>
              <a:t>Gui</a:t>
            </a:r>
            <a:r>
              <a:rPr lang="it-IT" sz="600" dirty="0"/>
              <a:t> </a:t>
            </a:r>
            <a:r>
              <a:rPr lang="it-IT" sz="600" i="1" dirty="0"/>
              <a:t>et al</a:t>
            </a:r>
            <a:r>
              <a:rPr lang="it-IT" sz="600" dirty="0"/>
              <a:t> 2018 </a:t>
            </a:r>
            <a:r>
              <a:rPr lang="it-IT" sz="600" i="1" dirty="0" err="1"/>
              <a:t>Nucl</a:t>
            </a:r>
            <a:r>
              <a:rPr lang="it-IT" sz="600" i="1" dirty="0"/>
              <a:t>. Fusion</a:t>
            </a:r>
            <a:r>
              <a:rPr lang="it-IT" sz="600" dirty="0"/>
              <a:t> </a:t>
            </a:r>
            <a:r>
              <a:rPr lang="it-IT" sz="600" b="1" dirty="0"/>
              <a:t>58</a:t>
            </a:r>
            <a:r>
              <a:rPr lang="it-IT" sz="600" dirty="0"/>
              <a:t> </a:t>
            </a:r>
            <a:r>
              <a:rPr lang="it-IT" sz="600" dirty="0" smtClean="0"/>
              <a:t>026027</a:t>
            </a:r>
          </a:p>
          <a:p>
            <a:pPr>
              <a:spcBef>
                <a:spcPts val="1150"/>
              </a:spcBef>
            </a:pPr>
            <a:r>
              <a:rPr lang="it-IT" sz="600" dirty="0" smtClean="0"/>
              <a:t>[5] N. M. Li et al 2018, </a:t>
            </a:r>
            <a:r>
              <a:rPr lang="it-IT" sz="600" dirty="0" err="1" smtClean="0"/>
              <a:t>Comput</a:t>
            </a:r>
            <a:r>
              <a:rPr lang="it-IT" sz="600" dirty="0" smtClean="0"/>
              <a:t>. </a:t>
            </a:r>
            <a:r>
              <a:rPr lang="it-IT" sz="600" dirty="0" err="1" smtClean="0"/>
              <a:t>Phys</a:t>
            </a:r>
            <a:r>
              <a:rPr lang="it-IT" sz="600" dirty="0" smtClean="0"/>
              <a:t>. Comm. 228 (2018)</a:t>
            </a:r>
            <a:endParaRPr lang="en-US" sz="600" dirty="0" err="1" smtClean="0"/>
          </a:p>
        </p:txBody>
      </p:sp>
      <p:sp>
        <p:nvSpPr>
          <p:cNvPr id="9" name="Abgerundetes Rechteck 8"/>
          <p:cNvSpPr/>
          <p:nvPr/>
        </p:nvSpPr>
        <p:spPr>
          <a:xfrm>
            <a:off x="243840" y="6035040"/>
            <a:ext cx="1200242" cy="241522"/>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Diamagnetic</a:t>
            </a:r>
          </a:p>
        </p:txBody>
      </p:sp>
      <p:sp>
        <p:nvSpPr>
          <p:cNvPr id="10" name="Abgerundetes Rechteck 9"/>
          <p:cNvSpPr/>
          <p:nvPr/>
        </p:nvSpPr>
        <p:spPr>
          <a:xfrm>
            <a:off x="1525765" y="6035040"/>
            <a:ext cx="1200242" cy="241522"/>
          </a:xfrm>
          <a:prstGeom prst="round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err="1" smtClean="0">
                <a:solidFill>
                  <a:schemeClr val="bg1"/>
                </a:solidFill>
              </a:rPr>
              <a:t>ExB</a:t>
            </a:r>
            <a:endParaRPr lang="en-US" sz="1300" b="1" dirty="0" smtClean="0">
              <a:solidFill>
                <a:schemeClr val="bg1"/>
              </a:solidFill>
            </a:endParaRPr>
          </a:p>
        </p:txBody>
      </p:sp>
      <p:sp>
        <p:nvSpPr>
          <p:cNvPr id="11" name="Abgerundetes Rechteck 10"/>
          <p:cNvSpPr/>
          <p:nvPr/>
        </p:nvSpPr>
        <p:spPr>
          <a:xfrm>
            <a:off x="2785608" y="6035040"/>
            <a:ext cx="1200242" cy="241522"/>
          </a:xfrm>
          <a:prstGeom prst="roundRect">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current</a:t>
            </a:r>
          </a:p>
        </p:txBody>
      </p:sp>
      <p:sp>
        <p:nvSpPr>
          <p:cNvPr id="12" name="Abgerundetes Rechteck 11"/>
          <p:cNvSpPr/>
          <p:nvPr/>
        </p:nvSpPr>
        <p:spPr>
          <a:xfrm>
            <a:off x="243840" y="6320078"/>
            <a:ext cx="1200242" cy="241522"/>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flow</a:t>
            </a:r>
          </a:p>
        </p:txBody>
      </p:sp>
      <p:sp>
        <p:nvSpPr>
          <p:cNvPr id="13" name="Abgerundetes Rechteck 12"/>
          <p:cNvSpPr/>
          <p:nvPr/>
        </p:nvSpPr>
        <p:spPr>
          <a:xfrm>
            <a:off x="1525765" y="6320078"/>
            <a:ext cx="1200242" cy="241522"/>
          </a:xfrm>
          <a:prstGeom prst="round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Conduction</a:t>
            </a:r>
          </a:p>
        </p:txBody>
      </p:sp>
      <p:sp>
        <p:nvSpPr>
          <p:cNvPr id="14" name="Abgerundetes Rechteck 13"/>
          <p:cNvSpPr/>
          <p:nvPr/>
        </p:nvSpPr>
        <p:spPr>
          <a:xfrm>
            <a:off x="2785608" y="6320078"/>
            <a:ext cx="1200242" cy="241522"/>
          </a:xfrm>
          <a:prstGeom prst="roundRect">
            <a:avLst/>
          </a:prstGeom>
          <a:solidFill>
            <a:srgbClr val="7030A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Sources</a:t>
            </a:r>
          </a:p>
        </p:txBody>
      </p:sp>
      <p:sp>
        <p:nvSpPr>
          <p:cNvPr id="15" name="Abgerundetes Rechteck 14"/>
          <p:cNvSpPr/>
          <p:nvPr/>
        </p:nvSpPr>
        <p:spPr>
          <a:xfrm>
            <a:off x="4045450" y="6035040"/>
            <a:ext cx="1200242" cy="241522"/>
          </a:xfrm>
          <a:prstGeom prst="round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Diffusion</a:t>
            </a:r>
          </a:p>
        </p:txBody>
      </p:sp>
      <p:sp>
        <p:nvSpPr>
          <p:cNvPr id="16" name="Abgerundetes Rechteck 15"/>
          <p:cNvSpPr/>
          <p:nvPr/>
        </p:nvSpPr>
        <p:spPr>
          <a:xfrm>
            <a:off x="4045450" y="6332219"/>
            <a:ext cx="1200242" cy="241522"/>
          </a:xfrm>
          <a:prstGeom prst="roundRect">
            <a:avLst/>
          </a:prstGeom>
          <a:solidFill>
            <a:srgbClr val="FF53D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 gradients</a:t>
            </a:r>
          </a:p>
        </p:txBody>
      </p:sp>
      <p:pic>
        <p:nvPicPr>
          <p:cNvPr id="23" name="Grafi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320" y="194073"/>
            <a:ext cx="597695" cy="597695"/>
          </a:xfrm>
          <a:prstGeom prst="rect">
            <a:avLst/>
          </a:prstGeom>
        </p:spPr>
      </p:pic>
      <p:sp>
        <p:nvSpPr>
          <p:cNvPr id="33" name="Textfeld 32"/>
          <p:cNvSpPr txBox="1"/>
          <p:nvPr/>
        </p:nvSpPr>
        <p:spPr>
          <a:xfrm>
            <a:off x="5507675" y="6180155"/>
            <a:ext cx="2995023" cy="584775"/>
          </a:xfrm>
          <a:prstGeom prst="rect">
            <a:avLst/>
          </a:prstGeom>
          <a:noFill/>
        </p:spPr>
        <p:txBody>
          <a:bodyPr wrap="square" lIns="0" tIns="0" rIns="0" bIns="0" rtlCol="0" anchor="t" anchorCtr="0">
            <a:spAutoFit/>
          </a:bodyPr>
          <a:lstStyle/>
          <a:p>
            <a:pPr>
              <a:spcBef>
                <a:spcPts val="1150"/>
              </a:spcBef>
            </a:pPr>
            <a:r>
              <a:rPr lang="en-US" sz="600" dirty="0" smtClean="0"/>
              <a:t>[1] </a:t>
            </a:r>
            <a:r>
              <a:rPr lang="it-IT" sz="600" dirty="0" smtClean="0"/>
              <a:t>B. </a:t>
            </a:r>
            <a:r>
              <a:rPr lang="it-IT" sz="600" dirty="0" err="1" smtClean="0"/>
              <a:t>Dudson</a:t>
            </a:r>
            <a:r>
              <a:rPr lang="it-IT" sz="600" dirty="0" smtClean="0"/>
              <a:t> et al, </a:t>
            </a:r>
            <a:r>
              <a:rPr lang="fr-FR" sz="600" dirty="0"/>
              <a:t>Computer </a:t>
            </a:r>
            <a:r>
              <a:rPr lang="fr-FR" sz="600" dirty="0" err="1"/>
              <a:t>Physics</a:t>
            </a:r>
            <a:r>
              <a:rPr lang="fr-FR" sz="600" dirty="0"/>
              <a:t> Communications 180 (2009), pp. </a:t>
            </a:r>
            <a:r>
              <a:rPr lang="fr-FR" sz="600" dirty="0" smtClean="0"/>
              <a:t>1467-1480</a:t>
            </a:r>
          </a:p>
          <a:p>
            <a:pPr>
              <a:spcBef>
                <a:spcPts val="1150"/>
              </a:spcBef>
            </a:pPr>
            <a:r>
              <a:rPr lang="fr-FR" sz="600" dirty="0" smtClean="0"/>
              <a:t>[2] P. </a:t>
            </a:r>
            <a:r>
              <a:rPr lang="fr-FR" sz="600" dirty="0" err="1" smtClean="0"/>
              <a:t>Huslage</a:t>
            </a:r>
            <a:r>
              <a:rPr lang="fr-FR" sz="600" dirty="0" smtClean="0"/>
              <a:t> </a:t>
            </a:r>
            <a:r>
              <a:rPr lang="fr-FR" sz="600" dirty="0"/>
              <a:t>et al 2024, Plasma Phys. Control. Fusion 66 015006</a:t>
            </a:r>
            <a:endParaRPr lang="it-IT" sz="600" dirty="0"/>
          </a:p>
          <a:p>
            <a:pPr>
              <a:spcBef>
                <a:spcPts val="1150"/>
              </a:spcBef>
            </a:pPr>
            <a:r>
              <a:rPr lang="it-IT" sz="600" dirty="0" smtClean="0"/>
              <a:t>[3] </a:t>
            </a:r>
            <a:r>
              <a:rPr lang="en-US" sz="600" dirty="0"/>
              <a:t>Shanahan B W, Hill P and </a:t>
            </a:r>
            <a:r>
              <a:rPr lang="en-US" sz="600" dirty="0" err="1"/>
              <a:t>Dudson</a:t>
            </a:r>
            <a:r>
              <a:rPr lang="en-US" sz="600" dirty="0"/>
              <a:t> B D 2016 J. </a:t>
            </a:r>
            <a:r>
              <a:rPr lang="en-US" sz="600" dirty="0" err="1"/>
              <a:t>Phys</a:t>
            </a:r>
            <a:r>
              <a:rPr lang="en-US" sz="600" dirty="0"/>
              <a:t>:.Conf. Series 775 012012</a:t>
            </a:r>
          </a:p>
        </p:txBody>
      </p:sp>
    </p:spTree>
    <p:extLst>
      <p:ext uri="{BB962C8B-B14F-4D97-AF65-F5344CB8AC3E}">
        <p14:creationId xmlns:p14="http://schemas.microsoft.com/office/powerpoint/2010/main" val="1768897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5"/>
          </p:nvPr>
        </p:nvSpPr>
        <p:spPr/>
        <p:txBody>
          <a:bodyPr/>
          <a:lstStyle/>
          <a:p>
            <a:r>
              <a:rPr lang="de-DE" smtClean="0"/>
              <a:t>Max-Planck-Institut für Plasmaphysik | Tobias Tork | PSI 2026</a:t>
            </a:r>
            <a:endParaRPr lang="de-DE" dirty="0"/>
          </a:p>
        </p:txBody>
      </p:sp>
      <p:sp>
        <p:nvSpPr>
          <p:cNvPr id="3" name="Foliennummernplatzhalter 2"/>
          <p:cNvSpPr>
            <a:spLocks noGrp="1"/>
          </p:cNvSpPr>
          <p:nvPr>
            <p:ph type="sldNum" sz="quarter" idx="16"/>
          </p:nvPr>
        </p:nvSpPr>
        <p:spPr/>
        <p:txBody>
          <a:bodyPr/>
          <a:lstStyle/>
          <a:p>
            <a:fld id="{ECE691D0-CC49-4FC7-9C4D-6112B0CB3A76}" type="slidenum">
              <a:rPr lang="de-DE" smtClean="0"/>
              <a:pPr/>
              <a:t>34</a:t>
            </a:fld>
            <a:endParaRPr lang="de-DE" dirty="0"/>
          </a:p>
        </p:txBody>
      </p:sp>
      <mc:AlternateContent xmlns:mc="http://schemas.openxmlformats.org/markup-compatibility/2006" xmlns:a14="http://schemas.microsoft.com/office/drawing/2010/main">
        <mc:Choice Requires="a14">
          <p:sp>
            <p:nvSpPr>
              <p:cNvPr id="4" name="Textplatzhalter 3"/>
              <p:cNvSpPr>
                <a:spLocks noGrp="1"/>
              </p:cNvSpPr>
              <p:nvPr>
                <p:ph type="body" sz="quarter" idx="17"/>
              </p:nvPr>
            </p:nvSpPr>
            <p:spPr>
              <a:xfrm>
                <a:off x="1" y="1113183"/>
                <a:ext cx="5327374" cy="5340005"/>
              </a:xfrm>
            </p:spPr>
            <p:txBody>
              <a:bodyPr>
                <a:norm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r>
                            <m:rPr>
                              <m:sty m:val="p"/>
                            </m:rPr>
                            <a:rPr lang="de-DE" sz="1200" b="0" i="0" smtClean="0">
                              <a:solidFill>
                                <a:srgbClr val="EF7C00"/>
                              </a:solidFill>
                              <a:latin typeface="Cambria Math" panose="02040503050406030204" pitchFamily="18" charset="0"/>
                            </a:rPr>
                            <m:t>n</m:t>
                          </m:r>
                          <m:sSub>
                            <m:sSubPr>
                              <m:ctrlPr>
                                <a:rPr lang="de-DE" sz="1200" b="0" i="1" smtClean="0">
                                  <a:solidFill>
                                    <a:srgbClr val="EF7C00"/>
                                  </a:solidFill>
                                  <a:latin typeface="Cambria Math" panose="02040503050406030204" pitchFamily="18" charset="0"/>
                                </a:rPr>
                              </m:ctrlPr>
                            </m:sSubPr>
                            <m:e>
                              <m:r>
                                <a:rPr lang="de-DE" sz="1200" b="1" i="0" smtClean="0">
                                  <a:solidFill>
                                    <a:srgbClr val="EF7C00"/>
                                  </a:solidFill>
                                  <a:latin typeface="Cambria Math" panose="02040503050406030204" pitchFamily="18" charset="0"/>
                                </a:rPr>
                                <m:t>𝐕</m:t>
                              </m:r>
                            </m:e>
                            <m:sub>
                              <m:r>
                                <m:rPr>
                                  <m:sty m:val="p"/>
                                </m:rPr>
                                <a:rPr lang="de-DE" sz="1200" b="0" i="0" smtClean="0">
                                  <a:solidFill>
                                    <a:srgbClr val="EF7C00"/>
                                  </a:solidFill>
                                  <a:latin typeface="Cambria Math" panose="02040503050406030204" pitchFamily="18" charset="0"/>
                                </a:rPr>
                                <m:t>E</m:t>
                              </m:r>
                              <m:r>
                                <a:rPr lang="de-DE" sz="1200" b="0" i="0" smtClean="0">
                                  <a:solidFill>
                                    <a:srgbClr val="EF7C00"/>
                                  </a:solidFill>
                                  <a:latin typeface="Cambria Math" panose="02040503050406030204" pitchFamily="18" charset="0"/>
                                </a:rPr>
                                <m:t>×</m:t>
                              </m:r>
                              <m:r>
                                <m:rPr>
                                  <m:sty m:val="p"/>
                                </m:rPr>
                                <a:rPr lang="de-DE" sz="1200" b="0" i="0" smtClean="0">
                                  <a:solidFill>
                                    <a:srgbClr val="EF7C00"/>
                                  </a:solidFill>
                                  <a:latin typeface="Cambria Math" panose="02040503050406030204" pitchFamily="18" charset="0"/>
                                </a:rPr>
                                <m:t>B</m:t>
                              </m:r>
                            </m:sub>
                          </m:sSub>
                          <m:r>
                            <a:rPr lang="de-DE" sz="1200" b="0" i="0" smtClean="0">
                              <a:latin typeface="Cambria Math" panose="02040503050406030204" pitchFamily="18" charset="0"/>
                            </a:rPr>
                            <m:t>+</m:t>
                          </m:r>
                          <m:r>
                            <m:rPr>
                              <m:sty m:val="p"/>
                            </m:rPr>
                            <a:rPr lang="de-DE" sz="1200" b="0" i="0" smtClean="0">
                              <a:solidFill>
                                <a:srgbClr val="005555"/>
                              </a:solidFill>
                              <a:latin typeface="Cambria Math" panose="02040503050406030204" pitchFamily="18" charset="0"/>
                            </a:rPr>
                            <m:t>n</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m:rPr>
                                  <m:sty m:val="p"/>
                                </m:rPr>
                                <a:rPr lang="de-DE" sz="1200" b="0" i="0" smtClean="0">
                                  <a:solidFill>
                                    <a:srgbClr val="005555"/>
                                  </a:solidFill>
                                  <a:latin typeface="Cambria Math" panose="02040503050406030204" pitchFamily="18" charset="0"/>
                                </a:rPr>
                                <m:t>mag</m:t>
                              </m:r>
                              <m:r>
                                <a:rPr lang="de-DE" sz="1200" b="0" i="0" smtClean="0">
                                  <a:solidFill>
                                    <a:srgbClr val="005555"/>
                                  </a:solidFill>
                                  <a:latin typeface="Cambria Math" panose="02040503050406030204" pitchFamily="18" charset="0"/>
                                </a:rPr>
                                <m:t>,</m:t>
                              </m:r>
                              <m:r>
                                <m:rPr>
                                  <m:sty m:val="p"/>
                                </m:rPr>
                                <a:rPr lang="de-DE" sz="1200" b="0" i="0" smtClean="0">
                                  <a:solidFill>
                                    <a:srgbClr val="005555"/>
                                  </a:solidFill>
                                  <a:latin typeface="Cambria Math" panose="02040503050406030204" pitchFamily="18" charset="0"/>
                                </a:rPr>
                                <m:t>e</m:t>
                              </m:r>
                            </m:sub>
                          </m:sSub>
                        </m:e>
                      </m:d>
                      <m:r>
                        <a:rPr lang="de-DE" sz="1200" b="0" i="0"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0" smtClean="0">
                              <a:solidFill>
                                <a:srgbClr val="C6D325"/>
                              </a:solidFill>
                              <a:latin typeface="Cambria Math" panose="02040503050406030204" pitchFamily="18" charset="0"/>
                            </a:rPr>
                            <m:t>∥</m:t>
                          </m:r>
                        </m:sub>
                      </m:sSub>
                      <m:d>
                        <m:dPr>
                          <m:ctrlPr>
                            <a:rPr lang="de-DE" sz="1200" b="0" i="1" smtClean="0">
                              <a:solidFill>
                                <a:srgbClr val="C6D325"/>
                              </a:solidFill>
                              <a:latin typeface="Cambria Math" panose="02040503050406030204" pitchFamily="18" charset="0"/>
                            </a:rPr>
                          </m:ctrlPr>
                        </m:dPr>
                        <m:e>
                          <m:r>
                            <m:rPr>
                              <m:sty m:val="p"/>
                            </m:rPr>
                            <a:rPr lang="de-DE" sz="1200" b="0" i="0" smtClean="0">
                              <a:solidFill>
                                <a:srgbClr val="C6D325"/>
                              </a:solidFill>
                              <a:latin typeface="Cambria Math" panose="02040503050406030204" pitchFamily="18" charset="0"/>
                            </a:rPr>
                            <m:t>n</m:t>
                          </m:r>
                          <m:sSub>
                            <m:sSubPr>
                              <m:ctrlPr>
                                <a:rPr lang="de-DE" sz="1200" b="0" i="1" smtClean="0">
                                  <a:solidFill>
                                    <a:srgbClr val="C6D325"/>
                                  </a:solidFill>
                                  <a:latin typeface="Cambria Math" panose="02040503050406030204" pitchFamily="18" charset="0"/>
                                </a:rPr>
                              </m:ctrlPr>
                            </m:sSubPr>
                            <m:e>
                              <m:r>
                                <m:rPr>
                                  <m:sty m:val="p"/>
                                </m:rPr>
                                <a:rPr lang="de-DE" sz="1200" b="0" i="0" smtClean="0">
                                  <a:solidFill>
                                    <a:srgbClr val="C6D325"/>
                                  </a:solidFill>
                                  <a:latin typeface="Cambria Math" panose="02040503050406030204" pitchFamily="18" charset="0"/>
                                </a:rPr>
                                <m:t>V</m:t>
                              </m:r>
                            </m:e>
                            <m:sub>
                              <m:r>
                                <a:rPr lang="de-DE" sz="1200" b="0" i="0" smtClean="0">
                                  <a:solidFill>
                                    <a:srgbClr val="C6D325"/>
                                  </a:solidFill>
                                  <a:latin typeface="Cambria Math" panose="02040503050406030204" pitchFamily="18" charset="0"/>
                                </a:rPr>
                                <m:t>∥,</m:t>
                              </m:r>
                              <m:r>
                                <m:rPr>
                                  <m:sty m:val="p"/>
                                </m:rPr>
                                <a:rPr lang="de-DE" sz="1200" b="0" i="0" smtClean="0">
                                  <a:solidFill>
                                    <a:srgbClr val="C6D325"/>
                                  </a:solidFill>
                                  <a:latin typeface="Cambria Math" panose="02040503050406030204" pitchFamily="18" charset="0"/>
                                </a:rPr>
                                <m:t>e</m:t>
                              </m:r>
                            </m:sub>
                          </m:sSub>
                        </m:e>
                      </m:d>
                      <m:r>
                        <a:rPr lang="de-DE" sz="1200" b="0" i="0"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m:rPr>
                                  <m:sty m:val="p"/>
                                </m:rPr>
                                <a:rPr lang="de-DE" sz="1200" b="0" i="0" smtClean="0">
                                  <a:solidFill>
                                    <a:srgbClr val="00B050"/>
                                  </a:solidFill>
                                  <a:latin typeface="Cambria Math" panose="02040503050406030204" pitchFamily="18" charset="0"/>
                                </a:rPr>
                                <m:t>D</m:t>
                              </m:r>
                            </m:e>
                            <m:sub>
                              <m:r>
                                <m:rPr>
                                  <m:sty m:val="p"/>
                                </m:rPr>
                                <a:rPr lang="de-DE" sz="1200" b="0" i="0" smtClean="0">
                                  <a:solidFill>
                                    <a:srgbClr val="00B050"/>
                                  </a:solidFill>
                                  <a:latin typeface="Cambria Math" panose="02040503050406030204" pitchFamily="18" charset="0"/>
                                </a:rPr>
                                <m:t>A</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0" smtClean="0">
                                  <a:solidFill>
                                    <a:srgbClr val="00B050"/>
                                  </a:solidFill>
                                  <a:latin typeface="Cambria Math" panose="02040503050406030204" pitchFamily="18" charset="0"/>
                                </a:rPr>
                                <m:t>⊥</m:t>
                              </m:r>
                            </m:sub>
                          </m:sSub>
                          <m:r>
                            <m:rPr>
                              <m:sty m:val="p"/>
                            </m:rPr>
                            <a:rPr lang="de-DE" sz="1200" b="0" i="0" smtClean="0">
                              <a:solidFill>
                                <a:srgbClr val="00B050"/>
                              </a:solidFill>
                              <a:latin typeface="Cambria Math" panose="02040503050406030204" pitchFamily="18" charset="0"/>
                            </a:rPr>
                            <m:t>n</m:t>
                          </m:r>
                        </m:e>
                      </m:d>
                      <m:r>
                        <a:rPr lang="de-DE" sz="1200" b="0" i="0"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m:rPr>
                              <m:sty m:val="p"/>
                            </m:rPr>
                            <a:rPr lang="de-DE" sz="1200" b="0" i="0" smtClean="0">
                              <a:solidFill>
                                <a:srgbClr val="7030A0"/>
                              </a:solidFill>
                              <a:latin typeface="Cambria Math" panose="02040503050406030204" pitchFamily="18" charset="0"/>
                            </a:rPr>
                            <m:t>S</m:t>
                          </m:r>
                        </m:e>
                        <m:sub>
                          <m:r>
                            <m:rPr>
                              <m:sty m:val="p"/>
                            </m:rPr>
                            <a:rPr lang="de-DE" sz="1200" b="0" i="0" smtClean="0">
                              <a:solidFill>
                                <a:srgbClr val="7030A0"/>
                              </a:solidFill>
                              <a:latin typeface="Cambria Math" panose="02040503050406030204" pitchFamily="18" charset="0"/>
                            </a:rPr>
                            <m:t>n</m:t>
                          </m:r>
                        </m:sub>
                      </m:sSub>
                    </m:oMath>
                  </m:oMathPara>
                </a14:m>
                <a:endParaRPr lang="en-US" sz="1200" dirty="0" smtClean="0"/>
              </a:p>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r>
                            <a:rPr lang="de-DE" sz="1200" b="0" i="0" smtClean="0">
                              <a:latin typeface="Cambria Math" panose="02040503050406030204" pitchFamily="18" charset="0"/>
                            </a:rPr>
                            <m:t>(</m:t>
                          </m:r>
                          <m:sSub>
                            <m:sSubPr>
                              <m:ctrlPr>
                                <a:rPr lang="de-DE" sz="1200" b="0" i="1" smtClean="0">
                                  <a:latin typeface="Cambria Math" panose="02040503050406030204" pitchFamily="18" charset="0"/>
                                </a:rPr>
                              </m:ctrlPr>
                            </m:sSubPr>
                            <m:e>
                              <m:r>
                                <m:rPr>
                                  <m:sty m:val="p"/>
                                </m:rPr>
                                <a:rPr lang="de-DE" sz="1200" b="0" i="0" smtClean="0">
                                  <a:latin typeface="Cambria Math" panose="02040503050406030204" pitchFamily="18" charset="0"/>
                                </a:rPr>
                                <m:t>V</m:t>
                              </m:r>
                            </m:e>
                            <m:sub>
                              <m:r>
                                <a:rPr lang="de-DE" sz="1200" b="0" i="0" smtClean="0">
                                  <a:latin typeface="Cambria Math" panose="02040503050406030204" pitchFamily="18" charset="0"/>
                                </a:rPr>
                                <m:t>∥,</m:t>
                              </m:r>
                              <m:r>
                                <m:rPr>
                                  <m:sty m:val="p"/>
                                </m:rPr>
                                <a:rPr lang="de-DE" sz="1200" b="0" i="0" smtClean="0">
                                  <a:latin typeface="Cambria Math" panose="02040503050406030204" pitchFamily="18" charset="0"/>
                                </a:rPr>
                                <m:t>i</m:t>
                              </m:r>
                            </m:sub>
                          </m:sSub>
                          <m:r>
                            <a:rPr lang="de-DE" sz="1200" b="0" i="0" smtClean="0">
                              <a:latin typeface="Cambria Math" panose="02040503050406030204" pitchFamily="18" charset="0"/>
                            </a:rPr>
                            <m:t>)</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r>
                            <m:rPr>
                              <m:sty m:val="p"/>
                            </m:rPr>
                            <a:rPr lang="de-DE" sz="1200" b="0" i="0" smtClean="0">
                              <a:latin typeface="Cambria Math" panose="02040503050406030204" pitchFamily="18" charset="0"/>
                            </a:rPr>
                            <m:t>n</m:t>
                          </m:r>
                          <m:sSub>
                            <m:sSubPr>
                              <m:ctrlPr>
                                <a:rPr lang="de-DE" sz="1200" i="1">
                                  <a:latin typeface="Cambria Math" panose="02040503050406030204" pitchFamily="18" charset="0"/>
                                </a:rPr>
                              </m:ctrlPr>
                            </m:sSubPr>
                            <m:e>
                              <m:r>
                                <a:rPr lang="de-DE" sz="1200" b="1">
                                  <a:latin typeface="Cambria Math" panose="02040503050406030204" pitchFamily="18" charset="0"/>
                                </a:rPr>
                                <m:t>𝐕</m:t>
                              </m:r>
                            </m:e>
                            <m:sub>
                              <m:r>
                                <a:rPr lang="de-DE" sz="1200">
                                  <a:latin typeface="Cambria Math" panose="02040503050406030204" pitchFamily="18" charset="0"/>
                                </a:rPr>
                                <m:t>∥,</m:t>
                              </m:r>
                              <m:r>
                                <m:rPr>
                                  <m:sty m:val="p"/>
                                </m:rPr>
                                <a:rPr lang="de-DE" sz="1200">
                                  <a:latin typeface="Cambria Math" panose="02040503050406030204" pitchFamily="18" charset="0"/>
                                </a:rPr>
                                <m:t>i</m:t>
                              </m:r>
                            </m:sub>
                          </m:sSub>
                          <m:d>
                            <m:dPr>
                              <m:ctrlPr>
                                <a:rPr lang="de-DE" sz="1200" b="0" i="1" smtClean="0">
                                  <a:latin typeface="Cambria Math" panose="02040503050406030204" pitchFamily="18" charset="0"/>
                                </a:rPr>
                              </m:ctrlPr>
                            </m:dPr>
                            <m:e>
                              <m:sSub>
                                <m:sSubPr>
                                  <m:ctrlPr>
                                    <a:rPr lang="de-DE" sz="1200" b="0" i="1" smtClean="0">
                                      <a:solidFill>
                                        <a:srgbClr val="EF7C00"/>
                                      </a:solidFill>
                                      <a:latin typeface="Cambria Math" panose="02040503050406030204" pitchFamily="18" charset="0"/>
                                    </a:rPr>
                                  </m:ctrlPr>
                                </m:sSubPr>
                                <m:e>
                                  <m:r>
                                    <m:rPr>
                                      <m:sty m:val="p"/>
                                    </m:rPr>
                                    <a:rPr lang="de-DE" sz="1200" b="0" i="0" smtClean="0">
                                      <a:solidFill>
                                        <a:srgbClr val="EF7C00"/>
                                      </a:solidFill>
                                      <a:latin typeface="Cambria Math" panose="02040503050406030204" pitchFamily="18" charset="0"/>
                                    </a:rPr>
                                    <m:t>V</m:t>
                                  </m:r>
                                </m:e>
                                <m:sub>
                                  <m:r>
                                    <m:rPr>
                                      <m:sty m:val="p"/>
                                    </m:rPr>
                                    <a:rPr lang="de-DE" sz="1200" b="0" i="0" smtClean="0">
                                      <a:solidFill>
                                        <a:srgbClr val="EF7C00"/>
                                      </a:solidFill>
                                      <a:latin typeface="Cambria Math" panose="02040503050406030204" pitchFamily="18" charset="0"/>
                                    </a:rPr>
                                    <m:t>E</m:t>
                                  </m:r>
                                  <m:r>
                                    <a:rPr lang="de-DE" sz="1200" b="0" i="1" smtClean="0">
                                      <a:solidFill>
                                        <a:srgbClr val="EF7C00"/>
                                      </a:solidFill>
                                      <a:latin typeface="Cambria Math" panose="02040503050406030204" pitchFamily="18" charset="0"/>
                                    </a:rPr>
                                    <m:t>×</m:t>
                                  </m:r>
                                  <m:r>
                                    <a:rPr lang="de-DE" sz="1200" b="0" i="1" smtClean="0">
                                      <a:solidFill>
                                        <a:srgbClr val="EF7C00"/>
                                      </a:solidFill>
                                      <a:latin typeface="Cambria Math" panose="02040503050406030204" pitchFamily="18" charset="0"/>
                                    </a:rPr>
                                    <m:t>𝐵</m:t>
                                  </m:r>
                                </m:sub>
                              </m:sSub>
                              <m:r>
                                <a:rPr lang="de-DE" sz="1200" b="0" i="0" smtClean="0">
                                  <a:latin typeface="Cambria Math" panose="02040503050406030204" pitchFamily="18" charset="0"/>
                                </a:rPr>
                                <m:t>+</m:t>
                              </m:r>
                              <m:sSub>
                                <m:sSubPr>
                                  <m:ctrlPr>
                                    <a:rPr lang="de-DE" sz="1200" i="1" smtClean="0">
                                      <a:solidFill>
                                        <a:srgbClr val="C6D325"/>
                                      </a:solidFill>
                                      <a:latin typeface="Cambria Math" panose="02040503050406030204" pitchFamily="18" charset="0"/>
                                    </a:rPr>
                                  </m:ctrlPr>
                                </m:sSubPr>
                                <m:e>
                                  <m:r>
                                    <a:rPr lang="de-DE" sz="1200" b="1">
                                      <a:solidFill>
                                        <a:srgbClr val="C6D325"/>
                                      </a:solidFill>
                                      <a:latin typeface="Cambria Math" panose="02040503050406030204" pitchFamily="18" charset="0"/>
                                    </a:rPr>
                                    <m:t>𝐛</m:t>
                                  </m:r>
                                  <m:r>
                                    <m:rPr>
                                      <m:sty m:val="p"/>
                                    </m:rPr>
                                    <a:rPr lang="de-DE" sz="1200" b="0" i="1">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i</m:t>
                                  </m:r>
                                </m:sub>
                              </m:sSub>
                              <m:r>
                                <a:rPr lang="de-DE" sz="1200" b="0" i="1" smtClean="0">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a:rPr lang="de-DE" sz="1200" b="0" i="1" smtClean="0">
                                      <a:solidFill>
                                        <a:srgbClr val="005555"/>
                                      </a:solidFill>
                                      <a:latin typeface="Cambria Math" panose="02040503050406030204" pitchFamily="18" charset="0"/>
                                    </a:rPr>
                                    <m:t>𝑚𝑎𝑔</m:t>
                                  </m:r>
                                  <m:r>
                                    <a:rPr lang="de-DE" sz="1200" b="0" i="1"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e>
                      </m:d>
                      <m:r>
                        <a:rPr lang="de-DE" sz="1200" b="0" i="0"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d>
                        <m:dPr>
                          <m:ctrlPr>
                            <a:rPr lang="de-DE" sz="1200" b="0" i="1" smtClean="0">
                              <a:solidFill>
                                <a:srgbClr val="FF53DA"/>
                              </a:solidFill>
                              <a:latin typeface="Cambria Math" panose="02040503050406030204" pitchFamily="18" charset="0"/>
                            </a:rPr>
                          </m:ctrlPr>
                        </m:dPr>
                        <m:e>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solidFill>
                                <a:srgbClr val="FF53DA"/>
                              </a:solidFill>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𝑖</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𝑛</m:t>
                          </m:r>
                        </m:sub>
                      </m:sSub>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r>
                        <a:rPr lang="de-DE" sz="1200" b="0" i="1" smtClean="0">
                          <a:solidFill>
                            <a:srgbClr val="00B050"/>
                          </a:solidFill>
                          <a:latin typeface="Cambria Math" panose="02040503050406030204" pitchFamily="18" charset="0"/>
                        </a:rPr>
                        <m:t>)</m:t>
                      </m:r>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𝑒</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b="0" i="1" smtClean="0">
                                  <a:solidFill>
                                    <a:srgbClr val="EF7C00"/>
                                  </a:solidFill>
                                  <a:latin typeface="Cambria Math" panose="02040503050406030204" pitchFamily="18" charset="0"/>
                                </a:rPr>
                              </m:ctrlPr>
                            </m:fPr>
                            <m:num>
                              <m:r>
                                <a:rPr lang="de-DE" sz="1200" b="0" i="1" smtClean="0">
                                  <a:solidFill>
                                    <a:srgbClr val="EF7C00"/>
                                  </a:solidFill>
                                  <a:latin typeface="Cambria Math" panose="02040503050406030204" pitchFamily="18" charset="0"/>
                                </a:rPr>
                                <m:t>3</m:t>
                              </m:r>
                            </m:num>
                            <m:den>
                              <m:r>
                                <a:rPr lang="de-DE" sz="1200" b="0" i="1" smtClean="0">
                                  <a:solidFill>
                                    <a:srgbClr val="EF7C00"/>
                                  </a:solidFill>
                                  <a:latin typeface="Cambria Math" panose="02040503050406030204" pitchFamily="18" charset="0"/>
                                </a:rPr>
                                <m:t>2</m:t>
                              </m:r>
                            </m:den>
                          </m:f>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0" i="1" smtClean="0">
                                  <a:solidFill>
                                    <a:srgbClr val="005555"/>
                                  </a:solidFill>
                                  <a:latin typeface="Cambria Math" panose="02040503050406030204" pitchFamily="18" charset="0"/>
                                </a:rPr>
                                <m:t>5</m:t>
                              </m:r>
                            </m:num>
                            <m:den>
                              <m:r>
                                <a:rPr lang="de-DE" sz="1200" b="0" i="1" smtClean="0">
                                  <a:solidFill>
                                    <a:srgbClr val="005555"/>
                                  </a:solidFill>
                                  <a:latin typeface="Cambria Math" panose="02040503050406030204" pitchFamily="18" charset="0"/>
                                </a:rPr>
                                <m:t>2</m:t>
                              </m:r>
                            </m:den>
                          </m:f>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m:rPr>
                                  <m:sty m:val="p"/>
                                </m:rPr>
                                <a:rPr lang="de-DE" sz="1200">
                                  <a:solidFill>
                                    <a:srgbClr val="005555"/>
                                  </a:solidFill>
                                  <a:latin typeface="Cambria Math" panose="02040503050406030204" pitchFamily="18" charset="0"/>
                                </a:rPr>
                                <m:t>e</m:t>
                              </m:r>
                            </m:sub>
                          </m:sSub>
                        </m:e>
                      </m:d>
                      <m:r>
                        <a:rPr lang="de-DE" sz="1200" b="0" i="1" smtClean="0">
                          <a:latin typeface="Cambria Math" panose="02040503050406030204" pitchFamily="18" charset="0"/>
                        </a:rPr>
                        <m:t>−</m:t>
                      </m:r>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r>
                        <a:rPr lang="de-DE" sz="1200" b="0" i="0" smtClean="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r>
                        <a:rPr lang="de-DE" sz="1200" b="0" i="0" smtClean="0">
                          <a:solidFill>
                            <a:srgbClr val="C6D325"/>
                          </a:solidFill>
                          <a:latin typeface="Cambria Math" panose="02040503050406030204" pitchFamily="18" charset="0"/>
                        </a:rPr>
                        <m:t>𝛻</m:t>
                      </m:r>
                      <m:d>
                        <m:dPr>
                          <m:ctrlPr>
                            <a:rPr lang="de-DE" sz="1200" b="0" i="1" smtClean="0">
                              <a:solidFill>
                                <a:srgbClr val="C6D325"/>
                              </a:solidFill>
                              <a:latin typeface="Cambria Math" panose="02040503050406030204" pitchFamily="18" charset="0"/>
                            </a:rPr>
                          </m:ctrlPr>
                        </m:dPr>
                        <m:e>
                          <m:f>
                            <m:fPr>
                              <m:ctrlPr>
                                <a:rPr lang="de-DE" sz="1200" b="0" i="1" smtClean="0">
                                  <a:solidFill>
                                    <a:srgbClr val="C6D325"/>
                                  </a:solidFill>
                                  <a:latin typeface="Cambria Math" panose="02040503050406030204" pitchFamily="18" charset="0"/>
                                </a:rPr>
                              </m:ctrlPr>
                            </m:fPr>
                            <m:num>
                              <m:r>
                                <a:rPr lang="de-DE" sz="1200" b="0" i="1" smtClean="0">
                                  <a:solidFill>
                                    <a:srgbClr val="C6D325"/>
                                  </a:solidFill>
                                  <a:latin typeface="Cambria Math" panose="02040503050406030204" pitchFamily="18" charset="0"/>
                                </a:rPr>
                                <m:t>3</m:t>
                              </m:r>
                            </m:num>
                            <m:den>
                              <m:r>
                                <a:rPr lang="de-DE" sz="1200" b="0" i="1" smtClean="0">
                                  <a:solidFill>
                                    <a:srgbClr val="C6D325"/>
                                  </a:solidFill>
                                  <a:latin typeface="Cambria Math" panose="02040503050406030204" pitchFamily="18" charset="0"/>
                                </a:rPr>
                                <m:t>2</m:t>
                              </m:r>
                            </m:den>
                          </m:f>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r>
                            <a:rPr lang="de-DE" sz="1200" b="1" i="1" smtClean="0">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𝑒</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𝑒</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d>
                        <m:dPr>
                          <m:ctrlPr>
                            <a:rPr lang="de-DE" sz="1200" b="0" i="1" smtClean="0">
                              <a:solidFill>
                                <a:srgbClr val="00B1EA"/>
                              </a:solidFill>
                              <a:latin typeface="Cambria Math" panose="02040503050406030204" pitchFamily="18" charset="0"/>
                            </a:rPr>
                          </m:ctrlPr>
                        </m:dPr>
                        <m:e>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b="0" i="1" smtClean="0">
                              <a:solidFill>
                                <a:srgbClr val="00B1EA"/>
                              </a:solidFill>
                              <a:latin typeface="Cambria Math" panose="02040503050406030204" pitchFamily="18" charset="0"/>
                            </a:rPr>
                            <m:t>𝜈</m:t>
                          </m:r>
                        </m:num>
                        <m:den>
                          <m:r>
                            <a:rPr lang="de-DE" sz="1200" b="0" i="1" smtClean="0">
                              <a:solidFill>
                                <a:srgbClr val="00B1EA"/>
                              </a:solidFill>
                              <a:latin typeface="Cambria Math" panose="02040503050406030204" pitchFamily="18" charset="0"/>
                            </a:rPr>
                            <m:t>𝑛</m:t>
                          </m:r>
                        </m:den>
                      </m:f>
                      <m:sSubSup>
                        <m:sSubSupPr>
                          <m:ctrlPr>
                            <a:rPr lang="de-DE" sz="1200" b="0" i="1" smtClean="0">
                              <a:solidFill>
                                <a:srgbClr val="00B1EA"/>
                              </a:solidFill>
                              <a:latin typeface="Cambria Math" panose="02040503050406030204" pitchFamily="18" charset="0"/>
                            </a:rPr>
                          </m:ctrlPr>
                        </m:sSubSup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up>
                          <m:r>
                            <a:rPr lang="de-DE" sz="1200" b="0" i="1" smtClean="0">
                              <a:solidFill>
                                <a:srgbClr val="00B1EA"/>
                              </a:solidFill>
                              <a:latin typeface="Cambria Math" panose="02040503050406030204" pitchFamily="18" charset="0"/>
                            </a:rPr>
                            <m:t>2</m:t>
                          </m:r>
                        </m:sup>
                      </m:sSubSup>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𝑛</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𝜒</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r>
                            <a:rPr lang="de-DE" sz="1200" b="0" i="1" smtClean="0">
                              <a:solidFill>
                                <a:srgbClr val="00B050"/>
                              </a:solidFill>
                              <a:latin typeface="Cambria Math" panose="02040503050406030204" pitchFamily="18" charset="0"/>
                            </a:rPr>
                            <m:t> </m:t>
                          </m:r>
                        </m:e>
                      </m:d>
                      <m:r>
                        <a:rPr lang="de-DE" sz="1200" b="0" i="1"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a:rPr lang="de-DE" sz="1200" b="0" i="1" smtClean="0">
                              <a:solidFill>
                                <a:srgbClr val="7030A0"/>
                              </a:solidFill>
                              <a:latin typeface="Cambria Math" panose="02040503050406030204" pitchFamily="18" charset="0"/>
                            </a:rPr>
                            <m:t>𝑆</m:t>
                          </m:r>
                        </m:e>
                        <m:sub>
                          <m:r>
                            <a:rPr lang="de-DE" sz="1200" b="0" i="1" smtClean="0">
                              <a:solidFill>
                                <a:srgbClr val="7030A0"/>
                              </a:solidFill>
                              <a:latin typeface="Cambria Math" panose="02040503050406030204" pitchFamily="18" charset="0"/>
                            </a:rPr>
                            <m:t>𝑝𝑒</m:t>
                          </m:r>
                        </m:sub>
                      </m:sSub>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i="1" smtClean="0">
                                  <a:solidFill>
                                    <a:srgbClr val="EF7C00"/>
                                  </a:solidFill>
                                  <a:latin typeface="Cambria Math" panose="02040503050406030204" pitchFamily="18" charset="0"/>
                                </a:rPr>
                              </m:ctrlPr>
                            </m:fPr>
                            <m:num>
                              <m:r>
                                <a:rPr lang="de-DE" sz="1200" i="1">
                                  <a:solidFill>
                                    <a:srgbClr val="EF7C00"/>
                                  </a:solidFill>
                                  <a:latin typeface="Cambria Math" panose="02040503050406030204" pitchFamily="18" charset="0"/>
                                </a:rPr>
                                <m:t>3</m:t>
                              </m:r>
                            </m:num>
                            <m:den>
                              <m:r>
                                <a:rPr lang="de-DE" sz="1200" i="1">
                                  <a:solidFill>
                                    <a:srgbClr val="EF7C00"/>
                                  </a:solidFill>
                                  <a:latin typeface="Cambria Math" panose="02040503050406030204" pitchFamily="18" charset="0"/>
                                </a:rPr>
                                <m:t>2</m:t>
                              </m:r>
                            </m:den>
                          </m:f>
                          <m:sSub>
                            <m:sSubPr>
                              <m:ctrlPr>
                                <a:rPr lang="de-DE" sz="1200" i="1">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f>
                            <m:fPr>
                              <m:ctrlPr>
                                <a:rPr lang="de-DE" sz="1200" i="1" smtClean="0">
                                  <a:solidFill>
                                    <a:srgbClr val="005555"/>
                                  </a:solidFill>
                                  <a:latin typeface="Cambria Math" panose="02040503050406030204" pitchFamily="18" charset="0"/>
                                </a:rPr>
                              </m:ctrlPr>
                            </m:fPr>
                            <m:num>
                              <m:r>
                                <a:rPr lang="de-DE" sz="1200" i="1">
                                  <a:solidFill>
                                    <a:srgbClr val="005555"/>
                                  </a:solidFill>
                                  <a:latin typeface="Cambria Math" panose="02040503050406030204" pitchFamily="18" charset="0"/>
                                </a:rPr>
                                <m:t>5</m:t>
                              </m:r>
                            </m:num>
                            <m:den>
                              <m:r>
                                <a:rPr lang="de-DE" sz="1200" i="1">
                                  <a:solidFill>
                                    <a:srgbClr val="005555"/>
                                  </a:solidFill>
                                  <a:latin typeface="Cambria Math" panose="02040503050406030204" pitchFamily="18" charset="0"/>
                                </a:rPr>
                                <m:t>2</m:t>
                              </m:r>
                            </m:den>
                          </m:f>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r>
                        <a:rPr lang="de-DE" sz="1200" b="0" i="1" smtClean="0">
                          <a:latin typeface="Cambria Math" panose="02040503050406030204" pitchFamily="18" charset="0"/>
                        </a:rPr>
                        <m:t>−</m:t>
                      </m:r>
                      <m:sSub>
                        <m:sSubPr>
                          <m:ctrlPr>
                            <a:rPr lang="de-DE" sz="1200" i="1" smtClean="0">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r>
                        <a:rPr lang="de-DE" sz="120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r>
                        <a:rPr lang="de-DE" sz="1200" smtClean="0">
                          <a:solidFill>
                            <a:srgbClr val="C6D325"/>
                          </a:solidFill>
                          <a:latin typeface="Cambria Math" panose="02040503050406030204" pitchFamily="18" charset="0"/>
                        </a:rPr>
                        <m:t>𝛻</m:t>
                      </m:r>
                      <m:d>
                        <m:dPr>
                          <m:ctrlPr>
                            <a:rPr lang="de-DE" sz="1200" i="1">
                              <a:solidFill>
                                <a:srgbClr val="C6D325"/>
                              </a:solidFill>
                              <a:latin typeface="Cambria Math" panose="02040503050406030204" pitchFamily="18" charset="0"/>
                            </a:rPr>
                          </m:ctrlPr>
                        </m:dPr>
                        <m:e>
                          <m:f>
                            <m:fPr>
                              <m:ctrlPr>
                                <a:rPr lang="de-DE" sz="1200" i="1">
                                  <a:solidFill>
                                    <a:srgbClr val="C6D325"/>
                                  </a:solidFill>
                                  <a:latin typeface="Cambria Math" panose="02040503050406030204" pitchFamily="18" charset="0"/>
                                </a:rPr>
                              </m:ctrlPr>
                            </m:fPr>
                            <m:num>
                              <m:r>
                                <a:rPr lang="de-DE" sz="1200" i="1">
                                  <a:solidFill>
                                    <a:srgbClr val="C6D325"/>
                                  </a:solidFill>
                                  <a:latin typeface="Cambria Math" panose="02040503050406030204" pitchFamily="18" charset="0"/>
                                </a:rPr>
                                <m:t>3</m:t>
                              </m:r>
                            </m:num>
                            <m:den>
                              <m:r>
                                <a:rPr lang="de-DE" sz="1200" i="1">
                                  <a:solidFill>
                                    <a:srgbClr val="C6D325"/>
                                  </a:solidFill>
                                  <a:latin typeface="Cambria Math" panose="02040503050406030204" pitchFamily="18" charset="0"/>
                                </a:rPr>
                                <m:t>2</m:t>
                              </m:r>
                            </m:den>
                          </m:f>
                          <m:sSub>
                            <m:sSubPr>
                              <m:ctrlPr>
                                <a:rPr lang="de-DE" sz="1200" i="1">
                                  <a:solidFill>
                                    <a:srgbClr val="C6D325"/>
                                  </a:solidFill>
                                  <a:latin typeface="Cambria Math" panose="02040503050406030204" pitchFamily="18" charset="0"/>
                                </a:rPr>
                              </m:ctrlPr>
                            </m:sSubPr>
                            <m:e>
                              <m:r>
                                <a:rPr lang="de-DE" sz="1200" i="1">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r>
                            <a:rPr lang="de-DE" sz="1200" b="1" i="1">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e>
                      </m:d>
                    </m:oMath>
                  </m:oMathPara>
                </a14:m>
                <a:endParaRPr lang="de-DE" sz="12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𝑉</m:t>
                          </m:r>
                        </m:e>
                        <m:sub>
                          <m:r>
                            <a:rPr lang="de-DE" sz="1200" b="0" i="1" smtClean="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𝑖</m:t>
                              </m:r>
                            </m:sub>
                          </m:sSub>
                          <m:r>
                            <a:rPr lang="de-DE" sz="1200" b="0" i="1" smtClean="0">
                              <a:solidFill>
                                <a:srgbClr val="C00000"/>
                              </a:solidFill>
                              <a:latin typeface="Cambria Math" panose="02040503050406030204" pitchFamily="18" charset="0"/>
                            </a:rPr>
                            <m:t> </m:t>
                          </m:r>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𝑖</m:t>
                              </m:r>
                            </m:sub>
                          </m:sSub>
                        </m:e>
                      </m:d>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𝑝</m:t>
                          </m:r>
                        </m:e>
                        <m:sub>
                          <m:r>
                            <a:rPr lang="de-DE" sz="1200" b="0" i="1" smtClean="0">
                              <a:solidFill>
                                <a:srgbClr val="00B1EA"/>
                              </a:solidFill>
                              <a:latin typeface="Cambria Math" panose="02040503050406030204" pitchFamily="18" charset="0"/>
                            </a:rPr>
                            <m:t>𝑖</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num>
                        <m:den>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𝑛</m:t>
                              </m:r>
                            </m:e>
                            <m:sub>
                              <m:r>
                                <a:rPr lang="de-DE" sz="1200" b="0" i="1" smtClean="0">
                                  <a:solidFill>
                                    <a:srgbClr val="005555"/>
                                  </a:solidFill>
                                  <a:latin typeface="Cambria Math" panose="02040503050406030204" pitchFamily="18" charset="0"/>
                                </a:rPr>
                                <m:t>0</m:t>
                              </m:r>
                            </m:sub>
                          </m:sSub>
                        </m:den>
                      </m:f>
                      <m:r>
                        <a:rPr lang="de-DE" sz="1200" b="0" i="0" smtClean="0">
                          <a:solidFill>
                            <a:srgbClr val="005555"/>
                          </a:solidFill>
                          <a:latin typeface="Cambria Math" panose="02040503050406030204" pitchFamily="18" charset="0"/>
                        </a:rPr>
                        <m:t>𝛻</m:t>
                      </m:r>
                      <m:d>
                        <m:dPr>
                          <m:begChr m:val="["/>
                          <m:endChr m:val="]"/>
                          <m:ctrlPr>
                            <a:rPr lang="de-DE" sz="1200" b="0" i="1" smtClean="0">
                              <a:solidFill>
                                <a:srgbClr val="005555"/>
                              </a:solidFill>
                              <a:latin typeface="Cambria Math" panose="02040503050406030204" pitchFamily="18" charset="0"/>
                            </a:rPr>
                          </m:ctrlPr>
                        </m:dPr>
                        <m:e>
                          <m:d>
                            <m:dPr>
                              <m:ctrlPr>
                                <a:rPr lang="de-DE" sz="1200" b="0" i="1" smtClean="0">
                                  <a:solidFill>
                                    <a:srgbClr val="005555"/>
                                  </a:solidFill>
                                  <a:latin typeface="Cambria Math" panose="02040503050406030204" pitchFamily="18" charset="0"/>
                                </a:rPr>
                              </m:ctrlPr>
                            </m:dPr>
                            <m:e>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r>
                                <a:rPr lang="de-DE" sz="1200" b="0" i="1" smtClean="0">
                                  <a:solidFill>
                                    <a:srgbClr val="005555"/>
                                  </a:solidFill>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e>
                          </m:d>
                          <m:r>
                            <a:rPr lang="de-DE" sz="1200" b="0" i="0"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1" i="1" smtClean="0">
                                  <a:solidFill>
                                    <a:srgbClr val="005555"/>
                                  </a:solidFill>
                                  <a:latin typeface="Cambria Math" panose="02040503050406030204" pitchFamily="18" charset="0"/>
                                </a:rPr>
                                <m:t>𝒃</m:t>
                              </m:r>
                            </m:num>
                            <m:den>
                              <m:r>
                                <a:rPr lang="de-DE" sz="1200" b="0" i="1" smtClean="0">
                                  <a:solidFill>
                                    <a:srgbClr val="005555"/>
                                  </a:solidFill>
                                  <a:latin typeface="Cambria Math" panose="02040503050406030204" pitchFamily="18" charset="0"/>
                                </a:rPr>
                                <m:t>𝐵</m:t>
                              </m:r>
                            </m:den>
                          </m:f>
                        </m:e>
                      </m:d>
                    </m:oMath>
                  </m:oMathPara>
                </a14:m>
                <a:endParaRPr lang="de-DE" sz="1200" b="0" dirty="0" smtClean="0"/>
              </a:p>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m:t>
                      </m:r>
                      <m:r>
                        <a:rPr lang="de-DE" sz="1200" smtClean="0">
                          <a:solidFill>
                            <a:srgbClr val="00B050"/>
                          </a:solidFill>
                          <a:latin typeface="Cambria Math" panose="02040503050406030204" pitchFamily="18" charset="0"/>
                        </a:rPr>
                        <m:t>𝛻</m:t>
                      </m:r>
                      <m:d>
                        <m:dPr>
                          <m:ctrlPr>
                            <a:rPr lang="de-DE" sz="1200" i="1">
                              <a:solidFill>
                                <a:srgbClr val="00B050"/>
                              </a:solidFill>
                              <a:latin typeface="Cambria Math" panose="02040503050406030204" pitchFamily="18" charset="0"/>
                            </a:rPr>
                          </m:ctrlPr>
                        </m:dPr>
                        <m:e>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𝐷</m:t>
                              </m:r>
                            </m:e>
                            <m:sub>
                              <m:r>
                                <a:rPr lang="de-DE" sz="1200" i="1">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r>
                            <a:rPr lang="de-DE" sz="1200" i="1">
                              <a:solidFill>
                                <a:srgbClr val="00B050"/>
                              </a:solidFill>
                              <a:latin typeface="Cambria Math" panose="02040503050406030204" pitchFamily="18" charset="0"/>
                            </a:rPr>
                            <m:t>𝑛</m:t>
                          </m:r>
                          <m:r>
                            <a:rPr lang="de-DE" sz="1200" i="1">
                              <a:solidFill>
                                <a:srgbClr val="00B050"/>
                              </a:solidFill>
                              <a:latin typeface="Cambria Math" panose="02040503050406030204" pitchFamily="18" charset="0"/>
                            </a:rPr>
                            <m:t>+</m:t>
                          </m:r>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𝜒</m:t>
                              </m:r>
                            </m:e>
                            <m:sub>
                              <m:r>
                                <a:rPr lang="de-DE" sz="1200" i="1">
                                  <a:solidFill>
                                    <a:srgbClr val="00B050"/>
                                  </a:solidFill>
                                  <a:latin typeface="Cambria Math" panose="02040503050406030204" pitchFamily="18" charset="0"/>
                                </a:rPr>
                                <m:t>𝐴</m:t>
                              </m:r>
                            </m:sub>
                          </m:sSub>
                          <m:r>
                            <a:rPr lang="de-DE" sz="1200" i="1">
                              <a:solidFill>
                                <a:srgbClr val="00B050"/>
                              </a:solidFill>
                              <a:latin typeface="Cambria Math" panose="02040503050406030204" pitchFamily="18" charset="0"/>
                            </a:rPr>
                            <m:t>𝑛</m:t>
                          </m:r>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r>
                            <a:rPr lang="de-DE" sz="1200" i="1">
                              <a:solidFill>
                                <a:srgbClr val="00B050"/>
                              </a:solidFill>
                              <a:latin typeface="Cambria Math" panose="02040503050406030204" pitchFamily="18" charset="0"/>
                            </a:rPr>
                            <m:t> </m:t>
                          </m:r>
                        </m:e>
                      </m:d>
                      <m:r>
                        <a:rPr lang="de-DE" sz="1200" i="1">
                          <a:latin typeface="Cambria Math" panose="02040503050406030204" pitchFamily="18" charset="0"/>
                        </a:rPr>
                        <m:t>+</m:t>
                      </m:r>
                      <m:sSub>
                        <m:sSubPr>
                          <m:ctrlPr>
                            <a:rPr lang="de-DE" sz="1200" i="1" smtClean="0">
                              <a:solidFill>
                                <a:srgbClr val="7030A0"/>
                              </a:solidFill>
                              <a:latin typeface="Cambria Math" panose="02040503050406030204" pitchFamily="18" charset="0"/>
                            </a:rPr>
                          </m:ctrlPr>
                        </m:sSubPr>
                        <m:e>
                          <m:r>
                            <a:rPr lang="de-DE" sz="1200" i="1">
                              <a:solidFill>
                                <a:srgbClr val="7030A0"/>
                              </a:solidFill>
                              <a:latin typeface="Cambria Math" panose="02040503050406030204" pitchFamily="18" charset="0"/>
                            </a:rPr>
                            <m:t>𝑆</m:t>
                          </m:r>
                        </m:e>
                        <m:sub>
                          <m:r>
                            <a:rPr lang="de-DE" sz="1200" i="1">
                              <a:solidFill>
                                <a:srgbClr val="7030A0"/>
                              </a:solidFill>
                              <a:latin typeface="Cambria Math" panose="02040503050406030204" pitchFamily="18" charset="0"/>
                            </a:rPr>
                            <m:t>𝑝</m:t>
                          </m:r>
                          <m:r>
                            <a:rPr lang="de-DE" sz="1200" b="0" i="1" smtClean="0">
                              <a:solidFill>
                                <a:srgbClr val="7030A0"/>
                              </a:solidFill>
                              <a:latin typeface="Cambria Math" panose="02040503050406030204" pitchFamily="18" charset="0"/>
                            </a:rPr>
                            <m:t>𝑖</m:t>
                          </m:r>
                        </m:sub>
                      </m:sSub>
                    </m:oMath>
                  </m:oMathPara>
                </a14:m>
                <a:endParaRPr lang="de-DE" sz="1200" dirty="0" smtClean="0"/>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𝜕𝜔</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smtClean="0">
                          <a:solidFill>
                            <a:srgbClr val="005555"/>
                          </a:solidFill>
                          <a:latin typeface="Cambria Math" panose="02040503050406030204" pitchFamily="18" charset="0"/>
                        </a:rPr>
                        <m:t>𝛻</m:t>
                      </m:r>
                      <m:d>
                        <m:dPr>
                          <m:begChr m:val="["/>
                          <m:endChr m:val="]"/>
                          <m:ctrlPr>
                            <a:rPr lang="de-DE" sz="1200" i="1">
                              <a:solidFill>
                                <a:srgbClr val="005555"/>
                              </a:solidFill>
                              <a:latin typeface="Cambria Math" panose="02040503050406030204" pitchFamily="18" charset="0"/>
                            </a:rPr>
                          </m:ctrlPr>
                        </m:dPr>
                        <m:e>
                          <m:d>
                            <m:dPr>
                              <m:ctrlPr>
                                <a:rPr lang="de-DE" sz="1200" i="1">
                                  <a:solidFill>
                                    <a:srgbClr val="005555"/>
                                  </a:solidFill>
                                  <a:latin typeface="Cambria Math" panose="02040503050406030204" pitchFamily="18" charset="0"/>
                                </a:rPr>
                              </m:ctrlPr>
                            </m:dPr>
                            <m:e>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𝑒</m:t>
                                  </m:r>
                                </m:sub>
                              </m:sSub>
                              <m:r>
                                <a:rPr lang="de-DE" sz="1200" i="1">
                                  <a:solidFill>
                                    <a:srgbClr val="005555"/>
                                  </a:solidFill>
                                  <a:latin typeface="Cambria Math" panose="02040503050406030204" pitchFamily="18" charset="0"/>
                                </a:rPr>
                                <m:t>+</m:t>
                              </m:r>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𝑖</m:t>
                                  </m:r>
                                </m:sub>
                              </m:sSub>
                            </m:e>
                          </m:d>
                          <m:r>
                            <a:rPr lang="de-DE" sz="1200">
                              <a:solidFill>
                                <a:srgbClr val="005555"/>
                              </a:solidFill>
                              <a:latin typeface="Cambria Math" panose="02040503050406030204" pitchFamily="18" charset="0"/>
                            </a:rPr>
                            <m:t>𝛻</m:t>
                          </m:r>
                          <m:r>
                            <a:rPr lang="de-DE" sz="1200" i="1">
                              <a:solidFill>
                                <a:srgbClr val="005555"/>
                              </a:solidFill>
                              <a:latin typeface="Cambria Math" panose="02040503050406030204" pitchFamily="18" charset="0"/>
                            </a:rPr>
                            <m:t>×</m:t>
                          </m:r>
                          <m:f>
                            <m:fPr>
                              <m:ctrlPr>
                                <a:rPr lang="de-DE" sz="1200" i="1">
                                  <a:solidFill>
                                    <a:srgbClr val="005555"/>
                                  </a:solidFill>
                                  <a:latin typeface="Cambria Math" panose="02040503050406030204" pitchFamily="18" charset="0"/>
                                </a:rPr>
                              </m:ctrlPr>
                            </m:fPr>
                            <m:num>
                              <m:r>
                                <a:rPr lang="de-DE" sz="1200" b="1" i="1">
                                  <a:solidFill>
                                    <a:srgbClr val="005555"/>
                                  </a:solidFill>
                                  <a:latin typeface="Cambria Math" panose="02040503050406030204" pitchFamily="18" charset="0"/>
                                </a:rPr>
                                <m:t>𝒃</m:t>
                              </m:r>
                            </m:num>
                            <m:den>
                              <m:r>
                                <a:rPr lang="de-DE" sz="1200" i="1">
                                  <a:solidFill>
                                    <a:srgbClr val="005555"/>
                                  </a:solidFill>
                                  <a:latin typeface="Cambria Math" panose="02040503050406030204" pitchFamily="18" charset="0"/>
                                </a:rPr>
                                <m:t>𝐵</m:t>
                              </m:r>
                            </m:den>
                          </m:f>
                        </m:e>
                      </m:d>
                      <m:r>
                        <a:rPr lang="de-DE" sz="1200" b="0" i="1" smtClean="0">
                          <a:latin typeface="Cambria Math" panose="02040503050406030204" pitchFamily="18" charset="0"/>
                        </a:rPr>
                        <m:t>+</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oMath>
                  </m:oMathPara>
                </a14:m>
                <a:endParaRPr lang="de-DE" sz="1200" dirty="0" smtClean="0">
                  <a:solidFill>
                    <a:srgbClr val="00B050"/>
                  </a:solidFill>
                </a:endParaRPr>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d>
                        <m:dPr>
                          <m:begChr m:val="["/>
                          <m:endChr m:val="]"/>
                          <m:ctrlPr>
                            <a:rPr lang="de-DE" sz="1200" i="1" smtClean="0">
                              <a:latin typeface="Cambria Math" panose="02040503050406030204" pitchFamily="18" charset="0"/>
                            </a:rPr>
                          </m:ctrlPr>
                        </m:dPr>
                        <m:e>
                          <m:f>
                            <m:fPr>
                              <m:ctrlPr>
                                <a:rPr lang="de-DE" sz="1200" i="1" smtClean="0">
                                  <a:latin typeface="Cambria Math" panose="02040503050406030204" pitchFamily="18" charset="0"/>
                                </a:rPr>
                              </m:ctrlPr>
                            </m:fPr>
                            <m:num>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𝑒</m:t>
                                  </m:r>
                                </m:sub>
                              </m:sSub>
                            </m:num>
                            <m:den>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𝑖</m:t>
                                  </m:r>
                                </m:sub>
                              </m:sSub>
                            </m:den>
                          </m:f>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a:rPr lang="de-DE" sz="1200" b="0" i="1" smtClean="0">
                                  <a:latin typeface="Cambria Math" panose="02040503050406030204" pitchFamily="18" charset="0"/>
                                </a:rPr>
                                <m:t>𝑒</m:t>
                              </m:r>
                            </m:sub>
                          </m:sSub>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m:rPr>
                                  <m:sty m:val="p"/>
                                </m:rPr>
                                <a:rPr lang="de-DE" sz="1200">
                                  <a:latin typeface="Cambria Math" panose="02040503050406030204" pitchFamily="18" charset="0"/>
                                </a:rPr>
                                <m:t>i</m:t>
                              </m:r>
                            </m:sub>
                          </m:sSub>
                          <m:r>
                            <a:rPr lang="de-DE" sz="1200" b="0" i="1" smtClean="0">
                              <a:latin typeface="Cambria Math" panose="02040503050406030204" pitchFamily="18" charset="0"/>
                            </a:rPr>
                            <m:t>)</m:t>
                          </m:r>
                        </m:e>
                      </m:d>
                      <m:r>
                        <a:rPr lang="de-DE" sz="1200" b="0" i="1"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r>
                        <a:rPr lang="de-DE" sz="1200" b="0" i="1" smtClean="0">
                          <a:solidFill>
                            <a:srgbClr val="FF53DA"/>
                          </a:solidFill>
                          <a:latin typeface="Cambria Math" panose="02040503050406030204" pitchFamily="18" charset="0"/>
                        </a:rPr>
                        <m:t>𝜙</m:t>
                      </m:r>
                      <m:r>
                        <a:rPr lang="de-DE" sz="1200" b="0" i="1" smtClean="0">
                          <a:latin typeface="Cambria Math" panose="02040503050406030204" pitchFamily="18" charset="0"/>
                        </a:rPr>
                        <m:t>−</m:t>
                      </m:r>
                      <m:f>
                        <m:fPr>
                          <m:ctrlPr>
                            <a:rPr lang="de-DE" sz="1200" b="0" i="1" smtClean="0">
                              <a:solidFill>
                                <a:srgbClr val="FF53DA"/>
                              </a:solidFill>
                              <a:latin typeface="Cambria Math" panose="02040503050406030204" pitchFamily="18" charset="0"/>
                            </a:rPr>
                          </m:ctrlPr>
                        </m:fPr>
                        <m:num>
                          <m:r>
                            <a:rPr lang="de-DE" sz="1200" b="0" i="1" smtClean="0">
                              <a:solidFill>
                                <a:srgbClr val="FF53DA"/>
                              </a:solidFill>
                              <a:latin typeface="Cambria Math" panose="02040503050406030204" pitchFamily="18" charset="0"/>
                            </a:rPr>
                            <m:t>1</m:t>
                          </m:r>
                        </m:num>
                        <m:den>
                          <m:r>
                            <a:rPr lang="de-DE" sz="1200" b="0" i="1" smtClean="0">
                              <a:solidFill>
                                <a:srgbClr val="FF53DA"/>
                              </a:solidFill>
                              <a:latin typeface="Cambria Math" panose="02040503050406030204" pitchFamily="18" charset="0"/>
                            </a:rPr>
                            <m:t>𝑛</m:t>
                          </m:r>
                        </m:den>
                      </m:f>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r>
                        <a:rPr lang="de-DE" sz="1200" b="0" i="1" smtClean="0">
                          <a:solidFill>
                            <a:srgbClr val="FF53DA"/>
                          </a:solidFill>
                          <a:latin typeface="Cambria Math" panose="02040503050406030204" pitchFamily="18" charset="0"/>
                        </a:rPr>
                        <m:t>0</m:t>
                      </m:r>
                      <m:r>
                        <a:rPr lang="de-DE" sz="1200" b="0" i="1" smtClean="0">
                          <a:solidFill>
                            <a:srgbClr val="FF53DA"/>
                          </a:solidFill>
                          <a:latin typeface="Cambria Math" panose="02040503050406030204" pitchFamily="18" charset="0"/>
                        </a:rPr>
                        <m:t>.</m:t>
                      </m:r>
                      <m:r>
                        <a:rPr lang="de-DE" sz="1200" b="0" i="1" smtClean="0">
                          <a:solidFill>
                            <a:srgbClr val="FF53DA"/>
                          </a:solidFill>
                          <a:latin typeface="Cambria Math" panose="02040503050406030204" pitchFamily="18" charset="0"/>
                        </a:rPr>
                        <m:t>71</m:t>
                      </m:r>
                      <m:r>
                        <a:rPr lang="de-DE" sz="1200" b="0" i="1" smtClean="0">
                          <a:solidFill>
                            <a:srgbClr val="FF53DA"/>
                          </a:solidFill>
                          <a:latin typeface="Cambria Math" panose="02040503050406030204" pitchFamily="18" charset="0"/>
                        </a:rPr>
                        <m:t> </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𝑇</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i="1">
                              <a:solidFill>
                                <a:srgbClr val="00B1EA"/>
                              </a:solidFill>
                              <a:latin typeface="Cambria Math" panose="02040503050406030204" pitchFamily="18" charset="0"/>
                            </a:rPr>
                            <m:t>𝜈</m:t>
                          </m:r>
                          <m:sSub>
                            <m:sSubPr>
                              <m:ctrlPr>
                                <a:rPr lang="de-DE" sz="1200" i="1">
                                  <a:solidFill>
                                    <a:srgbClr val="00B1EA"/>
                                  </a:solidFill>
                                  <a:latin typeface="Cambria Math" panose="02040503050406030204" pitchFamily="18" charset="0"/>
                                </a:rPr>
                              </m:ctrlPr>
                            </m:sSubPr>
                            <m:e>
                              <m:r>
                                <a:rPr lang="de-DE" sz="1200" i="1">
                                  <a:solidFill>
                                    <a:srgbClr val="00B1EA"/>
                                  </a:solidFill>
                                  <a:latin typeface="Cambria Math" panose="02040503050406030204" pitchFamily="18" charset="0"/>
                                </a:rPr>
                                <m:t>𝐽</m:t>
                              </m:r>
                            </m:e>
                            <m:sub>
                              <m:r>
                                <a:rPr lang="de-DE" sz="1200" i="1">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oMath>
                  </m:oMathPara>
                </a14:m>
                <a:endParaRPr lang="de-DE" sz="1200" dirty="0" smtClean="0"/>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𝜔</m:t>
                      </m:r>
                      <m:r>
                        <a:rPr lang="de-DE" sz="1200" b="0" i="1"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1</m:t>
                              </m:r>
                            </m:num>
                            <m:den>
                              <m:sSup>
                                <m:sSupPr>
                                  <m:ctrlPr>
                                    <a:rPr lang="de-DE" sz="1200" b="0" i="1" smtClean="0">
                                      <a:latin typeface="Cambria Math" panose="02040503050406030204" pitchFamily="18" charset="0"/>
                                    </a:rPr>
                                  </m:ctrlPr>
                                </m:sSupPr>
                                <m:e>
                                  <m:r>
                                    <a:rPr lang="de-DE" sz="1200" b="0" i="1" smtClean="0">
                                      <a:latin typeface="Cambria Math" panose="02040503050406030204" pitchFamily="18" charset="0"/>
                                    </a:rPr>
                                    <m:t>𝐵</m:t>
                                  </m:r>
                                </m:e>
                                <m:sup>
                                  <m:r>
                                    <a:rPr lang="de-DE" sz="1200" b="0" i="1" smtClean="0">
                                      <a:latin typeface="Cambria Math" panose="02040503050406030204" pitchFamily="18" charset="0"/>
                                    </a:rPr>
                                    <m:t>2</m:t>
                                  </m:r>
                                </m:sup>
                              </m:sSup>
                            </m:den>
                          </m:f>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𝑛</m:t>
                              </m:r>
                            </m:e>
                            <m:sub>
                              <m:r>
                                <a:rPr lang="de-DE" sz="1200" b="0" i="1" smtClean="0">
                                  <a:latin typeface="Cambria Math" panose="02040503050406030204" pitchFamily="18" charset="0"/>
                                </a:rPr>
                                <m:t>0</m:t>
                              </m:r>
                            </m:sub>
                          </m:sSub>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r>
                            <a:rPr lang="de-DE" sz="1200" b="0" i="1" smtClean="0">
                              <a:latin typeface="Cambria Math" panose="02040503050406030204" pitchFamily="18" charset="0"/>
                            </a:rPr>
                            <m:t>𝜙</m:t>
                          </m:r>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r>
                            <a:rPr lang="de-DE" sz="1200" b="0" i="1" smtClean="0">
                              <a:latin typeface="Cambria Math" panose="02040503050406030204" pitchFamily="18" charset="0"/>
                            </a:rPr>
                            <m:t>)</m:t>
                          </m:r>
                        </m:e>
                      </m:d>
                    </m:oMath>
                  </m:oMathPara>
                </a14:m>
                <a:endParaRPr lang="de-DE" sz="1200" dirty="0" smtClean="0"/>
              </a:p>
              <a:p>
                <a:endParaRPr lang="de-DE" sz="1200" b="0" dirty="0" smtClean="0"/>
              </a:p>
              <a:p>
                <a:endParaRPr lang="de-DE" sz="1200" b="0" dirty="0" smtClean="0"/>
              </a:p>
              <a:p>
                <a:endParaRPr lang="en-US" sz="1200" dirty="0"/>
              </a:p>
            </p:txBody>
          </p:sp>
        </mc:Choice>
        <mc:Fallback xmlns="">
          <p:sp>
            <p:nvSpPr>
              <p:cNvPr id="4" name="Textplatzhalter 3"/>
              <p:cNvSpPr>
                <a:spLocks noGrp="1" noRot="1" noChangeAspect="1" noMove="1" noResize="1" noEditPoints="1" noAdjustHandles="1" noChangeArrowheads="1" noChangeShapeType="1" noTextEdit="1"/>
              </p:cNvSpPr>
              <p:nvPr>
                <p:ph type="body" sz="quarter" idx="17"/>
              </p:nvPr>
            </p:nvSpPr>
            <p:spPr>
              <a:xfrm>
                <a:off x="1" y="1113183"/>
                <a:ext cx="5327374" cy="5340005"/>
              </a:xfrm>
              <a:blipFill>
                <a:blip r:embed="rId2"/>
                <a:stretch>
                  <a:fillRect/>
                </a:stretch>
              </a:blipFill>
            </p:spPr>
            <p:txBody>
              <a:bodyPr/>
              <a:lstStyle/>
              <a:p>
                <a:r>
                  <a:rPr lang="en-US">
                    <a:noFill/>
                  </a:rPr>
                  <a:t> </a:t>
                </a:r>
              </a:p>
            </p:txBody>
          </p:sp>
        </mc:Fallback>
      </mc:AlternateContent>
      <p:sp>
        <p:nvSpPr>
          <p:cNvPr id="5" name="Titel 4"/>
          <p:cNvSpPr>
            <a:spLocks noGrp="1"/>
          </p:cNvSpPr>
          <p:nvPr>
            <p:ph type="title"/>
          </p:nvPr>
        </p:nvSpPr>
        <p:spPr>
          <a:xfrm>
            <a:off x="658813" y="441325"/>
            <a:ext cx="9612984" cy="782638"/>
          </a:xfrm>
        </p:spPr>
        <p:txBody>
          <a:bodyPr/>
          <a:lstStyle/>
          <a:p>
            <a:r>
              <a:rPr lang="en-US" sz="3000" dirty="0" smtClean="0"/>
              <a:t>The mean-field </a:t>
            </a:r>
            <a:r>
              <a:rPr lang="en-US" sz="3000" dirty="0" err="1" smtClean="0"/>
              <a:t>Braginskii</a:t>
            </a:r>
            <a:r>
              <a:rPr lang="en-US" sz="3000" dirty="0" smtClean="0"/>
              <a:t> model</a:t>
            </a:r>
            <a:endParaRPr lang="en-US" sz="3000" dirty="0"/>
          </a:p>
        </p:txBody>
      </p:sp>
      <p:sp>
        <p:nvSpPr>
          <p:cNvPr id="6" name="Textplatzhalter 3"/>
          <p:cNvSpPr txBox="1">
            <a:spLocks/>
          </p:cNvSpPr>
          <p:nvPr/>
        </p:nvSpPr>
        <p:spPr>
          <a:xfrm>
            <a:off x="5327375" y="886412"/>
            <a:ext cx="6821569" cy="556677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342900" lvl="1" indent="-342900">
              <a:buFont typeface="Arial" panose="020B0604020202020204" pitchFamily="34" charset="0"/>
              <a:buChar char="•"/>
            </a:pPr>
            <a:r>
              <a:rPr lang="de-DE" dirty="0">
                <a:solidFill>
                  <a:schemeClr val="tx1"/>
                </a:solidFill>
              </a:rPr>
              <a:t>Implementation in BOUT</a:t>
            </a:r>
            <a:r>
              <a:rPr lang="de-DE" dirty="0" smtClean="0">
                <a:solidFill>
                  <a:schemeClr val="tx1"/>
                </a:solidFill>
              </a:rPr>
              <a:t>++ [1</a:t>
            </a:r>
            <a:r>
              <a:rPr lang="de-DE" dirty="0">
                <a:solidFill>
                  <a:schemeClr val="tx1"/>
                </a:solidFill>
              </a:rPr>
              <a:t>], derivative </a:t>
            </a:r>
            <a:r>
              <a:rPr lang="de-DE" dirty="0" err="1">
                <a:solidFill>
                  <a:schemeClr val="tx1"/>
                </a:solidFill>
              </a:rPr>
              <a:t>of</a:t>
            </a:r>
            <a:r>
              <a:rPr lang="de-DE" dirty="0">
                <a:solidFill>
                  <a:schemeClr val="tx1"/>
                </a:solidFill>
              </a:rPr>
              <a:t> Hermes-2 [2] </a:t>
            </a:r>
            <a:r>
              <a:rPr lang="de-DE" dirty="0" err="1">
                <a:solidFill>
                  <a:schemeClr val="tx1"/>
                </a:solidFill>
              </a:rPr>
              <a:t>and</a:t>
            </a:r>
            <a:r>
              <a:rPr lang="de-DE" dirty="0">
                <a:solidFill>
                  <a:schemeClr val="tx1"/>
                </a:solidFill>
              </a:rPr>
              <a:t> </a:t>
            </a:r>
            <a:r>
              <a:rPr lang="de-DE" dirty="0" err="1">
                <a:solidFill>
                  <a:schemeClr val="tx1"/>
                </a:solidFill>
              </a:rPr>
              <a:t>using</a:t>
            </a:r>
            <a:r>
              <a:rPr lang="de-DE" dirty="0">
                <a:solidFill>
                  <a:schemeClr val="tx1"/>
                </a:solidFill>
              </a:rPr>
              <a:t> </a:t>
            </a:r>
            <a:r>
              <a:rPr lang="de-DE" dirty="0" smtClean="0">
                <a:solidFill>
                  <a:schemeClr val="tx1"/>
                </a:solidFill>
              </a:rPr>
              <a:t>FCI [3]</a:t>
            </a:r>
          </a:p>
          <a:p>
            <a:pPr marL="342900" lvl="1" indent="-342900">
              <a:buFont typeface="Arial" panose="020B0604020202020204" pitchFamily="34" charset="0"/>
              <a:buChar char="•"/>
            </a:pPr>
            <a:r>
              <a:rPr lang="de-DE" dirty="0" err="1" smtClean="0">
                <a:solidFill>
                  <a:schemeClr val="tx1"/>
                </a:solidFill>
              </a:rPr>
              <a:t>Starting</a:t>
            </a:r>
            <a:r>
              <a:rPr lang="de-DE" dirty="0" smtClean="0">
                <a:solidFill>
                  <a:schemeClr val="tx1"/>
                </a:solidFill>
              </a:rPr>
              <a:t> </a:t>
            </a:r>
            <a:r>
              <a:rPr lang="de-DE" dirty="0" err="1" smtClean="0">
                <a:solidFill>
                  <a:schemeClr val="tx1"/>
                </a:solidFill>
              </a:rPr>
              <a:t>point</a:t>
            </a:r>
            <a:r>
              <a:rPr lang="de-DE" dirty="0" smtClean="0">
                <a:solidFill>
                  <a:schemeClr val="tx1"/>
                </a:solidFill>
              </a:rPr>
              <a:t>: Drift </a:t>
            </a:r>
            <a:r>
              <a:rPr lang="de-DE" dirty="0" err="1" smtClean="0">
                <a:solidFill>
                  <a:schemeClr val="tx1"/>
                </a:solidFill>
              </a:rPr>
              <a:t>reduced</a:t>
            </a:r>
            <a:r>
              <a:rPr lang="de-DE" dirty="0" smtClean="0">
                <a:solidFill>
                  <a:schemeClr val="tx1"/>
                </a:solidFill>
              </a:rPr>
              <a:t> </a:t>
            </a:r>
            <a:r>
              <a:rPr lang="de-DE" dirty="0" err="1" smtClean="0">
                <a:solidFill>
                  <a:schemeClr val="tx1"/>
                </a:solidFill>
              </a:rPr>
              <a:t>Braginskii</a:t>
            </a:r>
            <a:r>
              <a:rPr lang="de-DE" dirty="0" smtClean="0">
                <a:solidFill>
                  <a:schemeClr val="tx1"/>
                </a:solidFill>
              </a:rPr>
              <a:t> </a:t>
            </a:r>
            <a:r>
              <a:rPr lang="de-DE" dirty="0" err="1" smtClean="0">
                <a:solidFill>
                  <a:schemeClr val="tx1"/>
                </a:solidFill>
              </a:rPr>
              <a:t>model</a:t>
            </a:r>
            <a:endParaRPr lang="de-DE" dirty="0" smtClean="0">
              <a:solidFill>
                <a:schemeClr val="tx1"/>
              </a:solidFill>
            </a:endParaRPr>
          </a:p>
          <a:p>
            <a:pPr marL="342900" lvl="1" indent="-342900">
              <a:buFont typeface="Arial" panose="020B0604020202020204" pitchFamily="34" charset="0"/>
              <a:buChar char="•"/>
            </a:pPr>
            <a:r>
              <a:rPr lang="de-DE" dirty="0" smtClean="0">
                <a:solidFill>
                  <a:schemeClr val="tx1"/>
                </a:solidFill>
              </a:rPr>
              <a:t>2 Key </a:t>
            </a:r>
            <a:r>
              <a:rPr lang="de-DE" dirty="0" err="1" smtClean="0">
                <a:solidFill>
                  <a:schemeClr val="tx1"/>
                </a:solidFill>
              </a:rPr>
              <a:t>adaptions</a:t>
            </a:r>
            <a:r>
              <a:rPr lang="de-DE" dirty="0" smtClean="0">
                <a:solidFill>
                  <a:schemeClr val="tx1"/>
                </a:solidFill>
              </a:rPr>
              <a:t>:</a:t>
            </a:r>
          </a:p>
          <a:p>
            <a:pPr marL="342900" lvl="1" indent="-342900">
              <a:buFont typeface="+mj-lt"/>
              <a:buAutoNum type="arabicPeriod"/>
            </a:pPr>
            <a:r>
              <a:rPr lang="de-DE" dirty="0" err="1" smtClean="0">
                <a:solidFill>
                  <a:schemeClr val="tx1"/>
                </a:solidFill>
              </a:rPr>
              <a:t>Anomalous</a:t>
            </a:r>
            <a:r>
              <a:rPr lang="de-DE" dirty="0" smtClean="0">
                <a:solidFill>
                  <a:schemeClr val="tx1"/>
                </a:solidFill>
              </a:rPr>
              <a:t> </a:t>
            </a:r>
            <a:r>
              <a:rPr lang="de-DE" dirty="0" err="1" smtClean="0">
                <a:solidFill>
                  <a:schemeClr val="tx1"/>
                </a:solidFill>
              </a:rPr>
              <a:t>transport</a:t>
            </a:r>
            <a:r>
              <a:rPr lang="de-DE" dirty="0" smtClean="0">
                <a:solidFill>
                  <a:schemeClr val="tx1"/>
                </a:solidFill>
              </a:rPr>
              <a:t> </a:t>
            </a:r>
            <a:r>
              <a:rPr lang="de-DE" dirty="0" err="1" smtClean="0">
                <a:solidFill>
                  <a:schemeClr val="tx1"/>
                </a:solidFill>
              </a:rPr>
              <a:t>coefficients</a:t>
            </a:r>
            <a:endParaRPr lang="de-DE" dirty="0" smtClean="0">
              <a:solidFill>
                <a:schemeClr val="tx1"/>
              </a:solidFill>
            </a:endParaRPr>
          </a:p>
          <a:p>
            <a:pPr marL="642938" lvl="4" indent="-285750"/>
            <a:r>
              <a:rPr lang="de-DE" dirty="0" err="1" smtClean="0">
                <a:solidFill>
                  <a:schemeClr val="tx1"/>
                </a:solidFill>
              </a:rPr>
              <a:t>Turbulence</a:t>
            </a:r>
            <a:r>
              <a:rPr lang="de-DE" dirty="0" smtClean="0">
                <a:solidFill>
                  <a:schemeClr val="tx1"/>
                </a:solidFill>
              </a:rPr>
              <a:t> </a:t>
            </a:r>
            <a:r>
              <a:rPr lang="de-DE" dirty="0" err="1" smtClean="0">
                <a:solidFill>
                  <a:schemeClr val="tx1"/>
                </a:solidFill>
              </a:rPr>
              <a:t>is</a:t>
            </a:r>
            <a:r>
              <a:rPr lang="de-DE" dirty="0" smtClean="0">
                <a:solidFill>
                  <a:schemeClr val="tx1"/>
                </a:solidFill>
              </a:rPr>
              <a:t> </a:t>
            </a:r>
            <a:r>
              <a:rPr lang="de-DE" dirty="0" err="1" smtClean="0">
                <a:solidFill>
                  <a:schemeClr val="tx1"/>
                </a:solidFill>
              </a:rPr>
              <a:t>too</a:t>
            </a:r>
            <a:r>
              <a:rPr lang="de-DE" dirty="0" smtClean="0">
                <a:solidFill>
                  <a:schemeClr val="tx1"/>
                </a:solidFill>
              </a:rPr>
              <a:t> expensive</a:t>
            </a:r>
          </a:p>
          <a:p>
            <a:pPr marL="285750" lvl="1" indent="-285750">
              <a:buFont typeface="Arial" panose="020B0604020202020204" pitchFamily="34" charset="0"/>
              <a:buChar char="•"/>
            </a:pPr>
            <a:endParaRPr lang="ar-AE" dirty="0">
              <a:solidFill>
                <a:schemeClr val="tx1"/>
              </a:solidFill>
            </a:endParaRPr>
          </a:p>
        </p:txBody>
      </p:sp>
      <p:sp>
        <p:nvSpPr>
          <p:cNvPr id="9" name="Abgerundetes Rechteck 8"/>
          <p:cNvSpPr/>
          <p:nvPr/>
        </p:nvSpPr>
        <p:spPr>
          <a:xfrm>
            <a:off x="243840" y="6035040"/>
            <a:ext cx="1200242" cy="241522"/>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Diamagnetic</a:t>
            </a:r>
          </a:p>
        </p:txBody>
      </p:sp>
      <p:sp>
        <p:nvSpPr>
          <p:cNvPr id="10" name="Abgerundetes Rechteck 9"/>
          <p:cNvSpPr/>
          <p:nvPr/>
        </p:nvSpPr>
        <p:spPr>
          <a:xfrm>
            <a:off x="1525765" y="6035040"/>
            <a:ext cx="1200242" cy="241522"/>
          </a:xfrm>
          <a:prstGeom prst="round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err="1" smtClean="0">
                <a:solidFill>
                  <a:schemeClr val="bg1"/>
                </a:solidFill>
              </a:rPr>
              <a:t>ExB</a:t>
            </a:r>
            <a:endParaRPr lang="en-US" sz="1300" b="1" dirty="0" smtClean="0">
              <a:solidFill>
                <a:schemeClr val="bg1"/>
              </a:solidFill>
            </a:endParaRPr>
          </a:p>
        </p:txBody>
      </p:sp>
      <p:sp>
        <p:nvSpPr>
          <p:cNvPr id="11" name="Abgerundetes Rechteck 10"/>
          <p:cNvSpPr/>
          <p:nvPr/>
        </p:nvSpPr>
        <p:spPr>
          <a:xfrm>
            <a:off x="2785608" y="6035040"/>
            <a:ext cx="1200242" cy="241522"/>
          </a:xfrm>
          <a:prstGeom prst="roundRect">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current</a:t>
            </a:r>
          </a:p>
        </p:txBody>
      </p:sp>
      <p:sp>
        <p:nvSpPr>
          <p:cNvPr id="12" name="Abgerundetes Rechteck 11"/>
          <p:cNvSpPr/>
          <p:nvPr/>
        </p:nvSpPr>
        <p:spPr>
          <a:xfrm>
            <a:off x="243840" y="6320078"/>
            <a:ext cx="1200242" cy="241522"/>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flow</a:t>
            </a:r>
          </a:p>
        </p:txBody>
      </p:sp>
      <p:sp>
        <p:nvSpPr>
          <p:cNvPr id="13" name="Abgerundetes Rechteck 12"/>
          <p:cNvSpPr/>
          <p:nvPr/>
        </p:nvSpPr>
        <p:spPr>
          <a:xfrm>
            <a:off x="1525765" y="6320078"/>
            <a:ext cx="1200242" cy="241522"/>
          </a:xfrm>
          <a:prstGeom prst="round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Conduction</a:t>
            </a:r>
          </a:p>
        </p:txBody>
      </p:sp>
      <p:sp>
        <p:nvSpPr>
          <p:cNvPr id="14" name="Abgerundetes Rechteck 13"/>
          <p:cNvSpPr/>
          <p:nvPr/>
        </p:nvSpPr>
        <p:spPr>
          <a:xfrm>
            <a:off x="2785608" y="6320078"/>
            <a:ext cx="1200242" cy="241522"/>
          </a:xfrm>
          <a:prstGeom prst="roundRect">
            <a:avLst/>
          </a:prstGeom>
          <a:solidFill>
            <a:srgbClr val="7030A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Sources</a:t>
            </a:r>
          </a:p>
        </p:txBody>
      </p:sp>
      <p:sp>
        <p:nvSpPr>
          <p:cNvPr id="15" name="Abgerundetes Rechteck 14"/>
          <p:cNvSpPr/>
          <p:nvPr/>
        </p:nvSpPr>
        <p:spPr>
          <a:xfrm>
            <a:off x="4045450" y="6035040"/>
            <a:ext cx="1200242" cy="241522"/>
          </a:xfrm>
          <a:prstGeom prst="round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Diffusion</a:t>
            </a:r>
          </a:p>
        </p:txBody>
      </p:sp>
      <p:sp>
        <p:nvSpPr>
          <p:cNvPr id="16" name="Abgerundetes Rechteck 15"/>
          <p:cNvSpPr/>
          <p:nvPr/>
        </p:nvSpPr>
        <p:spPr>
          <a:xfrm>
            <a:off x="4045450" y="6332219"/>
            <a:ext cx="1200242" cy="241522"/>
          </a:xfrm>
          <a:prstGeom prst="roundRect">
            <a:avLst/>
          </a:prstGeom>
          <a:solidFill>
            <a:srgbClr val="FF53D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 gradients</a:t>
            </a:r>
          </a:p>
        </p:txBody>
      </p:sp>
      <p:pic>
        <p:nvPicPr>
          <p:cNvPr id="23" name="Grafik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5320" y="194073"/>
            <a:ext cx="597695" cy="597695"/>
          </a:xfrm>
          <a:prstGeom prst="rect">
            <a:avLst/>
          </a:prstGeom>
        </p:spPr>
      </p:pic>
      <p:sp>
        <p:nvSpPr>
          <p:cNvPr id="24" name="Ellipse 23"/>
          <p:cNvSpPr/>
          <p:nvPr/>
        </p:nvSpPr>
        <p:spPr>
          <a:xfrm>
            <a:off x="3649523" y="1235011"/>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5" name="Ellipse 24"/>
          <p:cNvSpPr/>
          <p:nvPr/>
        </p:nvSpPr>
        <p:spPr>
          <a:xfrm>
            <a:off x="2546007" y="3046931"/>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6" name="Ellipse 25"/>
          <p:cNvSpPr/>
          <p:nvPr/>
        </p:nvSpPr>
        <p:spPr>
          <a:xfrm>
            <a:off x="1765886" y="3046931"/>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7" name="Ellipse 26"/>
          <p:cNvSpPr/>
          <p:nvPr/>
        </p:nvSpPr>
        <p:spPr>
          <a:xfrm>
            <a:off x="1789697" y="4266132"/>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8" name="Ellipse 27"/>
          <p:cNvSpPr/>
          <p:nvPr/>
        </p:nvSpPr>
        <p:spPr>
          <a:xfrm>
            <a:off x="2546007" y="4266132"/>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9" name="Ellipse 28"/>
          <p:cNvSpPr/>
          <p:nvPr/>
        </p:nvSpPr>
        <p:spPr>
          <a:xfrm>
            <a:off x="3205729" y="4675706"/>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0" name="Ellipse 29"/>
          <p:cNvSpPr/>
          <p:nvPr/>
        </p:nvSpPr>
        <p:spPr>
          <a:xfrm>
            <a:off x="3865450" y="4675706"/>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1" name="Ellipse 30"/>
          <p:cNvSpPr/>
          <p:nvPr/>
        </p:nvSpPr>
        <p:spPr>
          <a:xfrm>
            <a:off x="1927336" y="1952272"/>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2" name="Ellipse 31"/>
          <p:cNvSpPr/>
          <p:nvPr/>
        </p:nvSpPr>
        <p:spPr>
          <a:xfrm>
            <a:off x="2785608" y="1952272"/>
            <a:ext cx="360000" cy="360000"/>
          </a:xfrm>
          <a:prstGeom prst="ellipse">
            <a:avLst/>
          </a:prstGeom>
          <a:noFill/>
          <a:ln w="28575"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4" name="Textfeld 33"/>
          <p:cNvSpPr txBox="1"/>
          <p:nvPr/>
        </p:nvSpPr>
        <p:spPr>
          <a:xfrm>
            <a:off x="8928733" y="6180155"/>
            <a:ext cx="2352042" cy="338554"/>
          </a:xfrm>
          <a:prstGeom prst="rect">
            <a:avLst/>
          </a:prstGeom>
          <a:noFill/>
        </p:spPr>
        <p:txBody>
          <a:bodyPr wrap="square" lIns="0" tIns="0" rIns="0" bIns="0" rtlCol="0" anchor="t" anchorCtr="0">
            <a:spAutoFit/>
          </a:bodyPr>
          <a:lstStyle/>
          <a:p>
            <a:pPr>
              <a:spcBef>
                <a:spcPts val="1150"/>
              </a:spcBef>
            </a:pPr>
            <a:r>
              <a:rPr lang="en-US" sz="600" dirty="0" smtClean="0"/>
              <a:t>[4] </a:t>
            </a:r>
            <a:r>
              <a:rPr lang="it-IT" sz="600" dirty="0"/>
              <a:t>B. </a:t>
            </a:r>
            <a:r>
              <a:rPr lang="it-IT" sz="600" dirty="0" err="1"/>
              <a:t>Gui</a:t>
            </a:r>
            <a:r>
              <a:rPr lang="it-IT" sz="600" dirty="0"/>
              <a:t> </a:t>
            </a:r>
            <a:r>
              <a:rPr lang="it-IT" sz="600" i="1" dirty="0"/>
              <a:t>et al</a:t>
            </a:r>
            <a:r>
              <a:rPr lang="it-IT" sz="600" dirty="0"/>
              <a:t> 2018 </a:t>
            </a:r>
            <a:r>
              <a:rPr lang="it-IT" sz="600" i="1" dirty="0" err="1"/>
              <a:t>Nucl</a:t>
            </a:r>
            <a:r>
              <a:rPr lang="it-IT" sz="600" i="1" dirty="0"/>
              <a:t>. Fusion</a:t>
            </a:r>
            <a:r>
              <a:rPr lang="it-IT" sz="600" dirty="0"/>
              <a:t> </a:t>
            </a:r>
            <a:r>
              <a:rPr lang="it-IT" sz="600" b="1" dirty="0"/>
              <a:t>58</a:t>
            </a:r>
            <a:r>
              <a:rPr lang="it-IT" sz="600" dirty="0"/>
              <a:t> </a:t>
            </a:r>
            <a:r>
              <a:rPr lang="it-IT" sz="600" dirty="0" smtClean="0"/>
              <a:t>026027</a:t>
            </a:r>
          </a:p>
          <a:p>
            <a:pPr>
              <a:spcBef>
                <a:spcPts val="1150"/>
              </a:spcBef>
            </a:pPr>
            <a:r>
              <a:rPr lang="it-IT" sz="600" dirty="0" smtClean="0"/>
              <a:t>[5] N. M. Li et al 2018, </a:t>
            </a:r>
            <a:r>
              <a:rPr lang="it-IT" sz="600" dirty="0" err="1" smtClean="0"/>
              <a:t>Comput</a:t>
            </a:r>
            <a:r>
              <a:rPr lang="it-IT" sz="600" dirty="0" smtClean="0"/>
              <a:t>. </a:t>
            </a:r>
            <a:r>
              <a:rPr lang="it-IT" sz="600" dirty="0" err="1" smtClean="0"/>
              <a:t>Phys</a:t>
            </a:r>
            <a:r>
              <a:rPr lang="it-IT" sz="600" dirty="0" smtClean="0"/>
              <a:t>. Comm. 228 (2018)</a:t>
            </a:r>
            <a:endParaRPr lang="en-US" sz="600" dirty="0" err="1" smtClean="0"/>
          </a:p>
        </p:txBody>
      </p:sp>
      <p:sp>
        <p:nvSpPr>
          <p:cNvPr id="35" name="Textfeld 34"/>
          <p:cNvSpPr txBox="1"/>
          <p:nvPr/>
        </p:nvSpPr>
        <p:spPr>
          <a:xfrm>
            <a:off x="5507675" y="6180155"/>
            <a:ext cx="2995023" cy="584775"/>
          </a:xfrm>
          <a:prstGeom prst="rect">
            <a:avLst/>
          </a:prstGeom>
          <a:noFill/>
        </p:spPr>
        <p:txBody>
          <a:bodyPr wrap="square" lIns="0" tIns="0" rIns="0" bIns="0" rtlCol="0" anchor="t" anchorCtr="0">
            <a:spAutoFit/>
          </a:bodyPr>
          <a:lstStyle/>
          <a:p>
            <a:pPr>
              <a:spcBef>
                <a:spcPts val="1150"/>
              </a:spcBef>
            </a:pPr>
            <a:r>
              <a:rPr lang="en-US" sz="600" dirty="0" smtClean="0"/>
              <a:t>[1] </a:t>
            </a:r>
            <a:r>
              <a:rPr lang="it-IT" sz="600" dirty="0" smtClean="0"/>
              <a:t>B. </a:t>
            </a:r>
            <a:r>
              <a:rPr lang="it-IT" sz="600" dirty="0" err="1" smtClean="0"/>
              <a:t>Dudson</a:t>
            </a:r>
            <a:r>
              <a:rPr lang="it-IT" sz="600" dirty="0" smtClean="0"/>
              <a:t> et al, </a:t>
            </a:r>
            <a:r>
              <a:rPr lang="fr-FR" sz="600" dirty="0"/>
              <a:t>Computer </a:t>
            </a:r>
            <a:r>
              <a:rPr lang="fr-FR" sz="600" dirty="0" err="1"/>
              <a:t>Physics</a:t>
            </a:r>
            <a:r>
              <a:rPr lang="fr-FR" sz="600" dirty="0"/>
              <a:t> Communications 180 (2009), pp. </a:t>
            </a:r>
            <a:r>
              <a:rPr lang="fr-FR" sz="600" dirty="0" smtClean="0"/>
              <a:t>1467-1480</a:t>
            </a:r>
          </a:p>
          <a:p>
            <a:pPr>
              <a:spcBef>
                <a:spcPts val="1150"/>
              </a:spcBef>
            </a:pPr>
            <a:r>
              <a:rPr lang="fr-FR" sz="600" dirty="0" smtClean="0"/>
              <a:t>[2] P. </a:t>
            </a:r>
            <a:r>
              <a:rPr lang="fr-FR" sz="600" dirty="0" err="1" smtClean="0"/>
              <a:t>Huslage</a:t>
            </a:r>
            <a:r>
              <a:rPr lang="fr-FR" sz="600" dirty="0" smtClean="0"/>
              <a:t> </a:t>
            </a:r>
            <a:r>
              <a:rPr lang="fr-FR" sz="600" dirty="0"/>
              <a:t>et al 2024, Plasma Phys. Control. Fusion 66 015006</a:t>
            </a:r>
            <a:endParaRPr lang="it-IT" sz="600" dirty="0"/>
          </a:p>
          <a:p>
            <a:pPr>
              <a:spcBef>
                <a:spcPts val="1150"/>
              </a:spcBef>
            </a:pPr>
            <a:r>
              <a:rPr lang="it-IT" sz="600" dirty="0" smtClean="0"/>
              <a:t>[3] </a:t>
            </a:r>
            <a:r>
              <a:rPr lang="en-US" sz="600" dirty="0"/>
              <a:t>Shanahan B W, Hill P and </a:t>
            </a:r>
            <a:r>
              <a:rPr lang="en-US" sz="600" dirty="0" err="1"/>
              <a:t>Dudson</a:t>
            </a:r>
            <a:r>
              <a:rPr lang="en-US" sz="600" dirty="0"/>
              <a:t> B D 2016 J. </a:t>
            </a:r>
            <a:r>
              <a:rPr lang="en-US" sz="600" dirty="0" err="1"/>
              <a:t>Phys</a:t>
            </a:r>
            <a:r>
              <a:rPr lang="en-US" sz="600" dirty="0"/>
              <a:t>:.Conf. Series 775 012012</a:t>
            </a:r>
          </a:p>
        </p:txBody>
      </p:sp>
    </p:spTree>
    <p:extLst>
      <p:ext uri="{BB962C8B-B14F-4D97-AF65-F5344CB8AC3E}">
        <p14:creationId xmlns:p14="http://schemas.microsoft.com/office/powerpoint/2010/main" val="3250776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5"/>
          </p:nvPr>
        </p:nvSpPr>
        <p:spPr/>
        <p:txBody>
          <a:bodyPr/>
          <a:lstStyle/>
          <a:p>
            <a:r>
              <a:rPr lang="de-DE" smtClean="0"/>
              <a:t>Max-Planck-Institut für Plasmaphysik | Tobias Tork | PSI 2026</a:t>
            </a:r>
            <a:endParaRPr lang="de-DE" dirty="0"/>
          </a:p>
        </p:txBody>
      </p:sp>
      <p:sp>
        <p:nvSpPr>
          <p:cNvPr id="3" name="Foliennummernplatzhalter 2"/>
          <p:cNvSpPr>
            <a:spLocks noGrp="1"/>
          </p:cNvSpPr>
          <p:nvPr>
            <p:ph type="sldNum" sz="quarter" idx="16"/>
          </p:nvPr>
        </p:nvSpPr>
        <p:spPr/>
        <p:txBody>
          <a:bodyPr/>
          <a:lstStyle/>
          <a:p>
            <a:fld id="{ECE691D0-CC49-4FC7-9C4D-6112B0CB3A76}" type="slidenum">
              <a:rPr lang="de-DE" smtClean="0"/>
              <a:pPr/>
              <a:t>35</a:t>
            </a:fld>
            <a:endParaRPr lang="de-DE" dirty="0"/>
          </a:p>
        </p:txBody>
      </p:sp>
      <mc:AlternateContent xmlns:mc="http://schemas.openxmlformats.org/markup-compatibility/2006" xmlns:a14="http://schemas.microsoft.com/office/drawing/2010/main">
        <mc:Choice Requires="a14">
          <p:sp>
            <p:nvSpPr>
              <p:cNvPr id="4" name="Textplatzhalter 3"/>
              <p:cNvSpPr>
                <a:spLocks noGrp="1"/>
              </p:cNvSpPr>
              <p:nvPr>
                <p:ph type="body" sz="quarter" idx="17"/>
              </p:nvPr>
            </p:nvSpPr>
            <p:spPr>
              <a:xfrm>
                <a:off x="1" y="1113183"/>
                <a:ext cx="5327374" cy="5340005"/>
              </a:xfrm>
            </p:spPr>
            <p:txBody>
              <a:bodyPr>
                <a:norm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r>
                            <m:rPr>
                              <m:sty m:val="p"/>
                            </m:rPr>
                            <a:rPr lang="de-DE" sz="1200" b="0" i="0" smtClean="0">
                              <a:solidFill>
                                <a:srgbClr val="EF7C00"/>
                              </a:solidFill>
                              <a:latin typeface="Cambria Math" panose="02040503050406030204" pitchFamily="18" charset="0"/>
                            </a:rPr>
                            <m:t>n</m:t>
                          </m:r>
                          <m:sSub>
                            <m:sSubPr>
                              <m:ctrlPr>
                                <a:rPr lang="de-DE" sz="1200" b="0" i="1" smtClean="0">
                                  <a:solidFill>
                                    <a:srgbClr val="EF7C00"/>
                                  </a:solidFill>
                                  <a:latin typeface="Cambria Math" panose="02040503050406030204" pitchFamily="18" charset="0"/>
                                </a:rPr>
                              </m:ctrlPr>
                            </m:sSubPr>
                            <m:e>
                              <m:r>
                                <a:rPr lang="de-DE" sz="1200" b="1" i="0" smtClean="0">
                                  <a:solidFill>
                                    <a:srgbClr val="EF7C00"/>
                                  </a:solidFill>
                                  <a:latin typeface="Cambria Math" panose="02040503050406030204" pitchFamily="18" charset="0"/>
                                </a:rPr>
                                <m:t>𝐕</m:t>
                              </m:r>
                            </m:e>
                            <m:sub>
                              <m:r>
                                <m:rPr>
                                  <m:sty m:val="p"/>
                                </m:rPr>
                                <a:rPr lang="de-DE" sz="1200" b="0" i="0" smtClean="0">
                                  <a:solidFill>
                                    <a:srgbClr val="EF7C00"/>
                                  </a:solidFill>
                                  <a:latin typeface="Cambria Math" panose="02040503050406030204" pitchFamily="18" charset="0"/>
                                </a:rPr>
                                <m:t>E</m:t>
                              </m:r>
                              <m:r>
                                <a:rPr lang="de-DE" sz="1200" b="0" i="0" smtClean="0">
                                  <a:solidFill>
                                    <a:srgbClr val="EF7C00"/>
                                  </a:solidFill>
                                  <a:latin typeface="Cambria Math" panose="02040503050406030204" pitchFamily="18" charset="0"/>
                                </a:rPr>
                                <m:t>×</m:t>
                              </m:r>
                              <m:r>
                                <m:rPr>
                                  <m:sty m:val="p"/>
                                </m:rPr>
                                <a:rPr lang="de-DE" sz="1200" b="0" i="0" smtClean="0">
                                  <a:solidFill>
                                    <a:srgbClr val="EF7C00"/>
                                  </a:solidFill>
                                  <a:latin typeface="Cambria Math" panose="02040503050406030204" pitchFamily="18" charset="0"/>
                                </a:rPr>
                                <m:t>B</m:t>
                              </m:r>
                            </m:sub>
                          </m:sSub>
                          <m:r>
                            <a:rPr lang="de-DE" sz="1200" b="0" i="0" smtClean="0">
                              <a:latin typeface="Cambria Math" panose="02040503050406030204" pitchFamily="18" charset="0"/>
                            </a:rPr>
                            <m:t>+</m:t>
                          </m:r>
                          <m:r>
                            <m:rPr>
                              <m:sty m:val="p"/>
                            </m:rPr>
                            <a:rPr lang="de-DE" sz="1200" b="0" i="0" smtClean="0">
                              <a:solidFill>
                                <a:srgbClr val="005555"/>
                              </a:solidFill>
                              <a:latin typeface="Cambria Math" panose="02040503050406030204" pitchFamily="18" charset="0"/>
                            </a:rPr>
                            <m:t>n</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m:rPr>
                                  <m:sty m:val="p"/>
                                </m:rPr>
                                <a:rPr lang="de-DE" sz="1200" b="0" i="0" smtClean="0">
                                  <a:solidFill>
                                    <a:srgbClr val="005555"/>
                                  </a:solidFill>
                                  <a:latin typeface="Cambria Math" panose="02040503050406030204" pitchFamily="18" charset="0"/>
                                </a:rPr>
                                <m:t>mag</m:t>
                              </m:r>
                              <m:r>
                                <a:rPr lang="de-DE" sz="1200" b="0" i="0" smtClean="0">
                                  <a:solidFill>
                                    <a:srgbClr val="005555"/>
                                  </a:solidFill>
                                  <a:latin typeface="Cambria Math" panose="02040503050406030204" pitchFamily="18" charset="0"/>
                                </a:rPr>
                                <m:t>,</m:t>
                              </m:r>
                              <m:r>
                                <m:rPr>
                                  <m:sty m:val="p"/>
                                </m:rPr>
                                <a:rPr lang="de-DE" sz="1200" b="0" i="0" smtClean="0">
                                  <a:solidFill>
                                    <a:srgbClr val="005555"/>
                                  </a:solidFill>
                                  <a:latin typeface="Cambria Math" panose="02040503050406030204" pitchFamily="18" charset="0"/>
                                </a:rPr>
                                <m:t>e</m:t>
                              </m:r>
                            </m:sub>
                          </m:sSub>
                        </m:e>
                      </m:d>
                      <m:r>
                        <a:rPr lang="de-DE" sz="1200" b="0" i="0"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0" smtClean="0">
                              <a:solidFill>
                                <a:srgbClr val="C6D325"/>
                              </a:solidFill>
                              <a:latin typeface="Cambria Math" panose="02040503050406030204" pitchFamily="18" charset="0"/>
                            </a:rPr>
                            <m:t>∥</m:t>
                          </m:r>
                        </m:sub>
                      </m:sSub>
                      <m:d>
                        <m:dPr>
                          <m:ctrlPr>
                            <a:rPr lang="de-DE" sz="1200" b="0" i="1" smtClean="0">
                              <a:solidFill>
                                <a:srgbClr val="C6D325"/>
                              </a:solidFill>
                              <a:latin typeface="Cambria Math" panose="02040503050406030204" pitchFamily="18" charset="0"/>
                            </a:rPr>
                          </m:ctrlPr>
                        </m:dPr>
                        <m:e>
                          <m:r>
                            <m:rPr>
                              <m:sty m:val="p"/>
                            </m:rPr>
                            <a:rPr lang="de-DE" sz="1200" b="0" i="0" smtClean="0">
                              <a:solidFill>
                                <a:srgbClr val="C6D325"/>
                              </a:solidFill>
                              <a:latin typeface="Cambria Math" panose="02040503050406030204" pitchFamily="18" charset="0"/>
                            </a:rPr>
                            <m:t>n</m:t>
                          </m:r>
                          <m:sSub>
                            <m:sSubPr>
                              <m:ctrlPr>
                                <a:rPr lang="de-DE" sz="1200" b="0" i="1" smtClean="0">
                                  <a:solidFill>
                                    <a:srgbClr val="C6D325"/>
                                  </a:solidFill>
                                  <a:latin typeface="Cambria Math" panose="02040503050406030204" pitchFamily="18" charset="0"/>
                                </a:rPr>
                              </m:ctrlPr>
                            </m:sSubPr>
                            <m:e>
                              <m:r>
                                <m:rPr>
                                  <m:sty m:val="p"/>
                                </m:rPr>
                                <a:rPr lang="de-DE" sz="1200" b="0" i="0" smtClean="0">
                                  <a:solidFill>
                                    <a:srgbClr val="C6D325"/>
                                  </a:solidFill>
                                  <a:latin typeface="Cambria Math" panose="02040503050406030204" pitchFamily="18" charset="0"/>
                                </a:rPr>
                                <m:t>V</m:t>
                              </m:r>
                            </m:e>
                            <m:sub>
                              <m:r>
                                <a:rPr lang="de-DE" sz="1200" b="0" i="0" smtClean="0">
                                  <a:solidFill>
                                    <a:srgbClr val="C6D325"/>
                                  </a:solidFill>
                                  <a:latin typeface="Cambria Math" panose="02040503050406030204" pitchFamily="18" charset="0"/>
                                </a:rPr>
                                <m:t>∥,</m:t>
                              </m:r>
                              <m:r>
                                <m:rPr>
                                  <m:sty m:val="p"/>
                                </m:rPr>
                                <a:rPr lang="de-DE" sz="1200" b="0" i="0" smtClean="0">
                                  <a:solidFill>
                                    <a:srgbClr val="C6D325"/>
                                  </a:solidFill>
                                  <a:latin typeface="Cambria Math" panose="02040503050406030204" pitchFamily="18" charset="0"/>
                                </a:rPr>
                                <m:t>e</m:t>
                              </m:r>
                            </m:sub>
                          </m:sSub>
                        </m:e>
                      </m:d>
                      <m:r>
                        <a:rPr lang="de-DE" sz="1200" b="0" i="0"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m:rPr>
                                  <m:sty m:val="p"/>
                                </m:rPr>
                                <a:rPr lang="de-DE" sz="1200" b="0" i="0" smtClean="0">
                                  <a:solidFill>
                                    <a:srgbClr val="00B050"/>
                                  </a:solidFill>
                                  <a:latin typeface="Cambria Math" panose="02040503050406030204" pitchFamily="18" charset="0"/>
                                </a:rPr>
                                <m:t>D</m:t>
                              </m:r>
                            </m:e>
                            <m:sub>
                              <m:r>
                                <m:rPr>
                                  <m:sty m:val="p"/>
                                </m:rPr>
                                <a:rPr lang="de-DE" sz="1200" b="0" i="0" smtClean="0">
                                  <a:solidFill>
                                    <a:srgbClr val="00B050"/>
                                  </a:solidFill>
                                  <a:latin typeface="Cambria Math" panose="02040503050406030204" pitchFamily="18" charset="0"/>
                                </a:rPr>
                                <m:t>A</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0" smtClean="0">
                                  <a:solidFill>
                                    <a:srgbClr val="00B050"/>
                                  </a:solidFill>
                                  <a:latin typeface="Cambria Math" panose="02040503050406030204" pitchFamily="18" charset="0"/>
                                </a:rPr>
                                <m:t>⊥</m:t>
                              </m:r>
                            </m:sub>
                          </m:sSub>
                          <m:r>
                            <m:rPr>
                              <m:sty m:val="p"/>
                            </m:rPr>
                            <a:rPr lang="de-DE" sz="1200" b="0" i="0" smtClean="0">
                              <a:solidFill>
                                <a:srgbClr val="00B050"/>
                              </a:solidFill>
                              <a:latin typeface="Cambria Math" panose="02040503050406030204" pitchFamily="18" charset="0"/>
                            </a:rPr>
                            <m:t>n</m:t>
                          </m:r>
                        </m:e>
                      </m:d>
                      <m:r>
                        <a:rPr lang="de-DE" sz="1200" b="0" i="0"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m:rPr>
                              <m:sty m:val="p"/>
                            </m:rPr>
                            <a:rPr lang="de-DE" sz="1200" b="0" i="0" smtClean="0">
                              <a:solidFill>
                                <a:srgbClr val="7030A0"/>
                              </a:solidFill>
                              <a:latin typeface="Cambria Math" panose="02040503050406030204" pitchFamily="18" charset="0"/>
                            </a:rPr>
                            <m:t>S</m:t>
                          </m:r>
                        </m:e>
                        <m:sub>
                          <m:r>
                            <m:rPr>
                              <m:sty m:val="p"/>
                            </m:rPr>
                            <a:rPr lang="de-DE" sz="1200" b="0" i="0" smtClean="0">
                              <a:solidFill>
                                <a:srgbClr val="7030A0"/>
                              </a:solidFill>
                              <a:latin typeface="Cambria Math" panose="02040503050406030204" pitchFamily="18" charset="0"/>
                            </a:rPr>
                            <m:t>n</m:t>
                          </m:r>
                        </m:sub>
                      </m:sSub>
                    </m:oMath>
                  </m:oMathPara>
                </a14:m>
                <a:endParaRPr lang="en-US" sz="1200" dirty="0" smtClean="0"/>
              </a:p>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r>
                            <a:rPr lang="de-DE" sz="1200" b="0" i="0" smtClean="0">
                              <a:latin typeface="Cambria Math" panose="02040503050406030204" pitchFamily="18" charset="0"/>
                            </a:rPr>
                            <m:t>(</m:t>
                          </m:r>
                          <m:sSub>
                            <m:sSubPr>
                              <m:ctrlPr>
                                <a:rPr lang="de-DE" sz="1200" b="0" i="1" smtClean="0">
                                  <a:latin typeface="Cambria Math" panose="02040503050406030204" pitchFamily="18" charset="0"/>
                                </a:rPr>
                              </m:ctrlPr>
                            </m:sSubPr>
                            <m:e>
                              <m:r>
                                <m:rPr>
                                  <m:sty m:val="p"/>
                                </m:rPr>
                                <a:rPr lang="de-DE" sz="1200" b="0" i="0" smtClean="0">
                                  <a:latin typeface="Cambria Math" panose="02040503050406030204" pitchFamily="18" charset="0"/>
                                </a:rPr>
                                <m:t>V</m:t>
                              </m:r>
                            </m:e>
                            <m:sub>
                              <m:r>
                                <a:rPr lang="de-DE" sz="1200" b="0" i="0" smtClean="0">
                                  <a:latin typeface="Cambria Math" panose="02040503050406030204" pitchFamily="18" charset="0"/>
                                </a:rPr>
                                <m:t>∥,</m:t>
                              </m:r>
                              <m:r>
                                <m:rPr>
                                  <m:sty m:val="p"/>
                                </m:rPr>
                                <a:rPr lang="de-DE" sz="1200" b="0" i="0" smtClean="0">
                                  <a:latin typeface="Cambria Math" panose="02040503050406030204" pitchFamily="18" charset="0"/>
                                </a:rPr>
                                <m:t>i</m:t>
                              </m:r>
                            </m:sub>
                          </m:sSub>
                          <m:r>
                            <a:rPr lang="de-DE" sz="1200" b="0" i="0" smtClean="0">
                              <a:latin typeface="Cambria Math" panose="02040503050406030204" pitchFamily="18" charset="0"/>
                            </a:rPr>
                            <m:t>)</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r>
                            <m:rPr>
                              <m:sty m:val="p"/>
                            </m:rPr>
                            <a:rPr lang="de-DE" sz="1200" b="0" i="0" smtClean="0">
                              <a:latin typeface="Cambria Math" panose="02040503050406030204" pitchFamily="18" charset="0"/>
                            </a:rPr>
                            <m:t>n</m:t>
                          </m:r>
                          <m:sSub>
                            <m:sSubPr>
                              <m:ctrlPr>
                                <a:rPr lang="de-DE" sz="1200" i="1">
                                  <a:latin typeface="Cambria Math" panose="02040503050406030204" pitchFamily="18" charset="0"/>
                                </a:rPr>
                              </m:ctrlPr>
                            </m:sSubPr>
                            <m:e>
                              <m:r>
                                <a:rPr lang="de-DE" sz="1200" b="1">
                                  <a:latin typeface="Cambria Math" panose="02040503050406030204" pitchFamily="18" charset="0"/>
                                </a:rPr>
                                <m:t>𝐕</m:t>
                              </m:r>
                            </m:e>
                            <m:sub>
                              <m:r>
                                <a:rPr lang="de-DE" sz="1200">
                                  <a:latin typeface="Cambria Math" panose="02040503050406030204" pitchFamily="18" charset="0"/>
                                </a:rPr>
                                <m:t>∥,</m:t>
                              </m:r>
                              <m:r>
                                <m:rPr>
                                  <m:sty m:val="p"/>
                                </m:rPr>
                                <a:rPr lang="de-DE" sz="1200">
                                  <a:latin typeface="Cambria Math" panose="02040503050406030204" pitchFamily="18" charset="0"/>
                                </a:rPr>
                                <m:t>i</m:t>
                              </m:r>
                            </m:sub>
                          </m:sSub>
                          <m:d>
                            <m:dPr>
                              <m:ctrlPr>
                                <a:rPr lang="de-DE" sz="1200" b="0" i="1" smtClean="0">
                                  <a:latin typeface="Cambria Math" panose="02040503050406030204" pitchFamily="18" charset="0"/>
                                </a:rPr>
                              </m:ctrlPr>
                            </m:dPr>
                            <m:e>
                              <m:sSub>
                                <m:sSubPr>
                                  <m:ctrlPr>
                                    <a:rPr lang="de-DE" sz="1200" b="0" i="1" smtClean="0">
                                      <a:solidFill>
                                        <a:srgbClr val="EF7C00"/>
                                      </a:solidFill>
                                      <a:latin typeface="Cambria Math" panose="02040503050406030204" pitchFamily="18" charset="0"/>
                                    </a:rPr>
                                  </m:ctrlPr>
                                </m:sSubPr>
                                <m:e>
                                  <m:r>
                                    <m:rPr>
                                      <m:sty m:val="p"/>
                                    </m:rPr>
                                    <a:rPr lang="de-DE" sz="1200" b="0" i="0" smtClean="0">
                                      <a:solidFill>
                                        <a:srgbClr val="EF7C00"/>
                                      </a:solidFill>
                                      <a:latin typeface="Cambria Math" panose="02040503050406030204" pitchFamily="18" charset="0"/>
                                    </a:rPr>
                                    <m:t>V</m:t>
                                  </m:r>
                                </m:e>
                                <m:sub>
                                  <m:r>
                                    <m:rPr>
                                      <m:sty m:val="p"/>
                                    </m:rPr>
                                    <a:rPr lang="de-DE" sz="1200" b="0" i="0" smtClean="0">
                                      <a:solidFill>
                                        <a:srgbClr val="EF7C00"/>
                                      </a:solidFill>
                                      <a:latin typeface="Cambria Math" panose="02040503050406030204" pitchFamily="18" charset="0"/>
                                    </a:rPr>
                                    <m:t>E</m:t>
                                  </m:r>
                                  <m:r>
                                    <a:rPr lang="de-DE" sz="1200" b="0" i="1" smtClean="0">
                                      <a:solidFill>
                                        <a:srgbClr val="EF7C00"/>
                                      </a:solidFill>
                                      <a:latin typeface="Cambria Math" panose="02040503050406030204" pitchFamily="18" charset="0"/>
                                    </a:rPr>
                                    <m:t>×</m:t>
                                  </m:r>
                                  <m:r>
                                    <a:rPr lang="de-DE" sz="1200" b="0" i="1" smtClean="0">
                                      <a:solidFill>
                                        <a:srgbClr val="EF7C00"/>
                                      </a:solidFill>
                                      <a:latin typeface="Cambria Math" panose="02040503050406030204" pitchFamily="18" charset="0"/>
                                    </a:rPr>
                                    <m:t>𝐵</m:t>
                                  </m:r>
                                </m:sub>
                              </m:sSub>
                              <m:r>
                                <a:rPr lang="de-DE" sz="1200" b="0" i="0" smtClean="0">
                                  <a:latin typeface="Cambria Math" panose="02040503050406030204" pitchFamily="18" charset="0"/>
                                </a:rPr>
                                <m:t>+</m:t>
                              </m:r>
                              <m:sSub>
                                <m:sSubPr>
                                  <m:ctrlPr>
                                    <a:rPr lang="de-DE" sz="1200" i="1" smtClean="0">
                                      <a:solidFill>
                                        <a:srgbClr val="C6D325"/>
                                      </a:solidFill>
                                      <a:latin typeface="Cambria Math" panose="02040503050406030204" pitchFamily="18" charset="0"/>
                                    </a:rPr>
                                  </m:ctrlPr>
                                </m:sSubPr>
                                <m:e>
                                  <m:r>
                                    <a:rPr lang="de-DE" sz="1200" b="1">
                                      <a:solidFill>
                                        <a:srgbClr val="C6D325"/>
                                      </a:solidFill>
                                      <a:latin typeface="Cambria Math" panose="02040503050406030204" pitchFamily="18" charset="0"/>
                                    </a:rPr>
                                    <m:t>𝐛</m:t>
                                  </m:r>
                                  <m:r>
                                    <m:rPr>
                                      <m:sty m:val="p"/>
                                    </m:rPr>
                                    <a:rPr lang="de-DE" sz="1200" b="0" i="1">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i</m:t>
                                  </m:r>
                                </m:sub>
                              </m:sSub>
                              <m:r>
                                <a:rPr lang="de-DE" sz="1200" b="0" i="1" smtClean="0">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a:rPr lang="de-DE" sz="1200" b="0" i="1" smtClean="0">
                                      <a:solidFill>
                                        <a:srgbClr val="005555"/>
                                      </a:solidFill>
                                      <a:latin typeface="Cambria Math" panose="02040503050406030204" pitchFamily="18" charset="0"/>
                                    </a:rPr>
                                    <m:t>𝑚𝑎𝑔</m:t>
                                  </m:r>
                                  <m:r>
                                    <a:rPr lang="de-DE" sz="1200" b="0" i="1"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e>
                      </m:d>
                      <m:r>
                        <a:rPr lang="de-DE" sz="1200" b="0" i="0"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d>
                        <m:dPr>
                          <m:ctrlPr>
                            <a:rPr lang="de-DE" sz="1200" b="0" i="1" smtClean="0">
                              <a:solidFill>
                                <a:srgbClr val="FF53DA"/>
                              </a:solidFill>
                              <a:latin typeface="Cambria Math" panose="02040503050406030204" pitchFamily="18" charset="0"/>
                            </a:rPr>
                          </m:ctrlPr>
                        </m:dPr>
                        <m:e>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solidFill>
                                <a:srgbClr val="FF53DA"/>
                              </a:solidFill>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𝑖</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𝑛</m:t>
                          </m:r>
                        </m:sub>
                      </m:sSub>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r>
                        <a:rPr lang="de-DE" sz="1200" b="0" i="1" smtClean="0">
                          <a:solidFill>
                            <a:srgbClr val="00B050"/>
                          </a:solidFill>
                          <a:latin typeface="Cambria Math" panose="02040503050406030204" pitchFamily="18" charset="0"/>
                        </a:rPr>
                        <m:t>)</m:t>
                      </m:r>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𝑒</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b="0" i="1" smtClean="0">
                                  <a:solidFill>
                                    <a:srgbClr val="EF7C00"/>
                                  </a:solidFill>
                                  <a:latin typeface="Cambria Math" panose="02040503050406030204" pitchFamily="18" charset="0"/>
                                </a:rPr>
                              </m:ctrlPr>
                            </m:fPr>
                            <m:num>
                              <m:r>
                                <a:rPr lang="de-DE" sz="1200" b="0" i="1" smtClean="0">
                                  <a:solidFill>
                                    <a:srgbClr val="EF7C00"/>
                                  </a:solidFill>
                                  <a:latin typeface="Cambria Math" panose="02040503050406030204" pitchFamily="18" charset="0"/>
                                </a:rPr>
                                <m:t>3</m:t>
                              </m:r>
                            </m:num>
                            <m:den>
                              <m:r>
                                <a:rPr lang="de-DE" sz="1200" b="0" i="1" smtClean="0">
                                  <a:solidFill>
                                    <a:srgbClr val="EF7C00"/>
                                  </a:solidFill>
                                  <a:latin typeface="Cambria Math" panose="02040503050406030204" pitchFamily="18" charset="0"/>
                                </a:rPr>
                                <m:t>2</m:t>
                              </m:r>
                            </m:den>
                          </m:f>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0" i="1" smtClean="0">
                                  <a:solidFill>
                                    <a:srgbClr val="005555"/>
                                  </a:solidFill>
                                  <a:latin typeface="Cambria Math" panose="02040503050406030204" pitchFamily="18" charset="0"/>
                                </a:rPr>
                                <m:t>5</m:t>
                              </m:r>
                            </m:num>
                            <m:den>
                              <m:r>
                                <a:rPr lang="de-DE" sz="1200" b="0" i="1" smtClean="0">
                                  <a:solidFill>
                                    <a:srgbClr val="005555"/>
                                  </a:solidFill>
                                  <a:latin typeface="Cambria Math" panose="02040503050406030204" pitchFamily="18" charset="0"/>
                                </a:rPr>
                                <m:t>2</m:t>
                              </m:r>
                            </m:den>
                          </m:f>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m:rPr>
                                  <m:sty m:val="p"/>
                                </m:rPr>
                                <a:rPr lang="de-DE" sz="1200">
                                  <a:solidFill>
                                    <a:srgbClr val="005555"/>
                                  </a:solidFill>
                                  <a:latin typeface="Cambria Math" panose="02040503050406030204" pitchFamily="18" charset="0"/>
                                </a:rPr>
                                <m:t>e</m:t>
                              </m:r>
                            </m:sub>
                          </m:sSub>
                        </m:e>
                      </m:d>
                      <m:r>
                        <a:rPr lang="de-DE" sz="1200" b="0" i="1" smtClean="0">
                          <a:latin typeface="Cambria Math" panose="02040503050406030204" pitchFamily="18" charset="0"/>
                        </a:rPr>
                        <m:t>−</m:t>
                      </m:r>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r>
                        <a:rPr lang="de-DE" sz="1200" b="0" i="0" smtClean="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r>
                        <a:rPr lang="de-DE" sz="1200" b="0" i="0" smtClean="0">
                          <a:solidFill>
                            <a:srgbClr val="C6D325"/>
                          </a:solidFill>
                          <a:latin typeface="Cambria Math" panose="02040503050406030204" pitchFamily="18" charset="0"/>
                        </a:rPr>
                        <m:t>𝛻</m:t>
                      </m:r>
                      <m:d>
                        <m:dPr>
                          <m:ctrlPr>
                            <a:rPr lang="de-DE" sz="1200" b="0" i="1" smtClean="0">
                              <a:solidFill>
                                <a:srgbClr val="C6D325"/>
                              </a:solidFill>
                              <a:latin typeface="Cambria Math" panose="02040503050406030204" pitchFamily="18" charset="0"/>
                            </a:rPr>
                          </m:ctrlPr>
                        </m:dPr>
                        <m:e>
                          <m:f>
                            <m:fPr>
                              <m:ctrlPr>
                                <a:rPr lang="de-DE" sz="1200" b="0" i="1" smtClean="0">
                                  <a:solidFill>
                                    <a:srgbClr val="C6D325"/>
                                  </a:solidFill>
                                  <a:latin typeface="Cambria Math" panose="02040503050406030204" pitchFamily="18" charset="0"/>
                                </a:rPr>
                              </m:ctrlPr>
                            </m:fPr>
                            <m:num>
                              <m:r>
                                <a:rPr lang="de-DE" sz="1200" b="0" i="1" smtClean="0">
                                  <a:solidFill>
                                    <a:srgbClr val="C6D325"/>
                                  </a:solidFill>
                                  <a:latin typeface="Cambria Math" panose="02040503050406030204" pitchFamily="18" charset="0"/>
                                </a:rPr>
                                <m:t>3</m:t>
                              </m:r>
                            </m:num>
                            <m:den>
                              <m:r>
                                <a:rPr lang="de-DE" sz="1200" b="0" i="1" smtClean="0">
                                  <a:solidFill>
                                    <a:srgbClr val="C6D325"/>
                                  </a:solidFill>
                                  <a:latin typeface="Cambria Math" panose="02040503050406030204" pitchFamily="18" charset="0"/>
                                </a:rPr>
                                <m:t>2</m:t>
                              </m:r>
                            </m:den>
                          </m:f>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r>
                            <a:rPr lang="de-DE" sz="1200" b="1" i="1" smtClean="0">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𝑒</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𝑒</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d>
                        <m:dPr>
                          <m:ctrlPr>
                            <a:rPr lang="de-DE" sz="1200" b="0" i="1" smtClean="0">
                              <a:solidFill>
                                <a:srgbClr val="00B1EA"/>
                              </a:solidFill>
                              <a:latin typeface="Cambria Math" panose="02040503050406030204" pitchFamily="18" charset="0"/>
                            </a:rPr>
                          </m:ctrlPr>
                        </m:dPr>
                        <m:e>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b="0" i="1" smtClean="0">
                              <a:solidFill>
                                <a:srgbClr val="00B1EA"/>
                              </a:solidFill>
                              <a:latin typeface="Cambria Math" panose="02040503050406030204" pitchFamily="18" charset="0"/>
                            </a:rPr>
                            <m:t>𝜈</m:t>
                          </m:r>
                        </m:num>
                        <m:den>
                          <m:r>
                            <a:rPr lang="de-DE" sz="1200" b="0" i="1" smtClean="0">
                              <a:solidFill>
                                <a:srgbClr val="00B1EA"/>
                              </a:solidFill>
                              <a:latin typeface="Cambria Math" panose="02040503050406030204" pitchFamily="18" charset="0"/>
                            </a:rPr>
                            <m:t>𝑛</m:t>
                          </m:r>
                        </m:den>
                      </m:f>
                      <m:sSubSup>
                        <m:sSubSupPr>
                          <m:ctrlPr>
                            <a:rPr lang="de-DE" sz="1200" b="0" i="1" smtClean="0">
                              <a:solidFill>
                                <a:srgbClr val="00B1EA"/>
                              </a:solidFill>
                              <a:latin typeface="Cambria Math" panose="02040503050406030204" pitchFamily="18" charset="0"/>
                            </a:rPr>
                          </m:ctrlPr>
                        </m:sSubSup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up>
                          <m:r>
                            <a:rPr lang="de-DE" sz="1200" b="0" i="1" smtClean="0">
                              <a:solidFill>
                                <a:srgbClr val="00B1EA"/>
                              </a:solidFill>
                              <a:latin typeface="Cambria Math" panose="02040503050406030204" pitchFamily="18" charset="0"/>
                            </a:rPr>
                            <m:t>2</m:t>
                          </m:r>
                        </m:sup>
                      </m:sSubSup>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𝑛</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𝜒</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r>
                            <a:rPr lang="de-DE" sz="1200" b="0" i="1" smtClean="0">
                              <a:solidFill>
                                <a:srgbClr val="00B050"/>
                              </a:solidFill>
                              <a:latin typeface="Cambria Math" panose="02040503050406030204" pitchFamily="18" charset="0"/>
                            </a:rPr>
                            <m:t> </m:t>
                          </m:r>
                        </m:e>
                      </m:d>
                      <m:r>
                        <a:rPr lang="de-DE" sz="1200" b="0" i="1"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a:rPr lang="de-DE" sz="1200" b="0" i="1" smtClean="0">
                              <a:solidFill>
                                <a:srgbClr val="7030A0"/>
                              </a:solidFill>
                              <a:latin typeface="Cambria Math" panose="02040503050406030204" pitchFamily="18" charset="0"/>
                            </a:rPr>
                            <m:t>𝑆</m:t>
                          </m:r>
                        </m:e>
                        <m:sub>
                          <m:r>
                            <a:rPr lang="de-DE" sz="1200" b="0" i="1" smtClean="0">
                              <a:solidFill>
                                <a:srgbClr val="7030A0"/>
                              </a:solidFill>
                              <a:latin typeface="Cambria Math" panose="02040503050406030204" pitchFamily="18" charset="0"/>
                            </a:rPr>
                            <m:t>𝑝𝑒</m:t>
                          </m:r>
                        </m:sub>
                      </m:sSub>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i="1" smtClean="0">
                                  <a:solidFill>
                                    <a:srgbClr val="EF7C00"/>
                                  </a:solidFill>
                                  <a:latin typeface="Cambria Math" panose="02040503050406030204" pitchFamily="18" charset="0"/>
                                </a:rPr>
                              </m:ctrlPr>
                            </m:fPr>
                            <m:num>
                              <m:r>
                                <a:rPr lang="de-DE" sz="1200" i="1">
                                  <a:solidFill>
                                    <a:srgbClr val="EF7C00"/>
                                  </a:solidFill>
                                  <a:latin typeface="Cambria Math" panose="02040503050406030204" pitchFamily="18" charset="0"/>
                                </a:rPr>
                                <m:t>3</m:t>
                              </m:r>
                            </m:num>
                            <m:den>
                              <m:r>
                                <a:rPr lang="de-DE" sz="1200" i="1">
                                  <a:solidFill>
                                    <a:srgbClr val="EF7C00"/>
                                  </a:solidFill>
                                  <a:latin typeface="Cambria Math" panose="02040503050406030204" pitchFamily="18" charset="0"/>
                                </a:rPr>
                                <m:t>2</m:t>
                              </m:r>
                            </m:den>
                          </m:f>
                          <m:sSub>
                            <m:sSubPr>
                              <m:ctrlPr>
                                <a:rPr lang="de-DE" sz="1200" i="1">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f>
                            <m:fPr>
                              <m:ctrlPr>
                                <a:rPr lang="de-DE" sz="1200" i="1" smtClean="0">
                                  <a:solidFill>
                                    <a:srgbClr val="005555"/>
                                  </a:solidFill>
                                  <a:latin typeface="Cambria Math" panose="02040503050406030204" pitchFamily="18" charset="0"/>
                                </a:rPr>
                              </m:ctrlPr>
                            </m:fPr>
                            <m:num>
                              <m:r>
                                <a:rPr lang="de-DE" sz="1200" i="1">
                                  <a:solidFill>
                                    <a:srgbClr val="005555"/>
                                  </a:solidFill>
                                  <a:latin typeface="Cambria Math" panose="02040503050406030204" pitchFamily="18" charset="0"/>
                                </a:rPr>
                                <m:t>5</m:t>
                              </m:r>
                            </m:num>
                            <m:den>
                              <m:r>
                                <a:rPr lang="de-DE" sz="1200" i="1">
                                  <a:solidFill>
                                    <a:srgbClr val="005555"/>
                                  </a:solidFill>
                                  <a:latin typeface="Cambria Math" panose="02040503050406030204" pitchFamily="18" charset="0"/>
                                </a:rPr>
                                <m:t>2</m:t>
                              </m:r>
                            </m:den>
                          </m:f>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r>
                        <a:rPr lang="de-DE" sz="1200" b="0" i="1" smtClean="0">
                          <a:latin typeface="Cambria Math" panose="02040503050406030204" pitchFamily="18" charset="0"/>
                        </a:rPr>
                        <m:t>−</m:t>
                      </m:r>
                      <m:sSub>
                        <m:sSubPr>
                          <m:ctrlPr>
                            <a:rPr lang="de-DE" sz="1200" i="1" smtClean="0">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r>
                        <a:rPr lang="de-DE" sz="120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r>
                        <a:rPr lang="de-DE" sz="1200" smtClean="0">
                          <a:solidFill>
                            <a:srgbClr val="C6D325"/>
                          </a:solidFill>
                          <a:latin typeface="Cambria Math" panose="02040503050406030204" pitchFamily="18" charset="0"/>
                        </a:rPr>
                        <m:t>𝛻</m:t>
                      </m:r>
                      <m:d>
                        <m:dPr>
                          <m:ctrlPr>
                            <a:rPr lang="de-DE" sz="1200" i="1">
                              <a:solidFill>
                                <a:srgbClr val="C6D325"/>
                              </a:solidFill>
                              <a:latin typeface="Cambria Math" panose="02040503050406030204" pitchFamily="18" charset="0"/>
                            </a:rPr>
                          </m:ctrlPr>
                        </m:dPr>
                        <m:e>
                          <m:f>
                            <m:fPr>
                              <m:ctrlPr>
                                <a:rPr lang="de-DE" sz="1200" i="1">
                                  <a:solidFill>
                                    <a:srgbClr val="C6D325"/>
                                  </a:solidFill>
                                  <a:latin typeface="Cambria Math" panose="02040503050406030204" pitchFamily="18" charset="0"/>
                                </a:rPr>
                              </m:ctrlPr>
                            </m:fPr>
                            <m:num>
                              <m:r>
                                <a:rPr lang="de-DE" sz="1200" i="1">
                                  <a:solidFill>
                                    <a:srgbClr val="C6D325"/>
                                  </a:solidFill>
                                  <a:latin typeface="Cambria Math" panose="02040503050406030204" pitchFamily="18" charset="0"/>
                                </a:rPr>
                                <m:t>3</m:t>
                              </m:r>
                            </m:num>
                            <m:den>
                              <m:r>
                                <a:rPr lang="de-DE" sz="1200" i="1">
                                  <a:solidFill>
                                    <a:srgbClr val="C6D325"/>
                                  </a:solidFill>
                                  <a:latin typeface="Cambria Math" panose="02040503050406030204" pitchFamily="18" charset="0"/>
                                </a:rPr>
                                <m:t>2</m:t>
                              </m:r>
                            </m:den>
                          </m:f>
                          <m:sSub>
                            <m:sSubPr>
                              <m:ctrlPr>
                                <a:rPr lang="de-DE" sz="1200" i="1">
                                  <a:solidFill>
                                    <a:srgbClr val="C6D325"/>
                                  </a:solidFill>
                                  <a:latin typeface="Cambria Math" panose="02040503050406030204" pitchFamily="18" charset="0"/>
                                </a:rPr>
                              </m:ctrlPr>
                            </m:sSubPr>
                            <m:e>
                              <m:r>
                                <a:rPr lang="de-DE" sz="1200" i="1">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r>
                            <a:rPr lang="de-DE" sz="1200" b="1" i="1">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e>
                      </m:d>
                    </m:oMath>
                  </m:oMathPara>
                </a14:m>
                <a:endParaRPr lang="de-DE" sz="12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𝑉</m:t>
                          </m:r>
                        </m:e>
                        <m:sub>
                          <m:r>
                            <a:rPr lang="de-DE" sz="1200" b="0" i="1" smtClean="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𝑖</m:t>
                              </m:r>
                            </m:sub>
                          </m:sSub>
                          <m:r>
                            <a:rPr lang="de-DE" sz="1200" b="0" i="1" smtClean="0">
                              <a:solidFill>
                                <a:srgbClr val="C00000"/>
                              </a:solidFill>
                              <a:latin typeface="Cambria Math" panose="02040503050406030204" pitchFamily="18" charset="0"/>
                            </a:rPr>
                            <m:t> </m:t>
                          </m:r>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𝑖</m:t>
                              </m:r>
                            </m:sub>
                          </m:sSub>
                        </m:e>
                      </m:d>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𝑝</m:t>
                          </m:r>
                        </m:e>
                        <m:sub>
                          <m:r>
                            <a:rPr lang="de-DE" sz="1200" b="0" i="1" smtClean="0">
                              <a:solidFill>
                                <a:srgbClr val="00B1EA"/>
                              </a:solidFill>
                              <a:latin typeface="Cambria Math" panose="02040503050406030204" pitchFamily="18" charset="0"/>
                            </a:rPr>
                            <m:t>𝑖</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num>
                        <m:den>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𝑛</m:t>
                              </m:r>
                            </m:e>
                            <m:sub>
                              <m:r>
                                <a:rPr lang="de-DE" sz="1200" b="0" i="1" smtClean="0">
                                  <a:solidFill>
                                    <a:srgbClr val="005555"/>
                                  </a:solidFill>
                                  <a:latin typeface="Cambria Math" panose="02040503050406030204" pitchFamily="18" charset="0"/>
                                </a:rPr>
                                <m:t>0</m:t>
                              </m:r>
                            </m:sub>
                          </m:sSub>
                        </m:den>
                      </m:f>
                      <m:r>
                        <a:rPr lang="de-DE" sz="1200" b="0" i="0" smtClean="0">
                          <a:solidFill>
                            <a:srgbClr val="005555"/>
                          </a:solidFill>
                          <a:latin typeface="Cambria Math" panose="02040503050406030204" pitchFamily="18" charset="0"/>
                        </a:rPr>
                        <m:t>𝛻</m:t>
                      </m:r>
                      <m:d>
                        <m:dPr>
                          <m:begChr m:val="["/>
                          <m:endChr m:val="]"/>
                          <m:ctrlPr>
                            <a:rPr lang="de-DE" sz="1200" b="0" i="1" smtClean="0">
                              <a:solidFill>
                                <a:srgbClr val="005555"/>
                              </a:solidFill>
                              <a:latin typeface="Cambria Math" panose="02040503050406030204" pitchFamily="18" charset="0"/>
                            </a:rPr>
                          </m:ctrlPr>
                        </m:dPr>
                        <m:e>
                          <m:d>
                            <m:dPr>
                              <m:ctrlPr>
                                <a:rPr lang="de-DE" sz="1200" b="0" i="1" smtClean="0">
                                  <a:solidFill>
                                    <a:srgbClr val="005555"/>
                                  </a:solidFill>
                                  <a:latin typeface="Cambria Math" panose="02040503050406030204" pitchFamily="18" charset="0"/>
                                </a:rPr>
                              </m:ctrlPr>
                            </m:dPr>
                            <m:e>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r>
                                <a:rPr lang="de-DE" sz="1200" b="0" i="1" smtClean="0">
                                  <a:solidFill>
                                    <a:srgbClr val="005555"/>
                                  </a:solidFill>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e>
                          </m:d>
                          <m:r>
                            <a:rPr lang="de-DE" sz="1200" b="0" i="0"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1" i="1" smtClean="0">
                                  <a:solidFill>
                                    <a:srgbClr val="005555"/>
                                  </a:solidFill>
                                  <a:latin typeface="Cambria Math" panose="02040503050406030204" pitchFamily="18" charset="0"/>
                                </a:rPr>
                                <m:t>𝒃</m:t>
                              </m:r>
                            </m:num>
                            <m:den>
                              <m:r>
                                <a:rPr lang="de-DE" sz="1200" b="0" i="1" smtClean="0">
                                  <a:solidFill>
                                    <a:srgbClr val="005555"/>
                                  </a:solidFill>
                                  <a:latin typeface="Cambria Math" panose="02040503050406030204" pitchFamily="18" charset="0"/>
                                </a:rPr>
                                <m:t>𝐵</m:t>
                              </m:r>
                            </m:den>
                          </m:f>
                        </m:e>
                      </m:d>
                    </m:oMath>
                  </m:oMathPara>
                </a14:m>
                <a:endParaRPr lang="de-DE" sz="1200" b="0" dirty="0" smtClean="0"/>
              </a:p>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m:t>
                      </m:r>
                      <m:r>
                        <a:rPr lang="de-DE" sz="1200" smtClean="0">
                          <a:solidFill>
                            <a:srgbClr val="00B050"/>
                          </a:solidFill>
                          <a:latin typeface="Cambria Math" panose="02040503050406030204" pitchFamily="18" charset="0"/>
                        </a:rPr>
                        <m:t>𝛻</m:t>
                      </m:r>
                      <m:d>
                        <m:dPr>
                          <m:ctrlPr>
                            <a:rPr lang="de-DE" sz="1200" i="1">
                              <a:solidFill>
                                <a:srgbClr val="00B050"/>
                              </a:solidFill>
                              <a:latin typeface="Cambria Math" panose="02040503050406030204" pitchFamily="18" charset="0"/>
                            </a:rPr>
                          </m:ctrlPr>
                        </m:dPr>
                        <m:e>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𝐷</m:t>
                              </m:r>
                            </m:e>
                            <m:sub>
                              <m:r>
                                <a:rPr lang="de-DE" sz="1200" i="1">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r>
                            <a:rPr lang="de-DE" sz="1200" i="1">
                              <a:solidFill>
                                <a:srgbClr val="00B050"/>
                              </a:solidFill>
                              <a:latin typeface="Cambria Math" panose="02040503050406030204" pitchFamily="18" charset="0"/>
                            </a:rPr>
                            <m:t>𝑛</m:t>
                          </m:r>
                          <m:r>
                            <a:rPr lang="de-DE" sz="1200" i="1">
                              <a:solidFill>
                                <a:srgbClr val="00B050"/>
                              </a:solidFill>
                              <a:latin typeface="Cambria Math" panose="02040503050406030204" pitchFamily="18" charset="0"/>
                            </a:rPr>
                            <m:t>+</m:t>
                          </m:r>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𝜒</m:t>
                              </m:r>
                            </m:e>
                            <m:sub>
                              <m:r>
                                <a:rPr lang="de-DE" sz="1200" i="1">
                                  <a:solidFill>
                                    <a:srgbClr val="00B050"/>
                                  </a:solidFill>
                                  <a:latin typeface="Cambria Math" panose="02040503050406030204" pitchFamily="18" charset="0"/>
                                </a:rPr>
                                <m:t>𝐴</m:t>
                              </m:r>
                            </m:sub>
                          </m:sSub>
                          <m:r>
                            <a:rPr lang="de-DE" sz="1200" i="1">
                              <a:solidFill>
                                <a:srgbClr val="00B050"/>
                              </a:solidFill>
                              <a:latin typeface="Cambria Math" panose="02040503050406030204" pitchFamily="18" charset="0"/>
                            </a:rPr>
                            <m:t>𝑛</m:t>
                          </m:r>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r>
                            <a:rPr lang="de-DE" sz="1200" i="1">
                              <a:solidFill>
                                <a:srgbClr val="00B050"/>
                              </a:solidFill>
                              <a:latin typeface="Cambria Math" panose="02040503050406030204" pitchFamily="18" charset="0"/>
                            </a:rPr>
                            <m:t> </m:t>
                          </m:r>
                        </m:e>
                      </m:d>
                      <m:r>
                        <a:rPr lang="de-DE" sz="1200" i="1">
                          <a:latin typeface="Cambria Math" panose="02040503050406030204" pitchFamily="18" charset="0"/>
                        </a:rPr>
                        <m:t>+</m:t>
                      </m:r>
                      <m:sSub>
                        <m:sSubPr>
                          <m:ctrlPr>
                            <a:rPr lang="de-DE" sz="1200" i="1" smtClean="0">
                              <a:solidFill>
                                <a:srgbClr val="7030A0"/>
                              </a:solidFill>
                              <a:latin typeface="Cambria Math" panose="02040503050406030204" pitchFamily="18" charset="0"/>
                            </a:rPr>
                          </m:ctrlPr>
                        </m:sSubPr>
                        <m:e>
                          <m:r>
                            <a:rPr lang="de-DE" sz="1200" i="1">
                              <a:solidFill>
                                <a:srgbClr val="7030A0"/>
                              </a:solidFill>
                              <a:latin typeface="Cambria Math" panose="02040503050406030204" pitchFamily="18" charset="0"/>
                            </a:rPr>
                            <m:t>𝑆</m:t>
                          </m:r>
                        </m:e>
                        <m:sub>
                          <m:r>
                            <a:rPr lang="de-DE" sz="1200" i="1">
                              <a:solidFill>
                                <a:srgbClr val="7030A0"/>
                              </a:solidFill>
                              <a:latin typeface="Cambria Math" panose="02040503050406030204" pitchFamily="18" charset="0"/>
                            </a:rPr>
                            <m:t>𝑝</m:t>
                          </m:r>
                          <m:r>
                            <a:rPr lang="de-DE" sz="1200" b="0" i="1" smtClean="0">
                              <a:solidFill>
                                <a:srgbClr val="7030A0"/>
                              </a:solidFill>
                              <a:latin typeface="Cambria Math" panose="02040503050406030204" pitchFamily="18" charset="0"/>
                            </a:rPr>
                            <m:t>𝑖</m:t>
                          </m:r>
                        </m:sub>
                      </m:sSub>
                    </m:oMath>
                  </m:oMathPara>
                </a14:m>
                <a:endParaRPr lang="de-DE" sz="1200" dirty="0" smtClean="0"/>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𝜕𝜔</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smtClean="0">
                          <a:solidFill>
                            <a:srgbClr val="005555"/>
                          </a:solidFill>
                          <a:latin typeface="Cambria Math" panose="02040503050406030204" pitchFamily="18" charset="0"/>
                        </a:rPr>
                        <m:t>𝛻</m:t>
                      </m:r>
                      <m:d>
                        <m:dPr>
                          <m:begChr m:val="["/>
                          <m:endChr m:val="]"/>
                          <m:ctrlPr>
                            <a:rPr lang="de-DE" sz="1200" i="1">
                              <a:solidFill>
                                <a:srgbClr val="005555"/>
                              </a:solidFill>
                              <a:latin typeface="Cambria Math" panose="02040503050406030204" pitchFamily="18" charset="0"/>
                            </a:rPr>
                          </m:ctrlPr>
                        </m:dPr>
                        <m:e>
                          <m:d>
                            <m:dPr>
                              <m:ctrlPr>
                                <a:rPr lang="de-DE" sz="1200" i="1">
                                  <a:solidFill>
                                    <a:srgbClr val="005555"/>
                                  </a:solidFill>
                                  <a:latin typeface="Cambria Math" panose="02040503050406030204" pitchFamily="18" charset="0"/>
                                </a:rPr>
                              </m:ctrlPr>
                            </m:dPr>
                            <m:e>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𝑒</m:t>
                                  </m:r>
                                </m:sub>
                              </m:sSub>
                              <m:r>
                                <a:rPr lang="de-DE" sz="1200" i="1">
                                  <a:solidFill>
                                    <a:srgbClr val="005555"/>
                                  </a:solidFill>
                                  <a:latin typeface="Cambria Math" panose="02040503050406030204" pitchFamily="18" charset="0"/>
                                </a:rPr>
                                <m:t>+</m:t>
                              </m:r>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𝑖</m:t>
                                  </m:r>
                                </m:sub>
                              </m:sSub>
                            </m:e>
                          </m:d>
                          <m:r>
                            <a:rPr lang="de-DE" sz="1200">
                              <a:solidFill>
                                <a:srgbClr val="005555"/>
                              </a:solidFill>
                              <a:latin typeface="Cambria Math" panose="02040503050406030204" pitchFamily="18" charset="0"/>
                            </a:rPr>
                            <m:t>𝛻</m:t>
                          </m:r>
                          <m:r>
                            <a:rPr lang="de-DE" sz="1200" i="1">
                              <a:solidFill>
                                <a:srgbClr val="005555"/>
                              </a:solidFill>
                              <a:latin typeface="Cambria Math" panose="02040503050406030204" pitchFamily="18" charset="0"/>
                            </a:rPr>
                            <m:t>×</m:t>
                          </m:r>
                          <m:f>
                            <m:fPr>
                              <m:ctrlPr>
                                <a:rPr lang="de-DE" sz="1200" i="1">
                                  <a:solidFill>
                                    <a:srgbClr val="005555"/>
                                  </a:solidFill>
                                  <a:latin typeface="Cambria Math" panose="02040503050406030204" pitchFamily="18" charset="0"/>
                                </a:rPr>
                              </m:ctrlPr>
                            </m:fPr>
                            <m:num>
                              <m:r>
                                <a:rPr lang="de-DE" sz="1200" b="1" i="1">
                                  <a:solidFill>
                                    <a:srgbClr val="005555"/>
                                  </a:solidFill>
                                  <a:latin typeface="Cambria Math" panose="02040503050406030204" pitchFamily="18" charset="0"/>
                                </a:rPr>
                                <m:t>𝒃</m:t>
                              </m:r>
                            </m:num>
                            <m:den>
                              <m:r>
                                <a:rPr lang="de-DE" sz="1200" i="1">
                                  <a:solidFill>
                                    <a:srgbClr val="005555"/>
                                  </a:solidFill>
                                  <a:latin typeface="Cambria Math" panose="02040503050406030204" pitchFamily="18" charset="0"/>
                                </a:rPr>
                                <m:t>𝐵</m:t>
                              </m:r>
                            </m:den>
                          </m:f>
                        </m:e>
                      </m:d>
                      <m:r>
                        <a:rPr lang="de-DE" sz="1200" b="0" i="1" smtClean="0">
                          <a:latin typeface="Cambria Math" panose="02040503050406030204" pitchFamily="18" charset="0"/>
                        </a:rPr>
                        <m:t>+</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oMath>
                  </m:oMathPara>
                </a14:m>
                <a:endParaRPr lang="de-DE" sz="1200" dirty="0" smtClean="0">
                  <a:solidFill>
                    <a:srgbClr val="00B050"/>
                  </a:solidFill>
                </a:endParaRPr>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d>
                        <m:dPr>
                          <m:begChr m:val="["/>
                          <m:endChr m:val="]"/>
                          <m:ctrlPr>
                            <a:rPr lang="de-DE" sz="1200" i="1" smtClean="0">
                              <a:latin typeface="Cambria Math" panose="02040503050406030204" pitchFamily="18" charset="0"/>
                            </a:rPr>
                          </m:ctrlPr>
                        </m:dPr>
                        <m:e>
                          <m:f>
                            <m:fPr>
                              <m:ctrlPr>
                                <a:rPr lang="de-DE" sz="1200" i="1" smtClean="0">
                                  <a:latin typeface="Cambria Math" panose="02040503050406030204" pitchFamily="18" charset="0"/>
                                </a:rPr>
                              </m:ctrlPr>
                            </m:fPr>
                            <m:num>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𝑒</m:t>
                                  </m:r>
                                </m:sub>
                              </m:sSub>
                            </m:num>
                            <m:den>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𝑖</m:t>
                                  </m:r>
                                </m:sub>
                              </m:sSub>
                            </m:den>
                          </m:f>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a:rPr lang="de-DE" sz="1200" b="0" i="1" smtClean="0">
                                  <a:latin typeface="Cambria Math" panose="02040503050406030204" pitchFamily="18" charset="0"/>
                                </a:rPr>
                                <m:t>𝑒</m:t>
                              </m:r>
                            </m:sub>
                          </m:sSub>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m:rPr>
                                  <m:sty m:val="p"/>
                                </m:rPr>
                                <a:rPr lang="de-DE" sz="1200">
                                  <a:latin typeface="Cambria Math" panose="02040503050406030204" pitchFamily="18" charset="0"/>
                                </a:rPr>
                                <m:t>i</m:t>
                              </m:r>
                            </m:sub>
                          </m:sSub>
                          <m:r>
                            <a:rPr lang="de-DE" sz="1200" b="0" i="1" smtClean="0">
                              <a:latin typeface="Cambria Math" panose="02040503050406030204" pitchFamily="18" charset="0"/>
                            </a:rPr>
                            <m:t>)</m:t>
                          </m:r>
                        </m:e>
                      </m:d>
                      <m:r>
                        <a:rPr lang="de-DE" sz="1200" b="0" i="1"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r>
                        <a:rPr lang="de-DE" sz="1200" b="0" i="1" smtClean="0">
                          <a:solidFill>
                            <a:srgbClr val="FF53DA"/>
                          </a:solidFill>
                          <a:latin typeface="Cambria Math" panose="02040503050406030204" pitchFamily="18" charset="0"/>
                        </a:rPr>
                        <m:t>𝜙</m:t>
                      </m:r>
                      <m:r>
                        <a:rPr lang="de-DE" sz="1200" b="0" i="1" smtClean="0">
                          <a:latin typeface="Cambria Math" panose="02040503050406030204" pitchFamily="18" charset="0"/>
                        </a:rPr>
                        <m:t>−</m:t>
                      </m:r>
                      <m:f>
                        <m:fPr>
                          <m:ctrlPr>
                            <a:rPr lang="de-DE" sz="1200" b="0" i="1" smtClean="0">
                              <a:solidFill>
                                <a:srgbClr val="FF53DA"/>
                              </a:solidFill>
                              <a:latin typeface="Cambria Math" panose="02040503050406030204" pitchFamily="18" charset="0"/>
                            </a:rPr>
                          </m:ctrlPr>
                        </m:fPr>
                        <m:num>
                          <m:r>
                            <a:rPr lang="de-DE" sz="1200" b="0" i="1" smtClean="0">
                              <a:solidFill>
                                <a:srgbClr val="FF53DA"/>
                              </a:solidFill>
                              <a:latin typeface="Cambria Math" panose="02040503050406030204" pitchFamily="18" charset="0"/>
                            </a:rPr>
                            <m:t>1</m:t>
                          </m:r>
                        </m:num>
                        <m:den>
                          <m:r>
                            <a:rPr lang="de-DE" sz="1200" b="0" i="1" smtClean="0">
                              <a:solidFill>
                                <a:srgbClr val="FF53DA"/>
                              </a:solidFill>
                              <a:latin typeface="Cambria Math" panose="02040503050406030204" pitchFamily="18" charset="0"/>
                            </a:rPr>
                            <m:t>𝑛</m:t>
                          </m:r>
                        </m:den>
                      </m:f>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r>
                        <a:rPr lang="de-DE" sz="1200" b="0" i="1" smtClean="0">
                          <a:solidFill>
                            <a:srgbClr val="FF53DA"/>
                          </a:solidFill>
                          <a:latin typeface="Cambria Math" panose="02040503050406030204" pitchFamily="18" charset="0"/>
                        </a:rPr>
                        <m:t>0</m:t>
                      </m:r>
                      <m:r>
                        <a:rPr lang="de-DE" sz="1200" b="0" i="1" smtClean="0">
                          <a:solidFill>
                            <a:srgbClr val="FF53DA"/>
                          </a:solidFill>
                          <a:latin typeface="Cambria Math" panose="02040503050406030204" pitchFamily="18" charset="0"/>
                        </a:rPr>
                        <m:t>.</m:t>
                      </m:r>
                      <m:r>
                        <a:rPr lang="de-DE" sz="1200" b="0" i="1" smtClean="0">
                          <a:solidFill>
                            <a:srgbClr val="FF53DA"/>
                          </a:solidFill>
                          <a:latin typeface="Cambria Math" panose="02040503050406030204" pitchFamily="18" charset="0"/>
                        </a:rPr>
                        <m:t>71</m:t>
                      </m:r>
                      <m:r>
                        <a:rPr lang="de-DE" sz="1200" b="0" i="1" smtClean="0">
                          <a:solidFill>
                            <a:srgbClr val="FF53DA"/>
                          </a:solidFill>
                          <a:latin typeface="Cambria Math" panose="02040503050406030204" pitchFamily="18" charset="0"/>
                        </a:rPr>
                        <m:t> </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𝑇</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i="1">
                              <a:solidFill>
                                <a:srgbClr val="00B1EA"/>
                              </a:solidFill>
                              <a:latin typeface="Cambria Math" panose="02040503050406030204" pitchFamily="18" charset="0"/>
                            </a:rPr>
                            <m:t>𝜈</m:t>
                          </m:r>
                          <m:sSub>
                            <m:sSubPr>
                              <m:ctrlPr>
                                <a:rPr lang="de-DE" sz="1200" i="1">
                                  <a:solidFill>
                                    <a:srgbClr val="00B1EA"/>
                                  </a:solidFill>
                                  <a:latin typeface="Cambria Math" panose="02040503050406030204" pitchFamily="18" charset="0"/>
                                </a:rPr>
                              </m:ctrlPr>
                            </m:sSubPr>
                            <m:e>
                              <m:r>
                                <a:rPr lang="de-DE" sz="1200" i="1">
                                  <a:solidFill>
                                    <a:srgbClr val="00B1EA"/>
                                  </a:solidFill>
                                  <a:latin typeface="Cambria Math" panose="02040503050406030204" pitchFamily="18" charset="0"/>
                                </a:rPr>
                                <m:t>𝐽</m:t>
                              </m:r>
                            </m:e>
                            <m:sub>
                              <m:r>
                                <a:rPr lang="de-DE" sz="1200" i="1">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oMath>
                  </m:oMathPara>
                </a14:m>
                <a:endParaRPr lang="de-DE" sz="1200" dirty="0" smtClean="0"/>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𝜔</m:t>
                      </m:r>
                      <m:r>
                        <a:rPr lang="de-DE" sz="1200" b="0" i="1"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1</m:t>
                              </m:r>
                            </m:num>
                            <m:den>
                              <m:sSup>
                                <m:sSupPr>
                                  <m:ctrlPr>
                                    <a:rPr lang="de-DE" sz="1200" b="0" i="1" smtClean="0">
                                      <a:latin typeface="Cambria Math" panose="02040503050406030204" pitchFamily="18" charset="0"/>
                                    </a:rPr>
                                  </m:ctrlPr>
                                </m:sSupPr>
                                <m:e>
                                  <m:r>
                                    <a:rPr lang="de-DE" sz="1200" b="0" i="1" smtClean="0">
                                      <a:latin typeface="Cambria Math" panose="02040503050406030204" pitchFamily="18" charset="0"/>
                                    </a:rPr>
                                    <m:t>𝐵</m:t>
                                  </m:r>
                                </m:e>
                                <m:sup>
                                  <m:r>
                                    <a:rPr lang="de-DE" sz="1200" b="0" i="1" smtClean="0">
                                      <a:latin typeface="Cambria Math" panose="02040503050406030204" pitchFamily="18" charset="0"/>
                                    </a:rPr>
                                    <m:t>2</m:t>
                                  </m:r>
                                </m:sup>
                              </m:sSup>
                            </m:den>
                          </m:f>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𝑛</m:t>
                              </m:r>
                            </m:e>
                            <m:sub>
                              <m:r>
                                <a:rPr lang="de-DE" sz="1200" b="0" i="1" smtClean="0">
                                  <a:latin typeface="Cambria Math" panose="02040503050406030204" pitchFamily="18" charset="0"/>
                                </a:rPr>
                                <m:t>0</m:t>
                              </m:r>
                            </m:sub>
                          </m:sSub>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r>
                            <a:rPr lang="de-DE" sz="1200" b="0" i="1" smtClean="0">
                              <a:latin typeface="Cambria Math" panose="02040503050406030204" pitchFamily="18" charset="0"/>
                            </a:rPr>
                            <m:t>𝜙</m:t>
                          </m:r>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r>
                            <a:rPr lang="de-DE" sz="1200" b="0" i="1" smtClean="0">
                              <a:latin typeface="Cambria Math" panose="02040503050406030204" pitchFamily="18" charset="0"/>
                            </a:rPr>
                            <m:t>)</m:t>
                          </m:r>
                        </m:e>
                      </m:d>
                    </m:oMath>
                  </m:oMathPara>
                </a14:m>
                <a:endParaRPr lang="de-DE" sz="1200" dirty="0" smtClean="0"/>
              </a:p>
              <a:p>
                <a:endParaRPr lang="de-DE" sz="1200" b="0" dirty="0" smtClean="0"/>
              </a:p>
              <a:p>
                <a:endParaRPr lang="de-DE" sz="1200" b="0" dirty="0" smtClean="0"/>
              </a:p>
              <a:p>
                <a:endParaRPr lang="en-US" sz="1200" dirty="0"/>
              </a:p>
            </p:txBody>
          </p:sp>
        </mc:Choice>
        <mc:Fallback xmlns="">
          <p:sp>
            <p:nvSpPr>
              <p:cNvPr id="4" name="Textplatzhalter 3"/>
              <p:cNvSpPr>
                <a:spLocks noGrp="1" noRot="1" noChangeAspect="1" noMove="1" noResize="1" noEditPoints="1" noAdjustHandles="1" noChangeArrowheads="1" noChangeShapeType="1" noTextEdit="1"/>
              </p:cNvSpPr>
              <p:nvPr>
                <p:ph type="body" sz="quarter" idx="17"/>
              </p:nvPr>
            </p:nvSpPr>
            <p:spPr>
              <a:xfrm>
                <a:off x="1" y="1113183"/>
                <a:ext cx="5327374" cy="5340005"/>
              </a:xfrm>
              <a:blipFill>
                <a:blip r:embed="rId2"/>
                <a:stretch>
                  <a:fillRect/>
                </a:stretch>
              </a:blipFill>
            </p:spPr>
            <p:txBody>
              <a:bodyPr/>
              <a:lstStyle/>
              <a:p>
                <a:r>
                  <a:rPr lang="en-US">
                    <a:noFill/>
                  </a:rPr>
                  <a:t> </a:t>
                </a:r>
              </a:p>
            </p:txBody>
          </p:sp>
        </mc:Fallback>
      </mc:AlternateContent>
      <p:sp>
        <p:nvSpPr>
          <p:cNvPr id="5" name="Titel 4"/>
          <p:cNvSpPr>
            <a:spLocks noGrp="1"/>
          </p:cNvSpPr>
          <p:nvPr>
            <p:ph type="title"/>
          </p:nvPr>
        </p:nvSpPr>
        <p:spPr>
          <a:xfrm>
            <a:off x="658813" y="441325"/>
            <a:ext cx="9612984" cy="782638"/>
          </a:xfrm>
        </p:spPr>
        <p:txBody>
          <a:bodyPr/>
          <a:lstStyle/>
          <a:p>
            <a:r>
              <a:rPr lang="en-US" sz="3000" dirty="0"/>
              <a:t>The mean-field </a:t>
            </a:r>
            <a:r>
              <a:rPr lang="en-US" sz="3000" dirty="0" err="1"/>
              <a:t>Braginskii</a:t>
            </a:r>
            <a:r>
              <a:rPr lang="en-US" sz="3000" dirty="0"/>
              <a:t> model</a:t>
            </a:r>
          </a:p>
        </p:txBody>
      </p:sp>
      <mc:AlternateContent xmlns:mc="http://schemas.openxmlformats.org/markup-compatibility/2006" xmlns:a14="http://schemas.microsoft.com/office/drawing/2010/main">
        <mc:Choice Requires="a14">
          <p:sp>
            <p:nvSpPr>
              <p:cNvPr id="6" name="Textplatzhalter 3"/>
              <p:cNvSpPr txBox="1">
                <a:spLocks/>
              </p:cNvSpPr>
              <p:nvPr/>
            </p:nvSpPr>
            <p:spPr>
              <a:xfrm>
                <a:off x="5327375" y="886412"/>
                <a:ext cx="6821569" cy="556677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342900" lvl="1" indent="-342900">
                  <a:buFont typeface="Arial" panose="020B0604020202020204" pitchFamily="34" charset="0"/>
                  <a:buChar char="•"/>
                </a:pPr>
                <a:r>
                  <a:rPr lang="de-DE" dirty="0">
                    <a:solidFill>
                      <a:schemeClr val="tx1"/>
                    </a:solidFill>
                  </a:rPr>
                  <a:t>Implementation in BOUT</a:t>
                </a:r>
                <a:r>
                  <a:rPr lang="de-DE" dirty="0" smtClean="0">
                    <a:solidFill>
                      <a:schemeClr val="tx1"/>
                    </a:solidFill>
                  </a:rPr>
                  <a:t>++ [</a:t>
                </a:r>
                <a:r>
                  <a:rPr lang="de-DE" dirty="0">
                    <a:solidFill>
                      <a:schemeClr val="tx1"/>
                    </a:solidFill>
                  </a:rPr>
                  <a:t>1], derivative </a:t>
                </a:r>
                <a:r>
                  <a:rPr lang="de-DE" dirty="0" err="1">
                    <a:solidFill>
                      <a:schemeClr val="tx1"/>
                    </a:solidFill>
                  </a:rPr>
                  <a:t>of</a:t>
                </a:r>
                <a:r>
                  <a:rPr lang="de-DE" dirty="0">
                    <a:solidFill>
                      <a:schemeClr val="tx1"/>
                    </a:solidFill>
                  </a:rPr>
                  <a:t> Hermes-2 [2] </a:t>
                </a:r>
                <a:r>
                  <a:rPr lang="de-DE" dirty="0" err="1">
                    <a:solidFill>
                      <a:schemeClr val="tx1"/>
                    </a:solidFill>
                  </a:rPr>
                  <a:t>and</a:t>
                </a:r>
                <a:r>
                  <a:rPr lang="de-DE" dirty="0">
                    <a:solidFill>
                      <a:schemeClr val="tx1"/>
                    </a:solidFill>
                  </a:rPr>
                  <a:t> </a:t>
                </a:r>
                <a:r>
                  <a:rPr lang="de-DE" dirty="0" err="1">
                    <a:solidFill>
                      <a:schemeClr val="tx1"/>
                    </a:solidFill>
                  </a:rPr>
                  <a:t>using</a:t>
                </a:r>
                <a:r>
                  <a:rPr lang="de-DE" dirty="0">
                    <a:solidFill>
                      <a:schemeClr val="tx1"/>
                    </a:solidFill>
                  </a:rPr>
                  <a:t> </a:t>
                </a:r>
                <a:r>
                  <a:rPr lang="de-DE" dirty="0" smtClean="0">
                    <a:solidFill>
                      <a:schemeClr val="tx1"/>
                    </a:solidFill>
                  </a:rPr>
                  <a:t>FCI [3]</a:t>
                </a:r>
              </a:p>
              <a:p>
                <a:pPr marL="342900" lvl="1" indent="-342900">
                  <a:buFont typeface="Arial" panose="020B0604020202020204" pitchFamily="34" charset="0"/>
                  <a:buChar char="•"/>
                </a:pPr>
                <a:r>
                  <a:rPr lang="de-DE" dirty="0" err="1" smtClean="0">
                    <a:solidFill>
                      <a:schemeClr val="tx1"/>
                    </a:solidFill>
                  </a:rPr>
                  <a:t>Starting</a:t>
                </a:r>
                <a:r>
                  <a:rPr lang="de-DE" dirty="0" smtClean="0">
                    <a:solidFill>
                      <a:schemeClr val="tx1"/>
                    </a:solidFill>
                  </a:rPr>
                  <a:t> </a:t>
                </a:r>
                <a:r>
                  <a:rPr lang="de-DE" dirty="0" err="1" smtClean="0">
                    <a:solidFill>
                      <a:schemeClr val="tx1"/>
                    </a:solidFill>
                  </a:rPr>
                  <a:t>point</a:t>
                </a:r>
                <a:r>
                  <a:rPr lang="de-DE" dirty="0" smtClean="0">
                    <a:solidFill>
                      <a:schemeClr val="tx1"/>
                    </a:solidFill>
                  </a:rPr>
                  <a:t>: Drift </a:t>
                </a:r>
                <a:r>
                  <a:rPr lang="de-DE" dirty="0" err="1" smtClean="0">
                    <a:solidFill>
                      <a:schemeClr val="tx1"/>
                    </a:solidFill>
                  </a:rPr>
                  <a:t>reduced</a:t>
                </a:r>
                <a:r>
                  <a:rPr lang="de-DE" dirty="0" smtClean="0">
                    <a:solidFill>
                      <a:schemeClr val="tx1"/>
                    </a:solidFill>
                  </a:rPr>
                  <a:t> </a:t>
                </a:r>
                <a:r>
                  <a:rPr lang="de-DE" dirty="0" err="1" smtClean="0">
                    <a:solidFill>
                      <a:schemeClr val="tx1"/>
                    </a:solidFill>
                  </a:rPr>
                  <a:t>Braginskii</a:t>
                </a:r>
                <a:r>
                  <a:rPr lang="de-DE" dirty="0" smtClean="0">
                    <a:solidFill>
                      <a:schemeClr val="tx1"/>
                    </a:solidFill>
                  </a:rPr>
                  <a:t> </a:t>
                </a:r>
                <a:r>
                  <a:rPr lang="de-DE" dirty="0" err="1" smtClean="0">
                    <a:solidFill>
                      <a:schemeClr val="tx1"/>
                    </a:solidFill>
                  </a:rPr>
                  <a:t>model</a:t>
                </a:r>
                <a:endParaRPr lang="de-DE" dirty="0" smtClean="0">
                  <a:solidFill>
                    <a:schemeClr val="tx1"/>
                  </a:solidFill>
                </a:endParaRPr>
              </a:p>
              <a:p>
                <a:pPr marL="342900" lvl="1" indent="-342900">
                  <a:buFont typeface="Arial" panose="020B0604020202020204" pitchFamily="34" charset="0"/>
                  <a:buChar char="•"/>
                </a:pPr>
                <a:r>
                  <a:rPr lang="de-DE" dirty="0" smtClean="0">
                    <a:solidFill>
                      <a:schemeClr val="tx1"/>
                    </a:solidFill>
                  </a:rPr>
                  <a:t>2 Key </a:t>
                </a:r>
                <a:r>
                  <a:rPr lang="de-DE" dirty="0" err="1" smtClean="0">
                    <a:solidFill>
                      <a:schemeClr val="tx1"/>
                    </a:solidFill>
                  </a:rPr>
                  <a:t>adaptions</a:t>
                </a:r>
                <a:r>
                  <a:rPr lang="de-DE" dirty="0" smtClean="0">
                    <a:solidFill>
                      <a:schemeClr val="tx1"/>
                    </a:solidFill>
                  </a:rPr>
                  <a:t>:</a:t>
                </a:r>
              </a:p>
              <a:p>
                <a:pPr marL="342900" lvl="1" indent="-342900">
                  <a:buFont typeface="+mj-lt"/>
                  <a:buAutoNum type="arabicPeriod"/>
                </a:pPr>
                <a:r>
                  <a:rPr lang="de-DE" dirty="0" err="1" smtClean="0">
                    <a:solidFill>
                      <a:schemeClr val="tx1"/>
                    </a:solidFill>
                  </a:rPr>
                  <a:t>Anomalous</a:t>
                </a:r>
                <a:r>
                  <a:rPr lang="de-DE" dirty="0" smtClean="0">
                    <a:solidFill>
                      <a:schemeClr val="tx1"/>
                    </a:solidFill>
                  </a:rPr>
                  <a:t> </a:t>
                </a:r>
                <a:r>
                  <a:rPr lang="de-DE" dirty="0" err="1" smtClean="0">
                    <a:solidFill>
                      <a:schemeClr val="tx1"/>
                    </a:solidFill>
                  </a:rPr>
                  <a:t>transport</a:t>
                </a:r>
                <a:r>
                  <a:rPr lang="de-DE" dirty="0" smtClean="0">
                    <a:solidFill>
                      <a:schemeClr val="tx1"/>
                    </a:solidFill>
                  </a:rPr>
                  <a:t> </a:t>
                </a:r>
                <a:r>
                  <a:rPr lang="de-DE" dirty="0" err="1" smtClean="0">
                    <a:solidFill>
                      <a:schemeClr val="tx1"/>
                    </a:solidFill>
                  </a:rPr>
                  <a:t>coefficients</a:t>
                </a:r>
                <a:endParaRPr lang="de-DE" dirty="0" smtClean="0">
                  <a:solidFill>
                    <a:schemeClr val="tx1"/>
                  </a:solidFill>
                </a:endParaRPr>
              </a:p>
              <a:p>
                <a:pPr marL="642938" lvl="4" indent="-285750"/>
                <a:r>
                  <a:rPr lang="de-DE" dirty="0" err="1" smtClean="0">
                    <a:solidFill>
                      <a:schemeClr val="tx1"/>
                    </a:solidFill>
                  </a:rPr>
                  <a:t>Turbulence</a:t>
                </a:r>
                <a:r>
                  <a:rPr lang="de-DE" dirty="0" smtClean="0">
                    <a:solidFill>
                      <a:schemeClr val="tx1"/>
                    </a:solidFill>
                  </a:rPr>
                  <a:t> </a:t>
                </a:r>
                <a:r>
                  <a:rPr lang="de-DE" dirty="0" err="1" smtClean="0">
                    <a:solidFill>
                      <a:schemeClr val="tx1"/>
                    </a:solidFill>
                  </a:rPr>
                  <a:t>is</a:t>
                </a:r>
                <a:r>
                  <a:rPr lang="de-DE" dirty="0" smtClean="0">
                    <a:solidFill>
                      <a:schemeClr val="tx1"/>
                    </a:solidFill>
                  </a:rPr>
                  <a:t> </a:t>
                </a:r>
                <a:r>
                  <a:rPr lang="de-DE" dirty="0" err="1" smtClean="0">
                    <a:solidFill>
                      <a:schemeClr val="tx1"/>
                    </a:solidFill>
                  </a:rPr>
                  <a:t>too</a:t>
                </a:r>
                <a:r>
                  <a:rPr lang="de-DE" dirty="0" smtClean="0">
                    <a:solidFill>
                      <a:schemeClr val="tx1"/>
                    </a:solidFill>
                  </a:rPr>
                  <a:t> expensive</a:t>
                </a:r>
              </a:p>
              <a:p>
                <a:pPr marL="342900" lvl="1" indent="-342900">
                  <a:buFont typeface="+mj-lt"/>
                  <a:buAutoNum type="arabicPeriod"/>
                </a:pPr>
                <a:r>
                  <a:rPr lang="de-DE" u="sng" dirty="0" err="1" smtClean="0">
                    <a:solidFill>
                      <a:schemeClr val="tx1"/>
                    </a:solidFill>
                  </a:rPr>
                  <a:t>Elec</a:t>
                </a:r>
                <a:r>
                  <a:rPr lang="de-DE" u="sng" dirty="0" smtClean="0">
                    <a:solidFill>
                      <a:schemeClr val="tx1"/>
                    </a:solidFill>
                  </a:rPr>
                  <a:t>. Potential not </a:t>
                </a:r>
                <a:r>
                  <a:rPr lang="de-DE" u="sng" dirty="0" err="1" smtClean="0">
                    <a:solidFill>
                      <a:schemeClr val="tx1"/>
                    </a:solidFill>
                  </a:rPr>
                  <a:t>obtained</a:t>
                </a:r>
                <a:r>
                  <a:rPr lang="de-DE" u="sng" dirty="0" smtClean="0">
                    <a:solidFill>
                      <a:schemeClr val="tx1"/>
                    </a:solidFill>
                  </a:rPr>
                  <a:t> via </a:t>
                </a:r>
                <a:r>
                  <a:rPr lang="de-DE" u="sng" dirty="0" err="1" smtClean="0">
                    <a:solidFill>
                      <a:schemeClr val="tx1"/>
                    </a:solidFill>
                  </a:rPr>
                  <a:t>inversion</a:t>
                </a:r>
                <a:r>
                  <a:rPr lang="de-DE" u="sng" dirty="0" smtClean="0">
                    <a:solidFill>
                      <a:schemeClr val="tx1"/>
                    </a:solidFill>
                  </a:rPr>
                  <a:t>:</a:t>
                </a:r>
              </a:p>
              <a:p>
                <a:pPr marL="522288" lvl="3" indent="-342900"/>
                <a:r>
                  <a:rPr lang="de-DE" dirty="0" err="1"/>
                  <a:t>Inspired</a:t>
                </a:r>
                <a:r>
                  <a:rPr lang="de-DE" dirty="0"/>
                  <a:t> </a:t>
                </a:r>
                <a:r>
                  <a:rPr lang="de-DE" dirty="0" err="1"/>
                  <a:t>by</a:t>
                </a:r>
                <a:r>
                  <a:rPr lang="de-DE" dirty="0" smtClean="0">
                    <a:solidFill>
                      <a:schemeClr val="tx1"/>
                    </a:solidFill>
                  </a:rPr>
                  <a:t> </a:t>
                </a:r>
                <a:r>
                  <a:rPr lang="de-DE" dirty="0" err="1" smtClean="0">
                    <a:solidFill>
                      <a:schemeClr val="tx1"/>
                    </a:solidFill>
                  </a:rPr>
                  <a:t>approach</a:t>
                </a:r>
                <a:r>
                  <a:rPr lang="de-DE" dirty="0" smtClean="0">
                    <a:solidFill>
                      <a:schemeClr val="tx1"/>
                    </a:solidFill>
                  </a:rPr>
                  <a:t> </a:t>
                </a:r>
                <a:r>
                  <a:rPr lang="de-DE" dirty="0" err="1" smtClean="0">
                    <a:solidFill>
                      <a:schemeClr val="tx1"/>
                    </a:solidFill>
                  </a:rPr>
                  <a:t>already</a:t>
                </a:r>
                <a:r>
                  <a:rPr lang="de-DE" dirty="0" smtClean="0">
                    <a:solidFill>
                      <a:schemeClr val="tx1"/>
                    </a:solidFill>
                  </a:rPr>
                  <a:t> </a:t>
                </a:r>
                <a:r>
                  <a:rPr lang="de-DE" dirty="0" err="1" smtClean="0">
                    <a:solidFill>
                      <a:schemeClr val="tx1"/>
                    </a:solidFill>
                  </a:rPr>
                  <a:t>used</a:t>
                </a:r>
                <a:r>
                  <a:rPr lang="de-DE" dirty="0" smtClean="0">
                    <a:solidFill>
                      <a:schemeClr val="tx1"/>
                    </a:solidFill>
                  </a:rPr>
                  <a:t> in BOUT++ [4,5]</a:t>
                </a:r>
              </a:p>
              <a:p>
                <a:pPr marL="522288" lvl="3" indent="-342900"/>
                <a:r>
                  <a:rPr lang="de-DE" dirty="0" smtClean="0">
                    <a:solidFill>
                      <a:schemeClr val="tx1"/>
                    </a:solidFill>
                  </a:rPr>
                  <a:t>Potential </a:t>
                </a:r>
                <a:r>
                  <a:rPr lang="de-DE" dirty="0" err="1" smtClean="0">
                    <a:solidFill>
                      <a:schemeClr val="tx1"/>
                    </a:solidFill>
                  </a:rPr>
                  <a:t>is</a:t>
                </a:r>
                <a:r>
                  <a:rPr lang="de-DE" dirty="0" smtClean="0">
                    <a:solidFill>
                      <a:schemeClr val="tx1"/>
                    </a:solidFill>
                  </a:rPr>
                  <a:t> </a:t>
                </a:r>
                <a:r>
                  <a:rPr lang="de-DE" dirty="0" err="1" smtClean="0">
                    <a:solidFill>
                      <a:schemeClr val="tx1"/>
                    </a:solidFill>
                  </a:rPr>
                  <a:t>modelled</a:t>
                </a:r>
                <a:r>
                  <a:rPr lang="de-DE" dirty="0" smtClean="0">
                    <a:solidFill>
                      <a:schemeClr val="tx1"/>
                    </a:solidFill>
                  </a:rPr>
                  <a:t> </a:t>
                </a:r>
                <a:r>
                  <a:rPr lang="de-DE" dirty="0" err="1" smtClean="0">
                    <a:solidFill>
                      <a:schemeClr val="tx1"/>
                    </a:solidFill>
                  </a:rPr>
                  <a:t>as</a:t>
                </a:r>
                <a:r>
                  <a:rPr lang="de-DE" dirty="0" smtClean="0">
                    <a:solidFill>
                      <a:schemeClr val="tx1"/>
                    </a:solidFill>
                  </a:rPr>
                  <a:t> </a:t>
                </a:r>
                <a:r>
                  <a:rPr lang="de-DE" dirty="0" err="1" smtClean="0">
                    <a:solidFill>
                      <a:schemeClr val="tx1"/>
                    </a:solidFill>
                  </a:rPr>
                  <a:t>diffusion</a:t>
                </a:r>
                <a:r>
                  <a:rPr lang="de-DE" dirty="0" smtClean="0">
                    <a:solidFill>
                      <a:schemeClr val="tx1"/>
                    </a:solidFill>
                  </a:rPr>
                  <a:t> </a:t>
                </a:r>
                <a:r>
                  <a:rPr lang="de-DE" dirty="0" err="1" smtClean="0">
                    <a:solidFill>
                      <a:schemeClr val="tx1"/>
                    </a:solidFill>
                  </a:rPr>
                  <a:t>equation</a:t>
                </a:r>
                <a:r>
                  <a:rPr lang="de-DE" dirty="0" smtClean="0">
                    <a:solidFill>
                      <a:schemeClr val="tx1"/>
                    </a:solidFill>
                  </a:rPr>
                  <a:t>:</a:t>
                </a:r>
              </a:p>
              <a:p>
                <a:pPr marL="522288" lvl="3" indent="-342900"/>
                <a14:m>
                  <m:oMath xmlns:m="http://schemas.openxmlformats.org/officeDocument/2006/math">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𝜙</m:t>
                            </m:r>
                          </m:e>
                          <m:sub>
                            <m:r>
                              <a:rPr lang="de-DE" i="1">
                                <a:solidFill>
                                  <a:schemeClr val="tx1"/>
                                </a:solidFill>
                                <a:latin typeface="Cambria Math" panose="02040503050406030204" pitchFamily="18" charset="0"/>
                              </a:rPr>
                              <m:t>1</m:t>
                            </m:r>
                          </m:sub>
                        </m:sSub>
                      </m:num>
                      <m:den>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𝑡</m:t>
                        </m:r>
                      </m:den>
                    </m:f>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𝜆</m:t>
                        </m:r>
                      </m:e>
                      <m:sub>
                        <m:r>
                          <a:rPr lang="de-DE" i="1">
                            <a:solidFill>
                              <a:schemeClr val="tx1"/>
                            </a:solidFill>
                            <a:latin typeface="Cambria Math" panose="02040503050406030204" pitchFamily="18" charset="0"/>
                          </a:rPr>
                          <m:t>1</m:t>
                        </m:r>
                      </m:sub>
                    </m:sSub>
                    <m:d>
                      <m:dPr>
                        <m:begChr m:val="["/>
                        <m:endChr m:val="]"/>
                        <m:ctrlPr>
                          <a:rPr lang="de-DE" i="1">
                            <a:solidFill>
                              <a:schemeClr val="tx1"/>
                            </a:solidFill>
                            <a:latin typeface="Cambria Math" panose="02040503050406030204" pitchFamily="18" charset="0"/>
                          </a:rPr>
                        </m:ctrlPr>
                      </m:dPr>
                      <m:e>
                        <m:r>
                          <a:rPr lang="de-DE">
                            <a:solidFill>
                              <a:schemeClr val="tx1"/>
                            </a:solidFill>
                            <a:latin typeface="Cambria Math" panose="02040503050406030204" pitchFamily="18" charset="0"/>
                          </a:rPr>
                          <m:t>𝛻</m:t>
                        </m:r>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1</m:t>
                                </m:r>
                              </m:num>
                              <m:den>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𝐵</m:t>
                                    </m:r>
                                  </m:e>
                                  <m:sup>
                                    <m:r>
                                      <a:rPr lang="de-DE" i="1">
                                        <a:solidFill>
                                          <a:schemeClr val="tx1"/>
                                        </a:solidFill>
                                        <a:latin typeface="Cambria Math" panose="02040503050406030204" pitchFamily="18" charset="0"/>
                                      </a:rPr>
                                      <m:t>2</m:t>
                                    </m:r>
                                  </m:sup>
                                </m:sSup>
                              </m:den>
                            </m:f>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𝑛</m:t>
                                </m:r>
                              </m:e>
                              <m:sub>
                                <m:r>
                                  <a:rPr lang="de-DE" i="1">
                                    <a:solidFill>
                                      <a:schemeClr val="tx1"/>
                                    </a:solidFill>
                                    <a:latin typeface="Cambria Math" panose="02040503050406030204" pitchFamily="18" charset="0"/>
                                  </a:rPr>
                                  <m:t>0</m:t>
                                </m:r>
                              </m:sub>
                            </m:sSub>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m:t>
                                    </m:r>
                                  </m:e>
                                  <m:sub>
                                    <m:r>
                                      <a:rPr lang="de-DE" i="1">
                                        <a:solidFill>
                                          <a:schemeClr val="tx1"/>
                                        </a:solidFill>
                                        <a:latin typeface="Cambria Math" panose="02040503050406030204" pitchFamily="18" charset="0"/>
                                      </a:rPr>
                                      <m:t>⊥</m:t>
                                    </m:r>
                                  </m:sub>
                                </m:sSub>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𝜙</m:t>
                                    </m:r>
                                  </m:e>
                                  <m:sub>
                                    <m:r>
                                      <a:rPr lang="de-DE" i="1">
                                        <a:solidFill>
                                          <a:schemeClr val="tx1"/>
                                        </a:solidFill>
                                        <a:latin typeface="Cambria Math" panose="02040503050406030204" pitchFamily="18" charset="0"/>
                                      </a:rPr>
                                      <m:t>1</m:t>
                                    </m:r>
                                  </m:sub>
                                </m:sSub>
                              </m:num>
                              <m:den>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𝜆</m:t>
                                    </m:r>
                                  </m:e>
                                  <m:sub>
                                    <m:r>
                                      <a:rPr lang="de-DE" i="1">
                                        <a:solidFill>
                                          <a:schemeClr val="tx1"/>
                                        </a:solidFill>
                                        <a:latin typeface="Cambria Math" panose="02040503050406030204" pitchFamily="18" charset="0"/>
                                      </a:rPr>
                                      <m:t>2</m:t>
                                    </m:r>
                                  </m:sub>
                                </m:sSub>
                              </m:den>
                            </m:f>
                            <m:r>
                              <a:rPr lang="de-DE" b="0" i="1" smtClean="0">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m:t>
                                </m:r>
                              </m:e>
                              <m:sub>
                                <m:r>
                                  <a:rPr lang="de-DE" i="1">
                                    <a:solidFill>
                                      <a:schemeClr val="tx1"/>
                                    </a:solidFill>
                                    <a:latin typeface="Cambria Math" panose="02040503050406030204" pitchFamily="18" charset="0"/>
                                  </a:rPr>
                                  <m:t>⊥</m:t>
                                </m:r>
                              </m:sub>
                            </m:sSub>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𝑝</m:t>
                                </m:r>
                              </m:e>
                              <m:sub>
                                <m:r>
                                  <a:rPr lang="de-DE" i="1">
                                    <a:solidFill>
                                      <a:schemeClr val="tx1"/>
                                    </a:solidFill>
                                    <a:latin typeface="Cambria Math" panose="02040503050406030204" pitchFamily="18" charset="0"/>
                                  </a:rPr>
                                  <m:t>𝑖</m:t>
                                </m:r>
                              </m:sub>
                            </m:sSub>
                            <m:r>
                              <a:rPr lang="de-DE" i="1">
                                <a:solidFill>
                                  <a:schemeClr val="tx1"/>
                                </a:solidFill>
                                <a:latin typeface="Cambria Math" panose="02040503050406030204" pitchFamily="18" charset="0"/>
                              </a:rPr>
                              <m:t>)</m:t>
                            </m:r>
                          </m:e>
                        </m:d>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𝜔</m:t>
                        </m:r>
                      </m:e>
                    </m:d>
                  </m:oMath>
                </a14:m>
                <a:endParaRPr lang="de-DE" dirty="0" smtClean="0">
                  <a:solidFill>
                    <a:schemeClr val="tx1"/>
                  </a:solidFill>
                </a:endParaRPr>
              </a:p>
              <a:p>
                <a:pPr marL="522288" lvl="3" indent="-342900"/>
                <a:r>
                  <a:rPr lang="de-DE" dirty="0" err="1" smtClean="0">
                    <a:solidFill>
                      <a:schemeClr val="tx1"/>
                    </a:solidFill>
                  </a:rPr>
                  <a:t>Shift</a:t>
                </a:r>
                <a:r>
                  <a:rPr lang="de-DE" dirty="0" smtClean="0">
                    <a:solidFill>
                      <a:schemeClr val="tx1"/>
                    </a:solidFill>
                  </a:rPr>
                  <a:t> </a:t>
                </a:r>
                <a:r>
                  <a:rPr lang="de-DE" dirty="0" err="1" smtClean="0">
                    <a:solidFill>
                      <a:schemeClr val="tx1"/>
                    </a:solidFill>
                  </a:rPr>
                  <a:t>convergence</a:t>
                </a:r>
                <a:r>
                  <a:rPr lang="de-DE" dirty="0" smtClean="0">
                    <a:solidFill>
                      <a:schemeClr val="tx1"/>
                    </a:solidFill>
                  </a:rPr>
                  <a:t> </a:t>
                </a:r>
                <a:r>
                  <a:rPr lang="de-DE" dirty="0" err="1" smtClean="0">
                    <a:solidFill>
                      <a:schemeClr val="tx1"/>
                    </a:solidFill>
                  </a:rPr>
                  <a:t>of</a:t>
                </a:r>
                <a:r>
                  <a:rPr lang="de-DE" dirty="0" smtClean="0">
                    <a:solidFill>
                      <a:schemeClr val="tx1"/>
                    </a:solidFill>
                  </a:rPr>
                  <a:t> potential </a:t>
                </a:r>
                <a:r>
                  <a:rPr lang="de-DE" dirty="0" err="1" smtClean="0">
                    <a:solidFill>
                      <a:schemeClr val="tx1"/>
                    </a:solidFill>
                  </a:rPr>
                  <a:t>to</a:t>
                </a:r>
                <a:r>
                  <a:rPr lang="de-DE" dirty="0" smtClean="0">
                    <a:solidFill>
                      <a:schemeClr val="tx1"/>
                    </a:solidFill>
                  </a:rPr>
                  <a:t> </a:t>
                </a:r>
                <a:r>
                  <a:rPr lang="de-DE" dirty="0" err="1" smtClean="0">
                    <a:solidFill>
                      <a:schemeClr val="tx1"/>
                    </a:solidFill>
                  </a:rPr>
                  <a:t>longer</a:t>
                </a:r>
                <a:r>
                  <a:rPr lang="de-DE" dirty="0" smtClean="0">
                    <a:solidFill>
                      <a:schemeClr val="tx1"/>
                    </a:solidFill>
                  </a:rPr>
                  <a:t> time </a:t>
                </a:r>
                <a:r>
                  <a:rPr lang="de-DE" dirty="0" err="1" smtClean="0">
                    <a:solidFill>
                      <a:schemeClr val="tx1"/>
                    </a:solidFill>
                  </a:rPr>
                  <a:t>scales</a:t>
                </a:r>
                <a:endParaRPr lang="de-DE" dirty="0"/>
              </a:p>
              <a:p>
                <a:pPr marL="285750" lvl="1" indent="-285750">
                  <a:buFont typeface="Arial" panose="020B0604020202020204" pitchFamily="34" charset="0"/>
                  <a:buChar char="•"/>
                </a:pPr>
                <a:endParaRPr lang="ar-AE" dirty="0">
                  <a:solidFill>
                    <a:schemeClr val="tx1"/>
                  </a:solidFill>
                </a:endParaRPr>
              </a:p>
            </p:txBody>
          </p:sp>
        </mc:Choice>
        <mc:Fallback xmlns="">
          <p:sp>
            <p:nvSpPr>
              <p:cNvPr id="6" name="Textplatzhalter 3"/>
              <p:cNvSpPr txBox="1">
                <a:spLocks noRot="1" noChangeAspect="1" noMove="1" noResize="1" noEditPoints="1" noAdjustHandles="1" noChangeArrowheads="1" noChangeShapeType="1" noTextEdit="1"/>
              </p:cNvSpPr>
              <p:nvPr/>
            </p:nvSpPr>
            <p:spPr>
              <a:xfrm>
                <a:off x="5327375" y="886412"/>
                <a:ext cx="6821569" cy="5566776"/>
              </a:xfrm>
              <a:prstGeom prst="rect">
                <a:avLst/>
              </a:prstGeom>
              <a:blipFill>
                <a:blip r:embed="rId3"/>
                <a:stretch>
                  <a:fillRect l="-1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11039801" y="4409776"/>
                <a:ext cx="699294"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𝜙</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𝜙</m:t>
                              </m:r>
                            </m:e>
                            <m:sub>
                              <m:r>
                                <a:rPr lang="de-DE" sz="1600" b="0" i="1" smtClean="0">
                                  <a:latin typeface="Cambria Math" panose="02040503050406030204" pitchFamily="18" charset="0"/>
                                </a:rPr>
                                <m:t>1</m:t>
                              </m:r>
                            </m:sub>
                          </m:sSub>
                        </m:num>
                        <m:den>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𝜆</m:t>
                              </m:r>
                            </m:e>
                            <m:sub>
                              <m:r>
                                <a:rPr lang="de-DE" sz="1600" b="0" i="1" smtClean="0">
                                  <a:latin typeface="Cambria Math" panose="02040503050406030204" pitchFamily="18" charset="0"/>
                                </a:rPr>
                                <m:t>2</m:t>
                              </m:r>
                            </m:sub>
                          </m:sSub>
                        </m:den>
                      </m:f>
                    </m:oMath>
                  </m:oMathPara>
                </a14:m>
                <a:endParaRPr lang="en-US" sz="1600" dirty="0" err="1" smtClean="0"/>
              </a:p>
            </p:txBody>
          </p:sp>
        </mc:Choice>
        <mc:Fallback xmlns="">
          <p:sp>
            <p:nvSpPr>
              <p:cNvPr id="8" name="Textfeld 7"/>
              <p:cNvSpPr txBox="1">
                <a:spLocks noRot="1" noChangeAspect="1" noMove="1" noResize="1" noEditPoints="1" noAdjustHandles="1" noChangeArrowheads="1" noChangeShapeType="1" noTextEdit="1"/>
              </p:cNvSpPr>
              <p:nvPr/>
            </p:nvSpPr>
            <p:spPr>
              <a:xfrm>
                <a:off x="11039801" y="4409776"/>
                <a:ext cx="699294" cy="294953"/>
              </a:xfrm>
              <a:prstGeom prst="rect">
                <a:avLst/>
              </a:prstGeom>
              <a:blipFill>
                <a:blip r:embed="rId4"/>
                <a:stretch>
                  <a:fillRect l="-9565" t="-59184" r="-870" b="-30612"/>
                </a:stretch>
              </a:blipFill>
            </p:spPr>
            <p:txBody>
              <a:bodyPr/>
              <a:lstStyle/>
              <a:p>
                <a:r>
                  <a:rPr lang="en-US">
                    <a:noFill/>
                  </a:rPr>
                  <a:t> </a:t>
                </a:r>
              </a:p>
            </p:txBody>
          </p:sp>
        </mc:Fallback>
      </mc:AlternateContent>
      <p:sp>
        <p:nvSpPr>
          <p:cNvPr id="9" name="Abgerundetes Rechteck 8"/>
          <p:cNvSpPr/>
          <p:nvPr/>
        </p:nvSpPr>
        <p:spPr>
          <a:xfrm>
            <a:off x="243840" y="6035040"/>
            <a:ext cx="1200242" cy="241522"/>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Diamagnetic</a:t>
            </a:r>
          </a:p>
        </p:txBody>
      </p:sp>
      <p:sp>
        <p:nvSpPr>
          <p:cNvPr id="10" name="Abgerundetes Rechteck 9"/>
          <p:cNvSpPr/>
          <p:nvPr/>
        </p:nvSpPr>
        <p:spPr>
          <a:xfrm>
            <a:off x="1525765" y="6035040"/>
            <a:ext cx="1200242" cy="241522"/>
          </a:xfrm>
          <a:prstGeom prst="round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err="1" smtClean="0">
                <a:solidFill>
                  <a:schemeClr val="bg1"/>
                </a:solidFill>
              </a:rPr>
              <a:t>ExB</a:t>
            </a:r>
            <a:endParaRPr lang="en-US" sz="1300" b="1" dirty="0" smtClean="0">
              <a:solidFill>
                <a:schemeClr val="bg1"/>
              </a:solidFill>
            </a:endParaRPr>
          </a:p>
        </p:txBody>
      </p:sp>
      <p:sp>
        <p:nvSpPr>
          <p:cNvPr id="11" name="Abgerundetes Rechteck 10"/>
          <p:cNvSpPr/>
          <p:nvPr/>
        </p:nvSpPr>
        <p:spPr>
          <a:xfrm>
            <a:off x="2785608" y="6035040"/>
            <a:ext cx="1200242" cy="241522"/>
          </a:xfrm>
          <a:prstGeom prst="roundRect">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current</a:t>
            </a:r>
          </a:p>
        </p:txBody>
      </p:sp>
      <p:sp>
        <p:nvSpPr>
          <p:cNvPr id="12" name="Abgerundetes Rechteck 11"/>
          <p:cNvSpPr/>
          <p:nvPr/>
        </p:nvSpPr>
        <p:spPr>
          <a:xfrm>
            <a:off x="243840" y="6320078"/>
            <a:ext cx="1200242" cy="241522"/>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flow</a:t>
            </a:r>
          </a:p>
        </p:txBody>
      </p:sp>
      <p:sp>
        <p:nvSpPr>
          <p:cNvPr id="13" name="Abgerundetes Rechteck 12"/>
          <p:cNvSpPr/>
          <p:nvPr/>
        </p:nvSpPr>
        <p:spPr>
          <a:xfrm>
            <a:off x="1525765" y="6320078"/>
            <a:ext cx="1200242" cy="241522"/>
          </a:xfrm>
          <a:prstGeom prst="round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Conduction</a:t>
            </a:r>
          </a:p>
        </p:txBody>
      </p:sp>
      <p:sp>
        <p:nvSpPr>
          <p:cNvPr id="14" name="Abgerundetes Rechteck 13"/>
          <p:cNvSpPr/>
          <p:nvPr/>
        </p:nvSpPr>
        <p:spPr>
          <a:xfrm>
            <a:off x="2785608" y="6320078"/>
            <a:ext cx="1200242" cy="241522"/>
          </a:xfrm>
          <a:prstGeom prst="roundRect">
            <a:avLst/>
          </a:prstGeom>
          <a:solidFill>
            <a:srgbClr val="7030A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Sources</a:t>
            </a:r>
          </a:p>
        </p:txBody>
      </p:sp>
      <p:sp>
        <p:nvSpPr>
          <p:cNvPr id="15" name="Abgerundetes Rechteck 14"/>
          <p:cNvSpPr/>
          <p:nvPr/>
        </p:nvSpPr>
        <p:spPr>
          <a:xfrm>
            <a:off x="4045450" y="6035040"/>
            <a:ext cx="1200242" cy="241522"/>
          </a:xfrm>
          <a:prstGeom prst="round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Diffusion</a:t>
            </a:r>
          </a:p>
        </p:txBody>
      </p:sp>
      <p:sp>
        <p:nvSpPr>
          <p:cNvPr id="16" name="Abgerundetes Rechteck 15"/>
          <p:cNvSpPr/>
          <p:nvPr/>
        </p:nvSpPr>
        <p:spPr>
          <a:xfrm>
            <a:off x="4045450" y="6332219"/>
            <a:ext cx="1200242" cy="241522"/>
          </a:xfrm>
          <a:prstGeom prst="roundRect">
            <a:avLst/>
          </a:prstGeom>
          <a:solidFill>
            <a:srgbClr val="FF53D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 gradients</a:t>
            </a:r>
          </a:p>
        </p:txBody>
      </p:sp>
      <p:pic>
        <p:nvPicPr>
          <p:cNvPr id="23" name="Grafik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5320" y="194073"/>
            <a:ext cx="597695" cy="597695"/>
          </a:xfrm>
          <a:prstGeom prst="rect">
            <a:avLst/>
          </a:prstGeom>
        </p:spPr>
      </p:pic>
      <p:sp>
        <p:nvSpPr>
          <p:cNvPr id="21" name="Rechteck 20"/>
          <p:cNvSpPr/>
          <p:nvPr/>
        </p:nvSpPr>
        <p:spPr>
          <a:xfrm>
            <a:off x="1659118" y="5561814"/>
            <a:ext cx="2007909" cy="405353"/>
          </a:xfrm>
          <a:prstGeom prst="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22" name="Rechteck 21"/>
          <p:cNvSpPr/>
          <p:nvPr/>
        </p:nvSpPr>
        <p:spPr>
          <a:xfrm>
            <a:off x="5794513" y="4470460"/>
            <a:ext cx="3971656" cy="618063"/>
          </a:xfrm>
          <a:prstGeom prst="rect">
            <a:avLst/>
          </a:prstGeom>
          <a:noFill/>
          <a:ln w="28575"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34" name="Textfeld 33"/>
          <p:cNvSpPr txBox="1"/>
          <p:nvPr/>
        </p:nvSpPr>
        <p:spPr>
          <a:xfrm>
            <a:off x="8928733" y="6180155"/>
            <a:ext cx="2352042" cy="338554"/>
          </a:xfrm>
          <a:prstGeom prst="rect">
            <a:avLst/>
          </a:prstGeom>
          <a:noFill/>
        </p:spPr>
        <p:txBody>
          <a:bodyPr wrap="square" lIns="0" tIns="0" rIns="0" bIns="0" rtlCol="0" anchor="t" anchorCtr="0">
            <a:spAutoFit/>
          </a:bodyPr>
          <a:lstStyle/>
          <a:p>
            <a:pPr>
              <a:spcBef>
                <a:spcPts val="1150"/>
              </a:spcBef>
            </a:pPr>
            <a:r>
              <a:rPr lang="en-US" sz="600" dirty="0" smtClean="0"/>
              <a:t>[4] </a:t>
            </a:r>
            <a:r>
              <a:rPr lang="it-IT" sz="600" dirty="0"/>
              <a:t>B. </a:t>
            </a:r>
            <a:r>
              <a:rPr lang="it-IT" sz="600" dirty="0" err="1"/>
              <a:t>Gui</a:t>
            </a:r>
            <a:r>
              <a:rPr lang="it-IT" sz="600" dirty="0"/>
              <a:t> </a:t>
            </a:r>
            <a:r>
              <a:rPr lang="it-IT" sz="600" i="1" dirty="0"/>
              <a:t>et al</a:t>
            </a:r>
            <a:r>
              <a:rPr lang="it-IT" sz="600" dirty="0"/>
              <a:t> 2018 </a:t>
            </a:r>
            <a:r>
              <a:rPr lang="it-IT" sz="600" i="1" dirty="0" err="1"/>
              <a:t>Nucl</a:t>
            </a:r>
            <a:r>
              <a:rPr lang="it-IT" sz="600" i="1" dirty="0"/>
              <a:t>. Fusion</a:t>
            </a:r>
            <a:r>
              <a:rPr lang="it-IT" sz="600" dirty="0"/>
              <a:t> </a:t>
            </a:r>
            <a:r>
              <a:rPr lang="it-IT" sz="600" b="1" dirty="0"/>
              <a:t>58</a:t>
            </a:r>
            <a:r>
              <a:rPr lang="it-IT" sz="600" dirty="0"/>
              <a:t> </a:t>
            </a:r>
            <a:r>
              <a:rPr lang="it-IT" sz="600" dirty="0" smtClean="0"/>
              <a:t>026027</a:t>
            </a:r>
          </a:p>
          <a:p>
            <a:pPr>
              <a:spcBef>
                <a:spcPts val="1150"/>
              </a:spcBef>
            </a:pPr>
            <a:r>
              <a:rPr lang="it-IT" sz="600" dirty="0" smtClean="0"/>
              <a:t>[5] N. M. Li et al 2018, </a:t>
            </a:r>
            <a:r>
              <a:rPr lang="it-IT" sz="600" dirty="0" err="1" smtClean="0"/>
              <a:t>Comput</a:t>
            </a:r>
            <a:r>
              <a:rPr lang="it-IT" sz="600" dirty="0" smtClean="0"/>
              <a:t>. </a:t>
            </a:r>
            <a:r>
              <a:rPr lang="it-IT" sz="600" dirty="0" err="1" smtClean="0"/>
              <a:t>Phys</a:t>
            </a:r>
            <a:r>
              <a:rPr lang="it-IT" sz="600" dirty="0" smtClean="0"/>
              <a:t>. Comm. 228 (2018)</a:t>
            </a:r>
            <a:endParaRPr lang="en-US" sz="600" dirty="0" err="1" smtClean="0"/>
          </a:p>
        </p:txBody>
      </p:sp>
      <p:sp>
        <p:nvSpPr>
          <p:cNvPr id="35" name="Textfeld 34"/>
          <p:cNvSpPr txBox="1"/>
          <p:nvPr/>
        </p:nvSpPr>
        <p:spPr>
          <a:xfrm>
            <a:off x="5507675" y="6180155"/>
            <a:ext cx="2995023" cy="584775"/>
          </a:xfrm>
          <a:prstGeom prst="rect">
            <a:avLst/>
          </a:prstGeom>
          <a:noFill/>
        </p:spPr>
        <p:txBody>
          <a:bodyPr wrap="square" lIns="0" tIns="0" rIns="0" bIns="0" rtlCol="0" anchor="t" anchorCtr="0">
            <a:spAutoFit/>
          </a:bodyPr>
          <a:lstStyle/>
          <a:p>
            <a:pPr>
              <a:spcBef>
                <a:spcPts val="1150"/>
              </a:spcBef>
            </a:pPr>
            <a:r>
              <a:rPr lang="en-US" sz="600" dirty="0" smtClean="0"/>
              <a:t>[1] </a:t>
            </a:r>
            <a:r>
              <a:rPr lang="it-IT" sz="600" dirty="0" smtClean="0"/>
              <a:t>B. </a:t>
            </a:r>
            <a:r>
              <a:rPr lang="it-IT" sz="600" dirty="0" err="1" smtClean="0"/>
              <a:t>Dudson</a:t>
            </a:r>
            <a:r>
              <a:rPr lang="it-IT" sz="600" dirty="0" smtClean="0"/>
              <a:t> et al, </a:t>
            </a:r>
            <a:r>
              <a:rPr lang="fr-FR" sz="600" dirty="0"/>
              <a:t>Computer </a:t>
            </a:r>
            <a:r>
              <a:rPr lang="fr-FR" sz="600" dirty="0" err="1"/>
              <a:t>Physics</a:t>
            </a:r>
            <a:r>
              <a:rPr lang="fr-FR" sz="600" dirty="0"/>
              <a:t> Communications 180 (2009), pp. </a:t>
            </a:r>
            <a:r>
              <a:rPr lang="fr-FR" sz="600" dirty="0" smtClean="0"/>
              <a:t>1467-1480</a:t>
            </a:r>
          </a:p>
          <a:p>
            <a:pPr>
              <a:spcBef>
                <a:spcPts val="1150"/>
              </a:spcBef>
            </a:pPr>
            <a:r>
              <a:rPr lang="fr-FR" sz="600" dirty="0" smtClean="0"/>
              <a:t>[2] P. </a:t>
            </a:r>
            <a:r>
              <a:rPr lang="fr-FR" sz="600" dirty="0" err="1" smtClean="0"/>
              <a:t>Huslage</a:t>
            </a:r>
            <a:r>
              <a:rPr lang="fr-FR" sz="600" dirty="0" smtClean="0"/>
              <a:t> </a:t>
            </a:r>
            <a:r>
              <a:rPr lang="fr-FR" sz="600" dirty="0"/>
              <a:t>et al 2024, Plasma Phys. Control. Fusion 66 015006</a:t>
            </a:r>
            <a:endParaRPr lang="it-IT" sz="600" dirty="0"/>
          </a:p>
          <a:p>
            <a:pPr>
              <a:spcBef>
                <a:spcPts val="1150"/>
              </a:spcBef>
            </a:pPr>
            <a:r>
              <a:rPr lang="it-IT" sz="600" dirty="0" smtClean="0"/>
              <a:t>[3] </a:t>
            </a:r>
            <a:r>
              <a:rPr lang="en-US" sz="600" dirty="0"/>
              <a:t>Shanahan B W, Hill P and </a:t>
            </a:r>
            <a:r>
              <a:rPr lang="en-US" sz="600" dirty="0" err="1"/>
              <a:t>Dudson</a:t>
            </a:r>
            <a:r>
              <a:rPr lang="en-US" sz="600" dirty="0"/>
              <a:t> B D 2016 J. </a:t>
            </a:r>
            <a:r>
              <a:rPr lang="en-US" sz="600" dirty="0" err="1"/>
              <a:t>Phys</a:t>
            </a:r>
            <a:r>
              <a:rPr lang="en-US" sz="600" dirty="0"/>
              <a:t>:.Conf. Series 775 012012</a:t>
            </a:r>
          </a:p>
        </p:txBody>
      </p:sp>
    </p:spTree>
    <p:extLst>
      <p:ext uri="{BB962C8B-B14F-4D97-AF65-F5344CB8AC3E}">
        <p14:creationId xmlns:p14="http://schemas.microsoft.com/office/powerpoint/2010/main" val="2611391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5"/>
          </p:nvPr>
        </p:nvSpPr>
        <p:spPr/>
        <p:txBody>
          <a:bodyPr/>
          <a:lstStyle/>
          <a:p>
            <a:r>
              <a:rPr lang="de-DE" smtClean="0"/>
              <a:t>Max-Planck-Institut für Plasmaphysik | Tobias Tork | PSI 2026</a:t>
            </a:r>
            <a:endParaRPr lang="de-DE" dirty="0"/>
          </a:p>
        </p:txBody>
      </p:sp>
      <p:sp>
        <p:nvSpPr>
          <p:cNvPr id="3" name="Foliennummernplatzhalter 2"/>
          <p:cNvSpPr>
            <a:spLocks noGrp="1"/>
          </p:cNvSpPr>
          <p:nvPr>
            <p:ph type="sldNum" sz="quarter" idx="16"/>
          </p:nvPr>
        </p:nvSpPr>
        <p:spPr/>
        <p:txBody>
          <a:bodyPr/>
          <a:lstStyle/>
          <a:p>
            <a:fld id="{ECE691D0-CC49-4FC7-9C4D-6112B0CB3A76}" type="slidenum">
              <a:rPr lang="de-DE" smtClean="0"/>
              <a:pPr/>
              <a:t>36</a:t>
            </a:fld>
            <a:endParaRPr lang="de-DE" dirty="0"/>
          </a:p>
        </p:txBody>
      </p:sp>
      <mc:AlternateContent xmlns:mc="http://schemas.openxmlformats.org/markup-compatibility/2006" xmlns:a14="http://schemas.microsoft.com/office/drawing/2010/main">
        <mc:Choice Requires="a14">
          <p:sp>
            <p:nvSpPr>
              <p:cNvPr id="4" name="Textplatzhalter 3"/>
              <p:cNvSpPr>
                <a:spLocks noGrp="1"/>
              </p:cNvSpPr>
              <p:nvPr>
                <p:ph type="body" sz="quarter" idx="17"/>
              </p:nvPr>
            </p:nvSpPr>
            <p:spPr>
              <a:xfrm>
                <a:off x="1" y="1113183"/>
                <a:ext cx="5327374" cy="5340005"/>
              </a:xfrm>
            </p:spPr>
            <p:txBody>
              <a:bodyPr>
                <a:normAutofit/>
              </a:bodyPr>
              <a:lstStyle/>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r>
                            <m:rPr>
                              <m:sty m:val="p"/>
                            </m:rPr>
                            <a:rPr lang="de-DE" sz="1200" b="0" i="0" smtClean="0">
                              <a:solidFill>
                                <a:srgbClr val="EF7C00"/>
                              </a:solidFill>
                              <a:latin typeface="Cambria Math" panose="02040503050406030204" pitchFamily="18" charset="0"/>
                            </a:rPr>
                            <m:t>n</m:t>
                          </m:r>
                          <m:sSub>
                            <m:sSubPr>
                              <m:ctrlPr>
                                <a:rPr lang="de-DE" sz="1200" b="0" i="1" smtClean="0">
                                  <a:solidFill>
                                    <a:srgbClr val="EF7C00"/>
                                  </a:solidFill>
                                  <a:latin typeface="Cambria Math" panose="02040503050406030204" pitchFamily="18" charset="0"/>
                                </a:rPr>
                              </m:ctrlPr>
                            </m:sSubPr>
                            <m:e>
                              <m:r>
                                <a:rPr lang="de-DE" sz="1200" b="1" i="0" smtClean="0">
                                  <a:solidFill>
                                    <a:srgbClr val="EF7C00"/>
                                  </a:solidFill>
                                  <a:latin typeface="Cambria Math" panose="02040503050406030204" pitchFamily="18" charset="0"/>
                                </a:rPr>
                                <m:t>𝐕</m:t>
                              </m:r>
                            </m:e>
                            <m:sub>
                              <m:r>
                                <m:rPr>
                                  <m:sty m:val="p"/>
                                </m:rPr>
                                <a:rPr lang="de-DE" sz="1200" b="0" i="0" smtClean="0">
                                  <a:solidFill>
                                    <a:srgbClr val="EF7C00"/>
                                  </a:solidFill>
                                  <a:latin typeface="Cambria Math" panose="02040503050406030204" pitchFamily="18" charset="0"/>
                                </a:rPr>
                                <m:t>E</m:t>
                              </m:r>
                              <m:r>
                                <a:rPr lang="de-DE" sz="1200" b="0" i="0" smtClean="0">
                                  <a:solidFill>
                                    <a:srgbClr val="EF7C00"/>
                                  </a:solidFill>
                                  <a:latin typeface="Cambria Math" panose="02040503050406030204" pitchFamily="18" charset="0"/>
                                </a:rPr>
                                <m:t>×</m:t>
                              </m:r>
                              <m:r>
                                <m:rPr>
                                  <m:sty m:val="p"/>
                                </m:rPr>
                                <a:rPr lang="de-DE" sz="1200" b="0" i="0" smtClean="0">
                                  <a:solidFill>
                                    <a:srgbClr val="EF7C00"/>
                                  </a:solidFill>
                                  <a:latin typeface="Cambria Math" panose="02040503050406030204" pitchFamily="18" charset="0"/>
                                </a:rPr>
                                <m:t>B</m:t>
                              </m:r>
                            </m:sub>
                          </m:sSub>
                          <m:r>
                            <a:rPr lang="de-DE" sz="1200" b="0" i="0" smtClean="0">
                              <a:latin typeface="Cambria Math" panose="02040503050406030204" pitchFamily="18" charset="0"/>
                            </a:rPr>
                            <m:t>+</m:t>
                          </m:r>
                          <m:r>
                            <m:rPr>
                              <m:sty m:val="p"/>
                            </m:rPr>
                            <a:rPr lang="de-DE" sz="1200" b="0" i="0" smtClean="0">
                              <a:solidFill>
                                <a:srgbClr val="005555"/>
                              </a:solidFill>
                              <a:latin typeface="Cambria Math" panose="02040503050406030204" pitchFamily="18" charset="0"/>
                            </a:rPr>
                            <m:t>n</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m:rPr>
                                  <m:sty m:val="p"/>
                                </m:rPr>
                                <a:rPr lang="de-DE" sz="1200" b="0" i="0" smtClean="0">
                                  <a:solidFill>
                                    <a:srgbClr val="005555"/>
                                  </a:solidFill>
                                  <a:latin typeface="Cambria Math" panose="02040503050406030204" pitchFamily="18" charset="0"/>
                                </a:rPr>
                                <m:t>mag</m:t>
                              </m:r>
                              <m:r>
                                <a:rPr lang="de-DE" sz="1200" b="0" i="0" smtClean="0">
                                  <a:solidFill>
                                    <a:srgbClr val="005555"/>
                                  </a:solidFill>
                                  <a:latin typeface="Cambria Math" panose="02040503050406030204" pitchFamily="18" charset="0"/>
                                </a:rPr>
                                <m:t>,</m:t>
                              </m:r>
                              <m:r>
                                <m:rPr>
                                  <m:sty m:val="p"/>
                                </m:rPr>
                                <a:rPr lang="de-DE" sz="1200" b="0" i="0" smtClean="0">
                                  <a:solidFill>
                                    <a:srgbClr val="005555"/>
                                  </a:solidFill>
                                  <a:latin typeface="Cambria Math" panose="02040503050406030204" pitchFamily="18" charset="0"/>
                                </a:rPr>
                                <m:t>e</m:t>
                              </m:r>
                            </m:sub>
                          </m:sSub>
                        </m:e>
                      </m:d>
                      <m:r>
                        <a:rPr lang="de-DE" sz="1200" b="0" i="0"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0" smtClean="0">
                              <a:solidFill>
                                <a:srgbClr val="C6D325"/>
                              </a:solidFill>
                              <a:latin typeface="Cambria Math" panose="02040503050406030204" pitchFamily="18" charset="0"/>
                            </a:rPr>
                            <m:t>∥</m:t>
                          </m:r>
                        </m:sub>
                      </m:sSub>
                      <m:d>
                        <m:dPr>
                          <m:ctrlPr>
                            <a:rPr lang="de-DE" sz="1200" b="0" i="1" smtClean="0">
                              <a:solidFill>
                                <a:srgbClr val="C6D325"/>
                              </a:solidFill>
                              <a:latin typeface="Cambria Math" panose="02040503050406030204" pitchFamily="18" charset="0"/>
                            </a:rPr>
                          </m:ctrlPr>
                        </m:dPr>
                        <m:e>
                          <m:r>
                            <m:rPr>
                              <m:sty m:val="p"/>
                            </m:rPr>
                            <a:rPr lang="de-DE" sz="1200" b="0" i="0" smtClean="0">
                              <a:solidFill>
                                <a:srgbClr val="C6D325"/>
                              </a:solidFill>
                              <a:latin typeface="Cambria Math" panose="02040503050406030204" pitchFamily="18" charset="0"/>
                            </a:rPr>
                            <m:t>n</m:t>
                          </m:r>
                          <m:sSub>
                            <m:sSubPr>
                              <m:ctrlPr>
                                <a:rPr lang="de-DE" sz="1200" b="0" i="1" smtClean="0">
                                  <a:solidFill>
                                    <a:srgbClr val="C6D325"/>
                                  </a:solidFill>
                                  <a:latin typeface="Cambria Math" panose="02040503050406030204" pitchFamily="18" charset="0"/>
                                </a:rPr>
                              </m:ctrlPr>
                            </m:sSubPr>
                            <m:e>
                              <m:r>
                                <m:rPr>
                                  <m:sty m:val="p"/>
                                </m:rPr>
                                <a:rPr lang="de-DE" sz="1200" b="0" i="0" smtClean="0">
                                  <a:solidFill>
                                    <a:srgbClr val="C6D325"/>
                                  </a:solidFill>
                                  <a:latin typeface="Cambria Math" panose="02040503050406030204" pitchFamily="18" charset="0"/>
                                </a:rPr>
                                <m:t>V</m:t>
                              </m:r>
                            </m:e>
                            <m:sub>
                              <m:r>
                                <a:rPr lang="de-DE" sz="1200" b="0" i="0" smtClean="0">
                                  <a:solidFill>
                                    <a:srgbClr val="C6D325"/>
                                  </a:solidFill>
                                  <a:latin typeface="Cambria Math" panose="02040503050406030204" pitchFamily="18" charset="0"/>
                                </a:rPr>
                                <m:t>∥,</m:t>
                              </m:r>
                              <m:r>
                                <m:rPr>
                                  <m:sty m:val="p"/>
                                </m:rPr>
                                <a:rPr lang="de-DE" sz="1200" b="0" i="0" smtClean="0">
                                  <a:solidFill>
                                    <a:srgbClr val="C6D325"/>
                                  </a:solidFill>
                                  <a:latin typeface="Cambria Math" panose="02040503050406030204" pitchFamily="18" charset="0"/>
                                </a:rPr>
                                <m:t>e</m:t>
                              </m:r>
                            </m:sub>
                          </m:sSub>
                        </m:e>
                      </m:d>
                      <m:r>
                        <a:rPr lang="de-DE" sz="1200" b="0" i="0"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m:rPr>
                                  <m:sty m:val="p"/>
                                </m:rPr>
                                <a:rPr lang="de-DE" sz="1200" b="0" i="0" smtClean="0">
                                  <a:solidFill>
                                    <a:srgbClr val="00B050"/>
                                  </a:solidFill>
                                  <a:latin typeface="Cambria Math" panose="02040503050406030204" pitchFamily="18" charset="0"/>
                                </a:rPr>
                                <m:t>D</m:t>
                              </m:r>
                            </m:e>
                            <m:sub>
                              <m:r>
                                <m:rPr>
                                  <m:sty m:val="p"/>
                                </m:rPr>
                                <a:rPr lang="de-DE" sz="1200" b="0" i="0" smtClean="0">
                                  <a:solidFill>
                                    <a:srgbClr val="00B050"/>
                                  </a:solidFill>
                                  <a:latin typeface="Cambria Math" panose="02040503050406030204" pitchFamily="18" charset="0"/>
                                </a:rPr>
                                <m:t>A</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0" smtClean="0">
                                  <a:solidFill>
                                    <a:srgbClr val="00B050"/>
                                  </a:solidFill>
                                  <a:latin typeface="Cambria Math" panose="02040503050406030204" pitchFamily="18" charset="0"/>
                                </a:rPr>
                                <m:t>⊥</m:t>
                              </m:r>
                            </m:sub>
                          </m:sSub>
                          <m:r>
                            <m:rPr>
                              <m:sty m:val="p"/>
                            </m:rPr>
                            <a:rPr lang="de-DE" sz="1200" b="0" i="0" smtClean="0">
                              <a:solidFill>
                                <a:srgbClr val="00B050"/>
                              </a:solidFill>
                              <a:latin typeface="Cambria Math" panose="02040503050406030204" pitchFamily="18" charset="0"/>
                            </a:rPr>
                            <m:t>n</m:t>
                          </m:r>
                        </m:e>
                      </m:d>
                      <m:r>
                        <a:rPr lang="de-DE" sz="1200" b="0" i="0"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m:rPr>
                              <m:sty m:val="p"/>
                            </m:rPr>
                            <a:rPr lang="de-DE" sz="1200" b="0" i="0" smtClean="0">
                              <a:solidFill>
                                <a:srgbClr val="7030A0"/>
                              </a:solidFill>
                              <a:latin typeface="Cambria Math" panose="02040503050406030204" pitchFamily="18" charset="0"/>
                            </a:rPr>
                            <m:t>S</m:t>
                          </m:r>
                        </m:e>
                        <m:sub>
                          <m:r>
                            <m:rPr>
                              <m:sty m:val="p"/>
                            </m:rPr>
                            <a:rPr lang="de-DE" sz="1200" b="0" i="0" smtClean="0">
                              <a:solidFill>
                                <a:srgbClr val="7030A0"/>
                              </a:solidFill>
                              <a:latin typeface="Cambria Math" panose="02040503050406030204" pitchFamily="18" charset="0"/>
                            </a:rPr>
                            <m:t>n</m:t>
                          </m:r>
                        </m:sub>
                      </m:sSub>
                    </m:oMath>
                  </m:oMathPara>
                </a14:m>
                <a:endParaRPr lang="en-US" sz="1200" dirty="0" smtClean="0"/>
              </a:p>
              <a:p>
                <a:pPr/>
                <a14:m>
                  <m:oMathPara xmlns:m="http://schemas.openxmlformats.org/officeDocument/2006/math">
                    <m:oMathParaPr>
                      <m:jc m:val="centerGroup"/>
                    </m:oMathParaPr>
                    <m:oMath xmlns:m="http://schemas.openxmlformats.org/officeDocument/2006/math">
                      <m:f>
                        <m:fPr>
                          <m:ctrlPr>
                            <a:rPr lang="en-US" sz="1200" i="1" smtClean="0">
                              <a:latin typeface="Cambria Math" panose="02040503050406030204" pitchFamily="18" charset="0"/>
                            </a:rPr>
                          </m:ctrlPr>
                        </m:fPr>
                        <m:num>
                          <m:r>
                            <a:rPr lang="de-DE" sz="1200" b="0" i="0" smtClean="0">
                              <a:latin typeface="Cambria Math" panose="02040503050406030204" pitchFamily="18" charset="0"/>
                            </a:rPr>
                            <m:t>𝜕</m:t>
                          </m:r>
                          <m:r>
                            <m:rPr>
                              <m:sty m:val="p"/>
                            </m:rPr>
                            <a:rPr lang="de-DE" sz="1200" b="0" i="0" smtClean="0">
                              <a:latin typeface="Cambria Math" panose="02040503050406030204" pitchFamily="18" charset="0"/>
                            </a:rPr>
                            <m:t>n</m:t>
                          </m:r>
                          <m:r>
                            <a:rPr lang="de-DE" sz="1200" b="0" i="0" smtClean="0">
                              <a:latin typeface="Cambria Math" panose="02040503050406030204" pitchFamily="18" charset="0"/>
                            </a:rPr>
                            <m:t>(</m:t>
                          </m:r>
                          <m:sSub>
                            <m:sSubPr>
                              <m:ctrlPr>
                                <a:rPr lang="de-DE" sz="1200" b="0" i="1" smtClean="0">
                                  <a:latin typeface="Cambria Math" panose="02040503050406030204" pitchFamily="18" charset="0"/>
                                </a:rPr>
                              </m:ctrlPr>
                            </m:sSubPr>
                            <m:e>
                              <m:r>
                                <m:rPr>
                                  <m:sty m:val="p"/>
                                </m:rPr>
                                <a:rPr lang="de-DE" sz="1200" b="0" i="0" smtClean="0">
                                  <a:latin typeface="Cambria Math" panose="02040503050406030204" pitchFamily="18" charset="0"/>
                                </a:rPr>
                                <m:t>V</m:t>
                              </m:r>
                            </m:e>
                            <m:sub>
                              <m:r>
                                <a:rPr lang="de-DE" sz="1200" b="0" i="0" smtClean="0">
                                  <a:latin typeface="Cambria Math" panose="02040503050406030204" pitchFamily="18" charset="0"/>
                                </a:rPr>
                                <m:t>∥,</m:t>
                              </m:r>
                              <m:r>
                                <m:rPr>
                                  <m:sty m:val="p"/>
                                </m:rPr>
                                <a:rPr lang="de-DE" sz="1200" b="0" i="0" smtClean="0">
                                  <a:latin typeface="Cambria Math" panose="02040503050406030204" pitchFamily="18" charset="0"/>
                                </a:rPr>
                                <m:t>i</m:t>
                              </m:r>
                            </m:sub>
                          </m:sSub>
                          <m:r>
                            <a:rPr lang="de-DE" sz="1200" b="0" i="0" smtClean="0">
                              <a:latin typeface="Cambria Math" panose="02040503050406030204" pitchFamily="18" charset="0"/>
                            </a:rPr>
                            <m:t>)</m:t>
                          </m:r>
                        </m:num>
                        <m:den>
                          <m:r>
                            <a:rPr lang="de-DE" sz="1200" b="0" i="0" smtClean="0">
                              <a:latin typeface="Cambria Math" panose="02040503050406030204" pitchFamily="18" charset="0"/>
                            </a:rPr>
                            <m:t>𝜕</m:t>
                          </m:r>
                          <m:r>
                            <m:rPr>
                              <m:sty m:val="p"/>
                            </m:rPr>
                            <a:rPr lang="de-DE" sz="1200" b="0" i="0" smtClean="0">
                              <a:latin typeface="Cambria Math" panose="02040503050406030204" pitchFamily="18" charset="0"/>
                            </a:rPr>
                            <m:t>t</m:t>
                          </m:r>
                        </m:den>
                      </m:f>
                      <m:r>
                        <a:rPr lang="de-DE" sz="1200" b="0" i="0"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r>
                            <m:rPr>
                              <m:sty m:val="p"/>
                            </m:rPr>
                            <a:rPr lang="de-DE" sz="1200" b="0" i="0" smtClean="0">
                              <a:latin typeface="Cambria Math" panose="02040503050406030204" pitchFamily="18" charset="0"/>
                            </a:rPr>
                            <m:t>n</m:t>
                          </m:r>
                          <m:sSub>
                            <m:sSubPr>
                              <m:ctrlPr>
                                <a:rPr lang="de-DE" sz="1200" i="1">
                                  <a:latin typeface="Cambria Math" panose="02040503050406030204" pitchFamily="18" charset="0"/>
                                </a:rPr>
                              </m:ctrlPr>
                            </m:sSubPr>
                            <m:e>
                              <m:r>
                                <a:rPr lang="de-DE" sz="1200" b="1">
                                  <a:latin typeface="Cambria Math" panose="02040503050406030204" pitchFamily="18" charset="0"/>
                                </a:rPr>
                                <m:t>𝐕</m:t>
                              </m:r>
                            </m:e>
                            <m:sub>
                              <m:r>
                                <a:rPr lang="de-DE" sz="1200">
                                  <a:latin typeface="Cambria Math" panose="02040503050406030204" pitchFamily="18" charset="0"/>
                                </a:rPr>
                                <m:t>∥,</m:t>
                              </m:r>
                              <m:r>
                                <m:rPr>
                                  <m:sty m:val="p"/>
                                </m:rPr>
                                <a:rPr lang="de-DE" sz="1200">
                                  <a:latin typeface="Cambria Math" panose="02040503050406030204" pitchFamily="18" charset="0"/>
                                </a:rPr>
                                <m:t>i</m:t>
                              </m:r>
                            </m:sub>
                          </m:sSub>
                          <m:d>
                            <m:dPr>
                              <m:ctrlPr>
                                <a:rPr lang="de-DE" sz="1200" b="0" i="1" smtClean="0">
                                  <a:latin typeface="Cambria Math" panose="02040503050406030204" pitchFamily="18" charset="0"/>
                                </a:rPr>
                              </m:ctrlPr>
                            </m:dPr>
                            <m:e>
                              <m:sSub>
                                <m:sSubPr>
                                  <m:ctrlPr>
                                    <a:rPr lang="de-DE" sz="1200" b="0" i="1" smtClean="0">
                                      <a:solidFill>
                                        <a:srgbClr val="EF7C00"/>
                                      </a:solidFill>
                                      <a:latin typeface="Cambria Math" panose="02040503050406030204" pitchFamily="18" charset="0"/>
                                    </a:rPr>
                                  </m:ctrlPr>
                                </m:sSubPr>
                                <m:e>
                                  <m:r>
                                    <m:rPr>
                                      <m:sty m:val="p"/>
                                    </m:rPr>
                                    <a:rPr lang="de-DE" sz="1200" b="0" i="0" smtClean="0">
                                      <a:solidFill>
                                        <a:srgbClr val="EF7C00"/>
                                      </a:solidFill>
                                      <a:latin typeface="Cambria Math" panose="02040503050406030204" pitchFamily="18" charset="0"/>
                                    </a:rPr>
                                    <m:t>V</m:t>
                                  </m:r>
                                </m:e>
                                <m:sub>
                                  <m:r>
                                    <m:rPr>
                                      <m:sty m:val="p"/>
                                    </m:rPr>
                                    <a:rPr lang="de-DE" sz="1200" b="0" i="0" smtClean="0">
                                      <a:solidFill>
                                        <a:srgbClr val="EF7C00"/>
                                      </a:solidFill>
                                      <a:latin typeface="Cambria Math" panose="02040503050406030204" pitchFamily="18" charset="0"/>
                                    </a:rPr>
                                    <m:t>E</m:t>
                                  </m:r>
                                  <m:r>
                                    <a:rPr lang="de-DE" sz="1200" b="0" i="1" smtClean="0">
                                      <a:solidFill>
                                        <a:srgbClr val="EF7C00"/>
                                      </a:solidFill>
                                      <a:latin typeface="Cambria Math" panose="02040503050406030204" pitchFamily="18" charset="0"/>
                                    </a:rPr>
                                    <m:t>×</m:t>
                                  </m:r>
                                  <m:r>
                                    <a:rPr lang="de-DE" sz="1200" b="0" i="1" smtClean="0">
                                      <a:solidFill>
                                        <a:srgbClr val="EF7C00"/>
                                      </a:solidFill>
                                      <a:latin typeface="Cambria Math" panose="02040503050406030204" pitchFamily="18" charset="0"/>
                                    </a:rPr>
                                    <m:t>𝐵</m:t>
                                  </m:r>
                                </m:sub>
                              </m:sSub>
                              <m:r>
                                <a:rPr lang="de-DE" sz="1200" b="0" i="0" smtClean="0">
                                  <a:latin typeface="Cambria Math" panose="02040503050406030204" pitchFamily="18" charset="0"/>
                                </a:rPr>
                                <m:t>+</m:t>
                              </m:r>
                              <m:sSub>
                                <m:sSubPr>
                                  <m:ctrlPr>
                                    <a:rPr lang="de-DE" sz="1200" i="1" smtClean="0">
                                      <a:solidFill>
                                        <a:srgbClr val="C6D325"/>
                                      </a:solidFill>
                                      <a:latin typeface="Cambria Math" panose="02040503050406030204" pitchFamily="18" charset="0"/>
                                    </a:rPr>
                                  </m:ctrlPr>
                                </m:sSubPr>
                                <m:e>
                                  <m:r>
                                    <a:rPr lang="de-DE" sz="1200" b="1">
                                      <a:solidFill>
                                        <a:srgbClr val="C6D325"/>
                                      </a:solidFill>
                                      <a:latin typeface="Cambria Math" panose="02040503050406030204" pitchFamily="18" charset="0"/>
                                    </a:rPr>
                                    <m:t>𝐛</m:t>
                                  </m:r>
                                  <m:r>
                                    <m:rPr>
                                      <m:sty m:val="p"/>
                                    </m:rPr>
                                    <a:rPr lang="de-DE" sz="1200" b="0" i="1">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i</m:t>
                                  </m:r>
                                </m:sub>
                              </m:sSub>
                              <m:r>
                                <a:rPr lang="de-DE" sz="1200" b="0" i="1" smtClean="0">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1" i="0" smtClean="0">
                                      <a:solidFill>
                                        <a:srgbClr val="005555"/>
                                      </a:solidFill>
                                      <a:latin typeface="Cambria Math" panose="02040503050406030204" pitchFamily="18" charset="0"/>
                                    </a:rPr>
                                    <m:t>𝐕</m:t>
                                  </m:r>
                                </m:e>
                                <m:sub>
                                  <m:r>
                                    <a:rPr lang="de-DE" sz="1200" b="0" i="1" smtClean="0">
                                      <a:solidFill>
                                        <a:srgbClr val="005555"/>
                                      </a:solidFill>
                                      <a:latin typeface="Cambria Math" panose="02040503050406030204" pitchFamily="18" charset="0"/>
                                    </a:rPr>
                                    <m:t>𝑚𝑎𝑔</m:t>
                                  </m:r>
                                  <m:r>
                                    <a:rPr lang="de-DE" sz="1200" b="0" i="1"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e>
                      </m:d>
                      <m:r>
                        <a:rPr lang="de-DE" sz="1200" b="0" i="0"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d>
                        <m:dPr>
                          <m:ctrlPr>
                            <a:rPr lang="de-DE" sz="1200" b="0" i="1" smtClean="0">
                              <a:solidFill>
                                <a:srgbClr val="FF53DA"/>
                              </a:solidFill>
                              <a:latin typeface="Cambria Math" panose="02040503050406030204" pitchFamily="18" charset="0"/>
                            </a:rPr>
                          </m:ctrlPr>
                        </m:dPr>
                        <m:e>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solidFill>
                                <a:srgbClr val="FF53DA"/>
                              </a:solidFill>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𝑖</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𝑛</m:t>
                          </m:r>
                        </m:sub>
                      </m:sSub>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m:rPr>
                              <m:sty m:val="p"/>
                            </m:rPr>
                            <a:rPr lang="de-DE" sz="1200">
                              <a:solidFill>
                                <a:srgbClr val="00B050"/>
                              </a:solidFill>
                              <a:latin typeface="Cambria Math" panose="02040503050406030204" pitchFamily="18" charset="0"/>
                            </a:rPr>
                            <m:t>V</m:t>
                          </m:r>
                        </m:e>
                        <m:sub>
                          <m:r>
                            <a:rPr lang="de-DE" sz="1200">
                              <a:solidFill>
                                <a:srgbClr val="00B050"/>
                              </a:solidFill>
                              <a:latin typeface="Cambria Math" panose="02040503050406030204" pitchFamily="18" charset="0"/>
                            </a:rPr>
                            <m:t>∥,</m:t>
                          </m:r>
                          <m:r>
                            <m:rPr>
                              <m:sty m:val="p"/>
                            </m:rPr>
                            <a:rPr lang="de-DE" sz="1200">
                              <a:solidFill>
                                <a:srgbClr val="00B050"/>
                              </a:solidFill>
                              <a:latin typeface="Cambria Math" panose="02040503050406030204" pitchFamily="18" charset="0"/>
                            </a:rPr>
                            <m:t>i</m:t>
                          </m:r>
                        </m:sub>
                      </m:sSub>
                      <m:r>
                        <a:rPr lang="de-DE" sz="1200" b="0" i="1" smtClean="0">
                          <a:solidFill>
                            <a:srgbClr val="00B050"/>
                          </a:solidFill>
                          <a:latin typeface="Cambria Math" panose="02040503050406030204" pitchFamily="18" charset="0"/>
                        </a:rPr>
                        <m:t>)</m:t>
                      </m:r>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𝑒</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b="0" i="1" smtClean="0">
                                  <a:solidFill>
                                    <a:srgbClr val="EF7C00"/>
                                  </a:solidFill>
                                  <a:latin typeface="Cambria Math" panose="02040503050406030204" pitchFamily="18" charset="0"/>
                                </a:rPr>
                              </m:ctrlPr>
                            </m:fPr>
                            <m:num>
                              <m:r>
                                <a:rPr lang="de-DE" sz="1200" b="0" i="1" smtClean="0">
                                  <a:solidFill>
                                    <a:srgbClr val="EF7C00"/>
                                  </a:solidFill>
                                  <a:latin typeface="Cambria Math" panose="02040503050406030204" pitchFamily="18" charset="0"/>
                                </a:rPr>
                                <m:t>3</m:t>
                              </m:r>
                            </m:num>
                            <m:den>
                              <m:r>
                                <a:rPr lang="de-DE" sz="1200" b="0" i="1" smtClean="0">
                                  <a:solidFill>
                                    <a:srgbClr val="EF7C00"/>
                                  </a:solidFill>
                                  <a:latin typeface="Cambria Math" panose="02040503050406030204" pitchFamily="18" charset="0"/>
                                </a:rPr>
                                <m:t>2</m:t>
                              </m:r>
                            </m:den>
                          </m:f>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0" i="1" smtClean="0">
                                  <a:solidFill>
                                    <a:srgbClr val="005555"/>
                                  </a:solidFill>
                                  <a:latin typeface="Cambria Math" panose="02040503050406030204" pitchFamily="18" charset="0"/>
                                </a:rPr>
                                <m:t>5</m:t>
                              </m:r>
                            </m:num>
                            <m:den>
                              <m:r>
                                <a:rPr lang="de-DE" sz="1200" b="0" i="1" smtClean="0">
                                  <a:solidFill>
                                    <a:srgbClr val="005555"/>
                                  </a:solidFill>
                                  <a:latin typeface="Cambria Math" panose="02040503050406030204" pitchFamily="18" charset="0"/>
                                </a:rPr>
                                <m:t>2</m:t>
                              </m:r>
                            </m:den>
                          </m:f>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m:rPr>
                                  <m:sty m:val="p"/>
                                </m:rPr>
                                <a:rPr lang="de-DE" sz="1200">
                                  <a:solidFill>
                                    <a:srgbClr val="005555"/>
                                  </a:solidFill>
                                  <a:latin typeface="Cambria Math" panose="02040503050406030204" pitchFamily="18" charset="0"/>
                                </a:rPr>
                                <m:t>e</m:t>
                              </m:r>
                            </m:sub>
                          </m:sSub>
                        </m:e>
                      </m:d>
                      <m:r>
                        <a:rPr lang="de-DE" sz="1200" b="0" i="1" smtClean="0">
                          <a:latin typeface="Cambria Math" panose="02040503050406030204" pitchFamily="18" charset="0"/>
                        </a:rPr>
                        <m:t>−</m:t>
                      </m:r>
                      <m:sSub>
                        <m:sSubPr>
                          <m:ctrlPr>
                            <a:rPr lang="de-DE" sz="1200" b="0" i="1" smtClean="0">
                              <a:solidFill>
                                <a:srgbClr val="EF7C00"/>
                              </a:solidFill>
                              <a:latin typeface="Cambria Math" panose="02040503050406030204" pitchFamily="18" charset="0"/>
                            </a:rPr>
                          </m:ctrlPr>
                        </m:sSubPr>
                        <m:e>
                          <m:r>
                            <a:rPr lang="de-DE" sz="1200" b="0" i="1" smtClean="0">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𝑒</m:t>
                          </m:r>
                        </m:sub>
                      </m:sSub>
                      <m:r>
                        <a:rPr lang="de-DE" sz="1200" b="0" i="0" smtClean="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b="0" i="1" smtClean="0">
                          <a:latin typeface="Cambria Math" panose="02040503050406030204" pitchFamily="18" charset="0"/>
                        </a:rPr>
                        <m:t>−</m:t>
                      </m:r>
                      <m:r>
                        <a:rPr lang="de-DE" sz="1200" b="0" i="0" smtClean="0">
                          <a:solidFill>
                            <a:srgbClr val="C6D325"/>
                          </a:solidFill>
                          <a:latin typeface="Cambria Math" panose="02040503050406030204" pitchFamily="18" charset="0"/>
                        </a:rPr>
                        <m:t>𝛻</m:t>
                      </m:r>
                      <m:d>
                        <m:dPr>
                          <m:ctrlPr>
                            <a:rPr lang="de-DE" sz="1200" b="0" i="1" smtClean="0">
                              <a:solidFill>
                                <a:srgbClr val="C6D325"/>
                              </a:solidFill>
                              <a:latin typeface="Cambria Math" panose="02040503050406030204" pitchFamily="18" charset="0"/>
                            </a:rPr>
                          </m:ctrlPr>
                        </m:dPr>
                        <m:e>
                          <m:f>
                            <m:fPr>
                              <m:ctrlPr>
                                <a:rPr lang="de-DE" sz="1200" b="0" i="1" smtClean="0">
                                  <a:solidFill>
                                    <a:srgbClr val="C6D325"/>
                                  </a:solidFill>
                                  <a:latin typeface="Cambria Math" panose="02040503050406030204" pitchFamily="18" charset="0"/>
                                </a:rPr>
                              </m:ctrlPr>
                            </m:fPr>
                            <m:num>
                              <m:r>
                                <a:rPr lang="de-DE" sz="1200" b="0" i="1" smtClean="0">
                                  <a:solidFill>
                                    <a:srgbClr val="C6D325"/>
                                  </a:solidFill>
                                  <a:latin typeface="Cambria Math" panose="02040503050406030204" pitchFamily="18" charset="0"/>
                                </a:rPr>
                                <m:t>3</m:t>
                              </m:r>
                            </m:num>
                            <m:den>
                              <m:r>
                                <a:rPr lang="de-DE" sz="1200" b="0" i="1" smtClean="0">
                                  <a:solidFill>
                                    <a:srgbClr val="C6D325"/>
                                  </a:solidFill>
                                  <a:latin typeface="Cambria Math" panose="02040503050406030204" pitchFamily="18" charset="0"/>
                                </a:rPr>
                                <m:t>2</m:t>
                              </m:r>
                            </m:den>
                          </m:f>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r>
                            <a:rPr lang="de-DE" sz="1200" b="1" i="1" smtClean="0">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e>
                      </m:d>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𝑒</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m:rPr>
                              <m:sty m:val="p"/>
                            </m:rPr>
                            <a:rPr lang="de-DE" sz="1200">
                              <a:solidFill>
                                <a:srgbClr val="C6D325"/>
                              </a:solidFill>
                              <a:latin typeface="Cambria Math" panose="02040503050406030204" pitchFamily="18" charset="0"/>
                            </a:rPr>
                            <m:t>e</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𝑒</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𝑒</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d>
                        <m:dPr>
                          <m:ctrlPr>
                            <a:rPr lang="de-DE" sz="1200" b="0" i="1" smtClean="0">
                              <a:solidFill>
                                <a:srgbClr val="00B1EA"/>
                              </a:solidFill>
                              <a:latin typeface="Cambria Math" panose="02040503050406030204" pitchFamily="18" charset="0"/>
                            </a:rPr>
                          </m:ctrlPr>
                        </m:dPr>
                        <m:e>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e>
                      </m:d>
                      <m:r>
                        <a:rPr lang="de-DE" sz="1200" b="0" i="1" smtClean="0">
                          <a:latin typeface="Cambria Math" panose="02040503050406030204" pitchFamily="18" charset="0"/>
                        </a:rPr>
                        <m:t>−</m:t>
                      </m:r>
                      <m:r>
                        <a:rPr lang="de-DE" sz="1200" b="0" i="1" smtClean="0">
                          <a:solidFill>
                            <a:srgbClr val="00B1EA"/>
                          </a:solidFill>
                          <a:latin typeface="Cambria Math" panose="02040503050406030204" pitchFamily="18" charset="0"/>
                        </a:rPr>
                        <m:t>0</m:t>
                      </m:r>
                      <m:r>
                        <a:rPr lang="de-DE" sz="1200" b="0" i="1" smtClean="0">
                          <a:solidFill>
                            <a:srgbClr val="00B1EA"/>
                          </a:solidFill>
                          <a:latin typeface="Cambria Math" panose="02040503050406030204" pitchFamily="18" charset="0"/>
                        </a:rPr>
                        <m:t>.</m:t>
                      </m:r>
                      <m:r>
                        <a:rPr lang="de-DE" sz="1200" b="0" i="1" smtClean="0">
                          <a:solidFill>
                            <a:srgbClr val="00B1EA"/>
                          </a:solidFill>
                          <a:latin typeface="Cambria Math" panose="02040503050406030204" pitchFamily="18" charset="0"/>
                        </a:rPr>
                        <m:t>71</m:t>
                      </m:r>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𝑇</m:t>
                          </m:r>
                        </m:e>
                        <m:sub>
                          <m:r>
                            <a:rPr lang="de-DE" sz="1200" b="0" i="1" smtClean="0">
                              <a:solidFill>
                                <a:srgbClr val="00B1E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b="0" i="1" smtClean="0">
                              <a:solidFill>
                                <a:srgbClr val="00B1EA"/>
                              </a:solidFill>
                              <a:latin typeface="Cambria Math" panose="02040503050406030204" pitchFamily="18" charset="0"/>
                            </a:rPr>
                            <m:t>𝜈</m:t>
                          </m:r>
                        </m:num>
                        <m:den>
                          <m:r>
                            <a:rPr lang="de-DE" sz="1200" b="0" i="1" smtClean="0">
                              <a:solidFill>
                                <a:srgbClr val="00B1EA"/>
                              </a:solidFill>
                              <a:latin typeface="Cambria Math" panose="02040503050406030204" pitchFamily="18" charset="0"/>
                            </a:rPr>
                            <m:t>𝑛</m:t>
                          </m:r>
                        </m:den>
                      </m:f>
                      <m:sSubSup>
                        <m:sSubSupPr>
                          <m:ctrlPr>
                            <a:rPr lang="de-DE" sz="1200" b="0" i="1" smtClean="0">
                              <a:solidFill>
                                <a:srgbClr val="00B1EA"/>
                              </a:solidFill>
                              <a:latin typeface="Cambria Math" panose="02040503050406030204" pitchFamily="18" charset="0"/>
                            </a:rPr>
                          </m:ctrlPr>
                        </m:sSubSup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up>
                          <m:r>
                            <a:rPr lang="de-DE" sz="1200" b="0" i="1" smtClean="0">
                              <a:solidFill>
                                <a:srgbClr val="00B1EA"/>
                              </a:solidFill>
                              <a:latin typeface="Cambria Math" panose="02040503050406030204" pitchFamily="18" charset="0"/>
                            </a:rPr>
                            <m:t>2</m:t>
                          </m:r>
                        </m:sup>
                      </m:sSubSup>
                    </m:oMath>
                  </m:oMathPara>
                </a14:m>
                <a:endParaRPr lang="de-DE" sz="1200"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d>
                        <m:dPr>
                          <m:ctrlPr>
                            <a:rPr lang="de-DE" sz="1200" b="0" i="1" smtClean="0">
                              <a:solidFill>
                                <a:srgbClr val="00B050"/>
                              </a:solidFill>
                              <a:latin typeface="Cambria Math" panose="02040503050406030204" pitchFamily="18" charset="0"/>
                            </a:rPr>
                          </m:ctrlPr>
                        </m:dPr>
                        <m:e>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𝐷</m:t>
                              </m:r>
                            </m:e>
                            <m:sub>
                              <m:r>
                                <a:rPr lang="de-DE" sz="1200" b="0" i="1" smtClean="0">
                                  <a:solidFill>
                                    <a:srgbClr val="00B050"/>
                                  </a:solidFill>
                                  <a:latin typeface="Cambria Math" panose="02040503050406030204" pitchFamily="18" charset="0"/>
                                </a:rPr>
                                <m:t>𝐴</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𝑛</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𝜒</m:t>
                              </m:r>
                            </m:e>
                            <m:sub>
                              <m:r>
                                <a:rPr lang="de-DE" sz="1200" b="0" i="1" smtClean="0">
                                  <a:solidFill>
                                    <a:srgbClr val="00B050"/>
                                  </a:solidFill>
                                  <a:latin typeface="Cambria Math" panose="02040503050406030204" pitchFamily="18" charset="0"/>
                                </a:rPr>
                                <m:t>𝐴</m:t>
                              </m:r>
                            </m:sub>
                          </m:sSub>
                          <m:r>
                            <a:rPr lang="de-DE" sz="1200" b="0" i="1" smtClean="0">
                              <a:solidFill>
                                <a:srgbClr val="00B050"/>
                              </a:solidFill>
                              <a:latin typeface="Cambria Math" panose="02040503050406030204" pitchFamily="18" charset="0"/>
                            </a:rPr>
                            <m:t>𝑛</m:t>
                          </m:r>
                          <m:sSub>
                            <m:sSubPr>
                              <m:ctrlPr>
                                <a:rPr lang="de-DE" sz="1200" b="0" i="1" smtClean="0">
                                  <a:solidFill>
                                    <a:srgbClr val="00B050"/>
                                  </a:solidFill>
                                  <a:latin typeface="Cambria Math" panose="02040503050406030204" pitchFamily="18" charset="0"/>
                                </a:rPr>
                              </m:ctrlPr>
                            </m:sSubPr>
                            <m:e>
                              <m:r>
                                <a:rPr lang="de-DE" sz="1200" b="0" i="0"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𝑒</m:t>
                              </m:r>
                            </m:sub>
                          </m:sSub>
                          <m:r>
                            <a:rPr lang="de-DE" sz="1200" b="0" i="1" smtClean="0">
                              <a:solidFill>
                                <a:srgbClr val="00B050"/>
                              </a:solidFill>
                              <a:latin typeface="Cambria Math" panose="02040503050406030204" pitchFamily="18" charset="0"/>
                            </a:rPr>
                            <m:t> </m:t>
                          </m:r>
                        </m:e>
                      </m:d>
                      <m:r>
                        <a:rPr lang="de-DE" sz="1200" b="0" i="1" smtClean="0">
                          <a:latin typeface="Cambria Math" panose="02040503050406030204" pitchFamily="18" charset="0"/>
                        </a:rPr>
                        <m:t>+</m:t>
                      </m:r>
                      <m:sSub>
                        <m:sSubPr>
                          <m:ctrlPr>
                            <a:rPr lang="de-DE" sz="1200" b="0" i="1" smtClean="0">
                              <a:solidFill>
                                <a:srgbClr val="7030A0"/>
                              </a:solidFill>
                              <a:latin typeface="Cambria Math" panose="02040503050406030204" pitchFamily="18" charset="0"/>
                            </a:rPr>
                          </m:ctrlPr>
                        </m:sSubPr>
                        <m:e>
                          <m:r>
                            <a:rPr lang="de-DE" sz="1200" b="0" i="1" smtClean="0">
                              <a:solidFill>
                                <a:srgbClr val="7030A0"/>
                              </a:solidFill>
                              <a:latin typeface="Cambria Math" panose="02040503050406030204" pitchFamily="18" charset="0"/>
                            </a:rPr>
                            <m:t>𝑆</m:t>
                          </m:r>
                        </m:e>
                        <m:sub>
                          <m:r>
                            <a:rPr lang="de-DE" sz="1200" b="0" i="1" smtClean="0">
                              <a:solidFill>
                                <a:srgbClr val="7030A0"/>
                              </a:solidFill>
                              <a:latin typeface="Cambria Math" panose="02040503050406030204" pitchFamily="18" charset="0"/>
                            </a:rPr>
                            <m:t>𝑝𝑒</m:t>
                          </m:r>
                        </m:sub>
                      </m:sSub>
                    </m:oMath>
                  </m:oMathPara>
                </a14:m>
                <a:endParaRPr lang="de-DE" sz="1200" b="0" dirty="0" smtClean="0"/>
              </a:p>
              <a:p>
                <a:pPr/>
                <a14:m>
                  <m:oMathPara xmlns:m="http://schemas.openxmlformats.org/officeDocument/2006/math">
                    <m:oMathParaPr>
                      <m:jc m:val="centerGroup"/>
                    </m:oMathParaPr>
                    <m:oMath xmlns:m="http://schemas.openxmlformats.org/officeDocument/2006/math">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3</m:t>
                          </m:r>
                        </m:num>
                        <m:den>
                          <m:r>
                            <a:rPr lang="de-DE" sz="1200" b="0" i="1" smtClean="0">
                              <a:latin typeface="Cambria Math" panose="02040503050406030204" pitchFamily="18" charset="0"/>
                            </a:rPr>
                            <m:t>2</m:t>
                          </m:r>
                        </m:den>
                      </m:f>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b="0" i="0" smtClean="0">
                          <a:latin typeface="Cambria Math" panose="02040503050406030204" pitchFamily="18" charset="0"/>
                        </a:rPr>
                        <m:t>𝛻</m:t>
                      </m:r>
                      <m:d>
                        <m:dPr>
                          <m:ctrlPr>
                            <a:rPr lang="de-DE" sz="1200" b="0" i="1" smtClean="0">
                              <a:latin typeface="Cambria Math" panose="02040503050406030204" pitchFamily="18" charset="0"/>
                            </a:rPr>
                          </m:ctrlPr>
                        </m:dPr>
                        <m:e>
                          <m:f>
                            <m:fPr>
                              <m:ctrlPr>
                                <a:rPr lang="de-DE" sz="1200" i="1" smtClean="0">
                                  <a:solidFill>
                                    <a:srgbClr val="EF7C00"/>
                                  </a:solidFill>
                                  <a:latin typeface="Cambria Math" panose="02040503050406030204" pitchFamily="18" charset="0"/>
                                </a:rPr>
                              </m:ctrlPr>
                            </m:fPr>
                            <m:num>
                              <m:r>
                                <a:rPr lang="de-DE" sz="1200" i="1">
                                  <a:solidFill>
                                    <a:srgbClr val="EF7C00"/>
                                  </a:solidFill>
                                  <a:latin typeface="Cambria Math" panose="02040503050406030204" pitchFamily="18" charset="0"/>
                                </a:rPr>
                                <m:t>3</m:t>
                              </m:r>
                            </m:num>
                            <m:den>
                              <m:r>
                                <a:rPr lang="de-DE" sz="1200" i="1">
                                  <a:solidFill>
                                    <a:srgbClr val="EF7C00"/>
                                  </a:solidFill>
                                  <a:latin typeface="Cambria Math" panose="02040503050406030204" pitchFamily="18" charset="0"/>
                                </a:rPr>
                                <m:t>2</m:t>
                              </m:r>
                            </m:den>
                          </m:f>
                          <m:sSub>
                            <m:sSubPr>
                              <m:ctrlPr>
                                <a:rPr lang="de-DE" sz="1200" i="1">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f>
                            <m:fPr>
                              <m:ctrlPr>
                                <a:rPr lang="de-DE" sz="1200" i="1" smtClean="0">
                                  <a:solidFill>
                                    <a:srgbClr val="005555"/>
                                  </a:solidFill>
                                  <a:latin typeface="Cambria Math" panose="02040503050406030204" pitchFamily="18" charset="0"/>
                                </a:rPr>
                              </m:ctrlPr>
                            </m:fPr>
                            <m:num>
                              <m:r>
                                <a:rPr lang="de-DE" sz="1200" i="1">
                                  <a:solidFill>
                                    <a:srgbClr val="005555"/>
                                  </a:solidFill>
                                  <a:latin typeface="Cambria Math" panose="02040503050406030204" pitchFamily="18" charset="0"/>
                                </a:rPr>
                                <m:t>5</m:t>
                              </m:r>
                            </m:num>
                            <m:den>
                              <m:r>
                                <a:rPr lang="de-DE" sz="1200" i="1">
                                  <a:solidFill>
                                    <a:srgbClr val="005555"/>
                                  </a:solidFill>
                                  <a:latin typeface="Cambria Math" panose="02040503050406030204" pitchFamily="18" charset="0"/>
                                </a:rPr>
                                <m:t>2</m:t>
                              </m:r>
                            </m:den>
                          </m:f>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sSub>
                            <m:sSubPr>
                              <m:ctrlPr>
                                <a:rPr lang="de-DE" sz="1200" i="1">
                                  <a:solidFill>
                                    <a:srgbClr val="005555"/>
                                  </a:solidFill>
                                  <a:latin typeface="Cambria Math" panose="02040503050406030204" pitchFamily="18" charset="0"/>
                                </a:rPr>
                              </m:ctrlPr>
                            </m:sSubPr>
                            <m:e>
                              <m:r>
                                <a:rPr lang="de-DE" sz="1200" b="1">
                                  <a:solidFill>
                                    <a:srgbClr val="005555"/>
                                  </a:solidFill>
                                  <a:latin typeface="Cambria Math" panose="02040503050406030204" pitchFamily="18" charset="0"/>
                                </a:rPr>
                                <m:t>𝐕</m:t>
                              </m:r>
                            </m:e>
                            <m:sub>
                              <m:r>
                                <m:rPr>
                                  <m:sty m:val="p"/>
                                </m:rPr>
                                <a:rPr lang="de-DE" sz="1200">
                                  <a:solidFill>
                                    <a:srgbClr val="005555"/>
                                  </a:solidFill>
                                  <a:latin typeface="Cambria Math" panose="02040503050406030204" pitchFamily="18" charset="0"/>
                                </a:rPr>
                                <m:t>mag</m:t>
                              </m:r>
                              <m:r>
                                <a:rPr lang="de-DE" sz="120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𝑖</m:t>
                              </m:r>
                            </m:sub>
                          </m:sSub>
                        </m:e>
                      </m:d>
                      <m:r>
                        <a:rPr lang="de-DE" sz="1200" b="0" i="1" smtClean="0">
                          <a:latin typeface="Cambria Math" panose="02040503050406030204" pitchFamily="18" charset="0"/>
                        </a:rPr>
                        <m:t>−</m:t>
                      </m:r>
                      <m:sSub>
                        <m:sSubPr>
                          <m:ctrlPr>
                            <a:rPr lang="de-DE" sz="1200" i="1" smtClean="0">
                              <a:solidFill>
                                <a:srgbClr val="EF7C00"/>
                              </a:solidFill>
                              <a:latin typeface="Cambria Math" panose="02040503050406030204" pitchFamily="18" charset="0"/>
                            </a:rPr>
                          </m:ctrlPr>
                        </m:sSubPr>
                        <m:e>
                          <m:r>
                            <a:rPr lang="de-DE" sz="1200" i="1">
                              <a:solidFill>
                                <a:srgbClr val="EF7C00"/>
                              </a:solidFill>
                              <a:latin typeface="Cambria Math" panose="02040503050406030204" pitchFamily="18" charset="0"/>
                            </a:rPr>
                            <m:t>𝑝</m:t>
                          </m:r>
                        </m:e>
                        <m:sub>
                          <m:r>
                            <a:rPr lang="de-DE" sz="1200" b="0" i="1" smtClean="0">
                              <a:solidFill>
                                <a:srgbClr val="EF7C00"/>
                              </a:solidFill>
                              <a:latin typeface="Cambria Math" panose="02040503050406030204" pitchFamily="18" charset="0"/>
                            </a:rPr>
                            <m:t>𝑖</m:t>
                          </m:r>
                        </m:sub>
                      </m:sSub>
                      <m:r>
                        <a:rPr lang="de-DE" sz="1200">
                          <a:solidFill>
                            <a:srgbClr val="EF7C00"/>
                          </a:solidFill>
                          <a:latin typeface="Cambria Math" panose="02040503050406030204" pitchFamily="18" charset="0"/>
                        </a:rPr>
                        <m:t>𝛻</m:t>
                      </m:r>
                      <m:sSub>
                        <m:sSubPr>
                          <m:ctrlPr>
                            <a:rPr lang="de-DE" sz="1200" i="1">
                              <a:solidFill>
                                <a:srgbClr val="EF7C00"/>
                              </a:solidFill>
                              <a:latin typeface="Cambria Math" panose="02040503050406030204" pitchFamily="18" charset="0"/>
                            </a:rPr>
                          </m:ctrlPr>
                        </m:sSubPr>
                        <m:e>
                          <m:r>
                            <a:rPr lang="de-DE" sz="1200" b="1">
                              <a:solidFill>
                                <a:srgbClr val="EF7C00"/>
                              </a:solidFill>
                              <a:latin typeface="Cambria Math" panose="02040503050406030204" pitchFamily="18" charset="0"/>
                            </a:rPr>
                            <m:t>𝐕</m:t>
                          </m:r>
                        </m:e>
                        <m:sub>
                          <m:r>
                            <m:rPr>
                              <m:sty m:val="p"/>
                            </m:rPr>
                            <a:rPr lang="de-DE" sz="1200">
                              <a:solidFill>
                                <a:srgbClr val="EF7C00"/>
                              </a:solidFill>
                              <a:latin typeface="Cambria Math" panose="02040503050406030204" pitchFamily="18" charset="0"/>
                            </a:rPr>
                            <m:t>E</m:t>
                          </m:r>
                          <m:r>
                            <a:rPr lang="de-DE" sz="1200">
                              <a:solidFill>
                                <a:srgbClr val="EF7C00"/>
                              </a:solidFill>
                              <a:latin typeface="Cambria Math" panose="02040503050406030204" pitchFamily="18" charset="0"/>
                            </a:rPr>
                            <m:t>×</m:t>
                          </m:r>
                          <m:r>
                            <m:rPr>
                              <m:sty m:val="p"/>
                            </m:rPr>
                            <a:rPr lang="de-DE" sz="1200">
                              <a:solidFill>
                                <a:srgbClr val="EF7C00"/>
                              </a:solidFill>
                              <a:latin typeface="Cambria Math" panose="02040503050406030204" pitchFamily="18" charset="0"/>
                            </a:rPr>
                            <m:t>B</m:t>
                          </m:r>
                        </m:sub>
                      </m:sSub>
                      <m:r>
                        <a:rPr lang="de-DE" sz="1200" i="1">
                          <a:latin typeface="Cambria Math" panose="02040503050406030204" pitchFamily="18" charset="0"/>
                        </a:rPr>
                        <m:t>−</m:t>
                      </m:r>
                      <m:r>
                        <a:rPr lang="de-DE" sz="1200" smtClean="0">
                          <a:solidFill>
                            <a:srgbClr val="C6D325"/>
                          </a:solidFill>
                          <a:latin typeface="Cambria Math" panose="02040503050406030204" pitchFamily="18" charset="0"/>
                        </a:rPr>
                        <m:t>𝛻</m:t>
                      </m:r>
                      <m:d>
                        <m:dPr>
                          <m:ctrlPr>
                            <a:rPr lang="de-DE" sz="1200" i="1">
                              <a:solidFill>
                                <a:srgbClr val="C6D325"/>
                              </a:solidFill>
                              <a:latin typeface="Cambria Math" panose="02040503050406030204" pitchFamily="18" charset="0"/>
                            </a:rPr>
                          </m:ctrlPr>
                        </m:dPr>
                        <m:e>
                          <m:f>
                            <m:fPr>
                              <m:ctrlPr>
                                <a:rPr lang="de-DE" sz="1200" i="1">
                                  <a:solidFill>
                                    <a:srgbClr val="C6D325"/>
                                  </a:solidFill>
                                  <a:latin typeface="Cambria Math" panose="02040503050406030204" pitchFamily="18" charset="0"/>
                                </a:rPr>
                              </m:ctrlPr>
                            </m:fPr>
                            <m:num>
                              <m:r>
                                <a:rPr lang="de-DE" sz="1200" i="1">
                                  <a:solidFill>
                                    <a:srgbClr val="C6D325"/>
                                  </a:solidFill>
                                  <a:latin typeface="Cambria Math" panose="02040503050406030204" pitchFamily="18" charset="0"/>
                                </a:rPr>
                                <m:t>3</m:t>
                              </m:r>
                            </m:num>
                            <m:den>
                              <m:r>
                                <a:rPr lang="de-DE" sz="1200" i="1">
                                  <a:solidFill>
                                    <a:srgbClr val="C6D325"/>
                                  </a:solidFill>
                                  <a:latin typeface="Cambria Math" panose="02040503050406030204" pitchFamily="18" charset="0"/>
                                </a:rPr>
                                <m:t>2</m:t>
                              </m:r>
                            </m:den>
                          </m:f>
                          <m:sSub>
                            <m:sSubPr>
                              <m:ctrlPr>
                                <a:rPr lang="de-DE" sz="1200" i="1">
                                  <a:solidFill>
                                    <a:srgbClr val="C6D325"/>
                                  </a:solidFill>
                                  <a:latin typeface="Cambria Math" panose="02040503050406030204" pitchFamily="18" charset="0"/>
                                </a:rPr>
                              </m:ctrlPr>
                            </m:sSubPr>
                            <m:e>
                              <m:r>
                                <a:rPr lang="de-DE" sz="1200" i="1">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r>
                            <a:rPr lang="de-DE" sz="1200" b="1" i="1">
                              <a:solidFill>
                                <a:srgbClr val="C6D325"/>
                              </a:solidFill>
                              <a:latin typeface="Cambria Math" panose="02040503050406030204" pitchFamily="18" charset="0"/>
                            </a:rPr>
                            <m:t>𝒃</m:t>
                          </m:r>
                          <m:sSub>
                            <m:sSubPr>
                              <m:ctrlPr>
                                <a:rPr lang="de-DE" sz="1200" i="1">
                                  <a:solidFill>
                                    <a:srgbClr val="C6D325"/>
                                  </a:solidFill>
                                  <a:latin typeface="Cambria Math" panose="02040503050406030204" pitchFamily="18" charset="0"/>
                                </a:rPr>
                              </m:ctrlPr>
                            </m:sSubPr>
                            <m:e>
                              <m:r>
                                <m:rPr>
                                  <m:sty m:val="p"/>
                                </m:rPr>
                                <a:rPr lang="de-DE" sz="1200">
                                  <a:solidFill>
                                    <a:srgbClr val="C6D325"/>
                                  </a:solidFill>
                                  <a:latin typeface="Cambria Math" panose="02040503050406030204" pitchFamily="18" charset="0"/>
                                </a:rPr>
                                <m:t>V</m:t>
                              </m:r>
                            </m:e>
                            <m:sub>
                              <m:r>
                                <a:rPr lang="de-DE" sz="120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e>
                      </m:d>
                    </m:oMath>
                  </m:oMathPara>
                </a14:m>
                <a:endParaRPr lang="de-DE" sz="12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m:t>
                      </m:r>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𝑝</m:t>
                          </m:r>
                        </m:e>
                        <m:sub>
                          <m:r>
                            <a:rPr lang="de-DE" sz="1200" b="0" i="1" smtClean="0">
                              <a:solidFill>
                                <a:srgbClr val="C6D325"/>
                              </a:solidFill>
                              <a:latin typeface="Cambria Math" panose="02040503050406030204" pitchFamily="18" charset="0"/>
                            </a:rPr>
                            <m:t>𝑖</m:t>
                          </m:r>
                        </m:sub>
                      </m:sSub>
                      <m:sSub>
                        <m:sSubPr>
                          <m:ctrlPr>
                            <a:rPr lang="de-DE" sz="1200" b="0" i="1" smtClean="0">
                              <a:solidFill>
                                <a:srgbClr val="C6D325"/>
                              </a:solidFill>
                              <a:latin typeface="Cambria Math" panose="02040503050406030204" pitchFamily="18" charset="0"/>
                            </a:rPr>
                          </m:ctrlPr>
                        </m:sSubPr>
                        <m:e>
                          <m:r>
                            <a:rPr lang="de-DE" sz="1200" b="0" i="0" smtClean="0">
                              <a:solidFill>
                                <a:srgbClr val="C6D325"/>
                              </a:solidFill>
                              <a:latin typeface="Cambria Math" panose="02040503050406030204" pitchFamily="18" charset="0"/>
                            </a:rPr>
                            <m:t>𝛻</m:t>
                          </m:r>
                        </m:e>
                        <m:sub>
                          <m:r>
                            <a:rPr lang="de-DE" sz="1200" b="0" i="1" smtClean="0">
                              <a:solidFill>
                                <a:srgbClr val="C6D325"/>
                              </a:solidFill>
                              <a:latin typeface="Cambria Math" panose="02040503050406030204" pitchFamily="18" charset="0"/>
                            </a:rPr>
                            <m:t>∥</m:t>
                          </m:r>
                        </m:sub>
                      </m:sSub>
                      <m:sSub>
                        <m:sSubPr>
                          <m:ctrlPr>
                            <a:rPr lang="de-DE" sz="1200" b="0" i="1" smtClean="0">
                              <a:solidFill>
                                <a:srgbClr val="C6D325"/>
                              </a:solidFill>
                              <a:latin typeface="Cambria Math" panose="02040503050406030204" pitchFamily="18" charset="0"/>
                            </a:rPr>
                          </m:ctrlPr>
                        </m:sSubPr>
                        <m:e>
                          <m:r>
                            <a:rPr lang="de-DE" sz="1200" b="0" i="1" smtClean="0">
                              <a:solidFill>
                                <a:srgbClr val="C6D325"/>
                              </a:solidFill>
                              <a:latin typeface="Cambria Math" panose="02040503050406030204" pitchFamily="18" charset="0"/>
                            </a:rPr>
                            <m:t>𝑉</m:t>
                          </m:r>
                        </m:e>
                        <m:sub>
                          <m:r>
                            <a:rPr lang="de-DE" sz="1200" b="0" i="1" smtClean="0">
                              <a:solidFill>
                                <a:srgbClr val="C6D325"/>
                              </a:solidFill>
                              <a:latin typeface="Cambria Math" panose="02040503050406030204" pitchFamily="18" charset="0"/>
                            </a:rPr>
                            <m:t>∥,</m:t>
                          </m:r>
                          <m:r>
                            <a:rPr lang="de-DE" sz="1200" b="0" i="1" smtClean="0">
                              <a:solidFill>
                                <a:srgbClr val="C6D325"/>
                              </a:solidFill>
                              <a:latin typeface="Cambria Math" panose="02040503050406030204" pitchFamily="18" charset="0"/>
                            </a:rPr>
                            <m:t>𝑖</m:t>
                          </m:r>
                        </m:sub>
                      </m:sSub>
                      <m:r>
                        <a:rPr lang="de-DE" sz="1200" b="0" i="1" smtClean="0">
                          <a:latin typeface="Cambria Math" panose="02040503050406030204" pitchFamily="18" charset="0"/>
                        </a:rPr>
                        <m:t>+</m:t>
                      </m:r>
                      <m:sSub>
                        <m:sSubPr>
                          <m:ctrlPr>
                            <a:rPr lang="de-DE" sz="1200" b="0" i="1" smtClean="0">
                              <a:solidFill>
                                <a:srgbClr val="C00000"/>
                              </a:solidFill>
                              <a:latin typeface="Cambria Math" panose="02040503050406030204" pitchFamily="18" charset="0"/>
                            </a:rPr>
                          </m:ctrlPr>
                        </m:sSubPr>
                        <m:e>
                          <m:r>
                            <a:rPr lang="de-DE" sz="1200" b="0" i="0"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d>
                        <m:dPr>
                          <m:ctrlPr>
                            <a:rPr lang="de-DE" sz="1200" b="0" i="1" smtClean="0">
                              <a:solidFill>
                                <a:srgbClr val="C00000"/>
                              </a:solidFill>
                              <a:latin typeface="Cambria Math" panose="02040503050406030204" pitchFamily="18" charset="0"/>
                            </a:rPr>
                          </m:ctrlPr>
                        </m:dPr>
                        <m:e>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𝜅</m:t>
                              </m:r>
                            </m:e>
                            <m:sub>
                              <m:r>
                                <a:rPr lang="de-DE" sz="1200" b="0" i="1" smtClean="0">
                                  <a:solidFill>
                                    <a:srgbClr val="C00000"/>
                                  </a:solidFill>
                                  <a:latin typeface="Cambria Math" panose="02040503050406030204" pitchFamily="18" charset="0"/>
                                </a:rPr>
                                <m:t>𝑖</m:t>
                              </m:r>
                            </m:sub>
                          </m:sSub>
                          <m:r>
                            <a:rPr lang="de-DE" sz="1200" b="0" i="1" smtClean="0">
                              <a:solidFill>
                                <a:srgbClr val="C00000"/>
                              </a:solidFill>
                              <a:latin typeface="Cambria Math" panose="02040503050406030204" pitchFamily="18" charset="0"/>
                            </a:rPr>
                            <m:t> </m:t>
                          </m:r>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m:t>
                              </m:r>
                            </m:e>
                            <m:sub>
                              <m:r>
                                <a:rPr lang="de-DE" sz="1200" b="0" i="1" smtClean="0">
                                  <a:solidFill>
                                    <a:srgbClr val="C00000"/>
                                  </a:solidFill>
                                  <a:latin typeface="Cambria Math" panose="02040503050406030204" pitchFamily="18" charset="0"/>
                                </a:rPr>
                                <m:t>∥</m:t>
                              </m:r>
                            </m:sub>
                          </m:sSub>
                          <m:sSub>
                            <m:sSubPr>
                              <m:ctrlPr>
                                <a:rPr lang="de-DE" sz="1200" b="0" i="1" smtClean="0">
                                  <a:solidFill>
                                    <a:srgbClr val="C00000"/>
                                  </a:solidFill>
                                  <a:latin typeface="Cambria Math" panose="02040503050406030204" pitchFamily="18" charset="0"/>
                                </a:rPr>
                              </m:ctrlPr>
                            </m:sSubPr>
                            <m:e>
                              <m:r>
                                <a:rPr lang="de-DE" sz="1200" b="0" i="1" smtClean="0">
                                  <a:solidFill>
                                    <a:srgbClr val="C00000"/>
                                  </a:solidFill>
                                  <a:latin typeface="Cambria Math" panose="02040503050406030204" pitchFamily="18" charset="0"/>
                                </a:rPr>
                                <m:t>𝑇</m:t>
                              </m:r>
                            </m:e>
                            <m:sub>
                              <m:r>
                                <a:rPr lang="de-DE" sz="1200" b="0" i="1" smtClean="0">
                                  <a:solidFill>
                                    <a:srgbClr val="C00000"/>
                                  </a:solidFill>
                                  <a:latin typeface="Cambria Math" panose="02040503050406030204" pitchFamily="18" charset="0"/>
                                </a:rPr>
                                <m:t>𝑖</m:t>
                              </m:r>
                            </m:sub>
                          </m:sSub>
                        </m:e>
                      </m:d>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𝑝</m:t>
                          </m:r>
                        </m:e>
                        <m:sub>
                          <m:r>
                            <a:rPr lang="de-DE" sz="1200" b="0" i="1" smtClean="0">
                              <a:solidFill>
                                <a:srgbClr val="00B1EA"/>
                              </a:solidFill>
                              <a:latin typeface="Cambria Math" panose="02040503050406030204" pitchFamily="18" charset="0"/>
                            </a:rPr>
                            <m:t>𝑖</m:t>
                          </m:r>
                        </m:sub>
                      </m:sSub>
                      <m:r>
                        <a:rPr lang="de-DE" sz="1200" b="0" i="1" smtClean="0">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num>
                        <m:den>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𝑛</m:t>
                              </m:r>
                            </m:e>
                            <m:sub>
                              <m:r>
                                <a:rPr lang="de-DE" sz="1200" b="0" i="1" smtClean="0">
                                  <a:solidFill>
                                    <a:srgbClr val="005555"/>
                                  </a:solidFill>
                                  <a:latin typeface="Cambria Math" panose="02040503050406030204" pitchFamily="18" charset="0"/>
                                </a:rPr>
                                <m:t>0</m:t>
                              </m:r>
                            </m:sub>
                          </m:sSub>
                        </m:den>
                      </m:f>
                      <m:r>
                        <a:rPr lang="de-DE" sz="1200" b="0" i="0" smtClean="0">
                          <a:solidFill>
                            <a:srgbClr val="005555"/>
                          </a:solidFill>
                          <a:latin typeface="Cambria Math" panose="02040503050406030204" pitchFamily="18" charset="0"/>
                        </a:rPr>
                        <m:t>𝛻</m:t>
                      </m:r>
                      <m:d>
                        <m:dPr>
                          <m:begChr m:val="["/>
                          <m:endChr m:val="]"/>
                          <m:ctrlPr>
                            <a:rPr lang="de-DE" sz="1200" b="0" i="1" smtClean="0">
                              <a:solidFill>
                                <a:srgbClr val="005555"/>
                              </a:solidFill>
                              <a:latin typeface="Cambria Math" panose="02040503050406030204" pitchFamily="18" charset="0"/>
                            </a:rPr>
                          </m:ctrlPr>
                        </m:dPr>
                        <m:e>
                          <m:d>
                            <m:dPr>
                              <m:ctrlPr>
                                <a:rPr lang="de-DE" sz="1200" b="0" i="1" smtClean="0">
                                  <a:solidFill>
                                    <a:srgbClr val="005555"/>
                                  </a:solidFill>
                                  <a:latin typeface="Cambria Math" panose="02040503050406030204" pitchFamily="18" charset="0"/>
                                </a:rPr>
                              </m:ctrlPr>
                            </m:dPr>
                            <m:e>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𝑒</m:t>
                                  </m:r>
                                </m:sub>
                              </m:sSub>
                              <m:r>
                                <a:rPr lang="de-DE" sz="1200" b="0" i="1" smtClean="0">
                                  <a:solidFill>
                                    <a:srgbClr val="005555"/>
                                  </a:solidFill>
                                  <a:latin typeface="Cambria Math" panose="02040503050406030204" pitchFamily="18" charset="0"/>
                                </a:rPr>
                                <m:t>+</m:t>
                              </m:r>
                              <m:sSub>
                                <m:sSubPr>
                                  <m:ctrlPr>
                                    <a:rPr lang="de-DE" sz="1200" b="0" i="1" smtClean="0">
                                      <a:solidFill>
                                        <a:srgbClr val="005555"/>
                                      </a:solidFill>
                                      <a:latin typeface="Cambria Math" panose="02040503050406030204" pitchFamily="18" charset="0"/>
                                    </a:rPr>
                                  </m:ctrlPr>
                                </m:sSubPr>
                                <m:e>
                                  <m:r>
                                    <a:rPr lang="de-DE" sz="1200" b="0" i="1" smtClean="0">
                                      <a:solidFill>
                                        <a:srgbClr val="005555"/>
                                      </a:solidFill>
                                      <a:latin typeface="Cambria Math" panose="02040503050406030204" pitchFamily="18" charset="0"/>
                                    </a:rPr>
                                    <m:t>𝑝</m:t>
                                  </m:r>
                                </m:e>
                                <m:sub>
                                  <m:r>
                                    <a:rPr lang="de-DE" sz="1200" b="0" i="1" smtClean="0">
                                      <a:solidFill>
                                        <a:srgbClr val="005555"/>
                                      </a:solidFill>
                                      <a:latin typeface="Cambria Math" panose="02040503050406030204" pitchFamily="18" charset="0"/>
                                    </a:rPr>
                                    <m:t>𝑖</m:t>
                                  </m:r>
                                </m:sub>
                              </m:sSub>
                            </m:e>
                          </m:d>
                          <m:r>
                            <a:rPr lang="de-DE" sz="1200" b="0" i="0" smtClean="0">
                              <a:solidFill>
                                <a:srgbClr val="005555"/>
                              </a:solidFill>
                              <a:latin typeface="Cambria Math" panose="02040503050406030204" pitchFamily="18" charset="0"/>
                            </a:rPr>
                            <m:t>𝛻</m:t>
                          </m:r>
                          <m:r>
                            <a:rPr lang="de-DE" sz="1200" b="0" i="1" smtClean="0">
                              <a:solidFill>
                                <a:srgbClr val="005555"/>
                              </a:solidFill>
                              <a:latin typeface="Cambria Math" panose="02040503050406030204" pitchFamily="18" charset="0"/>
                            </a:rPr>
                            <m:t>×</m:t>
                          </m:r>
                          <m:f>
                            <m:fPr>
                              <m:ctrlPr>
                                <a:rPr lang="de-DE" sz="1200" b="0" i="1" smtClean="0">
                                  <a:solidFill>
                                    <a:srgbClr val="005555"/>
                                  </a:solidFill>
                                  <a:latin typeface="Cambria Math" panose="02040503050406030204" pitchFamily="18" charset="0"/>
                                </a:rPr>
                              </m:ctrlPr>
                            </m:fPr>
                            <m:num>
                              <m:r>
                                <a:rPr lang="de-DE" sz="1200" b="1" i="1" smtClean="0">
                                  <a:solidFill>
                                    <a:srgbClr val="005555"/>
                                  </a:solidFill>
                                  <a:latin typeface="Cambria Math" panose="02040503050406030204" pitchFamily="18" charset="0"/>
                                </a:rPr>
                                <m:t>𝒃</m:t>
                              </m:r>
                            </m:num>
                            <m:den>
                              <m:r>
                                <a:rPr lang="de-DE" sz="1200" b="0" i="1" smtClean="0">
                                  <a:solidFill>
                                    <a:srgbClr val="005555"/>
                                  </a:solidFill>
                                  <a:latin typeface="Cambria Math" panose="02040503050406030204" pitchFamily="18" charset="0"/>
                                </a:rPr>
                                <m:t>𝐵</m:t>
                              </m:r>
                            </m:den>
                          </m:f>
                        </m:e>
                      </m:d>
                    </m:oMath>
                  </m:oMathPara>
                </a14:m>
                <a:endParaRPr lang="de-DE" sz="1200" b="0" dirty="0" smtClean="0"/>
              </a:p>
              <a:p>
                <a:pPr/>
                <a14:m>
                  <m:oMathPara xmlns:m="http://schemas.openxmlformats.org/officeDocument/2006/math">
                    <m:oMathParaPr>
                      <m:jc m:val="centerGroup"/>
                    </m:oMathParaPr>
                    <m:oMath xmlns:m="http://schemas.openxmlformats.org/officeDocument/2006/math">
                      <m:r>
                        <a:rPr lang="de-DE" sz="1200" i="1">
                          <a:latin typeface="Cambria Math" panose="02040503050406030204" pitchFamily="18" charset="0"/>
                        </a:rPr>
                        <m:t>+</m:t>
                      </m:r>
                      <m:r>
                        <a:rPr lang="de-DE" sz="1200" smtClean="0">
                          <a:solidFill>
                            <a:srgbClr val="00B050"/>
                          </a:solidFill>
                          <a:latin typeface="Cambria Math" panose="02040503050406030204" pitchFamily="18" charset="0"/>
                        </a:rPr>
                        <m:t>𝛻</m:t>
                      </m:r>
                      <m:d>
                        <m:dPr>
                          <m:ctrlPr>
                            <a:rPr lang="de-DE" sz="1200" i="1">
                              <a:solidFill>
                                <a:srgbClr val="00B050"/>
                              </a:solidFill>
                              <a:latin typeface="Cambria Math" panose="02040503050406030204" pitchFamily="18" charset="0"/>
                            </a:rPr>
                          </m:ctrlPr>
                        </m:dPr>
                        <m:e>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𝐷</m:t>
                              </m:r>
                            </m:e>
                            <m:sub>
                              <m:r>
                                <a:rPr lang="de-DE" sz="1200" i="1">
                                  <a:solidFill>
                                    <a:srgbClr val="00B050"/>
                                  </a:solidFill>
                                  <a:latin typeface="Cambria Math" panose="02040503050406030204" pitchFamily="18" charset="0"/>
                                </a:rPr>
                                <m:t>𝐴</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r>
                            <a:rPr lang="de-DE" sz="1200" i="1">
                              <a:solidFill>
                                <a:srgbClr val="00B050"/>
                              </a:solidFill>
                              <a:latin typeface="Cambria Math" panose="02040503050406030204" pitchFamily="18" charset="0"/>
                            </a:rPr>
                            <m:t>𝑛</m:t>
                          </m:r>
                          <m:r>
                            <a:rPr lang="de-DE" sz="1200" i="1">
                              <a:solidFill>
                                <a:srgbClr val="00B050"/>
                              </a:solidFill>
                              <a:latin typeface="Cambria Math" panose="02040503050406030204" pitchFamily="18" charset="0"/>
                            </a:rPr>
                            <m:t>+</m:t>
                          </m:r>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𝜒</m:t>
                              </m:r>
                            </m:e>
                            <m:sub>
                              <m:r>
                                <a:rPr lang="de-DE" sz="1200" i="1">
                                  <a:solidFill>
                                    <a:srgbClr val="00B050"/>
                                  </a:solidFill>
                                  <a:latin typeface="Cambria Math" panose="02040503050406030204" pitchFamily="18" charset="0"/>
                                </a:rPr>
                                <m:t>𝐴</m:t>
                              </m:r>
                            </m:sub>
                          </m:sSub>
                          <m:r>
                            <a:rPr lang="de-DE" sz="1200" i="1">
                              <a:solidFill>
                                <a:srgbClr val="00B050"/>
                              </a:solidFill>
                              <a:latin typeface="Cambria Math" panose="02040503050406030204" pitchFamily="18" charset="0"/>
                            </a:rPr>
                            <m:t>𝑛</m:t>
                          </m:r>
                          <m:sSub>
                            <m:sSubPr>
                              <m:ctrlPr>
                                <a:rPr lang="de-DE" sz="1200" i="1">
                                  <a:solidFill>
                                    <a:srgbClr val="00B050"/>
                                  </a:solidFill>
                                  <a:latin typeface="Cambria Math" panose="02040503050406030204" pitchFamily="18" charset="0"/>
                                </a:rPr>
                              </m:ctrlPr>
                            </m:sSubPr>
                            <m:e>
                              <m:r>
                                <a:rPr lang="de-DE" sz="1200">
                                  <a:solidFill>
                                    <a:srgbClr val="00B050"/>
                                  </a:solidFill>
                                  <a:latin typeface="Cambria Math" panose="02040503050406030204" pitchFamily="18" charset="0"/>
                                </a:rPr>
                                <m:t>𝛻</m:t>
                              </m:r>
                            </m:e>
                            <m:sub>
                              <m:r>
                                <a:rPr lang="de-DE" sz="1200" i="1">
                                  <a:solidFill>
                                    <a:srgbClr val="00B050"/>
                                  </a:solidFill>
                                  <a:latin typeface="Cambria Math" panose="02040503050406030204" pitchFamily="18" charset="0"/>
                                </a:rPr>
                                <m:t>⊥</m:t>
                              </m:r>
                            </m:sub>
                          </m:sSub>
                          <m:sSub>
                            <m:sSubPr>
                              <m:ctrlPr>
                                <a:rPr lang="de-DE" sz="1200" i="1">
                                  <a:solidFill>
                                    <a:srgbClr val="00B050"/>
                                  </a:solidFill>
                                  <a:latin typeface="Cambria Math" panose="02040503050406030204" pitchFamily="18" charset="0"/>
                                </a:rPr>
                              </m:ctrlPr>
                            </m:sSubPr>
                            <m:e>
                              <m:r>
                                <a:rPr lang="de-DE" sz="1200" i="1">
                                  <a:solidFill>
                                    <a:srgbClr val="00B050"/>
                                  </a:solidFill>
                                  <a:latin typeface="Cambria Math" panose="02040503050406030204" pitchFamily="18" charset="0"/>
                                </a:rPr>
                                <m:t>𝑇</m:t>
                              </m:r>
                            </m:e>
                            <m:sub>
                              <m:r>
                                <a:rPr lang="de-DE" sz="1200" b="0" i="1" smtClean="0">
                                  <a:solidFill>
                                    <a:srgbClr val="00B050"/>
                                  </a:solidFill>
                                  <a:latin typeface="Cambria Math" panose="02040503050406030204" pitchFamily="18" charset="0"/>
                                </a:rPr>
                                <m:t>𝑖</m:t>
                              </m:r>
                            </m:sub>
                          </m:sSub>
                          <m:r>
                            <a:rPr lang="de-DE" sz="1200" i="1">
                              <a:solidFill>
                                <a:srgbClr val="00B050"/>
                              </a:solidFill>
                              <a:latin typeface="Cambria Math" panose="02040503050406030204" pitchFamily="18" charset="0"/>
                            </a:rPr>
                            <m:t> </m:t>
                          </m:r>
                        </m:e>
                      </m:d>
                      <m:r>
                        <a:rPr lang="de-DE" sz="1200" i="1">
                          <a:latin typeface="Cambria Math" panose="02040503050406030204" pitchFamily="18" charset="0"/>
                        </a:rPr>
                        <m:t>+</m:t>
                      </m:r>
                      <m:sSub>
                        <m:sSubPr>
                          <m:ctrlPr>
                            <a:rPr lang="de-DE" sz="1200" i="1" smtClean="0">
                              <a:solidFill>
                                <a:srgbClr val="7030A0"/>
                              </a:solidFill>
                              <a:latin typeface="Cambria Math" panose="02040503050406030204" pitchFamily="18" charset="0"/>
                            </a:rPr>
                          </m:ctrlPr>
                        </m:sSubPr>
                        <m:e>
                          <m:r>
                            <a:rPr lang="de-DE" sz="1200" i="1">
                              <a:solidFill>
                                <a:srgbClr val="7030A0"/>
                              </a:solidFill>
                              <a:latin typeface="Cambria Math" panose="02040503050406030204" pitchFamily="18" charset="0"/>
                            </a:rPr>
                            <m:t>𝑆</m:t>
                          </m:r>
                        </m:e>
                        <m:sub>
                          <m:r>
                            <a:rPr lang="de-DE" sz="1200" i="1">
                              <a:solidFill>
                                <a:srgbClr val="7030A0"/>
                              </a:solidFill>
                              <a:latin typeface="Cambria Math" panose="02040503050406030204" pitchFamily="18" charset="0"/>
                            </a:rPr>
                            <m:t>𝑝</m:t>
                          </m:r>
                          <m:r>
                            <a:rPr lang="de-DE" sz="1200" b="0" i="1" smtClean="0">
                              <a:solidFill>
                                <a:srgbClr val="7030A0"/>
                              </a:solidFill>
                              <a:latin typeface="Cambria Math" panose="02040503050406030204" pitchFamily="18" charset="0"/>
                            </a:rPr>
                            <m:t>𝑖</m:t>
                          </m:r>
                        </m:sub>
                      </m:sSub>
                    </m:oMath>
                  </m:oMathPara>
                </a14:m>
                <a:endParaRPr lang="de-DE" sz="1200" dirty="0" smtClean="0"/>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𝜕𝜔</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r>
                        <a:rPr lang="de-DE" sz="1200" b="0" i="1" smtClean="0">
                          <a:latin typeface="Cambria Math" panose="02040503050406030204" pitchFamily="18" charset="0"/>
                        </a:rPr>
                        <m:t>=</m:t>
                      </m:r>
                      <m:r>
                        <a:rPr lang="de-DE" sz="1200" smtClean="0">
                          <a:solidFill>
                            <a:srgbClr val="005555"/>
                          </a:solidFill>
                          <a:latin typeface="Cambria Math" panose="02040503050406030204" pitchFamily="18" charset="0"/>
                        </a:rPr>
                        <m:t>𝛻</m:t>
                      </m:r>
                      <m:d>
                        <m:dPr>
                          <m:begChr m:val="["/>
                          <m:endChr m:val="]"/>
                          <m:ctrlPr>
                            <a:rPr lang="de-DE" sz="1200" i="1">
                              <a:solidFill>
                                <a:srgbClr val="005555"/>
                              </a:solidFill>
                              <a:latin typeface="Cambria Math" panose="02040503050406030204" pitchFamily="18" charset="0"/>
                            </a:rPr>
                          </m:ctrlPr>
                        </m:dPr>
                        <m:e>
                          <m:d>
                            <m:dPr>
                              <m:ctrlPr>
                                <a:rPr lang="de-DE" sz="1200" i="1">
                                  <a:solidFill>
                                    <a:srgbClr val="005555"/>
                                  </a:solidFill>
                                  <a:latin typeface="Cambria Math" panose="02040503050406030204" pitchFamily="18" charset="0"/>
                                </a:rPr>
                              </m:ctrlPr>
                            </m:dPr>
                            <m:e>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𝑒</m:t>
                                  </m:r>
                                </m:sub>
                              </m:sSub>
                              <m:r>
                                <a:rPr lang="de-DE" sz="1200" i="1">
                                  <a:solidFill>
                                    <a:srgbClr val="005555"/>
                                  </a:solidFill>
                                  <a:latin typeface="Cambria Math" panose="02040503050406030204" pitchFamily="18" charset="0"/>
                                </a:rPr>
                                <m:t>+</m:t>
                              </m:r>
                              <m:sSub>
                                <m:sSubPr>
                                  <m:ctrlPr>
                                    <a:rPr lang="de-DE" sz="1200" i="1">
                                      <a:solidFill>
                                        <a:srgbClr val="005555"/>
                                      </a:solidFill>
                                      <a:latin typeface="Cambria Math" panose="02040503050406030204" pitchFamily="18" charset="0"/>
                                    </a:rPr>
                                  </m:ctrlPr>
                                </m:sSubPr>
                                <m:e>
                                  <m:r>
                                    <a:rPr lang="de-DE" sz="1200" i="1">
                                      <a:solidFill>
                                        <a:srgbClr val="005555"/>
                                      </a:solidFill>
                                      <a:latin typeface="Cambria Math" panose="02040503050406030204" pitchFamily="18" charset="0"/>
                                    </a:rPr>
                                    <m:t>𝑝</m:t>
                                  </m:r>
                                </m:e>
                                <m:sub>
                                  <m:r>
                                    <a:rPr lang="de-DE" sz="1200" i="1">
                                      <a:solidFill>
                                        <a:srgbClr val="005555"/>
                                      </a:solidFill>
                                      <a:latin typeface="Cambria Math" panose="02040503050406030204" pitchFamily="18" charset="0"/>
                                    </a:rPr>
                                    <m:t>𝑖</m:t>
                                  </m:r>
                                </m:sub>
                              </m:sSub>
                            </m:e>
                          </m:d>
                          <m:r>
                            <a:rPr lang="de-DE" sz="1200">
                              <a:solidFill>
                                <a:srgbClr val="005555"/>
                              </a:solidFill>
                              <a:latin typeface="Cambria Math" panose="02040503050406030204" pitchFamily="18" charset="0"/>
                            </a:rPr>
                            <m:t>𝛻</m:t>
                          </m:r>
                          <m:r>
                            <a:rPr lang="de-DE" sz="1200" i="1">
                              <a:solidFill>
                                <a:srgbClr val="005555"/>
                              </a:solidFill>
                              <a:latin typeface="Cambria Math" panose="02040503050406030204" pitchFamily="18" charset="0"/>
                            </a:rPr>
                            <m:t>×</m:t>
                          </m:r>
                          <m:f>
                            <m:fPr>
                              <m:ctrlPr>
                                <a:rPr lang="de-DE" sz="1200" i="1">
                                  <a:solidFill>
                                    <a:srgbClr val="005555"/>
                                  </a:solidFill>
                                  <a:latin typeface="Cambria Math" panose="02040503050406030204" pitchFamily="18" charset="0"/>
                                </a:rPr>
                              </m:ctrlPr>
                            </m:fPr>
                            <m:num>
                              <m:r>
                                <a:rPr lang="de-DE" sz="1200" b="1" i="1">
                                  <a:solidFill>
                                    <a:srgbClr val="005555"/>
                                  </a:solidFill>
                                  <a:latin typeface="Cambria Math" panose="02040503050406030204" pitchFamily="18" charset="0"/>
                                </a:rPr>
                                <m:t>𝒃</m:t>
                              </m:r>
                            </m:num>
                            <m:den>
                              <m:r>
                                <a:rPr lang="de-DE" sz="1200" i="1">
                                  <a:solidFill>
                                    <a:srgbClr val="005555"/>
                                  </a:solidFill>
                                  <a:latin typeface="Cambria Math" panose="02040503050406030204" pitchFamily="18" charset="0"/>
                                </a:rPr>
                                <m:t>𝐵</m:t>
                              </m:r>
                            </m:den>
                          </m:f>
                        </m:e>
                      </m:d>
                      <m:r>
                        <a:rPr lang="de-DE" sz="1200" b="0" i="1" smtClean="0">
                          <a:latin typeface="Cambria Math" panose="02040503050406030204" pitchFamily="18" charset="0"/>
                        </a:rPr>
                        <m:t>+</m:t>
                      </m:r>
                      <m:sSub>
                        <m:sSubPr>
                          <m:ctrlPr>
                            <a:rPr lang="de-DE" sz="1200" b="0" i="1" smtClean="0">
                              <a:solidFill>
                                <a:srgbClr val="00B1EA"/>
                              </a:solidFill>
                              <a:latin typeface="Cambria Math" panose="02040503050406030204" pitchFamily="18" charset="0"/>
                            </a:rPr>
                          </m:ctrlPr>
                        </m:sSubPr>
                        <m:e>
                          <m:r>
                            <a:rPr lang="de-DE" sz="1200" b="0" i="0" smtClean="0">
                              <a:solidFill>
                                <a:srgbClr val="00B1EA"/>
                              </a:solidFill>
                              <a:latin typeface="Cambria Math" panose="02040503050406030204" pitchFamily="18" charset="0"/>
                            </a:rPr>
                            <m:t>𝛻</m:t>
                          </m:r>
                        </m:e>
                        <m:sub>
                          <m:r>
                            <a:rPr lang="de-DE" sz="1200" b="0" i="1" smtClean="0">
                              <a:solidFill>
                                <a:srgbClr val="00B1EA"/>
                              </a:solidFill>
                              <a:latin typeface="Cambria Math" panose="02040503050406030204" pitchFamily="18" charset="0"/>
                            </a:rPr>
                            <m:t>∥</m:t>
                          </m:r>
                        </m:sub>
                      </m:sSub>
                      <m:sSub>
                        <m:sSubPr>
                          <m:ctrlPr>
                            <a:rPr lang="de-DE" sz="1200" b="0" i="1" smtClean="0">
                              <a:solidFill>
                                <a:srgbClr val="00B1EA"/>
                              </a:solidFill>
                              <a:latin typeface="Cambria Math" panose="02040503050406030204" pitchFamily="18" charset="0"/>
                            </a:rPr>
                          </m:ctrlPr>
                        </m:sSubPr>
                        <m:e>
                          <m:r>
                            <a:rPr lang="de-DE" sz="1200" b="0" i="1" smtClean="0">
                              <a:solidFill>
                                <a:srgbClr val="00B1EA"/>
                              </a:solidFill>
                              <a:latin typeface="Cambria Math" panose="02040503050406030204" pitchFamily="18" charset="0"/>
                            </a:rPr>
                            <m:t>𝐽</m:t>
                          </m:r>
                        </m:e>
                        <m:sub>
                          <m:r>
                            <a:rPr lang="de-DE" sz="1200" b="0" i="1" smtClean="0">
                              <a:solidFill>
                                <a:srgbClr val="00B1EA"/>
                              </a:solidFill>
                              <a:latin typeface="Cambria Math" panose="02040503050406030204" pitchFamily="18" charset="0"/>
                            </a:rPr>
                            <m:t>∥</m:t>
                          </m:r>
                        </m:sub>
                      </m:sSub>
                      <m:r>
                        <a:rPr lang="de-DE" sz="1200" b="0" i="1" smtClean="0">
                          <a:latin typeface="Cambria Math" panose="02040503050406030204" pitchFamily="18" charset="0"/>
                        </a:rPr>
                        <m:t>+</m:t>
                      </m:r>
                      <m:r>
                        <a:rPr lang="de-DE" sz="1200" b="0" i="0" smtClean="0">
                          <a:solidFill>
                            <a:srgbClr val="00B050"/>
                          </a:solidFill>
                          <a:latin typeface="Cambria Math" panose="02040503050406030204" pitchFamily="18" charset="0"/>
                        </a:rPr>
                        <m:t>𝛻</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𝜇</m:t>
                          </m:r>
                        </m:e>
                        <m:sub>
                          <m:r>
                            <a:rPr lang="de-DE" sz="1200" b="0" i="1" smtClean="0">
                              <a:solidFill>
                                <a:srgbClr val="00B050"/>
                              </a:solidFill>
                              <a:latin typeface="Cambria Math" panose="02040503050406030204" pitchFamily="18" charset="0"/>
                            </a:rPr>
                            <m:t>∥</m:t>
                          </m:r>
                        </m:sub>
                      </m:sSub>
                      <m:sSub>
                        <m:sSubPr>
                          <m:ctrlPr>
                            <a:rPr lang="de-DE" sz="1200" b="0" i="1" smtClean="0">
                              <a:solidFill>
                                <a:srgbClr val="00B050"/>
                              </a:solidFill>
                              <a:latin typeface="Cambria Math" panose="02040503050406030204" pitchFamily="18" charset="0"/>
                            </a:rPr>
                          </m:ctrlPr>
                        </m:sSubPr>
                        <m:e>
                          <m:r>
                            <a:rPr lang="de-DE" sz="1200" b="0" i="1" smtClean="0">
                              <a:solidFill>
                                <a:srgbClr val="00B050"/>
                              </a:solidFill>
                              <a:latin typeface="Cambria Math" panose="02040503050406030204" pitchFamily="18" charset="0"/>
                            </a:rPr>
                            <m:t>𝜕</m:t>
                          </m:r>
                        </m:e>
                        <m:sub>
                          <m:r>
                            <a:rPr lang="de-DE" sz="1200" b="0" i="1" smtClean="0">
                              <a:solidFill>
                                <a:srgbClr val="00B050"/>
                              </a:solidFill>
                              <a:latin typeface="Cambria Math" panose="02040503050406030204" pitchFamily="18" charset="0"/>
                            </a:rPr>
                            <m:t>∥</m:t>
                          </m:r>
                        </m:sub>
                      </m:sSub>
                      <m:r>
                        <a:rPr lang="de-DE" sz="1200" b="0" i="1" smtClean="0">
                          <a:solidFill>
                            <a:srgbClr val="00B050"/>
                          </a:solidFill>
                          <a:latin typeface="Cambria Math" panose="02040503050406030204" pitchFamily="18" charset="0"/>
                        </a:rPr>
                        <m:t>𝜔</m:t>
                      </m:r>
                      <m:r>
                        <a:rPr lang="de-DE" sz="1200" b="0" i="1" smtClean="0">
                          <a:solidFill>
                            <a:srgbClr val="00B050"/>
                          </a:solidFill>
                          <a:latin typeface="Cambria Math" panose="02040503050406030204" pitchFamily="18" charset="0"/>
                        </a:rPr>
                        <m:t>)</m:t>
                      </m:r>
                    </m:oMath>
                  </m:oMathPara>
                </a14:m>
                <a:endParaRPr lang="de-DE" sz="1200" dirty="0" smtClean="0">
                  <a:solidFill>
                    <a:srgbClr val="00B050"/>
                  </a:solidFill>
                </a:endParaRPr>
              </a:p>
              <a:p>
                <a:pPr/>
                <a14:m>
                  <m:oMathPara xmlns:m="http://schemas.openxmlformats.org/officeDocument/2006/math">
                    <m:oMathParaPr>
                      <m:jc m:val="centerGroup"/>
                    </m:oMathParaPr>
                    <m:oMath xmlns:m="http://schemas.openxmlformats.org/officeDocument/2006/math">
                      <m:f>
                        <m:fPr>
                          <m:ctrlPr>
                            <a:rPr lang="de-DE" sz="1200" i="1" smtClean="0">
                              <a:latin typeface="Cambria Math" panose="02040503050406030204" pitchFamily="18" charset="0"/>
                            </a:rPr>
                          </m:ctrlPr>
                        </m:fPr>
                        <m:num>
                          <m:r>
                            <a:rPr lang="de-DE" sz="1200" b="0" i="1" smtClean="0">
                              <a:latin typeface="Cambria Math" panose="02040503050406030204" pitchFamily="18" charset="0"/>
                            </a:rPr>
                            <m:t>𝜕</m:t>
                          </m:r>
                        </m:num>
                        <m:den>
                          <m:r>
                            <a:rPr lang="de-DE" sz="1200" b="0" i="1" smtClean="0">
                              <a:latin typeface="Cambria Math" panose="02040503050406030204" pitchFamily="18" charset="0"/>
                            </a:rPr>
                            <m:t>𝜕</m:t>
                          </m:r>
                          <m:r>
                            <a:rPr lang="de-DE" sz="1200" b="0" i="1" smtClean="0">
                              <a:latin typeface="Cambria Math" panose="02040503050406030204" pitchFamily="18" charset="0"/>
                            </a:rPr>
                            <m:t>𝑡</m:t>
                          </m:r>
                        </m:den>
                      </m:f>
                      <m:d>
                        <m:dPr>
                          <m:begChr m:val="["/>
                          <m:endChr m:val="]"/>
                          <m:ctrlPr>
                            <a:rPr lang="de-DE" sz="1200" i="1" smtClean="0">
                              <a:latin typeface="Cambria Math" panose="02040503050406030204" pitchFamily="18" charset="0"/>
                            </a:rPr>
                          </m:ctrlPr>
                        </m:dPr>
                        <m:e>
                          <m:f>
                            <m:fPr>
                              <m:ctrlPr>
                                <a:rPr lang="de-DE" sz="1200" i="1" smtClean="0">
                                  <a:latin typeface="Cambria Math" panose="02040503050406030204" pitchFamily="18" charset="0"/>
                                </a:rPr>
                              </m:ctrlPr>
                            </m:fPr>
                            <m:num>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𝑒</m:t>
                                  </m:r>
                                </m:sub>
                              </m:sSub>
                            </m:num>
                            <m:den>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𝑚</m:t>
                                  </m:r>
                                </m:e>
                                <m:sub>
                                  <m:r>
                                    <a:rPr lang="de-DE" sz="1200" b="0" i="1" smtClean="0">
                                      <a:latin typeface="Cambria Math" panose="02040503050406030204" pitchFamily="18" charset="0"/>
                                    </a:rPr>
                                    <m:t>𝑖</m:t>
                                  </m:r>
                                </m:sub>
                              </m:sSub>
                            </m:den>
                          </m:f>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a:rPr lang="de-DE" sz="1200" b="0" i="1" smtClean="0">
                                  <a:latin typeface="Cambria Math" panose="02040503050406030204" pitchFamily="18" charset="0"/>
                                </a:rPr>
                                <m:t>𝑒</m:t>
                              </m:r>
                            </m:sub>
                          </m:sSub>
                          <m:r>
                            <a:rPr lang="de-DE" sz="1200" b="0" i="1" smtClean="0">
                              <a:latin typeface="Cambria Math" panose="02040503050406030204" pitchFamily="18" charset="0"/>
                            </a:rPr>
                            <m:t>−</m:t>
                          </m:r>
                          <m:sSub>
                            <m:sSubPr>
                              <m:ctrlPr>
                                <a:rPr lang="de-DE" sz="1200" i="1">
                                  <a:latin typeface="Cambria Math" panose="02040503050406030204" pitchFamily="18" charset="0"/>
                                </a:rPr>
                              </m:ctrlPr>
                            </m:sSubPr>
                            <m:e>
                              <m:r>
                                <m:rPr>
                                  <m:sty m:val="p"/>
                                </m:rPr>
                                <a:rPr lang="de-DE" sz="1200">
                                  <a:latin typeface="Cambria Math" panose="02040503050406030204" pitchFamily="18" charset="0"/>
                                </a:rPr>
                                <m:t>V</m:t>
                              </m:r>
                            </m:e>
                            <m:sub>
                              <m:r>
                                <a:rPr lang="de-DE" sz="1200">
                                  <a:latin typeface="Cambria Math" panose="02040503050406030204" pitchFamily="18" charset="0"/>
                                </a:rPr>
                                <m:t>∥,</m:t>
                              </m:r>
                              <m:r>
                                <m:rPr>
                                  <m:sty m:val="p"/>
                                </m:rPr>
                                <a:rPr lang="de-DE" sz="1200">
                                  <a:latin typeface="Cambria Math" panose="02040503050406030204" pitchFamily="18" charset="0"/>
                                </a:rPr>
                                <m:t>i</m:t>
                              </m:r>
                            </m:sub>
                          </m:sSub>
                          <m:r>
                            <a:rPr lang="de-DE" sz="1200" b="0" i="1" smtClean="0">
                              <a:latin typeface="Cambria Math" panose="02040503050406030204" pitchFamily="18" charset="0"/>
                            </a:rPr>
                            <m:t>)</m:t>
                          </m:r>
                        </m:e>
                      </m:d>
                      <m:r>
                        <a:rPr lang="de-DE" sz="1200" b="0" i="1" smtClean="0">
                          <a:latin typeface="Cambria Math" panose="02040503050406030204" pitchFamily="18" charset="0"/>
                        </a:rPr>
                        <m:t>=</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r>
                        <a:rPr lang="de-DE" sz="1200" b="0" i="1" smtClean="0">
                          <a:solidFill>
                            <a:srgbClr val="FF53DA"/>
                          </a:solidFill>
                          <a:latin typeface="Cambria Math" panose="02040503050406030204" pitchFamily="18" charset="0"/>
                        </a:rPr>
                        <m:t>𝜙</m:t>
                      </m:r>
                      <m:r>
                        <a:rPr lang="de-DE" sz="1200" b="0" i="1" smtClean="0">
                          <a:latin typeface="Cambria Math" panose="02040503050406030204" pitchFamily="18" charset="0"/>
                        </a:rPr>
                        <m:t>−</m:t>
                      </m:r>
                      <m:f>
                        <m:fPr>
                          <m:ctrlPr>
                            <a:rPr lang="de-DE" sz="1200" b="0" i="1" smtClean="0">
                              <a:solidFill>
                                <a:srgbClr val="FF53DA"/>
                              </a:solidFill>
                              <a:latin typeface="Cambria Math" panose="02040503050406030204" pitchFamily="18" charset="0"/>
                            </a:rPr>
                          </m:ctrlPr>
                        </m:fPr>
                        <m:num>
                          <m:r>
                            <a:rPr lang="de-DE" sz="1200" b="0" i="1" smtClean="0">
                              <a:solidFill>
                                <a:srgbClr val="FF53DA"/>
                              </a:solidFill>
                              <a:latin typeface="Cambria Math" panose="02040503050406030204" pitchFamily="18" charset="0"/>
                            </a:rPr>
                            <m:t>1</m:t>
                          </m:r>
                        </m:num>
                        <m:den>
                          <m:r>
                            <a:rPr lang="de-DE" sz="1200" b="0" i="1" smtClean="0">
                              <a:solidFill>
                                <a:srgbClr val="FF53DA"/>
                              </a:solidFill>
                              <a:latin typeface="Cambria Math" panose="02040503050406030204" pitchFamily="18" charset="0"/>
                            </a:rPr>
                            <m:t>𝑛</m:t>
                          </m:r>
                        </m:den>
                      </m:f>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𝑝</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r>
                        <a:rPr lang="de-DE" sz="1200" b="0" i="1" smtClean="0">
                          <a:solidFill>
                            <a:srgbClr val="FF53DA"/>
                          </a:solidFill>
                          <a:latin typeface="Cambria Math" panose="02040503050406030204" pitchFamily="18" charset="0"/>
                        </a:rPr>
                        <m:t>0</m:t>
                      </m:r>
                      <m:r>
                        <a:rPr lang="de-DE" sz="1200" b="0" i="1" smtClean="0">
                          <a:solidFill>
                            <a:srgbClr val="FF53DA"/>
                          </a:solidFill>
                          <a:latin typeface="Cambria Math" panose="02040503050406030204" pitchFamily="18" charset="0"/>
                        </a:rPr>
                        <m:t>.</m:t>
                      </m:r>
                      <m:r>
                        <a:rPr lang="de-DE" sz="1200" b="0" i="1" smtClean="0">
                          <a:solidFill>
                            <a:srgbClr val="FF53DA"/>
                          </a:solidFill>
                          <a:latin typeface="Cambria Math" panose="02040503050406030204" pitchFamily="18" charset="0"/>
                        </a:rPr>
                        <m:t>71</m:t>
                      </m:r>
                      <m:r>
                        <a:rPr lang="de-DE" sz="1200" b="0" i="1" smtClean="0">
                          <a:solidFill>
                            <a:srgbClr val="FF53DA"/>
                          </a:solidFill>
                          <a:latin typeface="Cambria Math" panose="02040503050406030204" pitchFamily="18" charset="0"/>
                        </a:rPr>
                        <m:t> </m:t>
                      </m:r>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m:t>
                          </m:r>
                        </m:e>
                        <m:sub>
                          <m:r>
                            <a:rPr lang="de-DE" sz="1200" b="0" i="1" smtClean="0">
                              <a:solidFill>
                                <a:srgbClr val="FF53DA"/>
                              </a:solidFill>
                              <a:latin typeface="Cambria Math" panose="02040503050406030204" pitchFamily="18" charset="0"/>
                            </a:rPr>
                            <m:t>∥</m:t>
                          </m:r>
                        </m:sub>
                      </m:sSub>
                      <m:sSub>
                        <m:sSubPr>
                          <m:ctrlPr>
                            <a:rPr lang="de-DE" sz="1200" b="0" i="1" smtClean="0">
                              <a:solidFill>
                                <a:srgbClr val="FF53DA"/>
                              </a:solidFill>
                              <a:latin typeface="Cambria Math" panose="02040503050406030204" pitchFamily="18" charset="0"/>
                            </a:rPr>
                          </m:ctrlPr>
                        </m:sSubPr>
                        <m:e>
                          <m:r>
                            <a:rPr lang="de-DE" sz="1200" b="0" i="1" smtClean="0">
                              <a:solidFill>
                                <a:srgbClr val="FF53DA"/>
                              </a:solidFill>
                              <a:latin typeface="Cambria Math" panose="02040503050406030204" pitchFamily="18" charset="0"/>
                            </a:rPr>
                            <m:t>𝑇</m:t>
                          </m:r>
                        </m:e>
                        <m:sub>
                          <m:r>
                            <a:rPr lang="de-DE" sz="1200" b="0" i="1" smtClean="0">
                              <a:solidFill>
                                <a:srgbClr val="FF53DA"/>
                              </a:solidFill>
                              <a:latin typeface="Cambria Math" panose="02040503050406030204" pitchFamily="18" charset="0"/>
                            </a:rPr>
                            <m:t>𝑒</m:t>
                          </m:r>
                        </m:sub>
                      </m:sSub>
                      <m:r>
                        <a:rPr lang="de-DE" sz="1200" b="0" i="1" smtClean="0">
                          <a:latin typeface="Cambria Math" panose="02040503050406030204" pitchFamily="18" charset="0"/>
                        </a:rPr>
                        <m:t>+</m:t>
                      </m:r>
                      <m:f>
                        <m:fPr>
                          <m:ctrlPr>
                            <a:rPr lang="de-DE" sz="1200" b="0" i="1" smtClean="0">
                              <a:solidFill>
                                <a:srgbClr val="00B1EA"/>
                              </a:solidFill>
                              <a:latin typeface="Cambria Math" panose="02040503050406030204" pitchFamily="18" charset="0"/>
                            </a:rPr>
                          </m:ctrlPr>
                        </m:fPr>
                        <m:num>
                          <m:r>
                            <a:rPr lang="de-DE" sz="1200" i="1">
                              <a:solidFill>
                                <a:srgbClr val="00B1EA"/>
                              </a:solidFill>
                              <a:latin typeface="Cambria Math" panose="02040503050406030204" pitchFamily="18" charset="0"/>
                            </a:rPr>
                            <m:t>𝜈</m:t>
                          </m:r>
                          <m:sSub>
                            <m:sSubPr>
                              <m:ctrlPr>
                                <a:rPr lang="de-DE" sz="1200" i="1">
                                  <a:solidFill>
                                    <a:srgbClr val="00B1EA"/>
                                  </a:solidFill>
                                  <a:latin typeface="Cambria Math" panose="02040503050406030204" pitchFamily="18" charset="0"/>
                                </a:rPr>
                              </m:ctrlPr>
                            </m:sSubPr>
                            <m:e>
                              <m:r>
                                <a:rPr lang="de-DE" sz="1200" i="1">
                                  <a:solidFill>
                                    <a:srgbClr val="00B1EA"/>
                                  </a:solidFill>
                                  <a:latin typeface="Cambria Math" panose="02040503050406030204" pitchFamily="18" charset="0"/>
                                </a:rPr>
                                <m:t>𝐽</m:t>
                              </m:r>
                            </m:e>
                            <m:sub>
                              <m:r>
                                <a:rPr lang="de-DE" sz="1200" i="1">
                                  <a:solidFill>
                                    <a:srgbClr val="00B1EA"/>
                                  </a:solidFill>
                                  <a:latin typeface="Cambria Math" panose="02040503050406030204" pitchFamily="18" charset="0"/>
                                </a:rPr>
                                <m:t>∥</m:t>
                              </m:r>
                            </m:sub>
                          </m:sSub>
                        </m:num>
                        <m:den>
                          <m:r>
                            <a:rPr lang="de-DE" sz="1200" b="0" i="1" smtClean="0">
                              <a:solidFill>
                                <a:srgbClr val="00B1EA"/>
                              </a:solidFill>
                              <a:latin typeface="Cambria Math" panose="02040503050406030204" pitchFamily="18" charset="0"/>
                            </a:rPr>
                            <m:t>𝑛</m:t>
                          </m:r>
                        </m:den>
                      </m:f>
                    </m:oMath>
                  </m:oMathPara>
                </a14:m>
                <a:endParaRPr lang="de-DE" sz="1200" dirty="0" smtClean="0"/>
              </a:p>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𝜔</m:t>
                      </m:r>
                      <m:r>
                        <a:rPr lang="de-DE" sz="1200" b="0" i="1" smtClean="0">
                          <a:latin typeface="Cambria Math" panose="02040503050406030204" pitchFamily="18" charset="0"/>
                        </a:rPr>
                        <m:t>=</m:t>
                      </m:r>
                      <m:r>
                        <a:rPr lang="de-DE" sz="1200" b="0" i="0" smtClean="0">
                          <a:latin typeface="Cambria Math" panose="02040503050406030204" pitchFamily="18" charset="0"/>
                        </a:rPr>
                        <m:t>𝛻</m:t>
                      </m:r>
                      <m:d>
                        <m:dPr>
                          <m:begChr m:val="["/>
                          <m:endChr m:val="]"/>
                          <m:ctrlPr>
                            <a:rPr lang="de-DE" sz="1200" b="0" i="1" smtClean="0">
                              <a:latin typeface="Cambria Math" panose="02040503050406030204" pitchFamily="18" charset="0"/>
                            </a:rPr>
                          </m:ctrlPr>
                        </m:dPr>
                        <m:e>
                          <m:f>
                            <m:fPr>
                              <m:ctrlPr>
                                <a:rPr lang="de-DE" sz="1200" b="0" i="1" smtClean="0">
                                  <a:latin typeface="Cambria Math" panose="02040503050406030204" pitchFamily="18" charset="0"/>
                                </a:rPr>
                              </m:ctrlPr>
                            </m:fPr>
                            <m:num>
                              <m:r>
                                <a:rPr lang="de-DE" sz="1200" b="0" i="1" smtClean="0">
                                  <a:latin typeface="Cambria Math" panose="02040503050406030204" pitchFamily="18" charset="0"/>
                                </a:rPr>
                                <m:t>1</m:t>
                              </m:r>
                            </m:num>
                            <m:den>
                              <m:sSup>
                                <m:sSupPr>
                                  <m:ctrlPr>
                                    <a:rPr lang="de-DE" sz="1200" b="0" i="1" smtClean="0">
                                      <a:latin typeface="Cambria Math" panose="02040503050406030204" pitchFamily="18" charset="0"/>
                                    </a:rPr>
                                  </m:ctrlPr>
                                </m:sSupPr>
                                <m:e>
                                  <m:r>
                                    <a:rPr lang="de-DE" sz="1200" b="0" i="1" smtClean="0">
                                      <a:latin typeface="Cambria Math" panose="02040503050406030204" pitchFamily="18" charset="0"/>
                                    </a:rPr>
                                    <m:t>𝐵</m:t>
                                  </m:r>
                                </m:e>
                                <m:sup>
                                  <m:r>
                                    <a:rPr lang="de-DE" sz="1200" b="0" i="1" smtClean="0">
                                      <a:latin typeface="Cambria Math" panose="02040503050406030204" pitchFamily="18" charset="0"/>
                                    </a:rPr>
                                    <m:t>2</m:t>
                                  </m:r>
                                </m:sup>
                              </m:sSup>
                            </m:den>
                          </m:f>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𝑛</m:t>
                              </m:r>
                            </m:e>
                            <m:sub>
                              <m:r>
                                <a:rPr lang="de-DE" sz="1200" b="0" i="1" smtClean="0">
                                  <a:latin typeface="Cambria Math" panose="02040503050406030204" pitchFamily="18" charset="0"/>
                                </a:rPr>
                                <m:t>0</m:t>
                              </m:r>
                            </m:sub>
                          </m:sSub>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r>
                            <a:rPr lang="de-DE" sz="1200" b="0" i="1" smtClean="0">
                              <a:latin typeface="Cambria Math" panose="02040503050406030204" pitchFamily="18" charset="0"/>
                            </a:rPr>
                            <m:t>𝜙</m:t>
                          </m:r>
                          <m:r>
                            <a:rPr lang="de-DE" sz="1200" b="0" i="1" smtClean="0">
                              <a:latin typeface="Cambria Math" panose="02040503050406030204" pitchFamily="18" charset="0"/>
                            </a:rPr>
                            <m:t>+</m:t>
                          </m:r>
                          <m:sSub>
                            <m:sSubPr>
                              <m:ctrlPr>
                                <a:rPr lang="de-DE" sz="1200" b="0" i="1" smtClean="0">
                                  <a:latin typeface="Cambria Math" panose="02040503050406030204" pitchFamily="18" charset="0"/>
                                </a:rPr>
                              </m:ctrlPr>
                            </m:sSubPr>
                            <m:e>
                              <m:r>
                                <a:rPr lang="de-DE" sz="1200" b="0" i="0" smtClean="0">
                                  <a:latin typeface="Cambria Math" panose="02040503050406030204" pitchFamily="18" charset="0"/>
                                </a:rPr>
                                <m:t>𝛻</m:t>
                              </m:r>
                            </m:e>
                            <m:sub>
                              <m:r>
                                <a:rPr lang="de-DE" sz="1200" b="0" i="1" smtClean="0">
                                  <a:latin typeface="Cambria Math" panose="02040503050406030204" pitchFamily="18" charset="0"/>
                                </a:rPr>
                                <m:t>⊥</m:t>
                              </m:r>
                            </m:sub>
                          </m:sSub>
                          <m:sSub>
                            <m:sSubPr>
                              <m:ctrlPr>
                                <a:rPr lang="de-DE" sz="1200" b="0" i="1" smtClean="0">
                                  <a:latin typeface="Cambria Math" panose="02040503050406030204" pitchFamily="18" charset="0"/>
                                </a:rPr>
                              </m:ctrlPr>
                            </m:sSubPr>
                            <m:e>
                              <m:r>
                                <a:rPr lang="de-DE" sz="1200" b="0" i="1" smtClean="0">
                                  <a:latin typeface="Cambria Math" panose="02040503050406030204" pitchFamily="18" charset="0"/>
                                </a:rPr>
                                <m:t>𝑝</m:t>
                              </m:r>
                            </m:e>
                            <m:sub>
                              <m:r>
                                <a:rPr lang="de-DE" sz="1200" b="0" i="1" smtClean="0">
                                  <a:latin typeface="Cambria Math" panose="02040503050406030204" pitchFamily="18" charset="0"/>
                                </a:rPr>
                                <m:t>𝑖</m:t>
                              </m:r>
                            </m:sub>
                          </m:sSub>
                          <m:r>
                            <a:rPr lang="de-DE" sz="1200" b="0" i="1" smtClean="0">
                              <a:latin typeface="Cambria Math" panose="02040503050406030204" pitchFamily="18" charset="0"/>
                            </a:rPr>
                            <m:t>)</m:t>
                          </m:r>
                        </m:e>
                      </m:d>
                    </m:oMath>
                  </m:oMathPara>
                </a14:m>
                <a:endParaRPr lang="de-DE" sz="1200" dirty="0" smtClean="0"/>
              </a:p>
              <a:p>
                <a:endParaRPr lang="de-DE" sz="1200" b="0" dirty="0" smtClean="0"/>
              </a:p>
              <a:p>
                <a:endParaRPr lang="de-DE" sz="1200" b="0" dirty="0" smtClean="0"/>
              </a:p>
              <a:p>
                <a:endParaRPr lang="en-US" sz="1200" dirty="0"/>
              </a:p>
            </p:txBody>
          </p:sp>
        </mc:Choice>
        <mc:Fallback xmlns="">
          <p:sp>
            <p:nvSpPr>
              <p:cNvPr id="4" name="Textplatzhalter 3"/>
              <p:cNvSpPr>
                <a:spLocks noGrp="1" noRot="1" noChangeAspect="1" noMove="1" noResize="1" noEditPoints="1" noAdjustHandles="1" noChangeArrowheads="1" noChangeShapeType="1" noTextEdit="1"/>
              </p:cNvSpPr>
              <p:nvPr>
                <p:ph type="body" sz="quarter" idx="17"/>
              </p:nvPr>
            </p:nvSpPr>
            <p:spPr>
              <a:xfrm>
                <a:off x="1" y="1113183"/>
                <a:ext cx="5327374" cy="5340005"/>
              </a:xfrm>
              <a:blipFill>
                <a:blip r:embed="rId2"/>
                <a:stretch>
                  <a:fillRect/>
                </a:stretch>
              </a:blipFill>
            </p:spPr>
            <p:txBody>
              <a:bodyPr/>
              <a:lstStyle/>
              <a:p>
                <a:r>
                  <a:rPr lang="en-US">
                    <a:noFill/>
                  </a:rPr>
                  <a:t> </a:t>
                </a:r>
              </a:p>
            </p:txBody>
          </p:sp>
        </mc:Fallback>
      </mc:AlternateContent>
      <p:sp>
        <p:nvSpPr>
          <p:cNvPr id="5" name="Titel 4"/>
          <p:cNvSpPr>
            <a:spLocks noGrp="1"/>
          </p:cNvSpPr>
          <p:nvPr>
            <p:ph type="title"/>
          </p:nvPr>
        </p:nvSpPr>
        <p:spPr>
          <a:xfrm>
            <a:off x="658813" y="441325"/>
            <a:ext cx="9612984" cy="782638"/>
          </a:xfrm>
        </p:spPr>
        <p:txBody>
          <a:bodyPr/>
          <a:lstStyle/>
          <a:p>
            <a:r>
              <a:rPr lang="en-US" sz="3000" dirty="0"/>
              <a:t>The mean-field </a:t>
            </a:r>
            <a:r>
              <a:rPr lang="en-US" sz="3000" dirty="0" err="1"/>
              <a:t>Braginskii</a:t>
            </a:r>
            <a:r>
              <a:rPr lang="en-US" sz="3000" dirty="0"/>
              <a:t> model</a:t>
            </a:r>
          </a:p>
        </p:txBody>
      </p:sp>
      <mc:AlternateContent xmlns:mc="http://schemas.openxmlformats.org/markup-compatibility/2006" xmlns:a14="http://schemas.microsoft.com/office/drawing/2010/main">
        <mc:Choice Requires="a14">
          <p:sp>
            <p:nvSpPr>
              <p:cNvPr id="6" name="Textplatzhalter 3"/>
              <p:cNvSpPr txBox="1">
                <a:spLocks/>
              </p:cNvSpPr>
              <p:nvPr/>
            </p:nvSpPr>
            <p:spPr>
              <a:xfrm>
                <a:off x="5327375" y="886412"/>
                <a:ext cx="6821569" cy="556677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342900" lvl="1" indent="-342900">
                  <a:buFont typeface="Arial" panose="020B0604020202020204" pitchFamily="34" charset="0"/>
                  <a:buChar char="•"/>
                </a:pPr>
                <a:r>
                  <a:rPr lang="de-DE" dirty="0">
                    <a:solidFill>
                      <a:schemeClr val="tx1"/>
                    </a:solidFill>
                  </a:rPr>
                  <a:t>Implementation in BOUT</a:t>
                </a:r>
                <a:r>
                  <a:rPr lang="de-DE" dirty="0" smtClean="0">
                    <a:solidFill>
                      <a:schemeClr val="tx1"/>
                    </a:solidFill>
                  </a:rPr>
                  <a:t>++ [</a:t>
                </a:r>
                <a:r>
                  <a:rPr lang="de-DE" dirty="0">
                    <a:solidFill>
                      <a:schemeClr val="tx1"/>
                    </a:solidFill>
                  </a:rPr>
                  <a:t>1], derivative </a:t>
                </a:r>
                <a:r>
                  <a:rPr lang="de-DE" dirty="0" err="1">
                    <a:solidFill>
                      <a:schemeClr val="tx1"/>
                    </a:solidFill>
                  </a:rPr>
                  <a:t>of</a:t>
                </a:r>
                <a:r>
                  <a:rPr lang="de-DE" dirty="0">
                    <a:solidFill>
                      <a:schemeClr val="tx1"/>
                    </a:solidFill>
                  </a:rPr>
                  <a:t> Hermes-2 [2] </a:t>
                </a:r>
                <a:r>
                  <a:rPr lang="de-DE" dirty="0" err="1">
                    <a:solidFill>
                      <a:schemeClr val="tx1"/>
                    </a:solidFill>
                  </a:rPr>
                  <a:t>and</a:t>
                </a:r>
                <a:r>
                  <a:rPr lang="de-DE" dirty="0">
                    <a:solidFill>
                      <a:schemeClr val="tx1"/>
                    </a:solidFill>
                  </a:rPr>
                  <a:t> </a:t>
                </a:r>
                <a:r>
                  <a:rPr lang="de-DE" dirty="0" err="1">
                    <a:solidFill>
                      <a:schemeClr val="tx1"/>
                    </a:solidFill>
                  </a:rPr>
                  <a:t>using</a:t>
                </a:r>
                <a:r>
                  <a:rPr lang="de-DE" dirty="0">
                    <a:solidFill>
                      <a:schemeClr val="tx1"/>
                    </a:solidFill>
                  </a:rPr>
                  <a:t> </a:t>
                </a:r>
                <a:r>
                  <a:rPr lang="de-DE" dirty="0" smtClean="0">
                    <a:solidFill>
                      <a:schemeClr val="tx1"/>
                    </a:solidFill>
                  </a:rPr>
                  <a:t>FCI [3]</a:t>
                </a:r>
              </a:p>
              <a:p>
                <a:pPr marL="342900" lvl="1" indent="-342900">
                  <a:buFont typeface="Arial" panose="020B0604020202020204" pitchFamily="34" charset="0"/>
                  <a:buChar char="•"/>
                </a:pPr>
                <a:r>
                  <a:rPr lang="de-DE" dirty="0" err="1" smtClean="0">
                    <a:solidFill>
                      <a:schemeClr val="tx1"/>
                    </a:solidFill>
                  </a:rPr>
                  <a:t>Starting</a:t>
                </a:r>
                <a:r>
                  <a:rPr lang="de-DE" dirty="0" smtClean="0">
                    <a:solidFill>
                      <a:schemeClr val="tx1"/>
                    </a:solidFill>
                  </a:rPr>
                  <a:t> </a:t>
                </a:r>
                <a:r>
                  <a:rPr lang="de-DE" dirty="0" err="1" smtClean="0">
                    <a:solidFill>
                      <a:schemeClr val="tx1"/>
                    </a:solidFill>
                  </a:rPr>
                  <a:t>point</a:t>
                </a:r>
                <a:r>
                  <a:rPr lang="de-DE" dirty="0" smtClean="0">
                    <a:solidFill>
                      <a:schemeClr val="tx1"/>
                    </a:solidFill>
                  </a:rPr>
                  <a:t>: Drift </a:t>
                </a:r>
                <a:r>
                  <a:rPr lang="de-DE" dirty="0" err="1" smtClean="0">
                    <a:solidFill>
                      <a:schemeClr val="tx1"/>
                    </a:solidFill>
                  </a:rPr>
                  <a:t>reduced</a:t>
                </a:r>
                <a:r>
                  <a:rPr lang="de-DE" dirty="0" smtClean="0">
                    <a:solidFill>
                      <a:schemeClr val="tx1"/>
                    </a:solidFill>
                  </a:rPr>
                  <a:t> </a:t>
                </a:r>
                <a:r>
                  <a:rPr lang="de-DE" dirty="0" err="1" smtClean="0">
                    <a:solidFill>
                      <a:schemeClr val="tx1"/>
                    </a:solidFill>
                  </a:rPr>
                  <a:t>Braginskii</a:t>
                </a:r>
                <a:r>
                  <a:rPr lang="de-DE" dirty="0" smtClean="0">
                    <a:solidFill>
                      <a:schemeClr val="tx1"/>
                    </a:solidFill>
                  </a:rPr>
                  <a:t> </a:t>
                </a:r>
                <a:r>
                  <a:rPr lang="de-DE" dirty="0" err="1" smtClean="0">
                    <a:solidFill>
                      <a:schemeClr val="tx1"/>
                    </a:solidFill>
                  </a:rPr>
                  <a:t>model</a:t>
                </a:r>
                <a:endParaRPr lang="de-DE" dirty="0" smtClean="0">
                  <a:solidFill>
                    <a:schemeClr val="tx1"/>
                  </a:solidFill>
                </a:endParaRPr>
              </a:p>
              <a:p>
                <a:pPr marL="342900" lvl="1" indent="-342900">
                  <a:buFont typeface="Arial" panose="020B0604020202020204" pitchFamily="34" charset="0"/>
                  <a:buChar char="•"/>
                </a:pPr>
                <a:r>
                  <a:rPr lang="de-DE" dirty="0" smtClean="0">
                    <a:solidFill>
                      <a:schemeClr val="tx1"/>
                    </a:solidFill>
                  </a:rPr>
                  <a:t>2 Key </a:t>
                </a:r>
                <a:r>
                  <a:rPr lang="de-DE" dirty="0" err="1" smtClean="0">
                    <a:solidFill>
                      <a:schemeClr val="tx1"/>
                    </a:solidFill>
                  </a:rPr>
                  <a:t>adaptions</a:t>
                </a:r>
                <a:r>
                  <a:rPr lang="de-DE" dirty="0" smtClean="0">
                    <a:solidFill>
                      <a:schemeClr val="tx1"/>
                    </a:solidFill>
                  </a:rPr>
                  <a:t>:</a:t>
                </a:r>
              </a:p>
              <a:p>
                <a:pPr marL="342900" lvl="1" indent="-342900">
                  <a:buFont typeface="+mj-lt"/>
                  <a:buAutoNum type="arabicPeriod"/>
                </a:pPr>
                <a:r>
                  <a:rPr lang="de-DE" dirty="0" err="1" smtClean="0">
                    <a:solidFill>
                      <a:schemeClr val="tx1"/>
                    </a:solidFill>
                  </a:rPr>
                  <a:t>Anomalous</a:t>
                </a:r>
                <a:r>
                  <a:rPr lang="de-DE" dirty="0" smtClean="0">
                    <a:solidFill>
                      <a:schemeClr val="tx1"/>
                    </a:solidFill>
                  </a:rPr>
                  <a:t> </a:t>
                </a:r>
                <a:r>
                  <a:rPr lang="de-DE" dirty="0" err="1" smtClean="0">
                    <a:solidFill>
                      <a:schemeClr val="tx1"/>
                    </a:solidFill>
                  </a:rPr>
                  <a:t>transport</a:t>
                </a:r>
                <a:r>
                  <a:rPr lang="de-DE" dirty="0" smtClean="0">
                    <a:solidFill>
                      <a:schemeClr val="tx1"/>
                    </a:solidFill>
                  </a:rPr>
                  <a:t> </a:t>
                </a:r>
                <a:r>
                  <a:rPr lang="de-DE" dirty="0" err="1" smtClean="0">
                    <a:solidFill>
                      <a:schemeClr val="tx1"/>
                    </a:solidFill>
                  </a:rPr>
                  <a:t>coefficients</a:t>
                </a:r>
                <a:endParaRPr lang="de-DE" dirty="0" smtClean="0">
                  <a:solidFill>
                    <a:schemeClr val="tx1"/>
                  </a:solidFill>
                </a:endParaRPr>
              </a:p>
              <a:p>
                <a:pPr marL="642938" lvl="4" indent="-285750"/>
                <a:r>
                  <a:rPr lang="de-DE" dirty="0" err="1" smtClean="0">
                    <a:solidFill>
                      <a:schemeClr val="tx1"/>
                    </a:solidFill>
                  </a:rPr>
                  <a:t>Turbulence</a:t>
                </a:r>
                <a:r>
                  <a:rPr lang="de-DE" dirty="0" smtClean="0">
                    <a:solidFill>
                      <a:schemeClr val="tx1"/>
                    </a:solidFill>
                  </a:rPr>
                  <a:t> </a:t>
                </a:r>
                <a:r>
                  <a:rPr lang="de-DE" dirty="0" err="1" smtClean="0">
                    <a:solidFill>
                      <a:schemeClr val="tx1"/>
                    </a:solidFill>
                  </a:rPr>
                  <a:t>is</a:t>
                </a:r>
                <a:r>
                  <a:rPr lang="de-DE" dirty="0" smtClean="0">
                    <a:solidFill>
                      <a:schemeClr val="tx1"/>
                    </a:solidFill>
                  </a:rPr>
                  <a:t> </a:t>
                </a:r>
                <a:r>
                  <a:rPr lang="de-DE" dirty="0" err="1" smtClean="0">
                    <a:solidFill>
                      <a:schemeClr val="tx1"/>
                    </a:solidFill>
                  </a:rPr>
                  <a:t>too</a:t>
                </a:r>
                <a:r>
                  <a:rPr lang="de-DE" dirty="0" smtClean="0">
                    <a:solidFill>
                      <a:schemeClr val="tx1"/>
                    </a:solidFill>
                  </a:rPr>
                  <a:t> expensive</a:t>
                </a:r>
              </a:p>
              <a:p>
                <a:pPr marL="342900" lvl="1" indent="-342900">
                  <a:buFont typeface="+mj-lt"/>
                  <a:buAutoNum type="arabicPeriod"/>
                </a:pPr>
                <a:r>
                  <a:rPr lang="de-DE" u="sng" dirty="0" err="1" smtClean="0">
                    <a:solidFill>
                      <a:schemeClr val="tx1"/>
                    </a:solidFill>
                  </a:rPr>
                  <a:t>Elec</a:t>
                </a:r>
                <a:r>
                  <a:rPr lang="de-DE" u="sng" dirty="0" smtClean="0">
                    <a:solidFill>
                      <a:schemeClr val="tx1"/>
                    </a:solidFill>
                  </a:rPr>
                  <a:t>. Potential not </a:t>
                </a:r>
                <a:r>
                  <a:rPr lang="de-DE" u="sng" dirty="0" err="1" smtClean="0">
                    <a:solidFill>
                      <a:schemeClr val="tx1"/>
                    </a:solidFill>
                  </a:rPr>
                  <a:t>obtained</a:t>
                </a:r>
                <a:r>
                  <a:rPr lang="de-DE" u="sng" dirty="0" smtClean="0">
                    <a:solidFill>
                      <a:schemeClr val="tx1"/>
                    </a:solidFill>
                  </a:rPr>
                  <a:t> via </a:t>
                </a:r>
                <a:r>
                  <a:rPr lang="de-DE" u="sng" dirty="0" err="1" smtClean="0">
                    <a:solidFill>
                      <a:schemeClr val="tx1"/>
                    </a:solidFill>
                  </a:rPr>
                  <a:t>inversion</a:t>
                </a:r>
                <a:r>
                  <a:rPr lang="de-DE" u="sng" dirty="0" smtClean="0">
                    <a:solidFill>
                      <a:schemeClr val="tx1"/>
                    </a:solidFill>
                  </a:rPr>
                  <a:t>:</a:t>
                </a:r>
              </a:p>
              <a:p>
                <a:pPr marL="522288" lvl="3" indent="-342900"/>
                <a:r>
                  <a:rPr lang="de-DE" dirty="0" err="1"/>
                  <a:t>Inspired</a:t>
                </a:r>
                <a:r>
                  <a:rPr lang="de-DE" dirty="0"/>
                  <a:t> </a:t>
                </a:r>
                <a:r>
                  <a:rPr lang="de-DE" dirty="0" err="1"/>
                  <a:t>by</a:t>
                </a:r>
                <a:r>
                  <a:rPr lang="de-DE" dirty="0" smtClean="0">
                    <a:solidFill>
                      <a:schemeClr val="tx1"/>
                    </a:solidFill>
                  </a:rPr>
                  <a:t> </a:t>
                </a:r>
                <a:r>
                  <a:rPr lang="de-DE" dirty="0" err="1" smtClean="0">
                    <a:solidFill>
                      <a:schemeClr val="tx1"/>
                    </a:solidFill>
                  </a:rPr>
                  <a:t>approach</a:t>
                </a:r>
                <a:r>
                  <a:rPr lang="de-DE" dirty="0" smtClean="0">
                    <a:solidFill>
                      <a:schemeClr val="tx1"/>
                    </a:solidFill>
                  </a:rPr>
                  <a:t> </a:t>
                </a:r>
                <a:r>
                  <a:rPr lang="de-DE" dirty="0" err="1" smtClean="0">
                    <a:solidFill>
                      <a:schemeClr val="tx1"/>
                    </a:solidFill>
                  </a:rPr>
                  <a:t>already</a:t>
                </a:r>
                <a:r>
                  <a:rPr lang="de-DE" dirty="0" smtClean="0">
                    <a:solidFill>
                      <a:schemeClr val="tx1"/>
                    </a:solidFill>
                  </a:rPr>
                  <a:t> </a:t>
                </a:r>
                <a:r>
                  <a:rPr lang="de-DE" dirty="0" err="1" smtClean="0">
                    <a:solidFill>
                      <a:schemeClr val="tx1"/>
                    </a:solidFill>
                  </a:rPr>
                  <a:t>used</a:t>
                </a:r>
                <a:r>
                  <a:rPr lang="de-DE" dirty="0" smtClean="0">
                    <a:solidFill>
                      <a:schemeClr val="tx1"/>
                    </a:solidFill>
                  </a:rPr>
                  <a:t> in BOUT++ [4,5]</a:t>
                </a:r>
              </a:p>
              <a:p>
                <a:pPr marL="522288" lvl="3" indent="-342900"/>
                <a:r>
                  <a:rPr lang="de-DE" dirty="0" smtClean="0">
                    <a:solidFill>
                      <a:schemeClr val="tx1"/>
                    </a:solidFill>
                  </a:rPr>
                  <a:t>Potential </a:t>
                </a:r>
                <a:r>
                  <a:rPr lang="de-DE" dirty="0" err="1" smtClean="0">
                    <a:solidFill>
                      <a:schemeClr val="tx1"/>
                    </a:solidFill>
                  </a:rPr>
                  <a:t>is</a:t>
                </a:r>
                <a:r>
                  <a:rPr lang="de-DE" dirty="0" smtClean="0">
                    <a:solidFill>
                      <a:schemeClr val="tx1"/>
                    </a:solidFill>
                  </a:rPr>
                  <a:t> </a:t>
                </a:r>
                <a:r>
                  <a:rPr lang="de-DE" dirty="0" err="1" smtClean="0">
                    <a:solidFill>
                      <a:schemeClr val="tx1"/>
                    </a:solidFill>
                  </a:rPr>
                  <a:t>modelled</a:t>
                </a:r>
                <a:r>
                  <a:rPr lang="de-DE" dirty="0" smtClean="0">
                    <a:solidFill>
                      <a:schemeClr val="tx1"/>
                    </a:solidFill>
                  </a:rPr>
                  <a:t> </a:t>
                </a:r>
                <a:r>
                  <a:rPr lang="de-DE" dirty="0" err="1" smtClean="0">
                    <a:solidFill>
                      <a:schemeClr val="tx1"/>
                    </a:solidFill>
                  </a:rPr>
                  <a:t>as</a:t>
                </a:r>
                <a:r>
                  <a:rPr lang="de-DE" dirty="0" smtClean="0">
                    <a:solidFill>
                      <a:schemeClr val="tx1"/>
                    </a:solidFill>
                  </a:rPr>
                  <a:t> </a:t>
                </a:r>
                <a:r>
                  <a:rPr lang="de-DE" dirty="0" err="1" smtClean="0">
                    <a:solidFill>
                      <a:schemeClr val="tx1"/>
                    </a:solidFill>
                  </a:rPr>
                  <a:t>diffusion</a:t>
                </a:r>
                <a:r>
                  <a:rPr lang="de-DE" dirty="0" smtClean="0">
                    <a:solidFill>
                      <a:schemeClr val="tx1"/>
                    </a:solidFill>
                  </a:rPr>
                  <a:t> </a:t>
                </a:r>
                <a:r>
                  <a:rPr lang="de-DE" dirty="0" err="1" smtClean="0">
                    <a:solidFill>
                      <a:schemeClr val="tx1"/>
                    </a:solidFill>
                  </a:rPr>
                  <a:t>equation</a:t>
                </a:r>
                <a:r>
                  <a:rPr lang="de-DE" dirty="0" smtClean="0">
                    <a:solidFill>
                      <a:schemeClr val="tx1"/>
                    </a:solidFill>
                  </a:rPr>
                  <a:t>:</a:t>
                </a:r>
              </a:p>
              <a:p>
                <a:pPr marL="522288" lvl="3" indent="-342900"/>
                <a14:m>
                  <m:oMath xmlns:m="http://schemas.openxmlformats.org/officeDocument/2006/math">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𝜙</m:t>
                            </m:r>
                          </m:e>
                          <m:sub>
                            <m:r>
                              <a:rPr lang="de-DE" i="1">
                                <a:solidFill>
                                  <a:schemeClr val="tx1"/>
                                </a:solidFill>
                                <a:latin typeface="Cambria Math" panose="02040503050406030204" pitchFamily="18" charset="0"/>
                              </a:rPr>
                              <m:t>1</m:t>
                            </m:r>
                          </m:sub>
                        </m:sSub>
                      </m:num>
                      <m:den>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𝑡</m:t>
                        </m:r>
                      </m:den>
                    </m:f>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𝜆</m:t>
                        </m:r>
                      </m:e>
                      <m:sub>
                        <m:r>
                          <a:rPr lang="de-DE" i="1">
                            <a:solidFill>
                              <a:schemeClr val="tx1"/>
                            </a:solidFill>
                            <a:latin typeface="Cambria Math" panose="02040503050406030204" pitchFamily="18" charset="0"/>
                          </a:rPr>
                          <m:t>1</m:t>
                        </m:r>
                      </m:sub>
                    </m:sSub>
                    <m:d>
                      <m:dPr>
                        <m:begChr m:val="["/>
                        <m:endChr m:val="]"/>
                        <m:ctrlPr>
                          <a:rPr lang="de-DE" i="1">
                            <a:solidFill>
                              <a:schemeClr val="tx1"/>
                            </a:solidFill>
                            <a:latin typeface="Cambria Math" panose="02040503050406030204" pitchFamily="18" charset="0"/>
                          </a:rPr>
                        </m:ctrlPr>
                      </m:dPr>
                      <m:e>
                        <m:r>
                          <a:rPr lang="de-DE">
                            <a:solidFill>
                              <a:schemeClr val="tx1"/>
                            </a:solidFill>
                            <a:latin typeface="Cambria Math" panose="02040503050406030204" pitchFamily="18" charset="0"/>
                          </a:rPr>
                          <m:t>𝛻</m:t>
                        </m:r>
                        <m:d>
                          <m:dPr>
                            <m:ctrlPr>
                              <a:rPr lang="de-DE" i="1">
                                <a:solidFill>
                                  <a:schemeClr val="tx1"/>
                                </a:solidFill>
                                <a:latin typeface="Cambria Math" panose="02040503050406030204" pitchFamily="18" charset="0"/>
                              </a:rPr>
                            </m:ctrlPr>
                          </m:dPr>
                          <m:e>
                            <m:f>
                              <m:fPr>
                                <m:ctrlPr>
                                  <a:rPr lang="de-DE" i="1">
                                    <a:solidFill>
                                      <a:schemeClr val="tx1"/>
                                    </a:solidFill>
                                    <a:latin typeface="Cambria Math" panose="02040503050406030204" pitchFamily="18" charset="0"/>
                                  </a:rPr>
                                </m:ctrlPr>
                              </m:fPr>
                              <m:num>
                                <m:r>
                                  <a:rPr lang="de-DE" i="1">
                                    <a:solidFill>
                                      <a:schemeClr val="tx1"/>
                                    </a:solidFill>
                                    <a:latin typeface="Cambria Math" panose="02040503050406030204" pitchFamily="18" charset="0"/>
                                  </a:rPr>
                                  <m:t>1</m:t>
                                </m:r>
                              </m:num>
                              <m:den>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𝐵</m:t>
                                    </m:r>
                                  </m:e>
                                  <m:sup>
                                    <m:r>
                                      <a:rPr lang="de-DE" i="1">
                                        <a:solidFill>
                                          <a:schemeClr val="tx1"/>
                                        </a:solidFill>
                                        <a:latin typeface="Cambria Math" panose="02040503050406030204" pitchFamily="18" charset="0"/>
                                      </a:rPr>
                                      <m:t>2</m:t>
                                    </m:r>
                                  </m:sup>
                                </m:sSup>
                              </m:den>
                            </m:f>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𝑛</m:t>
                                </m:r>
                              </m:e>
                              <m:sub>
                                <m:r>
                                  <a:rPr lang="de-DE" i="1">
                                    <a:solidFill>
                                      <a:schemeClr val="tx1"/>
                                    </a:solidFill>
                                    <a:latin typeface="Cambria Math" panose="02040503050406030204" pitchFamily="18" charset="0"/>
                                  </a:rPr>
                                  <m:t>0</m:t>
                                </m:r>
                              </m:sub>
                            </m:sSub>
                            <m:f>
                              <m:fPr>
                                <m:ctrlPr>
                                  <a:rPr lang="de-DE" i="1">
                                    <a:solidFill>
                                      <a:schemeClr val="tx1"/>
                                    </a:solidFill>
                                    <a:latin typeface="Cambria Math" panose="02040503050406030204" pitchFamily="18" charset="0"/>
                                  </a:rPr>
                                </m:ctrlPr>
                              </m:fPr>
                              <m:num>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m:t>
                                    </m:r>
                                  </m:e>
                                  <m:sub>
                                    <m:r>
                                      <a:rPr lang="de-DE" i="1">
                                        <a:solidFill>
                                          <a:schemeClr val="tx1"/>
                                        </a:solidFill>
                                        <a:latin typeface="Cambria Math" panose="02040503050406030204" pitchFamily="18" charset="0"/>
                                      </a:rPr>
                                      <m:t>⊥</m:t>
                                    </m:r>
                                  </m:sub>
                                </m:sSub>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𝜙</m:t>
                                    </m:r>
                                  </m:e>
                                  <m:sub>
                                    <m:r>
                                      <a:rPr lang="de-DE" i="1">
                                        <a:solidFill>
                                          <a:schemeClr val="tx1"/>
                                        </a:solidFill>
                                        <a:latin typeface="Cambria Math" panose="02040503050406030204" pitchFamily="18" charset="0"/>
                                      </a:rPr>
                                      <m:t>1</m:t>
                                    </m:r>
                                  </m:sub>
                                </m:sSub>
                              </m:num>
                              <m:den>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𝜆</m:t>
                                    </m:r>
                                  </m:e>
                                  <m:sub>
                                    <m:r>
                                      <a:rPr lang="de-DE" i="1">
                                        <a:solidFill>
                                          <a:schemeClr val="tx1"/>
                                        </a:solidFill>
                                        <a:latin typeface="Cambria Math" panose="02040503050406030204" pitchFamily="18" charset="0"/>
                                      </a:rPr>
                                      <m:t>2</m:t>
                                    </m:r>
                                  </m:sub>
                                </m:sSub>
                              </m:den>
                            </m:f>
                            <m:r>
                              <a:rPr lang="de-DE" b="0" i="1" smtClean="0">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m:t>
                                </m:r>
                              </m:e>
                              <m:sub>
                                <m:r>
                                  <a:rPr lang="de-DE" i="1">
                                    <a:solidFill>
                                      <a:schemeClr val="tx1"/>
                                    </a:solidFill>
                                    <a:latin typeface="Cambria Math" panose="02040503050406030204" pitchFamily="18" charset="0"/>
                                  </a:rPr>
                                  <m:t>⊥</m:t>
                                </m:r>
                              </m:sub>
                            </m:sSub>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𝑝</m:t>
                                </m:r>
                              </m:e>
                              <m:sub>
                                <m:r>
                                  <a:rPr lang="de-DE" i="1">
                                    <a:solidFill>
                                      <a:schemeClr val="tx1"/>
                                    </a:solidFill>
                                    <a:latin typeface="Cambria Math" panose="02040503050406030204" pitchFamily="18" charset="0"/>
                                  </a:rPr>
                                  <m:t>𝑖</m:t>
                                </m:r>
                              </m:sub>
                            </m:sSub>
                            <m:r>
                              <a:rPr lang="de-DE" i="1">
                                <a:solidFill>
                                  <a:schemeClr val="tx1"/>
                                </a:solidFill>
                                <a:latin typeface="Cambria Math" panose="02040503050406030204" pitchFamily="18" charset="0"/>
                              </a:rPr>
                              <m:t>)</m:t>
                            </m:r>
                          </m:e>
                        </m:d>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𝜔</m:t>
                        </m:r>
                      </m:e>
                    </m:d>
                  </m:oMath>
                </a14:m>
                <a:endParaRPr lang="de-DE" dirty="0" smtClean="0">
                  <a:solidFill>
                    <a:schemeClr val="tx1"/>
                  </a:solidFill>
                </a:endParaRPr>
              </a:p>
              <a:p>
                <a:pPr marL="522288" lvl="3" indent="-342900"/>
                <a:r>
                  <a:rPr lang="de-DE" dirty="0" err="1" smtClean="0">
                    <a:solidFill>
                      <a:schemeClr val="tx1"/>
                    </a:solidFill>
                  </a:rPr>
                  <a:t>Shift</a:t>
                </a:r>
                <a:r>
                  <a:rPr lang="de-DE" dirty="0" smtClean="0">
                    <a:solidFill>
                      <a:schemeClr val="tx1"/>
                    </a:solidFill>
                  </a:rPr>
                  <a:t> </a:t>
                </a:r>
                <a:r>
                  <a:rPr lang="de-DE" dirty="0" err="1" smtClean="0">
                    <a:solidFill>
                      <a:schemeClr val="tx1"/>
                    </a:solidFill>
                  </a:rPr>
                  <a:t>convergence</a:t>
                </a:r>
                <a:r>
                  <a:rPr lang="de-DE" dirty="0" smtClean="0">
                    <a:solidFill>
                      <a:schemeClr val="tx1"/>
                    </a:solidFill>
                  </a:rPr>
                  <a:t> </a:t>
                </a:r>
                <a:r>
                  <a:rPr lang="de-DE" dirty="0" err="1" smtClean="0">
                    <a:solidFill>
                      <a:schemeClr val="tx1"/>
                    </a:solidFill>
                  </a:rPr>
                  <a:t>of</a:t>
                </a:r>
                <a:r>
                  <a:rPr lang="de-DE" dirty="0" smtClean="0">
                    <a:solidFill>
                      <a:schemeClr val="tx1"/>
                    </a:solidFill>
                  </a:rPr>
                  <a:t> potential </a:t>
                </a:r>
                <a:r>
                  <a:rPr lang="de-DE" dirty="0" err="1" smtClean="0">
                    <a:solidFill>
                      <a:schemeClr val="tx1"/>
                    </a:solidFill>
                  </a:rPr>
                  <a:t>to</a:t>
                </a:r>
                <a:r>
                  <a:rPr lang="de-DE" dirty="0" smtClean="0">
                    <a:solidFill>
                      <a:schemeClr val="tx1"/>
                    </a:solidFill>
                  </a:rPr>
                  <a:t> </a:t>
                </a:r>
                <a:r>
                  <a:rPr lang="de-DE" dirty="0" err="1" smtClean="0">
                    <a:solidFill>
                      <a:schemeClr val="tx1"/>
                    </a:solidFill>
                  </a:rPr>
                  <a:t>longer</a:t>
                </a:r>
                <a:r>
                  <a:rPr lang="de-DE" dirty="0" smtClean="0">
                    <a:solidFill>
                      <a:schemeClr val="tx1"/>
                    </a:solidFill>
                  </a:rPr>
                  <a:t> time </a:t>
                </a:r>
                <a:r>
                  <a:rPr lang="de-DE" dirty="0" err="1" smtClean="0">
                    <a:solidFill>
                      <a:schemeClr val="tx1"/>
                    </a:solidFill>
                  </a:rPr>
                  <a:t>scales</a:t>
                </a:r>
                <a:endParaRPr lang="de-DE" dirty="0"/>
              </a:p>
              <a:p>
                <a:pPr lvl="1"/>
                <a:r>
                  <a:rPr lang="de-DE" dirty="0" err="1" smtClean="0">
                    <a:solidFill>
                      <a:schemeClr val="tx1"/>
                    </a:solidFill>
                  </a:rPr>
                  <a:t>Simulations</a:t>
                </a:r>
                <a:r>
                  <a:rPr lang="de-DE" dirty="0" smtClean="0">
                    <a:solidFill>
                      <a:schemeClr val="tx1"/>
                    </a:solidFill>
                  </a:rPr>
                  <a:t> </a:t>
                </a:r>
                <a:r>
                  <a:rPr lang="de-DE" dirty="0" err="1" smtClean="0">
                    <a:solidFill>
                      <a:schemeClr val="tx1"/>
                    </a:solidFill>
                  </a:rPr>
                  <a:t>reach</a:t>
                </a:r>
                <a:r>
                  <a:rPr lang="de-DE" dirty="0" smtClean="0">
                    <a:solidFill>
                      <a:schemeClr val="tx1"/>
                    </a:solidFill>
                  </a:rPr>
                  <a:t> </a:t>
                </a:r>
                <a:r>
                  <a:rPr lang="de-DE" dirty="0" err="1" smtClean="0">
                    <a:solidFill>
                      <a:schemeClr val="tx1"/>
                    </a:solidFill>
                  </a:rPr>
                  <a:t>steady-state</a:t>
                </a:r>
                <a:r>
                  <a:rPr lang="de-DE" dirty="0" smtClean="0">
                    <a:solidFill>
                      <a:schemeClr val="tx1"/>
                    </a:solidFill>
                  </a:rPr>
                  <a:t> </a:t>
                </a:r>
                <a:r>
                  <a:rPr lang="de-DE" dirty="0" err="1" smtClean="0">
                    <a:solidFill>
                      <a:schemeClr val="tx1"/>
                    </a:solidFill>
                  </a:rPr>
                  <a:t>and</a:t>
                </a:r>
                <a:r>
                  <a:rPr lang="de-DE" dirty="0" smtClean="0">
                    <a:solidFill>
                      <a:schemeClr val="tx1"/>
                    </a:solidFill>
                  </a:rPr>
                  <a:t> </a:t>
                </a:r>
                <a:r>
                  <a:rPr lang="de-DE" u="sng" dirty="0" err="1" smtClean="0">
                    <a:solidFill>
                      <a:schemeClr val="tx1"/>
                    </a:solidFill>
                  </a:rPr>
                  <a:t>include</a:t>
                </a:r>
                <a:r>
                  <a:rPr lang="de-DE" u="sng" dirty="0" smtClean="0">
                    <a:solidFill>
                      <a:schemeClr val="tx1"/>
                    </a:solidFill>
                  </a:rPr>
                  <a:t> </a:t>
                </a:r>
                <a:r>
                  <a:rPr lang="de-DE" u="sng" dirty="0" err="1" smtClean="0">
                    <a:solidFill>
                      <a:schemeClr val="tx1"/>
                    </a:solidFill>
                  </a:rPr>
                  <a:t>drift</a:t>
                </a:r>
                <a:r>
                  <a:rPr lang="de-DE" u="sng" dirty="0" smtClean="0">
                    <a:solidFill>
                      <a:schemeClr val="tx1"/>
                    </a:solidFill>
                  </a:rPr>
                  <a:t> </a:t>
                </a:r>
                <a:r>
                  <a:rPr lang="de-DE" u="sng" dirty="0" err="1" smtClean="0">
                    <a:solidFill>
                      <a:schemeClr val="tx1"/>
                    </a:solidFill>
                  </a:rPr>
                  <a:t>effects</a:t>
                </a:r>
                <a:r>
                  <a:rPr lang="de-DE" u="sng" dirty="0" smtClean="0">
                    <a:solidFill>
                      <a:schemeClr val="tx1"/>
                    </a:solidFill>
                  </a:rPr>
                  <a:t> </a:t>
                </a:r>
              </a:p>
              <a:p>
                <a:pPr marL="285750" lvl="1" indent="-285750">
                  <a:buFont typeface="Arial" panose="020B0604020202020204" pitchFamily="34" charset="0"/>
                  <a:buChar char="•"/>
                </a:pPr>
                <a:endParaRPr lang="ar-AE" dirty="0">
                  <a:solidFill>
                    <a:schemeClr val="tx1"/>
                  </a:solidFill>
                </a:endParaRPr>
              </a:p>
            </p:txBody>
          </p:sp>
        </mc:Choice>
        <mc:Fallback xmlns="">
          <p:sp>
            <p:nvSpPr>
              <p:cNvPr id="6" name="Textplatzhalter 3"/>
              <p:cNvSpPr txBox="1">
                <a:spLocks noRot="1" noChangeAspect="1" noMove="1" noResize="1" noEditPoints="1" noAdjustHandles="1" noChangeArrowheads="1" noChangeShapeType="1" noTextEdit="1"/>
              </p:cNvSpPr>
              <p:nvPr/>
            </p:nvSpPr>
            <p:spPr>
              <a:xfrm>
                <a:off x="5327375" y="886412"/>
                <a:ext cx="6821569" cy="5566776"/>
              </a:xfrm>
              <a:prstGeom prst="rect">
                <a:avLst/>
              </a:prstGeom>
              <a:blipFill>
                <a:blip r:embed="rId3"/>
                <a:stretch>
                  <a:fillRect l="-2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feld 7"/>
              <p:cNvSpPr txBox="1"/>
              <p:nvPr/>
            </p:nvSpPr>
            <p:spPr>
              <a:xfrm>
                <a:off x="11039801" y="4409776"/>
                <a:ext cx="699294"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𝜙</m:t>
                      </m:r>
                      <m:r>
                        <a:rPr lang="de-DE" sz="1600" b="0" i="1" smtClean="0">
                          <a:latin typeface="Cambria Math" panose="02040503050406030204" pitchFamily="18" charset="0"/>
                        </a:rPr>
                        <m:t>=</m:t>
                      </m:r>
                      <m:f>
                        <m:fPr>
                          <m:ctrlPr>
                            <a:rPr lang="de-DE" sz="1600" b="0" i="1" smtClean="0">
                              <a:latin typeface="Cambria Math" panose="02040503050406030204" pitchFamily="18" charset="0"/>
                            </a:rPr>
                          </m:ctrlPr>
                        </m:fPr>
                        <m:num>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𝜙</m:t>
                              </m:r>
                            </m:e>
                            <m:sub>
                              <m:r>
                                <a:rPr lang="de-DE" sz="1600" b="0" i="1" smtClean="0">
                                  <a:latin typeface="Cambria Math" panose="02040503050406030204" pitchFamily="18" charset="0"/>
                                </a:rPr>
                                <m:t>1</m:t>
                              </m:r>
                            </m:sub>
                          </m:sSub>
                        </m:num>
                        <m:den>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𝜆</m:t>
                              </m:r>
                            </m:e>
                            <m:sub>
                              <m:r>
                                <a:rPr lang="de-DE" sz="1600" b="0" i="1" smtClean="0">
                                  <a:latin typeface="Cambria Math" panose="02040503050406030204" pitchFamily="18" charset="0"/>
                                </a:rPr>
                                <m:t>2</m:t>
                              </m:r>
                            </m:sub>
                          </m:sSub>
                        </m:den>
                      </m:f>
                    </m:oMath>
                  </m:oMathPara>
                </a14:m>
                <a:endParaRPr lang="en-US" sz="1600" dirty="0" err="1" smtClean="0"/>
              </a:p>
            </p:txBody>
          </p:sp>
        </mc:Choice>
        <mc:Fallback xmlns="">
          <p:sp>
            <p:nvSpPr>
              <p:cNvPr id="8" name="Textfeld 7"/>
              <p:cNvSpPr txBox="1">
                <a:spLocks noRot="1" noChangeAspect="1" noMove="1" noResize="1" noEditPoints="1" noAdjustHandles="1" noChangeArrowheads="1" noChangeShapeType="1" noTextEdit="1"/>
              </p:cNvSpPr>
              <p:nvPr/>
            </p:nvSpPr>
            <p:spPr>
              <a:xfrm>
                <a:off x="11039801" y="4409776"/>
                <a:ext cx="699294" cy="294953"/>
              </a:xfrm>
              <a:prstGeom prst="rect">
                <a:avLst/>
              </a:prstGeom>
              <a:blipFill>
                <a:blip r:embed="rId4"/>
                <a:stretch>
                  <a:fillRect l="-9565" t="-59184" r="-870" b="-30612"/>
                </a:stretch>
              </a:blipFill>
            </p:spPr>
            <p:txBody>
              <a:bodyPr/>
              <a:lstStyle/>
              <a:p>
                <a:r>
                  <a:rPr lang="en-US">
                    <a:noFill/>
                  </a:rPr>
                  <a:t> </a:t>
                </a:r>
              </a:p>
            </p:txBody>
          </p:sp>
        </mc:Fallback>
      </mc:AlternateContent>
      <p:sp>
        <p:nvSpPr>
          <p:cNvPr id="9" name="Abgerundetes Rechteck 8"/>
          <p:cNvSpPr/>
          <p:nvPr/>
        </p:nvSpPr>
        <p:spPr>
          <a:xfrm>
            <a:off x="243840" y="6035040"/>
            <a:ext cx="1200242" cy="241522"/>
          </a:xfrm>
          <a:prstGeom prst="round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Diamagnetic</a:t>
            </a:r>
          </a:p>
        </p:txBody>
      </p:sp>
      <p:sp>
        <p:nvSpPr>
          <p:cNvPr id="10" name="Abgerundetes Rechteck 9"/>
          <p:cNvSpPr/>
          <p:nvPr/>
        </p:nvSpPr>
        <p:spPr>
          <a:xfrm>
            <a:off x="1525765" y="6035040"/>
            <a:ext cx="1200242" cy="241522"/>
          </a:xfrm>
          <a:prstGeom prst="round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err="1" smtClean="0">
                <a:solidFill>
                  <a:schemeClr val="bg1"/>
                </a:solidFill>
              </a:rPr>
              <a:t>ExB</a:t>
            </a:r>
            <a:endParaRPr lang="en-US" sz="1300" b="1" dirty="0" smtClean="0">
              <a:solidFill>
                <a:schemeClr val="bg1"/>
              </a:solidFill>
            </a:endParaRPr>
          </a:p>
        </p:txBody>
      </p:sp>
      <p:sp>
        <p:nvSpPr>
          <p:cNvPr id="11" name="Abgerundetes Rechteck 10"/>
          <p:cNvSpPr/>
          <p:nvPr/>
        </p:nvSpPr>
        <p:spPr>
          <a:xfrm>
            <a:off x="2785608" y="6035040"/>
            <a:ext cx="1200242" cy="241522"/>
          </a:xfrm>
          <a:prstGeom prst="roundRect">
            <a:avLst/>
          </a:prstGeom>
          <a:solidFill>
            <a:srgbClr val="00B1E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current</a:t>
            </a:r>
          </a:p>
        </p:txBody>
      </p:sp>
      <p:sp>
        <p:nvSpPr>
          <p:cNvPr id="12" name="Abgerundetes Rechteck 11"/>
          <p:cNvSpPr/>
          <p:nvPr/>
        </p:nvSpPr>
        <p:spPr>
          <a:xfrm>
            <a:off x="243840" y="6320078"/>
            <a:ext cx="1200242" cy="241522"/>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Parallel flow</a:t>
            </a:r>
          </a:p>
        </p:txBody>
      </p:sp>
      <p:sp>
        <p:nvSpPr>
          <p:cNvPr id="13" name="Abgerundetes Rechteck 12"/>
          <p:cNvSpPr/>
          <p:nvPr/>
        </p:nvSpPr>
        <p:spPr>
          <a:xfrm>
            <a:off x="1525765" y="6320078"/>
            <a:ext cx="1200242" cy="241522"/>
          </a:xfrm>
          <a:prstGeom prst="roundRect">
            <a:avLst/>
          </a:prstGeom>
          <a:solidFill>
            <a:srgbClr val="C00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Conduction</a:t>
            </a:r>
          </a:p>
        </p:txBody>
      </p:sp>
      <p:sp>
        <p:nvSpPr>
          <p:cNvPr id="14" name="Abgerundetes Rechteck 13"/>
          <p:cNvSpPr/>
          <p:nvPr/>
        </p:nvSpPr>
        <p:spPr>
          <a:xfrm>
            <a:off x="2785608" y="6320078"/>
            <a:ext cx="1200242" cy="241522"/>
          </a:xfrm>
          <a:prstGeom prst="roundRect">
            <a:avLst/>
          </a:prstGeom>
          <a:solidFill>
            <a:srgbClr val="7030A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Sources</a:t>
            </a:r>
          </a:p>
        </p:txBody>
      </p:sp>
      <p:sp>
        <p:nvSpPr>
          <p:cNvPr id="15" name="Abgerundetes Rechteck 14"/>
          <p:cNvSpPr/>
          <p:nvPr/>
        </p:nvSpPr>
        <p:spPr>
          <a:xfrm>
            <a:off x="4045450" y="6035040"/>
            <a:ext cx="1200242" cy="241522"/>
          </a:xfrm>
          <a:prstGeom prst="roundRect">
            <a:avLst/>
          </a:prstGeom>
          <a:solidFill>
            <a:srgbClr val="00B05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Diffusion</a:t>
            </a:r>
          </a:p>
        </p:txBody>
      </p:sp>
      <p:sp>
        <p:nvSpPr>
          <p:cNvPr id="16" name="Abgerundetes Rechteck 15"/>
          <p:cNvSpPr/>
          <p:nvPr/>
        </p:nvSpPr>
        <p:spPr>
          <a:xfrm>
            <a:off x="4045450" y="6332219"/>
            <a:ext cx="1200242" cy="241522"/>
          </a:xfrm>
          <a:prstGeom prst="roundRect">
            <a:avLst/>
          </a:prstGeom>
          <a:solidFill>
            <a:srgbClr val="FF53DA"/>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none" lIns="144000" tIns="108000" rIns="144000" bIns="144000" rtlCol="0" anchor="ctr" anchorCtr="0"/>
          <a:lstStyle/>
          <a:p>
            <a:pPr algn="ctr">
              <a:spcBef>
                <a:spcPts val="1150"/>
              </a:spcBef>
              <a:buClr>
                <a:srgbClr val="116656"/>
              </a:buClr>
              <a:buSzPct val="120000"/>
            </a:pPr>
            <a:r>
              <a:rPr lang="en-US" sz="1300" b="1" dirty="0" smtClean="0">
                <a:solidFill>
                  <a:schemeClr val="bg1"/>
                </a:solidFill>
              </a:rPr>
              <a:t>Par. gradients</a:t>
            </a:r>
          </a:p>
        </p:txBody>
      </p:sp>
      <p:sp>
        <p:nvSpPr>
          <p:cNvPr id="17" name="Ellipse 16"/>
          <p:cNvSpPr/>
          <p:nvPr/>
        </p:nvSpPr>
        <p:spPr>
          <a:xfrm>
            <a:off x="235518" y="5972822"/>
            <a:ext cx="1200242" cy="328249"/>
          </a:xfrm>
          <a:prstGeom prst="ellipse">
            <a:avLst/>
          </a:prstGeom>
          <a:noFill/>
          <a:ln w="381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sp>
        <p:nvSpPr>
          <p:cNvPr id="18" name="Ellipse 17"/>
          <p:cNvSpPr/>
          <p:nvPr/>
        </p:nvSpPr>
        <p:spPr>
          <a:xfrm>
            <a:off x="1525765" y="5972822"/>
            <a:ext cx="1200242" cy="328249"/>
          </a:xfrm>
          <a:prstGeom prst="ellipse">
            <a:avLst/>
          </a:prstGeom>
          <a:noFill/>
          <a:ln w="3810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cxnSp>
        <p:nvCxnSpPr>
          <p:cNvPr id="20" name="Gerade Verbindung mit Pfeil 19"/>
          <p:cNvCxnSpPr/>
          <p:nvPr/>
        </p:nvCxnSpPr>
        <p:spPr>
          <a:xfrm flipH="1">
            <a:off x="2777287" y="5705061"/>
            <a:ext cx="2550088" cy="381759"/>
          </a:xfrm>
          <a:prstGeom prst="straightConnector1">
            <a:avLst/>
          </a:prstGeom>
          <a:ln w="63500" cmpd="sng">
            <a:solidFill>
              <a:srgbClr val="FF0000"/>
            </a:solidFill>
            <a:prstDash val="solid"/>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5320" y="194073"/>
            <a:ext cx="597695" cy="597695"/>
          </a:xfrm>
          <a:prstGeom prst="rect">
            <a:avLst/>
          </a:prstGeom>
        </p:spPr>
      </p:pic>
      <p:sp>
        <p:nvSpPr>
          <p:cNvPr id="34" name="Textfeld 33"/>
          <p:cNvSpPr txBox="1"/>
          <p:nvPr/>
        </p:nvSpPr>
        <p:spPr>
          <a:xfrm>
            <a:off x="8928733" y="6180155"/>
            <a:ext cx="2352042" cy="338554"/>
          </a:xfrm>
          <a:prstGeom prst="rect">
            <a:avLst/>
          </a:prstGeom>
          <a:noFill/>
        </p:spPr>
        <p:txBody>
          <a:bodyPr wrap="square" lIns="0" tIns="0" rIns="0" bIns="0" rtlCol="0" anchor="t" anchorCtr="0">
            <a:spAutoFit/>
          </a:bodyPr>
          <a:lstStyle/>
          <a:p>
            <a:pPr>
              <a:spcBef>
                <a:spcPts val="1150"/>
              </a:spcBef>
            </a:pPr>
            <a:r>
              <a:rPr lang="en-US" sz="600" dirty="0" smtClean="0"/>
              <a:t>[4] </a:t>
            </a:r>
            <a:r>
              <a:rPr lang="it-IT" sz="600" dirty="0"/>
              <a:t>B. </a:t>
            </a:r>
            <a:r>
              <a:rPr lang="it-IT" sz="600" dirty="0" err="1"/>
              <a:t>Gui</a:t>
            </a:r>
            <a:r>
              <a:rPr lang="it-IT" sz="600" dirty="0"/>
              <a:t> </a:t>
            </a:r>
            <a:r>
              <a:rPr lang="it-IT" sz="600" i="1" dirty="0"/>
              <a:t>et al</a:t>
            </a:r>
            <a:r>
              <a:rPr lang="it-IT" sz="600" dirty="0"/>
              <a:t> 2018 </a:t>
            </a:r>
            <a:r>
              <a:rPr lang="it-IT" sz="600" i="1" dirty="0" err="1"/>
              <a:t>Nucl</a:t>
            </a:r>
            <a:r>
              <a:rPr lang="it-IT" sz="600" i="1" dirty="0"/>
              <a:t>. Fusion</a:t>
            </a:r>
            <a:r>
              <a:rPr lang="it-IT" sz="600" dirty="0"/>
              <a:t> </a:t>
            </a:r>
            <a:r>
              <a:rPr lang="it-IT" sz="600" b="1" dirty="0"/>
              <a:t>58</a:t>
            </a:r>
            <a:r>
              <a:rPr lang="it-IT" sz="600" dirty="0"/>
              <a:t> </a:t>
            </a:r>
            <a:r>
              <a:rPr lang="it-IT" sz="600" dirty="0" smtClean="0"/>
              <a:t>026027</a:t>
            </a:r>
          </a:p>
          <a:p>
            <a:pPr>
              <a:spcBef>
                <a:spcPts val="1150"/>
              </a:spcBef>
            </a:pPr>
            <a:r>
              <a:rPr lang="it-IT" sz="600" dirty="0" smtClean="0"/>
              <a:t>[5] N. M. Li et al 2018, </a:t>
            </a:r>
            <a:r>
              <a:rPr lang="it-IT" sz="600" dirty="0" err="1" smtClean="0"/>
              <a:t>Comput</a:t>
            </a:r>
            <a:r>
              <a:rPr lang="it-IT" sz="600" dirty="0" smtClean="0"/>
              <a:t>. </a:t>
            </a:r>
            <a:r>
              <a:rPr lang="it-IT" sz="600" dirty="0" err="1" smtClean="0"/>
              <a:t>Phys</a:t>
            </a:r>
            <a:r>
              <a:rPr lang="it-IT" sz="600" dirty="0" smtClean="0"/>
              <a:t>. Comm. 228 (2018)</a:t>
            </a:r>
            <a:endParaRPr lang="en-US" sz="600" dirty="0" err="1" smtClean="0"/>
          </a:p>
        </p:txBody>
      </p:sp>
      <p:sp>
        <p:nvSpPr>
          <p:cNvPr id="35" name="Textfeld 34"/>
          <p:cNvSpPr txBox="1"/>
          <p:nvPr/>
        </p:nvSpPr>
        <p:spPr>
          <a:xfrm>
            <a:off x="5507675" y="6180155"/>
            <a:ext cx="2995023" cy="584775"/>
          </a:xfrm>
          <a:prstGeom prst="rect">
            <a:avLst/>
          </a:prstGeom>
          <a:noFill/>
        </p:spPr>
        <p:txBody>
          <a:bodyPr wrap="square" lIns="0" tIns="0" rIns="0" bIns="0" rtlCol="0" anchor="t" anchorCtr="0">
            <a:spAutoFit/>
          </a:bodyPr>
          <a:lstStyle/>
          <a:p>
            <a:pPr>
              <a:spcBef>
                <a:spcPts val="1150"/>
              </a:spcBef>
            </a:pPr>
            <a:r>
              <a:rPr lang="en-US" sz="600" dirty="0" smtClean="0"/>
              <a:t>[1] </a:t>
            </a:r>
            <a:r>
              <a:rPr lang="it-IT" sz="600" dirty="0" smtClean="0"/>
              <a:t>B. </a:t>
            </a:r>
            <a:r>
              <a:rPr lang="it-IT" sz="600" dirty="0" err="1" smtClean="0"/>
              <a:t>Dudson</a:t>
            </a:r>
            <a:r>
              <a:rPr lang="it-IT" sz="600" dirty="0" smtClean="0"/>
              <a:t> et al, </a:t>
            </a:r>
            <a:r>
              <a:rPr lang="fr-FR" sz="600" dirty="0"/>
              <a:t>Computer </a:t>
            </a:r>
            <a:r>
              <a:rPr lang="fr-FR" sz="600" dirty="0" err="1"/>
              <a:t>Physics</a:t>
            </a:r>
            <a:r>
              <a:rPr lang="fr-FR" sz="600" dirty="0"/>
              <a:t> Communications 180 (2009), pp. </a:t>
            </a:r>
            <a:r>
              <a:rPr lang="fr-FR" sz="600" dirty="0" smtClean="0"/>
              <a:t>1467-1480</a:t>
            </a:r>
          </a:p>
          <a:p>
            <a:pPr>
              <a:spcBef>
                <a:spcPts val="1150"/>
              </a:spcBef>
            </a:pPr>
            <a:r>
              <a:rPr lang="fr-FR" sz="600" dirty="0" smtClean="0"/>
              <a:t>[2] P. </a:t>
            </a:r>
            <a:r>
              <a:rPr lang="fr-FR" sz="600" dirty="0" err="1" smtClean="0"/>
              <a:t>Huslage</a:t>
            </a:r>
            <a:r>
              <a:rPr lang="fr-FR" sz="600" dirty="0" smtClean="0"/>
              <a:t> </a:t>
            </a:r>
            <a:r>
              <a:rPr lang="fr-FR" sz="600" dirty="0"/>
              <a:t>et al 2024, Plasma Phys. Control. Fusion 66 015006</a:t>
            </a:r>
            <a:endParaRPr lang="it-IT" sz="600" dirty="0"/>
          </a:p>
          <a:p>
            <a:pPr>
              <a:spcBef>
                <a:spcPts val="1150"/>
              </a:spcBef>
            </a:pPr>
            <a:r>
              <a:rPr lang="it-IT" sz="600" dirty="0" smtClean="0"/>
              <a:t>[3] </a:t>
            </a:r>
            <a:r>
              <a:rPr lang="en-US" sz="600" dirty="0"/>
              <a:t>Shanahan B W, Hill P and </a:t>
            </a:r>
            <a:r>
              <a:rPr lang="en-US" sz="600" dirty="0" err="1"/>
              <a:t>Dudson</a:t>
            </a:r>
            <a:r>
              <a:rPr lang="en-US" sz="600" dirty="0"/>
              <a:t> B D 2016 J. </a:t>
            </a:r>
            <a:r>
              <a:rPr lang="en-US" sz="600" dirty="0" err="1"/>
              <a:t>Phys</a:t>
            </a:r>
            <a:r>
              <a:rPr lang="en-US" sz="600" dirty="0"/>
              <a:t>:.Conf. Series 775 012012</a:t>
            </a:r>
          </a:p>
        </p:txBody>
      </p:sp>
    </p:spTree>
    <p:extLst>
      <p:ext uri="{BB962C8B-B14F-4D97-AF65-F5344CB8AC3E}">
        <p14:creationId xmlns:p14="http://schemas.microsoft.com/office/powerpoint/2010/main" val="343553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algn="ctr"/>
            <a:r>
              <a:rPr lang="en-US" b="1" dirty="0" smtClean="0"/>
              <a:t>does:</a:t>
            </a:r>
          </a:p>
          <a:p>
            <a:pPr marL="285750" indent="-285750">
              <a:buFont typeface="Arial" panose="020B0604020202020204" pitchFamily="34" charset="0"/>
              <a:buChar char="•"/>
            </a:pPr>
            <a:r>
              <a:rPr lang="en-US" dirty="0"/>
              <a:t>P</a:t>
            </a:r>
            <a:r>
              <a:rPr lang="en-US" dirty="0" smtClean="0"/>
              <a:t>rovides </a:t>
            </a:r>
            <a:r>
              <a:rPr lang="en-US" dirty="0" smtClean="0"/>
              <a:t>e/</a:t>
            </a:r>
            <a:r>
              <a:rPr lang="en-US" dirty="0" err="1" smtClean="0"/>
              <a:t>i</a:t>
            </a:r>
            <a:r>
              <a:rPr lang="en-US" dirty="0" smtClean="0"/>
              <a:t>-</a:t>
            </a:r>
            <a:r>
              <a:rPr lang="en-US" b="1" dirty="0" smtClean="0"/>
              <a:t>density</a:t>
            </a:r>
            <a:r>
              <a:rPr lang="en-US" dirty="0" smtClean="0"/>
              <a:t>, e/</a:t>
            </a:r>
            <a:r>
              <a:rPr lang="en-US" dirty="0" err="1" smtClean="0"/>
              <a:t>i</a:t>
            </a:r>
            <a:r>
              <a:rPr lang="en-US" dirty="0" smtClean="0"/>
              <a:t>-</a:t>
            </a:r>
            <a:r>
              <a:rPr lang="en-US" b="1" dirty="0" smtClean="0"/>
              <a:t>velocities</a:t>
            </a:r>
            <a:r>
              <a:rPr lang="en-US" dirty="0" smtClean="0"/>
              <a:t>, e/</a:t>
            </a:r>
            <a:r>
              <a:rPr lang="en-US" dirty="0" err="1" smtClean="0"/>
              <a:t>i</a:t>
            </a:r>
            <a:r>
              <a:rPr lang="en-US" dirty="0" smtClean="0"/>
              <a:t>-</a:t>
            </a:r>
            <a:r>
              <a:rPr lang="en-US" b="1" dirty="0" smtClean="0"/>
              <a:t>pressures</a:t>
            </a:r>
            <a:r>
              <a:rPr lang="en-US" dirty="0" smtClean="0"/>
              <a:t> and the electrostatic </a:t>
            </a:r>
            <a:r>
              <a:rPr lang="en-US" b="1" dirty="0" smtClean="0"/>
              <a:t>potential</a:t>
            </a:r>
            <a:endParaRPr lang="en-US" dirty="0" smtClean="0"/>
          </a:p>
          <a:p>
            <a:pPr marL="285750" indent="-285750">
              <a:buFont typeface="Arial" panose="020B0604020202020204" pitchFamily="34" charset="0"/>
              <a:buChar char="•"/>
            </a:pPr>
            <a:r>
              <a:rPr lang="en-US" dirty="0" smtClean="0"/>
              <a:t>Diamagnetic/</a:t>
            </a:r>
            <a:r>
              <a:rPr lang="en-US" b="1" dirty="0" err="1" smtClean="0"/>
              <a:t>E</a:t>
            </a:r>
            <a:r>
              <a:rPr lang="en-US" dirty="0" err="1" smtClean="0"/>
              <a:t>x</a:t>
            </a:r>
            <a:r>
              <a:rPr lang="en-US" b="1" dirty="0" err="1" smtClean="0"/>
              <a:t>B</a:t>
            </a:r>
            <a:r>
              <a:rPr lang="en-US" dirty="0" smtClean="0"/>
              <a:t> drifts</a:t>
            </a:r>
          </a:p>
          <a:p>
            <a:pPr marL="642938" lvl="4" indent="-285750"/>
            <a:r>
              <a:rPr lang="en-US" dirty="0" smtClean="0"/>
              <a:t>Impact on profiles</a:t>
            </a:r>
          </a:p>
          <a:p>
            <a:pPr marL="285750" indent="-285750">
              <a:buFont typeface="Arial" panose="020B0604020202020204" pitchFamily="34" charset="0"/>
              <a:buChar char="•"/>
            </a:pPr>
            <a:r>
              <a:rPr lang="en-US" dirty="0" smtClean="0"/>
              <a:t>Self-consistent description of the </a:t>
            </a:r>
            <a:r>
              <a:rPr lang="en-US" b="1" dirty="0" smtClean="0"/>
              <a:t>balance of currents</a:t>
            </a:r>
          </a:p>
          <a:p>
            <a:pPr marL="642938" lvl="4" indent="-285750"/>
            <a:r>
              <a:rPr lang="en-US" dirty="0" smtClean="0"/>
              <a:t>Evolve vorticity from which we infer the potential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a:p>
        </p:txBody>
      </p:sp>
      <p:sp>
        <p:nvSpPr>
          <p:cNvPr id="3" name="Inhaltsplatzhalter 2"/>
          <p:cNvSpPr>
            <a:spLocks noGrp="1"/>
          </p:cNvSpPr>
          <p:nvPr>
            <p:ph sz="half" idx="2"/>
          </p:nvPr>
        </p:nvSpPr>
        <p:spPr/>
        <p:txBody>
          <a:bodyPr/>
          <a:lstStyle/>
          <a:p>
            <a:pPr algn="ctr"/>
            <a:r>
              <a:rPr lang="en-US" b="1" dirty="0" smtClean="0"/>
              <a:t>does </a:t>
            </a:r>
            <a:r>
              <a:rPr lang="en-US" b="1" dirty="0" smtClean="0">
                <a:solidFill>
                  <a:srgbClr val="FF0000"/>
                </a:solidFill>
              </a:rPr>
              <a:t>not</a:t>
            </a:r>
            <a:r>
              <a:rPr lang="en-US" b="1" dirty="0" smtClean="0"/>
              <a:t>:</a:t>
            </a:r>
          </a:p>
          <a:p>
            <a:pPr marL="285750" indent="-285750">
              <a:buFont typeface="Arial" panose="020B0604020202020204" pitchFamily="34" charset="0"/>
              <a:buChar char="•"/>
            </a:pPr>
            <a:r>
              <a:rPr lang="en-US" b="1" dirty="0" smtClean="0"/>
              <a:t>Neutral physics</a:t>
            </a:r>
          </a:p>
          <a:p>
            <a:pPr marL="642938" lvl="4" indent="-285750"/>
            <a:r>
              <a:rPr lang="en-US" dirty="0" smtClean="0"/>
              <a:t>Limits simulations to low densities/powers to stay closer to the experiment</a:t>
            </a:r>
          </a:p>
          <a:p>
            <a:pPr marL="285750" indent="-285750">
              <a:buFont typeface="Arial" panose="020B0604020202020204" pitchFamily="34" charset="0"/>
              <a:buChar char="•"/>
            </a:pPr>
            <a:r>
              <a:rPr lang="en-US" b="1" dirty="0" smtClean="0"/>
              <a:t>Impurity physics</a:t>
            </a:r>
          </a:p>
          <a:p>
            <a:pPr marL="642938" lvl="4" indent="-285750"/>
            <a:r>
              <a:rPr lang="en-US" dirty="0" smtClean="0"/>
              <a:t>No radiation etc.</a:t>
            </a:r>
          </a:p>
          <a:p>
            <a:pPr marL="285750" indent="-285750">
              <a:buFont typeface="Arial" panose="020B0604020202020204" pitchFamily="34" charset="0"/>
              <a:buChar char="•"/>
            </a:pPr>
            <a:r>
              <a:rPr lang="en-US" b="1" dirty="0" smtClean="0"/>
              <a:t>Turbulence</a:t>
            </a:r>
          </a:p>
          <a:p>
            <a:pPr marL="642938" lvl="4" indent="-285750"/>
            <a:r>
              <a:rPr lang="en-US" dirty="0" smtClean="0"/>
              <a:t>Turbulent fluxes are closed by heuristic diffusion coefficients (inputs)</a:t>
            </a:r>
          </a:p>
          <a:p>
            <a:pPr marL="285750" indent="-285750">
              <a:buFont typeface="Arial" panose="020B0604020202020204" pitchFamily="34" charset="0"/>
              <a:buChar char="•"/>
            </a:pPr>
            <a:endParaRPr lang="en-US" dirty="0"/>
          </a:p>
        </p:txBody>
      </p:sp>
      <p:sp>
        <p:nvSpPr>
          <p:cNvPr id="4" name="Titel 3"/>
          <p:cNvSpPr>
            <a:spLocks noGrp="1"/>
          </p:cNvSpPr>
          <p:nvPr>
            <p:ph type="title"/>
          </p:nvPr>
        </p:nvSpPr>
        <p:spPr/>
        <p:txBody>
          <a:bodyPr/>
          <a:lstStyle/>
          <a:p>
            <a:r>
              <a:rPr lang="en-US" sz="3000" dirty="0" smtClean="0"/>
              <a:t>Simulation setup</a:t>
            </a:r>
            <a:endParaRPr lang="en-US" sz="3000" dirty="0"/>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4</a:t>
            </a:fld>
            <a:endParaRPr lang="de-DE" dirty="0"/>
          </a:p>
        </p:txBody>
      </p:sp>
      <p:sp>
        <p:nvSpPr>
          <p:cNvPr id="7" name="Textfeld 6"/>
          <p:cNvSpPr txBox="1"/>
          <p:nvPr/>
        </p:nvSpPr>
        <p:spPr>
          <a:xfrm>
            <a:off x="658812" y="850355"/>
            <a:ext cx="8339138" cy="1046440"/>
          </a:xfrm>
          <a:prstGeom prst="rect">
            <a:avLst/>
          </a:prstGeom>
          <a:noFill/>
        </p:spPr>
        <p:txBody>
          <a:bodyPr wrap="square" lIns="0" tIns="0" rIns="0" bIns="0" rtlCol="0" anchor="t" anchorCtr="0">
            <a:spAutoFit/>
          </a:bodyPr>
          <a:lstStyle/>
          <a:p>
            <a:pPr marL="180000" indent="-180000" algn="l">
              <a:spcBef>
                <a:spcPts val="1150"/>
              </a:spcBef>
              <a:buFont typeface="Arial" panose="020B0604020202020204" pitchFamily="34" charset="0"/>
              <a:buChar char="•"/>
            </a:pPr>
            <a:r>
              <a:rPr lang="en-US" sz="1600" dirty="0" smtClean="0"/>
              <a:t>Implemented in BOUT++ </a:t>
            </a:r>
            <a:r>
              <a:rPr lang="en-US" sz="1600" dirty="0" smtClean="0"/>
              <a:t>[1]</a:t>
            </a:r>
            <a:endParaRPr lang="en-US" sz="1600" dirty="0" smtClean="0"/>
          </a:p>
          <a:p>
            <a:pPr marL="180000" indent="-180000" algn="l">
              <a:spcBef>
                <a:spcPts val="1150"/>
              </a:spcBef>
              <a:buFont typeface="Arial" panose="020B0604020202020204" pitchFamily="34" charset="0"/>
              <a:buChar char="•"/>
            </a:pPr>
            <a:r>
              <a:rPr lang="en-US" sz="1600" dirty="0" smtClean="0"/>
              <a:t>First simulated geometries include simplified island </a:t>
            </a:r>
            <a:r>
              <a:rPr lang="en-US" sz="1600" dirty="0" err="1" smtClean="0"/>
              <a:t>divertors</a:t>
            </a:r>
            <a:r>
              <a:rPr lang="en-US" sz="1600" dirty="0" smtClean="0"/>
              <a:t>, </a:t>
            </a:r>
            <a:r>
              <a:rPr lang="en-US" sz="1600" dirty="0" smtClean="0"/>
              <a:t>TCV X-21 and </a:t>
            </a:r>
            <a:r>
              <a:rPr lang="en-US" sz="1600" b="1" dirty="0" smtClean="0"/>
              <a:t>now W7-X</a:t>
            </a:r>
            <a:endParaRPr lang="en-US" sz="1600" b="1" dirty="0" smtClean="0"/>
          </a:p>
          <a:p>
            <a:pPr marL="180000" indent="-180000" algn="l">
              <a:spcBef>
                <a:spcPts val="1150"/>
              </a:spcBef>
              <a:buFont typeface="Arial" panose="020B0604020202020204" pitchFamily="34" charset="0"/>
              <a:buChar char="•"/>
            </a:pPr>
            <a:r>
              <a:rPr lang="en-US" sz="1600" b="1" dirty="0" smtClean="0"/>
              <a:t>What the simulation</a:t>
            </a:r>
          </a:p>
        </p:txBody>
      </p:sp>
      <p:sp>
        <p:nvSpPr>
          <p:cNvPr id="8" name="Textfeld 7"/>
          <p:cNvSpPr txBox="1"/>
          <p:nvPr/>
        </p:nvSpPr>
        <p:spPr>
          <a:xfrm>
            <a:off x="6486524" y="6476598"/>
            <a:ext cx="4562475" cy="294953"/>
          </a:xfrm>
          <a:prstGeom prst="rect">
            <a:avLst/>
          </a:prstGeom>
          <a:noFill/>
        </p:spPr>
        <p:txBody>
          <a:bodyPr wrap="square" lIns="0" tIns="0" rIns="0" bIns="0" rtlCol="0" anchor="t" anchorCtr="0">
            <a:spAutoFit/>
          </a:bodyPr>
          <a:lstStyle/>
          <a:p>
            <a:pPr>
              <a:lnSpc>
                <a:spcPts val="2300"/>
              </a:lnSpc>
              <a:spcBef>
                <a:spcPts val="1150"/>
              </a:spcBef>
            </a:pPr>
            <a:r>
              <a:rPr lang="fr-FR" sz="800" dirty="0" smtClean="0">
                <a:solidFill>
                  <a:srgbClr val="777777"/>
                </a:solidFill>
              </a:rPr>
              <a:t>[1] B </a:t>
            </a:r>
            <a:r>
              <a:rPr lang="fr-FR" sz="800" dirty="0" err="1" smtClean="0">
                <a:solidFill>
                  <a:srgbClr val="777777"/>
                </a:solidFill>
              </a:rPr>
              <a:t>Dudson</a:t>
            </a:r>
            <a:r>
              <a:rPr lang="fr-FR" sz="800" dirty="0" smtClean="0">
                <a:solidFill>
                  <a:srgbClr val="777777"/>
                </a:solidFill>
              </a:rPr>
              <a:t> et al 2009 Computer </a:t>
            </a:r>
            <a:r>
              <a:rPr lang="fr-FR" sz="800" dirty="0" err="1">
                <a:solidFill>
                  <a:srgbClr val="777777"/>
                </a:solidFill>
              </a:rPr>
              <a:t>Physics</a:t>
            </a:r>
            <a:r>
              <a:rPr lang="fr-FR" sz="800" dirty="0">
                <a:solidFill>
                  <a:srgbClr val="777777"/>
                </a:solidFill>
              </a:rPr>
              <a:t> Communications 180 (2009) 1467–1480</a:t>
            </a:r>
            <a:endParaRPr lang="en-US" sz="800" dirty="0" err="1" smtClean="0">
              <a:solidFill>
                <a:srgbClr val="777777"/>
              </a:solidFill>
            </a:endParaRPr>
          </a:p>
        </p:txBody>
      </p:sp>
    </p:spTree>
    <p:extLst>
      <p:ext uri="{BB962C8B-B14F-4D97-AF65-F5344CB8AC3E}">
        <p14:creationId xmlns:p14="http://schemas.microsoft.com/office/powerpoint/2010/main" val="660135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p:txBody>
          <a:bodyPr/>
          <a:lstStyle/>
          <a:p>
            <a:pPr algn="ctr"/>
            <a:r>
              <a:rPr lang="en-US" b="1" dirty="0" smtClean="0">
                <a:solidFill>
                  <a:schemeClr val="tx1">
                    <a:alpha val="22000"/>
                  </a:schemeClr>
                </a:solidFill>
              </a:rPr>
              <a:t>does:</a:t>
            </a:r>
          </a:p>
          <a:p>
            <a:pPr marL="285750" indent="-285750">
              <a:buFont typeface="Arial" panose="020B0604020202020204" pitchFamily="34" charset="0"/>
              <a:buChar char="•"/>
            </a:pPr>
            <a:r>
              <a:rPr lang="en-US" dirty="0">
                <a:solidFill>
                  <a:schemeClr val="tx1">
                    <a:alpha val="22000"/>
                  </a:schemeClr>
                </a:solidFill>
              </a:rPr>
              <a:t>P</a:t>
            </a:r>
            <a:r>
              <a:rPr lang="en-US" dirty="0" smtClean="0">
                <a:solidFill>
                  <a:schemeClr val="tx1">
                    <a:alpha val="22000"/>
                  </a:schemeClr>
                </a:solidFill>
              </a:rPr>
              <a:t>rovides </a:t>
            </a:r>
            <a:r>
              <a:rPr lang="en-US" dirty="0" smtClean="0">
                <a:solidFill>
                  <a:schemeClr val="tx1">
                    <a:alpha val="22000"/>
                  </a:schemeClr>
                </a:solidFill>
              </a:rPr>
              <a:t>e/</a:t>
            </a:r>
            <a:r>
              <a:rPr lang="en-US" dirty="0" err="1" smtClean="0">
                <a:solidFill>
                  <a:schemeClr val="tx1">
                    <a:alpha val="22000"/>
                  </a:schemeClr>
                </a:solidFill>
              </a:rPr>
              <a:t>i</a:t>
            </a:r>
            <a:r>
              <a:rPr lang="en-US" dirty="0" smtClean="0">
                <a:solidFill>
                  <a:schemeClr val="tx1">
                    <a:alpha val="22000"/>
                  </a:schemeClr>
                </a:solidFill>
              </a:rPr>
              <a:t>-</a:t>
            </a:r>
            <a:r>
              <a:rPr lang="en-US" b="1" dirty="0" smtClean="0">
                <a:solidFill>
                  <a:schemeClr val="tx1">
                    <a:alpha val="22000"/>
                  </a:schemeClr>
                </a:solidFill>
              </a:rPr>
              <a:t>density</a:t>
            </a:r>
            <a:r>
              <a:rPr lang="en-US" dirty="0" smtClean="0">
                <a:solidFill>
                  <a:schemeClr val="tx1">
                    <a:alpha val="22000"/>
                  </a:schemeClr>
                </a:solidFill>
              </a:rPr>
              <a:t>, e/</a:t>
            </a:r>
            <a:r>
              <a:rPr lang="en-US" dirty="0" err="1" smtClean="0">
                <a:solidFill>
                  <a:schemeClr val="tx1">
                    <a:alpha val="22000"/>
                  </a:schemeClr>
                </a:solidFill>
              </a:rPr>
              <a:t>i</a:t>
            </a:r>
            <a:r>
              <a:rPr lang="en-US" dirty="0" smtClean="0">
                <a:solidFill>
                  <a:schemeClr val="tx1">
                    <a:alpha val="22000"/>
                  </a:schemeClr>
                </a:solidFill>
              </a:rPr>
              <a:t>-</a:t>
            </a:r>
            <a:r>
              <a:rPr lang="en-US" b="1" dirty="0" smtClean="0">
                <a:solidFill>
                  <a:schemeClr val="tx1">
                    <a:alpha val="22000"/>
                  </a:schemeClr>
                </a:solidFill>
              </a:rPr>
              <a:t>velocities</a:t>
            </a:r>
            <a:r>
              <a:rPr lang="en-US" dirty="0" smtClean="0">
                <a:solidFill>
                  <a:schemeClr val="tx1">
                    <a:alpha val="22000"/>
                  </a:schemeClr>
                </a:solidFill>
              </a:rPr>
              <a:t>, e/</a:t>
            </a:r>
            <a:r>
              <a:rPr lang="en-US" dirty="0" err="1" smtClean="0">
                <a:solidFill>
                  <a:schemeClr val="tx1">
                    <a:alpha val="22000"/>
                  </a:schemeClr>
                </a:solidFill>
              </a:rPr>
              <a:t>i</a:t>
            </a:r>
            <a:r>
              <a:rPr lang="en-US" dirty="0" smtClean="0">
                <a:solidFill>
                  <a:schemeClr val="tx1">
                    <a:alpha val="22000"/>
                  </a:schemeClr>
                </a:solidFill>
              </a:rPr>
              <a:t>-</a:t>
            </a:r>
            <a:r>
              <a:rPr lang="en-US" b="1" dirty="0" smtClean="0">
                <a:solidFill>
                  <a:schemeClr val="tx1">
                    <a:alpha val="22000"/>
                  </a:schemeClr>
                </a:solidFill>
              </a:rPr>
              <a:t>pressures</a:t>
            </a:r>
            <a:r>
              <a:rPr lang="en-US" dirty="0" smtClean="0">
                <a:solidFill>
                  <a:schemeClr val="tx1">
                    <a:alpha val="22000"/>
                  </a:schemeClr>
                </a:solidFill>
              </a:rPr>
              <a:t> and the electrostatic </a:t>
            </a:r>
            <a:r>
              <a:rPr lang="en-US" b="1" dirty="0" smtClean="0">
                <a:solidFill>
                  <a:schemeClr val="tx1">
                    <a:alpha val="22000"/>
                  </a:schemeClr>
                </a:solidFill>
              </a:rPr>
              <a:t>potential</a:t>
            </a:r>
            <a:endParaRPr lang="en-US" dirty="0" smtClean="0">
              <a:solidFill>
                <a:schemeClr val="tx1">
                  <a:alpha val="22000"/>
                </a:schemeClr>
              </a:solidFill>
            </a:endParaRPr>
          </a:p>
          <a:p>
            <a:pPr marL="285750" indent="-285750">
              <a:buFont typeface="Arial" panose="020B0604020202020204" pitchFamily="34" charset="0"/>
              <a:buChar char="•"/>
            </a:pPr>
            <a:r>
              <a:rPr lang="en-US" dirty="0" smtClean="0">
                <a:solidFill>
                  <a:schemeClr val="tx1">
                    <a:alpha val="22000"/>
                  </a:schemeClr>
                </a:solidFill>
              </a:rPr>
              <a:t>Diamagnetic/</a:t>
            </a:r>
            <a:r>
              <a:rPr lang="en-US" b="1" dirty="0" err="1" smtClean="0">
                <a:solidFill>
                  <a:schemeClr val="tx1">
                    <a:alpha val="22000"/>
                  </a:schemeClr>
                </a:solidFill>
              </a:rPr>
              <a:t>E</a:t>
            </a:r>
            <a:r>
              <a:rPr lang="en-US" dirty="0" err="1" smtClean="0">
                <a:solidFill>
                  <a:schemeClr val="tx1">
                    <a:alpha val="22000"/>
                  </a:schemeClr>
                </a:solidFill>
              </a:rPr>
              <a:t>x</a:t>
            </a:r>
            <a:r>
              <a:rPr lang="en-US" b="1" dirty="0" err="1" smtClean="0">
                <a:solidFill>
                  <a:schemeClr val="tx1">
                    <a:alpha val="22000"/>
                  </a:schemeClr>
                </a:solidFill>
              </a:rPr>
              <a:t>B</a:t>
            </a:r>
            <a:r>
              <a:rPr lang="en-US" dirty="0" smtClean="0">
                <a:solidFill>
                  <a:schemeClr val="tx1">
                    <a:alpha val="22000"/>
                  </a:schemeClr>
                </a:solidFill>
              </a:rPr>
              <a:t> drifts</a:t>
            </a:r>
          </a:p>
          <a:p>
            <a:pPr marL="642938" lvl="4" indent="-285750"/>
            <a:r>
              <a:rPr lang="en-US" dirty="0" smtClean="0">
                <a:solidFill>
                  <a:schemeClr val="tx1">
                    <a:alpha val="22000"/>
                  </a:schemeClr>
                </a:solidFill>
              </a:rPr>
              <a:t>Impact on profiles</a:t>
            </a:r>
          </a:p>
          <a:p>
            <a:pPr marL="285750" indent="-285750">
              <a:buFont typeface="Arial" panose="020B0604020202020204" pitchFamily="34" charset="0"/>
              <a:buChar char="•"/>
            </a:pPr>
            <a:r>
              <a:rPr lang="en-US" dirty="0" smtClean="0">
                <a:solidFill>
                  <a:schemeClr val="tx1">
                    <a:alpha val="22000"/>
                  </a:schemeClr>
                </a:solidFill>
              </a:rPr>
              <a:t>Self-consistent description of the </a:t>
            </a:r>
            <a:r>
              <a:rPr lang="en-US" b="1" dirty="0" smtClean="0">
                <a:solidFill>
                  <a:schemeClr val="tx1">
                    <a:alpha val="22000"/>
                  </a:schemeClr>
                </a:solidFill>
              </a:rPr>
              <a:t>balance of currents</a:t>
            </a:r>
          </a:p>
          <a:p>
            <a:pPr marL="642938" lvl="4" indent="-285750"/>
            <a:r>
              <a:rPr lang="en-US" dirty="0" smtClean="0">
                <a:solidFill>
                  <a:schemeClr val="tx1">
                    <a:alpha val="22000"/>
                  </a:schemeClr>
                </a:solidFill>
              </a:rPr>
              <a:t>Evolve vorticity from which we infer the potential</a:t>
            </a:r>
          </a:p>
          <a:p>
            <a:pPr marL="285750" indent="-285750">
              <a:buFont typeface="Arial" panose="020B0604020202020204" pitchFamily="34" charset="0"/>
              <a:buChar char="•"/>
            </a:pPr>
            <a:endParaRPr lang="en-US" dirty="0" smtClean="0">
              <a:solidFill>
                <a:schemeClr val="tx1">
                  <a:alpha val="22000"/>
                </a:schemeClr>
              </a:solidFill>
            </a:endParaRPr>
          </a:p>
          <a:p>
            <a:pPr marL="285750" indent="-285750">
              <a:buFont typeface="Arial" panose="020B0604020202020204" pitchFamily="34" charset="0"/>
              <a:buChar char="•"/>
            </a:pPr>
            <a:endParaRPr lang="en-US" dirty="0" smtClean="0">
              <a:solidFill>
                <a:schemeClr val="tx1">
                  <a:alpha val="22000"/>
                </a:schemeClr>
              </a:solidFill>
            </a:endParaRPr>
          </a:p>
          <a:p>
            <a:pPr marL="285750" indent="-285750">
              <a:buFont typeface="Arial" panose="020B0604020202020204" pitchFamily="34" charset="0"/>
              <a:buChar char="•"/>
            </a:pPr>
            <a:endParaRPr lang="en-US" dirty="0" smtClean="0">
              <a:solidFill>
                <a:schemeClr val="tx1">
                  <a:alpha val="22000"/>
                </a:schemeClr>
              </a:solidFill>
            </a:endParaRPr>
          </a:p>
          <a:p>
            <a:endParaRPr lang="en-US" dirty="0">
              <a:solidFill>
                <a:schemeClr val="tx1">
                  <a:alpha val="22000"/>
                </a:schemeClr>
              </a:solidFill>
            </a:endParaRPr>
          </a:p>
        </p:txBody>
      </p:sp>
      <p:sp>
        <p:nvSpPr>
          <p:cNvPr id="3" name="Inhaltsplatzhalter 2"/>
          <p:cNvSpPr>
            <a:spLocks noGrp="1"/>
          </p:cNvSpPr>
          <p:nvPr>
            <p:ph sz="half" idx="2"/>
          </p:nvPr>
        </p:nvSpPr>
        <p:spPr/>
        <p:txBody>
          <a:bodyPr/>
          <a:lstStyle/>
          <a:p>
            <a:pPr algn="ctr"/>
            <a:r>
              <a:rPr lang="en-US" b="1" dirty="0" smtClean="0">
                <a:solidFill>
                  <a:schemeClr val="tx1">
                    <a:alpha val="22000"/>
                  </a:schemeClr>
                </a:solidFill>
              </a:rPr>
              <a:t>does not:</a:t>
            </a:r>
          </a:p>
          <a:p>
            <a:pPr marL="285750" indent="-285750">
              <a:buFont typeface="Arial" panose="020B0604020202020204" pitchFamily="34" charset="0"/>
              <a:buChar char="•"/>
            </a:pPr>
            <a:r>
              <a:rPr lang="en-US" b="1" dirty="0" smtClean="0">
                <a:solidFill>
                  <a:schemeClr val="tx1">
                    <a:alpha val="22000"/>
                  </a:schemeClr>
                </a:solidFill>
              </a:rPr>
              <a:t>Neutral physics</a:t>
            </a:r>
          </a:p>
          <a:p>
            <a:pPr marL="642938" lvl="4" indent="-285750"/>
            <a:r>
              <a:rPr lang="en-US" dirty="0" smtClean="0">
                <a:solidFill>
                  <a:schemeClr val="tx1">
                    <a:alpha val="22000"/>
                  </a:schemeClr>
                </a:solidFill>
              </a:rPr>
              <a:t>Limits simulations to low densities/powers to stay closer to the experiment</a:t>
            </a:r>
          </a:p>
          <a:p>
            <a:pPr marL="285750" indent="-285750">
              <a:buFont typeface="Arial" panose="020B0604020202020204" pitchFamily="34" charset="0"/>
              <a:buChar char="•"/>
            </a:pPr>
            <a:r>
              <a:rPr lang="en-US" b="1" dirty="0" smtClean="0">
                <a:solidFill>
                  <a:schemeClr val="tx1">
                    <a:alpha val="22000"/>
                  </a:schemeClr>
                </a:solidFill>
              </a:rPr>
              <a:t>Impurity physics</a:t>
            </a:r>
          </a:p>
          <a:p>
            <a:pPr marL="642938" lvl="4" indent="-285750"/>
            <a:r>
              <a:rPr lang="en-US" dirty="0" smtClean="0">
                <a:solidFill>
                  <a:schemeClr val="tx1">
                    <a:alpha val="22000"/>
                  </a:schemeClr>
                </a:solidFill>
              </a:rPr>
              <a:t>No radiation etc.</a:t>
            </a:r>
          </a:p>
          <a:p>
            <a:pPr marL="285750" indent="-285750">
              <a:buFont typeface="Arial" panose="020B0604020202020204" pitchFamily="34" charset="0"/>
              <a:buChar char="•"/>
            </a:pPr>
            <a:r>
              <a:rPr lang="en-US" b="1" dirty="0" smtClean="0">
                <a:solidFill>
                  <a:schemeClr val="tx1">
                    <a:alpha val="22000"/>
                  </a:schemeClr>
                </a:solidFill>
              </a:rPr>
              <a:t>Turbulence</a:t>
            </a:r>
          </a:p>
          <a:p>
            <a:pPr marL="642938" lvl="4" indent="-285750"/>
            <a:r>
              <a:rPr lang="en-US" dirty="0" smtClean="0">
                <a:solidFill>
                  <a:schemeClr val="tx1">
                    <a:alpha val="22000"/>
                  </a:schemeClr>
                </a:solidFill>
              </a:rPr>
              <a:t>Turbulent fluxes are closed by heuristic diffusion coefficients (inputs)</a:t>
            </a:r>
          </a:p>
          <a:p>
            <a:pPr marL="285750" indent="-285750">
              <a:buFont typeface="Arial" panose="020B0604020202020204" pitchFamily="34" charset="0"/>
              <a:buChar char="•"/>
            </a:pPr>
            <a:endParaRPr lang="en-US" dirty="0">
              <a:solidFill>
                <a:schemeClr val="tx1">
                  <a:alpha val="22000"/>
                </a:schemeClr>
              </a:solidFill>
            </a:endParaRPr>
          </a:p>
        </p:txBody>
      </p:sp>
      <p:sp>
        <p:nvSpPr>
          <p:cNvPr id="4" name="Titel 3"/>
          <p:cNvSpPr>
            <a:spLocks noGrp="1"/>
          </p:cNvSpPr>
          <p:nvPr>
            <p:ph type="title"/>
          </p:nvPr>
        </p:nvSpPr>
        <p:spPr/>
        <p:txBody>
          <a:bodyPr/>
          <a:lstStyle/>
          <a:p>
            <a:r>
              <a:rPr lang="en-US" sz="3000" dirty="0" smtClean="0">
                <a:solidFill>
                  <a:schemeClr val="tx1">
                    <a:alpha val="22000"/>
                  </a:schemeClr>
                </a:solidFill>
              </a:rPr>
              <a:t>Simulation setup</a:t>
            </a:r>
            <a:endParaRPr lang="en-US" sz="3000" dirty="0">
              <a:solidFill>
                <a:schemeClr val="tx1">
                  <a:alpha val="22000"/>
                </a:schemeClr>
              </a:solidFill>
            </a:endParaRPr>
          </a:p>
        </p:txBody>
      </p:sp>
      <p:sp>
        <p:nvSpPr>
          <p:cNvPr id="5" name="Fußzeilenplatzhalter 4"/>
          <p:cNvSpPr>
            <a:spLocks noGrp="1"/>
          </p:cNvSpPr>
          <p:nvPr>
            <p:ph type="ftr" sz="quarter" idx="11"/>
          </p:nvPr>
        </p:nvSpPr>
        <p:spPr/>
        <p:txBody>
          <a:bodyPr/>
          <a:lstStyle/>
          <a:p>
            <a:r>
              <a:rPr lang="de-DE" smtClean="0">
                <a:solidFill>
                  <a:schemeClr val="tx1">
                    <a:alpha val="22000"/>
                  </a:schemeClr>
                </a:solidFill>
              </a:rPr>
              <a:t>Max-Planck-Institut für Plasmaphysik | Tobias Tork | PSI 2026</a:t>
            </a:r>
            <a:endParaRPr lang="de-DE" dirty="0">
              <a:solidFill>
                <a:schemeClr val="tx1">
                  <a:alpha val="22000"/>
                </a:schemeClr>
              </a:solidFill>
            </a:endParaRPr>
          </a:p>
        </p:txBody>
      </p:sp>
      <p:sp>
        <p:nvSpPr>
          <p:cNvPr id="6" name="Foliennummernplatzhalter 5"/>
          <p:cNvSpPr>
            <a:spLocks noGrp="1"/>
          </p:cNvSpPr>
          <p:nvPr>
            <p:ph type="sldNum" sz="quarter" idx="12"/>
          </p:nvPr>
        </p:nvSpPr>
        <p:spPr/>
        <p:txBody>
          <a:bodyPr/>
          <a:lstStyle/>
          <a:p>
            <a:fld id="{ECE691D0-CC49-4FC7-9C4D-6112B0CB3A76}" type="slidenum">
              <a:rPr lang="de-DE" smtClean="0">
                <a:solidFill>
                  <a:schemeClr val="tx1">
                    <a:alpha val="22000"/>
                  </a:schemeClr>
                </a:solidFill>
              </a:rPr>
              <a:pPr/>
              <a:t>5</a:t>
            </a:fld>
            <a:endParaRPr lang="de-DE" dirty="0">
              <a:solidFill>
                <a:schemeClr val="tx1">
                  <a:alpha val="22000"/>
                </a:schemeClr>
              </a:solidFill>
            </a:endParaRPr>
          </a:p>
        </p:txBody>
      </p:sp>
      <p:sp>
        <p:nvSpPr>
          <p:cNvPr id="7" name="Textfeld 6"/>
          <p:cNvSpPr txBox="1"/>
          <p:nvPr/>
        </p:nvSpPr>
        <p:spPr>
          <a:xfrm>
            <a:off x="658812" y="850355"/>
            <a:ext cx="8339138" cy="1046440"/>
          </a:xfrm>
          <a:prstGeom prst="rect">
            <a:avLst/>
          </a:prstGeom>
          <a:noFill/>
        </p:spPr>
        <p:txBody>
          <a:bodyPr wrap="square" lIns="0" tIns="0" rIns="0" bIns="0" rtlCol="0" anchor="t" anchorCtr="0">
            <a:spAutoFit/>
          </a:bodyPr>
          <a:lstStyle/>
          <a:p>
            <a:pPr marL="180000" indent="-180000" algn="l">
              <a:spcBef>
                <a:spcPts val="1150"/>
              </a:spcBef>
              <a:buFont typeface="Arial" panose="020B0604020202020204" pitchFamily="34" charset="0"/>
              <a:buChar char="•"/>
            </a:pPr>
            <a:r>
              <a:rPr lang="en-US" sz="1600" dirty="0" smtClean="0">
                <a:solidFill>
                  <a:schemeClr val="tx1">
                    <a:alpha val="22000"/>
                  </a:schemeClr>
                </a:solidFill>
              </a:rPr>
              <a:t>Implemented in BOUT++ </a:t>
            </a:r>
            <a:r>
              <a:rPr lang="en-US" sz="1600" dirty="0" smtClean="0">
                <a:solidFill>
                  <a:schemeClr val="tx1">
                    <a:alpha val="22000"/>
                  </a:schemeClr>
                </a:solidFill>
              </a:rPr>
              <a:t>[1]</a:t>
            </a:r>
            <a:endParaRPr lang="en-US" sz="1600" dirty="0" smtClean="0">
              <a:solidFill>
                <a:schemeClr val="tx1">
                  <a:alpha val="22000"/>
                </a:schemeClr>
              </a:solidFill>
            </a:endParaRPr>
          </a:p>
          <a:p>
            <a:pPr marL="180000" indent="-180000" algn="l">
              <a:spcBef>
                <a:spcPts val="1150"/>
              </a:spcBef>
              <a:buFont typeface="Arial" panose="020B0604020202020204" pitchFamily="34" charset="0"/>
              <a:buChar char="•"/>
            </a:pPr>
            <a:r>
              <a:rPr lang="en-US" sz="1600" dirty="0" smtClean="0">
                <a:solidFill>
                  <a:schemeClr val="tx1">
                    <a:alpha val="22000"/>
                  </a:schemeClr>
                </a:solidFill>
              </a:rPr>
              <a:t>First simulated geometries include simplified island </a:t>
            </a:r>
            <a:r>
              <a:rPr lang="en-US" sz="1600" dirty="0" err="1" smtClean="0">
                <a:solidFill>
                  <a:schemeClr val="tx1">
                    <a:alpha val="22000"/>
                  </a:schemeClr>
                </a:solidFill>
              </a:rPr>
              <a:t>divertors</a:t>
            </a:r>
            <a:r>
              <a:rPr lang="en-US" sz="1600" dirty="0" smtClean="0">
                <a:solidFill>
                  <a:schemeClr val="tx1">
                    <a:alpha val="22000"/>
                  </a:schemeClr>
                </a:solidFill>
              </a:rPr>
              <a:t>, </a:t>
            </a:r>
            <a:r>
              <a:rPr lang="en-US" sz="1600" dirty="0" smtClean="0">
                <a:solidFill>
                  <a:schemeClr val="tx1">
                    <a:alpha val="22000"/>
                  </a:schemeClr>
                </a:solidFill>
              </a:rPr>
              <a:t>TCV X-21 and </a:t>
            </a:r>
            <a:r>
              <a:rPr lang="en-US" sz="1600" b="1" dirty="0" smtClean="0">
                <a:solidFill>
                  <a:schemeClr val="tx1">
                    <a:alpha val="22000"/>
                  </a:schemeClr>
                </a:solidFill>
              </a:rPr>
              <a:t>now W7-X</a:t>
            </a:r>
            <a:endParaRPr lang="en-US" sz="1600" b="1" dirty="0" smtClean="0">
              <a:solidFill>
                <a:schemeClr val="tx1">
                  <a:alpha val="22000"/>
                </a:schemeClr>
              </a:solidFill>
            </a:endParaRPr>
          </a:p>
          <a:p>
            <a:pPr marL="180000" indent="-180000" algn="l">
              <a:spcBef>
                <a:spcPts val="1150"/>
              </a:spcBef>
              <a:buFont typeface="Arial" panose="020B0604020202020204" pitchFamily="34" charset="0"/>
              <a:buChar char="•"/>
            </a:pPr>
            <a:r>
              <a:rPr lang="en-US" sz="1600" b="1" dirty="0" smtClean="0">
                <a:solidFill>
                  <a:schemeClr val="tx1">
                    <a:alpha val="22000"/>
                  </a:schemeClr>
                </a:solidFill>
              </a:rPr>
              <a:t>What the simulation</a:t>
            </a:r>
          </a:p>
        </p:txBody>
      </p:sp>
      <p:sp>
        <p:nvSpPr>
          <p:cNvPr id="9" name="Abgerundetes Rechteck 8"/>
          <p:cNvSpPr/>
          <p:nvPr/>
        </p:nvSpPr>
        <p:spPr>
          <a:xfrm>
            <a:off x="3216000" y="1989000"/>
            <a:ext cx="5760000" cy="2880000"/>
          </a:xfrm>
          <a:prstGeom prst="roundRect">
            <a:avLst/>
          </a:prstGeom>
          <a:solidFill>
            <a:srgbClr val="C6D325"/>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marL="342900" indent="-342900">
              <a:spcBef>
                <a:spcPts val="1150"/>
              </a:spcBef>
              <a:buClr>
                <a:srgbClr val="116656"/>
              </a:buClr>
              <a:buSzPct val="120000"/>
              <a:buFont typeface="Arial" panose="020B0604020202020204" pitchFamily="34" charset="0"/>
              <a:buChar char="•"/>
            </a:pPr>
            <a:r>
              <a:rPr lang="en-US" sz="2500" b="1" dirty="0" smtClean="0">
                <a:solidFill>
                  <a:srgbClr val="005555"/>
                </a:solidFill>
              </a:rPr>
              <a:t>Carry out W7-X simulations of one module</a:t>
            </a:r>
          </a:p>
          <a:p>
            <a:pPr marL="342900" indent="-342900">
              <a:spcBef>
                <a:spcPts val="1150"/>
              </a:spcBef>
              <a:buClr>
                <a:srgbClr val="116656"/>
              </a:buClr>
              <a:buSzPct val="120000"/>
              <a:buFont typeface="Arial" panose="020B0604020202020204" pitchFamily="34" charset="0"/>
              <a:buChar char="•"/>
            </a:pPr>
            <a:r>
              <a:rPr lang="en-US" sz="2500" b="1" dirty="0" smtClean="0">
                <a:solidFill>
                  <a:srgbClr val="005555"/>
                </a:solidFill>
              </a:rPr>
              <a:t>Standard configuration</a:t>
            </a:r>
          </a:p>
          <a:p>
            <a:pPr marL="342900" indent="-342900">
              <a:spcBef>
                <a:spcPts val="1150"/>
              </a:spcBef>
              <a:buClr>
                <a:srgbClr val="116656"/>
              </a:buClr>
              <a:buSzPct val="120000"/>
              <a:buFont typeface="Arial" panose="020B0604020202020204" pitchFamily="34" charset="0"/>
              <a:buChar char="•"/>
            </a:pPr>
            <a:r>
              <a:rPr lang="en-US" sz="2500" b="1" dirty="0" smtClean="0">
                <a:solidFill>
                  <a:srgbClr val="005555"/>
                </a:solidFill>
              </a:rPr>
              <a:t>Forward and reverse field simulation</a:t>
            </a:r>
            <a:endParaRPr lang="en-US" sz="2500" b="1" dirty="0" smtClean="0">
              <a:solidFill>
                <a:srgbClr val="005555"/>
              </a:solidFill>
            </a:endParaRPr>
          </a:p>
        </p:txBody>
      </p:sp>
      <p:sp>
        <p:nvSpPr>
          <p:cNvPr id="10" name="Textfeld 9"/>
          <p:cNvSpPr txBox="1"/>
          <p:nvPr/>
        </p:nvSpPr>
        <p:spPr>
          <a:xfrm>
            <a:off x="6486524" y="6476598"/>
            <a:ext cx="4562475" cy="244554"/>
          </a:xfrm>
          <a:prstGeom prst="rect">
            <a:avLst/>
          </a:prstGeom>
          <a:noFill/>
        </p:spPr>
        <p:txBody>
          <a:bodyPr wrap="square" lIns="0" tIns="0" rIns="0" bIns="0" rtlCol="0" anchor="t" anchorCtr="0">
            <a:spAutoFit/>
          </a:bodyPr>
          <a:lstStyle/>
          <a:p>
            <a:pPr>
              <a:lnSpc>
                <a:spcPts val="2300"/>
              </a:lnSpc>
              <a:spcBef>
                <a:spcPts val="1150"/>
              </a:spcBef>
            </a:pPr>
            <a:r>
              <a:rPr lang="fr-FR" sz="800" dirty="0" smtClean="0">
                <a:solidFill>
                  <a:srgbClr val="777777">
                    <a:alpha val="22000"/>
                  </a:srgbClr>
                </a:solidFill>
              </a:rPr>
              <a:t>[1] B </a:t>
            </a:r>
            <a:r>
              <a:rPr lang="fr-FR" sz="800" dirty="0" err="1" smtClean="0">
                <a:solidFill>
                  <a:srgbClr val="777777">
                    <a:alpha val="22000"/>
                  </a:srgbClr>
                </a:solidFill>
              </a:rPr>
              <a:t>Dudson</a:t>
            </a:r>
            <a:r>
              <a:rPr lang="fr-FR" sz="800" dirty="0" smtClean="0">
                <a:solidFill>
                  <a:srgbClr val="777777">
                    <a:alpha val="22000"/>
                  </a:srgbClr>
                </a:solidFill>
              </a:rPr>
              <a:t> et al 2009 Computer </a:t>
            </a:r>
            <a:r>
              <a:rPr lang="fr-FR" sz="800" dirty="0" err="1">
                <a:solidFill>
                  <a:srgbClr val="777777">
                    <a:alpha val="22000"/>
                  </a:srgbClr>
                </a:solidFill>
              </a:rPr>
              <a:t>Physics</a:t>
            </a:r>
            <a:r>
              <a:rPr lang="fr-FR" sz="800" dirty="0">
                <a:solidFill>
                  <a:srgbClr val="777777">
                    <a:alpha val="22000"/>
                  </a:srgbClr>
                </a:solidFill>
              </a:rPr>
              <a:t> Communications 180 (2009) 1467–1480</a:t>
            </a:r>
            <a:endParaRPr lang="en-US" sz="800" dirty="0" err="1" smtClean="0">
              <a:solidFill>
                <a:srgbClr val="777777">
                  <a:alpha val="22000"/>
                </a:srgbClr>
              </a:solidFill>
            </a:endParaRPr>
          </a:p>
        </p:txBody>
      </p:sp>
    </p:spTree>
    <p:extLst>
      <p:ext uri="{BB962C8B-B14F-4D97-AF65-F5344CB8AC3E}">
        <p14:creationId xmlns:p14="http://schemas.microsoft.com/office/powerpoint/2010/main" val="326478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56860" y="1578612"/>
            <a:ext cx="6262576" cy="4538804"/>
          </a:xfrm>
        </p:spPr>
      </p:pic>
      <p:sp>
        <p:nvSpPr>
          <p:cNvPr id="4" name="Titel 3"/>
          <p:cNvSpPr>
            <a:spLocks noGrp="1"/>
          </p:cNvSpPr>
          <p:nvPr>
            <p:ph type="title"/>
          </p:nvPr>
        </p:nvSpPr>
        <p:spPr/>
        <p:txBody>
          <a:bodyPr/>
          <a:lstStyle/>
          <a:p>
            <a:r>
              <a:rPr lang="en-US" sz="3000" dirty="0" smtClean="0"/>
              <a:t>Electrostatic potential and </a:t>
            </a:r>
            <a:r>
              <a:rPr lang="en-US" sz="3000" dirty="0" err="1" smtClean="0"/>
              <a:t>ExB</a:t>
            </a:r>
            <a:r>
              <a:rPr lang="en-US" sz="3000" dirty="0" smtClean="0"/>
              <a:t> flows</a:t>
            </a:r>
            <a:endParaRPr lang="en-US" sz="3000" dirty="0"/>
          </a:p>
        </p:txBody>
      </p:sp>
      <p:sp>
        <p:nvSpPr>
          <p:cNvPr id="5" name="Fußzeilenplatzhalter 4"/>
          <p:cNvSpPr>
            <a:spLocks noGrp="1"/>
          </p:cNvSpPr>
          <p:nvPr>
            <p:ph type="ftr" sz="quarter" idx="11"/>
          </p:nvPr>
        </p:nvSpPr>
        <p:spPr/>
        <p:txBody>
          <a:bodyPr/>
          <a:lstStyle/>
          <a:p>
            <a:r>
              <a:rPr lang="en-US"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6</a:t>
            </a:fld>
            <a:endParaRPr lang="de-DE" dirty="0"/>
          </a:p>
        </p:txBody>
      </p:sp>
      <p:sp>
        <p:nvSpPr>
          <p:cNvPr id="9" name="Inhaltsplatzhalter 1"/>
          <p:cNvSpPr>
            <a:spLocks noGrp="1"/>
          </p:cNvSpPr>
          <p:nvPr>
            <p:ph sz="half" idx="1"/>
          </p:nvPr>
        </p:nvSpPr>
        <p:spPr>
          <a:xfrm>
            <a:off x="445453" y="1324928"/>
            <a:ext cx="4621010" cy="4070032"/>
          </a:xfrm>
        </p:spPr>
        <p:txBody>
          <a:bodyPr>
            <a:normAutofit/>
          </a:bodyPr>
          <a:lstStyle/>
          <a:p>
            <a:pPr marL="285750" indent="-285750">
              <a:buFont typeface="Arial" panose="020B0604020202020204" pitchFamily="34" charset="0"/>
              <a:buChar char="•"/>
            </a:pPr>
            <a:r>
              <a:rPr lang="en-US" b="1" dirty="0" smtClean="0"/>
              <a:t>Electrostatic potential is mostly aligned with LCFS</a:t>
            </a:r>
          </a:p>
          <a:p>
            <a:pPr marL="285750" indent="-285750">
              <a:buFont typeface="Arial" panose="020B0604020202020204" pitchFamily="34" charset="0"/>
              <a:buChar char="•"/>
            </a:pPr>
            <a:r>
              <a:rPr lang="en-US" b="1" dirty="0" smtClean="0"/>
              <a:t>Maxima close to the </a:t>
            </a:r>
            <a:r>
              <a:rPr lang="en-US" b="1" dirty="0" err="1" smtClean="0"/>
              <a:t>separatrix</a:t>
            </a:r>
            <a:endParaRPr lang="en-US" b="1"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 name="Textfeld 1"/>
          <p:cNvSpPr txBox="1"/>
          <p:nvPr/>
        </p:nvSpPr>
        <p:spPr>
          <a:xfrm>
            <a:off x="7133271" y="2614613"/>
            <a:ext cx="822960"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smtClean="0"/>
              <a:t>LCFS</a:t>
            </a:r>
            <a:endParaRPr lang="en-US" sz="2000" b="1" dirty="0" smtClean="0"/>
          </a:p>
        </p:txBody>
      </p:sp>
      <p:cxnSp>
        <p:nvCxnSpPr>
          <p:cNvPr id="7" name="Gerade Verbindung mit Pfeil 6"/>
          <p:cNvCxnSpPr/>
          <p:nvPr/>
        </p:nvCxnSpPr>
        <p:spPr>
          <a:xfrm flipH="1">
            <a:off x="6612731" y="2758440"/>
            <a:ext cx="499110" cy="165413"/>
          </a:xfrm>
          <a:prstGeom prst="straightConnector1">
            <a:avLst/>
          </a:prstGeom>
          <a:ln w="349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933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445453" y="1324927"/>
            <a:ext cx="4621010" cy="5105159"/>
          </a:xfrm>
        </p:spPr>
        <p:txBody>
          <a:bodyPr>
            <a:noAutofit/>
          </a:bodyPr>
          <a:lstStyle/>
          <a:p>
            <a:pPr marL="285750" indent="-285750">
              <a:buFont typeface="Arial" panose="020B0604020202020204" pitchFamily="34" charset="0"/>
              <a:buChar char="•"/>
            </a:pPr>
            <a:r>
              <a:rPr lang="en-US" b="1" dirty="0" smtClean="0"/>
              <a:t>Electrostatic potential is mostly aligned with LCFS</a:t>
            </a:r>
          </a:p>
          <a:p>
            <a:pPr marL="285750" indent="-285750">
              <a:buFont typeface="Arial" panose="020B0604020202020204" pitchFamily="34" charset="0"/>
              <a:buChar char="•"/>
            </a:pPr>
            <a:r>
              <a:rPr lang="en-US" b="1" dirty="0"/>
              <a:t>Maxima </a:t>
            </a:r>
            <a:r>
              <a:rPr lang="en-US" b="1" dirty="0" smtClean="0"/>
              <a:t>close to </a:t>
            </a:r>
            <a:r>
              <a:rPr lang="en-US" b="1" dirty="0"/>
              <a:t>the </a:t>
            </a:r>
            <a:r>
              <a:rPr lang="en-US" b="1" dirty="0" err="1" smtClean="0"/>
              <a:t>separatrix</a:t>
            </a:r>
            <a:endParaRPr lang="en-US" b="1" dirty="0" smtClean="0"/>
          </a:p>
          <a:p>
            <a:pPr marL="285750" indent="-285750">
              <a:buFont typeface="Arial" panose="020B0604020202020204" pitchFamily="34" charset="0"/>
              <a:buChar char="•"/>
            </a:pPr>
            <a:r>
              <a:rPr lang="en-US" b="1" dirty="0" err="1" smtClean="0"/>
              <a:t>E</a:t>
            </a:r>
            <a:r>
              <a:rPr lang="en-US" dirty="0" err="1" smtClean="0"/>
              <a:t>x</a:t>
            </a:r>
            <a:r>
              <a:rPr lang="en-US" b="1" dirty="0" err="1" smtClean="0"/>
              <a:t>B</a:t>
            </a:r>
            <a:r>
              <a:rPr lang="en-US" b="1" dirty="0" smtClean="0"/>
              <a:t> </a:t>
            </a:r>
            <a:r>
              <a:rPr lang="en-US" b="1" dirty="0" smtClean="0"/>
              <a:t>vortex </a:t>
            </a:r>
            <a:endParaRPr lang="en-US" b="1" dirty="0" smtClean="0"/>
          </a:p>
          <a:p>
            <a:pPr marL="465138" lvl="2" indent="-285750"/>
            <a:r>
              <a:rPr lang="en-US" dirty="0"/>
              <a:t>Clockwise in the core, counter-clockwise in the </a:t>
            </a:r>
            <a:r>
              <a:rPr lang="en-US" dirty="0" smtClean="0"/>
              <a:t>SOL</a:t>
            </a:r>
            <a:endParaRPr lang="en-US" b="1" dirty="0" smtClean="0"/>
          </a:p>
          <a:p>
            <a:pPr marL="465138" lvl="2" indent="-285750"/>
            <a:r>
              <a:rPr lang="en-US" dirty="0" smtClean="0"/>
              <a:t>in the main SOL mainly poloidal</a:t>
            </a:r>
          </a:p>
          <a:p>
            <a:pPr marL="465138" lvl="2" indent="-285750"/>
            <a:r>
              <a:rPr lang="en-US" dirty="0" smtClean="0"/>
              <a:t>Highest (~500 m/s) in regions of densely packed flux surfaces </a:t>
            </a:r>
          </a:p>
          <a:p>
            <a:pPr marL="285750" indent="-285750">
              <a:buFont typeface="Arial" panose="020B0604020202020204" pitchFamily="34" charset="0"/>
              <a:buChar char="•"/>
            </a:pPr>
            <a:endParaRPr lang="en-US" sz="1500" dirty="0"/>
          </a:p>
        </p:txBody>
      </p:sp>
      <p:pic>
        <p:nvPicPr>
          <p:cNvPr id="10" name="Inhaltsplatzhalt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66463" y="1062664"/>
            <a:ext cx="6214311" cy="5096527"/>
          </a:xfrm>
        </p:spPr>
      </p:pic>
      <p:sp>
        <p:nvSpPr>
          <p:cNvPr id="4" name="Titel 3"/>
          <p:cNvSpPr>
            <a:spLocks noGrp="1"/>
          </p:cNvSpPr>
          <p:nvPr>
            <p:ph type="title"/>
          </p:nvPr>
        </p:nvSpPr>
        <p:spPr/>
        <p:txBody>
          <a:bodyPr/>
          <a:lstStyle/>
          <a:p>
            <a:r>
              <a:rPr lang="en-US" sz="3000" dirty="0" smtClean="0"/>
              <a:t>Electrostatic potential and </a:t>
            </a:r>
            <a:r>
              <a:rPr lang="en-US" sz="3000" dirty="0" err="1" smtClean="0"/>
              <a:t>ExB</a:t>
            </a:r>
            <a:r>
              <a:rPr lang="en-US" sz="3000" dirty="0" smtClean="0"/>
              <a:t> flows</a:t>
            </a:r>
            <a:endParaRPr lang="en-US" sz="3000" dirty="0"/>
          </a:p>
        </p:txBody>
      </p:sp>
      <p:sp>
        <p:nvSpPr>
          <p:cNvPr id="5" name="Fußzeilenplatzhalter 4"/>
          <p:cNvSpPr>
            <a:spLocks noGrp="1"/>
          </p:cNvSpPr>
          <p:nvPr>
            <p:ph type="ftr" sz="quarter" idx="11"/>
          </p:nvPr>
        </p:nvSpPr>
        <p:spPr/>
        <p:txBody>
          <a:bodyPr/>
          <a:lstStyle/>
          <a:p>
            <a:r>
              <a:rPr lang="en-US"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7</a:t>
            </a:fld>
            <a:endParaRPr lang="de-DE" dirty="0"/>
          </a:p>
        </p:txBody>
      </p:sp>
      <p:sp>
        <p:nvSpPr>
          <p:cNvPr id="8" name="Bogen 7"/>
          <p:cNvSpPr>
            <a:spLocks noChangeAspect="1"/>
          </p:cNvSpPr>
          <p:nvPr/>
        </p:nvSpPr>
        <p:spPr>
          <a:xfrm rot="15295587">
            <a:off x="6117425" y="2155900"/>
            <a:ext cx="987397" cy="987397"/>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Bogen 8"/>
          <p:cNvSpPr>
            <a:spLocks noChangeAspect="1"/>
          </p:cNvSpPr>
          <p:nvPr/>
        </p:nvSpPr>
        <p:spPr>
          <a:xfrm rot="10482281">
            <a:off x="6324027" y="2946940"/>
            <a:ext cx="987397" cy="987397"/>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Bogen 10"/>
          <p:cNvSpPr>
            <a:spLocks noChangeAspect="1"/>
          </p:cNvSpPr>
          <p:nvPr/>
        </p:nvSpPr>
        <p:spPr>
          <a:xfrm rot="10800000">
            <a:off x="7787493" y="4181846"/>
            <a:ext cx="987397" cy="987397"/>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Bogen 11"/>
          <p:cNvSpPr>
            <a:spLocks noChangeAspect="1"/>
          </p:cNvSpPr>
          <p:nvPr/>
        </p:nvSpPr>
        <p:spPr>
          <a:xfrm rot="20817369">
            <a:off x="6861183" y="2207450"/>
            <a:ext cx="987397" cy="987397"/>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Bogen 12"/>
          <p:cNvSpPr>
            <a:spLocks noChangeAspect="1"/>
          </p:cNvSpPr>
          <p:nvPr/>
        </p:nvSpPr>
        <p:spPr>
          <a:xfrm rot="2720064">
            <a:off x="7820015" y="3889340"/>
            <a:ext cx="987397" cy="987397"/>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Bogen 13"/>
          <p:cNvSpPr>
            <a:spLocks noChangeAspect="1"/>
          </p:cNvSpPr>
          <p:nvPr/>
        </p:nvSpPr>
        <p:spPr>
          <a:xfrm rot="15169252">
            <a:off x="9887074" y="1564471"/>
            <a:ext cx="1910632" cy="1910632"/>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Bogen 15"/>
          <p:cNvSpPr>
            <a:spLocks noChangeAspect="1"/>
          </p:cNvSpPr>
          <p:nvPr/>
        </p:nvSpPr>
        <p:spPr>
          <a:xfrm rot="9447433">
            <a:off x="9949215" y="3547952"/>
            <a:ext cx="1910632" cy="1910632"/>
          </a:xfrm>
          <a:prstGeom prst="arc">
            <a:avLst/>
          </a:prstGeom>
          <a:noFill/>
          <a:ln w="101600" cmpd="sng">
            <a:solidFill>
              <a:srgbClr val="FF0000"/>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feld 2"/>
          <p:cNvSpPr txBox="1"/>
          <p:nvPr/>
        </p:nvSpPr>
        <p:spPr>
          <a:xfrm>
            <a:off x="6696074" y="3200400"/>
            <a:ext cx="1571193" cy="294953"/>
          </a:xfrm>
          <a:prstGeom prst="rect">
            <a:avLst/>
          </a:prstGeom>
          <a:noFill/>
        </p:spPr>
        <p:txBody>
          <a:bodyPr wrap="square" lIns="0" tIns="0" rIns="0" bIns="0" rtlCol="0" anchor="t" anchorCtr="0">
            <a:spAutoFit/>
          </a:bodyPr>
          <a:lstStyle/>
          <a:p>
            <a:pPr algn="l">
              <a:lnSpc>
                <a:spcPts val="2300"/>
              </a:lnSpc>
              <a:spcBef>
                <a:spcPts val="1150"/>
              </a:spcBef>
            </a:pPr>
            <a:r>
              <a:rPr lang="en-US" sz="2000" b="1" dirty="0" err="1" smtClean="0">
                <a:solidFill>
                  <a:srgbClr val="FF0000"/>
                </a:solidFill>
              </a:rPr>
              <a:t>E</a:t>
            </a:r>
            <a:r>
              <a:rPr lang="en-US" sz="2000" dirty="0" err="1" smtClean="0">
                <a:solidFill>
                  <a:srgbClr val="FF0000"/>
                </a:solidFill>
              </a:rPr>
              <a:t>x</a:t>
            </a:r>
            <a:r>
              <a:rPr lang="en-US" sz="2000" b="1" dirty="0" err="1" smtClean="0">
                <a:solidFill>
                  <a:srgbClr val="FF0000"/>
                </a:solidFill>
              </a:rPr>
              <a:t>B</a:t>
            </a:r>
            <a:r>
              <a:rPr lang="en-US" sz="2000" b="1" dirty="0" smtClean="0">
                <a:solidFill>
                  <a:srgbClr val="FF0000"/>
                </a:solidFill>
              </a:rPr>
              <a:t> vortex</a:t>
            </a:r>
            <a:endParaRPr lang="en-US" sz="2000" b="1" dirty="0" smtClean="0">
              <a:solidFill>
                <a:srgbClr val="FF0000"/>
              </a:solidFill>
            </a:endParaRPr>
          </a:p>
        </p:txBody>
      </p:sp>
    </p:spTree>
    <p:extLst>
      <p:ext uri="{BB962C8B-B14F-4D97-AF65-F5344CB8AC3E}">
        <p14:creationId xmlns:p14="http://schemas.microsoft.com/office/powerpoint/2010/main" val="2986344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2" y="1970609"/>
            <a:ext cx="5265737" cy="1976200"/>
          </a:xfrm>
          <a:prstGeom prst="rect">
            <a:avLst/>
          </a:prstGeom>
        </p:spPr>
      </p:pic>
      <p:sp>
        <p:nvSpPr>
          <p:cNvPr id="2" name="Inhaltsplatzhalter 1"/>
          <p:cNvSpPr>
            <a:spLocks noGrp="1"/>
          </p:cNvSpPr>
          <p:nvPr>
            <p:ph sz="half" idx="1"/>
          </p:nvPr>
        </p:nvSpPr>
        <p:spPr>
          <a:xfrm>
            <a:off x="658812" y="1223964"/>
            <a:ext cx="5265737" cy="1118184"/>
          </a:xfrm>
        </p:spPr>
        <p:txBody>
          <a:bodyPr>
            <a:noAutofit/>
          </a:bodyPr>
          <a:lstStyle/>
          <a:p>
            <a:pPr marL="285750" indent="-285750">
              <a:buFont typeface="Arial" panose="020B0604020202020204" pitchFamily="34" charset="0"/>
              <a:buChar char="•"/>
            </a:pPr>
            <a:r>
              <a:rPr lang="en-US" dirty="0" smtClean="0"/>
              <a:t>W7-X provides Langmuir probe measurements of the floating potential and the electron temperature [1]</a:t>
            </a:r>
            <a:endParaRPr lang="en-US" dirty="0"/>
          </a:p>
        </p:txBody>
      </p:sp>
      <p:sp>
        <p:nvSpPr>
          <p:cNvPr id="4" name="Titel 3"/>
          <p:cNvSpPr>
            <a:spLocks noGrp="1"/>
          </p:cNvSpPr>
          <p:nvPr>
            <p:ph type="title"/>
          </p:nvPr>
        </p:nvSpPr>
        <p:spPr/>
        <p:txBody>
          <a:bodyPr/>
          <a:lstStyle/>
          <a:p>
            <a:r>
              <a:rPr lang="en-US" sz="3000" dirty="0"/>
              <a:t>Experimental comparison – Langmuir probes</a:t>
            </a:r>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8</a:t>
            </a:fld>
            <a:endParaRPr lang="de-DE" dirty="0"/>
          </a:p>
        </p:txBody>
      </p:sp>
      <p:sp>
        <p:nvSpPr>
          <p:cNvPr id="9" name="Textfeld 8"/>
          <p:cNvSpPr txBox="1"/>
          <p:nvPr/>
        </p:nvSpPr>
        <p:spPr>
          <a:xfrm>
            <a:off x="7644060" y="6466880"/>
            <a:ext cx="1708486" cy="238720"/>
          </a:xfrm>
          <a:prstGeom prst="rect">
            <a:avLst/>
          </a:prstGeom>
          <a:noFill/>
        </p:spPr>
        <p:txBody>
          <a:bodyPr wrap="square" lIns="0" tIns="0" rIns="0" bIns="0" rtlCol="0" anchor="t" anchorCtr="0">
            <a:spAutoFit/>
          </a:bodyPr>
          <a:lstStyle/>
          <a:p>
            <a:pPr>
              <a:lnSpc>
                <a:spcPts val="2300"/>
              </a:lnSpc>
              <a:spcBef>
                <a:spcPts val="1150"/>
              </a:spcBef>
            </a:pPr>
            <a:r>
              <a:rPr lang="da-DK" sz="600" dirty="0" smtClean="0">
                <a:solidFill>
                  <a:schemeClr val="tx1">
                    <a:lumMod val="50000"/>
                    <a:lumOff val="50000"/>
                  </a:schemeClr>
                </a:solidFill>
              </a:rPr>
              <a:t>[1] C</a:t>
            </a:r>
            <a:r>
              <a:rPr lang="da-DK" sz="600" dirty="0">
                <a:solidFill>
                  <a:schemeClr val="tx1">
                    <a:lumMod val="50000"/>
                    <a:lumOff val="50000"/>
                  </a:schemeClr>
                </a:solidFill>
              </a:rPr>
              <a:t>. Killer et al 2022 JINST </a:t>
            </a:r>
            <a:r>
              <a:rPr lang="da-DK" sz="600" b="1" dirty="0">
                <a:solidFill>
                  <a:schemeClr val="tx1">
                    <a:lumMod val="50000"/>
                    <a:lumOff val="50000"/>
                  </a:schemeClr>
                </a:solidFill>
              </a:rPr>
              <a:t>17</a:t>
            </a:r>
            <a:r>
              <a:rPr lang="da-DK" sz="600" dirty="0">
                <a:solidFill>
                  <a:schemeClr val="tx1">
                    <a:lumMod val="50000"/>
                    <a:lumOff val="50000"/>
                  </a:schemeClr>
                </a:solidFill>
              </a:rPr>
              <a:t> P03018</a:t>
            </a:r>
            <a:endParaRPr lang="en-US" sz="600" dirty="0" err="1" smtClean="0">
              <a:solidFill>
                <a:schemeClr val="tx1">
                  <a:lumMod val="50000"/>
                  <a:lumOff val="50000"/>
                </a:schemeClr>
              </a:solidFill>
            </a:endParaRPr>
          </a:p>
        </p:txBody>
      </p:sp>
      <mc:AlternateContent xmlns:mc="http://schemas.openxmlformats.org/markup-compatibility/2006" xmlns:a14="http://schemas.microsoft.com/office/drawing/2010/main">
        <mc:Choice Requires="a14">
          <p:sp>
            <p:nvSpPr>
              <p:cNvPr id="10" name="Inhaltsplatzhalter 1"/>
              <p:cNvSpPr>
                <a:spLocks noGrp="1"/>
              </p:cNvSpPr>
              <p:nvPr>
                <p:ph sz="half" idx="1"/>
              </p:nvPr>
            </p:nvSpPr>
            <p:spPr>
              <a:xfrm>
                <a:off x="658811" y="3892781"/>
                <a:ext cx="5265737" cy="2422293"/>
              </a:xfrm>
            </p:spPr>
            <p:txBody>
              <a:bodyPr>
                <a:noAutofit/>
              </a:bodyPr>
              <a:lstStyle/>
              <a:p>
                <a:pPr marL="285750" indent="-285750">
                  <a:buFont typeface="Arial" panose="020B0604020202020204" pitchFamily="34" charset="0"/>
                  <a:buChar char="•"/>
                </a:pPr>
                <a:r>
                  <a:rPr lang="en-US" dirty="0" smtClean="0"/>
                  <a:t>Plasma potential inferred from temperature and floating potential</a:t>
                </a:r>
              </a:p>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𝜙</m:t>
                          </m:r>
                        </m:e>
                        <m:sub>
                          <m:r>
                            <a:rPr lang="de-DE" b="0" i="1" smtClean="0">
                              <a:latin typeface="Cambria Math" panose="02040503050406030204" pitchFamily="18" charset="0"/>
                            </a:rPr>
                            <m:t>𝑝</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𝜙</m:t>
                          </m:r>
                        </m:e>
                        <m:sub>
                          <m:r>
                            <a:rPr lang="de-DE" b="0" i="1" smtClean="0">
                              <a:latin typeface="Cambria Math" panose="02040503050406030204" pitchFamily="18" charset="0"/>
                            </a:rPr>
                            <m:t>𝑓𝑙</m:t>
                          </m:r>
                        </m:sub>
                      </m:sSub>
                      <m:r>
                        <a:rPr lang="de-DE" b="0" i="1" smtClean="0">
                          <a:latin typeface="Cambria Math" panose="02040503050406030204" pitchFamily="18" charset="0"/>
                        </a:rPr>
                        <m:t>+</m:t>
                      </m:r>
                      <m:r>
                        <a:rPr lang="de-DE" b="0" i="1" smtClean="0">
                          <a:latin typeface="Cambria Math" panose="02040503050406030204" pitchFamily="18" charset="0"/>
                        </a:rPr>
                        <m:t>2</m:t>
                      </m:r>
                      <m:r>
                        <a:rPr lang="de-DE" b="0" i="1" smtClean="0">
                          <a:latin typeface="Cambria Math" panose="02040503050406030204" pitchFamily="18" charset="0"/>
                        </a:rPr>
                        <m:t>.</m:t>
                      </m:r>
                      <m:r>
                        <a:rPr lang="de-DE" b="0" i="1" smtClean="0">
                          <a:latin typeface="Cambria Math" panose="02040503050406030204" pitchFamily="18" charset="0"/>
                        </a:rPr>
                        <m:t>8</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m:oMathPara>
                </a14:m>
                <a:endParaRPr lang="en-US" dirty="0" smtClean="0"/>
              </a:p>
              <a:p>
                <a:pPr marL="285750" indent="-285750">
                  <a:buFont typeface="Arial" panose="020B0604020202020204" pitchFamily="34" charset="0"/>
                  <a:buChar char="•"/>
                </a:pPr>
                <a:r>
                  <a:rPr lang="en-US" dirty="0" smtClean="0"/>
                  <a:t>Simulation provides plasma potential immediately </a:t>
                </a:r>
              </a:p>
              <a:p>
                <a:endParaRPr lang="en-US" dirty="0" smtClean="0"/>
              </a:p>
              <a:p>
                <a:pPr marL="285750" indent="-285750">
                  <a:buFont typeface="Arial" panose="020B0604020202020204" pitchFamily="34" charset="0"/>
                  <a:buChar char="•"/>
                </a:pPr>
                <a:endParaRPr lang="en-US" dirty="0"/>
              </a:p>
            </p:txBody>
          </p:sp>
        </mc:Choice>
        <mc:Fallback xmlns="">
          <p:sp>
            <p:nvSpPr>
              <p:cNvPr id="10" name="Inhaltsplatzhalter 1"/>
              <p:cNvSpPr>
                <a:spLocks noGrp="1" noRot="1" noChangeAspect="1" noMove="1" noResize="1" noEditPoints="1" noAdjustHandles="1" noChangeArrowheads="1" noChangeShapeType="1" noTextEdit="1"/>
              </p:cNvSpPr>
              <p:nvPr>
                <p:ph sz="half" idx="1"/>
              </p:nvPr>
            </p:nvSpPr>
            <p:spPr>
              <a:xfrm>
                <a:off x="658811" y="3892781"/>
                <a:ext cx="5265737" cy="2422293"/>
              </a:xfrm>
              <a:blipFill>
                <a:blip r:embed="rId4"/>
                <a:stretch>
                  <a:fillRect l="-2431" t="-252"/>
                </a:stretch>
              </a:blipFill>
            </p:spPr>
            <p:txBody>
              <a:bodyPr/>
              <a:lstStyle/>
              <a:p>
                <a:r>
                  <a:rPr lang="en-US">
                    <a:noFill/>
                  </a:rPr>
                  <a:t> </a:t>
                </a:r>
              </a:p>
            </p:txBody>
          </p:sp>
        </mc:Fallback>
      </mc:AlternateContent>
      <p:sp>
        <p:nvSpPr>
          <p:cNvPr id="23" name="Textfeld 22"/>
          <p:cNvSpPr txBox="1"/>
          <p:nvPr/>
        </p:nvSpPr>
        <p:spPr>
          <a:xfrm>
            <a:off x="5400675" y="3620548"/>
            <a:ext cx="52387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a:t>
            </a:r>
          </a:p>
        </p:txBody>
      </p:sp>
    </p:spTree>
    <p:extLst>
      <p:ext uri="{BB962C8B-B14F-4D97-AF65-F5344CB8AC3E}">
        <p14:creationId xmlns:p14="http://schemas.microsoft.com/office/powerpoint/2010/main" val="14397122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12" y="1970609"/>
            <a:ext cx="5265737" cy="1976200"/>
          </a:xfrm>
          <a:prstGeom prst="rect">
            <a:avLst/>
          </a:prstGeom>
        </p:spPr>
      </p:pic>
      <p:sp>
        <p:nvSpPr>
          <p:cNvPr id="2" name="Inhaltsplatzhalter 1"/>
          <p:cNvSpPr>
            <a:spLocks noGrp="1"/>
          </p:cNvSpPr>
          <p:nvPr>
            <p:ph sz="half" idx="1"/>
          </p:nvPr>
        </p:nvSpPr>
        <p:spPr>
          <a:xfrm>
            <a:off x="658812" y="1223964"/>
            <a:ext cx="5265737" cy="1118184"/>
          </a:xfrm>
        </p:spPr>
        <p:txBody>
          <a:bodyPr>
            <a:noAutofit/>
          </a:bodyPr>
          <a:lstStyle/>
          <a:p>
            <a:pPr marL="285750" indent="-285750">
              <a:buFont typeface="Arial" panose="020B0604020202020204" pitchFamily="34" charset="0"/>
              <a:buChar char="•"/>
            </a:pPr>
            <a:r>
              <a:rPr lang="en-US" dirty="0" smtClean="0"/>
              <a:t>W7-X provides Langmuir probe measurements of the floating potential and the electron temperature [1]</a:t>
            </a:r>
            <a:endParaRPr lang="en-US" dirty="0"/>
          </a:p>
        </p:txBody>
      </p:sp>
      <p:sp>
        <p:nvSpPr>
          <p:cNvPr id="4" name="Titel 3"/>
          <p:cNvSpPr>
            <a:spLocks noGrp="1"/>
          </p:cNvSpPr>
          <p:nvPr>
            <p:ph type="title"/>
          </p:nvPr>
        </p:nvSpPr>
        <p:spPr/>
        <p:txBody>
          <a:bodyPr/>
          <a:lstStyle/>
          <a:p>
            <a:r>
              <a:rPr lang="en-US" sz="3000" dirty="0"/>
              <a:t>Experimental comparison – Langmuir probes</a:t>
            </a:r>
          </a:p>
        </p:txBody>
      </p:sp>
      <p:sp>
        <p:nvSpPr>
          <p:cNvPr id="5" name="Fußzeilenplatzhalter 4"/>
          <p:cNvSpPr>
            <a:spLocks noGrp="1"/>
          </p:cNvSpPr>
          <p:nvPr>
            <p:ph type="ftr" sz="quarter" idx="11"/>
          </p:nvPr>
        </p:nvSpPr>
        <p:spPr/>
        <p:txBody>
          <a:bodyPr/>
          <a:lstStyle/>
          <a:p>
            <a:r>
              <a:rPr lang="de-DE" smtClean="0"/>
              <a:t>Max-Planck-Institut für Plasmaphysik | Tobias Tork | PSI 2026</a:t>
            </a:r>
            <a:endParaRPr lang="de-DE" dirty="0"/>
          </a:p>
        </p:txBody>
      </p:sp>
      <p:sp>
        <p:nvSpPr>
          <p:cNvPr id="6" name="Foliennummernplatzhalter 5"/>
          <p:cNvSpPr>
            <a:spLocks noGrp="1"/>
          </p:cNvSpPr>
          <p:nvPr>
            <p:ph type="sldNum" sz="quarter" idx="12"/>
          </p:nvPr>
        </p:nvSpPr>
        <p:spPr/>
        <p:txBody>
          <a:bodyPr/>
          <a:lstStyle/>
          <a:p>
            <a:fld id="{ECE691D0-CC49-4FC7-9C4D-6112B0CB3A76}" type="slidenum">
              <a:rPr lang="de-DE" smtClean="0"/>
              <a:pPr/>
              <a:t>9</a:t>
            </a:fld>
            <a:endParaRPr lang="de-DE" dirty="0"/>
          </a:p>
        </p:txBody>
      </p:sp>
      <p:sp>
        <p:nvSpPr>
          <p:cNvPr id="9" name="Textfeld 8"/>
          <p:cNvSpPr txBox="1"/>
          <p:nvPr/>
        </p:nvSpPr>
        <p:spPr>
          <a:xfrm>
            <a:off x="7644060" y="6466880"/>
            <a:ext cx="1708486" cy="238720"/>
          </a:xfrm>
          <a:prstGeom prst="rect">
            <a:avLst/>
          </a:prstGeom>
          <a:noFill/>
        </p:spPr>
        <p:txBody>
          <a:bodyPr wrap="square" lIns="0" tIns="0" rIns="0" bIns="0" rtlCol="0" anchor="t" anchorCtr="0">
            <a:spAutoFit/>
          </a:bodyPr>
          <a:lstStyle/>
          <a:p>
            <a:pPr>
              <a:lnSpc>
                <a:spcPts val="2300"/>
              </a:lnSpc>
              <a:spcBef>
                <a:spcPts val="1150"/>
              </a:spcBef>
            </a:pPr>
            <a:r>
              <a:rPr lang="da-DK" sz="600" dirty="0" smtClean="0">
                <a:solidFill>
                  <a:schemeClr val="tx1">
                    <a:lumMod val="50000"/>
                    <a:lumOff val="50000"/>
                  </a:schemeClr>
                </a:solidFill>
              </a:rPr>
              <a:t>[1] C</a:t>
            </a:r>
            <a:r>
              <a:rPr lang="da-DK" sz="600" dirty="0">
                <a:solidFill>
                  <a:schemeClr val="tx1">
                    <a:lumMod val="50000"/>
                    <a:lumOff val="50000"/>
                  </a:schemeClr>
                </a:solidFill>
              </a:rPr>
              <a:t>. Killer et al 2022 JINST </a:t>
            </a:r>
            <a:r>
              <a:rPr lang="da-DK" sz="600" b="1" dirty="0">
                <a:solidFill>
                  <a:schemeClr val="tx1">
                    <a:lumMod val="50000"/>
                    <a:lumOff val="50000"/>
                  </a:schemeClr>
                </a:solidFill>
              </a:rPr>
              <a:t>17</a:t>
            </a:r>
            <a:r>
              <a:rPr lang="da-DK" sz="600" dirty="0">
                <a:solidFill>
                  <a:schemeClr val="tx1">
                    <a:lumMod val="50000"/>
                    <a:lumOff val="50000"/>
                  </a:schemeClr>
                </a:solidFill>
              </a:rPr>
              <a:t> P03018</a:t>
            </a:r>
            <a:endParaRPr lang="en-US" sz="600" dirty="0" err="1" smtClean="0">
              <a:solidFill>
                <a:schemeClr val="tx1">
                  <a:lumMod val="50000"/>
                  <a:lumOff val="50000"/>
                </a:schemeClr>
              </a:solidFill>
            </a:endParaRPr>
          </a:p>
        </p:txBody>
      </p:sp>
      <mc:AlternateContent xmlns:mc="http://schemas.openxmlformats.org/markup-compatibility/2006" xmlns:a14="http://schemas.microsoft.com/office/drawing/2010/main">
        <mc:Choice Requires="a14">
          <p:sp>
            <p:nvSpPr>
              <p:cNvPr id="10" name="Inhaltsplatzhalter 1"/>
              <p:cNvSpPr>
                <a:spLocks noGrp="1"/>
              </p:cNvSpPr>
              <p:nvPr>
                <p:ph sz="half" idx="1"/>
              </p:nvPr>
            </p:nvSpPr>
            <p:spPr>
              <a:xfrm>
                <a:off x="658811" y="3892781"/>
                <a:ext cx="5265737" cy="2422293"/>
              </a:xfrm>
            </p:spPr>
            <p:txBody>
              <a:bodyPr>
                <a:noAutofit/>
              </a:bodyPr>
              <a:lstStyle/>
              <a:p>
                <a:pPr marL="285750" indent="-285750">
                  <a:buFont typeface="Arial" panose="020B0604020202020204" pitchFamily="34" charset="0"/>
                  <a:buChar char="•"/>
                </a:pPr>
                <a:r>
                  <a:rPr lang="en-US" dirty="0" smtClean="0"/>
                  <a:t>Plasma potential inferred from temperature and floating potential</a:t>
                </a:r>
              </a:p>
              <a:p>
                <a:pPr/>
                <a14:m>
                  <m:oMathPara xmlns:m="http://schemas.openxmlformats.org/officeDocument/2006/math">
                    <m:oMathParaPr>
                      <m:jc m:val="center"/>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𝜙</m:t>
                          </m:r>
                        </m:e>
                        <m:sub>
                          <m:r>
                            <a:rPr lang="de-DE" b="0" i="1" smtClean="0">
                              <a:latin typeface="Cambria Math" panose="02040503050406030204" pitchFamily="18" charset="0"/>
                            </a:rPr>
                            <m:t>𝑝</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𝜙</m:t>
                          </m:r>
                        </m:e>
                        <m:sub>
                          <m:r>
                            <a:rPr lang="de-DE" b="0" i="1" smtClean="0">
                              <a:latin typeface="Cambria Math" panose="02040503050406030204" pitchFamily="18" charset="0"/>
                            </a:rPr>
                            <m:t>𝑓𝑙</m:t>
                          </m:r>
                        </m:sub>
                      </m:sSub>
                      <m:r>
                        <a:rPr lang="de-DE" b="0" i="1" smtClean="0">
                          <a:latin typeface="Cambria Math" panose="02040503050406030204" pitchFamily="18" charset="0"/>
                        </a:rPr>
                        <m:t>+</m:t>
                      </m:r>
                      <m:r>
                        <a:rPr lang="de-DE" b="0" i="1" smtClean="0">
                          <a:latin typeface="Cambria Math" panose="02040503050406030204" pitchFamily="18" charset="0"/>
                        </a:rPr>
                        <m:t>2</m:t>
                      </m:r>
                      <m:r>
                        <a:rPr lang="de-DE" b="0" i="1" smtClean="0">
                          <a:latin typeface="Cambria Math" panose="02040503050406030204" pitchFamily="18" charset="0"/>
                        </a:rPr>
                        <m:t>.</m:t>
                      </m:r>
                      <m:r>
                        <a:rPr lang="de-DE" b="0" i="1" smtClean="0">
                          <a:latin typeface="Cambria Math" panose="02040503050406030204" pitchFamily="18" charset="0"/>
                        </a:rPr>
                        <m:t>8</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𝑒</m:t>
                          </m:r>
                        </m:sub>
                      </m:sSub>
                    </m:oMath>
                  </m:oMathPara>
                </a14:m>
                <a:endParaRPr lang="en-US" dirty="0" smtClean="0"/>
              </a:p>
              <a:p>
                <a:pPr marL="285750" indent="-285750">
                  <a:buFont typeface="Arial" panose="020B0604020202020204" pitchFamily="34" charset="0"/>
                  <a:buChar char="•"/>
                </a:pPr>
                <a:r>
                  <a:rPr lang="en-US" dirty="0" smtClean="0"/>
                  <a:t>Simulation provides plasma potential immediately </a:t>
                </a:r>
              </a:p>
              <a:p>
                <a:endParaRPr lang="en-US" dirty="0" smtClean="0"/>
              </a:p>
              <a:p>
                <a:pPr marL="285750" indent="-285750">
                  <a:buFont typeface="Arial" panose="020B0604020202020204" pitchFamily="34" charset="0"/>
                  <a:buChar char="•"/>
                </a:pPr>
                <a:endParaRPr lang="en-US" dirty="0"/>
              </a:p>
            </p:txBody>
          </p:sp>
        </mc:Choice>
        <mc:Fallback xmlns="">
          <p:sp>
            <p:nvSpPr>
              <p:cNvPr id="10" name="Inhaltsplatzhalter 1"/>
              <p:cNvSpPr>
                <a:spLocks noGrp="1" noRot="1" noChangeAspect="1" noMove="1" noResize="1" noEditPoints="1" noAdjustHandles="1" noChangeArrowheads="1" noChangeShapeType="1" noTextEdit="1"/>
              </p:cNvSpPr>
              <p:nvPr>
                <p:ph sz="half" idx="1"/>
              </p:nvPr>
            </p:nvSpPr>
            <p:spPr>
              <a:xfrm>
                <a:off x="658811" y="3892781"/>
                <a:ext cx="5265737" cy="2422293"/>
              </a:xfrm>
              <a:blipFill>
                <a:blip r:embed="rId4"/>
                <a:stretch>
                  <a:fillRect l="-2431" t="-252"/>
                </a:stretch>
              </a:blipFill>
            </p:spPr>
            <p:txBody>
              <a:bodyPr/>
              <a:lstStyle/>
              <a:p>
                <a:r>
                  <a:rPr lang="en-US">
                    <a:noFill/>
                  </a:rPr>
                  <a:t> </a:t>
                </a:r>
              </a:p>
            </p:txBody>
          </p:sp>
        </mc:Fallback>
      </mc:AlternateContent>
      <p:sp>
        <p:nvSpPr>
          <p:cNvPr id="12" name="Textfeld 11"/>
          <p:cNvSpPr txBox="1"/>
          <p:nvPr/>
        </p:nvSpPr>
        <p:spPr>
          <a:xfrm>
            <a:off x="6001181" y="4876800"/>
            <a:ext cx="6190819" cy="1936428"/>
          </a:xfrm>
          <a:prstGeom prst="rect">
            <a:avLst/>
          </a:prstGeom>
          <a:noFill/>
        </p:spPr>
        <p:txBody>
          <a:bodyPr wrap="square" lIns="0" tIns="0" rIns="0" bIns="0" rtlCol="0" anchor="t" anchorCtr="0">
            <a:noAutofit/>
          </a:bodyPr>
          <a:lstStyle/>
          <a:p>
            <a:pPr algn="ctr">
              <a:lnSpc>
                <a:spcPts val="2300"/>
              </a:lnSpc>
              <a:spcBef>
                <a:spcPts val="1150"/>
              </a:spcBef>
            </a:pPr>
            <a:r>
              <a:rPr lang="en-US" sz="2000" b="1" dirty="0" smtClean="0"/>
              <a:t>Comparison between simulation and experiment</a:t>
            </a:r>
          </a:p>
          <a:p>
            <a:pPr marL="342900" indent="-342900">
              <a:lnSpc>
                <a:spcPts val="2300"/>
              </a:lnSpc>
              <a:spcBef>
                <a:spcPts val="1150"/>
              </a:spcBef>
              <a:buFont typeface="Arial" panose="020B0604020202020204" pitchFamily="34" charset="0"/>
              <a:buChar char="•"/>
            </a:pPr>
            <a:r>
              <a:rPr lang="en-US" dirty="0" smtClean="0"/>
              <a:t>Simulation and experiment agree within error bars</a:t>
            </a:r>
          </a:p>
          <a:p>
            <a:pPr marL="342900" indent="-342900">
              <a:lnSpc>
                <a:spcPts val="2300"/>
              </a:lnSpc>
              <a:spcBef>
                <a:spcPts val="1150"/>
              </a:spcBef>
              <a:buFont typeface="Arial" panose="020B0604020202020204" pitchFamily="34" charset="0"/>
              <a:buChar char="•"/>
            </a:pPr>
            <a:r>
              <a:rPr lang="en-US" dirty="0" smtClean="0"/>
              <a:t>Finer structure not fully resolved, but overall gradient are mostly recovered </a:t>
            </a:r>
          </a:p>
          <a:p>
            <a:pPr marL="285750" indent="-285750">
              <a:lnSpc>
                <a:spcPts val="2300"/>
              </a:lnSpc>
              <a:spcBef>
                <a:spcPts val="1150"/>
              </a:spcBef>
              <a:buFont typeface="Arial" panose="020B0604020202020204" pitchFamily="34" charset="0"/>
              <a:buChar char="•"/>
            </a:pPr>
            <a:endParaRPr lang="en-US" dirty="0" smtClean="0"/>
          </a:p>
        </p:txBody>
      </p:sp>
      <p:grpSp>
        <p:nvGrpSpPr>
          <p:cNvPr id="11" name="Gruppieren 10"/>
          <p:cNvGrpSpPr>
            <a:grpSpLocks noChangeAspect="1"/>
          </p:cNvGrpSpPr>
          <p:nvPr/>
        </p:nvGrpSpPr>
        <p:grpSpPr>
          <a:xfrm>
            <a:off x="5897690" y="1164381"/>
            <a:ext cx="6280872" cy="3706140"/>
            <a:chOff x="5897690" y="1164381"/>
            <a:chExt cx="6280872" cy="3706140"/>
          </a:xfrm>
        </p:grpSpPr>
        <p:cxnSp>
          <p:nvCxnSpPr>
            <p:cNvPr id="14" name="Gerader Verbinder 13"/>
            <p:cNvCxnSpPr/>
            <p:nvPr/>
          </p:nvCxnSpPr>
          <p:spPr>
            <a:xfrm flipV="1">
              <a:off x="8972766" y="1316833"/>
              <a:ext cx="656005" cy="2380"/>
            </a:xfrm>
            <a:prstGeom prst="line">
              <a:avLst/>
            </a:prstGeom>
            <a:ln w="3810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feld 15"/>
            <p:cNvSpPr txBox="1"/>
            <p:nvPr/>
          </p:nvSpPr>
          <p:spPr>
            <a:xfrm>
              <a:off x="9686442" y="1164381"/>
              <a:ext cx="1190625" cy="294953"/>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Simulation</a:t>
              </a:r>
            </a:p>
          </p:txBody>
        </p:sp>
        <p:sp>
          <p:nvSpPr>
            <p:cNvPr id="18" name="Abgerundetes Rechteck 17"/>
            <p:cNvSpPr/>
            <p:nvPr/>
          </p:nvSpPr>
          <p:spPr>
            <a:xfrm>
              <a:off x="8820150" y="1164381"/>
              <a:ext cx="1895475" cy="294953"/>
            </a:xfrm>
            <a:prstGeom prst="roundRect">
              <a:avLst/>
            </a:prstGeom>
            <a:noFill/>
            <a:ln w="34925" cmpd="sng">
              <a:solidFill>
                <a:srgbClr val="338985"/>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smtClean="0">
                <a:solidFill>
                  <a:schemeClr val="bg1"/>
                </a:solidFill>
              </a:endParaRPr>
            </a:p>
          </p:txBody>
        </p:sp>
        <p:grpSp>
          <p:nvGrpSpPr>
            <p:cNvPr id="3" name="Gruppieren 2"/>
            <p:cNvGrpSpPr/>
            <p:nvPr/>
          </p:nvGrpSpPr>
          <p:grpSpPr>
            <a:xfrm>
              <a:off x="5897690" y="1470489"/>
              <a:ext cx="6280872" cy="3400032"/>
              <a:chOff x="5897690" y="1470489"/>
              <a:chExt cx="6280872" cy="3400032"/>
            </a:xfrm>
          </p:grpSpPr>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r="24156"/>
              <a:stretch/>
            </p:blipFill>
            <p:spPr>
              <a:xfrm>
                <a:off x="5897690" y="1470489"/>
                <a:ext cx="6280872" cy="3400032"/>
              </a:xfrm>
              <a:prstGeom prst="rect">
                <a:avLst/>
              </a:prstGeom>
            </p:spPr>
          </p:pic>
          <p:sp>
            <p:nvSpPr>
              <p:cNvPr id="19" name="Textfeld 18"/>
              <p:cNvSpPr txBox="1"/>
              <p:nvPr/>
            </p:nvSpPr>
            <p:spPr>
              <a:xfrm>
                <a:off x="7210425" y="3225409"/>
                <a:ext cx="561975" cy="294953"/>
              </a:xfrm>
              <a:prstGeom prst="rect">
                <a:avLst/>
              </a:prstGeom>
              <a:noFill/>
            </p:spPr>
            <p:txBody>
              <a:bodyPr wrap="square" lIns="0" tIns="0" rIns="0" bIns="0" rtlCol="0" anchor="t" anchorCtr="0">
                <a:spAutoFit/>
              </a:bodyPr>
              <a:lstStyle/>
              <a:p>
                <a:pPr algn="l">
                  <a:lnSpc>
                    <a:spcPts val="2300"/>
                  </a:lnSpc>
                  <a:spcBef>
                    <a:spcPts val="1150"/>
                  </a:spcBef>
                </a:pPr>
                <a:r>
                  <a:rPr lang="en-US" sz="1600" b="1" dirty="0" smtClean="0"/>
                  <a:t>LCFS</a:t>
                </a:r>
              </a:p>
            </p:txBody>
          </p:sp>
          <p:cxnSp>
            <p:nvCxnSpPr>
              <p:cNvPr id="21" name="Gerade Verbindung mit Pfeil 20"/>
              <p:cNvCxnSpPr>
                <a:stCxn id="19" idx="2"/>
              </p:cNvCxnSpPr>
              <p:nvPr/>
            </p:nvCxnSpPr>
            <p:spPr>
              <a:xfrm>
                <a:off x="7491413" y="3520362"/>
                <a:ext cx="248" cy="505172"/>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
        <p:nvSpPr>
          <p:cNvPr id="23" name="Textfeld 22"/>
          <p:cNvSpPr txBox="1"/>
          <p:nvPr/>
        </p:nvSpPr>
        <p:spPr>
          <a:xfrm>
            <a:off x="5400675" y="3620548"/>
            <a:ext cx="52387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smtClean="0"/>
              <a:t>[1]</a:t>
            </a:r>
          </a:p>
        </p:txBody>
      </p:sp>
      <p:sp>
        <p:nvSpPr>
          <p:cNvPr id="24" name="Textfeld 23"/>
          <p:cNvSpPr txBox="1"/>
          <p:nvPr/>
        </p:nvSpPr>
        <p:spPr>
          <a:xfrm>
            <a:off x="11015662" y="5032446"/>
            <a:ext cx="695325" cy="294953"/>
          </a:xfrm>
          <a:prstGeom prst="rect">
            <a:avLst/>
          </a:prstGeom>
          <a:noFill/>
        </p:spPr>
        <p:txBody>
          <a:bodyPr wrap="square" lIns="0" tIns="0" rIns="0" bIns="0" rtlCol="0" anchor="t" anchorCtr="0">
            <a:spAutoFit/>
          </a:bodyPr>
          <a:lstStyle/>
          <a:p>
            <a:pPr algn="l">
              <a:lnSpc>
                <a:spcPts val="2300"/>
              </a:lnSpc>
              <a:spcBef>
                <a:spcPts val="1150"/>
              </a:spcBef>
            </a:pPr>
            <a:r>
              <a:rPr lang="en-US" sz="800" dirty="0" smtClean="0"/>
              <a:t>20231126.23</a:t>
            </a:r>
          </a:p>
        </p:txBody>
      </p:sp>
    </p:spTree>
    <p:extLst>
      <p:ext uri="{BB962C8B-B14F-4D97-AF65-F5344CB8AC3E}">
        <p14:creationId xmlns:p14="http://schemas.microsoft.com/office/powerpoint/2010/main" val="4244964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AS_UNIQUEID" val="547"/>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AS_UNIQUEID" val="547"/>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5" id="{D36B849B-40A5-45DA-BC4A-1DE0E6133B28}" vid="{99831ED4-1E6E-488B-BEA8-CE4343C73F9E}"/>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5" id="{D36B849B-40A5-45DA-BC4A-1DE0E6133B28}" vid="{E22ECCF7-D55D-42D1-BA2D-5D83B29CFF1F}"/>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0A27627B636FF47A6184FA39C00692E" ma:contentTypeVersion="2" ma:contentTypeDescription="Ein neues Dokument erstellen." ma:contentTypeScope="" ma:versionID="19e20e51425a6beed18ff109fd7e1cf0">
  <xsd:schema xmlns:xsd="http://www.w3.org/2001/XMLSchema" xmlns:xs="http://www.w3.org/2001/XMLSchema" xmlns:p="http://schemas.microsoft.com/office/2006/metadata/properties" xmlns:ns1="http://schemas.microsoft.com/sharepoint/v3" xmlns:ns2="0e5b7d9f-1bdb-4093-895f-9fa530b420b7" targetNamespace="http://schemas.microsoft.com/office/2006/metadata/properties" ma:root="true" ma:fieldsID="a59d53772ceca9d5c15f30508dbf8606" ns1:_="" ns2:_="">
    <xsd:import namespace="http://schemas.microsoft.com/sharepoint/v3"/>
    <xsd:import namespace="0e5b7d9f-1bdb-4093-895f-9fa530b420b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5b7d9f-1bdb-4093-895f-9fa530b420b7"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A502F89-40C6-401E-82E6-A536CE9F79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5b7d9f-1bdb-4093-895f-9fa530b42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FB7339-7BCB-4220-8B0B-BA7CABD3F966}">
  <ds:schemaRefs>
    <ds:schemaRef ds:uri="http://schemas.microsoft.com/sharepoint/v3/contenttype/forms"/>
  </ds:schemaRefs>
</ds:datastoreItem>
</file>

<file path=customXml/itemProps3.xml><?xml version="1.0" encoding="utf-8"?>
<ds:datastoreItem xmlns:ds="http://schemas.openxmlformats.org/officeDocument/2006/customXml" ds:itemID="{2954014D-9971-419F-A8BB-2B576E4A5E89}">
  <ds:schemaRefs>
    <ds:schemaRef ds:uri="0e5b7d9f-1bdb-4093-895f-9fa530b420b7"/>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PSI_2026_Tork</Template>
  <TotalTime>0</TotalTime>
  <Words>6604</Words>
  <Application>Microsoft Office PowerPoint</Application>
  <PresentationFormat>Breitbild</PresentationFormat>
  <Paragraphs>509</Paragraphs>
  <Slides>36</Slides>
  <Notes>0</Notes>
  <HiddenSlides>0</HiddenSlides>
  <MMClips>2</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36</vt:i4>
      </vt:variant>
    </vt:vector>
  </HeadingPairs>
  <TitlesOfParts>
    <vt:vector size="46" baseType="lpstr">
      <vt:lpstr>.SF NS Symbols Regular</vt:lpstr>
      <vt:lpstr>Arial</vt:lpstr>
      <vt:lpstr>Arial Narrow</vt:lpstr>
      <vt:lpstr>Calibri</vt:lpstr>
      <vt:lpstr>Cambria Math</vt:lpstr>
      <vt:lpstr>Symbol</vt:lpstr>
      <vt:lpstr>Wingdings 3</vt:lpstr>
      <vt:lpstr>W7-X</vt:lpstr>
      <vt:lpstr>IPP</vt:lpstr>
      <vt:lpstr>think-cell Folie</vt:lpstr>
      <vt:lpstr>Explaining observed potential and drift phenomena in Wendelstein 7-X with the mean-field Braginskii model</vt:lpstr>
      <vt:lpstr>Motivation</vt:lpstr>
      <vt:lpstr>Outline</vt:lpstr>
      <vt:lpstr>Simulation setup</vt:lpstr>
      <vt:lpstr>Simulation setup</vt:lpstr>
      <vt:lpstr>Electrostatic potential and ExB flows</vt:lpstr>
      <vt:lpstr>Electrostatic potential and ExB flows</vt:lpstr>
      <vt:lpstr>Experimental comparison – Langmuir probes</vt:lpstr>
      <vt:lpstr>Experimental comparison – Langmuir probes</vt:lpstr>
      <vt:lpstr>Experimental comparison – Gas puff imaging</vt:lpstr>
      <vt:lpstr>Experimental comparison – Gas puff imaging</vt:lpstr>
      <vt:lpstr>Experimental comparison – Coherence imaging spectroscopy</vt:lpstr>
      <vt:lpstr>Experimental comparison – Coherence imaging spectroscopy</vt:lpstr>
      <vt:lpstr>Experimental comparison – Coherence imaging spectroscopy</vt:lpstr>
      <vt:lpstr>Experimental comparison – Coherence imaging spectroscopy</vt:lpstr>
      <vt:lpstr>Physics implications</vt:lpstr>
      <vt:lpstr>ExB fluxes across SOL region boundaries</vt:lpstr>
      <vt:lpstr>ExB fluxes across SOL region boundaries</vt:lpstr>
      <vt:lpstr>Redistribution of trace densities by the ExB vortex</vt:lpstr>
      <vt:lpstr>Redistribution of trace densities by the ExB vortex</vt:lpstr>
      <vt:lpstr>Redistribution of trace densities by the ExB vortex</vt:lpstr>
      <vt:lpstr>Redistribution of trace densities by the ExB vortex</vt:lpstr>
      <vt:lpstr>Summary and Outlook</vt:lpstr>
      <vt:lpstr>Summary and Outlook</vt:lpstr>
      <vt:lpstr>Appendix</vt:lpstr>
      <vt:lpstr>PowerPoint-Präsentation</vt:lpstr>
      <vt:lpstr>Parallel electric field</vt:lpstr>
      <vt:lpstr>Radial electric field</vt:lpstr>
      <vt:lpstr>Simulation results </vt:lpstr>
      <vt:lpstr>Forward and reverse field simulations</vt:lpstr>
      <vt:lpstr>PowerPoint-Präsentation</vt:lpstr>
      <vt:lpstr>Curvilinear grids for W7-X</vt:lpstr>
      <vt:lpstr>The mean-field Braginskii model</vt:lpstr>
      <vt:lpstr>The mean-field Braginskii model</vt:lpstr>
      <vt:lpstr>The mean-field Braginskii model</vt:lpstr>
      <vt:lpstr>The mean-field Braginskii model</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with image but less space for Author lists</dc:title>
  <dc:creator>Tobias Tork</dc:creator>
  <cp:lastModifiedBy>Tobias Tork</cp:lastModifiedBy>
  <cp:revision>196</cp:revision>
  <dcterms:created xsi:type="dcterms:W3CDTF">2026-05-04T09:46:15Z</dcterms:created>
  <dcterms:modified xsi:type="dcterms:W3CDTF">2026-05-11T09:50:55Z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0x01010090A27627B636FF47A6184FA39C00692E</vt:lpwstr>
  </property>
</Properties>
</file>