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8"/>
  </p:handout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AC33"/>
    <a:srgbClr val="114C81"/>
    <a:srgbClr val="45AC34"/>
    <a:srgbClr val="3790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6327" autoAdjust="0"/>
  </p:normalViewPr>
  <p:slideViewPr>
    <p:cSldViewPr snapToGrid="0">
      <p:cViewPr varScale="1">
        <p:scale>
          <a:sx n="88" d="100"/>
          <a:sy n="88" d="100"/>
        </p:scale>
        <p:origin x="66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344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758C189C-F10F-C1D2-8FE9-59F1BEDBA86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8C437EBF-79CC-18EF-6995-5F56F3E866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EB9289-AD1D-4E30-898A-3B21B81C49D7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55BA5FB7-F08E-592F-ECD1-2E8DDA9D40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CE0B8B26-56CA-4199-BA5B-B0B8070D03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BF30B-8984-4003-B131-D57E733EA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5114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B191234-20CA-B780-3019-E15BFDA3F5C4}"/>
              </a:ext>
            </a:extLst>
          </p:cNvPr>
          <p:cNvSpPr/>
          <p:nvPr userDrawn="1"/>
        </p:nvSpPr>
        <p:spPr>
          <a:xfrm>
            <a:off x="-11430" y="-11430"/>
            <a:ext cx="640080" cy="3737610"/>
          </a:xfrm>
          <a:prstGeom prst="rect">
            <a:avLst/>
          </a:prstGeom>
          <a:solidFill>
            <a:srgbClr val="45AC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36F7E44D-DEF6-4DE1-99CD-0BB56E3BD024}"/>
              </a:ext>
            </a:extLst>
          </p:cNvPr>
          <p:cNvSpPr txBox="1"/>
          <p:nvPr userDrawn="1"/>
        </p:nvSpPr>
        <p:spPr>
          <a:xfrm>
            <a:off x="1082686" y="1556585"/>
            <a:ext cx="10491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b="1" dirty="0">
                <a:latin typeface="Arial" panose="020B0604020202020204" pitchFamily="34" charset="0"/>
                <a:cs typeface="Arial" panose="020B0604020202020204" pitchFamily="34" charset="0"/>
              </a:rPr>
              <a:t>HUN-REN Centre </a:t>
            </a:r>
            <a:r>
              <a:rPr lang="hu-H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hu-H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hu-HU" sz="4400" b="1" dirty="0">
                <a:latin typeface="Arial" panose="020B0604020202020204" pitchFamily="34" charset="0"/>
                <a:cs typeface="Arial" panose="020B0604020202020204" pitchFamily="34" charset="0"/>
              </a:rPr>
              <a:t> Research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116995EF-3864-46D8-A527-556652486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84691" y="6332719"/>
            <a:ext cx="21486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A2F34-5412-4F40-A4DB-B7B98A06672C}" type="datetimeFigureOut">
              <a:rPr lang="hu-HU" smtClean="0"/>
              <a:t>2026. 04. 30.</a:t>
            </a:fld>
            <a:endParaRPr lang="hu-HU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99E684A-7998-4FCB-A185-422B3CC24E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57091" y="6332719"/>
            <a:ext cx="21486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F1F73-F485-4D4B-BE83-4A5422F4D902}" type="slidenum">
              <a:rPr lang="hu-HU" smtClean="0"/>
              <a:t>‹#›</a:t>
            </a:fld>
            <a:endParaRPr lang="hu-H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373826-A2A2-67D3-7459-0851993E046A}"/>
              </a:ext>
            </a:extLst>
          </p:cNvPr>
          <p:cNvSpPr/>
          <p:nvPr userDrawn="1"/>
        </p:nvSpPr>
        <p:spPr>
          <a:xfrm rot="16200000">
            <a:off x="-987741" y="4948756"/>
            <a:ext cx="2904192" cy="960019"/>
          </a:xfrm>
          <a:prstGeom prst="rect">
            <a:avLst/>
          </a:prstGeom>
          <a:solidFill>
            <a:srgbClr val="114C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4E0B10D6-31E0-79DB-B926-2EFB9E4C067D}"/>
              </a:ext>
            </a:extLst>
          </p:cNvPr>
          <p:cNvSpPr/>
          <p:nvPr userDrawn="1"/>
        </p:nvSpPr>
        <p:spPr>
          <a:xfrm>
            <a:off x="-15655" y="3016649"/>
            <a:ext cx="965833" cy="960020"/>
          </a:xfrm>
          <a:prstGeom prst="rtTriangle">
            <a:avLst/>
          </a:prstGeom>
          <a:solidFill>
            <a:srgbClr val="114C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pic>
        <p:nvPicPr>
          <p:cNvPr id="15" name="Picture 14" descr="A blue and black logo&#10;&#10;Description automatically generated">
            <a:extLst>
              <a:ext uri="{FF2B5EF4-FFF2-40B4-BE49-F238E27FC236}">
                <a16:creationId xmlns:a16="http://schemas.microsoft.com/office/drawing/2014/main" id="{D0324BBB-0CC6-7D68-1A4D-8DC1DE2DD2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4033" y="346099"/>
            <a:ext cx="3061030" cy="1186956"/>
          </a:xfrm>
          <a:prstGeom prst="rect">
            <a:avLst/>
          </a:prstGeom>
        </p:spPr>
      </p:pic>
      <p:pic>
        <p:nvPicPr>
          <p:cNvPr id="6" name="Kép 5" descr="A képen Grafika, Betűtípus, Grafikus tervezés, képernyőkép látható&#10;&#10;Automatikusan generált leírás">
            <a:extLst>
              <a:ext uri="{FF2B5EF4-FFF2-40B4-BE49-F238E27FC236}">
                <a16:creationId xmlns:a16="http://schemas.microsoft.com/office/drawing/2014/main" id="{B44FAA33-4D5E-0202-2003-4DAF7524FB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86" y="575487"/>
            <a:ext cx="2385753" cy="58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12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5D27CDB-5A09-1171-5EDC-286FADC14DF8}"/>
              </a:ext>
            </a:extLst>
          </p:cNvPr>
          <p:cNvSpPr/>
          <p:nvPr userDrawn="1"/>
        </p:nvSpPr>
        <p:spPr>
          <a:xfrm rot="5400000">
            <a:off x="6778904" y="-4926956"/>
            <a:ext cx="509289" cy="10340051"/>
          </a:xfrm>
          <a:prstGeom prst="rect">
            <a:avLst/>
          </a:prstGeom>
          <a:solidFill>
            <a:srgbClr val="45AC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744A874-E7D5-9B30-02C1-5BD857B89790}"/>
              </a:ext>
            </a:extLst>
          </p:cNvPr>
          <p:cNvSpPr/>
          <p:nvPr userDrawn="1"/>
        </p:nvSpPr>
        <p:spPr>
          <a:xfrm>
            <a:off x="-10899" y="-11574"/>
            <a:ext cx="1689225" cy="810228"/>
          </a:xfrm>
          <a:prstGeom prst="rect">
            <a:avLst/>
          </a:prstGeom>
          <a:solidFill>
            <a:srgbClr val="114C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E4CEB07F-71A8-CBAE-025A-F8345C05856B}"/>
              </a:ext>
            </a:extLst>
          </p:cNvPr>
          <p:cNvSpPr/>
          <p:nvPr userDrawn="1"/>
        </p:nvSpPr>
        <p:spPr>
          <a:xfrm rot="5400000">
            <a:off x="1753222" y="-86471"/>
            <a:ext cx="810228" cy="960020"/>
          </a:xfrm>
          <a:prstGeom prst="rtTriangle">
            <a:avLst/>
          </a:prstGeom>
          <a:solidFill>
            <a:srgbClr val="114C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pic>
        <p:nvPicPr>
          <p:cNvPr id="4" name="Kép 3" descr="A képen Betűtípus, Grafika, Grafikus tervezés, embléma látható&#10;&#10;Automatikusan generált leírás">
            <a:extLst>
              <a:ext uri="{FF2B5EF4-FFF2-40B4-BE49-F238E27FC236}">
                <a16:creationId xmlns:a16="http://schemas.microsoft.com/office/drawing/2014/main" id="{F9AB14D7-11FE-6C76-8BF3-9C20684BC1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02" y="205842"/>
            <a:ext cx="1579418" cy="375393"/>
          </a:xfrm>
          <a:prstGeom prst="rect">
            <a:avLst/>
          </a:prstGeom>
        </p:spPr>
      </p:pic>
      <p:sp>
        <p:nvSpPr>
          <p:cNvPr id="19" name="Dátum helye 18">
            <a:extLst>
              <a:ext uri="{FF2B5EF4-FFF2-40B4-BE49-F238E27FC236}">
                <a16:creationId xmlns:a16="http://schemas.microsoft.com/office/drawing/2014/main" id="{B16339A8-7659-A5D8-8B3E-AE5F02D80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A2F34-5412-4F40-A4DB-B7B98A06672C}" type="datetimeFigureOut">
              <a:rPr lang="hu-HU" smtClean="0"/>
              <a:t>2026. 04. 30.</a:t>
            </a:fld>
            <a:endParaRPr lang="hu-HU"/>
          </a:p>
        </p:txBody>
      </p:sp>
      <p:sp>
        <p:nvSpPr>
          <p:cNvPr id="20" name="Élőláb helye 19">
            <a:extLst>
              <a:ext uri="{FF2B5EF4-FFF2-40B4-BE49-F238E27FC236}">
                <a16:creationId xmlns:a16="http://schemas.microsoft.com/office/drawing/2014/main" id="{977657C1-55C4-6FB8-5AB3-F1C5D72EE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hu-HU" dirty="0" err="1"/>
              <a:t>ffdf</a:t>
            </a:r>
            <a:endParaRPr lang="hu-HU" dirty="0"/>
          </a:p>
        </p:txBody>
      </p:sp>
      <p:sp>
        <p:nvSpPr>
          <p:cNvPr id="21" name="Dia számának helye 20">
            <a:extLst>
              <a:ext uri="{FF2B5EF4-FFF2-40B4-BE49-F238E27FC236}">
                <a16:creationId xmlns:a16="http://schemas.microsoft.com/office/drawing/2014/main" id="{8A5E1FE6-F3E7-07C6-E01F-8A49C941B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1F73-F485-4D4B-BE83-4A5422F4D902}" type="slidenum">
              <a:rPr lang="hu-HU" smtClean="0"/>
              <a:t>‹#›</a:t>
            </a:fld>
            <a:endParaRPr lang="hu-HU"/>
          </a:p>
        </p:txBody>
      </p:sp>
      <p:sp>
        <p:nvSpPr>
          <p:cNvPr id="3" name="Szövegdoboz 1">
            <a:extLst>
              <a:ext uri="{FF2B5EF4-FFF2-40B4-BE49-F238E27FC236}">
                <a16:creationId xmlns:a16="http://schemas.microsoft.com/office/drawing/2014/main" id="{EA3539D0-46A6-D7E9-A07A-85AC0E262399}"/>
              </a:ext>
            </a:extLst>
          </p:cNvPr>
          <p:cNvSpPr txBox="1"/>
          <p:nvPr userDrawn="1"/>
        </p:nvSpPr>
        <p:spPr>
          <a:xfrm>
            <a:off x="0" y="6581001"/>
            <a:ext cx="12192000" cy="2769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dirty="0"/>
              <a:t>T. Szepesi		</a:t>
            </a:r>
            <a:r>
              <a:rPr lang="en-US" sz="1200" dirty="0"/>
              <a:t> 		            </a:t>
            </a:r>
            <a:r>
              <a:rPr lang="hu-HU" sz="1200" dirty="0"/>
              <a:t>	</a:t>
            </a:r>
            <a:r>
              <a:rPr lang="hu-HU" sz="1200" dirty="0" err="1"/>
              <a:t>Planned</a:t>
            </a:r>
            <a:r>
              <a:rPr lang="hu-HU" sz="1200" dirty="0"/>
              <a:t> </a:t>
            </a:r>
            <a:r>
              <a:rPr lang="hu-HU" sz="1200" dirty="0" err="1"/>
              <a:t>activities</a:t>
            </a:r>
            <a:r>
              <a:rPr lang="hu-HU" sz="1200" dirty="0"/>
              <a:t> </a:t>
            </a:r>
            <a:r>
              <a:rPr lang="hu-HU" sz="1200" dirty="0" err="1"/>
              <a:t>for</a:t>
            </a:r>
            <a:r>
              <a:rPr lang="hu-HU" sz="1200" dirty="0"/>
              <a:t> EDICAM, 30/04/2026</a:t>
            </a:r>
            <a:r>
              <a:rPr lang="en-US" sz="1200" dirty="0"/>
              <a:t>                                   </a:t>
            </a:r>
            <a:r>
              <a:rPr lang="hu-HU" sz="1200" dirty="0"/>
              <a:t>			</a:t>
            </a:r>
            <a:r>
              <a:rPr lang="en-US" sz="1200" dirty="0"/>
              <a:t>                    </a:t>
            </a:r>
            <a:fld id="{06D74EA2-A4FC-4FB0-9C98-75DC27E57537}" type="slidenum">
              <a:rPr lang="hu-HU" sz="1200" smtClean="0"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3274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C4ED86-AA99-4259-933A-FEC25C7F5A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84691" y="6332719"/>
            <a:ext cx="21486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A2F34-5412-4F40-A4DB-B7B98A06672C}" type="datetimeFigureOut">
              <a:rPr lang="hu-HU" smtClean="0"/>
              <a:t>2026. 04. 30.</a:t>
            </a:fld>
            <a:endParaRPr lang="hu-H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BCA3AC5A-87BD-4A53-A833-31B91046B4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32173" y="6332719"/>
            <a:ext cx="35731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ABDFFF4-6341-4D70-8039-DDA4023768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57091" y="6332719"/>
            <a:ext cx="21486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F1F73-F485-4D4B-BE83-4A5422F4D902}" type="slidenum">
              <a:rPr lang="hu-HU" smtClean="0"/>
              <a:t>‹#›</a:t>
            </a:fld>
            <a:endParaRPr lang="hu-H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28D25F9-ADA1-AAD5-47B3-3403443865E6}"/>
              </a:ext>
            </a:extLst>
          </p:cNvPr>
          <p:cNvSpPr/>
          <p:nvPr userDrawn="1"/>
        </p:nvSpPr>
        <p:spPr>
          <a:xfrm>
            <a:off x="-11430" y="-11430"/>
            <a:ext cx="640080" cy="3737610"/>
          </a:xfrm>
          <a:prstGeom prst="rect">
            <a:avLst/>
          </a:prstGeom>
          <a:solidFill>
            <a:srgbClr val="45AC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DD30DA-3C0F-0A59-E2F2-8E616051CA72}"/>
              </a:ext>
            </a:extLst>
          </p:cNvPr>
          <p:cNvSpPr/>
          <p:nvPr userDrawn="1"/>
        </p:nvSpPr>
        <p:spPr>
          <a:xfrm rot="16200000">
            <a:off x="-987741" y="4948756"/>
            <a:ext cx="2904192" cy="960019"/>
          </a:xfrm>
          <a:prstGeom prst="rect">
            <a:avLst/>
          </a:prstGeom>
          <a:solidFill>
            <a:srgbClr val="114C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73E9F3FB-0A0D-05E5-7D8C-B51232BBCBBE}"/>
              </a:ext>
            </a:extLst>
          </p:cNvPr>
          <p:cNvSpPr/>
          <p:nvPr userDrawn="1"/>
        </p:nvSpPr>
        <p:spPr>
          <a:xfrm>
            <a:off x="-15655" y="3016649"/>
            <a:ext cx="965833" cy="960020"/>
          </a:xfrm>
          <a:prstGeom prst="rtTriangle">
            <a:avLst/>
          </a:prstGeom>
          <a:solidFill>
            <a:srgbClr val="114C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HU"/>
          </a:p>
        </p:txBody>
      </p:sp>
      <p:sp>
        <p:nvSpPr>
          <p:cNvPr id="11" name="Szövegdoboz 2">
            <a:extLst>
              <a:ext uri="{FF2B5EF4-FFF2-40B4-BE49-F238E27FC236}">
                <a16:creationId xmlns:a16="http://schemas.microsoft.com/office/drawing/2014/main" id="{72EB911B-A943-7D35-705E-1CFB5A34B964}"/>
              </a:ext>
            </a:extLst>
          </p:cNvPr>
          <p:cNvSpPr txBox="1"/>
          <p:nvPr userDrawn="1"/>
        </p:nvSpPr>
        <p:spPr>
          <a:xfrm>
            <a:off x="1094260" y="387542"/>
            <a:ext cx="104919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400" b="1" dirty="0">
                <a:latin typeface="Arial" panose="020B0604020202020204" pitchFamily="34" charset="0"/>
                <a:cs typeface="Arial" panose="020B0604020202020204" pitchFamily="34" charset="0"/>
              </a:rPr>
              <a:t>HUN-REN Centre </a:t>
            </a:r>
            <a:r>
              <a:rPr lang="hu-H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hu-H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hu-HU" sz="4400" b="1" dirty="0">
                <a:latin typeface="Arial" panose="020B0604020202020204" pitchFamily="34" charset="0"/>
                <a:cs typeface="Arial" panose="020B0604020202020204" pitchFamily="34" charset="0"/>
              </a:rPr>
              <a:t> Research</a:t>
            </a:r>
          </a:p>
        </p:txBody>
      </p:sp>
    </p:spTree>
    <p:extLst>
      <p:ext uri="{BB962C8B-B14F-4D97-AF65-F5344CB8AC3E}">
        <p14:creationId xmlns:p14="http://schemas.microsoft.com/office/powerpoint/2010/main" val="275951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A2F34-5412-4F40-A4DB-B7B98A06672C}" type="datetimeFigureOut">
              <a:rPr lang="hu-HU" smtClean="0"/>
              <a:t>2026. 04. 30.</a:t>
            </a:fld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F1F73-F485-4D4B-BE83-4A5422F4D902}" type="slidenum">
              <a:rPr lang="hu-HU" smtClean="0"/>
              <a:t>‹#›</a:t>
            </a:fld>
            <a:endParaRPr lang="hu-HU"/>
          </a:p>
        </p:txBody>
      </p:sp>
      <p:sp>
        <p:nvSpPr>
          <p:cNvPr id="7" name="Élőláb helye 6">
            <a:extLst>
              <a:ext uri="{FF2B5EF4-FFF2-40B4-BE49-F238E27FC236}">
                <a16:creationId xmlns:a16="http://schemas.microsoft.com/office/drawing/2014/main" id="{F20E1902-C920-8BAD-B162-F96B35D8F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05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736332" y="2938713"/>
            <a:ext cx="9750817" cy="2865437"/>
          </a:xfrm>
        </p:spPr>
        <p:txBody>
          <a:bodyPr>
            <a:normAutofit/>
          </a:bodyPr>
          <a:lstStyle/>
          <a:p>
            <a:r>
              <a:rPr lang="hu-HU" sz="5400" b="1" dirty="0" err="1"/>
              <a:t>Planned</a:t>
            </a:r>
            <a:r>
              <a:rPr lang="hu-HU" sz="5400" b="1" dirty="0"/>
              <a:t> </a:t>
            </a:r>
            <a:r>
              <a:rPr lang="hu-HU" sz="5400" b="1" dirty="0" err="1"/>
              <a:t>activities</a:t>
            </a:r>
            <a:r>
              <a:rPr lang="hu-HU" sz="5400" b="1" dirty="0"/>
              <a:t> </a:t>
            </a:r>
            <a:r>
              <a:rPr lang="en-US" sz="5400" b="1" dirty="0"/>
              <a:t>EDICAM </a:t>
            </a:r>
            <a:r>
              <a:rPr lang="hu-HU" sz="5400" b="1" dirty="0"/>
              <a:t>2026</a:t>
            </a:r>
            <a:br>
              <a:rPr lang="en-GB" dirty="0"/>
            </a:br>
            <a:br>
              <a:rPr lang="hu-HU" dirty="0"/>
            </a:br>
            <a:r>
              <a:rPr lang="hu-HU" sz="4000" dirty="0"/>
              <a:t>Tamás Szepesi</a:t>
            </a:r>
            <a:br>
              <a:rPr lang="hu-HU" sz="3600" dirty="0"/>
            </a:br>
            <a:r>
              <a:rPr lang="hu-HU" sz="3600" dirty="0"/>
              <a:t>and </a:t>
            </a:r>
            <a:r>
              <a:rPr lang="hu-HU" sz="3600" dirty="0" err="1"/>
              <a:t>the</a:t>
            </a:r>
            <a:r>
              <a:rPr lang="hu-HU" sz="3600" dirty="0"/>
              <a:t> EDICAM Team</a:t>
            </a:r>
            <a:endParaRPr lang="en-GB" dirty="0"/>
          </a:p>
        </p:txBody>
      </p:sp>
      <p:pic>
        <p:nvPicPr>
          <p:cNvPr id="3" name="Kép 2">
            <a:extLst>
              <a:ext uri="{FF2B5EF4-FFF2-40B4-BE49-F238E27FC236}">
                <a16:creationId xmlns:a16="http://schemas.microsoft.com/office/drawing/2014/main" id="{267D4218-FED1-FE0F-B7F7-BDBAB70CD36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4887" y="5271636"/>
            <a:ext cx="2126680" cy="606180"/>
          </a:xfrm>
          <a:prstGeom prst="rect">
            <a:avLst/>
          </a:prstGeom>
        </p:spPr>
      </p:pic>
      <p:pic>
        <p:nvPicPr>
          <p:cNvPr id="4" name="Kép 3">
            <a:extLst>
              <a:ext uri="{FF2B5EF4-FFF2-40B4-BE49-F238E27FC236}">
                <a16:creationId xmlns:a16="http://schemas.microsoft.com/office/drawing/2014/main" id="{07B860BE-B614-CC37-5D67-B0B759D594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767" y="5878245"/>
            <a:ext cx="2971800" cy="76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578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9C20A952-196A-4E31-85B4-C5654B9F55BA}"/>
              </a:ext>
            </a:extLst>
          </p:cNvPr>
          <p:cNvSpPr txBox="1"/>
          <p:nvPr/>
        </p:nvSpPr>
        <p:spPr>
          <a:xfrm>
            <a:off x="2678887" y="59955"/>
            <a:ext cx="81091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err="1">
                <a:solidFill>
                  <a:schemeClr val="bg1"/>
                </a:solidFill>
                <a:latin typeface="+mn-lt"/>
              </a:rPr>
              <a:t>Planned</a:t>
            </a:r>
            <a:r>
              <a:rPr lang="hu-HU" sz="2000" dirty="0">
                <a:solidFill>
                  <a:schemeClr val="bg1"/>
                </a:solidFill>
                <a:latin typeface="+mn-lt"/>
              </a:rPr>
              <a:t> </a:t>
            </a:r>
            <a:r>
              <a:rPr lang="hu-HU" sz="2000" dirty="0" err="1">
                <a:solidFill>
                  <a:schemeClr val="bg1"/>
                </a:solidFill>
                <a:latin typeface="+mn-lt"/>
              </a:rPr>
              <a:t>activities</a:t>
            </a:r>
            <a:r>
              <a:rPr lang="hu-HU" sz="2000" dirty="0">
                <a:solidFill>
                  <a:schemeClr val="bg1"/>
                </a:solidFill>
                <a:latin typeface="+mn-lt"/>
              </a:rPr>
              <a:t> </a:t>
            </a:r>
            <a:r>
              <a:rPr lang="hu-HU" sz="20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hu-HU" sz="2000" dirty="0">
                <a:solidFill>
                  <a:schemeClr val="bg1"/>
                </a:solidFill>
                <a:latin typeface="+mn-lt"/>
              </a:rPr>
              <a:t> EDICAM in 2026</a:t>
            </a:r>
            <a:endParaRPr lang="en-GB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43002B66-2EC8-3A40-239C-CDED57FF0348}"/>
              </a:ext>
            </a:extLst>
          </p:cNvPr>
          <p:cNvSpPr txBox="1"/>
          <p:nvPr/>
        </p:nvSpPr>
        <p:spPr>
          <a:xfrm>
            <a:off x="208051" y="806717"/>
            <a:ext cx="9231513" cy="527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/>
              <a:t>Major </a:t>
            </a:r>
            <a:r>
              <a:rPr lang="hu-HU" sz="2400" dirty="0" err="1"/>
              <a:t>aim</a:t>
            </a:r>
            <a:r>
              <a:rPr lang="hu-HU" sz="2400" dirty="0"/>
              <a:t>: </a:t>
            </a:r>
            <a:r>
              <a:rPr lang="hu-HU" sz="2400" dirty="0">
                <a:solidFill>
                  <a:srgbClr val="0070C0"/>
                </a:solidFill>
              </a:rPr>
              <a:t>prepare </a:t>
            </a:r>
            <a:r>
              <a:rPr lang="hu-HU" sz="2400" dirty="0" err="1">
                <a:solidFill>
                  <a:srgbClr val="0070C0"/>
                </a:solidFill>
              </a:rPr>
              <a:t>for</a:t>
            </a:r>
            <a:r>
              <a:rPr lang="hu-HU" sz="2400" dirty="0">
                <a:solidFill>
                  <a:srgbClr val="0070C0"/>
                </a:solidFill>
              </a:rPr>
              <a:t> </a:t>
            </a:r>
            <a:r>
              <a:rPr lang="hu-HU" sz="2400" dirty="0"/>
              <a:t>and </a:t>
            </a:r>
            <a:r>
              <a:rPr lang="hu-HU" sz="2400" dirty="0" err="1"/>
              <a:t>participate</a:t>
            </a:r>
            <a:r>
              <a:rPr lang="hu-HU" sz="2400" dirty="0"/>
              <a:t> in OP2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/>
              <a:t>Upgrade DAQ </a:t>
            </a:r>
            <a:r>
              <a:rPr lang="hu-HU" sz="2400" dirty="0" err="1"/>
              <a:t>system</a:t>
            </a:r>
            <a:endParaRPr lang="hu-HU" sz="2400" dirty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hu-HU" sz="2400" b="1" dirty="0" err="1">
                <a:solidFill>
                  <a:srgbClr val="00B050"/>
                </a:solidFill>
              </a:rPr>
              <a:t>Procure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new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control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PCs</a:t>
            </a:r>
            <a:r>
              <a:rPr lang="hu-HU" sz="2400" b="1" dirty="0">
                <a:solidFill>
                  <a:srgbClr val="00B050"/>
                </a:solidFill>
              </a:rPr>
              <a:t> (</a:t>
            </a:r>
            <a:r>
              <a:rPr lang="hu-HU" sz="2400" b="1" dirty="0" err="1">
                <a:solidFill>
                  <a:srgbClr val="00B050"/>
                </a:solidFill>
              </a:rPr>
              <a:t>by</a:t>
            </a:r>
            <a:r>
              <a:rPr lang="hu-HU" sz="2400" b="1" dirty="0">
                <a:solidFill>
                  <a:srgbClr val="00B050"/>
                </a:solidFill>
              </a:rPr>
              <a:t> F4E)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b="1" dirty="0">
                <a:solidFill>
                  <a:srgbClr val="FFC000"/>
                </a:solidFill>
              </a:rPr>
              <a:t>most of </a:t>
            </a:r>
            <a:r>
              <a:rPr lang="hu-HU" sz="2400" b="1" dirty="0" err="1">
                <a:solidFill>
                  <a:srgbClr val="FFC000"/>
                </a:solidFill>
              </a:rPr>
              <a:t>the</a:t>
            </a:r>
            <a:r>
              <a:rPr lang="hu-HU" sz="2400" b="1" dirty="0">
                <a:solidFill>
                  <a:srgbClr val="FFC000"/>
                </a:solidFill>
              </a:rPr>
              <a:t> </a:t>
            </a:r>
            <a:r>
              <a:rPr lang="hu-HU" sz="2400" b="1" dirty="0" err="1">
                <a:solidFill>
                  <a:srgbClr val="FFC000"/>
                </a:solidFill>
              </a:rPr>
              <a:t>components</a:t>
            </a:r>
            <a:r>
              <a:rPr lang="hu-HU" sz="2400" b="1" dirty="0">
                <a:solidFill>
                  <a:srgbClr val="FFC00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have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arrived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to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Naka</a:t>
            </a:r>
            <a:endParaRPr lang="hu-HU" sz="2400" b="1" dirty="0">
              <a:solidFill>
                <a:srgbClr val="00B05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b="1" dirty="0">
                <a:solidFill>
                  <a:srgbClr val="00B050"/>
                </a:solidFill>
              </a:rPr>
              <a:t>F4E (</a:t>
            </a:r>
            <a:r>
              <a:rPr lang="hu-HU" sz="2400" b="1" dirty="0" err="1">
                <a:solidFill>
                  <a:srgbClr val="00B050"/>
                </a:solidFill>
              </a:rPr>
              <a:t>Antti</a:t>
            </a:r>
            <a:r>
              <a:rPr lang="hu-HU" sz="2400" b="1" dirty="0">
                <a:solidFill>
                  <a:srgbClr val="00B050"/>
                </a:solidFill>
              </a:rPr>
              <a:t>) </a:t>
            </a:r>
            <a:r>
              <a:rPr lang="hu-HU" sz="2400" b="1" dirty="0" err="1">
                <a:solidFill>
                  <a:srgbClr val="00B050"/>
                </a:solidFill>
              </a:rPr>
              <a:t>to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install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linux</a:t>
            </a:r>
            <a:r>
              <a:rPr lang="hu-HU" sz="2400" b="1" dirty="0">
                <a:solidFill>
                  <a:srgbClr val="00B050"/>
                </a:solidFill>
              </a:rPr>
              <a:t> (Ubuntu 24.04 LTE)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b="1" dirty="0">
                <a:solidFill>
                  <a:srgbClr val="00B050"/>
                </a:solidFill>
              </a:rPr>
              <a:t>F4E (</a:t>
            </a:r>
            <a:r>
              <a:rPr lang="hu-HU" sz="2400" b="1" dirty="0" err="1">
                <a:solidFill>
                  <a:srgbClr val="00B050"/>
                </a:solidFill>
              </a:rPr>
              <a:t>Antti</a:t>
            </a:r>
            <a:r>
              <a:rPr lang="hu-HU" sz="2400" b="1" dirty="0">
                <a:solidFill>
                  <a:srgbClr val="00B050"/>
                </a:solidFill>
              </a:rPr>
              <a:t>) </a:t>
            </a:r>
            <a:r>
              <a:rPr lang="hu-HU" sz="2400" b="1" dirty="0" err="1">
                <a:solidFill>
                  <a:srgbClr val="00B050"/>
                </a:solidFill>
              </a:rPr>
              <a:t>to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arrange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remote</a:t>
            </a:r>
            <a:r>
              <a:rPr lang="hu-HU" sz="2400" b="1" dirty="0">
                <a:solidFill>
                  <a:srgbClr val="00B050"/>
                </a:solidFill>
              </a:rPr>
              <a:t> </a:t>
            </a:r>
            <a:r>
              <a:rPr lang="hu-HU" sz="2400" b="1" dirty="0" err="1">
                <a:solidFill>
                  <a:srgbClr val="00B050"/>
                </a:solidFill>
              </a:rPr>
              <a:t>access</a:t>
            </a:r>
            <a:r>
              <a:rPr lang="hu-HU" sz="2400" b="1" dirty="0">
                <a:solidFill>
                  <a:srgbClr val="00B050"/>
                </a:solidFill>
              </a:rPr>
              <a:t> - </a:t>
            </a:r>
            <a:r>
              <a:rPr lang="hu-HU" sz="2400" b="1" dirty="0" err="1">
                <a:solidFill>
                  <a:srgbClr val="00B050"/>
                </a:solidFill>
              </a:rPr>
              <a:t>outside</a:t>
            </a:r>
            <a:r>
              <a:rPr lang="hu-HU" sz="2400" b="1" dirty="0">
                <a:solidFill>
                  <a:srgbClr val="00B050"/>
                </a:solidFill>
              </a:rPr>
              <a:t> QST </a:t>
            </a:r>
            <a:r>
              <a:rPr lang="hu-HU" sz="2400" b="1" dirty="0" err="1">
                <a:solidFill>
                  <a:srgbClr val="00B050"/>
                </a:solidFill>
              </a:rPr>
              <a:t>network</a:t>
            </a:r>
            <a:endParaRPr lang="hu-HU" sz="2400" b="1" dirty="0">
              <a:solidFill>
                <a:srgbClr val="00B050"/>
              </a:solidFill>
            </a:endParaRPr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400" dirty="0" err="1"/>
              <a:t>Installation</a:t>
            </a:r>
            <a:r>
              <a:rPr lang="hu-HU" sz="2400" dirty="0"/>
              <a:t> of EDICAM software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b="1" dirty="0">
                <a:solidFill>
                  <a:srgbClr val="00B050"/>
                </a:solidFill>
              </a:rPr>
              <a:t>prepare </a:t>
            </a:r>
            <a:r>
              <a:rPr lang="hu-HU" sz="2400" b="1" dirty="0" err="1">
                <a:solidFill>
                  <a:srgbClr val="00B050"/>
                </a:solidFill>
              </a:rPr>
              <a:t>linux</a:t>
            </a:r>
            <a:r>
              <a:rPr lang="hu-HU" sz="2400" b="1" dirty="0">
                <a:solidFill>
                  <a:srgbClr val="00B050"/>
                </a:solidFill>
              </a:rPr>
              <a:t>-version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dirty="0" err="1"/>
              <a:t>install</a:t>
            </a:r>
            <a:r>
              <a:rPr lang="hu-HU" sz="2400" dirty="0"/>
              <a:t> </a:t>
            </a:r>
            <a:r>
              <a:rPr lang="hu-HU" sz="2400" dirty="0" err="1"/>
              <a:t>everything</a:t>
            </a:r>
            <a:r>
              <a:rPr lang="hu-HU" sz="2400" dirty="0"/>
              <a:t> </a:t>
            </a:r>
            <a:r>
              <a:rPr lang="hu-HU" sz="2400" dirty="0" err="1"/>
              <a:t>remotely</a:t>
            </a:r>
            <a:endParaRPr lang="hu-HU" sz="24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dirty="0"/>
              <a:t>test </a:t>
            </a:r>
            <a:r>
              <a:rPr lang="hu-HU" sz="2400" dirty="0" err="1"/>
              <a:t>with</a:t>
            </a:r>
            <a:r>
              <a:rPr lang="hu-HU" sz="2400" dirty="0"/>
              <a:t> EDICAM in F4E </a:t>
            </a:r>
            <a:r>
              <a:rPr lang="hu-HU" sz="2400" dirty="0" err="1"/>
              <a:t>office</a:t>
            </a:r>
            <a:r>
              <a:rPr lang="hu-HU" sz="2400" dirty="0"/>
              <a:t> (</a:t>
            </a:r>
            <a:r>
              <a:rPr lang="hu-HU" sz="2400" dirty="0" err="1"/>
              <a:t>outside</a:t>
            </a:r>
            <a:r>
              <a:rPr lang="hu-HU" sz="2400" dirty="0"/>
              <a:t> QST </a:t>
            </a:r>
            <a:r>
              <a:rPr lang="hu-HU" sz="2400" dirty="0" err="1"/>
              <a:t>network</a:t>
            </a:r>
            <a:r>
              <a:rPr lang="hu-HU" sz="2400" dirty="0"/>
              <a:t>)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 err="1"/>
              <a:t>Participate</a:t>
            </a:r>
            <a:r>
              <a:rPr lang="hu-HU" sz="2400" dirty="0"/>
              <a:t> in </a:t>
            </a:r>
            <a:r>
              <a:rPr lang="hu-HU" sz="2400" dirty="0" err="1"/>
              <a:t>linkage</a:t>
            </a:r>
            <a:r>
              <a:rPr lang="hu-HU" sz="2400" dirty="0"/>
              <a:t> </a:t>
            </a:r>
            <a:r>
              <a:rPr lang="hu-HU" sz="2400" dirty="0" err="1"/>
              <a:t>tests</a:t>
            </a:r>
            <a:endParaRPr lang="hu-HU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hu-HU" sz="2400" dirty="0" err="1"/>
              <a:t>individual</a:t>
            </a:r>
            <a:r>
              <a:rPr lang="hu-HU" sz="2400" dirty="0"/>
              <a:t> test </a:t>
            </a:r>
            <a:r>
              <a:rPr lang="hu-HU" sz="2400" dirty="0" err="1"/>
              <a:t>after</a:t>
            </a:r>
            <a:r>
              <a:rPr lang="hu-HU" sz="2400" dirty="0"/>
              <a:t> </a:t>
            </a:r>
            <a:r>
              <a:rPr lang="hu-HU" sz="2400" dirty="0" err="1"/>
              <a:t>installation</a:t>
            </a:r>
            <a:r>
              <a:rPr lang="hu-HU" sz="2400" dirty="0"/>
              <a:t> is </a:t>
            </a:r>
            <a:r>
              <a:rPr lang="hu-HU" sz="2400" dirty="0" err="1"/>
              <a:t>finished</a:t>
            </a:r>
            <a:endParaRPr lang="hu-HU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hu-HU" sz="2400" dirty="0" err="1"/>
              <a:t>integrated</a:t>
            </a:r>
            <a:r>
              <a:rPr lang="hu-HU" sz="2400" dirty="0"/>
              <a:t> test in mid-</a:t>
            </a:r>
            <a:r>
              <a:rPr lang="hu-HU" sz="2400" dirty="0" err="1"/>
              <a:t>June</a:t>
            </a:r>
            <a:r>
              <a:rPr lang="hu-HU" sz="2400" dirty="0"/>
              <a:t>(?)</a:t>
            </a:r>
          </a:p>
        </p:txBody>
      </p:sp>
    </p:spTree>
    <p:extLst>
      <p:ext uri="{BB962C8B-B14F-4D97-AF65-F5344CB8AC3E}">
        <p14:creationId xmlns:p14="http://schemas.microsoft.com/office/powerpoint/2010/main" val="3043525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90D42-1050-258C-935F-A4839C853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doboz 2">
            <a:extLst>
              <a:ext uri="{FF2B5EF4-FFF2-40B4-BE49-F238E27FC236}">
                <a16:creationId xmlns:a16="http://schemas.microsoft.com/office/drawing/2014/main" id="{CB87C3D8-1C28-C145-00A5-6EAC7283A4AD}"/>
              </a:ext>
            </a:extLst>
          </p:cNvPr>
          <p:cNvSpPr txBox="1"/>
          <p:nvPr/>
        </p:nvSpPr>
        <p:spPr>
          <a:xfrm>
            <a:off x="2678887" y="59955"/>
            <a:ext cx="81091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dirty="0" err="1">
                <a:solidFill>
                  <a:schemeClr val="bg1"/>
                </a:solidFill>
                <a:latin typeface="+mn-lt"/>
              </a:rPr>
              <a:t>Planned</a:t>
            </a:r>
            <a:r>
              <a:rPr lang="hu-HU" sz="2000" dirty="0">
                <a:solidFill>
                  <a:schemeClr val="bg1"/>
                </a:solidFill>
                <a:latin typeface="+mn-lt"/>
              </a:rPr>
              <a:t> </a:t>
            </a:r>
            <a:r>
              <a:rPr lang="hu-HU" sz="2000" dirty="0" err="1">
                <a:solidFill>
                  <a:schemeClr val="bg1"/>
                </a:solidFill>
                <a:latin typeface="+mn-lt"/>
              </a:rPr>
              <a:t>activities</a:t>
            </a:r>
            <a:r>
              <a:rPr lang="hu-HU" sz="2000" dirty="0">
                <a:solidFill>
                  <a:schemeClr val="bg1"/>
                </a:solidFill>
                <a:latin typeface="+mn-lt"/>
              </a:rPr>
              <a:t> </a:t>
            </a:r>
            <a:r>
              <a:rPr lang="hu-HU" sz="2000" dirty="0" err="1">
                <a:solidFill>
                  <a:schemeClr val="bg1"/>
                </a:solidFill>
                <a:latin typeface="+mn-lt"/>
              </a:rPr>
              <a:t>for</a:t>
            </a:r>
            <a:r>
              <a:rPr lang="hu-HU" sz="2000" dirty="0">
                <a:solidFill>
                  <a:schemeClr val="bg1"/>
                </a:solidFill>
                <a:latin typeface="+mn-lt"/>
              </a:rPr>
              <a:t> EDICAM in 2026</a:t>
            </a:r>
            <a:endParaRPr lang="en-GB" sz="2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Szövegdoboz 4">
            <a:extLst>
              <a:ext uri="{FF2B5EF4-FFF2-40B4-BE49-F238E27FC236}">
                <a16:creationId xmlns:a16="http://schemas.microsoft.com/office/drawing/2014/main" id="{5DCCEDE8-5BD4-5B70-7371-D155042FC978}"/>
              </a:ext>
            </a:extLst>
          </p:cNvPr>
          <p:cNvSpPr txBox="1"/>
          <p:nvPr/>
        </p:nvSpPr>
        <p:spPr>
          <a:xfrm>
            <a:off x="208051" y="806717"/>
            <a:ext cx="9231513" cy="52168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/>
              <a:t>Major </a:t>
            </a:r>
            <a:r>
              <a:rPr lang="hu-HU" sz="2400" dirty="0" err="1"/>
              <a:t>aim</a:t>
            </a:r>
            <a:r>
              <a:rPr lang="hu-HU" sz="2400" dirty="0"/>
              <a:t>: prepare </a:t>
            </a:r>
            <a:r>
              <a:rPr lang="hu-HU" sz="2400" dirty="0" err="1"/>
              <a:t>for</a:t>
            </a:r>
            <a:r>
              <a:rPr lang="hu-HU" sz="2400" dirty="0"/>
              <a:t> and </a:t>
            </a:r>
            <a:r>
              <a:rPr lang="hu-HU" sz="2400" dirty="0" err="1">
                <a:solidFill>
                  <a:srgbClr val="00B0F0"/>
                </a:solidFill>
              </a:rPr>
              <a:t>participate</a:t>
            </a:r>
            <a:r>
              <a:rPr lang="hu-HU" sz="2400" dirty="0">
                <a:solidFill>
                  <a:srgbClr val="00B0F0"/>
                </a:solidFill>
              </a:rPr>
              <a:t> in </a:t>
            </a:r>
            <a:r>
              <a:rPr lang="hu-HU" sz="2400" dirty="0"/>
              <a:t>OP2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/>
              <a:t>OP2 and </a:t>
            </a:r>
            <a:r>
              <a:rPr lang="hu-HU" sz="2400" dirty="0" err="1"/>
              <a:t>manning</a:t>
            </a:r>
            <a:endParaRPr lang="hu-HU" sz="2400" dirty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hu-HU" sz="2400" dirty="0"/>
              <a:t>in OP1: 3 </a:t>
            </a:r>
            <a:r>
              <a:rPr lang="hu-HU" sz="2400" dirty="0" err="1"/>
              <a:t>persons</a:t>
            </a:r>
            <a:r>
              <a:rPr lang="hu-HU" sz="2400" dirty="0"/>
              <a:t> </a:t>
            </a:r>
            <a:r>
              <a:rPr lang="hu-HU" sz="2400" dirty="0" err="1"/>
              <a:t>on</a:t>
            </a:r>
            <a:r>
              <a:rPr lang="hu-HU" sz="2400" dirty="0"/>
              <a:t>-site </a:t>
            </a:r>
            <a:r>
              <a:rPr lang="hu-HU" sz="2400" dirty="0" err="1"/>
              <a:t>always</a:t>
            </a:r>
            <a:endParaRPr lang="hu-HU" sz="24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dirty="0" err="1"/>
              <a:t>but</a:t>
            </a:r>
            <a:r>
              <a:rPr lang="hu-HU" sz="2400" dirty="0"/>
              <a:t> OP2 is </a:t>
            </a:r>
            <a:r>
              <a:rPr lang="hu-HU" sz="2400" dirty="0" err="1"/>
              <a:t>very</a:t>
            </a:r>
            <a:r>
              <a:rPr lang="hu-HU" sz="2400" dirty="0"/>
              <a:t> </a:t>
            </a:r>
            <a:r>
              <a:rPr lang="hu-HU" sz="2400" dirty="0" err="1"/>
              <a:t>long</a:t>
            </a:r>
            <a:r>
              <a:rPr lang="hu-HU" sz="2400" dirty="0"/>
              <a:t>  </a:t>
            </a:r>
            <a:r>
              <a:rPr lang="hu-HU" sz="2400" dirty="0">
                <a:sym typeface="Symbol" panose="05050102010706020507" pitchFamily="18" charset="2"/>
              </a:rPr>
              <a:t>  limited </a:t>
            </a:r>
            <a:r>
              <a:rPr lang="hu-HU" sz="2400" dirty="0" err="1">
                <a:sym typeface="Symbol" panose="05050102010706020507" pitchFamily="18" charset="2"/>
              </a:rPr>
              <a:t>travel</a:t>
            </a:r>
            <a:r>
              <a:rPr lang="hu-HU" sz="2400" dirty="0">
                <a:sym typeface="Symbol" panose="05050102010706020507" pitchFamily="18" charset="2"/>
              </a:rPr>
              <a:t> </a:t>
            </a:r>
            <a:r>
              <a:rPr lang="hu-HU" sz="2400" dirty="0" err="1">
                <a:sym typeface="Symbol" panose="05050102010706020507" pitchFamily="18" charset="2"/>
              </a:rPr>
              <a:t>budget</a:t>
            </a:r>
            <a:endParaRPr lang="hu-HU" sz="2400" dirty="0">
              <a:sym typeface="Symbol" panose="05050102010706020507" pitchFamily="18" charset="2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dirty="0" err="1">
                <a:sym typeface="Symbol" panose="05050102010706020507" pitchFamily="18" charset="2"/>
              </a:rPr>
              <a:t>maybe</a:t>
            </a:r>
            <a:r>
              <a:rPr lang="hu-HU" sz="2400" dirty="0">
                <a:sym typeface="Symbol" panose="05050102010706020507" pitchFamily="18" charset="2"/>
              </a:rPr>
              <a:t> </a:t>
            </a:r>
            <a:r>
              <a:rPr lang="hu-HU" sz="2400" dirty="0" err="1">
                <a:sym typeface="Symbol" panose="05050102010706020507" pitchFamily="18" charset="2"/>
              </a:rPr>
              <a:t>only</a:t>
            </a:r>
            <a:r>
              <a:rPr lang="hu-HU" sz="2400" dirty="0">
                <a:sym typeface="Symbol" panose="05050102010706020507" pitchFamily="18" charset="2"/>
              </a:rPr>
              <a:t> 2 (</a:t>
            </a:r>
            <a:r>
              <a:rPr lang="hu-HU" sz="2400" dirty="0" err="1">
                <a:sym typeface="Symbol" panose="05050102010706020507" pitchFamily="18" charset="2"/>
              </a:rPr>
              <a:t>or</a:t>
            </a:r>
            <a:r>
              <a:rPr lang="hu-HU" sz="2400" dirty="0">
                <a:sym typeface="Symbol" panose="05050102010706020507" pitchFamily="18" charset="2"/>
              </a:rPr>
              <a:t> </a:t>
            </a:r>
            <a:r>
              <a:rPr lang="hu-HU" sz="2400" dirty="0" err="1">
                <a:sym typeface="Symbol" panose="05050102010706020507" pitchFamily="18" charset="2"/>
              </a:rPr>
              <a:t>even</a:t>
            </a:r>
            <a:r>
              <a:rPr lang="hu-HU" sz="2400" dirty="0">
                <a:sym typeface="Symbol" panose="05050102010706020507" pitchFamily="18" charset="2"/>
              </a:rPr>
              <a:t> 1) </a:t>
            </a:r>
            <a:r>
              <a:rPr lang="hu-HU" sz="2400" dirty="0" err="1">
                <a:sym typeface="Symbol" panose="05050102010706020507" pitchFamily="18" charset="2"/>
              </a:rPr>
              <a:t>person</a:t>
            </a:r>
            <a:r>
              <a:rPr lang="hu-HU" sz="2400" dirty="0">
                <a:sym typeface="Symbol" panose="05050102010706020507" pitchFamily="18" charset="2"/>
              </a:rPr>
              <a:t> </a:t>
            </a:r>
            <a:r>
              <a:rPr lang="hu-HU" sz="2400" dirty="0" err="1">
                <a:sym typeface="Symbol" panose="05050102010706020507" pitchFamily="18" charset="2"/>
              </a:rPr>
              <a:t>on</a:t>
            </a:r>
            <a:r>
              <a:rPr lang="hu-HU" sz="2400" dirty="0">
                <a:sym typeface="Symbol" panose="05050102010706020507" pitchFamily="18" charset="2"/>
              </a:rPr>
              <a:t>-site </a:t>
            </a:r>
            <a:r>
              <a:rPr lang="hu-HU" sz="2400" dirty="0" err="1">
                <a:sym typeface="Symbol" panose="05050102010706020507" pitchFamily="18" charset="2"/>
              </a:rPr>
              <a:t>at</a:t>
            </a:r>
            <a:r>
              <a:rPr lang="hu-HU" sz="2400" dirty="0">
                <a:sym typeface="Symbol" panose="05050102010706020507" pitchFamily="18" charset="2"/>
              </a:rPr>
              <a:t> a </a:t>
            </a:r>
            <a:r>
              <a:rPr lang="hu-HU" sz="2400" dirty="0" err="1">
                <a:sym typeface="Symbol" panose="05050102010706020507" pitchFamily="18" charset="2"/>
              </a:rPr>
              <a:t>time</a:t>
            </a:r>
            <a:endParaRPr lang="hu-HU" sz="2400" dirty="0">
              <a:sym typeface="Symbol" panose="05050102010706020507" pitchFamily="18" charset="2"/>
            </a:endParaRP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dirty="0" err="1">
                <a:sym typeface="Symbol" panose="05050102010706020507" pitchFamily="18" charset="2"/>
              </a:rPr>
              <a:t>unmanned</a:t>
            </a:r>
            <a:r>
              <a:rPr lang="hu-HU" sz="2400" dirty="0">
                <a:sym typeface="Symbol" panose="05050102010706020507" pitchFamily="18" charset="2"/>
              </a:rPr>
              <a:t> </a:t>
            </a:r>
            <a:r>
              <a:rPr lang="hu-HU" sz="2400" dirty="0" err="1">
                <a:sym typeface="Symbol" panose="05050102010706020507" pitchFamily="18" charset="2"/>
              </a:rPr>
              <a:t>periods</a:t>
            </a:r>
            <a:r>
              <a:rPr lang="hu-HU" sz="2400" dirty="0">
                <a:sym typeface="Symbol" panose="05050102010706020507" pitchFamily="18" charset="2"/>
              </a:rPr>
              <a:t>?</a:t>
            </a:r>
            <a:endParaRPr lang="hu-HU" sz="2400" dirty="0"/>
          </a:p>
          <a:p>
            <a:pPr marL="800100" lvl="1" indent="-3429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hu-HU" sz="2400" dirty="0" err="1"/>
              <a:t>remote</a:t>
            </a:r>
            <a:r>
              <a:rPr lang="hu-HU" sz="2400" dirty="0"/>
              <a:t> </a:t>
            </a:r>
            <a:r>
              <a:rPr lang="hu-HU" sz="2400" dirty="0" err="1"/>
              <a:t>control</a:t>
            </a:r>
            <a:endParaRPr lang="hu-HU" sz="2400" dirty="0"/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dirty="0" err="1"/>
              <a:t>could</a:t>
            </a:r>
            <a:r>
              <a:rPr lang="hu-HU" sz="2400" dirty="0"/>
              <a:t> be </a:t>
            </a:r>
            <a:r>
              <a:rPr lang="hu-HU" sz="2400" dirty="0" err="1"/>
              <a:t>even</a:t>
            </a:r>
            <a:r>
              <a:rPr lang="hu-HU" sz="2400" dirty="0"/>
              <a:t> more </a:t>
            </a:r>
            <a:r>
              <a:rPr lang="hu-HU" sz="2400" dirty="0" err="1"/>
              <a:t>important</a:t>
            </a:r>
            <a:r>
              <a:rPr lang="hu-HU" sz="2400" dirty="0"/>
              <a:t> </a:t>
            </a:r>
            <a:r>
              <a:rPr lang="hu-HU" sz="2400" dirty="0" err="1"/>
              <a:t>than</a:t>
            </a:r>
            <a:r>
              <a:rPr lang="hu-HU" sz="2400" dirty="0"/>
              <a:t> in OP1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hu-HU" sz="2400" dirty="0" err="1"/>
              <a:t>there</a:t>
            </a:r>
            <a:r>
              <a:rPr lang="hu-HU" sz="2400" dirty="0"/>
              <a:t> is </a:t>
            </a:r>
            <a:r>
              <a:rPr lang="hu-HU" sz="2400" dirty="0" err="1"/>
              <a:t>some</a:t>
            </a:r>
            <a:r>
              <a:rPr lang="hu-HU" sz="2400" dirty="0"/>
              <a:t> </a:t>
            </a:r>
            <a:r>
              <a:rPr lang="hu-HU" sz="2400" dirty="0" err="1"/>
              <a:t>development</a:t>
            </a:r>
            <a:r>
              <a:rPr lang="hu-HU" sz="2400" dirty="0"/>
              <a:t> </a:t>
            </a:r>
            <a:r>
              <a:rPr lang="hu-HU" sz="2400" dirty="0" err="1"/>
              <a:t>ongoing</a:t>
            </a:r>
            <a:r>
              <a:rPr lang="hu-HU" sz="2400" dirty="0"/>
              <a:t> </a:t>
            </a:r>
            <a:r>
              <a:rPr lang="hu-HU" sz="2400" dirty="0" err="1"/>
              <a:t>at</a:t>
            </a:r>
            <a:r>
              <a:rPr lang="hu-HU" sz="2400" dirty="0"/>
              <a:t> QST (CLIQ / CLIM..?)</a:t>
            </a:r>
          </a:p>
          <a:p>
            <a:pPr>
              <a:spcBef>
                <a:spcPts val="1200"/>
              </a:spcBef>
            </a:pPr>
            <a:endParaRPr lang="hu-HU" sz="2400" dirty="0"/>
          </a:p>
          <a:p>
            <a:pPr>
              <a:spcBef>
                <a:spcPts val="1200"/>
              </a:spcBef>
            </a:pPr>
            <a:r>
              <a:rPr lang="hu-HU" sz="2400" dirty="0" err="1"/>
              <a:t>Publication</a:t>
            </a:r>
            <a:r>
              <a:rPr lang="hu-HU" sz="2400" dirty="0"/>
              <a:t> </a:t>
            </a:r>
            <a:r>
              <a:rPr lang="hu-HU" sz="2400" dirty="0" err="1"/>
              <a:t>plan</a:t>
            </a:r>
            <a:endParaRPr lang="hu-HU" sz="2400" dirty="0"/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hu-HU" sz="2400" dirty="0"/>
              <a:t>T. Szepesi: RE </a:t>
            </a:r>
            <a:r>
              <a:rPr lang="hu-HU" sz="2400" dirty="0" err="1"/>
              <a:t>activity</a:t>
            </a:r>
            <a:r>
              <a:rPr lang="hu-HU" sz="2400" dirty="0"/>
              <a:t> in EDICAM </a:t>
            </a:r>
            <a:r>
              <a:rPr lang="hu-HU" sz="2400" dirty="0" err="1"/>
              <a:t>images</a:t>
            </a:r>
            <a:r>
              <a:rPr lang="hu-HU" sz="2400" dirty="0"/>
              <a:t> + </a:t>
            </a:r>
            <a:r>
              <a:rPr lang="hu-HU" sz="2400" dirty="0" err="1"/>
              <a:t>simulations</a:t>
            </a:r>
            <a:r>
              <a:rPr lang="hu-HU" sz="2400" dirty="0"/>
              <a:t> </a:t>
            </a:r>
            <a:r>
              <a:rPr lang="hu-HU" sz="2400" dirty="0">
                <a:sym typeface="Wingdings" panose="05000000000000000000" pitchFamily="2" charset="2"/>
              </a:rPr>
              <a:t> NF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1467643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843B81-792A-46AD-82EE-D17754240462}" vid="{0287F088-6E5E-4A04-8C4E-5F68CA9EB0BF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66b29e-a045-4d0d-ba42-8468eda22558">
      <Terms xmlns="http://schemas.microsoft.com/office/infopath/2007/PartnerControls"/>
    </lcf76f155ced4ddcb4097134ff3c332f>
    <TaxCatchAll xmlns="45efeced-5d3f-47f2-abdc-8aa444217caa" xsi:nil="true"/>
    <_Version xmlns="http://schemas.microsoft.com/sharepoint/v3/fields" xsi:nil="true"/>
    <_Flow_SignoffStatus xmlns="1266b29e-a045-4d0d-ba42-8468eda22558" xsi:nil="true"/>
    <SharedWithUsers xmlns="45efeced-5d3f-47f2-abdc-8aa444217caa">
      <UserInfo>
        <DisplayName/>
        <AccountId xsi:nil="true"/>
        <AccountType/>
      </UserInfo>
    </SharedWithUsers>
    <MediaLengthInSeconds xmlns="1266b29e-a045-4d0d-ba42-8468eda2255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6A5200647F466340B38792547CB20F3E" ma:contentTypeVersion="19" ma:contentTypeDescription="Új dokumentum létrehozása." ma:contentTypeScope="" ma:versionID="04e8e4fe48fb6b2b208064407e018a90">
  <xsd:schema xmlns:xsd="http://www.w3.org/2001/XMLSchema" xmlns:xs="http://www.w3.org/2001/XMLSchema" xmlns:p="http://schemas.microsoft.com/office/2006/metadata/properties" xmlns:ns2="1266b29e-a045-4d0d-ba42-8468eda22558" xmlns:ns3="45efeced-5d3f-47f2-abdc-8aa444217caa" xmlns:ns4="http://schemas.microsoft.com/sharepoint/v3/fields" targetNamespace="http://schemas.microsoft.com/office/2006/metadata/properties" ma:root="true" ma:fieldsID="70cfd720f247a9a0b1c8d23193bea2e5" ns2:_="" ns3:_="" ns4:_="">
    <xsd:import namespace="1266b29e-a045-4d0d-ba42-8468eda22558"/>
    <xsd:import namespace="45efeced-5d3f-47f2-abdc-8aa444217caa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4:_Vers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66b29e-a045-4d0d-ba42-8468eda225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Flow_SignoffStatus" ma:index="12" nillable="true" ma:displayName="Láttamozási állapot" ma:internalName="L_x00e1_ttamoz_x00e1_si_x0020__x00e1_llapot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Képcímkék" ma:readOnly="false" ma:fieldId="{5cf76f15-5ced-4ddc-b409-7134ff3c332f}" ma:taxonomyMulti="true" ma:sspId="3c03a497-e7b3-4063-817b-d67fc7b905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efeced-5d3f-47f2-abdc-8aa444217c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341f96af-3756-4698-8978-e11afb2a1b43}" ma:internalName="TaxCatchAll" ma:showField="CatchAllData" ma:web="45efeced-5d3f-47f2-abdc-8aa444217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Version" ma:index="22" nillable="true" ma:displayName="Verziószám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88B1E1-6171-40A2-8078-526B6ED50D7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a248daa9-fd56-449d-8d47-6229dd8a7ee0"/>
    <ds:schemaRef ds:uri="c64f131e-929c-43a4-ad69-6fcea5eea6b5"/>
    <ds:schemaRef ds:uri="http://purl.org/dc/terms/"/>
    <ds:schemaRef ds:uri="1266b29e-a045-4d0d-ba42-8468eda22558"/>
    <ds:schemaRef ds:uri="45efeced-5d3f-47f2-abdc-8aa444217caa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AC3A2C5A-B9A1-4C0D-8DCC-FF101ECD3C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284B84-D958-4A5A-A3B3-59E5E79C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66b29e-a045-4d0d-ba42-8468eda22558"/>
    <ds:schemaRef ds:uri="45efeced-5d3f-47f2-abdc-8aa444217caa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</TotalTime>
  <Words>193</Words>
  <Application>Microsoft Office PowerPoint</Application>
  <PresentationFormat>Szélesvásznú</PresentationFormat>
  <Paragraphs>28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Symbol</vt:lpstr>
      <vt:lpstr>Wingdings</vt:lpstr>
      <vt:lpstr>Office Theme</vt:lpstr>
      <vt:lpstr>Planned activities EDICAM 2026  Tamás Szepesi and the EDICAM Team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Tomzi</dc:creator>
  <cp:lastModifiedBy>Szepesi Tamás</cp:lastModifiedBy>
  <cp:revision>27</cp:revision>
  <dcterms:created xsi:type="dcterms:W3CDTF">2016-11-26T14:36:45Z</dcterms:created>
  <dcterms:modified xsi:type="dcterms:W3CDTF">2026-04-30T08:32:08Z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0x0101006A5200647F466340B38792547CB20F3E</vt:lpwstr>
  </property>
  <property fmtid="{D5CDD505-2E9C-101B-9397-08002B2CF9AE}" pid="3" name="MediaServiceImageTags">
    <vt:lpwstr/>
  </property>
  <property fmtid="{D5CDD505-2E9C-101B-9397-08002B2CF9AE}" pid="4" name="Order">
    <vt:r8>517800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