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658" r:id="rId3"/>
  </p:sldIdLst>
  <p:sldSz cx="12192000" cy="6858000"/>
  <p:notesSz cx="6742113" cy="9872663"/>
  <p:defaultTextStyle>
    <a:defPPr>
      <a:defRPr lang="en-US"/>
    </a:defPPr>
    <a:lvl1pPr marL="0" algn="l" defTabSz="638617">
      <a:defRPr sz="25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>
      <a:defRPr sz="25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>
      <a:defRPr sz="25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>
      <a:defRPr sz="25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>
      <a:defRPr sz="25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>
      <a:defRPr sz="25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>
      <a:defRPr sz="25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>
      <a:defRPr sz="25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>
      <a:defRPr sz="25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83">
          <p15:clr>
            <a:srgbClr val="A4A3A4"/>
          </p15:clr>
        </p15:guide>
        <p15:guide id="4" pos="309">
          <p15:clr>
            <a:srgbClr val="A4A3A4"/>
          </p15:clr>
        </p15:guide>
        <p15:guide id="5" orient="horz" pos="2074">
          <p15:clr>
            <a:srgbClr val="A4A3A4"/>
          </p15:clr>
        </p15:guide>
        <p15:guide id="6" pos="5535">
          <p15:clr>
            <a:srgbClr val="A4A3A4"/>
          </p15:clr>
        </p15:guide>
        <p15:guide id="7" pos="5443">
          <p15:clr>
            <a:srgbClr val="A4A3A4"/>
          </p15:clr>
        </p15:guide>
        <p15:guide id="8" orient="horz" pos="2160">
          <p15:clr>
            <a:srgbClr val="A4A3A4"/>
          </p15:clr>
        </p15:guide>
        <p15:guide id="9" orient="horz" pos="4111">
          <p15:clr>
            <a:srgbClr val="A4A3A4"/>
          </p15:clr>
        </p15:guide>
        <p15:guide id="10" orient="horz" pos="2765">
          <p15:clr>
            <a:srgbClr val="A4A3A4"/>
          </p15:clr>
        </p15:guide>
        <p15:guide id="11" pos="3840">
          <p15:clr>
            <a:srgbClr val="A4A3A4"/>
          </p15:clr>
        </p15:guide>
        <p15:guide id="12" pos="412">
          <p15:clr>
            <a:srgbClr val="A4A3A4"/>
          </p15:clr>
        </p15:guide>
        <p15:guide id="13" pos="7380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306" y="96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7313130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21581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93335219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18971" y="0"/>
            <a:ext cx="2921581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pPr>
              <a:defRPr/>
            </a:pPr>
            <a:fld id="{F0389419-4E28-4B58-9AA2-383238311FDA}" type="datetimeFigureOut">
              <a:rPr lang="fr-FR"/>
              <a:t>30/04/2026</a:t>
            </a:fld>
            <a:endParaRPr lang="fr-FR"/>
          </a:p>
        </p:txBody>
      </p:sp>
      <p:sp>
        <p:nvSpPr>
          <p:cNvPr id="1583644928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6400" y="1233488"/>
            <a:ext cx="5929313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3" rIns="92246" bIns="46123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1137470189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74212" y="4751223"/>
            <a:ext cx="5393690" cy="3887360"/>
          </a:xfrm>
          <a:prstGeom prst="rect">
            <a:avLst/>
          </a:prstGeom>
        </p:spPr>
        <p:txBody>
          <a:bodyPr vert="horz" lIns="92246" tIns="46123" rIns="92246" bIns="46123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4228658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1" y="9377321"/>
            <a:ext cx="2921581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7644970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18971" y="9377321"/>
            <a:ext cx="2921581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pPr>
              <a:defRPr/>
            </a:pPr>
            <a:fld id="{39DC57ED-270C-43E3-91AA-48F4CC193819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77234">
      <a:defRPr sz="17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>
      <a:defRPr sz="17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>
      <a:defRPr sz="17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>
      <a:defRPr sz="17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>
      <a:defRPr sz="17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>
      <a:defRPr sz="17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>
      <a:defRPr sz="17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>
      <a:defRPr sz="17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>
      <a:defRPr sz="17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867863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7164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746069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3E8B28-1E0D-68AD-A214-29B666F39EA8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38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16866" name="Rectangle 5"/>
          <p:cNvSpPr/>
          <p:nvPr/>
        </p:nvSpPr>
        <p:spPr bwMode="auto"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1884788267" name="Titre 1"/>
          <p:cNvSpPr>
            <a:spLocks noGrp="1"/>
          </p:cNvSpPr>
          <p:nvPr>
            <p:ph type="ctrTitle"/>
          </p:nvPr>
        </p:nvSpPr>
        <p:spPr bwMode="auto"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14336754" name="Sous-titre 2"/>
          <p:cNvSpPr>
            <a:spLocks noGrp="1"/>
          </p:cNvSpPr>
          <p:nvPr>
            <p:ph type="subTitle" idx="1"/>
          </p:nvPr>
        </p:nvSpPr>
        <p:spPr bwMode="auto"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/>
          </a:p>
        </p:txBody>
      </p:sp>
      <p:sp>
        <p:nvSpPr>
          <p:cNvPr id="117460959" name="ZoneTexte 9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  <a:endParaRPr/>
          </a:p>
        </p:txBody>
      </p:sp>
      <p:pic>
        <p:nvPicPr>
          <p:cNvPr id="221045810" name="PATTERN CARRE DECAL"/>
          <p:cNvPicPr>
            <a:picLocks noChangeAspect="1"/>
          </p:cNvPicPr>
          <p:nvPr/>
        </p:nvPicPr>
        <p:blipFill rotWithShape="1">
          <a:blip r:embed="rId2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1933911443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  <p:pic>
        <p:nvPicPr>
          <p:cNvPr id="997353480" name="Logo CEA liten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734563" y="728663"/>
            <a:ext cx="4048148" cy="1804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23648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4646015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49506021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58888599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2120831" name="ZoneTexte 6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  <a:endParaRPr/>
          </a:p>
        </p:txBody>
      </p:sp>
      <p:pic>
        <p:nvPicPr>
          <p:cNvPr id="773139393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93691993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2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0359811" name="Espace réservé du contenu 2"/>
          <p:cNvSpPr>
            <a:spLocks noGrp="1"/>
          </p:cNvSpPr>
          <p:nvPr>
            <p:ph idx="1"/>
          </p:nvPr>
        </p:nvSpPr>
        <p:spPr bwMode="auto"/>
        <p:txBody>
          <a:bodyPr numCol="2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761688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45501646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12628008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44660908" name="ZoneTexte 6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  <a:endParaRPr/>
          </a:p>
        </p:txBody>
      </p:sp>
      <p:pic>
        <p:nvPicPr>
          <p:cNvPr id="930359044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74860362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060603" name="ZoneTexte 7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  <a:endParaRPr/>
          </a:p>
        </p:txBody>
      </p:sp>
      <p:sp>
        <p:nvSpPr>
          <p:cNvPr id="132563167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7153529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58002324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257804933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1124093226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9304270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23846663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78594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0171975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731838" y="2298700"/>
            <a:ext cx="5220000" cy="38909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0640963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98457855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240163" y="2298700"/>
            <a:ext cx="5220000" cy="38909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4509375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63466361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176348193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77485300" name="ZoneTexte 9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  <a:endParaRPr/>
          </a:p>
        </p:txBody>
      </p:sp>
      <p:pic>
        <p:nvPicPr>
          <p:cNvPr id="468235067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839871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9602907" name="Rectangle 4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164478554" name="ZoneTexte 7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  <a:endParaRPr/>
          </a:p>
        </p:txBody>
      </p:sp>
      <p:sp>
        <p:nvSpPr>
          <p:cNvPr id="116011570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54990203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47389357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575154829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936374047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63778480" name="Logo CEA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47903059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 rou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7335059" name="Rectangle 4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94349187" name="ZoneTexte 7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  <a:endParaRPr/>
          </a:p>
        </p:txBody>
      </p:sp>
      <p:sp>
        <p:nvSpPr>
          <p:cNvPr id="343361371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307202592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65803602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61907521" name="Group 12"/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07899902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82984886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68947404" name="Titre 1"/>
          <p:cNvSpPr>
            <a:spLocks noGrp="1"/>
          </p:cNvSpPr>
          <p:nvPr>
            <p:ph type="title"/>
          </p:nvPr>
        </p:nvSpPr>
        <p:spPr bwMode="auto">
          <a:xfrm>
            <a:off x="731838" y="314036"/>
            <a:ext cx="10728325" cy="871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+ visu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967571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93772652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111573989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40486081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1255355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 extrusionOk="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209886607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31838" y="1381125"/>
            <a:ext cx="6118657" cy="453231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03104097" name="Titre 10"/>
          <p:cNvSpPr>
            <a:spLocks noGrp="1"/>
          </p:cNvSpPr>
          <p:nvPr>
            <p:ph type="title"/>
          </p:nvPr>
        </p:nvSpPr>
        <p:spPr bwMode="auto">
          <a:xfrm>
            <a:off x="731840" y="314036"/>
            <a:ext cx="6118656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26883021" name="Groupe 19"/>
          <p:cNvGrpSpPr/>
          <p:nvPr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2" name="Logo CEA"/>
            <p:cNvPicPr>
              <a:picLocks noChangeAspect="1"/>
            </p:cNvPicPr>
            <p:nvPr/>
          </p:nvPicPr>
          <p:blipFill rotWithShape="1"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23912538" name="Espace réservé pour une image  12"/>
          <p:cNvSpPr>
            <a:spLocks noGrp="1"/>
          </p:cNvSpPr>
          <p:nvPr>
            <p:ph type="pic" sz="quarter" idx="13" hasCustomPrompt="1"/>
          </p:nvPr>
        </p:nvSpPr>
        <p:spPr bwMode="auto"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 extrusionOk="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612280549" name="Rectangle 7"/>
          <p:cNvSpPr/>
          <p:nvPr/>
        </p:nvSpPr>
        <p:spPr bwMode="auto"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174857809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54657062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07707244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229229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480916" y="1381125"/>
            <a:ext cx="5979247" cy="453231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51244938" name="Titre 10"/>
          <p:cNvSpPr>
            <a:spLocks noGrp="1"/>
          </p:cNvSpPr>
          <p:nvPr>
            <p:ph type="title"/>
          </p:nvPr>
        </p:nvSpPr>
        <p:spPr bwMode="auto">
          <a:xfrm>
            <a:off x="5483721" y="314036"/>
            <a:ext cx="5976441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9957226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haut 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8919213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 extrusionOk="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41972713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72693768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197029452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16641866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122811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31838" y="3381829"/>
            <a:ext cx="10836275" cy="2531609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31979858" name="ZoneTexte 20"/>
          <p:cNvSpPr txBox="1"/>
          <p:nvPr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5596368" name="Titre 1"/>
          <p:cNvSpPr>
            <a:spLocks noGrp="1"/>
          </p:cNvSpPr>
          <p:nvPr>
            <p:ph type="title"/>
          </p:nvPr>
        </p:nvSpPr>
        <p:spPr bwMode="auto"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 Bas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093480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25491501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137001174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20620278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007782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15646" y="1381125"/>
            <a:ext cx="10744517" cy="2073275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41890201" name="ZoneTexte 28"/>
          <p:cNvSpPr txBox="1"/>
          <p:nvPr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</p:txBody>
      </p:sp>
      <p:sp>
        <p:nvSpPr>
          <p:cNvPr id="1487104736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 extrusionOk="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7182242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8859270" name="Titre 1"/>
          <p:cNvSpPr>
            <a:spLocks noGrp="1"/>
          </p:cNvSpPr>
          <p:nvPr>
            <p:ph type="ctrTitle"/>
          </p:nvPr>
        </p:nvSpPr>
        <p:spPr bwMode="auto"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71139696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/>
          </a:p>
        </p:txBody>
      </p:sp>
      <p:sp>
        <p:nvSpPr>
          <p:cNvPr id="1473966573" name="ZoneTexte 9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  <a:endParaRPr/>
          </a:p>
        </p:txBody>
      </p:sp>
      <p:sp>
        <p:nvSpPr>
          <p:cNvPr id="1626918388" name="Rectangle 21"/>
          <p:cNvSpPr>
            <a:spLocks noChangeArrowheads="1"/>
          </p:cNvSpPr>
          <p:nvPr/>
        </p:nvSpPr>
        <p:spPr bwMode="auto">
          <a:xfrm>
            <a:off x="7110585" y="-1587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2072849716" name="Espace réservé pour une image  6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 extrusionOk="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153822162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  <p:pic>
        <p:nvPicPr>
          <p:cNvPr id="242793159" name="Logo CEA liten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734563" y="728663"/>
            <a:ext cx="4048148" cy="1804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9163901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0982737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73897821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88560196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2328070" name="ZoneTexte 6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  <a:endParaRPr/>
          </a:p>
        </p:txBody>
      </p:sp>
      <p:pic>
        <p:nvPicPr>
          <p:cNvPr id="1127311427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55062539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4763781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481861371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36572711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41270765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  <a:endParaRPr/>
          </a:p>
        </p:txBody>
      </p:sp>
      <p:pic>
        <p:nvPicPr>
          <p:cNvPr id="1766003104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5079426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546233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19467493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48826413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4932866" name="ZoneTexte 4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  <a:endParaRPr/>
          </a:p>
        </p:txBody>
      </p:sp>
      <p:pic>
        <p:nvPicPr>
          <p:cNvPr id="1753444404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vena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6511199" name="Rectangle 34"/>
          <p:cNvSpPr/>
          <p:nvPr/>
        </p:nvSpPr>
        <p:spPr bwMode="auto"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1947650280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  <a:endParaRPr/>
          </a:p>
        </p:txBody>
      </p:sp>
      <p:sp>
        <p:nvSpPr>
          <p:cNvPr id="2058374792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9875538" y="6343650"/>
            <a:ext cx="1016000" cy="365125"/>
          </a:xfrm>
        </p:spPr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60076568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58649282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66472450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1273127345" name="Espace réservé du texte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1669158839" name="Espace réservé du texte 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1792642786" name="Espace réservé du texte 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1503677258" name="図プレースホルダー 9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1802559989" name="図プレースホルダー 9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194145851" name="図プレースホルダー 9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1617070391" name="図プレースホルダー 9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2136530309" name="ZoneTexte 35"/>
          <p:cNvSpPr txBox="1"/>
          <p:nvPr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  <a:endParaRPr/>
          </a:p>
        </p:txBody>
      </p:sp>
      <p:pic>
        <p:nvPicPr>
          <p:cNvPr id="947394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9469429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venant / CV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7076050" name="Rectangle 15"/>
          <p:cNvSpPr/>
          <p:nvPr/>
        </p:nvSpPr>
        <p:spPr bwMode="auto"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1694167486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  <a:endParaRPr/>
          </a:p>
        </p:txBody>
      </p:sp>
      <p:sp>
        <p:nvSpPr>
          <p:cNvPr id="1020091859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9875538" y="6343650"/>
            <a:ext cx="1016000" cy="365125"/>
          </a:xfrm>
        </p:spPr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5929595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58906881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74323348" name="ZoneTexte 35"/>
          <p:cNvSpPr txBox="1"/>
          <p:nvPr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  <a:endParaRPr/>
          </a:p>
        </p:txBody>
      </p:sp>
      <p:sp>
        <p:nvSpPr>
          <p:cNvPr id="71261691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Fonction/titre</a:t>
            </a:r>
            <a:endParaRPr/>
          </a:p>
        </p:txBody>
      </p:sp>
      <p:sp>
        <p:nvSpPr>
          <p:cNvPr id="516926295" name="Espace réservé du texte 20"/>
          <p:cNvSpPr>
            <a:spLocks noGrp="1"/>
          </p:cNvSpPr>
          <p:nvPr>
            <p:ph type="body" sz="quarter" idx="14"/>
          </p:nvPr>
        </p:nvSpPr>
        <p:spPr bwMode="auto">
          <a:xfrm>
            <a:off x="3467100" y="2413000"/>
            <a:ext cx="7993063" cy="35004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1458258" name="図プレースホルダー 9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pic>
        <p:nvPicPr>
          <p:cNvPr id="1827398540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80070461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534086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133315555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22852177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84599272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		Task Force M1</a:t>
            </a:r>
            <a:endParaRPr/>
          </a:p>
        </p:txBody>
      </p:sp>
      <p:sp>
        <p:nvSpPr>
          <p:cNvPr id="133616783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35920227" name="Group 12"/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55919321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9113334" name="ZoneTexte 12"/>
          <p:cNvSpPr txBox="1"/>
          <p:nvPr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635945001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542458002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50271699" name="Image 23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 Bleu foncé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8614890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104589041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12619250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1420805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94420983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2025599" name="ZoneTexte 12"/>
          <p:cNvSpPr txBox="1"/>
          <p:nvPr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1857476347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92814472" name="Image 13"/>
          <p:cNvPicPr>
            <a:picLocks noChangeAspect="1"/>
          </p:cNvPicPr>
          <p:nvPr/>
        </p:nvPicPr>
        <p:blipFill rotWithShape="1"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344608394" name="Logo CEA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385865790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516196349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 cl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1584062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5572867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66009625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4252638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999684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  <a:endParaRPr/>
          </a:p>
        </p:txBody>
      </p:sp>
      <p:sp>
        <p:nvSpPr>
          <p:cNvPr id="1969247044" name="ZoneTexte 12"/>
          <p:cNvSpPr txBox="1"/>
          <p:nvPr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tx2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953951647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97067051" name="PATTERN CARRE DECAL"/>
          <p:cNvPicPr>
            <a:picLocks noChangeAspect="1"/>
          </p:cNvPicPr>
          <p:nvPr/>
        </p:nvPicPr>
        <p:blipFill rotWithShape="1">
          <a:blip r:embed="rId2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459767008" name="Logo CEA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1034084428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112510803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6325741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123782263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52283936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05104923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52969237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3448506" name="ZoneTexte 12"/>
          <p:cNvSpPr txBox="1"/>
          <p:nvPr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78367676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68852400" name="Image 13"/>
          <p:cNvPicPr>
            <a:picLocks noChangeAspect="1"/>
          </p:cNvPicPr>
          <p:nvPr/>
        </p:nvPicPr>
        <p:blipFill rotWithShape="1"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916661157" name="Logo CEA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143911776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1293388610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cita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28759853" name="Groupe 18"/>
          <p:cNvGrpSpPr/>
          <p:nvPr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1" name="Logo CEA"/>
            <p:cNvPicPr>
              <a:picLocks noChangeAspect="1"/>
            </p:cNvPicPr>
            <p:nvPr/>
          </p:nvPicPr>
          <p:blipFill rotWithShape="1"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473831771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791486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133615613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49322790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6223324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55432622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1058950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842252484" name="ZoneTexte 14"/>
          <p:cNvSpPr txBox="1"/>
          <p:nvPr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re CEA li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5184858" name="Titre 1"/>
          <p:cNvSpPr>
            <a:spLocks noGrp="1"/>
          </p:cNvSpPr>
          <p:nvPr>
            <p:ph type="ctrTitle"/>
          </p:nvPr>
        </p:nvSpPr>
        <p:spPr bwMode="auto"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71284762" name="Sous-titre 2"/>
          <p:cNvSpPr>
            <a:spLocks noGrp="1"/>
          </p:cNvSpPr>
          <p:nvPr>
            <p:ph type="subTitle" idx="1"/>
          </p:nvPr>
        </p:nvSpPr>
        <p:spPr bwMode="auto"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/>
          </a:p>
        </p:txBody>
      </p:sp>
      <p:sp>
        <p:nvSpPr>
          <p:cNvPr id="1896871086" name="ZoneTexte 3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CEA liten</a:t>
            </a:r>
            <a:endParaRPr/>
          </a:p>
        </p:txBody>
      </p:sp>
      <p:pic>
        <p:nvPicPr>
          <p:cNvPr id="725568681" name="Logo CEA liten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734563" y="728663"/>
            <a:ext cx="4048148" cy="1804999"/>
          </a:xfrm>
          <a:prstGeom prst="rect">
            <a:avLst/>
          </a:prstGeom>
        </p:spPr>
      </p:pic>
      <p:sp>
        <p:nvSpPr>
          <p:cNvPr id="568390630" name="Rectangle 5"/>
          <p:cNvSpPr/>
          <p:nvPr/>
        </p:nvSpPr>
        <p:spPr bwMode="auto"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pic>
        <p:nvPicPr>
          <p:cNvPr id="1366118928" name="PATTERN CARRE DECAL"/>
          <p:cNvPicPr>
            <a:picLocks noChangeAspect="1"/>
          </p:cNvPicPr>
          <p:nvPr/>
        </p:nvPicPr>
        <p:blipFill rotWithShape="1">
          <a:blip r:embed="rId3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00466707" name="Groupe 10"/>
          <p:cNvGrpSpPr/>
          <p:nvPr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3" name="Logo CEA"/>
            <p:cNvPicPr>
              <a:picLocks noChangeAspect="1"/>
            </p:cNvPicPr>
            <p:nvPr/>
          </p:nvPicPr>
          <p:blipFill rotWithShape="1"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604798405" name="Espace réservé pour une image  6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159710741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00908021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47940074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5691229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656060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pleine page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2772826" name="Groupe 9"/>
          <p:cNvGrpSpPr/>
          <p:nvPr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" name="Logo CEA"/>
            <p:cNvPicPr>
              <a:picLocks noChangeAspect="1"/>
            </p:cNvPicPr>
            <p:nvPr/>
          </p:nvPicPr>
          <p:blipFill rotWithShape="1"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762810254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174429181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86971773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63486123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28994554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5769521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1756393" name="Espace réservé du texte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 extrusionOk="0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fr-FR"/>
              <a:t>Cliquez pour modifier les styles du texte du masque  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06506212" name="Titre 1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roces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497305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30455754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59325756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39474723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  <a:endParaRPr/>
          </a:p>
        </p:txBody>
      </p:sp>
      <p:sp>
        <p:nvSpPr>
          <p:cNvPr id="1217264277" name="Espace réservé du texte 11"/>
          <p:cNvSpPr>
            <a:spLocks noGrp="1" noChangeAspect="1"/>
          </p:cNvSpPr>
          <p:nvPr>
            <p:ph type="body" sz="quarter" idx="13" hasCustomPrompt="1"/>
          </p:nvPr>
        </p:nvSpPr>
        <p:spPr bwMode="auto">
          <a:xfrm>
            <a:off x="909039" y="1866901"/>
            <a:ext cx="1409699" cy="1409700"/>
          </a:xfrm>
          <a:prstGeom prst="rect">
            <a:avLst/>
          </a:prstGeo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700850589" name="Espace réservé du texte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894332344" name="Espace réservé du texte 11"/>
          <p:cNvSpPr>
            <a:spLocks noGrp="1" noChangeAspect="1"/>
          </p:cNvSpPr>
          <p:nvPr>
            <p:ph type="body" sz="quarter" idx="15" hasCustomPrompt="1"/>
          </p:nvPr>
        </p:nvSpPr>
        <p:spPr bwMode="auto">
          <a:xfrm>
            <a:off x="3123108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589051966" name="Espace réservé du texte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7884099" name="Espace réservé du texte 11"/>
          <p:cNvSpPr>
            <a:spLocks noGrp="1" noChangeAspect="1"/>
          </p:cNvSpPr>
          <p:nvPr>
            <p:ph type="body" sz="quarter" idx="17" hasCustomPrompt="1"/>
          </p:nvPr>
        </p:nvSpPr>
        <p:spPr bwMode="auto">
          <a:xfrm>
            <a:off x="5337177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535863546" name="Espace réservé du texte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14983041" name="Espace réservé du texte 11"/>
          <p:cNvSpPr>
            <a:spLocks noGrp="1" noChangeAspect="1"/>
          </p:cNvSpPr>
          <p:nvPr>
            <p:ph type="body" sz="quarter" idx="19" hasCustomPrompt="1"/>
          </p:nvPr>
        </p:nvSpPr>
        <p:spPr bwMode="auto">
          <a:xfrm>
            <a:off x="7551246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674096131" name="Espace réservé du texte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800621813" name="Espace réservé du texte 11"/>
          <p:cNvSpPr>
            <a:spLocks noGrp="1" noChangeAspect="1"/>
          </p:cNvSpPr>
          <p:nvPr>
            <p:ph type="body" sz="quarter" idx="21" hasCustomPrompt="1"/>
          </p:nvPr>
        </p:nvSpPr>
        <p:spPr bwMode="auto">
          <a:xfrm>
            <a:off x="9765314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623038624" name="Espace réservé du texte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308058767" name="ZoneTexte 29"/>
          <p:cNvSpPr txBox="1"/>
          <p:nvPr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  <a:endParaRPr/>
          </a:p>
        </p:txBody>
      </p:sp>
      <p:pic>
        <p:nvPicPr>
          <p:cNvPr id="1557867351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72736863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rocess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6531169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38181950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99280367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00298141" name="ZoneTexte 5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9252601" name="Espace réservé du texte 8"/>
          <p:cNvSpPr>
            <a:spLocks noGrp="1" noChangeAspect="1"/>
          </p:cNvSpPr>
          <p:nvPr>
            <p:ph type="body" sz="quarter" idx="13" hasCustomPrompt="1"/>
          </p:nvPr>
        </p:nvSpPr>
        <p:spPr bwMode="auto"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350500963" name="ZoneTexte 29"/>
          <p:cNvSpPr txBox="1"/>
          <p:nvPr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  <a:endParaRPr/>
          </a:p>
        </p:txBody>
      </p:sp>
      <p:sp>
        <p:nvSpPr>
          <p:cNvPr id="928075423" name="Espace réservé du texte 14"/>
          <p:cNvSpPr>
            <a:spLocks noGrp="1"/>
          </p:cNvSpPr>
          <p:nvPr>
            <p:ph type="body" sz="quarter" idx="14"/>
          </p:nvPr>
        </p:nvSpPr>
        <p:spPr bwMode="auto"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315775372" name="Espace réservé du texte 14"/>
          <p:cNvSpPr>
            <a:spLocks noGrp="1"/>
          </p:cNvSpPr>
          <p:nvPr>
            <p:ph type="body" sz="quarter" idx="16"/>
          </p:nvPr>
        </p:nvSpPr>
        <p:spPr bwMode="auto"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288678293" name="Espace réservé du texte 14"/>
          <p:cNvSpPr>
            <a:spLocks noGrp="1"/>
          </p:cNvSpPr>
          <p:nvPr>
            <p:ph type="body" sz="quarter" idx="18"/>
          </p:nvPr>
        </p:nvSpPr>
        <p:spPr bwMode="auto"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98498485" name="Espace réservé du texte 14"/>
          <p:cNvSpPr>
            <a:spLocks noGrp="1"/>
          </p:cNvSpPr>
          <p:nvPr>
            <p:ph type="body" sz="quarter" idx="20"/>
          </p:nvPr>
        </p:nvSpPr>
        <p:spPr bwMode="auto"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971612447" name="Espace réservé du texte 14"/>
          <p:cNvSpPr>
            <a:spLocks noGrp="1"/>
          </p:cNvSpPr>
          <p:nvPr>
            <p:ph type="body" sz="quarter" idx="22"/>
          </p:nvPr>
        </p:nvSpPr>
        <p:spPr bwMode="auto"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65178906" name="Espace réservé du texte 33"/>
          <p:cNvSpPr>
            <a:spLocks noGrp="1" noChangeAspect="1"/>
          </p:cNvSpPr>
          <p:nvPr>
            <p:ph type="body" sz="quarter" idx="23" hasCustomPrompt="1"/>
          </p:nvPr>
        </p:nvSpPr>
        <p:spPr bwMode="auto"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664340686" name="Espace réservé du texte 34"/>
          <p:cNvSpPr>
            <a:spLocks noGrp="1" noChangeAspect="1"/>
          </p:cNvSpPr>
          <p:nvPr>
            <p:ph type="body" sz="quarter" idx="24" hasCustomPrompt="1"/>
          </p:nvPr>
        </p:nvSpPr>
        <p:spPr bwMode="auto"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735847082" name="Espace réservé du texte 35"/>
          <p:cNvSpPr>
            <a:spLocks noGrp="1" noChangeAspect="1"/>
          </p:cNvSpPr>
          <p:nvPr>
            <p:ph type="body" sz="quarter" idx="25" hasCustomPrompt="1"/>
          </p:nvPr>
        </p:nvSpPr>
        <p:spPr bwMode="auto"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75928794" name="Espace réservé du texte 11"/>
          <p:cNvSpPr>
            <a:spLocks noGrp="1" noChangeAspect="1"/>
          </p:cNvSpPr>
          <p:nvPr>
            <p:ph type="body" sz="quarter" idx="21" hasCustomPrompt="1"/>
          </p:nvPr>
        </p:nvSpPr>
        <p:spPr bwMode="auto">
          <a:xfrm>
            <a:off x="9386855" y="1583490"/>
            <a:ext cx="1652399" cy="16524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pic>
        <p:nvPicPr>
          <p:cNvPr id="1260533459" name="PATTERN CARRE DECAL"/>
          <p:cNvPicPr>
            <a:picLocks noChangeAspect="1"/>
          </p:cNvPicPr>
          <p:nvPr/>
        </p:nvPicPr>
        <p:blipFill rotWithShape="1"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06506744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876973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FIN</a:t>
            </a:r>
            <a:endParaRPr/>
          </a:p>
        </p:txBody>
      </p:sp>
      <p:sp>
        <p:nvSpPr>
          <p:cNvPr id="867456579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Merci</a:t>
            </a:r>
            <a:endParaRPr/>
          </a:p>
        </p:txBody>
      </p:sp>
      <p:pic>
        <p:nvPicPr>
          <p:cNvPr id="940535292" name="Logo CEA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783625989" name="Espace réservé du texte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 sz="1400" b="1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fr-FR" b="1"/>
              <a:t>CRÉDITS PHOTO</a:t>
            </a:r>
            <a:endParaRPr/>
          </a:p>
        </p:txBody>
      </p:sp>
      <p:pic>
        <p:nvPicPr>
          <p:cNvPr id="1687941802" name="PATTERN CARRE DECAL"/>
          <p:cNvPicPr>
            <a:picLocks noChangeAspect="1"/>
          </p:cNvPicPr>
          <p:nvPr/>
        </p:nvPicPr>
        <p:blipFill rotWithShape="1">
          <a:blip r:embed="rId3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1416254791" name="Espace réservé du texte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>
              <a:defRPr/>
            </a:pPr>
            <a:r>
              <a:rPr lang="fr-FR"/>
              <a:t>Contact + coordonnées</a:t>
            </a:r>
            <a:endParaRPr/>
          </a:p>
        </p:txBody>
      </p:sp>
      <p:sp>
        <p:nvSpPr>
          <p:cNvPr id="234426501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IN CEA LI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1377143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FIN</a:t>
            </a:r>
            <a:endParaRPr/>
          </a:p>
        </p:txBody>
      </p:sp>
      <p:sp>
        <p:nvSpPr>
          <p:cNvPr id="90928396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Merci</a:t>
            </a:r>
            <a:endParaRPr/>
          </a:p>
        </p:txBody>
      </p:sp>
      <p:sp>
        <p:nvSpPr>
          <p:cNvPr id="62929424" name="Espace réservé du texte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 sz="1400" b="1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fr-FR" b="1"/>
              <a:t>CRÉDITS PHOTO</a:t>
            </a:r>
            <a:endParaRPr/>
          </a:p>
        </p:txBody>
      </p:sp>
      <p:pic>
        <p:nvPicPr>
          <p:cNvPr id="965127515" name="PATTERN CARRE DECAL"/>
          <p:cNvPicPr>
            <a:picLocks noChangeAspect="1"/>
          </p:cNvPicPr>
          <p:nvPr/>
        </p:nvPicPr>
        <p:blipFill rotWithShape="1">
          <a:blip r:embed="rId2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724870575" name="Espace réservé du texte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>
              <a:defRPr/>
            </a:pPr>
            <a:r>
              <a:rPr lang="fr-FR"/>
              <a:t>Contact + coordonnées</a:t>
            </a:r>
            <a:endParaRPr/>
          </a:p>
        </p:txBody>
      </p:sp>
      <p:sp>
        <p:nvSpPr>
          <p:cNvPr id="1732530241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  <p:pic>
        <p:nvPicPr>
          <p:cNvPr id="385149752" name="Image 3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49353" y="741231"/>
            <a:ext cx="4016824" cy="1791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I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5312079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81354874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  <a:endParaRPr/>
          </a:p>
        </p:txBody>
      </p:sp>
      <p:sp>
        <p:nvSpPr>
          <p:cNvPr id="430011319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Merci</a:t>
            </a:r>
            <a:endParaRPr/>
          </a:p>
        </p:txBody>
      </p:sp>
      <p:pic>
        <p:nvPicPr>
          <p:cNvPr id="2127049476" name="Logo CEA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1799562869" name="Image 8"/>
          <p:cNvPicPr>
            <a:picLocks noChangeAspect="1"/>
          </p:cNvPicPr>
          <p:nvPr/>
        </p:nvPicPr>
        <p:blipFill rotWithShape="1">
          <a:blip r:embed="rId3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1580338600" name="Espace réservé du texte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fr-FR" b="1"/>
              <a:t>CRÉDITS PHOTO</a:t>
            </a:r>
            <a:endParaRPr/>
          </a:p>
        </p:txBody>
      </p:sp>
      <p:sp>
        <p:nvSpPr>
          <p:cNvPr id="335037463" name="Espace réservé du texte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Contact + coordonnées</a:t>
            </a:r>
            <a:endParaRPr/>
          </a:p>
        </p:txBody>
      </p:sp>
      <p:sp>
        <p:nvSpPr>
          <p:cNvPr id="156860599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nta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010358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92642856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  <a:endParaRPr/>
          </a:p>
        </p:txBody>
      </p:sp>
      <p:sp>
        <p:nvSpPr>
          <p:cNvPr id="537430064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95366175" name="ZoneTexte 13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75924714" name="Group 12"/>
          <p:cNvGrpSpPr>
            <a:grpSpLocks noChangeAspect="1"/>
          </p:cNvGrpSpPr>
          <p:nvPr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713046601" name="Image 15"/>
          <p:cNvPicPr>
            <a:picLocks noChangeAspect="1"/>
          </p:cNvPicPr>
          <p:nvPr/>
        </p:nvPicPr>
        <p:blipFill rotWithShape="1"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99888831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3071491" name="Rectangle 7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endParaRPr lang="fr-FR"/>
          </a:p>
        </p:txBody>
      </p:sp>
      <p:sp>
        <p:nvSpPr>
          <p:cNvPr id="1038302670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39571190" name="ZoneTexte 6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  <a:endParaRPr/>
          </a:p>
        </p:txBody>
      </p:sp>
      <p:grpSp>
        <p:nvGrpSpPr>
          <p:cNvPr id="802780706" name="Group 12"/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7628829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31838" y="314036"/>
            <a:ext cx="10728325" cy="87182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pic>
        <p:nvPicPr>
          <p:cNvPr id="1943791114" name="Image 11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66" r="82853" b="2802"/>
          <a:stretch/>
        </p:blipFill>
        <p:spPr bwMode="auto">
          <a:xfrm>
            <a:off x="11647943" y="-1"/>
            <a:ext cx="544056" cy="6858001"/>
          </a:xfrm>
          <a:prstGeom prst="rect">
            <a:avLst/>
          </a:prstGeom>
        </p:spPr>
      </p:pic>
      <p:sp>
        <p:nvSpPr>
          <p:cNvPr id="904324688" name="Espace réservé de la date 1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748376747" name="Espace réservé du pied de page 1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328978567" name="Espace réservé du numéro de diapositive 2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 l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1752603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7555430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2110138" name="ZoneTexte 1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619803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27076" y="314036"/>
            <a:ext cx="10733087" cy="87182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pic>
        <p:nvPicPr>
          <p:cNvPr id="1481312107" name="Image 10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66" r="82842" b="2802"/>
          <a:stretch/>
        </p:blipFill>
        <p:spPr bwMode="auto">
          <a:xfrm>
            <a:off x="11647943" y="0"/>
            <a:ext cx="544056" cy="6858000"/>
          </a:xfrm>
          <a:prstGeom prst="rect">
            <a:avLst/>
          </a:prstGeom>
        </p:spPr>
      </p:pic>
      <p:sp>
        <p:nvSpPr>
          <p:cNvPr id="2052531693" name="Espace réservé de la date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20714212" name="Espace réservé du pied de page 1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234522076" name="Espace réservé du numéro de diapositive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282770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6019760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4686015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4995894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96574996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8426758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81679442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22287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767594283" name="Rectangle 24"/>
          <p:cNvSpPr/>
          <p:nvPr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323175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  <a:endParaRPr/>
          </a:p>
        </p:txBody>
      </p:sp>
      <p:pic>
        <p:nvPicPr>
          <p:cNvPr id="1485528751" name="PATTERN 14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1495266912" name="Group 12"/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 l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971828" name="Rectangle 6"/>
          <p:cNvSpPr/>
          <p:nvPr/>
        </p:nvSpPr>
        <p:spPr bwMode="auto"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2222025" name="Rectangle 24"/>
          <p:cNvSpPr/>
          <p:nvPr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1171195035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  <a:endParaRPr/>
          </a:p>
        </p:txBody>
      </p:sp>
      <p:pic>
        <p:nvPicPr>
          <p:cNvPr id="598579654" name="PATTERN 14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65" t="80145" r="2858" b="-12212"/>
          <a:stretch/>
        </p:blipFill>
        <p:spPr bwMode="auto"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1534616404" name="Espace réservé de la date 8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212967799" name="Espace réservé du pied de page 9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862733258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674106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166624366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822011088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22287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680789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205135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201933705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54852164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31089254" name="Rectangle 24"/>
          <p:cNvSpPr/>
          <p:nvPr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7884872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  <a:endParaRPr/>
          </a:p>
        </p:txBody>
      </p:sp>
      <p:pic>
        <p:nvPicPr>
          <p:cNvPr id="481449749" name="Logo CEA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259293970" name="PATTERN 14"/>
          <p:cNvPicPr>
            <a:picLocks noChangeAspect="1"/>
          </p:cNvPicPr>
          <p:nvPr/>
        </p:nvPicPr>
        <p:blipFill rotWithShape="1">
          <a:blip r:embed="rId3"/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1212654690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58419043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08986052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22287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 Ble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7838193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735221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99653613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3084148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8005936" name="Rectangle 24"/>
          <p:cNvSpPr/>
          <p:nvPr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6420992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  <a:endParaRPr/>
          </a:p>
        </p:txBody>
      </p:sp>
      <p:pic>
        <p:nvPicPr>
          <p:cNvPr id="875341391" name="Logo CEA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210240177" name="PATTERN 14"/>
          <p:cNvPicPr>
            <a:picLocks noChangeAspect="1"/>
          </p:cNvPicPr>
          <p:nvPr/>
        </p:nvPicPr>
        <p:blipFill rotWithShape="1">
          <a:blip r:embed="rId3"/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1623673443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189631727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07023328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22287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580916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31838" y="314036"/>
            <a:ext cx="10728325" cy="87182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376128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3798073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27/04/2026</a:t>
            </a:r>
            <a:endParaRPr/>
          </a:p>
        </p:txBody>
      </p:sp>
      <p:sp>
        <p:nvSpPr>
          <p:cNvPr id="1869129553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COEX   Task Force M1</a:t>
            </a:r>
            <a:endParaRPr/>
          </a:p>
        </p:txBody>
      </p:sp>
      <p:sp>
        <p:nvSpPr>
          <p:cNvPr id="193918588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 algn="ctr">
              <a:defRPr/>
            </a:pPr>
            <a:fld id="{53F0B3ED-4F75-49BF-B028-1A262D3A6E64}" type="slidenum">
              <a:rPr lang="fr-FR" sz="1000">
                <a:solidFill>
                  <a:schemeClr val="bg1"/>
                </a:solidFill>
                <a:latin typeface="Arial"/>
                <a:ea typeface="Arial"/>
                <a:cs typeface="Arial"/>
              </a:rPr>
              <a:t>‹N°›</a:t>
            </a:fld>
            <a:endParaRPr lang="fr-FR" sz="1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34452307" name="Logo CEA"/>
          <p:cNvPicPr>
            <a:picLocks noChangeAspect="1"/>
          </p:cNvPicPr>
          <p:nvPr/>
        </p:nvPicPr>
        <p:blipFill rotWithShape="1"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926948029" name="PATTERN CARRE DECAL" hidden="1"/>
          <p:cNvPicPr>
            <a:picLocks noChangeAspect="1"/>
          </p:cNvPicPr>
          <p:nvPr/>
        </p:nvPicPr>
        <p:blipFill rotWithShape="1">
          <a:blip r:embed="rId4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 t="19705" r="39861" b="-1"/>
          <a:stretch/>
        </p:blipFill>
        <p:spPr bwMode="auto">
          <a:xfrm>
            <a:off x="7446433" y="-1"/>
            <a:ext cx="4745567" cy="4169655"/>
          </a:xfrm>
          <a:prstGeom prst="rect">
            <a:avLst/>
          </a:prstGeom>
        </p:spPr>
      </p:pic>
      <p:pic>
        <p:nvPicPr>
          <p:cNvPr id="1618783275" name="Image 12"/>
          <p:cNvPicPr>
            <a:picLocks noChangeAspect="1"/>
          </p:cNvPicPr>
          <p:nvPr userDrawn="1"/>
        </p:nvPicPr>
        <p:blipFill rotWithShape="1">
          <a:blip r:embed="rId43"/>
          <a:stretch/>
        </p:blipFill>
        <p:spPr bwMode="auto">
          <a:xfrm>
            <a:off x="8473535" y="6343650"/>
            <a:ext cx="974698" cy="365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hdr="0" ftr="0"/>
  <p:txStyles>
    <p:titleStyle>
      <a:lvl1pPr algn="l" defTabSz="914400">
        <a:lnSpc>
          <a:spcPct val="90000"/>
        </a:lnSpc>
        <a:spcBef>
          <a:spcPts val="0"/>
        </a:spcBef>
        <a:buNone/>
        <a:defRPr sz="3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/>
        <a:buNone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/>
        <a:buChar char="■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>
        <a:lnSpc>
          <a:spcPct val="100000"/>
        </a:lnSpc>
        <a:spcBef>
          <a:spcPts val="500"/>
        </a:spcBef>
        <a:buSzPct val="90000"/>
        <a:buFont typeface="Arial"/>
        <a:buChar char="■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>
        <a:lnSpc>
          <a:spcPct val="100000"/>
        </a:lnSpc>
        <a:spcBef>
          <a:spcPts val="500"/>
        </a:spcBef>
        <a:buSzPct val="90000"/>
        <a:buFont typeface="Arial"/>
        <a:buChar char="■"/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>
        <a:lnSpc>
          <a:spcPct val="100000"/>
        </a:lnSpc>
        <a:spcBef>
          <a:spcPts val="500"/>
        </a:spcBef>
        <a:buSzPct val="90000"/>
        <a:buFont typeface="Arial"/>
        <a:buChar char="■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4942210" name="Titre 1"/>
          <p:cNvSpPr>
            <a:spLocks noGrp="1"/>
          </p:cNvSpPr>
          <p:nvPr>
            <p:ph type="ctrTitle"/>
          </p:nvPr>
        </p:nvSpPr>
        <p:spPr bwMode="auto">
          <a:xfrm>
            <a:off x="609531" y="3883944"/>
            <a:ext cx="5486469" cy="15875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/>
              <a:t>Possible proposal to contribute to WP-SA in 2026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92933774" name="Sous-titre 3"/>
          <p:cNvSpPr>
            <a:spLocks noGrp="1"/>
          </p:cNvSpPr>
          <p:nvPr>
            <p:ph type="subTitle" idx="1"/>
          </p:nvPr>
        </p:nvSpPr>
        <p:spPr bwMode="auto">
          <a:xfrm>
            <a:off x="572518" y="5471446"/>
            <a:ext cx="3799785" cy="9745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Ph. Moreau</a:t>
            </a:r>
            <a:endParaRPr dirty="0"/>
          </a:p>
          <a:p>
            <a:pPr>
              <a:defRPr/>
            </a:pPr>
            <a:r>
              <a:rPr lang="fr-FR" dirty="0"/>
              <a:t>30/04/2026</a:t>
            </a:r>
            <a:endParaRPr dirty="0"/>
          </a:p>
        </p:txBody>
      </p:sp>
      <p:pic>
        <p:nvPicPr>
          <p:cNvPr id="154159988" name="Image 15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72519" y="2689016"/>
            <a:ext cx="2207626" cy="826983"/>
          </a:xfrm>
          <a:prstGeom prst="rect">
            <a:avLst/>
          </a:prstGeom>
        </p:spPr>
      </p:pic>
      <p:pic>
        <p:nvPicPr>
          <p:cNvPr id="88429547" name="Espace réservé pour une image  6" descr="Une image contenant acier, argent, tuyau, métal&#10;&#10;Description générée automatiquement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3201" r="3200"/>
          <a:stretch/>
        </p:blipFill>
        <p:spPr bwMode="auto"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699271" y="6326072"/>
            <a:ext cx="1016000" cy="365125"/>
          </a:xfrm>
        </p:spPr>
        <p:txBody>
          <a:bodyPr/>
          <a:lstStyle/>
          <a:p>
            <a:r>
              <a:rPr lang="fr-FR" dirty="0"/>
              <a:t>30/05/2026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1313" y="161762"/>
            <a:ext cx="9635963" cy="562525"/>
          </a:xfrm>
        </p:spPr>
        <p:txBody>
          <a:bodyPr>
            <a:normAutofit/>
          </a:bodyPr>
          <a:lstStyle/>
          <a:p>
            <a:r>
              <a:rPr lang="en-US" dirty="0"/>
              <a:t>Possible contribution proposals - 2026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2C2E534B-751F-4E80-9059-6E6FD0380D48}"/>
              </a:ext>
            </a:extLst>
          </p:cNvPr>
          <p:cNvSpPr txBox="1">
            <a:spLocks/>
          </p:cNvSpPr>
          <p:nvPr/>
        </p:nvSpPr>
        <p:spPr>
          <a:xfrm>
            <a:off x="1660849" y="2067343"/>
            <a:ext cx="10251873" cy="52291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7" indent="-342900"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Review JT-60SA documents about conditioning, plasma and tokamak operation, etc.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(any time this year)</a:t>
            </a:r>
          </a:p>
          <a:p>
            <a:pPr marL="522287" indent="-342900"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Participation to the HMI courses in September (would like to apply through WP-TRED “training of operators”?). 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000" dirty="0">
                <a:sym typeface="Wingdings" panose="05000000000000000000" pitchFamily="2" charset="2"/>
              </a:rPr>
              <a:t>-tester of the HMI and tools.</a:t>
            </a: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22287" indent="-342900"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Tools development with M. Iafrati e.g. MECS usage, interface and visualization, RGA analysis, etc.</a:t>
            </a: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22287" indent="-342900"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Tokamak commissioning ( December ~2-3 weeks):</a:t>
            </a:r>
          </a:p>
          <a:p>
            <a:pPr marL="788987" lvl="1" indent="-342900">
              <a:buFont typeface="Wingdings" panose="05000000000000000000" pitchFamily="2" charset="2"/>
              <a:buChar char="q"/>
            </a:pPr>
            <a:r>
              <a:rPr lang="en-US" sz="1800" i="1" dirty="0">
                <a:sym typeface="Wingdings" panose="05000000000000000000" pitchFamily="2" charset="2"/>
              </a:rPr>
              <a:t>Before plasma: contribution to VV conditioning analysis using mostly the RGAs</a:t>
            </a:r>
          </a:p>
          <a:p>
            <a:pPr marL="788987" lvl="1" indent="-342900">
              <a:buFont typeface="Wingdings" panose="05000000000000000000" pitchFamily="2" charset="2"/>
              <a:buChar char="q"/>
            </a:pPr>
            <a:r>
              <a:rPr lang="en-US" sz="1800" i="1" dirty="0">
                <a:sym typeface="Wingdings" panose="05000000000000000000" pitchFamily="2" charset="2"/>
              </a:rPr>
              <a:t>First plasma: diagnostics data analysis such as equilibrium, etc.</a:t>
            </a:r>
          </a:p>
          <a:p>
            <a:pPr marL="522287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000" dirty="0">
                <a:sym typeface="Wingdings" panose="05000000000000000000" pitchFamily="2" charset="2"/>
              </a:rPr>
              <a:t>-tester of the tokamak simulator ?</a:t>
            </a:r>
          </a:p>
          <a:p>
            <a:pPr marL="522287" indent="-342900">
              <a:buFont typeface="Wingdings" panose="05000000000000000000" pitchFamily="2" charset="2"/>
              <a:buChar char="q"/>
            </a:pPr>
            <a:endParaRPr lang="en-US" sz="2000" dirty="0">
              <a:sym typeface="Wingdings" panose="05000000000000000000" pitchFamily="2" charset="2"/>
            </a:endParaRPr>
          </a:p>
          <a:p>
            <a:pPr marL="522287" indent="-342900">
              <a:buFont typeface="Wingdings" panose="05000000000000000000" pitchFamily="2" charset="2"/>
              <a:buChar char="q"/>
            </a:pP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17" name="Espace réservé du contenu 6">
            <a:extLst>
              <a:ext uri="{FF2B5EF4-FFF2-40B4-BE49-F238E27FC236}">
                <a16:creationId xmlns:a16="http://schemas.microsoft.com/office/drawing/2014/main" id="{275D73FC-A3DB-445F-8006-E43D4203330C}"/>
              </a:ext>
            </a:extLst>
          </p:cNvPr>
          <p:cNvSpPr txBox="1">
            <a:spLocks/>
          </p:cNvSpPr>
          <p:nvPr/>
        </p:nvSpPr>
        <p:spPr>
          <a:xfrm>
            <a:off x="8108953" y="803237"/>
            <a:ext cx="4002184" cy="16838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endParaRPr lang="en-US" sz="1600"/>
          </a:p>
        </p:txBody>
      </p:sp>
      <p:sp>
        <p:nvSpPr>
          <p:cNvPr id="23" name="Espace réservé du pied de page 6">
            <a:extLst>
              <a:ext uri="{FF2B5EF4-FFF2-40B4-BE49-F238E27FC236}">
                <a16:creationId xmlns:a16="http://schemas.microsoft.com/office/drawing/2014/main" id="{14E75FE1-D38D-4874-B4ED-69CE50A8F41A}"/>
              </a:ext>
            </a:extLst>
          </p:cNvPr>
          <p:cNvSpPr txBox="1"/>
          <p:nvPr/>
        </p:nvSpPr>
        <p:spPr bwMode="auto">
          <a:xfrm>
            <a:off x="787397" y="6343650"/>
            <a:ext cx="8839199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38615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8615" algn="l" defTabSz="638615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2" algn="l" defTabSz="638615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49" algn="l" defTabSz="638615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5" algn="l" defTabSz="638615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3" algn="l" defTabSz="638615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0" algn="l" defTabSz="638615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8" algn="l" defTabSz="638615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3" algn="l" defTabSz="638615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WP-SA contribution</a:t>
            </a:r>
            <a:endParaRPr dirty="0"/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B0913448-DCBF-41BE-BFB9-318075ED16A1}"/>
              </a:ext>
            </a:extLst>
          </p:cNvPr>
          <p:cNvSpPr/>
          <p:nvPr/>
        </p:nvSpPr>
        <p:spPr>
          <a:xfrm>
            <a:off x="1667098" y="2854972"/>
            <a:ext cx="155448" cy="1293165"/>
          </a:xfrm>
          <a:prstGeom prst="leftBrace">
            <a:avLst>
              <a:gd name="adj1" fmla="val 24673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4B2921-B8A3-4480-88B3-B5D78D4E9E38}"/>
              </a:ext>
            </a:extLst>
          </p:cNvPr>
          <p:cNvSpPr txBox="1"/>
          <p:nvPr/>
        </p:nvSpPr>
        <p:spPr>
          <a:xfrm>
            <a:off x="23737" y="2998601"/>
            <a:ext cx="2359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September</a:t>
            </a:r>
            <a:b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~2 weeks</a:t>
            </a:r>
            <a:endParaRPr lang="en-US" sz="2400" dirty="0"/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0F9B5558-6CED-41E9-80A4-D8D396EB4CF1}"/>
              </a:ext>
            </a:extLst>
          </p:cNvPr>
          <p:cNvSpPr/>
          <p:nvPr/>
        </p:nvSpPr>
        <p:spPr>
          <a:xfrm>
            <a:off x="1667098" y="4269436"/>
            <a:ext cx="155448" cy="1105046"/>
          </a:xfrm>
          <a:prstGeom prst="leftBrace">
            <a:avLst>
              <a:gd name="adj1" fmla="val 24673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6A83B5-AAAE-4075-9D3A-FC385796C9FE}"/>
              </a:ext>
            </a:extLst>
          </p:cNvPr>
          <p:cNvSpPr txBox="1"/>
          <p:nvPr/>
        </p:nvSpPr>
        <p:spPr>
          <a:xfrm>
            <a:off x="23737" y="4366409"/>
            <a:ext cx="2359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December</a:t>
            </a:r>
            <a:b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~2-3 weeks</a:t>
            </a:r>
            <a:endParaRPr lang="en-US" sz="2400" dirty="0"/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39B66159-A3E0-4F13-A783-9A6787255C1F}"/>
              </a:ext>
            </a:extLst>
          </p:cNvPr>
          <p:cNvSpPr txBox="1">
            <a:spLocks/>
          </p:cNvSpPr>
          <p:nvPr/>
        </p:nvSpPr>
        <p:spPr>
          <a:xfrm>
            <a:off x="451313" y="1033357"/>
            <a:ext cx="11461409" cy="96441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>
              <a:spcBef>
                <a:spcPts val="2400"/>
              </a:spcBef>
            </a:pPr>
            <a:r>
              <a:rPr lang="en-US" sz="2000" i="1" dirty="0">
                <a:solidFill>
                  <a:srgbClr val="0000FF"/>
                </a:solidFill>
                <a:sym typeface="Wingdings" panose="05000000000000000000" pitchFamily="2" charset="2"/>
              </a:rPr>
              <a:t>Background: participation to JT-60SA integrated commissioning ~2 years ago, initial implementation of magnetics on IMAS, few presentations during joint WP-SA, JT-60SA meetings, etc.</a:t>
            </a:r>
            <a:endParaRPr 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7000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IRFM 2023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 Capabilities Phase I and II JB</Template>
  <TotalTime>738</TotalTime>
  <Words>171</Words>
  <Application>Microsoft Office PowerPoint</Application>
  <PresentationFormat>Grand écran</PresentationFormat>
  <Paragraphs>19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Symbol</vt:lpstr>
      <vt:lpstr>Wingdings</vt:lpstr>
      <vt:lpstr>Thème IRFM 2023</vt:lpstr>
      <vt:lpstr>Possible proposal to contribute to WP-SA in 2026 </vt:lpstr>
      <vt:lpstr>Possible contribution proposals - 2026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BUCALOSSI Jerome 155054</dc:creator>
  <cp:lastModifiedBy>MOREAU Philippe</cp:lastModifiedBy>
  <cp:revision>3185</cp:revision>
  <dcterms:created xsi:type="dcterms:W3CDTF">2019-10-22T07:36:19Z</dcterms:created>
  <dcterms:modified xsi:type="dcterms:W3CDTF">2026-04-30T09:41:57Z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