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25"/>
  </p:notesMasterIdLst>
  <p:sldIdLst>
    <p:sldId id="256" r:id="rId2"/>
    <p:sldId id="424" r:id="rId3"/>
    <p:sldId id="258" r:id="rId4"/>
    <p:sldId id="270" r:id="rId5"/>
    <p:sldId id="2108" r:id="rId6"/>
    <p:sldId id="2109" r:id="rId7"/>
    <p:sldId id="2110" r:id="rId8"/>
    <p:sldId id="425" r:id="rId9"/>
    <p:sldId id="431" r:id="rId10"/>
    <p:sldId id="2111" r:id="rId11"/>
    <p:sldId id="294" r:id="rId12"/>
    <p:sldId id="1989" r:id="rId13"/>
    <p:sldId id="2107" r:id="rId14"/>
    <p:sldId id="298" r:id="rId15"/>
    <p:sldId id="426" r:id="rId16"/>
    <p:sldId id="433" r:id="rId17"/>
    <p:sldId id="1985" r:id="rId18"/>
    <p:sldId id="2114" r:id="rId19"/>
    <p:sldId id="2115" r:id="rId20"/>
    <p:sldId id="267" r:id="rId21"/>
    <p:sldId id="427" r:id="rId22"/>
    <p:sldId id="2113" r:id="rId23"/>
    <p:sldId id="4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00FF"/>
    <a:srgbClr val="0000FF"/>
    <a:srgbClr val="008000"/>
    <a:srgbClr val="FF9900"/>
    <a:srgbClr val="000000"/>
    <a:srgbClr val="00CCFF"/>
    <a:srgbClr val="79F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4" autoAdjust="0"/>
    <p:restoredTop sz="95332" autoAdjust="0"/>
  </p:normalViewPr>
  <p:slideViewPr>
    <p:cSldViewPr snapToGrid="0">
      <p:cViewPr varScale="1">
        <p:scale>
          <a:sx n="70" d="100"/>
          <a:sy n="70" d="100"/>
        </p:scale>
        <p:origin x="5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E69D5-3124-48BC-B6A8-AEDDF6E2009B}" type="datetimeFigureOut">
              <a:rPr lang="en-US" smtClean="0"/>
              <a:t>5/27/2026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E7343-D47C-474A-B6AE-DEE273232B88}" type="slidenum">
              <a:rPr lang="en-US" smtClean="0"/>
              <a:t>‹N°›</a:t>
            </a:fld>
            <a:endParaRPr lang="en-US"/>
          </a:p>
        </p:txBody>
      </p:sp>
    </p:spTree>
    <p:extLst>
      <p:ext uri="{BB962C8B-B14F-4D97-AF65-F5344CB8AC3E}">
        <p14:creationId xmlns:p14="http://schemas.microsoft.com/office/powerpoint/2010/main" val="392520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7057245" name="Shape 331"/>
          <p:cNvSpPr>
            <a:spLocks noGrp="1" noRot="1" noChangeAspect="1"/>
          </p:cNvSpPr>
          <p:nvPr>
            <p:ph type="sldImg"/>
          </p:nvPr>
        </p:nvSpPr>
        <p:spPr bwMode="auto">
          <a:prstGeom prst="rect">
            <a:avLst/>
          </a:prstGeom>
        </p:spPr>
        <p:txBody>
          <a:bodyPr/>
          <a:lstStyle/>
          <a:p>
            <a:pPr>
              <a:defRPr/>
            </a:pPr>
            <a:endParaRPr/>
          </a:p>
        </p:txBody>
      </p:sp>
      <p:sp>
        <p:nvSpPr>
          <p:cNvPr id="1951930317" name="Shape 332"/>
          <p:cNvSpPr>
            <a:spLocks noGrp="1"/>
          </p:cNvSpPr>
          <p:nvPr>
            <p:ph type="body" sz="quarter" idx="1"/>
          </p:nvPr>
        </p:nvSpPr>
        <p:spPr bwMode="auto">
          <a:prstGeom prst="rect">
            <a:avLst/>
          </a:prstGeom>
        </p:spPr>
        <p:txBody>
          <a:bodyPr/>
          <a:lstStyle/>
          <a:p>
            <a:pPr>
              <a:defRPr/>
            </a:pPr>
            <a:r>
              <a:t>	At fixed heating power, a high density causes a reduction of the electron temperature, which negatively affects the beam slowing down time and thus the fusion power yield.</a:t>
            </a:r>
          </a:p>
          <a:p>
            <a:pPr>
              <a:defRPr/>
            </a:pPr>
            <a:endParaRPr/>
          </a:p>
          <a:p>
            <a:pPr>
              <a:defRPr/>
            </a:pPr>
            <a:r>
              <a:t>	However, at fixed beam power, a high plasma density (i.e. T-density) reduces the D dilution by the beam, since the number of beam particles is constant. This has positive effects on the achievable fusion power.</a:t>
            </a:r>
          </a:p>
          <a:p>
            <a:pPr>
              <a:defRPr/>
            </a:pPr>
            <a:endParaRPr/>
          </a:p>
          <a:p>
            <a:pPr>
              <a:defRPr/>
            </a:pPr>
            <a:r>
              <a:t>	In any case, a dense plasma is needed for a safe power exhaust, to ensure high dissipation in the scrape-off layer and in the divertor region. This is clearly a critical point for VNS, since the injected power is large and the volume small, and also a high Z_eff in the core (caused either by seeded or intrinsic impurities) has detrimental effects bith on the beam slowing down time, and thus on the fusion yield, but also on the loop voltage [16][24].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7BD4A2B-4C39-84EE-CA19-337592C5069A}" type="slidenum">
              <a:rPr/>
              <a:t>17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2773A2A-04A8-F46F-F0D7-D32FFFC13999}" type="slidenum">
              <a:rPr/>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0"/>
            <a:ext cx="11329259" cy="1296144"/>
          </a:xfrm>
        </p:spPr>
        <p:txBody>
          <a:bodyPr>
            <a:noAutofit/>
          </a:bodyPr>
          <a:lstStyle>
            <a:lvl1pPr algn="l">
              <a:defRPr sz="4667"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933" b="1" baseline="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p:nvSpPr>
        <p:spPr bwMode="auto">
          <a:xfrm>
            <a:off x="207435"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1" name="Rectangle 10"/>
          <p:cNvSpPr/>
          <p:nvPr/>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grpSp>
        <p:nvGrpSpPr>
          <p:cNvPr id="9" name="Group 8"/>
          <p:cNvGrpSpPr/>
          <p:nvPr/>
        </p:nvGrpSpPr>
        <p:grpSpPr>
          <a:xfrm>
            <a:off x="24307044" y="40252897"/>
            <a:ext cx="13233195" cy="1781641"/>
            <a:chOff x="18230283" y="40396912"/>
            <a:chExt cx="9924896" cy="1781641"/>
          </a:xfrm>
        </p:grpSpPr>
        <p:sp>
          <p:nvSpPr>
            <p:cNvPr id="10" name="Rectangle 9"/>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p:nvGrpSpPr>
        <p:grpSpPr>
          <a:xfrm>
            <a:off x="24510244" y="40405297"/>
            <a:ext cx="13233195" cy="1781641"/>
            <a:chOff x="18230283" y="40396912"/>
            <a:chExt cx="9924896" cy="1781641"/>
          </a:xfrm>
        </p:grpSpPr>
        <p:sp>
          <p:nvSpPr>
            <p:cNvPr id="15" name="Rectangle 14"/>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p:nvGrpSpPr>
        <p:grpSpPr>
          <a:xfrm>
            <a:off x="24713444" y="40557697"/>
            <a:ext cx="13233195" cy="1781641"/>
            <a:chOff x="18230283" y="40396912"/>
            <a:chExt cx="9924896" cy="1781641"/>
          </a:xfrm>
        </p:grpSpPr>
        <p:sp>
          <p:nvSpPr>
            <p:cNvPr id="18" name="Rectangle 17"/>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p:nvGrpSpPr>
        <p:grpSpPr>
          <a:xfrm>
            <a:off x="24916644" y="40710097"/>
            <a:ext cx="13233195" cy="1781641"/>
            <a:chOff x="18230283" y="40396912"/>
            <a:chExt cx="9924896" cy="1781641"/>
          </a:xfrm>
        </p:grpSpPr>
        <p:sp>
          <p:nvSpPr>
            <p:cNvPr id="21" name="Rectangle 20"/>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p:nvPicPr>
        <p:blipFill rotWithShape="1">
          <a:blip r:embed="rId3" cstate="print">
            <a:extLst>
              <a:ext uri="{28A0092B-C50C-407E-A947-70E740481C1C}">
                <a14:useLocalDpi xmlns:a14="http://schemas.microsoft.com/office/drawing/2010/main" val="0"/>
              </a:ext>
            </a:extLst>
          </a:blip>
          <a:srcRect t="1" b="27348"/>
          <a:stretch/>
        </p:blipFill>
        <p:spPr>
          <a:xfrm>
            <a:off x="0" y="0"/>
            <a:ext cx="12192000" cy="5568000"/>
          </a:xfrm>
          <a:prstGeom prst="rect">
            <a:avLst/>
          </a:prstGeom>
        </p:spPr>
      </p:pic>
      <p:pic>
        <p:nvPicPr>
          <p:cNvPr id="25" name="Bild 13" descr="EU_und_Tex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128" y="5760001"/>
            <a:ext cx="4608512" cy="865604"/>
          </a:xfrm>
          <a:prstGeom prst="rect">
            <a:avLst/>
          </a:prstGeom>
        </p:spPr>
      </p:pic>
      <p:pic>
        <p:nvPicPr>
          <p:cNvPr id="6" name="Image 5"/>
          <p:cNvPicPr>
            <a:picLocks noChangeAspect="1"/>
          </p:cNvPicPr>
          <p:nvPr userDrawn="1"/>
        </p:nvPicPr>
        <p:blipFill>
          <a:blip r:embed="rId5"/>
          <a:stretch>
            <a:fillRect/>
          </a:stretch>
        </p:blipFill>
        <p:spPr>
          <a:xfrm>
            <a:off x="322218" y="5726758"/>
            <a:ext cx="2087880" cy="932089"/>
          </a:xfrm>
          <a:prstGeom prst="rect">
            <a:avLst/>
          </a:prstGeom>
        </p:spPr>
      </p:pic>
    </p:spTree>
    <p:extLst>
      <p:ext uri="{BB962C8B-B14F-4D97-AF65-F5344CB8AC3E}">
        <p14:creationId xmlns:p14="http://schemas.microsoft.com/office/powerpoint/2010/main" val="310316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5" name="Rectangle 4"/>
          <p:cNvSpPr/>
          <p:nvPr/>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4267"/>
              </a:lnSpc>
              <a:defRPr sz="2400" b="1">
                <a:latin typeface="+mn-lt"/>
                <a:cs typeface="Arial" panose="020B0604020202020204" pitchFamily="34" charset="0"/>
              </a:defRPr>
            </a:lvl1pPr>
          </a:lstStyle>
          <a:p>
            <a:r>
              <a:rPr lang="fr-FR"/>
              <a:t>Modifiez le style du titre</a:t>
            </a:r>
            <a:endParaRPr lang="en-GB" dirty="0"/>
          </a:p>
        </p:txBody>
      </p:sp>
      <p:sp>
        <p:nvSpPr>
          <p:cNvPr id="3" name="Content Placeholder 2"/>
          <p:cNvSpPr>
            <a:spLocks noGrp="1"/>
          </p:cNvSpPr>
          <p:nvPr>
            <p:ph idx="1"/>
          </p:nvPr>
        </p:nvSpPr>
        <p:spPr>
          <a:xfrm>
            <a:off x="609600" y="1412776"/>
            <a:ext cx="10972800" cy="4896544"/>
          </a:xfrm>
        </p:spPr>
        <p:txBody>
          <a:bodyPr>
            <a:normAutofit/>
          </a:bodyPr>
          <a:lstStyle>
            <a:lvl1pPr marL="457189" indent="-457189">
              <a:buFont typeface="Arial" panose="020B0604020202020204" pitchFamily="34" charset="0"/>
              <a:buChar char="•"/>
              <a:defRPr sz="2000">
                <a:latin typeface="+mn-lt"/>
                <a:cs typeface="Arial" panose="020B0604020202020204" pitchFamily="34" charset="0"/>
              </a:defRPr>
            </a:lvl1pPr>
            <a:lvl2pPr marL="990575" indent="-380990">
              <a:buFont typeface="Arial" panose="020B0604020202020204" pitchFamily="34" charset="0"/>
              <a:buChar char="•"/>
              <a:defRPr sz="2000">
                <a:latin typeface="+mn-lt"/>
                <a:cs typeface="Arial" panose="020B0604020202020204" pitchFamily="34" charset="0"/>
              </a:defRPr>
            </a:lvl2pPr>
            <a:lvl3pPr marL="1523962" indent="-304792">
              <a:buFont typeface="Arial" panose="020B0604020202020204" pitchFamily="34" charset="0"/>
              <a:buChar char="•"/>
              <a:defRPr sz="2000">
                <a:latin typeface="+mn-lt"/>
                <a:cs typeface="Arial" panose="020B0604020202020204" pitchFamily="34" charset="0"/>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p:txBody>
      </p:sp>
      <p:sp>
        <p:nvSpPr>
          <p:cNvPr id="8" name="Footer Placeholder 4"/>
          <p:cNvSpPr>
            <a:spLocks noGrp="1"/>
          </p:cNvSpPr>
          <p:nvPr>
            <p:ph type="ftr" sz="quarter" idx="11"/>
          </p:nvPr>
        </p:nvSpPr>
        <p:spPr>
          <a:xfrm>
            <a:off x="623392" y="6545237"/>
            <a:ext cx="10986971" cy="268139"/>
          </a:xfrm>
        </p:spPr>
        <p:txBody>
          <a:bodyPr/>
          <a:lstStyle>
            <a:lvl1pPr>
              <a:defRPr sz="1467">
                <a:solidFill>
                  <a:schemeClr val="tx1"/>
                </a:solidFill>
                <a:latin typeface="Arial" panose="020B0604020202020204" pitchFamily="34" charset="0"/>
                <a:cs typeface="Arial" panose="020B0604020202020204" pitchFamily="34" charset="0"/>
              </a:defRPr>
            </a:lvl1pPr>
          </a:lstStyle>
          <a:p>
            <a:r>
              <a:rPr lang="fr-FR"/>
              <a:t>VNS physics status/challenges C. Bourdelle for PSD-WPDES, 27/05/2026</a:t>
            </a:r>
            <a:endParaRPr lang="en-US"/>
          </a:p>
        </p:txBody>
      </p:sp>
      <p:pic>
        <p:nvPicPr>
          <p:cNvPr id="7" name="Picture 6" descr="EurofusionDis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2989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3" y="6555770"/>
            <a:ext cx="5889501" cy="302230"/>
          </a:xfrm>
          <a:prstGeom prst="rect">
            <a:avLst/>
          </a:prstGeom>
        </p:spPr>
        <p:txBody>
          <a:bodyPr anchor="t"/>
          <a:lstStyle>
            <a:lvl1pPr>
              <a:defRPr sz="1200">
                <a:solidFill>
                  <a:schemeClr val="bg1"/>
                </a:solidFill>
              </a:defRPr>
            </a:lvl1pPr>
          </a:lstStyle>
          <a:p>
            <a:r>
              <a:rPr lang="fr-FR">
                <a:solidFill>
                  <a:prstClr val="white"/>
                </a:solidFill>
              </a:rPr>
              <a:t>VNS physics status/challenges C. Bourdelle for PSD-WPDES, 27/05/2026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2080735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r-FR" dirty="0"/>
              <a:t>Modifiez le style du titre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r>
              <a:rPr lang="fr-FR"/>
              <a:t>VNS physics status/challenges C. Bourdelle for PSD-WPDES, 27/05/2026</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74966EFF-8750-49C6-9C3E-2F8990E77EF6}" type="slidenum">
              <a:rPr lang="en-US" smtClean="0"/>
              <a:t>‹N°›</a:t>
            </a:fld>
            <a:endParaRPr lang="en-US"/>
          </a:p>
        </p:txBody>
      </p:sp>
    </p:spTree>
    <p:extLst>
      <p:ext uri="{BB962C8B-B14F-4D97-AF65-F5344CB8AC3E}">
        <p14:creationId xmlns:p14="http://schemas.microsoft.com/office/powerpoint/2010/main" val="338272981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hf hdr="0" dt="0"/>
  <p:txStyles>
    <p:titleStyle>
      <a:lvl1pPr algn="ctr" defTabSz="1219170" rtl="0" eaLnBrk="1" latinLnBrk="0" hangingPunct="1">
        <a:spcBef>
          <a:spcPct val="0"/>
        </a:spcBef>
        <a:buNone/>
        <a:defRPr sz="3200" kern="1200">
          <a:solidFill>
            <a:schemeClr val="tx1"/>
          </a:solidFill>
          <a:latin typeface="Arial" panose="020B060402020202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8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5.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iki.euro-fusion.org/images/d/dc/Maggi_JET-ILW_examples.pdf" TargetMode="External"/><Relationship Id="rId2" Type="http://schemas.openxmlformats.org/officeDocument/2006/relationships/hyperlink" Target="https://iopscience.iop.org/article/10.1088/1741-4326/ace2d8/met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hyperlink" Target="https://link.springer.com/article/10.1007/BF01050616" TargetMode="External"/><Relationship Id="rId4" Type="http://schemas.openxmlformats.org/officeDocument/2006/relationships/hyperlink" Target="https://pinboard.euro-fusion.org/pinboard/journal/archived/2025/index.html#Document4140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hyperlink" Target="https://indico.euro-fusion.org/event/358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EF09A-7AE6-4AC7-A20D-0DCEE93015E1}"/>
              </a:ext>
            </a:extLst>
          </p:cNvPr>
          <p:cNvSpPr>
            <a:spLocks noGrp="1"/>
          </p:cNvSpPr>
          <p:nvPr>
            <p:ph type="ctrTitle"/>
          </p:nvPr>
        </p:nvSpPr>
        <p:spPr/>
        <p:txBody>
          <a:bodyPr>
            <a:normAutofit/>
          </a:bodyPr>
          <a:lstStyle/>
          <a:p>
            <a:pPr algn="ctr" rtl="0">
              <a:spcBef>
                <a:spcPts val="0"/>
              </a:spcBef>
              <a:spcAft>
                <a:spcPts val="0"/>
              </a:spcAft>
            </a:pPr>
            <a:r>
              <a:rPr lang="fr-FR" sz="2800" dirty="0">
                <a:solidFill>
                  <a:srgbClr val="000000"/>
                </a:solidFill>
                <a:effectLst/>
                <a:latin typeface="Aptos"/>
                <a:ea typeface="Times New Roman" panose="02020603050405020304" pitchFamily="18" charset="0"/>
                <a:cs typeface="Calibri" panose="020F0502020204030204" pitchFamily="34" charset="0"/>
              </a:rPr>
              <a:t>VNS </a:t>
            </a:r>
            <a:r>
              <a:rPr lang="fr-FR" sz="2800" dirty="0" err="1">
                <a:solidFill>
                  <a:srgbClr val="000000"/>
                </a:solidFill>
                <a:effectLst/>
                <a:latin typeface="Aptos"/>
                <a:ea typeface="Times New Roman" panose="02020603050405020304" pitchFamily="18" charset="0"/>
                <a:cs typeface="Calibri" panose="020F0502020204030204" pitchFamily="34" charset="0"/>
              </a:rPr>
              <a:t>physics</a:t>
            </a:r>
            <a:r>
              <a:rPr lang="fr-FR" sz="2800" dirty="0">
                <a:solidFill>
                  <a:srgbClr val="000000"/>
                </a:solidFill>
                <a:effectLst/>
                <a:latin typeface="Aptos"/>
                <a:ea typeface="Times New Roman" panose="02020603050405020304" pitchFamily="18" charset="0"/>
                <a:cs typeface="Calibri" panose="020F0502020204030204" pitchFamily="34" charset="0"/>
              </a:rPr>
              <a:t>: </a:t>
            </a:r>
            <a:r>
              <a:rPr lang="fr-FR" sz="2800" dirty="0" err="1">
                <a:solidFill>
                  <a:srgbClr val="000000"/>
                </a:solidFill>
                <a:effectLst/>
                <a:latin typeface="Aptos"/>
                <a:ea typeface="Times New Roman" panose="02020603050405020304" pitchFamily="18" charset="0"/>
                <a:cs typeface="Calibri" panose="020F0502020204030204" pitchFamily="34" charset="0"/>
              </a:rPr>
              <a:t>integrated</a:t>
            </a:r>
            <a:r>
              <a:rPr lang="fr-FR" sz="2800" dirty="0">
                <a:solidFill>
                  <a:srgbClr val="000000"/>
                </a:solidFill>
                <a:effectLst/>
                <a:latin typeface="Aptos"/>
                <a:ea typeface="Times New Roman" panose="02020603050405020304" pitchFamily="18" charset="0"/>
                <a:cs typeface="Calibri" panose="020F0502020204030204" pitchFamily="34" charset="0"/>
              </a:rPr>
              <a:t> </a:t>
            </a:r>
            <a:r>
              <a:rPr lang="fr-FR" sz="2800" dirty="0" err="1">
                <a:solidFill>
                  <a:srgbClr val="000000"/>
                </a:solidFill>
                <a:effectLst/>
                <a:latin typeface="Aptos"/>
                <a:ea typeface="Times New Roman" panose="02020603050405020304" pitchFamily="18" charset="0"/>
                <a:cs typeface="Calibri" panose="020F0502020204030204" pitchFamily="34" charset="0"/>
              </a:rPr>
              <a:t>modelling</a:t>
            </a:r>
            <a:r>
              <a:rPr lang="fr-FR" sz="2800" dirty="0">
                <a:solidFill>
                  <a:srgbClr val="000000"/>
                </a:solidFill>
                <a:effectLst/>
                <a:latin typeface="Aptos"/>
                <a:ea typeface="Times New Roman" panose="02020603050405020304" pitchFamily="18" charset="0"/>
                <a:cs typeface="Calibri" panose="020F0502020204030204" pitchFamily="34" charset="0"/>
              </a:rPr>
              <a:t> and </a:t>
            </a:r>
            <a:r>
              <a:rPr lang="fr-FR" sz="2800" dirty="0" err="1">
                <a:solidFill>
                  <a:srgbClr val="000000"/>
                </a:solidFill>
                <a:effectLst/>
                <a:latin typeface="Aptos"/>
                <a:ea typeface="Times New Roman" panose="02020603050405020304" pitchFamily="18" charset="0"/>
                <a:cs typeface="Calibri" panose="020F0502020204030204" pitchFamily="34" charset="0"/>
              </a:rPr>
              <a:t>exhaust</a:t>
            </a:r>
            <a:endParaRPr lang="en-US" sz="16600" dirty="0"/>
          </a:p>
        </p:txBody>
      </p:sp>
      <p:sp>
        <p:nvSpPr>
          <p:cNvPr id="3" name="Sous-titre 2">
            <a:extLst>
              <a:ext uri="{FF2B5EF4-FFF2-40B4-BE49-F238E27FC236}">
                <a16:creationId xmlns:a16="http://schemas.microsoft.com/office/drawing/2014/main" id="{B74A80FF-A5DF-4648-BADF-EE347556F067}"/>
              </a:ext>
            </a:extLst>
          </p:cNvPr>
          <p:cNvSpPr>
            <a:spLocks noGrp="1"/>
          </p:cNvSpPr>
          <p:nvPr>
            <p:ph type="subTitle" idx="1"/>
          </p:nvPr>
        </p:nvSpPr>
        <p:spPr>
          <a:xfrm>
            <a:off x="527381" y="4293096"/>
            <a:ext cx="7724797" cy="432048"/>
          </a:xfrm>
        </p:spPr>
        <p:txBody>
          <a:bodyPr>
            <a:noAutofit/>
          </a:bodyPr>
          <a:lstStyle/>
          <a:p>
            <a:r>
              <a:rPr lang="en-US" sz="2400" i="1" dirty="0"/>
              <a:t>C. Bourdelle, S. Wiesen for PSD - WPDES</a:t>
            </a:r>
          </a:p>
        </p:txBody>
      </p:sp>
      <p:sp>
        <p:nvSpPr>
          <p:cNvPr id="4" name="Espace réservé du pied de page 3">
            <a:extLst>
              <a:ext uri="{FF2B5EF4-FFF2-40B4-BE49-F238E27FC236}">
                <a16:creationId xmlns:a16="http://schemas.microsoft.com/office/drawing/2014/main" id="{7E653AA5-15FB-4567-859F-61C353B3F528}"/>
              </a:ext>
            </a:extLst>
          </p:cNvPr>
          <p:cNvSpPr>
            <a:spLocks noGrp="1"/>
          </p:cNvSpPr>
          <p:nvPr>
            <p:ph type="ftr" sz="quarter" idx="4294967295"/>
          </p:nvPr>
        </p:nvSpPr>
        <p:spPr>
          <a:xfrm>
            <a:off x="0" y="6556375"/>
            <a:ext cx="5889625" cy="301625"/>
          </a:xfrm>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D8B03CFB-616D-46F7-9514-D3DDC4B2EA38}"/>
              </a:ext>
            </a:extLst>
          </p:cNvPr>
          <p:cNvSpPr>
            <a:spLocks noGrp="1"/>
          </p:cNvSpPr>
          <p:nvPr>
            <p:ph type="sldNum" sz="quarter" idx="4294967295"/>
          </p:nvPr>
        </p:nvSpPr>
        <p:spPr>
          <a:xfrm>
            <a:off x="0" y="6589713"/>
            <a:ext cx="720725" cy="200025"/>
          </a:xfrm>
        </p:spPr>
        <p:txBody>
          <a:bodyPr/>
          <a:lstStyle/>
          <a:p>
            <a:fld id="{6A6D9FA1-99C7-4910-8E32-B85D378B0060}" type="slidenum">
              <a:rPr lang="en-GB" smtClean="0">
                <a:solidFill>
                  <a:prstClr val="white"/>
                </a:solidFill>
              </a:rPr>
              <a:pPr/>
              <a:t>1</a:t>
            </a:fld>
            <a:endParaRPr lang="en-GB" dirty="0">
              <a:solidFill>
                <a:prstClr val="white"/>
              </a:solidFill>
            </a:endParaRPr>
          </a:p>
        </p:txBody>
      </p:sp>
    </p:spTree>
    <p:extLst>
      <p:ext uri="{BB962C8B-B14F-4D97-AF65-F5344CB8AC3E}">
        <p14:creationId xmlns:p14="http://schemas.microsoft.com/office/powerpoint/2010/main" val="9945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D6ADF-27E0-4978-A026-87FD0B1B7850}"/>
              </a:ext>
            </a:extLst>
          </p:cNvPr>
          <p:cNvSpPr>
            <a:spLocks noGrp="1"/>
          </p:cNvSpPr>
          <p:nvPr>
            <p:ph type="title"/>
          </p:nvPr>
        </p:nvSpPr>
        <p:spPr/>
        <p:txBody>
          <a:bodyPr/>
          <a:lstStyle/>
          <a:p>
            <a:r>
              <a:rPr lang="en-US" dirty="0"/>
              <a:t>outline</a:t>
            </a:r>
          </a:p>
        </p:txBody>
      </p:sp>
      <p:sp>
        <p:nvSpPr>
          <p:cNvPr id="3" name="Espace réservé du contenu 2">
            <a:extLst>
              <a:ext uri="{FF2B5EF4-FFF2-40B4-BE49-F238E27FC236}">
                <a16:creationId xmlns:a16="http://schemas.microsoft.com/office/drawing/2014/main" id="{35F92574-664E-4CE9-83BC-1CC747C4C2F3}"/>
              </a:ext>
            </a:extLst>
          </p:cNvPr>
          <p:cNvSpPr>
            <a:spLocks noGrp="1"/>
          </p:cNvSpPr>
          <p:nvPr>
            <p:ph idx="4294967295"/>
          </p:nvPr>
        </p:nvSpPr>
        <p:spPr>
          <a:xfrm>
            <a:off x="0" y="1209675"/>
            <a:ext cx="10972800" cy="4895850"/>
          </a:xfrm>
        </p:spPr>
        <p:txBody>
          <a:bodyPr>
            <a:normAutofit/>
          </a:bodyPr>
          <a:lstStyle/>
          <a:p>
            <a:pPr marL="0" indent="0">
              <a:buNone/>
            </a:pPr>
            <a:endParaRPr lang="en-US" dirty="0"/>
          </a:p>
          <a:p>
            <a:pPr marL="285750" indent="-285750">
              <a:buFont typeface="Arial" panose="020B0604020202020204" pitchFamily="34" charset="0"/>
              <a:buChar char="•"/>
            </a:pPr>
            <a:r>
              <a:rPr lang="en-US" b="1" dirty="0"/>
              <a:t>Pilot Plant A</a:t>
            </a:r>
          </a:p>
          <a:p>
            <a:pPr marL="819136" lvl="1" indent="-285750"/>
            <a:r>
              <a:rPr lang="en-US" dirty="0"/>
              <a:t>Driving principles</a:t>
            </a:r>
          </a:p>
          <a:p>
            <a:pPr marL="819136" lvl="1" indent="-285750"/>
            <a:r>
              <a:rPr lang="en-US" dirty="0"/>
              <a:t>Nature of the challenges</a:t>
            </a:r>
          </a:p>
          <a:p>
            <a:pPr marL="819136" lvl="1" indent="-285750"/>
            <a:r>
              <a:rPr lang="en-US" b="1" dirty="0"/>
              <a:t>Exhaust status</a:t>
            </a:r>
          </a:p>
          <a:p>
            <a:pPr marL="819136" lvl="1" indent="-285750"/>
            <a:r>
              <a:rPr lang="en-US" dirty="0"/>
              <a:t>High Fidelity integrated modelling results </a:t>
            </a:r>
          </a:p>
          <a:p>
            <a:pPr marL="819136" lvl="1" indent="-285750"/>
            <a:endParaRPr lang="en-US" dirty="0"/>
          </a:p>
          <a:p>
            <a:pPr marL="285750" indent="-285750"/>
            <a:r>
              <a:rPr lang="en-US" dirty="0"/>
              <a:t>Conclusions/perspectives</a:t>
            </a:r>
          </a:p>
          <a:p>
            <a:pPr marL="819136" lvl="1" indent="-285750"/>
            <a:endParaRPr lang="en-US" dirty="0"/>
          </a:p>
          <a:p>
            <a:pPr marL="285750" indent="-285750">
              <a:buFont typeface="Arial" panose="020B0604020202020204" pitchFamily="34" charset="0"/>
              <a:buChar char="•"/>
            </a:pPr>
            <a:endParaRPr lang="en-US" dirty="0"/>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4" name="Espace réservé du pied de page 3">
            <a:extLst>
              <a:ext uri="{FF2B5EF4-FFF2-40B4-BE49-F238E27FC236}">
                <a16:creationId xmlns:a16="http://schemas.microsoft.com/office/drawing/2014/main" id="{4FD7BE32-F3A0-4E46-8D3B-1EC1C5DEE913}"/>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818C266D-A03B-410C-97EE-A30419246EA9}"/>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385522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BBD2-E6CF-44F8-8D7B-55BE69569C09}"/>
              </a:ext>
            </a:extLst>
          </p:cNvPr>
          <p:cNvSpPr>
            <a:spLocks noGrp="1"/>
          </p:cNvSpPr>
          <p:nvPr>
            <p:ph type="title"/>
          </p:nvPr>
        </p:nvSpPr>
        <p:spPr/>
        <p:txBody>
          <a:bodyPr/>
          <a:lstStyle/>
          <a:p>
            <a:pPr marL="0" indent="0">
              <a:buFontTx/>
              <a:buNone/>
            </a:pPr>
            <a:r>
              <a:rPr lang="en-US" dirty="0"/>
              <a:t>EU-VNS exhaust concept study (SOLPS-ITER)</a:t>
            </a:r>
          </a:p>
        </p:txBody>
      </p:sp>
      <p:sp>
        <p:nvSpPr>
          <p:cNvPr id="10" name="Footer Placeholder 3">
            <a:extLst>
              <a:ext uri="{FF2B5EF4-FFF2-40B4-BE49-F238E27FC236}">
                <a16:creationId xmlns:a16="http://schemas.microsoft.com/office/drawing/2014/main" id="{993063F0-4EC4-4528-B948-747826B8793E}"/>
              </a:ext>
            </a:extLst>
          </p:cNvPr>
          <p:cNvSpPr>
            <a:spLocks noGrp="1"/>
          </p:cNvSpPr>
          <p:nvPr>
            <p:ph type="ftr" sz="quarter" idx="11"/>
          </p:nvPr>
        </p:nvSpPr>
        <p:spPr/>
        <p:txBody>
          <a:bodyPr/>
          <a:lstStyle/>
          <a:p>
            <a:r>
              <a:rPr lang="en-GB">
                <a:solidFill>
                  <a:prstClr val="white"/>
                </a:solidFill>
              </a:rPr>
              <a:t>VNS physics status/challenges C. Bourdelle for PSD-WPDES, 27/05/2026</a:t>
            </a:r>
            <a:endParaRPr lang="en-GB" dirty="0">
              <a:solidFill>
                <a:prstClr val="white"/>
              </a:solidFill>
            </a:endParaRPr>
          </a:p>
        </p:txBody>
      </p:sp>
      <p:sp>
        <p:nvSpPr>
          <p:cNvPr id="5" name="Slide Number Placeholder 4">
            <a:extLst>
              <a:ext uri="{FF2B5EF4-FFF2-40B4-BE49-F238E27FC236}">
                <a16:creationId xmlns:a16="http://schemas.microsoft.com/office/drawing/2014/main" id="{86B2026E-9559-40A9-BD03-DE64D994DC23}"/>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11</a:t>
            </a:fld>
            <a:endParaRPr lang="en-GB" dirty="0">
              <a:solidFill>
                <a:prstClr val="white"/>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6E6825D-BDDE-400D-BCD2-B6DC0A580DD2}"/>
                  </a:ext>
                </a:extLst>
              </p:cNvPr>
              <p:cNvSpPr txBox="1">
                <a:spLocks/>
              </p:cNvSpPr>
              <p:nvPr/>
            </p:nvSpPr>
            <p:spPr bwMode="auto">
              <a:xfrm>
                <a:off x="251398" y="850498"/>
                <a:ext cx="7825802" cy="503271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7200" tIns="50400" rIns="97200" bIns="36000" numCol="1" anchor="t" anchorCtr="0" compatLnSpc="1">
                <a:prstTxWarp prst="textNoShape">
                  <a:avLst/>
                </a:prstTxWarp>
              </a:bodyPr>
              <a:lstStyle>
                <a:lvl1pPr marL="1565275" indent="-1565275" algn="l" defTabSz="4171950" rtl="0" eaLnBrk="1" fontAlgn="base" hangingPunct="1">
                  <a:spcBef>
                    <a:spcPct val="20000"/>
                  </a:spcBef>
                  <a:spcAft>
                    <a:spcPct val="0"/>
                  </a:spcAft>
                  <a:buChar char="•"/>
                  <a:defRPr sz="2800" b="1">
                    <a:solidFill>
                      <a:srgbClr val="003399"/>
                    </a:solidFill>
                    <a:latin typeface="Arial" panose="020B0604020202020204" pitchFamily="34" charset="0"/>
                    <a:ea typeface="+mn-ea"/>
                    <a:cs typeface="Arial" panose="020B0604020202020204" pitchFamily="34" charset="0"/>
                  </a:defRPr>
                </a:lvl1pPr>
                <a:lvl2pPr marL="3389313" indent="-1303338" algn="l" defTabSz="4171950" rtl="0" eaLnBrk="1" fontAlgn="base" hangingPunct="1">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5214938" indent="-1042988" algn="l" defTabSz="4171950" rtl="0" eaLnBrk="1" fontAlgn="base" hangingPunct="1">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6257925" indent="0" algn="l" defTabSz="4171950" rtl="0" eaLnBrk="1" fontAlgn="base" hangingPunct="1">
                  <a:spcBef>
                    <a:spcPct val="20000"/>
                  </a:spcBef>
                  <a:spcAft>
                    <a:spcPct val="0"/>
                  </a:spcAft>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4pPr>
                <a:lvl5pPr marL="8343900" indent="0" algn="l" defTabSz="4171950" rtl="0" eaLnBrk="1" fontAlgn="base" hangingPunct="1">
                  <a:spcBef>
                    <a:spcPct val="20000"/>
                  </a:spcBef>
                  <a:spcAft>
                    <a:spcPct val="0"/>
                  </a:spcAft>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5pPr>
                <a:lvl6pPr marL="9845675" indent="-1044575" algn="l" defTabSz="4171950" rtl="0" eaLnBrk="1" fontAlgn="base" hangingPunct="1">
                  <a:spcBef>
                    <a:spcPct val="20000"/>
                  </a:spcBef>
                  <a:spcAft>
                    <a:spcPct val="0"/>
                  </a:spcAft>
                  <a:buChar char="»"/>
                  <a:defRPr sz="1800">
                    <a:solidFill>
                      <a:schemeClr val="tx1"/>
                    </a:solidFill>
                    <a:latin typeface="+mn-lt"/>
                  </a:defRPr>
                </a:lvl6pPr>
                <a:lvl7pPr marL="10302875" indent="-1044575" algn="l" defTabSz="4171950" rtl="0" eaLnBrk="1" fontAlgn="base" hangingPunct="1">
                  <a:spcBef>
                    <a:spcPct val="20000"/>
                  </a:spcBef>
                  <a:spcAft>
                    <a:spcPct val="0"/>
                  </a:spcAft>
                  <a:buChar char="»"/>
                  <a:defRPr sz="1800">
                    <a:solidFill>
                      <a:schemeClr val="tx1"/>
                    </a:solidFill>
                    <a:latin typeface="+mn-lt"/>
                  </a:defRPr>
                </a:lvl7pPr>
                <a:lvl8pPr marL="10760075" indent="-1044575" algn="l" defTabSz="4171950" rtl="0" eaLnBrk="1" fontAlgn="base" hangingPunct="1">
                  <a:spcBef>
                    <a:spcPct val="20000"/>
                  </a:spcBef>
                  <a:spcAft>
                    <a:spcPct val="0"/>
                  </a:spcAft>
                  <a:buChar char="»"/>
                  <a:defRPr sz="1800">
                    <a:solidFill>
                      <a:schemeClr val="tx1"/>
                    </a:solidFill>
                    <a:latin typeface="+mn-lt"/>
                  </a:defRPr>
                </a:lvl8pPr>
                <a:lvl9pPr marL="11217275" indent="-1044575" algn="l" defTabSz="4171950" rtl="0" eaLnBrk="1" fontAlgn="base" hangingPunct="1">
                  <a:spcBef>
                    <a:spcPct val="20000"/>
                  </a:spcBef>
                  <a:spcAft>
                    <a:spcPct val="0"/>
                  </a:spcAft>
                  <a:buChar char="»"/>
                  <a:defRPr sz="1800">
                    <a:solidFill>
                      <a:schemeClr val="tx1"/>
                    </a:solidFill>
                    <a:latin typeface="+mn-lt"/>
                  </a:defRPr>
                </a:lvl9pPr>
              </a:lstStyle>
              <a:p>
                <a:pPr marL="0" indent="0">
                  <a:buNone/>
                </a:pPr>
                <a:r>
                  <a:rPr lang="en-US" altLang="en-US" sz="2000" kern="0" dirty="0">
                    <a:solidFill>
                      <a:srgbClr val="FF0000"/>
                    </a:solidFill>
                    <a:latin typeface="Arial" charset="0"/>
                    <a:cs typeface="Arial" charset="0"/>
                  </a:rPr>
                  <a:t>SOLPS-ITER model setup: T + He + Kr, incl EIRENE kinetics</a:t>
                </a:r>
              </a:p>
              <a:p>
                <a:pPr marL="0" indent="0">
                  <a:buFontTx/>
                  <a:buNone/>
                </a:pPr>
                <a:r>
                  <a:rPr lang="en-US" altLang="en-US" sz="2000" b="0" kern="0" dirty="0">
                    <a:solidFill>
                      <a:schemeClr val="tx1"/>
                    </a:solidFill>
                    <a:latin typeface="Arial" charset="0"/>
                    <a:cs typeface="Arial" charset="0"/>
                  </a:rPr>
                  <a:t>Gas-Puffing T</a:t>
                </a:r>
                <a:r>
                  <a:rPr lang="en-US" altLang="en-US" sz="2000" b="0" kern="0" baseline="-25000" dirty="0">
                    <a:solidFill>
                      <a:schemeClr val="tx1"/>
                    </a:solidFill>
                    <a:latin typeface="Arial" charset="0"/>
                    <a:cs typeface="Arial" charset="0"/>
                  </a:rPr>
                  <a:t>2</a:t>
                </a:r>
                <a:r>
                  <a:rPr lang="en-US" altLang="en-US" sz="2000" b="0" kern="0" dirty="0">
                    <a:solidFill>
                      <a:schemeClr val="tx1"/>
                    </a:solidFill>
                    <a:latin typeface="Arial" charset="0"/>
                    <a:cs typeface="Arial" charset="0"/>
                  </a:rPr>
                  <a:t> and Krypton from LFS wall and PFZ, respectively</a:t>
                </a:r>
                <a:br>
                  <a:rPr lang="en-US" altLang="en-US" sz="2000" b="0" kern="0" dirty="0">
                    <a:solidFill>
                      <a:schemeClr val="tx1"/>
                    </a:solidFill>
                    <a:latin typeface="Arial" charset="0"/>
                    <a:cs typeface="Arial" charset="0"/>
                  </a:rPr>
                </a:br>
                <a:endParaRPr lang="en-US" altLang="en-US" sz="2000" b="0" kern="0" dirty="0">
                  <a:solidFill>
                    <a:schemeClr val="tx1"/>
                  </a:solidFill>
                  <a:latin typeface="Arial" charset="0"/>
                  <a:cs typeface="Arial" charset="0"/>
                </a:endParaRPr>
              </a:p>
              <a:p>
                <a:pPr marL="0" indent="0">
                  <a:buFontTx/>
                  <a:buNone/>
                </a:pPr>
                <a:r>
                  <a:rPr lang="en-US" altLang="en-US" sz="2000" kern="0" dirty="0">
                    <a:solidFill>
                      <a:srgbClr val="3B62B1"/>
                    </a:solidFill>
                    <a:latin typeface="Arial" charset="0"/>
                    <a:cs typeface="Arial" charset="0"/>
                  </a:rPr>
                  <a:t>Scan</a:t>
                </a:r>
                <a:r>
                  <a:rPr lang="en-US" altLang="en-US" sz="2000" b="0" kern="0" dirty="0">
                    <a:solidFill>
                      <a:srgbClr val="3B62B1"/>
                    </a:solidFill>
                    <a:latin typeface="Arial" charset="0"/>
                    <a:cs typeface="Arial" charset="0"/>
                  </a:rPr>
                  <a:t> </a:t>
                </a:r>
                <a14:m>
                  <m:oMath xmlns:m="http://schemas.openxmlformats.org/officeDocument/2006/math">
                    <m:sSub>
                      <m:sSubPr>
                        <m:ctrlPr>
                          <a:rPr lang="en-US" altLang="en-US" sz="2000" b="0" i="1" kern="0">
                            <a:solidFill>
                              <a:srgbClr val="3B62B1"/>
                            </a:solidFill>
                            <a:latin typeface="Cambria Math" panose="02040503050406030204" pitchFamily="18" charset="0"/>
                            <a:cs typeface="Arial" charset="0"/>
                          </a:rPr>
                        </m:ctrlPr>
                      </m:sSubPr>
                      <m:e>
                        <m:r>
                          <m:rPr>
                            <m:sty m:val="p"/>
                          </m:rPr>
                          <a:rPr lang="el-GR" altLang="en-US" sz="2000" b="0" i="1" kern="0">
                            <a:solidFill>
                              <a:srgbClr val="3B62B1"/>
                            </a:solidFill>
                            <a:latin typeface="Cambria Math" panose="02040503050406030204" pitchFamily="18" charset="0"/>
                            <a:ea typeface="Cambria Math" panose="02040503050406030204" pitchFamily="18" charset="0"/>
                            <a:cs typeface="Arial" charset="0"/>
                          </a:rPr>
                          <m:t>Γ</m:t>
                        </m:r>
                      </m:e>
                      <m:sub>
                        <m:r>
                          <a:rPr lang="en-GB" altLang="en-US" sz="2000" b="0" i="1" kern="0" smtClean="0">
                            <a:solidFill>
                              <a:srgbClr val="3B62B1"/>
                            </a:solidFill>
                            <a:latin typeface="Cambria Math" panose="02040503050406030204" pitchFamily="18" charset="0"/>
                            <a:ea typeface="Cambria Math" panose="02040503050406030204" pitchFamily="18" charset="0"/>
                            <a:cs typeface="Arial" charset="0"/>
                          </a:rPr>
                          <m:t>𝑇</m:t>
                        </m:r>
                        <m:r>
                          <a:rPr lang="en-GB" altLang="en-US" sz="2000" b="0" i="1" kern="0" smtClean="0">
                            <a:solidFill>
                              <a:srgbClr val="3B62B1"/>
                            </a:solidFill>
                            <a:latin typeface="Cambria Math" panose="02040503050406030204" pitchFamily="18" charset="0"/>
                            <a:ea typeface="Cambria Math" panose="02040503050406030204" pitchFamily="18" charset="0"/>
                            <a:cs typeface="Arial" charset="0"/>
                          </a:rPr>
                          <m:t>,</m:t>
                        </m:r>
                        <m:r>
                          <a:rPr lang="en-GB" altLang="en-US" sz="2000" b="0" i="1" kern="0" smtClean="0">
                            <a:solidFill>
                              <a:srgbClr val="3B62B1"/>
                            </a:solidFill>
                            <a:latin typeface="Cambria Math" panose="02040503050406030204" pitchFamily="18" charset="0"/>
                            <a:ea typeface="Cambria Math" panose="02040503050406030204" pitchFamily="18" charset="0"/>
                            <a:cs typeface="Arial" charset="0"/>
                          </a:rPr>
                          <m:t>𝑔𝑎𝑠</m:t>
                        </m:r>
                      </m:sub>
                    </m:sSub>
                    <m:r>
                      <a:rPr lang="en-GB" altLang="en-US" sz="2000" b="0" i="1" kern="0">
                        <a:solidFill>
                          <a:srgbClr val="3B62B1"/>
                        </a:solidFill>
                        <a:latin typeface="Cambria Math" panose="02040503050406030204" pitchFamily="18" charset="0"/>
                        <a:cs typeface="Arial" charset="0"/>
                      </a:rPr>
                      <m:t>=</m:t>
                    </m:r>
                    <m:r>
                      <a:rPr lang="en-US" altLang="en-US" sz="2000" b="0" i="1" kern="0" smtClean="0">
                        <a:solidFill>
                          <a:srgbClr val="3B62B1"/>
                        </a:solidFill>
                        <a:latin typeface="Cambria Math" panose="02040503050406030204" pitchFamily="18" charset="0"/>
                        <a:cs typeface="Arial" charset="0"/>
                      </a:rPr>
                      <m:t>1</m:t>
                    </m:r>
                    <m:r>
                      <a:rPr lang="en-GB" altLang="en-US" sz="2000" b="0" i="1" kern="0">
                        <a:solidFill>
                          <a:srgbClr val="3B62B1"/>
                        </a:solidFill>
                        <a:latin typeface="Cambria Math" panose="02040503050406030204" pitchFamily="18" charset="0"/>
                        <a:cs typeface="Arial" charset="0"/>
                      </a:rPr>
                      <m:t>𝑒</m:t>
                    </m:r>
                    <m:r>
                      <a:rPr lang="en-GB" altLang="en-US" sz="2000" b="0" i="1" kern="0" smtClean="0">
                        <a:solidFill>
                          <a:srgbClr val="3B62B1"/>
                        </a:solidFill>
                        <a:latin typeface="Cambria Math" panose="02040503050406030204" pitchFamily="18" charset="0"/>
                        <a:cs typeface="Arial" charset="0"/>
                      </a:rPr>
                      <m:t>22…</m:t>
                    </m:r>
                    <m:r>
                      <a:rPr lang="en-US" altLang="en-US" sz="2000" b="0" i="1" kern="0" smtClean="0">
                        <a:solidFill>
                          <a:srgbClr val="3B62B1"/>
                        </a:solidFill>
                        <a:latin typeface="Cambria Math" panose="02040503050406030204" pitchFamily="18" charset="0"/>
                        <a:cs typeface="Arial" charset="0"/>
                      </a:rPr>
                      <m:t>2</m:t>
                    </m:r>
                    <m:r>
                      <a:rPr lang="en-GB" altLang="en-US" sz="2000" b="0" i="1" kern="0" smtClean="0">
                        <a:solidFill>
                          <a:srgbClr val="3B62B1"/>
                        </a:solidFill>
                        <a:latin typeface="Cambria Math" panose="02040503050406030204" pitchFamily="18" charset="0"/>
                        <a:cs typeface="Arial" charset="0"/>
                      </a:rPr>
                      <m:t>𝑒</m:t>
                    </m:r>
                    <m:r>
                      <a:rPr lang="en-GB" altLang="en-US" sz="2000" b="0" i="1" kern="0" smtClean="0">
                        <a:solidFill>
                          <a:srgbClr val="3B62B1"/>
                        </a:solidFill>
                        <a:latin typeface="Cambria Math" panose="02040503050406030204" pitchFamily="18" charset="0"/>
                        <a:cs typeface="Arial" charset="0"/>
                      </a:rPr>
                      <m:t>22 </m:t>
                    </m:r>
                    <m:sSup>
                      <m:sSupPr>
                        <m:ctrlPr>
                          <a:rPr lang="en-GB" altLang="en-US" sz="2000" b="0" i="1" kern="0">
                            <a:solidFill>
                              <a:srgbClr val="3B62B1"/>
                            </a:solidFill>
                            <a:latin typeface="Cambria Math" panose="02040503050406030204" pitchFamily="18" charset="0"/>
                            <a:cs typeface="Arial" charset="0"/>
                          </a:rPr>
                        </m:ctrlPr>
                      </m:sSupPr>
                      <m:e>
                        <m:r>
                          <a:rPr lang="en-GB" altLang="en-US" sz="2000" b="0" i="1" kern="0">
                            <a:solidFill>
                              <a:srgbClr val="3B62B1"/>
                            </a:solidFill>
                            <a:latin typeface="Cambria Math" panose="02040503050406030204" pitchFamily="18" charset="0"/>
                            <a:cs typeface="Arial" charset="0"/>
                          </a:rPr>
                          <m:t>𝑠</m:t>
                        </m:r>
                      </m:e>
                      <m:sup>
                        <m:r>
                          <a:rPr lang="en-GB" altLang="en-US" sz="2000" b="0" i="1" kern="0">
                            <a:solidFill>
                              <a:srgbClr val="3B62B1"/>
                            </a:solidFill>
                            <a:latin typeface="Cambria Math" panose="02040503050406030204" pitchFamily="18" charset="0"/>
                            <a:cs typeface="Arial" charset="0"/>
                          </a:rPr>
                          <m:t>−1</m:t>
                        </m:r>
                      </m:sup>
                    </m:sSup>
                  </m:oMath>
                </a14:m>
                <a:r>
                  <a:rPr lang="en-US" altLang="en-US" sz="2000" b="0" kern="0" dirty="0">
                    <a:solidFill>
                      <a:srgbClr val="3B62B1"/>
                    </a:solidFill>
                    <a:latin typeface="Arial" charset="0"/>
                    <a:cs typeface="Arial" charset="0"/>
                  </a:rPr>
                  <a:t>, </a:t>
                </a:r>
                <a14:m>
                  <m:oMath xmlns:m="http://schemas.openxmlformats.org/officeDocument/2006/math">
                    <m:sSub>
                      <m:sSubPr>
                        <m:ctrlPr>
                          <a:rPr lang="en-US" altLang="en-US" sz="2000" b="0" i="1" kern="0">
                            <a:solidFill>
                              <a:srgbClr val="3B62B1"/>
                            </a:solidFill>
                            <a:latin typeface="Cambria Math" panose="02040503050406030204" pitchFamily="18" charset="0"/>
                            <a:cs typeface="Arial" charset="0"/>
                          </a:rPr>
                        </m:ctrlPr>
                      </m:sSubPr>
                      <m:e>
                        <m:r>
                          <m:rPr>
                            <m:sty m:val="p"/>
                          </m:rPr>
                          <a:rPr lang="el-GR" altLang="en-US" sz="2000" b="0" i="1" kern="0">
                            <a:solidFill>
                              <a:srgbClr val="3B62B1"/>
                            </a:solidFill>
                            <a:latin typeface="Cambria Math" panose="02040503050406030204" pitchFamily="18" charset="0"/>
                            <a:ea typeface="Cambria Math" panose="02040503050406030204" pitchFamily="18" charset="0"/>
                            <a:cs typeface="Arial" charset="0"/>
                          </a:rPr>
                          <m:t>Γ</m:t>
                        </m:r>
                      </m:e>
                      <m:sub>
                        <m:r>
                          <a:rPr lang="en-US" altLang="en-US" sz="2000" b="0" i="1" kern="0" smtClean="0">
                            <a:solidFill>
                              <a:srgbClr val="3B62B1"/>
                            </a:solidFill>
                            <a:latin typeface="Cambria Math" panose="02040503050406030204" pitchFamily="18" charset="0"/>
                            <a:ea typeface="Cambria Math" panose="02040503050406030204" pitchFamily="18" charset="0"/>
                            <a:cs typeface="Arial" charset="0"/>
                          </a:rPr>
                          <m:t>𝐾</m:t>
                        </m:r>
                        <m:r>
                          <a:rPr lang="en-GB" altLang="en-US" sz="2000" b="0" i="1" kern="0" smtClean="0">
                            <a:solidFill>
                              <a:srgbClr val="3B62B1"/>
                            </a:solidFill>
                            <a:latin typeface="Cambria Math" panose="02040503050406030204" pitchFamily="18" charset="0"/>
                            <a:ea typeface="Cambria Math" panose="02040503050406030204" pitchFamily="18" charset="0"/>
                            <a:cs typeface="Arial" charset="0"/>
                          </a:rPr>
                          <m:t>𝑟</m:t>
                        </m:r>
                        <m:r>
                          <a:rPr lang="en-GB" altLang="en-US" sz="2000" b="0" i="1" kern="0">
                            <a:solidFill>
                              <a:srgbClr val="3B62B1"/>
                            </a:solidFill>
                            <a:latin typeface="Cambria Math" panose="02040503050406030204" pitchFamily="18" charset="0"/>
                            <a:ea typeface="Cambria Math" panose="02040503050406030204" pitchFamily="18" charset="0"/>
                            <a:cs typeface="Arial" charset="0"/>
                          </a:rPr>
                          <m:t>,</m:t>
                        </m:r>
                        <m:r>
                          <a:rPr lang="en-GB" altLang="en-US" sz="2000" b="0" i="1" kern="0">
                            <a:solidFill>
                              <a:srgbClr val="3B62B1"/>
                            </a:solidFill>
                            <a:latin typeface="Cambria Math" panose="02040503050406030204" pitchFamily="18" charset="0"/>
                            <a:ea typeface="Cambria Math" panose="02040503050406030204" pitchFamily="18" charset="0"/>
                            <a:cs typeface="Arial" charset="0"/>
                          </a:rPr>
                          <m:t>𝑔𝑎𝑠</m:t>
                        </m:r>
                      </m:sub>
                    </m:sSub>
                    <m:r>
                      <a:rPr lang="en-GB" altLang="en-US" sz="2000" b="0" i="1" kern="0" smtClean="0">
                        <a:solidFill>
                          <a:srgbClr val="3B62B1"/>
                        </a:solidFill>
                        <a:latin typeface="Cambria Math" panose="02040503050406030204" pitchFamily="18" charset="0"/>
                        <a:cs typeface="Arial" charset="0"/>
                      </a:rPr>
                      <m:t>=1</m:t>
                    </m:r>
                    <m:r>
                      <a:rPr lang="en-GB" altLang="en-US" sz="2000" b="0" i="1" kern="0">
                        <a:solidFill>
                          <a:srgbClr val="3B62B1"/>
                        </a:solidFill>
                        <a:latin typeface="Cambria Math" panose="02040503050406030204" pitchFamily="18" charset="0"/>
                        <a:cs typeface="Arial" charset="0"/>
                      </a:rPr>
                      <m:t>𝑒</m:t>
                    </m:r>
                    <m:r>
                      <a:rPr lang="en-US" altLang="en-US" sz="2000" b="0" i="1" kern="0" smtClean="0">
                        <a:solidFill>
                          <a:srgbClr val="3B62B1"/>
                        </a:solidFill>
                        <a:latin typeface="Cambria Math" panose="02040503050406030204" pitchFamily="18" charset="0"/>
                        <a:cs typeface="Arial" charset="0"/>
                      </a:rPr>
                      <m:t>19</m:t>
                    </m:r>
                    <m:r>
                      <a:rPr lang="en-GB" altLang="en-US" sz="2000" b="0" i="1" kern="0">
                        <a:solidFill>
                          <a:srgbClr val="3B62B1"/>
                        </a:solidFill>
                        <a:latin typeface="Cambria Math" panose="02040503050406030204" pitchFamily="18" charset="0"/>
                        <a:cs typeface="Arial" charset="0"/>
                      </a:rPr>
                      <m:t>…</m:t>
                    </m:r>
                    <m:r>
                      <a:rPr lang="en-US" altLang="en-US" sz="2000" b="0" i="1" kern="0" smtClean="0">
                        <a:solidFill>
                          <a:srgbClr val="3B62B1"/>
                        </a:solidFill>
                        <a:latin typeface="Cambria Math" panose="02040503050406030204" pitchFamily="18" charset="0"/>
                        <a:cs typeface="Arial" charset="0"/>
                      </a:rPr>
                      <m:t>1</m:t>
                    </m:r>
                    <m:r>
                      <a:rPr lang="en-GB" altLang="en-US" sz="2000" b="0" i="1" kern="0">
                        <a:solidFill>
                          <a:srgbClr val="3B62B1"/>
                        </a:solidFill>
                        <a:latin typeface="Cambria Math" panose="02040503050406030204" pitchFamily="18" charset="0"/>
                        <a:cs typeface="Arial" charset="0"/>
                      </a:rPr>
                      <m:t>𝑒</m:t>
                    </m:r>
                    <m:r>
                      <a:rPr lang="en-GB" altLang="en-US" sz="2000" b="0" i="1" kern="0">
                        <a:solidFill>
                          <a:srgbClr val="3B62B1"/>
                        </a:solidFill>
                        <a:latin typeface="Cambria Math" panose="02040503050406030204" pitchFamily="18" charset="0"/>
                        <a:cs typeface="Arial" charset="0"/>
                      </a:rPr>
                      <m:t>20 </m:t>
                    </m:r>
                    <m:sSup>
                      <m:sSupPr>
                        <m:ctrlPr>
                          <a:rPr lang="en-GB" altLang="en-US" sz="2000" b="0" i="1" kern="0">
                            <a:solidFill>
                              <a:srgbClr val="3B62B1"/>
                            </a:solidFill>
                            <a:latin typeface="Cambria Math" panose="02040503050406030204" pitchFamily="18" charset="0"/>
                            <a:cs typeface="Arial" charset="0"/>
                          </a:rPr>
                        </m:ctrlPr>
                      </m:sSupPr>
                      <m:e>
                        <m:r>
                          <a:rPr lang="en-GB" altLang="en-US" sz="2000" b="0" i="1" kern="0">
                            <a:solidFill>
                              <a:srgbClr val="3B62B1"/>
                            </a:solidFill>
                            <a:latin typeface="Cambria Math" panose="02040503050406030204" pitchFamily="18" charset="0"/>
                            <a:cs typeface="Arial" charset="0"/>
                          </a:rPr>
                          <m:t>𝑠</m:t>
                        </m:r>
                      </m:e>
                      <m:sup>
                        <m:r>
                          <a:rPr lang="en-GB" altLang="en-US" sz="2000" b="0" i="1" kern="0">
                            <a:solidFill>
                              <a:srgbClr val="3B62B1"/>
                            </a:solidFill>
                            <a:latin typeface="Cambria Math" panose="02040503050406030204" pitchFamily="18" charset="0"/>
                            <a:cs typeface="Arial" charset="0"/>
                          </a:rPr>
                          <m:t>−1</m:t>
                        </m:r>
                      </m:sup>
                    </m:sSup>
                  </m:oMath>
                </a14:m>
                <a:endParaRPr lang="en-US" altLang="en-US" sz="2000" b="0" kern="0" dirty="0">
                  <a:solidFill>
                    <a:schemeClr val="tx1"/>
                  </a:solidFill>
                  <a:latin typeface="Arial" charset="0"/>
                  <a:cs typeface="Arial" charset="0"/>
                </a:endParaRPr>
              </a:p>
              <a:p>
                <a:pPr marL="0" indent="0">
                  <a:buFontTx/>
                  <a:buNone/>
                </a:pPr>
                <a:endParaRPr lang="en-US" altLang="en-US" sz="2000" b="0" kern="0" dirty="0">
                  <a:solidFill>
                    <a:schemeClr val="tx1"/>
                  </a:solidFill>
                  <a:latin typeface="Arial" charset="0"/>
                  <a:cs typeface="Arial" charset="0"/>
                </a:endParaRPr>
              </a:p>
              <a:p>
                <a:pPr marL="0" indent="0">
                  <a:buFontTx/>
                  <a:buNone/>
                </a:pPr>
                <a:r>
                  <a:rPr lang="en-US" altLang="en-US" sz="2000" b="0" kern="0" dirty="0">
                    <a:solidFill>
                      <a:schemeClr val="tx1"/>
                    </a:solidFill>
                    <a:latin typeface="Arial" charset="0"/>
                    <a:cs typeface="Arial" charset="0"/>
                  </a:rPr>
                  <a:t>Radial transport flat </a:t>
                </a:r>
                <a14:m>
                  <m:oMath xmlns:m="http://schemas.openxmlformats.org/officeDocument/2006/math">
                    <m:sSub>
                      <m:sSubPr>
                        <m:ctrlPr>
                          <a:rPr lang="en-US" altLang="en-US" sz="2000" b="0" i="1" kern="0" dirty="0" smtClean="0">
                            <a:solidFill>
                              <a:schemeClr val="tx1"/>
                            </a:solidFill>
                            <a:latin typeface="Cambria Math" panose="02040503050406030204" pitchFamily="18" charset="0"/>
                            <a:cs typeface="Arial" charset="0"/>
                          </a:rPr>
                        </m:ctrlPr>
                      </m:sSubPr>
                      <m:e>
                        <m:r>
                          <a:rPr lang="en-GB" altLang="en-US" sz="2000" b="0" i="1" kern="0" dirty="0" smtClean="0">
                            <a:solidFill>
                              <a:schemeClr val="tx1"/>
                            </a:solidFill>
                            <a:latin typeface="Cambria Math" panose="02040503050406030204" pitchFamily="18" charset="0"/>
                            <a:cs typeface="Arial" charset="0"/>
                          </a:rPr>
                          <m:t>𝐷</m:t>
                        </m:r>
                      </m:e>
                      <m:sub>
                        <m:r>
                          <a:rPr lang="en-US" altLang="en-US" sz="2000" b="0" i="1" kern="0" dirty="0" smtClean="0">
                            <a:solidFill>
                              <a:schemeClr val="tx1"/>
                            </a:solidFill>
                            <a:latin typeface="Cambria Math" panose="02040503050406030204" pitchFamily="18" charset="0"/>
                            <a:ea typeface="Cambria Math" panose="02040503050406030204" pitchFamily="18" charset="0"/>
                            <a:cs typeface="Arial" charset="0"/>
                          </a:rPr>
                          <m:t>⊥</m:t>
                        </m:r>
                      </m:sub>
                    </m:sSub>
                    <m:r>
                      <a:rPr lang="en-GB" altLang="en-US" sz="2000" b="0" i="1" kern="0" dirty="0" smtClean="0">
                        <a:solidFill>
                          <a:schemeClr val="tx1"/>
                        </a:solidFill>
                        <a:latin typeface="Cambria Math" panose="02040503050406030204" pitchFamily="18" charset="0"/>
                        <a:cs typeface="Arial" charset="0"/>
                      </a:rPr>
                      <m:t>=1 </m:t>
                    </m:r>
                    <m:sSup>
                      <m:sSupPr>
                        <m:ctrlPr>
                          <a:rPr lang="en-GB" altLang="en-US" sz="2000" b="0" i="1" kern="0" dirty="0" smtClean="0">
                            <a:solidFill>
                              <a:schemeClr val="tx1"/>
                            </a:solidFill>
                            <a:latin typeface="Cambria Math" panose="02040503050406030204" pitchFamily="18" charset="0"/>
                            <a:cs typeface="Arial" charset="0"/>
                          </a:rPr>
                        </m:ctrlPr>
                      </m:sSupPr>
                      <m:e>
                        <m:r>
                          <a:rPr lang="en-GB" altLang="en-US" sz="2000" b="0" i="1" kern="0" dirty="0" smtClean="0">
                            <a:solidFill>
                              <a:schemeClr val="tx1"/>
                            </a:solidFill>
                            <a:latin typeface="Cambria Math" panose="02040503050406030204" pitchFamily="18" charset="0"/>
                            <a:cs typeface="Arial" charset="0"/>
                          </a:rPr>
                          <m:t>𝑚</m:t>
                        </m:r>
                      </m:e>
                      <m:sup>
                        <m:r>
                          <a:rPr lang="en-GB" altLang="en-US" sz="2000" b="0" i="1" kern="0" dirty="0" smtClean="0">
                            <a:solidFill>
                              <a:schemeClr val="tx1"/>
                            </a:solidFill>
                            <a:latin typeface="Cambria Math" panose="02040503050406030204" pitchFamily="18" charset="0"/>
                            <a:cs typeface="Arial" charset="0"/>
                          </a:rPr>
                          <m:t>2</m:t>
                        </m:r>
                      </m:sup>
                    </m:sSup>
                    <m:r>
                      <a:rPr lang="en-GB" altLang="en-US" sz="2000" b="0" i="1" kern="0" dirty="0" smtClean="0">
                        <a:solidFill>
                          <a:schemeClr val="tx1"/>
                        </a:solidFill>
                        <a:latin typeface="Cambria Math" panose="02040503050406030204" pitchFamily="18" charset="0"/>
                        <a:cs typeface="Arial" charset="0"/>
                      </a:rPr>
                      <m:t>/</m:t>
                    </m:r>
                    <m:r>
                      <a:rPr lang="en-GB" altLang="en-US" sz="2000" b="0" i="1" kern="0" dirty="0" smtClean="0">
                        <a:solidFill>
                          <a:schemeClr val="tx1"/>
                        </a:solidFill>
                        <a:latin typeface="Cambria Math" panose="02040503050406030204" pitchFamily="18" charset="0"/>
                        <a:cs typeface="Arial" charset="0"/>
                      </a:rPr>
                      <m:t>𝑠</m:t>
                    </m:r>
                  </m:oMath>
                </a14:m>
                <a:r>
                  <a:rPr lang="en-US" altLang="en-US" sz="2000" b="0" kern="0" dirty="0">
                    <a:solidFill>
                      <a:schemeClr val="tx1"/>
                    </a:solidFill>
                    <a:latin typeface="Arial" charset="0"/>
                    <a:cs typeface="Arial" charset="0"/>
                  </a:rPr>
                  <a:t> for all ion species and</a:t>
                </a:r>
                <a:br>
                  <a:rPr lang="en-US" altLang="en-US" sz="2000" b="0" kern="0" dirty="0">
                    <a:solidFill>
                      <a:schemeClr val="tx1"/>
                    </a:solidFill>
                    <a:latin typeface="Arial" charset="0"/>
                    <a:cs typeface="Arial" charset="0"/>
                  </a:rPr>
                </a:br>
                <a14:m>
                  <m:oMath xmlns:m="http://schemas.openxmlformats.org/officeDocument/2006/math">
                    <m:sSub>
                      <m:sSubPr>
                        <m:ctrlPr>
                          <a:rPr lang="en-US" altLang="en-US" sz="2000" b="0" i="1" kern="0" dirty="0">
                            <a:solidFill>
                              <a:schemeClr val="tx1"/>
                            </a:solidFill>
                            <a:latin typeface="Cambria Math" panose="02040503050406030204" pitchFamily="18" charset="0"/>
                            <a:cs typeface="Arial" charset="0"/>
                          </a:rPr>
                        </m:ctrlPr>
                      </m:sSubPr>
                      <m:e>
                        <m:r>
                          <a:rPr lang="en-US" altLang="en-US" sz="2000" b="0" i="1" kern="0" dirty="0" smtClean="0">
                            <a:solidFill>
                              <a:schemeClr val="tx1"/>
                            </a:solidFill>
                            <a:latin typeface="Cambria Math" panose="02040503050406030204" pitchFamily="18" charset="0"/>
                            <a:ea typeface="Cambria Math" panose="02040503050406030204" pitchFamily="18" charset="0"/>
                            <a:cs typeface="Arial" charset="0"/>
                          </a:rPr>
                          <m:t>𝜒</m:t>
                        </m:r>
                      </m:e>
                      <m:sub>
                        <m:r>
                          <a:rPr lang="en-GB" altLang="en-US" sz="2000" b="0" i="1" kern="0" dirty="0" smtClean="0">
                            <a:solidFill>
                              <a:schemeClr val="tx1"/>
                            </a:solidFill>
                            <a:latin typeface="Cambria Math" panose="02040503050406030204" pitchFamily="18" charset="0"/>
                            <a:cs typeface="Arial" charset="0"/>
                          </a:rPr>
                          <m:t>𝑒</m:t>
                        </m:r>
                      </m:sub>
                    </m:sSub>
                    <m:r>
                      <a:rPr lang="en-GB" altLang="en-US" sz="2000" b="0" i="1" kern="0" dirty="0">
                        <a:solidFill>
                          <a:schemeClr val="tx1"/>
                        </a:solidFill>
                        <a:latin typeface="Cambria Math" panose="02040503050406030204" pitchFamily="18" charset="0"/>
                        <a:cs typeface="Arial" charset="0"/>
                      </a:rPr>
                      <m:t>=1 </m:t>
                    </m:r>
                    <m:sSup>
                      <m:sSupPr>
                        <m:ctrlPr>
                          <a:rPr lang="en-GB" altLang="en-US" sz="2000" b="0" i="1" kern="0" dirty="0">
                            <a:solidFill>
                              <a:schemeClr val="tx1"/>
                            </a:solidFill>
                            <a:latin typeface="Cambria Math" panose="02040503050406030204" pitchFamily="18" charset="0"/>
                            <a:cs typeface="Arial" charset="0"/>
                          </a:rPr>
                        </m:ctrlPr>
                      </m:sSupPr>
                      <m:e>
                        <m:r>
                          <a:rPr lang="en-GB" altLang="en-US" sz="2000" b="0" i="1" kern="0" dirty="0">
                            <a:solidFill>
                              <a:schemeClr val="tx1"/>
                            </a:solidFill>
                            <a:latin typeface="Cambria Math" panose="02040503050406030204" pitchFamily="18" charset="0"/>
                            <a:cs typeface="Arial" charset="0"/>
                          </a:rPr>
                          <m:t>𝑚</m:t>
                        </m:r>
                      </m:e>
                      <m:sup>
                        <m:r>
                          <a:rPr lang="en-GB" altLang="en-US" sz="2000" b="0" i="1" kern="0" dirty="0">
                            <a:solidFill>
                              <a:schemeClr val="tx1"/>
                            </a:solidFill>
                            <a:latin typeface="Cambria Math" panose="02040503050406030204" pitchFamily="18" charset="0"/>
                            <a:cs typeface="Arial" charset="0"/>
                          </a:rPr>
                          <m:t>2</m:t>
                        </m:r>
                      </m:sup>
                    </m:sSup>
                    <m:r>
                      <a:rPr lang="en-GB" altLang="en-US" sz="2000" b="0" i="1" kern="0" dirty="0">
                        <a:solidFill>
                          <a:schemeClr val="tx1"/>
                        </a:solidFill>
                        <a:latin typeface="Cambria Math" panose="02040503050406030204" pitchFamily="18" charset="0"/>
                        <a:cs typeface="Arial" charset="0"/>
                      </a:rPr>
                      <m:t>/</m:t>
                    </m:r>
                    <m:r>
                      <a:rPr lang="en-GB" altLang="en-US" sz="2000" b="0" i="1" kern="0" dirty="0">
                        <a:solidFill>
                          <a:schemeClr val="tx1"/>
                        </a:solidFill>
                        <a:latin typeface="Cambria Math" panose="02040503050406030204" pitchFamily="18" charset="0"/>
                        <a:cs typeface="Arial" charset="0"/>
                      </a:rPr>
                      <m:t>𝑠</m:t>
                    </m:r>
                    <m:r>
                      <a:rPr lang="en-GB" altLang="en-US" sz="2000" b="0" i="1" kern="0" dirty="0">
                        <a:solidFill>
                          <a:schemeClr val="tx1"/>
                        </a:solidFill>
                        <a:latin typeface="Cambria Math" panose="02040503050406030204" pitchFamily="18" charset="0"/>
                        <a:cs typeface="Arial" charset="0"/>
                      </a:rPr>
                      <m:t> </m:t>
                    </m:r>
                  </m:oMath>
                </a14:m>
                <a:r>
                  <a:rPr lang="en-US" altLang="en-US" sz="2000" b="0" kern="0" dirty="0">
                    <a:solidFill>
                      <a:schemeClr val="tx1"/>
                    </a:solidFill>
                    <a:latin typeface="Arial" charset="0"/>
                    <a:cs typeface="Arial" charset="0"/>
                  </a:rPr>
                  <a:t> &amp; </a:t>
                </a:r>
                <a14:m>
                  <m:oMath xmlns:m="http://schemas.openxmlformats.org/officeDocument/2006/math">
                    <m:sSub>
                      <m:sSubPr>
                        <m:ctrlPr>
                          <a:rPr lang="en-US" altLang="en-US" sz="2000" b="0" i="1" kern="0" dirty="0">
                            <a:solidFill>
                              <a:schemeClr val="tx1"/>
                            </a:solidFill>
                            <a:latin typeface="Cambria Math" panose="02040503050406030204" pitchFamily="18" charset="0"/>
                            <a:cs typeface="Arial" charset="0"/>
                          </a:rPr>
                        </m:ctrlPr>
                      </m:sSubPr>
                      <m:e>
                        <m:r>
                          <a:rPr lang="en-US" altLang="en-US" sz="2000" b="0" i="1" kern="0" dirty="0">
                            <a:solidFill>
                              <a:schemeClr val="tx1"/>
                            </a:solidFill>
                            <a:latin typeface="Cambria Math" panose="02040503050406030204" pitchFamily="18" charset="0"/>
                            <a:ea typeface="Cambria Math" panose="02040503050406030204" pitchFamily="18" charset="0"/>
                            <a:cs typeface="Arial" charset="0"/>
                          </a:rPr>
                          <m:t>𝜒</m:t>
                        </m:r>
                      </m:e>
                      <m:sub>
                        <m:r>
                          <a:rPr lang="en-GB" altLang="en-US" sz="2000" b="0" i="1" kern="0" dirty="0" smtClean="0">
                            <a:solidFill>
                              <a:schemeClr val="tx1"/>
                            </a:solidFill>
                            <a:latin typeface="Cambria Math" panose="02040503050406030204" pitchFamily="18" charset="0"/>
                            <a:ea typeface="Cambria Math" panose="02040503050406030204" pitchFamily="18" charset="0"/>
                            <a:cs typeface="Arial" charset="0"/>
                          </a:rPr>
                          <m:t>𝑖</m:t>
                        </m:r>
                      </m:sub>
                    </m:sSub>
                    <m:r>
                      <a:rPr lang="en-GB" altLang="en-US" sz="2000" b="0" i="1" kern="0" dirty="0">
                        <a:solidFill>
                          <a:schemeClr val="tx1"/>
                        </a:solidFill>
                        <a:latin typeface="Cambria Math" panose="02040503050406030204" pitchFamily="18" charset="0"/>
                        <a:cs typeface="Arial" charset="0"/>
                      </a:rPr>
                      <m:t>=</m:t>
                    </m:r>
                    <m:r>
                      <a:rPr lang="en-GB" altLang="en-US" sz="2000" b="0" i="1" kern="0" dirty="0" smtClean="0">
                        <a:solidFill>
                          <a:schemeClr val="tx1"/>
                        </a:solidFill>
                        <a:latin typeface="Cambria Math" panose="02040503050406030204" pitchFamily="18" charset="0"/>
                        <a:cs typeface="Arial" charset="0"/>
                      </a:rPr>
                      <m:t>0.75</m:t>
                    </m:r>
                    <m:r>
                      <a:rPr lang="en-GB" altLang="en-US" sz="2000" b="0" i="1" kern="0" dirty="0">
                        <a:solidFill>
                          <a:schemeClr val="tx1"/>
                        </a:solidFill>
                        <a:latin typeface="Cambria Math" panose="02040503050406030204" pitchFamily="18" charset="0"/>
                        <a:cs typeface="Arial" charset="0"/>
                      </a:rPr>
                      <m:t> </m:t>
                    </m:r>
                    <m:sSup>
                      <m:sSupPr>
                        <m:ctrlPr>
                          <a:rPr lang="en-GB" altLang="en-US" sz="2000" b="0" i="1" kern="0" dirty="0">
                            <a:solidFill>
                              <a:schemeClr val="tx1"/>
                            </a:solidFill>
                            <a:latin typeface="Cambria Math" panose="02040503050406030204" pitchFamily="18" charset="0"/>
                            <a:cs typeface="Arial" charset="0"/>
                          </a:rPr>
                        </m:ctrlPr>
                      </m:sSupPr>
                      <m:e>
                        <m:r>
                          <a:rPr lang="en-GB" altLang="en-US" sz="2000" b="0" i="1" kern="0" dirty="0">
                            <a:solidFill>
                              <a:schemeClr val="tx1"/>
                            </a:solidFill>
                            <a:latin typeface="Cambria Math" panose="02040503050406030204" pitchFamily="18" charset="0"/>
                            <a:cs typeface="Arial" charset="0"/>
                          </a:rPr>
                          <m:t>𝑚</m:t>
                        </m:r>
                      </m:e>
                      <m:sup>
                        <m:r>
                          <a:rPr lang="en-GB" altLang="en-US" sz="2000" b="0" i="1" kern="0" dirty="0">
                            <a:solidFill>
                              <a:schemeClr val="tx1"/>
                            </a:solidFill>
                            <a:latin typeface="Cambria Math" panose="02040503050406030204" pitchFamily="18" charset="0"/>
                            <a:cs typeface="Arial" charset="0"/>
                          </a:rPr>
                          <m:t>2</m:t>
                        </m:r>
                      </m:sup>
                    </m:sSup>
                    <m:r>
                      <a:rPr lang="en-GB" altLang="en-US" sz="2000" b="0" i="1" kern="0" dirty="0">
                        <a:solidFill>
                          <a:schemeClr val="tx1"/>
                        </a:solidFill>
                        <a:latin typeface="Cambria Math" panose="02040503050406030204" pitchFamily="18" charset="0"/>
                        <a:cs typeface="Arial" charset="0"/>
                      </a:rPr>
                      <m:t>/</m:t>
                    </m:r>
                    <m:r>
                      <a:rPr lang="en-GB" altLang="en-US" sz="2000" b="0" i="1" kern="0" dirty="0">
                        <a:solidFill>
                          <a:schemeClr val="tx1"/>
                        </a:solidFill>
                        <a:latin typeface="Cambria Math" panose="02040503050406030204" pitchFamily="18" charset="0"/>
                        <a:cs typeface="Arial" charset="0"/>
                      </a:rPr>
                      <m:t>𝑠</m:t>
                    </m:r>
                  </m:oMath>
                </a14:m>
                <a:r>
                  <a:rPr lang="en-US" altLang="en-US" sz="2000" b="0" kern="0" dirty="0">
                    <a:solidFill>
                      <a:schemeClr val="tx1"/>
                    </a:solidFill>
                    <a:latin typeface="Arial" charset="0"/>
                    <a:cs typeface="Arial" charset="0"/>
                    <a:sym typeface="Wingdings" panose="05000000000000000000" pitchFamily="2" charset="2"/>
                  </a:rPr>
                  <a:t>  </a:t>
                </a:r>
                <a14:m>
                  <m:oMath xmlns:m="http://schemas.openxmlformats.org/officeDocument/2006/math">
                    <m:sSub>
                      <m:sSubPr>
                        <m:ctrlPr>
                          <a:rPr lang="en-US" altLang="en-US" sz="2000" b="0" i="1" kern="0" smtClean="0">
                            <a:solidFill>
                              <a:schemeClr val="tx1"/>
                            </a:solidFill>
                            <a:latin typeface="Cambria Math" panose="02040503050406030204" pitchFamily="18" charset="0"/>
                            <a:cs typeface="Arial" charset="0"/>
                            <a:sym typeface="Wingdings" panose="05000000000000000000" pitchFamily="2" charset="2"/>
                          </a:rPr>
                        </m:ctrlPr>
                      </m:sSubPr>
                      <m:e>
                        <m:r>
                          <a:rPr lang="en-US" altLang="en-US" sz="2000" b="0" i="1" kern="0" smtClean="0">
                            <a:solidFill>
                              <a:schemeClr val="tx1"/>
                            </a:solidFill>
                            <a:latin typeface="Cambria Math" panose="02040503050406030204" pitchFamily="18" charset="0"/>
                            <a:ea typeface="Cambria Math" panose="02040503050406030204" pitchFamily="18" charset="0"/>
                            <a:cs typeface="Arial" charset="0"/>
                            <a:sym typeface="Wingdings" panose="05000000000000000000" pitchFamily="2" charset="2"/>
                          </a:rPr>
                          <m:t>𝜆</m:t>
                        </m:r>
                      </m:e>
                      <m:sub>
                        <m:r>
                          <a:rPr lang="en-GB" altLang="en-US" sz="2000" b="0" i="1" kern="0" smtClean="0">
                            <a:solidFill>
                              <a:schemeClr val="tx1"/>
                            </a:solidFill>
                            <a:latin typeface="Cambria Math" panose="02040503050406030204" pitchFamily="18" charset="0"/>
                            <a:cs typeface="Arial" charset="0"/>
                            <a:sym typeface="Wingdings" panose="05000000000000000000" pitchFamily="2" charset="2"/>
                          </a:rPr>
                          <m:t>𝑞</m:t>
                        </m:r>
                      </m:sub>
                    </m:sSub>
                    <m:r>
                      <a:rPr lang="en-GB" altLang="en-US" sz="2000" b="0" i="1" kern="0">
                        <a:solidFill>
                          <a:schemeClr val="tx1"/>
                        </a:solidFill>
                        <a:latin typeface="Cambria Math" panose="02040503050406030204" pitchFamily="18" charset="0"/>
                        <a:ea typeface="Cambria Math" panose="02040503050406030204" pitchFamily="18" charset="0"/>
                        <a:cs typeface="Arial" charset="0"/>
                        <a:sym typeface="Wingdings" panose="05000000000000000000" pitchFamily="2" charset="2"/>
                      </a:rPr>
                      <m:t>~</m:t>
                    </m:r>
                    <m:r>
                      <a:rPr lang="en-GB" altLang="en-US" sz="2000" b="0" i="1" kern="0" smtClean="0">
                        <a:solidFill>
                          <a:schemeClr val="tx1"/>
                        </a:solidFill>
                        <a:latin typeface="Cambria Math" panose="02040503050406030204" pitchFamily="18" charset="0"/>
                        <a:ea typeface="Cambria Math" panose="02040503050406030204" pitchFamily="18" charset="0"/>
                        <a:cs typeface="Arial" charset="0"/>
                        <a:sym typeface="Wingdings" panose="05000000000000000000" pitchFamily="2" charset="2"/>
                      </a:rPr>
                      <m:t> 3</m:t>
                    </m:r>
                    <m:r>
                      <a:rPr lang="en-GB" altLang="en-US" sz="2000" b="0" i="1" kern="0" smtClean="0">
                        <a:solidFill>
                          <a:schemeClr val="tx1"/>
                        </a:solidFill>
                        <a:latin typeface="Cambria Math" panose="02040503050406030204" pitchFamily="18" charset="0"/>
                        <a:ea typeface="Cambria Math" panose="02040503050406030204" pitchFamily="18" charset="0"/>
                        <a:cs typeface="Arial" charset="0"/>
                        <a:sym typeface="Wingdings" panose="05000000000000000000" pitchFamily="2" charset="2"/>
                      </a:rPr>
                      <m:t>𝑚𝑚</m:t>
                    </m:r>
                  </m:oMath>
                </a14:m>
                <a:endParaRPr lang="en-US" altLang="en-US" sz="2000" b="0" kern="0" dirty="0">
                  <a:solidFill>
                    <a:schemeClr val="tx1"/>
                  </a:solidFill>
                  <a:latin typeface="Arial" charset="0"/>
                  <a:cs typeface="Arial" charset="0"/>
                </a:endParaRPr>
              </a:p>
              <a:p>
                <a:pPr marL="0" indent="0">
                  <a:buFontTx/>
                  <a:buNone/>
                </a:pPr>
                <a:endParaRPr lang="en-US" altLang="en-US" sz="2000" b="0" kern="0" dirty="0">
                  <a:solidFill>
                    <a:schemeClr val="tx1"/>
                  </a:solidFill>
                  <a:latin typeface="Arial" charset="0"/>
                  <a:cs typeface="Arial" charset="0"/>
                </a:endParaRPr>
              </a:p>
              <a:p>
                <a:pPr marL="0" indent="0">
                  <a:buFontTx/>
                  <a:buNone/>
                </a:pPr>
                <a:r>
                  <a:rPr lang="en-US" altLang="en-US" sz="2000" b="0" kern="0" dirty="0">
                    <a:solidFill>
                      <a:schemeClr val="tx1"/>
                    </a:solidFill>
                    <a:latin typeface="Arial" charset="0"/>
                    <a:cs typeface="Arial" charset="0"/>
                  </a:rPr>
                  <a:t>Core interface: </a:t>
                </a:r>
                <a14:m>
                  <m:oMath xmlns:m="http://schemas.openxmlformats.org/officeDocument/2006/math">
                    <m:sSub>
                      <m:sSubPr>
                        <m:ctrlPr>
                          <a:rPr lang="en-US" altLang="en-US" sz="2000" b="0" i="1" kern="0" smtClean="0">
                            <a:solidFill>
                              <a:schemeClr val="tx1"/>
                            </a:solidFill>
                            <a:latin typeface="Cambria Math" panose="02040503050406030204" pitchFamily="18" charset="0"/>
                            <a:cs typeface="Arial" charset="0"/>
                          </a:rPr>
                        </m:ctrlPr>
                      </m:sSubPr>
                      <m:e>
                        <m:r>
                          <a:rPr lang="en-GB" altLang="en-US" sz="2000" b="0" i="1" kern="0" smtClean="0">
                            <a:solidFill>
                              <a:schemeClr val="tx1"/>
                            </a:solidFill>
                            <a:latin typeface="Cambria Math" panose="02040503050406030204" pitchFamily="18" charset="0"/>
                            <a:cs typeface="Arial" charset="0"/>
                          </a:rPr>
                          <m:t>𝑃</m:t>
                        </m:r>
                      </m:e>
                      <m:sub>
                        <m:r>
                          <a:rPr lang="en-GB" altLang="en-US" sz="2000" b="0" i="1" kern="0" smtClean="0">
                            <a:solidFill>
                              <a:schemeClr val="tx1"/>
                            </a:solidFill>
                            <a:latin typeface="Cambria Math" panose="02040503050406030204" pitchFamily="18" charset="0"/>
                            <a:cs typeface="Arial" charset="0"/>
                          </a:rPr>
                          <m:t>𝑒𝑑𝑔𝑒</m:t>
                        </m:r>
                      </m:sub>
                    </m:sSub>
                    <m:r>
                      <a:rPr lang="en-GB" altLang="en-US" sz="2000" b="0" i="1" kern="0" smtClean="0">
                        <a:solidFill>
                          <a:schemeClr val="tx1"/>
                        </a:solidFill>
                        <a:latin typeface="Cambria Math" panose="02040503050406030204" pitchFamily="18" charset="0"/>
                        <a:cs typeface="Arial" charset="0"/>
                      </a:rPr>
                      <m:t>=55</m:t>
                    </m:r>
                    <m:r>
                      <a:rPr lang="en-US" altLang="en-US" sz="2000" b="0" i="1" kern="0" smtClean="0">
                        <a:solidFill>
                          <a:schemeClr val="tx1"/>
                        </a:solidFill>
                        <a:latin typeface="Cambria Math" panose="02040503050406030204" pitchFamily="18" charset="0"/>
                        <a:cs typeface="Arial" charset="0"/>
                      </a:rPr>
                      <m:t> </m:t>
                    </m:r>
                    <m:r>
                      <a:rPr lang="en-GB" altLang="en-US" sz="2000" b="0" i="1" kern="0" smtClean="0">
                        <a:solidFill>
                          <a:schemeClr val="tx1"/>
                        </a:solidFill>
                        <a:latin typeface="Cambria Math" panose="02040503050406030204" pitchFamily="18" charset="0"/>
                        <a:cs typeface="Arial" charset="0"/>
                      </a:rPr>
                      <m:t>𝑀𝑊</m:t>
                    </m:r>
                  </m:oMath>
                </a14:m>
                <a:r>
                  <a:rPr lang="en-US" altLang="en-US" sz="2000" b="0" kern="0" dirty="0">
                    <a:solidFill>
                      <a:schemeClr val="tx1"/>
                    </a:solidFill>
                    <a:latin typeface="Arial" charset="0"/>
                    <a:cs typeface="Arial" charset="0"/>
                  </a:rPr>
                  <a:t> (50/50 </a:t>
                </a:r>
                <a:r>
                  <a:rPr lang="en-US" altLang="en-US" sz="2000" b="0" kern="0" dirty="0" err="1">
                    <a:solidFill>
                      <a:schemeClr val="tx1"/>
                    </a:solidFill>
                    <a:latin typeface="Arial" charset="0"/>
                    <a:cs typeface="Arial" charset="0"/>
                  </a:rPr>
                  <a:t>el</a:t>
                </a:r>
                <a:r>
                  <a:rPr lang="en-US" altLang="en-US" sz="2000" b="0" kern="0" dirty="0">
                    <a:solidFill>
                      <a:schemeClr val="tx1"/>
                    </a:solidFill>
                    <a:latin typeface="Arial" charset="0"/>
                    <a:cs typeface="Arial" charset="0"/>
                  </a:rPr>
                  <a:t>/ions), </a:t>
                </a:r>
                <a14:m>
                  <m:oMath xmlns:m="http://schemas.openxmlformats.org/officeDocument/2006/math">
                    <m:sSub>
                      <m:sSubPr>
                        <m:ctrlPr>
                          <a:rPr lang="en-US" altLang="en-US" sz="2000" b="0" i="1" kern="0" smtClean="0">
                            <a:solidFill>
                              <a:schemeClr val="tx1"/>
                            </a:solidFill>
                            <a:latin typeface="Cambria Math" panose="02040503050406030204" pitchFamily="18" charset="0"/>
                            <a:cs typeface="Arial" charset="0"/>
                          </a:rPr>
                        </m:ctrlPr>
                      </m:sSubPr>
                      <m:e>
                        <m:r>
                          <m:rPr>
                            <m:sty m:val="p"/>
                          </m:rPr>
                          <a:rPr lang="el-GR" altLang="en-US" sz="2000" b="0" i="1" kern="0" smtClean="0">
                            <a:solidFill>
                              <a:schemeClr val="tx1"/>
                            </a:solidFill>
                            <a:latin typeface="Cambria Math" panose="02040503050406030204" pitchFamily="18" charset="0"/>
                            <a:ea typeface="Cambria Math" panose="02040503050406030204" pitchFamily="18" charset="0"/>
                            <a:cs typeface="Arial" charset="0"/>
                          </a:rPr>
                          <m:t>Γ</m:t>
                        </m:r>
                      </m:e>
                      <m:sub>
                        <m:r>
                          <a:rPr lang="en-GB" altLang="en-US" sz="2000" b="0" i="1" kern="0" smtClean="0">
                            <a:solidFill>
                              <a:schemeClr val="tx1"/>
                            </a:solidFill>
                            <a:latin typeface="Cambria Math" panose="02040503050406030204" pitchFamily="18" charset="0"/>
                            <a:cs typeface="Arial" charset="0"/>
                          </a:rPr>
                          <m:t>𝐻𝑒</m:t>
                        </m:r>
                        <m:r>
                          <a:rPr lang="en-GB" altLang="en-US" sz="2000" b="0" i="1" kern="0" smtClean="0">
                            <a:solidFill>
                              <a:schemeClr val="tx1"/>
                            </a:solidFill>
                            <a:latin typeface="Cambria Math" panose="02040503050406030204" pitchFamily="18" charset="0"/>
                            <a:cs typeface="Arial" charset="0"/>
                          </a:rPr>
                          <m:t>++</m:t>
                        </m:r>
                      </m:sub>
                    </m:sSub>
                    <m:r>
                      <a:rPr lang="en-GB" altLang="en-US" sz="2000" b="0" i="1" kern="0" smtClean="0">
                        <a:solidFill>
                          <a:schemeClr val="tx1"/>
                        </a:solidFill>
                        <a:latin typeface="Cambria Math" panose="02040503050406030204" pitchFamily="18" charset="0"/>
                        <a:cs typeface="Arial" charset="0"/>
                      </a:rPr>
                      <m:t>=</m:t>
                    </m:r>
                    <m:r>
                      <a:rPr lang="en-US" altLang="en-US" sz="2000" b="0" i="1" kern="0" smtClean="0">
                        <a:solidFill>
                          <a:schemeClr val="tx1"/>
                        </a:solidFill>
                        <a:latin typeface="Cambria Math" panose="02040503050406030204" pitchFamily="18" charset="0"/>
                        <a:cs typeface="Arial" charset="0"/>
                      </a:rPr>
                      <m:t>1.4</m:t>
                    </m:r>
                    <m:r>
                      <a:rPr lang="en-GB" altLang="en-US" sz="2000" b="0" i="1" kern="0" smtClean="0">
                        <a:solidFill>
                          <a:schemeClr val="tx1"/>
                        </a:solidFill>
                        <a:latin typeface="Cambria Math" panose="02040503050406030204" pitchFamily="18" charset="0"/>
                        <a:cs typeface="Arial" charset="0"/>
                      </a:rPr>
                      <m:t>𝑒</m:t>
                    </m:r>
                    <m:r>
                      <a:rPr lang="en-GB" altLang="en-US" sz="2000" b="0" i="1" kern="0" smtClean="0">
                        <a:solidFill>
                          <a:schemeClr val="tx1"/>
                        </a:solidFill>
                        <a:latin typeface="Cambria Math" panose="02040503050406030204" pitchFamily="18" charset="0"/>
                        <a:cs typeface="Arial" charset="0"/>
                      </a:rPr>
                      <m:t>19 </m:t>
                    </m:r>
                    <m:sSup>
                      <m:sSupPr>
                        <m:ctrlPr>
                          <a:rPr lang="en-GB" altLang="en-US" sz="2000" b="0" i="1" kern="0" smtClean="0">
                            <a:solidFill>
                              <a:schemeClr val="tx1"/>
                            </a:solidFill>
                            <a:latin typeface="Cambria Math" panose="02040503050406030204" pitchFamily="18" charset="0"/>
                            <a:cs typeface="Arial" charset="0"/>
                          </a:rPr>
                        </m:ctrlPr>
                      </m:sSupPr>
                      <m:e>
                        <m:r>
                          <a:rPr lang="en-GB" altLang="en-US" sz="2000" b="0" i="1" kern="0" smtClean="0">
                            <a:solidFill>
                              <a:schemeClr val="tx1"/>
                            </a:solidFill>
                            <a:latin typeface="Cambria Math" panose="02040503050406030204" pitchFamily="18" charset="0"/>
                            <a:cs typeface="Arial" charset="0"/>
                          </a:rPr>
                          <m:t>𝑠</m:t>
                        </m:r>
                      </m:e>
                      <m:sup>
                        <m:r>
                          <a:rPr lang="en-GB" altLang="en-US" sz="2000" b="0" i="1" kern="0" smtClean="0">
                            <a:solidFill>
                              <a:schemeClr val="tx1"/>
                            </a:solidFill>
                            <a:latin typeface="Cambria Math" panose="02040503050406030204" pitchFamily="18" charset="0"/>
                            <a:cs typeface="Arial" charset="0"/>
                          </a:rPr>
                          <m:t>−1</m:t>
                        </m:r>
                      </m:sup>
                    </m:sSup>
                  </m:oMath>
                </a14:m>
                <a:r>
                  <a:rPr lang="en-US" altLang="en-US" sz="2000" b="0" kern="0" dirty="0">
                    <a:solidFill>
                      <a:schemeClr val="tx1"/>
                    </a:solidFill>
                    <a:latin typeface="Arial" charset="0"/>
                    <a:cs typeface="Arial" charset="0"/>
                  </a:rPr>
                  <a:t>, </a:t>
                </a:r>
                <a:br>
                  <a:rPr lang="en-US" altLang="en-US" sz="2000" b="0" kern="0" dirty="0">
                    <a:solidFill>
                      <a:schemeClr val="tx1"/>
                    </a:solidFill>
                    <a:latin typeface="Arial" charset="0"/>
                    <a:cs typeface="Arial" charset="0"/>
                  </a:rPr>
                </a:br>
                <a:r>
                  <a:rPr lang="en-US" altLang="en-US" sz="2000" kern="0" dirty="0">
                    <a:solidFill>
                      <a:srgbClr val="3B62B1"/>
                    </a:solidFill>
                    <a:latin typeface="Arial" charset="0"/>
                    <a:cs typeface="Arial" charset="0"/>
                  </a:rPr>
                  <a:t>Scan</a:t>
                </a:r>
                <a:r>
                  <a:rPr lang="en-US" altLang="en-US" sz="2000" b="0" kern="0" dirty="0">
                    <a:solidFill>
                      <a:srgbClr val="3B62B1"/>
                    </a:solidFill>
                    <a:latin typeface="Arial" charset="0"/>
                    <a:cs typeface="Arial" charset="0"/>
                  </a:rPr>
                  <a:t> </a:t>
                </a:r>
                <a14:m>
                  <m:oMath xmlns:m="http://schemas.openxmlformats.org/officeDocument/2006/math">
                    <m:sSub>
                      <m:sSubPr>
                        <m:ctrlPr>
                          <a:rPr lang="en-US" altLang="en-US" sz="2000" b="0" i="1" kern="0">
                            <a:solidFill>
                              <a:srgbClr val="3B62B1"/>
                            </a:solidFill>
                            <a:latin typeface="Cambria Math" panose="02040503050406030204" pitchFamily="18" charset="0"/>
                            <a:cs typeface="Arial" charset="0"/>
                          </a:rPr>
                        </m:ctrlPr>
                      </m:sSubPr>
                      <m:e>
                        <m:r>
                          <m:rPr>
                            <m:sty m:val="p"/>
                          </m:rPr>
                          <a:rPr lang="el-GR" altLang="en-US" sz="2000" b="0" i="1" kern="0">
                            <a:solidFill>
                              <a:srgbClr val="3B62B1"/>
                            </a:solidFill>
                            <a:latin typeface="Cambria Math" panose="02040503050406030204" pitchFamily="18" charset="0"/>
                            <a:ea typeface="Cambria Math" panose="02040503050406030204" pitchFamily="18" charset="0"/>
                            <a:cs typeface="Arial" charset="0"/>
                          </a:rPr>
                          <m:t>Γ</m:t>
                        </m:r>
                      </m:e>
                      <m:sub>
                        <m:r>
                          <a:rPr lang="en-GB" altLang="en-US" sz="2000" b="0" i="1" kern="0" smtClean="0">
                            <a:solidFill>
                              <a:srgbClr val="3B62B1"/>
                            </a:solidFill>
                            <a:latin typeface="Cambria Math" panose="02040503050406030204" pitchFamily="18" charset="0"/>
                            <a:ea typeface="Cambria Math" panose="02040503050406030204" pitchFamily="18" charset="0"/>
                            <a:cs typeface="Arial" charset="0"/>
                          </a:rPr>
                          <m:t>𝑇</m:t>
                        </m:r>
                        <m:r>
                          <a:rPr lang="en-GB" altLang="en-US" sz="2000" b="0" i="1" kern="0">
                            <a:solidFill>
                              <a:srgbClr val="3B62B1"/>
                            </a:solidFill>
                            <a:latin typeface="Cambria Math" panose="02040503050406030204" pitchFamily="18" charset="0"/>
                            <a:cs typeface="Arial" charset="0"/>
                          </a:rPr>
                          <m:t>+</m:t>
                        </m:r>
                      </m:sub>
                    </m:sSub>
                    <m:r>
                      <a:rPr lang="en-GB" altLang="en-US" sz="2000" b="0" i="1" kern="0">
                        <a:solidFill>
                          <a:srgbClr val="3B62B1"/>
                        </a:solidFill>
                        <a:latin typeface="Cambria Math" panose="02040503050406030204" pitchFamily="18" charset="0"/>
                        <a:cs typeface="Arial" charset="0"/>
                      </a:rPr>
                      <m:t>=</m:t>
                    </m:r>
                    <m:r>
                      <a:rPr lang="en-US" altLang="en-US" sz="2000" b="0" i="1" kern="0" smtClean="0">
                        <a:solidFill>
                          <a:srgbClr val="3B62B1"/>
                        </a:solidFill>
                        <a:latin typeface="Cambria Math" panose="02040503050406030204" pitchFamily="18" charset="0"/>
                        <a:cs typeface="Arial" charset="0"/>
                      </a:rPr>
                      <m:t>0</m:t>
                    </m:r>
                    <m:r>
                      <a:rPr lang="en-GB" altLang="en-US" sz="2000" b="0" i="1" kern="0">
                        <a:solidFill>
                          <a:srgbClr val="3B62B1"/>
                        </a:solidFill>
                        <a:latin typeface="Cambria Math" panose="02040503050406030204" pitchFamily="18" charset="0"/>
                        <a:cs typeface="Arial" charset="0"/>
                      </a:rPr>
                      <m:t>𝑒</m:t>
                    </m:r>
                    <m:r>
                      <a:rPr lang="en-GB" altLang="en-US" sz="2000" b="0" i="1" kern="0" smtClean="0">
                        <a:solidFill>
                          <a:srgbClr val="3B62B1"/>
                        </a:solidFill>
                        <a:latin typeface="Cambria Math" panose="02040503050406030204" pitchFamily="18" charset="0"/>
                        <a:cs typeface="Arial" charset="0"/>
                      </a:rPr>
                      <m:t>2</m:t>
                    </m:r>
                    <m:r>
                      <a:rPr lang="en-US" altLang="en-US" sz="2000" b="0" i="1" kern="0" smtClean="0">
                        <a:solidFill>
                          <a:srgbClr val="3B62B1"/>
                        </a:solidFill>
                        <a:latin typeface="Cambria Math" panose="02040503050406030204" pitchFamily="18" charset="0"/>
                        <a:cs typeface="Arial" charset="0"/>
                      </a:rPr>
                      <m:t>2</m:t>
                    </m:r>
                    <m:r>
                      <a:rPr lang="en-GB" altLang="en-US" sz="2000" b="0" i="1" kern="0" smtClean="0">
                        <a:solidFill>
                          <a:srgbClr val="3B62B1"/>
                        </a:solidFill>
                        <a:latin typeface="Cambria Math" panose="02040503050406030204" pitchFamily="18" charset="0"/>
                        <a:cs typeface="Arial" charset="0"/>
                      </a:rPr>
                      <m:t>…</m:t>
                    </m:r>
                    <m:r>
                      <a:rPr lang="en-US" altLang="en-US" sz="2000" b="0" i="1" kern="0" smtClean="0">
                        <a:solidFill>
                          <a:srgbClr val="3B62B1"/>
                        </a:solidFill>
                        <a:latin typeface="Cambria Math" panose="02040503050406030204" pitchFamily="18" charset="0"/>
                        <a:cs typeface="Arial" charset="0"/>
                      </a:rPr>
                      <m:t>3</m:t>
                    </m:r>
                    <m:r>
                      <a:rPr lang="en-GB" altLang="en-US" sz="2000" b="0" i="1" kern="0" smtClean="0">
                        <a:solidFill>
                          <a:srgbClr val="3B62B1"/>
                        </a:solidFill>
                        <a:latin typeface="Cambria Math" panose="02040503050406030204" pitchFamily="18" charset="0"/>
                        <a:cs typeface="Arial" charset="0"/>
                      </a:rPr>
                      <m:t>𝑒</m:t>
                    </m:r>
                    <m:r>
                      <a:rPr lang="en-GB" altLang="en-US" sz="2000" b="0" i="1" kern="0" smtClean="0">
                        <a:solidFill>
                          <a:srgbClr val="3B62B1"/>
                        </a:solidFill>
                        <a:latin typeface="Cambria Math" panose="02040503050406030204" pitchFamily="18" charset="0"/>
                        <a:cs typeface="Arial" charset="0"/>
                      </a:rPr>
                      <m:t>22 </m:t>
                    </m:r>
                    <m:sSup>
                      <m:sSupPr>
                        <m:ctrlPr>
                          <a:rPr lang="en-GB" altLang="en-US" sz="2000" b="0" i="1" kern="0">
                            <a:solidFill>
                              <a:srgbClr val="3B62B1"/>
                            </a:solidFill>
                            <a:latin typeface="Cambria Math" panose="02040503050406030204" pitchFamily="18" charset="0"/>
                            <a:cs typeface="Arial" charset="0"/>
                          </a:rPr>
                        </m:ctrlPr>
                      </m:sSupPr>
                      <m:e>
                        <m:r>
                          <a:rPr lang="en-GB" altLang="en-US" sz="2000" b="0" i="1" kern="0">
                            <a:solidFill>
                              <a:srgbClr val="3B62B1"/>
                            </a:solidFill>
                            <a:latin typeface="Cambria Math" panose="02040503050406030204" pitchFamily="18" charset="0"/>
                            <a:cs typeface="Arial" charset="0"/>
                          </a:rPr>
                          <m:t>𝑠</m:t>
                        </m:r>
                      </m:e>
                      <m:sup>
                        <m:r>
                          <a:rPr lang="en-GB" altLang="en-US" sz="2000" b="0" i="1" kern="0">
                            <a:solidFill>
                              <a:srgbClr val="3B62B1"/>
                            </a:solidFill>
                            <a:latin typeface="Cambria Math" panose="02040503050406030204" pitchFamily="18" charset="0"/>
                            <a:cs typeface="Arial" charset="0"/>
                          </a:rPr>
                          <m:t>−1</m:t>
                        </m:r>
                      </m:sup>
                    </m:sSup>
                  </m:oMath>
                </a14:m>
                <a:r>
                  <a:rPr lang="en-US" altLang="en-US" sz="2000" b="0" kern="0" dirty="0">
                    <a:solidFill>
                      <a:srgbClr val="3B62B1"/>
                    </a:solidFill>
                    <a:latin typeface="Arial" charset="0"/>
                    <a:cs typeface="Arial" charset="0"/>
                  </a:rPr>
                  <a:t> (assume pellets, constant flux)</a:t>
                </a:r>
              </a:p>
              <a:p>
                <a:pPr marL="0" indent="0">
                  <a:buNone/>
                </a:pPr>
                <a:endParaRPr lang="en-US" altLang="en-US" sz="2000" b="0" kern="0" dirty="0">
                  <a:solidFill>
                    <a:schemeClr val="tx1"/>
                  </a:solidFill>
                  <a:latin typeface="Arial" charset="0"/>
                  <a:cs typeface="Arial" charset="0"/>
                </a:endParaRPr>
              </a:p>
              <a:p>
                <a:pPr marL="0" indent="0">
                  <a:buNone/>
                </a:pPr>
                <a:r>
                  <a:rPr lang="en-US" altLang="en-US" sz="2000" b="0" kern="0" dirty="0">
                    <a:solidFill>
                      <a:schemeClr val="tx1"/>
                    </a:solidFill>
                    <a:latin typeface="Arial" charset="0"/>
                    <a:cs typeface="Arial" charset="0"/>
                  </a:rPr>
                  <a:t>Pumping albedo in PFZ corresponding to approx. </a:t>
                </a:r>
                <a14:m>
                  <m:oMath xmlns:m="http://schemas.openxmlformats.org/officeDocument/2006/math">
                    <m:r>
                      <a:rPr lang="en-GB" altLang="en-US" sz="2000" b="0" i="1" kern="0" dirty="0">
                        <a:solidFill>
                          <a:schemeClr val="tx1"/>
                        </a:solidFill>
                        <a:latin typeface="Cambria Math" panose="02040503050406030204" pitchFamily="18" charset="0"/>
                        <a:cs typeface="Arial" charset="0"/>
                      </a:rPr>
                      <m:t>2</m:t>
                    </m:r>
                    <m:r>
                      <a:rPr lang="en-GB" altLang="en-US" sz="2000" b="0" i="1" kern="0" dirty="0" smtClean="0">
                        <a:solidFill>
                          <a:schemeClr val="tx1"/>
                        </a:solidFill>
                        <a:latin typeface="Cambria Math" panose="02040503050406030204" pitchFamily="18" charset="0"/>
                        <a:cs typeface="Arial" charset="0"/>
                      </a:rPr>
                      <m:t>0 </m:t>
                    </m:r>
                    <m:sSup>
                      <m:sSupPr>
                        <m:ctrlPr>
                          <a:rPr lang="en-GB" altLang="en-US" sz="2000" b="0" i="1" kern="0" dirty="0">
                            <a:solidFill>
                              <a:schemeClr val="tx1"/>
                            </a:solidFill>
                            <a:latin typeface="Cambria Math" panose="02040503050406030204" pitchFamily="18" charset="0"/>
                            <a:cs typeface="Arial" charset="0"/>
                          </a:rPr>
                        </m:ctrlPr>
                      </m:sSupPr>
                      <m:e>
                        <m:r>
                          <a:rPr lang="en-GB" altLang="en-US" sz="2000" b="0" i="1" kern="0" dirty="0">
                            <a:solidFill>
                              <a:schemeClr val="tx1"/>
                            </a:solidFill>
                            <a:latin typeface="Cambria Math" panose="02040503050406030204" pitchFamily="18" charset="0"/>
                            <a:cs typeface="Arial" charset="0"/>
                          </a:rPr>
                          <m:t>𝑚</m:t>
                        </m:r>
                      </m:e>
                      <m:sup>
                        <m:r>
                          <a:rPr lang="en-GB" altLang="en-US" sz="2000" b="0" i="1" kern="0" dirty="0" smtClean="0">
                            <a:solidFill>
                              <a:schemeClr val="tx1"/>
                            </a:solidFill>
                            <a:latin typeface="Cambria Math" panose="02040503050406030204" pitchFamily="18" charset="0"/>
                            <a:cs typeface="Arial" charset="0"/>
                          </a:rPr>
                          <m:t>3</m:t>
                        </m:r>
                      </m:sup>
                    </m:sSup>
                    <m:r>
                      <a:rPr lang="en-GB" altLang="en-US" sz="2000" b="0" i="1" kern="0" dirty="0">
                        <a:solidFill>
                          <a:schemeClr val="tx1"/>
                        </a:solidFill>
                        <a:latin typeface="Cambria Math" panose="02040503050406030204" pitchFamily="18" charset="0"/>
                        <a:cs typeface="Arial" charset="0"/>
                      </a:rPr>
                      <m:t>/</m:t>
                    </m:r>
                    <m:r>
                      <a:rPr lang="en-GB" altLang="en-US" sz="2000" b="0" i="1" kern="0" dirty="0">
                        <a:solidFill>
                          <a:schemeClr val="tx1"/>
                        </a:solidFill>
                        <a:latin typeface="Cambria Math" panose="02040503050406030204" pitchFamily="18" charset="0"/>
                        <a:cs typeface="Arial" charset="0"/>
                      </a:rPr>
                      <m:t>𝑠</m:t>
                    </m:r>
                  </m:oMath>
                </a14:m>
                <a:r>
                  <a:rPr lang="en-US" altLang="en-US" sz="2000" b="0" kern="0" dirty="0">
                    <a:solidFill>
                      <a:schemeClr val="tx1"/>
                    </a:solidFill>
                    <a:latin typeface="Arial" charset="0"/>
                    <a:cs typeface="Arial" charset="0"/>
                  </a:rPr>
                  <a:t> pumping speed (matched to keep He content ~ 1%)</a:t>
                </a:r>
              </a:p>
            </p:txBody>
          </p:sp>
        </mc:Choice>
        <mc:Fallback xmlns="">
          <p:sp>
            <p:nvSpPr>
              <p:cNvPr id="6" name="Content Placeholder 2">
                <a:extLst>
                  <a:ext uri="{FF2B5EF4-FFF2-40B4-BE49-F238E27FC236}">
                    <a16:creationId xmlns:a16="http://schemas.microsoft.com/office/drawing/2014/main" id="{B6E6825D-BDDE-400D-BCD2-B6DC0A580DD2}"/>
                  </a:ext>
                </a:extLst>
              </p:cNvPr>
              <p:cNvSpPr txBox="1">
                <a:spLocks noRot="1" noChangeAspect="1" noMove="1" noResize="1" noEditPoints="1" noAdjustHandles="1" noChangeArrowheads="1" noChangeShapeType="1" noTextEdit="1"/>
              </p:cNvSpPr>
              <p:nvPr/>
            </p:nvSpPr>
            <p:spPr bwMode="auto">
              <a:xfrm>
                <a:off x="251398" y="850498"/>
                <a:ext cx="7825802" cy="5032717"/>
              </a:xfrm>
              <a:prstGeom prst="rect">
                <a:avLst/>
              </a:prstGeom>
              <a:blipFill>
                <a:blip r:embed="rId2"/>
                <a:stretch>
                  <a:fillRect l="-701" t="-485" r="-8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6">
            <a:extLst>
              <a:ext uri="{FF2B5EF4-FFF2-40B4-BE49-F238E27FC236}">
                <a16:creationId xmlns:a16="http://schemas.microsoft.com/office/drawing/2014/main" id="{C8916AFB-074B-4972-93EA-898510781E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073" y="436559"/>
            <a:ext cx="3623244" cy="5984882"/>
          </a:xfrm>
          <a:prstGeom prst="rect">
            <a:avLst/>
          </a:prstGeom>
          <a:noFill/>
        </p:spPr>
      </p:pic>
      <p:sp>
        <p:nvSpPr>
          <p:cNvPr id="8" name="ZoneTexte 7">
            <a:extLst>
              <a:ext uri="{FF2B5EF4-FFF2-40B4-BE49-F238E27FC236}">
                <a16:creationId xmlns:a16="http://schemas.microsoft.com/office/drawing/2014/main" id="{86F4C411-6205-4134-9FC4-8000230C4B14}"/>
              </a:ext>
            </a:extLst>
          </p:cNvPr>
          <p:cNvSpPr txBox="1"/>
          <p:nvPr/>
        </p:nvSpPr>
        <p:spPr>
          <a:xfrm>
            <a:off x="630621" y="5801710"/>
            <a:ext cx="2752741" cy="400110"/>
          </a:xfrm>
          <a:prstGeom prst="rect">
            <a:avLst/>
          </a:prstGeom>
          <a:noFill/>
        </p:spPr>
        <p:txBody>
          <a:bodyPr wrap="none" rtlCol="0">
            <a:spAutoFit/>
          </a:bodyPr>
          <a:lstStyle/>
          <a:p>
            <a:r>
              <a:rPr lang="en-US" b="1" dirty="0"/>
              <a:t>[Sven </a:t>
            </a:r>
            <a:r>
              <a:rPr lang="en-US" sz="2000" b="1" dirty="0"/>
              <a:t>Wiesen IAEA 2025</a:t>
            </a:r>
            <a:r>
              <a:rPr lang="en-US" b="1" dirty="0"/>
              <a:t>]</a:t>
            </a:r>
          </a:p>
        </p:txBody>
      </p:sp>
    </p:spTree>
    <p:extLst>
      <p:ext uri="{BB962C8B-B14F-4D97-AF65-F5344CB8AC3E}">
        <p14:creationId xmlns:p14="http://schemas.microsoft.com/office/powerpoint/2010/main" val="20407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019C8F37-CB14-4167-BA7C-AE13ED3DEC04}"/>
              </a:ext>
            </a:extLst>
          </p:cNvPr>
          <p:cNvGrpSpPr/>
          <p:nvPr/>
        </p:nvGrpSpPr>
        <p:grpSpPr>
          <a:xfrm>
            <a:off x="6302829" y="1741716"/>
            <a:ext cx="6221050" cy="4648872"/>
            <a:chOff x="6214507" y="1838172"/>
            <a:chExt cx="5852172" cy="4389129"/>
          </a:xfrm>
        </p:grpSpPr>
        <p:pic>
          <p:nvPicPr>
            <p:cNvPr id="16" name="Picture 2">
              <a:extLst>
                <a:ext uri="{FF2B5EF4-FFF2-40B4-BE49-F238E27FC236}">
                  <a16:creationId xmlns:a16="http://schemas.microsoft.com/office/drawing/2014/main" id="{FD803044-5E11-4F95-B07A-55A6328C4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507" y="1838172"/>
              <a:ext cx="5852172" cy="4389129"/>
            </a:xfrm>
            <a:prstGeom prst="rect">
              <a:avLst/>
            </a:prstGeom>
          </p:spPr>
        </p:pic>
        <p:sp>
          <p:nvSpPr>
            <p:cNvPr id="17" name="Star: 5 Points 1">
              <a:extLst>
                <a:ext uri="{FF2B5EF4-FFF2-40B4-BE49-F238E27FC236}">
                  <a16:creationId xmlns:a16="http://schemas.microsoft.com/office/drawing/2014/main" id="{E748ADAB-4F95-4123-9F85-22B62DB16355}"/>
                </a:ext>
              </a:extLst>
            </p:cNvPr>
            <p:cNvSpPr>
              <a:spLocks noChangeAspect="1"/>
            </p:cNvSpPr>
            <p:nvPr/>
          </p:nvSpPr>
          <p:spPr>
            <a:xfrm>
              <a:off x="9232154" y="4832993"/>
              <a:ext cx="305723" cy="305723"/>
            </a:xfrm>
            <a:prstGeom prst="star5">
              <a:avLst/>
            </a:prstGeom>
            <a:solidFill>
              <a:srgbClr val="D523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mc:AlternateContent xmlns:mc="http://schemas.openxmlformats.org/markup-compatibility/2006" xmlns:a14="http://schemas.microsoft.com/office/drawing/2010/main">
        <mc:Choice Requires="a14">
          <p:graphicFrame>
            <p:nvGraphicFramePr>
              <p:cNvPr id="18" name="Table 18">
                <a:extLst>
                  <a:ext uri="{FF2B5EF4-FFF2-40B4-BE49-F238E27FC236}">
                    <a16:creationId xmlns:a16="http://schemas.microsoft.com/office/drawing/2014/main" id="{21BEC93F-7A89-457F-A03C-E6163A67D9D3}"/>
                  </a:ext>
                </a:extLst>
              </p:cNvPr>
              <p:cNvGraphicFramePr>
                <a:graphicFrameLocks noGrp="1"/>
              </p:cNvGraphicFramePr>
              <p:nvPr/>
            </p:nvGraphicFramePr>
            <p:xfrm>
              <a:off x="168893" y="2125299"/>
              <a:ext cx="6155704" cy="1771794"/>
            </p:xfrm>
            <a:graphic>
              <a:graphicData uri="http://schemas.openxmlformats.org/drawingml/2006/table">
                <a:tbl>
                  <a:tblPr firstRow="1" bandRow="1">
                    <a:tableStyleId>{93296810-A885-4BE3-A3E7-6D5BEEA58F35}</a:tableStyleId>
                  </a:tblPr>
                  <a:tblGrid>
                    <a:gridCol w="769463">
                      <a:extLst>
                        <a:ext uri="{9D8B030D-6E8A-4147-A177-3AD203B41FA5}">
                          <a16:colId xmlns:a16="http://schemas.microsoft.com/office/drawing/2014/main" val="1702808675"/>
                        </a:ext>
                      </a:extLst>
                    </a:gridCol>
                    <a:gridCol w="769463">
                      <a:extLst>
                        <a:ext uri="{9D8B030D-6E8A-4147-A177-3AD203B41FA5}">
                          <a16:colId xmlns:a16="http://schemas.microsoft.com/office/drawing/2014/main" val="3219809597"/>
                        </a:ext>
                      </a:extLst>
                    </a:gridCol>
                    <a:gridCol w="769463">
                      <a:extLst>
                        <a:ext uri="{9D8B030D-6E8A-4147-A177-3AD203B41FA5}">
                          <a16:colId xmlns:a16="http://schemas.microsoft.com/office/drawing/2014/main" val="786104985"/>
                        </a:ext>
                      </a:extLst>
                    </a:gridCol>
                    <a:gridCol w="769463">
                      <a:extLst>
                        <a:ext uri="{9D8B030D-6E8A-4147-A177-3AD203B41FA5}">
                          <a16:colId xmlns:a16="http://schemas.microsoft.com/office/drawing/2014/main" val="549500143"/>
                        </a:ext>
                      </a:extLst>
                    </a:gridCol>
                    <a:gridCol w="769463">
                      <a:extLst>
                        <a:ext uri="{9D8B030D-6E8A-4147-A177-3AD203B41FA5}">
                          <a16:colId xmlns:a16="http://schemas.microsoft.com/office/drawing/2014/main" val="68399703"/>
                        </a:ext>
                      </a:extLst>
                    </a:gridCol>
                    <a:gridCol w="769463">
                      <a:extLst>
                        <a:ext uri="{9D8B030D-6E8A-4147-A177-3AD203B41FA5}">
                          <a16:colId xmlns:a16="http://schemas.microsoft.com/office/drawing/2014/main" val="735191403"/>
                        </a:ext>
                      </a:extLst>
                    </a:gridCol>
                    <a:gridCol w="769463">
                      <a:extLst>
                        <a:ext uri="{9D8B030D-6E8A-4147-A177-3AD203B41FA5}">
                          <a16:colId xmlns:a16="http://schemas.microsoft.com/office/drawing/2014/main" val="1515296703"/>
                        </a:ext>
                      </a:extLst>
                    </a:gridCol>
                    <a:gridCol w="769463">
                      <a:extLst>
                        <a:ext uri="{9D8B030D-6E8A-4147-A177-3AD203B41FA5}">
                          <a16:colId xmlns:a16="http://schemas.microsoft.com/office/drawing/2014/main" val="2693027754"/>
                        </a:ext>
                      </a:extLst>
                    </a:gridCol>
                  </a:tblGrid>
                  <a:tr h="1289235">
                    <a:tc>
                      <a:txBody>
                        <a:bodyPr/>
                        <a:lstStyle/>
                        <a:p>
                          <a:pPr algn="ct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𝚽</m:t>
                                  </m:r>
                                </m:e>
                                <m:sub>
                                  <m:r>
                                    <a:rPr lang="en-US" sz="2000" b="1" i="1" smtClean="0">
                                      <a:latin typeface="Cambria Math" panose="02040503050406030204" pitchFamily="18" charset="0"/>
                                    </a:rPr>
                                    <m:t>𝑻</m:t>
                                  </m:r>
                                  <m:r>
                                    <a:rPr lang="en-US" sz="2000" b="1" i="1" smtClean="0">
                                      <a:latin typeface="Cambria Math" panose="02040503050406030204" pitchFamily="18" charset="0"/>
                                    </a:rPr>
                                    <m:t>,</m:t>
                                  </m:r>
                                  <m:r>
                                    <a:rPr lang="en-US" sz="2000" b="1" i="1" smtClean="0">
                                      <a:latin typeface="Cambria Math" panose="02040503050406030204" pitchFamily="18" charset="0"/>
                                    </a:rPr>
                                    <m:t>𝒄𝒐𝒓𝒆</m:t>
                                  </m:r>
                                </m:sub>
                              </m:sSub>
                            </m:oMath>
                          </a14:m>
                          <a:r>
                            <a:rPr lang="en-US" sz="2000" dirty="0"/>
                            <a:t> [1/s]</a:t>
                          </a:r>
                        </a:p>
                      </a:txBody>
                      <a:tcPr/>
                    </a:tc>
                    <a:tc>
                      <a:txBody>
                        <a:bodyPr/>
                        <a:lstStyle/>
                        <a:p>
                          <a:pPr algn="ct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𝚽</m:t>
                                  </m:r>
                                </m:e>
                                <m:sub>
                                  <m:r>
                                    <a:rPr lang="en-US" sz="2000" b="1" i="1" smtClean="0">
                                      <a:latin typeface="Cambria Math" panose="02040503050406030204" pitchFamily="18" charset="0"/>
                                    </a:rPr>
                                    <m:t>𝑻</m:t>
                                  </m:r>
                                  <m:r>
                                    <a:rPr lang="en-US" sz="2000" b="1" i="1" smtClean="0">
                                      <a:latin typeface="Cambria Math" panose="02040503050406030204" pitchFamily="18" charset="0"/>
                                    </a:rPr>
                                    <m:t>,</m:t>
                                  </m:r>
                                  <m:r>
                                    <a:rPr lang="en-US" sz="2000" b="1" i="1" smtClean="0">
                                      <a:latin typeface="Cambria Math" panose="02040503050406030204" pitchFamily="18" charset="0"/>
                                    </a:rPr>
                                    <m:t>𝒈𝒂𝒔</m:t>
                                  </m:r>
                                </m:sub>
                              </m:sSub>
                            </m:oMath>
                          </a14:m>
                          <a:r>
                            <a:rPr lang="en-US" sz="2000" dirty="0"/>
                            <a:t> [1/s]</a:t>
                          </a:r>
                        </a:p>
                      </a:txBody>
                      <a:tcPr/>
                    </a:tc>
                    <a:tc>
                      <a:txBody>
                        <a:bodyPr/>
                        <a:lstStyle/>
                        <a:p>
                          <a:pPr algn="ct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𝚽</m:t>
                                  </m:r>
                                </m:e>
                                <m:sub>
                                  <m:r>
                                    <a:rPr lang="en-US" sz="2000" b="1" i="1" smtClean="0">
                                      <a:latin typeface="Cambria Math" panose="02040503050406030204" pitchFamily="18" charset="0"/>
                                      <a:ea typeface="Cambria Math" panose="02040503050406030204" pitchFamily="18" charset="0"/>
                                    </a:rPr>
                                    <m:t>𝑲𝒓</m:t>
                                  </m:r>
                                  <m:r>
                                    <a:rPr lang="en-US" sz="2000" b="1" i="1" smtClean="0">
                                      <a:latin typeface="Cambria Math" panose="02040503050406030204" pitchFamily="18" charset="0"/>
                                    </a:rPr>
                                    <m:t>,</m:t>
                                  </m:r>
                                  <m:r>
                                    <a:rPr lang="en-US" sz="2000" b="1" i="1" smtClean="0">
                                      <a:latin typeface="Cambria Math" panose="02040503050406030204" pitchFamily="18" charset="0"/>
                                    </a:rPr>
                                    <m:t>𝒔𝒆𝒆𝒅</m:t>
                                  </m:r>
                                </m:sub>
                              </m:sSub>
                            </m:oMath>
                          </a14:m>
                          <a:r>
                            <a:rPr lang="en-US" sz="2000" dirty="0"/>
                            <a:t>   [1/s]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𝒁</m:t>
                                    </m:r>
                                  </m:e>
                                  <m:sub>
                                    <m:r>
                                      <a:rPr lang="en-US" sz="2000" b="1" i="1" smtClean="0">
                                        <a:latin typeface="Cambria Math" panose="02040503050406030204" pitchFamily="18" charset="0"/>
                                      </a:rPr>
                                      <m:t>𝒆𝒇𝒇</m:t>
                                    </m:r>
                                  </m:sub>
                                </m:sSub>
                              </m:oMath>
                            </m:oMathPara>
                          </a14:m>
                          <a:endParaRPr lang="en-US" sz="2000" dirty="0"/>
                        </a:p>
                      </a:txBody>
                      <a:tcPr/>
                    </a:tc>
                    <a:tc>
                      <a:txBody>
                        <a:bodyPr/>
                        <a:lstStyle/>
                        <a:p>
                          <a:pPr algn="ct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𝒄</m:t>
                                      </m:r>
                                    </m:e>
                                    <m:sub>
                                      <m:r>
                                        <a:rPr lang="en-US" sz="2000" b="1" i="1" smtClean="0">
                                          <a:latin typeface="Cambria Math" panose="02040503050406030204" pitchFamily="18" charset="0"/>
                                        </a:rPr>
                                        <m:t>𝒛</m:t>
                                      </m:r>
                                      <m:r>
                                        <a:rPr lang="en-US" sz="2000" b="1" i="1" smtClean="0">
                                          <a:latin typeface="Cambria Math" panose="02040503050406030204" pitchFamily="18" charset="0"/>
                                        </a:rPr>
                                        <m:t>,</m:t>
                                      </m:r>
                                      <m:r>
                                        <a:rPr lang="en-US" sz="2000" b="1" i="1" smtClean="0">
                                          <a:latin typeface="Cambria Math" panose="02040503050406030204" pitchFamily="18" charset="0"/>
                                        </a:rPr>
                                        <m:t>𝒔𝒆𝒑</m:t>
                                      </m:r>
                                    </m:sub>
                                  </m:sSub>
                                </m:e>
                              </m:d>
                            </m:oMath>
                          </a14:m>
                          <a:r>
                            <a:rPr lang="en-US" sz="20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𝒑</m:t>
                                      </m:r>
                                    </m:e>
                                    <m:sub>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𝒅𝒊𝒗</m:t>
                                      </m:r>
                                    </m:sub>
                                  </m:sSub>
                                </m:e>
                              </m:d>
                            </m:oMath>
                          </a14:m>
                          <a:r>
                            <a:rPr lang="en-US" sz="2000" dirty="0"/>
                            <a:t> [Pa]</a:t>
                          </a:r>
                        </a:p>
                      </a:txBody>
                      <a:tcPr/>
                    </a:tc>
                    <a:tc>
                      <a:txBody>
                        <a:bodyPr/>
                        <a:lstStyle/>
                        <a:p>
                          <a:pPr algn="ctr"/>
                          <a14:m>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𝒒</m:t>
                                  </m:r>
                                </m:e>
                                <m:sub>
                                  <m:r>
                                    <a:rPr lang="en-US" sz="2000" b="1" i="1" smtClean="0">
                                      <a:latin typeface="Cambria Math" panose="02040503050406030204" pitchFamily="18" charset="0"/>
                                    </a:rPr>
                                    <m:t>𝒑𝒌</m:t>
                                  </m:r>
                                  <m:r>
                                    <a:rPr lang="en-US" sz="2000" b="1" i="1" smtClean="0">
                                      <a:latin typeface="Cambria Math" panose="02040503050406030204" pitchFamily="18" charset="0"/>
                                    </a:rPr>
                                    <m:t>,</m:t>
                                  </m:r>
                                  <m:r>
                                    <a:rPr lang="en-US" sz="2000" b="1" i="1" smtClean="0">
                                      <a:latin typeface="Cambria Math" panose="02040503050406030204" pitchFamily="18" charset="0"/>
                                    </a:rPr>
                                    <m:t>𝑯𝑭𝑺</m:t>
                                  </m:r>
                                </m:sub>
                              </m:sSub>
                            </m:oMath>
                          </a14:m>
                          <a:r>
                            <a:rPr lang="en-US" sz="2000" dirty="0"/>
                            <a:t> [MW/m</a:t>
                          </a:r>
                          <a:r>
                            <a:rPr lang="en-US" sz="2000" baseline="30000" dirty="0"/>
                            <a:t>2</a:t>
                          </a:r>
                          <a:r>
                            <a:rPr lang="en-US" sz="2000" dirty="0"/>
                            <a:t>]</a:t>
                          </a:r>
                        </a:p>
                      </a:txBody>
                      <a:tcPr/>
                    </a:tc>
                    <a:tc>
                      <a:txBody>
                        <a:bodyPr/>
                        <a:lstStyle/>
                        <a:p>
                          <a:pPr algn="ctr"/>
                          <a14:m>
                            <m:oMath xmlns:m="http://schemas.openxmlformats.org/officeDocument/2006/math">
                              <m:sSub>
                                <m:sSubPr>
                                  <m:ctrlPr>
                                    <a:rPr lang="en-US" sz="2000" i="1" smtClean="0">
                                      <a:latin typeface="Cambria Math" panose="02040503050406030204" pitchFamily="18" charset="0"/>
                                    </a:rPr>
                                  </m:ctrlPr>
                                </m:sSubPr>
                                <m:e>
                                  <m:r>
                                    <a:rPr lang="en-US" sz="2000" b="1" i="1" smtClean="0">
                                      <a:latin typeface="Cambria Math" panose="02040503050406030204" pitchFamily="18" charset="0"/>
                                    </a:rPr>
                                    <m:t>𝒒</m:t>
                                  </m:r>
                                </m:e>
                                <m:sub>
                                  <m:r>
                                    <a:rPr lang="en-US" sz="2000" b="1" i="1" smtClean="0">
                                      <a:latin typeface="Cambria Math" panose="02040503050406030204" pitchFamily="18" charset="0"/>
                                    </a:rPr>
                                    <m:t>𝒑𝒌</m:t>
                                  </m:r>
                                  <m:r>
                                    <a:rPr lang="en-US" sz="2000" b="1" i="1" smtClean="0">
                                      <a:latin typeface="Cambria Math" panose="02040503050406030204" pitchFamily="18" charset="0"/>
                                    </a:rPr>
                                    <m:t>,</m:t>
                                  </m:r>
                                  <m:r>
                                    <a:rPr lang="en-US" sz="2000" b="1" i="1" smtClean="0">
                                      <a:latin typeface="Cambria Math" panose="02040503050406030204" pitchFamily="18" charset="0"/>
                                    </a:rPr>
                                    <m:t>𝑳𝑭𝑺</m:t>
                                  </m:r>
                                </m:sub>
                              </m:sSub>
                            </m:oMath>
                          </a14:m>
                          <a:r>
                            <a:rPr lang="en-US" sz="2000" dirty="0"/>
                            <a:t> [MW/m</a:t>
                          </a:r>
                          <a:r>
                            <a:rPr lang="en-US" sz="2000" baseline="30000" dirty="0"/>
                            <a:t>2</a:t>
                          </a:r>
                          <a:r>
                            <a:rPr lang="en-US" sz="2000" dirty="0"/>
                            <a:t>]</a:t>
                          </a:r>
                        </a:p>
                      </a:txBody>
                      <a:tcPr/>
                    </a:tc>
                    <a:extLst>
                      <a:ext uri="{0D108BD9-81ED-4DB2-BD59-A6C34878D82A}">
                        <a16:rowId xmlns:a16="http://schemas.microsoft.com/office/drawing/2014/main" val="792587216"/>
                      </a:ext>
                    </a:extLst>
                  </a:tr>
                  <a:tr h="482559">
                    <a:tc>
                      <a:txBody>
                        <a:bodyPr/>
                        <a:lstStyle/>
                        <a:p>
                          <a:pPr algn="ctr"/>
                          <a:r>
                            <a:rPr lang="en-US" sz="2000" dirty="0"/>
                            <a:t>3e22</a:t>
                          </a:r>
                        </a:p>
                      </a:txBody>
                      <a:tcPr/>
                    </a:tc>
                    <a:tc>
                      <a:txBody>
                        <a:bodyPr/>
                        <a:lstStyle/>
                        <a:p>
                          <a:pPr algn="ctr"/>
                          <a:r>
                            <a:rPr lang="en-US" sz="2000" dirty="0"/>
                            <a:t>1e22</a:t>
                          </a:r>
                        </a:p>
                      </a:txBody>
                      <a:tcPr/>
                    </a:tc>
                    <a:tc>
                      <a:txBody>
                        <a:bodyPr/>
                        <a:lstStyle/>
                        <a:p>
                          <a:pPr algn="ctr"/>
                          <a:r>
                            <a:rPr lang="en-US" sz="2000" dirty="0">
                              <a:solidFill>
                                <a:srgbClr val="FF0000"/>
                              </a:solidFill>
                            </a:rPr>
                            <a:t>5e19</a:t>
                          </a:r>
                        </a:p>
                      </a:txBody>
                      <a:tcPr/>
                    </a:tc>
                    <a:tc>
                      <a:txBody>
                        <a:bodyPr/>
                        <a:lstStyle/>
                        <a:p>
                          <a:pPr algn="ctr"/>
                          <a:r>
                            <a:rPr lang="en-US" sz="2000" dirty="0">
                              <a:solidFill>
                                <a:srgbClr val="00B0F0"/>
                              </a:solidFill>
                            </a:rPr>
                            <a:t>1.64</a:t>
                          </a:r>
                        </a:p>
                      </a:txBody>
                      <a:tcPr/>
                    </a:tc>
                    <a:tc>
                      <a:txBody>
                        <a:bodyPr/>
                        <a:lstStyle/>
                        <a:p>
                          <a:pPr algn="ctr"/>
                          <a:r>
                            <a:rPr lang="en-US" sz="2000" dirty="0"/>
                            <a:t>0.12</a:t>
                          </a:r>
                        </a:p>
                      </a:txBody>
                      <a:tcPr/>
                    </a:tc>
                    <a:tc>
                      <a:txBody>
                        <a:bodyPr/>
                        <a:lstStyle/>
                        <a:p>
                          <a:pPr algn="ctr"/>
                          <a:r>
                            <a:rPr lang="en-US" sz="2000" dirty="0"/>
                            <a:t>7.9</a:t>
                          </a:r>
                        </a:p>
                      </a:txBody>
                      <a:tcPr/>
                    </a:tc>
                    <a:tc>
                      <a:txBody>
                        <a:bodyPr/>
                        <a:lstStyle/>
                        <a:p>
                          <a:pPr algn="ctr"/>
                          <a:r>
                            <a:rPr lang="en-US" sz="2000" dirty="0">
                              <a:solidFill>
                                <a:srgbClr val="00B0F0"/>
                              </a:solidFill>
                            </a:rPr>
                            <a:t>9.46</a:t>
                          </a:r>
                        </a:p>
                      </a:txBody>
                      <a:tcPr/>
                    </a:tc>
                    <a:tc>
                      <a:txBody>
                        <a:bodyPr/>
                        <a:lstStyle/>
                        <a:p>
                          <a:pPr algn="ctr"/>
                          <a:r>
                            <a:rPr lang="en-US" sz="2000" dirty="0">
                              <a:solidFill>
                                <a:srgbClr val="00B0F0"/>
                              </a:solidFill>
                            </a:rPr>
                            <a:t>9.50</a:t>
                          </a:r>
                        </a:p>
                      </a:txBody>
                      <a:tcPr/>
                    </a:tc>
                    <a:extLst>
                      <a:ext uri="{0D108BD9-81ED-4DB2-BD59-A6C34878D82A}">
                        <a16:rowId xmlns:a16="http://schemas.microsoft.com/office/drawing/2014/main" val="3319366672"/>
                      </a:ext>
                    </a:extLst>
                  </a:tr>
                </a:tbl>
              </a:graphicData>
            </a:graphic>
          </p:graphicFrame>
        </mc:Choice>
        <mc:Fallback xmlns="">
          <p:graphicFrame>
            <p:nvGraphicFramePr>
              <p:cNvPr id="18" name="Table 18">
                <a:extLst>
                  <a:ext uri="{FF2B5EF4-FFF2-40B4-BE49-F238E27FC236}">
                    <a16:creationId xmlns:a16="http://schemas.microsoft.com/office/drawing/2014/main" id="{21BEC93F-7A89-457F-A03C-E6163A67D9D3}"/>
                  </a:ext>
                </a:extLst>
              </p:cNvPr>
              <p:cNvGraphicFramePr>
                <a:graphicFrameLocks noGrp="1"/>
              </p:cNvGraphicFramePr>
              <p:nvPr>
                <p:extLst>
                  <p:ext uri="{D42A27DB-BD31-4B8C-83A1-F6EECF244321}">
                    <p14:modId xmlns:p14="http://schemas.microsoft.com/office/powerpoint/2010/main" val="1314026510"/>
                  </p:ext>
                </p:extLst>
              </p:nvPr>
            </p:nvGraphicFramePr>
            <p:xfrm>
              <a:off x="168893" y="2125299"/>
              <a:ext cx="6155704" cy="1771794"/>
            </p:xfrm>
            <a:graphic>
              <a:graphicData uri="http://schemas.openxmlformats.org/drawingml/2006/table">
                <a:tbl>
                  <a:tblPr firstRow="1" bandRow="1">
                    <a:tableStyleId>{93296810-A885-4BE3-A3E7-6D5BEEA58F35}</a:tableStyleId>
                  </a:tblPr>
                  <a:tblGrid>
                    <a:gridCol w="769463">
                      <a:extLst>
                        <a:ext uri="{9D8B030D-6E8A-4147-A177-3AD203B41FA5}">
                          <a16:colId xmlns:a16="http://schemas.microsoft.com/office/drawing/2014/main" val="1702808675"/>
                        </a:ext>
                      </a:extLst>
                    </a:gridCol>
                    <a:gridCol w="769463">
                      <a:extLst>
                        <a:ext uri="{9D8B030D-6E8A-4147-A177-3AD203B41FA5}">
                          <a16:colId xmlns:a16="http://schemas.microsoft.com/office/drawing/2014/main" val="3219809597"/>
                        </a:ext>
                      </a:extLst>
                    </a:gridCol>
                    <a:gridCol w="769463">
                      <a:extLst>
                        <a:ext uri="{9D8B030D-6E8A-4147-A177-3AD203B41FA5}">
                          <a16:colId xmlns:a16="http://schemas.microsoft.com/office/drawing/2014/main" val="786104985"/>
                        </a:ext>
                      </a:extLst>
                    </a:gridCol>
                    <a:gridCol w="769463">
                      <a:extLst>
                        <a:ext uri="{9D8B030D-6E8A-4147-A177-3AD203B41FA5}">
                          <a16:colId xmlns:a16="http://schemas.microsoft.com/office/drawing/2014/main" val="549500143"/>
                        </a:ext>
                      </a:extLst>
                    </a:gridCol>
                    <a:gridCol w="769463">
                      <a:extLst>
                        <a:ext uri="{9D8B030D-6E8A-4147-A177-3AD203B41FA5}">
                          <a16:colId xmlns:a16="http://schemas.microsoft.com/office/drawing/2014/main" val="68399703"/>
                        </a:ext>
                      </a:extLst>
                    </a:gridCol>
                    <a:gridCol w="769463">
                      <a:extLst>
                        <a:ext uri="{9D8B030D-6E8A-4147-A177-3AD203B41FA5}">
                          <a16:colId xmlns:a16="http://schemas.microsoft.com/office/drawing/2014/main" val="735191403"/>
                        </a:ext>
                      </a:extLst>
                    </a:gridCol>
                    <a:gridCol w="769463">
                      <a:extLst>
                        <a:ext uri="{9D8B030D-6E8A-4147-A177-3AD203B41FA5}">
                          <a16:colId xmlns:a16="http://schemas.microsoft.com/office/drawing/2014/main" val="1515296703"/>
                        </a:ext>
                      </a:extLst>
                    </a:gridCol>
                    <a:gridCol w="769463">
                      <a:extLst>
                        <a:ext uri="{9D8B030D-6E8A-4147-A177-3AD203B41FA5}">
                          <a16:colId xmlns:a16="http://schemas.microsoft.com/office/drawing/2014/main" val="2693027754"/>
                        </a:ext>
                      </a:extLst>
                    </a:gridCol>
                  </a:tblGrid>
                  <a:tr h="1289235">
                    <a:tc>
                      <a:txBody>
                        <a:bodyPr/>
                        <a:lstStyle/>
                        <a:p>
                          <a:endParaRPr lang="fr-FR"/>
                        </a:p>
                      </a:txBody>
                      <a:tcPr>
                        <a:blipFill>
                          <a:blip r:embed="rId3"/>
                          <a:stretch>
                            <a:fillRect l="-794" t="-472" r="-705556" b="-39151"/>
                          </a:stretch>
                        </a:blipFill>
                      </a:tcPr>
                    </a:tc>
                    <a:tc>
                      <a:txBody>
                        <a:bodyPr/>
                        <a:lstStyle/>
                        <a:p>
                          <a:endParaRPr lang="fr-FR"/>
                        </a:p>
                      </a:txBody>
                      <a:tcPr>
                        <a:blipFill>
                          <a:blip r:embed="rId3"/>
                          <a:stretch>
                            <a:fillRect l="-100000" t="-472" r="-600000" b="-39151"/>
                          </a:stretch>
                        </a:blipFill>
                      </a:tcPr>
                    </a:tc>
                    <a:tc>
                      <a:txBody>
                        <a:bodyPr/>
                        <a:lstStyle/>
                        <a:p>
                          <a:endParaRPr lang="fr-FR"/>
                        </a:p>
                      </a:txBody>
                      <a:tcPr>
                        <a:blipFill>
                          <a:blip r:embed="rId3"/>
                          <a:stretch>
                            <a:fillRect l="-201587" t="-472" r="-504762" b="-39151"/>
                          </a:stretch>
                        </a:blipFill>
                      </a:tcPr>
                    </a:tc>
                    <a:tc>
                      <a:txBody>
                        <a:bodyPr/>
                        <a:lstStyle/>
                        <a:p>
                          <a:endParaRPr lang="fr-FR"/>
                        </a:p>
                      </a:txBody>
                      <a:tcPr>
                        <a:blipFill>
                          <a:blip r:embed="rId3"/>
                          <a:stretch>
                            <a:fillRect l="-299213" t="-472" r="-400787" b="-39151"/>
                          </a:stretch>
                        </a:blipFill>
                      </a:tcPr>
                    </a:tc>
                    <a:tc>
                      <a:txBody>
                        <a:bodyPr/>
                        <a:lstStyle/>
                        <a:p>
                          <a:endParaRPr lang="fr-FR"/>
                        </a:p>
                      </a:txBody>
                      <a:tcPr>
                        <a:blipFill>
                          <a:blip r:embed="rId3"/>
                          <a:stretch>
                            <a:fillRect l="-402381" t="-472" r="-303968" b="-39151"/>
                          </a:stretch>
                        </a:blipFill>
                      </a:tcPr>
                    </a:tc>
                    <a:tc>
                      <a:txBody>
                        <a:bodyPr/>
                        <a:lstStyle/>
                        <a:p>
                          <a:endParaRPr lang="fr-FR"/>
                        </a:p>
                      </a:txBody>
                      <a:tcPr>
                        <a:blipFill>
                          <a:blip r:embed="rId3"/>
                          <a:stretch>
                            <a:fillRect l="-502381" t="-472" r="-203968" b="-39151"/>
                          </a:stretch>
                        </a:blipFill>
                      </a:tcPr>
                    </a:tc>
                    <a:tc>
                      <a:txBody>
                        <a:bodyPr/>
                        <a:lstStyle/>
                        <a:p>
                          <a:endParaRPr lang="fr-FR"/>
                        </a:p>
                      </a:txBody>
                      <a:tcPr>
                        <a:blipFill>
                          <a:blip r:embed="rId3"/>
                          <a:stretch>
                            <a:fillRect l="-597638" t="-472" r="-102362" b="-39151"/>
                          </a:stretch>
                        </a:blipFill>
                      </a:tcPr>
                    </a:tc>
                    <a:tc>
                      <a:txBody>
                        <a:bodyPr/>
                        <a:lstStyle/>
                        <a:p>
                          <a:endParaRPr lang="fr-FR"/>
                        </a:p>
                      </a:txBody>
                      <a:tcPr>
                        <a:blipFill>
                          <a:blip r:embed="rId3"/>
                          <a:stretch>
                            <a:fillRect l="-703175" t="-472" r="-3175" b="-39151"/>
                          </a:stretch>
                        </a:blipFill>
                      </a:tcPr>
                    </a:tc>
                    <a:extLst>
                      <a:ext uri="{0D108BD9-81ED-4DB2-BD59-A6C34878D82A}">
                        <a16:rowId xmlns:a16="http://schemas.microsoft.com/office/drawing/2014/main" val="792587216"/>
                      </a:ext>
                    </a:extLst>
                  </a:tr>
                  <a:tr h="482559">
                    <a:tc>
                      <a:txBody>
                        <a:bodyPr/>
                        <a:lstStyle/>
                        <a:p>
                          <a:pPr algn="ctr"/>
                          <a:r>
                            <a:rPr lang="en-US" sz="2000" dirty="0"/>
                            <a:t>3e22</a:t>
                          </a:r>
                        </a:p>
                      </a:txBody>
                      <a:tcPr/>
                    </a:tc>
                    <a:tc>
                      <a:txBody>
                        <a:bodyPr/>
                        <a:lstStyle/>
                        <a:p>
                          <a:pPr algn="ctr"/>
                          <a:r>
                            <a:rPr lang="en-US" sz="2000" dirty="0"/>
                            <a:t>1e22</a:t>
                          </a:r>
                        </a:p>
                      </a:txBody>
                      <a:tcPr/>
                    </a:tc>
                    <a:tc>
                      <a:txBody>
                        <a:bodyPr/>
                        <a:lstStyle/>
                        <a:p>
                          <a:pPr algn="ctr"/>
                          <a:r>
                            <a:rPr lang="en-US" sz="2000" dirty="0">
                              <a:solidFill>
                                <a:srgbClr val="FF0000"/>
                              </a:solidFill>
                            </a:rPr>
                            <a:t>5e19</a:t>
                          </a:r>
                        </a:p>
                      </a:txBody>
                      <a:tcPr/>
                    </a:tc>
                    <a:tc>
                      <a:txBody>
                        <a:bodyPr/>
                        <a:lstStyle/>
                        <a:p>
                          <a:pPr algn="ctr"/>
                          <a:r>
                            <a:rPr lang="en-US" sz="2000" dirty="0">
                              <a:solidFill>
                                <a:srgbClr val="00B0F0"/>
                              </a:solidFill>
                            </a:rPr>
                            <a:t>1.64</a:t>
                          </a:r>
                        </a:p>
                      </a:txBody>
                      <a:tcPr/>
                    </a:tc>
                    <a:tc>
                      <a:txBody>
                        <a:bodyPr/>
                        <a:lstStyle/>
                        <a:p>
                          <a:pPr algn="ctr"/>
                          <a:r>
                            <a:rPr lang="en-US" sz="2000" dirty="0"/>
                            <a:t>0.12</a:t>
                          </a:r>
                        </a:p>
                      </a:txBody>
                      <a:tcPr/>
                    </a:tc>
                    <a:tc>
                      <a:txBody>
                        <a:bodyPr/>
                        <a:lstStyle/>
                        <a:p>
                          <a:pPr algn="ctr"/>
                          <a:r>
                            <a:rPr lang="en-US" sz="2000" dirty="0"/>
                            <a:t>7.9</a:t>
                          </a:r>
                        </a:p>
                      </a:txBody>
                      <a:tcPr/>
                    </a:tc>
                    <a:tc>
                      <a:txBody>
                        <a:bodyPr/>
                        <a:lstStyle/>
                        <a:p>
                          <a:pPr algn="ctr"/>
                          <a:r>
                            <a:rPr lang="en-US" sz="2000" dirty="0">
                              <a:solidFill>
                                <a:srgbClr val="00B0F0"/>
                              </a:solidFill>
                            </a:rPr>
                            <a:t>9.46</a:t>
                          </a:r>
                        </a:p>
                      </a:txBody>
                      <a:tcPr/>
                    </a:tc>
                    <a:tc>
                      <a:txBody>
                        <a:bodyPr/>
                        <a:lstStyle/>
                        <a:p>
                          <a:pPr algn="ctr"/>
                          <a:r>
                            <a:rPr lang="en-US" sz="2000" dirty="0">
                              <a:solidFill>
                                <a:srgbClr val="00B0F0"/>
                              </a:solidFill>
                            </a:rPr>
                            <a:t>9.50</a:t>
                          </a:r>
                        </a:p>
                      </a:txBody>
                      <a:tcPr/>
                    </a:tc>
                    <a:extLst>
                      <a:ext uri="{0D108BD9-81ED-4DB2-BD59-A6C34878D82A}">
                        <a16:rowId xmlns:a16="http://schemas.microsoft.com/office/drawing/2014/main" val="3319366672"/>
                      </a:ext>
                    </a:extLst>
                  </a:tr>
                </a:tbl>
              </a:graphicData>
            </a:graphic>
          </p:graphicFrame>
        </mc:Fallback>
      </mc:AlternateContent>
      <p:sp>
        <p:nvSpPr>
          <p:cNvPr id="2" name="Titre 1">
            <a:extLst>
              <a:ext uri="{FF2B5EF4-FFF2-40B4-BE49-F238E27FC236}">
                <a16:creationId xmlns:a16="http://schemas.microsoft.com/office/drawing/2014/main" id="{6B7F72CE-BF1C-42BB-9F0D-95EFDA2ACB7E}"/>
              </a:ext>
            </a:extLst>
          </p:cNvPr>
          <p:cNvSpPr>
            <a:spLocks noGrp="1"/>
          </p:cNvSpPr>
          <p:nvPr>
            <p:ph type="title"/>
          </p:nvPr>
        </p:nvSpPr>
        <p:spPr/>
        <p:txBody>
          <a:bodyPr/>
          <a:lstStyle/>
          <a:p>
            <a:r>
              <a:rPr lang="en-US" dirty="0"/>
              <a:t>VNS exhaust scheme: Kr seeding, </a:t>
            </a:r>
            <a:br>
              <a:rPr lang="en-US" dirty="0"/>
            </a:br>
            <a:r>
              <a:rPr lang="en-US" dirty="0"/>
              <a:t>can achieve &lt; 10 MW/m</a:t>
            </a:r>
            <a:r>
              <a:rPr lang="en-US" baseline="30000" dirty="0"/>
              <a:t>2</a:t>
            </a:r>
            <a:r>
              <a:rPr lang="en-US" dirty="0"/>
              <a:t> with </a:t>
            </a:r>
            <a:r>
              <a:rPr lang="en-US" dirty="0" err="1"/>
              <a:t>c</a:t>
            </a:r>
            <a:r>
              <a:rPr lang="en-US" baseline="-25000" dirty="0" err="1"/>
              <a:t>Kr</a:t>
            </a:r>
            <a:r>
              <a:rPr lang="en-US" dirty="0"/>
              <a:t> 0.12% /Z</a:t>
            </a:r>
            <a:r>
              <a:rPr lang="en-US" baseline="-25000" dirty="0"/>
              <a:t>eff</a:t>
            </a:r>
            <a:r>
              <a:rPr lang="en-US" dirty="0"/>
              <a:t> ~1.6</a:t>
            </a:r>
          </a:p>
        </p:txBody>
      </p:sp>
      <p:pic>
        <p:nvPicPr>
          <p:cNvPr id="8" name="Image 7">
            <a:extLst>
              <a:ext uri="{FF2B5EF4-FFF2-40B4-BE49-F238E27FC236}">
                <a16:creationId xmlns:a16="http://schemas.microsoft.com/office/drawing/2014/main" id="{CA1B686E-A19D-4300-9A23-73FC1B673C10}"/>
              </a:ext>
            </a:extLst>
          </p:cNvPr>
          <p:cNvPicPr>
            <a:picLocks noChangeAspect="1"/>
          </p:cNvPicPr>
          <p:nvPr/>
        </p:nvPicPr>
        <p:blipFill>
          <a:blip r:embed="rId4"/>
          <a:stretch>
            <a:fillRect/>
          </a:stretch>
        </p:blipFill>
        <p:spPr>
          <a:xfrm>
            <a:off x="279807" y="1631456"/>
            <a:ext cx="427764" cy="439326"/>
          </a:xfrm>
          <a:prstGeom prst="rect">
            <a:avLst/>
          </a:prstGeom>
        </p:spPr>
      </p:pic>
      <p:sp>
        <p:nvSpPr>
          <p:cNvPr id="9" name="ZoneTexte 8">
            <a:extLst>
              <a:ext uri="{FF2B5EF4-FFF2-40B4-BE49-F238E27FC236}">
                <a16:creationId xmlns:a16="http://schemas.microsoft.com/office/drawing/2014/main" id="{CFE11C6B-0571-4188-9766-FF04F87155CD}"/>
              </a:ext>
            </a:extLst>
          </p:cNvPr>
          <p:cNvSpPr txBox="1"/>
          <p:nvPr/>
        </p:nvSpPr>
        <p:spPr>
          <a:xfrm>
            <a:off x="630621" y="5801710"/>
            <a:ext cx="2752741" cy="400110"/>
          </a:xfrm>
          <a:prstGeom prst="rect">
            <a:avLst/>
          </a:prstGeom>
          <a:noFill/>
        </p:spPr>
        <p:txBody>
          <a:bodyPr wrap="none" rtlCol="0">
            <a:spAutoFit/>
          </a:bodyPr>
          <a:lstStyle/>
          <a:p>
            <a:r>
              <a:rPr lang="en-US" b="1" dirty="0"/>
              <a:t>[Sven </a:t>
            </a:r>
            <a:r>
              <a:rPr lang="en-US" sz="2000" b="1" dirty="0"/>
              <a:t>Wiesen IAEA 2025</a:t>
            </a:r>
            <a:r>
              <a:rPr lang="en-US" b="1" dirty="0"/>
              <a:t>]</a:t>
            </a:r>
          </a:p>
        </p:txBody>
      </p:sp>
      <p:sp>
        <p:nvSpPr>
          <p:cNvPr id="11" name="ZoneTexte 10">
            <a:extLst>
              <a:ext uri="{FF2B5EF4-FFF2-40B4-BE49-F238E27FC236}">
                <a16:creationId xmlns:a16="http://schemas.microsoft.com/office/drawing/2014/main" id="{B5CB89AA-C26A-426A-8314-98C46CD7834C}"/>
              </a:ext>
            </a:extLst>
          </p:cNvPr>
          <p:cNvSpPr txBox="1"/>
          <p:nvPr/>
        </p:nvSpPr>
        <p:spPr>
          <a:xfrm>
            <a:off x="6253280" y="954955"/>
            <a:ext cx="6096000" cy="707886"/>
          </a:xfrm>
          <a:prstGeom prst="rect">
            <a:avLst/>
          </a:prstGeom>
          <a:noFill/>
        </p:spPr>
        <p:txBody>
          <a:bodyPr wrap="square">
            <a:spAutoFit/>
          </a:bodyPr>
          <a:lstStyle/>
          <a:p>
            <a:pPr algn="ctr"/>
            <a:r>
              <a:rPr lang="en-US" altLang="en-US" sz="2000" dirty="0">
                <a:cs typeface="Arial" charset="0"/>
              </a:rPr>
              <a:t>SOLPS-ITER Results</a:t>
            </a:r>
          </a:p>
          <a:p>
            <a:r>
              <a:rPr lang="fr-FR" sz="2000" dirty="0">
                <a:solidFill>
                  <a:srgbClr val="000000"/>
                </a:solidFill>
                <a:effectLst/>
                <a:ea typeface="Times New Roman" panose="02020603050405020304" pitchFamily="18" charset="0"/>
                <a:cs typeface="Calibri" panose="020F0502020204030204" pitchFamily="34" charset="0"/>
              </a:rPr>
              <a:t>'ITER-type' transport coefficients for radial diffusion </a:t>
            </a:r>
            <a:endParaRPr lang="en-US" sz="2000" dirty="0"/>
          </a:p>
        </p:txBody>
      </p:sp>
      <p:sp>
        <p:nvSpPr>
          <p:cNvPr id="12" name="Espace réservé du numéro de diapositive 11">
            <a:extLst>
              <a:ext uri="{FF2B5EF4-FFF2-40B4-BE49-F238E27FC236}">
                <a16:creationId xmlns:a16="http://schemas.microsoft.com/office/drawing/2014/main" id="{EFD3FD97-2F6F-428B-9771-1321055CD83C}"/>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sp>
        <p:nvSpPr>
          <p:cNvPr id="13" name="Ellipse 12">
            <a:extLst>
              <a:ext uri="{FF2B5EF4-FFF2-40B4-BE49-F238E27FC236}">
                <a16:creationId xmlns:a16="http://schemas.microsoft.com/office/drawing/2014/main" id="{D0ADEE95-747F-479D-BD64-C6BA47FE6B3D}"/>
              </a:ext>
            </a:extLst>
          </p:cNvPr>
          <p:cNvSpPr/>
          <p:nvPr/>
        </p:nvSpPr>
        <p:spPr>
          <a:xfrm>
            <a:off x="2601685" y="3439892"/>
            <a:ext cx="544286" cy="42454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a:extLst>
              <a:ext uri="{FF2B5EF4-FFF2-40B4-BE49-F238E27FC236}">
                <a16:creationId xmlns:a16="http://schemas.microsoft.com/office/drawing/2014/main" id="{099F6960-C0C2-4D0E-91F8-0DB3703FB14B}"/>
              </a:ext>
            </a:extLst>
          </p:cNvPr>
          <p:cNvSpPr txBox="1"/>
          <p:nvPr/>
        </p:nvSpPr>
        <p:spPr>
          <a:xfrm>
            <a:off x="1502230" y="4180114"/>
            <a:ext cx="4066562" cy="369332"/>
          </a:xfrm>
          <a:prstGeom prst="rect">
            <a:avLst/>
          </a:prstGeom>
          <a:noFill/>
        </p:spPr>
        <p:txBody>
          <a:bodyPr wrap="none" rtlCol="0">
            <a:spAutoFit/>
          </a:bodyPr>
          <a:lstStyle/>
          <a:p>
            <a:r>
              <a:rPr lang="en-US" b="1" dirty="0">
                <a:solidFill>
                  <a:srgbClr val="00B050"/>
                </a:solidFill>
              </a:rPr>
              <a:t>NB: Low Zeff mandatory for beam-target</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2193A93B-60C1-4B32-B38D-3D40E6980F97}"/>
                  </a:ext>
                </a:extLst>
              </p:cNvPr>
              <p:cNvSpPr txBox="1"/>
              <p:nvPr/>
            </p:nvSpPr>
            <p:spPr>
              <a:xfrm>
                <a:off x="199696" y="4603532"/>
                <a:ext cx="5526706" cy="1015663"/>
              </a:xfrm>
              <a:prstGeom prst="rect">
                <a:avLst/>
              </a:prstGeom>
              <a:noFill/>
            </p:spPr>
            <p:txBody>
              <a:bodyPr wrap="none" rtlCol="0">
                <a:spAutoFit/>
              </a:bodyPr>
              <a:lstStyle/>
              <a:p>
                <a:r>
                  <a:rPr lang="en-US" sz="2000" b="0" dirty="0">
                    <a:solidFill>
                      <a:schemeClr val="tx1"/>
                    </a:solidFill>
                    <a:highlight>
                      <a:srgbClr val="FFFF00"/>
                    </a:highlight>
                    <a:latin typeface="+mj-lt"/>
                  </a:rPr>
                  <a:t>required total T-particle throughputs </a:t>
                </a:r>
                <a14:m>
                  <m:oMath xmlns:m="http://schemas.openxmlformats.org/officeDocument/2006/math">
                    <m:r>
                      <a:rPr lang="en-US" sz="2000" b="0" i="1" smtClean="0">
                        <a:solidFill>
                          <a:schemeClr val="tx1"/>
                        </a:solidFill>
                        <a:highlight>
                          <a:srgbClr val="FFFF00"/>
                        </a:highlight>
                        <a:latin typeface="Cambria Math" panose="02040503050406030204" pitchFamily="18" charset="0"/>
                        <a:ea typeface="Cambria Math" panose="02040503050406030204" pitchFamily="18" charset="0"/>
                      </a:rPr>
                      <m:t>~</m:t>
                    </m:r>
                    <m:sSup>
                      <m:sSupPr>
                        <m:ctrlPr>
                          <a:rPr lang="en-US" sz="2000" b="0" i="1" smtClean="0">
                            <a:solidFill>
                              <a:schemeClr val="tx1"/>
                            </a:solidFill>
                            <a:highlight>
                              <a:srgbClr val="FFFF00"/>
                            </a:highlight>
                            <a:latin typeface="Cambria Math" panose="02040503050406030204" pitchFamily="18" charset="0"/>
                          </a:rPr>
                        </m:ctrlPr>
                      </m:sSupPr>
                      <m:e>
                        <m:r>
                          <a:rPr lang="en-US" sz="2000" b="0" i="1" smtClean="0">
                            <a:solidFill>
                              <a:schemeClr val="tx1"/>
                            </a:solidFill>
                            <a:highlight>
                              <a:srgbClr val="FFFF00"/>
                            </a:highlight>
                            <a:latin typeface="Cambria Math" panose="02040503050406030204" pitchFamily="18" charset="0"/>
                          </a:rPr>
                          <m:t> 4 10</m:t>
                        </m:r>
                      </m:e>
                      <m:sup>
                        <m:r>
                          <a:rPr lang="en-US" sz="2000" b="0" i="1" smtClean="0">
                            <a:solidFill>
                              <a:schemeClr val="tx1"/>
                            </a:solidFill>
                            <a:highlight>
                              <a:srgbClr val="FFFF00"/>
                            </a:highlight>
                            <a:latin typeface="Cambria Math" panose="02040503050406030204" pitchFamily="18" charset="0"/>
                          </a:rPr>
                          <m:t>22</m:t>
                        </m:r>
                      </m:sup>
                    </m:sSup>
                    <m:r>
                      <a:rPr lang="en-US" sz="2000" b="0" i="1" smtClean="0">
                        <a:solidFill>
                          <a:schemeClr val="tx1"/>
                        </a:solidFill>
                        <a:highlight>
                          <a:srgbClr val="FFFF00"/>
                        </a:highlight>
                        <a:latin typeface="Cambria Math" panose="02040503050406030204" pitchFamily="18" charset="0"/>
                      </a:rPr>
                      <m:t> </m:t>
                    </m:r>
                    <m:sSup>
                      <m:sSupPr>
                        <m:ctrlPr>
                          <a:rPr lang="en-US" sz="2000" b="0" i="1" smtClean="0">
                            <a:solidFill>
                              <a:schemeClr val="tx1"/>
                            </a:solidFill>
                            <a:highlight>
                              <a:srgbClr val="FFFF00"/>
                            </a:highlight>
                            <a:latin typeface="Cambria Math" panose="02040503050406030204" pitchFamily="18" charset="0"/>
                          </a:rPr>
                        </m:ctrlPr>
                      </m:sSupPr>
                      <m:e>
                        <m:r>
                          <a:rPr lang="en-US" sz="2000" b="0" i="1" smtClean="0">
                            <a:solidFill>
                              <a:schemeClr val="tx1"/>
                            </a:solidFill>
                            <a:highlight>
                              <a:srgbClr val="FFFF00"/>
                            </a:highlight>
                            <a:latin typeface="Cambria Math" panose="02040503050406030204" pitchFamily="18" charset="0"/>
                          </a:rPr>
                          <m:t>𝑠</m:t>
                        </m:r>
                      </m:e>
                      <m:sup>
                        <m:r>
                          <a:rPr lang="en-US" sz="2000" b="0" i="1" smtClean="0">
                            <a:solidFill>
                              <a:schemeClr val="tx1"/>
                            </a:solidFill>
                            <a:highlight>
                              <a:srgbClr val="FFFF00"/>
                            </a:highlight>
                            <a:latin typeface="Cambria Math" panose="02040503050406030204" pitchFamily="18" charset="0"/>
                          </a:rPr>
                          <m:t>−1</m:t>
                        </m:r>
                      </m:sup>
                    </m:sSup>
                  </m:oMath>
                </a14:m>
                <a:r>
                  <a:rPr lang="en-US" sz="2000" b="0" dirty="0">
                    <a:solidFill>
                      <a:schemeClr val="tx1"/>
                    </a:solidFill>
                    <a:highlight>
                      <a:srgbClr val="FFFF00"/>
                    </a:highlight>
                    <a:latin typeface="+mj-lt"/>
                  </a:rPr>
                  <a:t> </a:t>
                </a:r>
                <a:br>
                  <a:rPr lang="en-US" sz="2000" b="0" dirty="0">
                    <a:solidFill>
                      <a:schemeClr val="tx1"/>
                    </a:solidFill>
                    <a:highlight>
                      <a:srgbClr val="FFFF00"/>
                    </a:highlight>
                    <a:latin typeface="+mj-lt"/>
                  </a:rPr>
                </a:br>
                <a:r>
                  <a:rPr lang="en-US" sz="2000" b="0" dirty="0">
                    <a:solidFill>
                      <a:schemeClr val="tx1"/>
                    </a:solidFill>
                    <a:highlight>
                      <a:srgbClr val="FFFF00"/>
                    </a:highlight>
                    <a:latin typeface="+mj-lt"/>
                  </a:rPr>
                  <a:t> (</a:t>
                </a:r>
                <a:r>
                  <a:rPr lang="en-US" sz="2000" b="0" dirty="0" err="1">
                    <a:solidFill>
                      <a:schemeClr val="tx1"/>
                    </a:solidFill>
                    <a:highlight>
                      <a:srgbClr val="FFFF00"/>
                    </a:highlight>
                    <a:latin typeface="+mj-lt"/>
                  </a:rPr>
                  <a:t>c.f</a:t>
                </a:r>
                <a:r>
                  <a:rPr lang="en-US" sz="2000" b="0" dirty="0">
                    <a:solidFill>
                      <a:schemeClr val="tx1"/>
                    </a:solidFill>
                    <a:highlight>
                      <a:srgbClr val="FFFF00"/>
                    </a:highlight>
                    <a:latin typeface="+mj-lt"/>
                  </a:rPr>
                  <a:t> ITER </a:t>
                </a:r>
                <a14:m>
                  <m:oMath xmlns:m="http://schemas.openxmlformats.org/officeDocument/2006/math">
                    <m:r>
                      <a:rPr lang="en-US" sz="2000" b="0" i="1" smtClean="0">
                        <a:solidFill>
                          <a:schemeClr val="tx1"/>
                        </a:solidFill>
                        <a:highlight>
                          <a:srgbClr val="FFFF00"/>
                        </a:highlight>
                        <a:latin typeface="Cambria Math" panose="02040503050406030204" pitchFamily="18" charset="0"/>
                        <a:ea typeface="Cambria Math" panose="02040503050406030204" pitchFamily="18" charset="0"/>
                      </a:rPr>
                      <m:t>~ </m:t>
                    </m:r>
                    <m:sSup>
                      <m:sSupPr>
                        <m:ctrlPr>
                          <a:rPr lang="en-US" sz="2000" b="0" i="1" smtClean="0">
                            <a:solidFill>
                              <a:schemeClr val="tx1"/>
                            </a:solidFill>
                            <a:highlight>
                              <a:srgbClr val="FFFF00"/>
                            </a:highlight>
                            <a:latin typeface="Cambria Math" panose="02040503050406030204" pitchFamily="18" charset="0"/>
                          </a:rPr>
                        </m:ctrlPr>
                      </m:sSupPr>
                      <m:e>
                        <m:r>
                          <a:rPr lang="en-US" sz="2000" b="0" i="1">
                            <a:solidFill>
                              <a:schemeClr val="tx1"/>
                            </a:solidFill>
                            <a:highlight>
                              <a:srgbClr val="FFFF00"/>
                            </a:highlight>
                            <a:latin typeface="Cambria Math" panose="02040503050406030204" pitchFamily="18" charset="0"/>
                          </a:rPr>
                          <m:t>10</m:t>
                        </m:r>
                      </m:e>
                      <m:sup>
                        <m:r>
                          <a:rPr lang="en-US" sz="2000" b="0" i="1">
                            <a:solidFill>
                              <a:schemeClr val="tx1"/>
                            </a:solidFill>
                            <a:highlight>
                              <a:srgbClr val="FFFF00"/>
                            </a:highlight>
                            <a:latin typeface="Cambria Math" panose="02040503050406030204" pitchFamily="18" charset="0"/>
                          </a:rPr>
                          <m:t>2</m:t>
                        </m:r>
                        <m:r>
                          <a:rPr lang="en-US" sz="2000" b="0" i="1" smtClean="0">
                            <a:solidFill>
                              <a:schemeClr val="tx1"/>
                            </a:solidFill>
                            <a:highlight>
                              <a:srgbClr val="FFFF00"/>
                            </a:highlight>
                            <a:latin typeface="Cambria Math" panose="02040503050406030204" pitchFamily="18" charset="0"/>
                          </a:rPr>
                          <m:t>3</m:t>
                        </m:r>
                      </m:sup>
                    </m:sSup>
                    <m:r>
                      <a:rPr lang="en-US" sz="2000" b="0" i="1">
                        <a:solidFill>
                          <a:schemeClr val="tx1"/>
                        </a:solidFill>
                        <a:highlight>
                          <a:srgbClr val="FFFF00"/>
                        </a:highlight>
                        <a:latin typeface="Cambria Math" panose="02040503050406030204" pitchFamily="18" charset="0"/>
                      </a:rPr>
                      <m:t> </m:t>
                    </m:r>
                    <m:sSup>
                      <m:sSupPr>
                        <m:ctrlPr>
                          <a:rPr lang="en-US" sz="2000" b="0" i="1">
                            <a:solidFill>
                              <a:schemeClr val="tx1"/>
                            </a:solidFill>
                            <a:highlight>
                              <a:srgbClr val="FFFF00"/>
                            </a:highlight>
                            <a:latin typeface="Cambria Math" panose="02040503050406030204" pitchFamily="18" charset="0"/>
                          </a:rPr>
                        </m:ctrlPr>
                      </m:sSupPr>
                      <m:e>
                        <m:r>
                          <a:rPr lang="en-US" sz="2000" b="0" i="1">
                            <a:solidFill>
                              <a:schemeClr val="tx1"/>
                            </a:solidFill>
                            <a:highlight>
                              <a:srgbClr val="FFFF00"/>
                            </a:highlight>
                            <a:latin typeface="Cambria Math" panose="02040503050406030204" pitchFamily="18" charset="0"/>
                          </a:rPr>
                          <m:t>𝑠</m:t>
                        </m:r>
                      </m:e>
                      <m:sup>
                        <m:r>
                          <a:rPr lang="en-US" sz="2000" b="0" i="1">
                            <a:solidFill>
                              <a:schemeClr val="tx1"/>
                            </a:solidFill>
                            <a:highlight>
                              <a:srgbClr val="FFFF00"/>
                            </a:highlight>
                            <a:latin typeface="Cambria Math" panose="02040503050406030204" pitchFamily="18" charset="0"/>
                          </a:rPr>
                          <m:t>−1</m:t>
                        </m:r>
                      </m:sup>
                    </m:sSup>
                  </m:oMath>
                </a14:m>
                <a:r>
                  <a:rPr lang="en-US" sz="2000" b="0" dirty="0">
                    <a:solidFill>
                      <a:schemeClr val="tx1"/>
                    </a:solidFill>
                    <a:highlight>
                      <a:srgbClr val="FFFF00"/>
                    </a:highlight>
                    <a:latin typeface="+mj-lt"/>
                  </a:rPr>
                  <a:t>)</a:t>
                </a:r>
              </a:p>
              <a:p>
                <a:r>
                  <a:rPr lang="en-US" sz="2000" dirty="0">
                    <a:latin typeface="+mj-lt"/>
                  </a:rPr>
                  <a:t>Pellet </a:t>
                </a:r>
                <a:r>
                  <a:rPr lang="en-US" sz="2000" dirty="0" err="1">
                    <a:latin typeface="+mj-lt"/>
                  </a:rPr>
                  <a:t>fuelling</a:t>
                </a:r>
                <a:r>
                  <a:rPr lang="en-US" sz="2000" dirty="0">
                    <a:latin typeface="+mj-lt"/>
                  </a:rPr>
                  <a:t> mandatory</a:t>
                </a:r>
                <a:endParaRPr lang="en-US" sz="2000" b="0" dirty="0">
                  <a:solidFill>
                    <a:schemeClr val="tx1"/>
                  </a:solidFill>
                  <a:latin typeface="+mj-lt"/>
                </a:endParaRPr>
              </a:p>
            </p:txBody>
          </p:sp>
        </mc:Choice>
        <mc:Fallback xmlns="">
          <p:sp>
            <p:nvSpPr>
              <p:cNvPr id="3" name="ZoneTexte 2">
                <a:extLst>
                  <a:ext uri="{FF2B5EF4-FFF2-40B4-BE49-F238E27FC236}">
                    <a16:creationId xmlns:a16="http://schemas.microsoft.com/office/drawing/2014/main" id="{2193A93B-60C1-4B32-B38D-3D40E6980F97}"/>
                  </a:ext>
                </a:extLst>
              </p:cNvPr>
              <p:cNvSpPr txBox="1">
                <a:spLocks noRot="1" noChangeAspect="1" noMove="1" noResize="1" noEditPoints="1" noAdjustHandles="1" noChangeArrowheads="1" noChangeShapeType="1" noTextEdit="1"/>
              </p:cNvSpPr>
              <p:nvPr/>
            </p:nvSpPr>
            <p:spPr>
              <a:xfrm>
                <a:off x="199696" y="4603532"/>
                <a:ext cx="5526706" cy="1015663"/>
              </a:xfrm>
              <a:prstGeom prst="rect">
                <a:avLst/>
              </a:prstGeom>
              <a:blipFill>
                <a:blip r:embed="rId5"/>
                <a:stretch>
                  <a:fillRect l="-1214" t="-2994"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79627801-4332-4BA3-A40A-6696149ACE9C}"/>
                  </a:ext>
                </a:extLst>
              </p:cNvPr>
              <p:cNvSpPr txBox="1"/>
              <p:nvPr/>
            </p:nvSpPr>
            <p:spPr>
              <a:xfrm>
                <a:off x="1121228" y="1186543"/>
                <a:ext cx="4051109" cy="658514"/>
              </a:xfrm>
              <a:prstGeom prst="rect">
                <a:avLst/>
              </a:prstGeom>
              <a:noFill/>
            </p:spPr>
            <p:txBody>
              <a:bodyPr wrap="none" rtlCol="0">
                <a:spAutoFit/>
              </a:bodyPr>
              <a:lstStyle/>
              <a:p>
                <a:r>
                  <a:rPr lang="en-US" dirty="0" err="1"/>
                  <a:t>n</a:t>
                </a:r>
                <a:r>
                  <a:rPr lang="en-US" baseline="-25000" dirty="0" err="1"/>
                  <a:t>bar</a:t>
                </a:r>
                <a:r>
                  <a:rPr lang="en-US" dirty="0"/>
                  <a:t> =11 e19 m-3 &lt; </a:t>
                </a:r>
                <a:r>
                  <a:rPr lang="en-US" dirty="0" err="1"/>
                  <a:t>n</a:t>
                </a:r>
                <a:r>
                  <a:rPr lang="en-US" baseline="-25000" dirty="0" err="1"/>
                  <a:t>Gr</a:t>
                </a:r>
                <a:r>
                  <a:rPr lang="en-US" dirty="0"/>
                  <a:t> and </a:t>
                </a:r>
                <a:r>
                  <a:rPr lang="en-US" b="1" dirty="0" err="1">
                    <a:highlight>
                      <a:srgbClr val="FFFF00"/>
                    </a:highlight>
                  </a:rPr>
                  <a:t>n</a:t>
                </a:r>
                <a:r>
                  <a:rPr lang="en-US" b="1" baseline="-25000" dirty="0" err="1">
                    <a:highlight>
                      <a:srgbClr val="FFFF00"/>
                    </a:highlight>
                  </a:rPr>
                  <a:t>sep</a:t>
                </a:r>
                <a:r>
                  <a:rPr lang="en-US" b="1" dirty="0">
                    <a:highlight>
                      <a:srgbClr val="FFFF00"/>
                    </a:highlight>
                  </a:rPr>
                  <a:t>=9e19 m-3</a:t>
                </a:r>
              </a:p>
              <a:p>
                <a14:m>
                  <m:oMath xmlns:m="http://schemas.openxmlformats.org/officeDocument/2006/math">
                    <m:sSub>
                      <m:sSubPr>
                        <m:ctrlPr>
                          <a:rPr lang="en-US" sz="1800" b="1" i="1" smtClean="0">
                            <a:solidFill>
                              <a:schemeClr val="tx1"/>
                            </a:solidFill>
                            <a:highlight>
                              <a:srgbClr val="FFFF00"/>
                            </a:highlight>
                            <a:latin typeface="Cambria Math" panose="02040503050406030204" pitchFamily="18" charset="0"/>
                          </a:rPr>
                        </m:ctrlPr>
                      </m:sSubPr>
                      <m:e>
                        <m:r>
                          <a:rPr lang="en-US" sz="1800" b="1" i="1" smtClean="0">
                            <a:solidFill>
                              <a:schemeClr val="tx1"/>
                            </a:solidFill>
                            <a:highlight>
                              <a:srgbClr val="FFFF00"/>
                            </a:highlight>
                            <a:latin typeface="Cambria Math" panose="02040503050406030204" pitchFamily="18" charset="0"/>
                          </a:rPr>
                          <m:t>𝑻</m:t>
                        </m:r>
                      </m:e>
                      <m:sub>
                        <m:r>
                          <a:rPr lang="en-US" sz="1800" b="1" i="1" smtClean="0">
                            <a:solidFill>
                              <a:schemeClr val="tx1"/>
                            </a:solidFill>
                            <a:highlight>
                              <a:srgbClr val="FFFF00"/>
                            </a:highlight>
                            <a:latin typeface="Cambria Math" panose="02040503050406030204" pitchFamily="18" charset="0"/>
                          </a:rPr>
                          <m:t>𝒆</m:t>
                        </m:r>
                        <m:r>
                          <a:rPr lang="en-US" sz="1800" b="1" i="1" smtClean="0">
                            <a:solidFill>
                              <a:schemeClr val="tx1"/>
                            </a:solidFill>
                            <a:highlight>
                              <a:srgbClr val="FFFF00"/>
                            </a:highlight>
                            <a:latin typeface="Cambria Math" panose="02040503050406030204" pitchFamily="18" charset="0"/>
                          </a:rPr>
                          <m:t>,</m:t>
                        </m:r>
                        <m:r>
                          <a:rPr lang="en-US" sz="1800" b="1" i="1" smtClean="0">
                            <a:solidFill>
                              <a:schemeClr val="tx1"/>
                            </a:solidFill>
                            <a:highlight>
                              <a:srgbClr val="FFFF00"/>
                            </a:highlight>
                            <a:latin typeface="Cambria Math" panose="02040503050406030204" pitchFamily="18" charset="0"/>
                          </a:rPr>
                          <m:t>𝒄𝒐𝒓𝒆</m:t>
                        </m:r>
                      </m:sub>
                    </m:sSub>
                  </m:oMath>
                </a14:m>
                <a:r>
                  <a:rPr lang="en-US" sz="1800" b="1" dirty="0">
                    <a:solidFill>
                      <a:schemeClr val="tx1"/>
                    </a:solidFill>
                    <a:highlight>
                      <a:srgbClr val="FFFF00"/>
                    </a:highlight>
                  </a:rPr>
                  <a:t> relatively low 600-700 eV.</a:t>
                </a:r>
              </a:p>
            </p:txBody>
          </p:sp>
        </mc:Choice>
        <mc:Fallback xmlns="">
          <p:sp>
            <p:nvSpPr>
              <p:cNvPr id="4" name="ZoneTexte 3">
                <a:extLst>
                  <a:ext uri="{FF2B5EF4-FFF2-40B4-BE49-F238E27FC236}">
                    <a16:creationId xmlns:a16="http://schemas.microsoft.com/office/drawing/2014/main" id="{79627801-4332-4BA3-A40A-6696149ACE9C}"/>
                  </a:ext>
                </a:extLst>
              </p:cNvPr>
              <p:cNvSpPr txBox="1">
                <a:spLocks noRot="1" noChangeAspect="1" noMove="1" noResize="1" noEditPoints="1" noAdjustHandles="1" noChangeArrowheads="1" noChangeShapeType="1" noTextEdit="1"/>
              </p:cNvSpPr>
              <p:nvPr/>
            </p:nvSpPr>
            <p:spPr>
              <a:xfrm>
                <a:off x="1121228" y="1186543"/>
                <a:ext cx="4051109" cy="658514"/>
              </a:xfrm>
              <a:prstGeom prst="rect">
                <a:avLst/>
              </a:prstGeom>
              <a:blipFill>
                <a:blip r:embed="rId6"/>
                <a:stretch>
                  <a:fillRect l="-1355" t="-5556" r="-452" b="-12963"/>
                </a:stretch>
              </a:blipFill>
            </p:spPr>
            <p:txBody>
              <a:bodyPr/>
              <a:lstStyle/>
              <a:p>
                <a:r>
                  <a:rPr lang="en-US">
                    <a:noFill/>
                  </a:rPr>
                  <a:t> </a:t>
                </a:r>
              </a:p>
            </p:txBody>
          </p:sp>
        </mc:Fallback>
      </mc:AlternateContent>
      <p:sp>
        <p:nvSpPr>
          <p:cNvPr id="5" name="Espace réservé du pied de page 4">
            <a:extLst>
              <a:ext uri="{FF2B5EF4-FFF2-40B4-BE49-F238E27FC236}">
                <a16:creationId xmlns:a16="http://schemas.microsoft.com/office/drawing/2014/main" id="{EEAA2992-E8FD-4273-9ECF-FA8E7DABB9B9}"/>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Tree>
    <p:extLst>
      <p:ext uri="{BB962C8B-B14F-4D97-AF65-F5344CB8AC3E}">
        <p14:creationId xmlns:p14="http://schemas.microsoft.com/office/powerpoint/2010/main" val="371784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34C22-B286-442E-B311-9972DEBD25C8}"/>
              </a:ext>
            </a:extLst>
          </p:cNvPr>
          <p:cNvSpPr>
            <a:spLocks noGrp="1"/>
          </p:cNvSpPr>
          <p:nvPr>
            <p:ph type="title"/>
          </p:nvPr>
        </p:nvSpPr>
        <p:spPr/>
        <p:txBody>
          <a:bodyPr/>
          <a:lstStyle/>
          <a:p>
            <a:r>
              <a:rPr lang="en-US" dirty="0"/>
              <a:t>QCE regime should be accessible</a:t>
            </a:r>
          </a:p>
        </p:txBody>
      </p:sp>
      <p:sp>
        <p:nvSpPr>
          <p:cNvPr id="3" name="Espace réservé du pied de page 2">
            <a:extLst>
              <a:ext uri="{FF2B5EF4-FFF2-40B4-BE49-F238E27FC236}">
                <a16:creationId xmlns:a16="http://schemas.microsoft.com/office/drawing/2014/main" id="{6C656F4A-E7D7-4988-B132-9CA241EAE4B1}"/>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5CD84445-00AA-414A-BDDF-5BFE9B029266}"/>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grpSp>
        <p:nvGrpSpPr>
          <p:cNvPr id="6" name="Group 36">
            <a:extLst>
              <a:ext uri="{FF2B5EF4-FFF2-40B4-BE49-F238E27FC236}">
                <a16:creationId xmlns:a16="http://schemas.microsoft.com/office/drawing/2014/main" id="{50CEB3E0-80D0-48CE-8A5D-223F36B27D72}"/>
              </a:ext>
            </a:extLst>
          </p:cNvPr>
          <p:cNvGrpSpPr/>
          <p:nvPr/>
        </p:nvGrpSpPr>
        <p:grpSpPr>
          <a:xfrm>
            <a:off x="7413170" y="489858"/>
            <a:ext cx="4268869" cy="2967107"/>
            <a:chOff x="6331808" y="1862312"/>
            <a:chExt cx="5573866" cy="4166785"/>
          </a:xfrm>
        </p:grpSpPr>
        <p:grpSp>
          <p:nvGrpSpPr>
            <p:cNvPr id="7" name="Group 37">
              <a:extLst>
                <a:ext uri="{FF2B5EF4-FFF2-40B4-BE49-F238E27FC236}">
                  <a16:creationId xmlns:a16="http://schemas.microsoft.com/office/drawing/2014/main" id="{50B12846-E7C6-4C95-BC27-89F02C6C7E20}"/>
                </a:ext>
              </a:extLst>
            </p:cNvPr>
            <p:cNvGrpSpPr/>
            <p:nvPr/>
          </p:nvGrpSpPr>
          <p:grpSpPr>
            <a:xfrm>
              <a:off x="6701139" y="1862312"/>
              <a:ext cx="5204535" cy="3839748"/>
              <a:chOff x="6844125" y="1556792"/>
              <a:chExt cx="5204535" cy="3839748"/>
            </a:xfrm>
            <a:effectLst/>
          </p:grpSpPr>
          <p:pic>
            <p:nvPicPr>
              <p:cNvPr id="10" name="Picture 40">
                <a:extLst>
                  <a:ext uri="{FF2B5EF4-FFF2-40B4-BE49-F238E27FC236}">
                    <a16:creationId xmlns:a16="http://schemas.microsoft.com/office/drawing/2014/main" id="{92874F74-83ED-451B-B797-883B55F83B74}"/>
                  </a:ext>
                </a:extLst>
              </p:cNvPr>
              <p:cNvPicPr>
                <a:picLocks noChangeAspect="1"/>
              </p:cNvPicPr>
              <p:nvPr/>
            </p:nvPicPr>
            <p:blipFill rotWithShape="1">
              <a:blip r:embed="rId2"/>
              <a:srcRect l="7604" b="9034"/>
              <a:stretch/>
            </p:blipFill>
            <p:spPr>
              <a:xfrm>
                <a:off x="6844125" y="1556792"/>
                <a:ext cx="5204535" cy="3839748"/>
              </a:xfrm>
              <a:prstGeom prst="rect">
                <a:avLst/>
              </a:prstGeom>
              <a:ln>
                <a:noFill/>
              </a:ln>
              <a:effectLst/>
            </p:spPr>
          </p:pic>
          <p:sp>
            <p:nvSpPr>
              <p:cNvPr id="11" name="TextBox 41">
                <a:extLst>
                  <a:ext uri="{FF2B5EF4-FFF2-40B4-BE49-F238E27FC236}">
                    <a16:creationId xmlns:a16="http://schemas.microsoft.com/office/drawing/2014/main" id="{923CEC0E-40D5-458E-977A-C3A0936E6C07}"/>
                  </a:ext>
                </a:extLst>
              </p:cNvPr>
              <p:cNvSpPr txBox="1"/>
              <p:nvPr/>
            </p:nvSpPr>
            <p:spPr>
              <a:xfrm rot="20514833">
                <a:off x="9766814" y="3463367"/>
                <a:ext cx="1637179" cy="369332"/>
              </a:xfrm>
              <a:prstGeom prst="rect">
                <a:avLst/>
              </a:prstGeom>
              <a:noFill/>
            </p:spPr>
            <p:txBody>
              <a:bodyPr wrap="none" rtlCol="0">
                <a:spAutoFit/>
              </a:bodyPr>
              <a:lstStyle/>
              <a:p>
                <a:r>
                  <a:rPr lang="en-US" dirty="0">
                    <a:solidFill>
                      <a:srgbClr val="0000FF"/>
                    </a:solidFill>
                    <a:latin typeface="Open Sans"/>
                  </a:rPr>
                  <a:t>H-L transition</a:t>
                </a:r>
                <a:endParaRPr lang="en-GB" dirty="0">
                  <a:solidFill>
                    <a:srgbClr val="0000FF"/>
                  </a:solidFill>
                  <a:latin typeface="Open Sans"/>
                </a:endParaRPr>
              </a:p>
            </p:txBody>
          </p:sp>
          <p:sp>
            <p:nvSpPr>
              <p:cNvPr id="12" name="TextBox 42">
                <a:extLst>
                  <a:ext uri="{FF2B5EF4-FFF2-40B4-BE49-F238E27FC236}">
                    <a16:creationId xmlns:a16="http://schemas.microsoft.com/office/drawing/2014/main" id="{44229F88-B4C1-4620-9490-5F4F20EF47A3}"/>
                  </a:ext>
                </a:extLst>
              </p:cNvPr>
              <p:cNvSpPr txBox="1"/>
              <p:nvPr/>
            </p:nvSpPr>
            <p:spPr>
              <a:xfrm rot="849751">
                <a:off x="9860855" y="1823689"/>
                <a:ext cx="1895071" cy="369332"/>
              </a:xfrm>
              <a:prstGeom prst="rect">
                <a:avLst/>
              </a:prstGeom>
              <a:noFill/>
            </p:spPr>
            <p:txBody>
              <a:bodyPr wrap="none" rtlCol="0">
                <a:spAutoFit/>
              </a:bodyPr>
              <a:lstStyle/>
              <a:p>
                <a:r>
                  <a:rPr lang="en-US" dirty="0">
                    <a:solidFill>
                      <a:srgbClr val="000000"/>
                    </a:solidFill>
                    <a:latin typeface="Open Sans"/>
                  </a:rPr>
                  <a:t>Ideal ballooning</a:t>
                </a:r>
                <a:endParaRPr lang="en-GB" dirty="0">
                  <a:solidFill>
                    <a:srgbClr val="000000"/>
                  </a:solidFill>
                  <a:latin typeface="Open Sans"/>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FCA1A84-BB83-4DCA-A690-08E896A702D8}"/>
                      </a:ext>
                    </a:extLst>
                  </p:cNvPr>
                  <p:cNvSpPr/>
                  <p:nvPr/>
                </p:nvSpPr>
                <p:spPr>
                  <a:xfrm rot="18270027">
                    <a:off x="7261233" y="4174905"/>
                    <a:ext cx="1184876" cy="369332"/>
                  </a:xfrm>
                  <a:prstGeom prst="rect">
                    <a:avLst/>
                  </a:prstGeom>
                </p:spPr>
                <p:txBody>
                  <a:bodyPr wrap="none">
                    <a:spAutoFit/>
                  </a:bodyPr>
                  <a:lstStyle/>
                  <a:p>
                    <a14:m>
                      <m:oMath xmlns:m="http://schemas.openxmlformats.org/officeDocument/2006/math">
                        <m:sSub>
                          <m:sSubPr>
                            <m:ctrlPr>
                              <a:rPr lang="en-GB" i="1" smtClean="0">
                                <a:solidFill>
                                  <a:srgbClr val="006000"/>
                                </a:solidFill>
                                <a:latin typeface="Cambria Math" panose="02040503050406030204" pitchFamily="18" charset="0"/>
                              </a:rPr>
                            </m:ctrlPr>
                          </m:sSubPr>
                          <m:e>
                            <m:r>
                              <a:rPr lang="en-US" i="1">
                                <a:solidFill>
                                  <a:srgbClr val="006000"/>
                                </a:solidFill>
                                <a:latin typeface="Cambria Math" panose="02040503050406030204" pitchFamily="18" charset="0"/>
                              </a:rPr>
                              <m:t>𝛼</m:t>
                            </m:r>
                          </m:e>
                          <m:sub>
                            <m:r>
                              <m:rPr>
                                <m:sty m:val="p"/>
                              </m:rPr>
                              <a:rPr lang="en-US">
                                <a:solidFill>
                                  <a:srgbClr val="006000"/>
                                </a:solidFill>
                                <a:latin typeface="Cambria Math" panose="02040503050406030204" pitchFamily="18" charset="0"/>
                              </a:rPr>
                              <m:t>t</m:t>
                            </m:r>
                          </m:sub>
                        </m:sSub>
                        <m:r>
                          <a:rPr lang="en-US" i="1" smtClean="0">
                            <a:solidFill>
                              <a:srgbClr val="006000"/>
                            </a:solidFill>
                            <a:latin typeface="Cambria Math" panose="02040503050406030204" pitchFamily="18" charset="0"/>
                          </a:rPr>
                          <m:t>=0.55</m:t>
                        </m:r>
                      </m:oMath>
                    </a14:m>
                    <a:r>
                      <a:rPr lang="en-GB" dirty="0">
                        <a:solidFill>
                          <a:srgbClr val="006000"/>
                        </a:solidFill>
                        <a:latin typeface="Open Sans"/>
                      </a:rPr>
                      <a:t> </a:t>
                    </a:r>
                  </a:p>
                </p:txBody>
              </p:sp>
            </mc:Choice>
            <mc:Fallback xmlns="">
              <p:sp>
                <p:nvSpPr>
                  <p:cNvPr id="13" name="Rectangle 12">
                    <a:extLst>
                      <a:ext uri="{FF2B5EF4-FFF2-40B4-BE49-F238E27FC236}">
                        <a16:creationId xmlns:a16="http://schemas.microsoft.com/office/drawing/2014/main" id="{57D08CB7-A0BC-4229-A79D-CCDA559DCE9F}"/>
                      </a:ext>
                    </a:extLst>
                  </p:cNvPr>
                  <p:cNvSpPr>
                    <a:spLocks noRot="1" noChangeAspect="1" noMove="1" noResize="1" noEditPoints="1" noAdjustHandles="1" noChangeArrowheads="1" noChangeShapeType="1" noTextEdit="1"/>
                  </p:cNvSpPr>
                  <p:nvPr/>
                </p:nvSpPr>
                <p:spPr>
                  <a:xfrm rot="18270027">
                    <a:off x="7261233" y="4174905"/>
                    <a:ext cx="1184876" cy="369332"/>
                  </a:xfrm>
                  <a:prstGeom prst="rect">
                    <a:avLst/>
                  </a:prstGeom>
                  <a:blipFill>
                    <a:blip r:embed="rId4"/>
                    <a:stretch>
                      <a:fillRect/>
                    </a:stretch>
                  </a:blipFill>
                </p:spPr>
                <p:txBody>
                  <a:bodyPr/>
                  <a:lstStyle/>
                  <a:p>
                    <a:r>
                      <a:rPr lang="en-US">
                        <a:noFill/>
                      </a:rPr>
                      <a:t> </a:t>
                    </a:r>
                  </a:p>
                </p:txBody>
              </p:sp>
            </mc:Fallback>
          </mc:AlternateContent>
          <p:sp>
            <p:nvSpPr>
              <p:cNvPr id="14" name="TextBox 44">
                <a:extLst>
                  <a:ext uri="{FF2B5EF4-FFF2-40B4-BE49-F238E27FC236}">
                    <a16:creationId xmlns:a16="http://schemas.microsoft.com/office/drawing/2014/main" id="{2DCDA724-5B93-4026-909D-42FFC2A456F7}"/>
                  </a:ext>
                </a:extLst>
              </p:cNvPr>
              <p:cNvSpPr txBox="1"/>
              <p:nvPr/>
            </p:nvSpPr>
            <p:spPr>
              <a:xfrm rot="20047011">
                <a:off x="7760814" y="1789587"/>
                <a:ext cx="1285929" cy="646331"/>
              </a:xfrm>
              <a:prstGeom prst="rect">
                <a:avLst/>
              </a:prstGeom>
              <a:noFill/>
            </p:spPr>
            <p:txBody>
              <a:bodyPr wrap="none" rtlCol="0">
                <a:spAutoFit/>
              </a:bodyPr>
              <a:lstStyle/>
              <a:p>
                <a:r>
                  <a:rPr lang="en-US" dirty="0" err="1">
                    <a:solidFill>
                      <a:srgbClr val="006000"/>
                    </a:solidFill>
                    <a:latin typeface="Open Sans"/>
                  </a:rPr>
                  <a:t>ELMy</a:t>
                </a:r>
                <a:r>
                  <a:rPr lang="en-US" dirty="0">
                    <a:solidFill>
                      <a:srgbClr val="006000"/>
                    </a:solidFill>
                    <a:latin typeface="Open Sans"/>
                  </a:rPr>
                  <a:t>-QCE</a:t>
                </a:r>
              </a:p>
              <a:p>
                <a:r>
                  <a:rPr lang="en-US" dirty="0">
                    <a:solidFill>
                      <a:srgbClr val="006000"/>
                    </a:solidFill>
                    <a:latin typeface="Open Sans"/>
                  </a:rPr>
                  <a:t>transition</a:t>
                </a:r>
                <a:endParaRPr lang="en-GB" dirty="0">
                  <a:solidFill>
                    <a:srgbClr val="006000"/>
                  </a:solidFill>
                  <a:latin typeface="Open Sans"/>
                </a:endParaRPr>
              </a:p>
            </p:txBody>
          </p:sp>
        </p:grpSp>
        <p:sp>
          <p:nvSpPr>
            <p:cNvPr id="8" name="TextBox 38">
              <a:extLst>
                <a:ext uri="{FF2B5EF4-FFF2-40B4-BE49-F238E27FC236}">
                  <a16:creationId xmlns:a16="http://schemas.microsoft.com/office/drawing/2014/main" id="{71BE1549-FDDA-484E-B562-19B54482E2B9}"/>
                </a:ext>
              </a:extLst>
            </p:cNvPr>
            <p:cNvSpPr txBox="1"/>
            <p:nvPr/>
          </p:nvSpPr>
          <p:spPr>
            <a:xfrm>
              <a:off x="8699484" y="5659765"/>
              <a:ext cx="1814920" cy="369332"/>
            </a:xfrm>
            <a:prstGeom prst="rect">
              <a:avLst/>
            </a:prstGeom>
            <a:noFill/>
          </p:spPr>
          <p:txBody>
            <a:bodyPr wrap="none" rtlCol="0">
              <a:spAutoFit/>
            </a:bodyPr>
            <a:lstStyle/>
            <a:p>
              <a:r>
                <a:rPr lang="en-US" b="1" dirty="0" err="1">
                  <a:solidFill>
                    <a:srgbClr val="000000"/>
                  </a:solidFill>
                  <a:latin typeface="Open Sans"/>
                </a:rPr>
                <a:t>n</a:t>
              </a:r>
              <a:r>
                <a:rPr lang="en-US" b="1" baseline="-25000" dirty="0" err="1">
                  <a:solidFill>
                    <a:srgbClr val="000000"/>
                  </a:solidFill>
                  <a:latin typeface="Open Sans"/>
                </a:rPr>
                <a:t>e,sep</a:t>
              </a:r>
              <a:r>
                <a:rPr lang="en-US" b="1" dirty="0">
                  <a:solidFill>
                    <a:srgbClr val="000000"/>
                  </a:solidFill>
                  <a:latin typeface="Open Sans"/>
                </a:rPr>
                <a:t> [10</a:t>
              </a:r>
              <a:r>
                <a:rPr lang="en-US" b="1" baseline="30000" dirty="0">
                  <a:solidFill>
                    <a:srgbClr val="000000"/>
                  </a:solidFill>
                  <a:latin typeface="Open Sans"/>
                </a:rPr>
                <a:t>19</a:t>
              </a:r>
              <a:r>
                <a:rPr lang="en-US" b="1" dirty="0">
                  <a:solidFill>
                    <a:srgbClr val="000000"/>
                  </a:solidFill>
                  <a:latin typeface="Open Sans"/>
                </a:rPr>
                <a:t> m</a:t>
              </a:r>
              <a:r>
                <a:rPr lang="en-US" b="1" baseline="30000" dirty="0">
                  <a:solidFill>
                    <a:srgbClr val="000000"/>
                  </a:solidFill>
                  <a:latin typeface="Open Sans"/>
                </a:rPr>
                <a:t>-3</a:t>
              </a:r>
              <a:r>
                <a:rPr lang="en-US" b="1" dirty="0">
                  <a:solidFill>
                    <a:srgbClr val="000000"/>
                  </a:solidFill>
                  <a:latin typeface="Open Sans"/>
                </a:rPr>
                <a:t>]</a:t>
              </a:r>
            </a:p>
          </p:txBody>
        </p:sp>
        <p:sp>
          <p:nvSpPr>
            <p:cNvPr id="9" name="TextBox 39">
              <a:extLst>
                <a:ext uri="{FF2B5EF4-FFF2-40B4-BE49-F238E27FC236}">
                  <a16:creationId xmlns:a16="http://schemas.microsoft.com/office/drawing/2014/main" id="{E81355FA-CFC1-482E-9530-A5342F75C825}"/>
                </a:ext>
              </a:extLst>
            </p:cNvPr>
            <p:cNvSpPr txBox="1"/>
            <p:nvPr/>
          </p:nvSpPr>
          <p:spPr>
            <a:xfrm rot="16200000">
              <a:off x="5914418" y="3513702"/>
              <a:ext cx="1204112" cy="369332"/>
            </a:xfrm>
            <a:prstGeom prst="rect">
              <a:avLst/>
            </a:prstGeom>
            <a:noFill/>
          </p:spPr>
          <p:txBody>
            <a:bodyPr wrap="none" rtlCol="0">
              <a:spAutoFit/>
            </a:bodyPr>
            <a:lstStyle/>
            <a:p>
              <a:r>
                <a:rPr lang="en-US" b="1" dirty="0" err="1">
                  <a:solidFill>
                    <a:srgbClr val="000000"/>
                  </a:solidFill>
                  <a:latin typeface="Open Sans"/>
                </a:rPr>
                <a:t>T</a:t>
              </a:r>
              <a:r>
                <a:rPr lang="en-US" b="1" baseline="-25000" dirty="0" err="1">
                  <a:solidFill>
                    <a:srgbClr val="000000"/>
                  </a:solidFill>
                  <a:latin typeface="Open Sans"/>
                </a:rPr>
                <a:t>e,sep</a:t>
              </a:r>
              <a:r>
                <a:rPr lang="en-US" b="1" dirty="0">
                  <a:solidFill>
                    <a:srgbClr val="000000"/>
                  </a:solidFill>
                  <a:latin typeface="Open Sans"/>
                </a:rPr>
                <a:t> [eV]</a:t>
              </a:r>
            </a:p>
          </p:txBody>
        </p:sp>
      </p:grpSp>
      <p:sp>
        <p:nvSpPr>
          <p:cNvPr id="15" name="TextBox 45">
            <a:extLst>
              <a:ext uri="{FF2B5EF4-FFF2-40B4-BE49-F238E27FC236}">
                <a16:creationId xmlns:a16="http://schemas.microsoft.com/office/drawing/2014/main" id="{EC023B55-B96F-4102-A8DD-E7FAFC39E553}"/>
              </a:ext>
            </a:extLst>
          </p:cNvPr>
          <p:cNvSpPr txBox="1"/>
          <p:nvPr/>
        </p:nvSpPr>
        <p:spPr>
          <a:xfrm>
            <a:off x="5770469" y="715989"/>
            <a:ext cx="1686245" cy="923330"/>
          </a:xfrm>
          <a:prstGeom prst="rect">
            <a:avLst/>
          </a:prstGeom>
          <a:noFill/>
        </p:spPr>
        <p:txBody>
          <a:bodyPr wrap="square" rtlCol="0">
            <a:spAutoFit/>
          </a:bodyPr>
          <a:lstStyle/>
          <a:p>
            <a:r>
              <a:rPr lang="en-US" dirty="0" err="1">
                <a:solidFill>
                  <a:srgbClr val="42677F"/>
                </a:solidFill>
                <a:latin typeface="Open Sans"/>
              </a:rPr>
              <a:t>Faitsch</a:t>
            </a:r>
            <a:r>
              <a:rPr lang="en-US" dirty="0">
                <a:solidFill>
                  <a:srgbClr val="42677F"/>
                </a:solidFill>
                <a:latin typeface="Open Sans"/>
              </a:rPr>
              <a:t> NF 2023/PSI 2024</a:t>
            </a:r>
          </a:p>
        </p:txBody>
      </p:sp>
      <p:sp>
        <p:nvSpPr>
          <p:cNvPr id="17" name="ZoneTexte 16">
            <a:extLst>
              <a:ext uri="{FF2B5EF4-FFF2-40B4-BE49-F238E27FC236}">
                <a16:creationId xmlns:a16="http://schemas.microsoft.com/office/drawing/2014/main" id="{12BF3F79-E690-4002-8735-D8BB6C9B8747}"/>
              </a:ext>
            </a:extLst>
          </p:cNvPr>
          <p:cNvSpPr txBox="1"/>
          <p:nvPr/>
        </p:nvSpPr>
        <p:spPr>
          <a:xfrm>
            <a:off x="734786" y="1520121"/>
            <a:ext cx="6106886" cy="1477328"/>
          </a:xfrm>
          <a:prstGeom prst="rect">
            <a:avLst/>
          </a:prstGeom>
          <a:noFill/>
        </p:spPr>
        <p:txBody>
          <a:bodyPr wrap="square">
            <a:spAutoFit/>
          </a:bodyPr>
          <a:lstStyle/>
          <a:p>
            <a:r>
              <a:rPr lang="en-US" sz="1800" dirty="0"/>
              <a:t>High </a:t>
            </a:r>
            <a:r>
              <a:rPr lang="en-US" sz="1800" dirty="0" err="1"/>
              <a:t>nsep</a:t>
            </a:r>
            <a:r>
              <a:rPr lang="en-US" sz="1800" dirty="0"/>
              <a:t> favors QCE regime access</a:t>
            </a:r>
          </a:p>
          <a:p>
            <a:endParaRPr lang="en-US" sz="1800" dirty="0"/>
          </a:p>
          <a:p>
            <a:r>
              <a:rPr lang="pt-BR" sz="1800" b="1" dirty="0">
                <a:solidFill>
                  <a:srgbClr val="FF0000"/>
                </a:solidFill>
              </a:rPr>
              <a:t>Current VNS design point: k=1.6, d=0.23</a:t>
            </a:r>
            <a:br>
              <a:rPr lang="pt-BR" sz="1800" b="1" dirty="0">
                <a:solidFill>
                  <a:srgbClr val="FF0000"/>
                </a:solidFill>
              </a:rPr>
            </a:br>
            <a:r>
              <a:rPr lang="pt-BR" sz="1800" b="1" dirty="0">
                <a:solidFill>
                  <a:srgbClr val="FF0000"/>
                </a:solidFill>
                <a:sym typeface="Wingdings" panose="05000000000000000000" pitchFamily="2" charset="2"/>
              </a:rPr>
              <a:t> S</a:t>
            </a:r>
            <a:r>
              <a:rPr lang="pt-BR" sz="1800" b="1" baseline="-25000" dirty="0">
                <a:solidFill>
                  <a:srgbClr val="FF0000"/>
                </a:solidFill>
                <a:sym typeface="Wingdings" panose="05000000000000000000" pitchFamily="2" charset="2"/>
              </a:rPr>
              <a:t>d</a:t>
            </a:r>
            <a:r>
              <a:rPr lang="pt-BR" sz="1800" b="1" dirty="0">
                <a:solidFill>
                  <a:srgbClr val="FF0000"/>
                </a:solidFill>
                <a:sym typeface="Wingdings" panose="05000000000000000000" pitchFamily="2" charset="2"/>
              </a:rPr>
              <a:t> = 3.39 (i.e. just in QCE regime)</a:t>
            </a:r>
          </a:p>
          <a:p>
            <a:endParaRPr lang="en-US" sz="1800" dirty="0"/>
          </a:p>
        </p:txBody>
      </p:sp>
      <p:pic>
        <p:nvPicPr>
          <p:cNvPr id="18" name="Picture 8">
            <a:extLst>
              <a:ext uri="{FF2B5EF4-FFF2-40B4-BE49-F238E27FC236}">
                <a16:creationId xmlns:a16="http://schemas.microsoft.com/office/drawing/2014/main" id="{586596A0-6DB9-4BD3-A6FB-F4BABBF0FEA9}"/>
              </a:ext>
            </a:extLst>
          </p:cNvPr>
          <p:cNvPicPr>
            <a:picLocks noChangeAspect="1"/>
          </p:cNvPicPr>
          <p:nvPr/>
        </p:nvPicPr>
        <p:blipFill>
          <a:blip r:embed="rId5"/>
          <a:stretch>
            <a:fillRect/>
          </a:stretch>
        </p:blipFill>
        <p:spPr>
          <a:xfrm>
            <a:off x="815253" y="3139349"/>
            <a:ext cx="4653147" cy="2778401"/>
          </a:xfrm>
          <a:prstGeom prst="rect">
            <a:avLst/>
          </a:prstGeom>
        </p:spPr>
      </p:pic>
      <p:sp>
        <p:nvSpPr>
          <p:cNvPr id="19" name="TextBox 11">
            <a:extLst>
              <a:ext uri="{FF2B5EF4-FFF2-40B4-BE49-F238E27FC236}">
                <a16:creationId xmlns:a16="http://schemas.microsoft.com/office/drawing/2014/main" id="{A21DE0C6-54FC-43E0-AD8D-E44DBE2A38F9}"/>
              </a:ext>
            </a:extLst>
          </p:cNvPr>
          <p:cNvSpPr txBox="1"/>
          <p:nvPr/>
        </p:nvSpPr>
        <p:spPr>
          <a:xfrm>
            <a:off x="3303703" y="5922394"/>
            <a:ext cx="2164697" cy="369332"/>
          </a:xfrm>
          <a:prstGeom prst="rect">
            <a:avLst/>
          </a:prstGeom>
          <a:noFill/>
        </p:spPr>
        <p:txBody>
          <a:bodyPr wrap="square" rtlCol="0">
            <a:spAutoFit/>
          </a:bodyPr>
          <a:lstStyle/>
          <a:p>
            <a:r>
              <a:rPr lang="en-US" dirty="0">
                <a:solidFill>
                  <a:srgbClr val="42677F"/>
                </a:solidFill>
                <a:latin typeface="Open Sans"/>
              </a:rPr>
              <a:t>Dunne EPS 2024</a:t>
            </a:r>
          </a:p>
        </p:txBody>
      </p:sp>
      <p:cxnSp>
        <p:nvCxnSpPr>
          <p:cNvPr id="21" name="Connecteur droit avec flèche 20">
            <a:extLst>
              <a:ext uri="{FF2B5EF4-FFF2-40B4-BE49-F238E27FC236}">
                <a16:creationId xmlns:a16="http://schemas.microsoft.com/office/drawing/2014/main" id="{9B6091A6-6007-4584-8C7F-D43B1211FBB4}"/>
              </a:ext>
            </a:extLst>
          </p:cNvPr>
          <p:cNvCxnSpPr/>
          <p:nvPr/>
        </p:nvCxnSpPr>
        <p:spPr>
          <a:xfrm>
            <a:off x="1698171" y="2612571"/>
            <a:ext cx="1545772" cy="22642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3AEE738C-AFA4-4812-8F6B-DD31F120742A}"/>
              </a:ext>
            </a:extLst>
          </p:cNvPr>
          <p:cNvSpPr txBox="1"/>
          <p:nvPr/>
        </p:nvSpPr>
        <p:spPr>
          <a:xfrm>
            <a:off x="5883727" y="3937925"/>
            <a:ext cx="6199415" cy="2585323"/>
          </a:xfrm>
          <a:prstGeom prst="rect">
            <a:avLst/>
          </a:prstGeom>
          <a:noFill/>
        </p:spPr>
        <p:txBody>
          <a:bodyPr wrap="square">
            <a:spAutoFit/>
          </a:bodyPr>
          <a:lstStyle/>
          <a:p>
            <a:pPr marL="285750" indent="-285750">
              <a:buFont typeface="Arial" panose="020B0604020202020204" pitchFamily="34" charset="0"/>
              <a:buChar char="•"/>
            </a:pPr>
            <a:r>
              <a:rPr lang="pt-BR" sz="1800" dirty="0">
                <a:solidFill>
                  <a:srgbClr val="000000"/>
                </a:solidFill>
                <a:sym typeface="Wingdings" panose="05000000000000000000" pitchFamily="2" charset="2"/>
              </a:rPr>
              <a:t>the assumed l</a:t>
            </a:r>
            <a:r>
              <a:rPr lang="pt-BR" sz="1800" baseline="-25000" dirty="0">
                <a:solidFill>
                  <a:srgbClr val="000000"/>
                </a:solidFill>
                <a:sym typeface="Wingdings" panose="05000000000000000000" pitchFamily="2" charset="2"/>
              </a:rPr>
              <a:t>q</a:t>
            </a:r>
            <a:r>
              <a:rPr lang="pt-BR" sz="1800" dirty="0">
                <a:solidFill>
                  <a:srgbClr val="000000"/>
                </a:solidFill>
                <a:sym typeface="Wingdings" panose="05000000000000000000" pitchFamily="2" charset="2"/>
              </a:rPr>
              <a:t> ~ 3mm in present VNS simualtions already took this into account to some extent</a:t>
            </a:r>
          </a:p>
          <a:p>
            <a:pPr marL="285750" indent="-285750">
              <a:buFont typeface="Arial" panose="020B0604020202020204" pitchFamily="34" charset="0"/>
              <a:buChar char="•"/>
            </a:pPr>
            <a:endParaRPr lang="pt-BR" sz="1800" b="1" dirty="0">
              <a:solidFill>
                <a:srgbClr val="000000"/>
              </a:solidFill>
              <a:sym typeface="Wingdings" panose="05000000000000000000" pitchFamily="2" charset="2"/>
            </a:endParaRPr>
          </a:p>
          <a:p>
            <a:pPr marL="285750" indent="-285750">
              <a:buFont typeface="Arial" panose="020B0604020202020204" pitchFamily="34" charset="0"/>
              <a:buChar char="•"/>
            </a:pPr>
            <a:r>
              <a:rPr lang="pt-BR" sz="1800" b="1" dirty="0">
                <a:solidFill>
                  <a:srgbClr val="000000"/>
                </a:solidFill>
                <a:sym typeface="Wingdings" panose="05000000000000000000" pitchFamily="2" charset="2"/>
              </a:rPr>
              <a:t>Increase k ~ 2.1 to have e.g. S</a:t>
            </a:r>
            <a:r>
              <a:rPr lang="pt-BR" sz="1800" b="1" baseline="-25000" dirty="0">
                <a:solidFill>
                  <a:srgbClr val="000000"/>
                </a:solidFill>
                <a:sym typeface="Wingdings" panose="05000000000000000000" pitchFamily="2" charset="2"/>
              </a:rPr>
              <a:t>d</a:t>
            </a:r>
            <a:r>
              <a:rPr lang="pt-BR" sz="1800" b="1" dirty="0">
                <a:solidFill>
                  <a:srgbClr val="000000"/>
                </a:solidFill>
                <a:sym typeface="Wingdings" panose="05000000000000000000" pitchFamily="2" charset="2"/>
              </a:rPr>
              <a:t> = 6 for VNS</a:t>
            </a:r>
          </a:p>
          <a:p>
            <a:pPr marL="285750" indent="-285750">
              <a:buFont typeface="Arial" panose="020B0604020202020204" pitchFamily="34" charset="0"/>
              <a:buChar char="•"/>
            </a:pPr>
            <a:endParaRPr lang="en-US" sz="1800" dirty="0">
              <a:solidFill>
                <a:srgbClr val="000000"/>
              </a:solidFill>
              <a:sym typeface="Wingdings" panose="05000000000000000000" pitchFamily="2" charset="2"/>
            </a:endParaRPr>
          </a:p>
          <a:p>
            <a:pPr marL="285750" indent="-285750">
              <a:buFont typeface="Arial" panose="020B0604020202020204" pitchFamily="34" charset="0"/>
              <a:buChar char="•"/>
            </a:pPr>
            <a:r>
              <a:rPr lang="en-US" sz="1800" b="1" dirty="0">
                <a:solidFill>
                  <a:srgbClr val="FF00FF"/>
                </a:solidFill>
                <a:sym typeface="Wingdings" panose="05000000000000000000" pitchFamily="2" charset="2"/>
              </a:rPr>
              <a:t>To mimic QCE: SOLPS simulations with enhanced transport ongoing </a:t>
            </a:r>
            <a:r>
              <a:rPr lang="en-US" sz="1800" dirty="0">
                <a:solidFill>
                  <a:srgbClr val="000000"/>
                </a:solidFill>
                <a:sym typeface="Wingdings" panose="05000000000000000000" pitchFamily="2" charset="2"/>
              </a:rPr>
              <a:t> leads likely to lower requirement for throughput</a:t>
            </a:r>
            <a:br>
              <a:rPr lang="en-US" sz="1800" dirty="0">
                <a:solidFill>
                  <a:srgbClr val="000000"/>
                </a:solidFill>
                <a:sym typeface="Wingdings" panose="05000000000000000000" pitchFamily="2" charset="2"/>
              </a:rPr>
            </a:br>
            <a:r>
              <a:rPr lang="en-US" sz="1800" i="1" dirty="0">
                <a:solidFill>
                  <a:srgbClr val="FF00FF"/>
                </a:solidFill>
                <a:sym typeface="Wingdings" panose="05000000000000000000" pitchFamily="2" charset="2"/>
              </a:rPr>
              <a:t>would need SOLPS validation on existing QCE to guide VNS SOL heat/particle transport</a:t>
            </a:r>
            <a:endParaRPr lang="en-US" sz="1800" baseline="30000" dirty="0">
              <a:solidFill>
                <a:srgbClr val="FF00FF"/>
              </a:solidFill>
              <a:sym typeface="Wingdings" panose="05000000000000000000" pitchFamily="2" charset="2"/>
            </a:endParaRPr>
          </a:p>
        </p:txBody>
      </p:sp>
    </p:spTree>
    <p:extLst>
      <p:ext uri="{BB962C8B-B14F-4D97-AF65-F5344CB8AC3E}">
        <p14:creationId xmlns:p14="http://schemas.microsoft.com/office/powerpoint/2010/main" val="760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BBD2-E6CF-44F8-8D7B-55BE69569C09}"/>
              </a:ext>
            </a:extLst>
          </p:cNvPr>
          <p:cNvSpPr>
            <a:spLocks noGrp="1"/>
          </p:cNvSpPr>
          <p:nvPr>
            <p:ph type="title"/>
          </p:nvPr>
        </p:nvSpPr>
        <p:spPr/>
        <p:txBody>
          <a:bodyPr/>
          <a:lstStyle/>
          <a:p>
            <a:r>
              <a:rPr lang="en-US" dirty="0"/>
              <a:t>VNS exhaust understanding: Outlook 2026</a:t>
            </a:r>
          </a:p>
        </p:txBody>
      </p:sp>
      <p:sp>
        <p:nvSpPr>
          <p:cNvPr id="10" name="Footer Placeholder 3">
            <a:extLst>
              <a:ext uri="{FF2B5EF4-FFF2-40B4-BE49-F238E27FC236}">
                <a16:creationId xmlns:a16="http://schemas.microsoft.com/office/drawing/2014/main" id="{993063F0-4EC4-4528-B948-747826B8793E}"/>
              </a:ext>
            </a:extLst>
          </p:cNvPr>
          <p:cNvSpPr>
            <a:spLocks noGrp="1"/>
          </p:cNvSpPr>
          <p:nvPr>
            <p:ph type="ftr" sz="quarter" idx="11"/>
          </p:nvPr>
        </p:nvSpPr>
        <p:spPr/>
        <p:txBody>
          <a:bodyPr/>
          <a:lstStyle/>
          <a:p>
            <a:r>
              <a:rPr lang="en-GB">
                <a:solidFill>
                  <a:prstClr val="white"/>
                </a:solidFill>
              </a:rPr>
              <a:t>VNS physics status/challenges C. Bourdelle for PSD-WPDES, 27/05/2026</a:t>
            </a:r>
            <a:endParaRPr lang="en-GB" dirty="0">
              <a:solidFill>
                <a:prstClr val="white"/>
              </a:solidFill>
            </a:endParaRPr>
          </a:p>
        </p:txBody>
      </p:sp>
      <p:sp>
        <p:nvSpPr>
          <p:cNvPr id="5" name="Slide Number Placeholder 4">
            <a:extLst>
              <a:ext uri="{FF2B5EF4-FFF2-40B4-BE49-F238E27FC236}">
                <a16:creationId xmlns:a16="http://schemas.microsoft.com/office/drawing/2014/main" id="{86B2026E-9559-40A9-BD03-DE64D994DC23}"/>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6D9FA1-99C7-4910-8E32-B85D378B0060}" type="slidenum">
              <a:rPr lang="en-GB" smtClean="0">
                <a:solidFill>
                  <a:prstClr val="white"/>
                </a:solidFill>
              </a:rPr>
              <a:pPr/>
              <a:t>14</a:t>
            </a:fld>
            <a:endParaRPr lang="en-GB" dirty="0">
              <a:solidFill>
                <a:prstClr val="white"/>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45C5AE-0AA3-4569-B6F6-01051FC6BA07}"/>
                  </a:ext>
                </a:extLst>
              </p:cNvPr>
              <p:cNvSpPr txBox="1"/>
              <p:nvPr/>
            </p:nvSpPr>
            <p:spPr>
              <a:xfrm>
                <a:off x="630973" y="755809"/>
                <a:ext cx="11425560"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t>Import SOLPS EU-VNS database into SOLPS-NN, allows on a faster time-scale: </a:t>
                </a:r>
                <a:br>
                  <a:rPr lang="en-US" sz="2400" dirty="0"/>
                </a:br>
                <a:r>
                  <a:rPr lang="en-US" sz="2400" dirty="0"/>
                  <a:t>	</a:t>
                </a:r>
                <a:r>
                  <a:rPr lang="en-US" sz="2400" dirty="0">
                    <a:sym typeface="Wingdings" panose="05000000000000000000" pitchFamily="2" charset="2"/>
                  </a:rPr>
                  <a:t> to find an optimized exhaust operational space</a:t>
                </a:r>
                <a:br>
                  <a:rPr lang="en-US" sz="2400" dirty="0">
                    <a:sym typeface="Wingdings" panose="05000000000000000000" pitchFamily="2" charset="2"/>
                  </a:rPr>
                </a:br>
                <a:r>
                  <a:rPr lang="en-US" sz="2400" dirty="0">
                    <a:sym typeface="Wingdings" panose="05000000000000000000" pitchFamily="2" charset="2"/>
                  </a:rPr>
                  <a:t>	 </a:t>
                </a:r>
                <a:r>
                  <a:rPr lang="en-US" sz="2400" dirty="0">
                    <a:solidFill>
                      <a:srgbClr val="FF0000"/>
                    </a:solidFill>
                    <a:sym typeface="Wingdings" panose="05000000000000000000" pitchFamily="2" charset="2"/>
                  </a:rPr>
                  <a:t>impact of uncertainty of edge transport assumptions (D and </a:t>
                </a:r>
                <a:r>
                  <a:rPr lang="en-US" sz="2400" dirty="0">
                    <a:solidFill>
                      <a:srgbClr val="FF0000"/>
                    </a:solidFill>
                    <a:latin typeface="Symbol" panose="05050102010706020507" pitchFamily="18" charset="2"/>
                    <a:sym typeface="Wingdings" panose="05000000000000000000" pitchFamily="2" charset="2"/>
                  </a:rPr>
                  <a:t>c</a:t>
                </a:r>
                <a:r>
                  <a:rPr lang="en-US" sz="2400" dirty="0">
                    <a:solidFill>
                      <a:srgbClr val="FF0000"/>
                    </a:solidFill>
                    <a:sym typeface="Wingdings" panose="05000000000000000000" pitchFamily="2" charset="2"/>
                  </a:rPr>
                  <a:t>) on results </a:t>
                </a:r>
                <a:br>
                  <a:rPr lang="en-US" sz="2400" dirty="0">
                    <a:solidFill>
                      <a:srgbClr val="FF0000"/>
                    </a:solidFill>
                    <a:sym typeface="Wingdings" panose="05000000000000000000" pitchFamily="2" charset="2"/>
                  </a:rPr>
                </a:br>
                <a:r>
                  <a:rPr lang="en-US" sz="2400" dirty="0">
                    <a:solidFill>
                      <a:srgbClr val="FF0000"/>
                    </a:solidFill>
                    <a:sym typeface="Wingdings" panose="05000000000000000000" pitchFamily="2" charset="2"/>
                  </a:rPr>
                  <a:t>	</a:t>
                </a:r>
                <a:r>
                  <a:rPr lang="en-US" sz="2400" dirty="0">
                    <a:sym typeface="Wingdings" panose="05000000000000000000" pitchFamily="2" charset="2"/>
                  </a:rPr>
                  <a:t></a:t>
                </a:r>
                <a:r>
                  <a:rPr lang="en-US" sz="2400" dirty="0">
                    <a:solidFill>
                      <a:srgbClr val="FF0000"/>
                    </a:solidFill>
                    <a:sym typeface="Wingdings" panose="05000000000000000000" pitchFamily="2" charset="2"/>
                  </a:rPr>
                  <a:t> optimize </a:t>
                </a:r>
                <a14:m>
                  <m:oMath xmlns:m="http://schemas.openxmlformats.org/officeDocument/2006/math">
                    <m:sSub>
                      <m:sSubPr>
                        <m:ctrlPr>
                          <a:rPr lang="el-GR" sz="2400" b="0" i="1" smtClean="0">
                            <a:solidFill>
                              <a:srgbClr val="FF0000"/>
                            </a:solidFill>
                            <a:latin typeface="Cambria Math" panose="02040503050406030204" pitchFamily="18" charset="0"/>
                            <a:ea typeface="Cambria Math" panose="02040503050406030204" pitchFamily="18" charset="0"/>
                          </a:rPr>
                        </m:ctrlPr>
                      </m:sSubPr>
                      <m:e>
                        <m:r>
                          <m:rPr>
                            <m:sty m:val="p"/>
                          </m:rPr>
                          <a:rPr lang="el-GR" sz="2400" b="0" i="1">
                            <a:solidFill>
                              <a:srgbClr val="FF0000"/>
                            </a:solidFill>
                            <a:latin typeface="Cambria Math" panose="02040503050406030204" pitchFamily="18" charset="0"/>
                            <a:ea typeface="Cambria Math" panose="02040503050406030204" pitchFamily="18" charset="0"/>
                          </a:rPr>
                          <m:t>ϕ</m:t>
                        </m:r>
                      </m:e>
                      <m:sub>
                        <m:r>
                          <a:rPr lang="en-US" sz="2400" b="0" i="1" smtClean="0">
                            <a:solidFill>
                              <a:srgbClr val="FF0000"/>
                            </a:solidFill>
                            <a:latin typeface="Cambria Math" panose="02040503050406030204" pitchFamily="18" charset="0"/>
                            <a:ea typeface="Cambria Math" panose="02040503050406030204" pitchFamily="18" charset="0"/>
                          </a:rPr>
                          <m:t>𝑇</m:t>
                        </m:r>
                        <m:r>
                          <a:rPr lang="en-US" sz="2400" b="0" i="1" smtClean="0">
                            <a:solidFill>
                              <a:srgbClr val="FF0000"/>
                            </a:solidFill>
                            <a:latin typeface="Cambria Math" panose="02040503050406030204" pitchFamily="18" charset="0"/>
                            <a:ea typeface="Cambria Math" panose="02040503050406030204" pitchFamily="18" charset="0"/>
                          </a:rPr>
                          <m:t> &amp; </m:t>
                        </m:r>
                        <m:r>
                          <a:rPr lang="en-US" sz="2400" b="0" i="1" smtClean="0">
                            <a:solidFill>
                              <a:srgbClr val="FF0000"/>
                            </a:solidFill>
                            <a:latin typeface="Cambria Math" panose="02040503050406030204" pitchFamily="18" charset="0"/>
                            <a:ea typeface="Cambria Math" panose="02040503050406030204" pitchFamily="18" charset="0"/>
                          </a:rPr>
                          <m:t>𝐾𝑟</m:t>
                        </m:r>
                      </m:sub>
                    </m:sSub>
                    <m:r>
                      <a:rPr lang="en-US" sz="2400" b="0" i="0" smtClean="0">
                        <a:solidFill>
                          <a:srgbClr val="FF0000"/>
                        </a:solidFill>
                        <a:latin typeface="Cambria Math" panose="02040503050406030204" pitchFamily="18" charset="0"/>
                        <a:ea typeface="Cambria Math" panose="02040503050406030204" pitchFamily="18" charset="0"/>
                      </a:rPr>
                      <m:t> </m:t>
                    </m:r>
                  </m:oMath>
                </a14:m>
                <a:r>
                  <a:rPr lang="en-US" sz="2400" dirty="0">
                    <a:solidFill>
                      <a:srgbClr val="FF0000"/>
                    </a:solidFill>
                    <a:sym typeface="Wingdings" panose="05000000000000000000" pitchFamily="2" charset="2"/>
                  </a:rPr>
                  <a:t>vs q</a:t>
                </a:r>
                <a:r>
                  <a:rPr lang="en-US" sz="2400" baseline="-25000" dirty="0">
                    <a:solidFill>
                      <a:srgbClr val="FF0000"/>
                    </a:solidFill>
                    <a:sym typeface="Wingdings" panose="05000000000000000000" pitchFamily="2" charset="2"/>
                  </a:rPr>
                  <a:t>tar</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a:t>
                </a:r>
                <a:r>
                  <a:rPr lang="en-US" sz="2400" baseline="-25000" dirty="0" err="1">
                    <a:solidFill>
                      <a:srgbClr val="FF0000"/>
                    </a:solidFill>
                    <a:sym typeface="Wingdings" panose="05000000000000000000" pitchFamily="2" charset="2"/>
                  </a:rPr>
                  <a:t>e</a:t>
                </a:r>
                <a:r>
                  <a:rPr lang="en-US" sz="2400" dirty="0">
                    <a:solidFill>
                      <a:srgbClr val="FF0000"/>
                    </a:solidFill>
                    <a:sym typeface="Wingdings" panose="05000000000000000000" pitchFamily="2" charset="2"/>
                  </a:rPr>
                  <a:t>, Z</a:t>
                </a:r>
                <a:r>
                  <a:rPr lang="en-US" sz="2400" baseline="-25000" dirty="0">
                    <a:solidFill>
                      <a:srgbClr val="FF0000"/>
                    </a:solidFill>
                    <a:sym typeface="Wingdings" panose="05000000000000000000" pitchFamily="2" charset="2"/>
                  </a:rPr>
                  <a:t>eff</a:t>
                </a:r>
                <a:br>
                  <a:rPr lang="en-US" sz="2400" dirty="0">
                    <a:sym typeface="Wingdings" panose="05000000000000000000" pitchFamily="2" charset="2"/>
                  </a:rPr>
                </a:br>
                <a:r>
                  <a:rPr lang="en-US" sz="2400" dirty="0">
                    <a:sym typeface="Wingdings" panose="05000000000000000000" pitchFamily="2" charset="2"/>
                  </a:rPr>
                  <a:t>	Also: </a:t>
                </a:r>
                <a:r>
                  <a:rPr lang="en-US" sz="2400" dirty="0"/>
                  <a:t>JINTRAC coupling for core-edge integration</a:t>
                </a:r>
                <a:br>
                  <a:rPr lang="en-US" sz="2400" dirty="0"/>
                </a:br>
                <a:r>
                  <a:rPr lang="en-US" sz="2400" dirty="0"/>
                  <a:t>	</a:t>
                </a:r>
                <a:r>
                  <a:rPr lang="en-US" sz="2400" dirty="0">
                    <a:sym typeface="Wingdings" panose="05000000000000000000" pitchFamily="2" charset="2"/>
                  </a:rPr>
                  <a:t>Also: METIS/MADE integration seems thinkable</a:t>
                </a:r>
              </a:p>
              <a:p>
                <a:pPr marL="457200" indent="-457200">
                  <a:buFont typeface="Arial" panose="020B0604020202020204" pitchFamily="34" charset="0"/>
                  <a:buChar char="•"/>
                </a:pPr>
                <a:endParaRPr lang="en-US" sz="2400" dirty="0">
                  <a:sym typeface="Wingdings" panose="05000000000000000000" pitchFamily="2" charset="2"/>
                </a:endParaRPr>
              </a:p>
              <a:p>
                <a:pPr marL="457200" indent="-457200">
                  <a:buFont typeface="Arial" panose="020B0604020202020204" pitchFamily="34" charset="0"/>
                  <a:buChar char="•"/>
                </a:pPr>
                <a:r>
                  <a:rPr lang="en-US" sz="2400" dirty="0"/>
                  <a:t>Extend EU-VNS database with additional simulations: drifts</a:t>
                </a:r>
                <a:br>
                  <a:rPr lang="en-US" sz="2400" dirty="0">
                    <a:sym typeface="Wingdings" panose="05000000000000000000" pitchFamily="2" charset="2"/>
                  </a:rPr>
                </a:br>
                <a:endParaRPr lang="en-US" sz="2400" dirty="0"/>
              </a:p>
              <a:p>
                <a:pPr marL="457200" indent="-457200" algn="l">
                  <a:buFont typeface="Arial" panose="020B0604020202020204" pitchFamily="34" charset="0"/>
                  <a:buChar char="•"/>
                </a:pPr>
                <a:r>
                  <a:rPr lang="en-US" sz="2400" dirty="0"/>
                  <a:t>Expect new design points in 2026: refining divertor geometry again</a:t>
                </a:r>
                <a:br>
                  <a:rPr lang="en-US" sz="2400" dirty="0"/>
                </a:br>
                <a:r>
                  <a:rPr lang="en-US" sz="2400" dirty="0">
                    <a:sym typeface="Wingdings" panose="05000000000000000000" pitchFamily="2" charset="2"/>
                  </a:rPr>
                  <a:t> </a:t>
                </a:r>
                <a:r>
                  <a:rPr lang="en-US" sz="2400" dirty="0"/>
                  <a:t>Extending to SOLPS wide-grid option (unstructured)</a:t>
                </a:r>
                <a:r>
                  <a:rPr lang="en-US" sz="2400" dirty="0">
                    <a:sym typeface="Wingdings" panose="05000000000000000000" pitchFamily="2" charset="2"/>
                  </a:rPr>
                  <a:t> full information of fluxes to walls (and dome) available  </a:t>
                </a:r>
                <a:r>
                  <a:rPr lang="en-US" sz="2400" dirty="0">
                    <a:solidFill>
                      <a:srgbClr val="FF0000"/>
                    </a:solidFill>
                    <a:sym typeface="Wingdings" panose="05000000000000000000" pitchFamily="2" charset="2"/>
                  </a:rPr>
                  <a:t>Heat-load map; Erosion ERO2.0 incl. impact of enhanced transport on erosion</a:t>
                </a:r>
              </a:p>
            </p:txBody>
          </p:sp>
        </mc:Choice>
        <mc:Fallback xmlns="">
          <p:sp>
            <p:nvSpPr>
              <p:cNvPr id="3" name="TextBox 2">
                <a:extLst>
                  <a:ext uri="{FF2B5EF4-FFF2-40B4-BE49-F238E27FC236}">
                    <a16:creationId xmlns:a16="http://schemas.microsoft.com/office/drawing/2014/main" id="{9945C5AE-0AA3-4569-B6F6-01051FC6BA07}"/>
                  </a:ext>
                </a:extLst>
              </p:cNvPr>
              <p:cNvSpPr txBox="1">
                <a:spLocks noRot="1" noChangeAspect="1" noMove="1" noResize="1" noEditPoints="1" noAdjustHandles="1" noChangeArrowheads="1" noChangeShapeType="1" noTextEdit="1"/>
              </p:cNvSpPr>
              <p:nvPr/>
            </p:nvSpPr>
            <p:spPr>
              <a:xfrm>
                <a:off x="630973" y="755809"/>
                <a:ext cx="11425560" cy="4893647"/>
              </a:xfrm>
              <a:prstGeom prst="rect">
                <a:avLst/>
              </a:prstGeom>
              <a:blipFill>
                <a:blip r:embed="rId2"/>
                <a:stretch>
                  <a:fillRect l="-747" t="-996" r="-534" b="-1868"/>
                </a:stretch>
              </a:blipFill>
            </p:spPr>
            <p:txBody>
              <a:bodyPr/>
              <a:lstStyle/>
              <a:p>
                <a:r>
                  <a:rPr lang="en-US">
                    <a:noFill/>
                  </a:rPr>
                  <a:t> </a:t>
                </a:r>
              </a:p>
            </p:txBody>
          </p:sp>
        </mc:Fallback>
      </mc:AlternateContent>
      <p:sp>
        <p:nvSpPr>
          <p:cNvPr id="4" name="ZoneTexte 3">
            <a:extLst>
              <a:ext uri="{FF2B5EF4-FFF2-40B4-BE49-F238E27FC236}">
                <a16:creationId xmlns:a16="http://schemas.microsoft.com/office/drawing/2014/main" id="{F45A7967-DB68-41FE-B1AD-BDE7F7F7F4CA}"/>
              </a:ext>
            </a:extLst>
          </p:cNvPr>
          <p:cNvSpPr txBox="1"/>
          <p:nvPr/>
        </p:nvSpPr>
        <p:spPr>
          <a:xfrm>
            <a:off x="3015343" y="5649686"/>
            <a:ext cx="8719951" cy="369332"/>
          </a:xfrm>
          <a:prstGeom prst="rect">
            <a:avLst/>
          </a:prstGeom>
          <a:noFill/>
        </p:spPr>
        <p:txBody>
          <a:bodyPr wrap="none" rtlCol="0">
            <a:spAutoFit/>
          </a:bodyPr>
          <a:lstStyle/>
          <a:p>
            <a:r>
              <a:rPr lang="en-US" b="1" dirty="0"/>
              <a:t>Trade off: minimize fluxes on target thanks to more transport while minimizing W erosion</a:t>
            </a:r>
          </a:p>
        </p:txBody>
      </p:sp>
    </p:spTree>
    <p:extLst>
      <p:ext uri="{BB962C8B-B14F-4D97-AF65-F5344CB8AC3E}">
        <p14:creationId xmlns:p14="http://schemas.microsoft.com/office/powerpoint/2010/main" val="305092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D6ADF-27E0-4978-A026-87FD0B1B7850}"/>
              </a:ext>
            </a:extLst>
          </p:cNvPr>
          <p:cNvSpPr>
            <a:spLocks noGrp="1"/>
          </p:cNvSpPr>
          <p:nvPr>
            <p:ph type="title"/>
          </p:nvPr>
        </p:nvSpPr>
        <p:spPr/>
        <p:txBody>
          <a:bodyPr/>
          <a:lstStyle/>
          <a:p>
            <a:r>
              <a:rPr lang="en-US" dirty="0"/>
              <a:t>outline</a:t>
            </a:r>
          </a:p>
        </p:txBody>
      </p:sp>
      <p:sp>
        <p:nvSpPr>
          <p:cNvPr id="3" name="Espace réservé du contenu 2">
            <a:extLst>
              <a:ext uri="{FF2B5EF4-FFF2-40B4-BE49-F238E27FC236}">
                <a16:creationId xmlns:a16="http://schemas.microsoft.com/office/drawing/2014/main" id="{35F92574-664E-4CE9-83BC-1CC747C4C2F3}"/>
              </a:ext>
            </a:extLst>
          </p:cNvPr>
          <p:cNvSpPr>
            <a:spLocks noGrp="1"/>
          </p:cNvSpPr>
          <p:nvPr>
            <p:ph idx="4294967295"/>
          </p:nvPr>
        </p:nvSpPr>
        <p:spPr>
          <a:xfrm>
            <a:off x="0" y="1209675"/>
            <a:ext cx="10972800" cy="4895850"/>
          </a:xfrm>
        </p:spPr>
        <p:txBody>
          <a:bodyPr>
            <a:normAutofit/>
          </a:bodyPr>
          <a:lstStyle/>
          <a:p>
            <a:pPr marL="0" indent="0">
              <a:buNone/>
            </a:pPr>
            <a:endParaRPr lang="en-US" dirty="0"/>
          </a:p>
          <a:p>
            <a:pPr marL="285750" indent="-285750">
              <a:buFont typeface="Arial" panose="020B0604020202020204" pitchFamily="34" charset="0"/>
              <a:buChar char="•"/>
            </a:pPr>
            <a:r>
              <a:rPr lang="en-US" b="1" dirty="0"/>
              <a:t>Pilot Plant A</a:t>
            </a:r>
          </a:p>
          <a:p>
            <a:pPr marL="819136" lvl="1" indent="-285750"/>
            <a:r>
              <a:rPr lang="en-US" dirty="0"/>
              <a:t>Driving principles</a:t>
            </a:r>
          </a:p>
          <a:p>
            <a:pPr marL="819136" lvl="1" indent="-285750"/>
            <a:r>
              <a:rPr lang="en-US" dirty="0"/>
              <a:t>Nature of the challenges</a:t>
            </a:r>
          </a:p>
          <a:p>
            <a:pPr marL="819136" lvl="1" indent="-285750"/>
            <a:r>
              <a:rPr lang="en-US" dirty="0"/>
              <a:t>Exhaust status</a:t>
            </a:r>
          </a:p>
          <a:p>
            <a:pPr marL="819136" lvl="1" indent="-285750"/>
            <a:r>
              <a:rPr lang="en-US" b="1" dirty="0"/>
              <a:t>High Fidelity integrated modelling results </a:t>
            </a:r>
          </a:p>
          <a:p>
            <a:pPr marL="819136" lvl="1" indent="-285750"/>
            <a:endParaRPr lang="en-US" dirty="0"/>
          </a:p>
          <a:p>
            <a:pPr marL="285750" indent="-285750"/>
            <a:r>
              <a:rPr lang="en-US" dirty="0"/>
              <a:t>Conclusions/perspectives</a:t>
            </a:r>
          </a:p>
          <a:p>
            <a:pPr marL="819136" lvl="1" indent="-285750"/>
            <a:endParaRPr lang="en-US" dirty="0"/>
          </a:p>
          <a:p>
            <a:pPr marL="285750" indent="-285750">
              <a:buFont typeface="Arial" panose="020B0604020202020204" pitchFamily="34" charset="0"/>
              <a:buChar char="•"/>
            </a:pPr>
            <a:endParaRPr lang="en-US" dirty="0"/>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4" name="Espace réservé du pied de page 3">
            <a:extLst>
              <a:ext uri="{FF2B5EF4-FFF2-40B4-BE49-F238E27FC236}">
                <a16:creationId xmlns:a16="http://schemas.microsoft.com/office/drawing/2014/main" id="{AED551FF-EEC3-4758-B491-82601CF47AEC}"/>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83C7FE12-F845-459A-B057-24FE35E355DF}"/>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Tree>
    <p:extLst>
      <p:ext uri="{BB962C8B-B14F-4D97-AF65-F5344CB8AC3E}">
        <p14:creationId xmlns:p14="http://schemas.microsoft.com/office/powerpoint/2010/main" val="29213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FB795-B794-4416-8A26-7415BF873F5E}"/>
              </a:ext>
            </a:extLst>
          </p:cNvPr>
          <p:cNvSpPr>
            <a:spLocks noGrp="1"/>
          </p:cNvSpPr>
          <p:nvPr>
            <p:ph type="title"/>
          </p:nvPr>
        </p:nvSpPr>
        <p:spPr/>
        <p:txBody>
          <a:bodyPr/>
          <a:lstStyle/>
          <a:p>
            <a:r>
              <a:rPr lang="en-US" dirty="0"/>
              <a:t>Modelling settings </a:t>
            </a:r>
          </a:p>
        </p:txBody>
      </p:sp>
      <p:sp>
        <p:nvSpPr>
          <p:cNvPr id="3" name="Espace réservé du pied de page 2">
            <a:extLst>
              <a:ext uri="{FF2B5EF4-FFF2-40B4-BE49-F238E27FC236}">
                <a16:creationId xmlns:a16="http://schemas.microsoft.com/office/drawing/2014/main" id="{F02A5AF4-84D8-40DA-9786-61181DD9604C}"/>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438B1DC6-435B-4108-ACEA-D20D95351A3B}"/>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7" name="ZoneTexte 6">
            <a:extLst>
              <a:ext uri="{FF2B5EF4-FFF2-40B4-BE49-F238E27FC236}">
                <a16:creationId xmlns:a16="http://schemas.microsoft.com/office/drawing/2014/main" id="{591326F4-6090-4406-B747-5387B6A0DB9F}"/>
              </a:ext>
            </a:extLst>
          </p:cNvPr>
          <p:cNvSpPr txBox="1"/>
          <p:nvPr/>
        </p:nvSpPr>
        <p:spPr>
          <a:xfrm>
            <a:off x="566057" y="668909"/>
            <a:ext cx="5987143" cy="1754326"/>
          </a:xfrm>
          <a:prstGeom prst="rect">
            <a:avLst/>
          </a:prstGeom>
          <a:noFill/>
        </p:spPr>
        <p:txBody>
          <a:bodyPr wrap="square" rtlCol="0">
            <a:spAutoFit/>
          </a:bodyPr>
          <a:lstStyle/>
          <a:p>
            <a:r>
              <a:rPr lang="en-US" b="1" dirty="0"/>
              <a:t>Elisabetta Bray</a:t>
            </a:r>
          </a:p>
          <a:p>
            <a:r>
              <a:rPr lang="en-US" dirty="0"/>
              <a:t>PhD student at </a:t>
            </a:r>
            <a:r>
              <a:rPr lang="en-US" dirty="0" err="1"/>
              <a:t>Politecnico</a:t>
            </a:r>
            <a:r>
              <a:rPr lang="en-US" dirty="0"/>
              <a:t> di Torino main modeler</a:t>
            </a:r>
          </a:p>
          <a:p>
            <a:r>
              <a:rPr lang="en-US" dirty="0"/>
              <a:t>With the support of ASTRA team (E. Fable, C. Angioni), M. Weiland </a:t>
            </a:r>
          </a:p>
          <a:p>
            <a:r>
              <a:rPr lang="en-US" dirty="0"/>
              <a:t>DCT/PSD C. Bourdelle, Ph. Lauber, M Siccinio</a:t>
            </a:r>
          </a:p>
          <a:p>
            <a:r>
              <a:rPr lang="en-US" dirty="0"/>
              <a:t>JET M. Maslov, M. Marin</a:t>
            </a:r>
          </a:p>
        </p:txBody>
      </p:sp>
      <p:pic>
        <p:nvPicPr>
          <p:cNvPr id="8" name="Immagine 7">
            <a:extLst>
              <a:ext uri="{FF2B5EF4-FFF2-40B4-BE49-F238E27FC236}">
                <a16:creationId xmlns:a16="http://schemas.microsoft.com/office/drawing/2014/main" id="{7B77B14B-C71C-4331-B940-FB257A595267}"/>
              </a:ext>
            </a:extLst>
          </p:cNvPr>
          <p:cNvPicPr>
            <a:picLocks noChangeAspect="1"/>
          </p:cNvPicPr>
          <p:nvPr/>
        </p:nvPicPr>
        <p:blipFill>
          <a:blip r:embed="rId2"/>
          <a:stretch>
            <a:fillRect/>
          </a:stretch>
        </p:blipFill>
        <p:spPr>
          <a:xfrm>
            <a:off x="426650" y="2477126"/>
            <a:ext cx="5636694" cy="3844002"/>
          </a:xfrm>
          <a:prstGeom prst="rect">
            <a:avLst/>
          </a:prstGeom>
        </p:spPr>
      </p:pic>
      <p:pic>
        <p:nvPicPr>
          <p:cNvPr id="6" name="Image 5">
            <a:extLst>
              <a:ext uri="{FF2B5EF4-FFF2-40B4-BE49-F238E27FC236}">
                <a16:creationId xmlns:a16="http://schemas.microsoft.com/office/drawing/2014/main" id="{F8F0D326-2920-4E94-BA64-06146672F021}"/>
              </a:ext>
            </a:extLst>
          </p:cNvPr>
          <p:cNvPicPr>
            <a:picLocks noChangeAspect="1"/>
          </p:cNvPicPr>
          <p:nvPr/>
        </p:nvPicPr>
        <p:blipFill>
          <a:blip r:embed="rId3"/>
          <a:stretch>
            <a:fillRect/>
          </a:stretch>
        </p:blipFill>
        <p:spPr>
          <a:xfrm>
            <a:off x="5967400" y="223554"/>
            <a:ext cx="6038325" cy="6024846"/>
          </a:xfrm>
          <a:prstGeom prst="rect">
            <a:avLst/>
          </a:prstGeom>
        </p:spPr>
      </p:pic>
      <p:sp>
        <p:nvSpPr>
          <p:cNvPr id="9" name="ZoneTexte 8">
            <a:extLst>
              <a:ext uri="{FF2B5EF4-FFF2-40B4-BE49-F238E27FC236}">
                <a16:creationId xmlns:a16="http://schemas.microsoft.com/office/drawing/2014/main" id="{276DE8FD-1280-4557-8641-16FDD99D8BD5}"/>
              </a:ext>
            </a:extLst>
          </p:cNvPr>
          <p:cNvSpPr txBox="1"/>
          <p:nvPr/>
        </p:nvSpPr>
        <p:spPr>
          <a:xfrm>
            <a:off x="9144000" y="4212771"/>
            <a:ext cx="2223879" cy="369332"/>
          </a:xfrm>
          <a:prstGeom prst="rect">
            <a:avLst/>
          </a:prstGeom>
          <a:noFill/>
        </p:spPr>
        <p:txBody>
          <a:bodyPr wrap="none" rtlCol="0">
            <a:spAutoFit/>
          </a:bodyPr>
          <a:lstStyle/>
          <a:p>
            <a:r>
              <a:rPr lang="en-US" dirty="0"/>
              <a:t>ECCD 0.5 MA/10 MW</a:t>
            </a:r>
          </a:p>
        </p:txBody>
      </p:sp>
      <p:sp>
        <p:nvSpPr>
          <p:cNvPr id="10" name="ZoneTexte 9">
            <a:extLst>
              <a:ext uri="{FF2B5EF4-FFF2-40B4-BE49-F238E27FC236}">
                <a16:creationId xmlns:a16="http://schemas.microsoft.com/office/drawing/2014/main" id="{84C8BB8D-219A-442A-92F6-06A081A59E75}"/>
              </a:ext>
            </a:extLst>
          </p:cNvPr>
          <p:cNvSpPr txBox="1"/>
          <p:nvPr/>
        </p:nvSpPr>
        <p:spPr>
          <a:xfrm>
            <a:off x="9895114" y="3864429"/>
            <a:ext cx="1455720" cy="369332"/>
          </a:xfrm>
          <a:prstGeom prst="rect">
            <a:avLst/>
          </a:prstGeom>
          <a:noFill/>
        </p:spPr>
        <p:txBody>
          <a:bodyPr wrap="none" rtlCol="0">
            <a:spAutoFit/>
          </a:bodyPr>
          <a:lstStyle/>
          <a:p>
            <a:r>
              <a:rPr lang="en-US" dirty="0"/>
              <a:t>Centered at 0</a:t>
            </a:r>
          </a:p>
        </p:txBody>
      </p:sp>
    </p:spTree>
    <p:extLst>
      <p:ext uri="{BB962C8B-B14F-4D97-AF65-F5344CB8AC3E}">
        <p14:creationId xmlns:p14="http://schemas.microsoft.com/office/powerpoint/2010/main" val="256041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8" name="image_0">
            <a:extLst>
              <a:ext uri="{FF2B5EF4-FFF2-40B4-BE49-F238E27FC236}">
                <a16:creationId xmlns:a16="http://schemas.microsoft.com/office/drawing/2014/main" id="{4197FFC5-6C35-4179-9216-96C6B449904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56197" y="707571"/>
            <a:ext cx="3305448" cy="2764972"/>
          </a:xfrm>
          <a:prstGeom prst="rect">
            <a:avLst/>
          </a:prstGeom>
          <a:noFill/>
          <a:ln>
            <a:noFill/>
          </a:ln>
        </p:spPr>
      </p:pic>
      <p:sp>
        <p:nvSpPr>
          <p:cNvPr id="757847670" name="Titolo 1"/>
          <p:cNvSpPr txBox="1">
            <a:spLocks noGrp="1"/>
          </p:cNvSpPr>
          <p:nvPr>
            <p:ph type="title"/>
          </p:nvPr>
        </p:nvSpPr>
        <p:spPr bwMode="auto">
          <a:xfrm>
            <a:off x="983431" y="192515"/>
            <a:ext cx="10378251" cy="457200"/>
          </a:xfrm>
          <a:prstGeom prst="rect">
            <a:avLst/>
          </a:prstGeom>
        </p:spPr>
        <p:txBody>
          <a:bodyPr>
            <a:normAutofit fontScale="90000"/>
          </a:bodyPr>
          <a:lstStyle/>
          <a:p>
            <a:pPr>
              <a:defRPr/>
            </a:pPr>
            <a:r>
              <a:rPr lang="fr-FR" dirty="0"/>
              <a:t>Integrated </a:t>
            </a:r>
            <a:r>
              <a:rPr lang="fr-FR" dirty="0" err="1"/>
              <a:t>Modelling</a:t>
            </a:r>
            <a:r>
              <a:rPr lang="fr-FR" dirty="0"/>
              <a:t> settings, </a:t>
            </a:r>
            <a:r>
              <a:rPr lang="fr-FR" dirty="0" err="1"/>
              <a:t>validated</a:t>
            </a:r>
            <a:r>
              <a:rPr lang="fr-FR" dirty="0"/>
              <a:t> on JET DTE2 record </a:t>
            </a:r>
            <a:r>
              <a:rPr lang="fr-FR" dirty="0" err="1"/>
              <a:t>beam-target</a:t>
            </a:r>
            <a:endParaRPr dirty="0"/>
          </a:p>
        </p:txBody>
      </p:sp>
      <p:sp>
        <p:nvSpPr>
          <p:cNvPr id="1125730244" name="Segnaposto numero diapositiva 4"/>
          <p:cNvSpPr txBox="1">
            <a:spLocks noGrp="1"/>
          </p:cNvSpPr>
          <p:nvPr>
            <p:ph type="sldNum" sz="quarter" idx="12"/>
          </p:nvPr>
        </p:nvSpPr>
        <p:spPr bwMode="auto">
          <a:prstGeom prst="rect">
            <a:avLst/>
          </a:prstGeom>
        </p:spPr>
        <p:txBody>
          <a:bodyPr/>
          <a:lstStyle/>
          <a:p>
            <a:pPr>
              <a:defRPr/>
            </a:pPr>
            <a:fld id="{86CB4B4D-7CA3-9044-876B-883B54F8677D}" type="slidenum">
              <a:rPr/>
              <a:t>17</a:t>
            </a:fld>
            <a:endParaRPr/>
          </a:p>
        </p:txBody>
      </p:sp>
      <p:pic>
        <p:nvPicPr>
          <p:cNvPr id="1950031655" name="Segnaposto contenuto 6" descr="Segnaposto contenuto 6"/>
          <p:cNvPicPr>
            <a:picLocks noChangeAspect="1"/>
          </p:cNvPicPr>
          <p:nvPr/>
        </p:nvPicPr>
        <p:blipFill rotWithShape="1">
          <a:blip r:embed="rId4"/>
          <a:stretch/>
        </p:blipFill>
        <p:spPr bwMode="auto">
          <a:xfrm>
            <a:off x="99990" y="649715"/>
            <a:ext cx="4063605" cy="5524568"/>
          </a:xfrm>
          <a:prstGeom prst="rect">
            <a:avLst/>
          </a:prstGeom>
          <a:ln w="12700">
            <a:miter lim="400000"/>
          </a:ln>
        </p:spPr>
      </p:pic>
      <mc:AlternateContent xmlns:mc="http://schemas.openxmlformats.org/markup-compatibility/2006" xmlns:a14="http://schemas.microsoft.com/office/drawing/2010/main">
        <mc:Choice Requires="a14">
          <p:sp>
            <p:nvSpPr>
              <p:cNvPr id="1365107" name="CasellaDiTesto 6"/>
              <p:cNvSpPr txBox="1"/>
              <p:nvPr/>
            </p:nvSpPr>
            <p:spPr bwMode="auto">
              <a:xfrm>
                <a:off x="4103082" y="2112218"/>
                <a:ext cx="1688120" cy="1688219"/>
              </a:xfrm>
              <a:prstGeom prst="rect">
                <a:avLst/>
              </a:prstGeom>
              <a:ln w="12700">
                <a:miter lim="400000"/>
              </a:ln>
            </p:spPr>
            <p:txBody>
              <a:bodyPr wrap="square" lIns="0" tIns="0" rIns="0" bIns="0">
                <a:spAutoFit/>
              </a:bodyPr>
              <a:lstStyle/>
              <a:p>
                <a:pPr defTabSz="457200">
                  <a:defRPr sz="1800"/>
                </a:pPr>
                <a:r>
                  <a:rPr lang="fr-FR" dirty="0">
                    <a:solidFill>
                      <a:srgbClr val="FF0000"/>
                    </a:solidFill>
                    <a:ea typeface="Cambria Math"/>
                    <a:cs typeface="Cambria Math"/>
                  </a:rPr>
                  <a:t>Predicted </a:t>
                </a:r>
                <a14:m>
                  <m:oMath xmlns:m="http://schemas.openxmlformats.org/officeDocument/2006/math">
                    <m:sSub>
                      <m:sSubPr>
                        <m:ctrlPr>
                          <a:rPr lang="ar-AE" i="1" smtClean="0">
                            <a:solidFill>
                              <a:srgbClr val="FF0000"/>
                            </a:solidFill>
                            <a:latin typeface="Cambria Math" panose="02040503050406030204" pitchFamily="18" charset="0"/>
                            <a:ea typeface="Cambria Math"/>
                            <a:cs typeface="Cambria Math"/>
                          </a:rPr>
                        </m:ctrlPr>
                      </m:sSubPr>
                      <m:e>
                        <m:r>
                          <a:rPr lang="ar-AE" i="1">
                            <a:solidFill>
                              <a:srgbClr val="FF0000"/>
                            </a:solidFill>
                            <a:latin typeface="Cambria Math"/>
                          </a:rPr>
                          <m:t>𝑷</m:t>
                        </m:r>
                      </m:e>
                      <m:sub>
                        <m:r>
                          <a:rPr lang="ar-AE" i="1">
                            <a:solidFill>
                              <a:srgbClr val="FF0000"/>
                            </a:solidFill>
                            <a:latin typeface="Cambria Math"/>
                          </a:rPr>
                          <m:t>𝒇𝒖𝒔</m:t>
                        </m:r>
                        <m:r>
                          <a:rPr lang="ar-AE" i="1">
                            <a:solidFill>
                              <a:srgbClr val="FF0000"/>
                            </a:solidFill>
                            <a:latin typeface="Cambria Math"/>
                          </a:rPr>
                          <m:t> </m:t>
                        </m:r>
                      </m:sub>
                    </m:sSub>
                    <m:r>
                      <a:rPr lang="ar-AE" i="1">
                        <a:solidFill>
                          <a:srgbClr val="FF0000"/>
                        </a:solidFill>
                        <a:latin typeface="Cambria Math"/>
                      </a:rPr>
                      <m:t> ~ </m:t>
                    </m:r>
                    <m:r>
                      <a:rPr lang="ar-AE" i="1">
                        <a:solidFill>
                          <a:srgbClr val="FF0000"/>
                        </a:solidFill>
                        <a:latin typeface="Cambria Math"/>
                      </a:rPr>
                      <m:t>𝟏𝟎</m:t>
                    </m:r>
                    <m:r>
                      <a:rPr lang="ar-AE" i="1">
                        <a:solidFill>
                          <a:srgbClr val="FF0000"/>
                        </a:solidFill>
                        <a:latin typeface="Cambria Math"/>
                      </a:rPr>
                      <m:t> </m:t>
                    </m:r>
                    <m:r>
                      <a:rPr lang="ar-AE" i="1">
                        <a:solidFill>
                          <a:srgbClr val="FF0000"/>
                        </a:solidFill>
                        <a:latin typeface="Cambria Math"/>
                      </a:rPr>
                      <m:t>𝑴𝑾</m:t>
                    </m:r>
                    <m:r>
                      <a:rPr lang="ar-AE" i="1">
                        <a:solidFill>
                          <a:srgbClr val="FF0000"/>
                        </a:solidFill>
                        <a:latin typeface="Cambria Math"/>
                      </a:rPr>
                      <m:t> </m:t>
                    </m:r>
                  </m:oMath>
                </a14:m>
                <a:endParaRPr lang="fr-FR" dirty="0">
                  <a:solidFill>
                    <a:srgbClr val="FF0000"/>
                  </a:solidFill>
                </a:endParaRPr>
              </a:p>
              <a:p>
                <a:pPr defTabSz="457200">
                  <a:defRPr sz="1800"/>
                </a:pPr>
                <a:r>
                  <a:rPr lang="en-US" dirty="0"/>
                  <a:t>NB: ICRH not self-consistent, w/o RF beam-target</a:t>
                </a:r>
              </a:p>
              <a:p>
                <a:pPr defTabSz="457200">
                  <a:defRPr sz="1800"/>
                </a:pPr>
                <a:endParaRPr lang="ar-AE" dirty="0">
                  <a:solidFill>
                    <a:srgbClr val="FF0000"/>
                  </a:solidFill>
                </a:endParaRPr>
              </a:p>
            </p:txBody>
          </p:sp>
        </mc:Choice>
        <mc:Fallback xmlns="">
          <p:sp>
            <p:nvSpPr>
              <p:cNvPr id="1365107" name="CasellaDiTesto 6"/>
              <p:cNvSpPr txBox="1">
                <a:spLocks noRot="1" noChangeAspect="1" noMove="1" noResize="1" noEditPoints="1" noAdjustHandles="1" noChangeArrowheads="1" noChangeShapeType="1" noTextEdit="1"/>
              </p:cNvSpPr>
              <p:nvPr/>
            </p:nvSpPr>
            <p:spPr bwMode="auto">
              <a:xfrm>
                <a:off x="4103082" y="2112218"/>
                <a:ext cx="1688120" cy="1688219"/>
              </a:xfrm>
              <a:prstGeom prst="rect">
                <a:avLst/>
              </a:prstGeom>
              <a:blipFill>
                <a:blip r:embed="rId5"/>
                <a:stretch>
                  <a:fillRect l="-8303" t="-4693" r="-7220"/>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2635360" name="CasellaDiTesto 7"/>
              <p:cNvSpPr txBox="1"/>
              <p:nvPr/>
            </p:nvSpPr>
            <p:spPr bwMode="auto">
              <a:xfrm>
                <a:off x="4103444" y="4885627"/>
                <a:ext cx="1687757" cy="553998"/>
              </a:xfrm>
              <a:prstGeom prst="rect">
                <a:avLst/>
              </a:prstGeom>
              <a:ln w="12700">
                <a:miter lim="400000"/>
              </a:ln>
            </p:spPr>
            <p:txBody>
              <a:bodyPr wrap="square" lIns="0" tIns="0" rIns="0" bIns="0">
                <a:spAutoFit/>
              </a:bodyPr>
              <a:lstStyle/>
              <a:p>
                <a:pPr defTabSz="457200">
                  <a:defRPr sz="1800"/>
                </a:pPr>
                <a:r>
                  <a:rPr lang="fr-FR" dirty="0" err="1">
                    <a:solidFill>
                      <a:srgbClr val="FF0000"/>
                    </a:solidFill>
                    <a:ea typeface="Cambria Math"/>
                    <a:cs typeface="Cambria Math"/>
                  </a:rPr>
                  <a:t>Predicted</a:t>
                </a:r>
                <a:r>
                  <a:rPr lang="fr-FR" dirty="0">
                    <a:solidFill>
                      <a:srgbClr val="FF0000"/>
                    </a:solidFill>
                    <a:ea typeface="Cambria Math"/>
                    <a:cs typeface="Cambria Math"/>
                  </a:rPr>
                  <a:t>: </a:t>
                </a:r>
                <a14:m>
                  <m:oMath xmlns:m="http://schemas.openxmlformats.org/officeDocument/2006/math">
                    <m:sSub>
                      <m:sSubPr>
                        <m:ctrlPr>
                          <a:rPr lang="ar-AE" i="1" smtClean="0">
                            <a:solidFill>
                              <a:srgbClr val="FF0000"/>
                            </a:solidFill>
                            <a:latin typeface="Cambria Math" panose="02040503050406030204" pitchFamily="18" charset="0"/>
                            <a:ea typeface="Cambria Math"/>
                            <a:cs typeface="Cambria Math"/>
                          </a:rPr>
                        </m:ctrlPr>
                      </m:sSubPr>
                      <m:e>
                        <m:r>
                          <a:rPr lang="ar-AE" i="1">
                            <a:solidFill>
                              <a:srgbClr val="FF0000"/>
                            </a:solidFill>
                            <a:latin typeface="Cambria Math"/>
                          </a:rPr>
                          <m:t>𝑷</m:t>
                        </m:r>
                      </m:e>
                      <m:sub>
                        <m:r>
                          <a:rPr lang="ar-AE" i="1">
                            <a:solidFill>
                              <a:srgbClr val="FF0000"/>
                            </a:solidFill>
                            <a:latin typeface="Cambria Math"/>
                          </a:rPr>
                          <m:t>𝒓𝒂𝒅</m:t>
                        </m:r>
                      </m:sub>
                    </m:sSub>
                    <m:r>
                      <a:rPr lang="ar-AE" i="1">
                        <a:solidFill>
                          <a:srgbClr val="FF0000"/>
                        </a:solidFill>
                        <a:latin typeface="Cambria Math"/>
                      </a:rPr>
                      <m:t> ~ </m:t>
                    </m:r>
                    <m:r>
                      <a:rPr lang="ar-AE" i="1">
                        <a:solidFill>
                          <a:srgbClr val="FF0000"/>
                        </a:solidFill>
                        <a:latin typeface="Cambria Math"/>
                      </a:rPr>
                      <m:t>𝟔</m:t>
                    </m:r>
                    <m:r>
                      <a:rPr lang="ar-AE" i="1">
                        <a:solidFill>
                          <a:srgbClr val="FF0000"/>
                        </a:solidFill>
                        <a:latin typeface="Cambria Math"/>
                      </a:rPr>
                      <m:t>/</m:t>
                    </m:r>
                    <m:r>
                      <a:rPr lang="ar-AE" i="1">
                        <a:solidFill>
                          <a:srgbClr val="FF0000"/>
                        </a:solidFill>
                        <a:latin typeface="Cambria Math"/>
                      </a:rPr>
                      <m:t>𝟕</m:t>
                    </m:r>
                    <m:r>
                      <a:rPr lang="ar-AE" i="1">
                        <a:solidFill>
                          <a:srgbClr val="FF0000"/>
                        </a:solidFill>
                        <a:latin typeface="Cambria Math"/>
                      </a:rPr>
                      <m:t> </m:t>
                    </m:r>
                    <m:r>
                      <a:rPr lang="ar-AE" i="1">
                        <a:solidFill>
                          <a:srgbClr val="FF0000"/>
                        </a:solidFill>
                        <a:latin typeface="Cambria Math"/>
                      </a:rPr>
                      <m:t>𝑴𝑾</m:t>
                    </m:r>
                    <m:r>
                      <a:rPr lang="ar-AE" i="1">
                        <a:solidFill>
                          <a:srgbClr val="FF0000"/>
                        </a:solidFill>
                        <a:latin typeface="Cambria Math"/>
                      </a:rPr>
                      <m:t> </m:t>
                    </m:r>
                  </m:oMath>
                </a14:m>
                <a:endParaRPr lang="ar-AE" dirty="0">
                  <a:solidFill>
                    <a:srgbClr val="FF0000"/>
                  </a:solidFill>
                </a:endParaRPr>
              </a:p>
            </p:txBody>
          </p:sp>
        </mc:Choice>
        <mc:Fallback xmlns="">
          <p:sp>
            <p:nvSpPr>
              <p:cNvPr id="372635360" name="CasellaDiTesto 7"/>
              <p:cNvSpPr txBox="1">
                <a:spLocks noRot="1" noChangeAspect="1" noMove="1" noResize="1" noEditPoints="1" noAdjustHandles="1" noChangeArrowheads="1" noChangeShapeType="1" noTextEdit="1"/>
              </p:cNvSpPr>
              <p:nvPr/>
            </p:nvSpPr>
            <p:spPr bwMode="auto">
              <a:xfrm>
                <a:off x="4103444" y="4885627"/>
                <a:ext cx="1687757" cy="553998"/>
              </a:xfrm>
              <a:prstGeom prst="rect">
                <a:avLst/>
              </a:prstGeom>
              <a:blipFill>
                <a:blip r:embed="rId6"/>
                <a:stretch>
                  <a:fillRect l="-8303" t="-14286" r="-361" b="-17582"/>
                </a:stretch>
              </a:blipFill>
              <a:ln w="12700">
                <a:miter lim="400000"/>
              </a:ln>
            </p:spPr>
            <p:txBody>
              <a:bodyPr/>
              <a:lstStyle/>
              <a:p>
                <a:r>
                  <a:rPr lang="en-US">
                    <a:noFill/>
                  </a:rPr>
                  <a:t> </a:t>
                </a:r>
              </a:p>
            </p:txBody>
          </p:sp>
        </mc:Fallback>
      </mc:AlternateContent>
      <p:sp>
        <p:nvSpPr>
          <p:cNvPr id="80615053" name="Connettore diritto 16"/>
          <p:cNvSpPr/>
          <p:nvPr/>
        </p:nvSpPr>
        <p:spPr bwMode="auto">
          <a:xfrm flipV="1">
            <a:off x="2163323" y="1120613"/>
            <a:ext cx="1" cy="4677070"/>
          </a:xfrm>
          <a:prstGeom prst="line">
            <a:avLst/>
          </a:prstGeom>
          <a:ln w="50800">
            <a:solidFill>
              <a:srgbClr val="0000FF"/>
            </a:solidFill>
            <a:prstDash val="sysDash"/>
          </a:ln>
        </p:spPr>
        <p:txBody>
          <a:bodyPr tIns="45720" bIns="45720"/>
          <a:lstStyle/>
          <a:p>
            <a:pPr>
              <a:defRPr sz="3600">
                <a:latin typeface="Gill Sans"/>
                <a:ea typeface="Gill Sans"/>
                <a:cs typeface="Gill Sans"/>
              </a:defRPr>
            </a:pPr>
            <a:endParaRPr dirty="0">
              <a:highlight>
                <a:srgbClr val="0000FF"/>
              </a:highlight>
            </a:endParaRPr>
          </a:p>
        </p:txBody>
      </p:sp>
      <p:sp>
        <p:nvSpPr>
          <p:cNvPr id="700455514" name="CasellaDiTesto 18"/>
          <p:cNvSpPr txBox="1"/>
          <p:nvPr/>
        </p:nvSpPr>
        <p:spPr bwMode="auto">
          <a:xfrm>
            <a:off x="503733" y="6132725"/>
            <a:ext cx="3764044" cy="307777"/>
          </a:xfrm>
          <a:prstGeom prst="rect">
            <a:avLst/>
          </a:prstGeom>
          <a:ln w="12700">
            <a:miter lim="400000"/>
          </a:ln>
        </p:spPr>
        <p:txBody>
          <a:bodyPr wrap="none" tIns="45720" bIns="45720">
            <a:spAutoFit/>
          </a:bodyPr>
          <a:lstStyle/>
          <a:p>
            <a:pPr>
              <a:defRPr sz="2800">
                <a:latin typeface="Gill Sans"/>
                <a:ea typeface="Gill Sans"/>
                <a:cs typeface="Gill Sans"/>
              </a:defRPr>
            </a:pPr>
            <a:r>
              <a:rPr sz="1400"/>
              <a:t>[Maslov M. et al., Nucl. Fusion </a:t>
            </a:r>
            <a:r>
              <a:rPr sz="1400" b="1"/>
              <a:t>63 </a:t>
            </a:r>
            <a:r>
              <a:rPr sz="1400"/>
              <a:t>(2023) 112002]</a:t>
            </a:r>
          </a:p>
        </p:txBody>
      </p:sp>
      <p:sp>
        <p:nvSpPr>
          <p:cNvPr id="450259825" name="ASTRA/TGLF modelling:"/>
          <p:cNvSpPr txBox="1"/>
          <p:nvPr/>
        </p:nvSpPr>
        <p:spPr bwMode="auto">
          <a:xfrm>
            <a:off x="5935413" y="700955"/>
            <a:ext cx="51361" cy="374461"/>
          </a:xfrm>
          <a:prstGeom prst="rect">
            <a:avLst/>
          </a:prstGeom>
          <a:ln w="12700">
            <a:miter lim="400000"/>
          </a:ln>
        </p:spPr>
        <p:txBody>
          <a:bodyPr wrap="none" lIns="25400" tIns="25400" rIns="25400" bIns="25400" anchor="ctr">
            <a:spAutoFit/>
          </a:bodyPr>
          <a:lstStyle>
            <a:lvl1pPr>
              <a:defRPr sz="4200"/>
            </a:lvl1pPr>
          </a:lstStyle>
          <a:p>
            <a:pPr>
              <a:defRPr/>
            </a:pPr>
            <a:endParaRPr sz="2100" dirty="0"/>
          </a:p>
        </p:txBody>
      </p:sp>
      <p:sp>
        <p:nvSpPr>
          <p:cNvPr id="2" name="ZoneTexte 1">
            <a:extLst>
              <a:ext uri="{FF2B5EF4-FFF2-40B4-BE49-F238E27FC236}">
                <a16:creationId xmlns:a16="http://schemas.microsoft.com/office/drawing/2014/main" id="{6561B340-02E2-4B4B-BA56-3A271E7202C7}"/>
              </a:ext>
            </a:extLst>
          </p:cNvPr>
          <p:cNvSpPr txBox="1"/>
          <p:nvPr/>
        </p:nvSpPr>
        <p:spPr>
          <a:xfrm>
            <a:off x="6458610" y="2079922"/>
            <a:ext cx="678584" cy="369332"/>
          </a:xfrm>
          <a:prstGeom prst="rect">
            <a:avLst/>
          </a:prstGeom>
          <a:noFill/>
        </p:spPr>
        <p:txBody>
          <a:bodyPr wrap="none" rtlCol="0">
            <a:spAutoFit/>
          </a:bodyPr>
          <a:lstStyle/>
          <a:p>
            <a:r>
              <a:rPr lang="en-US" dirty="0">
                <a:solidFill>
                  <a:srgbClr val="FF0000"/>
                </a:solidFill>
              </a:rPr>
              <a:t>Pred.</a:t>
            </a:r>
          </a:p>
        </p:txBody>
      </p:sp>
      <p:sp>
        <p:nvSpPr>
          <p:cNvPr id="20" name="ZoneTexte 19">
            <a:extLst>
              <a:ext uri="{FF2B5EF4-FFF2-40B4-BE49-F238E27FC236}">
                <a16:creationId xmlns:a16="http://schemas.microsoft.com/office/drawing/2014/main" id="{5946479E-6F18-4487-8465-58E017F463EB}"/>
              </a:ext>
            </a:extLst>
          </p:cNvPr>
          <p:cNvSpPr txBox="1"/>
          <p:nvPr/>
        </p:nvSpPr>
        <p:spPr bwMode="auto">
          <a:xfrm>
            <a:off x="6802824" y="866353"/>
            <a:ext cx="1280479" cy="369332"/>
          </a:xfrm>
          <a:prstGeom prst="rect">
            <a:avLst/>
          </a:prstGeom>
          <a:noFill/>
        </p:spPr>
        <p:txBody>
          <a:bodyPr wrap="none" rtlCol="0">
            <a:spAutoFit/>
          </a:bodyPr>
          <a:lstStyle/>
          <a:p>
            <a:r>
              <a:rPr lang="en-US" dirty="0">
                <a:solidFill>
                  <a:srgbClr val="0000FF"/>
                </a:solidFill>
              </a:rPr>
              <a:t>Fit to meas.</a:t>
            </a:r>
          </a:p>
        </p:txBody>
      </p:sp>
      <p:sp>
        <p:nvSpPr>
          <p:cNvPr id="6" name="ZoneTexte 5">
            <a:extLst>
              <a:ext uri="{FF2B5EF4-FFF2-40B4-BE49-F238E27FC236}">
                <a16:creationId xmlns:a16="http://schemas.microsoft.com/office/drawing/2014/main" id="{4981B294-38D1-40B2-93B2-19AD5C5CB127}"/>
              </a:ext>
            </a:extLst>
          </p:cNvPr>
          <p:cNvSpPr txBox="1"/>
          <p:nvPr/>
        </p:nvSpPr>
        <p:spPr>
          <a:xfrm>
            <a:off x="7141029" y="6193971"/>
            <a:ext cx="4806380" cy="369332"/>
          </a:xfrm>
          <a:prstGeom prst="rect">
            <a:avLst/>
          </a:prstGeom>
          <a:noFill/>
        </p:spPr>
        <p:txBody>
          <a:bodyPr wrap="none" rtlCol="0">
            <a:spAutoFit/>
          </a:bodyPr>
          <a:lstStyle/>
          <a:p>
            <a:r>
              <a:rPr lang="en-US" dirty="0"/>
              <a:t>NB: ICRH not self-consistent, w/o RF beam-target</a:t>
            </a:r>
          </a:p>
        </p:txBody>
      </p:sp>
      <p:pic>
        <p:nvPicPr>
          <p:cNvPr id="29" name="image_1">
            <a:extLst>
              <a:ext uri="{FF2B5EF4-FFF2-40B4-BE49-F238E27FC236}">
                <a16:creationId xmlns:a16="http://schemas.microsoft.com/office/drawing/2014/main" id="{13D27F43-031E-403A-97D7-76564156BE2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94149" y="3570514"/>
            <a:ext cx="3291295" cy="2696936"/>
          </a:xfrm>
          <a:prstGeom prst="rect">
            <a:avLst/>
          </a:prstGeom>
          <a:noFill/>
          <a:ln>
            <a:noFill/>
          </a:ln>
        </p:spPr>
      </p:pic>
      <p:sp>
        <p:nvSpPr>
          <p:cNvPr id="30" name="ZoneTexte 29">
            <a:extLst>
              <a:ext uri="{FF2B5EF4-FFF2-40B4-BE49-F238E27FC236}">
                <a16:creationId xmlns:a16="http://schemas.microsoft.com/office/drawing/2014/main" id="{E69A2B8C-E7C7-4F18-B23B-BABEDF39DBCA}"/>
              </a:ext>
            </a:extLst>
          </p:cNvPr>
          <p:cNvSpPr txBox="1"/>
          <p:nvPr/>
        </p:nvSpPr>
        <p:spPr bwMode="auto">
          <a:xfrm>
            <a:off x="6284438" y="4638062"/>
            <a:ext cx="678584" cy="369332"/>
          </a:xfrm>
          <a:prstGeom prst="rect">
            <a:avLst/>
          </a:prstGeom>
          <a:noFill/>
        </p:spPr>
        <p:txBody>
          <a:bodyPr wrap="none" rtlCol="0">
            <a:spAutoFit/>
          </a:bodyPr>
          <a:lstStyle/>
          <a:p>
            <a:r>
              <a:rPr lang="en-US" dirty="0">
                <a:solidFill>
                  <a:srgbClr val="FF0000"/>
                </a:solidFill>
              </a:rPr>
              <a:t>Pred.</a:t>
            </a:r>
          </a:p>
        </p:txBody>
      </p:sp>
      <p:sp>
        <p:nvSpPr>
          <p:cNvPr id="31" name="ZoneTexte 30">
            <a:extLst>
              <a:ext uri="{FF2B5EF4-FFF2-40B4-BE49-F238E27FC236}">
                <a16:creationId xmlns:a16="http://schemas.microsoft.com/office/drawing/2014/main" id="{8DE16595-DC6D-4BB3-8E4B-41CDFED028B0}"/>
              </a:ext>
            </a:extLst>
          </p:cNvPr>
          <p:cNvSpPr txBox="1"/>
          <p:nvPr/>
        </p:nvSpPr>
        <p:spPr bwMode="auto">
          <a:xfrm>
            <a:off x="7107624" y="4208265"/>
            <a:ext cx="1280479" cy="369332"/>
          </a:xfrm>
          <a:prstGeom prst="rect">
            <a:avLst/>
          </a:prstGeom>
          <a:noFill/>
        </p:spPr>
        <p:txBody>
          <a:bodyPr wrap="none" rtlCol="0">
            <a:spAutoFit/>
          </a:bodyPr>
          <a:lstStyle/>
          <a:p>
            <a:r>
              <a:rPr lang="en-US" dirty="0">
                <a:solidFill>
                  <a:srgbClr val="0000FF"/>
                </a:solidFill>
              </a:rPr>
              <a:t>Fit to meas.</a:t>
            </a:r>
          </a:p>
        </p:txBody>
      </p:sp>
      <p:pic>
        <p:nvPicPr>
          <p:cNvPr id="32" name="image_2">
            <a:extLst>
              <a:ext uri="{FF2B5EF4-FFF2-40B4-BE49-F238E27FC236}">
                <a16:creationId xmlns:a16="http://schemas.microsoft.com/office/drawing/2014/main" id="{FD29A428-4289-4DC3-BDEE-51902D3EF5F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921915" y="705149"/>
            <a:ext cx="3343657" cy="2700203"/>
          </a:xfrm>
          <a:prstGeom prst="rect">
            <a:avLst/>
          </a:prstGeom>
          <a:noFill/>
          <a:ln>
            <a:noFill/>
          </a:ln>
        </p:spPr>
      </p:pic>
      <p:pic>
        <p:nvPicPr>
          <p:cNvPr id="33" name="image_3">
            <a:extLst>
              <a:ext uri="{FF2B5EF4-FFF2-40B4-BE49-F238E27FC236}">
                <a16:creationId xmlns:a16="http://schemas.microsoft.com/office/drawing/2014/main" id="{D59262D6-18DC-4FE5-B405-D9A7B815335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071348" y="3588757"/>
            <a:ext cx="3120652" cy="2517753"/>
          </a:xfrm>
          <a:prstGeom prst="rect">
            <a:avLst/>
          </a:prstGeom>
          <a:noFill/>
          <a:ln>
            <a:noFill/>
          </a:ln>
        </p:spPr>
      </p:pic>
      <p:sp>
        <p:nvSpPr>
          <p:cNvPr id="21" name="ZoneTexte 20">
            <a:extLst>
              <a:ext uri="{FF2B5EF4-FFF2-40B4-BE49-F238E27FC236}">
                <a16:creationId xmlns:a16="http://schemas.microsoft.com/office/drawing/2014/main" id="{E5C16E5A-FBCE-4457-B866-1FD0A19DF798}"/>
              </a:ext>
            </a:extLst>
          </p:cNvPr>
          <p:cNvSpPr txBox="1"/>
          <p:nvPr/>
        </p:nvSpPr>
        <p:spPr>
          <a:xfrm>
            <a:off x="3647090" y="650906"/>
            <a:ext cx="6138040" cy="369332"/>
          </a:xfrm>
          <a:prstGeom prst="rect">
            <a:avLst/>
          </a:prstGeom>
          <a:noFill/>
        </p:spPr>
        <p:txBody>
          <a:bodyPr wrap="square">
            <a:spAutoFit/>
          </a:bodyPr>
          <a:lstStyle/>
          <a:p>
            <a:r>
              <a:rPr lang="en-US" b="1" dirty="0"/>
              <a:t>Elisabetta Bray</a:t>
            </a:r>
          </a:p>
        </p:txBody>
      </p:sp>
      <p:sp>
        <p:nvSpPr>
          <p:cNvPr id="3" name="Espace réservé du pied de page 2">
            <a:extLst>
              <a:ext uri="{FF2B5EF4-FFF2-40B4-BE49-F238E27FC236}">
                <a16:creationId xmlns:a16="http://schemas.microsoft.com/office/drawing/2014/main" id="{3044F929-3BAC-4F1C-B71F-677B2E006D19}"/>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Tree>
  </p:cSld>
  <p:clrMapOvr>
    <a:masterClrMapping/>
  </p:clrMapOvr>
  <mc:AlternateContent xmlns:mc="http://schemas.openxmlformats.org/markup-compatibility/2006" xmlns:p159="http://schemas.microsoft.com/office/powerpoint/2015/09/main">
    <mc:Choice Requires="p159">
      <p:transition spd="med"/>
    </mc:Choice>
    <mc:Fallback xmlns="" xmlns:m="http://schemas.openxmlformats.org/officeDocument/2006/math" xmlns:w="http://schemas.openxmlformats.org/wordprocessingml/2006/main">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FFCCB-C531-4661-BBA6-5DD73589B835}"/>
              </a:ext>
            </a:extLst>
          </p:cNvPr>
          <p:cNvSpPr>
            <a:spLocks noGrp="1"/>
          </p:cNvSpPr>
          <p:nvPr>
            <p:ph type="title"/>
          </p:nvPr>
        </p:nvSpPr>
        <p:spPr/>
        <p:txBody>
          <a:bodyPr/>
          <a:lstStyle/>
          <a:p>
            <a:r>
              <a:rPr lang="en-US" dirty="0"/>
              <a:t>T rich validation on JET: isotope mixing vs fueling, </a:t>
            </a:r>
            <a:br>
              <a:rPr lang="en-US" dirty="0"/>
            </a:br>
            <a:r>
              <a:rPr lang="en-US" dirty="0"/>
              <a:t>not always homothetic , to be understood</a:t>
            </a:r>
          </a:p>
        </p:txBody>
      </p:sp>
      <p:sp>
        <p:nvSpPr>
          <p:cNvPr id="3" name="Espace réservé du pied de page 2">
            <a:extLst>
              <a:ext uri="{FF2B5EF4-FFF2-40B4-BE49-F238E27FC236}">
                <a16:creationId xmlns:a16="http://schemas.microsoft.com/office/drawing/2014/main" id="{AEC00DDF-1FBE-4360-81FD-5BF0A0C2CFBB}"/>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F92BA555-DEA2-48A3-BA95-F77F8B3F2BD5}"/>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5" name="Rectangle 2">
            <a:extLst>
              <a:ext uri="{FF2B5EF4-FFF2-40B4-BE49-F238E27FC236}">
                <a16:creationId xmlns:a16="http://schemas.microsoft.com/office/drawing/2014/main" id="{97AD0D1B-0560-4A62-AB9C-E2DC3190E10C}"/>
              </a:ext>
            </a:extLst>
          </p:cNvPr>
          <p:cNvSpPr>
            <a:spLocks noChangeArrowheads="1"/>
          </p:cNvSpPr>
          <p:nvPr/>
        </p:nvSpPr>
        <p:spPr bwMode="auto">
          <a:xfrm>
            <a:off x="400351" y="784585"/>
            <a:ext cx="11214705" cy="448005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u="none" strike="noStrike" cap="none" normalizeH="0" baseline="0" dirty="0">
                <a:ln>
                  <a:noFill/>
                </a:ln>
                <a:solidFill>
                  <a:srgbClr val="202122"/>
                </a:solidFill>
                <a:effectLst/>
                <a:latin typeface="Arial" panose="020B0604020202020204" pitchFamily="34" charset="0"/>
              </a:rPr>
              <a:t>M. Maslov </a:t>
            </a:r>
            <a:r>
              <a:rPr kumimoji="0" lang="fr-FR" altLang="fr-FR" b="0" i="0" u="none" strike="noStrike" cap="none" normalizeH="0" baseline="0" dirty="0" err="1">
                <a:ln>
                  <a:noFill/>
                </a:ln>
                <a:solidFill>
                  <a:srgbClr val="202122"/>
                </a:solidFill>
                <a:effectLst/>
                <a:latin typeface="Arial" panose="020B0604020202020204" pitchFamily="34" charset="0"/>
              </a:rPr>
              <a:t>said</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Feb</a:t>
            </a:r>
            <a:r>
              <a:rPr kumimoji="0" lang="fr-FR" altLang="fr-FR" b="0" i="0" u="none" strike="noStrike" cap="none" normalizeH="0" baseline="0" dirty="0">
                <a:ln>
                  <a:noFill/>
                </a:ln>
                <a:solidFill>
                  <a:srgbClr val="202122"/>
                </a:solidFill>
                <a:effectLst/>
                <a:latin typeface="Arial" panose="020B0604020202020204" pitchFamily="34" charset="0"/>
              </a:rPr>
              <a:t> 2026) </a:t>
            </a:r>
            <a:r>
              <a:rPr kumimoji="0" lang="fr-FR" altLang="fr-FR" b="0" i="0" u="none" strike="noStrike" cap="none" normalizeH="0" baseline="0" dirty="0" err="1">
                <a:ln>
                  <a:noFill/>
                </a:ln>
                <a:solidFill>
                  <a:srgbClr val="202122"/>
                </a:solidFill>
                <a:effectLst/>
                <a:latin typeface="Arial" panose="020B0604020202020204" pitchFamily="34" charset="0"/>
              </a:rPr>
              <a:t>that</a:t>
            </a:r>
            <a:r>
              <a:rPr kumimoji="0" lang="fr-FR" altLang="fr-FR" b="0" i="0" u="none" strike="noStrike" cap="none" normalizeH="0" baseline="0" dirty="0">
                <a:ln>
                  <a:noFill/>
                </a:ln>
                <a:solidFill>
                  <a:srgbClr val="202122"/>
                </a:solidFill>
                <a:effectLst/>
                <a:latin typeface="Arial" panose="020B0604020202020204" pitchFamily="34" charset="0"/>
              </a:rPr>
              <a:t> on JET </a:t>
            </a:r>
            <a:r>
              <a:rPr kumimoji="0" lang="fr-FR" altLang="fr-FR" b="0" i="0" u="none" strike="noStrike" cap="none" normalizeH="0" baseline="0" dirty="0" err="1">
                <a:ln>
                  <a:noFill/>
                </a:ln>
                <a:solidFill>
                  <a:srgbClr val="202122"/>
                </a:solidFill>
                <a:effectLst/>
                <a:latin typeface="Arial" panose="020B0604020202020204" pitchFamily="34" charset="0"/>
              </a:rPr>
              <a:t>beam-target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during</a:t>
            </a:r>
            <a:r>
              <a:rPr kumimoji="0" lang="fr-FR" altLang="fr-FR" b="0" i="0" u="none" strike="noStrike" cap="none" normalizeH="0" baseline="0" dirty="0">
                <a:ln>
                  <a:noFill/>
                </a:ln>
                <a:solidFill>
                  <a:srgbClr val="202122"/>
                </a:solidFill>
                <a:effectLst/>
                <a:latin typeface="Arial" panose="020B0604020202020204" pitchFamily="34" charset="0"/>
              </a:rPr>
              <a:t> the T </a:t>
            </a:r>
            <a:r>
              <a:rPr kumimoji="0" lang="fr-FR" altLang="fr-FR" b="0" i="0" u="none" strike="noStrike" cap="none" normalizeH="0" baseline="0" dirty="0" err="1">
                <a:ln>
                  <a:noFill/>
                </a:ln>
                <a:solidFill>
                  <a:srgbClr val="202122"/>
                </a:solidFill>
                <a:effectLst/>
                <a:latin typeface="Arial" panose="020B0604020202020204" pitchFamily="34" charset="0"/>
              </a:rPr>
              <a:t>rich</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experiments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although</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fuelled</a:t>
            </a:r>
            <a:r>
              <a:rPr kumimoji="0" lang="fr-FR" altLang="fr-FR" b="0" i="0" u="none" strike="noStrike" cap="none" normalizeH="0" baseline="0" dirty="0">
                <a:ln>
                  <a:noFill/>
                </a:ln>
                <a:solidFill>
                  <a:srgbClr val="202122"/>
                </a:solidFill>
                <a:effectLst/>
                <a:latin typeface="Arial" panose="020B0604020202020204" pitchFamily="34" charset="0"/>
              </a:rPr>
              <a:t> by </a:t>
            </a:r>
            <a:r>
              <a:rPr kumimoji="0" lang="fr-FR" altLang="fr-FR" b="0" i="0" u="none" strike="noStrike" cap="none" normalizeH="0" baseline="0" dirty="0" err="1">
                <a:ln>
                  <a:noFill/>
                </a:ln>
                <a:solidFill>
                  <a:srgbClr val="202122"/>
                </a:solidFill>
                <a:effectLst/>
                <a:latin typeface="Arial" panose="020B0604020202020204" pitchFamily="34" charset="0"/>
              </a:rPr>
              <a:t>gas</a:t>
            </a:r>
            <a:r>
              <a:rPr kumimoji="0" lang="fr-FR" altLang="fr-FR" b="0" i="0" u="none" strike="noStrike" cap="none" normalizeH="0" baseline="0" dirty="0">
                <a:ln>
                  <a:noFill/>
                </a:ln>
                <a:solidFill>
                  <a:srgbClr val="202122"/>
                </a:solidFill>
                <a:effectLst/>
                <a:latin typeface="Arial" panose="020B0604020202020204" pitchFamily="34" charset="0"/>
              </a:rPr>
              <a:t> puff, </a:t>
            </a:r>
            <a:r>
              <a:rPr kumimoji="0" lang="fr-FR" altLang="fr-FR" b="1" i="0" u="none" strike="noStrike" cap="none" normalizeH="0" baseline="0" dirty="0">
                <a:ln>
                  <a:noFill/>
                </a:ln>
                <a:solidFill>
                  <a:srgbClr val="202122"/>
                </a:solidFill>
                <a:effectLst/>
                <a:latin typeface="Arial" panose="020B0604020202020204" pitchFamily="34" charset="0"/>
              </a:rPr>
              <a:t>the D/T ratio in the plasma </a:t>
            </a:r>
            <a:r>
              <a:rPr kumimoji="0" lang="fr-FR" altLang="fr-FR" b="1" i="0" u="none" strike="noStrike" cap="none" normalizeH="0" baseline="0" dirty="0" err="1">
                <a:ln>
                  <a:noFill/>
                </a:ln>
                <a:solidFill>
                  <a:srgbClr val="202122"/>
                </a:solidFill>
                <a:effectLst/>
                <a:latin typeface="Arial" panose="020B0604020202020204" pitchFamily="34" charset="0"/>
              </a:rPr>
              <a:t>core</a:t>
            </a:r>
            <a:r>
              <a:rPr kumimoji="0" lang="fr-FR" altLang="fr-FR" b="1" i="0" u="none" strike="noStrike" cap="none" normalizeH="0" baseline="0" dirty="0">
                <a:ln>
                  <a:noFill/>
                </a:ln>
                <a:solidFill>
                  <a:srgbClr val="202122"/>
                </a:solidFill>
                <a:effectLst/>
                <a:latin typeface="Arial" panose="020B0604020202020204" pitchFamily="34" charset="0"/>
              </a:rPr>
              <a:t> </a:t>
            </a:r>
            <a:r>
              <a:rPr kumimoji="0" lang="fr-FR" altLang="fr-FR" b="1" i="0" u="none" strike="noStrike" cap="none" normalizeH="0" baseline="0" dirty="0" err="1">
                <a:ln>
                  <a:noFill/>
                </a:ln>
                <a:solidFill>
                  <a:srgbClr val="202122"/>
                </a:solidFill>
                <a:effectLst/>
                <a:latin typeface="Arial" panose="020B0604020202020204" pitchFamily="34" charset="0"/>
              </a:rPr>
              <a:t>was</a:t>
            </a:r>
            <a:r>
              <a:rPr kumimoji="0" lang="fr-FR" altLang="fr-FR" b="1" i="0" u="none" strike="noStrike" cap="none" normalizeH="0" baseline="0" dirty="0">
                <a:ln>
                  <a:noFill/>
                </a:ln>
                <a:solidFill>
                  <a:srgbClr val="202122"/>
                </a:solidFill>
                <a:effectLst/>
                <a:latin typeface="Arial" panose="020B0604020202020204" pitchFamily="34" charset="0"/>
              </a:rPr>
              <a:t> as the NBI-D over T </a:t>
            </a:r>
            <a:r>
              <a:rPr kumimoji="0" lang="fr-FR" altLang="fr-FR" b="1" i="0" u="none" strike="noStrike" cap="none" normalizeH="0" baseline="0" dirty="0" err="1">
                <a:ln>
                  <a:noFill/>
                </a:ln>
                <a:solidFill>
                  <a:srgbClr val="202122"/>
                </a:solidFill>
                <a:effectLst/>
                <a:latin typeface="Arial" panose="020B0604020202020204" pitchFamily="34" charset="0"/>
              </a:rPr>
              <a:t>gas</a:t>
            </a:r>
            <a:r>
              <a:rPr kumimoji="0" lang="fr-FR" altLang="fr-FR" b="1" i="0" u="none" strike="noStrike" cap="none" normalizeH="0" baseline="0" dirty="0">
                <a:ln>
                  <a:noFill/>
                </a:ln>
                <a:solidFill>
                  <a:srgbClr val="202122"/>
                </a:solidFill>
                <a:effectLst/>
                <a:latin typeface="Arial" panose="020B0604020202020204" pitchFamily="34" charset="0"/>
              </a:rPr>
              <a:t> puff ratio!</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Meaning</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that</a:t>
            </a:r>
            <a:r>
              <a:rPr kumimoji="0" lang="fr-FR" altLang="fr-FR" b="0" i="0" u="none" strike="noStrike" cap="none" normalizeH="0" baseline="0" dirty="0">
                <a:ln>
                  <a:noFill/>
                </a:ln>
                <a:solidFill>
                  <a:srgbClr val="202122"/>
                </a:solidFill>
                <a:effectLst/>
                <a:latin typeface="Arial" panose="020B0604020202020204" pitchFamily="34" charset="0"/>
              </a:rPr>
              <a:t> no pellet </a:t>
            </a:r>
            <a:r>
              <a:rPr kumimoji="0" lang="fr-FR" altLang="fr-FR" b="0" i="0" u="none" strike="noStrike" cap="none" normalizeH="0" baseline="0" dirty="0" err="1">
                <a:ln>
                  <a:noFill/>
                </a:ln>
                <a:solidFill>
                  <a:srgbClr val="202122"/>
                </a:solidFill>
                <a:effectLst/>
                <a:latin typeface="Arial" panose="020B0604020202020204" pitchFamily="34" charset="0"/>
              </a:rPr>
              <a:t>fueling</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would</a:t>
            </a:r>
            <a:r>
              <a:rPr kumimoji="0" lang="fr-FR" altLang="fr-FR" b="0" i="0" u="none" strike="noStrike" cap="none" normalizeH="0" baseline="0" dirty="0">
                <a:ln>
                  <a:noFill/>
                </a:ln>
                <a:solidFill>
                  <a:srgbClr val="202122"/>
                </a:solidFill>
                <a:effectLst/>
                <a:latin typeface="Arial" panose="020B0604020202020204" pitchFamily="34" charset="0"/>
              </a:rPr>
              <a:t> have </a:t>
            </a:r>
            <a:r>
              <a:rPr kumimoji="0" lang="fr-FR" altLang="fr-FR" b="0" i="0" u="none" strike="noStrike" cap="none" normalizeH="0" baseline="0" dirty="0" err="1">
                <a:ln>
                  <a:noFill/>
                </a:ln>
                <a:solidFill>
                  <a:srgbClr val="202122"/>
                </a:solidFill>
                <a:effectLst/>
                <a:latin typeface="Arial" panose="020B0604020202020204" pitchFamily="34" charset="0"/>
              </a:rPr>
              <a:t>led</a:t>
            </a:r>
            <a:r>
              <a:rPr kumimoji="0" lang="fr-FR" altLang="fr-FR" b="0" i="0" u="none" strike="noStrike" cap="none" normalizeH="0" baseline="0" dirty="0">
                <a:ln>
                  <a:noFill/>
                </a:ln>
                <a:solidFill>
                  <a:srgbClr val="202122"/>
                </a:solidFill>
                <a:effectLst/>
                <a:latin typeface="Arial" panose="020B0604020202020204" pitchFamily="34" charset="0"/>
              </a:rPr>
              <a:t> to </a:t>
            </a:r>
            <a:r>
              <a:rPr kumimoji="0" lang="fr-FR" altLang="fr-FR" b="0" i="0" u="none" strike="noStrike" cap="none" normalizeH="0" baseline="0" dirty="0" err="1">
                <a:ln>
                  <a:noFill/>
                </a:ln>
                <a:solidFill>
                  <a:srgbClr val="202122"/>
                </a:solidFill>
                <a:effectLst/>
                <a:latin typeface="Arial" panose="020B0604020202020204" pitchFamily="34" charset="0"/>
              </a:rPr>
              <a:t>improved</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performances."This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is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described</a:t>
            </a:r>
            <a:r>
              <a:rPr kumimoji="0" lang="fr-FR" altLang="fr-FR" b="0" i="0" u="none" strike="noStrike" cap="none" normalizeH="0" baseline="0" dirty="0">
                <a:ln>
                  <a:noFill/>
                </a:ln>
                <a:solidFill>
                  <a:srgbClr val="202122"/>
                </a:solidFill>
                <a:effectLst/>
                <a:latin typeface="Arial" panose="020B0604020202020204" pitchFamily="34" charset="0"/>
              </a:rPr>
              <a:t> in the </a:t>
            </a:r>
            <a:r>
              <a:rPr kumimoji="0" lang="fr-FR" altLang="fr-FR" b="0" i="0" u="none" strike="noStrike" cap="none" normalizeH="0" baseline="0" dirty="0">
                <a:ln>
                  <a:noFill/>
                </a:ln>
                <a:solidFill>
                  <a:srgbClr val="3366BB"/>
                </a:solidFill>
                <a:effectLst/>
                <a:latin typeface="Arial" panose="020B0604020202020204" pitchFamily="34" charset="0"/>
                <a:hlinkClick r:id="rId2"/>
              </a:rPr>
              <a:t>original 2023 </a:t>
            </a:r>
            <a:r>
              <a:rPr kumimoji="0" lang="fr-FR" altLang="fr-FR" b="0" i="0" u="none" strike="noStrike" cap="none" normalizeH="0" baseline="0" dirty="0" err="1">
                <a:ln>
                  <a:noFill/>
                </a:ln>
                <a:solidFill>
                  <a:srgbClr val="3366BB"/>
                </a:solidFill>
                <a:effectLst/>
                <a:latin typeface="Arial" panose="020B0604020202020204" pitchFamily="34" charset="0"/>
                <a:hlinkClick r:id="rId2"/>
              </a:rPr>
              <a:t>paper</a:t>
            </a:r>
            <a:r>
              <a:rPr kumimoji="0" lang="fr-FR" altLang="fr-FR" b="0" i="0" u="none" strike="noStrike" cap="none" normalizeH="0" baseline="0" dirty="0">
                <a:ln>
                  <a:noFill/>
                </a:ln>
                <a:solidFill>
                  <a:srgbClr val="202122"/>
                </a:solidFill>
                <a:effectLst/>
                <a:latin typeface="Arial" panose="020B0604020202020204" pitchFamily="34" charset="0"/>
              </a:rPr>
              <a:t> and I </a:t>
            </a:r>
            <a:r>
              <a:rPr kumimoji="0" lang="fr-FR" altLang="fr-FR" b="0" i="0" u="none" strike="noStrike" cap="none" normalizeH="0" baseline="0" dirty="0" err="1">
                <a:ln>
                  <a:noFill/>
                </a:ln>
                <a:solidFill>
                  <a:srgbClr val="202122"/>
                </a:solidFill>
                <a:effectLst/>
                <a:latin typeface="Arial" panose="020B0604020202020204" pitchFamily="34" charset="0"/>
              </a:rPr>
              <a:t>think</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this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is</a:t>
            </a:r>
            <a:r>
              <a:rPr kumimoji="0" lang="fr-FR" altLang="fr-FR" b="0" i="0" u="none" strike="noStrike" cap="none" normalizeH="0" baseline="0" dirty="0">
                <a:ln>
                  <a:noFill/>
                </a:ln>
                <a:solidFill>
                  <a:srgbClr val="202122"/>
                </a:solidFill>
                <a:effectLst/>
                <a:latin typeface="Arial" panose="020B0604020202020204" pitchFamily="34" charset="0"/>
              </a:rPr>
              <a:t> a </a:t>
            </a:r>
            <a:r>
              <a:rPr kumimoji="0" lang="fr-FR" altLang="fr-FR" b="0" i="0" u="none" strike="noStrike" cap="none" normalizeH="0" baseline="0" dirty="0" err="1">
                <a:ln>
                  <a:noFill/>
                </a:ln>
                <a:solidFill>
                  <a:srgbClr val="202122"/>
                </a:solidFill>
                <a:effectLst/>
                <a:latin typeface="Arial" panose="020B0604020202020204" pitchFamily="34" charset="0"/>
              </a:rPr>
              <a:t>very</a:t>
            </a:r>
            <a:r>
              <a:rPr kumimoji="0" lang="fr-FR" altLang="fr-FR" b="0" i="0" u="none" strike="noStrike" cap="none" normalizeH="0" baseline="0" dirty="0">
                <a:ln>
                  <a:noFill/>
                </a:ln>
                <a:solidFill>
                  <a:srgbClr val="202122"/>
                </a:solidFill>
                <a:effectLst/>
                <a:latin typeface="Arial" panose="020B0604020202020204" pitchFamily="34" charset="0"/>
              </a:rPr>
              <a:t> important </a:t>
            </a:r>
            <a:r>
              <a:rPr kumimoji="0" lang="fr-FR" altLang="fr-FR" b="0" i="0" u="none" strike="noStrike" cap="none" normalizeH="0" baseline="0" dirty="0" err="1">
                <a:ln>
                  <a:noFill/>
                </a:ln>
                <a:solidFill>
                  <a:srgbClr val="202122"/>
                </a:solidFill>
                <a:effectLst/>
                <a:latin typeface="Arial" panose="020B0604020202020204" pitchFamily="34" charset="0"/>
              </a:rPr>
              <a:t>result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which</a:t>
            </a:r>
            <a:r>
              <a:rPr kumimoji="0" lang="fr-FR" altLang="fr-FR" b="0" i="0" u="none" strike="noStrike" cap="none" normalizeH="0" baseline="0" dirty="0">
                <a:ln>
                  <a:noFill/>
                </a:ln>
                <a:solidFill>
                  <a:srgbClr val="202122"/>
                </a:solidFill>
                <a:effectLst/>
                <a:latin typeface="Arial" panose="020B0604020202020204" pitchFamily="34" charset="0"/>
              </a:rPr>
              <a:t> for </a:t>
            </a:r>
            <a:r>
              <a:rPr kumimoji="0" lang="fr-FR" altLang="fr-FR" b="0" i="0" u="none" strike="noStrike" cap="none" normalizeH="0" baseline="0" dirty="0" err="1">
                <a:ln>
                  <a:noFill/>
                </a:ln>
                <a:solidFill>
                  <a:srgbClr val="202122"/>
                </a:solidFill>
                <a:effectLst/>
                <a:latin typeface="Arial" panose="020B0604020202020204" pitchFamily="34" charset="0"/>
              </a:rPr>
              <a:t>some</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reason</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didn’t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receive</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much</a:t>
            </a:r>
            <a:r>
              <a:rPr kumimoji="0" lang="fr-FR" altLang="fr-FR" b="0" i="0" u="none" strike="noStrike" cap="none" normalizeH="0" baseline="0" dirty="0">
                <a:ln>
                  <a:noFill/>
                </a:ln>
                <a:solidFill>
                  <a:srgbClr val="202122"/>
                </a:solidFill>
                <a:effectLst/>
                <a:latin typeface="Arial" panose="020B0604020202020204" pitchFamily="34" charset="0"/>
              </a:rPr>
              <a:t> attention. </a:t>
            </a:r>
            <a:r>
              <a:rPr kumimoji="0" lang="fr-FR" altLang="fr-FR" b="0" i="0" u="none" strike="noStrike" cap="none" normalizeH="0" baseline="0" dirty="0" err="1">
                <a:ln>
                  <a:noFill/>
                </a:ln>
                <a:solidFill>
                  <a:srgbClr val="202122"/>
                </a:solidFill>
                <a:effectLst/>
                <a:latin typeface="Arial" panose="020B0604020202020204" pitchFamily="34" charset="0"/>
              </a:rPr>
              <a:t>Only</a:t>
            </a:r>
            <a:r>
              <a:rPr kumimoji="0" lang="fr-FR" altLang="fr-FR" b="0" i="0" u="none" strike="noStrike" cap="none" normalizeH="0" baseline="0" dirty="0">
                <a:ln>
                  <a:noFill/>
                </a:ln>
                <a:solidFill>
                  <a:srgbClr val="202122"/>
                </a:solidFill>
                <a:effectLst/>
                <a:latin typeface="Arial" panose="020B0604020202020204" pitchFamily="34" charset="0"/>
              </a:rPr>
              <a:t> one of </a:t>
            </a:r>
            <a:r>
              <a:rPr kumimoji="0" lang="fr-FR" altLang="fr-FR" b="0" i="0" u="none" strike="noStrike" cap="none" normalizeH="0" baseline="0" dirty="0" err="1">
                <a:ln>
                  <a:noFill/>
                </a:ln>
                <a:solidFill>
                  <a:srgbClr val="202122"/>
                </a:solidFill>
                <a:effectLst/>
                <a:latin typeface="Arial" panose="020B0604020202020204" pitchFamily="34" charset="0"/>
              </a:rPr>
              <a:t>Russian</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colleagues</a:t>
            </a:r>
            <a:r>
              <a:rPr kumimoji="0" lang="fr-FR" altLang="fr-FR" b="0" i="0" u="none" strike="noStrike" cap="none" normalizeH="0" baseline="0" dirty="0">
                <a:ln>
                  <a:noFill/>
                </a:ln>
                <a:solidFill>
                  <a:srgbClr val="202122"/>
                </a:solidFill>
                <a:effectLst/>
                <a:latin typeface="Arial" panose="020B0604020202020204" pitchFamily="34" charset="0"/>
              </a:rPr>
              <a:t> has </a:t>
            </a:r>
            <a:r>
              <a:rPr kumimoji="0" lang="fr-FR" altLang="fr-FR" b="0" i="0" u="none" strike="noStrike" cap="none" normalizeH="0" baseline="0" dirty="0" err="1">
                <a:ln>
                  <a:noFill/>
                </a:ln>
                <a:solidFill>
                  <a:srgbClr val="202122"/>
                </a:solidFill>
                <a:effectLst/>
                <a:latin typeface="Arial" panose="020B0604020202020204" pitchFamily="34" charset="0"/>
              </a:rPr>
              <a:t>approached</a:t>
            </a:r>
            <a:r>
              <a:rPr kumimoji="0" lang="fr-FR" altLang="fr-FR" b="0" i="0" u="none" strike="noStrike" cap="none" normalizeH="0" baseline="0" dirty="0">
                <a:ln>
                  <a:noFill/>
                </a:ln>
                <a:solidFill>
                  <a:srgbClr val="202122"/>
                </a:solidFill>
                <a:effectLst/>
                <a:latin typeface="Arial" panose="020B0604020202020204" pitchFamily="34" charset="0"/>
              </a:rPr>
              <a:t> me by email, </a:t>
            </a:r>
            <a:r>
              <a:rPr kumimoji="0" lang="fr-FR" altLang="fr-FR" b="0" i="0" u="none" strike="noStrike" cap="none" normalizeH="0" baseline="0" dirty="0" err="1">
                <a:ln>
                  <a:noFill/>
                </a:ln>
                <a:solidFill>
                  <a:srgbClr val="202122"/>
                </a:solidFill>
                <a:effectLst/>
                <a:latin typeface="Arial" panose="020B0604020202020204" pitchFamily="34" charset="0"/>
              </a:rPr>
              <a:t>asking</a:t>
            </a:r>
            <a:r>
              <a:rPr kumimoji="0" lang="fr-FR" altLang="fr-FR" b="0" i="0" u="none" strike="noStrike" cap="none" normalizeH="0" baseline="0" dirty="0">
                <a:ln>
                  <a:noFill/>
                </a:ln>
                <a:solidFill>
                  <a:srgbClr val="202122"/>
                </a:solidFill>
                <a:effectLst/>
                <a:latin typeface="Arial" panose="020B0604020202020204" pitchFamily="34" charset="0"/>
              </a:rPr>
              <a:t> about </a:t>
            </a:r>
            <a:r>
              <a:rPr kumimoji="0" lang="fr-FR" altLang="fr-FR" b="0" i="0" u="none" strike="noStrike" cap="none" normalizeH="0" baseline="0" dirty="0" err="1">
                <a:ln>
                  <a:noFill/>
                </a:ln>
                <a:solidFill>
                  <a:srgbClr val="202122"/>
                </a:solidFill>
                <a:effectLst/>
                <a:latin typeface="Arial" panose="020B0604020202020204" pitchFamily="34" charset="0"/>
              </a:rPr>
              <a:t>exactly</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that</a:t>
            </a:r>
            <a:r>
              <a:rPr kumimoji="0" lang="fr-FR" altLang="fr-FR" b="0" i="0" u="none" strike="noStrike" cap="none" normalizeH="0" baseline="0" dirty="0">
                <a:ln>
                  <a:noFill/>
                </a:ln>
                <a:solidFill>
                  <a:srgbClr val="202122"/>
                </a:solidFill>
                <a:effectLst/>
                <a:latin typeface="Arial" panose="020B0604020202020204" pitchFamily="34" charset="0"/>
              </a:rPr>
              <a:t> – </a:t>
            </a:r>
            <a:r>
              <a:rPr kumimoji="0" lang="fr-FR" altLang="fr-FR" b="0" i="0" u="none" strike="noStrike" cap="none" normalizeH="0" baseline="0" dirty="0" err="1">
                <a:ln>
                  <a:noFill/>
                </a:ln>
                <a:solidFill>
                  <a:srgbClr val="202122"/>
                </a:solidFill>
                <a:effectLst/>
                <a:latin typeface="Arial" panose="020B0604020202020204" pitchFamily="34" charset="0"/>
              </a:rPr>
              <a:t>they</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were</a:t>
            </a:r>
            <a:r>
              <a:rPr kumimoji="0" lang="fr-FR" altLang="fr-FR" b="0" i="0" u="none" strike="noStrike" cap="none" normalizeH="0" baseline="0" dirty="0">
                <a:ln>
                  <a:noFill/>
                </a:ln>
                <a:solidFill>
                  <a:srgbClr val="202122"/>
                </a:solidFill>
                <a:effectLst/>
                <a:latin typeface="Arial" panose="020B0604020202020204" pitchFamily="34" charset="0"/>
              </a:rPr>
              <a:t> planning to use pellets for </a:t>
            </a:r>
            <a:r>
              <a:rPr kumimoji="0" lang="fr-FR" altLang="fr-FR" b="0" i="0" u="none" strike="noStrike" cap="none" normalizeH="0" baseline="0" dirty="0" err="1">
                <a:ln>
                  <a:noFill/>
                </a:ln>
                <a:solidFill>
                  <a:srgbClr val="202122"/>
                </a:solidFill>
                <a:effectLst/>
                <a:latin typeface="Arial" panose="020B0604020202020204" pitchFamily="34" charset="0"/>
              </a:rPr>
              <a:t>their</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own</a:t>
            </a:r>
            <a:r>
              <a:rPr kumimoji="0" lang="fr-FR" altLang="fr-FR" b="0" i="0" u="none" strike="noStrike" cap="none" normalizeH="0" baseline="0" dirty="0">
                <a:ln>
                  <a:noFill/>
                </a:ln>
                <a:solidFill>
                  <a:srgbClr val="202122"/>
                </a:solidFill>
                <a:effectLst/>
                <a:latin typeface="Arial" panose="020B0604020202020204" pitchFamily="34" charset="0"/>
              </a:rPr>
              <a:t> VNS design and </a:t>
            </a:r>
            <a:r>
              <a:rPr kumimoji="0" lang="fr-FR" altLang="fr-FR" b="0" i="0" u="none" strike="noStrike" cap="none" normalizeH="0" baseline="0" dirty="0" err="1">
                <a:ln>
                  <a:noFill/>
                </a:ln>
                <a:solidFill>
                  <a:srgbClr val="202122"/>
                </a:solidFill>
                <a:effectLst/>
                <a:latin typeface="Arial" panose="020B0604020202020204" pitchFamily="34" charset="0"/>
              </a:rPr>
              <a:t>they</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couldn’t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understand</a:t>
            </a:r>
            <a:r>
              <a:rPr kumimoji="0" lang="fr-FR" altLang="fr-FR" b="0" i="0" u="none" strike="noStrike" cap="none" normalizeH="0" baseline="0" dirty="0">
                <a:ln>
                  <a:noFill/>
                </a:ln>
                <a:solidFill>
                  <a:srgbClr val="202122"/>
                </a:solidFill>
                <a:effectLst/>
                <a:latin typeface="Arial" panose="020B0604020202020204" pitchFamily="34" charset="0"/>
              </a:rPr>
              <a:t>/model the </a:t>
            </a:r>
            <a:r>
              <a:rPr kumimoji="0" lang="fr-FR" altLang="fr-FR" b="0" i="0" u="none" strike="noStrike" cap="none" normalizeH="0" baseline="0" dirty="0" err="1">
                <a:ln>
                  <a:noFill/>
                </a:ln>
                <a:solidFill>
                  <a:srgbClr val="202122"/>
                </a:solidFill>
                <a:effectLst/>
                <a:latin typeface="Arial" panose="020B0604020202020204" pitchFamily="34" charset="0"/>
              </a:rPr>
              <a:t>overall</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particle</a:t>
            </a:r>
            <a:r>
              <a:rPr kumimoji="0" lang="fr-FR" altLang="fr-FR" b="0" i="0" u="none" strike="noStrike" cap="none" normalizeH="0" baseline="0" dirty="0">
                <a:ln>
                  <a:noFill/>
                </a:ln>
                <a:solidFill>
                  <a:srgbClr val="202122"/>
                </a:solidFill>
                <a:effectLst/>
                <a:latin typeface="Arial" panose="020B0604020202020204" pitchFamily="34" charset="0"/>
              </a:rPr>
              <a:t> balance to </a:t>
            </a:r>
            <a:r>
              <a:rPr kumimoji="0" lang="fr-FR" altLang="fr-FR" b="0" i="0" u="none" strike="noStrike" cap="none" normalizeH="0" baseline="0" dirty="0" err="1">
                <a:ln>
                  <a:noFill/>
                </a:ln>
                <a:solidFill>
                  <a:srgbClr val="202122"/>
                </a:solidFill>
                <a:effectLst/>
                <a:latin typeface="Arial" panose="020B0604020202020204" pitchFamily="34" charset="0"/>
              </a:rPr>
              <a:t>get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anything</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similar</a:t>
            </a:r>
            <a:r>
              <a:rPr kumimoji="0" lang="fr-FR" altLang="fr-FR" b="0" i="0" u="none" strike="noStrike" cap="none" normalizeH="0" baseline="0" dirty="0">
                <a:ln>
                  <a:noFill/>
                </a:ln>
                <a:solidFill>
                  <a:srgbClr val="202122"/>
                </a:solidFill>
                <a:effectLst/>
                <a:latin typeface="Arial" panose="020B0604020202020204" pitchFamily="34" charset="0"/>
              </a:rPr>
              <a:t> to JET </a:t>
            </a:r>
            <a:r>
              <a:rPr kumimoji="0" lang="fr-FR" altLang="fr-FR" b="0" i="0" u="none" strike="noStrike" cap="none" normalizeH="0" baseline="0" dirty="0" err="1">
                <a:ln>
                  <a:noFill/>
                </a:ln>
                <a:solidFill>
                  <a:srgbClr val="202122"/>
                </a:solidFill>
                <a:effectLst/>
                <a:latin typeface="Arial" panose="020B0604020202020204" pitchFamily="34" charset="0"/>
              </a:rPr>
              <a:t>results</a:t>
            </a:r>
            <a:r>
              <a:rPr kumimoji="0" lang="fr-FR" altLang="fr-FR" b="0" i="0" u="none" strike="noStrike" cap="none" normalizeH="0" baseline="0" dirty="0">
                <a:ln>
                  <a:noFill/>
                </a:ln>
                <a:solidFill>
                  <a:srgbClr val="202122"/>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b="0" i="0" u="none" strike="noStrike" cap="none" normalizeH="0" baseline="0" dirty="0">
              <a:ln>
                <a:noFill/>
              </a:ln>
              <a:solidFill>
                <a:srgbClr val="20212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0" i="0" u="none" strike="noStrike" cap="none" normalizeH="0" baseline="0" dirty="0">
                <a:ln>
                  <a:noFill/>
                </a:ln>
                <a:solidFill>
                  <a:srgbClr val="3366BB"/>
                </a:solidFill>
                <a:effectLst/>
                <a:latin typeface="Arial" panose="020B0604020202020204" pitchFamily="34" charset="0"/>
                <a:hlinkClick r:id="rId3"/>
              </a:rPr>
              <a:t>JET T </a:t>
            </a:r>
            <a:r>
              <a:rPr kumimoji="0" lang="fr-FR" altLang="fr-FR" b="0" i="0" u="none" strike="noStrike" cap="none" normalizeH="0" baseline="0" dirty="0" err="1">
                <a:ln>
                  <a:noFill/>
                </a:ln>
                <a:solidFill>
                  <a:srgbClr val="3366BB"/>
                </a:solidFill>
                <a:effectLst/>
                <a:latin typeface="Arial" panose="020B0604020202020204" pitchFamily="34" charset="0"/>
                <a:hlinkClick r:id="rId3"/>
              </a:rPr>
              <a:t>rich</a:t>
            </a:r>
            <a:r>
              <a:rPr kumimoji="0" lang="fr-FR" altLang="fr-FR" b="0" i="0" u="none" strike="noStrike" cap="none" normalizeH="0" baseline="0" dirty="0">
                <a:ln>
                  <a:noFill/>
                </a:ln>
                <a:solidFill>
                  <a:srgbClr val="3366BB"/>
                </a:solidFill>
                <a:effectLst/>
                <a:latin typeface="Arial" panose="020B0604020202020204" pitchFamily="34" charset="0"/>
                <a:hlinkClick r:id="rId3"/>
              </a:rPr>
              <a:t> </a:t>
            </a:r>
            <a:r>
              <a:rPr kumimoji="0" lang="fr-FR" altLang="fr-FR" b="0" i="0" u="none" strike="noStrike" cap="none" normalizeH="0" baseline="0" dirty="0" err="1">
                <a:ln>
                  <a:noFill/>
                </a:ln>
                <a:solidFill>
                  <a:srgbClr val="3366BB"/>
                </a:solidFill>
                <a:effectLst/>
                <a:latin typeface="Arial" panose="020B0604020202020204" pitchFamily="34" charset="0"/>
                <a:hlinkClick r:id="rId3"/>
              </a:rPr>
              <a:t>results</a:t>
            </a:r>
            <a:r>
              <a:rPr kumimoji="0" lang="fr-FR" altLang="fr-FR" b="0" i="0" u="none" strike="noStrike" cap="none" normalizeH="0" baseline="0" dirty="0">
                <a:ln>
                  <a:noFill/>
                </a:ln>
                <a:solidFill>
                  <a:srgbClr val="3366BB"/>
                </a:solidFill>
                <a:effectLst/>
                <a:latin typeface="Arial" panose="020B0604020202020204" pitchFamily="34" charset="0"/>
                <a:hlinkClick r:id="rId3"/>
              </a:rPr>
              <a:t> by Costanza Maggi</a:t>
            </a:r>
            <a:r>
              <a:rPr kumimoji="0" lang="fr-FR" altLang="fr-FR" b="0" i="0" u="none" strike="noStrike" cap="none" normalizeH="0" baseline="0" dirty="0">
                <a:ln>
                  <a:noFill/>
                </a:ln>
                <a:solidFill>
                  <a:srgbClr val="202122"/>
                </a:solidFill>
                <a:effectLst/>
                <a:latin typeface="Arial" panose="020B0604020202020204" pitchFamily="34" charset="0"/>
              </a:rPr>
              <a:t>. At </a:t>
            </a:r>
            <a:r>
              <a:rPr kumimoji="0" lang="fr-FR" altLang="fr-FR" b="0" i="0" u="none" strike="noStrike" cap="none" normalizeH="0" baseline="0" dirty="0" err="1">
                <a:ln>
                  <a:noFill/>
                </a:ln>
                <a:solidFill>
                  <a:srgbClr val="202122"/>
                </a:solidFill>
                <a:effectLst/>
                <a:latin typeface="Arial" panose="020B0604020202020204" pitchFamily="34" charset="0"/>
              </a:rPr>
              <a:t>low</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density</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limit</a:t>
            </a:r>
            <a:r>
              <a:rPr kumimoji="0" lang="fr-FR" altLang="fr-FR" b="0" i="0" u="none" strike="noStrike" cap="none" normalizeH="0" baseline="0" dirty="0">
                <a:ln>
                  <a:noFill/>
                </a:ln>
                <a:solidFill>
                  <a:srgbClr val="202122"/>
                </a:solidFill>
                <a:effectLst/>
                <a:latin typeface="Arial" panose="020B0604020202020204" pitchFamily="34" charset="0"/>
              </a:rPr>
              <a:t> of NBI </a:t>
            </a:r>
            <a:r>
              <a:rPr kumimoji="0" lang="fr-FR" altLang="fr-FR" b="0" i="0" u="none" strike="noStrike" cap="none" normalizeH="0" baseline="0" dirty="0" err="1">
                <a:ln>
                  <a:noFill/>
                </a:ln>
                <a:solidFill>
                  <a:srgbClr val="202122"/>
                </a:solidFill>
                <a:effectLst/>
                <a:latin typeface="Arial" panose="020B0604020202020204" pitchFamily="34" charset="0"/>
              </a:rPr>
              <a:t>shinethorugh</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it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was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observed</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that</a:t>
            </a:r>
            <a:r>
              <a:rPr kumimoji="0" lang="fr-FR" altLang="fr-FR" b="0" i="0" u="none" strike="noStrike" cap="none" normalizeH="0" baseline="0" dirty="0">
                <a:ln>
                  <a:noFill/>
                </a:ln>
                <a:solidFill>
                  <a:srgbClr val="202122"/>
                </a:solidFill>
                <a:effectLst/>
                <a:latin typeface="Arial" panose="020B0604020202020204" pitchFamily="34" charset="0"/>
              </a:rPr>
              <a:t> the DT neutron rate </a:t>
            </a:r>
            <a:r>
              <a:rPr kumimoji="0" lang="fr-FR" altLang="fr-FR" b="0" i="0" u="none" strike="noStrike" cap="none" normalizeH="0" baseline="0" dirty="0" err="1">
                <a:ln>
                  <a:noFill/>
                </a:ln>
                <a:solidFill>
                  <a:srgbClr val="202122"/>
                </a:solidFill>
                <a:effectLst/>
                <a:latin typeface="Arial" panose="020B0604020202020204" pitchFamily="34" charset="0"/>
              </a:rPr>
              <a:t>could</a:t>
            </a:r>
            <a:r>
              <a:rPr kumimoji="0" lang="fr-FR" altLang="fr-FR" b="0" i="0" u="none" strike="noStrike" cap="none" normalizeH="0" baseline="0" dirty="0">
                <a:ln>
                  <a:noFill/>
                </a:ln>
                <a:solidFill>
                  <a:srgbClr val="202122"/>
                </a:solidFill>
                <a:effectLst/>
                <a:latin typeface="Arial" panose="020B0604020202020204" pitchFamily="34" charset="0"/>
              </a:rPr>
              <a:t> not </a:t>
            </a:r>
            <a:r>
              <a:rPr kumimoji="0" lang="fr-FR" altLang="fr-FR" b="0" i="0" u="none" strike="noStrike" cap="none" normalizeH="0" baseline="0" dirty="0" err="1">
                <a:ln>
                  <a:noFill/>
                </a:ln>
                <a:solidFill>
                  <a:srgbClr val="202122"/>
                </a:solidFill>
                <a:effectLst/>
                <a:latin typeface="Arial" panose="020B0604020202020204" pitchFamily="34" charset="0"/>
              </a:rPr>
              <a:t>be</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explain</a:t>
            </a:r>
            <a:r>
              <a:rPr kumimoji="0" lang="fr-FR" altLang="fr-FR" b="0" i="0" u="none" strike="noStrike" cap="none" normalizeH="0" baseline="0" dirty="0">
                <a:ln>
                  <a:noFill/>
                </a:ln>
                <a:solidFill>
                  <a:srgbClr val="202122"/>
                </a:solidFill>
                <a:effectLst/>
                <a:latin typeface="Arial" panose="020B0604020202020204" pitchFamily="34" charset="0"/>
              </a:rPr>
              <a:t> if </a:t>
            </a:r>
            <a:r>
              <a:rPr kumimoji="0" lang="fr-FR" altLang="fr-FR" b="0" i="0" u="none" strike="noStrike" cap="none" normalizeH="0" baseline="0" dirty="0" err="1">
                <a:ln>
                  <a:noFill/>
                </a:ln>
                <a:solidFill>
                  <a:srgbClr val="202122"/>
                </a:solidFill>
                <a:effectLst/>
                <a:latin typeface="Arial" panose="020B0604020202020204" pitchFamily="34" charset="0"/>
              </a:rPr>
              <a:t>keeping</a:t>
            </a:r>
            <a:r>
              <a:rPr kumimoji="0" lang="fr-FR" altLang="fr-FR" b="0" i="0" u="none" strike="noStrike" cap="none" normalizeH="0" baseline="0" dirty="0">
                <a:ln>
                  <a:noFill/>
                </a:ln>
                <a:solidFill>
                  <a:srgbClr val="202122"/>
                </a:solidFill>
                <a:effectLst/>
                <a:latin typeface="Arial" panose="020B0604020202020204" pitchFamily="34" charset="0"/>
              </a:rPr>
              <a:t> T and D ratio </a:t>
            </a:r>
            <a:r>
              <a:rPr kumimoji="0" lang="fr-FR" altLang="fr-FR" b="0" i="0" u="none" strike="noStrike" cap="none" normalizeH="0" baseline="0" dirty="0" err="1">
                <a:ln>
                  <a:noFill/>
                </a:ln>
                <a:solidFill>
                  <a:srgbClr val="202122"/>
                </a:solidFill>
                <a:effectLst/>
                <a:latin typeface="Arial" panose="020B0604020202020204" pitchFamily="34" charset="0"/>
              </a:rPr>
              <a:t>homothetic</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thorughout</a:t>
            </a:r>
            <a:r>
              <a:rPr kumimoji="0" lang="fr-FR" altLang="fr-FR" b="0" i="0" u="none" strike="noStrike" cap="none" normalizeH="0" baseline="0" dirty="0">
                <a:ln>
                  <a:noFill/>
                </a:ln>
                <a:solidFill>
                  <a:srgbClr val="202122"/>
                </a:solidFill>
                <a:effectLst/>
                <a:latin typeface="Arial" panose="020B0604020202020204" pitchFamily="34" charset="0"/>
              </a:rPr>
              <a:t> the plasma </a:t>
            </a:r>
            <a:r>
              <a:rPr kumimoji="0" lang="fr-FR" altLang="fr-FR" b="0" i="0" u="none" strike="noStrike" cap="none" normalizeH="0" baseline="0" dirty="0" err="1">
                <a:ln>
                  <a:noFill/>
                </a:ln>
                <a:solidFill>
                  <a:srgbClr val="202122"/>
                </a:solidFill>
                <a:effectLst/>
                <a:latin typeface="Arial" panose="020B0604020202020204" pitchFamily="34" charset="0"/>
              </a:rPr>
              <a:t>around</a:t>
            </a:r>
            <a:r>
              <a:rPr kumimoji="0" lang="fr-FR" altLang="fr-FR" b="0" i="0" u="none" strike="noStrike" cap="none" normalizeH="0" baseline="0" dirty="0">
                <a:ln>
                  <a:noFill/>
                </a:ln>
                <a:solidFill>
                  <a:srgbClr val="202122"/>
                </a:solidFill>
                <a:effectLst/>
                <a:latin typeface="Arial" panose="020B0604020202020204" pitchFamily="34" charset="0"/>
              </a:rPr>
              <a:t> 80% as </a:t>
            </a:r>
            <a:r>
              <a:rPr kumimoji="0" lang="fr-FR" altLang="fr-FR" b="0" i="0" u="none" strike="noStrike" cap="none" normalizeH="0" baseline="0" dirty="0" err="1">
                <a:ln>
                  <a:noFill/>
                </a:ln>
                <a:solidFill>
                  <a:srgbClr val="202122"/>
                </a:solidFill>
                <a:effectLst/>
                <a:latin typeface="Arial" panose="020B0604020202020204" pitchFamily="34" charset="0"/>
              </a:rPr>
              <a:t>measured</a:t>
            </a:r>
            <a:r>
              <a:rPr kumimoji="0" lang="fr-FR" altLang="fr-FR" b="0" i="0" u="none" strike="noStrike" cap="none" normalizeH="0" baseline="0" dirty="0">
                <a:ln>
                  <a:noFill/>
                </a:ln>
                <a:solidFill>
                  <a:srgbClr val="202122"/>
                </a:solidFill>
                <a:effectLst/>
                <a:latin typeface="Arial" panose="020B0604020202020204" pitchFamily="34" charset="0"/>
              </a:rPr>
              <a:t> at the </a:t>
            </a:r>
            <a:r>
              <a:rPr kumimoji="0" lang="fr-FR" altLang="fr-FR" b="0" i="0" u="none" strike="noStrike" cap="none" normalizeH="0" baseline="0" dirty="0" err="1">
                <a:ln>
                  <a:noFill/>
                </a:ln>
                <a:solidFill>
                  <a:srgbClr val="202122"/>
                </a:solidFill>
                <a:effectLst/>
                <a:latin typeface="Arial" panose="020B0604020202020204" pitchFamily="34" charset="0"/>
              </a:rPr>
              <a:t>edge</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1" i="0" u="none" strike="noStrike" cap="none" normalizeH="0" baseline="0" dirty="0" err="1">
                <a:ln>
                  <a:noFill/>
                </a:ln>
                <a:solidFill>
                  <a:srgbClr val="202122"/>
                </a:solidFill>
                <a:effectLst/>
                <a:latin typeface="Arial" panose="020B0604020202020204" pitchFamily="34" charset="0"/>
              </a:rPr>
              <a:t>Only</a:t>
            </a:r>
            <a:r>
              <a:rPr kumimoji="0" lang="fr-FR" altLang="fr-FR" b="1" i="0" u="none" strike="noStrike" cap="none" normalizeH="0" baseline="0" dirty="0">
                <a:ln>
                  <a:noFill/>
                </a:ln>
                <a:solidFill>
                  <a:srgbClr val="202122"/>
                </a:solidFill>
                <a:effectLst/>
                <a:latin typeface="Arial" panose="020B0604020202020204" pitchFamily="34" charset="0"/>
              </a:rPr>
              <a:t> by </a:t>
            </a:r>
            <a:r>
              <a:rPr kumimoji="0" lang="fr-FR" altLang="fr-FR" b="1" i="0" u="none" strike="noStrike" cap="none" normalizeH="0" baseline="0" dirty="0" err="1">
                <a:ln>
                  <a:noFill/>
                </a:ln>
                <a:solidFill>
                  <a:srgbClr val="202122"/>
                </a:solidFill>
                <a:effectLst/>
                <a:latin typeface="Arial" panose="020B0604020202020204" pitchFamily="34" charset="0"/>
              </a:rPr>
              <a:t>assuming</a:t>
            </a:r>
            <a:r>
              <a:rPr kumimoji="0" lang="fr-FR" altLang="fr-FR" b="1" i="0" u="none" strike="noStrike" cap="none" normalizeH="0" baseline="0" dirty="0">
                <a:ln>
                  <a:noFill/>
                </a:ln>
                <a:solidFill>
                  <a:srgbClr val="202122"/>
                </a:solidFill>
                <a:effectLst/>
                <a:latin typeface="Arial" panose="020B0604020202020204" pitchFamily="34" charset="0"/>
              </a:rPr>
              <a:t> 50% D/T in the </a:t>
            </a:r>
            <a:r>
              <a:rPr kumimoji="0" lang="fr-FR" altLang="fr-FR" b="1" i="0" u="none" strike="noStrike" cap="none" normalizeH="0" baseline="0" dirty="0" err="1">
                <a:ln>
                  <a:noFill/>
                </a:ln>
                <a:solidFill>
                  <a:srgbClr val="202122"/>
                </a:solidFill>
                <a:effectLst/>
                <a:latin typeface="Arial" panose="020B0604020202020204" pitchFamily="34" charset="0"/>
              </a:rPr>
              <a:t>core</a:t>
            </a:r>
            <a:r>
              <a:rPr kumimoji="0" lang="fr-FR" altLang="fr-FR" b="0" i="0" u="none" strike="noStrike" cap="none" normalizeH="0" baseline="0" dirty="0">
                <a:ln>
                  <a:noFill/>
                </a:ln>
                <a:solidFill>
                  <a:srgbClr val="202122"/>
                </a:solidFill>
                <a:effectLst/>
                <a:latin typeface="Arial" panose="020B0604020202020204" pitchFamily="34" charset="0"/>
              </a:rPr>
              <a:t> can the neutron rate </a:t>
            </a:r>
            <a:r>
              <a:rPr kumimoji="0" lang="fr-FR" altLang="fr-FR" b="0" i="0" u="none" strike="noStrike" cap="none" normalizeH="0" baseline="0" dirty="0" err="1">
                <a:ln>
                  <a:noFill/>
                </a:ln>
                <a:solidFill>
                  <a:srgbClr val="202122"/>
                </a:solidFill>
                <a:effectLst/>
                <a:latin typeface="Arial" panose="020B0604020202020204" pitchFamily="34" charset="0"/>
              </a:rPr>
              <a:t>measurement</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be</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explain</a:t>
            </a:r>
            <a:r>
              <a:rPr kumimoji="0" lang="fr-FR" altLang="fr-FR" b="0" i="0" u="none" strike="noStrike" cap="none" normalizeH="0" baseline="0" dirty="0">
                <a:ln>
                  <a:noFill/>
                </a:ln>
                <a:solidFill>
                  <a:srgbClr val="202122"/>
                </a:solidFill>
                <a:effectLst/>
                <a:latin typeface="Arial" panose="020B0604020202020204" pitchFamily="34" charset="0"/>
              </a:rPr>
              <a:t>. No fast ion </a:t>
            </a:r>
            <a:r>
              <a:rPr kumimoji="0" lang="fr-FR" altLang="fr-FR" b="0" i="0" u="none" strike="noStrike" cap="none" normalizeH="0" baseline="0" dirty="0" err="1">
                <a:ln>
                  <a:noFill/>
                </a:ln>
                <a:solidFill>
                  <a:srgbClr val="202122"/>
                </a:solidFill>
                <a:effectLst/>
                <a:latin typeface="Arial" panose="020B0604020202020204" pitchFamily="34" charset="0"/>
              </a:rPr>
              <a:t>mixing</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unlike</a:t>
            </a:r>
            <a:r>
              <a:rPr kumimoji="0" lang="fr-FR" altLang="fr-FR" b="0" i="0" u="none" strike="noStrike" cap="none" normalizeH="0" baseline="0" dirty="0">
                <a:ln>
                  <a:noFill/>
                </a:ln>
                <a:solidFill>
                  <a:srgbClr val="202122"/>
                </a:solidFill>
                <a:effectLst/>
                <a:latin typeface="Arial" panose="020B0604020202020204" pitchFamily="34" charset="0"/>
              </a:rPr>
              <a:t> in </a:t>
            </a:r>
            <a:r>
              <a:rPr kumimoji="0" lang="fr-FR" altLang="fr-FR" b="0" i="0" u="none" strike="noStrike" cap="none" normalizeH="0" baseline="0" dirty="0" err="1">
                <a:ln>
                  <a:noFill/>
                </a:ln>
                <a:solidFill>
                  <a:srgbClr val="202122"/>
                </a:solidFill>
                <a:effectLst/>
                <a:latin typeface="Arial" panose="020B0604020202020204" pitchFamily="34" charset="0"/>
              </a:rPr>
              <a:t>Maslov's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experiments</a:t>
            </a:r>
            <a:r>
              <a:rPr kumimoji="0" lang="fr-FR" altLang="fr-FR" b="0" i="0" u="none" strike="noStrike" cap="none" normalizeH="0" baseline="0" dirty="0">
                <a:ln>
                  <a:noFill/>
                </a:ln>
                <a:solidFill>
                  <a:srgbClr val="202122"/>
                </a:solidFill>
                <a:effectLst/>
                <a:latin typeface="Arial" panose="020B0604020202020204" pitchFamily="34" charset="0"/>
              </a:rPr>
              <a:t>. Is </a:t>
            </a:r>
            <a:r>
              <a:rPr kumimoji="0" lang="fr-FR" altLang="fr-FR" b="0" i="0" u="none" strike="noStrike" cap="none" normalizeH="0" baseline="0" dirty="0" err="1">
                <a:ln>
                  <a:noFill/>
                </a:ln>
                <a:solidFill>
                  <a:srgbClr val="202122"/>
                </a:solidFill>
                <a:effectLst/>
                <a:latin typeface="Arial" panose="020B0604020202020204" pitchFamily="34" charset="0"/>
              </a:rPr>
              <a:t>it</a:t>
            </a:r>
            <a:r>
              <a:rPr kumimoji="0" lang="fr-FR" altLang="fr-FR" b="0" i="0" u="none" strike="noStrike" cap="none" normalizeH="0" baseline="0" dirty="0">
                <a:ln>
                  <a:noFill/>
                </a:ln>
                <a:solidFill>
                  <a:srgbClr val="202122"/>
                </a:solidFill>
                <a:effectLst/>
                <a:latin typeface="Arial" panose="020B0604020202020204" pitchFamily="34" charset="0"/>
              </a:rPr>
              <a:t> due to turbulent transport? or the NBI fast ion transport? </a:t>
            </a:r>
            <a:r>
              <a:rPr kumimoji="0" lang="fr-FR" altLang="fr-FR" b="0" i="0" u="none" strike="noStrike" cap="none" normalizeH="0" baseline="0" dirty="0" err="1">
                <a:ln>
                  <a:noFill/>
                </a:ln>
                <a:solidFill>
                  <a:srgbClr val="202122"/>
                </a:solidFill>
                <a:effectLst/>
                <a:latin typeface="Arial" panose="020B0604020202020204" pitchFamily="34" charset="0"/>
              </a:rPr>
              <a:t>could</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it</a:t>
            </a:r>
            <a:r>
              <a:rPr kumimoji="0" lang="fr-FR" altLang="fr-FR" b="0" i="0" u="none" strike="noStrike" cap="none" normalizeH="0" baseline="0" dirty="0">
                <a:ln>
                  <a:noFill/>
                </a:ln>
                <a:solidFill>
                  <a:srgbClr val="202122"/>
                </a:solidFill>
                <a:effectLst/>
                <a:latin typeface="Arial" panose="020B0604020202020204" pitchFamily="34" charset="0"/>
              </a:rPr>
              <a:t> impact VNS </a:t>
            </a:r>
            <a:r>
              <a:rPr kumimoji="0" lang="fr-FR" altLang="fr-FR" b="0" i="0" u="none" strike="noStrike" cap="none" normalizeH="0" baseline="0" dirty="0" err="1">
                <a:ln>
                  <a:noFill/>
                </a:ln>
                <a:solidFill>
                  <a:srgbClr val="202122"/>
                </a:solidFill>
                <a:effectLst/>
                <a:latin typeface="Arial" panose="020B0604020202020204" pitchFamily="34" charset="0"/>
              </a:rPr>
              <a:t>results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would</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need</a:t>
            </a:r>
            <a:r>
              <a:rPr kumimoji="0" lang="fr-FR" altLang="fr-FR" b="0" i="0" u="none" strike="noStrike" cap="none" normalizeH="0" baseline="0" dirty="0">
                <a:ln>
                  <a:noFill/>
                </a:ln>
                <a:solidFill>
                  <a:srgbClr val="202122"/>
                </a:solidFill>
                <a:effectLst/>
                <a:latin typeface="Arial" panose="020B0604020202020204" pitchFamily="34" charset="0"/>
              </a:rPr>
              <a:t> validation of </a:t>
            </a:r>
            <a:r>
              <a:rPr kumimoji="0" lang="fr-FR" altLang="fr-FR" b="0" i="0" u="none" strike="noStrike" cap="none" normalizeH="0" baseline="0" dirty="0" err="1">
                <a:ln>
                  <a:noFill/>
                </a:ln>
                <a:solidFill>
                  <a:srgbClr val="202122"/>
                </a:solidFill>
                <a:effectLst/>
                <a:latin typeface="Arial" panose="020B0604020202020204" pitchFamily="34" charset="0"/>
              </a:rPr>
              <a:t>models</a:t>
            </a:r>
            <a:r>
              <a:rPr kumimoji="0" lang="fr-FR" altLang="fr-FR" b="0" i="0" u="none" strike="noStrike" cap="none" normalizeH="0" baseline="0" dirty="0">
                <a:ln>
                  <a:noFill/>
                </a:ln>
                <a:solidFill>
                  <a:srgbClr val="202122"/>
                </a:solidFill>
                <a:effectLst/>
                <a:latin typeface="Arial" panose="020B0604020202020204" pitchFamily="34" charset="0"/>
              </a:rPr>
              <a:t> on </a:t>
            </a:r>
            <a:r>
              <a:rPr kumimoji="0" lang="fr-FR" altLang="fr-FR" b="0" i="0" u="none" strike="noStrike" cap="none" normalizeH="0" baseline="0" dirty="0" err="1">
                <a:ln>
                  <a:noFill/>
                </a:ln>
                <a:solidFill>
                  <a:srgbClr val="202122"/>
                </a:solidFill>
                <a:effectLst/>
                <a:latin typeface="Arial" panose="020B0604020202020204" pitchFamily="34" charset="0"/>
              </a:rPr>
              <a:t>these</a:t>
            </a:r>
            <a:r>
              <a:rPr kumimoji="0" lang="fr-FR" altLang="fr-FR" b="0" i="0" u="none" strike="noStrike" cap="none" normalizeH="0" baseline="0" dirty="0">
                <a:ln>
                  <a:noFill/>
                </a:ln>
                <a:solidFill>
                  <a:srgbClr val="202122"/>
                </a:solidFill>
                <a:effectLst/>
                <a:latin typeface="Arial" panose="020B0604020202020204" pitchFamily="34" charset="0"/>
              </a:rPr>
              <a:t> JET cases. For the moment no </a:t>
            </a:r>
            <a:r>
              <a:rPr kumimoji="0" lang="fr-FR" altLang="fr-FR" b="0" i="0" u="none" strike="noStrike" cap="none" normalizeH="0" baseline="0" dirty="0" err="1">
                <a:ln>
                  <a:noFill/>
                </a:ln>
                <a:solidFill>
                  <a:srgbClr val="202122"/>
                </a:solidFill>
                <a:effectLst/>
                <a:latin typeface="Arial" panose="020B0604020202020204" pitchFamily="34" charset="0"/>
              </a:rPr>
              <a:t>resources</a:t>
            </a:r>
            <a:r>
              <a:rPr kumimoji="0" lang="fr-FR" altLang="fr-FR" b="0" i="0" u="none" strike="noStrike" cap="none" normalizeH="0" baseline="0" dirty="0">
                <a:ln>
                  <a:noFill/>
                </a:ln>
                <a:solidFill>
                  <a:srgbClr val="202122"/>
                </a:solidFill>
                <a:effectLst/>
                <a:latin typeface="Arial" panose="020B0604020202020204" pitchFamily="34" charset="0"/>
              </a:rPr>
              <a:t> to </a:t>
            </a:r>
            <a:r>
              <a:rPr kumimoji="0" lang="fr-FR" altLang="fr-FR" b="0" i="0" u="none" strike="noStrike" cap="none" normalizeH="0" baseline="0" dirty="0" err="1">
                <a:ln>
                  <a:noFill/>
                </a:ln>
                <a:solidFill>
                  <a:srgbClr val="202122"/>
                </a:solidFill>
                <a:effectLst/>
                <a:latin typeface="Arial" panose="020B0604020202020204" pitchFamily="34" charset="0"/>
              </a:rPr>
              <a:t>address</a:t>
            </a:r>
            <a:r>
              <a:rPr kumimoji="0" lang="fr-FR" altLang="fr-FR" b="0" i="0" u="none" strike="noStrike" cap="none" normalizeH="0" baseline="0" dirty="0">
                <a:ln>
                  <a:noFill/>
                </a:ln>
                <a:solidFill>
                  <a:srgbClr val="202122"/>
                </a:solidFill>
                <a:effectLst/>
                <a:latin typeface="Arial" panose="020B0604020202020204" pitchFamily="34" charset="0"/>
              </a:rPr>
              <a:t> </a:t>
            </a:r>
            <a:r>
              <a:rPr kumimoji="0" lang="fr-FR" altLang="fr-FR" b="0" i="0" u="none" strike="noStrike" cap="none" normalizeH="0" baseline="0" dirty="0" err="1">
                <a:ln>
                  <a:noFill/>
                </a:ln>
                <a:solidFill>
                  <a:srgbClr val="202122"/>
                </a:solidFill>
                <a:effectLst/>
                <a:latin typeface="Arial" panose="020B0604020202020204" pitchFamily="34" charset="0"/>
              </a:rPr>
              <a:t>this</a:t>
            </a:r>
            <a:r>
              <a:rPr kumimoji="0" lang="fr-FR" altLang="fr-FR" b="0" i="0" u="none" strike="noStrike" cap="none" normalizeH="0" baseline="0" dirty="0">
                <a:ln>
                  <a:noFill/>
                </a:ln>
                <a:solidFill>
                  <a:srgbClr val="202122"/>
                </a:solidFill>
                <a:effectLst/>
                <a:latin typeface="Arial" panose="020B0604020202020204" pitchFamily="34" charset="0"/>
              </a:rPr>
              <a:t> point.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E756B23D-57AD-4CCD-A550-BE27A964E759}"/>
              </a:ext>
            </a:extLst>
          </p:cNvPr>
          <p:cNvSpPr txBox="1"/>
          <p:nvPr/>
        </p:nvSpPr>
        <p:spPr>
          <a:xfrm>
            <a:off x="5551714" y="5682342"/>
            <a:ext cx="6088911" cy="369332"/>
          </a:xfrm>
          <a:prstGeom prst="rect">
            <a:avLst/>
          </a:prstGeom>
          <a:noFill/>
        </p:spPr>
        <p:txBody>
          <a:bodyPr wrap="none" rtlCol="0">
            <a:spAutoFit/>
          </a:bodyPr>
          <a:lstStyle/>
          <a:p>
            <a:r>
              <a:rPr lang="en-US" b="1" dirty="0">
                <a:solidFill>
                  <a:srgbClr val="FF00FF"/>
                </a:solidFill>
              </a:rPr>
              <a:t>Need to be modelled/validated to extrapolate to VNS fuel mix</a:t>
            </a:r>
          </a:p>
        </p:txBody>
      </p:sp>
    </p:spTree>
    <p:extLst>
      <p:ext uri="{BB962C8B-B14F-4D97-AF65-F5344CB8AC3E}">
        <p14:creationId xmlns:p14="http://schemas.microsoft.com/office/powerpoint/2010/main" val="83896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CA1465-6D1F-48A6-BDDC-A8058B69856A}"/>
              </a:ext>
            </a:extLst>
          </p:cNvPr>
          <p:cNvSpPr>
            <a:spLocks noGrp="1"/>
          </p:cNvSpPr>
          <p:nvPr>
            <p:ph type="title"/>
          </p:nvPr>
        </p:nvSpPr>
        <p:spPr/>
        <p:txBody>
          <a:bodyPr/>
          <a:lstStyle/>
          <a:p>
            <a:r>
              <a:rPr lang="en-US" dirty="0"/>
              <a:t>Trade off between pulse length and </a:t>
            </a:r>
            <a:r>
              <a:rPr lang="en-US" dirty="0" err="1"/>
              <a:t>Pfus</a:t>
            </a:r>
            <a:endParaRPr lang="en-US" dirty="0"/>
          </a:p>
        </p:txBody>
      </p:sp>
      <p:sp>
        <p:nvSpPr>
          <p:cNvPr id="3" name="Espace réservé du pied de page 2">
            <a:extLst>
              <a:ext uri="{FF2B5EF4-FFF2-40B4-BE49-F238E27FC236}">
                <a16:creationId xmlns:a16="http://schemas.microsoft.com/office/drawing/2014/main" id="{9EF828E7-804C-483D-B16D-43C9915A3F44}"/>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76F40CA5-6FE6-4264-A57C-371178044469}"/>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
        <p:nvSpPr>
          <p:cNvPr id="8" name="ZoneTexte 7">
            <a:extLst>
              <a:ext uri="{FF2B5EF4-FFF2-40B4-BE49-F238E27FC236}">
                <a16:creationId xmlns:a16="http://schemas.microsoft.com/office/drawing/2014/main" id="{69BDAC18-6806-4878-A44A-D0EA9703E6AA}"/>
              </a:ext>
            </a:extLst>
          </p:cNvPr>
          <p:cNvSpPr txBox="1"/>
          <p:nvPr/>
        </p:nvSpPr>
        <p:spPr>
          <a:xfrm>
            <a:off x="653143" y="870857"/>
            <a:ext cx="8846653" cy="1754326"/>
          </a:xfrm>
          <a:prstGeom prst="rect">
            <a:avLst/>
          </a:prstGeom>
          <a:noFill/>
        </p:spPr>
        <p:txBody>
          <a:bodyPr wrap="none" rtlCol="0">
            <a:spAutoFit/>
          </a:bodyPr>
          <a:lstStyle/>
          <a:p>
            <a:r>
              <a:rPr lang="en-US" dirty="0"/>
              <a:t>With present VNS design, to maximize </a:t>
            </a:r>
            <a:r>
              <a:rPr lang="en-US" dirty="0" err="1"/>
              <a:t>Pfus</a:t>
            </a:r>
            <a:r>
              <a:rPr lang="en-US" dirty="0"/>
              <a:t> :</a:t>
            </a:r>
          </a:p>
          <a:p>
            <a:r>
              <a:rPr lang="en-US" dirty="0"/>
              <a:t>Needed to push NBI to max energy 150 keV, to account for ECCD on axis (0.5 MA for 10 MW)</a:t>
            </a:r>
          </a:p>
          <a:p>
            <a:endParaRPr lang="en-US" dirty="0"/>
          </a:p>
          <a:p>
            <a:r>
              <a:rPr lang="en-US" dirty="0"/>
              <a:t>Then to maximize Pus, need to tilt NBI injection at the price of reducing </a:t>
            </a:r>
            <a:r>
              <a:rPr lang="en-US" dirty="0" err="1"/>
              <a:t>Vloop</a:t>
            </a:r>
            <a:r>
              <a:rPr lang="en-US" dirty="0"/>
              <a:t>.</a:t>
            </a:r>
          </a:p>
          <a:p>
            <a:endParaRPr lang="en-US" dirty="0"/>
          </a:p>
          <a:p>
            <a:r>
              <a:rPr lang="en-US" dirty="0"/>
              <a:t>VNS has only ~2Wb available at flat top, hence for &gt; 20 min </a:t>
            </a:r>
            <a:r>
              <a:rPr lang="en-US" b="1" dirty="0">
                <a:solidFill>
                  <a:srgbClr val="FF0000"/>
                </a:solidFill>
              </a:rPr>
              <a:t>NEED </a:t>
            </a:r>
            <a:r>
              <a:rPr lang="en-US" b="1" dirty="0" err="1">
                <a:solidFill>
                  <a:srgbClr val="FF0000"/>
                </a:solidFill>
              </a:rPr>
              <a:t>Vloop</a:t>
            </a:r>
            <a:r>
              <a:rPr lang="en-US" b="1" dirty="0">
                <a:solidFill>
                  <a:srgbClr val="FF0000"/>
                </a:solidFill>
              </a:rPr>
              <a:t> &lt; 1.6 mV </a:t>
            </a:r>
          </a:p>
        </p:txBody>
      </p:sp>
      <p:sp>
        <p:nvSpPr>
          <p:cNvPr id="11" name="ZoneTexte 10">
            <a:extLst>
              <a:ext uri="{FF2B5EF4-FFF2-40B4-BE49-F238E27FC236}">
                <a16:creationId xmlns:a16="http://schemas.microsoft.com/office/drawing/2014/main" id="{B1940B08-2365-4058-B108-F1DB3545D978}"/>
              </a:ext>
            </a:extLst>
          </p:cNvPr>
          <p:cNvSpPr txBox="1"/>
          <p:nvPr/>
        </p:nvSpPr>
        <p:spPr>
          <a:xfrm>
            <a:off x="1872343" y="5693229"/>
            <a:ext cx="7988982" cy="369332"/>
          </a:xfrm>
          <a:prstGeom prst="rect">
            <a:avLst/>
          </a:prstGeom>
          <a:noFill/>
        </p:spPr>
        <p:txBody>
          <a:bodyPr wrap="none" rtlCol="0">
            <a:spAutoFit/>
          </a:bodyPr>
          <a:lstStyle/>
          <a:p>
            <a:r>
              <a:rPr lang="en-US" dirty="0">
                <a:solidFill>
                  <a:srgbClr val="FF0000"/>
                </a:solidFill>
              </a:rPr>
              <a:t>Expected optimum, here w/o W,  </a:t>
            </a:r>
            <a:r>
              <a:rPr lang="en-US" dirty="0" err="1">
                <a:solidFill>
                  <a:srgbClr val="FF0000"/>
                </a:solidFill>
              </a:rPr>
              <a:t>Pfus</a:t>
            </a:r>
            <a:r>
              <a:rPr lang="en-US" dirty="0">
                <a:solidFill>
                  <a:srgbClr val="FF0000"/>
                </a:solidFill>
              </a:rPr>
              <a:t> ~25 MW, hence peak NWL of 0.34 MW/m2</a:t>
            </a:r>
          </a:p>
        </p:txBody>
      </p:sp>
      <p:sp>
        <p:nvSpPr>
          <p:cNvPr id="13" name="ZoneTexte 12">
            <a:extLst>
              <a:ext uri="{FF2B5EF4-FFF2-40B4-BE49-F238E27FC236}">
                <a16:creationId xmlns:a16="http://schemas.microsoft.com/office/drawing/2014/main" id="{494060C8-674D-4FE1-9C76-2DD58B0C7227}"/>
              </a:ext>
            </a:extLst>
          </p:cNvPr>
          <p:cNvSpPr txBox="1"/>
          <p:nvPr/>
        </p:nvSpPr>
        <p:spPr>
          <a:xfrm>
            <a:off x="9911443" y="92920"/>
            <a:ext cx="6106886" cy="369332"/>
          </a:xfrm>
          <a:prstGeom prst="rect">
            <a:avLst/>
          </a:prstGeom>
          <a:noFill/>
        </p:spPr>
        <p:txBody>
          <a:bodyPr wrap="square">
            <a:spAutoFit/>
          </a:bodyPr>
          <a:lstStyle/>
          <a:p>
            <a:r>
              <a:rPr lang="en-US" b="1" dirty="0"/>
              <a:t>Elisabetta Bray</a:t>
            </a:r>
          </a:p>
        </p:txBody>
      </p:sp>
      <p:graphicFrame>
        <p:nvGraphicFramePr>
          <p:cNvPr id="5" name="Tableau 4">
            <a:extLst>
              <a:ext uri="{FF2B5EF4-FFF2-40B4-BE49-F238E27FC236}">
                <a16:creationId xmlns:a16="http://schemas.microsoft.com/office/drawing/2014/main" id="{CD7F7626-5F8D-4696-8921-BEBC4C1398B0}"/>
              </a:ext>
            </a:extLst>
          </p:cNvPr>
          <p:cNvGraphicFramePr>
            <a:graphicFrameLocks noGrp="1"/>
          </p:cNvGraphicFramePr>
          <p:nvPr>
            <p:extLst>
              <p:ext uri="{D42A27DB-BD31-4B8C-83A1-F6EECF244321}">
                <p14:modId xmlns:p14="http://schemas.microsoft.com/office/powerpoint/2010/main" val="4127303397"/>
              </p:ext>
            </p:extLst>
          </p:nvPr>
        </p:nvGraphicFramePr>
        <p:xfrm>
          <a:off x="609600" y="2329543"/>
          <a:ext cx="10587016" cy="2228093"/>
        </p:xfrm>
        <a:graphic>
          <a:graphicData uri="http://schemas.openxmlformats.org/drawingml/2006/table">
            <a:tbl>
              <a:tblPr firstRow="1" bandRow="1">
                <a:tableStyleId>{5C22544A-7EE6-4342-B048-85BDC9FD1C3A}</a:tableStyleId>
              </a:tblPr>
              <a:tblGrid>
                <a:gridCol w="1417364">
                  <a:extLst>
                    <a:ext uri="{9D8B030D-6E8A-4147-A177-3AD203B41FA5}">
                      <a16:colId xmlns:a16="http://schemas.microsoft.com/office/drawing/2014/main" val="1588641153"/>
                    </a:ext>
                  </a:extLst>
                </a:gridCol>
                <a:gridCol w="1276908">
                  <a:extLst>
                    <a:ext uri="{9D8B030D-6E8A-4147-A177-3AD203B41FA5}">
                      <a16:colId xmlns:a16="http://schemas.microsoft.com/office/drawing/2014/main" val="3247866872"/>
                    </a:ext>
                  </a:extLst>
                </a:gridCol>
                <a:gridCol w="1077757">
                  <a:extLst>
                    <a:ext uri="{9D8B030D-6E8A-4147-A177-3AD203B41FA5}">
                      <a16:colId xmlns:a16="http://schemas.microsoft.com/office/drawing/2014/main" val="2317377961"/>
                    </a:ext>
                  </a:extLst>
                </a:gridCol>
                <a:gridCol w="1148047">
                  <a:extLst>
                    <a:ext uri="{9D8B030D-6E8A-4147-A177-3AD203B41FA5}">
                      <a16:colId xmlns:a16="http://schemas.microsoft.com/office/drawing/2014/main" val="3032952994"/>
                    </a:ext>
                  </a:extLst>
                </a:gridCol>
                <a:gridCol w="1019183">
                  <a:extLst>
                    <a:ext uri="{9D8B030D-6E8A-4147-A177-3AD203B41FA5}">
                      <a16:colId xmlns:a16="http://schemas.microsoft.com/office/drawing/2014/main" val="2328885655"/>
                    </a:ext>
                  </a:extLst>
                </a:gridCol>
                <a:gridCol w="960609">
                  <a:extLst>
                    <a:ext uri="{9D8B030D-6E8A-4147-A177-3AD203B41FA5}">
                      <a16:colId xmlns:a16="http://schemas.microsoft.com/office/drawing/2014/main" val="519737831"/>
                    </a:ext>
                  </a:extLst>
                </a:gridCol>
                <a:gridCol w="984865">
                  <a:extLst>
                    <a:ext uri="{9D8B030D-6E8A-4147-A177-3AD203B41FA5}">
                      <a16:colId xmlns:a16="http://schemas.microsoft.com/office/drawing/2014/main" val="4225578767"/>
                    </a:ext>
                  </a:extLst>
                </a:gridCol>
                <a:gridCol w="1533038">
                  <a:extLst>
                    <a:ext uri="{9D8B030D-6E8A-4147-A177-3AD203B41FA5}">
                      <a16:colId xmlns:a16="http://schemas.microsoft.com/office/drawing/2014/main" val="3887227098"/>
                    </a:ext>
                  </a:extLst>
                </a:gridCol>
                <a:gridCol w="1169245">
                  <a:extLst>
                    <a:ext uri="{9D8B030D-6E8A-4147-A177-3AD203B41FA5}">
                      <a16:colId xmlns:a16="http://schemas.microsoft.com/office/drawing/2014/main" val="750467471"/>
                    </a:ext>
                  </a:extLst>
                </a:gridCol>
              </a:tblGrid>
              <a:tr h="672069">
                <a:tc>
                  <a:txBody>
                    <a:bodyPr/>
                    <a:lstStyle/>
                    <a:p>
                      <a:endParaRPr lang="it-IT" dirty="0"/>
                    </a:p>
                  </a:txBody>
                  <a:tcPr/>
                </a:tc>
                <a:tc>
                  <a:txBody>
                    <a:bodyPr/>
                    <a:lstStyle/>
                    <a:p>
                      <a:r>
                        <a:rPr lang="it-IT" sz="1800" dirty="0"/>
                        <a:t>Injection angle</a:t>
                      </a:r>
                    </a:p>
                  </a:txBody>
                  <a:tcPr/>
                </a:tc>
                <a:tc>
                  <a:txBody>
                    <a:bodyPr/>
                    <a:lstStyle/>
                    <a:p>
                      <a:r>
                        <a:rPr lang="it-IT" sz="1800" dirty="0"/>
                        <a:t>NBI power</a:t>
                      </a:r>
                    </a:p>
                  </a:txBody>
                  <a:tcPr/>
                </a:tc>
                <a:tc>
                  <a:txBody>
                    <a:bodyPr/>
                    <a:lstStyle/>
                    <a:p>
                      <a:r>
                        <a:rPr lang="it-IT" sz="1800" dirty="0"/>
                        <a:t>NBI </a:t>
                      </a:r>
                      <a:r>
                        <a:rPr lang="it-IT" sz="1800" dirty="0" err="1"/>
                        <a:t>beam</a:t>
                      </a:r>
                      <a:r>
                        <a:rPr lang="it-IT" sz="1800" dirty="0"/>
                        <a:t> energy</a:t>
                      </a:r>
                    </a:p>
                  </a:txBody>
                  <a:tcPr/>
                </a:tc>
                <a:tc>
                  <a:txBody>
                    <a:bodyPr/>
                    <a:lstStyle/>
                    <a:p>
                      <a:r>
                        <a:rPr lang="it-IT" sz="1800" dirty="0"/>
                        <a:t>ECRH power</a:t>
                      </a:r>
                    </a:p>
                  </a:txBody>
                  <a:tcPr/>
                </a:tc>
                <a:tc>
                  <a:txBody>
                    <a:bodyPr/>
                    <a:lstStyle/>
                    <a:p>
                      <a:r>
                        <a:rPr lang="it-IT" sz="1800" dirty="0" err="1"/>
                        <a:t>Pfus</a:t>
                      </a:r>
                      <a:r>
                        <a:rPr lang="it-IT" sz="1800" dirty="0"/>
                        <a:t> [MW]</a:t>
                      </a:r>
                    </a:p>
                  </a:txBody>
                  <a:tcPr/>
                </a:tc>
                <a:tc>
                  <a:txBody>
                    <a:bodyPr/>
                    <a:lstStyle/>
                    <a:p>
                      <a:r>
                        <a:rPr lang="it-IT" sz="1800" dirty="0" err="1"/>
                        <a:t>Vloop</a:t>
                      </a:r>
                      <a:endParaRPr lang="it-IT" sz="1800" dirty="0"/>
                    </a:p>
                  </a:txBody>
                  <a:tcPr/>
                </a:tc>
                <a:tc>
                  <a:txBody>
                    <a:bodyPr/>
                    <a:lstStyle/>
                    <a:p>
                      <a:r>
                        <a:rPr lang="it-IT" sz="1800" dirty="0"/>
                        <a:t>Rot </a:t>
                      </a:r>
                      <a:r>
                        <a:rPr lang="it-IT" sz="1800" dirty="0" err="1"/>
                        <a:t>losses</a:t>
                      </a:r>
                      <a:endParaRPr lang="it-IT" sz="1800" dirty="0"/>
                    </a:p>
                    <a:p>
                      <a:r>
                        <a:rPr lang="it-IT" sz="1800" dirty="0"/>
                        <a:t>[MW]</a:t>
                      </a:r>
                    </a:p>
                  </a:txBody>
                  <a:tcPr/>
                </a:tc>
                <a:tc>
                  <a:txBody>
                    <a:bodyPr/>
                    <a:lstStyle/>
                    <a:p>
                      <a:r>
                        <a:rPr lang="it-IT" sz="1800" dirty="0"/>
                        <a:t>Vtor,0</a:t>
                      </a:r>
                    </a:p>
                    <a:p>
                      <a:r>
                        <a:rPr lang="it-IT" sz="1800" dirty="0"/>
                        <a:t>[km/s]</a:t>
                      </a:r>
                    </a:p>
                  </a:txBody>
                  <a:tcPr/>
                </a:tc>
                <a:extLst>
                  <a:ext uri="{0D108BD9-81ED-4DB2-BD59-A6C34878D82A}">
                    <a16:rowId xmlns:a16="http://schemas.microsoft.com/office/drawing/2014/main" val="4041124419"/>
                  </a:ext>
                </a:extLst>
              </a:tr>
              <a:tr h="389006">
                <a:tc>
                  <a:txBody>
                    <a:bodyPr/>
                    <a:lstStyle/>
                    <a:p>
                      <a:r>
                        <a:rPr lang="it-IT" sz="1800" i="1" dirty="0"/>
                        <a:t>Design</a:t>
                      </a:r>
                    </a:p>
                  </a:txBody>
                  <a:tcPr/>
                </a:tc>
                <a:tc>
                  <a:txBody>
                    <a:bodyPr/>
                    <a:lstStyle/>
                    <a:p>
                      <a:r>
                        <a:rPr lang="it-IT" sz="1800" dirty="0"/>
                        <a:t>180 </a:t>
                      </a:r>
                    </a:p>
                  </a:txBody>
                  <a:tcPr/>
                </a:tc>
                <a:tc>
                  <a:txBody>
                    <a:bodyPr/>
                    <a:lstStyle/>
                    <a:p>
                      <a:r>
                        <a:rPr lang="it-IT" sz="1800" dirty="0"/>
                        <a:t>42.5 </a:t>
                      </a:r>
                    </a:p>
                  </a:txBody>
                  <a:tcPr/>
                </a:tc>
                <a:tc>
                  <a:txBody>
                    <a:bodyPr/>
                    <a:lstStyle/>
                    <a:p>
                      <a:r>
                        <a:rPr lang="it-IT" sz="1800" dirty="0"/>
                        <a:t>120</a:t>
                      </a:r>
                    </a:p>
                  </a:txBody>
                  <a:tcPr/>
                </a:tc>
                <a:tc>
                  <a:txBody>
                    <a:bodyPr/>
                    <a:lstStyle/>
                    <a:p>
                      <a:r>
                        <a:rPr lang="it-IT" sz="1800" dirty="0"/>
                        <a:t>8</a:t>
                      </a:r>
                    </a:p>
                  </a:txBody>
                  <a:tcPr/>
                </a:tc>
                <a:tc>
                  <a:txBody>
                    <a:bodyPr/>
                    <a:lstStyle/>
                    <a:p>
                      <a:r>
                        <a:rPr lang="it-IT" sz="1800" b="1" dirty="0"/>
                        <a:t>16,80</a:t>
                      </a:r>
                    </a:p>
                  </a:txBody>
                  <a:tcPr/>
                </a:tc>
                <a:tc>
                  <a:txBody>
                    <a:bodyPr/>
                    <a:lstStyle/>
                    <a:p>
                      <a:r>
                        <a:rPr lang="it-IT" sz="1800" b="1" dirty="0"/>
                        <a:t>14 </a:t>
                      </a:r>
                      <a:r>
                        <a:rPr lang="it-IT" sz="1800" b="1" dirty="0" err="1"/>
                        <a:t>mV</a:t>
                      </a:r>
                      <a:endParaRPr lang="it-IT" sz="1800" b="1" dirty="0"/>
                    </a:p>
                  </a:txBody>
                  <a:tcPr/>
                </a:tc>
                <a:tc>
                  <a:txBody>
                    <a:bodyPr/>
                    <a:lstStyle/>
                    <a:p>
                      <a:r>
                        <a:rPr lang="it-IT" sz="1800" b="1" dirty="0"/>
                        <a:t>8.73 </a:t>
                      </a:r>
                    </a:p>
                  </a:txBody>
                  <a:tcPr/>
                </a:tc>
                <a:tc>
                  <a:txBody>
                    <a:bodyPr/>
                    <a:lstStyle/>
                    <a:p>
                      <a:r>
                        <a:rPr lang="it-IT" sz="1800" b="1" dirty="0"/>
                        <a:t>740</a:t>
                      </a:r>
                    </a:p>
                  </a:txBody>
                  <a:tcPr/>
                </a:tc>
                <a:extLst>
                  <a:ext uri="{0D108BD9-81ED-4DB2-BD59-A6C34878D82A}">
                    <a16:rowId xmlns:a16="http://schemas.microsoft.com/office/drawing/2014/main" val="647729451"/>
                  </a:ext>
                </a:extLst>
              </a:tr>
              <a:tr h="389006">
                <a:tc>
                  <a:txBody>
                    <a:bodyPr/>
                    <a:lstStyle/>
                    <a:p>
                      <a:r>
                        <a:rPr lang="it-IT" sz="1800" i="1" dirty="0"/>
                        <a:t>150 </a:t>
                      </a:r>
                      <a:r>
                        <a:rPr lang="it-IT" sz="1800" i="1" dirty="0" err="1"/>
                        <a:t>keV</a:t>
                      </a:r>
                      <a:endParaRPr lang="it-IT" sz="1800" i="1" dirty="0"/>
                    </a:p>
                  </a:txBody>
                  <a:tcPr>
                    <a:solidFill>
                      <a:srgbClr val="AAE571"/>
                    </a:solidFill>
                  </a:tcPr>
                </a:tc>
                <a:tc>
                  <a:txBody>
                    <a:bodyPr/>
                    <a:lstStyle/>
                    <a:p>
                      <a:r>
                        <a:rPr lang="it-IT" sz="1800" dirty="0"/>
                        <a:t>180 </a:t>
                      </a:r>
                    </a:p>
                  </a:txBody>
                  <a:tcPr>
                    <a:solidFill>
                      <a:srgbClr val="AAE571"/>
                    </a:solidFill>
                  </a:tcPr>
                </a:tc>
                <a:tc>
                  <a:txBody>
                    <a:bodyPr/>
                    <a:lstStyle/>
                    <a:p>
                      <a:r>
                        <a:rPr lang="it-IT" sz="1800" dirty="0"/>
                        <a:t>42.5</a:t>
                      </a:r>
                    </a:p>
                  </a:txBody>
                  <a:tcPr>
                    <a:solidFill>
                      <a:srgbClr val="AAE571"/>
                    </a:solidFill>
                  </a:tcPr>
                </a:tc>
                <a:tc>
                  <a:txBody>
                    <a:bodyPr/>
                    <a:lstStyle/>
                    <a:p>
                      <a:r>
                        <a:rPr lang="it-IT" sz="1800" b="1" dirty="0"/>
                        <a:t>150</a:t>
                      </a:r>
                    </a:p>
                  </a:txBody>
                  <a:tcPr>
                    <a:solidFill>
                      <a:srgbClr val="AAE571"/>
                    </a:solidFill>
                  </a:tcPr>
                </a:tc>
                <a:tc>
                  <a:txBody>
                    <a:bodyPr/>
                    <a:lstStyle/>
                    <a:p>
                      <a:r>
                        <a:rPr lang="it-IT" sz="1800" b="1" dirty="0"/>
                        <a:t>10</a:t>
                      </a:r>
                    </a:p>
                  </a:txBody>
                  <a:tcPr>
                    <a:solidFill>
                      <a:srgbClr val="AAE571"/>
                    </a:solidFill>
                  </a:tcPr>
                </a:tc>
                <a:tc>
                  <a:txBody>
                    <a:bodyPr/>
                    <a:lstStyle/>
                    <a:p>
                      <a:r>
                        <a:rPr lang="it-IT" sz="1800" b="1" dirty="0"/>
                        <a:t>21.54</a:t>
                      </a:r>
                    </a:p>
                  </a:txBody>
                  <a:tcPr>
                    <a:solidFill>
                      <a:srgbClr val="AAE571"/>
                    </a:solidFill>
                  </a:tcPr>
                </a:tc>
                <a:tc>
                  <a:txBody>
                    <a:bodyPr/>
                    <a:lstStyle/>
                    <a:p>
                      <a:r>
                        <a:rPr lang="it-IT" sz="1800" b="1" dirty="0"/>
                        <a:t>-10 </a:t>
                      </a:r>
                      <a:r>
                        <a:rPr lang="it-IT" sz="1800" b="1" dirty="0" err="1"/>
                        <a:t>mV</a:t>
                      </a:r>
                      <a:endParaRPr lang="it-IT" sz="1800" b="1" dirty="0"/>
                    </a:p>
                  </a:txBody>
                  <a:tcPr>
                    <a:solidFill>
                      <a:srgbClr val="AAE571"/>
                    </a:solidFill>
                  </a:tcPr>
                </a:tc>
                <a:tc>
                  <a:txBody>
                    <a:bodyPr/>
                    <a:lstStyle/>
                    <a:p>
                      <a:r>
                        <a:rPr lang="it-IT" sz="1800" b="1" dirty="0"/>
                        <a:t>8.10 </a:t>
                      </a:r>
                    </a:p>
                  </a:txBody>
                  <a:tcPr>
                    <a:solidFill>
                      <a:srgbClr val="AAE571"/>
                    </a:solidFill>
                  </a:tcPr>
                </a:tc>
                <a:tc>
                  <a:txBody>
                    <a:bodyPr/>
                    <a:lstStyle/>
                    <a:p>
                      <a:r>
                        <a:rPr lang="it-IT" sz="1800" b="1" dirty="0"/>
                        <a:t>665</a:t>
                      </a:r>
                    </a:p>
                  </a:txBody>
                  <a:tcPr>
                    <a:solidFill>
                      <a:srgbClr val="AAE571"/>
                    </a:solidFill>
                  </a:tcPr>
                </a:tc>
                <a:extLst>
                  <a:ext uri="{0D108BD9-81ED-4DB2-BD59-A6C34878D82A}">
                    <a16:rowId xmlns:a16="http://schemas.microsoft.com/office/drawing/2014/main" val="676322853"/>
                  </a:ext>
                </a:extLst>
              </a:tr>
              <a:tr h="389006">
                <a:tc>
                  <a:txBody>
                    <a:bodyPr/>
                    <a:lstStyle/>
                    <a:p>
                      <a:r>
                        <a:rPr lang="it-IT" sz="1800" i="1" dirty="0"/>
                        <a:t>1 degree</a:t>
                      </a:r>
                    </a:p>
                  </a:txBody>
                  <a:tcPr>
                    <a:solidFill>
                      <a:srgbClr val="FF7474"/>
                    </a:solidFill>
                  </a:tcPr>
                </a:tc>
                <a:tc>
                  <a:txBody>
                    <a:bodyPr/>
                    <a:lstStyle/>
                    <a:p>
                      <a:r>
                        <a:rPr lang="it-IT" sz="1800" b="1" dirty="0"/>
                        <a:t>179</a:t>
                      </a:r>
                    </a:p>
                  </a:txBody>
                  <a:tcPr/>
                </a:tc>
                <a:tc>
                  <a:txBody>
                    <a:bodyPr/>
                    <a:lstStyle/>
                    <a:p>
                      <a:r>
                        <a:rPr lang="it-IT" sz="1800" dirty="0"/>
                        <a:t>42.5</a:t>
                      </a:r>
                    </a:p>
                  </a:txBody>
                  <a:tcPr/>
                </a:tc>
                <a:tc>
                  <a:txBody>
                    <a:bodyPr/>
                    <a:lstStyle/>
                    <a:p>
                      <a:r>
                        <a:rPr lang="it-IT" sz="1800" b="0" dirty="0"/>
                        <a:t>150</a:t>
                      </a:r>
                    </a:p>
                  </a:txBody>
                  <a:tcPr/>
                </a:tc>
                <a:tc>
                  <a:txBody>
                    <a:bodyPr/>
                    <a:lstStyle/>
                    <a:p>
                      <a:r>
                        <a:rPr lang="it-IT" sz="1800" b="0" dirty="0"/>
                        <a:t>10</a:t>
                      </a:r>
                    </a:p>
                  </a:txBody>
                  <a:tcPr/>
                </a:tc>
                <a:tc>
                  <a:txBody>
                    <a:bodyPr/>
                    <a:lstStyle/>
                    <a:p>
                      <a:r>
                        <a:rPr lang="it-IT" sz="1800" b="1" dirty="0"/>
                        <a:t>28.62</a:t>
                      </a:r>
                    </a:p>
                  </a:txBody>
                  <a:tcPr>
                    <a:solidFill>
                      <a:srgbClr val="FF7474"/>
                    </a:solidFill>
                  </a:tcPr>
                </a:tc>
                <a:tc>
                  <a:txBody>
                    <a:bodyPr/>
                    <a:lstStyle/>
                    <a:p>
                      <a:r>
                        <a:rPr lang="it-IT" sz="1800" b="1" dirty="0"/>
                        <a:t>10 </a:t>
                      </a:r>
                      <a:r>
                        <a:rPr lang="it-IT" sz="1800" b="1" dirty="0" err="1"/>
                        <a:t>mV</a:t>
                      </a:r>
                      <a:endParaRPr lang="it-IT" sz="1800" b="1" dirty="0"/>
                    </a:p>
                  </a:txBody>
                  <a:tcPr>
                    <a:solidFill>
                      <a:srgbClr val="FF7474"/>
                    </a:solidFill>
                  </a:tcPr>
                </a:tc>
                <a:tc>
                  <a:txBody>
                    <a:bodyPr/>
                    <a:lstStyle/>
                    <a:p>
                      <a:r>
                        <a:rPr lang="it-IT" sz="1800" b="1" dirty="0"/>
                        <a:t>7.07 </a:t>
                      </a:r>
                    </a:p>
                  </a:txBody>
                  <a:tcPr/>
                </a:tc>
                <a:tc>
                  <a:txBody>
                    <a:bodyPr/>
                    <a:lstStyle/>
                    <a:p>
                      <a:r>
                        <a:rPr lang="it-IT" sz="1800" b="1" dirty="0"/>
                        <a:t>620</a:t>
                      </a:r>
                    </a:p>
                  </a:txBody>
                  <a:tcPr>
                    <a:solidFill>
                      <a:srgbClr val="FF7474"/>
                    </a:solidFill>
                  </a:tcPr>
                </a:tc>
                <a:extLst>
                  <a:ext uri="{0D108BD9-81ED-4DB2-BD59-A6C34878D82A}">
                    <a16:rowId xmlns:a16="http://schemas.microsoft.com/office/drawing/2014/main" val="2105489626"/>
                  </a:ext>
                </a:extLst>
              </a:tr>
              <a:tr h="389006">
                <a:tc>
                  <a:txBody>
                    <a:bodyPr/>
                    <a:lstStyle/>
                    <a:p>
                      <a:r>
                        <a:rPr lang="it-IT" sz="1800" i="1" dirty="0"/>
                        <a:t>2 degree</a:t>
                      </a:r>
                    </a:p>
                  </a:txBody>
                  <a:tcPr>
                    <a:solidFill>
                      <a:srgbClr val="FF7474"/>
                    </a:solidFill>
                  </a:tcPr>
                </a:tc>
                <a:tc>
                  <a:txBody>
                    <a:bodyPr/>
                    <a:lstStyle/>
                    <a:p>
                      <a:r>
                        <a:rPr lang="it-IT" sz="1800" b="1" dirty="0"/>
                        <a:t>178</a:t>
                      </a:r>
                      <a:r>
                        <a:rPr lang="it-IT" sz="1800" dirty="0"/>
                        <a:t> </a:t>
                      </a:r>
                    </a:p>
                  </a:txBody>
                  <a:tcPr/>
                </a:tc>
                <a:tc>
                  <a:txBody>
                    <a:bodyPr/>
                    <a:lstStyle/>
                    <a:p>
                      <a:r>
                        <a:rPr lang="it-IT" sz="1800" dirty="0"/>
                        <a:t>42.5</a:t>
                      </a:r>
                    </a:p>
                  </a:txBody>
                  <a:tcPr/>
                </a:tc>
                <a:tc>
                  <a:txBody>
                    <a:bodyPr/>
                    <a:lstStyle/>
                    <a:p>
                      <a:r>
                        <a:rPr lang="it-IT" sz="1800" b="0" dirty="0"/>
                        <a:t>150</a:t>
                      </a:r>
                    </a:p>
                  </a:txBody>
                  <a:tcPr/>
                </a:tc>
                <a:tc>
                  <a:txBody>
                    <a:bodyPr/>
                    <a:lstStyle/>
                    <a:p>
                      <a:r>
                        <a:rPr lang="it-IT" sz="1800" b="0" dirty="0"/>
                        <a:t>10</a:t>
                      </a:r>
                    </a:p>
                  </a:txBody>
                  <a:tcPr/>
                </a:tc>
                <a:tc>
                  <a:txBody>
                    <a:bodyPr/>
                    <a:lstStyle/>
                    <a:p>
                      <a:r>
                        <a:rPr lang="it-IT" sz="1800" b="1" dirty="0"/>
                        <a:t>32.05 </a:t>
                      </a:r>
                    </a:p>
                  </a:txBody>
                  <a:tcPr>
                    <a:solidFill>
                      <a:srgbClr val="FF7474"/>
                    </a:solidFill>
                  </a:tcPr>
                </a:tc>
                <a:tc>
                  <a:txBody>
                    <a:bodyPr/>
                    <a:lstStyle/>
                    <a:p>
                      <a:r>
                        <a:rPr lang="it-IT" sz="1800" b="1" dirty="0"/>
                        <a:t>18 </a:t>
                      </a:r>
                      <a:r>
                        <a:rPr lang="it-IT" sz="1800" b="1" dirty="0" err="1"/>
                        <a:t>mV</a:t>
                      </a:r>
                      <a:endParaRPr lang="it-IT" sz="1800" b="1" dirty="0"/>
                    </a:p>
                  </a:txBody>
                  <a:tcPr>
                    <a:solidFill>
                      <a:srgbClr val="FF7474"/>
                    </a:solidFill>
                  </a:tcPr>
                </a:tc>
                <a:tc>
                  <a:txBody>
                    <a:bodyPr/>
                    <a:lstStyle/>
                    <a:p>
                      <a:r>
                        <a:rPr lang="it-IT" sz="1800" b="1" dirty="0"/>
                        <a:t>5.7 </a:t>
                      </a:r>
                    </a:p>
                  </a:txBody>
                  <a:tcPr/>
                </a:tc>
                <a:tc>
                  <a:txBody>
                    <a:bodyPr/>
                    <a:lstStyle/>
                    <a:p>
                      <a:r>
                        <a:rPr lang="it-IT" sz="1800" b="1" dirty="0"/>
                        <a:t>550 </a:t>
                      </a:r>
                    </a:p>
                  </a:txBody>
                  <a:tcPr>
                    <a:solidFill>
                      <a:srgbClr val="FF7474"/>
                    </a:solidFill>
                  </a:tcPr>
                </a:tc>
                <a:extLst>
                  <a:ext uri="{0D108BD9-81ED-4DB2-BD59-A6C34878D82A}">
                    <a16:rowId xmlns:a16="http://schemas.microsoft.com/office/drawing/2014/main" val="3844852802"/>
                  </a:ext>
                </a:extLst>
              </a:tr>
            </a:tbl>
          </a:graphicData>
        </a:graphic>
      </p:graphicFrame>
    </p:spTree>
    <p:extLst>
      <p:ext uri="{BB962C8B-B14F-4D97-AF65-F5344CB8AC3E}">
        <p14:creationId xmlns:p14="http://schemas.microsoft.com/office/powerpoint/2010/main" val="320497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D6ADF-27E0-4978-A026-87FD0B1B7850}"/>
              </a:ext>
            </a:extLst>
          </p:cNvPr>
          <p:cNvSpPr>
            <a:spLocks noGrp="1"/>
          </p:cNvSpPr>
          <p:nvPr>
            <p:ph type="title"/>
          </p:nvPr>
        </p:nvSpPr>
        <p:spPr/>
        <p:txBody>
          <a:bodyPr/>
          <a:lstStyle/>
          <a:p>
            <a:r>
              <a:rPr lang="en-US" dirty="0"/>
              <a:t>outline</a:t>
            </a:r>
          </a:p>
        </p:txBody>
      </p:sp>
      <p:sp>
        <p:nvSpPr>
          <p:cNvPr id="3" name="Espace réservé du contenu 2">
            <a:extLst>
              <a:ext uri="{FF2B5EF4-FFF2-40B4-BE49-F238E27FC236}">
                <a16:creationId xmlns:a16="http://schemas.microsoft.com/office/drawing/2014/main" id="{35F92574-664E-4CE9-83BC-1CC747C4C2F3}"/>
              </a:ext>
            </a:extLst>
          </p:cNvPr>
          <p:cNvSpPr>
            <a:spLocks noGrp="1"/>
          </p:cNvSpPr>
          <p:nvPr>
            <p:ph idx="4294967295"/>
          </p:nvPr>
        </p:nvSpPr>
        <p:spPr>
          <a:xfrm>
            <a:off x="0" y="1209675"/>
            <a:ext cx="10972800" cy="4895850"/>
          </a:xfrm>
        </p:spPr>
        <p:txBody>
          <a:bodyPr>
            <a:normAutofit/>
          </a:bodyPr>
          <a:lstStyle/>
          <a:p>
            <a:pPr marL="0" indent="0">
              <a:buNone/>
            </a:pPr>
            <a:endParaRPr lang="en-US" dirty="0"/>
          </a:p>
          <a:p>
            <a:pPr marL="285750" indent="-285750">
              <a:buFont typeface="Arial" panose="020B0604020202020204" pitchFamily="34" charset="0"/>
              <a:buChar char="•"/>
            </a:pPr>
            <a:r>
              <a:rPr lang="en-US" b="1" dirty="0"/>
              <a:t>Pilot Plant A</a:t>
            </a:r>
          </a:p>
          <a:p>
            <a:pPr marL="819136" lvl="1" indent="-285750"/>
            <a:r>
              <a:rPr lang="en-US" b="1" dirty="0"/>
              <a:t>Driving principles</a:t>
            </a:r>
          </a:p>
          <a:p>
            <a:pPr marL="819136" lvl="1" indent="-285750"/>
            <a:r>
              <a:rPr lang="en-US" dirty="0"/>
              <a:t>Nature of the challenges</a:t>
            </a:r>
          </a:p>
          <a:p>
            <a:pPr marL="819136" lvl="1" indent="-285750"/>
            <a:r>
              <a:rPr lang="en-US" dirty="0"/>
              <a:t>Exhaust status</a:t>
            </a:r>
          </a:p>
          <a:p>
            <a:pPr marL="819136" lvl="1" indent="-285750"/>
            <a:r>
              <a:rPr lang="en-US" dirty="0"/>
              <a:t>High Fidelity integrated modelling results </a:t>
            </a:r>
          </a:p>
          <a:p>
            <a:pPr marL="819136" lvl="1" indent="-285750"/>
            <a:endParaRPr lang="en-US" dirty="0"/>
          </a:p>
          <a:p>
            <a:pPr marL="285750" indent="-285750"/>
            <a:r>
              <a:rPr lang="en-US" dirty="0"/>
              <a:t>Conclusions/perspectives</a:t>
            </a:r>
          </a:p>
          <a:p>
            <a:pPr marL="819136" lvl="1" indent="-285750"/>
            <a:endParaRPr lang="en-US" dirty="0"/>
          </a:p>
          <a:p>
            <a:pPr marL="285750" indent="-285750">
              <a:buFont typeface="Arial" panose="020B0604020202020204" pitchFamily="34" charset="0"/>
              <a:buChar char="•"/>
            </a:pPr>
            <a:endParaRPr lang="en-US" dirty="0"/>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4" name="Espace réservé du pied de page 3">
            <a:extLst>
              <a:ext uri="{FF2B5EF4-FFF2-40B4-BE49-F238E27FC236}">
                <a16:creationId xmlns:a16="http://schemas.microsoft.com/office/drawing/2014/main" id="{4E3CD576-B16B-4AA6-ABC8-B6858EA3EA47}"/>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A65E6F99-FDEE-43D3-BF62-0D7AED7BF218}"/>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24947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9" name="Immagine 6">
            <a:extLst>
              <a:ext uri="{FF2B5EF4-FFF2-40B4-BE49-F238E27FC236}">
                <a16:creationId xmlns:a16="http://schemas.microsoft.com/office/drawing/2014/main" id="{C4FF2767-75BE-4D82-A40F-A4A0EFABF419}"/>
              </a:ext>
            </a:extLst>
          </p:cNvPr>
          <p:cNvPicPr>
            <a:picLocks noChangeAspect="1"/>
          </p:cNvPicPr>
          <p:nvPr/>
        </p:nvPicPr>
        <p:blipFill>
          <a:blip r:embed="rId3"/>
          <a:stretch>
            <a:fillRect/>
          </a:stretch>
        </p:blipFill>
        <p:spPr>
          <a:xfrm>
            <a:off x="0" y="2174386"/>
            <a:ext cx="12192000" cy="2336000"/>
          </a:xfrm>
          <a:prstGeom prst="rect">
            <a:avLst/>
          </a:prstGeom>
          <a:ln w="31750">
            <a:solidFill>
              <a:srgbClr val="00B050"/>
            </a:solidFill>
          </a:ln>
        </p:spPr>
      </p:pic>
      <p:sp>
        <p:nvSpPr>
          <p:cNvPr id="258900569" name="Segnaposto piè di pagina 3"/>
          <p:cNvSpPr txBox="1"/>
          <p:nvPr/>
        </p:nvSpPr>
        <p:spPr bwMode="auto">
          <a:xfrm>
            <a:off x="871344" y="6555770"/>
            <a:ext cx="3565484" cy="276999"/>
          </a:xfrm>
          <a:prstGeom prst="rect">
            <a:avLst/>
          </a:prstGeom>
          <a:ln w="12700">
            <a:miter lim="400000"/>
          </a:ln>
        </p:spPr>
        <p:txBody>
          <a:bodyPr tIns="45720" bIns="45720">
            <a:spAutoFit/>
          </a:bodyPr>
          <a:lstStyle>
            <a:lvl1pPr algn="ctr" defTabSz="1828800">
              <a:spcBef>
                <a:spcPts val="0"/>
              </a:spcBef>
              <a:defRPr sz="2400">
                <a:solidFill>
                  <a:srgbClr val="FFFFFF"/>
                </a:solidFill>
                <a:latin typeface="Gill Sans"/>
                <a:ea typeface="Gill Sans"/>
                <a:cs typeface="Gill Sans"/>
              </a:defRPr>
            </a:lvl1pPr>
          </a:lstStyle>
          <a:p>
            <a:pPr>
              <a:defRPr/>
            </a:pPr>
            <a:r>
              <a:rPr sz="1200"/>
              <a:t>E. Bray</a:t>
            </a:r>
          </a:p>
        </p:txBody>
      </p:sp>
      <p:sp>
        <p:nvSpPr>
          <p:cNvPr id="819870956" name="Titolo 1"/>
          <p:cNvSpPr txBox="1">
            <a:spLocks noGrp="1"/>
          </p:cNvSpPr>
          <p:nvPr>
            <p:ph type="title"/>
          </p:nvPr>
        </p:nvSpPr>
        <p:spPr bwMode="auto">
          <a:prstGeom prst="rect">
            <a:avLst/>
          </a:prstGeom>
        </p:spPr>
        <p:txBody>
          <a:bodyPr/>
          <a:lstStyle/>
          <a:p>
            <a:pPr>
              <a:defRPr/>
            </a:pPr>
            <a:r>
              <a:rPr lang="fr-FR" dirty="0"/>
              <a:t>VNS, </a:t>
            </a:r>
            <a:r>
              <a:rPr lang="fr-FR" dirty="0" err="1"/>
              <a:t>integrated</a:t>
            </a:r>
            <a:r>
              <a:rPr lang="fr-FR" dirty="0"/>
              <a:t> </a:t>
            </a:r>
            <a:r>
              <a:rPr lang="fr-FR" dirty="0" err="1"/>
              <a:t>modelling</a:t>
            </a:r>
            <a:r>
              <a:rPr lang="fr-FR" dirty="0"/>
              <a:t> </a:t>
            </a:r>
            <a:r>
              <a:rPr lang="fr-FR" dirty="0" err="1"/>
              <a:t>predictions</a:t>
            </a:r>
            <a:r>
              <a:rPr lang="fr-FR" dirty="0"/>
              <a:t>: </a:t>
            </a:r>
            <a:br>
              <a:rPr lang="fr-FR" dirty="0"/>
            </a:br>
            <a:r>
              <a:rPr lang="fr-FR" dirty="0" err="1"/>
              <a:t>reduced</a:t>
            </a:r>
            <a:r>
              <a:rPr lang="fr-FR" dirty="0"/>
              <a:t> line </a:t>
            </a:r>
            <a:r>
              <a:rPr lang="fr-FR" dirty="0" err="1"/>
              <a:t>averaged</a:t>
            </a:r>
            <a:r>
              <a:rPr lang="fr-FR" dirty="0"/>
              <a:t> </a:t>
            </a:r>
            <a:r>
              <a:rPr lang="fr-FR" dirty="0" err="1"/>
              <a:t>density</a:t>
            </a:r>
            <a:r>
              <a:rPr lang="fr-FR" dirty="0"/>
              <a:t> to </a:t>
            </a:r>
            <a:r>
              <a:rPr lang="fr-FR" dirty="0" err="1"/>
              <a:t>allow</a:t>
            </a:r>
            <a:r>
              <a:rPr lang="fr-FR" dirty="0"/>
              <a:t> NBI </a:t>
            </a:r>
            <a:r>
              <a:rPr lang="fr-FR" dirty="0" err="1"/>
              <a:t>penetration</a:t>
            </a:r>
            <a:endParaRPr sz="2200" dirty="0"/>
          </a:p>
        </p:txBody>
      </p:sp>
      <p:sp>
        <p:nvSpPr>
          <p:cNvPr id="327779257" name="Segnaposto numero diapositiva 4"/>
          <p:cNvSpPr txBox="1">
            <a:spLocks noGrp="1"/>
          </p:cNvSpPr>
          <p:nvPr>
            <p:ph type="sldNum" sz="quarter" idx="12"/>
          </p:nvPr>
        </p:nvSpPr>
        <p:spPr bwMode="auto">
          <a:prstGeom prst="rect">
            <a:avLst/>
          </a:prstGeom>
        </p:spPr>
        <p:txBody>
          <a:bodyPr/>
          <a:lstStyle/>
          <a:p>
            <a:pPr>
              <a:defRPr/>
            </a:pPr>
            <a:fld id="{86CB4B4D-7CA3-9044-876B-883B54F8677D}" type="slidenum">
              <a:rPr/>
              <a:t>20</a:t>
            </a:fld>
            <a:endParaRPr/>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17F33B5F-A707-478A-9EFF-8881E22A887C}"/>
                  </a:ext>
                </a:extLst>
              </p:cNvPr>
              <p:cNvSpPr txBox="1"/>
              <p:nvPr/>
            </p:nvSpPr>
            <p:spPr>
              <a:xfrm>
                <a:off x="4833258" y="4869777"/>
                <a:ext cx="2449286" cy="1294585"/>
              </a:xfrm>
              <a:prstGeom prst="rect">
                <a:avLst/>
              </a:prstGeom>
              <a:noFill/>
            </p:spPr>
            <p:txBody>
              <a:bodyPr wrap="square">
                <a:spAutoFit/>
              </a:bodyPr>
              <a:lstStyle/>
              <a:p>
                <a14:m>
                  <m:oMath xmlns:m="http://schemas.openxmlformats.org/officeDocument/2006/math">
                    <m:sSub>
                      <m:sSubPr>
                        <m:ctrlPr>
                          <a:rPr lang="ar-AE" sz="1800" i="1" smtClean="0">
                            <a:solidFill>
                              <a:schemeClr val="tx1"/>
                            </a:solidFill>
                            <a:latin typeface="Cambria Math" panose="02040503050406030204" pitchFamily="18" charset="0"/>
                            <a:ea typeface="Cambria Math"/>
                            <a:cs typeface="Cambria Math"/>
                          </a:rPr>
                        </m:ctrlPr>
                      </m:sSubPr>
                      <m:e>
                        <m:r>
                          <a:rPr lang="ar-AE" sz="1800" i="1">
                            <a:solidFill>
                              <a:schemeClr val="tx1"/>
                            </a:solidFill>
                            <a:latin typeface="Cambria Math" panose="02040503050406030204" pitchFamily="18" charset="0"/>
                          </a:rPr>
                          <m:t>𝒏</m:t>
                        </m:r>
                      </m:e>
                      <m:sub>
                        <m:r>
                          <a:rPr lang="ar-AE" sz="1800" i="1">
                            <a:solidFill>
                              <a:schemeClr val="tx1"/>
                            </a:solidFill>
                            <a:latin typeface="Cambria Math" panose="02040503050406030204" pitchFamily="18" charset="0"/>
                          </a:rPr>
                          <m:t>𝒆</m:t>
                        </m:r>
                        <m:r>
                          <a:rPr lang="ar-AE" sz="1800" i="1">
                            <a:solidFill>
                              <a:schemeClr val="tx1"/>
                            </a:solidFill>
                            <a:latin typeface="Cambria Math" panose="02040503050406030204" pitchFamily="18" charset="0"/>
                          </a:rPr>
                          <m:t>,</m:t>
                        </m:r>
                        <m:r>
                          <a:rPr lang="ar-AE" sz="1800" i="1">
                            <a:solidFill>
                              <a:schemeClr val="tx1"/>
                            </a:solidFill>
                            <a:latin typeface="Cambria Math" panose="02040503050406030204" pitchFamily="18" charset="0"/>
                          </a:rPr>
                          <m:t>𝒂𝒗𝒈</m:t>
                        </m:r>
                        <m:r>
                          <a:rPr lang="ar-AE" sz="1800" i="1">
                            <a:solidFill>
                              <a:schemeClr val="tx1"/>
                            </a:solidFill>
                            <a:latin typeface="Cambria Math" panose="02040503050406030204" pitchFamily="18" charset="0"/>
                          </a:rPr>
                          <m:t> </m:t>
                        </m:r>
                      </m:sub>
                    </m:sSub>
                    <m:r>
                      <a:rPr lang="ar-AE" sz="1800" i="1">
                        <a:solidFill>
                          <a:schemeClr val="tx1"/>
                        </a:solidFill>
                        <a:latin typeface="Cambria Math" panose="02040503050406030204" pitchFamily="18" charset="0"/>
                      </a:rPr>
                      <m:t>=</m:t>
                    </m:r>
                    <m:r>
                      <a:rPr lang="ar-AE" sz="1800" i="1">
                        <a:solidFill>
                          <a:schemeClr val="tx1"/>
                        </a:solidFill>
                        <a:latin typeface="Cambria Math" panose="02040503050406030204" pitchFamily="18" charset="0"/>
                      </a:rPr>
                      <m:t>𝟕</m:t>
                    </m:r>
                    <m:r>
                      <a:rPr lang="ar-AE" sz="1800" i="1">
                        <a:solidFill>
                          <a:schemeClr val="tx1"/>
                        </a:solidFill>
                        <a:latin typeface="Cambria Math" panose="02040503050406030204" pitchFamily="18" charset="0"/>
                      </a:rPr>
                      <m:t>⋅</m:t>
                    </m:r>
                    <m:r>
                      <a:rPr lang="ar-AE" sz="1800" i="1">
                        <a:solidFill>
                          <a:schemeClr val="tx1"/>
                        </a:solidFill>
                        <a:latin typeface="Cambria Math" panose="02040503050406030204" pitchFamily="18" charset="0"/>
                      </a:rPr>
                      <m:t>𝟏</m:t>
                    </m:r>
                    <m:sSup>
                      <m:sSupPr>
                        <m:ctrlPr>
                          <a:rPr lang="ar-AE" sz="1800" i="1">
                            <a:solidFill>
                              <a:schemeClr val="tx1"/>
                            </a:solidFill>
                            <a:latin typeface="Cambria Math" panose="02040503050406030204" pitchFamily="18" charset="0"/>
                            <a:ea typeface="Cambria Math"/>
                            <a:cs typeface="Cambria Math"/>
                          </a:rPr>
                        </m:ctrlPr>
                      </m:sSupPr>
                      <m:e>
                        <m:r>
                          <a:rPr lang="ar-AE" sz="1800" i="1">
                            <a:solidFill>
                              <a:schemeClr val="tx1"/>
                            </a:solidFill>
                            <a:latin typeface="Cambria Math" panose="02040503050406030204" pitchFamily="18" charset="0"/>
                          </a:rPr>
                          <m:t>𝟎</m:t>
                        </m:r>
                      </m:e>
                      <m:sup>
                        <m:r>
                          <a:rPr lang="ar-AE" sz="1800" i="1">
                            <a:solidFill>
                              <a:schemeClr val="tx1"/>
                            </a:solidFill>
                            <a:latin typeface="Cambria Math" panose="02040503050406030204" pitchFamily="18" charset="0"/>
                          </a:rPr>
                          <m:t>𝟏𝟗</m:t>
                        </m:r>
                      </m:sup>
                    </m:sSup>
                    <m:r>
                      <a:rPr lang="ar-AE" sz="1800" i="1">
                        <a:solidFill>
                          <a:schemeClr val="tx1"/>
                        </a:solidFill>
                        <a:latin typeface="Cambria Math" panose="02040503050406030204" pitchFamily="18" charset="0"/>
                      </a:rPr>
                      <m:t> </m:t>
                    </m:r>
                  </m:oMath>
                </a14:m>
                <a:r>
                  <a:rPr lang="en-US" dirty="0">
                    <a:solidFill>
                      <a:schemeClr val="tx1"/>
                    </a:solidFill>
                  </a:rPr>
                  <a:t>m</a:t>
                </a:r>
                <a:r>
                  <a:rPr lang="en-US" baseline="30000" dirty="0">
                    <a:solidFill>
                      <a:schemeClr val="tx1"/>
                    </a:solidFill>
                  </a:rPr>
                  <a:t>-3</a:t>
                </a:r>
              </a:p>
              <a:p>
                <a14:m>
                  <m:oMath xmlns:m="http://schemas.openxmlformats.org/officeDocument/2006/math">
                    <m:sSub>
                      <m:sSubPr>
                        <m:ctrlPr>
                          <a:rPr lang="ar-AE" sz="1800" i="1" smtClean="0">
                            <a:solidFill>
                              <a:schemeClr val="tx1"/>
                            </a:solidFill>
                            <a:latin typeface="Cambria Math" panose="02040503050406030204" pitchFamily="18" charset="0"/>
                            <a:ea typeface="Cambria Math"/>
                            <a:cs typeface="Cambria Math"/>
                          </a:rPr>
                        </m:ctrlPr>
                      </m:sSubPr>
                      <m:e>
                        <m:r>
                          <a:rPr lang="ar-AE" sz="1800" i="1">
                            <a:solidFill>
                              <a:schemeClr val="tx1"/>
                            </a:solidFill>
                            <a:latin typeface="Cambria Math" panose="02040503050406030204" pitchFamily="18" charset="0"/>
                          </a:rPr>
                          <m:t>𝒏</m:t>
                        </m:r>
                      </m:e>
                      <m:sub>
                        <m:r>
                          <a:rPr lang="fr-FR" sz="1800" b="0" i="1" smtClean="0">
                            <a:solidFill>
                              <a:schemeClr val="tx1"/>
                            </a:solidFill>
                            <a:latin typeface="Cambria Math" panose="02040503050406030204" pitchFamily="18" charset="0"/>
                          </a:rPr>
                          <m:t>𝑠𝑒𝑝</m:t>
                        </m:r>
                        <m:r>
                          <a:rPr lang="ar-AE" sz="1800" i="1">
                            <a:solidFill>
                              <a:schemeClr val="tx1"/>
                            </a:solidFill>
                            <a:latin typeface="Cambria Math" panose="02040503050406030204" pitchFamily="18" charset="0"/>
                          </a:rPr>
                          <m:t> </m:t>
                        </m:r>
                      </m:sub>
                    </m:sSub>
                    <m:r>
                      <a:rPr lang="ar-AE" sz="1800" i="1">
                        <a:solidFill>
                          <a:schemeClr val="tx1"/>
                        </a:solidFill>
                        <a:latin typeface="Cambria Math" panose="02040503050406030204" pitchFamily="18" charset="0"/>
                      </a:rPr>
                      <m:t>=</m:t>
                    </m:r>
                    <m:r>
                      <a:rPr lang="fr-FR" sz="1800" b="0" i="1" smtClean="0">
                        <a:solidFill>
                          <a:schemeClr val="tx1"/>
                        </a:solidFill>
                        <a:latin typeface="Cambria Math" panose="02040503050406030204" pitchFamily="18" charset="0"/>
                      </a:rPr>
                      <m:t>5</m:t>
                    </m:r>
                    <m:r>
                      <a:rPr lang="ar-AE" sz="1800" i="1">
                        <a:solidFill>
                          <a:schemeClr val="tx1"/>
                        </a:solidFill>
                        <a:latin typeface="Cambria Math" panose="02040503050406030204" pitchFamily="18" charset="0"/>
                      </a:rPr>
                      <m:t>⋅</m:t>
                    </m:r>
                    <m:r>
                      <a:rPr lang="ar-AE" sz="1800" i="1">
                        <a:solidFill>
                          <a:schemeClr val="tx1"/>
                        </a:solidFill>
                        <a:latin typeface="Cambria Math" panose="02040503050406030204" pitchFamily="18" charset="0"/>
                      </a:rPr>
                      <m:t>𝟏</m:t>
                    </m:r>
                    <m:sSup>
                      <m:sSupPr>
                        <m:ctrlPr>
                          <a:rPr lang="ar-AE" sz="1800" i="1">
                            <a:solidFill>
                              <a:schemeClr val="tx1"/>
                            </a:solidFill>
                            <a:latin typeface="Cambria Math" panose="02040503050406030204" pitchFamily="18" charset="0"/>
                            <a:ea typeface="Cambria Math"/>
                            <a:cs typeface="Cambria Math"/>
                          </a:rPr>
                        </m:ctrlPr>
                      </m:sSupPr>
                      <m:e>
                        <m:r>
                          <a:rPr lang="ar-AE" sz="1800" i="1">
                            <a:solidFill>
                              <a:schemeClr val="tx1"/>
                            </a:solidFill>
                            <a:latin typeface="Cambria Math" panose="02040503050406030204" pitchFamily="18" charset="0"/>
                          </a:rPr>
                          <m:t>𝟎</m:t>
                        </m:r>
                      </m:e>
                      <m:sup>
                        <m:r>
                          <a:rPr lang="ar-AE" sz="1800" i="1">
                            <a:solidFill>
                              <a:schemeClr val="tx1"/>
                            </a:solidFill>
                            <a:latin typeface="Cambria Math" panose="02040503050406030204" pitchFamily="18" charset="0"/>
                          </a:rPr>
                          <m:t>𝟏𝟗</m:t>
                        </m:r>
                      </m:sup>
                    </m:sSup>
                    <m:r>
                      <a:rPr lang="ar-AE" sz="1800" i="1">
                        <a:solidFill>
                          <a:schemeClr val="tx1"/>
                        </a:solidFill>
                        <a:latin typeface="Cambria Math" panose="02040503050406030204" pitchFamily="18" charset="0"/>
                      </a:rPr>
                      <m:t> </m:t>
                    </m:r>
                  </m:oMath>
                </a14:m>
                <a:r>
                  <a:rPr lang="en-US" dirty="0">
                    <a:solidFill>
                      <a:schemeClr val="tx1"/>
                    </a:solidFill>
                  </a:rPr>
                  <a:t>m</a:t>
                </a:r>
                <a:r>
                  <a:rPr lang="en-US" baseline="30000" dirty="0">
                    <a:solidFill>
                      <a:schemeClr val="tx1"/>
                    </a:solidFill>
                  </a:rPr>
                  <a:t>-3 </a:t>
                </a:r>
              </a:p>
              <a:p>
                <a:pPr/>
                <a14:m>
                  <m:oMathPara xmlns:m="http://schemas.openxmlformats.org/officeDocument/2006/math">
                    <m:oMathParaPr>
                      <m:jc m:val="left"/>
                    </m:oMathParaPr>
                    <m:oMath xmlns:m="http://schemas.openxmlformats.org/officeDocument/2006/math">
                      <m:sSub>
                        <m:sSubPr>
                          <m:ctrlPr>
                            <a:rPr lang="ar-AE" sz="1800" i="1" smtClean="0">
                              <a:solidFill>
                                <a:schemeClr val="tx1"/>
                              </a:solidFill>
                              <a:latin typeface="Cambria Math" panose="02040503050406030204" pitchFamily="18" charset="0"/>
                              <a:ea typeface="Cambria Math"/>
                              <a:cs typeface="Cambria Math"/>
                            </a:rPr>
                          </m:ctrlPr>
                        </m:sSubPr>
                        <m:e>
                          <m:r>
                            <a:rPr lang="fr-FR" sz="1800" b="0" i="1" smtClean="0">
                              <a:solidFill>
                                <a:schemeClr val="tx1"/>
                              </a:solidFill>
                              <a:latin typeface="Cambria Math" panose="02040503050406030204" pitchFamily="18" charset="0"/>
                              <a:ea typeface="Cambria Math"/>
                              <a:cs typeface="Cambria Math"/>
                            </a:rPr>
                            <m:t>𝑇</m:t>
                          </m:r>
                        </m:e>
                        <m:sub>
                          <m:r>
                            <a:rPr lang="ar-AE" sz="1800" i="1">
                              <a:solidFill>
                                <a:schemeClr val="tx1"/>
                              </a:solidFill>
                              <a:latin typeface="Cambria Math" panose="02040503050406030204" pitchFamily="18" charset="0"/>
                            </a:rPr>
                            <m:t>𝒆</m:t>
                          </m:r>
                          <m:r>
                            <a:rPr lang="fr-FR" sz="1800" b="0" i="1" smtClean="0">
                              <a:solidFill>
                                <a:schemeClr val="tx1"/>
                              </a:solidFill>
                              <a:latin typeface="Cambria Math" panose="02040503050406030204" pitchFamily="18" charset="0"/>
                            </a:rPr>
                            <m:t>,</m:t>
                          </m:r>
                          <m:r>
                            <a:rPr lang="fr-FR" sz="1800" b="0" i="1" smtClean="0">
                              <a:solidFill>
                                <a:schemeClr val="tx1"/>
                              </a:solidFill>
                              <a:latin typeface="Cambria Math" panose="02040503050406030204" pitchFamily="18" charset="0"/>
                            </a:rPr>
                            <m:t>𝑝𝑒𝑑</m:t>
                          </m:r>
                          <m:r>
                            <a:rPr lang="ar-AE" sz="1800" i="1">
                              <a:solidFill>
                                <a:schemeClr val="tx1"/>
                              </a:solidFill>
                              <a:latin typeface="Cambria Math" panose="02040503050406030204" pitchFamily="18" charset="0"/>
                            </a:rPr>
                            <m:t> </m:t>
                          </m:r>
                        </m:sub>
                      </m:sSub>
                      <m:r>
                        <a:rPr lang="fr-FR" sz="1800" b="0" i="1" smtClean="0">
                          <a:solidFill>
                            <a:schemeClr val="tx1"/>
                          </a:solidFill>
                          <a:latin typeface="Cambria Math" panose="02040503050406030204" pitchFamily="18" charset="0"/>
                        </a:rPr>
                        <m:t>~</m:t>
                      </m:r>
                      <m:r>
                        <a:rPr lang="fr-FR" sz="1800" b="0" i="1" smtClean="0">
                          <a:solidFill>
                            <a:schemeClr val="tx1"/>
                          </a:solidFill>
                          <a:latin typeface="Cambria Math" panose="02040503050406030204" pitchFamily="18" charset="0"/>
                        </a:rPr>
                        <m:t>4</m:t>
                      </m:r>
                      <m:r>
                        <a:rPr lang="fr-FR" sz="1800" b="0" i="1" smtClean="0">
                          <a:solidFill>
                            <a:schemeClr val="tx1"/>
                          </a:solidFill>
                          <a:latin typeface="Cambria Math" panose="02040503050406030204" pitchFamily="18" charset="0"/>
                        </a:rPr>
                        <m:t>.</m:t>
                      </m:r>
                      <m:r>
                        <a:rPr lang="fr-FR" sz="1800" b="0" i="1" smtClean="0">
                          <a:solidFill>
                            <a:schemeClr val="tx1"/>
                          </a:solidFill>
                          <a:latin typeface="Cambria Math" panose="02040503050406030204" pitchFamily="18" charset="0"/>
                        </a:rPr>
                        <m:t>5</m:t>
                      </m:r>
                      <m:r>
                        <a:rPr lang="ar-AE" sz="1800" i="1">
                          <a:solidFill>
                            <a:schemeClr val="tx1"/>
                          </a:solidFill>
                          <a:latin typeface="Cambria Math" panose="02040503050406030204" pitchFamily="18" charset="0"/>
                        </a:rPr>
                        <m:t> </m:t>
                      </m:r>
                      <m:r>
                        <m:rPr>
                          <m:sty m:val="p"/>
                        </m:rPr>
                        <a:rPr lang="fr-FR" sz="1800" b="0" i="0" smtClean="0">
                          <a:solidFill>
                            <a:schemeClr val="tx1"/>
                          </a:solidFill>
                          <a:latin typeface="Cambria Math" panose="02040503050406030204" pitchFamily="18" charset="0"/>
                        </a:rPr>
                        <m:t>keV</m:t>
                      </m:r>
                    </m:oMath>
                  </m:oMathPara>
                </a14:m>
                <a:endParaRPr lang="en-US" baseline="30000" dirty="0">
                  <a:solidFill>
                    <a:schemeClr val="tx1"/>
                  </a:solidFill>
                </a:endParaRPr>
              </a:p>
              <a:p>
                <a:r>
                  <a:rPr lang="en-US" dirty="0"/>
                  <a:t>Zeff=1.4</a:t>
                </a:r>
                <a:endParaRPr lang="en-US" dirty="0">
                  <a:solidFill>
                    <a:schemeClr val="tx1"/>
                  </a:solidFill>
                </a:endParaRPr>
              </a:p>
            </p:txBody>
          </p:sp>
        </mc:Choice>
        <mc:Fallback xmlns="">
          <p:sp>
            <p:nvSpPr>
              <p:cNvPr id="16" name="ZoneTexte 15">
                <a:extLst>
                  <a:ext uri="{FF2B5EF4-FFF2-40B4-BE49-F238E27FC236}">
                    <a16:creationId xmlns:a16="http://schemas.microsoft.com/office/drawing/2014/main" id="{17F33B5F-A707-478A-9EFF-8881E22A887C}"/>
                  </a:ext>
                </a:extLst>
              </p:cNvPr>
              <p:cNvSpPr txBox="1">
                <a:spLocks noRot="1" noChangeAspect="1" noMove="1" noResize="1" noEditPoints="1" noAdjustHandles="1" noChangeArrowheads="1" noChangeShapeType="1" noTextEdit="1"/>
              </p:cNvSpPr>
              <p:nvPr/>
            </p:nvSpPr>
            <p:spPr>
              <a:xfrm>
                <a:off x="4833258" y="4869777"/>
                <a:ext cx="2449286" cy="1294585"/>
              </a:xfrm>
              <a:prstGeom prst="rect">
                <a:avLst/>
              </a:prstGeom>
              <a:blipFill>
                <a:blip r:embed="rId4"/>
                <a:stretch>
                  <a:fillRect l="-2239" t="-1415" b="-6604"/>
                </a:stretch>
              </a:blipFill>
            </p:spPr>
            <p:txBody>
              <a:bodyPr/>
              <a:lstStyle/>
              <a:p>
                <a:r>
                  <a:rPr lang="en-US">
                    <a:noFill/>
                  </a:rPr>
                  <a:t> </a:t>
                </a:r>
              </a:p>
            </p:txBody>
          </p:sp>
        </mc:Fallback>
      </mc:AlternateContent>
      <p:sp>
        <p:nvSpPr>
          <p:cNvPr id="4" name="Espace réservé du pied de page 3">
            <a:extLst>
              <a:ext uri="{FF2B5EF4-FFF2-40B4-BE49-F238E27FC236}">
                <a16:creationId xmlns:a16="http://schemas.microsoft.com/office/drawing/2014/main" id="{C33EE0FC-92E5-4C9B-BC38-F545DC155521}"/>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20" name="ZoneTexte 19">
            <a:extLst>
              <a:ext uri="{FF2B5EF4-FFF2-40B4-BE49-F238E27FC236}">
                <a16:creationId xmlns:a16="http://schemas.microsoft.com/office/drawing/2014/main" id="{A5D45DE5-758D-49DC-856B-8640CD587643}"/>
              </a:ext>
            </a:extLst>
          </p:cNvPr>
          <p:cNvSpPr txBox="1"/>
          <p:nvPr/>
        </p:nvSpPr>
        <p:spPr>
          <a:xfrm>
            <a:off x="9930493" y="82034"/>
            <a:ext cx="6166756" cy="369332"/>
          </a:xfrm>
          <a:prstGeom prst="rect">
            <a:avLst/>
          </a:prstGeom>
          <a:noFill/>
        </p:spPr>
        <p:txBody>
          <a:bodyPr wrap="square">
            <a:spAutoFit/>
          </a:bodyPr>
          <a:lstStyle/>
          <a:p>
            <a:r>
              <a:rPr lang="en-US" b="1" dirty="0"/>
              <a:t>Elisabetta Bray</a:t>
            </a:r>
          </a:p>
        </p:txBody>
      </p:sp>
      <p:graphicFrame>
        <p:nvGraphicFramePr>
          <p:cNvPr id="6" name="Tableau 5">
            <a:extLst>
              <a:ext uri="{FF2B5EF4-FFF2-40B4-BE49-F238E27FC236}">
                <a16:creationId xmlns:a16="http://schemas.microsoft.com/office/drawing/2014/main" id="{E17F7D94-56A2-438D-B929-F1C0611B3A3F}"/>
              </a:ext>
            </a:extLst>
          </p:cNvPr>
          <p:cNvGraphicFramePr>
            <a:graphicFrameLocks noGrp="1"/>
          </p:cNvGraphicFramePr>
          <p:nvPr>
            <p:extLst>
              <p:ext uri="{D42A27DB-BD31-4B8C-83A1-F6EECF244321}">
                <p14:modId xmlns:p14="http://schemas.microsoft.com/office/powerpoint/2010/main" val="519407927"/>
              </p:ext>
            </p:extLst>
          </p:nvPr>
        </p:nvGraphicFramePr>
        <p:xfrm>
          <a:off x="783771" y="859971"/>
          <a:ext cx="10587016" cy="1061075"/>
        </p:xfrm>
        <a:graphic>
          <a:graphicData uri="http://schemas.openxmlformats.org/drawingml/2006/table">
            <a:tbl>
              <a:tblPr firstRow="1" bandRow="1">
                <a:tableStyleId>{5C22544A-7EE6-4342-B048-85BDC9FD1C3A}</a:tableStyleId>
              </a:tblPr>
              <a:tblGrid>
                <a:gridCol w="1417364">
                  <a:extLst>
                    <a:ext uri="{9D8B030D-6E8A-4147-A177-3AD203B41FA5}">
                      <a16:colId xmlns:a16="http://schemas.microsoft.com/office/drawing/2014/main" val="3834908308"/>
                    </a:ext>
                  </a:extLst>
                </a:gridCol>
                <a:gridCol w="1276908">
                  <a:extLst>
                    <a:ext uri="{9D8B030D-6E8A-4147-A177-3AD203B41FA5}">
                      <a16:colId xmlns:a16="http://schemas.microsoft.com/office/drawing/2014/main" val="1523988970"/>
                    </a:ext>
                  </a:extLst>
                </a:gridCol>
                <a:gridCol w="1077757">
                  <a:extLst>
                    <a:ext uri="{9D8B030D-6E8A-4147-A177-3AD203B41FA5}">
                      <a16:colId xmlns:a16="http://schemas.microsoft.com/office/drawing/2014/main" val="3784774110"/>
                    </a:ext>
                  </a:extLst>
                </a:gridCol>
                <a:gridCol w="1148047">
                  <a:extLst>
                    <a:ext uri="{9D8B030D-6E8A-4147-A177-3AD203B41FA5}">
                      <a16:colId xmlns:a16="http://schemas.microsoft.com/office/drawing/2014/main" val="1692043493"/>
                    </a:ext>
                  </a:extLst>
                </a:gridCol>
                <a:gridCol w="1019183">
                  <a:extLst>
                    <a:ext uri="{9D8B030D-6E8A-4147-A177-3AD203B41FA5}">
                      <a16:colId xmlns:a16="http://schemas.microsoft.com/office/drawing/2014/main" val="251821716"/>
                    </a:ext>
                  </a:extLst>
                </a:gridCol>
                <a:gridCol w="960609">
                  <a:extLst>
                    <a:ext uri="{9D8B030D-6E8A-4147-A177-3AD203B41FA5}">
                      <a16:colId xmlns:a16="http://schemas.microsoft.com/office/drawing/2014/main" val="3314259672"/>
                    </a:ext>
                  </a:extLst>
                </a:gridCol>
                <a:gridCol w="984865">
                  <a:extLst>
                    <a:ext uri="{9D8B030D-6E8A-4147-A177-3AD203B41FA5}">
                      <a16:colId xmlns:a16="http://schemas.microsoft.com/office/drawing/2014/main" val="3582373427"/>
                    </a:ext>
                  </a:extLst>
                </a:gridCol>
                <a:gridCol w="1533038">
                  <a:extLst>
                    <a:ext uri="{9D8B030D-6E8A-4147-A177-3AD203B41FA5}">
                      <a16:colId xmlns:a16="http://schemas.microsoft.com/office/drawing/2014/main" val="1170559455"/>
                    </a:ext>
                  </a:extLst>
                </a:gridCol>
                <a:gridCol w="1169245">
                  <a:extLst>
                    <a:ext uri="{9D8B030D-6E8A-4147-A177-3AD203B41FA5}">
                      <a16:colId xmlns:a16="http://schemas.microsoft.com/office/drawing/2014/main" val="801092459"/>
                    </a:ext>
                  </a:extLst>
                </a:gridCol>
              </a:tblGrid>
              <a:tr h="672069">
                <a:tc>
                  <a:txBody>
                    <a:bodyPr/>
                    <a:lstStyle/>
                    <a:p>
                      <a:endParaRPr lang="it-IT" dirty="0"/>
                    </a:p>
                  </a:txBody>
                  <a:tcPr/>
                </a:tc>
                <a:tc>
                  <a:txBody>
                    <a:bodyPr/>
                    <a:lstStyle/>
                    <a:p>
                      <a:r>
                        <a:rPr lang="it-IT" sz="1800" dirty="0"/>
                        <a:t>Injection angle</a:t>
                      </a:r>
                    </a:p>
                  </a:txBody>
                  <a:tcPr/>
                </a:tc>
                <a:tc>
                  <a:txBody>
                    <a:bodyPr/>
                    <a:lstStyle/>
                    <a:p>
                      <a:r>
                        <a:rPr lang="it-IT" sz="1800" dirty="0"/>
                        <a:t>NBI power</a:t>
                      </a:r>
                    </a:p>
                  </a:txBody>
                  <a:tcPr/>
                </a:tc>
                <a:tc>
                  <a:txBody>
                    <a:bodyPr/>
                    <a:lstStyle/>
                    <a:p>
                      <a:r>
                        <a:rPr lang="it-IT" sz="1800" dirty="0"/>
                        <a:t>NBI </a:t>
                      </a:r>
                      <a:r>
                        <a:rPr lang="it-IT" sz="1800" dirty="0" err="1"/>
                        <a:t>beam</a:t>
                      </a:r>
                      <a:r>
                        <a:rPr lang="it-IT" sz="1800" dirty="0"/>
                        <a:t> energy</a:t>
                      </a:r>
                    </a:p>
                  </a:txBody>
                  <a:tcPr/>
                </a:tc>
                <a:tc>
                  <a:txBody>
                    <a:bodyPr/>
                    <a:lstStyle/>
                    <a:p>
                      <a:r>
                        <a:rPr lang="it-IT" sz="1800" dirty="0"/>
                        <a:t>ECRH power</a:t>
                      </a:r>
                    </a:p>
                  </a:txBody>
                  <a:tcPr/>
                </a:tc>
                <a:tc>
                  <a:txBody>
                    <a:bodyPr/>
                    <a:lstStyle/>
                    <a:p>
                      <a:r>
                        <a:rPr lang="it-IT" sz="1800" dirty="0" err="1"/>
                        <a:t>Pfus</a:t>
                      </a:r>
                      <a:r>
                        <a:rPr lang="it-IT" sz="1800" dirty="0"/>
                        <a:t> [MW]</a:t>
                      </a:r>
                    </a:p>
                  </a:txBody>
                  <a:tcPr/>
                </a:tc>
                <a:tc>
                  <a:txBody>
                    <a:bodyPr/>
                    <a:lstStyle/>
                    <a:p>
                      <a:r>
                        <a:rPr lang="it-IT" sz="1800" dirty="0" err="1"/>
                        <a:t>Vloop</a:t>
                      </a:r>
                      <a:endParaRPr lang="it-IT" sz="1800" dirty="0"/>
                    </a:p>
                  </a:txBody>
                  <a:tcPr/>
                </a:tc>
                <a:tc>
                  <a:txBody>
                    <a:bodyPr/>
                    <a:lstStyle/>
                    <a:p>
                      <a:r>
                        <a:rPr lang="it-IT" sz="1800" dirty="0"/>
                        <a:t>Rot </a:t>
                      </a:r>
                      <a:r>
                        <a:rPr lang="it-IT" sz="1800" dirty="0" err="1"/>
                        <a:t>losses</a:t>
                      </a:r>
                      <a:endParaRPr lang="it-IT" sz="1800" dirty="0"/>
                    </a:p>
                    <a:p>
                      <a:r>
                        <a:rPr lang="it-IT" sz="1800" dirty="0"/>
                        <a:t>[MW]</a:t>
                      </a:r>
                    </a:p>
                  </a:txBody>
                  <a:tcPr/>
                </a:tc>
                <a:tc>
                  <a:txBody>
                    <a:bodyPr/>
                    <a:lstStyle/>
                    <a:p>
                      <a:r>
                        <a:rPr lang="it-IT" sz="1800" dirty="0"/>
                        <a:t>Vtor,0</a:t>
                      </a:r>
                    </a:p>
                    <a:p>
                      <a:r>
                        <a:rPr lang="it-IT" sz="1800" dirty="0"/>
                        <a:t>[km/s]</a:t>
                      </a:r>
                    </a:p>
                  </a:txBody>
                  <a:tcPr/>
                </a:tc>
                <a:extLst>
                  <a:ext uri="{0D108BD9-81ED-4DB2-BD59-A6C34878D82A}">
                    <a16:rowId xmlns:a16="http://schemas.microsoft.com/office/drawing/2014/main" val="1140056333"/>
                  </a:ext>
                </a:extLst>
              </a:tr>
              <a:tr h="389006">
                <a:tc>
                  <a:txBody>
                    <a:bodyPr/>
                    <a:lstStyle/>
                    <a:p>
                      <a:r>
                        <a:rPr lang="it-IT" sz="1800" i="1" dirty="0"/>
                        <a:t>150 </a:t>
                      </a:r>
                      <a:r>
                        <a:rPr lang="it-IT" sz="1800" i="1" dirty="0" err="1"/>
                        <a:t>keV</a:t>
                      </a:r>
                      <a:endParaRPr lang="it-IT" sz="1800" i="1" dirty="0"/>
                    </a:p>
                  </a:txBody>
                  <a:tcPr>
                    <a:solidFill>
                      <a:srgbClr val="AAE571"/>
                    </a:solidFill>
                  </a:tcPr>
                </a:tc>
                <a:tc>
                  <a:txBody>
                    <a:bodyPr/>
                    <a:lstStyle/>
                    <a:p>
                      <a:r>
                        <a:rPr lang="it-IT" sz="1800" dirty="0"/>
                        <a:t>180 </a:t>
                      </a:r>
                    </a:p>
                  </a:txBody>
                  <a:tcPr>
                    <a:solidFill>
                      <a:srgbClr val="AAE571"/>
                    </a:solidFill>
                  </a:tcPr>
                </a:tc>
                <a:tc>
                  <a:txBody>
                    <a:bodyPr/>
                    <a:lstStyle/>
                    <a:p>
                      <a:r>
                        <a:rPr lang="it-IT" sz="1800" dirty="0"/>
                        <a:t>42.5</a:t>
                      </a:r>
                    </a:p>
                  </a:txBody>
                  <a:tcPr>
                    <a:solidFill>
                      <a:srgbClr val="AAE571"/>
                    </a:solidFill>
                  </a:tcPr>
                </a:tc>
                <a:tc>
                  <a:txBody>
                    <a:bodyPr/>
                    <a:lstStyle/>
                    <a:p>
                      <a:r>
                        <a:rPr lang="it-IT" sz="1800" b="1" dirty="0"/>
                        <a:t>150</a:t>
                      </a:r>
                    </a:p>
                  </a:txBody>
                  <a:tcPr>
                    <a:solidFill>
                      <a:srgbClr val="AAE571"/>
                    </a:solidFill>
                  </a:tcPr>
                </a:tc>
                <a:tc>
                  <a:txBody>
                    <a:bodyPr/>
                    <a:lstStyle/>
                    <a:p>
                      <a:r>
                        <a:rPr lang="it-IT" sz="1800" b="1" dirty="0"/>
                        <a:t>10</a:t>
                      </a:r>
                    </a:p>
                  </a:txBody>
                  <a:tcPr>
                    <a:solidFill>
                      <a:srgbClr val="AAE571"/>
                    </a:solidFill>
                  </a:tcPr>
                </a:tc>
                <a:tc>
                  <a:txBody>
                    <a:bodyPr/>
                    <a:lstStyle/>
                    <a:p>
                      <a:r>
                        <a:rPr lang="it-IT" sz="1800" b="1" dirty="0"/>
                        <a:t>21.54</a:t>
                      </a:r>
                    </a:p>
                  </a:txBody>
                  <a:tcPr>
                    <a:solidFill>
                      <a:srgbClr val="AAE571"/>
                    </a:solidFill>
                  </a:tcPr>
                </a:tc>
                <a:tc>
                  <a:txBody>
                    <a:bodyPr/>
                    <a:lstStyle/>
                    <a:p>
                      <a:r>
                        <a:rPr lang="it-IT" sz="1800" b="1" dirty="0"/>
                        <a:t>-10 </a:t>
                      </a:r>
                      <a:r>
                        <a:rPr lang="it-IT" sz="1800" b="1" dirty="0" err="1"/>
                        <a:t>mV</a:t>
                      </a:r>
                      <a:endParaRPr lang="it-IT" sz="1800" b="1" dirty="0"/>
                    </a:p>
                  </a:txBody>
                  <a:tcPr>
                    <a:solidFill>
                      <a:srgbClr val="AAE571"/>
                    </a:solidFill>
                  </a:tcPr>
                </a:tc>
                <a:tc>
                  <a:txBody>
                    <a:bodyPr/>
                    <a:lstStyle/>
                    <a:p>
                      <a:r>
                        <a:rPr lang="it-IT" sz="1800" b="1" dirty="0"/>
                        <a:t>8.10 </a:t>
                      </a:r>
                    </a:p>
                  </a:txBody>
                  <a:tcPr>
                    <a:solidFill>
                      <a:srgbClr val="AAE571"/>
                    </a:solidFill>
                  </a:tcPr>
                </a:tc>
                <a:tc>
                  <a:txBody>
                    <a:bodyPr/>
                    <a:lstStyle/>
                    <a:p>
                      <a:r>
                        <a:rPr lang="it-IT" sz="1800" b="1" dirty="0"/>
                        <a:t>665</a:t>
                      </a:r>
                    </a:p>
                  </a:txBody>
                  <a:tcPr>
                    <a:solidFill>
                      <a:srgbClr val="AAE571"/>
                    </a:solidFill>
                  </a:tcPr>
                </a:tc>
                <a:extLst>
                  <a:ext uri="{0D108BD9-81ED-4DB2-BD59-A6C34878D82A}">
                    <a16:rowId xmlns:a16="http://schemas.microsoft.com/office/drawing/2014/main" val="2462653386"/>
                  </a:ext>
                </a:extLst>
              </a:tr>
            </a:tbl>
          </a:graphicData>
        </a:graphic>
      </p:graphicFrame>
      <p:sp>
        <p:nvSpPr>
          <p:cNvPr id="9" name="ZoneTexte 8">
            <a:extLst>
              <a:ext uri="{FF2B5EF4-FFF2-40B4-BE49-F238E27FC236}">
                <a16:creationId xmlns:a16="http://schemas.microsoft.com/office/drawing/2014/main" id="{50975CA4-72A9-4C59-B12D-239613AD78FC}"/>
              </a:ext>
            </a:extLst>
          </p:cNvPr>
          <p:cNvSpPr txBox="1"/>
          <p:nvPr/>
        </p:nvSpPr>
        <p:spPr>
          <a:xfrm>
            <a:off x="-76200" y="3526972"/>
            <a:ext cx="3317896" cy="369332"/>
          </a:xfrm>
          <a:prstGeom prst="rect">
            <a:avLst/>
          </a:prstGeom>
          <a:noFill/>
        </p:spPr>
        <p:txBody>
          <a:bodyPr wrap="none" rtlCol="0">
            <a:spAutoFit/>
          </a:bodyPr>
          <a:lstStyle/>
          <a:p>
            <a:r>
              <a:rPr lang="en-US" b="1" dirty="0" err="1"/>
              <a:t>P</a:t>
            </a:r>
            <a:r>
              <a:rPr lang="en-US" b="1" baseline="-25000" dirty="0" err="1"/>
              <a:t>ped</a:t>
            </a:r>
            <a:r>
              <a:rPr lang="en-US" b="1" dirty="0"/>
              <a:t>=50 kPa by IMEP, [M. Dunne]</a:t>
            </a:r>
          </a:p>
        </p:txBody>
      </p:sp>
      <p:sp>
        <p:nvSpPr>
          <p:cNvPr id="10" name="ZoneTexte 9">
            <a:extLst>
              <a:ext uri="{FF2B5EF4-FFF2-40B4-BE49-F238E27FC236}">
                <a16:creationId xmlns:a16="http://schemas.microsoft.com/office/drawing/2014/main" id="{BD9268F8-9D7D-4067-A6E3-39F8C93E234F}"/>
              </a:ext>
            </a:extLst>
          </p:cNvPr>
          <p:cNvSpPr txBox="1"/>
          <p:nvPr/>
        </p:nvSpPr>
        <p:spPr>
          <a:xfrm>
            <a:off x="7500258" y="4840514"/>
            <a:ext cx="2016276" cy="1200329"/>
          </a:xfrm>
          <a:prstGeom prst="rect">
            <a:avLst/>
          </a:prstGeom>
          <a:noFill/>
        </p:spPr>
        <p:txBody>
          <a:bodyPr wrap="square" rtlCol="0">
            <a:spAutoFit/>
          </a:bodyPr>
          <a:lstStyle/>
          <a:p>
            <a:r>
              <a:rPr lang="en-US" dirty="0">
                <a:solidFill>
                  <a:srgbClr val="FF0000"/>
                </a:solidFill>
              </a:rPr>
              <a:t>Not compatible with present SOLPS-ITER exhaust modelling</a:t>
            </a:r>
          </a:p>
        </p:txBody>
      </p:sp>
      <p:sp>
        <p:nvSpPr>
          <p:cNvPr id="11" name="Rectangle 10">
            <a:extLst>
              <a:ext uri="{FF2B5EF4-FFF2-40B4-BE49-F238E27FC236}">
                <a16:creationId xmlns:a16="http://schemas.microsoft.com/office/drawing/2014/main" id="{754FA5D7-4F27-4A41-ACFA-145D8B60F2FB}"/>
              </a:ext>
            </a:extLst>
          </p:cNvPr>
          <p:cNvSpPr/>
          <p:nvPr/>
        </p:nvSpPr>
        <p:spPr>
          <a:xfrm>
            <a:off x="4702629" y="4680858"/>
            <a:ext cx="7071682" cy="15893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64697C44-8C12-49F1-819D-57933422B58E}"/>
                  </a:ext>
                </a:extLst>
              </p:cNvPr>
              <p:cNvSpPr txBox="1"/>
              <p:nvPr/>
            </p:nvSpPr>
            <p:spPr>
              <a:xfrm>
                <a:off x="9584872" y="4893622"/>
                <a:ext cx="8066314" cy="978729"/>
              </a:xfrm>
              <a:prstGeom prst="rect">
                <a:avLst/>
              </a:prstGeom>
              <a:noFill/>
            </p:spPr>
            <p:txBody>
              <a:bodyPr wrap="square">
                <a:spAutoFit/>
              </a:bodyPr>
              <a:lstStyle/>
              <a:p>
                <a14:m>
                  <m:oMath xmlns:m="http://schemas.openxmlformats.org/officeDocument/2006/math">
                    <m:sSub>
                      <m:sSubPr>
                        <m:ctrlPr>
                          <a:rPr lang="ar-AE" sz="1800" i="1" smtClean="0">
                            <a:solidFill>
                              <a:srgbClr val="FF0000"/>
                            </a:solidFill>
                            <a:latin typeface="Cambria Math" panose="02040503050406030204" pitchFamily="18" charset="0"/>
                            <a:ea typeface="Cambria Math"/>
                            <a:cs typeface="Cambria Math"/>
                          </a:rPr>
                        </m:ctrlPr>
                      </m:sSubPr>
                      <m:e>
                        <m:r>
                          <a:rPr lang="fr-FR" sz="1800" b="0" i="1" smtClean="0">
                            <a:solidFill>
                              <a:srgbClr val="FF0000"/>
                            </a:solidFill>
                            <a:latin typeface="Cambria Math" panose="02040503050406030204" pitchFamily="18" charset="0"/>
                            <a:ea typeface="Cambria Math"/>
                            <a:cs typeface="Cambria Math"/>
                          </a:rPr>
                          <m:t> </m:t>
                        </m:r>
                        <m:r>
                          <a:rPr lang="ar-AE" sz="1800" i="1">
                            <a:solidFill>
                              <a:srgbClr val="FF0000"/>
                            </a:solidFill>
                            <a:latin typeface="Cambria Math" panose="02040503050406030204" pitchFamily="18" charset="0"/>
                          </a:rPr>
                          <m:t>𝒏</m:t>
                        </m:r>
                      </m:e>
                      <m:sub>
                        <m:r>
                          <a:rPr lang="fr-FR" sz="1800" b="0" i="1" smtClean="0">
                            <a:solidFill>
                              <a:srgbClr val="FF0000"/>
                            </a:solidFill>
                            <a:latin typeface="Cambria Math" panose="02040503050406030204" pitchFamily="18" charset="0"/>
                          </a:rPr>
                          <m:t>𝑠𝑒𝑝</m:t>
                        </m:r>
                        <m:r>
                          <a:rPr lang="ar-AE" sz="1800" i="1">
                            <a:solidFill>
                              <a:srgbClr val="FF0000"/>
                            </a:solidFill>
                            <a:latin typeface="Cambria Math" panose="02040503050406030204" pitchFamily="18" charset="0"/>
                          </a:rPr>
                          <m:t> </m:t>
                        </m:r>
                      </m:sub>
                    </m:sSub>
                    <m:r>
                      <a:rPr lang="ar-AE" sz="1800" i="1" smtClean="0">
                        <a:solidFill>
                          <a:srgbClr val="FF0000"/>
                        </a:solidFill>
                        <a:latin typeface="Cambria Math" panose="02040503050406030204" pitchFamily="18" charset="0"/>
                      </a:rPr>
                      <m:t>=</m:t>
                    </m:r>
                    <m:r>
                      <a:rPr lang="fr-FR" sz="1800" b="0" i="1" smtClean="0">
                        <a:solidFill>
                          <a:srgbClr val="FF0000"/>
                        </a:solidFill>
                        <a:latin typeface="Cambria Math" panose="02040503050406030204" pitchFamily="18" charset="0"/>
                      </a:rPr>
                      <m:t>9</m:t>
                    </m:r>
                    <m:r>
                      <a:rPr lang="ar-AE" sz="1800" i="1">
                        <a:solidFill>
                          <a:srgbClr val="FF0000"/>
                        </a:solidFill>
                        <a:latin typeface="Cambria Math" panose="02040503050406030204" pitchFamily="18" charset="0"/>
                      </a:rPr>
                      <m:t>⋅</m:t>
                    </m:r>
                    <m:r>
                      <a:rPr lang="ar-AE" sz="1800" i="1">
                        <a:solidFill>
                          <a:srgbClr val="FF0000"/>
                        </a:solidFill>
                        <a:latin typeface="Cambria Math" panose="02040503050406030204" pitchFamily="18" charset="0"/>
                      </a:rPr>
                      <m:t>𝟏</m:t>
                    </m:r>
                    <m:sSup>
                      <m:sSupPr>
                        <m:ctrlPr>
                          <a:rPr lang="ar-AE" sz="1800" i="1">
                            <a:solidFill>
                              <a:srgbClr val="FF0000"/>
                            </a:solidFill>
                            <a:latin typeface="Cambria Math" panose="02040503050406030204" pitchFamily="18" charset="0"/>
                            <a:ea typeface="Cambria Math"/>
                            <a:cs typeface="Cambria Math"/>
                          </a:rPr>
                        </m:ctrlPr>
                      </m:sSupPr>
                      <m:e>
                        <m:r>
                          <a:rPr lang="ar-AE" sz="1800" i="1">
                            <a:solidFill>
                              <a:srgbClr val="FF0000"/>
                            </a:solidFill>
                            <a:latin typeface="Cambria Math" panose="02040503050406030204" pitchFamily="18" charset="0"/>
                          </a:rPr>
                          <m:t>𝟎</m:t>
                        </m:r>
                      </m:e>
                      <m:sup>
                        <m:r>
                          <a:rPr lang="ar-AE" sz="1800" i="1">
                            <a:solidFill>
                              <a:srgbClr val="FF0000"/>
                            </a:solidFill>
                            <a:latin typeface="Cambria Math" panose="02040503050406030204" pitchFamily="18" charset="0"/>
                          </a:rPr>
                          <m:t>𝟏𝟗</m:t>
                        </m:r>
                      </m:sup>
                    </m:sSup>
                    <m:r>
                      <a:rPr lang="ar-AE" sz="1800" i="1">
                        <a:solidFill>
                          <a:srgbClr val="FF0000"/>
                        </a:solidFill>
                        <a:latin typeface="Cambria Math" panose="02040503050406030204" pitchFamily="18" charset="0"/>
                      </a:rPr>
                      <m:t> </m:t>
                    </m:r>
                  </m:oMath>
                </a14:m>
                <a:r>
                  <a:rPr lang="en-US" dirty="0">
                    <a:solidFill>
                      <a:srgbClr val="FF0000"/>
                    </a:solidFill>
                  </a:rPr>
                  <a:t>m</a:t>
                </a:r>
                <a:r>
                  <a:rPr lang="en-US" baseline="30000" dirty="0">
                    <a:solidFill>
                      <a:srgbClr val="FF0000"/>
                    </a:solidFill>
                  </a:rPr>
                  <a:t>-3 </a:t>
                </a:r>
              </a:p>
              <a:p>
                <a:pPr/>
                <a14:m>
                  <m:oMathPara xmlns:m="http://schemas.openxmlformats.org/officeDocument/2006/math">
                    <m:oMathParaPr>
                      <m:jc m:val="left"/>
                    </m:oMathParaPr>
                    <m:oMath xmlns:m="http://schemas.openxmlformats.org/officeDocument/2006/math">
                      <m:sSub>
                        <m:sSubPr>
                          <m:ctrlPr>
                            <a:rPr lang="ar-AE" sz="1800" i="1" smtClean="0">
                              <a:solidFill>
                                <a:srgbClr val="FF0000"/>
                              </a:solidFill>
                              <a:latin typeface="Cambria Math" panose="02040503050406030204" pitchFamily="18" charset="0"/>
                              <a:ea typeface="Cambria Math"/>
                              <a:cs typeface="Cambria Math"/>
                            </a:rPr>
                          </m:ctrlPr>
                        </m:sSubPr>
                        <m:e>
                          <m:r>
                            <a:rPr lang="fr-FR" sz="1800" b="0" i="1" smtClean="0">
                              <a:solidFill>
                                <a:srgbClr val="FF0000"/>
                              </a:solidFill>
                              <a:latin typeface="Cambria Math" panose="02040503050406030204" pitchFamily="18" charset="0"/>
                              <a:ea typeface="Cambria Math"/>
                              <a:cs typeface="Cambria Math"/>
                            </a:rPr>
                            <m:t>𝑇</m:t>
                          </m:r>
                        </m:e>
                        <m:sub>
                          <m:r>
                            <a:rPr lang="ar-AE" sz="1800" i="1">
                              <a:solidFill>
                                <a:srgbClr val="FF0000"/>
                              </a:solidFill>
                              <a:latin typeface="Cambria Math" panose="02040503050406030204" pitchFamily="18" charset="0"/>
                            </a:rPr>
                            <m:t>𝒆</m:t>
                          </m:r>
                          <m:r>
                            <a:rPr lang="fr-FR" sz="1800" b="0" i="1" smtClean="0">
                              <a:solidFill>
                                <a:srgbClr val="FF0000"/>
                              </a:solidFill>
                              <a:latin typeface="Cambria Math" panose="02040503050406030204" pitchFamily="18" charset="0"/>
                            </a:rPr>
                            <m:t>,</m:t>
                          </m:r>
                          <m:r>
                            <a:rPr lang="fr-FR" sz="1800" b="0" i="1" smtClean="0">
                              <a:solidFill>
                                <a:srgbClr val="FF0000"/>
                              </a:solidFill>
                              <a:latin typeface="Cambria Math" panose="02040503050406030204" pitchFamily="18" charset="0"/>
                            </a:rPr>
                            <m:t>𝑝𝑒𝑑</m:t>
                          </m:r>
                          <m:r>
                            <a:rPr lang="ar-AE" sz="1800" i="1">
                              <a:solidFill>
                                <a:srgbClr val="FF0000"/>
                              </a:solidFill>
                              <a:latin typeface="Cambria Math" panose="02040503050406030204" pitchFamily="18" charset="0"/>
                            </a:rPr>
                            <m:t> </m:t>
                          </m:r>
                        </m:sub>
                      </m:sSub>
                      <m:r>
                        <a:rPr lang="fr-FR" sz="1800" b="0" i="1" smtClean="0">
                          <a:solidFill>
                            <a:srgbClr val="FF0000"/>
                          </a:solidFill>
                          <a:latin typeface="Cambria Math" panose="02040503050406030204" pitchFamily="18" charset="0"/>
                        </a:rPr>
                        <m:t>~</m:t>
                      </m:r>
                      <m:r>
                        <a:rPr lang="fr-FR" sz="1800" b="0" i="1" smtClean="0">
                          <a:solidFill>
                            <a:srgbClr val="FF0000"/>
                          </a:solidFill>
                          <a:latin typeface="Cambria Math" panose="02040503050406030204" pitchFamily="18" charset="0"/>
                        </a:rPr>
                        <m:t>0</m:t>
                      </m:r>
                      <m:r>
                        <a:rPr lang="fr-FR" sz="1800" b="0" i="1" smtClean="0">
                          <a:solidFill>
                            <a:srgbClr val="FF0000"/>
                          </a:solidFill>
                          <a:latin typeface="Cambria Math" panose="02040503050406030204" pitchFamily="18" charset="0"/>
                        </a:rPr>
                        <m:t>.</m:t>
                      </m:r>
                      <m:r>
                        <a:rPr lang="fr-FR" sz="1800" b="0" i="1" smtClean="0">
                          <a:solidFill>
                            <a:srgbClr val="FF0000"/>
                          </a:solidFill>
                          <a:latin typeface="Cambria Math" panose="02040503050406030204" pitchFamily="18" charset="0"/>
                        </a:rPr>
                        <m:t>7</m:t>
                      </m:r>
                      <m:r>
                        <a:rPr lang="ar-AE" sz="1800" i="1">
                          <a:solidFill>
                            <a:srgbClr val="FF0000"/>
                          </a:solidFill>
                          <a:latin typeface="Cambria Math" panose="02040503050406030204" pitchFamily="18" charset="0"/>
                        </a:rPr>
                        <m:t> </m:t>
                      </m:r>
                      <m:r>
                        <m:rPr>
                          <m:sty m:val="p"/>
                        </m:rPr>
                        <a:rPr lang="fr-FR" sz="1800" b="0" i="0" smtClean="0">
                          <a:solidFill>
                            <a:srgbClr val="FF0000"/>
                          </a:solidFill>
                          <a:latin typeface="Cambria Math" panose="02040503050406030204" pitchFamily="18" charset="0"/>
                        </a:rPr>
                        <m:t>keV</m:t>
                      </m:r>
                    </m:oMath>
                  </m:oMathPara>
                </a14:m>
                <a:endParaRPr lang="en-US" baseline="30000" dirty="0">
                  <a:solidFill>
                    <a:srgbClr val="FF0000"/>
                  </a:solidFill>
                </a:endParaRPr>
              </a:p>
              <a:p>
                <a:r>
                  <a:rPr lang="en-US" dirty="0">
                    <a:solidFill>
                      <a:srgbClr val="FF0000"/>
                    </a:solidFill>
                  </a:rPr>
                  <a:t>Zeff=1.6</a:t>
                </a:r>
              </a:p>
            </p:txBody>
          </p:sp>
        </mc:Choice>
        <mc:Fallback xmlns="">
          <p:sp>
            <p:nvSpPr>
              <p:cNvPr id="25" name="ZoneTexte 24">
                <a:extLst>
                  <a:ext uri="{FF2B5EF4-FFF2-40B4-BE49-F238E27FC236}">
                    <a16:creationId xmlns:a16="http://schemas.microsoft.com/office/drawing/2014/main" id="{64697C44-8C12-49F1-819D-57933422B58E}"/>
                  </a:ext>
                </a:extLst>
              </p:cNvPr>
              <p:cNvSpPr txBox="1">
                <a:spLocks noRot="1" noChangeAspect="1" noMove="1" noResize="1" noEditPoints="1" noAdjustHandles="1" noChangeArrowheads="1" noChangeShapeType="1" noTextEdit="1"/>
              </p:cNvSpPr>
              <p:nvPr/>
            </p:nvSpPr>
            <p:spPr>
              <a:xfrm>
                <a:off x="9584872" y="4893622"/>
                <a:ext cx="8066314" cy="978729"/>
              </a:xfrm>
              <a:prstGeom prst="rect">
                <a:avLst/>
              </a:prstGeom>
              <a:blipFill>
                <a:blip r:embed="rId5"/>
                <a:stretch>
                  <a:fillRect l="-604" t="-1875" b="-9375"/>
                </a:stretch>
              </a:blipFill>
            </p:spPr>
            <p:txBody>
              <a:bodyPr/>
              <a:lstStyle/>
              <a:p>
                <a:r>
                  <a:rPr lang="en-US">
                    <a:noFill/>
                  </a:rPr>
                  <a:t> </a:t>
                </a:r>
              </a:p>
            </p:txBody>
          </p:sp>
        </mc:Fallback>
      </mc:AlternateContent>
      <p:pic>
        <p:nvPicPr>
          <p:cNvPr id="1027" name="image_1">
            <a:extLst>
              <a:ext uri="{FF2B5EF4-FFF2-40B4-BE49-F238E27FC236}">
                <a16:creationId xmlns:a16="http://schemas.microsoft.com/office/drawing/2014/main" id="{5A1965D5-1A69-45F6-891A-AAC4A7E8C9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5098"/>
            <a:ext cx="2516549" cy="1880130"/>
          </a:xfrm>
          <a:prstGeom prst="rect">
            <a:avLst/>
          </a:prstGeom>
          <a:noFill/>
          <a:ln w="381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med"/>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D6ADF-27E0-4978-A026-87FD0B1B7850}"/>
              </a:ext>
            </a:extLst>
          </p:cNvPr>
          <p:cNvSpPr>
            <a:spLocks noGrp="1"/>
          </p:cNvSpPr>
          <p:nvPr>
            <p:ph type="title"/>
          </p:nvPr>
        </p:nvSpPr>
        <p:spPr/>
        <p:txBody>
          <a:bodyPr/>
          <a:lstStyle/>
          <a:p>
            <a:r>
              <a:rPr lang="en-US" dirty="0"/>
              <a:t>outline</a:t>
            </a:r>
          </a:p>
        </p:txBody>
      </p:sp>
      <p:sp>
        <p:nvSpPr>
          <p:cNvPr id="3" name="Espace réservé du contenu 2">
            <a:extLst>
              <a:ext uri="{FF2B5EF4-FFF2-40B4-BE49-F238E27FC236}">
                <a16:creationId xmlns:a16="http://schemas.microsoft.com/office/drawing/2014/main" id="{35F92574-664E-4CE9-83BC-1CC747C4C2F3}"/>
              </a:ext>
            </a:extLst>
          </p:cNvPr>
          <p:cNvSpPr>
            <a:spLocks noGrp="1"/>
          </p:cNvSpPr>
          <p:nvPr>
            <p:ph idx="4294967295"/>
          </p:nvPr>
        </p:nvSpPr>
        <p:spPr>
          <a:xfrm>
            <a:off x="0" y="1209675"/>
            <a:ext cx="10972800" cy="4895850"/>
          </a:xfrm>
        </p:spPr>
        <p:txBody>
          <a:bodyPr>
            <a:normAutofit/>
          </a:bodyPr>
          <a:lstStyle/>
          <a:p>
            <a:pPr marL="0" indent="0">
              <a:buNone/>
            </a:pPr>
            <a:endParaRPr lang="en-US" dirty="0"/>
          </a:p>
          <a:p>
            <a:pPr marL="285750" indent="-285750">
              <a:buFont typeface="Arial" panose="020B0604020202020204" pitchFamily="34" charset="0"/>
              <a:buChar char="•"/>
            </a:pPr>
            <a:r>
              <a:rPr lang="en-US" dirty="0"/>
              <a:t>Pilot Plant A</a:t>
            </a:r>
          </a:p>
          <a:p>
            <a:pPr marL="819136" lvl="1" indent="-285750"/>
            <a:r>
              <a:rPr lang="en-US" dirty="0"/>
              <a:t>Driving principles</a:t>
            </a:r>
          </a:p>
          <a:p>
            <a:pPr marL="819136" lvl="1" indent="-285750"/>
            <a:r>
              <a:rPr lang="en-US" dirty="0"/>
              <a:t>Nature of the challenges</a:t>
            </a:r>
          </a:p>
          <a:p>
            <a:pPr marL="819136" lvl="1" indent="-285750"/>
            <a:r>
              <a:rPr lang="en-US" dirty="0"/>
              <a:t>Exhaust status</a:t>
            </a:r>
          </a:p>
          <a:p>
            <a:pPr marL="819136" lvl="1" indent="-285750"/>
            <a:r>
              <a:rPr lang="en-US" dirty="0"/>
              <a:t>High Fidelity integrated modelling results </a:t>
            </a:r>
          </a:p>
          <a:p>
            <a:pPr marL="819136" lvl="1" indent="-285750"/>
            <a:endParaRPr lang="en-US" dirty="0"/>
          </a:p>
          <a:p>
            <a:pPr marL="285750" indent="-285750"/>
            <a:r>
              <a:rPr lang="en-US" b="1" dirty="0"/>
              <a:t>Conclusions/perspectives</a:t>
            </a:r>
          </a:p>
          <a:p>
            <a:pPr marL="819136" lvl="1" indent="-285750"/>
            <a:endParaRPr lang="en-US" dirty="0"/>
          </a:p>
          <a:p>
            <a:pPr marL="285750" indent="-285750">
              <a:buFont typeface="Arial" panose="020B0604020202020204" pitchFamily="34" charset="0"/>
              <a:buChar char="•"/>
            </a:pPr>
            <a:endParaRPr lang="en-US" dirty="0"/>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4" name="Espace réservé du pied de page 3">
            <a:extLst>
              <a:ext uri="{FF2B5EF4-FFF2-40B4-BE49-F238E27FC236}">
                <a16:creationId xmlns:a16="http://schemas.microsoft.com/office/drawing/2014/main" id="{F81A21BD-989A-4047-9BE8-442A4B4493B7}"/>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275DD614-7566-451E-B7FA-C7D9D22D2370}"/>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Tree>
    <p:extLst>
      <p:ext uri="{BB962C8B-B14F-4D97-AF65-F5344CB8AC3E}">
        <p14:creationId xmlns:p14="http://schemas.microsoft.com/office/powerpoint/2010/main" val="377332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CA5A6-A269-421D-911F-8F04EDFDC9D6}"/>
              </a:ext>
            </a:extLst>
          </p:cNvPr>
          <p:cNvSpPr>
            <a:spLocks noGrp="1"/>
          </p:cNvSpPr>
          <p:nvPr>
            <p:ph type="title"/>
          </p:nvPr>
        </p:nvSpPr>
        <p:spPr/>
        <p:txBody>
          <a:bodyPr/>
          <a:lstStyle/>
          <a:p>
            <a:r>
              <a:rPr lang="en-US" dirty="0"/>
              <a:t>Conclusions &amp; </a:t>
            </a:r>
            <a:r>
              <a:rPr lang="en-US" b="1" dirty="0">
                <a:solidFill>
                  <a:srgbClr val="FF00FF"/>
                </a:solidFill>
              </a:rPr>
              <a:t>Plasma Science Division proposed actions to support VNS</a:t>
            </a:r>
            <a:endParaRPr lang="en-US" dirty="0"/>
          </a:p>
        </p:txBody>
      </p:sp>
      <p:sp>
        <p:nvSpPr>
          <p:cNvPr id="3" name="Espace réservé du pied de page 2">
            <a:extLst>
              <a:ext uri="{FF2B5EF4-FFF2-40B4-BE49-F238E27FC236}">
                <a16:creationId xmlns:a16="http://schemas.microsoft.com/office/drawing/2014/main" id="{EFEA29D6-3328-46DF-A131-7BFDC51D7952}"/>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A2999083-844F-4E2A-90C2-A4BC0912835D}"/>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1F02D509-BAF0-4315-AB42-5D37A811C870}"/>
                  </a:ext>
                </a:extLst>
              </p:cNvPr>
              <p:cNvSpPr txBox="1"/>
              <p:nvPr/>
            </p:nvSpPr>
            <p:spPr>
              <a:xfrm>
                <a:off x="283030" y="827315"/>
                <a:ext cx="11593284" cy="5897897"/>
              </a:xfrm>
              <a:prstGeom prst="rect">
                <a:avLst/>
              </a:prstGeom>
              <a:noFill/>
            </p:spPr>
            <p:txBody>
              <a:bodyPr wrap="square" rtlCol="0">
                <a:spAutoFit/>
              </a:bodyPr>
              <a:lstStyle/>
              <a:p>
                <a:pPr marL="285750" indent="-285750">
                  <a:buFont typeface="Arial" panose="020B0604020202020204" pitchFamily="34" charset="0"/>
                  <a:buChar char="•"/>
                </a:pPr>
                <a:r>
                  <a:rPr lang="en-US" b="1" dirty="0"/>
                  <a:t>High Neutron Wall Load comes with exhaust challenge</a:t>
                </a:r>
              </a:p>
              <a:p>
                <a:pPr marL="742950" lvl="1" indent="-285750">
                  <a:buFont typeface="Arial" panose="020B0604020202020204" pitchFamily="34" charset="0"/>
                  <a:buChar char="•"/>
                </a:pPr>
                <a:r>
                  <a:rPr lang="en-US" dirty="0"/>
                  <a:t>Cannot increase Zeff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fr-FR" b="0" i="1" smtClean="0">
                            <a:latin typeface="Cambria Math" panose="02040503050406030204" pitchFamily="18" charset="0"/>
                          </a:rPr>
                          <m:t>𝑆𝐷</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Sup>
                          <m:sSubSupPr>
                            <m:ctrlPr>
                              <a:rPr lang="en-US" i="1" smtClean="0">
                                <a:latin typeface="Cambria Math" panose="02040503050406030204" pitchFamily="18" charset="0"/>
                                <a:ea typeface="Cambria Math" panose="02040503050406030204" pitchFamily="18" charset="0"/>
                              </a:rPr>
                            </m:ctrlPr>
                          </m:sSubSupPr>
                          <m:e>
                            <m:r>
                              <a:rPr lang="fr-FR" b="0" i="1" smtClean="0">
                                <a:latin typeface="Cambria Math" panose="02040503050406030204" pitchFamily="18" charset="0"/>
                                <a:ea typeface="Cambria Math" panose="02040503050406030204" pitchFamily="18" charset="0"/>
                              </a:rPr>
                              <m:t>𝑇</m:t>
                            </m:r>
                          </m:e>
                          <m:sub>
                            <m:r>
                              <a:rPr lang="fr-FR" b="0" i="1" smtClean="0">
                                <a:latin typeface="Cambria Math" panose="02040503050406030204" pitchFamily="18" charset="0"/>
                                <a:ea typeface="Cambria Math" panose="02040503050406030204" pitchFamily="18" charset="0"/>
                              </a:rPr>
                              <m:t>𝑒</m:t>
                            </m:r>
                          </m:sub>
                          <m:sup>
                            <m:r>
                              <a:rPr lang="fr-FR" b="0" i="1" smtClean="0">
                                <a:latin typeface="Cambria Math" panose="02040503050406030204" pitchFamily="18" charset="0"/>
                                <a:ea typeface="Cambria Math" panose="02040503050406030204" pitchFamily="18" charset="0"/>
                              </a:rPr>
                              <m:t>3/2</m:t>
                            </m:r>
                          </m:sup>
                        </m:sSubSup>
                      </m:num>
                      <m:den>
                        <m:sSup>
                          <m:sSupPr>
                            <m:ctrlPr>
                              <a:rPr lang="en-US" i="1" smtClean="0">
                                <a:latin typeface="Cambria Math" panose="02040503050406030204" pitchFamily="18" charset="0"/>
                                <a:ea typeface="Cambria Math" panose="02040503050406030204" pitchFamily="18" charset="0"/>
                              </a:rPr>
                            </m:ctrlPr>
                          </m:sSupPr>
                          <m:e>
                            <m:sSub>
                              <m:sSubPr>
                                <m:ctrlPr>
                                  <a:rPr lang="en-US"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𝑍</m:t>
                                </m:r>
                              </m:e>
                              <m:sub>
                                <m:r>
                                  <a:rPr lang="fr-FR" b="0" i="1" smtClean="0">
                                    <a:latin typeface="Cambria Math" panose="02040503050406030204" pitchFamily="18" charset="0"/>
                                    <a:ea typeface="Cambria Math" panose="02040503050406030204" pitchFamily="18" charset="0"/>
                                  </a:rPr>
                                  <m:t>𝑒𝑓𝑓</m:t>
                                </m:r>
                              </m:sub>
                            </m:sSub>
                          </m:e>
                          <m:sup>
                            <m:r>
                              <a:rPr lang="fr-FR" b="0" i="1" smtClean="0">
                                <a:latin typeface="Cambria Math" panose="02040503050406030204" pitchFamily="18" charset="0"/>
                                <a:ea typeface="Cambria Math" panose="02040503050406030204" pitchFamily="18" charset="0"/>
                              </a:rPr>
                              <m:t>2</m:t>
                            </m:r>
                          </m:sup>
                        </m:sSup>
                        <m:sSub>
                          <m:sSubPr>
                            <m:ctrlPr>
                              <a:rPr lang="en-US"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𝑛</m:t>
                            </m:r>
                          </m:e>
                          <m:sub>
                            <m:r>
                              <a:rPr lang="fr-FR" b="0" i="1" smtClean="0">
                                <a:latin typeface="Cambria Math" panose="02040503050406030204" pitchFamily="18" charset="0"/>
                                <a:ea typeface="Cambria Math" panose="02040503050406030204" pitchFamily="18" charset="0"/>
                              </a:rPr>
                              <m:t>𝑒</m:t>
                            </m:r>
                          </m:sub>
                        </m:sSub>
                      </m:den>
                    </m:f>
                  </m:oMath>
                </a14:m>
                <a:endParaRPr lang="en-US" dirty="0"/>
              </a:p>
              <a:p>
                <a:pPr marL="742950" lvl="1" indent="-285750">
                  <a:buFont typeface="Arial" panose="020B0604020202020204" pitchFamily="34" charset="0"/>
                  <a:buChar char="•"/>
                </a:pPr>
                <a:r>
                  <a:rPr lang="en-US" dirty="0"/>
                  <a:t>T rich plasmas, hence larger fueling means high T throughput </a:t>
                </a:r>
              </a:p>
              <a:p>
                <a:pPr marL="742950" lvl="1" indent="-285750">
                  <a:buFont typeface="Arial" panose="020B0604020202020204" pitchFamily="34" charset="0"/>
                  <a:buChar char="•"/>
                </a:pPr>
                <a:r>
                  <a:rPr lang="en-US" dirty="0"/>
                  <a:t>Large flux to wall: W erosion level  </a:t>
                </a:r>
                <a:r>
                  <a:rPr lang="en-US" dirty="0">
                    <a:solidFill>
                      <a:schemeClr val="tx2"/>
                    </a:solidFill>
                  </a:rPr>
                  <a:t>to be done</a:t>
                </a:r>
              </a:p>
              <a:p>
                <a:pPr marL="285750" indent="-285750">
                  <a:buFont typeface="Arial" panose="020B0604020202020204" pitchFamily="34" charset="0"/>
                  <a:buChar char="•"/>
                </a:pPr>
                <a:r>
                  <a:rPr lang="en-US" b="1" dirty="0"/>
                  <a:t>Exhaust requirement and NBI penetration</a:t>
                </a:r>
              </a:p>
              <a:p>
                <a:pPr marL="742950" lvl="1" indent="-285750">
                  <a:buFont typeface="Arial" panose="020B0604020202020204" pitchFamily="34" charset="0"/>
                  <a:buChar char="•"/>
                </a:pPr>
                <a:r>
                  <a:rPr lang="en-US" dirty="0"/>
                  <a:t>Target protection through large flux, means large </a:t>
                </a:r>
                <a:r>
                  <a:rPr lang="en-US" dirty="0" err="1"/>
                  <a:t>nsep</a:t>
                </a:r>
                <a:r>
                  <a:rPr lang="en-US" dirty="0"/>
                  <a:t> </a:t>
                </a:r>
              </a:p>
              <a:p>
                <a:pPr marL="742950" lvl="1" indent="-285750">
                  <a:buFont typeface="Arial" panose="020B0604020202020204" pitchFamily="34" charset="0"/>
                  <a:buChar char="•"/>
                </a:pPr>
                <a:r>
                  <a:rPr lang="en-US" dirty="0"/>
                  <a:t>NBI penetration needs low density at </a:t>
                </a:r>
                <a:r>
                  <a:rPr lang="en-US" dirty="0" err="1"/>
                  <a:t>sep</a:t>
                </a:r>
                <a:r>
                  <a:rPr lang="en-US" dirty="0"/>
                  <a:t>/ped </a:t>
                </a:r>
                <a:r>
                  <a:rPr lang="en-US" b="1" dirty="0">
                    <a:solidFill>
                      <a:srgbClr val="FF0000"/>
                    </a:solidFill>
                  </a:rPr>
                  <a:t>VNS ref case in ASTRA ~25 MW w/o W (no margin) peak </a:t>
                </a:r>
                <a:r>
                  <a:rPr lang="en-US" b="1" dirty="0" err="1">
                    <a:solidFill>
                      <a:srgbClr val="FF0000"/>
                    </a:solidFill>
                  </a:rPr>
                  <a:t>NWl</a:t>
                </a:r>
                <a:r>
                  <a:rPr lang="en-US" b="1" dirty="0">
                    <a:solidFill>
                      <a:srgbClr val="FF0000"/>
                    </a:solidFill>
                  </a:rPr>
                  <a:t> ~0.34 MW/m</a:t>
                </a:r>
                <a:r>
                  <a:rPr lang="en-US" b="1" baseline="30000" dirty="0">
                    <a:solidFill>
                      <a:srgbClr val="FF0000"/>
                    </a:solidFill>
                  </a:rPr>
                  <a:t>2</a:t>
                </a:r>
                <a:r>
                  <a:rPr lang="en-US" b="1" dirty="0">
                    <a:solidFill>
                      <a:srgbClr val="FF0000"/>
                    </a:solidFill>
                  </a:rPr>
                  <a:t> </a:t>
                </a:r>
                <a:r>
                  <a:rPr lang="en-US" b="1" u="sng" dirty="0">
                    <a:solidFill>
                      <a:srgbClr val="FF0000"/>
                    </a:solidFill>
                  </a:rPr>
                  <a:t>NOT</a:t>
                </a:r>
                <a:r>
                  <a:rPr lang="en-US" b="1" dirty="0">
                    <a:solidFill>
                      <a:srgbClr val="FF0000"/>
                    </a:solidFill>
                  </a:rPr>
                  <a:t> compatible with exhaust </a:t>
                </a:r>
                <a:r>
                  <a:rPr lang="en-US" b="1" dirty="0" err="1">
                    <a:solidFill>
                      <a:srgbClr val="FF0000"/>
                    </a:solidFill>
                  </a:rPr>
                  <a:t>nsep</a:t>
                </a:r>
                <a:r>
                  <a:rPr lang="en-US" b="1" dirty="0">
                    <a:solidFill>
                      <a:srgbClr val="FF0000"/>
                    </a:solidFill>
                  </a:rPr>
                  <a:t>=5e19m-3 Zeff=1.4 to allow for NBI penetration… </a:t>
                </a:r>
              </a:p>
              <a:p>
                <a:pPr marL="285750" indent="-285750">
                  <a:buFont typeface="Arial" panose="020B0604020202020204" pitchFamily="34" charset="0"/>
                  <a:buChar char="•"/>
                </a:pPr>
                <a:r>
                  <a:rPr lang="en-US" b="1" dirty="0"/>
                  <a:t>NBI torque comes with NBI CD</a:t>
                </a:r>
              </a:p>
              <a:p>
                <a:pPr marL="742950" lvl="1" indent="-285750">
                  <a:buFont typeface="Arial" panose="020B0604020202020204" pitchFamily="34" charset="0"/>
                  <a:buChar char="•"/>
                </a:pPr>
                <a:r>
                  <a:rPr lang="en-US" dirty="0"/>
                  <a:t>NBI torque vs W neoclassical transport compatibility </a:t>
                </a:r>
                <a:r>
                  <a:rPr lang="en-US" dirty="0">
                    <a:solidFill>
                      <a:schemeClr val="tx2"/>
                    </a:solidFill>
                  </a:rPr>
                  <a:t>[E. Bray TTF 2025] will be reassessed on ref VNS case</a:t>
                </a:r>
              </a:p>
              <a:p>
                <a:pPr marL="742950" lvl="1" indent="-285750">
                  <a:buFont typeface="Arial" panose="020B0604020202020204" pitchFamily="34" charset="0"/>
                  <a:buChar char="•"/>
                </a:pPr>
                <a:r>
                  <a:rPr lang="en-US" dirty="0"/>
                  <a:t>NBI CD vs MHD stability </a:t>
                </a:r>
                <a:r>
                  <a:rPr lang="en-US" dirty="0">
                    <a:solidFill>
                      <a:schemeClr val="tx2"/>
                    </a:solidFill>
                  </a:rPr>
                  <a:t>to be modeled, not yet done</a:t>
                </a:r>
              </a:p>
              <a:p>
                <a:pPr marL="742950" lvl="1" indent="-285750">
                  <a:buFont typeface="Arial" panose="020B0604020202020204" pitchFamily="34" charset="0"/>
                  <a:buChar char="•"/>
                </a:pPr>
                <a:r>
                  <a:rPr lang="en-US" dirty="0"/>
                  <a:t>NBI power lost for fusion via mechanical energy transferred to the torque </a:t>
                </a:r>
                <a:r>
                  <a:rPr lang="en-US" b="1" i="1" dirty="0">
                    <a:solidFill>
                      <a:schemeClr val="tx2"/>
                    </a:solidFill>
                  </a:rPr>
                  <a:t>→Ph Lauber next talk</a:t>
                </a:r>
              </a:p>
              <a:p>
                <a:pPr marL="285750" indent="-285750">
                  <a:buFont typeface="Arial" panose="020B0604020202020204" pitchFamily="34" charset="0"/>
                  <a:buChar char="•"/>
                </a:pPr>
                <a:r>
                  <a:rPr lang="en-US" b="1" dirty="0"/>
                  <a:t>NBI penetration vs loss of CD efficiency </a:t>
                </a:r>
              </a:p>
              <a:p>
                <a:pPr marL="742950" lvl="1" indent="-285750">
                  <a:buFont typeface="Arial" panose="020B0604020202020204" pitchFamily="34" charset="0"/>
                  <a:buChar char="•"/>
                </a:pPr>
                <a:r>
                  <a:rPr lang="en-US" dirty="0"/>
                  <a:t>NBI less tangential, better penetration, but less CD </a:t>
                </a:r>
                <a:r>
                  <a:rPr lang="en-US" b="1" dirty="0">
                    <a:solidFill>
                      <a:srgbClr val="FF0000"/>
                    </a:solidFill>
                  </a:rPr>
                  <a:t>only 2 Wb available at flat top so NEED </a:t>
                </a:r>
                <a:r>
                  <a:rPr lang="en-US" b="1" dirty="0" err="1">
                    <a:solidFill>
                      <a:srgbClr val="FF0000"/>
                    </a:solidFill>
                  </a:rPr>
                  <a:t>Vloop</a:t>
                </a:r>
                <a:r>
                  <a:rPr lang="en-US" b="1" dirty="0">
                    <a:solidFill>
                      <a:srgbClr val="FF0000"/>
                    </a:solidFill>
                  </a:rPr>
                  <a:t> &lt;2mV! For &gt; 20 min… </a:t>
                </a:r>
              </a:p>
              <a:p>
                <a:pPr marL="742950" lvl="1" indent="-285750">
                  <a:buFont typeface="Arial" panose="020B0604020202020204" pitchFamily="34" charset="0"/>
                  <a:buChar char="•"/>
                </a:pPr>
                <a:r>
                  <a:rPr lang="en-US" dirty="0"/>
                  <a:t>Compensated by ECCD on axis, at cost of q profiles incompatible with MHD stability</a:t>
                </a:r>
                <a:r>
                  <a:rPr lang="en-US" dirty="0">
                    <a:solidFill>
                      <a:schemeClr val="tx2"/>
                    </a:solidFill>
                  </a:rPr>
                  <a:t> to be modeled, not yet done</a:t>
                </a:r>
                <a:endParaRPr lang="en-US" dirty="0"/>
              </a:p>
              <a:p>
                <a:pPr marL="285750" indent="-285750">
                  <a:buFont typeface="Arial" panose="020B0604020202020204" pitchFamily="34" charset="0"/>
                  <a:buChar char="•"/>
                </a:pPr>
                <a:r>
                  <a:rPr lang="en-US" b="1" dirty="0"/>
                  <a:t>NBI penetration vs drive for Energetic Particle modes </a:t>
                </a:r>
                <a:r>
                  <a:rPr lang="en-US" b="1" i="1" dirty="0">
                    <a:solidFill>
                      <a:schemeClr val="tx2"/>
                    </a:solidFill>
                  </a:rPr>
                  <a:t>→Ph Lauber next talk</a:t>
                </a:r>
                <a:endParaRPr lang="en-US" b="1" dirty="0">
                  <a:solidFill>
                    <a:schemeClr val="tx2"/>
                  </a:solidFill>
                </a:endParaRPr>
              </a:p>
              <a:p>
                <a:pPr marL="742950" lvl="1" indent="-285750">
                  <a:buFont typeface="Arial" panose="020B0604020202020204" pitchFamily="34" charset="0"/>
                  <a:buChar char="•"/>
                </a:pPr>
                <a:r>
                  <a:rPr lang="en-US" dirty="0"/>
                  <a:t>Larger pressure gradients of fast D from NBI : more unstable EP modes</a:t>
                </a:r>
              </a:p>
              <a:p>
                <a:pPr marL="742950" lvl="1" indent="-285750">
                  <a:buFont typeface="Arial" panose="020B0604020202020204" pitchFamily="34" charset="0"/>
                  <a:buChar char="•"/>
                </a:pPr>
                <a:r>
                  <a:rPr lang="en-US" dirty="0"/>
                  <a:t>Interplay with NBI CD efficiency see KSTAR long pulses with NBI [Kim NF 2024]</a:t>
                </a:r>
              </a:p>
              <a:p>
                <a:pPr marL="285750" indent="-285750">
                  <a:buFont typeface="Arial" panose="020B0604020202020204" pitchFamily="34" charset="0"/>
                  <a:buChar char="•"/>
                </a:pPr>
                <a:endParaRPr lang="en-US" dirty="0"/>
              </a:p>
            </p:txBody>
          </p:sp>
        </mc:Choice>
        <mc:Fallback xmlns="">
          <p:sp>
            <p:nvSpPr>
              <p:cNvPr id="5" name="ZoneTexte 4">
                <a:extLst>
                  <a:ext uri="{FF2B5EF4-FFF2-40B4-BE49-F238E27FC236}">
                    <a16:creationId xmlns:a16="http://schemas.microsoft.com/office/drawing/2014/main" id="{1F02D509-BAF0-4315-AB42-5D37A811C870}"/>
                  </a:ext>
                </a:extLst>
              </p:cNvPr>
              <p:cNvSpPr txBox="1">
                <a:spLocks noRot="1" noChangeAspect="1" noMove="1" noResize="1" noEditPoints="1" noAdjustHandles="1" noChangeArrowheads="1" noChangeShapeType="1" noTextEdit="1"/>
              </p:cNvSpPr>
              <p:nvPr/>
            </p:nvSpPr>
            <p:spPr>
              <a:xfrm>
                <a:off x="283030" y="827315"/>
                <a:ext cx="11593284" cy="5897897"/>
              </a:xfrm>
              <a:prstGeom prst="rect">
                <a:avLst/>
              </a:prstGeom>
              <a:blipFill>
                <a:blip r:embed="rId2"/>
                <a:stretch>
                  <a:fillRect l="-315" t="-620" r="-841"/>
                </a:stretch>
              </a:blipFill>
            </p:spPr>
            <p:txBody>
              <a:bodyPr/>
              <a:lstStyle/>
              <a:p>
                <a:r>
                  <a:rPr lang="en-US">
                    <a:noFill/>
                  </a:rPr>
                  <a:t> </a:t>
                </a:r>
              </a:p>
            </p:txBody>
          </p:sp>
        </mc:Fallback>
      </mc:AlternateContent>
      <p:sp>
        <p:nvSpPr>
          <p:cNvPr id="6" name="Accolade fermante 5">
            <a:extLst>
              <a:ext uri="{FF2B5EF4-FFF2-40B4-BE49-F238E27FC236}">
                <a16:creationId xmlns:a16="http://schemas.microsoft.com/office/drawing/2014/main" id="{636C3069-8529-4AC2-8E41-B1D6A8CE400A}"/>
              </a:ext>
            </a:extLst>
          </p:cNvPr>
          <p:cNvSpPr/>
          <p:nvPr/>
        </p:nvSpPr>
        <p:spPr>
          <a:xfrm>
            <a:off x="6879772" y="1230085"/>
            <a:ext cx="293914" cy="8490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a:extLst>
              <a:ext uri="{FF2B5EF4-FFF2-40B4-BE49-F238E27FC236}">
                <a16:creationId xmlns:a16="http://schemas.microsoft.com/office/drawing/2014/main" id="{30DC573B-EC97-48CA-893D-67119CB789DD}"/>
              </a:ext>
            </a:extLst>
          </p:cNvPr>
          <p:cNvSpPr txBox="1"/>
          <p:nvPr/>
        </p:nvSpPr>
        <p:spPr>
          <a:xfrm>
            <a:off x="7236970" y="1186543"/>
            <a:ext cx="3082687" cy="923330"/>
          </a:xfrm>
          <a:prstGeom prst="rect">
            <a:avLst/>
          </a:prstGeom>
          <a:noFill/>
        </p:spPr>
        <p:txBody>
          <a:bodyPr wrap="square" rtlCol="0">
            <a:spAutoFit/>
          </a:bodyPr>
          <a:lstStyle/>
          <a:p>
            <a:r>
              <a:rPr lang="en-US" dirty="0">
                <a:solidFill>
                  <a:schemeClr val="tx2"/>
                </a:solidFill>
              </a:rPr>
              <a:t>On-going uncertainty exploration SOLPS-ITER transport settings</a:t>
            </a:r>
          </a:p>
        </p:txBody>
      </p:sp>
      <p:sp>
        <p:nvSpPr>
          <p:cNvPr id="9" name="ZoneTexte 8">
            <a:extLst>
              <a:ext uri="{FF2B5EF4-FFF2-40B4-BE49-F238E27FC236}">
                <a16:creationId xmlns:a16="http://schemas.microsoft.com/office/drawing/2014/main" id="{41779FAF-B89B-4465-A730-E6C7E7240847}"/>
              </a:ext>
            </a:extLst>
          </p:cNvPr>
          <p:cNvSpPr txBox="1"/>
          <p:nvPr/>
        </p:nvSpPr>
        <p:spPr>
          <a:xfrm>
            <a:off x="6972300" y="2052348"/>
            <a:ext cx="6106886"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FF00FF"/>
                </a:solidFill>
              </a:rPr>
              <a:t>JET T rich D/T mix from SOL to core: Need to be modelled/validated to extrapolate to VNS fuel mix</a:t>
            </a:r>
          </a:p>
        </p:txBody>
      </p:sp>
      <p:sp>
        <p:nvSpPr>
          <p:cNvPr id="12" name="ZoneTexte 11">
            <a:extLst>
              <a:ext uri="{FF2B5EF4-FFF2-40B4-BE49-F238E27FC236}">
                <a16:creationId xmlns:a16="http://schemas.microsoft.com/office/drawing/2014/main" id="{263B87B9-C4BC-4202-8017-599FEF77D7FC}"/>
              </a:ext>
            </a:extLst>
          </p:cNvPr>
          <p:cNvSpPr txBox="1"/>
          <p:nvPr/>
        </p:nvSpPr>
        <p:spPr>
          <a:xfrm>
            <a:off x="9598480" y="868821"/>
            <a:ext cx="2593520" cy="1200329"/>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rgbClr val="FF00FF"/>
                </a:solidFill>
                <a:sym typeface="Wingdings" panose="05000000000000000000" pitchFamily="2" charset="2"/>
              </a:rPr>
              <a:t>SOLPS validation on existing QCE to guide VNS SOL heat/particle transport</a:t>
            </a:r>
            <a:endParaRPr lang="en-US" b="1" dirty="0"/>
          </a:p>
        </p:txBody>
      </p:sp>
      <p:sp>
        <p:nvSpPr>
          <p:cNvPr id="14" name="ZoneTexte 13">
            <a:extLst>
              <a:ext uri="{FF2B5EF4-FFF2-40B4-BE49-F238E27FC236}">
                <a16:creationId xmlns:a16="http://schemas.microsoft.com/office/drawing/2014/main" id="{8F097B21-8B87-4AD2-B8CC-0F7BEFE034AB}"/>
              </a:ext>
            </a:extLst>
          </p:cNvPr>
          <p:cNvSpPr txBox="1"/>
          <p:nvPr/>
        </p:nvSpPr>
        <p:spPr>
          <a:xfrm>
            <a:off x="7791450" y="4950964"/>
            <a:ext cx="6547756" cy="369332"/>
          </a:xfrm>
          <a:prstGeom prst="rect">
            <a:avLst/>
          </a:prstGeom>
          <a:noFill/>
        </p:spPr>
        <p:txBody>
          <a:bodyPr wrap="square">
            <a:spAutoFit/>
          </a:bodyPr>
          <a:lstStyle/>
          <a:p>
            <a:pPr marL="285750" indent="-285750">
              <a:buFont typeface="Arial" panose="020B0604020202020204" pitchFamily="34" charset="0"/>
              <a:buChar char="•"/>
            </a:pPr>
            <a:r>
              <a:rPr lang="en-US" b="1" dirty="0" err="1">
                <a:solidFill>
                  <a:srgbClr val="FF00FF"/>
                </a:solidFill>
              </a:rPr>
              <a:t>Vloop</a:t>
            </a:r>
            <a:r>
              <a:rPr lang="en-US" b="1" dirty="0">
                <a:solidFill>
                  <a:srgbClr val="FF00FF"/>
                </a:solidFill>
              </a:rPr>
              <a:t> &lt; 2mV with ECCD on-axis </a:t>
            </a:r>
            <a:r>
              <a:rPr lang="en-US" b="1" dirty="0" err="1">
                <a:solidFill>
                  <a:srgbClr val="FF00FF"/>
                </a:solidFill>
              </a:rPr>
              <a:t>expts</a:t>
            </a:r>
            <a:r>
              <a:rPr lang="en-US" b="1" dirty="0">
                <a:solidFill>
                  <a:srgbClr val="FF00FF"/>
                </a:solidFill>
              </a:rPr>
              <a:t>? </a:t>
            </a:r>
          </a:p>
        </p:txBody>
      </p:sp>
    </p:spTree>
    <p:extLst>
      <p:ext uri="{BB962C8B-B14F-4D97-AF65-F5344CB8AC3E}">
        <p14:creationId xmlns:p14="http://schemas.microsoft.com/office/powerpoint/2010/main" val="107255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23729FF-61A6-4D17-9468-2F910F3AE532}"/>
              </a:ext>
            </a:extLst>
          </p:cNvPr>
          <p:cNvGraphicFramePr>
            <a:graphicFrameLocks noGrp="1"/>
          </p:cNvGraphicFramePr>
          <p:nvPr>
            <p:extLst>
              <p:ext uri="{D42A27DB-BD31-4B8C-83A1-F6EECF244321}">
                <p14:modId xmlns:p14="http://schemas.microsoft.com/office/powerpoint/2010/main" val="1083227624"/>
              </p:ext>
            </p:extLst>
          </p:nvPr>
        </p:nvGraphicFramePr>
        <p:xfrm>
          <a:off x="341358" y="838337"/>
          <a:ext cx="11555896" cy="5601728"/>
        </p:xfrm>
        <a:graphic>
          <a:graphicData uri="http://schemas.openxmlformats.org/drawingml/2006/table">
            <a:tbl>
              <a:tblPr firstRow="1" bandRow="1">
                <a:tableStyleId>{5C22544A-7EE6-4342-B048-85BDC9FD1C3A}</a:tableStyleId>
              </a:tblPr>
              <a:tblGrid>
                <a:gridCol w="2866297">
                  <a:extLst>
                    <a:ext uri="{9D8B030D-6E8A-4147-A177-3AD203B41FA5}">
                      <a16:colId xmlns:a16="http://schemas.microsoft.com/office/drawing/2014/main" val="1889637288"/>
                    </a:ext>
                  </a:extLst>
                </a:gridCol>
                <a:gridCol w="3259465">
                  <a:extLst>
                    <a:ext uri="{9D8B030D-6E8A-4147-A177-3AD203B41FA5}">
                      <a16:colId xmlns:a16="http://schemas.microsoft.com/office/drawing/2014/main" val="3741619723"/>
                    </a:ext>
                  </a:extLst>
                </a:gridCol>
                <a:gridCol w="2715068">
                  <a:extLst>
                    <a:ext uri="{9D8B030D-6E8A-4147-A177-3AD203B41FA5}">
                      <a16:colId xmlns:a16="http://schemas.microsoft.com/office/drawing/2014/main" val="3371295585"/>
                    </a:ext>
                  </a:extLst>
                </a:gridCol>
                <a:gridCol w="2715066">
                  <a:extLst>
                    <a:ext uri="{9D8B030D-6E8A-4147-A177-3AD203B41FA5}">
                      <a16:colId xmlns:a16="http://schemas.microsoft.com/office/drawing/2014/main" val="1737610569"/>
                    </a:ext>
                  </a:extLst>
                </a:gridCol>
              </a:tblGrid>
              <a:tr h="655320">
                <a:tc gridSpan="2">
                  <a:txBody>
                    <a:bodyPr/>
                    <a:lstStyle/>
                    <a:p>
                      <a:pPr algn="ctr"/>
                      <a:endParaRPr lang="en-US" sz="2000" b="0" dirty="0">
                        <a:solidFill>
                          <a:schemeClr val="tx1"/>
                        </a:solidFill>
                      </a:endParaRPr>
                    </a:p>
                    <a:p>
                      <a:pPr algn="ctr"/>
                      <a:r>
                        <a:rPr lang="en-US" sz="2000" b="1" dirty="0">
                          <a:solidFill>
                            <a:schemeClr val="tx1"/>
                          </a:solidFill>
                        </a:rPr>
                        <a:t>Engineering Design (incl. Sensors, actuators)</a:t>
                      </a:r>
                    </a:p>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482308"/>
                  </a:ext>
                </a:extLst>
              </a:tr>
              <a:tr h="655320">
                <a:tc gridSpan="2">
                  <a:txBody>
                    <a:bodyPr/>
                    <a:lstStyle/>
                    <a:p>
                      <a:pPr algn="ctr"/>
                      <a:endParaRPr lang="en-US" sz="2000" b="1" dirty="0">
                        <a:solidFill>
                          <a:schemeClr val="tx1"/>
                        </a:solidFill>
                      </a:endParaRPr>
                    </a:p>
                    <a:p>
                      <a:pPr algn="ctr"/>
                      <a:r>
                        <a:rPr lang="en-US" sz="2000" b="1" dirty="0">
                          <a:solidFill>
                            <a:schemeClr val="tx1"/>
                          </a:solidFill>
                        </a:rPr>
                        <a:t>Magnetic equilibrium, stability</a:t>
                      </a:r>
                      <a:endParaRPr lang="en-US" sz="2000" b="1" dirty="0">
                        <a:solidFill>
                          <a:srgbClr val="7030A0"/>
                        </a:solidFill>
                      </a:endParaRPr>
                    </a:p>
                    <a:p>
                      <a:pPr algn="ctr"/>
                      <a:endParaRPr lang="en-US" sz="2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39595534"/>
                  </a:ext>
                </a:extLst>
              </a:tr>
              <a:tr h="0">
                <a:tc>
                  <a:txBody>
                    <a:bodyPr/>
                    <a:lstStyle/>
                    <a:p>
                      <a:pPr algn="ctr"/>
                      <a:endParaRPr lang="en-US" sz="2000" b="1" dirty="0">
                        <a:solidFill>
                          <a:schemeClr val="tx1"/>
                        </a:solidFill>
                      </a:endParaRPr>
                    </a:p>
                    <a:p>
                      <a:pPr algn="ctr"/>
                      <a:r>
                        <a:rPr lang="en-US" sz="2000" b="1" dirty="0">
                          <a:solidFill>
                            <a:schemeClr val="tx1"/>
                          </a:solidFill>
                        </a:rPr>
                        <a:t>System code </a:t>
                      </a:r>
                      <a:r>
                        <a:rPr lang="en-US" sz="2000" b="0" i="1" dirty="0">
                          <a:solidFill>
                            <a:schemeClr val="tx1"/>
                          </a:solidFill>
                        </a:rPr>
                        <a:t>METIS+MADE</a:t>
                      </a:r>
                    </a:p>
                    <a:p>
                      <a:pPr algn="ctr"/>
                      <a:r>
                        <a:rPr lang="en-US" sz="2000" b="0" dirty="0">
                          <a:solidFill>
                            <a:schemeClr val="tx1"/>
                          </a:solidFill>
                        </a:rPr>
                        <a:t>Optimization incl. </a:t>
                      </a:r>
                      <a:r>
                        <a:rPr lang="en-US" sz="2000" b="0" dirty="0" err="1">
                          <a:solidFill>
                            <a:schemeClr val="tx1"/>
                          </a:solidFill>
                        </a:rPr>
                        <a:t>physics+magnets</a:t>
                      </a:r>
                      <a:endParaRPr lang="en-US" sz="2000" b="0" dirty="0">
                        <a:solidFill>
                          <a:schemeClr val="tx1"/>
                        </a:solidFill>
                      </a:endParaRPr>
                    </a:p>
                    <a:p>
                      <a:pPr algn="ctr"/>
                      <a:endParaRPr lang="en-US" sz="20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endParaRPr lang="en-US" sz="2000" b="1" dirty="0">
                        <a:solidFill>
                          <a:schemeClr val="tx1"/>
                        </a:solidFill>
                      </a:endParaRPr>
                    </a:p>
                    <a:p>
                      <a:pPr algn="ctr"/>
                      <a:r>
                        <a:rPr lang="en-US" sz="2000" b="1" dirty="0">
                          <a:solidFill>
                            <a:schemeClr val="tx1"/>
                          </a:solidFill>
                        </a:rPr>
                        <a:t>Pulse Design Tools</a:t>
                      </a:r>
                    </a:p>
                    <a:p>
                      <a:pPr algn="ctr"/>
                      <a:r>
                        <a:rPr lang="en-US" sz="2000" b="0" i="1" dirty="0">
                          <a:solidFill>
                            <a:schemeClr val="tx1"/>
                          </a:solidFill>
                        </a:rPr>
                        <a:t>FENIX</a:t>
                      </a:r>
                    </a:p>
                    <a:p>
                      <a:pPr algn="ctr"/>
                      <a:r>
                        <a:rPr lang="en-US" sz="2000" b="0" dirty="0">
                          <a:solidFill>
                            <a:schemeClr val="tx1"/>
                          </a:solidFill>
                        </a:rPr>
                        <a:t>Full</a:t>
                      </a:r>
                      <a:r>
                        <a:rPr lang="en-US" sz="2000" b="0" baseline="0" dirty="0">
                          <a:solidFill>
                            <a:schemeClr val="tx1"/>
                          </a:solidFill>
                        </a:rPr>
                        <a:t> pulse, testing controllers</a:t>
                      </a:r>
                    </a:p>
                    <a:p>
                      <a:pPr algn="ctr"/>
                      <a:r>
                        <a:rPr lang="en-US" sz="2000" b="1" baseline="0" dirty="0">
                          <a:solidFill>
                            <a:srgbClr val="FF00FF"/>
                          </a:solidFill>
                        </a:rPr>
                        <a:t>Some physics models</a:t>
                      </a:r>
                      <a:endParaRPr lang="en-US" sz="2000" b="1" dirty="0">
                        <a:solidFill>
                          <a:srgbClr val="FF00FF"/>
                        </a:solidFill>
                      </a:endParaRPr>
                    </a:p>
                    <a:p>
                      <a:pPr algn="ctr"/>
                      <a:r>
                        <a:rPr lang="en-US" sz="2000" b="1" dirty="0">
                          <a:solidFill>
                            <a:srgbClr val="FF00FF"/>
                          </a:solidFill>
                        </a:rPr>
                        <a:t>&amp; Surrogate models</a:t>
                      </a:r>
                    </a:p>
                    <a:p>
                      <a:pPr algn="ctr"/>
                      <a:endParaRPr lang="en-US" sz="2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High Fidelity Integrated Modeling</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i="1" baseline="0" dirty="0">
                          <a:solidFill>
                            <a:schemeClr val="tx1"/>
                          </a:solidFill>
                        </a:rPr>
                        <a:t>ASTRA 1.5D,HFPS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FF00FF"/>
                          </a:solidFill>
                        </a:rPr>
                        <a:t>More physics self-consistency</a:t>
                      </a:r>
                    </a:p>
                    <a:p>
                      <a:pPr algn="ctr"/>
                      <a:endParaRPr lang="en-US" sz="20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endParaRPr lang="en-US" sz="2000" b="1" dirty="0">
                        <a:solidFill>
                          <a:schemeClr val="tx1"/>
                        </a:solidFill>
                      </a:endParaRPr>
                    </a:p>
                    <a:p>
                      <a:pPr algn="ctr"/>
                      <a:r>
                        <a:rPr lang="en-US" sz="2000" b="1" dirty="0">
                          <a:solidFill>
                            <a:srgbClr val="FF00FF"/>
                          </a:solidFill>
                        </a:rPr>
                        <a:t>Verification vs 1</a:t>
                      </a:r>
                      <a:r>
                        <a:rPr lang="en-US" sz="2000" b="1" baseline="30000" dirty="0">
                          <a:solidFill>
                            <a:srgbClr val="FF00FF"/>
                          </a:solidFill>
                        </a:rPr>
                        <a:t>st</a:t>
                      </a:r>
                      <a:r>
                        <a:rPr lang="en-US" sz="2000" b="1" dirty="0">
                          <a:solidFill>
                            <a:srgbClr val="FF00FF"/>
                          </a:solidFill>
                        </a:rPr>
                        <a:t> principle physics codes</a:t>
                      </a:r>
                    </a:p>
                    <a:p>
                      <a:pPr algn="ctr"/>
                      <a:r>
                        <a:rPr lang="en-US" sz="2000" b="0" dirty="0">
                          <a:solidFill>
                            <a:schemeClr val="tx1"/>
                          </a:solidFill>
                        </a:rPr>
                        <a:t>Pedestal</a:t>
                      </a:r>
                    </a:p>
                    <a:p>
                      <a:pPr algn="ctr"/>
                      <a:r>
                        <a:rPr lang="en-US" sz="2000" b="0" dirty="0">
                          <a:solidFill>
                            <a:schemeClr val="tx1"/>
                          </a:solidFill>
                        </a:rPr>
                        <a:t>Transport in high </a:t>
                      </a:r>
                      <a:r>
                        <a:rPr lang="en-US" sz="2000" b="0" dirty="0">
                          <a:solidFill>
                            <a:schemeClr val="tx1"/>
                          </a:solidFill>
                          <a:latin typeface="Symbol" panose="05050102010706020507" pitchFamily="18" charset="2"/>
                        </a:rPr>
                        <a:t>b</a:t>
                      </a:r>
                      <a:r>
                        <a:rPr lang="en-US" sz="2000" b="0" dirty="0">
                          <a:solidFill>
                            <a:schemeClr val="tx1"/>
                          </a:solidFill>
                        </a:rPr>
                        <a:t> core</a:t>
                      </a:r>
                    </a:p>
                    <a:p>
                      <a:pPr algn="ctr"/>
                      <a:r>
                        <a:rPr lang="en-US" sz="2000" b="0" dirty="0">
                          <a:solidFill>
                            <a:schemeClr val="tx1"/>
                          </a:solidFill>
                        </a:rPr>
                        <a:t>EP interplay</a:t>
                      </a:r>
                    </a:p>
                    <a:p>
                      <a:pPr algn="ctr"/>
                      <a:r>
                        <a:rPr lang="en-US" sz="2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150165"/>
                  </a:ext>
                </a:extLst>
              </a:tr>
              <a:tr h="1365008">
                <a:tc>
                  <a:txBody>
                    <a:bodyPr/>
                    <a:lstStyle/>
                    <a:p>
                      <a:pPr algn="ct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endParaRPr lang="en-US" sz="2000" b="1"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rgbClr val="FF00FF"/>
                          </a:solidFill>
                        </a:rPr>
                        <a:t>Validation against</a:t>
                      </a:r>
                      <a:r>
                        <a:rPr lang="en-US" sz="2000" b="1" baseline="0" dirty="0">
                          <a:solidFill>
                            <a:srgbClr val="FF00FF"/>
                          </a:solidFill>
                        </a:rPr>
                        <a:t> tokamak experiments</a:t>
                      </a:r>
                      <a:r>
                        <a:rPr lang="en-US" sz="2000" b="0" baseline="0" dirty="0">
                          <a:solidFill>
                            <a:srgbClr val="FF00FF"/>
                          </a:solidFill>
                        </a:rPr>
                        <a:t>, </a:t>
                      </a:r>
                    </a:p>
                    <a:p>
                      <a:pPr algn="ctr"/>
                      <a:r>
                        <a:rPr lang="en-US" sz="2000" b="0" baseline="0" dirty="0">
                          <a:solidFill>
                            <a:schemeClr val="tx1"/>
                          </a:solidFill>
                        </a:rPr>
                        <a:t>high </a:t>
                      </a:r>
                      <a:r>
                        <a:rPr lang="en-US" sz="2000" b="0" baseline="0" dirty="0">
                          <a:solidFill>
                            <a:schemeClr val="tx1"/>
                          </a:solidFill>
                          <a:latin typeface="Symbol" panose="05050102010706020507" pitchFamily="18" charset="2"/>
                        </a:rPr>
                        <a:t>b </a:t>
                      </a:r>
                      <a:r>
                        <a:rPr lang="en-US" sz="2000" b="0" baseline="0" dirty="0">
                          <a:solidFill>
                            <a:schemeClr val="tx1"/>
                          </a:solidFill>
                          <a:latin typeface="+mn-lt"/>
                        </a:rPr>
                        <a:t>(JET, JT60-SA), l</a:t>
                      </a:r>
                      <a:r>
                        <a:rPr lang="en-US" sz="2000" b="0" baseline="0" dirty="0">
                          <a:solidFill>
                            <a:schemeClr val="tx1"/>
                          </a:solidFill>
                        </a:rPr>
                        <a:t>arge non-inductive current (ECCD vs bootstrap) (TCV, AUG, WEST), ICRH absorption (AUG, JET,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062809"/>
                  </a:ext>
                </a:extLst>
              </a:tr>
            </a:tbl>
          </a:graphicData>
        </a:graphic>
      </p:graphicFrame>
      <p:cxnSp>
        <p:nvCxnSpPr>
          <p:cNvPr id="5" name="Connecteur droit avec flèche 4">
            <a:extLst>
              <a:ext uri="{FF2B5EF4-FFF2-40B4-BE49-F238E27FC236}">
                <a16:creationId xmlns:a16="http://schemas.microsoft.com/office/drawing/2014/main" id="{5C5574FA-3C43-4869-9EBA-ABDDC4BFA7FC}"/>
              </a:ext>
            </a:extLst>
          </p:cNvPr>
          <p:cNvCxnSpPr>
            <a:cxnSpLocks/>
          </p:cNvCxnSpPr>
          <p:nvPr/>
        </p:nvCxnSpPr>
        <p:spPr>
          <a:xfrm>
            <a:off x="8835649" y="4504324"/>
            <a:ext cx="606287" cy="9939"/>
          </a:xfrm>
          <a:prstGeom prst="straightConnector1">
            <a:avLst/>
          </a:prstGeom>
          <a:ln w="5715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D02CC655-D2C8-4DA6-92EB-8020AA215956}"/>
              </a:ext>
            </a:extLst>
          </p:cNvPr>
          <p:cNvCxnSpPr>
            <a:cxnSpLocks/>
          </p:cNvCxnSpPr>
          <p:nvPr/>
        </p:nvCxnSpPr>
        <p:spPr>
          <a:xfrm flipH="1">
            <a:off x="7410014" y="4768839"/>
            <a:ext cx="1" cy="566531"/>
          </a:xfrm>
          <a:prstGeom prst="straightConnector1">
            <a:avLst/>
          </a:prstGeom>
          <a:ln w="5715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A9183754-8AC1-4E63-80F1-B837E46C7478}"/>
              </a:ext>
            </a:extLst>
          </p:cNvPr>
          <p:cNvCxnSpPr>
            <a:cxnSpLocks/>
          </p:cNvCxnSpPr>
          <p:nvPr/>
        </p:nvCxnSpPr>
        <p:spPr>
          <a:xfrm flipH="1">
            <a:off x="4781145" y="4826663"/>
            <a:ext cx="1" cy="566531"/>
          </a:xfrm>
          <a:prstGeom prst="straightConnector1">
            <a:avLst/>
          </a:prstGeom>
          <a:ln w="5715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AF405977-2316-4447-A9BC-65328FBE679A}"/>
              </a:ext>
            </a:extLst>
          </p:cNvPr>
          <p:cNvCxnSpPr/>
          <p:nvPr/>
        </p:nvCxnSpPr>
        <p:spPr>
          <a:xfrm flipH="1">
            <a:off x="4673442" y="2615353"/>
            <a:ext cx="1" cy="566531"/>
          </a:xfrm>
          <a:prstGeom prst="straightConnector1">
            <a:avLst/>
          </a:prstGeom>
          <a:ln w="5715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B8B25B42-25AF-4C23-82B7-FFDE9B1F63E2}"/>
              </a:ext>
            </a:extLst>
          </p:cNvPr>
          <p:cNvCxnSpPr/>
          <p:nvPr/>
        </p:nvCxnSpPr>
        <p:spPr>
          <a:xfrm flipH="1">
            <a:off x="1991564" y="2606915"/>
            <a:ext cx="1" cy="56653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CD16A95-A120-47A5-B40F-FD5547D0EEF4}"/>
              </a:ext>
            </a:extLst>
          </p:cNvPr>
          <p:cNvCxnSpPr/>
          <p:nvPr/>
        </p:nvCxnSpPr>
        <p:spPr>
          <a:xfrm flipH="1">
            <a:off x="3157754" y="1560001"/>
            <a:ext cx="1" cy="56653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F267F0C-DB57-4445-AB1C-5CC6EE667052}"/>
              </a:ext>
            </a:extLst>
          </p:cNvPr>
          <p:cNvCxnSpPr>
            <a:cxnSpLocks/>
          </p:cNvCxnSpPr>
          <p:nvPr/>
        </p:nvCxnSpPr>
        <p:spPr>
          <a:xfrm flipH="1">
            <a:off x="765739" y="1566623"/>
            <a:ext cx="1" cy="1931951"/>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511D49A-60AA-44CF-95E8-1EC1DA2904F6}"/>
              </a:ext>
            </a:extLst>
          </p:cNvPr>
          <p:cNvCxnSpPr>
            <a:cxnSpLocks/>
          </p:cNvCxnSpPr>
          <p:nvPr/>
        </p:nvCxnSpPr>
        <p:spPr>
          <a:xfrm flipH="1">
            <a:off x="5900954" y="1506988"/>
            <a:ext cx="1" cy="1931951"/>
          </a:xfrm>
          <a:prstGeom prst="straightConnector1">
            <a:avLst/>
          </a:prstGeom>
          <a:ln w="57150">
            <a:solidFill>
              <a:srgbClr val="FF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Flèche : courbe vers le haut 12">
            <a:extLst>
              <a:ext uri="{FF2B5EF4-FFF2-40B4-BE49-F238E27FC236}">
                <a16:creationId xmlns:a16="http://schemas.microsoft.com/office/drawing/2014/main" id="{617BBE22-58D3-46C3-9027-364F911BA5A9}"/>
              </a:ext>
            </a:extLst>
          </p:cNvPr>
          <p:cNvSpPr/>
          <p:nvPr/>
        </p:nvSpPr>
        <p:spPr>
          <a:xfrm>
            <a:off x="2105891" y="4442691"/>
            <a:ext cx="5181600" cy="1056559"/>
          </a:xfrm>
          <a:prstGeom prst="curved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èche : courbe vers le haut 13">
            <a:extLst>
              <a:ext uri="{FF2B5EF4-FFF2-40B4-BE49-F238E27FC236}">
                <a16:creationId xmlns:a16="http://schemas.microsoft.com/office/drawing/2014/main" id="{4D3E48EA-BC99-46D9-AAB3-8C7D0613AAD6}"/>
              </a:ext>
            </a:extLst>
          </p:cNvPr>
          <p:cNvSpPr/>
          <p:nvPr/>
        </p:nvSpPr>
        <p:spPr>
          <a:xfrm flipH="1" flipV="1">
            <a:off x="1944413" y="2163715"/>
            <a:ext cx="5839127" cy="1048503"/>
          </a:xfrm>
          <a:prstGeom prst="curved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ZoneTexte 14">
            <a:extLst>
              <a:ext uri="{FF2B5EF4-FFF2-40B4-BE49-F238E27FC236}">
                <a16:creationId xmlns:a16="http://schemas.microsoft.com/office/drawing/2014/main" id="{9774206B-2008-4C37-BA5A-E7DE9DD43671}"/>
              </a:ext>
            </a:extLst>
          </p:cNvPr>
          <p:cNvSpPr txBox="1"/>
          <p:nvPr/>
        </p:nvSpPr>
        <p:spPr>
          <a:xfrm>
            <a:off x="1413163" y="4470400"/>
            <a:ext cx="367408" cy="523220"/>
          </a:xfrm>
          <a:prstGeom prst="rect">
            <a:avLst/>
          </a:prstGeom>
          <a:noFill/>
          <a:ln>
            <a:solidFill>
              <a:srgbClr val="7030A0"/>
            </a:solidFill>
          </a:ln>
        </p:spPr>
        <p:txBody>
          <a:bodyPr wrap="none" rtlCol="0">
            <a:spAutoFit/>
          </a:bodyPr>
          <a:lstStyle/>
          <a:p>
            <a:pPr algn="l"/>
            <a:r>
              <a:rPr lang="en-US" sz="2800" b="1" dirty="0">
                <a:solidFill>
                  <a:srgbClr val="7030A0"/>
                </a:solidFill>
              </a:rPr>
              <a:t>1</a:t>
            </a:r>
          </a:p>
        </p:txBody>
      </p:sp>
      <p:sp>
        <p:nvSpPr>
          <p:cNvPr id="16" name="ZoneTexte 15">
            <a:extLst>
              <a:ext uri="{FF2B5EF4-FFF2-40B4-BE49-F238E27FC236}">
                <a16:creationId xmlns:a16="http://schemas.microsoft.com/office/drawing/2014/main" id="{015CFFA0-AB70-4634-A3B1-6ABF84003903}"/>
              </a:ext>
            </a:extLst>
          </p:cNvPr>
          <p:cNvSpPr txBox="1"/>
          <p:nvPr/>
        </p:nvSpPr>
        <p:spPr>
          <a:xfrm>
            <a:off x="8446654" y="4502727"/>
            <a:ext cx="367408" cy="523220"/>
          </a:xfrm>
          <a:prstGeom prst="rect">
            <a:avLst/>
          </a:prstGeom>
          <a:noFill/>
          <a:ln>
            <a:solidFill>
              <a:srgbClr val="7030A0"/>
            </a:solidFill>
          </a:ln>
        </p:spPr>
        <p:txBody>
          <a:bodyPr wrap="none" rtlCol="0">
            <a:spAutoFit/>
          </a:bodyPr>
          <a:lstStyle/>
          <a:p>
            <a:pPr algn="l"/>
            <a:r>
              <a:rPr lang="en-US" sz="2800" b="1" dirty="0">
                <a:solidFill>
                  <a:srgbClr val="7030A0"/>
                </a:solidFill>
              </a:rPr>
              <a:t>2</a:t>
            </a:r>
          </a:p>
        </p:txBody>
      </p:sp>
      <p:sp>
        <p:nvSpPr>
          <p:cNvPr id="17" name="ZoneTexte 16">
            <a:extLst>
              <a:ext uri="{FF2B5EF4-FFF2-40B4-BE49-F238E27FC236}">
                <a16:creationId xmlns:a16="http://schemas.microsoft.com/office/drawing/2014/main" id="{47524819-1A43-4181-B442-E8C20C37C4DF}"/>
              </a:ext>
            </a:extLst>
          </p:cNvPr>
          <p:cNvSpPr txBox="1"/>
          <p:nvPr/>
        </p:nvSpPr>
        <p:spPr>
          <a:xfrm>
            <a:off x="5980545" y="2904837"/>
            <a:ext cx="367408" cy="523220"/>
          </a:xfrm>
          <a:prstGeom prst="rect">
            <a:avLst/>
          </a:prstGeom>
          <a:noFill/>
          <a:ln>
            <a:solidFill>
              <a:srgbClr val="FF00FF"/>
            </a:solidFill>
          </a:ln>
        </p:spPr>
        <p:txBody>
          <a:bodyPr wrap="none" rtlCol="0">
            <a:spAutoFit/>
          </a:bodyPr>
          <a:lstStyle/>
          <a:p>
            <a:pPr algn="l"/>
            <a:r>
              <a:rPr lang="en-US" sz="2800" b="1" dirty="0">
                <a:solidFill>
                  <a:srgbClr val="FF00FF"/>
                </a:solidFill>
              </a:rPr>
              <a:t>3</a:t>
            </a:r>
          </a:p>
        </p:txBody>
      </p:sp>
      <p:sp>
        <p:nvSpPr>
          <p:cNvPr id="3" name="Espace réservé du pied de page 2">
            <a:extLst>
              <a:ext uri="{FF2B5EF4-FFF2-40B4-BE49-F238E27FC236}">
                <a16:creationId xmlns:a16="http://schemas.microsoft.com/office/drawing/2014/main" id="{E80F07ED-6160-483B-9FFA-4C214CBC6958}"/>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18" name="Espace réservé du numéro de diapositive 17">
            <a:extLst>
              <a:ext uri="{FF2B5EF4-FFF2-40B4-BE49-F238E27FC236}">
                <a16:creationId xmlns:a16="http://schemas.microsoft.com/office/drawing/2014/main" id="{0357615D-3671-443E-8662-129CF1730BF5}"/>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sp>
        <p:nvSpPr>
          <p:cNvPr id="19" name="Flèche : courbe vers le haut 18">
            <a:extLst>
              <a:ext uri="{FF2B5EF4-FFF2-40B4-BE49-F238E27FC236}">
                <a16:creationId xmlns:a16="http://schemas.microsoft.com/office/drawing/2014/main" id="{7E08C2DF-498C-4AD8-93BD-1C4DAF4CF434}"/>
              </a:ext>
            </a:extLst>
          </p:cNvPr>
          <p:cNvSpPr/>
          <p:nvPr/>
        </p:nvSpPr>
        <p:spPr>
          <a:xfrm flipH="1" flipV="1">
            <a:off x="4645571" y="2316113"/>
            <a:ext cx="3290367" cy="1048503"/>
          </a:xfrm>
          <a:prstGeom prst="curvedUp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20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 name="Groupe 2">
            <a:extLst>
              <a:ext uri="{FF2B5EF4-FFF2-40B4-BE49-F238E27FC236}">
                <a16:creationId xmlns:a16="http://schemas.microsoft.com/office/drawing/2014/main" id="{10E46E42-CC4E-4817-B785-94F283C2992C}"/>
              </a:ext>
            </a:extLst>
          </p:cNvPr>
          <p:cNvGrpSpPr/>
          <p:nvPr/>
        </p:nvGrpSpPr>
        <p:grpSpPr>
          <a:xfrm>
            <a:off x="6285187" y="505255"/>
            <a:ext cx="5906814" cy="5548706"/>
            <a:chOff x="6912369" y="631378"/>
            <a:chExt cx="4927317" cy="4623794"/>
          </a:xfrm>
        </p:grpSpPr>
        <p:pic>
          <p:nvPicPr>
            <p:cNvPr id="264746172" name="Screenshot 2025-12-15 at 13.58.02.pdf" descr="Screenshot 2025-12-15 at 13.58.02.pdf"/>
            <p:cNvPicPr>
              <a:picLocks noChangeAspect="1"/>
            </p:cNvPicPr>
            <p:nvPr/>
          </p:nvPicPr>
          <p:blipFill rotWithShape="1">
            <a:blip r:embed="rId3"/>
            <a:srcRect l="55695" t="1155" r="1150" b="28235"/>
            <a:stretch/>
          </p:blipFill>
          <p:spPr bwMode="auto">
            <a:xfrm>
              <a:off x="6912369" y="631378"/>
              <a:ext cx="4927317" cy="4623794"/>
            </a:xfrm>
            <a:prstGeom prst="rect">
              <a:avLst/>
            </a:prstGeom>
            <a:ln w="12700">
              <a:miter lim="400000"/>
            </a:ln>
          </p:spPr>
        </p:pic>
        <p:sp>
          <p:nvSpPr>
            <p:cNvPr id="695947125" name="beam target…"/>
            <p:cNvSpPr/>
            <p:nvPr/>
          </p:nvSpPr>
          <p:spPr bwMode="auto">
            <a:xfrm>
              <a:off x="8751406" y="2838012"/>
              <a:ext cx="2486712" cy="635000"/>
            </a:xfrm>
            <a:prstGeom prst="rect">
              <a:avLst/>
            </a:prstGeom>
            <a:solidFill>
              <a:srgbClr val="FFFFFF"/>
            </a:solidFill>
            <a:ln w="12700">
              <a:miter lim="400000"/>
            </a:ln>
          </p:spPr>
          <p:txBody>
            <a:bodyPr lIns="0" tIns="0" rIns="0" bIns="0" anchor="ctr"/>
            <a:lstStyle/>
            <a:p>
              <a:pPr algn="ctr">
                <a:defRPr sz="3200">
                  <a:latin typeface="+mn-lt"/>
                  <a:ea typeface="+mn-ea"/>
                  <a:cs typeface="+mn-cs"/>
                </a:defRPr>
              </a:pPr>
              <a:r>
                <a:rPr sz="1600" dirty="0"/>
                <a:t>beam target</a:t>
              </a:r>
            </a:p>
            <a:p>
              <a:pPr algn="ctr">
                <a:defRPr sz="3200">
                  <a:latin typeface="+mn-lt"/>
                  <a:ea typeface="+mn-ea"/>
                  <a:cs typeface="+mn-cs"/>
                </a:defRPr>
              </a:pPr>
              <a:r>
                <a:rPr sz="1600" dirty="0"/>
                <a:t>fusion cross section</a:t>
              </a:r>
            </a:p>
          </p:txBody>
        </p:sp>
      </p:grpSp>
      <p:sp>
        <p:nvSpPr>
          <p:cNvPr id="2" name="Titre 1">
            <a:extLst>
              <a:ext uri="{FF2B5EF4-FFF2-40B4-BE49-F238E27FC236}">
                <a16:creationId xmlns:a16="http://schemas.microsoft.com/office/drawing/2014/main" id="{6EB3634A-3E6A-4ED3-B0F9-2CB851DD4DA7}"/>
              </a:ext>
            </a:extLst>
          </p:cNvPr>
          <p:cNvSpPr>
            <a:spLocks noGrp="1"/>
          </p:cNvSpPr>
          <p:nvPr>
            <p:ph type="title"/>
          </p:nvPr>
        </p:nvSpPr>
        <p:spPr/>
        <p:txBody>
          <a:bodyPr/>
          <a:lstStyle/>
          <a:p>
            <a:r>
              <a:rPr lang="fr-FR" sz="2800" b="1" dirty="0"/>
              <a:t>Beam-Target to </a:t>
            </a:r>
            <a:r>
              <a:rPr lang="fr-FR" sz="2800" b="1" dirty="0" err="1"/>
              <a:t>maximize</a:t>
            </a:r>
            <a:r>
              <a:rPr lang="fr-FR" sz="2800" b="1" dirty="0"/>
              <a:t> NWL and </a:t>
            </a:r>
            <a:r>
              <a:rPr lang="fr-FR" sz="2800" b="1" dirty="0" err="1"/>
              <a:t>minimize</a:t>
            </a:r>
            <a:r>
              <a:rPr lang="fr-FR" sz="2800" b="1" dirty="0"/>
              <a:t> T </a:t>
            </a:r>
            <a:r>
              <a:rPr lang="fr-FR" sz="2800" b="1" dirty="0" err="1"/>
              <a:t>consumption</a:t>
            </a:r>
            <a:endParaRPr lang="en-US" dirty="0"/>
          </a:p>
        </p:txBody>
      </p:sp>
      <p:sp>
        <p:nvSpPr>
          <p:cNvPr id="1212550160" name="Slide Number"/>
          <p:cNvSpPr txBox="1">
            <a:spLocks noGrp="1"/>
          </p:cNvSpPr>
          <p:nvPr>
            <p:ph type="sldNum" sz="quarter" idx="12"/>
          </p:nvPr>
        </p:nvSpPr>
        <p:spPr bwMode="auto">
          <a:prstGeom prst="rect">
            <a:avLst/>
          </a:prstGeom>
        </p:spPr>
        <p:txBody>
          <a:bodyPr/>
          <a:lstStyle/>
          <a:p>
            <a:pPr>
              <a:defRPr/>
            </a:pPr>
            <a:fld id="{86CB4B4D-7CA3-9044-876B-883B54F8677D}" type="slidenum">
              <a:rPr/>
              <a:t>3</a:t>
            </a:fld>
            <a:endParaRPr/>
          </a:p>
        </p:txBody>
      </p:sp>
      <p:sp>
        <p:nvSpPr>
          <p:cNvPr id="821692293" name="VNS: strongly driven system, large EP fraction"/>
          <p:cNvSpPr txBox="1"/>
          <p:nvPr/>
        </p:nvSpPr>
        <p:spPr bwMode="auto">
          <a:xfrm>
            <a:off x="2183878" y="60475"/>
            <a:ext cx="123175" cy="261610"/>
          </a:xfrm>
          <a:prstGeom prst="rect">
            <a:avLst/>
          </a:prstGeom>
          <a:ln w="12700">
            <a:miter lim="400000"/>
          </a:ln>
        </p:spPr>
        <p:txBody>
          <a:bodyPr wrap="none" lIns="60960" tIns="60960" rIns="60960" bIns="60960">
            <a:spAutoFit/>
          </a:bodyPr>
          <a:lstStyle>
            <a:lvl1pPr defTabSz="2438400">
              <a:spcBef>
                <a:spcPts val="0"/>
              </a:spcBef>
              <a:defRPr b="1">
                <a:latin typeface="Gill Sans"/>
                <a:ea typeface="Gill Sans"/>
                <a:cs typeface="Gill Sans"/>
              </a:defRPr>
            </a:lvl1pPr>
          </a:lstStyle>
          <a:p>
            <a:pPr>
              <a:defRPr/>
            </a:pPr>
            <a:endParaRPr sz="900" dirty="0"/>
          </a:p>
        </p:txBody>
      </p:sp>
      <mc:AlternateContent xmlns:mc="http://schemas.openxmlformats.org/markup-compatibility/2006" xmlns:a14="http://schemas.microsoft.com/office/drawing/2010/main">
        <mc:Choice Requires="a14">
          <p:sp>
            <p:nvSpPr>
              <p:cNvPr id="1876219057" name="physics principle well known, e.g. recent JET experiments, 12.5MW record [M Maslov, 2025]…"/>
              <p:cNvSpPr txBox="1"/>
              <p:nvPr/>
            </p:nvSpPr>
            <p:spPr bwMode="auto">
              <a:xfrm>
                <a:off x="244738" y="1246995"/>
                <a:ext cx="6807703" cy="5295424"/>
              </a:xfrm>
              <a:prstGeom prst="rect">
                <a:avLst/>
              </a:prstGeom>
              <a:ln w="12700">
                <a:miter lim="400000"/>
              </a:ln>
            </p:spPr>
            <p:txBody>
              <a:bodyPr wrap="square" lIns="25400" tIns="25400" rIns="25400" bIns="25400" anchor="ctr">
                <a:spAutoFit/>
              </a:bodyPr>
              <a:lstStyle/>
              <a:p>
                <a:pPr marL="342900" indent="-342900">
                  <a:buFont typeface="Arial" panose="020B0604020202020204" pitchFamily="34" charset="0"/>
                  <a:buChar char="•"/>
                </a:pPr>
                <a:r>
                  <a:rPr sz="2000" b="1" dirty="0"/>
                  <a:t>physics principle well known</a:t>
                </a:r>
                <a:r>
                  <a:rPr sz="2000" dirty="0"/>
                  <a:t>, </a:t>
                </a:r>
                <a:r>
                  <a:rPr lang="fr-FR" sz="2000" dirty="0"/>
                  <a:t>J</a:t>
                </a:r>
                <a:r>
                  <a:rPr lang="en-US" sz="2000" b="0" i="0" u="none" strike="noStrike" baseline="0" dirty="0">
                    <a:solidFill>
                      <a:srgbClr val="000000"/>
                    </a:solidFill>
                  </a:rPr>
                  <a:t>ET DT [</a:t>
                </a:r>
                <a:r>
                  <a:rPr lang="en-US" sz="2000" b="0" i="0" u="none" strike="noStrike" baseline="0" dirty="0">
                    <a:solidFill>
                      <a:srgbClr val="000000"/>
                    </a:solidFill>
                    <a:hlinkClick r:id="rId4"/>
                  </a:rPr>
                  <a:t>Maslov 2025</a:t>
                </a:r>
                <a:r>
                  <a:rPr lang="en-US" sz="2000" b="0" i="0" u="none" strike="noStrike" baseline="0" dirty="0">
                    <a:solidFill>
                      <a:srgbClr val="000000"/>
                    </a:solidFill>
                  </a:rPr>
                  <a:t>] record </a:t>
                </a:r>
                <a:r>
                  <a:rPr lang="en-US" sz="2000" b="0" i="0" u="none" strike="noStrike" baseline="0" dirty="0" err="1">
                    <a:solidFill>
                      <a:srgbClr val="000000"/>
                    </a:solidFill>
                  </a:rPr>
                  <a:t>P</a:t>
                </a:r>
                <a:r>
                  <a:rPr lang="en-US" sz="2000" b="0" i="0" u="none" strike="noStrike" baseline="-25000" dirty="0" err="1">
                    <a:solidFill>
                      <a:srgbClr val="000000"/>
                    </a:solidFill>
                  </a:rPr>
                  <a:t>fus</a:t>
                </a:r>
                <a:r>
                  <a:rPr lang="en-US" sz="2000" b="0" i="0" u="none" strike="noStrike" baseline="0" dirty="0">
                    <a:solidFill>
                      <a:srgbClr val="000000"/>
                    </a:solidFill>
                  </a:rPr>
                  <a:t>=12.5 MW (Q~0.4), </a:t>
                </a:r>
                <a:r>
                  <a:rPr lang="en-US" sz="2000" b="0" i="0" u="none" strike="noStrike" baseline="0" dirty="0" err="1">
                    <a:solidFill>
                      <a:srgbClr val="000000"/>
                    </a:solidFill>
                  </a:rPr>
                  <a:t>P</a:t>
                </a:r>
                <a:r>
                  <a:rPr lang="en-US" sz="2000" b="0" i="0" u="none" strike="noStrike" baseline="-25000" dirty="0" err="1">
                    <a:solidFill>
                      <a:srgbClr val="000000"/>
                    </a:solidFill>
                  </a:rPr>
                  <a:t>fus</a:t>
                </a:r>
                <a:r>
                  <a:rPr lang="en-US" sz="2000" b="0" i="0" u="none" strike="noStrike" baseline="0" dirty="0">
                    <a:solidFill>
                      <a:srgbClr val="000000"/>
                    </a:solidFill>
                  </a:rPr>
                  <a:t>=6.2 MW (Q~0.2) </a:t>
                </a:r>
                <a:r>
                  <a:rPr lang="en-US" sz="2000" dirty="0">
                    <a:solidFill>
                      <a:srgbClr val="000000"/>
                    </a:solidFill>
                  </a:rPr>
                  <a:t>beam-target</a:t>
                </a:r>
                <a:r>
                  <a:rPr lang="en-US" sz="2000" i="1" dirty="0">
                    <a:solidFill>
                      <a:srgbClr val="000000"/>
                    </a:solidFill>
                  </a:rPr>
                  <a:t>*</a:t>
                </a:r>
                <a:r>
                  <a:rPr lang="en-US" sz="2000" dirty="0">
                    <a:solidFill>
                      <a:srgbClr val="000000"/>
                    </a:solidFill>
                  </a:rPr>
                  <a:t> allows to </a:t>
                </a:r>
                <a:r>
                  <a:rPr lang="en-US" sz="2000" b="1" dirty="0">
                    <a:solidFill>
                      <a:srgbClr val="000000"/>
                    </a:solidFill>
                  </a:rPr>
                  <a:t>maximize D-T fusion rate while minimizing T consumption</a:t>
                </a:r>
                <a:r>
                  <a:rPr lang="en-US" sz="2000" dirty="0">
                    <a:solidFill>
                      <a:srgbClr val="000000"/>
                    </a:solidFill>
                  </a:rPr>
                  <a:t>.</a:t>
                </a:r>
              </a:p>
              <a:p>
                <a:r>
                  <a:rPr lang="en-US" sz="2000" b="0" i="1" u="none" strike="noStrike" baseline="0" dirty="0">
                    <a:solidFill>
                      <a:srgbClr val="000000"/>
                    </a:solidFill>
                  </a:rPr>
                  <a:t>*Predicted in 70s and seen in TFTR [</a:t>
                </a:r>
                <a:r>
                  <a:rPr lang="en-US" sz="2000" i="1" dirty="0">
                    <a:solidFill>
                      <a:srgbClr val="000000"/>
                    </a:solidFill>
                    <a:hlinkClick r:id="rId5"/>
                  </a:rPr>
                  <a:t>Hendel 1986 </a:t>
                </a:r>
                <a:r>
                  <a:rPr lang="en-US" sz="2000" i="1" dirty="0">
                    <a:solidFill>
                      <a:srgbClr val="000000"/>
                    </a:solidFill>
                  </a:rPr>
                  <a:t>] </a:t>
                </a:r>
                <a:endParaRPr lang="en-US" sz="2000" i="1" dirty="0">
                  <a:solidFill>
                    <a:srgbClr val="FF9933"/>
                  </a:solidFill>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VNS: D NBI beam in T plasma</a:t>
                </a:r>
                <a:endParaRPr lang="en-US" sz="2000" b="0" i="0" u="none" strike="noStrike" baseline="0" dirty="0">
                  <a:solidFill>
                    <a:srgbClr val="000000"/>
                  </a:solidFill>
                </a:endParaRPr>
              </a:p>
              <a:p>
                <a:pPr marL="285750" indent="-285750">
                  <a:buFont typeface="Arial" panose="020B0604020202020204" pitchFamily="34" charset="0"/>
                  <a:buChar char="•"/>
                </a:pPr>
                <a:r>
                  <a:rPr lang="en-US" sz="2000" dirty="0">
                    <a:solidFill>
                      <a:srgbClr val="000000"/>
                    </a:solidFill>
                  </a:rPr>
                  <a:t>P</a:t>
                </a:r>
                <a:r>
                  <a:rPr lang="en-US" sz="2000" b="0" i="0" u="none" strike="noStrike" baseline="0" dirty="0">
                    <a:solidFill>
                      <a:srgbClr val="000000"/>
                    </a:solidFill>
                  </a:rPr>
                  <a:t>ower generation efficiency </a:t>
                </a:r>
                <a14:m>
                  <m:oMath xmlns:m="http://schemas.openxmlformats.org/officeDocument/2006/math">
                    <m:sSub>
                      <m:sSubPr>
                        <m:ctrlPr>
                          <a:rPr lang="en-US" sz="200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𝑓𝑢𝑠</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𝑛</m:t>
                        </m:r>
                      </m:e>
                      <m:sub>
                        <m:r>
                          <a:rPr lang="fr-FR" sz="2000" b="0" i="1" smtClean="0">
                            <a:latin typeface="Cambria Math" panose="02040503050406030204" pitchFamily="18" charset="0"/>
                            <a:ea typeface="Cambria Math" panose="02040503050406030204" pitchFamily="18" charset="0"/>
                          </a:rPr>
                          <m:t>𝐷</m:t>
                        </m:r>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𝑏𝑒𝑎𝑚</m:t>
                        </m:r>
                      </m:sub>
                    </m:sSub>
                    <m:sSub>
                      <m:sSubPr>
                        <m:ctrlPr>
                          <a:rPr lang="en-US"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𝑛</m:t>
                        </m:r>
                      </m:e>
                      <m:sub>
                        <m:r>
                          <a:rPr lang="fr-FR" sz="2000" b="0" i="1" smtClean="0">
                            <a:latin typeface="Cambria Math" panose="02040503050406030204" pitchFamily="18" charset="0"/>
                            <a:ea typeface="Cambria Math" panose="02040503050406030204" pitchFamily="18" charset="0"/>
                          </a:rPr>
                          <m:t>𝑇</m:t>
                        </m:r>
                      </m:sub>
                    </m:sSub>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𝜏</m:t>
                        </m:r>
                      </m:e>
                      <m:sub>
                        <m:r>
                          <a:rPr lang="fr-FR" sz="2000" b="0" i="1" smtClean="0">
                            <a:latin typeface="Cambria Math" panose="02040503050406030204" pitchFamily="18" charset="0"/>
                            <a:ea typeface="Cambria Math" panose="02040503050406030204" pitchFamily="18" charset="0"/>
                          </a:rPr>
                          <m:t>𝑆𝐷</m:t>
                        </m:r>
                      </m:sub>
                    </m:sSub>
                    <m:r>
                      <a:rPr lang="en-US" sz="2000" i="1" smtClean="0">
                        <a:latin typeface="Cambria Math" panose="02040503050406030204" pitchFamily="18" charset="0"/>
                        <a:ea typeface="Cambria Math" panose="02040503050406030204" pitchFamily="18" charset="0"/>
                      </a:rPr>
                      <m:t>𝜎</m:t>
                    </m:r>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𝐸</m:t>
                            </m:r>
                          </m:e>
                          <m:sub>
                            <m:r>
                              <a:rPr lang="fr-FR" sz="2000" b="0" i="1" smtClean="0">
                                <a:latin typeface="Cambria Math" panose="02040503050406030204" pitchFamily="18" charset="0"/>
                                <a:ea typeface="Cambria Math" panose="02040503050406030204" pitchFamily="18" charset="0"/>
                              </a:rPr>
                              <m:t>𝐷</m:t>
                            </m:r>
                          </m:sub>
                        </m:sSub>
                      </m:e>
                    </m:d>
                  </m:oMath>
                </a14:m>
                <a:r>
                  <a:rPr lang="fr-FR" sz="2000" spc="89" dirty="0">
                    <a:cs typeface="Cambria Math"/>
                  </a:rPr>
                  <a:t> </a:t>
                </a:r>
                <a:r>
                  <a:rPr lang="en-US" sz="2000" b="0" i="0" u="none" strike="noStrike" baseline="0" dirty="0">
                    <a:solidFill>
                      <a:srgbClr val="000000"/>
                    </a:solidFill>
                  </a:rPr>
                  <a:t>balance between:</a:t>
                </a:r>
              </a:p>
              <a:p>
                <a:pPr marL="800100" lvl="1" indent="-342900">
                  <a:buFont typeface="Arial" panose="020B0604020202020204" pitchFamily="34" charset="0"/>
                  <a:buChar char="•"/>
                </a:pPr>
                <a:r>
                  <a:rPr lang="en-US" sz="2000" b="0" i="0" u="none" strike="noStrike" baseline="0" dirty="0">
                    <a:solidFill>
                      <a:srgbClr val="000000"/>
                    </a:solidFill>
                  </a:rPr>
                  <a:t>fast ion slowing down via collisions with the background plasma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𝜏</m:t>
                        </m:r>
                      </m:e>
                      <m:sub>
                        <m:r>
                          <a:rPr lang="fr-FR" sz="2000" b="0" i="1" smtClean="0">
                            <a:latin typeface="Cambria Math" panose="02040503050406030204" pitchFamily="18" charset="0"/>
                          </a:rPr>
                          <m:t>𝑆𝐷</m:t>
                        </m:r>
                      </m:sub>
                    </m:sSub>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sSubSup>
                          <m:sSubSupPr>
                            <m:ctrlPr>
                              <a:rPr lang="en-US" sz="2000" i="1" smtClean="0">
                                <a:latin typeface="Cambria Math" panose="02040503050406030204" pitchFamily="18" charset="0"/>
                                <a:ea typeface="Cambria Math" panose="02040503050406030204" pitchFamily="18" charset="0"/>
                              </a:rPr>
                            </m:ctrlPr>
                          </m:sSubSupPr>
                          <m:e>
                            <m:r>
                              <a:rPr lang="fr-FR" sz="2000" b="0" i="1" smtClean="0">
                                <a:latin typeface="Cambria Math" panose="02040503050406030204" pitchFamily="18" charset="0"/>
                                <a:ea typeface="Cambria Math" panose="02040503050406030204" pitchFamily="18" charset="0"/>
                              </a:rPr>
                              <m:t>𝑇</m:t>
                            </m:r>
                          </m:e>
                          <m:sub>
                            <m:r>
                              <a:rPr lang="fr-FR" sz="2000" b="0" i="1" smtClean="0">
                                <a:latin typeface="Cambria Math" panose="02040503050406030204" pitchFamily="18" charset="0"/>
                                <a:ea typeface="Cambria Math" panose="02040503050406030204" pitchFamily="18" charset="0"/>
                              </a:rPr>
                              <m:t>𝑒</m:t>
                            </m:r>
                          </m:sub>
                          <m:sup>
                            <m:r>
                              <a:rPr lang="fr-FR" sz="2000" b="0" i="1" smtClean="0">
                                <a:latin typeface="Cambria Math" panose="02040503050406030204" pitchFamily="18" charset="0"/>
                                <a:ea typeface="Cambria Math" panose="02040503050406030204" pitchFamily="18" charset="0"/>
                              </a:rPr>
                              <m:t>3/2</m:t>
                            </m:r>
                          </m:sup>
                        </m:sSubSup>
                      </m:num>
                      <m:den>
                        <m:sSup>
                          <m:sSupPr>
                            <m:ctrlPr>
                              <a:rPr lang="en-US" sz="2000" i="1" smtClean="0">
                                <a:latin typeface="Cambria Math" panose="02040503050406030204" pitchFamily="18" charset="0"/>
                                <a:ea typeface="Cambria Math" panose="02040503050406030204" pitchFamily="18" charset="0"/>
                              </a:rPr>
                            </m:ctrlPr>
                          </m:sSupPr>
                          <m:e>
                            <m:sSub>
                              <m:sSubPr>
                                <m:ctrlPr>
                                  <a:rPr lang="en-US"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𝑍</m:t>
                                </m:r>
                              </m:e>
                              <m:sub>
                                <m:r>
                                  <a:rPr lang="fr-FR" sz="2000" b="0" i="1" smtClean="0">
                                    <a:latin typeface="Cambria Math" panose="02040503050406030204" pitchFamily="18" charset="0"/>
                                    <a:ea typeface="Cambria Math" panose="02040503050406030204" pitchFamily="18" charset="0"/>
                                  </a:rPr>
                                  <m:t>𝑒𝑓𝑓</m:t>
                                </m:r>
                              </m:sub>
                            </m:sSub>
                          </m:e>
                          <m:sup>
                            <m:r>
                              <a:rPr lang="fr-FR" sz="2000" b="0" i="1" smtClean="0">
                                <a:latin typeface="Cambria Math" panose="02040503050406030204" pitchFamily="18" charset="0"/>
                                <a:ea typeface="Cambria Math" panose="02040503050406030204" pitchFamily="18" charset="0"/>
                              </a:rPr>
                              <m:t>2</m:t>
                            </m:r>
                          </m:sup>
                        </m:sSup>
                        <m:sSub>
                          <m:sSubPr>
                            <m:ctrlPr>
                              <a:rPr lang="en-US"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𝑛</m:t>
                            </m:r>
                          </m:e>
                          <m:sub>
                            <m:r>
                              <a:rPr lang="fr-FR" sz="2000" b="0" i="1" smtClean="0">
                                <a:latin typeface="Cambria Math" panose="02040503050406030204" pitchFamily="18" charset="0"/>
                                <a:ea typeface="Cambria Math" panose="02040503050406030204" pitchFamily="18" charset="0"/>
                              </a:rPr>
                              <m:t>𝑒</m:t>
                            </m:r>
                          </m:sub>
                        </m:sSub>
                      </m:den>
                    </m:f>
                  </m:oMath>
                </a14:m>
                <a:r>
                  <a:rPr lang="en-US" sz="2000" dirty="0">
                    <a:solidFill>
                      <a:srgbClr val="000000"/>
                    </a:solidFill>
                  </a:rPr>
                  <a:t> (</a:t>
                </a:r>
                <a:r>
                  <a:rPr lang="en-US" sz="2000" b="1" dirty="0">
                    <a:solidFill>
                      <a:srgbClr val="000000"/>
                    </a:solidFill>
                  </a:rPr>
                  <a:t>need </a:t>
                </a:r>
                <a:r>
                  <a:rPr lang="en-US" sz="2000" b="1" dirty="0"/>
                  <a:t>T</a:t>
                </a:r>
                <a:r>
                  <a:rPr lang="en-US" sz="2000" b="1" baseline="-25000" dirty="0"/>
                  <a:t>e</a:t>
                </a:r>
                <a:r>
                  <a:rPr lang="en-US" sz="2000" b="1" dirty="0"/>
                  <a:t>(0) ≳10keV </a:t>
                </a:r>
                <a:r>
                  <a:rPr lang="en-US" sz="2000" dirty="0"/>
                  <a:t>and low Z</a:t>
                </a:r>
                <a:r>
                  <a:rPr lang="en-US" sz="2000" baseline="-25000" dirty="0"/>
                  <a:t>eff</a:t>
                </a:r>
                <a:r>
                  <a:rPr lang="en-US" sz="2000" dirty="0"/>
                  <a:t>) </a:t>
                </a:r>
                <a:endParaRPr lang="en-US" sz="2000" b="0" i="0" u="none" strike="noStrike" baseline="0" dirty="0">
                  <a:solidFill>
                    <a:srgbClr val="000000"/>
                  </a:solidFill>
                </a:endParaRPr>
              </a:p>
              <a:p>
                <a:pPr marL="800100" lvl="1" indent="-342900">
                  <a:buFont typeface="Arial" panose="020B0604020202020204" pitchFamily="34" charset="0"/>
                  <a:buChar char="•"/>
                </a:pPr>
                <a:r>
                  <a:rPr lang="en-US" sz="2000" b="0" i="0" u="none" strike="noStrike" baseline="0" dirty="0">
                    <a:solidFill>
                      <a:srgbClr val="000000"/>
                    </a:solidFill>
                  </a:rPr>
                  <a:t>probability of fusion reaction </a:t>
                </a:r>
                <a14:m>
                  <m:oMath xmlns:m="http://schemas.openxmlformats.org/officeDocument/2006/math">
                    <m:r>
                      <a:rPr lang="en-US" sz="2000" i="1" smtClean="0">
                        <a:latin typeface="Cambria Math" panose="02040503050406030204" pitchFamily="18" charset="0"/>
                        <a:ea typeface="Cambria Math" panose="02040503050406030204" pitchFamily="18" charset="0"/>
                      </a:rPr>
                      <m:t>𝜎</m:t>
                    </m:r>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𝐸</m:t>
                            </m:r>
                          </m:e>
                          <m:sub>
                            <m:r>
                              <a:rPr lang="fr-FR" sz="2000" b="0" i="1" smtClean="0">
                                <a:latin typeface="Cambria Math" panose="02040503050406030204" pitchFamily="18" charset="0"/>
                                <a:ea typeface="Cambria Math" panose="02040503050406030204" pitchFamily="18" charset="0"/>
                              </a:rPr>
                              <m:t>𝐷</m:t>
                            </m:r>
                          </m:sub>
                        </m:sSub>
                      </m:e>
                    </m:d>
                  </m:oMath>
                </a14:m>
                <a:r>
                  <a:rPr lang="en-US" sz="2000" dirty="0"/>
                  <a:t>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𝐸</m:t>
                        </m:r>
                      </m:e>
                      <m:sub>
                        <m:r>
                          <a:rPr lang="fr-FR" sz="2000" i="1">
                            <a:latin typeface="Cambria Math" panose="02040503050406030204" pitchFamily="18" charset="0"/>
                            <a:ea typeface="Cambria Math" panose="02040503050406030204" pitchFamily="18" charset="0"/>
                          </a:rPr>
                          <m:t>𝐷</m:t>
                        </m:r>
                      </m:sub>
                    </m:sSub>
                    <m:r>
                      <a:rPr lang="fr-FR" sz="2000" i="1">
                        <a:latin typeface="Cambria Math" panose="02040503050406030204" pitchFamily="18" charset="0"/>
                        <a:ea typeface="Cambria Math" panose="02040503050406030204" pitchFamily="18" charset="0"/>
                      </a:rPr>
                      <m:t> </m:t>
                    </m:r>
                  </m:oMath>
                </a14:m>
                <a:r>
                  <a:rPr lang="en-US" sz="2000" dirty="0"/>
                  <a:t>~120 keV  sweet spot, </a:t>
                </a:r>
                <a:r>
                  <a:rPr lang="en-US" sz="2000" b="1" dirty="0"/>
                  <a:t>accessible with NBI technology</a:t>
                </a:r>
              </a:p>
              <a:p>
                <a:pPr marL="342900" indent="-342900">
                  <a:buFont typeface="Arial" panose="020B0604020202020204" pitchFamily="34" charset="0"/>
                  <a:buChar char="•"/>
                </a:pPr>
                <a:r>
                  <a:rPr lang="fr-FR" sz="2000" b="1" dirty="0"/>
                  <a:t>challenges:  </a:t>
                </a:r>
                <a:r>
                  <a:rPr lang="fr-FR" sz="2000" dirty="0"/>
                  <a:t>minimise dilution of T plasma </a:t>
                </a:r>
                <a:r>
                  <a:rPr lang="fr-FR" sz="2000" dirty="0" err="1"/>
                  <a:t>with</a:t>
                </a:r>
                <a:r>
                  <a:rPr lang="fr-FR" sz="2000" dirty="0"/>
                  <a:t> D </a:t>
                </a:r>
                <a:r>
                  <a:rPr lang="fr-FR" sz="2000" dirty="0" err="1"/>
                  <a:t>beam</a:t>
                </a:r>
                <a:r>
                  <a:rPr lang="fr-FR" sz="2000" dirty="0"/>
                  <a:t>, </a:t>
                </a:r>
                <a:r>
                  <a:rPr lang="fr-FR" sz="2000" dirty="0" err="1"/>
                  <a:t>maximize</a:t>
                </a:r>
                <a:r>
                  <a:rPr lang="fr-FR" sz="2000" dirty="0"/>
                  <a:t> volume for </a:t>
                </a:r>
                <a:r>
                  <a:rPr lang="fr-FR" sz="2000" dirty="0" err="1"/>
                  <a:t>reactions</a:t>
                </a:r>
                <a:r>
                  <a:rPr lang="fr-FR" sz="2000" dirty="0"/>
                  <a:t>, </a:t>
                </a:r>
                <a:r>
                  <a:rPr lang="fr-FR" sz="2000" dirty="0" err="1"/>
                  <a:t>hence</a:t>
                </a:r>
                <a:r>
                  <a:rPr lang="fr-FR" sz="2000" dirty="0"/>
                  <a:t> </a:t>
                </a:r>
                <a:r>
                  <a:rPr lang="fr-FR" sz="2000" b="1" dirty="0"/>
                  <a:t>NBI </a:t>
                </a:r>
                <a:r>
                  <a:rPr lang="fr-FR" sz="2000" b="1" dirty="0" err="1"/>
                  <a:t>penetration</a:t>
                </a:r>
                <a:r>
                  <a:rPr lang="fr-FR" sz="2000" b="1" dirty="0"/>
                  <a:t> vs </a:t>
                </a:r>
                <a:r>
                  <a:rPr lang="fr-FR" sz="2000" b="1" dirty="0" err="1"/>
                  <a:t>density</a:t>
                </a:r>
                <a:r>
                  <a:rPr lang="fr-FR" sz="2000" b="1" dirty="0"/>
                  <a:t> key. </a:t>
                </a:r>
                <a:endParaRPr lang="en-US" sz="2000" dirty="0"/>
              </a:p>
            </p:txBody>
          </p:sp>
        </mc:Choice>
        <mc:Fallback xmlns="">
          <p:sp>
            <p:nvSpPr>
              <p:cNvPr id="1876219057" name="physics principle well known, e.g. recent JET experiments, 12.5MW record [M Maslov, 2025]…"/>
              <p:cNvSpPr txBox="1">
                <a:spLocks noRot="1" noChangeAspect="1" noMove="1" noResize="1" noEditPoints="1" noAdjustHandles="1" noChangeArrowheads="1" noChangeShapeType="1" noTextEdit="1"/>
              </p:cNvSpPr>
              <p:nvPr/>
            </p:nvSpPr>
            <p:spPr bwMode="auto">
              <a:xfrm>
                <a:off x="244738" y="1246995"/>
                <a:ext cx="6807703" cy="5295424"/>
              </a:xfrm>
              <a:prstGeom prst="rect">
                <a:avLst/>
              </a:prstGeom>
              <a:blipFill>
                <a:blip r:embed="rId6"/>
                <a:stretch>
                  <a:fillRect l="-1880" t="-576" r="-269" b="-1959"/>
                </a:stretch>
              </a:blipFill>
              <a:ln w="12700">
                <a:miter lim="400000"/>
              </a:ln>
            </p:spPr>
            <p:txBody>
              <a:bodyPr/>
              <a:lstStyle/>
              <a:p>
                <a:r>
                  <a:rPr lang="en-US">
                    <a:noFill/>
                  </a:rPr>
                  <a:t> </a:t>
                </a:r>
              </a:p>
            </p:txBody>
          </p:sp>
        </mc:Fallback>
      </mc:AlternateContent>
      <p:sp>
        <p:nvSpPr>
          <p:cNvPr id="23" name="ZoneTexte 22">
            <a:extLst>
              <a:ext uri="{FF2B5EF4-FFF2-40B4-BE49-F238E27FC236}">
                <a16:creationId xmlns:a16="http://schemas.microsoft.com/office/drawing/2014/main" id="{3851F38A-AB08-4607-A149-BB7A82C1DB87}"/>
              </a:ext>
            </a:extLst>
          </p:cNvPr>
          <p:cNvSpPr txBox="1"/>
          <p:nvPr/>
        </p:nvSpPr>
        <p:spPr>
          <a:xfrm>
            <a:off x="7546428" y="5715028"/>
            <a:ext cx="4078014" cy="707886"/>
          </a:xfrm>
          <a:prstGeom prst="rect">
            <a:avLst/>
          </a:prstGeom>
          <a:noFill/>
          <a:ln>
            <a:solidFill>
              <a:schemeClr val="tx1"/>
            </a:solidFill>
          </a:ln>
        </p:spPr>
        <p:txBody>
          <a:bodyPr wrap="square">
            <a:spAutoFit/>
          </a:bodyPr>
          <a:lstStyle/>
          <a:p>
            <a:pPr algn="ctr"/>
            <a:r>
              <a:rPr lang="en-US" sz="2000" b="1" dirty="0"/>
              <a:t>Need integration of NBI sources </a:t>
            </a:r>
          </a:p>
          <a:p>
            <a:pPr algn="ctr"/>
            <a:r>
              <a:rPr lang="en-US" sz="2000" b="1" dirty="0"/>
              <a:t>with </a:t>
            </a:r>
            <a:r>
              <a:rPr lang="en-US" sz="2000" b="1" dirty="0" err="1"/>
              <a:t>T</a:t>
            </a:r>
            <a:r>
              <a:rPr lang="en-US" sz="2000" b="1" baseline="-25000" dirty="0" err="1"/>
              <a:t>e</a:t>
            </a:r>
            <a:r>
              <a:rPr lang="en-US" sz="2000" b="1" dirty="0"/>
              <a:t>(</a:t>
            </a:r>
            <a:r>
              <a:rPr lang="en-US" sz="2000" b="1" dirty="0">
                <a:latin typeface="Symbol" panose="05050102010706020507" pitchFamily="18" charset="2"/>
              </a:rPr>
              <a:t>r</a:t>
            </a:r>
            <a:r>
              <a:rPr lang="en-US" sz="2000" b="1" dirty="0"/>
              <a:t>) n</a:t>
            </a:r>
            <a:r>
              <a:rPr lang="en-US" sz="2000" b="1" baseline="-25000" dirty="0"/>
              <a:t>e</a:t>
            </a:r>
            <a:r>
              <a:rPr lang="en-US" sz="2000" b="1" dirty="0"/>
              <a:t>(</a:t>
            </a:r>
            <a:r>
              <a:rPr lang="en-US" sz="2000" b="1" dirty="0">
                <a:latin typeface="Symbol" panose="05050102010706020507" pitchFamily="18" charset="2"/>
              </a:rPr>
              <a:t>r</a:t>
            </a:r>
            <a:r>
              <a:rPr lang="en-US" sz="2000" b="1" dirty="0"/>
              <a:t>) prediction </a:t>
            </a:r>
          </a:p>
        </p:txBody>
      </p:sp>
      <p:sp>
        <p:nvSpPr>
          <p:cNvPr id="4" name="Espace réservé du pied de page 3">
            <a:extLst>
              <a:ext uri="{FF2B5EF4-FFF2-40B4-BE49-F238E27FC236}">
                <a16:creationId xmlns:a16="http://schemas.microsoft.com/office/drawing/2014/main" id="{22F95B06-B251-4FAC-BF3F-345AC43204B5}"/>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Tree>
  </p:cSld>
  <p:clrMapOvr>
    <a:masterClrMapping/>
  </p:clrMapOvr>
  <mc:AlternateContent xmlns:mc="http://schemas.openxmlformats.org/markup-compatibility/2006" xmlns:p159="http://schemas.microsoft.com/office/powerpoint/2015/09/main">
    <mc:Choice Requires="p159">
      <p:transition spd="med"/>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diagram of a colorful circle  AI-generated content may be incorrect."/>
          <p:cNvPicPr/>
          <p:nvPr/>
        </p:nvPicPr>
        <p:blipFill>
          <a:blip r:embed="rId2" cstate="print"/>
          <a:stretch>
            <a:fillRect/>
          </a:stretch>
        </p:blipFill>
        <p:spPr>
          <a:xfrm>
            <a:off x="1488998" y="1345324"/>
            <a:ext cx="10293099" cy="5130204"/>
          </a:xfrm>
          <a:prstGeom prst="rect">
            <a:avLst/>
          </a:prstGeom>
        </p:spPr>
      </p:pic>
      <p:sp>
        <p:nvSpPr>
          <p:cNvPr id="3" name="object 3"/>
          <p:cNvSpPr txBox="1"/>
          <p:nvPr/>
        </p:nvSpPr>
        <p:spPr>
          <a:xfrm>
            <a:off x="6784347" y="5805932"/>
            <a:ext cx="434975"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FFFFFF"/>
                </a:solidFill>
                <a:latin typeface="Calibri"/>
                <a:cs typeface="Calibri"/>
              </a:rPr>
              <a:t>ST</a:t>
            </a:r>
            <a:r>
              <a:rPr sz="1050" spc="325" dirty="0">
                <a:solidFill>
                  <a:srgbClr val="FFFFFF"/>
                </a:solidFill>
                <a:latin typeface="Calibri"/>
                <a:cs typeface="Calibri"/>
              </a:rPr>
              <a:t> </a:t>
            </a:r>
            <a:r>
              <a:rPr sz="1050" dirty="0">
                <a:solidFill>
                  <a:srgbClr val="FFFFFF"/>
                </a:solidFill>
                <a:latin typeface="Calibri"/>
                <a:cs typeface="Calibri"/>
              </a:rPr>
              <a:t>C,</a:t>
            </a:r>
            <a:r>
              <a:rPr sz="1050" spc="40" dirty="0">
                <a:solidFill>
                  <a:srgbClr val="FFFFFF"/>
                </a:solidFill>
                <a:latin typeface="Calibri"/>
                <a:cs typeface="Calibri"/>
              </a:rPr>
              <a:t> </a:t>
            </a:r>
            <a:r>
              <a:rPr sz="1050" spc="-60" dirty="0">
                <a:solidFill>
                  <a:srgbClr val="FFFFFF"/>
                </a:solidFill>
                <a:latin typeface="Calibri"/>
                <a:cs typeface="Calibri"/>
              </a:rPr>
              <a:t>1</a:t>
            </a:r>
            <a:endParaRPr sz="1050">
              <a:latin typeface="Calibri"/>
              <a:cs typeface="Calibri"/>
            </a:endParaRPr>
          </a:p>
        </p:txBody>
      </p:sp>
      <p:sp>
        <p:nvSpPr>
          <p:cNvPr id="20" name="object 20" descr="$PPTXTitle"/>
          <p:cNvSpPr txBox="1">
            <a:spLocks noGrp="1"/>
          </p:cNvSpPr>
          <p:nvPr>
            <p:ph type="title"/>
          </p:nvPr>
        </p:nvSpPr>
        <p:spPr>
          <a:xfrm>
            <a:off x="983432" y="229716"/>
            <a:ext cx="9451776" cy="382797"/>
          </a:xfrm>
          <a:prstGeom prst="rect">
            <a:avLst/>
          </a:prstGeom>
        </p:spPr>
        <p:txBody>
          <a:bodyPr vert="horz" wrap="square" lIns="0" tIns="13335" rIns="0" bIns="0" rtlCol="0">
            <a:spAutoFit/>
          </a:bodyPr>
          <a:lstStyle/>
          <a:p>
            <a:pPr marL="99060">
              <a:lnSpc>
                <a:spcPct val="100000"/>
              </a:lnSpc>
              <a:spcBef>
                <a:spcPts val="105"/>
              </a:spcBef>
            </a:pPr>
            <a:r>
              <a:rPr lang="en-US" sz="2400" dirty="0">
                <a:latin typeface="Calibri"/>
                <a:cs typeface="Calibri"/>
              </a:rPr>
              <a:t>Current </a:t>
            </a:r>
            <a:r>
              <a:rPr sz="2400" dirty="0">
                <a:latin typeface="Calibri"/>
                <a:cs typeface="Calibri"/>
              </a:rPr>
              <a:t>VNS</a:t>
            </a:r>
            <a:r>
              <a:rPr sz="2400" spc="-45" dirty="0">
                <a:latin typeface="Calibri"/>
                <a:cs typeface="Calibri"/>
              </a:rPr>
              <a:t> </a:t>
            </a:r>
            <a:r>
              <a:rPr sz="2400" dirty="0">
                <a:latin typeface="Calibri"/>
                <a:cs typeface="Calibri"/>
              </a:rPr>
              <a:t>design</a:t>
            </a:r>
            <a:r>
              <a:rPr sz="2400" spc="-30" dirty="0">
                <a:latin typeface="Calibri"/>
                <a:cs typeface="Calibri"/>
              </a:rPr>
              <a:t> </a:t>
            </a:r>
            <a:r>
              <a:rPr sz="2400" spc="-20" dirty="0">
                <a:latin typeface="Calibri"/>
                <a:cs typeface="Calibri"/>
              </a:rPr>
              <a:t>point</a:t>
            </a:r>
          </a:p>
        </p:txBody>
      </p:sp>
      <p:sp>
        <p:nvSpPr>
          <p:cNvPr id="21" name="object 21"/>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400" b="0" i="0">
                <a:solidFill>
                  <a:schemeClr val="bg1"/>
                </a:solidFill>
                <a:latin typeface="Calibri"/>
                <a:cs typeface="Calibri"/>
              </a:defRPr>
            </a:lvl1pPr>
          </a:lstStyle>
          <a:p>
            <a:pPr marL="100965">
              <a:lnSpc>
                <a:spcPts val="1425"/>
              </a:lnSpc>
            </a:pPr>
            <a:fld id="{81D60167-4931-47E6-BA6A-407CBD079E47}" type="slidenum">
              <a:rPr lang="en-GB" spc="-50" smtClean="0"/>
              <a:pPr marL="100965">
                <a:lnSpc>
                  <a:spcPts val="1425"/>
                </a:lnSpc>
              </a:pPr>
              <a:t>4</a:t>
            </a:fld>
            <a:endParaRPr spc="-25" dirty="0"/>
          </a:p>
        </p:txBody>
      </p:sp>
      <p:sp>
        <p:nvSpPr>
          <p:cNvPr id="4" name="object 4"/>
          <p:cNvSpPr txBox="1"/>
          <p:nvPr/>
        </p:nvSpPr>
        <p:spPr>
          <a:xfrm>
            <a:off x="7762564" y="5805932"/>
            <a:ext cx="93980" cy="186690"/>
          </a:xfrm>
          <a:prstGeom prst="rect">
            <a:avLst/>
          </a:prstGeom>
        </p:spPr>
        <p:txBody>
          <a:bodyPr vert="horz" wrap="square" lIns="0" tIns="13335" rIns="0" bIns="0" rtlCol="0">
            <a:spAutoFit/>
          </a:bodyPr>
          <a:lstStyle/>
          <a:p>
            <a:pPr marL="12700">
              <a:lnSpc>
                <a:spcPct val="100000"/>
              </a:lnSpc>
              <a:spcBef>
                <a:spcPts val="105"/>
              </a:spcBef>
            </a:pPr>
            <a:r>
              <a:rPr sz="1050" spc="-50" dirty="0">
                <a:solidFill>
                  <a:srgbClr val="FFFFFF"/>
                </a:solidFill>
                <a:latin typeface="Calibri"/>
                <a:cs typeface="Calibri"/>
              </a:rPr>
              <a:t>2</a:t>
            </a:r>
            <a:endParaRPr sz="1050">
              <a:latin typeface="Calibri"/>
              <a:cs typeface="Calibri"/>
            </a:endParaRPr>
          </a:p>
        </p:txBody>
      </p:sp>
      <p:sp>
        <p:nvSpPr>
          <p:cNvPr id="5" name="object 5"/>
          <p:cNvSpPr txBox="1"/>
          <p:nvPr/>
        </p:nvSpPr>
        <p:spPr>
          <a:xfrm>
            <a:off x="384758" y="719073"/>
            <a:ext cx="4187241"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Lucida Console"/>
                <a:cs typeface="Lucida Console"/>
              </a:rPr>
              <a:t>Parameters</a:t>
            </a:r>
            <a:r>
              <a:rPr sz="1800" b="1" spc="-185" dirty="0">
                <a:latin typeface="Lucida Console"/>
                <a:cs typeface="Lucida Console"/>
              </a:rPr>
              <a:t> </a:t>
            </a:r>
            <a:r>
              <a:rPr sz="1800" b="1" spc="-10" dirty="0">
                <a:latin typeface="Lucida Console"/>
                <a:cs typeface="Lucida Console"/>
              </a:rPr>
              <a:t>(METIS</a:t>
            </a:r>
            <a:r>
              <a:rPr lang="fr-FR" sz="1800" b="1" spc="-10" dirty="0">
                <a:latin typeface="Lucida Console"/>
                <a:cs typeface="Lucida Console"/>
              </a:rPr>
              <a:t>, 0.5D code</a:t>
            </a:r>
            <a:r>
              <a:rPr sz="1800" b="1" spc="-10" dirty="0">
                <a:latin typeface="Lucida Console"/>
                <a:cs typeface="Lucida Console"/>
              </a:rPr>
              <a:t>):</a:t>
            </a:r>
            <a:endParaRPr sz="1800" dirty="0">
              <a:latin typeface="Lucida Console"/>
              <a:cs typeface="Lucida Console"/>
            </a:endParaRPr>
          </a:p>
        </p:txBody>
      </p:sp>
      <p:sp>
        <p:nvSpPr>
          <p:cNvPr id="6" name="object 6"/>
          <p:cNvSpPr txBox="1"/>
          <p:nvPr/>
        </p:nvSpPr>
        <p:spPr>
          <a:xfrm>
            <a:off x="384759" y="996137"/>
            <a:ext cx="1733550" cy="758825"/>
          </a:xfrm>
          <a:prstGeom prst="rect">
            <a:avLst/>
          </a:prstGeom>
        </p:spPr>
        <p:txBody>
          <a:bodyPr vert="horz" wrap="square" lIns="0" tIns="13970" rIns="0" bIns="0" rtlCol="0">
            <a:spAutoFit/>
          </a:bodyPr>
          <a:lstStyle/>
          <a:p>
            <a:pPr marL="12700" marR="5080" algn="just">
              <a:lnSpc>
                <a:spcPct val="100000"/>
              </a:lnSpc>
              <a:spcBef>
                <a:spcPts val="110"/>
              </a:spcBef>
            </a:pPr>
            <a:r>
              <a:rPr sz="1600" dirty="0">
                <a:latin typeface="Lucida Console"/>
                <a:cs typeface="Lucida Console"/>
              </a:rPr>
              <a:t>Major</a:t>
            </a:r>
            <a:r>
              <a:rPr sz="1600" spc="-70" dirty="0">
                <a:latin typeface="Lucida Console"/>
                <a:cs typeface="Lucida Console"/>
              </a:rPr>
              <a:t> </a:t>
            </a:r>
            <a:r>
              <a:rPr sz="1600" dirty="0">
                <a:latin typeface="Lucida Console"/>
                <a:cs typeface="Lucida Console"/>
              </a:rPr>
              <a:t>Radius</a:t>
            </a:r>
            <a:r>
              <a:rPr sz="1600" spc="-60" dirty="0">
                <a:latin typeface="Lucida Console"/>
                <a:cs typeface="Lucida Console"/>
              </a:rPr>
              <a:t> </a:t>
            </a:r>
            <a:r>
              <a:rPr sz="1600" spc="-50" dirty="0">
                <a:latin typeface="Lucida Console"/>
                <a:cs typeface="Lucida Console"/>
              </a:rPr>
              <a:t>= </a:t>
            </a:r>
            <a:r>
              <a:rPr sz="1600" dirty="0">
                <a:latin typeface="Lucida Console"/>
                <a:cs typeface="Lucida Console"/>
              </a:rPr>
              <a:t>Toroidal</a:t>
            </a:r>
            <a:r>
              <a:rPr sz="1600" spc="-45" dirty="0">
                <a:latin typeface="Lucida Console"/>
                <a:cs typeface="Lucida Console"/>
              </a:rPr>
              <a:t> </a:t>
            </a:r>
            <a:r>
              <a:rPr sz="1600" spc="-10" dirty="0">
                <a:latin typeface="Lucida Console"/>
                <a:cs typeface="Lucida Console"/>
              </a:rPr>
              <a:t>Field </a:t>
            </a:r>
            <a:r>
              <a:rPr sz="1600" dirty="0">
                <a:latin typeface="Lucida Console"/>
                <a:cs typeface="Lucida Console"/>
              </a:rPr>
              <a:t>Aspect</a:t>
            </a:r>
            <a:r>
              <a:rPr sz="1600" spc="-35" dirty="0">
                <a:latin typeface="Lucida Console"/>
                <a:cs typeface="Lucida Console"/>
              </a:rPr>
              <a:t> </a:t>
            </a:r>
            <a:r>
              <a:rPr sz="1600" dirty="0">
                <a:latin typeface="Lucida Console"/>
                <a:cs typeface="Lucida Console"/>
              </a:rPr>
              <a:t>Ratio</a:t>
            </a:r>
            <a:r>
              <a:rPr sz="1600" spc="-30" dirty="0">
                <a:latin typeface="Lucida Console"/>
                <a:cs typeface="Lucida Console"/>
              </a:rPr>
              <a:t> </a:t>
            </a:r>
            <a:r>
              <a:rPr sz="1600" spc="-50" dirty="0">
                <a:latin typeface="Lucida Console"/>
                <a:cs typeface="Lucida Console"/>
              </a:rPr>
              <a:t>=</a:t>
            </a:r>
            <a:endParaRPr sz="1600">
              <a:latin typeface="Lucida Console"/>
              <a:cs typeface="Lucida Console"/>
            </a:endParaRPr>
          </a:p>
        </p:txBody>
      </p:sp>
      <p:sp>
        <p:nvSpPr>
          <p:cNvPr id="7" name="object 7"/>
          <p:cNvSpPr txBox="1"/>
          <p:nvPr/>
        </p:nvSpPr>
        <p:spPr>
          <a:xfrm>
            <a:off x="2216418" y="996137"/>
            <a:ext cx="880744" cy="758825"/>
          </a:xfrm>
          <a:prstGeom prst="rect">
            <a:avLst/>
          </a:prstGeom>
        </p:spPr>
        <p:txBody>
          <a:bodyPr vert="horz" wrap="square" lIns="0" tIns="13970" rIns="0" bIns="0" rtlCol="0">
            <a:spAutoFit/>
          </a:bodyPr>
          <a:lstStyle/>
          <a:p>
            <a:pPr marL="13335">
              <a:lnSpc>
                <a:spcPct val="100000"/>
              </a:lnSpc>
              <a:spcBef>
                <a:spcPts val="110"/>
              </a:spcBef>
            </a:pPr>
            <a:r>
              <a:rPr sz="1600" dirty="0">
                <a:latin typeface="Lucida Console"/>
                <a:cs typeface="Lucida Console"/>
              </a:rPr>
              <a:t>2.67</a:t>
            </a:r>
            <a:r>
              <a:rPr sz="1600" spc="-45" dirty="0">
                <a:latin typeface="Lucida Console"/>
                <a:cs typeface="Lucida Console"/>
              </a:rPr>
              <a:t> </a:t>
            </a:r>
            <a:r>
              <a:rPr sz="1600" spc="-50" dirty="0">
                <a:latin typeface="Lucida Console"/>
                <a:cs typeface="Lucida Console"/>
              </a:rPr>
              <a:t>m</a:t>
            </a:r>
            <a:endParaRPr sz="1600">
              <a:latin typeface="Lucida Console"/>
              <a:cs typeface="Lucida Console"/>
            </a:endParaRPr>
          </a:p>
          <a:p>
            <a:pPr marL="12700">
              <a:lnSpc>
                <a:spcPct val="100000"/>
              </a:lnSpc>
            </a:pPr>
            <a:r>
              <a:rPr sz="1600" dirty="0">
                <a:latin typeface="Lucida Console"/>
                <a:cs typeface="Lucida Console"/>
              </a:rPr>
              <a:t>=</a:t>
            </a:r>
            <a:r>
              <a:rPr sz="1600" spc="-10" dirty="0">
                <a:latin typeface="Lucida Console"/>
                <a:cs typeface="Lucida Console"/>
              </a:rPr>
              <a:t> </a:t>
            </a:r>
            <a:r>
              <a:rPr sz="1600" dirty="0">
                <a:latin typeface="Lucida Console"/>
                <a:cs typeface="Lucida Console"/>
              </a:rPr>
              <a:t>5.6</a:t>
            </a:r>
            <a:r>
              <a:rPr sz="1600" spc="-15" dirty="0">
                <a:latin typeface="Lucida Console"/>
                <a:cs typeface="Lucida Console"/>
              </a:rPr>
              <a:t> </a:t>
            </a:r>
            <a:r>
              <a:rPr sz="1600" spc="-50" dirty="0">
                <a:latin typeface="Lucida Console"/>
                <a:cs typeface="Lucida Console"/>
              </a:rPr>
              <a:t>T</a:t>
            </a:r>
            <a:endParaRPr sz="1600">
              <a:latin typeface="Lucida Console"/>
              <a:cs typeface="Lucida Console"/>
            </a:endParaRPr>
          </a:p>
          <a:p>
            <a:pPr marL="13335">
              <a:lnSpc>
                <a:spcPct val="100000"/>
              </a:lnSpc>
            </a:pPr>
            <a:r>
              <a:rPr sz="1600" spc="-20" dirty="0">
                <a:latin typeface="Lucida Console"/>
                <a:cs typeface="Lucida Console"/>
              </a:rPr>
              <a:t>4.25</a:t>
            </a:r>
            <a:endParaRPr sz="1600">
              <a:latin typeface="Lucida Console"/>
              <a:cs typeface="Lucida Console"/>
            </a:endParaRPr>
          </a:p>
        </p:txBody>
      </p:sp>
      <p:sp>
        <p:nvSpPr>
          <p:cNvPr id="8" name="object 8"/>
          <p:cNvSpPr txBox="1"/>
          <p:nvPr/>
        </p:nvSpPr>
        <p:spPr>
          <a:xfrm>
            <a:off x="384759" y="1728597"/>
            <a:ext cx="2589530" cy="758825"/>
          </a:xfrm>
          <a:prstGeom prst="rect">
            <a:avLst/>
          </a:prstGeom>
        </p:spPr>
        <p:txBody>
          <a:bodyPr vert="horz" wrap="square" lIns="0" tIns="13335" rIns="0" bIns="0" rtlCol="0">
            <a:spAutoFit/>
          </a:bodyPr>
          <a:lstStyle/>
          <a:p>
            <a:pPr marL="12700" marR="5080">
              <a:lnSpc>
                <a:spcPct val="100000"/>
              </a:lnSpc>
              <a:spcBef>
                <a:spcPts val="105"/>
              </a:spcBef>
            </a:pPr>
            <a:r>
              <a:rPr sz="1600" dirty="0">
                <a:latin typeface="Lucida Console"/>
                <a:cs typeface="Lucida Console"/>
              </a:rPr>
              <a:t>Sep.</a:t>
            </a:r>
            <a:r>
              <a:rPr sz="1600" spc="-25" dirty="0">
                <a:latin typeface="Lucida Console"/>
                <a:cs typeface="Lucida Console"/>
              </a:rPr>
              <a:t> </a:t>
            </a:r>
            <a:r>
              <a:rPr sz="1600" dirty="0">
                <a:latin typeface="Lucida Console"/>
                <a:cs typeface="Lucida Console"/>
              </a:rPr>
              <a:t>Elongation</a:t>
            </a:r>
            <a:r>
              <a:rPr sz="1600" spc="-25" dirty="0">
                <a:latin typeface="Lucida Console"/>
                <a:cs typeface="Lucida Console"/>
              </a:rPr>
              <a:t> </a:t>
            </a:r>
            <a:r>
              <a:rPr sz="1600" dirty="0">
                <a:latin typeface="Lucida Console"/>
                <a:cs typeface="Lucida Console"/>
              </a:rPr>
              <a:t>=</a:t>
            </a:r>
            <a:r>
              <a:rPr sz="1600" spc="-15" dirty="0">
                <a:latin typeface="Lucida Console"/>
                <a:cs typeface="Lucida Console"/>
              </a:rPr>
              <a:t> </a:t>
            </a:r>
            <a:r>
              <a:rPr sz="1600" spc="-25" dirty="0">
                <a:latin typeface="Lucida Console"/>
                <a:cs typeface="Lucida Console"/>
              </a:rPr>
              <a:t>1.6 </a:t>
            </a:r>
            <a:r>
              <a:rPr sz="1600" dirty="0">
                <a:latin typeface="Lucida Console"/>
                <a:cs typeface="Lucida Console"/>
              </a:rPr>
              <a:t>Triangularity</a:t>
            </a:r>
            <a:r>
              <a:rPr sz="1600" spc="-25" dirty="0">
                <a:latin typeface="Lucida Console"/>
                <a:cs typeface="Lucida Console"/>
              </a:rPr>
              <a:t> </a:t>
            </a:r>
            <a:r>
              <a:rPr sz="1600" dirty="0">
                <a:latin typeface="Lucida Console"/>
                <a:cs typeface="Lucida Console"/>
              </a:rPr>
              <a:t>=</a:t>
            </a:r>
            <a:r>
              <a:rPr sz="1600" spc="-30" dirty="0">
                <a:latin typeface="Lucida Console"/>
                <a:cs typeface="Lucida Console"/>
              </a:rPr>
              <a:t> </a:t>
            </a:r>
            <a:r>
              <a:rPr sz="1600" spc="-20" dirty="0">
                <a:latin typeface="Lucida Console"/>
                <a:cs typeface="Lucida Console"/>
              </a:rPr>
              <a:t>0.23 </a:t>
            </a:r>
            <a:r>
              <a:rPr sz="1600" dirty="0">
                <a:solidFill>
                  <a:srgbClr val="FF0000"/>
                </a:solidFill>
                <a:latin typeface="Lucida Console"/>
                <a:cs typeface="Lucida Console"/>
              </a:rPr>
              <a:t>NBI</a:t>
            </a:r>
            <a:r>
              <a:rPr sz="1600" spc="-30" dirty="0">
                <a:solidFill>
                  <a:srgbClr val="FF0000"/>
                </a:solidFill>
                <a:latin typeface="Lucida Console"/>
                <a:cs typeface="Lucida Console"/>
              </a:rPr>
              <a:t> </a:t>
            </a:r>
            <a:r>
              <a:rPr sz="1600" dirty="0">
                <a:solidFill>
                  <a:srgbClr val="FF0000"/>
                </a:solidFill>
                <a:latin typeface="Lucida Console"/>
                <a:cs typeface="Lucida Console"/>
              </a:rPr>
              <a:t>Power</a:t>
            </a:r>
            <a:r>
              <a:rPr sz="1600" spc="-30" dirty="0">
                <a:solidFill>
                  <a:srgbClr val="FF0000"/>
                </a:solidFill>
                <a:latin typeface="Lucida Console"/>
                <a:cs typeface="Lucida Console"/>
              </a:rPr>
              <a:t> </a:t>
            </a:r>
            <a:r>
              <a:rPr sz="1600" dirty="0">
                <a:solidFill>
                  <a:srgbClr val="FF0000"/>
                </a:solidFill>
                <a:latin typeface="Lucida Console"/>
                <a:cs typeface="Lucida Console"/>
              </a:rPr>
              <a:t>=</a:t>
            </a:r>
            <a:r>
              <a:rPr sz="1600" spc="-30" dirty="0">
                <a:solidFill>
                  <a:srgbClr val="FF0000"/>
                </a:solidFill>
                <a:latin typeface="Lucida Console"/>
                <a:cs typeface="Lucida Console"/>
              </a:rPr>
              <a:t> </a:t>
            </a:r>
            <a:r>
              <a:rPr sz="1600" dirty="0">
                <a:solidFill>
                  <a:srgbClr val="FF0000"/>
                </a:solidFill>
                <a:latin typeface="Lucida Console"/>
                <a:cs typeface="Lucida Console"/>
              </a:rPr>
              <a:t>42.5</a:t>
            </a:r>
            <a:r>
              <a:rPr sz="1600" spc="-30" dirty="0">
                <a:solidFill>
                  <a:srgbClr val="FF0000"/>
                </a:solidFill>
                <a:latin typeface="Lucida Console"/>
                <a:cs typeface="Lucida Console"/>
              </a:rPr>
              <a:t> </a:t>
            </a:r>
            <a:r>
              <a:rPr sz="1600" spc="-25" dirty="0">
                <a:solidFill>
                  <a:srgbClr val="FF0000"/>
                </a:solidFill>
                <a:latin typeface="Lucida Console"/>
                <a:cs typeface="Lucida Console"/>
              </a:rPr>
              <a:t>MW</a:t>
            </a:r>
            <a:endParaRPr sz="1600" dirty="0">
              <a:solidFill>
                <a:srgbClr val="FF0000"/>
              </a:solidFill>
              <a:latin typeface="Lucida Console"/>
              <a:cs typeface="Lucida Console"/>
            </a:endParaRPr>
          </a:p>
        </p:txBody>
      </p:sp>
      <p:sp>
        <p:nvSpPr>
          <p:cNvPr id="9" name="object 9"/>
          <p:cNvSpPr txBox="1"/>
          <p:nvPr/>
        </p:nvSpPr>
        <p:spPr>
          <a:xfrm>
            <a:off x="384759" y="2460498"/>
            <a:ext cx="2589530" cy="758825"/>
          </a:xfrm>
          <a:prstGeom prst="rect">
            <a:avLst/>
          </a:prstGeom>
        </p:spPr>
        <p:txBody>
          <a:bodyPr vert="horz" wrap="square" lIns="0" tIns="13335" rIns="0" bIns="0" rtlCol="0">
            <a:spAutoFit/>
          </a:bodyPr>
          <a:lstStyle/>
          <a:p>
            <a:pPr marL="12700" marR="5080">
              <a:lnSpc>
                <a:spcPct val="100000"/>
              </a:lnSpc>
              <a:spcBef>
                <a:spcPts val="105"/>
              </a:spcBef>
            </a:pPr>
            <a:r>
              <a:rPr sz="1600" dirty="0">
                <a:solidFill>
                  <a:srgbClr val="FF0000"/>
                </a:solidFill>
                <a:latin typeface="Lucida Console"/>
                <a:cs typeface="Lucida Console"/>
              </a:rPr>
              <a:t>Beam</a:t>
            </a:r>
            <a:r>
              <a:rPr sz="1600" spc="-25" dirty="0">
                <a:solidFill>
                  <a:srgbClr val="FF0000"/>
                </a:solidFill>
                <a:latin typeface="Lucida Console"/>
                <a:cs typeface="Lucida Console"/>
              </a:rPr>
              <a:t> </a:t>
            </a:r>
            <a:r>
              <a:rPr sz="1600" dirty="0">
                <a:solidFill>
                  <a:srgbClr val="FF0000"/>
                </a:solidFill>
                <a:latin typeface="Lucida Console"/>
                <a:cs typeface="Lucida Console"/>
              </a:rPr>
              <a:t>Energy</a:t>
            </a:r>
            <a:r>
              <a:rPr sz="1600" spc="-20" dirty="0">
                <a:solidFill>
                  <a:srgbClr val="FF0000"/>
                </a:solidFill>
                <a:latin typeface="Lucida Console"/>
                <a:cs typeface="Lucida Console"/>
              </a:rPr>
              <a:t> </a:t>
            </a:r>
            <a:r>
              <a:rPr sz="1600" dirty="0">
                <a:solidFill>
                  <a:srgbClr val="FF0000"/>
                </a:solidFill>
                <a:latin typeface="Lucida Console"/>
                <a:cs typeface="Lucida Console"/>
              </a:rPr>
              <a:t>= 120</a:t>
            </a:r>
            <a:r>
              <a:rPr sz="1600" spc="-20" dirty="0">
                <a:solidFill>
                  <a:srgbClr val="FF0000"/>
                </a:solidFill>
                <a:latin typeface="Lucida Console"/>
                <a:cs typeface="Lucida Console"/>
              </a:rPr>
              <a:t> </a:t>
            </a:r>
            <a:r>
              <a:rPr sz="1600" spc="-25" dirty="0">
                <a:solidFill>
                  <a:srgbClr val="FF0000"/>
                </a:solidFill>
                <a:latin typeface="Lucida Console"/>
                <a:cs typeface="Lucida Console"/>
              </a:rPr>
              <a:t>keV </a:t>
            </a:r>
            <a:r>
              <a:rPr sz="1600" dirty="0">
                <a:solidFill>
                  <a:srgbClr val="FF0000"/>
                </a:solidFill>
                <a:latin typeface="Lucida Console"/>
                <a:cs typeface="Lucida Console"/>
              </a:rPr>
              <a:t>EC</a:t>
            </a:r>
            <a:r>
              <a:rPr sz="1600" spc="-20" dirty="0">
                <a:solidFill>
                  <a:srgbClr val="FF0000"/>
                </a:solidFill>
                <a:latin typeface="Lucida Console"/>
                <a:cs typeface="Lucida Console"/>
              </a:rPr>
              <a:t> </a:t>
            </a:r>
            <a:r>
              <a:rPr sz="1600" dirty="0">
                <a:solidFill>
                  <a:srgbClr val="FF0000"/>
                </a:solidFill>
                <a:latin typeface="Lucida Console"/>
                <a:cs typeface="Lucida Console"/>
              </a:rPr>
              <a:t>Power</a:t>
            </a:r>
            <a:r>
              <a:rPr sz="1600" spc="-15" dirty="0">
                <a:solidFill>
                  <a:srgbClr val="FF0000"/>
                </a:solidFill>
                <a:latin typeface="Lucida Console"/>
                <a:cs typeface="Lucida Console"/>
              </a:rPr>
              <a:t> </a:t>
            </a:r>
            <a:r>
              <a:rPr sz="1600" dirty="0">
                <a:solidFill>
                  <a:srgbClr val="FF0000"/>
                </a:solidFill>
                <a:latin typeface="Lucida Console"/>
                <a:cs typeface="Lucida Console"/>
              </a:rPr>
              <a:t>=</a:t>
            </a:r>
            <a:r>
              <a:rPr sz="1600" spc="-15" dirty="0">
                <a:solidFill>
                  <a:srgbClr val="FF0000"/>
                </a:solidFill>
                <a:latin typeface="Lucida Console"/>
                <a:cs typeface="Lucida Console"/>
              </a:rPr>
              <a:t> </a:t>
            </a:r>
            <a:r>
              <a:rPr sz="1600" dirty="0">
                <a:solidFill>
                  <a:srgbClr val="FF0000"/>
                </a:solidFill>
                <a:latin typeface="Lucida Console"/>
                <a:cs typeface="Lucida Console"/>
              </a:rPr>
              <a:t>8</a:t>
            </a:r>
            <a:r>
              <a:rPr sz="1600" spc="-15" dirty="0">
                <a:solidFill>
                  <a:srgbClr val="FF0000"/>
                </a:solidFill>
                <a:latin typeface="Lucida Console"/>
                <a:cs typeface="Lucida Console"/>
              </a:rPr>
              <a:t> </a:t>
            </a:r>
            <a:r>
              <a:rPr sz="1600" spc="-25" dirty="0">
                <a:solidFill>
                  <a:srgbClr val="FF0000"/>
                </a:solidFill>
                <a:latin typeface="Lucida Console"/>
                <a:cs typeface="Lucida Console"/>
              </a:rPr>
              <a:t>MW </a:t>
            </a:r>
            <a:r>
              <a:rPr sz="1600" dirty="0">
                <a:latin typeface="Lucida Console"/>
                <a:cs typeface="Lucida Console"/>
              </a:rPr>
              <a:t>Safety</a:t>
            </a:r>
            <a:r>
              <a:rPr sz="1600" spc="-65" dirty="0">
                <a:latin typeface="Lucida Console"/>
                <a:cs typeface="Lucida Console"/>
              </a:rPr>
              <a:t> </a:t>
            </a:r>
            <a:r>
              <a:rPr sz="1600" dirty="0">
                <a:latin typeface="Lucida Console"/>
                <a:cs typeface="Lucida Console"/>
              </a:rPr>
              <a:t>Factor</a:t>
            </a:r>
            <a:r>
              <a:rPr sz="1600" spc="-35" dirty="0">
                <a:latin typeface="Lucida Console"/>
                <a:cs typeface="Lucida Console"/>
              </a:rPr>
              <a:t> </a:t>
            </a:r>
            <a:r>
              <a:rPr sz="1600" spc="-25" dirty="0">
                <a:latin typeface="Lucida Console"/>
                <a:cs typeface="Lucida Console"/>
              </a:rPr>
              <a:t>q95</a:t>
            </a:r>
            <a:endParaRPr sz="1600" dirty="0">
              <a:latin typeface="Lucida Console"/>
              <a:cs typeface="Lucida Console"/>
            </a:endParaRPr>
          </a:p>
        </p:txBody>
      </p:sp>
      <p:sp>
        <p:nvSpPr>
          <p:cNvPr id="10" name="object 10"/>
          <p:cNvSpPr txBox="1"/>
          <p:nvPr/>
        </p:nvSpPr>
        <p:spPr>
          <a:xfrm>
            <a:off x="2582926" y="2947873"/>
            <a:ext cx="1007744" cy="260328"/>
          </a:xfrm>
          <a:prstGeom prst="rect">
            <a:avLst/>
          </a:prstGeom>
        </p:spPr>
        <p:txBody>
          <a:bodyPr vert="horz" wrap="square" lIns="0" tIns="13970" rIns="0" bIns="0" rtlCol="0">
            <a:spAutoFit/>
          </a:bodyPr>
          <a:lstStyle/>
          <a:p>
            <a:pPr marL="12700">
              <a:lnSpc>
                <a:spcPct val="100000"/>
              </a:lnSpc>
              <a:spcBef>
                <a:spcPts val="110"/>
              </a:spcBef>
            </a:pPr>
            <a:r>
              <a:rPr sz="1600" dirty="0">
                <a:latin typeface="Lucida Console"/>
                <a:cs typeface="Lucida Console"/>
              </a:rPr>
              <a:t>=</a:t>
            </a:r>
            <a:r>
              <a:rPr sz="1600" spc="-15" dirty="0">
                <a:latin typeface="Lucida Console"/>
                <a:cs typeface="Lucida Console"/>
              </a:rPr>
              <a:t> </a:t>
            </a:r>
            <a:r>
              <a:rPr sz="1600" spc="-10" dirty="0">
                <a:latin typeface="Lucida Console"/>
                <a:cs typeface="Lucida Console"/>
              </a:rPr>
              <a:t>3.16</a:t>
            </a:r>
            <a:endParaRPr sz="1600" dirty="0">
              <a:latin typeface="Lucida Console"/>
              <a:cs typeface="Lucida Console"/>
            </a:endParaRPr>
          </a:p>
        </p:txBody>
      </p:sp>
      <p:sp>
        <p:nvSpPr>
          <p:cNvPr id="11" name="object 11"/>
          <p:cNvSpPr txBox="1"/>
          <p:nvPr/>
        </p:nvSpPr>
        <p:spPr>
          <a:xfrm>
            <a:off x="384759" y="3192272"/>
            <a:ext cx="5427462" cy="259686"/>
          </a:xfrm>
          <a:prstGeom prst="rect">
            <a:avLst/>
          </a:prstGeom>
        </p:spPr>
        <p:txBody>
          <a:bodyPr vert="horz" wrap="square" lIns="0" tIns="13335" rIns="0" bIns="0" rtlCol="0">
            <a:spAutoFit/>
          </a:bodyPr>
          <a:lstStyle/>
          <a:p>
            <a:pPr marL="12700">
              <a:lnSpc>
                <a:spcPct val="100000"/>
              </a:lnSpc>
              <a:spcBef>
                <a:spcPts val="105"/>
              </a:spcBef>
            </a:pPr>
            <a:r>
              <a:rPr sz="1600" dirty="0">
                <a:latin typeface="Lucida Console"/>
                <a:cs typeface="Lucida Console"/>
              </a:rPr>
              <a:t>Line</a:t>
            </a:r>
            <a:r>
              <a:rPr sz="1600" spc="-20" dirty="0">
                <a:latin typeface="Lucida Console"/>
                <a:cs typeface="Lucida Console"/>
              </a:rPr>
              <a:t> </a:t>
            </a:r>
            <a:r>
              <a:rPr sz="1600" dirty="0">
                <a:latin typeface="Lucida Console"/>
                <a:cs typeface="Lucida Console"/>
              </a:rPr>
              <a:t>average</a:t>
            </a:r>
            <a:r>
              <a:rPr sz="1600" spc="-5" dirty="0">
                <a:latin typeface="Lucida Console"/>
                <a:cs typeface="Lucida Console"/>
              </a:rPr>
              <a:t> </a:t>
            </a:r>
            <a:r>
              <a:rPr sz="1600" dirty="0">
                <a:latin typeface="Lucida Console"/>
                <a:cs typeface="Lucida Console"/>
              </a:rPr>
              <a:t>density</a:t>
            </a:r>
            <a:r>
              <a:rPr sz="1600" spc="-10" dirty="0">
                <a:latin typeface="Lucida Console"/>
                <a:cs typeface="Lucida Console"/>
              </a:rPr>
              <a:t> </a:t>
            </a:r>
            <a:r>
              <a:rPr sz="1600" dirty="0">
                <a:latin typeface="Lucida Console"/>
                <a:cs typeface="Lucida Console"/>
              </a:rPr>
              <a:t>=</a:t>
            </a:r>
            <a:r>
              <a:rPr sz="1600" spc="25" dirty="0">
                <a:latin typeface="Lucida Console"/>
                <a:cs typeface="Lucida Console"/>
              </a:rPr>
              <a:t> </a:t>
            </a:r>
            <a:r>
              <a:rPr sz="1600" spc="-10" dirty="0">
                <a:latin typeface="Lucida Console"/>
                <a:cs typeface="Lucida Console"/>
              </a:rPr>
              <a:t>11e19m^{-</a:t>
            </a:r>
            <a:r>
              <a:rPr sz="1600" spc="-25" dirty="0">
                <a:latin typeface="Lucida Console"/>
                <a:cs typeface="Lucida Console"/>
              </a:rPr>
              <a:t>3}</a:t>
            </a:r>
            <a:r>
              <a:rPr lang="fr-FR" sz="1600" spc="-25" dirty="0">
                <a:latin typeface="Lucida Console"/>
                <a:cs typeface="Lucida Console"/>
              </a:rPr>
              <a:t> </a:t>
            </a:r>
            <a:r>
              <a:rPr lang="fr-FR" sz="1600" spc="-25" dirty="0" err="1">
                <a:solidFill>
                  <a:srgbClr val="FF0000"/>
                </a:solidFill>
                <a:latin typeface="Lucida Console"/>
                <a:cs typeface="Lucida Console"/>
              </a:rPr>
              <a:t>f</a:t>
            </a:r>
            <a:r>
              <a:rPr lang="fr-FR" sz="1600" spc="-25" baseline="-25000" dirty="0" err="1">
                <a:solidFill>
                  <a:srgbClr val="FF0000"/>
                </a:solidFill>
                <a:latin typeface="Lucida Console"/>
                <a:cs typeface="Lucida Console"/>
              </a:rPr>
              <a:t>Gr</a:t>
            </a:r>
            <a:r>
              <a:rPr lang="fr-FR" sz="1600" spc="-25" dirty="0">
                <a:solidFill>
                  <a:srgbClr val="FF0000"/>
                </a:solidFill>
                <a:latin typeface="Lucida Console"/>
                <a:cs typeface="Lucida Console"/>
              </a:rPr>
              <a:t>=0.54</a:t>
            </a:r>
            <a:endParaRPr sz="1600" dirty="0">
              <a:solidFill>
                <a:srgbClr val="FF0000"/>
              </a:solidFill>
              <a:latin typeface="Lucida Console"/>
              <a:cs typeface="Lucida Console"/>
            </a:endParaRPr>
          </a:p>
        </p:txBody>
      </p:sp>
      <p:sp>
        <p:nvSpPr>
          <p:cNvPr id="12" name="object 12"/>
          <p:cNvSpPr txBox="1"/>
          <p:nvPr/>
        </p:nvSpPr>
        <p:spPr>
          <a:xfrm>
            <a:off x="384759" y="3436111"/>
            <a:ext cx="3328035" cy="1257395"/>
          </a:xfrm>
          <a:prstGeom prst="rect">
            <a:avLst/>
          </a:prstGeom>
        </p:spPr>
        <p:txBody>
          <a:bodyPr vert="horz" wrap="square" lIns="0" tIns="13335" rIns="0" bIns="0" rtlCol="0">
            <a:spAutoFit/>
          </a:bodyPr>
          <a:lstStyle/>
          <a:p>
            <a:pPr marL="12700">
              <a:lnSpc>
                <a:spcPct val="100000"/>
              </a:lnSpc>
              <a:spcBef>
                <a:spcPts val="105"/>
              </a:spcBef>
            </a:pPr>
            <a:r>
              <a:rPr sz="1600" dirty="0">
                <a:latin typeface="Lucida Console"/>
                <a:cs typeface="Lucida Console"/>
              </a:rPr>
              <a:t>Plasma</a:t>
            </a:r>
            <a:r>
              <a:rPr sz="1600" spc="-30" dirty="0">
                <a:latin typeface="Lucida Console"/>
                <a:cs typeface="Lucida Console"/>
              </a:rPr>
              <a:t> </a:t>
            </a:r>
            <a:r>
              <a:rPr sz="1600" dirty="0">
                <a:latin typeface="Lucida Console"/>
                <a:cs typeface="Lucida Console"/>
              </a:rPr>
              <a:t>Surface</a:t>
            </a:r>
            <a:r>
              <a:rPr sz="1600" spc="-10" dirty="0">
                <a:latin typeface="Lucida Console"/>
                <a:cs typeface="Lucida Console"/>
              </a:rPr>
              <a:t> </a:t>
            </a:r>
            <a:r>
              <a:rPr sz="1600" dirty="0">
                <a:latin typeface="Lucida Console"/>
                <a:cs typeface="Lucida Console"/>
              </a:rPr>
              <a:t>=</a:t>
            </a:r>
            <a:r>
              <a:rPr sz="1600" spc="-25" dirty="0">
                <a:latin typeface="Lucida Console"/>
                <a:cs typeface="Lucida Console"/>
              </a:rPr>
              <a:t> </a:t>
            </a:r>
            <a:r>
              <a:rPr sz="1600" dirty="0">
                <a:latin typeface="Lucida Console"/>
                <a:cs typeface="Lucida Console"/>
              </a:rPr>
              <a:t>95.</a:t>
            </a:r>
            <a:r>
              <a:rPr lang="fr-FR" sz="1600" dirty="0">
                <a:latin typeface="Lucida Console"/>
                <a:cs typeface="Lucida Console"/>
              </a:rPr>
              <a:t>4</a:t>
            </a:r>
            <a:r>
              <a:rPr sz="1600" spc="-5" dirty="0">
                <a:latin typeface="Lucida Console"/>
                <a:cs typeface="Lucida Console"/>
              </a:rPr>
              <a:t> </a:t>
            </a:r>
            <a:r>
              <a:rPr sz="1600" spc="-25" dirty="0">
                <a:latin typeface="Lucida Console"/>
                <a:cs typeface="Lucida Console"/>
              </a:rPr>
              <a:t>m2</a:t>
            </a:r>
            <a:endParaRPr lang="fr-FR" sz="1600" spc="-25" dirty="0">
              <a:latin typeface="Lucida Console"/>
              <a:cs typeface="Lucida Console"/>
            </a:endParaRPr>
          </a:p>
          <a:p>
            <a:pPr marL="12700">
              <a:lnSpc>
                <a:spcPct val="100000"/>
              </a:lnSpc>
              <a:spcBef>
                <a:spcPts val="105"/>
              </a:spcBef>
            </a:pPr>
            <a:r>
              <a:rPr lang="fr-FR" sz="1600" spc="-25" dirty="0">
                <a:solidFill>
                  <a:srgbClr val="FF0000"/>
                </a:solidFill>
                <a:latin typeface="Lucida Console"/>
                <a:cs typeface="Lucida Console"/>
              </a:rPr>
              <a:t>Plasma Volume = 28 m3</a:t>
            </a:r>
            <a:endParaRPr sz="1600" dirty="0">
              <a:solidFill>
                <a:srgbClr val="FF0000"/>
              </a:solidFill>
              <a:latin typeface="Lucida Console"/>
              <a:cs typeface="Lucida Console"/>
            </a:endParaRPr>
          </a:p>
          <a:p>
            <a:pPr marL="12700" marR="498475" algn="just">
              <a:lnSpc>
                <a:spcPct val="100000"/>
              </a:lnSpc>
            </a:pPr>
            <a:r>
              <a:rPr sz="1600" dirty="0">
                <a:solidFill>
                  <a:srgbClr val="FF0000"/>
                </a:solidFill>
                <a:latin typeface="Lucida Console"/>
                <a:cs typeface="Lucida Console"/>
              </a:rPr>
              <a:t>Peak</a:t>
            </a:r>
            <a:r>
              <a:rPr sz="1600" spc="-30" dirty="0">
                <a:solidFill>
                  <a:srgbClr val="FF0000"/>
                </a:solidFill>
                <a:latin typeface="Lucida Console"/>
                <a:cs typeface="Lucida Console"/>
              </a:rPr>
              <a:t> </a:t>
            </a:r>
            <a:r>
              <a:rPr sz="1600" dirty="0">
                <a:solidFill>
                  <a:srgbClr val="FF0000"/>
                </a:solidFill>
                <a:latin typeface="Lucida Console"/>
                <a:cs typeface="Lucida Console"/>
              </a:rPr>
              <a:t>NWL</a:t>
            </a:r>
            <a:r>
              <a:rPr sz="1600" spc="-35" dirty="0">
                <a:solidFill>
                  <a:srgbClr val="FF0000"/>
                </a:solidFill>
                <a:latin typeface="Lucida Console"/>
                <a:cs typeface="Lucida Console"/>
              </a:rPr>
              <a:t> </a:t>
            </a:r>
            <a:r>
              <a:rPr sz="1600" dirty="0">
                <a:solidFill>
                  <a:srgbClr val="FF0000"/>
                </a:solidFill>
                <a:latin typeface="Lucida Console"/>
                <a:cs typeface="Lucida Console"/>
              </a:rPr>
              <a:t>=</a:t>
            </a:r>
            <a:r>
              <a:rPr sz="1600" spc="-35" dirty="0">
                <a:solidFill>
                  <a:srgbClr val="FF0000"/>
                </a:solidFill>
                <a:latin typeface="Lucida Console"/>
                <a:cs typeface="Lucida Console"/>
              </a:rPr>
              <a:t> </a:t>
            </a:r>
            <a:r>
              <a:rPr sz="1600" dirty="0">
                <a:solidFill>
                  <a:srgbClr val="FF0000"/>
                </a:solidFill>
                <a:latin typeface="Lucida Console"/>
                <a:cs typeface="Lucida Console"/>
              </a:rPr>
              <a:t>0.5</a:t>
            </a:r>
            <a:r>
              <a:rPr sz="1600" spc="-25" dirty="0">
                <a:solidFill>
                  <a:srgbClr val="FF0000"/>
                </a:solidFill>
                <a:latin typeface="Lucida Console"/>
                <a:cs typeface="Lucida Console"/>
              </a:rPr>
              <a:t> </a:t>
            </a:r>
            <a:r>
              <a:rPr sz="1600" spc="-10" dirty="0">
                <a:solidFill>
                  <a:srgbClr val="FF0000"/>
                </a:solidFill>
                <a:latin typeface="Lucida Console"/>
                <a:cs typeface="Lucida Console"/>
              </a:rPr>
              <a:t>MW/m2 </a:t>
            </a:r>
            <a:r>
              <a:rPr sz="1600" dirty="0">
                <a:latin typeface="Lucida Console"/>
                <a:cs typeface="Lucida Console"/>
              </a:rPr>
              <a:t>Av.</a:t>
            </a:r>
            <a:r>
              <a:rPr sz="1600" spc="-25" dirty="0">
                <a:latin typeface="Lucida Console"/>
                <a:cs typeface="Lucida Console"/>
              </a:rPr>
              <a:t> </a:t>
            </a:r>
            <a:r>
              <a:rPr sz="1600" dirty="0">
                <a:latin typeface="Lucida Console"/>
                <a:cs typeface="Lucida Console"/>
              </a:rPr>
              <a:t>NWL</a:t>
            </a:r>
            <a:r>
              <a:rPr sz="1600" spc="-20" dirty="0">
                <a:latin typeface="Lucida Console"/>
                <a:cs typeface="Lucida Console"/>
              </a:rPr>
              <a:t> </a:t>
            </a:r>
            <a:r>
              <a:rPr sz="1600" dirty="0">
                <a:latin typeface="Lucida Console"/>
                <a:cs typeface="Lucida Console"/>
              </a:rPr>
              <a:t>=</a:t>
            </a:r>
            <a:r>
              <a:rPr sz="1600" spc="-20" dirty="0">
                <a:latin typeface="Lucida Console"/>
                <a:cs typeface="Lucida Console"/>
              </a:rPr>
              <a:t> </a:t>
            </a:r>
            <a:r>
              <a:rPr sz="1600" dirty="0">
                <a:latin typeface="Lucida Console"/>
                <a:cs typeface="Lucida Console"/>
              </a:rPr>
              <a:t>0.3</a:t>
            </a:r>
            <a:r>
              <a:rPr sz="1600" spc="-20" dirty="0">
                <a:latin typeface="Lucida Console"/>
                <a:cs typeface="Lucida Console"/>
              </a:rPr>
              <a:t> </a:t>
            </a:r>
            <a:r>
              <a:rPr sz="1600" spc="-10" dirty="0">
                <a:latin typeface="Lucida Console"/>
                <a:cs typeface="Lucida Console"/>
              </a:rPr>
              <a:t>MW/m2 </a:t>
            </a:r>
            <a:r>
              <a:rPr sz="1600" dirty="0">
                <a:latin typeface="Lucida Console"/>
                <a:cs typeface="Lucida Console"/>
              </a:rPr>
              <a:t>BetaN</a:t>
            </a:r>
            <a:r>
              <a:rPr sz="1600" spc="-30" dirty="0">
                <a:latin typeface="Lucida Console"/>
                <a:cs typeface="Lucida Console"/>
              </a:rPr>
              <a:t> </a:t>
            </a:r>
            <a:r>
              <a:rPr sz="1600" dirty="0">
                <a:latin typeface="Lucida Console"/>
                <a:cs typeface="Lucida Console"/>
              </a:rPr>
              <a:t>=</a:t>
            </a:r>
            <a:r>
              <a:rPr sz="1600" spc="-30" dirty="0">
                <a:latin typeface="Lucida Console"/>
                <a:cs typeface="Lucida Console"/>
              </a:rPr>
              <a:t> </a:t>
            </a:r>
            <a:r>
              <a:rPr sz="1600" dirty="0">
                <a:latin typeface="Lucida Console"/>
                <a:cs typeface="Lucida Console"/>
              </a:rPr>
              <a:t>2.7</a:t>
            </a:r>
            <a:r>
              <a:rPr sz="1600" spc="-5" dirty="0">
                <a:latin typeface="Lucida Console"/>
                <a:cs typeface="Lucida Console"/>
              </a:rPr>
              <a:t> </a:t>
            </a:r>
            <a:r>
              <a:rPr sz="1600" spc="-10" dirty="0">
                <a:latin typeface="Lucida Console"/>
                <a:cs typeface="Lucida Console"/>
              </a:rPr>
              <a:t>%Tm/MA</a:t>
            </a:r>
            <a:endParaRPr sz="1600" dirty="0">
              <a:latin typeface="Lucida Console"/>
              <a:cs typeface="Lucida Console"/>
            </a:endParaRPr>
          </a:p>
        </p:txBody>
      </p:sp>
      <p:sp>
        <p:nvSpPr>
          <p:cNvPr id="13" name="object 13"/>
          <p:cNvSpPr txBox="1"/>
          <p:nvPr/>
        </p:nvSpPr>
        <p:spPr>
          <a:xfrm>
            <a:off x="3194942" y="4876659"/>
            <a:ext cx="1614805" cy="259686"/>
          </a:xfrm>
          <a:prstGeom prst="rect">
            <a:avLst/>
          </a:prstGeom>
        </p:spPr>
        <p:txBody>
          <a:bodyPr vert="horz" wrap="square" lIns="0" tIns="13335" rIns="0" bIns="0" rtlCol="0">
            <a:spAutoFit/>
          </a:bodyPr>
          <a:lstStyle/>
          <a:p>
            <a:pPr marL="12700">
              <a:lnSpc>
                <a:spcPct val="100000"/>
              </a:lnSpc>
              <a:spcBef>
                <a:spcPts val="105"/>
              </a:spcBef>
            </a:pPr>
            <a:r>
              <a:rPr sz="1600" dirty="0">
                <a:latin typeface="Lucida Console"/>
                <a:cs typeface="Lucida Console"/>
              </a:rPr>
              <a:t>= 12.9</a:t>
            </a:r>
            <a:r>
              <a:rPr sz="1600" spc="-20" dirty="0">
                <a:latin typeface="Lucida Console"/>
                <a:cs typeface="Lucida Console"/>
              </a:rPr>
              <a:t> </a:t>
            </a:r>
            <a:r>
              <a:rPr sz="1600" spc="-25" dirty="0">
                <a:latin typeface="Lucida Console"/>
                <a:cs typeface="Lucida Console"/>
              </a:rPr>
              <a:t>keV</a:t>
            </a:r>
            <a:endParaRPr sz="1600" dirty="0">
              <a:latin typeface="Lucida Console"/>
              <a:cs typeface="Lucida Console"/>
            </a:endParaRPr>
          </a:p>
        </p:txBody>
      </p:sp>
      <p:sp>
        <p:nvSpPr>
          <p:cNvPr id="14" name="object 14"/>
          <p:cNvSpPr txBox="1"/>
          <p:nvPr/>
        </p:nvSpPr>
        <p:spPr>
          <a:xfrm>
            <a:off x="384759" y="4632133"/>
            <a:ext cx="3081020" cy="758825"/>
          </a:xfrm>
          <a:prstGeom prst="rect">
            <a:avLst/>
          </a:prstGeom>
        </p:spPr>
        <p:txBody>
          <a:bodyPr vert="horz" wrap="square" lIns="0" tIns="13970" rIns="0" bIns="0" rtlCol="0">
            <a:spAutoFit/>
          </a:bodyPr>
          <a:lstStyle/>
          <a:p>
            <a:pPr marL="12700" marR="5080">
              <a:lnSpc>
                <a:spcPct val="100000"/>
              </a:lnSpc>
              <a:spcBef>
                <a:spcPts val="110"/>
              </a:spcBef>
            </a:pPr>
            <a:r>
              <a:rPr sz="1600" dirty="0">
                <a:solidFill>
                  <a:srgbClr val="FF0000"/>
                </a:solidFill>
                <a:latin typeface="Lucida Console"/>
                <a:cs typeface="Lucida Console"/>
              </a:rPr>
              <a:t>Fusion</a:t>
            </a:r>
            <a:r>
              <a:rPr sz="1600" spc="-55" dirty="0">
                <a:solidFill>
                  <a:srgbClr val="FF0000"/>
                </a:solidFill>
                <a:latin typeface="Lucida Console"/>
                <a:cs typeface="Lucida Console"/>
              </a:rPr>
              <a:t> </a:t>
            </a:r>
            <a:r>
              <a:rPr sz="1600" dirty="0">
                <a:solidFill>
                  <a:srgbClr val="FF0000"/>
                </a:solidFill>
                <a:latin typeface="Lucida Console"/>
                <a:cs typeface="Lucida Console"/>
              </a:rPr>
              <a:t>Power</a:t>
            </a:r>
            <a:r>
              <a:rPr sz="1600" spc="-50" dirty="0">
                <a:solidFill>
                  <a:srgbClr val="FF0000"/>
                </a:solidFill>
                <a:latin typeface="Lucida Console"/>
                <a:cs typeface="Lucida Console"/>
              </a:rPr>
              <a:t> </a:t>
            </a:r>
            <a:r>
              <a:rPr sz="1600" dirty="0">
                <a:solidFill>
                  <a:srgbClr val="FF0000"/>
                </a:solidFill>
                <a:latin typeface="Lucida Console"/>
                <a:cs typeface="Lucida Console"/>
              </a:rPr>
              <a:t>=</a:t>
            </a:r>
            <a:r>
              <a:rPr sz="1600" spc="-25" dirty="0">
                <a:solidFill>
                  <a:srgbClr val="FF0000"/>
                </a:solidFill>
                <a:latin typeface="Lucida Console"/>
                <a:cs typeface="Lucida Console"/>
              </a:rPr>
              <a:t> </a:t>
            </a:r>
            <a:r>
              <a:rPr sz="1600" dirty="0">
                <a:solidFill>
                  <a:srgbClr val="FF0000"/>
                </a:solidFill>
                <a:latin typeface="Lucida Console"/>
                <a:cs typeface="Lucida Console"/>
              </a:rPr>
              <a:t>38.2</a:t>
            </a:r>
            <a:r>
              <a:rPr sz="1600" spc="-25" dirty="0">
                <a:solidFill>
                  <a:srgbClr val="FF0000"/>
                </a:solidFill>
                <a:latin typeface="Lucida Console"/>
                <a:cs typeface="Lucida Console"/>
              </a:rPr>
              <a:t> MW </a:t>
            </a:r>
            <a:r>
              <a:rPr sz="1600" dirty="0">
                <a:latin typeface="Lucida Console"/>
                <a:cs typeface="Lucida Console"/>
              </a:rPr>
              <a:t>Centr.</a:t>
            </a:r>
            <a:r>
              <a:rPr sz="1600" spc="-30" dirty="0">
                <a:latin typeface="Lucida Console"/>
                <a:cs typeface="Lucida Console"/>
              </a:rPr>
              <a:t> </a:t>
            </a:r>
            <a:r>
              <a:rPr sz="1600" dirty="0">
                <a:latin typeface="Lucida Console"/>
                <a:cs typeface="Lucida Console"/>
              </a:rPr>
              <a:t>El.</a:t>
            </a:r>
            <a:r>
              <a:rPr sz="1600" spc="-25" dirty="0">
                <a:latin typeface="Lucida Console"/>
                <a:cs typeface="Lucida Console"/>
              </a:rPr>
              <a:t> </a:t>
            </a:r>
            <a:r>
              <a:rPr sz="1600" spc="-10" dirty="0">
                <a:latin typeface="Lucida Console"/>
                <a:cs typeface="Lucida Console"/>
              </a:rPr>
              <a:t>Temperature </a:t>
            </a:r>
            <a:r>
              <a:rPr sz="1600" dirty="0">
                <a:latin typeface="Lucida Console"/>
                <a:cs typeface="Lucida Console"/>
              </a:rPr>
              <a:t>Pl.</a:t>
            </a:r>
            <a:r>
              <a:rPr sz="1600" spc="-30" dirty="0">
                <a:latin typeface="Lucida Console"/>
                <a:cs typeface="Lucida Console"/>
              </a:rPr>
              <a:t> </a:t>
            </a:r>
            <a:r>
              <a:rPr sz="1600" dirty="0">
                <a:latin typeface="Lucida Console"/>
                <a:cs typeface="Lucida Console"/>
              </a:rPr>
              <a:t>Current</a:t>
            </a:r>
            <a:r>
              <a:rPr sz="1600" spc="-25" dirty="0">
                <a:latin typeface="Lucida Console"/>
                <a:cs typeface="Lucida Console"/>
              </a:rPr>
              <a:t> </a:t>
            </a:r>
            <a:r>
              <a:rPr sz="1600" dirty="0">
                <a:latin typeface="Lucida Console"/>
                <a:cs typeface="Lucida Console"/>
              </a:rPr>
              <a:t>= 2.54</a:t>
            </a:r>
            <a:r>
              <a:rPr sz="1600" spc="-25" dirty="0">
                <a:latin typeface="Lucida Console"/>
                <a:cs typeface="Lucida Console"/>
              </a:rPr>
              <a:t> MA</a:t>
            </a:r>
            <a:endParaRPr sz="1600" dirty="0">
              <a:latin typeface="Lucida Console"/>
              <a:cs typeface="Lucida Console"/>
            </a:endParaRPr>
          </a:p>
        </p:txBody>
      </p:sp>
      <p:sp>
        <p:nvSpPr>
          <p:cNvPr id="15" name="object 15"/>
          <p:cNvSpPr txBox="1"/>
          <p:nvPr/>
        </p:nvSpPr>
        <p:spPr>
          <a:xfrm>
            <a:off x="384759" y="5364034"/>
            <a:ext cx="4302760" cy="758825"/>
          </a:xfrm>
          <a:prstGeom prst="rect">
            <a:avLst/>
          </a:prstGeom>
        </p:spPr>
        <p:txBody>
          <a:bodyPr vert="horz" wrap="square" lIns="0" tIns="13970" rIns="0" bIns="0" rtlCol="0">
            <a:spAutoFit/>
          </a:bodyPr>
          <a:lstStyle/>
          <a:p>
            <a:pPr marL="12700">
              <a:lnSpc>
                <a:spcPct val="100000"/>
              </a:lnSpc>
              <a:spcBef>
                <a:spcPts val="110"/>
              </a:spcBef>
            </a:pPr>
            <a:r>
              <a:rPr sz="1600" dirty="0">
                <a:latin typeface="Lucida Console"/>
                <a:cs typeface="Lucida Console"/>
              </a:rPr>
              <a:t>Tot.</a:t>
            </a:r>
            <a:r>
              <a:rPr sz="1600" spc="-45" dirty="0">
                <a:latin typeface="Lucida Console"/>
                <a:cs typeface="Lucida Console"/>
              </a:rPr>
              <a:t> </a:t>
            </a:r>
            <a:r>
              <a:rPr sz="1600" dirty="0">
                <a:latin typeface="Lucida Console"/>
                <a:cs typeface="Lucida Console"/>
              </a:rPr>
              <a:t>Beta</a:t>
            </a:r>
            <a:r>
              <a:rPr sz="1600" spc="-40" dirty="0">
                <a:latin typeface="Lucida Console"/>
                <a:cs typeface="Lucida Console"/>
              </a:rPr>
              <a:t> </a:t>
            </a:r>
            <a:r>
              <a:rPr sz="1600" dirty="0">
                <a:latin typeface="Lucida Console"/>
                <a:cs typeface="Lucida Console"/>
              </a:rPr>
              <a:t>Poloidal</a:t>
            </a:r>
            <a:r>
              <a:rPr sz="1600" spc="-40" dirty="0">
                <a:latin typeface="Lucida Console"/>
                <a:cs typeface="Lucida Console"/>
              </a:rPr>
              <a:t> </a:t>
            </a:r>
            <a:r>
              <a:rPr sz="1600" dirty="0">
                <a:latin typeface="Lucida Console"/>
                <a:cs typeface="Lucida Console"/>
              </a:rPr>
              <a:t>=</a:t>
            </a:r>
            <a:r>
              <a:rPr sz="1600" spc="-30" dirty="0">
                <a:latin typeface="Lucida Console"/>
                <a:cs typeface="Lucida Console"/>
              </a:rPr>
              <a:t> </a:t>
            </a:r>
            <a:r>
              <a:rPr sz="1600" spc="-10" dirty="0">
                <a:latin typeface="Lucida Console"/>
                <a:cs typeface="Lucida Console"/>
              </a:rPr>
              <a:t>1.</a:t>
            </a:r>
            <a:r>
              <a:rPr lang="fr-FR" sz="1600" spc="-10" dirty="0">
                <a:latin typeface="Lucida Console"/>
                <a:cs typeface="Lucida Console"/>
              </a:rPr>
              <a:t>9</a:t>
            </a:r>
            <a:endParaRPr sz="1600" dirty="0">
              <a:latin typeface="Lucida Console"/>
              <a:cs typeface="Lucida Console"/>
            </a:endParaRPr>
          </a:p>
          <a:p>
            <a:pPr marL="12700" marR="5080">
              <a:lnSpc>
                <a:spcPct val="100000"/>
              </a:lnSpc>
            </a:pPr>
            <a:r>
              <a:rPr sz="1600" dirty="0">
                <a:latin typeface="Lucida Console"/>
                <a:cs typeface="Lucida Console"/>
              </a:rPr>
              <a:t>D</a:t>
            </a:r>
            <a:r>
              <a:rPr sz="1600" spc="-20" dirty="0">
                <a:latin typeface="Lucida Console"/>
                <a:cs typeface="Lucida Console"/>
              </a:rPr>
              <a:t> </a:t>
            </a:r>
            <a:r>
              <a:rPr sz="1600" dirty="0">
                <a:latin typeface="Lucida Console"/>
                <a:cs typeface="Lucida Console"/>
              </a:rPr>
              <a:t>Fraction</a:t>
            </a:r>
            <a:r>
              <a:rPr sz="1600" spc="-20" dirty="0">
                <a:latin typeface="Lucida Console"/>
                <a:cs typeface="Lucida Console"/>
              </a:rPr>
              <a:t> </a:t>
            </a:r>
            <a:r>
              <a:rPr sz="1600" dirty="0">
                <a:latin typeface="Lucida Console"/>
                <a:cs typeface="Lucida Console"/>
              </a:rPr>
              <a:t>in Bulk</a:t>
            </a:r>
            <a:r>
              <a:rPr sz="1600" spc="-20" dirty="0">
                <a:latin typeface="Lucida Console"/>
                <a:cs typeface="Lucida Console"/>
              </a:rPr>
              <a:t> </a:t>
            </a:r>
            <a:r>
              <a:rPr sz="1600" dirty="0">
                <a:latin typeface="Lucida Console"/>
                <a:cs typeface="Lucida Console"/>
              </a:rPr>
              <a:t>Plasma =</a:t>
            </a:r>
            <a:r>
              <a:rPr sz="1600" spc="-10" dirty="0">
                <a:latin typeface="Lucida Console"/>
                <a:cs typeface="Lucida Console"/>
              </a:rPr>
              <a:t> 0.17 </a:t>
            </a:r>
            <a:r>
              <a:rPr sz="1600" dirty="0">
                <a:latin typeface="Lucida Console"/>
                <a:cs typeface="Lucida Console"/>
              </a:rPr>
              <a:t>Power</a:t>
            </a:r>
            <a:r>
              <a:rPr sz="1600" spc="-20" dirty="0">
                <a:latin typeface="Lucida Console"/>
                <a:cs typeface="Lucida Console"/>
              </a:rPr>
              <a:t> </a:t>
            </a:r>
            <a:r>
              <a:rPr sz="1600" dirty="0">
                <a:latin typeface="Lucida Console"/>
                <a:cs typeface="Lucida Console"/>
              </a:rPr>
              <a:t>to</a:t>
            </a:r>
            <a:r>
              <a:rPr sz="1600" spc="-20" dirty="0">
                <a:latin typeface="Lucida Console"/>
                <a:cs typeface="Lucida Console"/>
              </a:rPr>
              <a:t> </a:t>
            </a:r>
            <a:r>
              <a:rPr sz="1600" dirty="0">
                <a:latin typeface="Lucida Console"/>
                <a:cs typeface="Lucida Console"/>
              </a:rPr>
              <a:t>Divertor</a:t>
            </a:r>
            <a:r>
              <a:rPr sz="1600" spc="-15" dirty="0">
                <a:latin typeface="Lucida Console"/>
                <a:cs typeface="Lucida Console"/>
              </a:rPr>
              <a:t> </a:t>
            </a:r>
            <a:r>
              <a:rPr sz="1600" dirty="0">
                <a:latin typeface="Lucida Console"/>
                <a:cs typeface="Lucida Console"/>
              </a:rPr>
              <a:t>=</a:t>
            </a:r>
            <a:r>
              <a:rPr sz="1600" spc="-15" dirty="0">
                <a:latin typeface="Lucida Console"/>
                <a:cs typeface="Lucida Console"/>
              </a:rPr>
              <a:t> </a:t>
            </a:r>
            <a:r>
              <a:rPr sz="1600" dirty="0">
                <a:latin typeface="Lucida Console"/>
                <a:cs typeface="Lucida Console"/>
              </a:rPr>
              <a:t>55.6</a:t>
            </a:r>
            <a:r>
              <a:rPr sz="1600" spc="-15" dirty="0">
                <a:latin typeface="Lucida Console"/>
                <a:cs typeface="Lucida Console"/>
              </a:rPr>
              <a:t> </a:t>
            </a:r>
            <a:r>
              <a:rPr sz="1600" spc="-25" dirty="0">
                <a:latin typeface="Lucida Console"/>
                <a:cs typeface="Lucida Console"/>
              </a:rPr>
              <a:t>MW</a:t>
            </a:r>
            <a:endParaRPr sz="1600" dirty="0">
              <a:latin typeface="Lucida Console"/>
              <a:cs typeface="Lucida Console"/>
            </a:endParaRPr>
          </a:p>
        </p:txBody>
      </p:sp>
      <p:sp>
        <p:nvSpPr>
          <p:cNvPr id="16" name="object 16"/>
          <p:cNvSpPr txBox="1"/>
          <p:nvPr/>
        </p:nvSpPr>
        <p:spPr>
          <a:xfrm>
            <a:off x="384759" y="6147003"/>
            <a:ext cx="371475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Lucida Console"/>
                <a:cs typeface="Lucida Console"/>
              </a:rPr>
              <a:t>Fully</a:t>
            </a:r>
            <a:r>
              <a:rPr sz="1800" b="1" spc="-130" dirty="0">
                <a:latin typeface="Lucida Console"/>
                <a:cs typeface="Lucida Console"/>
              </a:rPr>
              <a:t> </a:t>
            </a:r>
            <a:r>
              <a:rPr sz="1800" b="1" spc="-25" dirty="0">
                <a:latin typeface="Lucida Console"/>
                <a:cs typeface="Lucida Console"/>
              </a:rPr>
              <a:t>non-</a:t>
            </a:r>
            <a:r>
              <a:rPr sz="1800" b="1" dirty="0">
                <a:latin typeface="Lucida Console"/>
                <a:cs typeface="Lucida Console"/>
              </a:rPr>
              <a:t>inductive</a:t>
            </a:r>
            <a:r>
              <a:rPr sz="1800" b="1" spc="-120" dirty="0">
                <a:latin typeface="Lucida Console"/>
                <a:cs typeface="Lucida Console"/>
              </a:rPr>
              <a:t> </a:t>
            </a:r>
            <a:r>
              <a:rPr sz="1800" b="1" spc="-10" dirty="0">
                <a:latin typeface="Lucida Console"/>
                <a:cs typeface="Lucida Console"/>
              </a:rPr>
              <a:t>plasma</a:t>
            </a:r>
            <a:endParaRPr sz="1800" dirty="0">
              <a:latin typeface="Lucida Console"/>
              <a:cs typeface="Lucida Console"/>
            </a:endParaRPr>
          </a:p>
        </p:txBody>
      </p:sp>
      <p:pic>
        <p:nvPicPr>
          <p:cNvPr id="22" name="Image 21">
            <a:extLst>
              <a:ext uri="{FF2B5EF4-FFF2-40B4-BE49-F238E27FC236}">
                <a16:creationId xmlns:a16="http://schemas.microsoft.com/office/drawing/2014/main" id="{85AA05E8-55B7-4AE0-8D06-6CD0CEBA803A}"/>
              </a:ext>
            </a:extLst>
          </p:cNvPr>
          <p:cNvPicPr>
            <a:picLocks noChangeAspect="1"/>
          </p:cNvPicPr>
          <p:nvPr/>
        </p:nvPicPr>
        <p:blipFill>
          <a:blip r:embed="rId3"/>
          <a:stretch>
            <a:fillRect/>
          </a:stretch>
        </p:blipFill>
        <p:spPr>
          <a:xfrm>
            <a:off x="8756034" y="0"/>
            <a:ext cx="3109229" cy="2751058"/>
          </a:xfrm>
          <a:prstGeom prst="rect">
            <a:avLst/>
          </a:prstGeom>
        </p:spPr>
      </p:pic>
      <p:sp>
        <p:nvSpPr>
          <p:cNvPr id="23" name="ZoneTexte 22">
            <a:extLst>
              <a:ext uri="{FF2B5EF4-FFF2-40B4-BE49-F238E27FC236}">
                <a16:creationId xmlns:a16="http://schemas.microsoft.com/office/drawing/2014/main" id="{073D4BC9-A1CF-42E9-92F4-BA791B44C341}"/>
              </a:ext>
            </a:extLst>
          </p:cNvPr>
          <p:cNvSpPr txBox="1"/>
          <p:nvPr/>
        </p:nvSpPr>
        <p:spPr>
          <a:xfrm>
            <a:off x="9333186" y="4168655"/>
            <a:ext cx="3689131" cy="1477328"/>
          </a:xfrm>
          <a:prstGeom prst="rect">
            <a:avLst/>
          </a:prstGeom>
          <a:noFill/>
        </p:spPr>
        <p:txBody>
          <a:bodyPr wrap="square" rtlCol="0">
            <a:spAutoFit/>
          </a:bodyPr>
          <a:lstStyle/>
          <a:p>
            <a:r>
              <a:rPr lang="en-US" dirty="0"/>
              <a:t>More details:</a:t>
            </a:r>
          </a:p>
          <a:p>
            <a:r>
              <a:rPr lang="en-US" dirty="0"/>
              <a:t>EUROfusion science meeting 23/2/2026</a:t>
            </a:r>
          </a:p>
          <a:p>
            <a:r>
              <a:rPr lang="en-US" dirty="0">
                <a:hlinkClick r:id="rId4"/>
              </a:rPr>
              <a:t>https://indico.euro-fusion.org/event/3586/</a:t>
            </a:r>
            <a:r>
              <a:rPr lang="en-US" dirty="0"/>
              <a:t> </a:t>
            </a:r>
          </a:p>
        </p:txBody>
      </p:sp>
      <p:sp>
        <p:nvSpPr>
          <p:cNvPr id="17" name="ZoneTexte 16">
            <a:extLst>
              <a:ext uri="{FF2B5EF4-FFF2-40B4-BE49-F238E27FC236}">
                <a16:creationId xmlns:a16="http://schemas.microsoft.com/office/drawing/2014/main" id="{E17282CA-F2B9-4BF9-B8C0-0C7BDC85D561}"/>
              </a:ext>
            </a:extLst>
          </p:cNvPr>
          <p:cNvSpPr txBox="1"/>
          <p:nvPr/>
        </p:nvSpPr>
        <p:spPr>
          <a:xfrm>
            <a:off x="5339255" y="536028"/>
            <a:ext cx="1595309" cy="369332"/>
          </a:xfrm>
          <a:prstGeom prst="rect">
            <a:avLst/>
          </a:prstGeom>
          <a:noFill/>
        </p:spPr>
        <p:txBody>
          <a:bodyPr wrap="none" rtlCol="0">
            <a:spAutoFit/>
          </a:bodyPr>
          <a:lstStyle/>
          <a:p>
            <a:r>
              <a:rPr lang="en-US" b="1" dirty="0"/>
              <a:t>Mattia Siccinio</a:t>
            </a:r>
          </a:p>
        </p:txBody>
      </p:sp>
      <p:sp>
        <p:nvSpPr>
          <p:cNvPr id="18" name="Espace réservé du pied de page 17">
            <a:extLst>
              <a:ext uri="{FF2B5EF4-FFF2-40B4-BE49-F238E27FC236}">
                <a16:creationId xmlns:a16="http://schemas.microsoft.com/office/drawing/2014/main" id="{4A30D139-5185-4937-9328-000B8A386AE3}"/>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5533D-6EC8-4026-90CD-8EB05F04D9F9}"/>
              </a:ext>
            </a:extLst>
          </p:cNvPr>
          <p:cNvSpPr>
            <a:spLocks noGrp="1"/>
          </p:cNvSpPr>
          <p:nvPr>
            <p:ph type="title"/>
          </p:nvPr>
        </p:nvSpPr>
        <p:spPr/>
        <p:txBody>
          <a:bodyPr/>
          <a:lstStyle/>
          <a:p>
            <a:pPr>
              <a:lnSpc>
                <a:spcPct val="100000"/>
              </a:lnSpc>
            </a:pPr>
            <a:r>
              <a:rPr lang="en-US" dirty="0"/>
              <a:t>High fidelity integrated modelling of pilot plant A &amp; B </a:t>
            </a:r>
          </a:p>
        </p:txBody>
      </p:sp>
      <p:pic>
        <p:nvPicPr>
          <p:cNvPr id="5" name="Image 4">
            <a:extLst>
              <a:ext uri="{FF2B5EF4-FFF2-40B4-BE49-F238E27FC236}">
                <a16:creationId xmlns:a16="http://schemas.microsoft.com/office/drawing/2014/main" id="{DA08CBBF-9F3B-4555-AAFE-6E26B1DD8C2A}"/>
              </a:ext>
            </a:extLst>
          </p:cNvPr>
          <p:cNvPicPr>
            <a:picLocks noChangeAspect="1"/>
          </p:cNvPicPr>
          <p:nvPr/>
        </p:nvPicPr>
        <p:blipFill>
          <a:blip r:embed="rId2"/>
          <a:stretch>
            <a:fillRect/>
          </a:stretch>
        </p:blipFill>
        <p:spPr>
          <a:xfrm>
            <a:off x="4060909" y="725215"/>
            <a:ext cx="7943195" cy="5587822"/>
          </a:xfrm>
          <a:prstGeom prst="rect">
            <a:avLst/>
          </a:prstGeom>
        </p:spPr>
      </p:pic>
      <p:sp>
        <p:nvSpPr>
          <p:cNvPr id="6" name="Espace réservé du pied de page 5">
            <a:extLst>
              <a:ext uri="{FF2B5EF4-FFF2-40B4-BE49-F238E27FC236}">
                <a16:creationId xmlns:a16="http://schemas.microsoft.com/office/drawing/2014/main" id="{7C051487-5527-4E8A-8140-4D65440CF553}"/>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7" name="Espace réservé du numéro de diapositive 6">
            <a:extLst>
              <a:ext uri="{FF2B5EF4-FFF2-40B4-BE49-F238E27FC236}">
                <a16:creationId xmlns:a16="http://schemas.microsoft.com/office/drawing/2014/main" id="{B55BC1EE-EA99-49CC-AA8F-2977C1C27C46}"/>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8" name="ZoneTexte 7">
            <a:extLst>
              <a:ext uri="{FF2B5EF4-FFF2-40B4-BE49-F238E27FC236}">
                <a16:creationId xmlns:a16="http://schemas.microsoft.com/office/drawing/2014/main" id="{4CF26A0D-1EBA-46A1-B84B-F42133FFA5D7}"/>
              </a:ext>
            </a:extLst>
          </p:cNvPr>
          <p:cNvSpPr txBox="1"/>
          <p:nvPr/>
        </p:nvSpPr>
        <p:spPr>
          <a:xfrm>
            <a:off x="546539" y="2385848"/>
            <a:ext cx="3226676" cy="1938992"/>
          </a:xfrm>
          <a:prstGeom prst="rect">
            <a:avLst/>
          </a:prstGeom>
          <a:noFill/>
        </p:spPr>
        <p:txBody>
          <a:bodyPr wrap="square" rtlCol="0">
            <a:spAutoFit/>
          </a:bodyPr>
          <a:lstStyle/>
          <a:p>
            <a:r>
              <a:rPr lang="en-US" sz="2000" dirty="0"/>
              <a:t>None of the approaches meet the requirements for Breeding Blanket assessment</a:t>
            </a:r>
          </a:p>
          <a:p>
            <a:pPr marL="342900" indent="-342900">
              <a:buFont typeface="Wingdings" panose="05000000000000000000" pitchFamily="2" charset="2"/>
              <a:buChar char="Ø"/>
            </a:pPr>
            <a:r>
              <a:rPr lang="en-US" sz="2000" dirty="0"/>
              <a:t>&gt;15 minutes</a:t>
            </a:r>
          </a:p>
          <a:p>
            <a:pPr marL="342900" indent="-342900">
              <a:buFont typeface="Wingdings" panose="05000000000000000000" pitchFamily="2" charset="2"/>
              <a:buChar char="Ø"/>
            </a:pPr>
            <a:r>
              <a:rPr lang="en-US" sz="2000" dirty="0"/>
              <a:t>NWL ~0.5 MW/m2</a:t>
            </a:r>
          </a:p>
          <a:p>
            <a:endParaRPr lang="en-US" sz="2000" dirty="0"/>
          </a:p>
        </p:txBody>
      </p:sp>
      <p:sp>
        <p:nvSpPr>
          <p:cNvPr id="3" name="ZoneTexte 2">
            <a:extLst>
              <a:ext uri="{FF2B5EF4-FFF2-40B4-BE49-F238E27FC236}">
                <a16:creationId xmlns:a16="http://schemas.microsoft.com/office/drawing/2014/main" id="{8A41F7F0-33AA-45F0-91E0-9C24F18B0EFC}"/>
              </a:ext>
            </a:extLst>
          </p:cNvPr>
          <p:cNvSpPr txBox="1"/>
          <p:nvPr/>
        </p:nvSpPr>
        <p:spPr>
          <a:xfrm>
            <a:off x="174171" y="805544"/>
            <a:ext cx="2836674" cy="646331"/>
          </a:xfrm>
          <a:prstGeom prst="rect">
            <a:avLst/>
          </a:prstGeom>
          <a:noFill/>
        </p:spPr>
        <p:txBody>
          <a:bodyPr wrap="none" rtlCol="0">
            <a:spAutoFit/>
          </a:bodyPr>
          <a:lstStyle/>
          <a:p>
            <a:r>
              <a:rPr lang="en-US" b="1" dirty="0">
                <a:solidFill>
                  <a:srgbClr val="FF0000"/>
                </a:solidFill>
              </a:rPr>
              <a:t>Report to WG on pilot plant</a:t>
            </a:r>
          </a:p>
          <a:p>
            <a:r>
              <a:rPr lang="en-US" b="1" dirty="0">
                <a:solidFill>
                  <a:srgbClr val="FF0000"/>
                </a:solidFill>
              </a:rPr>
              <a:t>April 2026</a:t>
            </a:r>
          </a:p>
        </p:txBody>
      </p:sp>
    </p:spTree>
    <p:extLst>
      <p:ext uri="{BB962C8B-B14F-4D97-AF65-F5344CB8AC3E}">
        <p14:creationId xmlns:p14="http://schemas.microsoft.com/office/powerpoint/2010/main" val="344849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84BCA82-12F9-4DA6-8382-15877E4D7F73}"/>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B5A47002-2880-4EBA-AC5C-478FACE4D10C}"/>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1026" name="Image 1">
            <a:extLst>
              <a:ext uri="{FF2B5EF4-FFF2-40B4-BE49-F238E27FC236}">
                <a16:creationId xmlns:a16="http://schemas.microsoft.com/office/drawing/2014/main" id="{447D584B-DC70-476A-9050-4D39BDA52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83" y="131041"/>
            <a:ext cx="10821149" cy="61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a:extLst>
              <a:ext uri="{FF2B5EF4-FFF2-40B4-BE49-F238E27FC236}">
                <a16:creationId xmlns:a16="http://schemas.microsoft.com/office/drawing/2014/main" id="{8C70D4F5-F2E2-4F31-B42F-F4FE733653ED}"/>
              </a:ext>
            </a:extLst>
          </p:cNvPr>
          <p:cNvCxnSpPr/>
          <p:nvPr/>
        </p:nvCxnSpPr>
        <p:spPr>
          <a:xfrm>
            <a:off x="10463645" y="1672936"/>
            <a:ext cx="8832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7" name="Connecteur droit 6">
            <a:extLst>
              <a:ext uri="{FF2B5EF4-FFF2-40B4-BE49-F238E27FC236}">
                <a16:creationId xmlns:a16="http://schemas.microsoft.com/office/drawing/2014/main" id="{413D9EC4-0378-4611-9B34-5AC085AF08D7}"/>
              </a:ext>
            </a:extLst>
          </p:cNvPr>
          <p:cNvCxnSpPr>
            <a:cxnSpLocks/>
          </p:cNvCxnSpPr>
          <p:nvPr/>
        </p:nvCxnSpPr>
        <p:spPr>
          <a:xfrm>
            <a:off x="2386445" y="1918855"/>
            <a:ext cx="88461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Connecteur droit 8">
            <a:extLst>
              <a:ext uri="{FF2B5EF4-FFF2-40B4-BE49-F238E27FC236}">
                <a16:creationId xmlns:a16="http://schemas.microsoft.com/office/drawing/2014/main" id="{A0922199-4101-46AA-93F4-8911F58CC406}"/>
              </a:ext>
            </a:extLst>
          </p:cNvPr>
          <p:cNvCxnSpPr>
            <a:cxnSpLocks/>
          </p:cNvCxnSpPr>
          <p:nvPr/>
        </p:nvCxnSpPr>
        <p:spPr>
          <a:xfrm>
            <a:off x="2344882" y="2178627"/>
            <a:ext cx="295448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75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91B04-8DBE-4A8D-B9A7-38F0FCCC7428}"/>
              </a:ext>
            </a:extLst>
          </p:cNvPr>
          <p:cNvSpPr>
            <a:spLocks noGrp="1"/>
          </p:cNvSpPr>
          <p:nvPr>
            <p:ph type="title"/>
          </p:nvPr>
        </p:nvSpPr>
        <p:spPr/>
        <p:txBody>
          <a:bodyPr/>
          <a:lstStyle/>
          <a:p>
            <a:pPr rtl="0" fontAlgn="base">
              <a:lnSpc>
                <a:spcPct val="100000"/>
              </a:lnSpc>
            </a:pPr>
            <a:r>
              <a:rPr lang="en-US" sz="2800" b="1" i="0" dirty="0">
                <a:effectLst/>
              </a:rPr>
              <a:t>VNS design plan revision strategy</a:t>
            </a:r>
            <a:endParaRPr lang="en-US" dirty="0"/>
          </a:p>
        </p:txBody>
      </p:sp>
      <p:sp>
        <p:nvSpPr>
          <p:cNvPr id="3" name="Espace réservé du numéro de diapositive 2">
            <a:extLst>
              <a:ext uri="{FF2B5EF4-FFF2-40B4-BE49-F238E27FC236}">
                <a16:creationId xmlns:a16="http://schemas.microsoft.com/office/drawing/2014/main" id="{2DF5F44B-0D23-4367-9C2E-C6B480B304F4}"/>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5" name="ZoneTexte 4">
            <a:extLst>
              <a:ext uri="{FF2B5EF4-FFF2-40B4-BE49-F238E27FC236}">
                <a16:creationId xmlns:a16="http://schemas.microsoft.com/office/drawing/2014/main" id="{284495A6-59BD-4C34-9373-8871DB6EF9F5}"/>
              </a:ext>
            </a:extLst>
          </p:cNvPr>
          <p:cNvSpPr txBox="1"/>
          <p:nvPr/>
        </p:nvSpPr>
        <p:spPr>
          <a:xfrm>
            <a:off x="981075" y="857250"/>
            <a:ext cx="9601200" cy="5940088"/>
          </a:xfrm>
          <a:prstGeom prst="rect">
            <a:avLst/>
          </a:prstGeom>
          <a:noFill/>
        </p:spPr>
        <p:txBody>
          <a:bodyPr wrap="square">
            <a:spAutoFit/>
          </a:bodyPr>
          <a:lstStyle/>
          <a:p>
            <a:r>
              <a:rPr lang="en-US" sz="2000" b="1" i="0" dirty="0">
                <a:solidFill>
                  <a:schemeClr val="tx1"/>
                </a:solidFill>
                <a:effectLst/>
              </a:rPr>
              <a:t>1/ </a:t>
            </a:r>
            <a:r>
              <a:rPr lang="en-US" sz="2000" b="1" i="0" dirty="0">
                <a:solidFill>
                  <a:srgbClr val="C00000"/>
                </a:solidFill>
                <a:effectLst/>
              </a:rPr>
              <a:t>explore the R, A plan by adding informed physics boundary conditions</a:t>
            </a:r>
          </a:p>
          <a:p>
            <a:r>
              <a:rPr lang="en-US" sz="2000" dirty="0"/>
              <a:t>METIS-MADE R, A exploration [Quartararo]</a:t>
            </a:r>
          </a:p>
          <a:p>
            <a:r>
              <a:rPr lang="en-US" sz="2000" dirty="0"/>
              <a:t>using informed constrains from exhaust [Wiesen IAEA 2025, NF 2026] , Energetic particle mode drive and high fidelity integrated modelling [E. Bray et al TTF 2025, publication in prep. 2026]</a:t>
            </a:r>
            <a:endParaRPr lang="en-US" sz="2000" b="1" i="0" dirty="0">
              <a:solidFill>
                <a:schemeClr val="tx1"/>
              </a:solidFill>
              <a:effectLst/>
            </a:endParaRPr>
          </a:p>
          <a:p>
            <a:r>
              <a:rPr lang="en-US" sz="2000" b="1" i="0" dirty="0">
                <a:solidFill>
                  <a:schemeClr val="tx1"/>
                </a:solidFill>
                <a:effectLst/>
              </a:rPr>
              <a:t>2/ </a:t>
            </a:r>
            <a:r>
              <a:rPr lang="en-US" sz="2000" b="1" i="0" dirty="0">
                <a:solidFill>
                  <a:srgbClr val="C00000"/>
                </a:solidFill>
                <a:effectLst/>
              </a:rPr>
              <a:t>calibrate further the boundary conditions in terms of exhaust and Energetic Particle driven modes </a:t>
            </a:r>
            <a:r>
              <a:rPr lang="en-US" sz="2000" b="0" i="0" dirty="0">
                <a:solidFill>
                  <a:schemeClr val="tx1"/>
                </a:solidFill>
                <a:effectLst/>
              </a:rPr>
              <a:t>thanks to continuation of present VNS baseline (SOLPS-ITER [Wiesen], ASCOT [</a:t>
            </a:r>
            <a:r>
              <a:rPr lang="en-US" sz="2000" b="0" i="0" dirty="0" err="1">
                <a:solidFill>
                  <a:schemeClr val="tx1"/>
                </a:solidFill>
                <a:effectLst/>
              </a:rPr>
              <a:t>WPDES+Lauber</a:t>
            </a:r>
            <a:r>
              <a:rPr lang="en-US" sz="2000" b="0" i="0" dirty="0">
                <a:solidFill>
                  <a:schemeClr val="tx1"/>
                </a:solidFill>
                <a:effectLst/>
              </a:rPr>
              <a:t>], high fidelity modelling [Bray, Bourdelle], EP modes [Lauber], MHD stability [WPDES] </a:t>
            </a:r>
            <a:r>
              <a:rPr lang="en-US" sz="2000" b="0" i="0" dirty="0" err="1">
                <a:solidFill>
                  <a:schemeClr val="tx1"/>
                </a:solidFill>
                <a:effectLst/>
              </a:rPr>
              <a:t>etc</a:t>
            </a:r>
            <a:r>
              <a:rPr lang="en-US" sz="2000" b="0" i="0" dirty="0">
                <a:solidFill>
                  <a:schemeClr val="tx1"/>
                </a:solidFill>
                <a:effectLst/>
              </a:rPr>
              <a:t>).   </a:t>
            </a:r>
            <a:endParaRPr lang="en-US" sz="2000" dirty="0"/>
          </a:p>
          <a:p>
            <a:endParaRPr lang="en-US" sz="2000" b="1" i="0" dirty="0">
              <a:solidFill>
                <a:schemeClr val="tx1"/>
              </a:solidFill>
              <a:effectLst/>
              <a:highlight>
                <a:srgbClr val="FFFF00"/>
              </a:highlight>
            </a:endParaRPr>
          </a:p>
          <a:p>
            <a:r>
              <a:rPr lang="en-US" sz="2000" b="1" i="0" dirty="0">
                <a:solidFill>
                  <a:srgbClr val="C00000"/>
                </a:solidFill>
                <a:effectLst/>
              </a:rPr>
              <a:t>Milestones </a:t>
            </a:r>
            <a:r>
              <a:rPr lang="en-US" sz="2000" b="1" i="0" dirty="0">
                <a:effectLst/>
              </a:rPr>
              <a:t>[J. Elbez-Uzan]</a:t>
            </a:r>
          </a:p>
          <a:p>
            <a:r>
              <a:rPr lang="en-US" sz="2000" dirty="0">
                <a:solidFill>
                  <a:srgbClr val="C00000"/>
                </a:solidFill>
              </a:rPr>
              <a:t>18/6: </a:t>
            </a:r>
            <a:r>
              <a:rPr lang="en-US" sz="2000" b="0" i="0" dirty="0">
                <a:solidFill>
                  <a:srgbClr val="C00000"/>
                </a:solidFill>
                <a:effectLst/>
              </a:rPr>
              <a:t>Domain Design points</a:t>
            </a:r>
            <a:r>
              <a:rPr lang="en-US" sz="2000" b="0" i="0" dirty="0">
                <a:solidFill>
                  <a:schemeClr val="tx1"/>
                </a:solidFill>
                <a:effectLst/>
              </a:rPr>
              <a:t>. Report on the maximum pulse length (aiming at steady state) and max NWL (aiming at 0.5 MW/m2). This well informed design space with include high fidelity integrated and SOLPS-ITER modeling of some of the </a:t>
            </a:r>
            <a:r>
              <a:rPr lang="en-US" sz="2000" b="0" i="1" dirty="0">
                <a:solidFill>
                  <a:srgbClr val="C00000"/>
                </a:solidFill>
                <a:effectLst/>
              </a:rPr>
              <a:t>most promising points.</a:t>
            </a:r>
            <a:r>
              <a:rPr lang="en-US" sz="2000" b="0" i="0" dirty="0">
                <a:solidFill>
                  <a:schemeClr val="tx1"/>
                </a:solidFill>
                <a:effectLst/>
              </a:rPr>
              <a:t>  </a:t>
            </a:r>
            <a:br>
              <a:rPr lang="en-US" sz="2000" b="0" i="0" dirty="0">
                <a:solidFill>
                  <a:schemeClr val="tx1"/>
                </a:solidFill>
                <a:effectLst/>
              </a:rPr>
            </a:br>
            <a:r>
              <a:rPr lang="en-US" sz="2000" b="1" i="0" dirty="0">
                <a:effectLst/>
              </a:rPr>
              <a:t>16/7:</a:t>
            </a:r>
            <a:r>
              <a:rPr lang="en-US" sz="2000" b="0" i="0" dirty="0">
                <a:solidFill>
                  <a:srgbClr val="C00000"/>
                </a:solidFill>
                <a:effectLst/>
              </a:rPr>
              <a:t> </a:t>
            </a:r>
            <a:r>
              <a:rPr lang="en-GB" sz="2000" dirty="0">
                <a:effectLst/>
                <a:latin typeface="Aptos"/>
                <a:ea typeface="Calibri" panose="020F0502020204030204" pitchFamily="34" charset="0"/>
                <a:cs typeface="Calibri" panose="020F0502020204030204" pitchFamily="34" charset="0"/>
              </a:rPr>
              <a:t>design point/ 2D shape/geometry/ equilibrium/ input data document </a:t>
            </a:r>
          </a:p>
          <a:p>
            <a:r>
              <a:rPr lang="en-GB" sz="2000" b="1" dirty="0">
                <a:effectLst/>
                <a:latin typeface="Aptos"/>
                <a:ea typeface="Calibri" panose="020F0502020204030204" pitchFamily="34" charset="0"/>
                <a:cs typeface="Calibri" panose="020F0502020204030204" pitchFamily="34" charset="0"/>
              </a:rPr>
              <a:t>30/10:</a:t>
            </a:r>
            <a:r>
              <a:rPr lang="en-GB" sz="2000" dirty="0">
                <a:effectLst/>
                <a:latin typeface="Aptos"/>
                <a:ea typeface="Calibri" panose="020F0502020204030204" pitchFamily="34" charset="0"/>
                <a:cs typeface="Calibri" panose="020F0502020204030204" pitchFamily="34" charset="0"/>
              </a:rPr>
              <a:t> consolidation of the plasma scenario, i.e. </a:t>
            </a:r>
            <a:r>
              <a:rPr lang="en-US" sz="2000" b="0" i="0" dirty="0">
                <a:solidFill>
                  <a:schemeClr val="tx1"/>
                </a:solidFill>
                <a:effectLst/>
              </a:rPr>
              <a:t>controllability of low </a:t>
            </a:r>
            <a:r>
              <a:rPr lang="en-US" sz="2000" b="0" i="0" dirty="0" err="1">
                <a:solidFill>
                  <a:schemeClr val="tx1"/>
                </a:solidFill>
                <a:effectLst/>
              </a:rPr>
              <a:t>Vloop</a:t>
            </a:r>
            <a:r>
              <a:rPr lang="en-US" sz="2000" b="0" i="0" dirty="0">
                <a:solidFill>
                  <a:schemeClr val="tx1"/>
                </a:solidFill>
                <a:effectLst/>
              </a:rPr>
              <a:t>  using ECCD as needed and assessing EP modes / NBI interplay as reported on KSTAR. </a:t>
            </a:r>
            <a:br>
              <a:rPr lang="en-US" sz="2000" b="0" i="0" dirty="0">
                <a:solidFill>
                  <a:schemeClr val="tx1"/>
                </a:solidFill>
                <a:effectLst/>
              </a:rPr>
            </a:br>
            <a:r>
              <a:rPr lang="en-US" sz="2000" b="0" i="0" dirty="0">
                <a:solidFill>
                  <a:schemeClr val="tx1"/>
                </a:solidFill>
                <a:effectLst/>
              </a:rPr>
              <a:t> </a:t>
            </a:r>
            <a:br>
              <a:rPr lang="en-US" sz="2000" b="0" i="0" dirty="0">
                <a:solidFill>
                  <a:schemeClr val="tx1"/>
                </a:solidFill>
                <a:effectLst/>
              </a:rPr>
            </a:br>
            <a:endParaRPr lang="en-US" sz="2000" dirty="0"/>
          </a:p>
        </p:txBody>
      </p:sp>
      <p:sp>
        <p:nvSpPr>
          <p:cNvPr id="4" name="Espace réservé du pied de page 3">
            <a:extLst>
              <a:ext uri="{FF2B5EF4-FFF2-40B4-BE49-F238E27FC236}">
                <a16:creationId xmlns:a16="http://schemas.microsoft.com/office/drawing/2014/main" id="{32A4D89D-B5D6-4E30-A067-A194B35D072F}"/>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Tree>
    <p:extLst>
      <p:ext uri="{BB962C8B-B14F-4D97-AF65-F5344CB8AC3E}">
        <p14:creationId xmlns:p14="http://schemas.microsoft.com/office/powerpoint/2010/main" val="301101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D6ADF-27E0-4978-A026-87FD0B1B7850}"/>
              </a:ext>
            </a:extLst>
          </p:cNvPr>
          <p:cNvSpPr>
            <a:spLocks noGrp="1"/>
          </p:cNvSpPr>
          <p:nvPr>
            <p:ph type="title"/>
          </p:nvPr>
        </p:nvSpPr>
        <p:spPr/>
        <p:txBody>
          <a:bodyPr/>
          <a:lstStyle/>
          <a:p>
            <a:r>
              <a:rPr lang="en-US" dirty="0"/>
              <a:t>outline</a:t>
            </a:r>
          </a:p>
        </p:txBody>
      </p:sp>
      <p:sp>
        <p:nvSpPr>
          <p:cNvPr id="3" name="Espace réservé du contenu 2">
            <a:extLst>
              <a:ext uri="{FF2B5EF4-FFF2-40B4-BE49-F238E27FC236}">
                <a16:creationId xmlns:a16="http://schemas.microsoft.com/office/drawing/2014/main" id="{35F92574-664E-4CE9-83BC-1CC747C4C2F3}"/>
              </a:ext>
            </a:extLst>
          </p:cNvPr>
          <p:cNvSpPr>
            <a:spLocks noGrp="1"/>
          </p:cNvSpPr>
          <p:nvPr>
            <p:ph idx="4294967295"/>
          </p:nvPr>
        </p:nvSpPr>
        <p:spPr>
          <a:xfrm>
            <a:off x="0" y="1209675"/>
            <a:ext cx="10972800" cy="4895850"/>
          </a:xfrm>
        </p:spPr>
        <p:txBody>
          <a:bodyPr>
            <a:normAutofit/>
          </a:bodyPr>
          <a:lstStyle/>
          <a:p>
            <a:pPr marL="0" indent="0">
              <a:buNone/>
            </a:pPr>
            <a:endParaRPr lang="en-US" dirty="0"/>
          </a:p>
          <a:p>
            <a:pPr marL="285750" indent="-285750">
              <a:buFont typeface="Arial" panose="020B0604020202020204" pitchFamily="34" charset="0"/>
              <a:buChar char="•"/>
            </a:pPr>
            <a:r>
              <a:rPr lang="en-US" b="1" dirty="0"/>
              <a:t>Pilot Plant A</a:t>
            </a:r>
          </a:p>
          <a:p>
            <a:pPr marL="819136" lvl="1" indent="-285750"/>
            <a:r>
              <a:rPr lang="en-US" dirty="0"/>
              <a:t>Driving principles</a:t>
            </a:r>
          </a:p>
          <a:p>
            <a:pPr marL="819136" lvl="1" indent="-285750"/>
            <a:r>
              <a:rPr lang="en-US" b="1" dirty="0"/>
              <a:t>Nature of the challenges</a:t>
            </a:r>
          </a:p>
          <a:p>
            <a:pPr marL="819136" lvl="1" indent="-285750"/>
            <a:r>
              <a:rPr lang="en-US" dirty="0"/>
              <a:t>Exhaust status</a:t>
            </a:r>
          </a:p>
          <a:p>
            <a:pPr marL="819136" lvl="1" indent="-285750"/>
            <a:r>
              <a:rPr lang="en-US" dirty="0"/>
              <a:t>High Fidelity integrated modelling results </a:t>
            </a:r>
          </a:p>
          <a:p>
            <a:pPr marL="819136" lvl="1" indent="-285750"/>
            <a:endParaRPr lang="en-US" dirty="0"/>
          </a:p>
          <a:p>
            <a:pPr marL="285750" indent="-285750"/>
            <a:r>
              <a:rPr lang="en-US" dirty="0"/>
              <a:t>Conclusions/perspectives</a:t>
            </a:r>
          </a:p>
          <a:p>
            <a:pPr marL="819136" lvl="1" indent="-285750"/>
            <a:endParaRPr lang="en-US" dirty="0"/>
          </a:p>
          <a:p>
            <a:pPr marL="285750" indent="-285750">
              <a:buFont typeface="Arial" panose="020B0604020202020204" pitchFamily="34" charset="0"/>
              <a:buChar char="•"/>
            </a:pPr>
            <a:endParaRPr lang="en-US" dirty="0"/>
          </a:p>
          <a:p>
            <a:pPr marL="0" indent="0">
              <a:buNone/>
            </a:pPr>
            <a:endParaRPr lang="en-US" dirty="0"/>
          </a:p>
          <a:p>
            <a:pPr marL="285750" indent="-285750">
              <a:buFont typeface="Arial" panose="020B0604020202020204" pitchFamily="34" charset="0"/>
              <a:buChar char="•"/>
            </a:pPr>
            <a:endParaRPr lang="en-US" dirty="0"/>
          </a:p>
          <a:p>
            <a:pPr marL="0" indent="0">
              <a:buNone/>
            </a:pPr>
            <a:endParaRPr lang="en-US" dirty="0"/>
          </a:p>
        </p:txBody>
      </p:sp>
      <p:sp>
        <p:nvSpPr>
          <p:cNvPr id="4" name="Espace réservé du pied de page 3">
            <a:extLst>
              <a:ext uri="{FF2B5EF4-FFF2-40B4-BE49-F238E27FC236}">
                <a16:creationId xmlns:a16="http://schemas.microsoft.com/office/drawing/2014/main" id="{4FD7BE32-F3A0-4E46-8D3B-1EC1C5DEE913}"/>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818C266D-A03B-410C-97EE-A30419246EA9}"/>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257605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CA5A6-A269-421D-911F-8F04EDFDC9D6}"/>
              </a:ext>
            </a:extLst>
          </p:cNvPr>
          <p:cNvSpPr>
            <a:spLocks noGrp="1"/>
          </p:cNvSpPr>
          <p:nvPr>
            <p:ph type="title"/>
          </p:nvPr>
        </p:nvSpPr>
        <p:spPr/>
        <p:txBody>
          <a:bodyPr/>
          <a:lstStyle/>
          <a:p>
            <a:r>
              <a:rPr lang="en-US" dirty="0"/>
              <a:t>VNS beam target comes with a number of challenges</a:t>
            </a:r>
          </a:p>
        </p:txBody>
      </p:sp>
      <p:sp>
        <p:nvSpPr>
          <p:cNvPr id="3" name="Espace réservé du pied de page 2">
            <a:extLst>
              <a:ext uri="{FF2B5EF4-FFF2-40B4-BE49-F238E27FC236}">
                <a16:creationId xmlns:a16="http://schemas.microsoft.com/office/drawing/2014/main" id="{EFEA29D6-3328-46DF-A131-7BFDC51D7952}"/>
              </a:ext>
            </a:extLst>
          </p:cNvPr>
          <p:cNvSpPr>
            <a:spLocks noGrp="1"/>
          </p:cNvSpPr>
          <p:nvPr>
            <p:ph type="ftr" sz="quarter" idx="11"/>
          </p:nvPr>
        </p:nvSpPr>
        <p:spPr/>
        <p:txBody>
          <a:bodyPr/>
          <a:lstStyle/>
          <a:p>
            <a:r>
              <a:rPr lang="fr-FR">
                <a:solidFill>
                  <a:prstClr val="white"/>
                </a:solidFill>
              </a:rPr>
              <a:t>VNS physics status/challenges C. Bourdelle for PSD-WPDES, 27/05/2026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A2999083-844F-4E2A-90C2-A4BC0912835D}"/>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1F02D509-BAF0-4315-AB42-5D37A811C870}"/>
                  </a:ext>
                </a:extLst>
              </p:cNvPr>
              <p:cNvSpPr txBox="1"/>
              <p:nvPr/>
            </p:nvSpPr>
            <p:spPr>
              <a:xfrm>
                <a:off x="1372726" y="827315"/>
                <a:ext cx="10503587" cy="5343899"/>
              </a:xfrm>
              <a:prstGeom prst="rect">
                <a:avLst/>
              </a:prstGeom>
              <a:noFill/>
            </p:spPr>
            <p:txBody>
              <a:bodyPr wrap="square" rtlCol="0">
                <a:spAutoFit/>
              </a:bodyPr>
              <a:lstStyle/>
              <a:p>
                <a:pPr marL="285750" indent="-285750">
                  <a:buFont typeface="Arial" panose="020B0604020202020204" pitchFamily="34" charset="0"/>
                  <a:buChar char="•"/>
                </a:pPr>
                <a:r>
                  <a:rPr lang="en-US" b="1" dirty="0"/>
                  <a:t>High Neutron Wall Load comes with exhaust challenge</a:t>
                </a:r>
              </a:p>
              <a:p>
                <a:pPr marL="742950" lvl="1" indent="-285750">
                  <a:buFont typeface="Arial" panose="020B0604020202020204" pitchFamily="34" charset="0"/>
                  <a:buChar char="•"/>
                </a:pPr>
                <a:r>
                  <a:rPr lang="en-US" dirty="0">
                    <a:solidFill>
                      <a:srgbClr val="7030A0"/>
                    </a:solidFill>
                  </a:rPr>
                  <a:t>Cannot increase Zeff </a:t>
                </a:r>
                <a14:m>
                  <m:oMath xmlns:m="http://schemas.openxmlformats.org/officeDocument/2006/math">
                    <m:sSub>
                      <m:sSubPr>
                        <m:ctrlPr>
                          <a:rPr lang="en-US" i="1" smtClean="0">
                            <a:solidFill>
                              <a:srgbClr val="7030A0"/>
                            </a:solidFill>
                            <a:latin typeface="Cambria Math" panose="02040503050406030204" pitchFamily="18" charset="0"/>
                          </a:rPr>
                        </m:ctrlPr>
                      </m:sSubPr>
                      <m:e>
                        <m:r>
                          <a:rPr lang="en-US" i="1" smtClean="0">
                            <a:solidFill>
                              <a:srgbClr val="7030A0"/>
                            </a:solidFill>
                            <a:latin typeface="Cambria Math" panose="02040503050406030204" pitchFamily="18" charset="0"/>
                            <a:ea typeface="Cambria Math" panose="02040503050406030204" pitchFamily="18" charset="0"/>
                          </a:rPr>
                          <m:t>𝜏</m:t>
                        </m:r>
                      </m:e>
                      <m:sub>
                        <m:r>
                          <a:rPr lang="fr-FR" b="0" i="1" smtClean="0">
                            <a:solidFill>
                              <a:srgbClr val="7030A0"/>
                            </a:solidFill>
                            <a:latin typeface="Cambria Math" panose="02040503050406030204" pitchFamily="18" charset="0"/>
                          </a:rPr>
                          <m:t>𝑆𝐷</m:t>
                        </m:r>
                      </m:sub>
                    </m:sSub>
                    <m:r>
                      <a:rPr lang="en-US" i="1" smtClean="0">
                        <a:solidFill>
                          <a:srgbClr val="7030A0"/>
                        </a:solidFill>
                        <a:latin typeface="Cambria Math" panose="02040503050406030204" pitchFamily="18" charset="0"/>
                        <a:ea typeface="Cambria Math" panose="02040503050406030204" pitchFamily="18" charset="0"/>
                      </a:rPr>
                      <m:t>∝</m:t>
                    </m:r>
                    <m:f>
                      <m:fPr>
                        <m:ctrlPr>
                          <a:rPr lang="en-US" i="1" smtClean="0">
                            <a:solidFill>
                              <a:srgbClr val="7030A0"/>
                            </a:solidFill>
                            <a:latin typeface="Cambria Math" panose="02040503050406030204" pitchFamily="18" charset="0"/>
                            <a:ea typeface="Cambria Math" panose="02040503050406030204" pitchFamily="18" charset="0"/>
                          </a:rPr>
                        </m:ctrlPr>
                      </m:fPr>
                      <m:num>
                        <m:sSubSup>
                          <m:sSubSupPr>
                            <m:ctrlPr>
                              <a:rPr lang="en-US" i="1" smtClean="0">
                                <a:solidFill>
                                  <a:srgbClr val="7030A0"/>
                                </a:solidFill>
                                <a:latin typeface="Cambria Math" panose="02040503050406030204" pitchFamily="18" charset="0"/>
                                <a:ea typeface="Cambria Math" panose="02040503050406030204" pitchFamily="18" charset="0"/>
                              </a:rPr>
                            </m:ctrlPr>
                          </m:sSubSupPr>
                          <m:e>
                            <m:r>
                              <a:rPr lang="fr-FR" b="0" i="1" smtClean="0">
                                <a:solidFill>
                                  <a:srgbClr val="7030A0"/>
                                </a:solidFill>
                                <a:latin typeface="Cambria Math" panose="02040503050406030204" pitchFamily="18" charset="0"/>
                                <a:ea typeface="Cambria Math" panose="02040503050406030204" pitchFamily="18" charset="0"/>
                              </a:rPr>
                              <m:t>𝑇</m:t>
                            </m:r>
                          </m:e>
                          <m:sub>
                            <m:r>
                              <a:rPr lang="fr-FR" b="0" i="1" smtClean="0">
                                <a:solidFill>
                                  <a:srgbClr val="7030A0"/>
                                </a:solidFill>
                                <a:latin typeface="Cambria Math" panose="02040503050406030204" pitchFamily="18" charset="0"/>
                                <a:ea typeface="Cambria Math" panose="02040503050406030204" pitchFamily="18" charset="0"/>
                              </a:rPr>
                              <m:t>𝑒</m:t>
                            </m:r>
                          </m:sub>
                          <m:sup>
                            <m:r>
                              <a:rPr lang="fr-FR" b="0" i="1" smtClean="0">
                                <a:solidFill>
                                  <a:srgbClr val="7030A0"/>
                                </a:solidFill>
                                <a:latin typeface="Cambria Math" panose="02040503050406030204" pitchFamily="18" charset="0"/>
                                <a:ea typeface="Cambria Math" panose="02040503050406030204" pitchFamily="18" charset="0"/>
                              </a:rPr>
                              <m:t>3/2</m:t>
                            </m:r>
                          </m:sup>
                        </m:sSubSup>
                      </m:num>
                      <m:den>
                        <m:sSup>
                          <m:sSupPr>
                            <m:ctrlPr>
                              <a:rPr lang="en-US" i="1" smtClean="0">
                                <a:solidFill>
                                  <a:srgbClr val="7030A0"/>
                                </a:solidFill>
                                <a:latin typeface="Cambria Math" panose="02040503050406030204" pitchFamily="18" charset="0"/>
                                <a:ea typeface="Cambria Math" panose="02040503050406030204" pitchFamily="18" charset="0"/>
                              </a:rPr>
                            </m:ctrlPr>
                          </m:sSupPr>
                          <m:e>
                            <m:sSub>
                              <m:sSubPr>
                                <m:ctrlPr>
                                  <a:rPr lang="en-US" i="1" smtClean="0">
                                    <a:solidFill>
                                      <a:srgbClr val="7030A0"/>
                                    </a:solidFill>
                                    <a:latin typeface="Cambria Math" panose="02040503050406030204" pitchFamily="18" charset="0"/>
                                    <a:ea typeface="Cambria Math" panose="02040503050406030204" pitchFamily="18" charset="0"/>
                                  </a:rPr>
                                </m:ctrlPr>
                              </m:sSubPr>
                              <m:e>
                                <m:r>
                                  <a:rPr lang="fr-FR" b="0" i="1" smtClean="0">
                                    <a:solidFill>
                                      <a:srgbClr val="7030A0"/>
                                    </a:solidFill>
                                    <a:latin typeface="Cambria Math" panose="02040503050406030204" pitchFamily="18" charset="0"/>
                                    <a:ea typeface="Cambria Math" panose="02040503050406030204" pitchFamily="18" charset="0"/>
                                  </a:rPr>
                                  <m:t>𝑍</m:t>
                                </m:r>
                              </m:e>
                              <m:sub>
                                <m:r>
                                  <a:rPr lang="fr-FR" b="0" i="1" smtClean="0">
                                    <a:solidFill>
                                      <a:srgbClr val="7030A0"/>
                                    </a:solidFill>
                                    <a:latin typeface="Cambria Math" panose="02040503050406030204" pitchFamily="18" charset="0"/>
                                    <a:ea typeface="Cambria Math" panose="02040503050406030204" pitchFamily="18" charset="0"/>
                                  </a:rPr>
                                  <m:t>𝑒𝑓𝑓</m:t>
                                </m:r>
                              </m:sub>
                            </m:sSub>
                          </m:e>
                          <m:sup>
                            <m:r>
                              <a:rPr lang="fr-FR" b="0" i="1" smtClean="0">
                                <a:solidFill>
                                  <a:srgbClr val="7030A0"/>
                                </a:solidFill>
                                <a:latin typeface="Cambria Math" panose="02040503050406030204" pitchFamily="18" charset="0"/>
                                <a:ea typeface="Cambria Math" panose="02040503050406030204" pitchFamily="18" charset="0"/>
                              </a:rPr>
                              <m:t>2</m:t>
                            </m:r>
                          </m:sup>
                        </m:sSup>
                        <m:sSub>
                          <m:sSubPr>
                            <m:ctrlPr>
                              <a:rPr lang="en-US" i="1" smtClean="0">
                                <a:solidFill>
                                  <a:srgbClr val="7030A0"/>
                                </a:solidFill>
                                <a:latin typeface="Cambria Math" panose="02040503050406030204" pitchFamily="18" charset="0"/>
                                <a:ea typeface="Cambria Math" panose="02040503050406030204" pitchFamily="18" charset="0"/>
                              </a:rPr>
                            </m:ctrlPr>
                          </m:sSubPr>
                          <m:e>
                            <m:r>
                              <a:rPr lang="fr-FR" b="0" i="1" smtClean="0">
                                <a:solidFill>
                                  <a:srgbClr val="7030A0"/>
                                </a:solidFill>
                                <a:latin typeface="Cambria Math" panose="02040503050406030204" pitchFamily="18" charset="0"/>
                                <a:ea typeface="Cambria Math" panose="02040503050406030204" pitchFamily="18" charset="0"/>
                              </a:rPr>
                              <m:t>𝑛</m:t>
                            </m:r>
                          </m:e>
                          <m:sub>
                            <m:r>
                              <a:rPr lang="fr-FR" b="0" i="1" smtClean="0">
                                <a:solidFill>
                                  <a:srgbClr val="7030A0"/>
                                </a:solidFill>
                                <a:latin typeface="Cambria Math" panose="02040503050406030204" pitchFamily="18" charset="0"/>
                                <a:ea typeface="Cambria Math" panose="02040503050406030204" pitchFamily="18" charset="0"/>
                              </a:rPr>
                              <m:t>𝑒</m:t>
                            </m:r>
                          </m:sub>
                        </m:sSub>
                      </m:den>
                    </m:f>
                  </m:oMath>
                </a14:m>
                <a:endParaRPr lang="en-US" dirty="0">
                  <a:solidFill>
                    <a:srgbClr val="7030A0"/>
                  </a:solidFill>
                </a:endParaRPr>
              </a:p>
              <a:p>
                <a:pPr marL="742950" lvl="1" indent="-285750">
                  <a:buFont typeface="Arial" panose="020B0604020202020204" pitchFamily="34" charset="0"/>
                  <a:buChar char="•"/>
                </a:pPr>
                <a:r>
                  <a:rPr lang="en-US" dirty="0">
                    <a:solidFill>
                      <a:srgbClr val="7030A0"/>
                    </a:solidFill>
                  </a:rPr>
                  <a:t>T rich plasmas, hence larger fueling means high T throughput </a:t>
                </a:r>
              </a:p>
              <a:p>
                <a:pPr marL="742950" lvl="1" indent="-285750">
                  <a:buFont typeface="Arial" panose="020B0604020202020204" pitchFamily="34" charset="0"/>
                  <a:buChar char="•"/>
                </a:pPr>
                <a:r>
                  <a:rPr lang="en-US" dirty="0"/>
                  <a:t>Large flux to wall: W erosion level</a:t>
                </a:r>
              </a:p>
              <a:p>
                <a:pPr marL="285750" indent="-285750">
                  <a:buFont typeface="Arial" panose="020B0604020202020204" pitchFamily="34" charset="0"/>
                  <a:buChar char="•"/>
                </a:pPr>
                <a:r>
                  <a:rPr lang="en-US" b="1" dirty="0"/>
                  <a:t>Exhaust requirement and NBI penetration</a:t>
                </a:r>
              </a:p>
              <a:p>
                <a:pPr marL="742950" lvl="1" indent="-285750">
                  <a:buFont typeface="Arial" panose="020B0604020202020204" pitchFamily="34" charset="0"/>
                  <a:buChar char="•"/>
                </a:pPr>
                <a:r>
                  <a:rPr lang="en-US" dirty="0">
                    <a:solidFill>
                      <a:srgbClr val="7030A0"/>
                    </a:solidFill>
                  </a:rPr>
                  <a:t>Target protection through large flux, means large </a:t>
                </a:r>
                <a:r>
                  <a:rPr lang="en-US" dirty="0" err="1">
                    <a:solidFill>
                      <a:srgbClr val="7030A0"/>
                    </a:solidFill>
                  </a:rPr>
                  <a:t>nsep</a:t>
                </a:r>
                <a:endParaRPr lang="en-US" dirty="0">
                  <a:solidFill>
                    <a:srgbClr val="7030A0"/>
                  </a:solidFill>
                </a:endParaRPr>
              </a:p>
              <a:p>
                <a:pPr marL="742950" lvl="1" indent="-285750">
                  <a:buFont typeface="Arial" panose="020B0604020202020204" pitchFamily="34" charset="0"/>
                  <a:buChar char="•"/>
                </a:pPr>
                <a:r>
                  <a:rPr lang="en-US" dirty="0">
                    <a:solidFill>
                      <a:srgbClr val="7030A0"/>
                    </a:solidFill>
                  </a:rPr>
                  <a:t>NBI penetration needs low density at </a:t>
                </a:r>
                <a:r>
                  <a:rPr lang="en-US" dirty="0" err="1">
                    <a:solidFill>
                      <a:srgbClr val="7030A0"/>
                    </a:solidFill>
                  </a:rPr>
                  <a:t>sep</a:t>
                </a:r>
                <a:r>
                  <a:rPr lang="en-US" dirty="0">
                    <a:solidFill>
                      <a:srgbClr val="7030A0"/>
                    </a:solidFill>
                  </a:rPr>
                  <a:t>/ped</a:t>
                </a:r>
              </a:p>
              <a:p>
                <a:pPr marL="285750" indent="-285750">
                  <a:buFont typeface="Arial" panose="020B0604020202020204" pitchFamily="34" charset="0"/>
                  <a:buChar char="•"/>
                </a:pPr>
                <a:r>
                  <a:rPr lang="en-US" b="1" dirty="0"/>
                  <a:t>NBI torque comes with NBI CD</a:t>
                </a:r>
              </a:p>
              <a:p>
                <a:pPr marL="742950" lvl="1" indent="-285750">
                  <a:buFont typeface="Arial" panose="020B0604020202020204" pitchFamily="34" charset="0"/>
                  <a:buChar char="•"/>
                </a:pPr>
                <a:r>
                  <a:rPr lang="en-US" dirty="0"/>
                  <a:t>NBI torque vs W neoclassical transport compatibility [E. Bray TTF 2025]</a:t>
                </a:r>
              </a:p>
              <a:p>
                <a:pPr marL="742950" lvl="1" indent="-285750">
                  <a:buFont typeface="Arial" panose="020B0604020202020204" pitchFamily="34" charset="0"/>
                  <a:buChar char="•"/>
                </a:pPr>
                <a:r>
                  <a:rPr lang="en-US" dirty="0"/>
                  <a:t>NBI CD vs MHD stability</a:t>
                </a:r>
              </a:p>
              <a:p>
                <a:pPr marL="742950" lvl="1" indent="-285750">
                  <a:buFont typeface="Arial" panose="020B0604020202020204" pitchFamily="34" charset="0"/>
                  <a:buChar char="•"/>
                </a:pPr>
                <a:r>
                  <a:rPr lang="en-US" dirty="0"/>
                  <a:t>NBI power lost for fusion via mechanical energy transferred to the torque </a:t>
                </a:r>
                <a:r>
                  <a:rPr lang="en-US" i="1" dirty="0"/>
                  <a:t>→Ph Lauber next talk</a:t>
                </a:r>
              </a:p>
              <a:p>
                <a:pPr marL="285750" indent="-285750">
                  <a:buFont typeface="Arial" panose="020B0604020202020204" pitchFamily="34" charset="0"/>
                  <a:buChar char="•"/>
                </a:pPr>
                <a:r>
                  <a:rPr lang="en-US" b="1" dirty="0"/>
                  <a:t>NBI penetration vs loss of CD efficiency </a:t>
                </a:r>
              </a:p>
              <a:p>
                <a:pPr marL="742950" lvl="1" indent="-285750">
                  <a:buFont typeface="Arial" panose="020B0604020202020204" pitchFamily="34" charset="0"/>
                  <a:buChar char="•"/>
                </a:pPr>
                <a:r>
                  <a:rPr lang="en-US" dirty="0">
                    <a:solidFill>
                      <a:srgbClr val="7030A0"/>
                    </a:solidFill>
                  </a:rPr>
                  <a:t>NBI less tangential, better penetration, but less CD</a:t>
                </a:r>
              </a:p>
              <a:p>
                <a:pPr marL="742950" lvl="1" indent="-285750">
                  <a:buFont typeface="Arial" panose="020B0604020202020204" pitchFamily="34" charset="0"/>
                  <a:buChar char="•"/>
                </a:pPr>
                <a:r>
                  <a:rPr lang="en-US" dirty="0">
                    <a:solidFill>
                      <a:srgbClr val="7030A0"/>
                    </a:solidFill>
                  </a:rPr>
                  <a:t>Compensated by ECCD on axis, at cost of q profiles incompatible with MHD stability</a:t>
                </a:r>
              </a:p>
              <a:p>
                <a:pPr marL="285750" indent="-285750">
                  <a:buFont typeface="Arial" panose="020B0604020202020204" pitchFamily="34" charset="0"/>
                  <a:buChar char="•"/>
                </a:pPr>
                <a:r>
                  <a:rPr lang="en-US" b="1" dirty="0"/>
                  <a:t>NBI penetration vs drive for Energetic Particle modes </a:t>
                </a:r>
                <a:r>
                  <a:rPr lang="en-US" i="1" dirty="0"/>
                  <a:t>→Ph Lauber next talk</a:t>
                </a:r>
                <a:endParaRPr lang="en-US" b="1" dirty="0"/>
              </a:p>
              <a:p>
                <a:pPr marL="742950" lvl="1" indent="-285750">
                  <a:buFont typeface="Arial" panose="020B0604020202020204" pitchFamily="34" charset="0"/>
                  <a:buChar char="•"/>
                </a:pPr>
                <a:r>
                  <a:rPr lang="en-US" dirty="0"/>
                  <a:t>Larger pressure gradients of fast D from NBI : more unstable EP modes</a:t>
                </a:r>
              </a:p>
              <a:p>
                <a:pPr marL="742950" lvl="1" indent="-285750">
                  <a:buFont typeface="Arial" panose="020B0604020202020204" pitchFamily="34" charset="0"/>
                  <a:buChar char="•"/>
                </a:pPr>
                <a:r>
                  <a:rPr lang="en-US" dirty="0"/>
                  <a:t>Interplay with NBI CD efficiency see KSTAR long pulses with NBI [Kim NF 2024]</a:t>
                </a:r>
              </a:p>
              <a:p>
                <a:pPr marL="285750" indent="-285750">
                  <a:buFont typeface="Arial" panose="020B0604020202020204" pitchFamily="34" charset="0"/>
                  <a:buChar char="•"/>
                </a:pPr>
                <a:endParaRPr lang="en-US" dirty="0"/>
              </a:p>
            </p:txBody>
          </p:sp>
        </mc:Choice>
        <mc:Fallback xmlns="">
          <p:sp>
            <p:nvSpPr>
              <p:cNvPr id="5" name="ZoneTexte 4">
                <a:extLst>
                  <a:ext uri="{FF2B5EF4-FFF2-40B4-BE49-F238E27FC236}">
                    <a16:creationId xmlns:a16="http://schemas.microsoft.com/office/drawing/2014/main" id="{1F02D509-BAF0-4315-AB42-5D37A811C870}"/>
                  </a:ext>
                </a:extLst>
              </p:cNvPr>
              <p:cNvSpPr txBox="1">
                <a:spLocks noRot="1" noChangeAspect="1" noMove="1" noResize="1" noEditPoints="1" noAdjustHandles="1" noChangeArrowheads="1" noChangeShapeType="1" noTextEdit="1"/>
              </p:cNvSpPr>
              <p:nvPr/>
            </p:nvSpPr>
            <p:spPr>
              <a:xfrm>
                <a:off x="1372726" y="827315"/>
                <a:ext cx="10503587" cy="5343899"/>
              </a:xfrm>
              <a:prstGeom prst="rect">
                <a:avLst/>
              </a:prstGeom>
              <a:blipFill>
                <a:blip r:embed="rId2"/>
                <a:stretch>
                  <a:fillRect l="-348" t="-685"/>
                </a:stretch>
              </a:blipFill>
            </p:spPr>
            <p:txBody>
              <a:bodyPr/>
              <a:lstStyle/>
              <a:p>
                <a:r>
                  <a:rPr lang="en-US">
                    <a:noFill/>
                  </a:rPr>
                  <a:t> </a:t>
                </a:r>
              </a:p>
            </p:txBody>
          </p:sp>
        </mc:Fallback>
      </mc:AlternateContent>
      <p:sp>
        <p:nvSpPr>
          <p:cNvPr id="6" name="ZoneTexte 5">
            <a:extLst>
              <a:ext uri="{FF2B5EF4-FFF2-40B4-BE49-F238E27FC236}">
                <a16:creationId xmlns:a16="http://schemas.microsoft.com/office/drawing/2014/main" id="{71A5F30E-5D00-4790-AF89-7C38CDC73696}"/>
              </a:ext>
            </a:extLst>
          </p:cNvPr>
          <p:cNvSpPr txBox="1"/>
          <p:nvPr/>
        </p:nvSpPr>
        <p:spPr>
          <a:xfrm>
            <a:off x="9731829" y="762000"/>
            <a:ext cx="2234907" cy="369332"/>
          </a:xfrm>
          <a:prstGeom prst="rect">
            <a:avLst/>
          </a:prstGeom>
          <a:noFill/>
        </p:spPr>
        <p:txBody>
          <a:bodyPr wrap="none" rtlCol="0">
            <a:spAutoFit/>
          </a:bodyPr>
          <a:lstStyle/>
          <a:p>
            <a:r>
              <a:rPr lang="en-US" b="1" dirty="0">
                <a:solidFill>
                  <a:srgbClr val="7030A0"/>
                </a:solidFill>
              </a:rPr>
              <a:t>Addressed in this talk</a:t>
            </a:r>
          </a:p>
        </p:txBody>
      </p:sp>
    </p:spTree>
    <p:extLst>
      <p:ext uri="{BB962C8B-B14F-4D97-AF65-F5344CB8AC3E}">
        <p14:creationId xmlns:p14="http://schemas.microsoft.com/office/powerpoint/2010/main" val="1587453089"/>
      </p:ext>
    </p:extLst>
  </p:cSld>
  <p:clrMapOvr>
    <a:masterClrMapping/>
  </p:clrMapOvr>
</p:sld>
</file>

<file path=ppt/theme/theme1.xml><?xml version="1.0" encoding="utf-8"?>
<a:theme xmlns:a="http://schemas.openxmlformats.org/drawingml/2006/main" name="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F" id="{4C0DE0D1-0EA6-458C-85C6-FE1818760A60}" vid="{5244D785-3CB1-4515-B399-FBAA26541C6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Template>
  <TotalTime>17587</TotalTime>
  <Words>3057</Words>
  <Application>Microsoft Office PowerPoint</Application>
  <PresentationFormat>Grand écran</PresentationFormat>
  <Paragraphs>408</Paragraphs>
  <Slides>23</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Aptos</vt:lpstr>
      <vt:lpstr>Arial</vt:lpstr>
      <vt:lpstr>Calibri</vt:lpstr>
      <vt:lpstr>Cambria Math</vt:lpstr>
      <vt:lpstr>Gill Sans</vt:lpstr>
      <vt:lpstr>Lucida Console</vt:lpstr>
      <vt:lpstr>Open Sans</vt:lpstr>
      <vt:lpstr>Symbol</vt:lpstr>
      <vt:lpstr>Wingdings</vt:lpstr>
      <vt:lpstr>EF</vt:lpstr>
      <vt:lpstr>VNS physics: integrated modelling and exhaust</vt:lpstr>
      <vt:lpstr>outline</vt:lpstr>
      <vt:lpstr>Beam-Target to maximize NWL and minimize T consumption</vt:lpstr>
      <vt:lpstr>Current VNS design point</vt:lpstr>
      <vt:lpstr>High fidelity integrated modelling of pilot plant A &amp; B </vt:lpstr>
      <vt:lpstr>Présentation PowerPoint</vt:lpstr>
      <vt:lpstr>VNS design plan revision strategy</vt:lpstr>
      <vt:lpstr>outline</vt:lpstr>
      <vt:lpstr>VNS beam target comes with a number of challenges</vt:lpstr>
      <vt:lpstr>outline</vt:lpstr>
      <vt:lpstr>EU-VNS exhaust concept study (SOLPS-ITER)</vt:lpstr>
      <vt:lpstr>VNS exhaust scheme: Kr seeding,  can achieve &lt; 10 MW/m2 with cKr 0.12% /Zeff ~1.6</vt:lpstr>
      <vt:lpstr>QCE regime should be accessible</vt:lpstr>
      <vt:lpstr>VNS exhaust understanding: Outlook 2026</vt:lpstr>
      <vt:lpstr>outline</vt:lpstr>
      <vt:lpstr>Modelling settings </vt:lpstr>
      <vt:lpstr>Integrated Modelling settings, validated on JET DTE2 record beam-target</vt:lpstr>
      <vt:lpstr>T rich validation on JET: isotope mixing vs fueling,  not always homothetic , to be understood</vt:lpstr>
      <vt:lpstr>Trade off between pulse length and Pfus</vt:lpstr>
      <vt:lpstr>VNS, integrated modelling predictions:  reduced line averaged density to allow NBI penetration</vt:lpstr>
      <vt:lpstr>outline</vt:lpstr>
      <vt:lpstr>Conclusions &amp; Plasma Science Division proposed actions to support VNS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Further Study of Pilot A and Pilot B CEA leads with DCT support</dc:title>
  <dc:creator>BOURDELLE Clarisse 165101</dc:creator>
  <cp:lastModifiedBy>BOURDELLE Clarisse 165101</cp:lastModifiedBy>
  <cp:revision>350</cp:revision>
  <dcterms:created xsi:type="dcterms:W3CDTF">2026-02-16T07:56:54Z</dcterms:created>
  <dcterms:modified xsi:type="dcterms:W3CDTF">2026-05-27T11:41:42Z</dcterms:modified>
</cp:coreProperties>
</file>