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Lst>
  <p:notesMasterIdLst>
    <p:notesMasterId r:id="rId24"/>
  </p:notesMasterIdLst>
  <p:sldIdLst>
    <p:sldId id="368" r:id="rId2"/>
    <p:sldId id="257" r:id="rId3"/>
    <p:sldId id="2129" r:id="rId4"/>
    <p:sldId id="261" r:id="rId5"/>
    <p:sldId id="2133" r:id="rId6"/>
    <p:sldId id="2134" r:id="rId7"/>
    <p:sldId id="2139" r:id="rId8"/>
    <p:sldId id="2137" r:id="rId9"/>
    <p:sldId id="2112" r:id="rId10"/>
    <p:sldId id="2135" r:id="rId11"/>
    <p:sldId id="264" r:id="rId12"/>
    <p:sldId id="2113" r:id="rId13"/>
    <p:sldId id="2140" r:id="rId14"/>
    <p:sldId id="2116" r:id="rId15"/>
    <p:sldId id="290" r:id="rId16"/>
    <p:sldId id="2131" r:id="rId17"/>
    <p:sldId id="1977" r:id="rId18"/>
    <p:sldId id="1978" r:id="rId19"/>
    <p:sldId id="2114" r:id="rId20"/>
    <p:sldId id="263" r:id="rId21"/>
    <p:sldId id="265" r:id="rId22"/>
    <p:sldId id="258" r:id="rId23"/>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0099CC"/>
    <a:srgbClr val="00CCFF"/>
    <a:srgbClr val="008000"/>
    <a:srgbClr val="FF9900"/>
    <a:srgbClr val="000000"/>
    <a:srgbClr val="339966"/>
    <a:srgbClr val="79F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9" autoAdjust="0"/>
    <p:restoredTop sz="84791" autoAdjust="0"/>
  </p:normalViewPr>
  <p:slideViewPr>
    <p:cSldViewPr snapToGrid="0">
      <p:cViewPr varScale="1">
        <p:scale>
          <a:sx n="116" d="100"/>
          <a:sy n="116" d="100"/>
        </p:scale>
        <p:origin x="17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D6588CF4-DBD1-4E3F-8AFB-2119660172EC}" type="datetimeFigureOut">
              <a:rPr lang="en-US" smtClean="0"/>
              <a:t>5/27/26</a:t>
            </a:fld>
            <a:endParaRPr lang="en-US"/>
          </a:p>
        </p:txBody>
      </p:sp>
      <p:sp>
        <p:nvSpPr>
          <p:cNvPr id="4" name="Espace réservé de l'image des diapositive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F9873E15-A047-4E62-8832-FB6DB9045D20}" type="slidenum">
              <a:rPr lang="en-US" smtClean="0"/>
              <a:t>‹#›</a:t>
            </a:fld>
            <a:endParaRPr lang="en-US"/>
          </a:p>
        </p:txBody>
      </p:sp>
    </p:spTree>
    <p:extLst>
      <p:ext uri="{BB962C8B-B14F-4D97-AF65-F5344CB8AC3E}">
        <p14:creationId xmlns:p14="http://schemas.microsoft.com/office/powerpoint/2010/main" val="1453686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9873E15-A047-4E62-8832-FB6DB9045D20}" type="slidenum">
              <a:rPr lang="en-US" smtClean="0"/>
              <a:t>2</a:t>
            </a:fld>
            <a:endParaRPr lang="en-US"/>
          </a:p>
        </p:txBody>
      </p:sp>
    </p:spTree>
    <p:extLst>
      <p:ext uri="{BB962C8B-B14F-4D97-AF65-F5344CB8AC3E}">
        <p14:creationId xmlns:p14="http://schemas.microsoft.com/office/powerpoint/2010/main" val="147402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7BD4A2B-4C39-84EE-CA19-337592C5069A}" type="slidenum">
              <a:rPr/>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F9873E15-A047-4E62-8832-FB6DB9045D20}" type="slidenum">
              <a:rPr lang="en-US" smtClean="0"/>
              <a:t>6</a:t>
            </a:fld>
            <a:endParaRPr lang="en-US"/>
          </a:p>
        </p:txBody>
      </p:sp>
    </p:spTree>
    <p:extLst>
      <p:ext uri="{BB962C8B-B14F-4D97-AF65-F5344CB8AC3E}">
        <p14:creationId xmlns:p14="http://schemas.microsoft.com/office/powerpoint/2010/main" val="3432816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endParaRPr/>
          </a:p>
        </p:txBody>
      </p:sp>
      <p:sp>
        <p:nvSpPr>
          <p:cNvPr id="289" name="Shape 289"/>
          <p:cNvSpPr>
            <a:spLocks noGrp="1"/>
          </p:cNvSpPr>
          <p:nvPr>
            <p:ph type="body" sz="quarter" idx="1"/>
          </p:nvPr>
        </p:nvSpPr>
        <p:spPr>
          <a:prstGeom prst="rect">
            <a:avLst/>
          </a:prstGeom>
        </p:spPr>
        <p:txBody>
          <a:bodyPr/>
          <a:lstStyle/>
          <a:p>
            <a:r>
              <a:rPr dirty="0"/>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dirty="0"/>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7057245" name="Shape 331"/>
          <p:cNvSpPr>
            <a:spLocks noGrp="1" noRot="1" noChangeAspect="1"/>
          </p:cNvSpPr>
          <p:nvPr>
            <p:ph type="sldImg"/>
          </p:nvPr>
        </p:nvSpPr>
        <p:spPr bwMode="auto">
          <a:prstGeom prst="rect">
            <a:avLst/>
          </a:prstGeom>
        </p:spPr>
        <p:txBody>
          <a:bodyPr/>
          <a:lstStyle/>
          <a:p>
            <a:pPr>
              <a:defRPr/>
            </a:pPr>
            <a:endParaRPr/>
          </a:p>
        </p:txBody>
      </p:sp>
      <p:sp>
        <p:nvSpPr>
          <p:cNvPr id="1951930317" name="Shape 332"/>
          <p:cNvSpPr>
            <a:spLocks noGrp="1"/>
          </p:cNvSpPr>
          <p:nvPr>
            <p:ph type="body" sz="quarter" idx="1"/>
          </p:nvPr>
        </p:nvSpPr>
        <p:spPr bwMode="auto">
          <a:prstGeom prst="rect">
            <a:avLst/>
          </a:prstGeom>
        </p:spPr>
        <p:txBody>
          <a:bodyPr/>
          <a:lstStyle/>
          <a:p>
            <a:pPr>
              <a:defRPr/>
            </a:pPr>
            <a:r>
              <a:rPr dirty="0"/>
              <a:t>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348880"/>
            <a:ext cx="11329259" cy="1296144"/>
          </a:xfrm>
        </p:spPr>
        <p:txBody>
          <a:bodyPr>
            <a:noAutofit/>
          </a:bodyPr>
          <a:lstStyle>
            <a:lvl1pPr algn="l">
              <a:defRPr sz="4667" b="1" baseline="0">
                <a:latin typeface="Arial" panose="020B0604020202020204" pitchFamily="34" charset="0"/>
                <a:cs typeface="Arial" panose="020B0604020202020204" pitchFamily="34" charset="0"/>
              </a:defRPr>
            </a:lvl1pPr>
          </a:lstStyle>
          <a:p>
            <a:r>
              <a:rPr lang="en-GB" dirty="0"/>
              <a:t>Presentation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933" b="1" baseline="0">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 </a:t>
            </a:r>
            <a:r>
              <a:rPr lang="en-US"/>
              <a:t>of presenter</a:t>
            </a:r>
            <a:endParaRPr lang="en-US" dirty="0"/>
          </a:p>
        </p:txBody>
      </p:sp>
      <p:sp>
        <p:nvSpPr>
          <p:cNvPr id="5" name="AutoShape 2" descr="https://idw-online.de/pages/de/institutionlogo921"/>
          <p:cNvSpPr>
            <a:spLocks noChangeAspect="1" noChangeArrowheads="1"/>
          </p:cNvSpPr>
          <p:nvPr/>
        </p:nvSpPr>
        <p:spPr bwMode="auto">
          <a:xfrm>
            <a:off x="207435" y="-457199"/>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11" name="Rectangle 10"/>
          <p:cNvSpPr/>
          <p:nvPr/>
        </p:nvSpPr>
        <p:spPr>
          <a:xfrm>
            <a:off x="7632172" y="5661248"/>
            <a:ext cx="4224469" cy="9361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dirty="0"/>
          </a:p>
        </p:txBody>
      </p:sp>
      <p:grpSp>
        <p:nvGrpSpPr>
          <p:cNvPr id="9" name="Group 8"/>
          <p:cNvGrpSpPr/>
          <p:nvPr/>
        </p:nvGrpSpPr>
        <p:grpSpPr>
          <a:xfrm>
            <a:off x="24307044" y="40252897"/>
            <a:ext cx="13233195" cy="1781641"/>
            <a:chOff x="18230283" y="40396912"/>
            <a:chExt cx="9924896" cy="1781641"/>
          </a:xfrm>
        </p:grpSpPr>
        <p:sp>
          <p:nvSpPr>
            <p:cNvPr id="10" name="Rectangle 9"/>
            <p:cNvSpPr/>
            <p:nvPr/>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3" name="Picture 12" descr="EuropeanFlag-star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4" name="Group 13"/>
          <p:cNvGrpSpPr/>
          <p:nvPr/>
        </p:nvGrpSpPr>
        <p:grpSpPr>
          <a:xfrm>
            <a:off x="24510244" y="40405297"/>
            <a:ext cx="13233195" cy="1781641"/>
            <a:chOff x="18230283" y="40396912"/>
            <a:chExt cx="9924896" cy="1781641"/>
          </a:xfrm>
        </p:grpSpPr>
        <p:sp>
          <p:nvSpPr>
            <p:cNvPr id="15" name="Rectangle 14"/>
            <p:cNvSpPr/>
            <p:nvPr/>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6" name="Picture 15" descr="EuropeanFlag-star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17" name="Group 16"/>
          <p:cNvGrpSpPr/>
          <p:nvPr/>
        </p:nvGrpSpPr>
        <p:grpSpPr>
          <a:xfrm>
            <a:off x="24713444" y="40557697"/>
            <a:ext cx="13233195" cy="1781641"/>
            <a:chOff x="18230283" y="40396912"/>
            <a:chExt cx="9924896" cy="1781641"/>
          </a:xfrm>
        </p:grpSpPr>
        <p:sp>
          <p:nvSpPr>
            <p:cNvPr id="18" name="Rectangle 17"/>
            <p:cNvSpPr/>
            <p:nvPr/>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19" name="Picture 18" descr="EuropeanFlag-star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grpSp>
        <p:nvGrpSpPr>
          <p:cNvPr id="20" name="Group 19"/>
          <p:cNvGrpSpPr/>
          <p:nvPr/>
        </p:nvGrpSpPr>
        <p:grpSpPr>
          <a:xfrm>
            <a:off x="24916644" y="40710097"/>
            <a:ext cx="13233195" cy="1781641"/>
            <a:chOff x="18230283" y="40396912"/>
            <a:chExt cx="9924896" cy="1781641"/>
          </a:xfrm>
        </p:grpSpPr>
        <p:sp>
          <p:nvSpPr>
            <p:cNvPr id="21" name="Rectangle 20"/>
            <p:cNvSpPr/>
            <p:nvPr/>
          </p:nvSpPr>
          <p:spPr bwMode="auto">
            <a:xfrm>
              <a:off x="18230283" y="40400268"/>
              <a:ext cx="2575295" cy="1778285"/>
            </a:xfrm>
            <a:prstGeom prst="rect">
              <a:avLst/>
            </a:prstGeom>
            <a:solidFill>
              <a:srgbClr val="05399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562461" rtl="0" eaLnBrk="1" fontAlgn="base" latinLnBrk="0" hangingPunct="1">
                <a:lnSpc>
                  <a:spcPct val="100000"/>
                </a:lnSpc>
                <a:spcBef>
                  <a:spcPct val="0"/>
                </a:spcBef>
                <a:spcAft>
                  <a:spcPct val="0"/>
                </a:spcAft>
                <a:buClrTx/>
                <a:buSzTx/>
                <a:buFontTx/>
                <a:buNone/>
                <a:tabLst/>
              </a:pPr>
              <a:endParaRPr kumimoji="0" lang="en-US" sz="10933" b="0" i="0" u="none" strike="noStrike" cap="none" normalizeH="0" baseline="0">
                <a:ln>
                  <a:noFill/>
                </a:ln>
                <a:solidFill>
                  <a:schemeClr val="tx1"/>
                </a:solidFill>
                <a:effectLst/>
                <a:latin typeface="Arial" charset="0"/>
              </a:endParaRPr>
            </a:p>
          </p:txBody>
        </p:sp>
        <p:pic>
          <p:nvPicPr>
            <p:cNvPr id="22" name="Picture 21" descr="EuropeanFlag-star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1564" y="40396912"/>
              <a:ext cx="9353615" cy="1781641"/>
            </a:xfrm>
            <a:prstGeom prst="rect">
              <a:avLst/>
            </a:prstGeom>
          </p:spPr>
        </p:pic>
      </p:grpSp>
      <p:pic>
        <p:nvPicPr>
          <p:cNvPr id="24" name="Bild 7"/>
          <p:cNvPicPr>
            <a:picLocks noChangeAspect="1"/>
          </p:cNvPicPr>
          <p:nvPr/>
        </p:nvPicPr>
        <p:blipFill rotWithShape="1">
          <a:blip r:embed="rId3" cstate="print">
            <a:extLst>
              <a:ext uri="{28A0092B-C50C-407E-A947-70E740481C1C}">
                <a14:useLocalDpi xmlns:a14="http://schemas.microsoft.com/office/drawing/2010/main" val="0"/>
              </a:ext>
            </a:extLst>
          </a:blip>
          <a:srcRect t="1" b="27348"/>
          <a:stretch/>
        </p:blipFill>
        <p:spPr>
          <a:xfrm>
            <a:off x="0" y="0"/>
            <a:ext cx="12192000" cy="5568000"/>
          </a:xfrm>
          <a:prstGeom prst="rect">
            <a:avLst/>
          </a:prstGeom>
        </p:spPr>
      </p:pic>
      <p:pic>
        <p:nvPicPr>
          <p:cNvPr id="25" name="Bild 13" descr="EU_und_Tex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128" y="5760001"/>
            <a:ext cx="4608512" cy="865604"/>
          </a:xfrm>
          <a:prstGeom prst="rect">
            <a:avLst/>
          </a:prstGeom>
        </p:spPr>
      </p:pic>
    </p:spTree>
    <p:extLst>
      <p:ext uri="{BB962C8B-B14F-4D97-AF65-F5344CB8AC3E}">
        <p14:creationId xmlns:p14="http://schemas.microsoft.com/office/powerpoint/2010/main" val="310316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5" name="Rectangle 4"/>
          <p:cNvSpPr/>
          <p:nvPr/>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n>
                <a:noFill/>
              </a:ln>
              <a:effectLst/>
            </a:endParaRPr>
          </a:p>
        </p:txBody>
      </p:sp>
      <p:sp>
        <p:nvSpPr>
          <p:cNvPr id="2" name="Title 1"/>
          <p:cNvSpPr>
            <a:spLocks noGrp="1"/>
          </p:cNvSpPr>
          <p:nvPr>
            <p:ph type="title"/>
          </p:nvPr>
        </p:nvSpPr>
        <p:spPr>
          <a:xfrm>
            <a:off x="609600" y="76200"/>
            <a:ext cx="10058400" cy="457200"/>
          </a:xfrm>
        </p:spPr>
        <p:txBody>
          <a:bodyPr>
            <a:noAutofit/>
          </a:bodyPr>
          <a:lstStyle>
            <a:lvl1pPr algn="l">
              <a:lnSpc>
                <a:spcPts val="4267"/>
              </a:lnSpc>
              <a:defRPr sz="2400" b="1">
                <a:latin typeface="+mn-lt"/>
                <a:cs typeface="Arial" panose="020B0604020202020204" pitchFamily="34" charset="0"/>
              </a:defRPr>
            </a:lvl1pPr>
          </a:lstStyle>
          <a:p>
            <a:r>
              <a:rPr lang="fr-FR"/>
              <a:t>Modifiez le style du titre</a:t>
            </a:r>
            <a:endParaRPr lang="en-GB" dirty="0"/>
          </a:p>
        </p:txBody>
      </p:sp>
      <p:sp>
        <p:nvSpPr>
          <p:cNvPr id="3" name="Content Placeholder 2"/>
          <p:cNvSpPr>
            <a:spLocks noGrp="1"/>
          </p:cNvSpPr>
          <p:nvPr>
            <p:ph idx="1"/>
          </p:nvPr>
        </p:nvSpPr>
        <p:spPr>
          <a:xfrm>
            <a:off x="609600" y="1412776"/>
            <a:ext cx="10972800" cy="4896544"/>
          </a:xfrm>
        </p:spPr>
        <p:txBody>
          <a:bodyPr>
            <a:normAutofit/>
          </a:bodyPr>
          <a:lstStyle>
            <a:lvl1pPr marL="457189" indent="-457189">
              <a:buFont typeface="Arial" panose="020B0604020202020204" pitchFamily="34" charset="0"/>
              <a:buChar char="•"/>
              <a:defRPr sz="2000">
                <a:latin typeface="+mn-lt"/>
                <a:cs typeface="Arial" panose="020B0604020202020204" pitchFamily="34" charset="0"/>
              </a:defRPr>
            </a:lvl1pPr>
            <a:lvl2pPr marL="990575" indent="-380990">
              <a:buFont typeface="Arial" panose="020B0604020202020204" pitchFamily="34" charset="0"/>
              <a:buChar char="•"/>
              <a:defRPr sz="2000">
                <a:latin typeface="+mn-lt"/>
                <a:cs typeface="Arial" panose="020B0604020202020204" pitchFamily="34" charset="0"/>
              </a:defRPr>
            </a:lvl2pPr>
            <a:lvl3pPr marL="1523962" indent="-304792">
              <a:buFont typeface="Arial" panose="020B0604020202020204" pitchFamily="34" charset="0"/>
              <a:buChar char="•"/>
              <a:defRPr sz="2000">
                <a:latin typeface="+mn-lt"/>
                <a:cs typeface="Arial" panose="020B0604020202020204" pitchFamily="34" charset="0"/>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p:txBody>
      </p:sp>
      <p:sp>
        <p:nvSpPr>
          <p:cNvPr id="8" name="Footer Placeholder 4"/>
          <p:cNvSpPr>
            <a:spLocks noGrp="1"/>
          </p:cNvSpPr>
          <p:nvPr>
            <p:ph type="ftr" sz="quarter" idx="11"/>
          </p:nvPr>
        </p:nvSpPr>
        <p:spPr>
          <a:xfrm>
            <a:off x="623392" y="6545237"/>
            <a:ext cx="10986971" cy="268139"/>
          </a:xfrm>
        </p:spPr>
        <p:txBody>
          <a:bodyPr/>
          <a:lstStyle>
            <a:lvl1pPr>
              <a:defRPr sz="1467">
                <a:solidFill>
                  <a:schemeClr val="tx1"/>
                </a:solidFill>
                <a:latin typeface="Arial" panose="020B0604020202020204" pitchFamily="34" charset="0"/>
                <a:cs typeface="Arial" panose="020B0604020202020204" pitchFamily="34" charset="0"/>
              </a:defRPr>
            </a:lvl1pPr>
          </a:lstStyle>
          <a:p>
            <a:endParaRPr lang="en-US"/>
          </a:p>
        </p:txBody>
      </p:sp>
      <p:pic>
        <p:nvPicPr>
          <p:cNvPr id="7" name="Picture 6" descr="EurofusionDisc.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8555" y="93574"/>
            <a:ext cx="490611" cy="498653"/>
          </a:xfrm>
          <a:prstGeom prst="rect">
            <a:avLst/>
          </a:prstGeom>
        </p:spPr>
      </p:pic>
    </p:spTree>
    <p:extLst>
      <p:ext uri="{BB962C8B-B14F-4D97-AF65-F5344CB8AC3E}">
        <p14:creationId xmlns:p14="http://schemas.microsoft.com/office/powerpoint/2010/main" val="29893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8" name="Footer Placeholder 7"/>
          <p:cNvSpPr>
            <a:spLocks noGrp="1"/>
          </p:cNvSpPr>
          <p:nvPr>
            <p:ph type="ftr" sz="quarter" idx="11"/>
          </p:nvPr>
        </p:nvSpPr>
        <p:spPr>
          <a:xfrm>
            <a:off x="825624" y="6555770"/>
            <a:ext cx="6309822" cy="329614"/>
          </a:xfrm>
          <a:prstGeom prst="rect">
            <a:avLst/>
          </a:prstGeom>
        </p:spPr>
        <p:txBody>
          <a:bodyPr anchor="t"/>
          <a:lstStyle>
            <a:lvl1pPr>
              <a:defRPr sz="1200">
                <a:solidFill>
                  <a:schemeClr val="bg1"/>
                </a:solidFill>
              </a:defRPr>
            </a:lvl1pPr>
          </a:lstStyle>
          <a:p>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33678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1059323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bg1"/>
                </a:solidFill>
                <a:latin typeface="Calibri"/>
                <a:cs typeface="Calibri"/>
              </a:defRPr>
            </a:lvl1pPr>
          </a:lstStyle>
          <a:p>
            <a:pPr marL="12700">
              <a:lnSpc>
                <a:spcPts val="1295"/>
              </a:lnSpc>
            </a:pPr>
            <a:endParaRPr sz="120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defRPr sz="1400" b="0" i="0">
                <a:solidFill>
                  <a:schemeClr val="bg1"/>
                </a:solidFill>
                <a:latin typeface="Calibri"/>
                <a:cs typeface="Calibri"/>
              </a:defRPr>
            </a:lvl1pPr>
          </a:lstStyle>
          <a:p>
            <a:pPr marL="100965">
              <a:lnSpc>
                <a:spcPts val="1425"/>
              </a:lnSpc>
            </a:pPr>
            <a:fld id="{81D60167-4931-47E6-BA6A-407CBD079E47}" type="slidenum">
              <a:rPr spc="-50" dirty="0"/>
              <a:t>‹#›</a:t>
            </a:fld>
            <a:endParaRPr spc="-50" dirty="0"/>
          </a:p>
        </p:txBody>
      </p:sp>
    </p:spTree>
    <p:extLst>
      <p:ext uri="{BB962C8B-B14F-4D97-AF65-F5344CB8AC3E}">
        <p14:creationId xmlns:p14="http://schemas.microsoft.com/office/powerpoint/2010/main" val="1818771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x" userDrawn="1">
  <p:cSld name="1_EUROfusion_content">
    <p:spTree>
      <p:nvGrpSpPr>
        <p:cNvPr id="1" name=""/>
        <p:cNvGrpSpPr/>
        <p:nvPr/>
      </p:nvGrpSpPr>
      <p:grpSpPr bwMode="auto">
        <a:xfrm>
          <a:off x="0" y="0"/>
          <a:ext cx="0" cy="0"/>
          <a:chOff x="0" y="0"/>
          <a:chExt cx="0" cy="0"/>
        </a:xfrm>
      </p:grpSpPr>
      <p:sp>
        <p:nvSpPr>
          <p:cNvPr id="1340325271" name="Rectangle 3"/>
          <p:cNvSpPr/>
          <p:nvPr/>
        </p:nvSpPr>
        <p:spPr bwMode="auto">
          <a:xfrm>
            <a:off x="0" y="6525344"/>
            <a:ext cx="12192000" cy="332657"/>
          </a:xfrm>
          <a:prstGeom prst="rect">
            <a:avLst/>
          </a:prstGeom>
          <a:solidFill>
            <a:srgbClr val="1F497D"/>
          </a:solidFill>
          <a:ln w="50800">
            <a:solidFill>
              <a:srgbClr val="3A5E8A"/>
            </a:solidFill>
          </a:ln>
        </p:spPr>
        <p:txBody>
          <a:bodyPr tIns="45720" bIns="45720" anchor="ctr"/>
          <a:lstStyle/>
          <a:p>
            <a:pPr algn="ctr" defTabSz="914400">
              <a:spcBef>
                <a:spcPts val="0"/>
              </a:spcBef>
              <a:defRPr sz="3600">
                <a:solidFill>
                  <a:srgbClr val="FFFFFF"/>
                </a:solidFill>
                <a:latin typeface="Gill Sans"/>
                <a:ea typeface="Gill Sans"/>
                <a:cs typeface="Gill Sans"/>
              </a:defRPr>
            </a:pPr>
            <a:endParaRPr sz="1800"/>
          </a:p>
        </p:txBody>
      </p:sp>
      <p:sp>
        <p:nvSpPr>
          <p:cNvPr id="736265898" name="Title Text"/>
          <p:cNvSpPr txBox="1">
            <a:spLocks noGrp="1"/>
          </p:cNvSpPr>
          <p:nvPr>
            <p:ph type="title"/>
          </p:nvPr>
        </p:nvSpPr>
        <p:spPr bwMode="auto">
          <a:xfrm>
            <a:off x="983432" y="192515"/>
            <a:ext cx="9451776" cy="457200"/>
          </a:xfrm>
          <a:prstGeom prst="rect">
            <a:avLst/>
          </a:prstGeom>
        </p:spPr>
        <p:txBody>
          <a:bodyPr lIns="91439" tIns="91439" rIns="91439" bIns="91439"/>
          <a:lstStyle>
            <a:lvl1pPr>
              <a:lnSpc>
                <a:spcPts val="2400"/>
              </a:lnSpc>
              <a:defRPr>
                <a:latin typeface="Gill Sans"/>
                <a:ea typeface="Gill Sans"/>
                <a:cs typeface="Gill Sans"/>
              </a:defRPr>
            </a:lvl1pPr>
          </a:lstStyle>
          <a:p>
            <a:pPr>
              <a:defRPr/>
            </a:pPr>
            <a:r>
              <a:t>Title Text</a:t>
            </a:r>
          </a:p>
        </p:txBody>
      </p:sp>
      <p:sp>
        <p:nvSpPr>
          <p:cNvPr id="450062790" name="Body Level One…"/>
          <p:cNvSpPr txBox="1">
            <a:spLocks noGrp="1"/>
          </p:cNvSpPr>
          <p:nvPr>
            <p:ph type="body" idx="1"/>
          </p:nvPr>
        </p:nvSpPr>
        <p:spPr bwMode="auto">
          <a:xfrm>
            <a:off x="609600" y="836712"/>
            <a:ext cx="11103024" cy="5688632"/>
          </a:xfrm>
          <a:prstGeom prst="rect">
            <a:avLst/>
          </a:prstGeom>
        </p:spPr>
        <p:txBody>
          <a:bodyPr lIns="91439" tIns="91439" rIns="91439" bIns="91439" anchor="t"/>
          <a:lstStyle>
            <a:lvl1pPr marL="257175" indent="-257175" defTabSz="685800">
              <a:spcBef>
                <a:spcPts val="550"/>
              </a:spcBef>
              <a:buSzPct val="100000"/>
              <a:buFont typeface="Gill Sans"/>
              <a:defRPr sz="2400">
                <a:latin typeface="Gill Sans"/>
                <a:ea typeface="Gill Sans"/>
                <a:cs typeface="Gill Sans"/>
              </a:defRPr>
            </a:lvl1pPr>
            <a:lvl2pPr marL="457200" indent="-285751" defTabSz="685800">
              <a:spcBef>
                <a:spcPts val="550"/>
              </a:spcBef>
              <a:buSzPct val="100000"/>
              <a:buFont typeface="Gill Sans"/>
              <a:defRPr sz="2400">
                <a:latin typeface="Gill Sans"/>
                <a:ea typeface="Gill Sans"/>
                <a:cs typeface="Gill Sans"/>
              </a:defRPr>
            </a:lvl2pPr>
            <a:lvl3pPr marL="600075" indent="-257175" defTabSz="685800">
              <a:spcBef>
                <a:spcPts val="550"/>
              </a:spcBef>
              <a:buSzPct val="100000"/>
              <a:buFont typeface="Gill Sans"/>
              <a:defRPr sz="2400">
                <a:latin typeface="Gill Sans"/>
                <a:ea typeface="Gill Sans"/>
                <a:cs typeface="Gill Sans"/>
              </a:defRPr>
            </a:lvl3pPr>
            <a:lvl4pPr marL="788670" indent="-274320" defTabSz="685800">
              <a:spcBef>
                <a:spcPts val="550"/>
              </a:spcBef>
              <a:buSzPct val="100000"/>
              <a:buFont typeface="Gill Sans"/>
              <a:buChar char="–"/>
              <a:defRPr sz="2400">
                <a:latin typeface="Gill Sans"/>
                <a:ea typeface="Gill Sans"/>
                <a:cs typeface="Gill Sans"/>
              </a:defRPr>
            </a:lvl4pPr>
            <a:lvl5pPr marL="960120" indent="-274320" defTabSz="685800">
              <a:spcBef>
                <a:spcPts val="550"/>
              </a:spcBef>
              <a:buSzPct val="100000"/>
              <a:buFont typeface="Gill Sans"/>
              <a:buChar char="»"/>
              <a:defRPr sz="2400">
                <a:latin typeface="Gill Sans"/>
                <a:ea typeface="Gill Sans"/>
                <a:cs typeface="Gill Sans"/>
              </a:defRPr>
            </a:lvl5pPr>
          </a:lstStyle>
          <a:p>
            <a:pPr>
              <a:defRPr/>
            </a:pPr>
            <a:r>
              <a:t>Body Level One</a:t>
            </a:r>
          </a:p>
          <a:p>
            <a:pPr lvl="1">
              <a:defRPr/>
            </a:pPr>
            <a:r>
              <a:t>Body Level Two</a:t>
            </a:r>
          </a:p>
          <a:p>
            <a:pPr lvl="2">
              <a:defRPr/>
            </a:pPr>
            <a:r>
              <a:t>Body Level Three</a:t>
            </a:r>
          </a:p>
          <a:p>
            <a:pPr lvl="3">
              <a:defRPr/>
            </a:pPr>
            <a:r>
              <a:t>Body Level Four</a:t>
            </a:r>
          </a:p>
          <a:p>
            <a:pPr lvl="4">
              <a:defRPr/>
            </a:pPr>
            <a:r>
              <a:t>Body Level Five</a:t>
            </a:r>
          </a:p>
        </p:txBody>
      </p:sp>
      <p:sp>
        <p:nvSpPr>
          <p:cNvPr id="1939962657" name="Slide Number"/>
          <p:cNvSpPr txBox="1">
            <a:spLocks noGrp="1"/>
          </p:cNvSpPr>
          <p:nvPr>
            <p:ph type="sldNum" sz="quarter" idx="2"/>
          </p:nvPr>
        </p:nvSpPr>
        <p:spPr bwMode="auto">
          <a:xfrm>
            <a:off x="444490" y="6542304"/>
            <a:ext cx="275591" cy="294641"/>
          </a:xfrm>
          <a:prstGeom prst="rect">
            <a:avLst/>
          </a:prstGeom>
        </p:spPr>
        <p:txBody>
          <a:bodyPr lIns="91439" tIns="91439" rIns="91439" bIns="91439" anchor="ctr"/>
          <a:lstStyle>
            <a:lvl1pPr algn="r" defTabSz="914400">
              <a:defRPr sz="1400">
                <a:solidFill>
                  <a:srgbClr val="FFFFFF"/>
                </a:solidFill>
                <a:latin typeface="Gill Sans"/>
                <a:ea typeface="Gill Sans"/>
                <a:cs typeface="Gill Sans"/>
              </a:defRPr>
            </a:lvl1pPr>
          </a:lstStyle>
          <a:p>
            <a:pPr>
              <a:defRPr/>
            </a:pPr>
            <a:fld id="{86CB4B4D-7CA3-9044-876B-883B54F8677D}" type="slidenum">
              <a:rPr/>
              <a:t>‹#›</a:t>
            </a:fld>
            <a:endParaRPr/>
          </a:p>
        </p:txBody>
      </p:sp>
      <p:pic>
        <p:nvPicPr>
          <p:cNvPr id="1075556130" name="Picture 2" descr="Picture 2"/>
          <p:cNvPicPr>
            <a:picLocks noChangeAspect="1"/>
          </p:cNvPicPr>
          <p:nvPr/>
        </p:nvPicPr>
        <p:blipFill rotWithShape="1">
          <a:blip r:embed="rId2"/>
          <a:stretch/>
        </p:blipFill>
        <p:spPr bwMode="auto">
          <a:xfrm>
            <a:off x="191344" y="57007"/>
            <a:ext cx="636024" cy="636024"/>
          </a:xfrm>
          <a:prstGeom prst="rect">
            <a:avLst/>
          </a:prstGeom>
          <a:ln w="12700">
            <a:miter lim="400000"/>
          </a:ln>
        </p:spPr>
      </p:pic>
      <p:pic>
        <p:nvPicPr>
          <p:cNvPr id="65720933" name="Picture 5" descr="Picture 5"/>
          <p:cNvPicPr>
            <a:picLocks noChangeAspect="1"/>
          </p:cNvPicPr>
          <p:nvPr/>
        </p:nvPicPr>
        <p:blipFill rotWithShape="1">
          <a:blip r:embed="rId3">
            <a:alphaModFix amt="64999"/>
          </a:blip>
          <a:stretch/>
        </p:blipFill>
        <p:spPr bwMode="auto">
          <a:xfrm>
            <a:off x="7247890" y="252412"/>
            <a:ext cx="4944110" cy="6353176"/>
          </a:xfrm>
          <a:prstGeom prst="rect">
            <a:avLst/>
          </a:prstGeom>
          <a:ln w="12700">
            <a:miter lim="400000"/>
          </a:ln>
        </p:spPr>
      </p:pic>
    </p:spTree>
    <p:extLst>
      <p:ext uri="{BB962C8B-B14F-4D97-AF65-F5344CB8AC3E}">
        <p14:creationId xmlns:p14="http://schemas.microsoft.com/office/powerpoint/2010/main" val="1735294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71" name="Line"/>
          <p:cNvSpPr/>
          <p:nvPr/>
        </p:nvSpPr>
        <p:spPr>
          <a:xfrm>
            <a:off x="-10751" y="594211"/>
            <a:ext cx="12213502" cy="1"/>
          </a:xfrm>
          <a:prstGeom prst="line">
            <a:avLst/>
          </a:prstGeom>
          <a:ln w="3175">
            <a:solidFill>
              <a:srgbClr val="000000"/>
            </a:solidFill>
            <a:miter lim="400000"/>
          </a:ln>
        </p:spPr>
        <p:txBody>
          <a:bodyPr lIns="26789" tIns="26789" rIns="26789" bIns="26789" anchor="ctr"/>
          <a:lstStyle/>
          <a:p>
            <a:pPr algn="ctr" defTabSz="410766">
              <a:spcBef>
                <a:spcPts val="0"/>
              </a:spcBef>
              <a:defRPr sz="2600">
                <a:latin typeface="Helvetica Light"/>
                <a:ea typeface="Helvetica Light"/>
                <a:cs typeface="Helvetica Light"/>
                <a:sym typeface="Helvetica Light"/>
              </a:defRPr>
            </a:pPr>
            <a:endParaRPr sz="1300"/>
          </a:p>
        </p:txBody>
      </p:sp>
      <p:sp>
        <p:nvSpPr>
          <p:cNvPr id="172" name="VNS Status presented to STAC, Feb 24th 2026"/>
          <p:cNvSpPr txBox="1"/>
          <p:nvPr/>
        </p:nvSpPr>
        <p:spPr>
          <a:xfrm>
            <a:off x="5000939" y="6418806"/>
            <a:ext cx="2258231" cy="6589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defTabSz="642937">
              <a:lnSpc>
                <a:spcPts val="6000"/>
              </a:lnSpc>
              <a:spcBef>
                <a:spcPts val="2200"/>
              </a:spcBef>
              <a:defRPr sz="1800">
                <a:latin typeface="Gill Sans"/>
                <a:ea typeface="Gill Sans"/>
                <a:cs typeface="Gill Sans"/>
                <a:sym typeface="Gill Sans"/>
              </a:defRPr>
            </a:lvl1pPr>
          </a:lstStyle>
          <a:p>
            <a:r>
              <a:rPr sz="900"/>
              <a:t>VNS Status presented to STAC, Feb 24th 2026</a:t>
            </a:r>
          </a:p>
        </p:txBody>
      </p:sp>
      <p:sp>
        <p:nvSpPr>
          <p:cNvPr id="173" name="Slide Number"/>
          <p:cNvSpPr txBox="1">
            <a:spLocks noGrp="1"/>
          </p:cNvSpPr>
          <p:nvPr>
            <p:ph type="sldNum" sz="quarter" idx="2"/>
          </p:nvPr>
        </p:nvSpPr>
        <p:spPr>
          <a:xfrm>
            <a:off x="11922816" y="6629550"/>
            <a:ext cx="172939" cy="174229"/>
          </a:xfrm>
          <a:prstGeom prst="rect">
            <a:avLst/>
          </a:prstGeom>
        </p:spPr>
        <p:txBody>
          <a:bodyPr lIns="53578" tIns="53578" rIns="53578" bIns="53578"/>
          <a:lstStyle>
            <a:lvl1pPr defTabSz="410766">
              <a:defRPr sz="800" b="1">
                <a:latin typeface="Helvetica"/>
                <a:ea typeface="Helvetica"/>
                <a:cs typeface="Helvetica"/>
                <a:sym typeface="Helvetica"/>
              </a:defRPr>
            </a:lvl1pPr>
          </a:lstStyle>
          <a:p>
            <a:fld id="{86CB4B4D-7CA3-9044-876B-883B54F8677D}" type="slidenum">
              <a:t>‹#›</a:t>
            </a:fld>
            <a:endParaRPr/>
          </a:p>
        </p:txBody>
      </p:sp>
      <p:pic>
        <p:nvPicPr>
          <p:cNvPr id="174" name="Image" descr="Image"/>
          <p:cNvPicPr>
            <a:picLocks noChangeAspect="1"/>
          </p:cNvPicPr>
          <p:nvPr/>
        </p:nvPicPr>
        <p:blipFill>
          <a:blip r:embed="rId2"/>
          <a:srcRect r="73061"/>
          <a:stretch>
            <a:fillRect/>
          </a:stretch>
        </p:blipFill>
        <p:spPr>
          <a:xfrm>
            <a:off x="11574686" y="85220"/>
            <a:ext cx="440818" cy="421618"/>
          </a:xfrm>
          <a:prstGeom prst="rect">
            <a:avLst/>
          </a:prstGeom>
          <a:ln w="12700">
            <a:miter lim="400000"/>
          </a:ln>
        </p:spPr>
      </p:pic>
    </p:spTree>
    <p:extLst>
      <p:ext uri="{BB962C8B-B14F-4D97-AF65-F5344CB8AC3E}">
        <p14:creationId xmlns:p14="http://schemas.microsoft.com/office/powerpoint/2010/main" val="317516358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FR" dirty="0"/>
              <a:t>Modifiez le style du titre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74966EFF-8750-49C6-9C3E-2F8990E77EF6}" type="slidenum">
              <a:rPr lang="en-US" smtClean="0"/>
              <a:t>‹#›</a:t>
            </a:fld>
            <a:endParaRPr lang="en-US"/>
          </a:p>
        </p:txBody>
      </p:sp>
    </p:spTree>
    <p:extLst>
      <p:ext uri="{BB962C8B-B14F-4D97-AF65-F5344CB8AC3E}">
        <p14:creationId xmlns:p14="http://schemas.microsoft.com/office/powerpoint/2010/main" val="338272981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4" r:id="rId6"/>
    <p:sldLayoutId id="2147483736" r:id="rId7"/>
  </p:sldLayoutIdLst>
  <p:hf hdr="0" ftr="0" dt="0"/>
  <p:txStyles>
    <p:titleStyle>
      <a:lvl1pPr algn="ctr" defTabSz="1219170" rtl="0" eaLnBrk="1" latinLnBrk="0" hangingPunct="1">
        <a:spcBef>
          <a:spcPct val="0"/>
        </a:spcBef>
        <a:buNone/>
        <a:defRPr sz="3200" kern="1200">
          <a:solidFill>
            <a:schemeClr val="tx1"/>
          </a:solidFill>
          <a:latin typeface="Arial" panose="020B060402020202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pwl.home.ipp.mpg.de/NLED_AUG/data.html"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hyperlink" Target="https://link.springer.com/article/10.1007/BF01050616" TargetMode="External"/><Relationship Id="rId4" Type="http://schemas.openxmlformats.org/officeDocument/2006/relationships/hyperlink" Target="https://pinboard.euro-fusion.org/pinboard/journal/archived/2025/index.html#Document41407"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0.png"/><Relationship Id="rId4" Type="http://schemas.openxmlformats.org/officeDocument/2006/relationships/image" Target="../media/image12.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F34A-EC61-A88D-5B28-ACC03E4B4F65}"/>
              </a:ext>
            </a:extLst>
          </p:cNvPr>
          <p:cNvSpPr>
            <a:spLocks noGrp="1"/>
          </p:cNvSpPr>
          <p:nvPr>
            <p:ph type="title"/>
          </p:nvPr>
        </p:nvSpPr>
        <p:spPr>
          <a:xfrm>
            <a:off x="407367" y="1654140"/>
            <a:ext cx="10123644" cy="1040300"/>
          </a:xfrm>
        </p:spPr>
        <p:txBody>
          <a:bodyPr>
            <a:normAutofit/>
          </a:bodyPr>
          <a:lstStyle/>
          <a:p>
            <a:r>
              <a:rPr lang="en-US" dirty="0">
                <a:solidFill>
                  <a:srgbClr val="000000"/>
                </a:solidFill>
                <a:effectLst/>
                <a:cs typeface="Arial" panose="020B0604020202020204" pitchFamily="34" charset="0"/>
              </a:rPr>
              <a:t>NBI physics and EP Stability/Transport</a:t>
            </a:r>
          </a:p>
        </p:txBody>
      </p:sp>
      <p:sp>
        <p:nvSpPr>
          <p:cNvPr id="5" name="Espace réservé du texte 4">
            <a:extLst>
              <a:ext uri="{FF2B5EF4-FFF2-40B4-BE49-F238E27FC236}">
                <a16:creationId xmlns:a16="http://schemas.microsoft.com/office/drawing/2014/main" id="{BC9E0C04-99E9-494E-A5A0-49FFDD50C55B}"/>
              </a:ext>
            </a:extLst>
          </p:cNvPr>
          <p:cNvSpPr>
            <a:spLocks noGrp="1"/>
          </p:cNvSpPr>
          <p:nvPr>
            <p:ph type="body" sz="quarter" idx="10"/>
          </p:nvPr>
        </p:nvSpPr>
        <p:spPr/>
        <p:txBody>
          <a:bodyPr>
            <a:normAutofit fontScale="92500" lnSpcReduction="10000"/>
          </a:bodyPr>
          <a:lstStyle/>
          <a:p>
            <a:r>
              <a:rPr lang="en-US" dirty="0"/>
              <a:t>Plasma System Division</a:t>
            </a:r>
          </a:p>
          <a:p>
            <a:endParaRPr lang="en-US" dirty="0"/>
          </a:p>
        </p:txBody>
      </p:sp>
      <p:sp>
        <p:nvSpPr>
          <p:cNvPr id="10" name="Espace réservé du texte 9">
            <a:extLst>
              <a:ext uri="{FF2B5EF4-FFF2-40B4-BE49-F238E27FC236}">
                <a16:creationId xmlns:a16="http://schemas.microsoft.com/office/drawing/2014/main" id="{D9E61083-2EDC-41ED-A989-BAA7C338406C}"/>
              </a:ext>
            </a:extLst>
          </p:cNvPr>
          <p:cNvSpPr>
            <a:spLocks noGrp="1"/>
          </p:cNvSpPr>
          <p:nvPr>
            <p:ph type="body" sz="quarter" idx="11"/>
          </p:nvPr>
        </p:nvSpPr>
        <p:spPr/>
        <p:txBody>
          <a:bodyPr>
            <a:normAutofit fontScale="92500" lnSpcReduction="10000"/>
          </a:bodyPr>
          <a:lstStyle/>
          <a:p>
            <a:r>
              <a:rPr lang="en-US" dirty="0"/>
              <a:t>DEMO Central Team</a:t>
            </a:r>
          </a:p>
        </p:txBody>
      </p:sp>
      <p:sp>
        <p:nvSpPr>
          <p:cNvPr id="6" name="TextBox 5">
            <a:extLst>
              <a:ext uri="{FF2B5EF4-FFF2-40B4-BE49-F238E27FC236}">
                <a16:creationId xmlns:a16="http://schemas.microsoft.com/office/drawing/2014/main" id="{C4C689B2-DF04-A443-7993-97B676957E00}"/>
              </a:ext>
            </a:extLst>
          </p:cNvPr>
          <p:cNvSpPr txBox="1"/>
          <p:nvPr/>
        </p:nvSpPr>
        <p:spPr>
          <a:xfrm>
            <a:off x="407367" y="4982187"/>
            <a:ext cx="8906356" cy="1200329"/>
          </a:xfrm>
          <a:prstGeom prst="rect">
            <a:avLst/>
          </a:prstGeom>
          <a:noFill/>
        </p:spPr>
        <p:txBody>
          <a:bodyPr wrap="square" rtlCol="0">
            <a:spAutoFit/>
          </a:bodyPr>
          <a:lstStyle/>
          <a:p>
            <a:r>
              <a:rPr lang="en-US" dirty="0"/>
              <a:t>PSD: Philipp Lauber ,Clarisse </a:t>
            </a:r>
            <a:r>
              <a:rPr lang="en-US" dirty="0" err="1"/>
              <a:t>Bourdelle</a:t>
            </a:r>
            <a:r>
              <a:rPr lang="en-US" dirty="0"/>
              <a:t>,  Francesco </a:t>
            </a:r>
            <a:r>
              <a:rPr lang="en-US" dirty="0" err="1"/>
              <a:t>Maviglia</a:t>
            </a:r>
            <a:r>
              <a:rPr lang="en-US" dirty="0"/>
              <a:t>, Andrea Quartararo, Sven </a:t>
            </a:r>
            <a:r>
              <a:rPr lang="en-US" dirty="0" err="1"/>
              <a:t>Wiesen</a:t>
            </a:r>
            <a:r>
              <a:rPr lang="en-US" dirty="0"/>
              <a:t>, Pasquale </a:t>
            </a:r>
            <a:r>
              <a:rPr lang="en-US" dirty="0" err="1"/>
              <a:t>Zumbolo</a:t>
            </a:r>
            <a:r>
              <a:rPr lang="en-US" dirty="0"/>
              <a:t> and WPDES contributors: A. Snicker, K. </a:t>
            </a:r>
            <a:r>
              <a:rPr lang="en-US" dirty="0" err="1"/>
              <a:t>Särkimäki</a:t>
            </a:r>
            <a:r>
              <a:rPr lang="en-US" dirty="0"/>
              <a:t>, C. De </a:t>
            </a:r>
            <a:r>
              <a:rPr lang="en-US" dirty="0" err="1"/>
              <a:t>Piccoli</a:t>
            </a:r>
            <a:r>
              <a:rPr lang="en-US" dirty="0"/>
              <a:t>; </a:t>
            </a:r>
          </a:p>
          <a:p>
            <a:r>
              <a:rPr lang="en-US" dirty="0"/>
              <a:t>And Mattia </a:t>
            </a:r>
            <a:r>
              <a:rPr lang="en-US" dirty="0" err="1"/>
              <a:t>Siccinio</a:t>
            </a:r>
            <a:r>
              <a:rPr lang="en-US" dirty="0"/>
              <a:t>, M. Weiland</a:t>
            </a:r>
          </a:p>
          <a:p>
            <a:endParaRPr lang="en-DE" dirty="0"/>
          </a:p>
        </p:txBody>
      </p:sp>
    </p:spTree>
    <p:extLst>
      <p:ext uri="{BB962C8B-B14F-4D97-AF65-F5344CB8AC3E}">
        <p14:creationId xmlns:p14="http://schemas.microsoft.com/office/powerpoint/2010/main" val="1674616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lide Number"/>
          <p:cNvSpPr txBox="1">
            <a:spLocks noGrp="1"/>
          </p:cNvSpPr>
          <p:nvPr>
            <p:ph type="sldNum" sz="quarter" idx="2"/>
          </p:nvPr>
        </p:nvSpPr>
        <p:spPr>
          <a:xfrm>
            <a:off x="11951068" y="6629550"/>
            <a:ext cx="116434" cy="17422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312" name="406_7_ASCOT_FEP_3D_la.gif" descr="406_7_ASCOT_FEP_3D_la.gif"/>
          <p:cNvPicPr>
            <a:picLocks/>
          </p:cNvPicPr>
          <p:nvPr/>
        </p:nvPicPr>
        <p:blipFill>
          <a:blip r:embed="rId2"/>
          <a:stretch>
            <a:fillRect/>
          </a:stretch>
        </p:blipFill>
        <p:spPr>
          <a:xfrm>
            <a:off x="-60325" y="1358869"/>
            <a:ext cx="5410177" cy="4057633"/>
          </a:xfrm>
          <a:prstGeom prst="rect">
            <a:avLst/>
          </a:prstGeom>
          <a:ln w="12700">
            <a:miter lim="400000"/>
          </a:ln>
        </p:spPr>
      </p:pic>
      <p:sp>
        <p:nvSpPr>
          <p:cNvPr id="315" name="CoM FNBI as given ASCOT"/>
          <p:cNvSpPr txBox="1"/>
          <p:nvPr/>
        </p:nvSpPr>
        <p:spPr>
          <a:xfrm>
            <a:off x="665102" y="898620"/>
            <a:ext cx="3546677" cy="374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sz="4200"/>
            </a:pPr>
            <a:r>
              <a:rPr lang="en-US" sz="2100" dirty="0"/>
              <a:t>VNS </a:t>
            </a:r>
            <a:r>
              <a:rPr sz="2100" dirty="0" err="1"/>
              <a:t>CoM</a:t>
            </a:r>
            <a:r>
              <a:rPr sz="2100" dirty="0"/>
              <a:t> F</a:t>
            </a:r>
            <a:r>
              <a:rPr sz="2100" baseline="-5999" dirty="0"/>
              <a:t>NBI </a:t>
            </a:r>
            <a:r>
              <a:rPr sz="2100" dirty="0"/>
              <a:t>as given </a:t>
            </a:r>
            <a:r>
              <a:rPr lang="en-US" sz="2100" dirty="0"/>
              <a:t>by </a:t>
            </a:r>
            <a:r>
              <a:rPr sz="2100" dirty="0"/>
              <a:t>ASCOT</a:t>
            </a:r>
          </a:p>
        </p:txBody>
      </p:sp>
      <p:sp>
        <p:nvSpPr>
          <p:cNvPr id="316" name="radial coordinate [Pz]"/>
          <p:cNvSpPr txBox="1"/>
          <p:nvPr/>
        </p:nvSpPr>
        <p:spPr>
          <a:xfrm>
            <a:off x="8307083" y="5056361"/>
            <a:ext cx="2489447" cy="343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3800"/>
            </a:lvl1pPr>
          </a:lstStyle>
          <a:p>
            <a:r>
              <a:rPr sz="1900" dirty="0"/>
              <a:t>radial coordinate [</a:t>
            </a:r>
            <a:r>
              <a:rPr sz="1900" dirty="0" err="1"/>
              <a:t>Pz</a:t>
            </a:r>
            <a:r>
              <a:rPr sz="1900" dirty="0"/>
              <a:t>]</a:t>
            </a:r>
          </a:p>
        </p:txBody>
      </p:sp>
      <p:sp>
        <p:nvSpPr>
          <p:cNvPr id="318" name="phase space transport analysis for most unstable AEs/energetic particle modes…"/>
          <p:cNvSpPr txBox="1"/>
          <p:nvPr/>
        </p:nvSpPr>
        <p:spPr>
          <a:xfrm>
            <a:off x="125222" y="5367419"/>
            <a:ext cx="7160999" cy="836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114300" indent="-114300">
              <a:buSzPct val="100000"/>
              <a:buChar char="•"/>
              <a:defRPr sz="3400"/>
            </a:pPr>
            <a:r>
              <a:rPr sz="1700"/>
              <a:t>phase space transport analysis for most unstable AEs/energetic particle modes </a:t>
            </a:r>
          </a:p>
          <a:p>
            <a:pPr marL="114300" indent="-114300">
              <a:buSzPct val="100000"/>
              <a:buChar char="•"/>
              <a:defRPr sz="3400"/>
            </a:pPr>
            <a:r>
              <a:rPr sz="1700"/>
              <a:t>multi-modes + different AE types + fishbones + ripple</a:t>
            </a:r>
          </a:p>
          <a:p>
            <a:pPr marL="114300" indent="-114300">
              <a:buSzPct val="100000"/>
              <a:buChar char="•"/>
              <a:defRPr sz="3400"/>
            </a:pPr>
            <a:r>
              <a:rPr sz="1700"/>
              <a:t>comprehensive evolution of non-linear equilibria by evolving zonal state</a:t>
            </a:r>
          </a:p>
        </p:txBody>
      </p:sp>
      <p:sp>
        <p:nvSpPr>
          <p:cNvPr id="319" name="[M.V. Falessi et al, IAEA FEC 2023]…"/>
          <p:cNvSpPr txBox="1"/>
          <p:nvPr/>
        </p:nvSpPr>
        <p:spPr>
          <a:xfrm>
            <a:off x="159443" y="6243725"/>
            <a:ext cx="2043508" cy="530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defTabSz="457200">
              <a:defRPr sz="1900">
                <a:solidFill>
                  <a:srgbClr val="4F81BD"/>
                </a:solidFill>
                <a:latin typeface="Gill Sans"/>
                <a:ea typeface="Gill Sans"/>
                <a:cs typeface="Gill Sans"/>
                <a:sym typeface="Gill Sans"/>
              </a:defRPr>
            </a:pPr>
            <a:endParaRPr sz="950"/>
          </a:p>
          <a:p>
            <a:pPr defTabSz="457200">
              <a:defRPr sz="1900">
                <a:solidFill>
                  <a:srgbClr val="4F81BD"/>
                </a:solidFill>
                <a:latin typeface="Gill Sans"/>
                <a:ea typeface="Gill Sans"/>
                <a:cs typeface="Gill Sans"/>
                <a:sym typeface="Gill Sans"/>
              </a:defRPr>
            </a:pPr>
            <a:r>
              <a:rPr sz="950"/>
              <a:t>[M.V. Falessi et al, IAEA FEC 2023]</a:t>
            </a:r>
          </a:p>
          <a:p>
            <a:pPr defTabSz="457200">
              <a:defRPr sz="1900">
                <a:solidFill>
                  <a:srgbClr val="4F81BD"/>
                </a:solidFill>
                <a:latin typeface="Gill Sans"/>
                <a:ea typeface="Gill Sans"/>
                <a:cs typeface="Gill Sans"/>
                <a:sym typeface="Gill Sans"/>
              </a:defRPr>
            </a:pPr>
            <a:r>
              <a:rPr sz="950"/>
              <a:t>[M.V. Falessi et al, NJP </a:t>
            </a:r>
            <a:r>
              <a:rPr sz="950" b="1"/>
              <a:t>25</a:t>
            </a:r>
            <a:r>
              <a:rPr sz="950"/>
              <a:t> 123035 2023]</a:t>
            </a:r>
          </a:p>
        </p:txBody>
      </p:sp>
      <p:sp>
        <p:nvSpPr>
          <p:cNvPr id="320" name="[Ph. Lauber et al, NF 2024]…"/>
          <p:cNvSpPr txBox="1"/>
          <p:nvPr/>
        </p:nvSpPr>
        <p:spPr>
          <a:xfrm>
            <a:off x="2103671" y="6342761"/>
            <a:ext cx="1645710"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p>
            <a:pPr defTabSz="228600">
              <a:defRPr sz="1900">
                <a:solidFill>
                  <a:srgbClr val="4F81BD"/>
                </a:solidFill>
                <a:latin typeface="Helvetica"/>
                <a:ea typeface="Helvetica"/>
                <a:cs typeface="Helvetica"/>
                <a:sym typeface="Helvetica"/>
              </a:defRPr>
            </a:pPr>
            <a:r>
              <a:rPr sz="950"/>
              <a:t>[Ph. Lauber et al, NF 2024]</a:t>
            </a:r>
            <a:endParaRPr sz="950">
              <a:latin typeface="Times Roman"/>
              <a:ea typeface="Times Roman"/>
              <a:cs typeface="Times Roman"/>
              <a:sym typeface="Times Roman"/>
            </a:endParaRPr>
          </a:p>
          <a:p>
            <a:pPr defTabSz="228600">
              <a:defRPr sz="1900">
                <a:solidFill>
                  <a:srgbClr val="4F81BD"/>
                </a:solidFill>
                <a:latin typeface="Helvetica"/>
                <a:ea typeface="Helvetica"/>
                <a:cs typeface="Helvetica"/>
                <a:sym typeface="Helvetica"/>
              </a:defRPr>
            </a:pPr>
            <a:r>
              <a:rPr sz="950">
                <a:latin typeface="Times Roman"/>
                <a:ea typeface="Times Roman"/>
                <a:cs typeface="Times Roman"/>
                <a:sym typeface="Times Roman"/>
              </a:rPr>
              <a:t>[</a:t>
            </a:r>
            <a:r>
              <a:rPr sz="950"/>
              <a:t>G. Meng et al, NF 2024]</a:t>
            </a:r>
          </a:p>
        </p:txBody>
      </p:sp>
      <p:grpSp>
        <p:nvGrpSpPr>
          <p:cNvPr id="2" name="Group 1">
            <a:extLst>
              <a:ext uri="{FF2B5EF4-FFF2-40B4-BE49-F238E27FC236}">
                <a16:creationId xmlns:a16="http://schemas.microsoft.com/office/drawing/2014/main" id="{C564F154-37CF-D2F8-804B-CED874211EF3}"/>
              </a:ext>
            </a:extLst>
          </p:cNvPr>
          <p:cNvGrpSpPr/>
          <p:nvPr/>
        </p:nvGrpSpPr>
        <p:grpSpPr>
          <a:xfrm>
            <a:off x="7118367" y="1744903"/>
            <a:ext cx="4501392" cy="3189957"/>
            <a:chOff x="6754950" y="742598"/>
            <a:chExt cx="4501392" cy="3189957"/>
          </a:xfrm>
        </p:grpSpPr>
        <p:pic>
          <p:nvPicPr>
            <p:cNvPr id="3" name="Picture 2">
              <a:extLst>
                <a:ext uri="{FF2B5EF4-FFF2-40B4-BE49-F238E27FC236}">
                  <a16:creationId xmlns:a16="http://schemas.microsoft.com/office/drawing/2014/main" id="{7E2261F1-D204-0634-875B-700C4B38F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738" y="988819"/>
              <a:ext cx="4415604" cy="2943736"/>
            </a:xfrm>
            <a:prstGeom prst="rect">
              <a:avLst/>
            </a:prstGeom>
          </p:spPr>
        </p:pic>
        <p:sp>
          <p:nvSpPr>
            <p:cNvPr id="4" name="TextBox 3">
              <a:extLst>
                <a:ext uri="{FF2B5EF4-FFF2-40B4-BE49-F238E27FC236}">
                  <a16:creationId xmlns:a16="http://schemas.microsoft.com/office/drawing/2014/main" id="{D086DCBF-2001-8C1E-0F8A-ECBC1A909F9C}"/>
                </a:ext>
              </a:extLst>
            </p:cNvPr>
            <p:cNvSpPr txBox="1"/>
            <p:nvPr/>
          </p:nvSpPr>
          <p:spPr>
            <a:xfrm>
              <a:off x="7305678" y="742598"/>
              <a:ext cx="3765421"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dirty="0"/>
                <a:t>N-NBI deposition ITER beams @ 1MeV </a:t>
              </a:r>
              <a:endParaRPr kumimoji="0" lang="en-DE" sz="1600" b="0" i="0" u="none" strike="noStrike" cap="none" spc="0" normalizeH="0" baseline="0" dirty="0">
                <a:ln>
                  <a:noFill/>
                </a:ln>
                <a:solidFill>
                  <a:srgbClr val="000000"/>
                </a:solidFill>
                <a:effectLst/>
                <a:uFillTx/>
                <a:latin typeface="Arial"/>
                <a:ea typeface="Arial"/>
                <a:cs typeface="Arial"/>
                <a:sym typeface="Arial"/>
              </a:endParaRPr>
            </a:p>
          </p:txBody>
        </p:sp>
        <p:sp>
          <p:nvSpPr>
            <p:cNvPr id="5" name="TextBox 4">
              <a:extLst>
                <a:ext uri="{FF2B5EF4-FFF2-40B4-BE49-F238E27FC236}">
                  <a16:creationId xmlns:a16="http://schemas.microsoft.com/office/drawing/2014/main" id="{D4DEA4E8-AC76-9CA6-B27A-41CD009C70F2}"/>
                </a:ext>
              </a:extLst>
            </p:cNvPr>
            <p:cNvSpPr txBox="1"/>
            <p:nvPr/>
          </p:nvSpPr>
          <p:spPr>
            <a:xfrm rot="16200000">
              <a:off x="6370261" y="2215327"/>
              <a:ext cx="101560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dirty="0"/>
                <a:t>pitch angle</a:t>
              </a:r>
              <a:endParaRPr kumimoji="0" lang="en-DE" sz="1600" b="0" i="0" u="none" strike="noStrike" cap="none" spc="0" normalizeH="0" baseline="0" dirty="0">
                <a:ln>
                  <a:noFill/>
                </a:ln>
                <a:solidFill>
                  <a:srgbClr val="000000"/>
                </a:solidFill>
                <a:effectLst/>
                <a:uFillTx/>
                <a:latin typeface="Arial"/>
                <a:ea typeface="Arial"/>
                <a:cs typeface="Arial"/>
                <a:sym typeface="Arial"/>
              </a:endParaRPr>
            </a:p>
          </p:txBody>
        </p:sp>
      </p:grpSp>
      <p:sp>
        <p:nvSpPr>
          <p:cNvPr id="6" name="CoM FNBI as given ASCOT">
            <a:extLst>
              <a:ext uri="{FF2B5EF4-FFF2-40B4-BE49-F238E27FC236}">
                <a16:creationId xmlns:a16="http://schemas.microsoft.com/office/drawing/2014/main" id="{BC992D89-B7D3-788B-F1CF-6621986464C6}"/>
              </a:ext>
            </a:extLst>
          </p:cNvPr>
          <p:cNvSpPr txBox="1"/>
          <p:nvPr/>
        </p:nvSpPr>
        <p:spPr>
          <a:xfrm>
            <a:off x="7033296" y="908060"/>
            <a:ext cx="4493602" cy="697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sz="4200"/>
            </a:pPr>
            <a:r>
              <a:rPr lang="en-US" sz="2100" dirty="0" err="1"/>
              <a:t>recenty</a:t>
            </a:r>
            <a:r>
              <a:rPr lang="en-US" sz="2100" dirty="0"/>
              <a:t>: ATEP can use source deposition</a:t>
            </a:r>
          </a:p>
          <a:p>
            <a:pPr>
              <a:defRPr sz="4200"/>
            </a:pPr>
            <a:r>
              <a:rPr lang="en-US" sz="2100" dirty="0"/>
              <a:t>(BBNBI) directly [T. </a:t>
            </a:r>
            <a:r>
              <a:rPr lang="en-US" sz="2100" dirty="0" err="1"/>
              <a:t>Sterkl</a:t>
            </a:r>
            <a:r>
              <a:rPr lang="en-US" sz="2100" dirty="0"/>
              <a:t>]:</a:t>
            </a:r>
            <a:endParaRPr sz="2100" dirty="0"/>
          </a:p>
        </p:txBody>
      </p:sp>
      <p:sp>
        <p:nvSpPr>
          <p:cNvPr id="7" name="ASCOT- ATEP interface developed:">
            <a:extLst>
              <a:ext uri="{FF2B5EF4-FFF2-40B4-BE49-F238E27FC236}">
                <a16:creationId xmlns:a16="http://schemas.microsoft.com/office/drawing/2014/main" id="{FB1A3A76-BB7A-04A0-F171-5D9FF9A545C0}"/>
              </a:ext>
            </a:extLst>
          </p:cNvPr>
          <p:cNvSpPr txBox="1"/>
          <p:nvPr/>
        </p:nvSpPr>
        <p:spPr>
          <a:xfrm>
            <a:off x="2809280" y="-35225"/>
            <a:ext cx="7711829"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60" tIns="60960" rIns="60960" bIns="60960">
            <a:spAutoFit/>
          </a:bodyPr>
          <a:lstStyle>
            <a:lvl1pPr defTabSz="2438400">
              <a:spcBef>
                <a:spcPts val="0"/>
              </a:spcBef>
              <a:defRPr b="1">
                <a:solidFill>
                  <a:srgbClr val="7030A0"/>
                </a:solidFill>
                <a:latin typeface="Gill Sans"/>
                <a:ea typeface="Gill Sans"/>
                <a:cs typeface="Gill Sans"/>
                <a:sym typeface="Gill Sans"/>
              </a:defRPr>
            </a:lvl1pPr>
          </a:lstStyle>
          <a:p>
            <a:r>
              <a:rPr sz="3200" dirty="0">
                <a:solidFill>
                  <a:srgbClr val="002060"/>
                </a:solidFill>
                <a:latin typeface="Calibri" panose="020F0502020204030204" pitchFamily="34" charset="0"/>
                <a:cs typeface="Calibri" panose="020F0502020204030204" pitchFamily="34" charset="0"/>
              </a:rPr>
              <a:t>ASCOT- ATEP interface developed:</a:t>
            </a:r>
          </a:p>
        </p:txBody>
      </p:sp>
    </p:spTree>
    <p:extLst>
      <p:ext uri="{BB962C8B-B14F-4D97-AF65-F5344CB8AC3E}">
        <p14:creationId xmlns:p14="http://schemas.microsoft.com/office/powerpoint/2010/main" val="381817070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lide Number"/>
          <p:cNvSpPr txBox="1">
            <a:spLocks noGrp="1"/>
          </p:cNvSpPr>
          <p:nvPr>
            <p:ph type="sldNum" sz="quarter" idx="2"/>
          </p:nvPr>
        </p:nvSpPr>
        <p:spPr>
          <a:xfrm>
            <a:off x="11951068" y="6629550"/>
            <a:ext cx="116434" cy="17422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pic>
        <p:nvPicPr>
          <p:cNvPr id="311" name="Screenshot 2026-02-18 at 09.03.14.pdf" descr="Screenshot 2026-02-18 at 09.03.14.pdf"/>
          <p:cNvPicPr>
            <a:picLocks noChangeAspect="1"/>
          </p:cNvPicPr>
          <p:nvPr/>
        </p:nvPicPr>
        <p:blipFill>
          <a:blip r:embed="rId2"/>
          <a:stretch>
            <a:fillRect/>
          </a:stretch>
        </p:blipFill>
        <p:spPr>
          <a:xfrm>
            <a:off x="5907175" y="1449555"/>
            <a:ext cx="5797262" cy="3759611"/>
          </a:xfrm>
          <a:prstGeom prst="rect">
            <a:avLst/>
          </a:prstGeom>
          <a:ln w="12700">
            <a:miter lim="400000"/>
          </a:ln>
        </p:spPr>
      </p:pic>
      <p:pic>
        <p:nvPicPr>
          <p:cNvPr id="312" name="406_7_ASCOT_FEP_3D_la.gif" descr="406_7_ASCOT_FEP_3D_la.gif"/>
          <p:cNvPicPr>
            <a:picLocks/>
          </p:cNvPicPr>
          <p:nvPr/>
        </p:nvPicPr>
        <p:blipFill>
          <a:blip r:embed="rId3"/>
          <a:stretch>
            <a:fillRect/>
          </a:stretch>
        </p:blipFill>
        <p:spPr>
          <a:xfrm>
            <a:off x="-60325" y="1358869"/>
            <a:ext cx="5410177" cy="4057633"/>
          </a:xfrm>
          <a:prstGeom prst="rect">
            <a:avLst/>
          </a:prstGeom>
          <a:ln w="12700">
            <a:miter lim="400000"/>
          </a:ln>
        </p:spPr>
      </p:pic>
      <p:sp>
        <p:nvSpPr>
          <p:cNvPr id="313" name="ASCOT- ATEP interface developed:"/>
          <p:cNvSpPr txBox="1"/>
          <p:nvPr/>
        </p:nvSpPr>
        <p:spPr>
          <a:xfrm>
            <a:off x="2732161" y="0"/>
            <a:ext cx="7711829"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60" tIns="60960" rIns="60960" bIns="60960">
            <a:spAutoFit/>
          </a:bodyPr>
          <a:lstStyle>
            <a:lvl1pPr defTabSz="2438400">
              <a:spcBef>
                <a:spcPts val="0"/>
              </a:spcBef>
              <a:defRPr b="1">
                <a:solidFill>
                  <a:srgbClr val="7030A0"/>
                </a:solidFill>
                <a:latin typeface="Gill Sans"/>
                <a:ea typeface="Gill Sans"/>
                <a:cs typeface="Gill Sans"/>
                <a:sym typeface="Gill Sans"/>
              </a:defRPr>
            </a:lvl1pPr>
          </a:lstStyle>
          <a:p>
            <a:r>
              <a:rPr sz="3200" dirty="0">
                <a:solidFill>
                  <a:srgbClr val="002060"/>
                </a:solidFill>
                <a:latin typeface="Calibri" panose="020F0502020204030204" pitchFamily="34" charset="0"/>
                <a:cs typeface="Calibri" panose="020F0502020204030204" pitchFamily="34" charset="0"/>
              </a:rPr>
              <a:t>ASCOT- ATEP interface developed:</a:t>
            </a:r>
          </a:p>
        </p:txBody>
      </p:sp>
      <p:sp>
        <p:nvSpPr>
          <p:cNvPr id="314" name="example: ATEP PSZS fluxes for n=6 TAE modes:"/>
          <p:cNvSpPr txBox="1"/>
          <p:nvPr/>
        </p:nvSpPr>
        <p:spPr>
          <a:xfrm>
            <a:off x="5883119" y="1077764"/>
            <a:ext cx="4913333"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000"/>
            </a:lvl1pPr>
          </a:lstStyle>
          <a:p>
            <a:r>
              <a:rPr sz="2000"/>
              <a:t>example: ATEP PSZS fluxes for n=6 TAE modes: </a:t>
            </a:r>
          </a:p>
        </p:txBody>
      </p:sp>
      <p:sp>
        <p:nvSpPr>
          <p:cNvPr id="315" name="CoM FNBI as given ASCOT"/>
          <p:cNvSpPr txBox="1"/>
          <p:nvPr/>
        </p:nvSpPr>
        <p:spPr>
          <a:xfrm>
            <a:off x="676119" y="898620"/>
            <a:ext cx="2714461" cy="3744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sz="4200"/>
            </a:pPr>
            <a:r>
              <a:rPr sz="2100"/>
              <a:t>CoM F</a:t>
            </a:r>
            <a:r>
              <a:rPr sz="2100" baseline="-5999"/>
              <a:t>NBI </a:t>
            </a:r>
            <a:r>
              <a:rPr sz="2100"/>
              <a:t>as given ASCOT</a:t>
            </a:r>
          </a:p>
        </p:txBody>
      </p:sp>
      <p:sp>
        <p:nvSpPr>
          <p:cNvPr id="316" name="radial coordinate [Pz]"/>
          <p:cNvSpPr txBox="1"/>
          <p:nvPr/>
        </p:nvSpPr>
        <p:spPr>
          <a:xfrm>
            <a:off x="7524886" y="4685908"/>
            <a:ext cx="2155205" cy="3436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800"/>
            </a:lvl1pPr>
          </a:lstStyle>
          <a:p>
            <a:r>
              <a:rPr sz="1900"/>
              <a:t>radial coordinate [Pz]</a:t>
            </a:r>
          </a:p>
        </p:txBody>
      </p:sp>
      <p:sp>
        <p:nvSpPr>
          <p:cNvPr id="317" name="energy [eV]"/>
          <p:cNvSpPr txBox="1"/>
          <p:nvPr/>
        </p:nvSpPr>
        <p:spPr>
          <a:xfrm rot="16200000">
            <a:off x="5500955" y="3436777"/>
            <a:ext cx="1074268" cy="312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400"/>
            </a:lvl1pPr>
          </a:lstStyle>
          <a:p>
            <a:r>
              <a:rPr sz="1700"/>
              <a:t>energy [eV]</a:t>
            </a:r>
          </a:p>
        </p:txBody>
      </p:sp>
      <p:sp>
        <p:nvSpPr>
          <p:cNvPr id="318" name="phase space transport analysis for most unstable AEs/energetic particle modes…"/>
          <p:cNvSpPr txBox="1"/>
          <p:nvPr/>
        </p:nvSpPr>
        <p:spPr>
          <a:xfrm>
            <a:off x="125222" y="5367419"/>
            <a:ext cx="7160999" cy="836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marL="114300" indent="-114300">
              <a:buSzPct val="100000"/>
              <a:buChar char="•"/>
              <a:defRPr sz="3400"/>
            </a:pPr>
            <a:r>
              <a:rPr sz="1700"/>
              <a:t>phase space transport analysis for most unstable AEs/energetic particle modes </a:t>
            </a:r>
          </a:p>
          <a:p>
            <a:pPr marL="114300" indent="-114300">
              <a:buSzPct val="100000"/>
              <a:buChar char="•"/>
              <a:defRPr sz="3400"/>
            </a:pPr>
            <a:r>
              <a:rPr sz="1700"/>
              <a:t>multi-modes + different AE types + fishbones + ripple</a:t>
            </a:r>
          </a:p>
          <a:p>
            <a:pPr marL="114300" indent="-114300">
              <a:buSzPct val="100000"/>
              <a:buChar char="•"/>
              <a:defRPr sz="3400"/>
            </a:pPr>
            <a:r>
              <a:rPr sz="1700"/>
              <a:t>comprehensive evolution of non-linear equilibria by evolving zonal state</a:t>
            </a:r>
          </a:p>
        </p:txBody>
      </p:sp>
      <p:sp>
        <p:nvSpPr>
          <p:cNvPr id="319" name="[M.V. Falessi et al, IAEA FEC 2023]…"/>
          <p:cNvSpPr txBox="1"/>
          <p:nvPr/>
        </p:nvSpPr>
        <p:spPr>
          <a:xfrm>
            <a:off x="159443" y="6243725"/>
            <a:ext cx="2043508" cy="5309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2860" rIns="22860">
            <a:spAutoFit/>
          </a:bodyPr>
          <a:lstStyle/>
          <a:p>
            <a:pPr defTabSz="457200">
              <a:defRPr sz="1900">
                <a:solidFill>
                  <a:srgbClr val="4F81BD"/>
                </a:solidFill>
                <a:latin typeface="Gill Sans"/>
                <a:ea typeface="Gill Sans"/>
                <a:cs typeface="Gill Sans"/>
                <a:sym typeface="Gill Sans"/>
              </a:defRPr>
            </a:pPr>
            <a:endParaRPr sz="950" dirty="0"/>
          </a:p>
          <a:p>
            <a:pPr defTabSz="457200">
              <a:defRPr sz="1900">
                <a:solidFill>
                  <a:srgbClr val="4F81BD"/>
                </a:solidFill>
                <a:latin typeface="Gill Sans"/>
                <a:ea typeface="Gill Sans"/>
                <a:cs typeface="Gill Sans"/>
                <a:sym typeface="Gill Sans"/>
              </a:defRPr>
            </a:pPr>
            <a:r>
              <a:rPr sz="950" dirty="0"/>
              <a:t>[M.V. </a:t>
            </a:r>
            <a:r>
              <a:rPr sz="950" dirty="0" err="1"/>
              <a:t>Falessi</a:t>
            </a:r>
            <a:r>
              <a:rPr sz="950" dirty="0"/>
              <a:t> et al, IAEA FEC 2023]</a:t>
            </a:r>
          </a:p>
          <a:p>
            <a:pPr defTabSz="457200">
              <a:defRPr sz="1900">
                <a:solidFill>
                  <a:srgbClr val="4F81BD"/>
                </a:solidFill>
                <a:latin typeface="Gill Sans"/>
                <a:ea typeface="Gill Sans"/>
                <a:cs typeface="Gill Sans"/>
                <a:sym typeface="Gill Sans"/>
              </a:defRPr>
            </a:pPr>
            <a:r>
              <a:rPr sz="950" dirty="0"/>
              <a:t>[M.V. </a:t>
            </a:r>
            <a:r>
              <a:rPr sz="950" dirty="0" err="1"/>
              <a:t>Falessi</a:t>
            </a:r>
            <a:r>
              <a:rPr sz="950" dirty="0"/>
              <a:t> et al, NJP </a:t>
            </a:r>
            <a:r>
              <a:rPr sz="950" b="1" dirty="0"/>
              <a:t>25</a:t>
            </a:r>
            <a:r>
              <a:rPr sz="950" dirty="0"/>
              <a:t> 123035 2023]</a:t>
            </a:r>
          </a:p>
        </p:txBody>
      </p:sp>
      <p:sp>
        <p:nvSpPr>
          <p:cNvPr id="320" name="[Ph. Lauber et al, NF 2024]…"/>
          <p:cNvSpPr txBox="1"/>
          <p:nvPr/>
        </p:nvSpPr>
        <p:spPr>
          <a:xfrm>
            <a:off x="2277454" y="6389919"/>
            <a:ext cx="1645710"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 rIns="22860">
            <a:spAutoFit/>
          </a:bodyPr>
          <a:lstStyle/>
          <a:p>
            <a:pPr defTabSz="228600">
              <a:defRPr sz="1900">
                <a:solidFill>
                  <a:srgbClr val="4F81BD"/>
                </a:solidFill>
                <a:latin typeface="Helvetica"/>
                <a:ea typeface="Helvetica"/>
                <a:cs typeface="Helvetica"/>
                <a:sym typeface="Helvetica"/>
              </a:defRPr>
            </a:pPr>
            <a:r>
              <a:rPr sz="950" dirty="0"/>
              <a:t>[Ph. Lauber et al, NF 2024]</a:t>
            </a:r>
            <a:endParaRPr sz="950" dirty="0">
              <a:latin typeface="Times Roman"/>
              <a:ea typeface="Times Roman"/>
              <a:cs typeface="Times Roman"/>
              <a:sym typeface="Times Roman"/>
            </a:endParaRPr>
          </a:p>
          <a:p>
            <a:pPr defTabSz="228600">
              <a:defRPr sz="1900">
                <a:solidFill>
                  <a:srgbClr val="4F81BD"/>
                </a:solidFill>
                <a:latin typeface="Helvetica"/>
                <a:ea typeface="Helvetica"/>
                <a:cs typeface="Helvetica"/>
                <a:sym typeface="Helvetica"/>
              </a:defRPr>
            </a:pPr>
            <a:r>
              <a:rPr sz="950" dirty="0">
                <a:latin typeface="Times Roman"/>
                <a:ea typeface="Times Roman"/>
                <a:cs typeface="Times Roman"/>
                <a:sym typeface="Times Roman"/>
              </a:rPr>
              <a:t>[</a:t>
            </a:r>
            <a:r>
              <a:rPr sz="950" dirty="0"/>
              <a:t>G. Meng et al, NF 2024]</a:t>
            </a:r>
          </a:p>
        </p:txBody>
      </p:sp>
      <p:sp>
        <p:nvSpPr>
          <p:cNvPr id="321" name="EP flux"/>
          <p:cNvSpPr txBox="1"/>
          <p:nvPr/>
        </p:nvSpPr>
        <p:spPr>
          <a:xfrm>
            <a:off x="10842042" y="1914303"/>
            <a:ext cx="750205"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4000"/>
            </a:lvl1pPr>
          </a:lstStyle>
          <a:p>
            <a:r>
              <a:rPr sz="2000"/>
              <a:t>EP flux</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7CA5A6-A269-421D-911F-8F04EDFDC9D6}"/>
              </a:ext>
            </a:extLst>
          </p:cNvPr>
          <p:cNvSpPr>
            <a:spLocks noGrp="1"/>
          </p:cNvSpPr>
          <p:nvPr>
            <p:ph type="title"/>
          </p:nvPr>
        </p:nvSpPr>
        <p:spPr/>
        <p:txBody>
          <a:bodyPr/>
          <a:lstStyle/>
          <a:p>
            <a:r>
              <a:rPr lang="en-US" dirty="0"/>
              <a:t>Conclusions </a:t>
            </a:r>
            <a:r>
              <a:rPr lang="en-US"/>
              <a:t>&amp; </a:t>
            </a:r>
            <a:r>
              <a:rPr lang="en-US" b="1">
                <a:solidFill>
                  <a:srgbClr val="FF00FF"/>
                </a:solidFill>
              </a:rPr>
              <a:t>Plasma </a:t>
            </a:r>
            <a:r>
              <a:rPr lang="en-US" b="1" dirty="0">
                <a:solidFill>
                  <a:srgbClr val="FF00FF"/>
                </a:solidFill>
              </a:rPr>
              <a:t>Science Division proposed actions to support VNS</a:t>
            </a:r>
            <a:endParaRPr lang="en-US" dirty="0"/>
          </a:p>
        </p:txBody>
      </p:sp>
      <p:sp>
        <p:nvSpPr>
          <p:cNvPr id="3" name="Espace réservé du pied de page 2">
            <a:extLst>
              <a:ext uri="{FF2B5EF4-FFF2-40B4-BE49-F238E27FC236}">
                <a16:creationId xmlns:a16="http://schemas.microsoft.com/office/drawing/2014/main" id="{EFEA29D6-3328-46DF-A131-7BFDC51D7952}"/>
              </a:ext>
            </a:extLst>
          </p:cNvPr>
          <p:cNvSpPr>
            <a:spLocks noGrp="1"/>
          </p:cNvSpPr>
          <p:nvPr>
            <p:ph type="ftr" sz="quarter" idx="11"/>
          </p:nvPr>
        </p:nvSpPr>
        <p:spPr/>
        <p:txBody>
          <a:bodyPr/>
          <a:lstStyle/>
          <a:p>
            <a:r>
              <a:rPr lang="fr-FR">
                <a:solidFill>
                  <a:prstClr val="white"/>
                </a:solidFill>
              </a:rPr>
              <a:t>VNS physics status/challenges C. Bourdelle for PSD-WPDES, 27/05/2026</a:t>
            </a:r>
            <a:endParaRPr lang="en-GB" dirty="0">
              <a:solidFill>
                <a:prstClr val="white"/>
              </a:solidFill>
            </a:endParaRPr>
          </a:p>
        </p:txBody>
      </p:sp>
      <p:sp>
        <p:nvSpPr>
          <p:cNvPr id="4" name="Espace réservé du numéro de diapositive 3">
            <a:extLst>
              <a:ext uri="{FF2B5EF4-FFF2-40B4-BE49-F238E27FC236}">
                <a16:creationId xmlns:a16="http://schemas.microsoft.com/office/drawing/2014/main" id="{A2999083-844F-4E2A-90C2-A4BC0912835D}"/>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dirty="0">
              <a:solidFill>
                <a:prstClr val="white"/>
              </a:solidFill>
            </a:endParaRPr>
          </a:p>
        </p:txBody>
      </p:sp>
      <mc:AlternateContent xmlns:mc="http://schemas.openxmlformats.org/markup-compatibility/2006">
        <mc:Choice xmlns:a14="http://schemas.microsoft.com/office/drawing/2010/main" Requires="a14">
          <p:sp>
            <p:nvSpPr>
              <p:cNvPr id="5" name="ZoneTexte 4">
                <a:extLst>
                  <a:ext uri="{FF2B5EF4-FFF2-40B4-BE49-F238E27FC236}">
                    <a16:creationId xmlns:a16="http://schemas.microsoft.com/office/drawing/2014/main" id="{1F02D509-BAF0-4315-AB42-5D37A811C870}"/>
                  </a:ext>
                </a:extLst>
              </p:cNvPr>
              <p:cNvSpPr txBox="1"/>
              <p:nvPr/>
            </p:nvSpPr>
            <p:spPr>
              <a:xfrm>
                <a:off x="283030" y="827315"/>
                <a:ext cx="11593284" cy="5897897"/>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02060"/>
                    </a:solidFill>
                  </a:rPr>
                  <a:t>High Neutron Wall Load comes with exhaust challenge</a:t>
                </a:r>
              </a:p>
              <a:p>
                <a:pPr marL="742950" lvl="1" indent="-285750">
                  <a:buFont typeface="Arial" panose="020B0604020202020204" pitchFamily="34" charset="0"/>
                  <a:buChar char="•"/>
                </a:pPr>
                <a:r>
                  <a:rPr lang="en-US" dirty="0">
                    <a:solidFill>
                      <a:srgbClr val="002060"/>
                    </a:solidFill>
                  </a:rPr>
                  <a:t>Cannot increase Zeff </a:t>
                </a:r>
                <a14:m>
                  <m:oMath xmlns:m="http://schemas.openxmlformats.org/officeDocument/2006/math">
                    <m:sSub>
                      <m:sSubPr>
                        <m:ctrlPr>
                          <a:rPr lang="en-US" i="1" smtClean="0">
                            <a:solidFill>
                              <a:srgbClr val="002060"/>
                            </a:solidFill>
                            <a:latin typeface="Cambria Math" panose="02040503050406030204" pitchFamily="18" charset="0"/>
                          </a:rPr>
                        </m:ctrlPr>
                      </m:sSubPr>
                      <m:e>
                        <m:r>
                          <a:rPr lang="en-US" i="1" smtClean="0">
                            <a:solidFill>
                              <a:srgbClr val="002060"/>
                            </a:solidFill>
                            <a:latin typeface="Cambria Math" panose="02040503050406030204" pitchFamily="18" charset="0"/>
                            <a:ea typeface="Cambria Math" panose="02040503050406030204" pitchFamily="18" charset="0"/>
                          </a:rPr>
                          <m:t>𝜏</m:t>
                        </m:r>
                      </m:e>
                      <m:sub>
                        <m:r>
                          <a:rPr lang="fr-FR" b="0" i="1" smtClean="0">
                            <a:solidFill>
                              <a:srgbClr val="002060"/>
                            </a:solidFill>
                            <a:latin typeface="Cambria Math" panose="02040503050406030204" pitchFamily="18" charset="0"/>
                          </a:rPr>
                          <m:t>𝑆𝐷</m:t>
                        </m:r>
                      </m:sub>
                    </m:sSub>
                    <m:r>
                      <a:rPr lang="en-US" i="1" smtClean="0">
                        <a:solidFill>
                          <a:srgbClr val="002060"/>
                        </a:solidFill>
                        <a:latin typeface="Cambria Math" panose="02040503050406030204" pitchFamily="18" charset="0"/>
                        <a:ea typeface="Cambria Math" panose="02040503050406030204" pitchFamily="18" charset="0"/>
                      </a:rPr>
                      <m:t>∝</m:t>
                    </m:r>
                    <m:f>
                      <m:fPr>
                        <m:ctrlPr>
                          <a:rPr lang="en-US" i="1" smtClean="0">
                            <a:solidFill>
                              <a:srgbClr val="002060"/>
                            </a:solidFill>
                            <a:latin typeface="Cambria Math" panose="02040503050406030204" pitchFamily="18" charset="0"/>
                            <a:ea typeface="Cambria Math" panose="02040503050406030204" pitchFamily="18" charset="0"/>
                          </a:rPr>
                        </m:ctrlPr>
                      </m:fPr>
                      <m:num>
                        <m:sSubSup>
                          <m:sSubSupPr>
                            <m:ctrlPr>
                              <a:rPr lang="en-US" i="1" smtClean="0">
                                <a:solidFill>
                                  <a:srgbClr val="002060"/>
                                </a:solidFill>
                                <a:latin typeface="Cambria Math" panose="02040503050406030204" pitchFamily="18" charset="0"/>
                                <a:ea typeface="Cambria Math" panose="02040503050406030204" pitchFamily="18" charset="0"/>
                              </a:rPr>
                            </m:ctrlPr>
                          </m:sSubSupPr>
                          <m:e>
                            <m:r>
                              <a:rPr lang="fr-FR" b="0" i="1" smtClean="0">
                                <a:solidFill>
                                  <a:srgbClr val="002060"/>
                                </a:solidFill>
                                <a:latin typeface="Cambria Math" panose="02040503050406030204" pitchFamily="18" charset="0"/>
                                <a:ea typeface="Cambria Math" panose="02040503050406030204" pitchFamily="18" charset="0"/>
                              </a:rPr>
                              <m:t>𝑇</m:t>
                            </m:r>
                          </m:e>
                          <m:sub>
                            <m:r>
                              <a:rPr lang="fr-FR" b="0" i="1" smtClean="0">
                                <a:solidFill>
                                  <a:srgbClr val="002060"/>
                                </a:solidFill>
                                <a:latin typeface="Cambria Math" panose="02040503050406030204" pitchFamily="18" charset="0"/>
                                <a:ea typeface="Cambria Math" panose="02040503050406030204" pitchFamily="18" charset="0"/>
                              </a:rPr>
                              <m:t>𝑒</m:t>
                            </m:r>
                          </m:sub>
                          <m:sup>
                            <m:r>
                              <a:rPr lang="fr-FR" b="0" i="1" smtClean="0">
                                <a:solidFill>
                                  <a:srgbClr val="002060"/>
                                </a:solidFill>
                                <a:latin typeface="Cambria Math" panose="02040503050406030204" pitchFamily="18" charset="0"/>
                                <a:ea typeface="Cambria Math" panose="02040503050406030204" pitchFamily="18" charset="0"/>
                              </a:rPr>
                              <m:t>3/2</m:t>
                            </m:r>
                          </m:sup>
                        </m:sSubSup>
                      </m:num>
                      <m:den>
                        <m:sSup>
                          <m:sSupPr>
                            <m:ctrlPr>
                              <a:rPr lang="en-US" i="1" smtClean="0">
                                <a:solidFill>
                                  <a:srgbClr val="002060"/>
                                </a:solidFill>
                                <a:latin typeface="Cambria Math" panose="02040503050406030204" pitchFamily="18" charset="0"/>
                                <a:ea typeface="Cambria Math" panose="02040503050406030204" pitchFamily="18" charset="0"/>
                              </a:rPr>
                            </m:ctrlPr>
                          </m:sSupPr>
                          <m:e>
                            <m:sSub>
                              <m:sSubPr>
                                <m:ctrlPr>
                                  <a:rPr lang="en-US" i="1" smtClean="0">
                                    <a:solidFill>
                                      <a:srgbClr val="002060"/>
                                    </a:solidFill>
                                    <a:latin typeface="Cambria Math" panose="02040503050406030204" pitchFamily="18" charset="0"/>
                                    <a:ea typeface="Cambria Math" panose="02040503050406030204" pitchFamily="18" charset="0"/>
                                  </a:rPr>
                                </m:ctrlPr>
                              </m:sSubPr>
                              <m:e>
                                <m:r>
                                  <a:rPr lang="fr-FR" b="0" i="1" smtClean="0">
                                    <a:solidFill>
                                      <a:srgbClr val="002060"/>
                                    </a:solidFill>
                                    <a:latin typeface="Cambria Math" panose="02040503050406030204" pitchFamily="18" charset="0"/>
                                    <a:ea typeface="Cambria Math" panose="02040503050406030204" pitchFamily="18" charset="0"/>
                                  </a:rPr>
                                  <m:t>𝑍</m:t>
                                </m:r>
                              </m:e>
                              <m:sub>
                                <m:r>
                                  <a:rPr lang="fr-FR" b="0" i="1" smtClean="0">
                                    <a:solidFill>
                                      <a:srgbClr val="002060"/>
                                    </a:solidFill>
                                    <a:latin typeface="Cambria Math" panose="02040503050406030204" pitchFamily="18" charset="0"/>
                                    <a:ea typeface="Cambria Math" panose="02040503050406030204" pitchFamily="18" charset="0"/>
                                  </a:rPr>
                                  <m:t>𝑒𝑓𝑓</m:t>
                                </m:r>
                              </m:sub>
                            </m:sSub>
                          </m:e>
                          <m:sup>
                            <m:r>
                              <a:rPr lang="fr-FR" b="0" i="1" smtClean="0">
                                <a:solidFill>
                                  <a:srgbClr val="002060"/>
                                </a:solidFill>
                                <a:latin typeface="Cambria Math" panose="02040503050406030204" pitchFamily="18" charset="0"/>
                                <a:ea typeface="Cambria Math" panose="02040503050406030204" pitchFamily="18" charset="0"/>
                              </a:rPr>
                              <m:t>2</m:t>
                            </m:r>
                          </m:sup>
                        </m:sSup>
                        <m:sSub>
                          <m:sSubPr>
                            <m:ctrlPr>
                              <a:rPr lang="en-US" i="1" smtClean="0">
                                <a:solidFill>
                                  <a:srgbClr val="002060"/>
                                </a:solidFill>
                                <a:latin typeface="Cambria Math" panose="02040503050406030204" pitchFamily="18" charset="0"/>
                                <a:ea typeface="Cambria Math" panose="02040503050406030204" pitchFamily="18" charset="0"/>
                              </a:rPr>
                            </m:ctrlPr>
                          </m:sSubPr>
                          <m:e>
                            <m:r>
                              <a:rPr lang="fr-FR" b="0" i="1" smtClean="0">
                                <a:solidFill>
                                  <a:srgbClr val="002060"/>
                                </a:solidFill>
                                <a:latin typeface="Cambria Math" panose="02040503050406030204" pitchFamily="18" charset="0"/>
                                <a:ea typeface="Cambria Math" panose="02040503050406030204" pitchFamily="18" charset="0"/>
                              </a:rPr>
                              <m:t>𝑛</m:t>
                            </m:r>
                          </m:e>
                          <m:sub>
                            <m:r>
                              <a:rPr lang="fr-FR" b="0" i="1" smtClean="0">
                                <a:solidFill>
                                  <a:srgbClr val="002060"/>
                                </a:solidFill>
                                <a:latin typeface="Cambria Math" panose="02040503050406030204" pitchFamily="18" charset="0"/>
                                <a:ea typeface="Cambria Math" panose="02040503050406030204" pitchFamily="18" charset="0"/>
                              </a:rPr>
                              <m:t>𝑒</m:t>
                            </m:r>
                          </m:sub>
                        </m:sSub>
                      </m:den>
                    </m:f>
                  </m:oMath>
                </a14:m>
                <a:endParaRPr lang="en-US" dirty="0">
                  <a:solidFill>
                    <a:srgbClr val="002060"/>
                  </a:solidFill>
                </a:endParaRPr>
              </a:p>
              <a:p>
                <a:pPr marL="742950" lvl="1" indent="-285750">
                  <a:buFont typeface="Arial" panose="020B0604020202020204" pitchFamily="34" charset="0"/>
                  <a:buChar char="•"/>
                </a:pPr>
                <a:r>
                  <a:rPr lang="en-US" dirty="0">
                    <a:solidFill>
                      <a:srgbClr val="002060"/>
                    </a:solidFill>
                  </a:rPr>
                  <a:t>T rich plasmas, hence larger fueling means high T throughput </a:t>
                </a:r>
              </a:p>
              <a:p>
                <a:pPr marL="742950" lvl="1" indent="-285750">
                  <a:buFont typeface="Arial" panose="020B0604020202020204" pitchFamily="34" charset="0"/>
                  <a:buChar char="•"/>
                </a:pPr>
                <a:r>
                  <a:rPr lang="en-US" dirty="0">
                    <a:solidFill>
                      <a:srgbClr val="002060"/>
                    </a:solidFill>
                  </a:rPr>
                  <a:t>Large flux to wall: W erosion level  to be done</a:t>
                </a:r>
              </a:p>
              <a:p>
                <a:pPr marL="285750" indent="-285750">
                  <a:buFont typeface="Arial" panose="020B0604020202020204" pitchFamily="34" charset="0"/>
                  <a:buChar char="•"/>
                </a:pPr>
                <a:r>
                  <a:rPr lang="en-US" b="1" dirty="0">
                    <a:solidFill>
                      <a:srgbClr val="002060"/>
                    </a:solidFill>
                  </a:rPr>
                  <a:t>Exhaust requirement and NBI penetration</a:t>
                </a:r>
              </a:p>
              <a:p>
                <a:pPr marL="742950" lvl="1" indent="-285750">
                  <a:buFont typeface="Arial" panose="020B0604020202020204" pitchFamily="34" charset="0"/>
                  <a:buChar char="•"/>
                </a:pPr>
                <a:r>
                  <a:rPr lang="en-US" dirty="0">
                    <a:solidFill>
                      <a:srgbClr val="002060"/>
                    </a:solidFill>
                  </a:rPr>
                  <a:t>Target protection through large flux, means large </a:t>
                </a:r>
                <a:r>
                  <a:rPr lang="en-US" dirty="0" err="1">
                    <a:solidFill>
                      <a:srgbClr val="002060"/>
                    </a:solidFill>
                  </a:rPr>
                  <a:t>nsep</a:t>
                </a:r>
                <a:r>
                  <a:rPr lang="en-US" dirty="0">
                    <a:solidFill>
                      <a:srgbClr val="002060"/>
                    </a:solidFill>
                  </a:rPr>
                  <a:t> </a:t>
                </a:r>
              </a:p>
              <a:p>
                <a:pPr marL="742950" lvl="1" indent="-285750">
                  <a:buFont typeface="Arial" panose="020B0604020202020204" pitchFamily="34" charset="0"/>
                  <a:buChar char="•"/>
                </a:pPr>
                <a:r>
                  <a:rPr lang="en-US" dirty="0">
                    <a:solidFill>
                      <a:srgbClr val="002060"/>
                    </a:solidFill>
                  </a:rPr>
                  <a:t>NBI penetration needs low density at </a:t>
                </a:r>
                <a:r>
                  <a:rPr lang="en-US" dirty="0" err="1">
                    <a:solidFill>
                      <a:srgbClr val="002060"/>
                    </a:solidFill>
                  </a:rPr>
                  <a:t>sep</a:t>
                </a:r>
                <a:r>
                  <a:rPr lang="en-US" dirty="0">
                    <a:solidFill>
                      <a:srgbClr val="002060"/>
                    </a:solidFill>
                  </a:rPr>
                  <a:t>/ped </a:t>
                </a:r>
                <a:r>
                  <a:rPr lang="en-US" b="1" dirty="0">
                    <a:solidFill>
                      <a:srgbClr val="002060"/>
                    </a:solidFill>
                  </a:rPr>
                  <a:t>VNS ref case in ASTRA ~25 MW w/o W (no margin) peak </a:t>
                </a:r>
                <a:r>
                  <a:rPr lang="en-US" b="1" dirty="0" err="1">
                    <a:solidFill>
                      <a:srgbClr val="002060"/>
                    </a:solidFill>
                  </a:rPr>
                  <a:t>NWl</a:t>
                </a:r>
                <a:r>
                  <a:rPr lang="en-US" b="1" dirty="0">
                    <a:solidFill>
                      <a:srgbClr val="002060"/>
                    </a:solidFill>
                  </a:rPr>
                  <a:t> ~0.34 MW/m</a:t>
                </a:r>
                <a:r>
                  <a:rPr lang="en-US" b="1" baseline="30000" dirty="0">
                    <a:solidFill>
                      <a:srgbClr val="002060"/>
                    </a:solidFill>
                  </a:rPr>
                  <a:t>2</a:t>
                </a:r>
                <a:r>
                  <a:rPr lang="en-US" b="1" dirty="0">
                    <a:solidFill>
                      <a:srgbClr val="002060"/>
                    </a:solidFill>
                  </a:rPr>
                  <a:t> </a:t>
                </a:r>
                <a:r>
                  <a:rPr lang="en-US" b="1" u="sng" dirty="0">
                    <a:solidFill>
                      <a:srgbClr val="002060"/>
                    </a:solidFill>
                  </a:rPr>
                  <a:t>NOT</a:t>
                </a:r>
                <a:r>
                  <a:rPr lang="en-US" b="1" dirty="0">
                    <a:solidFill>
                      <a:srgbClr val="002060"/>
                    </a:solidFill>
                  </a:rPr>
                  <a:t> compatible with exhaust </a:t>
                </a:r>
                <a:r>
                  <a:rPr lang="en-US" b="1" dirty="0" err="1">
                    <a:solidFill>
                      <a:srgbClr val="002060"/>
                    </a:solidFill>
                  </a:rPr>
                  <a:t>nsep</a:t>
                </a:r>
                <a:r>
                  <a:rPr lang="en-US" b="1" dirty="0">
                    <a:solidFill>
                      <a:srgbClr val="002060"/>
                    </a:solidFill>
                  </a:rPr>
                  <a:t>=5e19m-3 Zeff=1.4 to allow for NBI penetration… </a:t>
                </a:r>
              </a:p>
              <a:p>
                <a:pPr marL="285750" indent="-285750">
                  <a:buFont typeface="Arial" panose="020B0604020202020204" pitchFamily="34" charset="0"/>
                  <a:buChar char="•"/>
                </a:pPr>
                <a:r>
                  <a:rPr lang="en-US" b="1" dirty="0">
                    <a:solidFill>
                      <a:srgbClr val="002060"/>
                    </a:solidFill>
                  </a:rPr>
                  <a:t>NBI torque comes with NBI CD</a:t>
                </a:r>
              </a:p>
              <a:p>
                <a:pPr marL="742950" lvl="1" indent="-285750">
                  <a:buFont typeface="Arial" panose="020B0604020202020204" pitchFamily="34" charset="0"/>
                  <a:buChar char="•"/>
                </a:pPr>
                <a:r>
                  <a:rPr lang="en-US" dirty="0">
                    <a:solidFill>
                      <a:srgbClr val="002060"/>
                    </a:solidFill>
                  </a:rPr>
                  <a:t>NBI torque vs W neoclassical transport compatibility [E. Bray TTF 2025] will be reassessed on ref VNS case</a:t>
                </a:r>
              </a:p>
              <a:p>
                <a:pPr marL="742950" lvl="1" indent="-285750">
                  <a:buFont typeface="Arial" panose="020B0604020202020204" pitchFamily="34" charset="0"/>
                  <a:buChar char="•"/>
                </a:pPr>
                <a:r>
                  <a:rPr lang="en-US" dirty="0">
                    <a:solidFill>
                      <a:srgbClr val="002060"/>
                    </a:solidFill>
                  </a:rPr>
                  <a:t>NBI CD vs MHD stability to be modeled, not yet done</a:t>
                </a:r>
              </a:p>
              <a:p>
                <a:pPr marL="742950" lvl="1" indent="-285750">
                  <a:buFont typeface="Arial" panose="020B0604020202020204" pitchFamily="34" charset="0"/>
                  <a:buChar char="•"/>
                </a:pPr>
                <a:r>
                  <a:rPr lang="en-US" dirty="0">
                    <a:solidFill>
                      <a:srgbClr val="002060"/>
                    </a:solidFill>
                  </a:rPr>
                  <a:t>NBI power lost for fusion via mechanical energy transferred to the torque: </a:t>
                </a:r>
                <a:r>
                  <a:rPr lang="en-US" dirty="0">
                    <a:solidFill>
                      <a:srgbClr val="FF00FF"/>
                    </a:solidFill>
                  </a:rPr>
                  <a:t>validation on high-rot. cases in JET</a:t>
                </a:r>
                <a:endParaRPr lang="en-US" b="1" i="1" dirty="0">
                  <a:solidFill>
                    <a:srgbClr val="FF00FF"/>
                  </a:solidFill>
                </a:endParaRPr>
              </a:p>
              <a:p>
                <a:pPr marL="285750" indent="-285750">
                  <a:buFont typeface="Arial" panose="020B0604020202020204" pitchFamily="34" charset="0"/>
                  <a:buChar char="•"/>
                </a:pPr>
                <a:r>
                  <a:rPr lang="en-US" b="1" dirty="0">
                    <a:solidFill>
                      <a:srgbClr val="002060"/>
                    </a:solidFill>
                  </a:rPr>
                  <a:t>NBI penetration vs loss of CD efficiency </a:t>
                </a:r>
              </a:p>
              <a:p>
                <a:pPr marL="742950" lvl="1" indent="-285750">
                  <a:buFont typeface="Arial" panose="020B0604020202020204" pitchFamily="34" charset="0"/>
                  <a:buChar char="•"/>
                </a:pPr>
                <a:r>
                  <a:rPr lang="en-US" dirty="0">
                    <a:solidFill>
                      <a:srgbClr val="002060"/>
                    </a:solidFill>
                  </a:rPr>
                  <a:t>NBI less tangential, better penetration, but less CD </a:t>
                </a:r>
                <a:r>
                  <a:rPr lang="en-US" b="1" dirty="0">
                    <a:solidFill>
                      <a:srgbClr val="002060"/>
                    </a:solidFill>
                  </a:rPr>
                  <a:t>only 2 Wb available at flat top so NEED </a:t>
                </a:r>
                <a:r>
                  <a:rPr lang="en-US" b="1" dirty="0" err="1">
                    <a:solidFill>
                      <a:srgbClr val="002060"/>
                    </a:solidFill>
                  </a:rPr>
                  <a:t>Vloop</a:t>
                </a:r>
                <a:r>
                  <a:rPr lang="en-US" b="1" dirty="0">
                    <a:solidFill>
                      <a:srgbClr val="002060"/>
                    </a:solidFill>
                  </a:rPr>
                  <a:t> &lt;2mV! For &gt; 20 min… </a:t>
                </a:r>
              </a:p>
              <a:p>
                <a:pPr marL="742950" lvl="1" indent="-285750">
                  <a:buFont typeface="Arial" panose="020B0604020202020204" pitchFamily="34" charset="0"/>
                  <a:buChar char="•"/>
                </a:pPr>
                <a:r>
                  <a:rPr lang="en-US" dirty="0">
                    <a:solidFill>
                      <a:srgbClr val="002060"/>
                    </a:solidFill>
                  </a:rPr>
                  <a:t>Compensated by ECCD on axis, at cost of q profiles incompatible with MHD stability to be modeled, not yet done</a:t>
                </a:r>
              </a:p>
              <a:p>
                <a:pPr marL="285750" indent="-285750">
                  <a:buFont typeface="Arial" panose="020B0604020202020204" pitchFamily="34" charset="0"/>
                  <a:buChar char="•"/>
                </a:pPr>
                <a:r>
                  <a:rPr lang="en-US" b="1" dirty="0">
                    <a:solidFill>
                      <a:srgbClr val="002060"/>
                    </a:solidFill>
                  </a:rPr>
                  <a:t>NBI penetration vs drive for Energetic Particle modes </a:t>
                </a:r>
                <a:r>
                  <a:rPr lang="en-US" b="1" i="1" dirty="0">
                    <a:solidFill>
                      <a:srgbClr val="002060"/>
                    </a:solidFill>
                  </a:rPr>
                  <a:t>→ </a:t>
                </a:r>
                <a:r>
                  <a:rPr lang="en-US" dirty="0">
                    <a:solidFill>
                      <a:srgbClr val="FF00FF"/>
                    </a:solidFill>
                  </a:rPr>
                  <a:t>validation of fishbone/AE physics on JET DT record cases</a:t>
                </a:r>
                <a:endParaRPr lang="en-US" b="1" dirty="0">
                  <a:solidFill>
                    <a:srgbClr val="002060"/>
                  </a:solidFill>
                </a:endParaRPr>
              </a:p>
              <a:p>
                <a:pPr marL="742950" lvl="1" indent="-285750">
                  <a:buFont typeface="Arial" panose="020B0604020202020204" pitchFamily="34" charset="0"/>
                  <a:buChar char="•"/>
                </a:pPr>
                <a:r>
                  <a:rPr lang="en-US" dirty="0">
                    <a:solidFill>
                      <a:srgbClr val="002060"/>
                    </a:solidFill>
                  </a:rPr>
                  <a:t>Larger pressure gradients of fast D from NBI : support from TSVVs, EP-turbulence in presence of large </a:t>
                </a:r>
                <a:r>
                  <a:rPr lang="en-US" dirty="0" err="1">
                    <a:solidFill>
                      <a:srgbClr val="002060"/>
                    </a:solidFill>
                  </a:rPr>
                  <a:t>p</a:t>
                </a:r>
                <a:r>
                  <a:rPr lang="en-US" baseline="-25000" dirty="0" err="1">
                    <a:solidFill>
                      <a:srgbClr val="002060"/>
                    </a:solidFill>
                  </a:rPr>
                  <a:t>NBI</a:t>
                </a:r>
                <a:endParaRPr lang="en-US" dirty="0">
                  <a:solidFill>
                    <a:srgbClr val="002060"/>
                  </a:solidFill>
                </a:endParaRPr>
              </a:p>
              <a:p>
                <a:pPr marL="742950" lvl="1" indent="-285750">
                  <a:buFont typeface="Arial" panose="020B0604020202020204" pitchFamily="34" charset="0"/>
                  <a:buChar char="•"/>
                </a:pPr>
                <a:r>
                  <a:rPr lang="en-US" dirty="0">
                    <a:solidFill>
                      <a:srgbClr val="002060"/>
                    </a:solidFill>
                  </a:rPr>
                  <a:t>Interplay with NBI CD efficiency see KSTAR long pulses with NBI [Kim NF 2024]</a:t>
                </a:r>
              </a:p>
              <a:p>
                <a:pPr marL="285750" indent="-285750">
                  <a:buFont typeface="Arial" panose="020B0604020202020204" pitchFamily="34" charset="0"/>
                  <a:buChar char="•"/>
                </a:pPr>
                <a:endParaRPr lang="en-US" dirty="0"/>
              </a:p>
            </p:txBody>
          </p:sp>
        </mc:Choice>
        <mc:Fallback>
          <p:sp>
            <p:nvSpPr>
              <p:cNvPr id="5" name="ZoneTexte 4">
                <a:extLst>
                  <a:ext uri="{FF2B5EF4-FFF2-40B4-BE49-F238E27FC236}">
                    <a16:creationId xmlns:a16="http://schemas.microsoft.com/office/drawing/2014/main" id="{1F02D509-BAF0-4315-AB42-5D37A811C870}"/>
                  </a:ext>
                </a:extLst>
              </p:cNvPr>
              <p:cNvSpPr txBox="1">
                <a:spLocks noRot="1" noChangeAspect="1" noMove="1" noResize="1" noEditPoints="1" noAdjustHandles="1" noChangeArrowheads="1" noChangeShapeType="1" noTextEdit="1"/>
              </p:cNvSpPr>
              <p:nvPr/>
            </p:nvSpPr>
            <p:spPr>
              <a:xfrm>
                <a:off x="283030" y="827315"/>
                <a:ext cx="11593284" cy="5897897"/>
              </a:xfrm>
              <a:prstGeom prst="rect">
                <a:avLst/>
              </a:prstGeom>
              <a:blipFill>
                <a:blip r:embed="rId2"/>
                <a:stretch>
                  <a:fillRect l="-328" t="-645" r="-766"/>
                </a:stretch>
              </a:blipFill>
            </p:spPr>
            <p:txBody>
              <a:bodyPr/>
              <a:lstStyle/>
              <a:p>
                <a:r>
                  <a:rPr lang="en-DE">
                    <a:noFill/>
                  </a:rPr>
                  <a:t> </a:t>
                </a:r>
              </a:p>
            </p:txBody>
          </p:sp>
        </mc:Fallback>
      </mc:AlternateContent>
      <p:sp>
        <p:nvSpPr>
          <p:cNvPr id="6" name="Accolade fermante 5">
            <a:extLst>
              <a:ext uri="{FF2B5EF4-FFF2-40B4-BE49-F238E27FC236}">
                <a16:creationId xmlns:a16="http://schemas.microsoft.com/office/drawing/2014/main" id="{636C3069-8529-4AC2-8E41-B1D6A8CE400A}"/>
              </a:ext>
            </a:extLst>
          </p:cNvPr>
          <p:cNvSpPr/>
          <p:nvPr/>
        </p:nvSpPr>
        <p:spPr>
          <a:xfrm>
            <a:off x="6879772" y="1230085"/>
            <a:ext cx="293914" cy="84908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ZoneTexte 6">
            <a:extLst>
              <a:ext uri="{FF2B5EF4-FFF2-40B4-BE49-F238E27FC236}">
                <a16:creationId xmlns:a16="http://schemas.microsoft.com/office/drawing/2014/main" id="{30DC573B-EC97-48CA-893D-67119CB789DD}"/>
              </a:ext>
            </a:extLst>
          </p:cNvPr>
          <p:cNvSpPr txBox="1"/>
          <p:nvPr/>
        </p:nvSpPr>
        <p:spPr>
          <a:xfrm>
            <a:off x="7236970" y="1186543"/>
            <a:ext cx="3082687" cy="923330"/>
          </a:xfrm>
          <a:prstGeom prst="rect">
            <a:avLst/>
          </a:prstGeom>
          <a:noFill/>
        </p:spPr>
        <p:txBody>
          <a:bodyPr wrap="square" rtlCol="0">
            <a:spAutoFit/>
          </a:bodyPr>
          <a:lstStyle/>
          <a:p>
            <a:r>
              <a:rPr lang="en-US" dirty="0">
                <a:solidFill>
                  <a:schemeClr val="tx2"/>
                </a:solidFill>
              </a:rPr>
              <a:t>On-going uncertainty exploration SOLPS-ITER transport settings</a:t>
            </a:r>
          </a:p>
        </p:txBody>
      </p:sp>
      <p:sp>
        <p:nvSpPr>
          <p:cNvPr id="9" name="ZoneTexte 8">
            <a:extLst>
              <a:ext uri="{FF2B5EF4-FFF2-40B4-BE49-F238E27FC236}">
                <a16:creationId xmlns:a16="http://schemas.microsoft.com/office/drawing/2014/main" id="{41779FAF-B89B-4465-A730-E6C7E7240847}"/>
              </a:ext>
            </a:extLst>
          </p:cNvPr>
          <p:cNvSpPr txBox="1"/>
          <p:nvPr/>
        </p:nvSpPr>
        <p:spPr>
          <a:xfrm>
            <a:off x="6972300" y="2052348"/>
            <a:ext cx="6106886" cy="646331"/>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FF00FF"/>
                </a:solidFill>
              </a:rPr>
              <a:t>JET T rich D/T mix from SOL to core: Need to be modelled/validated to extrapolate to VNS fuel mix</a:t>
            </a:r>
          </a:p>
        </p:txBody>
      </p:sp>
      <p:sp>
        <p:nvSpPr>
          <p:cNvPr id="12" name="ZoneTexte 11">
            <a:extLst>
              <a:ext uri="{FF2B5EF4-FFF2-40B4-BE49-F238E27FC236}">
                <a16:creationId xmlns:a16="http://schemas.microsoft.com/office/drawing/2014/main" id="{263B87B9-C4BC-4202-8017-599FEF77D7FC}"/>
              </a:ext>
            </a:extLst>
          </p:cNvPr>
          <p:cNvSpPr txBox="1"/>
          <p:nvPr/>
        </p:nvSpPr>
        <p:spPr>
          <a:xfrm>
            <a:off x="9598480" y="868821"/>
            <a:ext cx="2593520" cy="1200329"/>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rgbClr val="FF00FF"/>
                </a:solidFill>
                <a:sym typeface="Wingdings" panose="05000000000000000000" pitchFamily="2" charset="2"/>
              </a:rPr>
              <a:t>SOLPS validation on existing QCE to guide VNS SOL heat/particle transport</a:t>
            </a:r>
            <a:endParaRPr lang="en-US" b="1" dirty="0"/>
          </a:p>
        </p:txBody>
      </p:sp>
    </p:spTree>
    <p:extLst>
      <p:ext uri="{BB962C8B-B14F-4D97-AF65-F5344CB8AC3E}">
        <p14:creationId xmlns:p14="http://schemas.microsoft.com/office/powerpoint/2010/main" val="1072557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01E3A-EC1B-5567-4B4F-B621E32C87C5}"/>
              </a:ext>
            </a:extLst>
          </p:cNvPr>
          <p:cNvSpPr>
            <a:spLocks noGrp="1"/>
          </p:cNvSpPr>
          <p:nvPr>
            <p:ph type="title"/>
          </p:nvPr>
        </p:nvSpPr>
        <p:spPr/>
        <p:txBody>
          <a:bodyPr/>
          <a:lstStyle/>
          <a:p>
            <a:endParaRPr lang="en-DE"/>
          </a:p>
        </p:txBody>
      </p:sp>
      <p:sp>
        <p:nvSpPr>
          <p:cNvPr id="3" name="Slide Number Placeholder 2">
            <a:extLst>
              <a:ext uri="{FF2B5EF4-FFF2-40B4-BE49-F238E27FC236}">
                <a16:creationId xmlns:a16="http://schemas.microsoft.com/office/drawing/2014/main" id="{5FEE2681-6DE5-F854-B4A3-0B739915E0E4}"/>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a:solidFill>
                <a:prstClr val="white"/>
              </a:solidFill>
            </a:endParaRPr>
          </a:p>
        </p:txBody>
      </p:sp>
    </p:spTree>
    <p:extLst>
      <p:ext uri="{BB962C8B-B14F-4D97-AF65-F5344CB8AC3E}">
        <p14:creationId xmlns:p14="http://schemas.microsoft.com/office/powerpoint/2010/main" val="1786186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B672-8CE7-9A1E-F8FB-BAAFBE98BFF8}"/>
              </a:ext>
            </a:extLst>
          </p:cNvPr>
          <p:cNvSpPr>
            <a:spLocks noGrp="1"/>
          </p:cNvSpPr>
          <p:nvPr>
            <p:ph type="title"/>
          </p:nvPr>
        </p:nvSpPr>
        <p:spPr/>
        <p:txBody>
          <a:bodyPr/>
          <a:lstStyle/>
          <a:p>
            <a:r>
              <a:rPr lang="en-US" dirty="0"/>
              <a:t>s</a:t>
            </a:r>
            <a:r>
              <a:rPr lang="en-DE" dirty="0"/>
              <a:t>ummary and lessons learned</a:t>
            </a:r>
          </a:p>
        </p:txBody>
      </p:sp>
      <p:sp>
        <p:nvSpPr>
          <p:cNvPr id="3" name="Slide Number Placeholder 2">
            <a:extLst>
              <a:ext uri="{FF2B5EF4-FFF2-40B4-BE49-F238E27FC236}">
                <a16:creationId xmlns:a16="http://schemas.microsoft.com/office/drawing/2014/main" id="{36CCE703-E9E1-FCC5-7E95-CC2974BA4168}"/>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a:solidFill>
                <a:prstClr val="white"/>
              </a:solidFill>
            </a:endParaRPr>
          </a:p>
        </p:txBody>
      </p:sp>
      <p:sp>
        <p:nvSpPr>
          <p:cNvPr id="4" name="TextBox 3">
            <a:extLst>
              <a:ext uri="{FF2B5EF4-FFF2-40B4-BE49-F238E27FC236}">
                <a16:creationId xmlns:a16="http://schemas.microsoft.com/office/drawing/2014/main" id="{C7FDE224-B8CE-9443-827B-C5BAD2E1F557}"/>
              </a:ext>
            </a:extLst>
          </p:cNvPr>
          <p:cNvSpPr txBox="1"/>
          <p:nvPr/>
        </p:nvSpPr>
        <p:spPr>
          <a:xfrm>
            <a:off x="242173" y="849123"/>
            <a:ext cx="11416324" cy="535531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a:t>
            </a:r>
            <a:r>
              <a:rPr lang="en-DE" dirty="0">
                <a:latin typeface="Arial" panose="020B0604020202020204" pitchFamily="34" charset="0"/>
                <a:cs typeface="Arial" panose="020B0604020202020204" pitchFamily="34" charset="0"/>
              </a:rPr>
              <a:t>resent high flidelty modelling results falls short of required metrics for VNS’ main mission: 0.5MW/m vs 0.35MW/m; </a:t>
            </a:r>
          </a:p>
          <a:p>
            <a:pPr marL="285750" indent="-285750">
              <a:buFont typeface="Arial" panose="020B0604020202020204" pitchFamily="34" charset="0"/>
              <a:buChar char="•"/>
            </a:pPr>
            <a:endParaRPr lang="en-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DE" dirty="0">
                <a:latin typeface="Arial" panose="020B0604020202020204" pitchFamily="34" charset="0"/>
                <a:cs typeface="Arial" panose="020B0604020202020204" pitchFamily="34" charset="0"/>
              </a:rPr>
              <a:t>pulse lenth prediction/availability not yet mature – needs more focused study (N</a:t>
            </a:r>
            <a:r>
              <a:rPr lang="en-US" dirty="0">
                <a:latin typeface="Arial" panose="020B0604020202020204" pitchFamily="34" charset="0"/>
                <a:cs typeface="Arial" panose="020B0604020202020204" pitchFamily="34" charset="0"/>
              </a:rPr>
              <a:t>BI/ECCD/...</a:t>
            </a:r>
            <a:r>
              <a:rPr lang="en-DE" dirty="0">
                <a:latin typeface="Arial" panose="020B0604020202020204" pitchFamily="34" charset="0"/>
                <a:cs typeface="Arial" panose="020B0604020202020204" pitchFamily="34" charset="0"/>
              </a:rPr>
              <a:t>) to recover steady state condition</a:t>
            </a:r>
          </a:p>
          <a:p>
            <a:pPr marL="285750" indent="-285750">
              <a:buFont typeface="Arial" panose="020B0604020202020204" pitchFamily="34" charset="0"/>
              <a:buChar char="•"/>
            </a:pPr>
            <a:endParaRPr lang="en-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optimisation</a:t>
            </a:r>
            <a:r>
              <a:rPr lang="en-US" dirty="0">
                <a:latin typeface="Arial" panose="020B0604020202020204" pitchFamily="34" charset="0"/>
                <a:cs typeface="Arial" panose="020B0604020202020204" pitchFamily="34" charset="0"/>
              </a:rPr>
              <a:t> of </a:t>
            </a:r>
            <a:r>
              <a:rPr lang="en-DE" dirty="0">
                <a:latin typeface="Arial" panose="020B0604020202020204" pitchFamily="34" charset="0"/>
                <a:cs typeface="Arial" panose="020B0604020202020204" pitchFamily="34" charset="0"/>
              </a:rPr>
              <a:t>design point and high-fidelity modelling needs to be continued to try to recover nominal NWL/pulse length; assees margins and uncertainties</a:t>
            </a:r>
          </a:p>
          <a:p>
            <a:pPr marL="285750" indent="-285750">
              <a:buFont typeface="Arial" panose="020B0604020202020204" pitchFamily="34" charset="0"/>
              <a:buChar char="•"/>
            </a:pPr>
            <a:endParaRPr lang="en-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challenging f</a:t>
            </a:r>
            <a:r>
              <a:rPr lang="en-DE" dirty="0">
                <a:latin typeface="Arial" panose="020B0604020202020204" pitchFamily="34" charset="0"/>
                <a:cs typeface="Arial" panose="020B0604020202020204" pitchFamily="34" charset="0"/>
              </a:rPr>
              <a:t>or VNS, as VNS is a non-perturbative system dominated/determined by NBI (fusion, heating, current drive,profile shaping), different from present day machines and burning plasmas  </a:t>
            </a:r>
          </a:p>
          <a:p>
            <a:pPr marL="285750" indent="-285750">
              <a:buFont typeface="Arial" panose="020B0604020202020204" pitchFamily="34" charset="0"/>
              <a:buChar char="•"/>
            </a:pPr>
            <a:endParaRPr lang="en-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development of reduced physics-based reduced models need further attention to extrapolate with more confidence</a:t>
            </a:r>
          </a:p>
          <a:p>
            <a:pPr marL="285750" indent="-285750">
              <a:buFont typeface="Arial" panose="020B0604020202020204" pitchFamily="34" charset="0"/>
              <a:buChar char="•"/>
            </a:pPr>
            <a:endParaRPr lang="en-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a:t>
            </a:r>
            <a:r>
              <a:rPr lang="en-DE" dirty="0">
                <a:latin typeface="Arial" panose="020B0604020202020204" pitchFamily="34" charset="0"/>
                <a:cs typeface="Arial" panose="020B0604020202020204" pitchFamily="34" charset="0"/>
              </a:rPr>
              <a:t>lose collabortation of physics and engeneering teams (NBI) remains fundamental for further progress</a:t>
            </a:r>
          </a:p>
          <a:p>
            <a:pPr marL="285750" indent="-285750">
              <a:buFont typeface="Arial" panose="020B0604020202020204" pitchFamily="34" charset="0"/>
              <a:buChar char="•"/>
            </a:pPr>
            <a:endParaRPr lang="en-D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appropriate resources and support from </a:t>
            </a:r>
            <a:r>
              <a:rPr lang="en-US" dirty="0" err="1">
                <a:latin typeface="Arial" panose="020B0604020202020204" pitchFamily="34" charset="0"/>
                <a:cs typeface="Arial" panose="020B0604020202020204" pitchFamily="34" charset="0"/>
              </a:rPr>
              <a:t>Eurofusion</a:t>
            </a:r>
            <a:r>
              <a:rPr lang="en-US" dirty="0">
                <a:latin typeface="Arial" panose="020B0604020202020204" pitchFamily="34" charset="0"/>
                <a:cs typeface="Arial" panose="020B0604020202020204" pitchFamily="34" charset="0"/>
              </a:rPr>
              <a:t> community will be needed</a:t>
            </a:r>
            <a:endParaRPr lang="en-DE" dirty="0">
              <a:latin typeface="Arial" panose="020B0604020202020204" pitchFamily="34" charset="0"/>
              <a:cs typeface="Arial" panose="020B0604020202020204" pitchFamily="34" charset="0"/>
            </a:endParaRPr>
          </a:p>
          <a:p>
            <a:r>
              <a:rPr lang="en-DE"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4962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502" name="Screenshot 2026-01-16 at 17.29.21.pdf" descr="Screenshot 2026-01-16 at 17.29.21.pdf"/>
          <p:cNvPicPr>
            <a:picLocks noChangeAspect="1"/>
          </p:cNvPicPr>
          <p:nvPr/>
        </p:nvPicPr>
        <p:blipFill>
          <a:blip r:embed="rId2"/>
          <a:stretch>
            <a:fillRect/>
          </a:stretch>
        </p:blipFill>
        <p:spPr>
          <a:xfrm>
            <a:off x="6547342" y="471743"/>
            <a:ext cx="5451327" cy="4030730"/>
          </a:xfrm>
          <a:prstGeom prst="rect">
            <a:avLst/>
          </a:prstGeom>
          <a:ln w="12700">
            <a:miter lim="400000"/>
          </a:ln>
        </p:spPr>
      </p:pic>
      <p:pic>
        <p:nvPicPr>
          <p:cNvPr id="503" name="Screenshot 2026-01-16 at 17.24.44.pdf" descr="Screenshot 2026-01-16 at 17.24.44.pdf"/>
          <p:cNvPicPr>
            <a:picLocks noChangeAspect="1"/>
          </p:cNvPicPr>
          <p:nvPr/>
        </p:nvPicPr>
        <p:blipFill>
          <a:blip r:embed="rId3"/>
          <a:stretch>
            <a:fillRect/>
          </a:stretch>
        </p:blipFill>
        <p:spPr>
          <a:xfrm>
            <a:off x="388486" y="422100"/>
            <a:ext cx="5377147" cy="4030730"/>
          </a:xfrm>
          <a:prstGeom prst="rect">
            <a:avLst/>
          </a:prstGeom>
          <a:ln w="12700">
            <a:miter lim="400000"/>
          </a:ln>
        </p:spPr>
      </p:pic>
      <p:pic>
        <p:nvPicPr>
          <p:cNvPr id="504" name="Screenshot 2026-01-16 at 17.26.48.pdf" descr="Screenshot 2026-01-16 at 17.26.48.pdf"/>
          <p:cNvPicPr>
            <a:picLocks noChangeAspect="1"/>
          </p:cNvPicPr>
          <p:nvPr/>
        </p:nvPicPr>
        <p:blipFill>
          <a:blip r:embed="rId4"/>
          <a:stretch>
            <a:fillRect/>
          </a:stretch>
        </p:blipFill>
        <p:spPr>
          <a:xfrm>
            <a:off x="4779120" y="4387511"/>
            <a:ext cx="3095810" cy="2323089"/>
          </a:xfrm>
          <a:prstGeom prst="rect">
            <a:avLst/>
          </a:prstGeom>
          <a:ln w="12700">
            <a:miter lim="400000"/>
          </a:ln>
        </p:spPr>
      </p:pic>
      <p:sp>
        <p:nvSpPr>
          <p:cNvPr id="505" name="density[m-3]"/>
          <p:cNvSpPr txBox="1"/>
          <p:nvPr/>
        </p:nvSpPr>
        <p:spPr>
          <a:xfrm rot="16200000">
            <a:off x="-34341" y="2342567"/>
            <a:ext cx="620363"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density[m</a:t>
            </a:r>
            <a:r>
              <a:rPr sz="900" baseline="31999"/>
              <a:t>-3</a:t>
            </a:r>
            <a:r>
              <a:rPr sz="900"/>
              <a:t>]</a:t>
            </a:r>
          </a:p>
        </p:txBody>
      </p:sp>
      <p:sp>
        <p:nvSpPr>
          <p:cNvPr id="506" name="ASTRA profiles (0.5D simulations+ Rabbit)"/>
          <p:cNvSpPr txBox="1"/>
          <p:nvPr/>
        </p:nvSpPr>
        <p:spPr>
          <a:xfrm>
            <a:off x="2841475" y="60475"/>
            <a:ext cx="2633413"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60" tIns="60960" rIns="60960" bIns="60960">
            <a:spAutoFit/>
          </a:bodyPr>
          <a:lstStyle>
            <a:lvl1pPr defTabSz="2438400">
              <a:spcBef>
                <a:spcPts val="0"/>
              </a:spcBef>
              <a:defRPr b="1">
                <a:solidFill>
                  <a:srgbClr val="7030A0"/>
                </a:solidFill>
                <a:latin typeface="Gill Sans"/>
                <a:ea typeface="Gill Sans"/>
                <a:cs typeface="Gill Sans"/>
                <a:sym typeface="Gill Sans"/>
              </a:defRPr>
            </a:lvl1pPr>
          </a:lstStyle>
          <a:p>
            <a:r>
              <a:rPr sz="900"/>
              <a:t>ASTRA profiles (0.5D simulations+ Rabbit)</a:t>
            </a:r>
          </a:p>
        </p:txBody>
      </p:sp>
      <p:sp>
        <p:nvSpPr>
          <p:cNvPr id="507" name="E. Fable"/>
          <p:cNvSpPr txBox="1"/>
          <p:nvPr/>
        </p:nvSpPr>
        <p:spPr>
          <a:xfrm>
            <a:off x="10139182" y="5670568"/>
            <a:ext cx="874598" cy="366767"/>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spcBef>
                <a:spcPts val="0"/>
              </a:spcBef>
              <a:defRPr sz="4100">
                <a:solidFill>
                  <a:srgbClr val="FFFFFF"/>
                </a:solidFill>
                <a:latin typeface="+mn-lt"/>
                <a:ea typeface="+mn-ea"/>
                <a:cs typeface="+mn-cs"/>
                <a:sym typeface="Helvetica Neue Medium"/>
              </a:defRPr>
            </a:lvl1pPr>
          </a:lstStyle>
          <a:p>
            <a:r>
              <a:rPr sz="2050"/>
              <a:t>E. Fable</a:t>
            </a:r>
          </a:p>
        </p:txBody>
      </p:sp>
      <p:sp>
        <p:nvSpPr>
          <p:cNvPr id="508" name="lower density than original METIS reference point:…"/>
          <p:cNvSpPr txBox="1"/>
          <p:nvPr/>
        </p:nvSpPr>
        <p:spPr>
          <a:xfrm>
            <a:off x="536149" y="5080209"/>
            <a:ext cx="3209636" cy="937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0766">
              <a:lnSpc>
                <a:spcPct val="90000"/>
              </a:lnSpc>
              <a:defRPr sz="3600">
                <a:solidFill>
                  <a:srgbClr val="7030A0"/>
                </a:solidFill>
                <a:latin typeface="Gill Sans"/>
                <a:ea typeface="Gill Sans"/>
                <a:cs typeface="Gill Sans"/>
                <a:sym typeface="Gill Sans"/>
              </a:defRPr>
            </a:pPr>
            <a:r>
              <a:rPr sz="1600" dirty="0"/>
              <a:t>lower density than original METIS reference point:</a:t>
            </a:r>
          </a:p>
          <a:p>
            <a:pPr defTabSz="410766">
              <a:lnSpc>
                <a:spcPct val="90000"/>
              </a:lnSpc>
              <a:defRPr sz="3600">
                <a:solidFill>
                  <a:srgbClr val="7030A0"/>
                </a:solidFill>
                <a:latin typeface="Gill Sans"/>
                <a:ea typeface="Gill Sans"/>
                <a:cs typeface="Gill Sans"/>
                <a:sym typeface="Gill Sans"/>
              </a:defRPr>
            </a:pPr>
            <a:r>
              <a:rPr sz="1600" dirty="0"/>
              <a:t>beam penetration marginal with closed density</a:t>
            </a:r>
          </a:p>
        </p:txBody>
      </p:sp>
      <p:sp>
        <p:nvSpPr>
          <p:cNvPr id="509" name="pressure [Pa]"/>
          <p:cNvSpPr txBox="1"/>
          <p:nvPr/>
        </p:nvSpPr>
        <p:spPr>
          <a:xfrm rot="16200000">
            <a:off x="5671669" y="2612680"/>
            <a:ext cx="668453"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pressure [Pa]</a:t>
            </a:r>
          </a:p>
        </p:txBody>
      </p:sp>
      <p:sp>
        <p:nvSpPr>
          <p:cNvPr id="510" name="IMAS IDS 406/7"/>
          <p:cNvSpPr txBox="1"/>
          <p:nvPr/>
        </p:nvSpPr>
        <p:spPr>
          <a:xfrm>
            <a:off x="9883081" y="499313"/>
            <a:ext cx="779059"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IMAS IDS 406/7</a:t>
            </a:r>
          </a:p>
        </p:txBody>
      </p:sp>
      <p:sp>
        <p:nvSpPr>
          <p:cNvPr id="511" name="ρpol"/>
          <p:cNvSpPr txBox="1"/>
          <p:nvPr/>
        </p:nvSpPr>
        <p:spPr>
          <a:xfrm>
            <a:off x="2896692" y="4406324"/>
            <a:ext cx="208390"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ρ</a:t>
            </a:r>
            <a:r>
              <a:rPr sz="900" baseline="-5999"/>
              <a:t>pol</a:t>
            </a:r>
          </a:p>
        </p:txBody>
      </p:sp>
      <p:sp>
        <p:nvSpPr>
          <p:cNvPr id="512" name="ρpol"/>
          <p:cNvSpPr txBox="1"/>
          <p:nvPr/>
        </p:nvSpPr>
        <p:spPr>
          <a:xfrm>
            <a:off x="9244227" y="4406324"/>
            <a:ext cx="208390"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ρ</a:t>
            </a:r>
            <a:r>
              <a:rPr sz="900" baseline="-5999"/>
              <a:t>pol</a:t>
            </a:r>
          </a:p>
        </p:txBody>
      </p:sp>
      <p:sp>
        <p:nvSpPr>
          <p:cNvPr id="513" name="ρpol"/>
          <p:cNvSpPr txBox="1"/>
          <p:nvPr/>
        </p:nvSpPr>
        <p:spPr>
          <a:xfrm>
            <a:off x="6070460" y="6288986"/>
            <a:ext cx="208390"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r>
              <a:rPr sz="900"/>
              <a:t>ρ</a:t>
            </a:r>
            <a:r>
              <a:rPr sz="900" baseline="-5999"/>
              <a:t>pol</a:t>
            </a:r>
          </a:p>
        </p:txBody>
      </p:sp>
      <p:sp>
        <p:nvSpPr>
          <p:cNvPr id="514" name="temperature [keV]"/>
          <p:cNvSpPr txBox="1"/>
          <p:nvPr/>
        </p:nvSpPr>
        <p:spPr>
          <a:xfrm rot="16200000">
            <a:off x="3578228" y="5470281"/>
            <a:ext cx="1970476"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4000"/>
            </a:lvl1pPr>
          </a:lstStyle>
          <a:p>
            <a:r>
              <a:rPr sz="2000"/>
              <a:t>temperature [keV]</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26DEA-FAC6-9C53-91BB-1BC3CBE22F30}"/>
              </a:ext>
            </a:extLst>
          </p:cNvPr>
          <p:cNvSpPr>
            <a:spLocks noGrp="1"/>
          </p:cNvSpPr>
          <p:nvPr>
            <p:ph type="title"/>
          </p:nvPr>
        </p:nvSpPr>
        <p:spPr/>
        <p:txBody>
          <a:bodyPr/>
          <a:lstStyle/>
          <a:p>
            <a:r>
              <a:rPr lang="en-US" dirty="0"/>
              <a:t>H</a:t>
            </a:r>
            <a:r>
              <a:rPr lang="en-DE" dirty="0"/>
              <a:t>igh- rotation cases at JET – close to expected VNS values</a:t>
            </a:r>
          </a:p>
        </p:txBody>
      </p:sp>
      <p:sp>
        <p:nvSpPr>
          <p:cNvPr id="3" name="Slide Number Placeholder 2">
            <a:extLst>
              <a:ext uri="{FF2B5EF4-FFF2-40B4-BE49-F238E27FC236}">
                <a16:creationId xmlns:a16="http://schemas.microsoft.com/office/drawing/2014/main" id="{504E3B34-8D3E-059A-806D-698272770CFB}"/>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a:solidFill>
                <a:prstClr val="white"/>
              </a:solidFill>
            </a:endParaRPr>
          </a:p>
        </p:txBody>
      </p:sp>
      <p:sp>
        <p:nvSpPr>
          <p:cNvPr id="6" name="TextBox 5">
            <a:extLst>
              <a:ext uri="{FF2B5EF4-FFF2-40B4-BE49-F238E27FC236}">
                <a16:creationId xmlns:a16="http://schemas.microsoft.com/office/drawing/2014/main" id="{FEC69C19-21DE-EC9B-5533-28E0E08BFB04}"/>
              </a:ext>
            </a:extLst>
          </p:cNvPr>
          <p:cNvSpPr txBox="1"/>
          <p:nvPr/>
        </p:nvSpPr>
        <p:spPr>
          <a:xfrm>
            <a:off x="7838955" y="1034892"/>
            <a:ext cx="3944074" cy="4801314"/>
          </a:xfrm>
          <a:prstGeom prst="rect">
            <a:avLst/>
          </a:prstGeom>
          <a:noFill/>
        </p:spPr>
        <p:txBody>
          <a:bodyPr wrap="square">
            <a:spAutoFit/>
          </a:bodyPr>
          <a:lstStyle/>
          <a:p>
            <a:r>
              <a:rPr lang="en-US" dirty="0"/>
              <a:t>significant beam power is ‘lost’ to rotation: lower effective energy of injected ions in the reference frame of the rotating plasma</a:t>
            </a:r>
          </a:p>
          <a:p>
            <a:endParaRPr lang="en-US" dirty="0"/>
          </a:p>
          <a:p>
            <a:r>
              <a:rPr lang="en-US" dirty="0"/>
              <a:t>(inclusion of this effect largely resolves discrepancies between METIS and ASTRA/RABBIT – see A. Quartararo)</a:t>
            </a:r>
          </a:p>
          <a:p>
            <a:endParaRPr lang="en-US" dirty="0"/>
          </a:p>
          <a:p>
            <a:endParaRPr lang="en-US" dirty="0"/>
          </a:p>
          <a:p>
            <a:r>
              <a:rPr lang="en-US" dirty="0"/>
              <a:t>h</a:t>
            </a:r>
            <a:r>
              <a:rPr lang="en-DE" dirty="0"/>
              <a:t>owever: some differences reported on highly rotating plasmas in JET [Siren EPS 2019]</a:t>
            </a:r>
          </a:p>
          <a:p>
            <a:endParaRPr lang="en-DE" dirty="0"/>
          </a:p>
          <a:p>
            <a:endParaRPr lang="en-DE" dirty="0"/>
          </a:p>
          <a:p>
            <a:r>
              <a:rPr lang="en-US" dirty="0"/>
              <a:t>Is rotation correctly predicted for higher rotation cases #94442?</a:t>
            </a:r>
            <a:endParaRPr lang="en-DE" dirty="0"/>
          </a:p>
        </p:txBody>
      </p:sp>
      <p:pic>
        <p:nvPicPr>
          <p:cNvPr id="8" name="Picture 7">
            <a:extLst>
              <a:ext uri="{FF2B5EF4-FFF2-40B4-BE49-F238E27FC236}">
                <a16:creationId xmlns:a16="http://schemas.microsoft.com/office/drawing/2014/main" id="{6781FFBF-E57C-1CF9-03E0-387A4F2AF962}"/>
              </a:ext>
            </a:extLst>
          </p:cNvPr>
          <p:cNvPicPr>
            <a:picLocks noChangeAspect="1"/>
          </p:cNvPicPr>
          <p:nvPr/>
        </p:nvPicPr>
        <p:blipFill>
          <a:blip r:embed="rId2"/>
          <a:stretch>
            <a:fillRect/>
          </a:stretch>
        </p:blipFill>
        <p:spPr>
          <a:xfrm>
            <a:off x="0" y="913707"/>
            <a:ext cx="7673746" cy="5233706"/>
          </a:xfrm>
          <a:prstGeom prst="rect">
            <a:avLst/>
          </a:prstGeom>
        </p:spPr>
      </p:pic>
      <p:cxnSp>
        <p:nvCxnSpPr>
          <p:cNvPr id="10" name="Straight Arrow Connector 9">
            <a:extLst>
              <a:ext uri="{FF2B5EF4-FFF2-40B4-BE49-F238E27FC236}">
                <a16:creationId xmlns:a16="http://schemas.microsoft.com/office/drawing/2014/main" id="{93267C5C-9B17-B56A-5F03-55912B64BE4E}"/>
              </a:ext>
            </a:extLst>
          </p:cNvPr>
          <p:cNvCxnSpPr/>
          <p:nvPr/>
        </p:nvCxnSpPr>
        <p:spPr>
          <a:xfrm>
            <a:off x="2087654" y="2368626"/>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B77C01-BA72-7E3A-BCAC-66108397EE0D}"/>
              </a:ext>
            </a:extLst>
          </p:cNvPr>
          <p:cNvSpPr txBox="1"/>
          <p:nvPr/>
        </p:nvSpPr>
        <p:spPr>
          <a:xfrm>
            <a:off x="852838" y="1999294"/>
            <a:ext cx="2044599" cy="369332"/>
          </a:xfrm>
          <a:prstGeom prst="rect">
            <a:avLst/>
          </a:prstGeom>
          <a:noFill/>
        </p:spPr>
        <p:txBody>
          <a:bodyPr wrap="none" rtlCol="0">
            <a:spAutoFit/>
          </a:bodyPr>
          <a:lstStyle/>
          <a:p>
            <a:r>
              <a:rPr lang="en-US" dirty="0"/>
              <a:t>r</a:t>
            </a:r>
            <a:r>
              <a:rPr lang="en-DE" dirty="0"/>
              <a:t>ecord beam target </a:t>
            </a:r>
          </a:p>
        </p:txBody>
      </p:sp>
    </p:spTree>
    <p:extLst>
      <p:ext uri="{BB962C8B-B14F-4D97-AF65-F5344CB8AC3E}">
        <p14:creationId xmlns:p14="http://schemas.microsoft.com/office/powerpoint/2010/main" val="2967490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uppo 45">
            <a:extLst>
              <a:ext uri="{FF2B5EF4-FFF2-40B4-BE49-F238E27FC236}">
                <a16:creationId xmlns:a16="http://schemas.microsoft.com/office/drawing/2014/main" id="{8648DD26-2AB8-7341-366A-EC9C984E6807}"/>
              </a:ext>
            </a:extLst>
          </p:cNvPr>
          <p:cNvGrpSpPr/>
          <p:nvPr/>
        </p:nvGrpSpPr>
        <p:grpSpPr>
          <a:xfrm>
            <a:off x="294290" y="1067707"/>
            <a:ext cx="7024172" cy="4387161"/>
            <a:chOff x="3114676" y="1158286"/>
            <a:chExt cx="6336752" cy="3801502"/>
          </a:xfrm>
        </p:grpSpPr>
        <p:pic>
          <p:nvPicPr>
            <p:cNvPr id="47" name="Immagine 46">
              <a:extLst>
                <a:ext uri="{FF2B5EF4-FFF2-40B4-BE49-F238E27FC236}">
                  <a16:creationId xmlns:a16="http://schemas.microsoft.com/office/drawing/2014/main" id="{42D36A63-08E8-0018-8ED8-8CD71EBF9A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4508" y="1158286"/>
              <a:ext cx="5736920" cy="3801502"/>
            </a:xfrm>
            <a:prstGeom prst="rect">
              <a:avLst/>
            </a:prstGeom>
          </p:spPr>
        </p:pic>
        <p:cxnSp>
          <p:nvCxnSpPr>
            <p:cNvPr id="48" name="Connettore 2 47">
              <a:extLst>
                <a:ext uri="{FF2B5EF4-FFF2-40B4-BE49-F238E27FC236}">
                  <a16:creationId xmlns:a16="http://schemas.microsoft.com/office/drawing/2014/main" id="{2AE80F09-A82B-8E64-3FAA-408D261A7E9B}"/>
                </a:ext>
              </a:extLst>
            </p:cNvPr>
            <p:cNvCxnSpPr>
              <a:cxnSpLocks/>
              <a:endCxn id="53" idx="0"/>
            </p:cNvCxnSpPr>
            <p:nvPr/>
          </p:nvCxnSpPr>
          <p:spPr>
            <a:xfrm>
              <a:off x="7692008" y="2831105"/>
              <a:ext cx="596188" cy="343760"/>
            </a:xfrm>
            <a:prstGeom prst="straightConnector1">
              <a:avLst/>
            </a:prstGeom>
            <a:ln w="28575">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069102BB-FE25-A0AF-B4DE-BAA72E60B412}"/>
                </a:ext>
              </a:extLst>
            </p:cNvPr>
            <p:cNvSpPr txBox="1"/>
            <p:nvPr/>
          </p:nvSpPr>
          <p:spPr>
            <a:xfrm>
              <a:off x="3114676" y="1517355"/>
              <a:ext cx="767305" cy="453373"/>
            </a:xfrm>
            <a:prstGeom prst="rect">
              <a:avLst/>
            </a:prstGeom>
            <a:solidFill>
              <a:schemeClr val="bg1"/>
            </a:solidFill>
            <a:ln>
              <a:solidFill>
                <a:srgbClr val="FFC000"/>
              </a:solidFill>
            </a:ln>
          </p:spPr>
          <p:txBody>
            <a:bodyPr wrap="square" rtlCol="0">
              <a:spAutoFit/>
            </a:bodyPr>
            <a:lstStyle/>
            <a:p>
              <a:pPr algn="ctr"/>
              <a:r>
                <a:rPr lang="el-GR" sz="1400" dirty="0"/>
                <a:t>β</a:t>
              </a:r>
              <a:r>
                <a:rPr lang="it-IT" sz="1400" baseline="-25000" dirty="0"/>
                <a:t>N</a:t>
              </a:r>
              <a:r>
                <a:rPr lang="it-IT" sz="1400" dirty="0"/>
                <a:t>&gt;3.3%Tm/MA</a:t>
              </a:r>
              <a:endParaRPr lang="en-GB" sz="1400" dirty="0"/>
            </a:p>
          </p:txBody>
        </p:sp>
        <p:cxnSp>
          <p:nvCxnSpPr>
            <p:cNvPr id="50" name="Connettore 2 49">
              <a:extLst>
                <a:ext uri="{FF2B5EF4-FFF2-40B4-BE49-F238E27FC236}">
                  <a16:creationId xmlns:a16="http://schemas.microsoft.com/office/drawing/2014/main" id="{E404D1F6-D20E-9B6E-6D03-85C8E8F29C7C}"/>
                </a:ext>
              </a:extLst>
            </p:cNvPr>
            <p:cNvCxnSpPr>
              <a:cxnSpLocks/>
              <a:endCxn id="49" idx="3"/>
            </p:cNvCxnSpPr>
            <p:nvPr/>
          </p:nvCxnSpPr>
          <p:spPr>
            <a:xfrm flipH="1" flipV="1">
              <a:off x="3881981" y="1744042"/>
              <a:ext cx="800905" cy="320979"/>
            </a:xfrm>
            <a:prstGeom prst="straightConnector1">
              <a:avLst/>
            </a:prstGeom>
            <a:ln w="28575">
              <a:solidFill>
                <a:srgbClr val="FFC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51" name="CasellaDiTesto 50">
              <a:extLst>
                <a:ext uri="{FF2B5EF4-FFF2-40B4-BE49-F238E27FC236}">
                  <a16:creationId xmlns:a16="http://schemas.microsoft.com/office/drawing/2014/main" id="{DA2462C3-18E4-7A90-165C-8F2A96B79254}"/>
                </a:ext>
              </a:extLst>
            </p:cNvPr>
            <p:cNvSpPr txBox="1"/>
            <p:nvPr/>
          </p:nvSpPr>
          <p:spPr>
            <a:xfrm>
              <a:off x="4705806" y="3560754"/>
              <a:ext cx="756000" cy="360000"/>
            </a:xfrm>
            <a:prstGeom prst="rect">
              <a:avLst/>
            </a:prstGeom>
            <a:solidFill>
              <a:schemeClr val="bg1">
                <a:alpha val="75000"/>
              </a:schemeClr>
            </a:solidFill>
          </p:spPr>
          <p:txBody>
            <a:bodyPr wrap="square" rtlCol="0" anchor="ctr">
              <a:spAutoFit/>
            </a:bodyPr>
            <a:lstStyle/>
            <a:p>
              <a:pPr algn="ctr"/>
              <a:r>
                <a:rPr lang="it-IT" sz="800" b="1" dirty="0">
                  <a:latin typeface="Times New Roman" panose="02020603050405020304" pitchFamily="18" charset="0"/>
                  <a:cs typeface="Times New Roman" panose="02020603050405020304" pitchFamily="18" charset="0"/>
                </a:rPr>
                <a:t>60 MW NBI</a:t>
              </a:r>
            </a:p>
            <a:p>
              <a:pPr algn="ctr"/>
              <a:r>
                <a:rPr lang="it-IT" sz="800" b="1" dirty="0">
                  <a:latin typeface="Times New Roman" panose="02020603050405020304" pitchFamily="18" charset="0"/>
                  <a:cs typeface="Times New Roman" panose="02020603050405020304" pitchFamily="18" charset="0"/>
                </a:rPr>
                <a:t>4 ports</a:t>
              </a:r>
            </a:p>
          </p:txBody>
        </p:sp>
        <p:sp>
          <p:nvSpPr>
            <p:cNvPr id="52" name="CasellaDiTesto 51">
              <a:extLst>
                <a:ext uri="{FF2B5EF4-FFF2-40B4-BE49-F238E27FC236}">
                  <a16:creationId xmlns:a16="http://schemas.microsoft.com/office/drawing/2014/main" id="{C403D373-43FD-9B68-3E0E-49A386A71412}"/>
                </a:ext>
              </a:extLst>
            </p:cNvPr>
            <p:cNvSpPr txBox="1"/>
            <p:nvPr/>
          </p:nvSpPr>
          <p:spPr>
            <a:xfrm>
              <a:off x="5200193" y="3964622"/>
              <a:ext cx="756000" cy="360000"/>
            </a:xfrm>
            <a:prstGeom prst="rect">
              <a:avLst/>
            </a:prstGeom>
            <a:solidFill>
              <a:schemeClr val="bg1">
                <a:alpha val="75000"/>
              </a:schemeClr>
            </a:solidFill>
          </p:spPr>
          <p:txBody>
            <a:bodyPr wrap="square" rtlCol="0" anchor="ctr">
              <a:spAutoFit/>
            </a:bodyPr>
            <a:lstStyle/>
            <a:p>
              <a:pPr algn="ctr"/>
              <a:r>
                <a:rPr lang="it-IT" sz="800" b="1" dirty="0">
                  <a:latin typeface="Times New Roman" panose="02020603050405020304" pitchFamily="18" charset="0"/>
                  <a:cs typeface="Times New Roman" panose="02020603050405020304" pitchFamily="18" charset="0"/>
                </a:rPr>
                <a:t>45 MW NBI</a:t>
              </a:r>
            </a:p>
            <a:p>
              <a:pPr algn="ctr"/>
              <a:r>
                <a:rPr lang="it-IT" sz="800" b="1" dirty="0">
                  <a:latin typeface="Times New Roman" panose="02020603050405020304" pitchFamily="18" charset="0"/>
                  <a:cs typeface="Times New Roman" panose="02020603050405020304" pitchFamily="18" charset="0"/>
                </a:rPr>
                <a:t>3 ports</a:t>
              </a:r>
            </a:p>
          </p:txBody>
        </p:sp>
        <p:sp>
          <p:nvSpPr>
            <p:cNvPr id="53" name="CasellaDiTesto 52">
              <a:extLst>
                <a:ext uri="{FF2B5EF4-FFF2-40B4-BE49-F238E27FC236}">
                  <a16:creationId xmlns:a16="http://schemas.microsoft.com/office/drawing/2014/main" id="{B7CCB959-4E4C-4697-01C0-6B984C91433D}"/>
                </a:ext>
              </a:extLst>
            </p:cNvPr>
            <p:cNvSpPr txBox="1"/>
            <p:nvPr/>
          </p:nvSpPr>
          <p:spPr>
            <a:xfrm>
              <a:off x="7772666" y="3174865"/>
              <a:ext cx="1031061" cy="453373"/>
            </a:xfrm>
            <a:prstGeom prst="rect">
              <a:avLst/>
            </a:prstGeom>
            <a:solidFill>
              <a:schemeClr val="bg1"/>
            </a:solidFill>
            <a:ln>
              <a:solidFill>
                <a:srgbClr val="FF0000"/>
              </a:solidFill>
            </a:ln>
          </p:spPr>
          <p:txBody>
            <a:bodyPr wrap="square" rtlCol="0">
              <a:spAutoFit/>
            </a:bodyPr>
            <a:lstStyle/>
            <a:p>
              <a:pPr algn="ctr"/>
              <a:r>
                <a:rPr lang="en-GB" sz="1400" dirty="0"/>
                <a:t>Plasma equilibrium</a:t>
              </a:r>
            </a:p>
          </p:txBody>
        </p:sp>
        <p:sp>
          <p:nvSpPr>
            <p:cNvPr id="54" name="CasellaDiTesto 53">
              <a:extLst>
                <a:ext uri="{FF2B5EF4-FFF2-40B4-BE49-F238E27FC236}">
                  <a16:creationId xmlns:a16="http://schemas.microsoft.com/office/drawing/2014/main" id="{8666FE68-5886-7D9A-80CC-073471019685}"/>
                </a:ext>
              </a:extLst>
            </p:cNvPr>
            <p:cNvSpPr txBox="1"/>
            <p:nvPr/>
          </p:nvSpPr>
          <p:spPr>
            <a:xfrm>
              <a:off x="7718532" y="3806478"/>
              <a:ext cx="999612" cy="453373"/>
            </a:xfrm>
            <a:prstGeom prst="rect">
              <a:avLst/>
            </a:prstGeom>
            <a:solidFill>
              <a:schemeClr val="bg1"/>
            </a:solidFill>
            <a:ln>
              <a:solidFill>
                <a:schemeClr val="accent2"/>
              </a:solidFill>
            </a:ln>
          </p:spPr>
          <p:txBody>
            <a:bodyPr wrap="square" rtlCol="0">
              <a:spAutoFit/>
            </a:bodyPr>
            <a:lstStyle/>
            <a:p>
              <a:pPr algn="ctr"/>
              <a:r>
                <a:rPr lang="en-GB" sz="1400" dirty="0" err="1"/>
                <a:t>NWL</a:t>
              </a:r>
              <a:r>
                <a:rPr lang="en-GB" sz="1400" baseline="-25000" dirty="0" err="1"/>
                <a:t>max</a:t>
              </a:r>
              <a:r>
                <a:rPr lang="en-GB" sz="1400" dirty="0"/>
                <a:t>&lt;0.5 MW/m</a:t>
              </a:r>
              <a:r>
                <a:rPr lang="en-GB" sz="1400" baseline="30000" dirty="0"/>
                <a:t>2</a:t>
              </a:r>
            </a:p>
          </p:txBody>
        </p:sp>
        <p:sp>
          <p:nvSpPr>
            <p:cNvPr id="55" name="Figura a mano libera: forma 54">
              <a:extLst>
                <a:ext uri="{FF2B5EF4-FFF2-40B4-BE49-F238E27FC236}">
                  <a16:creationId xmlns:a16="http://schemas.microsoft.com/office/drawing/2014/main" id="{E287B508-EE3D-AE5F-7B55-C9DD97822FD1}"/>
                </a:ext>
              </a:extLst>
            </p:cNvPr>
            <p:cNvSpPr/>
            <p:nvPr/>
          </p:nvSpPr>
          <p:spPr>
            <a:xfrm>
              <a:off x="6264275" y="4069355"/>
              <a:ext cx="1146175" cy="241300"/>
            </a:xfrm>
            <a:custGeom>
              <a:avLst/>
              <a:gdLst>
                <a:gd name="csX0" fmla="*/ 0 w 1146175"/>
                <a:gd name="csY0" fmla="*/ 0 h 241300"/>
                <a:gd name="csX1" fmla="*/ 98425 w 1146175"/>
                <a:gd name="csY1" fmla="*/ 76200 h 241300"/>
                <a:gd name="csX2" fmla="*/ 273050 w 1146175"/>
                <a:gd name="csY2" fmla="*/ 168275 h 241300"/>
                <a:gd name="csX3" fmla="*/ 504825 w 1146175"/>
                <a:gd name="csY3" fmla="*/ 241300 h 241300"/>
                <a:gd name="csX4" fmla="*/ 1019175 w 1146175"/>
                <a:gd name="csY4" fmla="*/ 241300 h 241300"/>
                <a:gd name="csX5" fmla="*/ 1146175 w 1146175"/>
                <a:gd name="csY5" fmla="*/ 12700 h 241300"/>
                <a:gd name="csX6" fmla="*/ 1019175 w 1146175"/>
                <a:gd name="csY6" fmla="*/ 50800 h 241300"/>
                <a:gd name="csX7" fmla="*/ 863600 w 1146175"/>
                <a:gd name="csY7" fmla="*/ 95250 h 241300"/>
                <a:gd name="csX8" fmla="*/ 698500 w 1146175"/>
                <a:gd name="csY8" fmla="*/ 117475 h 241300"/>
                <a:gd name="csX9" fmla="*/ 520700 w 1146175"/>
                <a:gd name="csY9" fmla="*/ 82550 h 241300"/>
                <a:gd name="csX10" fmla="*/ 307975 w 1146175"/>
                <a:gd name="csY10" fmla="*/ 28575 h 241300"/>
                <a:gd name="csX11" fmla="*/ 0 w 1146175"/>
                <a:gd name="csY11" fmla="*/ 0 h 241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146175" h="241300">
                  <a:moveTo>
                    <a:pt x="0" y="0"/>
                  </a:moveTo>
                  <a:lnTo>
                    <a:pt x="98425" y="76200"/>
                  </a:lnTo>
                  <a:lnTo>
                    <a:pt x="273050" y="168275"/>
                  </a:lnTo>
                  <a:lnTo>
                    <a:pt x="504825" y="241300"/>
                  </a:lnTo>
                  <a:lnTo>
                    <a:pt x="1019175" y="241300"/>
                  </a:lnTo>
                  <a:lnTo>
                    <a:pt x="1146175" y="12700"/>
                  </a:lnTo>
                  <a:lnTo>
                    <a:pt x="1019175" y="50800"/>
                  </a:lnTo>
                  <a:lnTo>
                    <a:pt x="863600" y="95250"/>
                  </a:lnTo>
                  <a:lnTo>
                    <a:pt x="698500" y="117475"/>
                  </a:lnTo>
                  <a:lnTo>
                    <a:pt x="520700" y="82550"/>
                  </a:lnTo>
                  <a:lnTo>
                    <a:pt x="307975" y="28575"/>
                  </a:lnTo>
                  <a:lnTo>
                    <a:pt x="0" y="0"/>
                  </a:lnTo>
                  <a:close/>
                </a:path>
              </a:pathLst>
            </a:custGeom>
            <a:solidFill>
              <a:schemeClr val="bg1">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CasellaDiTesto 55">
              <a:extLst>
                <a:ext uri="{FF2B5EF4-FFF2-40B4-BE49-F238E27FC236}">
                  <a16:creationId xmlns:a16="http://schemas.microsoft.com/office/drawing/2014/main" id="{D754CF1E-6FBD-C636-B4A7-6514B6475BDD}"/>
                </a:ext>
              </a:extLst>
            </p:cNvPr>
            <p:cNvSpPr txBox="1"/>
            <p:nvPr/>
          </p:nvSpPr>
          <p:spPr>
            <a:xfrm>
              <a:off x="4343397" y="3170967"/>
              <a:ext cx="756000" cy="338554"/>
            </a:xfrm>
            <a:prstGeom prst="rect">
              <a:avLst/>
            </a:prstGeom>
            <a:solidFill>
              <a:schemeClr val="bg1">
                <a:alpha val="75000"/>
              </a:schemeClr>
            </a:solidFill>
          </p:spPr>
          <p:txBody>
            <a:bodyPr wrap="square" rtlCol="0" anchor="ctr">
              <a:spAutoFit/>
            </a:bodyPr>
            <a:lstStyle/>
            <a:p>
              <a:pPr algn="ctr"/>
              <a:r>
                <a:rPr lang="it-IT" sz="800" b="1" dirty="0">
                  <a:latin typeface="Times New Roman" panose="02020603050405020304" pitchFamily="18" charset="0"/>
                  <a:cs typeface="Times New Roman" panose="02020603050405020304" pitchFamily="18" charset="0"/>
                </a:rPr>
                <a:t>75 MW NBI</a:t>
              </a:r>
            </a:p>
            <a:p>
              <a:pPr algn="ctr"/>
              <a:r>
                <a:rPr lang="it-IT" sz="800" b="1" dirty="0">
                  <a:latin typeface="Times New Roman" panose="02020603050405020304" pitchFamily="18" charset="0"/>
                  <a:cs typeface="Times New Roman" panose="02020603050405020304" pitchFamily="18" charset="0"/>
                </a:rPr>
                <a:t>5 ports</a:t>
              </a:r>
            </a:p>
          </p:txBody>
        </p:sp>
        <p:sp>
          <p:nvSpPr>
            <p:cNvPr id="57" name="CasellaDiTesto 56">
              <a:extLst>
                <a:ext uri="{FF2B5EF4-FFF2-40B4-BE49-F238E27FC236}">
                  <a16:creationId xmlns:a16="http://schemas.microsoft.com/office/drawing/2014/main" id="{A9129C8A-EBC7-ADAF-3BB9-C98B853D791F}"/>
                </a:ext>
              </a:extLst>
            </p:cNvPr>
            <p:cNvSpPr txBox="1"/>
            <p:nvPr/>
          </p:nvSpPr>
          <p:spPr>
            <a:xfrm>
              <a:off x="5252374" y="2765009"/>
              <a:ext cx="756000" cy="338554"/>
            </a:xfrm>
            <a:prstGeom prst="rect">
              <a:avLst/>
            </a:prstGeom>
            <a:solidFill>
              <a:schemeClr val="bg1">
                <a:alpha val="75000"/>
              </a:schemeClr>
            </a:solidFill>
          </p:spPr>
          <p:txBody>
            <a:bodyPr wrap="square" rtlCol="0" anchor="ctr">
              <a:spAutoFit/>
            </a:bodyPr>
            <a:lstStyle/>
            <a:p>
              <a:pPr algn="ctr"/>
              <a:r>
                <a:rPr lang="it-IT" sz="800" b="1" dirty="0">
                  <a:latin typeface="Times New Roman" panose="02020603050405020304" pitchFamily="18" charset="0"/>
                  <a:cs typeface="Times New Roman" panose="02020603050405020304" pitchFamily="18" charset="0"/>
                </a:rPr>
                <a:t>90 MW NBI</a:t>
              </a:r>
            </a:p>
            <a:p>
              <a:pPr algn="ctr"/>
              <a:r>
                <a:rPr lang="it-IT" sz="800" b="1" dirty="0">
                  <a:latin typeface="Times New Roman" panose="02020603050405020304" pitchFamily="18" charset="0"/>
                  <a:cs typeface="Times New Roman" panose="02020603050405020304" pitchFamily="18" charset="0"/>
                </a:rPr>
                <a:t>6 ports</a:t>
              </a:r>
            </a:p>
          </p:txBody>
        </p:sp>
        <p:sp>
          <p:nvSpPr>
            <p:cNvPr id="58" name="Figura a mano libera: forma 57">
              <a:extLst>
                <a:ext uri="{FF2B5EF4-FFF2-40B4-BE49-F238E27FC236}">
                  <a16:creationId xmlns:a16="http://schemas.microsoft.com/office/drawing/2014/main" id="{5D73571B-0D7C-13F4-AD44-A0EF5A94BEAE}"/>
                </a:ext>
              </a:extLst>
            </p:cNvPr>
            <p:cNvSpPr/>
            <p:nvPr/>
          </p:nvSpPr>
          <p:spPr>
            <a:xfrm>
              <a:off x="6253163" y="4061418"/>
              <a:ext cx="1147762" cy="119346"/>
            </a:xfrm>
            <a:custGeom>
              <a:avLst/>
              <a:gdLst>
                <a:gd name="csX0" fmla="*/ 0 w 1147762"/>
                <a:gd name="csY0" fmla="*/ 0 h 119346"/>
                <a:gd name="csX1" fmla="*/ 390525 w 1147762"/>
                <a:gd name="csY1" fmla="*/ 47625 h 119346"/>
                <a:gd name="csX2" fmla="*/ 733425 w 1147762"/>
                <a:gd name="csY2" fmla="*/ 119062 h 119346"/>
                <a:gd name="csX3" fmla="*/ 1147762 w 1147762"/>
                <a:gd name="csY3" fmla="*/ 19050 h 119346"/>
              </a:gdLst>
              <a:ahLst/>
              <a:cxnLst>
                <a:cxn ang="0">
                  <a:pos x="csX0" y="csY0"/>
                </a:cxn>
                <a:cxn ang="0">
                  <a:pos x="csX1" y="csY1"/>
                </a:cxn>
                <a:cxn ang="0">
                  <a:pos x="csX2" y="csY2"/>
                </a:cxn>
                <a:cxn ang="0">
                  <a:pos x="csX3" y="csY3"/>
                </a:cxn>
              </a:cxnLst>
              <a:rect l="l" t="t" r="r" b="b"/>
              <a:pathLst>
                <a:path w="1147762" h="119346">
                  <a:moveTo>
                    <a:pt x="0" y="0"/>
                  </a:moveTo>
                  <a:cubicBezTo>
                    <a:pt x="134144" y="13890"/>
                    <a:pt x="268288" y="27781"/>
                    <a:pt x="390525" y="47625"/>
                  </a:cubicBezTo>
                  <a:cubicBezTo>
                    <a:pt x="512763" y="67469"/>
                    <a:pt x="607219" y="123824"/>
                    <a:pt x="733425" y="119062"/>
                  </a:cubicBezTo>
                  <a:cubicBezTo>
                    <a:pt x="859631" y="114300"/>
                    <a:pt x="1003696" y="66675"/>
                    <a:pt x="1147762" y="19050"/>
                  </a:cubicBezTo>
                </a:path>
              </a:pathLst>
            </a:cu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Figura a mano libera: forma 58">
              <a:extLst>
                <a:ext uri="{FF2B5EF4-FFF2-40B4-BE49-F238E27FC236}">
                  <a16:creationId xmlns:a16="http://schemas.microsoft.com/office/drawing/2014/main" id="{A707F4D5-A671-0753-932E-617FDBCC3011}"/>
                </a:ext>
              </a:extLst>
            </p:cNvPr>
            <p:cNvSpPr/>
            <p:nvPr/>
          </p:nvSpPr>
          <p:spPr>
            <a:xfrm>
              <a:off x="4692650" y="1497605"/>
              <a:ext cx="3238500" cy="1130300"/>
            </a:xfrm>
            <a:custGeom>
              <a:avLst/>
              <a:gdLst>
                <a:gd name="csX0" fmla="*/ 107950 w 3238500"/>
                <a:gd name="csY0" fmla="*/ 1111250 h 1130300"/>
                <a:gd name="csX1" fmla="*/ 44450 w 3238500"/>
                <a:gd name="csY1" fmla="*/ 914400 h 1130300"/>
                <a:gd name="csX2" fmla="*/ 0 w 3238500"/>
                <a:gd name="csY2" fmla="*/ 679450 h 1130300"/>
                <a:gd name="csX3" fmla="*/ 12700 w 3238500"/>
                <a:gd name="csY3" fmla="*/ 247650 h 1130300"/>
                <a:gd name="csX4" fmla="*/ 50800 w 3238500"/>
                <a:gd name="csY4" fmla="*/ 0 h 1130300"/>
                <a:gd name="csX5" fmla="*/ 3238500 w 3238500"/>
                <a:gd name="csY5" fmla="*/ 6350 h 1130300"/>
                <a:gd name="csX6" fmla="*/ 3213100 w 3238500"/>
                <a:gd name="csY6" fmla="*/ 222250 h 1130300"/>
                <a:gd name="csX7" fmla="*/ 3098800 w 3238500"/>
                <a:gd name="csY7" fmla="*/ 723900 h 1130300"/>
                <a:gd name="csX8" fmla="*/ 2749550 w 3238500"/>
                <a:gd name="csY8" fmla="*/ 768350 h 1130300"/>
                <a:gd name="csX9" fmla="*/ 2298700 w 3238500"/>
                <a:gd name="csY9" fmla="*/ 869950 h 1130300"/>
                <a:gd name="csX10" fmla="*/ 1765300 w 3238500"/>
                <a:gd name="csY10" fmla="*/ 977900 h 1130300"/>
                <a:gd name="csX11" fmla="*/ 1270000 w 3238500"/>
                <a:gd name="csY11" fmla="*/ 1079500 h 1130300"/>
                <a:gd name="csX12" fmla="*/ 819150 w 3238500"/>
                <a:gd name="csY12" fmla="*/ 1130300 h 1130300"/>
                <a:gd name="csX13" fmla="*/ 107950 w 3238500"/>
                <a:gd name="csY13" fmla="*/ 1111250 h 11303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238500" h="1130300">
                  <a:moveTo>
                    <a:pt x="107950" y="1111250"/>
                  </a:moveTo>
                  <a:lnTo>
                    <a:pt x="44450" y="914400"/>
                  </a:lnTo>
                  <a:lnTo>
                    <a:pt x="0" y="679450"/>
                  </a:lnTo>
                  <a:lnTo>
                    <a:pt x="12700" y="247650"/>
                  </a:lnTo>
                  <a:lnTo>
                    <a:pt x="50800" y="0"/>
                  </a:lnTo>
                  <a:lnTo>
                    <a:pt x="3238500" y="6350"/>
                  </a:lnTo>
                  <a:lnTo>
                    <a:pt x="3213100" y="222250"/>
                  </a:lnTo>
                  <a:lnTo>
                    <a:pt x="3098800" y="723900"/>
                  </a:lnTo>
                  <a:lnTo>
                    <a:pt x="2749550" y="768350"/>
                  </a:lnTo>
                  <a:lnTo>
                    <a:pt x="2298700" y="869950"/>
                  </a:lnTo>
                  <a:lnTo>
                    <a:pt x="1765300" y="977900"/>
                  </a:lnTo>
                  <a:lnTo>
                    <a:pt x="1270000" y="1079500"/>
                  </a:lnTo>
                  <a:lnTo>
                    <a:pt x="819150" y="1130300"/>
                  </a:lnTo>
                  <a:lnTo>
                    <a:pt x="107950" y="1111250"/>
                  </a:lnTo>
                  <a:close/>
                </a:path>
              </a:pathLst>
            </a:custGeom>
            <a:solidFill>
              <a:schemeClr val="bg1">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Figura a mano libera: forma 59">
              <a:extLst>
                <a:ext uri="{FF2B5EF4-FFF2-40B4-BE49-F238E27FC236}">
                  <a16:creationId xmlns:a16="http://schemas.microsoft.com/office/drawing/2014/main" id="{AC31D983-00EF-76BF-34D9-78F29F9349D7}"/>
                </a:ext>
              </a:extLst>
            </p:cNvPr>
            <p:cNvSpPr>
              <a:spLocks noChangeAspect="1"/>
            </p:cNvSpPr>
            <p:nvPr/>
          </p:nvSpPr>
          <p:spPr>
            <a:xfrm>
              <a:off x="4692899" y="1517355"/>
              <a:ext cx="2081868" cy="2786515"/>
            </a:xfrm>
            <a:custGeom>
              <a:avLst/>
              <a:gdLst>
                <a:gd name="connsiteX0" fmla="*/ 52101 w 2693701"/>
                <a:gd name="connsiteY0" fmla="*/ 0 h 3551162"/>
                <a:gd name="connsiteX1" fmla="*/ 18235 w 2693701"/>
                <a:gd name="connsiteY1" fmla="*/ 817638 h 3551162"/>
                <a:gd name="connsiteX2" fmla="*/ 27911 w 2693701"/>
                <a:gd name="connsiteY2" fmla="*/ 1485295 h 3551162"/>
                <a:gd name="connsiteX3" fmla="*/ 342387 w 2693701"/>
                <a:gd name="connsiteY3" fmla="*/ 2152952 h 3551162"/>
                <a:gd name="connsiteX4" fmla="*/ 1808330 w 2693701"/>
                <a:gd name="connsiteY4" fmla="*/ 3304419 h 3551162"/>
                <a:gd name="connsiteX5" fmla="*/ 2693701 w 2693701"/>
                <a:gd name="connsiteY5" fmla="*/ 3551162 h 3551162"/>
                <a:gd name="csX0" fmla="*/ 68821 w 2710421"/>
                <a:gd name="csY0" fmla="*/ 0 h 3551162"/>
                <a:gd name="csX1" fmla="*/ 34955 w 2710421"/>
                <a:gd name="csY1" fmla="*/ 817638 h 3551162"/>
                <a:gd name="csX2" fmla="*/ 44631 w 2710421"/>
                <a:gd name="csY2" fmla="*/ 1485295 h 3551162"/>
                <a:gd name="csX3" fmla="*/ 587781 w 2710421"/>
                <a:gd name="csY3" fmla="*/ 2205221 h 3551162"/>
                <a:gd name="csX4" fmla="*/ 1825050 w 2710421"/>
                <a:gd name="csY4" fmla="*/ 3304419 h 3551162"/>
                <a:gd name="csX5" fmla="*/ 2710421 w 2710421"/>
                <a:gd name="csY5" fmla="*/ 3551162 h 3551162"/>
                <a:gd name="csX0" fmla="*/ 39222 w 2680822"/>
                <a:gd name="csY0" fmla="*/ 0 h 3551162"/>
                <a:gd name="csX1" fmla="*/ 5356 w 2680822"/>
                <a:gd name="csY1" fmla="*/ 817638 h 3551162"/>
                <a:gd name="csX2" fmla="*/ 155504 w 2680822"/>
                <a:gd name="csY2" fmla="*/ 1462427 h 3551162"/>
                <a:gd name="csX3" fmla="*/ 558182 w 2680822"/>
                <a:gd name="csY3" fmla="*/ 2205221 h 3551162"/>
                <a:gd name="csX4" fmla="*/ 1795451 w 2680822"/>
                <a:gd name="csY4" fmla="*/ 3304419 h 3551162"/>
                <a:gd name="csX5" fmla="*/ 2680822 w 2680822"/>
                <a:gd name="csY5" fmla="*/ 3551162 h 3551162"/>
                <a:gd name="csX0" fmla="*/ 39222 w 2680822"/>
                <a:gd name="csY0" fmla="*/ 0 h 3551162"/>
                <a:gd name="csX1" fmla="*/ 5356 w 2680822"/>
                <a:gd name="csY1" fmla="*/ 817638 h 3551162"/>
                <a:gd name="csX2" fmla="*/ 155504 w 2680822"/>
                <a:gd name="csY2" fmla="*/ 1462427 h 3551162"/>
                <a:gd name="csX3" fmla="*/ 558182 w 2680822"/>
                <a:gd name="csY3" fmla="*/ 2205221 h 3551162"/>
                <a:gd name="csX4" fmla="*/ 1873853 w 2680822"/>
                <a:gd name="csY4" fmla="*/ 3219482 h 3551162"/>
                <a:gd name="csX5" fmla="*/ 2680822 w 2680822"/>
                <a:gd name="csY5" fmla="*/ 3551162 h 3551162"/>
                <a:gd name="csX0" fmla="*/ 39222 w 2677555"/>
                <a:gd name="csY0" fmla="*/ 0 h 3583830"/>
                <a:gd name="csX1" fmla="*/ 5356 w 2677555"/>
                <a:gd name="csY1" fmla="*/ 817638 h 3583830"/>
                <a:gd name="csX2" fmla="*/ 155504 w 2677555"/>
                <a:gd name="csY2" fmla="*/ 1462427 h 3583830"/>
                <a:gd name="csX3" fmla="*/ 558182 w 2677555"/>
                <a:gd name="csY3" fmla="*/ 2205221 h 3583830"/>
                <a:gd name="csX4" fmla="*/ 1873853 w 2677555"/>
                <a:gd name="csY4" fmla="*/ 3219482 h 3583830"/>
                <a:gd name="csX5" fmla="*/ 2677555 w 2677555"/>
                <a:gd name="csY5" fmla="*/ 3583830 h 3583830"/>
              </a:gdLst>
              <a:ahLst/>
              <a:cxnLst>
                <a:cxn ang="0">
                  <a:pos x="csX0" y="csY0"/>
                </a:cxn>
                <a:cxn ang="0">
                  <a:pos x="csX1" y="csY1"/>
                </a:cxn>
                <a:cxn ang="0">
                  <a:pos x="csX2" y="csY2"/>
                </a:cxn>
                <a:cxn ang="0">
                  <a:pos x="csX3" y="csY3"/>
                </a:cxn>
                <a:cxn ang="0">
                  <a:pos x="csX4" y="csY4"/>
                </a:cxn>
                <a:cxn ang="0">
                  <a:pos x="csX5" y="csY5"/>
                </a:cxn>
              </a:cxnLst>
              <a:rect l="l" t="t" r="r" b="b"/>
              <a:pathLst>
                <a:path w="2677555" h="3583830">
                  <a:moveTo>
                    <a:pt x="39222" y="0"/>
                  </a:moveTo>
                  <a:cubicBezTo>
                    <a:pt x="24305" y="285044"/>
                    <a:pt x="-14024" y="573900"/>
                    <a:pt x="5356" y="817638"/>
                  </a:cubicBezTo>
                  <a:cubicBezTo>
                    <a:pt x="24736" y="1061376"/>
                    <a:pt x="63366" y="1231163"/>
                    <a:pt x="155504" y="1462427"/>
                  </a:cubicBezTo>
                  <a:cubicBezTo>
                    <a:pt x="247642" y="1693691"/>
                    <a:pt x="271791" y="1912379"/>
                    <a:pt x="558182" y="2205221"/>
                  </a:cubicBezTo>
                  <a:cubicBezTo>
                    <a:pt x="844574" y="2498064"/>
                    <a:pt x="1481967" y="2986447"/>
                    <a:pt x="1873853" y="3219482"/>
                  </a:cubicBezTo>
                  <a:cubicBezTo>
                    <a:pt x="2265739" y="3452517"/>
                    <a:pt x="2430812" y="3576976"/>
                    <a:pt x="2677555" y="3583830"/>
                  </a:cubicBezTo>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61" name="Connettore 2 60">
              <a:extLst>
                <a:ext uri="{FF2B5EF4-FFF2-40B4-BE49-F238E27FC236}">
                  <a16:creationId xmlns:a16="http://schemas.microsoft.com/office/drawing/2014/main" id="{46F359E7-1FAE-A3BC-A038-CE52C500C19C}"/>
                </a:ext>
              </a:extLst>
            </p:cNvPr>
            <p:cNvCxnSpPr>
              <a:cxnSpLocks/>
              <a:stCxn id="52" idx="3"/>
            </p:cNvCxnSpPr>
            <p:nvPr/>
          </p:nvCxnSpPr>
          <p:spPr>
            <a:xfrm flipV="1">
              <a:off x="5956193" y="4033083"/>
              <a:ext cx="615580" cy="111539"/>
            </a:xfrm>
            <a:prstGeom prst="straightConnector1">
              <a:avLst/>
            </a:prstGeom>
            <a:ln w="19050">
              <a:solidFill>
                <a:srgbClr val="FF0000"/>
              </a:solidFill>
              <a:prstDash val="dash"/>
              <a:tailEnd type="stealth" w="med" len="med"/>
            </a:ln>
          </p:spPr>
          <p:style>
            <a:lnRef idx="1">
              <a:schemeClr val="accent1"/>
            </a:lnRef>
            <a:fillRef idx="0">
              <a:schemeClr val="accent1"/>
            </a:fillRef>
            <a:effectRef idx="0">
              <a:schemeClr val="accent1"/>
            </a:effectRef>
            <a:fontRef idx="minor">
              <a:schemeClr val="tx1"/>
            </a:fontRef>
          </p:style>
        </p:cxnSp>
        <p:cxnSp>
          <p:nvCxnSpPr>
            <p:cNvPr id="62" name="Connettore 2 61">
              <a:extLst>
                <a:ext uri="{FF2B5EF4-FFF2-40B4-BE49-F238E27FC236}">
                  <a16:creationId xmlns:a16="http://schemas.microsoft.com/office/drawing/2014/main" id="{43C8637A-46B5-8707-CB40-C4945D1855D6}"/>
                </a:ext>
              </a:extLst>
            </p:cNvPr>
            <p:cNvCxnSpPr>
              <a:cxnSpLocks/>
              <a:stCxn id="51" idx="3"/>
            </p:cNvCxnSpPr>
            <p:nvPr/>
          </p:nvCxnSpPr>
          <p:spPr>
            <a:xfrm flipV="1">
              <a:off x="5461806" y="3649438"/>
              <a:ext cx="494387" cy="91316"/>
            </a:xfrm>
            <a:prstGeom prst="straightConnector1">
              <a:avLst/>
            </a:prstGeom>
            <a:ln w="19050">
              <a:solidFill>
                <a:srgbClr val="FF0000"/>
              </a:solidFill>
              <a:prstDash val="dash"/>
              <a:tailEnd type="stealth" w="med" len="med"/>
            </a:ln>
          </p:spPr>
          <p:style>
            <a:lnRef idx="1">
              <a:schemeClr val="accent1"/>
            </a:lnRef>
            <a:fillRef idx="0">
              <a:schemeClr val="accent1"/>
            </a:fillRef>
            <a:effectRef idx="0">
              <a:schemeClr val="accent1"/>
            </a:effectRef>
            <a:fontRef idx="minor">
              <a:schemeClr val="tx1"/>
            </a:fontRef>
          </p:style>
        </p:cxnSp>
        <p:cxnSp>
          <p:nvCxnSpPr>
            <p:cNvPr id="63" name="Connettore 2 62">
              <a:extLst>
                <a:ext uri="{FF2B5EF4-FFF2-40B4-BE49-F238E27FC236}">
                  <a16:creationId xmlns:a16="http://schemas.microsoft.com/office/drawing/2014/main" id="{5F0F6A20-48A3-E220-B2F9-1F6FFC8EEDD5}"/>
                </a:ext>
              </a:extLst>
            </p:cNvPr>
            <p:cNvCxnSpPr>
              <a:cxnSpLocks/>
            </p:cNvCxnSpPr>
            <p:nvPr/>
          </p:nvCxnSpPr>
          <p:spPr>
            <a:xfrm flipV="1">
              <a:off x="5099397" y="3301442"/>
              <a:ext cx="356060" cy="28014"/>
            </a:xfrm>
            <a:prstGeom prst="straightConnector1">
              <a:avLst/>
            </a:prstGeom>
            <a:ln w="19050">
              <a:solidFill>
                <a:srgbClr val="FF0000"/>
              </a:solidFill>
              <a:prstDash val="dash"/>
              <a:tailEnd type="stealth" w="med" len="med"/>
            </a:ln>
          </p:spPr>
          <p:style>
            <a:lnRef idx="1">
              <a:schemeClr val="accent1"/>
            </a:lnRef>
            <a:fillRef idx="0">
              <a:schemeClr val="accent1"/>
            </a:fillRef>
            <a:effectRef idx="0">
              <a:schemeClr val="accent1"/>
            </a:effectRef>
            <a:fontRef idx="minor">
              <a:schemeClr val="tx1"/>
            </a:fontRef>
          </p:style>
        </p:cxnSp>
        <p:sp>
          <p:nvSpPr>
            <p:cNvPr id="64" name="Figura a mano libera: forma 63">
              <a:extLst>
                <a:ext uri="{FF2B5EF4-FFF2-40B4-BE49-F238E27FC236}">
                  <a16:creationId xmlns:a16="http://schemas.microsoft.com/office/drawing/2014/main" id="{230A1726-1839-610C-D558-CD4B4DEC144B}"/>
                </a:ext>
              </a:extLst>
            </p:cNvPr>
            <p:cNvSpPr/>
            <p:nvPr/>
          </p:nvSpPr>
          <p:spPr>
            <a:xfrm>
              <a:off x="4794251" y="2210349"/>
              <a:ext cx="2978416" cy="417923"/>
            </a:xfrm>
            <a:custGeom>
              <a:avLst/>
              <a:gdLst>
                <a:gd name="csX0" fmla="*/ 0 w 3063907"/>
                <a:gd name="csY0" fmla="*/ 404856 h 417923"/>
                <a:gd name="csX1" fmla="*/ 387350 w 3063907"/>
                <a:gd name="csY1" fmla="*/ 417556 h 417923"/>
                <a:gd name="csX2" fmla="*/ 958850 w 3063907"/>
                <a:gd name="csY2" fmla="*/ 392156 h 417923"/>
                <a:gd name="csX3" fmla="*/ 1536700 w 3063907"/>
                <a:gd name="csY3" fmla="*/ 309606 h 417923"/>
                <a:gd name="csX4" fmla="*/ 2108200 w 3063907"/>
                <a:gd name="csY4" fmla="*/ 176256 h 417923"/>
                <a:gd name="csX5" fmla="*/ 2965450 w 3063907"/>
                <a:gd name="csY5" fmla="*/ 17506 h 417923"/>
                <a:gd name="csX6" fmla="*/ 3009900 w 3063907"/>
                <a:gd name="csY6" fmla="*/ 11156 h 41792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063907" h="417923">
                  <a:moveTo>
                    <a:pt x="0" y="404856"/>
                  </a:moveTo>
                  <a:cubicBezTo>
                    <a:pt x="113771" y="412264"/>
                    <a:pt x="227542" y="419673"/>
                    <a:pt x="387350" y="417556"/>
                  </a:cubicBezTo>
                  <a:cubicBezTo>
                    <a:pt x="547158" y="415439"/>
                    <a:pt x="767292" y="410148"/>
                    <a:pt x="958850" y="392156"/>
                  </a:cubicBezTo>
                  <a:cubicBezTo>
                    <a:pt x="1150408" y="374164"/>
                    <a:pt x="1345142" y="345589"/>
                    <a:pt x="1536700" y="309606"/>
                  </a:cubicBezTo>
                  <a:cubicBezTo>
                    <a:pt x="1728258" y="273623"/>
                    <a:pt x="1870075" y="224939"/>
                    <a:pt x="2108200" y="176256"/>
                  </a:cubicBezTo>
                  <a:cubicBezTo>
                    <a:pt x="2346325" y="127573"/>
                    <a:pt x="2815167" y="45023"/>
                    <a:pt x="2965450" y="17506"/>
                  </a:cubicBezTo>
                  <a:cubicBezTo>
                    <a:pt x="3115733" y="-10011"/>
                    <a:pt x="3062816" y="572"/>
                    <a:pt x="3009900" y="11156"/>
                  </a:cubicBezTo>
                </a:path>
              </a:pathLst>
            </a:custGeom>
            <a:noFill/>
            <a:ln w="38100">
              <a:solidFill>
                <a:srgbClr val="0000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Figura a mano libera: forma 64">
              <a:extLst>
                <a:ext uri="{FF2B5EF4-FFF2-40B4-BE49-F238E27FC236}">
                  <a16:creationId xmlns:a16="http://schemas.microsoft.com/office/drawing/2014/main" id="{62C2F354-519D-751C-7564-7AE745D6AC6B}"/>
                </a:ext>
              </a:extLst>
            </p:cNvPr>
            <p:cNvSpPr/>
            <p:nvPr/>
          </p:nvSpPr>
          <p:spPr>
            <a:xfrm>
              <a:off x="7273411" y="1484801"/>
              <a:ext cx="657860" cy="2832100"/>
            </a:xfrm>
            <a:custGeom>
              <a:avLst/>
              <a:gdLst>
                <a:gd name="csX0" fmla="*/ 0 w 657860"/>
                <a:gd name="csY0" fmla="*/ 2832100 h 2849785"/>
                <a:gd name="csX1" fmla="*/ 200660 w 657860"/>
                <a:gd name="csY1" fmla="*/ 2428240 h 2849785"/>
                <a:gd name="csX2" fmla="*/ 657860 w 657860"/>
                <a:gd name="csY2" fmla="*/ 0 h 2849785"/>
                <a:gd name="csX0" fmla="*/ 0 w 657860"/>
                <a:gd name="csY0" fmla="*/ 2832100 h 2835051"/>
                <a:gd name="csX1" fmla="*/ 200660 w 657860"/>
                <a:gd name="csY1" fmla="*/ 2428240 h 2835051"/>
                <a:gd name="csX2" fmla="*/ 657860 w 657860"/>
                <a:gd name="csY2" fmla="*/ 0 h 2835051"/>
                <a:gd name="csX0" fmla="*/ 0 w 657860"/>
                <a:gd name="csY0" fmla="*/ 2832100 h 2832100"/>
                <a:gd name="csX1" fmla="*/ 200660 w 657860"/>
                <a:gd name="csY1" fmla="*/ 2428240 h 2832100"/>
                <a:gd name="csX2" fmla="*/ 657860 w 657860"/>
                <a:gd name="csY2" fmla="*/ 0 h 2832100"/>
                <a:gd name="csX0" fmla="*/ 0 w 657860"/>
                <a:gd name="csY0" fmla="*/ 2832100 h 2832100"/>
                <a:gd name="csX1" fmla="*/ 200660 w 657860"/>
                <a:gd name="csY1" fmla="*/ 2428240 h 2832100"/>
                <a:gd name="csX2" fmla="*/ 657860 w 657860"/>
                <a:gd name="csY2" fmla="*/ 0 h 2832100"/>
                <a:gd name="csX0" fmla="*/ 0 w 657860"/>
                <a:gd name="csY0" fmla="*/ 2832100 h 2832100"/>
                <a:gd name="csX1" fmla="*/ 200660 w 657860"/>
                <a:gd name="csY1" fmla="*/ 2428240 h 2832100"/>
                <a:gd name="csX2" fmla="*/ 657860 w 657860"/>
                <a:gd name="csY2" fmla="*/ 0 h 2832100"/>
                <a:gd name="csX0" fmla="*/ 0 w 657860"/>
                <a:gd name="csY0" fmla="*/ 2832100 h 2832100"/>
                <a:gd name="csX1" fmla="*/ 200660 w 657860"/>
                <a:gd name="csY1" fmla="*/ 2428240 h 2832100"/>
                <a:gd name="csX2" fmla="*/ 657860 w 657860"/>
                <a:gd name="csY2" fmla="*/ 0 h 2832100"/>
              </a:gdLst>
              <a:ahLst/>
              <a:cxnLst>
                <a:cxn ang="0">
                  <a:pos x="csX0" y="csY0"/>
                </a:cxn>
                <a:cxn ang="0">
                  <a:pos x="csX1" y="csY1"/>
                </a:cxn>
                <a:cxn ang="0">
                  <a:pos x="csX2" y="csY2"/>
                </a:cxn>
              </a:cxnLst>
              <a:rect l="l" t="t" r="r" b="b"/>
              <a:pathLst>
                <a:path w="657860" h="2832100">
                  <a:moveTo>
                    <a:pt x="0" y="2832100"/>
                  </a:moveTo>
                  <a:cubicBezTo>
                    <a:pt x="74084" y="2753782"/>
                    <a:pt x="106257" y="2642130"/>
                    <a:pt x="200660" y="2428240"/>
                  </a:cubicBezTo>
                  <a:cubicBezTo>
                    <a:pt x="261726" y="2185775"/>
                    <a:pt x="484081" y="978111"/>
                    <a:pt x="657860" y="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6" name="Connettore 2 65">
              <a:extLst>
                <a:ext uri="{FF2B5EF4-FFF2-40B4-BE49-F238E27FC236}">
                  <a16:creationId xmlns:a16="http://schemas.microsoft.com/office/drawing/2014/main" id="{D73B9842-EF8D-0E06-9E9D-7E3D462815C5}"/>
                </a:ext>
              </a:extLst>
            </p:cNvPr>
            <p:cNvCxnSpPr>
              <a:cxnSpLocks/>
              <a:endCxn id="54" idx="1"/>
            </p:cNvCxnSpPr>
            <p:nvPr/>
          </p:nvCxnSpPr>
          <p:spPr>
            <a:xfrm flipV="1">
              <a:off x="7374599" y="4033165"/>
              <a:ext cx="343933" cy="36193"/>
            </a:xfrm>
            <a:prstGeom prst="straightConnector1">
              <a:avLst/>
            </a:prstGeom>
            <a:ln w="28575">
              <a:solidFill>
                <a:schemeClr val="accent2"/>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67" name="CasellaDiTesto 66">
              <a:extLst>
                <a:ext uri="{FF2B5EF4-FFF2-40B4-BE49-F238E27FC236}">
                  <a16:creationId xmlns:a16="http://schemas.microsoft.com/office/drawing/2014/main" id="{F425D1C3-FBAC-45FC-79C7-A6D5653FB9FD}"/>
                </a:ext>
              </a:extLst>
            </p:cNvPr>
            <p:cNvSpPr txBox="1"/>
            <p:nvPr/>
          </p:nvSpPr>
          <p:spPr>
            <a:xfrm>
              <a:off x="6884157" y="1731506"/>
              <a:ext cx="767305" cy="453373"/>
            </a:xfrm>
            <a:prstGeom prst="rect">
              <a:avLst/>
            </a:prstGeom>
            <a:solidFill>
              <a:schemeClr val="bg1"/>
            </a:solidFill>
            <a:ln>
              <a:solidFill>
                <a:srgbClr val="0000D1"/>
              </a:solidFill>
            </a:ln>
          </p:spPr>
          <p:txBody>
            <a:bodyPr wrap="square" rtlCol="0">
              <a:spAutoFit/>
            </a:bodyPr>
            <a:lstStyle/>
            <a:p>
              <a:pPr algn="ctr"/>
              <a:r>
                <a:rPr lang="it-IT" sz="1400" dirty="0"/>
                <a:t>No ports for TBM</a:t>
              </a:r>
              <a:endParaRPr lang="en-GB" sz="1400" dirty="0"/>
            </a:p>
          </p:txBody>
        </p:sp>
        <p:cxnSp>
          <p:nvCxnSpPr>
            <p:cNvPr id="68" name="Connettore 2 67">
              <a:extLst>
                <a:ext uri="{FF2B5EF4-FFF2-40B4-BE49-F238E27FC236}">
                  <a16:creationId xmlns:a16="http://schemas.microsoft.com/office/drawing/2014/main" id="{1DF1601A-F5AC-8A9A-35C6-CE5C852B2921}"/>
                </a:ext>
              </a:extLst>
            </p:cNvPr>
            <p:cNvCxnSpPr>
              <a:cxnSpLocks/>
              <a:endCxn id="67" idx="1"/>
            </p:cNvCxnSpPr>
            <p:nvPr/>
          </p:nvCxnSpPr>
          <p:spPr>
            <a:xfrm flipV="1">
              <a:off x="6648195" y="1958192"/>
              <a:ext cx="235962" cy="416090"/>
            </a:xfrm>
            <a:prstGeom prst="straightConnector1">
              <a:avLst/>
            </a:prstGeom>
            <a:ln w="28575">
              <a:solidFill>
                <a:srgbClr val="0000D1"/>
              </a:solidFill>
              <a:headEnd type="stealth" w="lg" len="lg"/>
              <a:tailEnd type="none"/>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5D57E027-0C31-5494-DEEB-BECBD512BE0D}"/>
              </a:ext>
            </a:extLst>
          </p:cNvPr>
          <p:cNvSpPr>
            <a:spLocks noGrp="1"/>
          </p:cNvSpPr>
          <p:nvPr>
            <p:ph type="title"/>
          </p:nvPr>
        </p:nvSpPr>
        <p:spPr/>
        <p:txBody>
          <a:bodyPr/>
          <a:lstStyle/>
          <a:p>
            <a:r>
              <a:rPr lang="en-US" dirty="0">
                <a:cs typeface="Calibri"/>
              </a:rPr>
              <a:t>VNS Design Space: constraints</a:t>
            </a:r>
            <a:endParaRPr lang="it-IT" dirty="0"/>
          </a:p>
        </p:txBody>
      </p:sp>
      <p:sp>
        <p:nvSpPr>
          <p:cNvPr id="5" name="Segnaposto numero diapositiva 4">
            <a:extLst>
              <a:ext uri="{FF2B5EF4-FFF2-40B4-BE49-F238E27FC236}">
                <a16:creationId xmlns:a16="http://schemas.microsoft.com/office/drawing/2014/main" id="{897A93A4-B7CE-E359-9693-4192F74F86E4}"/>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solidFill>
                  <a:prstClr val="white"/>
                </a:solidFill>
              </a:rPr>
              <a:pPr/>
              <a:t>17</a:t>
            </a:fld>
            <a:endParaRPr lang="en-GB">
              <a:solidFill>
                <a:prstClr val="white"/>
              </a:solidFill>
            </a:endParaRPr>
          </a:p>
        </p:txBody>
      </p:sp>
      <p:sp>
        <p:nvSpPr>
          <p:cNvPr id="11" name="CasellaDiTesto 10">
            <a:extLst>
              <a:ext uri="{FF2B5EF4-FFF2-40B4-BE49-F238E27FC236}">
                <a16:creationId xmlns:a16="http://schemas.microsoft.com/office/drawing/2014/main" id="{8958328A-EC52-59C2-3BDE-D5DD8B8F4342}"/>
              </a:ext>
            </a:extLst>
          </p:cNvPr>
          <p:cNvSpPr txBox="1"/>
          <p:nvPr/>
        </p:nvSpPr>
        <p:spPr>
          <a:xfrm>
            <a:off x="639162" y="5429056"/>
            <a:ext cx="7515225" cy="923330"/>
          </a:xfrm>
          <a:prstGeom prst="rect">
            <a:avLst/>
          </a:prstGeom>
          <a:noFill/>
        </p:spPr>
        <p:txBody>
          <a:bodyPr wrap="square" rtlCol="0">
            <a:spAutoFit/>
          </a:bodyPr>
          <a:lstStyle/>
          <a:p>
            <a:r>
              <a:rPr lang="en-GB" dirty="0"/>
              <a:t>       : Increase of major radius at fixed A</a:t>
            </a:r>
          </a:p>
          <a:p>
            <a:pPr marL="285750" indent="-285750">
              <a:buFont typeface="Arial" panose="020B0604020202020204" pitchFamily="34" charset="0"/>
              <a:buChar char="•"/>
            </a:pPr>
            <a:r>
              <a:rPr lang="en-GB" dirty="0"/>
              <a:t> : Decrease of A at fixed R</a:t>
            </a:r>
            <a:r>
              <a:rPr lang="en-GB" baseline="-25000" dirty="0"/>
              <a:t>0</a:t>
            </a:r>
          </a:p>
          <a:p>
            <a:pPr marL="285750" indent="-285750">
              <a:buFont typeface="Arial" panose="020B0604020202020204" pitchFamily="34" charset="0"/>
              <a:buChar char="•"/>
            </a:pPr>
            <a:r>
              <a:rPr lang="en-GB" dirty="0"/>
              <a:t> : Increase of A and R</a:t>
            </a:r>
            <a:r>
              <a:rPr lang="en-GB" baseline="-25000" dirty="0"/>
              <a:t>0</a:t>
            </a:r>
            <a:r>
              <a:rPr lang="en-GB" dirty="0"/>
              <a:t> at fixed B</a:t>
            </a:r>
            <a:r>
              <a:rPr lang="en-GB" baseline="-25000" dirty="0"/>
              <a:t>0</a:t>
            </a:r>
          </a:p>
        </p:txBody>
      </p:sp>
      <p:graphicFrame>
        <p:nvGraphicFramePr>
          <p:cNvPr id="12" name="Segnaposto contenuto 6">
            <a:extLst>
              <a:ext uri="{FF2B5EF4-FFF2-40B4-BE49-F238E27FC236}">
                <a16:creationId xmlns:a16="http://schemas.microsoft.com/office/drawing/2014/main" id="{8E1A6AB0-B077-E01D-D1AA-AD43272E9435}"/>
              </a:ext>
            </a:extLst>
          </p:cNvPr>
          <p:cNvGraphicFramePr>
            <a:graphicFrameLocks/>
          </p:cNvGraphicFramePr>
          <p:nvPr>
            <p:extLst>
              <p:ext uri="{D42A27DB-BD31-4B8C-83A1-F6EECF244321}">
                <p14:modId xmlns:p14="http://schemas.microsoft.com/office/powerpoint/2010/main" val="304708603"/>
              </p:ext>
            </p:extLst>
          </p:nvPr>
        </p:nvGraphicFramePr>
        <p:xfrm>
          <a:off x="7714593" y="437764"/>
          <a:ext cx="4308328" cy="5584662"/>
        </p:xfrm>
        <a:graphic>
          <a:graphicData uri="http://schemas.openxmlformats.org/drawingml/2006/table">
            <a:tbl>
              <a:tblPr firstRow="1" firstCol="1" bandRow="1">
                <a:tableStyleId>{6E25E649-3F16-4E02-A733-19D2CDBF48F0}</a:tableStyleId>
              </a:tblPr>
              <a:tblGrid>
                <a:gridCol w="1206332">
                  <a:extLst>
                    <a:ext uri="{9D8B030D-6E8A-4147-A177-3AD203B41FA5}">
                      <a16:colId xmlns:a16="http://schemas.microsoft.com/office/drawing/2014/main" val="3948091885"/>
                    </a:ext>
                  </a:extLst>
                </a:gridCol>
                <a:gridCol w="775499">
                  <a:extLst>
                    <a:ext uri="{9D8B030D-6E8A-4147-A177-3AD203B41FA5}">
                      <a16:colId xmlns:a16="http://schemas.microsoft.com/office/drawing/2014/main" val="2194918255"/>
                    </a:ext>
                  </a:extLst>
                </a:gridCol>
                <a:gridCol w="775499">
                  <a:extLst>
                    <a:ext uri="{9D8B030D-6E8A-4147-A177-3AD203B41FA5}">
                      <a16:colId xmlns:a16="http://schemas.microsoft.com/office/drawing/2014/main" val="196039824"/>
                    </a:ext>
                  </a:extLst>
                </a:gridCol>
                <a:gridCol w="775499">
                  <a:extLst>
                    <a:ext uri="{9D8B030D-6E8A-4147-A177-3AD203B41FA5}">
                      <a16:colId xmlns:a16="http://schemas.microsoft.com/office/drawing/2014/main" val="2148438557"/>
                    </a:ext>
                  </a:extLst>
                </a:gridCol>
                <a:gridCol w="775499">
                  <a:extLst>
                    <a:ext uri="{9D8B030D-6E8A-4147-A177-3AD203B41FA5}">
                      <a16:colId xmlns:a16="http://schemas.microsoft.com/office/drawing/2014/main" val="1661804110"/>
                    </a:ext>
                  </a:extLst>
                </a:gridCol>
              </a:tblGrid>
              <a:tr h="193464">
                <a:tc>
                  <a:txBody>
                    <a:bodyPr/>
                    <a:lstStyle/>
                    <a:p>
                      <a:pPr algn="l" fontAlgn="b">
                        <a:buNone/>
                      </a:pPr>
                      <a:endParaRPr lang="it-IT" sz="1100" b="0" i="0" u="none" strike="noStrike" dirty="0">
                        <a:solidFill>
                          <a:srgbClr val="000000"/>
                        </a:solidFill>
                        <a:effectLst/>
                        <a:latin typeface="+mj-lt"/>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buNone/>
                      </a:pPr>
                      <a:r>
                        <a:rPr lang="it-IT" sz="1100" b="1" u="none" strike="noStrike" kern="1200" dirty="0">
                          <a:solidFill>
                            <a:schemeClr val="lt1"/>
                          </a:solidFill>
                          <a:effectLst/>
                          <a:latin typeface="+mn-lt"/>
                          <a:ea typeface="+mn-ea"/>
                          <a:cs typeface="+mn-cs"/>
                        </a:rPr>
                        <a:t>Ref. VNS*</a:t>
                      </a: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1</a:t>
                      </a:r>
                      <a:endParaRPr lang="it-IT" sz="1100" b="0" i="0" u="none" strike="noStrike" dirty="0">
                        <a:solidFill>
                          <a:srgbClr val="000000"/>
                        </a:solidFill>
                        <a:effectLst/>
                        <a:latin typeface="+mj-lt"/>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a:effectLst/>
                        </a:rPr>
                        <a:t>2</a:t>
                      </a:r>
                      <a:endParaRPr lang="it-IT" sz="1100" b="0" i="0" u="none" strike="noStrike">
                        <a:solidFill>
                          <a:srgbClr val="000000"/>
                        </a:solidFill>
                        <a:effectLst/>
                        <a:latin typeface="+mj-lt"/>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a:effectLst/>
                        </a:rPr>
                        <a:t>3</a:t>
                      </a:r>
                      <a:endParaRPr lang="it-IT" sz="1100" b="0" i="0" u="none" strike="noStrike">
                        <a:solidFill>
                          <a:srgbClr val="000000"/>
                        </a:solidFill>
                        <a:effectLst/>
                        <a:latin typeface="+mj-lt"/>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0654687"/>
                  </a:ext>
                </a:extLst>
              </a:tr>
              <a:tr h="193464">
                <a:tc>
                  <a:txBody>
                    <a:bodyPr/>
                    <a:lstStyle/>
                    <a:p>
                      <a:pPr algn="l" rtl="0" fontAlgn="ctr">
                        <a:buNone/>
                      </a:pPr>
                      <a:r>
                        <a:rPr lang="it-IT" sz="1100" u="none" strike="noStrike" dirty="0">
                          <a:effectLst/>
                        </a:rPr>
                        <a:t>R</a:t>
                      </a:r>
                      <a:r>
                        <a:rPr lang="it-IT" sz="1100" u="none" strike="noStrike" baseline="-25000" dirty="0">
                          <a:effectLst/>
                        </a:rPr>
                        <a:t>0</a:t>
                      </a:r>
                      <a:r>
                        <a:rPr lang="it-IT" sz="1100" u="none" strike="noStrike" dirty="0">
                          <a:effectLst/>
                        </a:rPr>
                        <a:t> [m]</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2.67</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3.0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2.7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3.1</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0773572"/>
                  </a:ext>
                </a:extLst>
              </a:tr>
              <a:tr h="193464">
                <a:tc>
                  <a:txBody>
                    <a:bodyPr/>
                    <a:lstStyle/>
                    <a:p>
                      <a:pPr algn="l" rtl="0" fontAlgn="ctr">
                        <a:buNone/>
                      </a:pPr>
                      <a:r>
                        <a:rPr lang="it-IT" sz="1100" u="none" strike="noStrike" dirty="0">
                          <a:effectLst/>
                        </a:rPr>
                        <a:t>A</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4.25</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4.3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794327"/>
                  </a:ext>
                </a:extLst>
              </a:tr>
              <a:tr h="193464">
                <a:tc>
                  <a:txBody>
                    <a:bodyPr/>
                    <a:lstStyle/>
                    <a:p>
                      <a:pPr algn="l" rtl="0" fontAlgn="ctr">
                        <a:buNone/>
                      </a:pPr>
                      <a:r>
                        <a:rPr lang="it-IT" sz="1100" u="none" strike="noStrike" dirty="0">
                          <a:effectLst/>
                        </a:rPr>
                        <a:t>q</a:t>
                      </a:r>
                      <a:r>
                        <a:rPr lang="it-IT" sz="1100" u="none" strike="noStrike" baseline="-25000" dirty="0">
                          <a:effectLst/>
                        </a:rPr>
                        <a:t>95</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3.2</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3.0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752515"/>
                  </a:ext>
                </a:extLst>
              </a:tr>
              <a:tr h="193464">
                <a:tc>
                  <a:txBody>
                    <a:bodyPr/>
                    <a:lstStyle/>
                    <a:p>
                      <a:pPr algn="l" rtl="0" fontAlgn="ctr">
                        <a:buNone/>
                      </a:pPr>
                      <a:r>
                        <a:rPr lang="it-IT" sz="1100" u="none" strike="noStrike" dirty="0">
                          <a:effectLst/>
                        </a:rPr>
                        <a:t>NWL [MW/m</a:t>
                      </a:r>
                      <a:r>
                        <a:rPr lang="it-IT" sz="1100" u="none" strike="noStrike" baseline="30000" dirty="0">
                          <a:effectLst/>
                        </a:rPr>
                        <a:t>2</a:t>
                      </a:r>
                      <a:r>
                        <a:rPr lang="it-IT" sz="1100" u="none" strike="noStrike" dirty="0">
                          <a:effectLst/>
                        </a:rPr>
                        <a:t>]</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1" u="none" strike="noStrike" dirty="0">
                          <a:effectLst/>
                        </a:rPr>
                        <a:t>0.51</a:t>
                      </a:r>
                      <a:endParaRPr lang="it-IT" sz="1100" b="1"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1" i="0" u="none" strike="noStrike" dirty="0">
                          <a:solidFill>
                            <a:srgbClr val="000000"/>
                          </a:solidFill>
                          <a:effectLst/>
                          <a:latin typeface="Calibri" panose="020F0502020204030204" pitchFamily="34" charset="0"/>
                        </a:rPr>
                        <a:t>0.89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1" i="0" u="none" strike="noStrike" dirty="0">
                          <a:solidFill>
                            <a:srgbClr val="000000"/>
                          </a:solidFill>
                          <a:effectLst/>
                          <a:latin typeface="Calibri" panose="020F0502020204030204" pitchFamily="34" charset="0"/>
                        </a:rPr>
                        <a:t>0.62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1" i="0" u="none" strike="noStrike" dirty="0">
                          <a:solidFill>
                            <a:srgbClr val="000000"/>
                          </a:solidFill>
                          <a:effectLst/>
                          <a:latin typeface="Calibri" panose="020F0502020204030204" pitchFamily="34" charset="0"/>
                        </a:rPr>
                        <a:t>0.92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7954261"/>
                  </a:ext>
                </a:extLst>
              </a:tr>
              <a:tr h="193464">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it-IT" sz="1100" u="none" strike="noStrike" dirty="0" err="1">
                          <a:effectLst/>
                        </a:rPr>
                        <a:t>q’’</a:t>
                      </a:r>
                      <a:r>
                        <a:rPr lang="it-IT" sz="1100" u="none" strike="noStrike" baseline="-25000" dirty="0" err="1">
                          <a:effectLst/>
                        </a:rPr>
                        <a:t>div</a:t>
                      </a:r>
                      <a:r>
                        <a:rPr lang="it-IT" sz="1100" u="none" strike="noStrike" dirty="0">
                          <a:effectLst/>
                        </a:rPr>
                        <a:t> [MW/m</a:t>
                      </a:r>
                      <a:r>
                        <a:rPr lang="it-IT" sz="1100" u="none" strike="noStrike" baseline="30000" dirty="0">
                          <a:effectLst/>
                        </a:rPr>
                        <a:t>2</a:t>
                      </a:r>
                      <a:r>
                        <a:rPr lang="it-IT" sz="1100" u="none" strike="noStrike" dirty="0">
                          <a:effectLst/>
                        </a:rPr>
                        <a:t>]</a:t>
                      </a:r>
                      <a:endParaRPr lang="it-IT" sz="1100" b="0" i="0" u="none" strike="noStrike" kern="1200" dirty="0">
                        <a:solidFill>
                          <a:srgbClr val="000000"/>
                        </a:solidFill>
                        <a:effectLst/>
                        <a:latin typeface="+mn-lt"/>
                        <a:ea typeface="+mn-ea"/>
                        <a:cs typeface="+mn-cs"/>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80.4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126.7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88.6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131.4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737881116"/>
                  </a:ext>
                </a:extLst>
              </a:tr>
              <a:tr h="193464">
                <a:tc>
                  <a:txBody>
                    <a:bodyPr/>
                    <a:lstStyle/>
                    <a:p>
                      <a:pPr algn="l" rtl="0" fontAlgn="ctr">
                        <a:buNone/>
                      </a:pPr>
                      <a:r>
                        <a:rPr lang="el-GR" sz="1100" u="none" strike="noStrike" dirty="0">
                          <a:effectLst/>
                        </a:rPr>
                        <a:t>β</a:t>
                      </a:r>
                      <a:r>
                        <a:rPr lang="it-IT" sz="1100" u="none" strike="noStrike" baseline="-25000" dirty="0">
                          <a:effectLst/>
                        </a:rPr>
                        <a:t>N</a:t>
                      </a:r>
                      <a:r>
                        <a:rPr lang="it-IT" sz="1100" u="none" strike="noStrike" dirty="0">
                          <a:effectLst/>
                        </a:rPr>
                        <a:t> [Tm/MA]</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2.7%</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2.9%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3.2%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3.0%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7378666"/>
                  </a:ext>
                </a:extLst>
              </a:tr>
              <a:tr h="193464">
                <a:tc>
                  <a:txBody>
                    <a:bodyPr/>
                    <a:lstStyle/>
                    <a:p>
                      <a:pPr algn="l" rtl="0" fontAlgn="ctr">
                        <a:buNone/>
                      </a:pPr>
                      <a:r>
                        <a:rPr lang="it-IT" sz="1100" u="none" strike="noStrike" dirty="0">
                          <a:effectLst/>
                        </a:rPr>
                        <a:t>P</a:t>
                      </a:r>
                      <a:r>
                        <a:rPr lang="it-IT" sz="1100" u="none" strike="noStrike" baseline="-25000" dirty="0">
                          <a:effectLst/>
                        </a:rPr>
                        <a:t>NBI</a:t>
                      </a:r>
                      <a:r>
                        <a:rPr lang="it-IT" sz="1100" u="none" strike="noStrike" dirty="0">
                          <a:effectLst/>
                        </a:rPr>
                        <a:t> [MW]</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42.5</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68.1</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54.3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80.2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04184382"/>
                  </a:ext>
                </a:extLst>
              </a:tr>
              <a:tr h="193464">
                <a:tc>
                  <a:txBody>
                    <a:bodyPr/>
                    <a:lstStyle/>
                    <a:p>
                      <a:pPr marL="0" algn="l" defTabSz="685800" rtl="0" eaLnBrk="1" fontAlgn="ctr" latinLnBrk="0" hangingPunct="1">
                        <a:buNone/>
                      </a:pPr>
                      <a:r>
                        <a:rPr lang="it-IT" sz="1100" b="1" u="none" strike="noStrike" kern="1200" dirty="0">
                          <a:solidFill>
                            <a:schemeClr val="lt1"/>
                          </a:solidFill>
                          <a:effectLst/>
                          <a:latin typeface="+mn-lt"/>
                          <a:ea typeface="+mn-ea"/>
                          <a:cs typeface="+mn-cs"/>
                        </a:rPr>
                        <a:t>P</a:t>
                      </a:r>
                      <a:r>
                        <a:rPr lang="it-IT" sz="1100" b="1" u="none" strike="noStrike" kern="1200" baseline="-25000" dirty="0">
                          <a:solidFill>
                            <a:schemeClr val="lt1"/>
                          </a:solidFill>
                          <a:effectLst/>
                          <a:latin typeface="+mn-lt"/>
                          <a:ea typeface="+mn-ea"/>
                          <a:cs typeface="+mn-cs"/>
                        </a:rPr>
                        <a:t>EC</a:t>
                      </a:r>
                      <a:r>
                        <a:rPr lang="it-IT" sz="1100" b="1" u="none" strike="noStrike" kern="1200" dirty="0">
                          <a:solidFill>
                            <a:schemeClr val="lt1"/>
                          </a:solidFill>
                          <a:effectLst/>
                          <a:latin typeface="+mn-lt"/>
                          <a:ea typeface="+mn-ea"/>
                          <a:cs typeface="+mn-cs"/>
                        </a:rPr>
                        <a:t> [MW]</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8.0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10.0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10.0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10.0</a:t>
                      </a:r>
                      <a:endParaRPr lang="it-IT" sz="1100" b="0" i="0" u="none" strike="noStrike" dirty="0">
                        <a:solidFill>
                          <a:srgbClr val="000000"/>
                        </a:solidFill>
                        <a:effectLst/>
                        <a:latin typeface="Calibri" panose="020F0502020204030204" pitchFamily="34" charset="0"/>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010627"/>
                  </a:ext>
                </a:extLst>
              </a:tr>
              <a:tr h="193464">
                <a:tc>
                  <a:txBody>
                    <a:bodyPr/>
                    <a:lstStyle/>
                    <a:p>
                      <a:pPr algn="l" rtl="0" fontAlgn="ctr">
                        <a:buNone/>
                      </a:pPr>
                      <a:r>
                        <a:rPr lang="it-IT" sz="1100" u="none" strike="noStrike" dirty="0" err="1">
                          <a:effectLst/>
                        </a:rPr>
                        <a:t>P</a:t>
                      </a:r>
                      <a:r>
                        <a:rPr lang="it-IT" sz="1100" u="none" strike="noStrike" baseline="-25000" dirty="0" err="1">
                          <a:effectLst/>
                        </a:rPr>
                        <a:t>fus</a:t>
                      </a:r>
                      <a:r>
                        <a:rPr lang="it-IT" sz="1100" u="none" strike="noStrike" dirty="0">
                          <a:effectLst/>
                        </a:rPr>
                        <a:t> [MW]</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38.2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79.7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52.8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100.3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804668"/>
                  </a:ext>
                </a:extLst>
              </a:tr>
              <a:tr h="193464">
                <a:tc>
                  <a:txBody>
                    <a:bodyPr/>
                    <a:lstStyle/>
                    <a:p>
                      <a:pPr algn="l" rtl="0" fontAlgn="ctr">
                        <a:buNone/>
                      </a:pPr>
                      <a:r>
                        <a:rPr lang="it-IT" sz="1100" u="none" strike="noStrike" dirty="0" err="1">
                          <a:effectLst/>
                        </a:rPr>
                        <a:t>B</a:t>
                      </a:r>
                      <a:r>
                        <a:rPr lang="it-IT" sz="1100" u="none" strike="noStrike" baseline="-25000" dirty="0" err="1">
                          <a:effectLst/>
                        </a:rPr>
                        <a:t>t</a:t>
                      </a:r>
                      <a:r>
                        <a:rPr lang="it-IT" sz="1100" u="none" strike="noStrike" dirty="0">
                          <a:effectLst/>
                        </a:rPr>
                        <a:t> [T]</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5.60</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6.28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4.50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5.60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0108598"/>
                  </a:ext>
                </a:extLst>
              </a:tr>
              <a:tr h="193464">
                <a:tc>
                  <a:txBody>
                    <a:bodyPr/>
                    <a:lstStyle/>
                    <a:p>
                      <a:pPr algn="l" rtl="0" fontAlgn="ctr">
                        <a:buNone/>
                      </a:pPr>
                      <a:r>
                        <a:rPr lang="it-IT" sz="1100" u="none" strike="noStrike" dirty="0" err="1">
                          <a:effectLst/>
                        </a:rPr>
                        <a:t>I</a:t>
                      </a:r>
                      <a:r>
                        <a:rPr lang="it-IT" sz="1100" u="none" strike="noStrike" baseline="-25000" dirty="0" err="1">
                          <a:effectLst/>
                        </a:rPr>
                        <a:t>p</a:t>
                      </a:r>
                      <a:r>
                        <a:rPr lang="it-IT" sz="1100" u="none" strike="noStrike" dirty="0">
                          <a:effectLst/>
                        </a:rPr>
                        <a:t> [MA]</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2.54</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3.34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3.14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4.23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3980111321"/>
                  </a:ext>
                </a:extLst>
              </a:tr>
              <a:tr h="193464">
                <a:tc>
                  <a:txBody>
                    <a:bodyPr/>
                    <a:lstStyle/>
                    <a:p>
                      <a:pPr algn="l" rtl="0" fontAlgn="ctr">
                        <a:buNone/>
                      </a:pPr>
                      <a:r>
                        <a:rPr lang="it-IT" sz="1100" u="none" strike="noStrike" dirty="0" err="1">
                          <a:effectLst/>
                        </a:rPr>
                        <a:t>T</a:t>
                      </a:r>
                      <a:r>
                        <a:rPr lang="it-IT" sz="1100" u="none" strike="noStrike" baseline="-25000" dirty="0" err="1">
                          <a:effectLst/>
                        </a:rPr>
                        <a:t>cons</a:t>
                      </a:r>
                      <a:r>
                        <a:rPr lang="it-IT" sz="1100" u="none" strike="noStrike" dirty="0">
                          <a:effectLst/>
                        </a:rPr>
                        <a:t> [kg/FPY]</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2.13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4.44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a:solidFill>
                            <a:srgbClr val="000000"/>
                          </a:solidFill>
                          <a:effectLst/>
                          <a:latin typeface="Calibri" panose="020F0502020204030204" pitchFamily="34" charset="0"/>
                        </a:rPr>
                        <a:t>2.94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5.59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86778867"/>
                  </a:ext>
                </a:extLst>
              </a:tr>
              <a:tr h="193464">
                <a:tc>
                  <a:txBody>
                    <a:bodyPr/>
                    <a:lstStyle/>
                    <a:p>
                      <a:pPr algn="l" rtl="0" fontAlgn="ctr">
                        <a:buNone/>
                      </a:pPr>
                      <a:r>
                        <a:rPr lang="it-IT" sz="1100" u="none" strike="noStrike" dirty="0" err="1">
                          <a:effectLst/>
                        </a:rPr>
                        <a:t>f</a:t>
                      </a:r>
                      <a:r>
                        <a:rPr lang="it-IT" sz="1100" u="none" strike="noStrike" baseline="-25000" dirty="0" err="1">
                          <a:effectLst/>
                        </a:rPr>
                        <a:t>boot</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49.6%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54.5%</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54.9%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53.4%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8080702"/>
                  </a:ext>
                </a:extLst>
              </a:tr>
              <a:tr h="193464">
                <a:tc>
                  <a:txBody>
                    <a:bodyPr/>
                    <a:lstStyle/>
                    <a:p>
                      <a:pPr algn="l" rtl="0" fontAlgn="ctr">
                        <a:buNone/>
                      </a:pPr>
                      <a:r>
                        <a:rPr lang="it-IT" sz="1100" u="none" strike="noStrike" dirty="0" err="1">
                          <a:effectLst/>
                        </a:rPr>
                        <a:t>f</a:t>
                      </a:r>
                      <a:r>
                        <a:rPr lang="it-IT" sz="1100" u="none" strike="noStrike" baseline="-25000" dirty="0" err="1">
                          <a:effectLst/>
                        </a:rPr>
                        <a:t>GW</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kern="1200" dirty="0">
                          <a:solidFill>
                            <a:srgbClr val="000000"/>
                          </a:solidFill>
                          <a:effectLst/>
                          <a:latin typeface="+mn-lt"/>
                          <a:ea typeface="+mn-ea"/>
                          <a:cs typeface="+mn-cs"/>
                        </a:rPr>
                        <a:t>53.7%</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50.4%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61.8%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57.4%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85572"/>
                  </a:ext>
                </a:extLst>
              </a:tr>
              <a:tr h="193464">
                <a:tc>
                  <a:txBody>
                    <a:bodyPr/>
                    <a:lstStyle/>
                    <a:p>
                      <a:pPr marL="0" algn="l" defTabSz="685800" rtl="0" eaLnBrk="1" fontAlgn="ctr" latinLnBrk="0" hangingPunct="1">
                        <a:buNone/>
                      </a:pPr>
                      <a:r>
                        <a:rPr lang="el-GR" sz="1100" b="1" u="none" strike="noStrike" kern="1200" dirty="0">
                          <a:solidFill>
                            <a:schemeClr val="lt1"/>
                          </a:solidFill>
                          <a:effectLst/>
                          <a:latin typeface="+mn-lt"/>
                          <a:ea typeface="+mn-ea"/>
                          <a:cs typeface="+mn-cs"/>
                        </a:rPr>
                        <a:t>Φ</a:t>
                      </a:r>
                      <a:r>
                        <a:rPr lang="it-IT" sz="1100" b="1" u="none" strike="noStrike" kern="1200" baseline="-25000" dirty="0">
                          <a:solidFill>
                            <a:schemeClr val="lt1"/>
                          </a:solidFill>
                          <a:effectLst/>
                          <a:latin typeface="+mn-lt"/>
                          <a:ea typeface="+mn-ea"/>
                          <a:cs typeface="+mn-cs"/>
                        </a:rPr>
                        <a:t>cons</a:t>
                      </a:r>
                      <a:r>
                        <a:rPr lang="it-IT" sz="1100" b="1" u="none" strike="noStrike" kern="1200" dirty="0">
                          <a:solidFill>
                            <a:schemeClr val="lt1"/>
                          </a:solidFill>
                          <a:effectLst/>
                          <a:latin typeface="+mn-lt"/>
                          <a:ea typeface="+mn-ea"/>
                          <a:cs typeface="+mn-cs"/>
                        </a:rPr>
                        <a:t> [</a:t>
                      </a:r>
                      <a:r>
                        <a:rPr lang="it-IT" sz="1100" b="1" u="none" strike="noStrike" kern="1200" dirty="0" err="1">
                          <a:solidFill>
                            <a:schemeClr val="lt1"/>
                          </a:solidFill>
                          <a:effectLst/>
                          <a:latin typeface="+mn-lt"/>
                          <a:ea typeface="+mn-ea"/>
                          <a:cs typeface="+mn-cs"/>
                        </a:rPr>
                        <a:t>Wb</a:t>
                      </a:r>
                      <a:r>
                        <a:rPr lang="it-IT" sz="1100" b="1" u="none" strike="noStrike" kern="1200" dirty="0">
                          <a:solidFill>
                            <a:schemeClr val="lt1"/>
                          </a:solidFill>
                          <a:effectLst/>
                          <a:latin typeface="+mn-lt"/>
                          <a:ea typeface="+mn-ea"/>
                          <a:cs typeface="+mn-cs"/>
                        </a:rPr>
                        <a:t>]</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6.7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8.8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7.8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11.3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3211051"/>
                  </a:ext>
                </a:extLst>
              </a:tr>
              <a:tr h="193464">
                <a:tc>
                  <a:txBody>
                    <a:bodyPr/>
                    <a:lstStyle/>
                    <a:p>
                      <a:pPr marL="0" algn="l" defTabSz="685800" rtl="0" eaLnBrk="1" fontAlgn="ctr" latinLnBrk="0" hangingPunct="1">
                        <a:buNone/>
                      </a:pPr>
                      <a:r>
                        <a:rPr lang="it-IT" sz="1100" b="1" u="none" strike="noStrike" kern="1200" dirty="0" err="1">
                          <a:solidFill>
                            <a:schemeClr val="lt1"/>
                          </a:solidFill>
                          <a:effectLst/>
                          <a:latin typeface="+mn-lt"/>
                          <a:ea typeface="+mn-ea"/>
                          <a:cs typeface="+mn-cs"/>
                        </a:rPr>
                        <a:t>P</a:t>
                      </a:r>
                      <a:r>
                        <a:rPr lang="it-IT" sz="1100" b="1" u="none" strike="noStrike" kern="1200" baseline="-25000" dirty="0" err="1">
                          <a:solidFill>
                            <a:schemeClr val="lt1"/>
                          </a:solidFill>
                          <a:effectLst/>
                          <a:latin typeface="+mn-lt"/>
                          <a:ea typeface="+mn-ea"/>
                          <a:cs typeface="+mn-cs"/>
                        </a:rPr>
                        <a:t>el.req</a:t>
                      </a:r>
                      <a:r>
                        <a:rPr lang="it-IT" sz="1100" b="1" u="none" strike="noStrike" kern="1200" dirty="0">
                          <a:solidFill>
                            <a:schemeClr val="lt1"/>
                          </a:solidFill>
                          <a:effectLst/>
                          <a:latin typeface="+mn-lt"/>
                          <a:ea typeface="+mn-ea"/>
                          <a:cs typeface="+mn-cs"/>
                        </a:rPr>
                        <a:t> [MW]</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175</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264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216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306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60924382"/>
                  </a:ext>
                </a:extLst>
              </a:tr>
              <a:tr h="382629">
                <a:tc>
                  <a:txBody>
                    <a:bodyPr/>
                    <a:lstStyle/>
                    <a:p>
                      <a:pPr algn="l" rtl="0" fontAlgn="ctr">
                        <a:buNone/>
                      </a:pPr>
                      <a:r>
                        <a:rPr lang="it-IT" sz="1100" u="none" strike="noStrike" dirty="0">
                          <a:effectLst/>
                        </a:rPr>
                        <a:t>OPEX [G€] @ 10 </a:t>
                      </a:r>
                      <a:r>
                        <a:rPr lang="it-IT" sz="1100" u="none" strike="noStrike" dirty="0" err="1">
                          <a:effectLst/>
                        </a:rPr>
                        <a:t>dpa</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buNone/>
                      </a:pPr>
                      <a:r>
                        <a:rPr lang="en-GB" sz="1100" kern="1200" dirty="0">
                          <a:effectLst/>
                          <a:latin typeface="Calibri" panose="020F0502020204030204" pitchFamily="34" charset="0"/>
                          <a:ea typeface="Calibri" panose="020F0502020204030204" pitchFamily="34" charset="0"/>
                          <a:cs typeface="Calibri" panose="020F0502020204030204" pitchFamily="34" charset="0"/>
                        </a:rPr>
                        <a:t>0.73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0.86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0.80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0.99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206859"/>
                  </a:ext>
                </a:extLst>
              </a:tr>
              <a:tr h="382629">
                <a:tc>
                  <a:txBody>
                    <a:bodyPr/>
                    <a:lstStyle/>
                    <a:p>
                      <a:pPr marL="0" algn="l" defTabSz="685800" rtl="0" eaLnBrk="1" fontAlgn="ctr" latinLnBrk="0" hangingPunct="1">
                        <a:buNone/>
                      </a:pPr>
                      <a:r>
                        <a:rPr lang="it-IT" sz="1100" b="1" u="none" strike="noStrike" kern="1200" dirty="0">
                          <a:solidFill>
                            <a:schemeClr val="lt1"/>
                          </a:solidFill>
                          <a:effectLst/>
                          <a:latin typeface="+mn-lt"/>
                          <a:ea typeface="+mn-ea"/>
                          <a:cs typeface="+mn-cs"/>
                        </a:rPr>
                        <a:t>CAPEX [G€] @ 10 </a:t>
                      </a:r>
                      <a:r>
                        <a:rPr lang="it-IT" sz="1100" b="1" u="none" strike="noStrike" kern="1200" dirty="0" err="1">
                          <a:solidFill>
                            <a:schemeClr val="lt1"/>
                          </a:solidFill>
                          <a:effectLst/>
                          <a:latin typeface="+mn-lt"/>
                          <a:ea typeface="+mn-ea"/>
                          <a:cs typeface="+mn-cs"/>
                        </a:rPr>
                        <a:t>dpa</a:t>
                      </a:r>
                      <a:endParaRPr lang="it-IT" sz="1100" b="1" u="none" strike="noStrike" kern="1200" dirty="0">
                        <a:solidFill>
                          <a:schemeClr val="lt1"/>
                        </a:solidFill>
                        <a:effectLst/>
                        <a:latin typeface="+mn-lt"/>
                        <a:ea typeface="+mn-ea"/>
                        <a:cs typeface="+mn-cs"/>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buNone/>
                      </a:pPr>
                      <a:r>
                        <a:rPr lang="en-GB" sz="1100" kern="1200" dirty="0">
                          <a:effectLst/>
                          <a:latin typeface="Calibri" panose="020F0502020204030204" pitchFamily="34" charset="0"/>
                          <a:ea typeface="Calibri" panose="020F0502020204030204" pitchFamily="34" charset="0"/>
                          <a:cs typeface="Calibri" panose="020F0502020204030204" pitchFamily="34" charset="0"/>
                        </a:rPr>
                        <a:t>3.30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3.57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3.28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3.60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3588443"/>
                  </a:ext>
                </a:extLst>
              </a:tr>
              <a:tr h="382629">
                <a:tc>
                  <a:txBody>
                    <a:bodyPr/>
                    <a:lstStyle/>
                    <a:p>
                      <a:pPr marL="0" algn="l" defTabSz="685800" rtl="0" eaLnBrk="1" fontAlgn="ctr" latinLnBrk="0" hangingPunct="1">
                        <a:buNone/>
                      </a:pPr>
                      <a:r>
                        <a:rPr lang="it-IT" sz="1100" b="1" u="none" strike="noStrike" kern="1200" dirty="0">
                          <a:solidFill>
                            <a:schemeClr val="lt1"/>
                          </a:solidFill>
                          <a:effectLst/>
                          <a:latin typeface="+mn-lt"/>
                          <a:ea typeface="+mn-ea"/>
                          <a:cs typeface="+mn-cs"/>
                        </a:rPr>
                        <a:t>OPEX+CAPEX  [G€] @ 10 </a:t>
                      </a:r>
                      <a:r>
                        <a:rPr lang="it-IT" sz="1100" b="1" u="none" strike="noStrike" kern="1200" dirty="0" err="1">
                          <a:solidFill>
                            <a:schemeClr val="lt1"/>
                          </a:solidFill>
                          <a:effectLst/>
                          <a:latin typeface="+mn-lt"/>
                          <a:ea typeface="+mn-ea"/>
                          <a:cs typeface="+mn-cs"/>
                        </a:rPr>
                        <a:t>dpa</a:t>
                      </a:r>
                      <a:endParaRPr lang="it-IT" sz="1100" b="1" u="none" strike="noStrike" kern="1200" dirty="0">
                        <a:solidFill>
                          <a:schemeClr val="lt1"/>
                        </a:solidFill>
                        <a:effectLst/>
                        <a:latin typeface="+mn-lt"/>
                        <a:ea typeface="+mn-ea"/>
                        <a:cs typeface="+mn-cs"/>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buNone/>
                      </a:pPr>
                      <a:r>
                        <a:rPr lang="en-GB" sz="1100" kern="1200" dirty="0">
                          <a:effectLst/>
                          <a:latin typeface="Calibri" panose="020F0502020204030204" pitchFamily="34" charset="0"/>
                          <a:ea typeface="Calibri" panose="020F0502020204030204" pitchFamily="34" charset="0"/>
                          <a:cs typeface="Calibri" panose="020F0502020204030204" pitchFamily="34" charset="0"/>
                        </a:rPr>
                        <a:t>4.02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4.44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4.08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4.59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3947057919"/>
                  </a:ext>
                </a:extLst>
              </a:tr>
              <a:tr h="382629">
                <a:tc>
                  <a:txBody>
                    <a:bodyPr/>
                    <a:lstStyle/>
                    <a:p>
                      <a:pPr marL="0" algn="l" defTabSz="685800" rtl="0" eaLnBrk="1" fontAlgn="ctr" latinLnBrk="0" hangingPunct="1">
                        <a:buNone/>
                      </a:pPr>
                      <a:r>
                        <a:rPr lang="it-IT" sz="1100" b="1" u="none" strike="noStrike" kern="1200" dirty="0">
                          <a:solidFill>
                            <a:schemeClr val="lt1"/>
                          </a:solidFill>
                          <a:effectLst/>
                          <a:latin typeface="+mn-lt"/>
                          <a:ea typeface="+mn-ea"/>
                          <a:cs typeface="+mn-cs"/>
                        </a:rPr>
                        <a:t>Time [</a:t>
                      </a:r>
                      <a:r>
                        <a:rPr lang="it-IT" sz="1100" b="1" u="none" strike="noStrike" kern="1200" dirty="0" err="1">
                          <a:solidFill>
                            <a:schemeClr val="lt1"/>
                          </a:solidFill>
                          <a:effectLst/>
                          <a:latin typeface="+mn-lt"/>
                          <a:ea typeface="+mn-ea"/>
                          <a:cs typeface="+mn-cs"/>
                        </a:rPr>
                        <a:t>years</a:t>
                      </a:r>
                      <a:r>
                        <a:rPr lang="it-IT" sz="1100" b="1" u="none" strike="noStrike" kern="1200" dirty="0">
                          <a:solidFill>
                            <a:schemeClr val="lt1"/>
                          </a:solidFill>
                          <a:effectLst/>
                          <a:latin typeface="+mn-lt"/>
                          <a:ea typeface="+mn-ea"/>
                          <a:cs typeface="+mn-cs"/>
                        </a:rPr>
                        <a:t>] @ 10 </a:t>
                      </a:r>
                      <a:r>
                        <a:rPr lang="it-IT" sz="1100" b="1" u="none" strike="noStrike" kern="1200" dirty="0" err="1">
                          <a:solidFill>
                            <a:schemeClr val="lt1"/>
                          </a:solidFill>
                          <a:effectLst/>
                          <a:latin typeface="+mn-lt"/>
                          <a:ea typeface="+mn-ea"/>
                          <a:cs typeface="+mn-cs"/>
                        </a:rPr>
                        <a:t>dpa</a:t>
                      </a:r>
                      <a:endParaRPr lang="it-IT" sz="1100" b="1" u="none" strike="noStrike" kern="1200" dirty="0">
                        <a:solidFill>
                          <a:schemeClr val="lt1"/>
                        </a:solidFill>
                        <a:effectLst/>
                        <a:latin typeface="+mn-lt"/>
                        <a:ea typeface="+mn-ea"/>
                        <a:cs typeface="+mn-cs"/>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buNone/>
                      </a:pPr>
                      <a:r>
                        <a:rPr lang="en-GB" sz="1100" kern="1200" dirty="0">
                          <a:effectLst/>
                          <a:latin typeface="Calibri" panose="020F0502020204030204" pitchFamily="34" charset="0"/>
                          <a:ea typeface="Calibri" panose="020F0502020204030204" pitchFamily="34" charset="0"/>
                          <a:cs typeface="Calibri" panose="020F0502020204030204" pitchFamily="34" charset="0"/>
                        </a:rPr>
                        <a:t>8.49</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4.88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7.04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4.71</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5768721"/>
                  </a:ext>
                </a:extLst>
              </a:tr>
              <a:tr h="382629">
                <a:tc>
                  <a:txBody>
                    <a:bodyPr/>
                    <a:lstStyle/>
                    <a:p>
                      <a:pPr marL="0" algn="l" defTabSz="685800" rtl="0" eaLnBrk="1" fontAlgn="ctr" latinLnBrk="0" hangingPunct="1">
                        <a:buNone/>
                      </a:pPr>
                      <a:r>
                        <a:rPr lang="it-IT" sz="1100" b="1" u="none" strike="noStrike" kern="1200" dirty="0">
                          <a:solidFill>
                            <a:schemeClr val="lt1"/>
                          </a:solidFill>
                          <a:effectLst/>
                          <a:latin typeface="+mn-lt"/>
                          <a:ea typeface="+mn-ea"/>
                          <a:cs typeface="+mn-cs"/>
                        </a:rPr>
                        <a:t>NWL/</a:t>
                      </a:r>
                      <a:r>
                        <a:rPr lang="it-IT" sz="1100" b="1" u="none" strike="noStrike" kern="1200" dirty="0" err="1">
                          <a:solidFill>
                            <a:schemeClr val="lt1"/>
                          </a:solidFill>
                          <a:effectLst/>
                          <a:latin typeface="+mn-lt"/>
                          <a:ea typeface="+mn-ea"/>
                          <a:cs typeface="+mn-cs"/>
                        </a:rPr>
                        <a:t>T</a:t>
                      </a:r>
                      <a:r>
                        <a:rPr lang="it-IT" sz="1100" b="1" u="none" strike="noStrike" kern="1200" baseline="-25000" dirty="0" err="1">
                          <a:solidFill>
                            <a:schemeClr val="lt1"/>
                          </a:solidFill>
                          <a:effectLst/>
                          <a:latin typeface="+mn-lt"/>
                          <a:ea typeface="+mn-ea"/>
                          <a:cs typeface="+mn-cs"/>
                        </a:rPr>
                        <a:t>cons</a:t>
                      </a:r>
                      <a:endParaRPr lang="it-IT" sz="1100" b="1" u="none" strike="noStrike" kern="1200" baseline="-25000" dirty="0">
                        <a:solidFill>
                          <a:schemeClr val="lt1"/>
                        </a:solidFill>
                        <a:effectLst/>
                        <a:latin typeface="+mn-lt"/>
                        <a:ea typeface="+mn-ea"/>
                        <a:cs typeface="+mn-cs"/>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4.18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5.00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4.78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6.08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907871872"/>
                  </a:ext>
                </a:extLst>
              </a:tr>
              <a:tr h="382629">
                <a:tc>
                  <a:txBody>
                    <a:bodyPr/>
                    <a:lstStyle/>
                    <a:p>
                      <a:pPr algn="l" rtl="0" fontAlgn="ctr">
                        <a:buNone/>
                      </a:pPr>
                      <a:r>
                        <a:rPr lang="it-IT" sz="1100" u="none" strike="noStrike" dirty="0">
                          <a:effectLst/>
                        </a:rPr>
                        <a:t>TBM ports </a:t>
                      </a:r>
                      <a:r>
                        <a:rPr lang="it-IT" sz="1100" u="none" strike="noStrike" dirty="0" err="1">
                          <a:effectLst/>
                        </a:rPr>
                        <a:t>available</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mj-lt"/>
                        </a:rPr>
                        <a:t>1</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48825226"/>
                  </a:ext>
                </a:extLst>
              </a:tr>
            </a:tbl>
          </a:graphicData>
        </a:graphic>
      </p:graphicFrame>
      <p:sp>
        <p:nvSpPr>
          <p:cNvPr id="13" name="Ovale 12">
            <a:extLst>
              <a:ext uri="{FF2B5EF4-FFF2-40B4-BE49-F238E27FC236}">
                <a16:creationId xmlns:a16="http://schemas.microsoft.com/office/drawing/2014/main" id="{AF32ADB3-7FA4-7712-81BA-952FEDE1477A}"/>
              </a:ext>
            </a:extLst>
          </p:cNvPr>
          <p:cNvSpPr/>
          <p:nvPr/>
        </p:nvSpPr>
        <p:spPr>
          <a:xfrm>
            <a:off x="10174014" y="283779"/>
            <a:ext cx="323333" cy="295724"/>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1</a:t>
            </a:r>
          </a:p>
        </p:txBody>
      </p:sp>
      <p:sp>
        <p:nvSpPr>
          <p:cNvPr id="14" name="Ovale 13">
            <a:extLst>
              <a:ext uri="{FF2B5EF4-FFF2-40B4-BE49-F238E27FC236}">
                <a16:creationId xmlns:a16="http://schemas.microsoft.com/office/drawing/2014/main" id="{D7E6C404-1834-BF8D-193D-3254797F3E62}"/>
              </a:ext>
            </a:extLst>
          </p:cNvPr>
          <p:cNvSpPr/>
          <p:nvPr/>
        </p:nvSpPr>
        <p:spPr>
          <a:xfrm>
            <a:off x="10809602" y="286041"/>
            <a:ext cx="323333" cy="295724"/>
          </a:xfrm>
          <a:prstGeom prst="ellipse">
            <a:avLst/>
          </a:prstGeom>
          <a:solidFill>
            <a:srgbClr val="00B05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2</a:t>
            </a:r>
          </a:p>
        </p:txBody>
      </p:sp>
      <p:sp>
        <p:nvSpPr>
          <p:cNvPr id="15" name="Ovale 14">
            <a:extLst>
              <a:ext uri="{FF2B5EF4-FFF2-40B4-BE49-F238E27FC236}">
                <a16:creationId xmlns:a16="http://schemas.microsoft.com/office/drawing/2014/main" id="{115E36AE-EF72-96EC-8B9E-B13943FEA916}"/>
              </a:ext>
            </a:extLst>
          </p:cNvPr>
          <p:cNvSpPr/>
          <p:nvPr/>
        </p:nvSpPr>
        <p:spPr>
          <a:xfrm>
            <a:off x="11453382" y="286041"/>
            <a:ext cx="323333" cy="295724"/>
          </a:xfrm>
          <a:prstGeom prst="ellipse">
            <a:avLst/>
          </a:prstGeom>
          <a:solidFill>
            <a:srgbClr val="00B0F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3</a:t>
            </a:r>
          </a:p>
        </p:txBody>
      </p:sp>
      <p:sp>
        <p:nvSpPr>
          <p:cNvPr id="16" name="CasellaDiTesto 15">
            <a:extLst>
              <a:ext uri="{FF2B5EF4-FFF2-40B4-BE49-F238E27FC236}">
                <a16:creationId xmlns:a16="http://schemas.microsoft.com/office/drawing/2014/main" id="{DF6005D1-3ED9-0531-2CB7-0018A61FA0F0}"/>
              </a:ext>
            </a:extLst>
          </p:cNvPr>
          <p:cNvSpPr txBox="1"/>
          <p:nvPr/>
        </p:nvSpPr>
        <p:spPr>
          <a:xfrm>
            <a:off x="7834567" y="6053651"/>
            <a:ext cx="3656162" cy="461665"/>
          </a:xfrm>
          <a:prstGeom prst="rect">
            <a:avLst/>
          </a:prstGeom>
          <a:noFill/>
        </p:spPr>
        <p:txBody>
          <a:bodyPr wrap="square" rtlCol="0">
            <a:spAutoFit/>
          </a:bodyPr>
          <a:lstStyle/>
          <a:p>
            <a:r>
              <a:rPr lang="en-GB" sz="1200" dirty="0"/>
              <a:t>*The current VNS design point has been selected not considering the exact same assumptions.</a:t>
            </a:r>
            <a:endParaRPr lang="en-GB" sz="1200" b="1" dirty="0"/>
          </a:p>
        </p:txBody>
      </p:sp>
      <p:sp>
        <p:nvSpPr>
          <p:cNvPr id="17" name="Ovale 16">
            <a:extLst>
              <a:ext uri="{FF2B5EF4-FFF2-40B4-BE49-F238E27FC236}">
                <a16:creationId xmlns:a16="http://schemas.microsoft.com/office/drawing/2014/main" id="{A0696148-3FB7-2A8B-9DB3-6CCEB1263515}"/>
              </a:ext>
            </a:extLst>
          </p:cNvPr>
          <p:cNvSpPr/>
          <p:nvPr/>
        </p:nvSpPr>
        <p:spPr>
          <a:xfrm>
            <a:off x="740678" y="5394319"/>
            <a:ext cx="341887" cy="344123"/>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1</a:t>
            </a:r>
          </a:p>
        </p:txBody>
      </p:sp>
      <p:sp>
        <p:nvSpPr>
          <p:cNvPr id="18" name="Ovale 17">
            <a:extLst>
              <a:ext uri="{FF2B5EF4-FFF2-40B4-BE49-F238E27FC236}">
                <a16:creationId xmlns:a16="http://schemas.microsoft.com/office/drawing/2014/main" id="{38AE4F86-E448-1304-5B24-0F44337E22B3}"/>
              </a:ext>
            </a:extLst>
          </p:cNvPr>
          <p:cNvSpPr/>
          <p:nvPr/>
        </p:nvSpPr>
        <p:spPr>
          <a:xfrm>
            <a:off x="730167" y="5696609"/>
            <a:ext cx="341887" cy="344123"/>
          </a:xfrm>
          <a:prstGeom prst="ellipse">
            <a:avLst/>
          </a:prstGeom>
          <a:solidFill>
            <a:srgbClr val="00B05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2</a:t>
            </a:r>
          </a:p>
        </p:txBody>
      </p:sp>
      <p:sp>
        <p:nvSpPr>
          <p:cNvPr id="19" name="Ovale 18">
            <a:extLst>
              <a:ext uri="{FF2B5EF4-FFF2-40B4-BE49-F238E27FC236}">
                <a16:creationId xmlns:a16="http://schemas.microsoft.com/office/drawing/2014/main" id="{035339F6-F205-4525-7B4D-50DDE2ADDB7E}"/>
              </a:ext>
            </a:extLst>
          </p:cNvPr>
          <p:cNvSpPr/>
          <p:nvPr/>
        </p:nvSpPr>
        <p:spPr>
          <a:xfrm>
            <a:off x="719661" y="6030425"/>
            <a:ext cx="341887" cy="344123"/>
          </a:xfrm>
          <a:prstGeom prst="ellipse">
            <a:avLst/>
          </a:prstGeom>
          <a:solidFill>
            <a:srgbClr val="00B0F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3</a:t>
            </a:r>
          </a:p>
        </p:txBody>
      </p:sp>
      <p:sp>
        <p:nvSpPr>
          <p:cNvPr id="43" name="Ovale 42">
            <a:extLst>
              <a:ext uri="{FF2B5EF4-FFF2-40B4-BE49-F238E27FC236}">
                <a16:creationId xmlns:a16="http://schemas.microsoft.com/office/drawing/2014/main" id="{7980E5A2-87AF-6D7C-D7DE-8C59F5DC6C96}"/>
              </a:ext>
            </a:extLst>
          </p:cNvPr>
          <p:cNvSpPr/>
          <p:nvPr/>
        </p:nvSpPr>
        <p:spPr>
          <a:xfrm>
            <a:off x="5076078" y="3152870"/>
            <a:ext cx="242156" cy="210439"/>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1</a:t>
            </a:r>
          </a:p>
        </p:txBody>
      </p:sp>
      <p:sp>
        <p:nvSpPr>
          <p:cNvPr id="44" name="Ovale 43">
            <a:extLst>
              <a:ext uri="{FF2B5EF4-FFF2-40B4-BE49-F238E27FC236}">
                <a16:creationId xmlns:a16="http://schemas.microsoft.com/office/drawing/2014/main" id="{C9D926B7-D39C-DA45-C826-F49CAC2562EA}"/>
              </a:ext>
            </a:extLst>
          </p:cNvPr>
          <p:cNvSpPr/>
          <p:nvPr/>
        </p:nvSpPr>
        <p:spPr>
          <a:xfrm>
            <a:off x="3720182" y="3623262"/>
            <a:ext cx="305280" cy="265565"/>
          </a:xfrm>
          <a:prstGeom prst="ellipse">
            <a:avLst/>
          </a:prstGeom>
          <a:solidFill>
            <a:srgbClr val="00B05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2</a:t>
            </a:r>
          </a:p>
        </p:txBody>
      </p:sp>
      <p:sp>
        <p:nvSpPr>
          <p:cNvPr id="45" name="Ovale 44">
            <a:extLst>
              <a:ext uri="{FF2B5EF4-FFF2-40B4-BE49-F238E27FC236}">
                <a16:creationId xmlns:a16="http://schemas.microsoft.com/office/drawing/2014/main" id="{F02B0D46-916E-0E99-1F9F-3C3470FD4AF1}"/>
              </a:ext>
            </a:extLst>
          </p:cNvPr>
          <p:cNvSpPr/>
          <p:nvPr/>
        </p:nvSpPr>
        <p:spPr>
          <a:xfrm>
            <a:off x="3518556" y="3058510"/>
            <a:ext cx="265167" cy="189227"/>
          </a:xfrm>
          <a:prstGeom prst="ellipse">
            <a:avLst/>
          </a:prstGeom>
          <a:solidFill>
            <a:srgbClr val="00B0F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3</a:t>
            </a:r>
          </a:p>
        </p:txBody>
      </p:sp>
      <p:sp>
        <p:nvSpPr>
          <p:cNvPr id="41" name="ZoneTexte 40">
            <a:extLst>
              <a:ext uri="{FF2B5EF4-FFF2-40B4-BE49-F238E27FC236}">
                <a16:creationId xmlns:a16="http://schemas.microsoft.com/office/drawing/2014/main" id="{A6BB19E0-3BB7-4D1F-874E-CA07BA49EF68}"/>
              </a:ext>
            </a:extLst>
          </p:cNvPr>
          <p:cNvSpPr txBox="1"/>
          <p:nvPr/>
        </p:nvSpPr>
        <p:spPr>
          <a:xfrm>
            <a:off x="4887310" y="861113"/>
            <a:ext cx="6096000" cy="369332"/>
          </a:xfrm>
          <a:prstGeom prst="rect">
            <a:avLst/>
          </a:prstGeom>
          <a:noFill/>
        </p:spPr>
        <p:txBody>
          <a:bodyPr wrap="square">
            <a:spAutoFit/>
          </a:bodyPr>
          <a:lstStyle/>
          <a:p>
            <a:r>
              <a:rPr lang="en-GB" sz="1800" b="1" dirty="0"/>
              <a:t>METIS/MADE</a:t>
            </a:r>
            <a:r>
              <a:rPr lang="en-GB" sz="1800" dirty="0"/>
              <a:t> </a:t>
            </a:r>
            <a:endParaRPr lang="en-US" dirty="0"/>
          </a:p>
        </p:txBody>
      </p:sp>
      <p:sp>
        <p:nvSpPr>
          <p:cNvPr id="69" name="ZoneTexte 68">
            <a:extLst>
              <a:ext uri="{FF2B5EF4-FFF2-40B4-BE49-F238E27FC236}">
                <a16:creationId xmlns:a16="http://schemas.microsoft.com/office/drawing/2014/main" id="{92F25191-C4DF-4B9F-B802-20EE14B2BB89}"/>
              </a:ext>
            </a:extLst>
          </p:cNvPr>
          <p:cNvSpPr txBox="1"/>
          <p:nvPr/>
        </p:nvSpPr>
        <p:spPr>
          <a:xfrm>
            <a:off x="273269" y="756010"/>
            <a:ext cx="3457903" cy="646331"/>
          </a:xfrm>
          <a:prstGeom prst="rect">
            <a:avLst/>
          </a:prstGeom>
          <a:noFill/>
        </p:spPr>
        <p:txBody>
          <a:bodyPr wrap="square">
            <a:spAutoFit/>
          </a:bodyPr>
          <a:lstStyle/>
          <a:p>
            <a:r>
              <a:rPr lang="en-GB" sz="1800" dirty="0"/>
              <a:t>fixed n</a:t>
            </a:r>
            <a:r>
              <a:rPr lang="en-GB" sz="1800" baseline="-25000" dirty="0"/>
              <a:t>e</a:t>
            </a:r>
            <a:r>
              <a:rPr lang="en-GB" sz="1800" dirty="0"/>
              <a:t>, k, δ, P</a:t>
            </a:r>
            <a:r>
              <a:rPr lang="en-GB" sz="1800" baseline="-25000" dirty="0"/>
              <a:t>EC,</a:t>
            </a:r>
            <a:r>
              <a:rPr lang="en-GB" sz="1800" dirty="0"/>
              <a:t> Δ</a:t>
            </a:r>
            <a:r>
              <a:rPr lang="en-GB" sz="1800" baseline="-25000" dirty="0"/>
              <a:t>PW</a:t>
            </a:r>
            <a:r>
              <a:rPr lang="en-GB" sz="1800" dirty="0"/>
              <a:t>, Δ</a:t>
            </a:r>
            <a:r>
              <a:rPr lang="en-GB" sz="1800" baseline="-25000" dirty="0"/>
              <a:t>BB</a:t>
            </a:r>
            <a:r>
              <a:rPr lang="en-GB" sz="1800" dirty="0"/>
              <a:t>, Δ</a:t>
            </a:r>
            <a:r>
              <a:rPr lang="en-GB" sz="1800" baseline="-25000" dirty="0"/>
              <a:t>VV</a:t>
            </a:r>
            <a:r>
              <a:rPr lang="en-GB" sz="1800" dirty="0"/>
              <a:t>, etc</a:t>
            </a:r>
          </a:p>
          <a:p>
            <a:endParaRPr lang="en-US" dirty="0"/>
          </a:p>
        </p:txBody>
      </p:sp>
      <p:sp>
        <p:nvSpPr>
          <p:cNvPr id="70" name="ZoneTexte 69">
            <a:extLst>
              <a:ext uri="{FF2B5EF4-FFF2-40B4-BE49-F238E27FC236}">
                <a16:creationId xmlns:a16="http://schemas.microsoft.com/office/drawing/2014/main" id="{431BA63B-4214-489A-8729-2FC0626F89DF}"/>
              </a:ext>
            </a:extLst>
          </p:cNvPr>
          <p:cNvSpPr txBox="1"/>
          <p:nvPr/>
        </p:nvSpPr>
        <p:spPr>
          <a:xfrm>
            <a:off x="304800" y="1029279"/>
            <a:ext cx="3048000" cy="369332"/>
          </a:xfrm>
          <a:prstGeom prst="rect">
            <a:avLst/>
          </a:prstGeom>
          <a:noFill/>
        </p:spPr>
        <p:txBody>
          <a:bodyPr wrap="square">
            <a:spAutoFit/>
          </a:bodyPr>
          <a:lstStyle/>
          <a:p>
            <a:r>
              <a:rPr lang="en-GB" sz="1800" b="1" dirty="0" err="1"/>
              <a:t>Φ</a:t>
            </a:r>
            <a:r>
              <a:rPr lang="en-GB" sz="1800" b="1" baseline="-25000" dirty="0" err="1"/>
              <a:t>av,CS</a:t>
            </a:r>
            <a:r>
              <a:rPr lang="en-GB" sz="1800" b="1" dirty="0"/>
              <a:t>= Φ</a:t>
            </a:r>
            <a:r>
              <a:rPr lang="en-GB" sz="1800" b="1" baseline="-25000" dirty="0"/>
              <a:t>RU</a:t>
            </a:r>
            <a:endParaRPr lang="en-US" dirty="0"/>
          </a:p>
        </p:txBody>
      </p:sp>
    </p:spTree>
    <p:extLst>
      <p:ext uri="{BB962C8B-B14F-4D97-AF65-F5344CB8AC3E}">
        <p14:creationId xmlns:p14="http://schemas.microsoft.com/office/powerpoint/2010/main" val="3567411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E82F3-AC78-26E5-9794-745BFB41751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2FFAFB9-6EB7-279C-6BC8-B589B07C5B67}"/>
              </a:ext>
            </a:extLst>
          </p:cNvPr>
          <p:cNvSpPr>
            <a:spLocks noGrp="1"/>
          </p:cNvSpPr>
          <p:nvPr>
            <p:ph type="title"/>
          </p:nvPr>
        </p:nvSpPr>
        <p:spPr/>
        <p:txBody>
          <a:bodyPr/>
          <a:lstStyle/>
          <a:p>
            <a:r>
              <a:rPr lang="en-US" dirty="0">
                <a:cs typeface="Calibri"/>
              </a:rPr>
              <a:t>Desing Space Scans</a:t>
            </a:r>
            <a:endParaRPr lang="it-IT" dirty="0"/>
          </a:p>
        </p:txBody>
      </p:sp>
      <p:sp>
        <p:nvSpPr>
          <p:cNvPr id="5" name="Segnaposto numero diapositiva 4">
            <a:extLst>
              <a:ext uri="{FF2B5EF4-FFF2-40B4-BE49-F238E27FC236}">
                <a16:creationId xmlns:a16="http://schemas.microsoft.com/office/drawing/2014/main" id="{BD4F8853-D5E0-747E-9151-355AAE64F46E}"/>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A6D9FA1-99C7-4910-8E32-B85D378B0060}" type="slidenum">
              <a:rPr lang="en-GB" smtClean="0">
                <a:solidFill>
                  <a:prstClr val="white"/>
                </a:solidFill>
              </a:rPr>
              <a:pPr/>
              <a:t>18</a:t>
            </a:fld>
            <a:endParaRPr lang="en-GB">
              <a:solidFill>
                <a:prstClr val="white"/>
              </a:solidFill>
            </a:endParaRPr>
          </a:p>
        </p:txBody>
      </p:sp>
      <p:sp>
        <p:nvSpPr>
          <p:cNvPr id="11" name="CasellaDiTesto 10">
            <a:extLst>
              <a:ext uri="{FF2B5EF4-FFF2-40B4-BE49-F238E27FC236}">
                <a16:creationId xmlns:a16="http://schemas.microsoft.com/office/drawing/2014/main" id="{BE47D4DB-184C-0785-0A40-36CF6D313698}"/>
              </a:ext>
            </a:extLst>
          </p:cNvPr>
          <p:cNvSpPr txBox="1"/>
          <p:nvPr/>
        </p:nvSpPr>
        <p:spPr>
          <a:xfrm>
            <a:off x="628650" y="5218849"/>
            <a:ext cx="7515225" cy="954107"/>
          </a:xfrm>
          <a:prstGeom prst="rect">
            <a:avLst/>
          </a:prstGeom>
          <a:noFill/>
        </p:spPr>
        <p:txBody>
          <a:bodyPr wrap="square" rtlCol="0">
            <a:spAutoFit/>
          </a:bodyPr>
          <a:lstStyle/>
          <a:p>
            <a:r>
              <a:rPr lang="en-GB" sz="1400" dirty="0"/>
              <a:t>Comparison between current VNS design and </a:t>
            </a:r>
            <a:r>
              <a:rPr lang="en-GB" sz="1400" b="1" dirty="0"/>
              <a:t>three</a:t>
            </a:r>
            <a:r>
              <a:rPr lang="en-GB" sz="1400" dirty="0"/>
              <a:t> </a:t>
            </a:r>
            <a:r>
              <a:rPr lang="en-GB" sz="1400" b="1" dirty="0"/>
              <a:t>candidate alternative points </a:t>
            </a:r>
            <a:r>
              <a:rPr lang="en-GB" sz="1400" b="1" dirty="0">
                <a:highlight>
                  <a:srgbClr val="FFFF00"/>
                </a:highlight>
              </a:rPr>
              <a:t>@q</a:t>
            </a:r>
            <a:r>
              <a:rPr lang="en-GB" sz="1400" b="1" baseline="-25000" dirty="0">
                <a:highlight>
                  <a:srgbClr val="FFFF00"/>
                </a:highlight>
              </a:rPr>
              <a:t>95</a:t>
            </a:r>
            <a:r>
              <a:rPr lang="en-GB" sz="1400" b="1" dirty="0">
                <a:highlight>
                  <a:srgbClr val="FFFF00"/>
                </a:highlight>
              </a:rPr>
              <a:t>=4.0</a:t>
            </a:r>
            <a:r>
              <a:rPr lang="en-GB" sz="1400" dirty="0">
                <a:highlight>
                  <a:srgbClr val="FFFF00"/>
                </a:highlight>
              </a:rPr>
              <a:t>.</a:t>
            </a:r>
          </a:p>
          <a:p>
            <a:pPr marL="285750" indent="-285750">
              <a:buFont typeface="Arial" panose="020B0604020202020204" pitchFamily="34" charset="0"/>
              <a:buChar char="•"/>
            </a:pPr>
            <a:r>
              <a:rPr lang="en-GB" sz="1400" dirty="0"/>
              <a:t> : Increase of major radius at fixed A</a:t>
            </a:r>
          </a:p>
          <a:p>
            <a:pPr marL="285750" indent="-285750">
              <a:buFont typeface="Arial" panose="020B0604020202020204" pitchFamily="34" charset="0"/>
              <a:buChar char="•"/>
            </a:pPr>
            <a:r>
              <a:rPr lang="en-GB" sz="1400" dirty="0"/>
              <a:t> : Decrease of A at fixed R</a:t>
            </a:r>
            <a:r>
              <a:rPr lang="en-GB" sz="1400" baseline="-25000" dirty="0"/>
              <a:t>0</a:t>
            </a:r>
          </a:p>
          <a:p>
            <a:pPr marL="285750" indent="-285750">
              <a:buFont typeface="Arial" panose="020B0604020202020204" pitchFamily="34" charset="0"/>
              <a:buChar char="•"/>
            </a:pPr>
            <a:r>
              <a:rPr lang="en-GB" sz="1400" dirty="0"/>
              <a:t> : Increase of A and R</a:t>
            </a:r>
            <a:r>
              <a:rPr lang="en-GB" sz="1400" baseline="-25000" dirty="0"/>
              <a:t>0</a:t>
            </a:r>
            <a:r>
              <a:rPr lang="en-GB" sz="1400" dirty="0"/>
              <a:t> at fixed B</a:t>
            </a:r>
            <a:r>
              <a:rPr lang="en-GB" sz="1400" baseline="-25000" dirty="0"/>
              <a:t>0</a:t>
            </a:r>
          </a:p>
        </p:txBody>
      </p:sp>
      <p:graphicFrame>
        <p:nvGraphicFramePr>
          <p:cNvPr id="12" name="Segnaposto contenuto 6">
            <a:extLst>
              <a:ext uri="{FF2B5EF4-FFF2-40B4-BE49-F238E27FC236}">
                <a16:creationId xmlns:a16="http://schemas.microsoft.com/office/drawing/2014/main" id="{D727DEBC-5114-7310-8E5A-F891FF2B13C5}"/>
              </a:ext>
            </a:extLst>
          </p:cNvPr>
          <p:cNvGraphicFramePr>
            <a:graphicFrameLocks/>
          </p:cNvGraphicFramePr>
          <p:nvPr/>
        </p:nvGraphicFramePr>
        <p:xfrm>
          <a:off x="8483937" y="437765"/>
          <a:ext cx="3538984" cy="4957390"/>
        </p:xfrm>
        <a:graphic>
          <a:graphicData uri="http://schemas.openxmlformats.org/drawingml/2006/table">
            <a:tbl>
              <a:tblPr firstRow="1" firstCol="1" bandRow="1">
                <a:tableStyleId>{6E25E649-3F16-4E02-A733-19D2CDBF48F0}</a:tableStyleId>
              </a:tblPr>
              <a:tblGrid>
                <a:gridCol w="990916">
                  <a:extLst>
                    <a:ext uri="{9D8B030D-6E8A-4147-A177-3AD203B41FA5}">
                      <a16:colId xmlns:a16="http://schemas.microsoft.com/office/drawing/2014/main" val="3948091885"/>
                    </a:ext>
                  </a:extLst>
                </a:gridCol>
                <a:gridCol w="637017">
                  <a:extLst>
                    <a:ext uri="{9D8B030D-6E8A-4147-A177-3AD203B41FA5}">
                      <a16:colId xmlns:a16="http://schemas.microsoft.com/office/drawing/2014/main" val="2194918255"/>
                    </a:ext>
                  </a:extLst>
                </a:gridCol>
                <a:gridCol w="637017">
                  <a:extLst>
                    <a:ext uri="{9D8B030D-6E8A-4147-A177-3AD203B41FA5}">
                      <a16:colId xmlns:a16="http://schemas.microsoft.com/office/drawing/2014/main" val="196039824"/>
                    </a:ext>
                  </a:extLst>
                </a:gridCol>
                <a:gridCol w="637017">
                  <a:extLst>
                    <a:ext uri="{9D8B030D-6E8A-4147-A177-3AD203B41FA5}">
                      <a16:colId xmlns:a16="http://schemas.microsoft.com/office/drawing/2014/main" val="2148438557"/>
                    </a:ext>
                  </a:extLst>
                </a:gridCol>
                <a:gridCol w="637017">
                  <a:extLst>
                    <a:ext uri="{9D8B030D-6E8A-4147-A177-3AD203B41FA5}">
                      <a16:colId xmlns:a16="http://schemas.microsoft.com/office/drawing/2014/main" val="1661804110"/>
                    </a:ext>
                  </a:extLst>
                </a:gridCol>
              </a:tblGrid>
              <a:tr h="171734">
                <a:tc>
                  <a:txBody>
                    <a:bodyPr/>
                    <a:lstStyle/>
                    <a:p>
                      <a:pPr algn="l" fontAlgn="b">
                        <a:buNone/>
                      </a:pPr>
                      <a:endParaRPr lang="it-IT" sz="1100" b="0" i="0" u="none" strike="noStrike" dirty="0">
                        <a:solidFill>
                          <a:srgbClr val="000000"/>
                        </a:solidFill>
                        <a:effectLst/>
                        <a:latin typeface="+mj-lt"/>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buNone/>
                      </a:pPr>
                      <a:r>
                        <a:rPr lang="it-IT" sz="1100" b="1" u="none" strike="noStrike" kern="1200" dirty="0">
                          <a:solidFill>
                            <a:schemeClr val="lt1"/>
                          </a:solidFill>
                          <a:effectLst/>
                          <a:latin typeface="+mn-lt"/>
                          <a:ea typeface="+mn-ea"/>
                          <a:cs typeface="+mn-cs"/>
                        </a:rPr>
                        <a:t>Ref. VNS*</a:t>
                      </a: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1</a:t>
                      </a:r>
                      <a:endParaRPr lang="it-IT" sz="1100" b="0" i="0" u="none" strike="noStrike" dirty="0">
                        <a:solidFill>
                          <a:srgbClr val="000000"/>
                        </a:solidFill>
                        <a:effectLst/>
                        <a:latin typeface="+mj-lt"/>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a:effectLst/>
                        </a:rPr>
                        <a:t>2</a:t>
                      </a:r>
                      <a:endParaRPr lang="it-IT" sz="1100" b="0" i="0" u="none" strike="noStrike">
                        <a:solidFill>
                          <a:srgbClr val="000000"/>
                        </a:solidFill>
                        <a:effectLst/>
                        <a:latin typeface="+mj-lt"/>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a:effectLst/>
                        </a:rPr>
                        <a:t>3</a:t>
                      </a:r>
                      <a:endParaRPr lang="it-IT" sz="1100" b="0" i="0" u="none" strike="noStrike">
                        <a:solidFill>
                          <a:srgbClr val="000000"/>
                        </a:solidFill>
                        <a:effectLst/>
                        <a:latin typeface="+mj-lt"/>
                      </a:endParaRPr>
                    </a:p>
                  </a:txBody>
                  <a:tcPr marL="3810" marR="3810" marT="381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0654687"/>
                  </a:ext>
                </a:extLst>
              </a:tr>
              <a:tr h="171734">
                <a:tc>
                  <a:txBody>
                    <a:bodyPr/>
                    <a:lstStyle/>
                    <a:p>
                      <a:pPr algn="l" rtl="0" fontAlgn="ctr">
                        <a:buNone/>
                      </a:pPr>
                      <a:r>
                        <a:rPr lang="it-IT" sz="1100" u="none" strike="noStrike" dirty="0">
                          <a:effectLst/>
                        </a:rPr>
                        <a:t>R</a:t>
                      </a:r>
                      <a:r>
                        <a:rPr lang="it-IT" sz="1100" u="none" strike="noStrike" baseline="-25000" dirty="0">
                          <a:effectLst/>
                        </a:rPr>
                        <a:t>0</a:t>
                      </a:r>
                      <a:r>
                        <a:rPr lang="it-IT" sz="1100" u="none" strike="noStrike" dirty="0">
                          <a:effectLst/>
                        </a:rPr>
                        <a:t> [m]</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2.67</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2.7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3.1</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0773572"/>
                  </a:ext>
                </a:extLst>
              </a:tr>
              <a:tr h="171734">
                <a:tc>
                  <a:txBody>
                    <a:bodyPr/>
                    <a:lstStyle/>
                    <a:p>
                      <a:pPr algn="l" rtl="0" fontAlgn="ctr">
                        <a:buNone/>
                      </a:pPr>
                      <a:r>
                        <a:rPr lang="it-IT" sz="1100" u="none" strike="noStrike" dirty="0">
                          <a:effectLst/>
                        </a:rPr>
                        <a:t>A</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4.25</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4.3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8794327"/>
                  </a:ext>
                </a:extLst>
              </a:tr>
              <a:tr h="171734">
                <a:tc>
                  <a:txBody>
                    <a:bodyPr/>
                    <a:lstStyle/>
                    <a:p>
                      <a:pPr algn="l" rtl="0" fontAlgn="ctr">
                        <a:buNone/>
                      </a:pPr>
                      <a:r>
                        <a:rPr lang="it-IT" sz="1100" u="none" strike="noStrike" dirty="0">
                          <a:effectLst/>
                        </a:rPr>
                        <a:t>q</a:t>
                      </a:r>
                      <a:r>
                        <a:rPr lang="it-IT" sz="1100" u="none" strike="noStrike" baseline="-25000" dirty="0">
                          <a:effectLst/>
                        </a:rPr>
                        <a:t>95</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3.2</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4.0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4.0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4.0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3752515"/>
                  </a:ext>
                </a:extLst>
              </a:tr>
              <a:tr h="171734">
                <a:tc>
                  <a:txBody>
                    <a:bodyPr/>
                    <a:lstStyle/>
                    <a:p>
                      <a:pPr algn="l" rtl="0" fontAlgn="ctr">
                        <a:buNone/>
                      </a:pPr>
                      <a:r>
                        <a:rPr lang="it-IT" sz="1100" u="none" strike="noStrike" dirty="0">
                          <a:effectLst/>
                        </a:rPr>
                        <a:t>NWL [MW/m</a:t>
                      </a:r>
                      <a:r>
                        <a:rPr lang="it-IT" sz="1100" u="none" strike="noStrike" baseline="30000" dirty="0">
                          <a:effectLst/>
                        </a:rPr>
                        <a:t>2</a:t>
                      </a:r>
                      <a:r>
                        <a:rPr lang="it-IT" sz="1100" u="none" strike="noStrike" dirty="0">
                          <a:effectLst/>
                        </a:rPr>
                        <a:t>]</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1" u="none" strike="noStrike" dirty="0">
                          <a:effectLst/>
                        </a:rPr>
                        <a:t>0.51</a:t>
                      </a:r>
                      <a:endParaRPr lang="it-IT" sz="1100" b="1"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0.47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0.40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a:solidFill>
                            <a:srgbClr val="000000"/>
                          </a:solidFill>
                          <a:effectLst/>
                          <a:latin typeface="Calibri" panose="020F0502020204030204" pitchFamily="34" charset="0"/>
                        </a:rPr>
                        <a:t>0.55</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7954261"/>
                  </a:ext>
                </a:extLst>
              </a:tr>
              <a:tr h="171734">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it-IT" sz="1100" u="none" strike="noStrike" dirty="0" err="1">
                          <a:effectLst/>
                        </a:rPr>
                        <a:t>q’’</a:t>
                      </a:r>
                      <a:r>
                        <a:rPr lang="it-IT" sz="1100" u="none" strike="noStrike" baseline="-25000" dirty="0" err="1">
                          <a:effectLst/>
                        </a:rPr>
                        <a:t>div</a:t>
                      </a:r>
                      <a:r>
                        <a:rPr lang="it-IT" sz="1100" u="none" strike="noStrike" dirty="0">
                          <a:effectLst/>
                        </a:rPr>
                        <a:t> [MW/m</a:t>
                      </a:r>
                      <a:r>
                        <a:rPr lang="it-IT" sz="1100" u="none" strike="noStrike" baseline="30000" dirty="0">
                          <a:effectLst/>
                        </a:rPr>
                        <a:t>2</a:t>
                      </a:r>
                      <a:r>
                        <a:rPr lang="it-IT" sz="1100" u="none" strike="noStrike" dirty="0">
                          <a:effectLst/>
                        </a:rPr>
                        <a:t>]</a:t>
                      </a:r>
                      <a:endParaRPr lang="it-IT" sz="1100" b="0" i="0" u="none" strike="noStrike" kern="1200" dirty="0">
                        <a:solidFill>
                          <a:srgbClr val="000000"/>
                        </a:solidFill>
                        <a:effectLst/>
                        <a:latin typeface="+mn-lt"/>
                        <a:ea typeface="+mn-ea"/>
                        <a:cs typeface="+mn-cs"/>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80.4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64.7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54.0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70.7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737881116"/>
                  </a:ext>
                </a:extLst>
              </a:tr>
              <a:tr h="171734">
                <a:tc>
                  <a:txBody>
                    <a:bodyPr/>
                    <a:lstStyle/>
                    <a:p>
                      <a:pPr algn="l" rtl="0" fontAlgn="ctr">
                        <a:buNone/>
                      </a:pPr>
                      <a:r>
                        <a:rPr lang="el-GR" sz="1100" u="none" strike="noStrike" dirty="0">
                          <a:effectLst/>
                        </a:rPr>
                        <a:t>β</a:t>
                      </a:r>
                      <a:r>
                        <a:rPr lang="it-IT" sz="1100" u="none" strike="noStrike" baseline="-25000" dirty="0">
                          <a:effectLst/>
                        </a:rPr>
                        <a:t>N</a:t>
                      </a:r>
                      <a:r>
                        <a:rPr lang="it-IT" sz="1100" u="none" strike="noStrike" dirty="0">
                          <a:effectLst/>
                        </a:rPr>
                        <a:t> [Tm/MA]</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2.7%</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2.4%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2.8%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it-IT" sz="1100" b="0" i="0" u="none" strike="noStrike">
                          <a:solidFill>
                            <a:srgbClr val="000000"/>
                          </a:solidFill>
                          <a:effectLst/>
                          <a:latin typeface="Calibri" panose="020F0502020204030204" pitchFamily="34" charset="0"/>
                        </a:rPr>
                        <a:t>2.5%</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7378666"/>
                  </a:ext>
                </a:extLst>
              </a:tr>
              <a:tr h="171734">
                <a:tc>
                  <a:txBody>
                    <a:bodyPr/>
                    <a:lstStyle/>
                    <a:p>
                      <a:pPr algn="l" rtl="0" fontAlgn="ctr">
                        <a:buNone/>
                      </a:pPr>
                      <a:r>
                        <a:rPr lang="it-IT" sz="1100" u="none" strike="noStrike" dirty="0">
                          <a:effectLst/>
                        </a:rPr>
                        <a:t>P</a:t>
                      </a:r>
                      <a:r>
                        <a:rPr lang="it-IT" sz="1100" u="none" strike="noStrike" baseline="-25000" dirty="0">
                          <a:effectLst/>
                        </a:rPr>
                        <a:t>NBI</a:t>
                      </a:r>
                      <a:r>
                        <a:rPr lang="it-IT" sz="1100" u="none" strike="noStrike" dirty="0">
                          <a:effectLst/>
                        </a:rPr>
                        <a:t> [MW]</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42.5</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47.9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45.0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buNone/>
                      </a:pPr>
                      <a:r>
                        <a:rPr lang="it-IT" sz="1100" b="0" i="0" u="none" strike="noStrike">
                          <a:solidFill>
                            <a:srgbClr val="000000"/>
                          </a:solidFill>
                          <a:effectLst/>
                          <a:latin typeface="Calibri" panose="020F0502020204030204" pitchFamily="34" charset="0"/>
                        </a:rPr>
                        <a:t>60.0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104184382"/>
                  </a:ext>
                </a:extLst>
              </a:tr>
              <a:tr h="171734">
                <a:tc>
                  <a:txBody>
                    <a:bodyPr/>
                    <a:lstStyle/>
                    <a:p>
                      <a:pPr marL="0" algn="l" defTabSz="685800" rtl="0" eaLnBrk="1" fontAlgn="ctr" latinLnBrk="0" hangingPunct="1">
                        <a:buNone/>
                      </a:pPr>
                      <a:r>
                        <a:rPr lang="it-IT" sz="1100" b="1" u="none" strike="noStrike" kern="1200" dirty="0">
                          <a:solidFill>
                            <a:schemeClr val="lt1"/>
                          </a:solidFill>
                          <a:effectLst/>
                          <a:latin typeface="+mn-lt"/>
                          <a:ea typeface="+mn-ea"/>
                          <a:cs typeface="+mn-cs"/>
                        </a:rPr>
                        <a:t>P</a:t>
                      </a:r>
                      <a:r>
                        <a:rPr lang="it-IT" sz="1100" b="1" u="none" strike="noStrike" kern="1200" baseline="-25000" dirty="0">
                          <a:solidFill>
                            <a:schemeClr val="lt1"/>
                          </a:solidFill>
                          <a:effectLst/>
                          <a:latin typeface="+mn-lt"/>
                          <a:ea typeface="+mn-ea"/>
                          <a:cs typeface="+mn-cs"/>
                        </a:rPr>
                        <a:t>EC</a:t>
                      </a:r>
                      <a:r>
                        <a:rPr lang="it-IT" sz="1100" b="1" u="none" strike="noStrike" kern="1200" dirty="0">
                          <a:solidFill>
                            <a:schemeClr val="lt1"/>
                          </a:solidFill>
                          <a:effectLst/>
                          <a:latin typeface="+mn-lt"/>
                          <a:ea typeface="+mn-ea"/>
                          <a:cs typeface="+mn-cs"/>
                        </a:rPr>
                        <a:t> [MW]</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8.0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10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10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10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010627"/>
                  </a:ext>
                </a:extLst>
              </a:tr>
              <a:tr h="171734">
                <a:tc>
                  <a:txBody>
                    <a:bodyPr/>
                    <a:lstStyle/>
                    <a:p>
                      <a:pPr algn="l" rtl="0" fontAlgn="ctr">
                        <a:buNone/>
                      </a:pPr>
                      <a:r>
                        <a:rPr lang="it-IT" sz="1100" u="none" strike="noStrike" dirty="0" err="1">
                          <a:effectLst/>
                        </a:rPr>
                        <a:t>P</a:t>
                      </a:r>
                      <a:r>
                        <a:rPr lang="it-IT" sz="1100" u="none" strike="noStrike" baseline="-25000" dirty="0" err="1">
                          <a:effectLst/>
                        </a:rPr>
                        <a:t>fus</a:t>
                      </a:r>
                      <a:r>
                        <a:rPr lang="it-IT" sz="1100" u="none" strike="noStrike" dirty="0">
                          <a:effectLst/>
                        </a:rPr>
                        <a:t> [MW]</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38.2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41.75</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33.91</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59.42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804668"/>
                  </a:ext>
                </a:extLst>
              </a:tr>
              <a:tr h="171734">
                <a:tc>
                  <a:txBody>
                    <a:bodyPr/>
                    <a:lstStyle/>
                    <a:p>
                      <a:pPr algn="l" rtl="0" fontAlgn="ctr">
                        <a:buNone/>
                      </a:pPr>
                      <a:r>
                        <a:rPr lang="it-IT" sz="1100" u="none" strike="noStrike" dirty="0" err="1">
                          <a:effectLst/>
                        </a:rPr>
                        <a:t>B</a:t>
                      </a:r>
                      <a:r>
                        <a:rPr lang="it-IT" sz="1100" u="none" strike="noStrike" baseline="-25000" dirty="0" err="1">
                          <a:effectLst/>
                        </a:rPr>
                        <a:t>t</a:t>
                      </a:r>
                      <a:r>
                        <a:rPr lang="it-IT" sz="1100" u="none" strike="noStrike" dirty="0">
                          <a:effectLst/>
                        </a:rPr>
                        <a:t> [T]</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5.60</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6.38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4.69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5.78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0108598"/>
                  </a:ext>
                </a:extLst>
              </a:tr>
              <a:tr h="171734">
                <a:tc>
                  <a:txBody>
                    <a:bodyPr/>
                    <a:lstStyle/>
                    <a:p>
                      <a:pPr algn="l" rtl="0" fontAlgn="ctr">
                        <a:buNone/>
                      </a:pPr>
                      <a:r>
                        <a:rPr lang="it-IT" sz="1100" u="none" strike="noStrike" dirty="0" err="1">
                          <a:effectLst/>
                        </a:rPr>
                        <a:t>I</a:t>
                      </a:r>
                      <a:r>
                        <a:rPr lang="it-IT" sz="1100" u="none" strike="noStrike" baseline="-25000" dirty="0" err="1">
                          <a:effectLst/>
                        </a:rPr>
                        <a:t>p</a:t>
                      </a:r>
                      <a:r>
                        <a:rPr lang="it-IT" sz="1100" u="none" strike="noStrike" dirty="0">
                          <a:effectLst/>
                        </a:rPr>
                        <a:t> [MA]</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u="none" strike="noStrike" dirty="0">
                          <a:effectLst/>
                        </a:rPr>
                        <a:t>2.54</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a:solidFill>
                            <a:srgbClr val="000000"/>
                          </a:solidFill>
                          <a:effectLst/>
                          <a:latin typeface="Calibri" panose="020F0502020204030204" pitchFamily="34" charset="0"/>
                        </a:rPr>
                        <a:t>2.52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a:solidFill>
                            <a:srgbClr val="000000"/>
                          </a:solidFill>
                          <a:effectLst/>
                          <a:latin typeface="Calibri" panose="020F0502020204030204" pitchFamily="34" charset="0"/>
                        </a:rPr>
                        <a:t>2.49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a:solidFill>
                            <a:srgbClr val="000000"/>
                          </a:solidFill>
                          <a:effectLst/>
                          <a:latin typeface="Calibri" panose="020F0502020204030204" pitchFamily="34" charset="0"/>
                        </a:rPr>
                        <a:t>3.29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3980111321"/>
                  </a:ext>
                </a:extLst>
              </a:tr>
              <a:tr h="171734">
                <a:tc>
                  <a:txBody>
                    <a:bodyPr/>
                    <a:lstStyle/>
                    <a:p>
                      <a:pPr algn="l" rtl="0" fontAlgn="ctr">
                        <a:buNone/>
                      </a:pPr>
                      <a:r>
                        <a:rPr lang="it-IT" sz="1100" u="none" strike="noStrike" dirty="0" err="1">
                          <a:effectLst/>
                        </a:rPr>
                        <a:t>T</a:t>
                      </a:r>
                      <a:r>
                        <a:rPr lang="it-IT" sz="1100" u="none" strike="noStrike" baseline="-25000" dirty="0" err="1">
                          <a:effectLst/>
                        </a:rPr>
                        <a:t>cons</a:t>
                      </a:r>
                      <a:r>
                        <a:rPr lang="it-IT" sz="1100" u="none" strike="noStrike" dirty="0">
                          <a:effectLst/>
                        </a:rPr>
                        <a:t> [kg/FPY]</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2.13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2.33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1.89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3.31</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86778867"/>
                  </a:ext>
                </a:extLst>
              </a:tr>
              <a:tr h="171734">
                <a:tc>
                  <a:txBody>
                    <a:bodyPr/>
                    <a:lstStyle/>
                    <a:p>
                      <a:pPr algn="l" rtl="0" fontAlgn="ctr">
                        <a:buNone/>
                      </a:pPr>
                      <a:r>
                        <a:rPr lang="it-IT" sz="1100" u="none" strike="noStrike" dirty="0" err="1">
                          <a:effectLst/>
                        </a:rPr>
                        <a:t>f</a:t>
                      </a:r>
                      <a:r>
                        <a:rPr lang="it-IT" sz="1100" u="none" strike="noStrike" baseline="-25000" dirty="0" err="1">
                          <a:effectLst/>
                        </a:rPr>
                        <a:t>boot</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49.6%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58.2%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59.8%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59.4%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8080702"/>
                  </a:ext>
                </a:extLst>
              </a:tr>
              <a:tr h="171734">
                <a:tc>
                  <a:txBody>
                    <a:bodyPr/>
                    <a:lstStyle/>
                    <a:p>
                      <a:pPr algn="l" rtl="0" fontAlgn="ctr">
                        <a:buNone/>
                      </a:pPr>
                      <a:r>
                        <a:rPr lang="it-IT" sz="1100" u="none" strike="noStrike" dirty="0" err="1">
                          <a:effectLst/>
                        </a:rPr>
                        <a:t>f</a:t>
                      </a:r>
                      <a:r>
                        <a:rPr lang="it-IT" sz="1100" u="none" strike="noStrike" baseline="-25000" dirty="0" err="1">
                          <a:effectLst/>
                        </a:rPr>
                        <a:t>GW</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kern="1200" dirty="0">
                          <a:solidFill>
                            <a:srgbClr val="000000"/>
                          </a:solidFill>
                          <a:effectLst/>
                          <a:latin typeface="+mn-lt"/>
                          <a:ea typeface="+mn-ea"/>
                          <a:cs typeface="+mn-cs"/>
                        </a:rPr>
                        <a:t>53.7%</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66.9%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78.0%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73.7%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885572"/>
                  </a:ext>
                </a:extLst>
              </a:tr>
              <a:tr h="171734">
                <a:tc>
                  <a:txBody>
                    <a:bodyPr/>
                    <a:lstStyle/>
                    <a:p>
                      <a:pPr marL="0" algn="l" defTabSz="685800" rtl="0" eaLnBrk="1" fontAlgn="ctr" latinLnBrk="0" hangingPunct="1">
                        <a:buNone/>
                      </a:pPr>
                      <a:r>
                        <a:rPr lang="el-GR" sz="1100" b="1" u="none" strike="noStrike" kern="1200" dirty="0">
                          <a:solidFill>
                            <a:schemeClr val="lt1"/>
                          </a:solidFill>
                          <a:effectLst/>
                          <a:latin typeface="+mn-lt"/>
                          <a:ea typeface="+mn-ea"/>
                          <a:cs typeface="+mn-cs"/>
                        </a:rPr>
                        <a:t>Φ</a:t>
                      </a:r>
                      <a:r>
                        <a:rPr lang="it-IT" sz="1100" b="1" u="none" strike="noStrike" kern="1200" baseline="-25000" dirty="0">
                          <a:solidFill>
                            <a:schemeClr val="lt1"/>
                          </a:solidFill>
                          <a:effectLst/>
                          <a:latin typeface="+mn-lt"/>
                          <a:ea typeface="+mn-ea"/>
                          <a:cs typeface="+mn-cs"/>
                        </a:rPr>
                        <a:t>cons</a:t>
                      </a:r>
                      <a:r>
                        <a:rPr lang="it-IT" sz="1100" b="1" u="none" strike="noStrike" kern="1200" dirty="0">
                          <a:solidFill>
                            <a:schemeClr val="lt1"/>
                          </a:solidFill>
                          <a:effectLst/>
                          <a:latin typeface="+mn-lt"/>
                          <a:ea typeface="+mn-ea"/>
                          <a:cs typeface="+mn-cs"/>
                        </a:rPr>
                        <a:t> [</a:t>
                      </a:r>
                      <a:r>
                        <a:rPr lang="it-IT" sz="1100" b="1" u="none" strike="noStrike" kern="1200" dirty="0" err="1">
                          <a:solidFill>
                            <a:schemeClr val="lt1"/>
                          </a:solidFill>
                          <a:effectLst/>
                          <a:latin typeface="+mn-lt"/>
                          <a:ea typeface="+mn-ea"/>
                          <a:cs typeface="+mn-cs"/>
                        </a:rPr>
                        <a:t>Wb</a:t>
                      </a:r>
                      <a:r>
                        <a:rPr lang="it-IT" sz="1100" b="1" u="none" strike="noStrike" kern="1200" dirty="0">
                          <a:solidFill>
                            <a:schemeClr val="lt1"/>
                          </a:solidFill>
                          <a:effectLst/>
                          <a:latin typeface="+mn-lt"/>
                          <a:ea typeface="+mn-ea"/>
                          <a:cs typeface="+mn-cs"/>
                        </a:rPr>
                        <a:t>]</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6.7</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7.4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6.5</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9.2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3211051"/>
                  </a:ext>
                </a:extLst>
              </a:tr>
              <a:tr h="171734">
                <a:tc>
                  <a:txBody>
                    <a:bodyPr/>
                    <a:lstStyle/>
                    <a:p>
                      <a:pPr marL="0" algn="l" defTabSz="685800" rtl="0" eaLnBrk="1" fontAlgn="ctr" latinLnBrk="0" hangingPunct="1">
                        <a:buNone/>
                      </a:pPr>
                      <a:r>
                        <a:rPr lang="it-IT" sz="1100" b="1" u="none" strike="noStrike" kern="1200" dirty="0" err="1">
                          <a:solidFill>
                            <a:schemeClr val="lt1"/>
                          </a:solidFill>
                          <a:effectLst/>
                          <a:latin typeface="+mn-lt"/>
                          <a:ea typeface="+mn-ea"/>
                          <a:cs typeface="+mn-cs"/>
                        </a:rPr>
                        <a:t>P</a:t>
                      </a:r>
                      <a:r>
                        <a:rPr lang="it-IT" sz="1100" b="1" u="none" strike="noStrike" kern="1200" baseline="-25000" dirty="0" err="1">
                          <a:solidFill>
                            <a:schemeClr val="lt1"/>
                          </a:solidFill>
                          <a:effectLst/>
                          <a:latin typeface="+mn-lt"/>
                          <a:ea typeface="+mn-ea"/>
                          <a:cs typeface="+mn-cs"/>
                        </a:rPr>
                        <a:t>el.req</a:t>
                      </a:r>
                      <a:r>
                        <a:rPr lang="it-IT" sz="1100" b="1" u="none" strike="noStrike" kern="1200" dirty="0">
                          <a:solidFill>
                            <a:schemeClr val="lt1"/>
                          </a:solidFill>
                          <a:effectLst/>
                          <a:latin typeface="+mn-lt"/>
                          <a:ea typeface="+mn-ea"/>
                          <a:cs typeface="+mn-cs"/>
                        </a:rPr>
                        <a:t> [MW]</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175</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194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a:solidFill>
                            <a:srgbClr val="000000"/>
                          </a:solidFill>
                          <a:effectLst/>
                          <a:latin typeface="Calibri" panose="020F0502020204030204" pitchFamily="34" charset="0"/>
                        </a:rPr>
                        <a:t>184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a:solidFill>
                            <a:srgbClr val="000000"/>
                          </a:solidFill>
                          <a:effectLst/>
                          <a:latin typeface="Calibri" panose="020F0502020204030204" pitchFamily="34" charset="0"/>
                        </a:rPr>
                        <a:t>236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60924382"/>
                  </a:ext>
                </a:extLst>
              </a:tr>
              <a:tr h="339652">
                <a:tc>
                  <a:txBody>
                    <a:bodyPr/>
                    <a:lstStyle/>
                    <a:p>
                      <a:pPr algn="l" rtl="0" fontAlgn="ctr">
                        <a:buNone/>
                      </a:pPr>
                      <a:r>
                        <a:rPr lang="it-IT" sz="1100" u="none" strike="noStrike" dirty="0">
                          <a:effectLst/>
                        </a:rPr>
                        <a:t>OPEX [G€] @ 10 </a:t>
                      </a:r>
                      <a:r>
                        <a:rPr lang="it-IT" sz="1100" u="none" strike="noStrike" dirty="0" err="1">
                          <a:effectLst/>
                        </a:rPr>
                        <a:t>dpa</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buNone/>
                      </a:pPr>
                      <a:r>
                        <a:rPr lang="en-GB" sz="1100" kern="1200" dirty="0">
                          <a:effectLst/>
                          <a:latin typeface="Calibri" panose="020F0502020204030204" pitchFamily="34" charset="0"/>
                          <a:ea typeface="Calibri" panose="020F0502020204030204" pitchFamily="34" charset="0"/>
                          <a:cs typeface="Calibri" panose="020F0502020204030204" pitchFamily="34" charset="0"/>
                        </a:rPr>
                        <a:t>0.73</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0.82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0.83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0.92</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206859"/>
                  </a:ext>
                </a:extLst>
              </a:tr>
              <a:tr h="339652">
                <a:tc>
                  <a:txBody>
                    <a:bodyPr/>
                    <a:lstStyle/>
                    <a:p>
                      <a:pPr marL="0" algn="l" defTabSz="685800" rtl="0" eaLnBrk="1" fontAlgn="ctr" latinLnBrk="0" hangingPunct="1">
                        <a:buNone/>
                      </a:pPr>
                      <a:r>
                        <a:rPr lang="it-IT" sz="1100" b="1" u="none" strike="noStrike" kern="1200" dirty="0">
                          <a:solidFill>
                            <a:schemeClr val="lt1"/>
                          </a:solidFill>
                          <a:effectLst/>
                          <a:latin typeface="+mn-lt"/>
                          <a:ea typeface="+mn-ea"/>
                          <a:cs typeface="+mn-cs"/>
                        </a:rPr>
                        <a:t>CAPEX [G€] @ 10 </a:t>
                      </a:r>
                      <a:r>
                        <a:rPr lang="it-IT" sz="1100" b="1" u="none" strike="noStrike" kern="1200" dirty="0" err="1">
                          <a:solidFill>
                            <a:schemeClr val="lt1"/>
                          </a:solidFill>
                          <a:effectLst/>
                          <a:latin typeface="+mn-lt"/>
                          <a:ea typeface="+mn-ea"/>
                          <a:cs typeface="+mn-cs"/>
                        </a:rPr>
                        <a:t>dpa</a:t>
                      </a:r>
                      <a:endParaRPr lang="it-IT" sz="1100" b="1" u="none" strike="noStrike" kern="1200" dirty="0">
                        <a:solidFill>
                          <a:schemeClr val="lt1"/>
                        </a:solidFill>
                        <a:effectLst/>
                        <a:latin typeface="+mn-lt"/>
                        <a:ea typeface="+mn-ea"/>
                        <a:cs typeface="+mn-cs"/>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buNone/>
                      </a:pPr>
                      <a:r>
                        <a:rPr lang="en-GB" sz="1100" kern="1200" dirty="0">
                          <a:effectLst/>
                          <a:latin typeface="Calibri" panose="020F0502020204030204" pitchFamily="34" charset="0"/>
                          <a:ea typeface="Calibri" panose="020F0502020204030204" pitchFamily="34" charset="0"/>
                          <a:cs typeface="Calibri" panose="020F0502020204030204" pitchFamily="34" charset="0"/>
                        </a:rPr>
                        <a:t>3.30</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3.44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3.21</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3.46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3588443"/>
                  </a:ext>
                </a:extLst>
              </a:tr>
              <a:tr h="339652">
                <a:tc>
                  <a:txBody>
                    <a:bodyPr/>
                    <a:lstStyle/>
                    <a:p>
                      <a:pPr marL="0" algn="l" defTabSz="685800" rtl="0" eaLnBrk="1" fontAlgn="ctr" latinLnBrk="0" hangingPunct="1">
                        <a:buNone/>
                      </a:pPr>
                      <a:r>
                        <a:rPr lang="it-IT" sz="1100" b="1" u="none" strike="noStrike" kern="1200" dirty="0">
                          <a:solidFill>
                            <a:schemeClr val="lt1"/>
                          </a:solidFill>
                          <a:effectLst/>
                          <a:latin typeface="+mn-lt"/>
                          <a:ea typeface="+mn-ea"/>
                          <a:cs typeface="+mn-cs"/>
                        </a:rPr>
                        <a:t>OPEX+CAPEX  [G€] @ 10 </a:t>
                      </a:r>
                      <a:r>
                        <a:rPr lang="it-IT" sz="1100" b="1" u="none" strike="noStrike" kern="1200" dirty="0" err="1">
                          <a:solidFill>
                            <a:schemeClr val="lt1"/>
                          </a:solidFill>
                          <a:effectLst/>
                          <a:latin typeface="+mn-lt"/>
                          <a:ea typeface="+mn-ea"/>
                          <a:cs typeface="+mn-cs"/>
                        </a:rPr>
                        <a:t>dpa</a:t>
                      </a:r>
                      <a:endParaRPr lang="it-IT" sz="1100" b="1" u="none" strike="noStrike" kern="1200" dirty="0">
                        <a:solidFill>
                          <a:schemeClr val="lt1"/>
                        </a:solidFill>
                        <a:effectLst/>
                        <a:latin typeface="+mn-lt"/>
                        <a:ea typeface="+mn-ea"/>
                        <a:cs typeface="+mn-cs"/>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buNone/>
                      </a:pPr>
                      <a:r>
                        <a:rPr lang="en-GB" sz="1100" kern="1200" dirty="0">
                          <a:effectLst/>
                          <a:latin typeface="Calibri" panose="020F0502020204030204" pitchFamily="34" charset="0"/>
                          <a:ea typeface="Calibri" panose="020F0502020204030204" pitchFamily="34" charset="0"/>
                          <a:cs typeface="Calibri" panose="020F0502020204030204" pitchFamily="34" charset="0"/>
                        </a:rPr>
                        <a:t>4.02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4.26</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4.04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4.38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47057919"/>
                  </a:ext>
                </a:extLst>
              </a:tr>
              <a:tr h="339652">
                <a:tc>
                  <a:txBody>
                    <a:bodyPr/>
                    <a:lstStyle/>
                    <a:p>
                      <a:pPr marL="0" algn="l" defTabSz="685800" rtl="0" eaLnBrk="1" fontAlgn="ctr" latinLnBrk="0" hangingPunct="1">
                        <a:buNone/>
                      </a:pPr>
                      <a:r>
                        <a:rPr lang="it-IT" sz="1100" b="1" u="none" strike="noStrike" kern="1200" dirty="0">
                          <a:solidFill>
                            <a:schemeClr val="lt1"/>
                          </a:solidFill>
                          <a:effectLst/>
                          <a:latin typeface="+mn-lt"/>
                          <a:ea typeface="+mn-ea"/>
                          <a:cs typeface="+mn-cs"/>
                        </a:rPr>
                        <a:t>Time [</a:t>
                      </a:r>
                      <a:r>
                        <a:rPr lang="it-IT" sz="1100" b="1" u="none" strike="noStrike" kern="1200" dirty="0" err="1">
                          <a:solidFill>
                            <a:schemeClr val="lt1"/>
                          </a:solidFill>
                          <a:effectLst/>
                          <a:latin typeface="+mn-lt"/>
                          <a:ea typeface="+mn-ea"/>
                          <a:cs typeface="+mn-cs"/>
                        </a:rPr>
                        <a:t>years</a:t>
                      </a:r>
                      <a:r>
                        <a:rPr lang="it-IT" sz="1100" b="1" u="none" strike="noStrike" kern="1200" dirty="0">
                          <a:solidFill>
                            <a:schemeClr val="lt1"/>
                          </a:solidFill>
                          <a:effectLst/>
                          <a:latin typeface="+mn-lt"/>
                          <a:ea typeface="+mn-ea"/>
                          <a:cs typeface="+mn-cs"/>
                        </a:rPr>
                        <a:t>] @ 10 </a:t>
                      </a:r>
                      <a:r>
                        <a:rPr lang="it-IT" sz="1100" b="1" u="none" strike="noStrike" kern="1200" dirty="0" err="1">
                          <a:solidFill>
                            <a:schemeClr val="lt1"/>
                          </a:solidFill>
                          <a:effectLst/>
                          <a:latin typeface="+mn-lt"/>
                          <a:ea typeface="+mn-ea"/>
                          <a:cs typeface="+mn-cs"/>
                        </a:rPr>
                        <a:t>dpa</a:t>
                      </a:r>
                      <a:endParaRPr lang="it-IT" sz="1100" b="1" u="none" strike="noStrike" kern="1200" dirty="0">
                        <a:solidFill>
                          <a:schemeClr val="lt1"/>
                        </a:solidFill>
                        <a:effectLst/>
                        <a:latin typeface="+mn-lt"/>
                        <a:ea typeface="+mn-ea"/>
                        <a:cs typeface="+mn-cs"/>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buNone/>
                      </a:pPr>
                      <a:r>
                        <a:rPr lang="en-GB" sz="1100" kern="1200" dirty="0">
                          <a:effectLst/>
                          <a:latin typeface="Calibri" panose="020F0502020204030204" pitchFamily="34" charset="0"/>
                          <a:ea typeface="Calibri" panose="020F0502020204030204" pitchFamily="34" charset="0"/>
                          <a:cs typeface="Calibri" panose="020F0502020204030204" pitchFamily="34" charset="0"/>
                        </a:rPr>
                        <a:t>8.49</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9.31</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10.79</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7.85</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5768721"/>
                  </a:ext>
                </a:extLst>
              </a:tr>
              <a:tr h="339652">
                <a:tc>
                  <a:txBody>
                    <a:bodyPr/>
                    <a:lstStyle/>
                    <a:p>
                      <a:pPr marL="0" algn="l" defTabSz="685800" rtl="0" eaLnBrk="1" fontAlgn="ctr" latinLnBrk="0" hangingPunct="1">
                        <a:buNone/>
                      </a:pPr>
                      <a:r>
                        <a:rPr lang="it-IT" sz="1100" b="1" u="none" strike="noStrike" kern="1200" dirty="0">
                          <a:solidFill>
                            <a:schemeClr val="lt1"/>
                          </a:solidFill>
                          <a:effectLst/>
                          <a:latin typeface="+mn-lt"/>
                          <a:ea typeface="+mn-ea"/>
                          <a:cs typeface="+mn-cs"/>
                        </a:rPr>
                        <a:t>NWL/</a:t>
                      </a:r>
                      <a:r>
                        <a:rPr lang="it-IT" sz="1100" b="1" u="none" strike="noStrike" kern="1200" dirty="0" err="1">
                          <a:solidFill>
                            <a:schemeClr val="lt1"/>
                          </a:solidFill>
                          <a:effectLst/>
                          <a:latin typeface="+mn-lt"/>
                          <a:ea typeface="+mn-ea"/>
                          <a:cs typeface="+mn-cs"/>
                        </a:rPr>
                        <a:t>T</a:t>
                      </a:r>
                      <a:r>
                        <a:rPr lang="it-IT" sz="1100" b="1" u="none" strike="noStrike" kern="1200" baseline="-25000" dirty="0" err="1">
                          <a:solidFill>
                            <a:schemeClr val="lt1"/>
                          </a:solidFill>
                          <a:effectLst/>
                          <a:latin typeface="+mn-lt"/>
                          <a:ea typeface="+mn-ea"/>
                          <a:cs typeface="+mn-cs"/>
                        </a:rPr>
                        <a:t>cons</a:t>
                      </a:r>
                      <a:endParaRPr lang="it-IT" sz="1100" b="1" u="none" strike="noStrike" kern="1200" baseline="-25000" dirty="0">
                        <a:solidFill>
                          <a:schemeClr val="lt1"/>
                        </a:solidFill>
                        <a:effectLst/>
                        <a:latin typeface="+mn-lt"/>
                        <a:ea typeface="+mn-ea"/>
                        <a:cs typeface="+mn-cs"/>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4.18</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a:solidFill>
                            <a:srgbClr val="000000"/>
                          </a:solidFill>
                          <a:effectLst/>
                          <a:latin typeface="Calibri" panose="020F0502020204030204" pitchFamily="34" charset="0"/>
                        </a:rPr>
                        <a:t>5.00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4.71</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6.00</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907871872"/>
                  </a:ext>
                </a:extLst>
              </a:tr>
              <a:tr h="339652">
                <a:tc>
                  <a:txBody>
                    <a:bodyPr/>
                    <a:lstStyle/>
                    <a:p>
                      <a:pPr algn="l" rtl="0" fontAlgn="ctr">
                        <a:buNone/>
                      </a:pPr>
                      <a:r>
                        <a:rPr lang="it-IT" sz="1100" u="none" strike="noStrike" dirty="0">
                          <a:effectLst/>
                        </a:rPr>
                        <a:t>TBM ports </a:t>
                      </a:r>
                      <a:r>
                        <a:rPr lang="it-IT" sz="1100" u="none" strike="noStrike" dirty="0" err="1">
                          <a:effectLst/>
                        </a:rPr>
                        <a:t>available</a:t>
                      </a:r>
                      <a:endParaRPr lang="it-IT" sz="1100" b="0" i="0" u="none" strike="noStrike" dirty="0">
                        <a:solidFill>
                          <a:srgbClr val="000000"/>
                        </a:solidFill>
                        <a:effectLst/>
                        <a:latin typeface="+mj-lt"/>
                      </a:endParaRP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mj-lt"/>
                        </a:rPr>
                        <a:t>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it-IT" sz="1100" b="0" i="0" u="none" strike="noStrike" dirty="0">
                          <a:solidFill>
                            <a:srgbClr val="000000"/>
                          </a:solidFill>
                          <a:effectLst/>
                          <a:latin typeface="Calibri" panose="020F0502020204030204" pitchFamily="34" charset="0"/>
                        </a:rPr>
                        <a:t>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buNone/>
                      </a:pPr>
                      <a:r>
                        <a:rPr lang="it-IT" sz="1100" b="0" i="0" u="none" strike="noStrike" dirty="0">
                          <a:solidFill>
                            <a:srgbClr val="000000"/>
                          </a:solidFill>
                          <a:effectLst/>
                          <a:latin typeface="Calibri" panose="020F0502020204030204" pitchFamily="34" charset="0"/>
                        </a:rPr>
                        <a:t>4</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it-IT" sz="1100" b="0" i="0" u="none" strike="noStrike" dirty="0">
                          <a:solidFill>
                            <a:srgbClr val="000000"/>
                          </a:solidFill>
                          <a:effectLst/>
                          <a:latin typeface="+mj-lt"/>
                        </a:rPr>
                        <a:t>3</a:t>
                      </a:r>
                    </a:p>
                  </a:txBody>
                  <a:tcPr marL="3810" marR="3810" marT="381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48825226"/>
                  </a:ext>
                </a:extLst>
              </a:tr>
            </a:tbl>
          </a:graphicData>
        </a:graphic>
      </p:graphicFrame>
      <p:sp>
        <p:nvSpPr>
          <p:cNvPr id="13" name="Ovale 12">
            <a:extLst>
              <a:ext uri="{FF2B5EF4-FFF2-40B4-BE49-F238E27FC236}">
                <a16:creationId xmlns:a16="http://schemas.microsoft.com/office/drawing/2014/main" id="{B0B7C98C-8A14-2B39-B1B3-09C59E5F1312}"/>
              </a:ext>
            </a:extLst>
          </p:cNvPr>
          <p:cNvSpPr/>
          <p:nvPr/>
        </p:nvSpPr>
        <p:spPr>
          <a:xfrm>
            <a:off x="10353347" y="435503"/>
            <a:ext cx="144000" cy="14400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1</a:t>
            </a:r>
          </a:p>
        </p:txBody>
      </p:sp>
      <p:sp>
        <p:nvSpPr>
          <p:cNvPr id="14" name="Ovale 13">
            <a:extLst>
              <a:ext uri="{FF2B5EF4-FFF2-40B4-BE49-F238E27FC236}">
                <a16:creationId xmlns:a16="http://schemas.microsoft.com/office/drawing/2014/main" id="{9B452074-70BC-992E-0252-09520789EBDA}"/>
              </a:ext>
            </a:extLst>
          </p:cNvPr>
          <p:cNvSpPr/>
          <p:nvPr/>
        </p:nvSpPr>
        <p:spPr>
          <a:xfrm>
            <a:off x="10988935" y="437765"/>
            <a:ext cx="144000" cy="144000"/>
          </a:xfrm>
          <a:prstGeom prst="ellipse">
            <a:avLst/>
          </a:prstGeom>
          <a:solidFill>
            <a:srgbClr val="00B05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2</a:t>
            </a:r>
          </a:p>
        </p:txBody>
      </p:sp>
      <p:sp>
        <p:nvSpPr>
          <p:cNvPr id="15" name="Ovale 14">
            <a:extLst>
              <a:ext uri="{FF2B5EF4-FFF2-40B4-BE49-F238E27FC236}">
                <a16:creationId xmlns:a16="http://schemas.microsoft.com/office/drawing/2014/main" id="{65A5745F-F72A-FF62-DB6C-8A1B7457E3A9}"/>
              </a:ext>
            </a:extLst>
          </p:cNvPr>
          <p:cNvSpPr/>
          <p:nvPr/>
        </p:nvSpPr>
        <p:spPr>
          <a:xfrm>
            <a:off x="11632715" y="437765"/>
            <a:ext cx="144000" cy="144000"/>
          </a:xfrm>
          <a:prstGeom prst="ellipse">
            <a:avLst/>
          </a:prstGeom>
          <a:solidFill>
            <a:srgbClr val="00B0F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3</a:t>
            </a:r>
          </a:p>
        </p:txBody>
      </p:sp>
      <p:sp>
        <p:nvSpPr>
          <p:cNvPr id="16" name="CasellaDiTesto 15">
            <a:extLst>
              <a:ext uri="{FF2B5EF4-FFF2-40B4-BE49-F238E27FC236}">
                <a16:creationId xmlns:a16="http://schemas.microsoft.com/office/drawing/2014/main" id="{CB6B2370-FD2D-8E4F-5C9F-70937121DEAD}"/>
              </a:ext>
            </a:extLst>
          </p:cNvPr>
          <p:cNvSpPr txBox="1"/>
          <p:nvPr/>
        </p:nvSpPr>
        <p:spPr>
          <a:xfrm>
            <a:off x="8496719" y="5465071"/>
            <a:ext cx="3656162" cy="461665"/>
          </a:xfrm>
          <a:prstGeom prst="rect">
            <a:avLst/>
          </a:prstGeom>
          <a:noFill/>
        </p:spPr>
        <p:txBody>
          <a:bodyPr wrap="square" rtlCol="0">
            <a:spAutoFit/>
          </a:bodyPr>
          <a:lstStyle/>
          <a:p>
            <a:r>
              <a:rPr lang="en-GB" sz="1200" dirty="0"/>
              <a:t>*The current VNS design point has been selected not considering the exact same assumptions.</a:t>
            </a:r>
            <a:endParaRPr lang="en-GB" sz="1200" b="1" dirty="0"/>
          </a:p>
        </p:txBody>
      </p:sp>
      <p:sp>
        <p:nvSpPr>
          <p:cNvPr id="17" name="Ovale 16">
            <a:extLst>
              <a:ext uri="{FF2B5EF4-FFF2-40B4-BE49-F238E27FC236}">
                <a16:creationId xmlns:a16="http://schemas.microsoft.com/office/drawing/2014/main" id="{9CEFED6E-E1A7-70C9-820F-1D036A70A071}"/>
              </a:ext>
            </a:extLst>
          </p:cNvPr>
          <p:cNvSpPr/>
          <p:nvPr/>
        </p:nvSpPr>
        <p:spPr>
          <a:xfrm>
            <a:off x="845782" y="5520870"/>
            <a:ext cx="144000" cy="14400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1</a:t>
            </a:r>
          </a:p>
        </p:txBody>
      </p:sp>
      <p:sp>
        <p:nvSpPr>
          <p:cNvPr id="18" name="Ovale 17">
            <a:extLst>
              <a:ext uri="{FF2B5EF4-FFF2-40B4-BE49-F238E27FC236}">
                <a16:creationId xmlns:a16="http://schemas.microsoft.com/office/drawing/2014/main" id="{DB98183F-70AF-9C3A-2C57-36FBFC2037B4}"/>
              </a:ext>
            </a:extLst>
          </p:cNvPr>
          <p:cNvSpPr/>
          <p:nvPr/>
        </p:nvSpPr>
        <p:spPr>
          <a:xfrm>
            <a:off x="845782" y="5728566"/>
            <a:ext cx="144000" cy="144000"/>
          </a:xfrm>
          <a:prstGeom prst="ellipse">
            <a:avLst/>
          </a:prstGeom>
          <a:solidFill>
            <a:srgbClr val="00B05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2</a:t>
            </a:r>
          </a:p>
        </p:txBody>
      </p:sp>
      <p:sp>
        <p:nvSpPr>
          <p:cNvPr id="19" name="Ovale 18">
            <a:extLst>
              <a:ext uri="{FF2B5EF4-FFF2-40B4-BE49-F238E27FC236}">
                <a16:creationId xmlns:a16="http://schemas.microsoft.com/office/drawing/2014/main" id="{3D69933E-BED9-6EDD-DF15-215BAF1A1AC4}"/>
              </a:ext>
            </a:extLst>
          </p:cNvPr>
          <p:cNvSpPr/>
          <p:nvPr/>
        </p:nvSpPr>
        <p:spPr>
          <a:xfrm>
            <a:off x="845782" y="5936261"/>
            <a:ext cx="144000" cy="144000"/>
          </a:xfrm>
          <a:prstGeom prst="ellipse">
            <a:avLst/>
          </a:prstGeom>
          <a:solidFill>
            <a:srgbClr val="00B0F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3</a:t>
            </a:r>
          </a:p>
        </p:txBody>
      </p:sp>
      <p:sp>
        <p:nvSpPr>
          <p:cNvPr id="43" name="Ovale 42">
            <a:extLst>
              <a:ext uri="{FF2B5EF4-FFF2-40B4-BE49-F238E27FC236}">
                <a16:creationId xmlns:a16="http://schemas.microsoft.com/office/drawing/2014/main" id="{EB0DFAE0-D8AA-DE96-3C97-07F2201D5544}"/>
              </a:ext>
            </a:extLst>
          </p:cNvPr>
          <p:cNvSpPr/>
          <p:nvPr/>
        </p:nvSpPr>
        <p:spPr>
          <a:xfrm>
            <a:off x="5076078" y="3152871"/>
            <a:ext cx="144000" cy="14400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1</a:t>
            </a:r>
          </a:p>
        </p:txBody>
      </p:sp>
      <p:sp>
        <p:nvSpPr>
          <p:cNvPr id="44" name="Ovale 43">
            <a:extLst>
              <a:ext uri="{FF2B5EF4-FFF2-40B4-BE49-F238E27FC236}">
                <a16:creationId xmlns:a16="http://schemas.microsoft.com/office/drawing/2014/main" id="{A780C492-1631-915B-88B7-009D9B594929}"/>
              </a:ext>
            </a:extLst>
          </p:cNvPr>
          <p:cNvSpPr/>
          <p:nvPr/>
        </p:nvSpPr>
        <p:spPr>
          <a:xfrm>
            <a:off x="3720182" y="3623263"/>
            <a:ext cx="144000" cy="144000"/>
          </a:xfrm>
          <a:prstGeom prst="ellipse">
            <a:avLst/>
          </a:prstGeom>
          <a:solidFill>
            <a:srgbClr val="00B05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2</a:t>
            </a:r>
          </a:p>
        </p:txBody>
      </p:sp>
      <p:sp>
        <p:nvSpPr>
          <p:cNvPr id="45" name="Ovale 44">
            <a:extLst>
              <a:ext uri="{FF2B5EF4-FFF2-40B4-BE49-F238E27FC236}">
                <a16:creationId xmlns:a16="http://schemas.microsoft.com/office/drawing/2014/main" id="{E8B30C70-E9B3-C959-588B-793EE60827B6}"/>
              </a:ext>
            </a:extLst>
          </p:cNvPr>
          <p:cNvSpPr/>
          <p:nvPr/>
        </p:nvSpPr>
        <p:spPr>
          <a:xfrm>
            <a:off x="3518557" y="3103737"/>
            <a:ext cx="144000" cy="144000"/>
          </a:xfrm>
          <a:prstGeom prst="ellipse">
            <a:avLst/>
          </a:prstGeom>
          <a:solidFill>
            <a:srgbClr val="00B0F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3</a:t>
            </a:r>
          </a:p>
        </p:txBody>
      </p:sp>
      <p:grpSp>
        <p:nvGrpSpPr>
          <p:cNvPr id="4" name="Gruppo 3">
            <a:extLst>
              <a:ext uri="{FF2B5EF4-FFF2-40B4-BE49-F238E27FC236}">
                <a16:creationId xmlns:a16="http://schemas.microsoft.com/office/drawing/2014/main" id="{5E756CED-221C-DEC2-0D50-2A6CF51E895F}"/>
              </a:ext>
            </a:extLst>
          </p:cNvPr>
          <p:cNvGrpSpPr/>
          <p:nvPr/>
        </p:nvGrpSpPr>
        <p:grpSpPr>
          <a:xfrm>
            <a:off x="1533836" y="1067708"/>
            <a:ext cx="5736920" cy="3801501"/>
            <a:chOff x="1533836" y="1067708"/>
            <a:chExt cx="5736920" cy="3801501"/>
          </a:xfrm>
        </p:grpSpPr>
        <p:pic>
          <p:nvPicPr>
            <p:cNvPr id="6" name="Immagine 5">
              <a:extLst>
                <a:ext uri="{FF2B5EF4-FFF2-40B4-BE49-F238E27FC236}">
                  <a16:creationId xmlns:a16="http://schemas.microsoft.com/office/drawing/2014/main" id="{D9A1936F-711E-AE95-E65F-EED381810C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33836" y="1067708"/>
              <a:ext cx="5736920" cy="3801501"/>
            </a:xfrm>
            <a:prstGeom prst="rect">
              <a:avLst/>
            </a:prstGeom>
          </p:spPr>
        </p:pic>
        <p:sp>
          <p:nvSpPr>
            <p:cNvPr id="8" name="Figura a mano libera: forma 7">
              <a:extLst>
                <a:ext uri="{FF2B5EF4-FFF2-40B4-BE49-F238E27FC236}">
                  <a16:creationId xmlns:a16="http://schemas.microsoft.com/office/drawing/2014/main" id="{A5F3E532-9D2B-2A69-EF28-A8F06188B9C2}"/>
                </a:ext>
              </a:extLst>
            </p:cNvPr>
            <p:cNvSpPr/>
            <p:nvPr/>
          </p:nvSpPr>
          <p:spPr>
            <a:xfrm>
              <a:off x="2499360" y="2697480"/>
              <a:ext cx="2788920" cy="1539240"/>
            </a:xfrm>
            <a:custGeom>
              <a:avLst/>
              <a:gdLst>
                <a:gd name="csX0" fmla="*/ 0 w 2788920"/>
                <a:gd name="csY0" fmla="*/ 0 h 1539240"/>
                <a:gd name="csX1" fmla="*/ 121920 w 2788920"/>
                <a:gd name="csY1" fmla="*/ 586740 h 1539240"/>
                <a:gd name="csX2" fmla="*/ 388620 w 2788920"/>
                <a:gd name="csY2" fmla="*/ 1135380 h 1539240"/>
                <a:gd name="csX3" fmla="*/ 571500 w 2788920"/>
                <a:gd name="csY3" fmla="*/ 1363980 h 1539240"/>
                <a:gd name="csX4" fmla="*/ 914400 w 2788920"/>
                <a:gd name="csY4" fmla="*/ 1524000 h 1539240"/>
                <a:gd name="csX5" fmla="*/ 2301240 w 2788920"/>
                <a:gd name="csY5" fmla="*/ 1539240 h 1539240"/>
                <a:gd name="csX6" fmla="*/ 2301240 w 2788920"/>
                <a:gd name="csY6" fmla="*/ 1386840 h 1539240"/>
                <a:gd name="csX7" fmla="*/ 2423160 w 2788920"/>
                <a:gd name="csY7" fmla="*/ 1143000 h 1539240"/>
                <a:gd name="csX8" fmla="*/ 2575560 w 2788920"/>
                <a:gd name="csY8" fmla="*/ 891540 h 1539240"/>
                <a:gd name="csX9" fmla="*/ 2788920 w 2788920"/>
                <a:gd name="csY9" fmla="*/ 167640 h 1539240"/>
                <a:gd name="csX10" fmla="*/ 2583180 w 2788920"/>
                <a:gd name="csY10" fmla="*/ 373380 h 1539240"/>
                <a:gd name="csX11" fmla="*/ 2202180 w 2788920"/>
                <a:gd name="csY11" fmla="*/ 533400 h 1539240"/>
                <a:gd name="csX12" fmla="*/ 1447800 w 2788920"/>
                <a:gd name="csY12" fmla="*/ 571500 h 1539240"/>
                <a:gd name="csX13" fmla="*/ 922020 w 2788920"/>
                <a:gd name="csY13" fmla="*/ 510540 h 1539240"/>
                <a:gd name="csX14" fmla="*/ 403860 w 2788920"/>
                <a:gd name="csY14" fmla="*/ 350520 h 1539240"/>
                <a:gd name="csX15" fmla="*/ 0 w 2788920"/>
                <a:gd name="csY15" fmla="*/ 0 h 1539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788920" h="1539240">
                  <a:moveTo>
                    <a:pt x="0" y="0"/>
                  </a:moveTo>
                  <a:lnTo>
                    <a:pt x="121920" y="586740"/>
                  </a:lnTo>
                  <a:lnTo>
                    <a:pt x="388620" y="1135380"/>
                  </a:lnTo>
                  <a:lnTo>
                    <a:pt x="571500" y="1363980"/>
                  </a:lnTo>
                  <a:lnTo>
                    <a:pt x="914400" y="1524000"/>
                  </a:lnTo>
                  <a:lnTo>
                    <a:pt x="2301240" y="1539240"/>
                  </a:lnTo>
                  <a:lnTo>
                    <a:pt x="2301240" y="1386840"/>
                  </a:lnTo>
                  <a:lnTo>
                    <a:pt x="2423160" y="1143000"/>
                  </a:lnTo>
                  <a:lnTo>
                    <a:pt x="2575560" y="891540"/>
                  </a:lnTo>
                  <a:lnTo>
                    <a:pt x="2788920" y="167640"/>
                  </a:lnTo>
                  <a:lnTo>
                    <a:pt x="2583180" y="373380"/>
                  </a:lnTo>
                  <a:lnTo>
                    <a:pt x="2202180" y="533400"/>
                  </a:lnTo>
                  <a:lnTo>
                    <a:pt x="1447800" y="571500"/>
                  </a:lnTo>
                  <a:lnTo>
                    <a:pt x="922020" y="510540"/>
                  </a:lnTo>
                  <a:lnTo>
                    <a:pt x="403860" y="350520"/>
                  </a:lnTo>
                  <a:lnTo>
                    <a:pt x="0" y="0"/>
                  </a:lnTo>
                  <a:close/>
                </a:path>
              </a:pathLst>
            </a:custGeom>
            <a:solidFill>
              <a:schemeClr val="bg1">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a:extLst>
                <a:ext uri="{FF2B5EF4-FFF2-40B4-BE49-F238E27FC236}">
                  <a16:creationId xmlns:a16="http://schemas.microsoft.com/office/drawing/2014/main" id="{F7CCAC37-DE44-A98F-6AEF-D3DB66931C77}"/>
                </a:ext>
              </a:extLst>
            </p:cNvPr>
            <p:cNvCxnSpPr>
              <a:cxnSpLocks/>
              <a:endCxn id="22" idx="0"/>
            </p:cNvCxnSpPr>
            <p:nvPr/>
          </p:nvCxnSpPr>
          <p:spPr>
            <a:xfrm>
              <a:off x="5489238" y="2018742"/>
              <a:ext cx="488801" cy="343760"/>
            </a:xfrm>
            <a:prstGeom prst="straightConnector1">
              <a:avLst/>
            </a:prstGeom>
            <a:ln w="28575">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34EED1B2-87F7-1E73-9C81-4B0F83ECB95C}"/>
                </a:ext>
              </a:extLst>
            </p:cNvPr>
            <p:cNvSpPr txBox="1"/>
            <p:nvPr/>
          </p:nvSpPr>
          <p:spPr>
            <a:xfrm>
              <a:off x="2178738" y="3936017"/>
              <a:ext cx="767305" cy="253916"/>
            </a:xfrm>
            <a:prstGeom prst="rect">
              <a:avLst/>
            </a:prstGeom>
            <a:solidFill>
              <a:schemeClr val="bg1"/>
            </a:solidFill>
            <a:ln>
              <a:solidFill>
                <a:srgbClr val="00B050"/>
              </a:solidFill>
            </a:ln>
          </p:spPr>
          <p:txBody>
            <a:bodyPr wrap="square" rtlCol="0">
              <a:spAutoFit/>
            </a:bodyPr>
            <a:lstStyle/>
            <a:p>
              <a:pPr algn="ctr"/>
              <a:r>
                <a:rPr lang="it-IT" sz="1050" dirty="0"/>
                <a:t>n</a:t>
              </a:r>
              <a:r>
                <a:rPr lang="it-IT" sz="1050" baseline="-25000" dirty="0"/>
                <a:t>e</a:t>
              </a:r>
              <a:r>
                <a:rPr lang="it-IT" sz="1050" dirty="0"/>
                <a:t>&gt;</a:t>
              </a:r>
              <a:r>
                <a:rPr lang="it-IT" sz="1050" dirty="0" err="1"/>
                <a:t>n</a:t>
              </a:r>
              <a:r>
                <a:rPr lang="it-IT" sz="1050" baseline="-25000" dirty="0" err="1"/>
                <a:t>Gr</a:t>
              </a:r>
              <a:endParaRPr lang="en-GB" sz="1050" baseline="-25000" dirty="0"/>
            </a:p>
          </p:txBody>
        </p:sp>
        <p:cxnSp>
          <p:nvCxnSpPr>
            <p:cNvPr id="20" name="Connettore 2 19">
              <a:extLst>
                <a:ext uri="{FF2B5EF4-FFF2-40B4-BE49-F238E27FC236}">
                  <a16:creationId xmlns:a16="http://schemas.microsoft.com/office/drawing/2014/main" id="{650EC7C1-698F-5BE1-36D6-B8802EAF9716}"/>
                </a:ext>
              </a:extLst>
            </p:cNvPr>
            <p:cNvCxnSpPr>
              <a:cxnSpLocks/>
              <a:endCxn id="10" idx="0"/>
            </p:cNvCxnSpPr>
            <p:nvPr/>
          </p:nvCxnSpPr>
          <p:spPr>
            <a:xfrm flipH="1">
              <a:off x="2562391" y="3679743"/>
              <a:ext cx="240604" cy="256274"/>
            </a:xfrm>
            <a:prstGeom prst="straightConnector1">
              <a:avLst/>
            </a:prstGeom>
            <a:ln w="28575">
              <a:solidFill>
                <a:srgbClr val="00B05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B8DC8297-DB51-55ED-B426-F96BCEB65E7C}"/>
                </a:ext>
              </a:extLst>
            </p:cNvPr>
            <p:cNvSpPr txBox="1"/>
            <p:nvPr/>
          </p:nvSpPr>
          <p:spPr>
            <a:xfrm>
              <a:off x="3804330" y="2792871"/>
              <a:ext cx="756000" cy="360000"/>
            </a:xfrm>
            <a:prstGeom prst="rect">
              <a:avLst/>
            </a:prstGeom>
            <a:solidFill>
              <a:schemeClr val="bg1">
                <a:alpha val="75000"/>
              </a:schemeClr>
            </a:solidFill>
          </p:spPr>
          <p:txBody>
            <a:bodyPr wrap="square" rtlCol="0" anchor="ctr">
              <a:spAutoFit/>
            </a:bodyPr>
            <a:lstStyle/>
            <a:p>
              <a:pPr algn="ctr"/>
              <a:r>
                <a:rPr lang="it-IT" sz="800" b="1" dirty="0">
                  <a:latin typeface="Times New Roman" panose="02020603050405020304" pitchFamily="18" charset="0"/>
                  <a:cs typeface="Times New Roman" panose="02020603050405020304" pitchFamily="18" charset="0"/>
                </a:rPr>
                <a:t>60 MW NBI</a:t>
              </a:r>
            </a:p>
            <a:p>
              <a:pPr algn="ctr"/>
              <a:r>
                <a:rPr lang="it-IT" sz="800" b="1" dirty="0">
                  <a:latin typeface="Times New Roman" panose="02020603050405020304" pitchFamily="18" charset="0"/>
                  <a:cs typeface="Times New Roman" panose="02020603050405020304" pitchFamily="18" charset="0"/>
                </a:rPr>
                <a:t>4 ports</a:t>
              </a:r>
            </a:p>
          </p:txBody>
        </p:sp>
        <p:sp>
          <p:nvSpPr>
            <p:cNvPr id="22" name="CasellaDiTesto 21">
              <a:extLst>
                <a:ext uri="{FF2B5EF4-FFF2-40B4-BE49-F238E27FC236}">
                  <a16:creationId xmlns:a16="http://schemas.microsoft.com/office/drawing/2014/main" id="{75797C77-9A3E-33A4-8200-A43B19F3EA7D}"/>
                </a:ext>
              </a:extLst>
            </p:cNvPr>
            <p:cNvSpPr txBox="1"/>
            <p:nvPr/>
          </p:nvSpPr>
          <p:spPr>
            <a:xfrm>
              <a:off x="5569896" y="2362502"/>
              <a:ext cx="816286" cy="430887"/>
            </a:xfrm>
            <a:prstGeom prst="rect">
              <a:avLst/>
            </a:prstGeom>
            <a:solidFill>
              <a:schemeClr val="bg1"/>
            </a:solidFill>
            <a:ln>
              <a:solidFill>
                <a:srgbClr val="FF0000"/>
              </a:solidFill>
            </a:ln>
          </p:spPr>
          <p:txBody>
            <a:bodyPr wrap="square" rtlCol="0">
              <a:spAutoFit/>
            </a:bodyPr>
            <a:lstStyle/>
            <a:p>
              <a:pPr algn="ctr"/>
              <a:r>
                <a:rPr lang="en-GB" sz="1050" dirty="0"/>
                <a:t>Plasma equilibrium</a:t>
              </a:r>
            </a:p>
          </p:txBody>
        </p:sp>
        <p:sp>
          <p:nvSpPr>
            <p:cNvPr id="23" name="CasellaDiTesto 22">
              <a:extLst>
                <a:ext uri="{FF2B5EF4-FFF2-40B4-BE49-F238E27FC236}">
                  <a16:creationId xmlns:a16="http://schemas.microsoft.com/office/drawing/2014/main" id="{610B82A3-0A12-AEDA-D042-39F8010A1629}"/>
                </a:ext>
              </a:extLst>
            </p:cNvPr>
            <p:cNvSpPr txBox="1"/>
            <p:nvPr/>
          </p:nvSpPr>
          <p:spPr>
            <a:xfrm>
              <a:off x="5569896" y="2958482"/>
              <a:ext cx="902461" cy="415498"/>
            </a:xfrm>
            <a:prstGeom prst="rect">
              <a:avLst/>
            </a:prstGeom>
            <a:solidFill>
              <a:schemeClr val="bg1"/>
            </a:solidFill>
            <a:ln>
              <a:solidFill>
                <a:schemeClr val="accent2"/>
              </a:solidFill>
            </a:ln>
          </p:spPr>
          <p:txBody>
            <a:bodyPr wrap="square" rtlCol="0">
              <a:spAutoFit/>
            </a:bodyPr>
            <a:lstStyle/>
            <a:p>
              <a:pPr algn="ctr"/>
              <a:r>
                <a:rPr lang="en-GB" sz="1050" dirty="0" err="1"/>
                <a:t>NWL</a:t>
              </a:r>
              <a:r>
                <a:rPr lang="en-GB" sz="1050" baseline="-25000" dirty="0" err="1"/>
                <a:t>max</a:t>
              </a:r>
              <a:r>
                <a:rPr lang="en-GB" sz="1050" dirty="0"/>
                <a:t>&lt;0.5 MW/m</a:t>
              </a:r>
              <a:r>
                <a:rPr lang="en-GB" sz="1050" baseline="30000" dirty="0"/>
                <a:t>2</a:t>
              </a:r>
            </a:p>
          </p:txBody>
        </p:sp>
        <p:sp>
          <p:nvSpPr>
            <p:cNvPr id="24" name="CasellaDiTesto 23">
              <a:extLst>
                <a:ext uri="{FF2B5EF4-FFF2-40B4-BE49-F238E27FC236}">
                  <a16:creationId xmlns:a16="http://schemas.microsoft.com/office/drawing/2014/main" id="{E924FF55-492B-E2A7-0976-FD1ABB2E8051}"/>
                </a:ext>
              </a:extLst>
            </p:cNvPr>
            <p:cNvSpPr txBox="1"/>
            <p:nvPr/>
          </p:nvSpPr>
          <p:spPr>
            <a:xfrm>
              <a:off x="2948069" y="2531676"/>
              <a:ext cx="756000" cy="338554"/>
            </a:xfrm>
            <a:prstGeom prst="rect">
              <a:avLst/>
            </a:prstGeom>
            <a:solidFill>
              <a:schemeClr val="bg1">
                <a:alpha val="75000"/>
              </a:schemeClr>
            </a:solidFill>
          </p:spPr>
          <p:txBody>
            <a:bodyPr wrap="square" rtlCol="0" anchor="ctr">
              <a:spAutoFit/>
            </a:bodyPr>
            <a:lstStyle/>
            <a:p>
              <a:pPr algn="ctr"/>
              <a:r>
                <a:rPr lang="it-IT" sz="800" b="1" dirty="0">
                  <a:latin typeface="Times New Roman" panose="02020603050405020304" pitchFamily="18" charset="0"/>
                  <a:cs typeface="Times New Roman" panose="02020603050405020304" pitchFamily="18" charset="0"/>
                </a:rPr>
                <a:t>75 MW NBI</a:t>
              </a:r>
            </a:p>
            <a:p>
              <a:pPr algn="ctr"/>
              <a:r>
                <a:rPr lang="it-IT" sz="800" b="1" dirty="0">
                  <a:latin typeface="Times New Roman" panose="02020603050405020304" pitchFamily="18" charset="0"/>
                  <a:cs typeface="Times New Roman" panose="02020603050405020304" pitchFamily="18" charset="0"/>
                </a:rPr>
                <a:t>5 ports</a:t>
              </a:r>
            </a:p>
          </p:txBody>
        </p:sp>
        <p:sp>
          <p:nvSpPr>
            <p:cNvPr id="25" name="CasellaDiTesto 24">
              <a:extLst>
                <a:ext uri="{FF2B5EF4-FFF2-40B4-BE49-F238E27FC236}">
                  <a16:creationId xmlns:a16="http://schemas.microsoft.com/office/drawing/2014/main" id="{98DDBE90-E91D-6DC1-C793-48C7AC78CA9F}"/>
                </a:ext>
              </a:extLst>
            </p:cNvPr>
            <p:cNvSpPr txBox="1"/>
            <p:nvPr/>
          </p:nvSpPr>
          <p:spPr>
            <a:xfrm>
              <a:off x="2891658" y="1997205"/>
              <a:ext cx="756000" cy="338554"/>
            </a:xfrm>
            <a:prstGeom prst="rect">
              <a:avLst/>
            </a:prstGeom>
            <a:solidFill>
              <a:schemeClr val="bg1">
                <a:alpha val="75000"/>
              </a:schemeClr>
            </a:solidFill>
          </p:spPr>
          <p:txBody>
            <a:bodyPr wrap="square" rtlCol="0" anchor="ctr">
              <a:spAutoFit/>
            </a:bodyPr>
            <a:lstStyle/>
            <a:p>
              <a:pPr algn="ctr"/>
              <a:r>
                <a:rPr lang="it-IT" sz="800" b="1" dirty="0">
                  <a:latin typeface="Times New Roman" panose="02020603050405020304" pitchFamily="18" charset="0"/>
                  <a:cs typeface="Times New Roman" panose="02020603050405020304" pitchFamily="18" charset="0"/>
                </a:rPr>
                <a:t>90 MW NBI</a:t>
              </a:r>
            </a:p>
            <a:p>
              <a:pPr algn="ctr"/>
              <a:r>
                <a:rPr lang="it-IT" sz="800" b="1" dirty="0">
                  <a:latin typeface="Times New Roman" panose="02020603050405020304" pitchFamily="18" charset="0"/>
                  <a:cs typeface="Times New Roman" panose="02020603050405020304" pitchFamily="18" charset="0"/>
                </a:rPr>
                <a:t>6 ports</a:t>
              </a:r>
            </a:p>
          </p:txBody>
        </p:sp>
        <p:cxnSp>
          <p:nvCxnSpPr>
            <p:cNvPr id="26" name="Connettore 2 25">
              <a:extLst>
                <a:ext uri="{FF2B5EF4-FFF2-40B4-BE49-F238E27FC236}">
                  <a16:creationId xmlns:a16="http://schemas.microsoft.com/office/drawing/2014/main" id="{45F62E31-EB3D-6443-1ACC-8776D090E2CF}"/>
                </a:ext>
              </a:extLst>
            </p:cNvPr>
            <p:cNvCxnSpPr>
              <a:cxnSpLocks/>
              <a:endCxn id="23" idx="1"/>
            </p:cNvCxnSpPr>
            <p:nvPr/>
          </p:nvCxnSpPr>
          <p:spPr>
            <a:xfrm>
              <a:off x="5245100" y="2958482"/>
              <a:ext cx="324796" cy="207749"/>
            </a:xfrm>
            <a:prstGeom prst="straightConnector1">
              <a:avLst/>
            </a:prstGeom>
            <a:ln w="28575">
              <a:solidFill>
                <a:schemeClr val="accent2"/>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2F39B066-D92F-0476-E9F4-1A9C07B27F42}"/>
                </a:ext>
              </a:extLst>
            </p:cNvPr>
            <p:cNvSpPr txBox="1"/>
            <p:nvPr/>
          </p:nvSpPr>
          <p:spPr>
            <a:xfrm>
              <a:off x="5727515" y="1476997"/>
              <a:ext cx="767305" cy="415498"/>
            </a:xfrm>
            <a:prstGeom prst="rect">
              <a:avLst/>
            </a:prstGeom>
            <a:solidFill>
              <a:schemeClr val="bg1"/>
            </a:solidFill>
            <a:ln>
              <a:solidFill>
                <a:srgbClr val="0000D1"/>
              </a:solidFill>
            </a:ln>
          </p:spPr>
          <p:txBody>
            <a:bodyPr wrap="square" rtlCol="0">
              <a:spAutoFit/>
            </a:bodyPr>
            <a:lstStyle/>
            <a:p>
              <a:pPr algn="ctr"/>
              <a:r>
                <a:rPr lang="it-IT" sz="1050" dirty="0"/>
                <a:t>No ports for TBM</a:t>
              </a:r>
              <a:endParaRPr lang="en-GB" sz="1050" dirty="0"/>
            </a:p>
          </p:txBody>
        </p:sp>
        <p:sp>
          <p:nvSpPr>
            <p:cNvPr id="29" name="Ovale 28">
              <a:extLst>
                <a:ext uri="{FF2B5EF4-FFF2-40B4-BE49-F238E27FC236}">
                  <a16:creationId xmlns:a16="http://schemas.microsoft.com/office/drawing/2014/main" id="{B0A135BE-A4D4-5292-96DD-855B6F24A94C}"/>
                </a:ext>
              </a:extLst>
            </p:cNvPr>
            <p:cNvSpPr/>
            <p:nvPr/>
          </p:nvSpPr>
          <p:spPr>
            <a:xfrm>
              <a:off x="3720182" y="3623263"/>
              <a:ext cx="144000" cy="144000"/>
            </a:xfrm>
            <a:prstGeom prst="ellipse">
              <a:avLst/>
            </a:prstGeom>
            <a:solidFill>
              <a:srgbClr val="00B05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2</a:t>
              </a:r>
            </a:p>
          </p:txBody>
        </p:sp>
        <p:sp>
          <p:nvSpPr>
            <p:cNvPr id="30" name="Figura a mano libera: forma 29">
              <a:extLst>
                <a:ext uri="{FF2B5EF4-FFF2-40B4-BE49-F238E27FC236}">
                  <a16:creationId xmlns:a16="http://schemas.microsoft.com/office/drawing/2014/main" id="{558A0000-E60D-B808-45B2-0A80DF798A0E}"/>
                </a:ext>
              </a:extLst>
            </p:cNvPr>
            <p:cNvSpPr/>
            <p:nvPr/>
          </p:nvSpPr>
          <p:spPr>
            <a:xfrm>
              <a:off x="2419350" y="1384300"/>
              <a:ext cx="1771650" cy="558800"/>
            </a:xfrm>
            <a:custGeom>
              <a:avLst/>
              <a:gdLst>
                <a:gd name="csX0" fmla="*/ 25400 w 1771650"/>
                <a:gd name="csY0" fmla="*/ 0 h 558800"/>
                <a:gd name="csX1" fmla="*/ 0 w 1771650"/>
                <a:gd name="csY1" fmla="*/ 558800 h 558800"/>
                <a:gd name="csX2" fmla="*/ 209550 w 1771650"/>
                <a:gd name="csY2" fmla="*/ 539750 h 558800"/>
                <a:gd name="csX3" fmla="*/ 755650 w 1771650"/>
                <a:gd name="csY3" fmla="*/ 412750 h 558800"/>
                <a:gd name="csX4" fmla="*/ 1473200 w 1771650"/>
                <a:gd name="csY4" fmla="*/ 171450 h 558800"/>
                <a:gd name="csX5" fmla="*/ 1771650 w 1771650"/>
                <a:gd name="csY5" fmla="*/ 19050 h 558800"/>
                <a:gd name="csX6" fmla="*/ 25400 w 1771650"/>
                <a:gd name="csY6" fmla="*/ 0 h 5588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71650" h="558800">
                  <a:moveTo>
                    <a:pt x="25400" y="0"/>
                  </a:moveTo>
                  <a:lnTo>
                    <a:pt x="0" y="558800"/>
                  </a:lnTo>
                  <a:lnTo>
                    <a:pt x="209550" y="539750"/>
                  </a:lnTo>
                  <a:lnTo>
                    <a:pt x="755650" y="412750"/>
                  </a:lnTo>
                  <a:lnTo>
                    <a:pt x="1473200" y="171450"/>
                  </a:lnTo>
                  <a:lnTo>
                    <a:pt x="1771650" y="19050"/>
                  </a:lnTo>
                  <a:lnTo>
                    <a:pt x="25400" y="0"/>
                  </a:lnTo>
                  <a:close/>
                </a:path>
              </a:pathLst>
            </a:custGeom>
            <a:solidFill>
              <a:schemeClr val="bg1">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Figura a mano libera: forma 30">
              <a:extLst>
                <a:ext uri="{FF2B5EF4-FFF2-40B4-BE49-F238E27FC236}">
                  <a16:creationId xmlns:a16="http://schemas.microsoft.com/office/drawing/2014/main" id="{F82F03A7-4AFF-4413-C062-813EBBAAB011}"/>
                </a:ext>
              </a:extLst>
            </p:cNvPr>
            <p:cNvSpPr/>
            <p:nvPr/>
          </p:nvSpPr>
          <p:spPr>
            <a:xfrm>
              <a:off x="2423160" y="1394460"/>
              <a:ext cx="1775460" cy="571500"/>
            </a:xfrm>
            <a:custGeom>
              <a:avLst/>
              <a:gdLst>
                <a:gd name="csX0" fmla="*/ 0 w 1775460"/>
                <a:gd name="csY0" fmla="*/ 571500 h 571500"/>
                <a:gd name="csX1" fmla="*/ 259080 w 1775460"/>
                <a:gd name="csY1" fmla="*/ 525780 h 571500"/>
                <a:gd name="csX2" fmla="*/ 1112520 w 1775460"/>
                <a:gd name="csY2" fmla="*/ 304800 h 571500"/>
                <a:gd name="csX3" fmla="*/ 1775460 w 1775460"/>
                <a:gd name="csY3" fmla="*/ 0 h 571500"/>
              </a:gdLst>
              <a:ahLst/>
              <a:cxnLst>
                <a:cxn ang="0">
                  <a:pos x="csX0" y="csY0"/>
                </a:cxn>
                <a:cxn ang="0">
                  <a:pos x="csX1" y="csY1"/>
                </a:cxn>
                <a:cxn ang="0">
                  <a:pos x="csX2" y="csY2"/>
                </a:cxn>
                <a:cxn ang="0">
                  <a:pos x="csX3" y="csY3"/>
                </a:cxn>
              </a:cxnLst>
              <a:rect l="l" t="t" r="r" b="b"/>
              <a:pathLst>
                <a:path w="1775460" h="571500">
                  <a:moveTo>
                    <a:pt x="0" y="571500"/>
                  </a:moveTo>
                  <a:cubicBezTo>
                    <a:pt x="36830" y="570865"/>
                    <a:pt x="73660" y="570230"/>
                    <a:pt x="259080" y="525780"/>
                  </a:cubicBezTo>
                  <a:cubicBezTo>
                    <a:pt x="444500" y="481330"/>
                    <a:pt x="859790" y="392430"/>
                    <a:pt x="1112520" y="304800"/>
                  </a:cubicBezTo>
                  <a:cubicBezTo>
                    <a:pt x="1365250" y="217170"/>
                    <a:pt x="1570355" y="108585"/>
                    <a:pt x="1775460" y="0"/>
                  </a:cubicBezTo>
                </a:path>
              </a:pathLst>
            </a:custGeom>
            <a:noFill/>
            <a:ln w="38100">
              <a:solidFill>
                <a:srgbClr val="0000D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igura a mano libera: forma 31">
              <a:extLst>
                <a:ext uri="{FF2B5EF4-FFF2-40B4-BE49-F238E27FC236}">
                  <a16:creationId xmlns:a16="http://schemas.microsoft.com/office/drawing/2014/main" id="{A48AED79-1360-FAF8-FD0D-67779FABEAF1}"/>
                </a:ext>
              </a:extLst>
            </p:cNvPr>
            <p:cNvSpPr>
              <a:spLocks noChangeAspect="1"/>
            </p:cNvSpPr>
            <p:nvPr/>
          </p:nvSpPr>
          <p:spPr>
            <a:xfrm>
              <a:off x="2419821" y="1426778"/>
              <a:ext cx="1018901" cy="2796040"/>
            </a:xfrm>
            <a:custGeom>
              <a:avLst/>
              <a:gdLst>
                <a:gd name="connsiteX0" fmla="*/ 52101 w 2693701"/>
                <a:gd name="connsiteY0" fmla="*/ 0 h 3551162"/>
                <a:gd name="connsiteX1" fmla="*/ 18235 w 2693701"/>
                <a:gd name="connsiteY1" fmla="*/ 817638 h 3551162"/>
                <a:gd name="connsiteX2" fmla="*/ 27911 w 2693701"/>
                <a:gd name="connsiteY2" fmla="*/ 1485295 h 3551162"/>
                <a:gd name="connsiteX3" fmla="*/ 342387 w 2693701"/>
                <a:gd name="connsiteY3" fmla="*/ 2152952 h 3551162"/>
                <a:gd name="connsiteX4" fmla="*/ 1808330 w 2693701"/>
                <a:gd name="connsiteY4" fmla="*/ 3304419 h 3551162"/>
                <a:gd name="connsiteX5" fmla="*/ 2693701 w 2693701"/>
                <a:gd name="connsiteY5" fmla="*/ 3551162 h 3551162"/>
                <a:gd name="csX0" fmla="*/ 68821 w 2710421"/>
                <a:gd name="csY0" fmla="*/ 0 h 3551162"/>
                <a:gd name="csX1" fmla="*/ 34955 w 2710421"/>
                <a:gd name="csY1" fmla="*/ 817638 h 3551162"/>
                <a:gd name="csX2" fmla="*/ 44631 w 2710421"/>
                <a:gd name="csY2" fmla="*/ 1485295 h 3551162"/>
                <a:gd name="csX3" fmla="*/ 587781 w 2710421"/>
                <a:gd name="csY3" fmla="*/ 2205221 h 3551162"/>
                <a:gd name="csX4" fmla="*/ 1825050 w 2710421"/>
                <a:gd name="csY4" fmla="*/ 3304419 h 3551162"/>
                <a:gd name="csX5" fmla="*/ 2710421 w 2710421"/>
                <a:gd name="csY5" fmla="*/ 3551162 h 3551162"/>
                <a:gd name="csX0" fmla="*/ 39222 w 2680822"/>
                <a:gd name="csY0" fmla="*/ 0 h 3551162"/>
                <a:gd name="csX1" fmla="*/ 5356 w 2680822"/>
                <a:gd name="csY1" fmla="*/ 817638 h 3551162"/>
                <a:gd name="csX2" fmla="*/ 155504 w 2680822"/>
                <a:gd name="csY2" fmla="*/ 1462427 h 3551162"/>
                <a:gd name="csX3" fmla="*/ 558182 w 2680822"/>
                <a:gd name="csY3" fmla="*/ 2205221 h 3551162"/>
                <a:gd name="csX4" fmla="*/ 1795451 w 2680822"/>
                <a:gd name="csY4" fmla="*/ 3304419 h 3551162"/>
                <a:gd name="csX5" fmla="*/ 2680822 w 2680822"/>
                <a:gd name="csY5" fmla="*/ 3551162 h 3551162"/>
                <a:gd name="csX0" fmla="*/ 39222 w 2680822"/>
                <a:gd name="csY0" fmla="*/ 0 h 3551162"/>
                <a:gd name="csX1" fmla="*/ 5356 w 2680822"/>
                <a:gd name="csY1" fmla="*/ 817638 h 3551162"/>
                <a:gd name="csX2" fmla="*/ 155504 w 2680822"/>
                <a:gd name="csY2" fmla="*/ 1462427 h 3551162"/>
                <a:gd name="csX3" fmla="*/ 558182 w 2680822"/>
                <a:gd name="csY3" fmla="*/ 2205221 h 3551162"/>
                <a:gd name="csX4" fmla="*/ 1873853 w 2680822"/>
                <a:gd name="csY4" fmla="*/ 3219482 h 3551162"/>
                <a:gd name="csX5" fmla="*/ 2680822 w 2680822"/>
                <a:gd name="csY5" fmla="*/ 3551162 h 3551162"/>
                <a:gd name="csX0" fmla="*/ 39222 w 2677555"/>
                <a:gd name="csY0" fmla="*/ 0 h 3583830"/>
                <a:gd name="csX1" fmla="*/ 5356 w 2677555"/>
                <a:gd name="csY1" fmla="*/ 817638 h 3583830"/>
                <a:gd name="csX2" fmla="*/ 155504 w 2677555"/>
                <a:gd name="csY2" fmla="*/ 1462427 h 3583830"/>
                <a:gd name="csX3" fmla="*/ 558182 w 2677555"/>
                <a:gd name="csY3" fmla="*/ 2205221 h 3583830"/>
                <a:gd name="csX4" fmla="*/ 1873853 w 2677555"/>
                <a:gd name="csY4" fmla="*/ 3219482 h 3583830"/>
                <a:gd name="csX5" fmla="*/ 2677555 w 2677555"/>
                <a:gd name="csY5" fmla="*/ 3583830 h 3583830"/>
                <a:gd name="csX0" fmla="*/ 39222 w 3673423"/>
                <a:gd name="csY0" fmla="*/ 0 h 3596080"/>
                <a:gd name="csX1" fmla="*/ 5356 w 3673423"/>
                <a:gd name="csY1" fmla="*/ 817638 h 3596080"/>
                <a:gd name="csX2" fmla="*/ 155504 w 3673423"/>
                <a:gd name="csY2" fmla="*/ 1462427 h 3596080"/>
                <a:gd name="csX3" fmla="*/ 558182 w 3673423"/>
                <a:gd name="csY3" fmla="*/ 2205221 h 3596080"/>
                <a:gd name="csX4" fmla="*/ 1873853 w 3673423"/>
                <a:gd name="csY4" fmla="*/ 3219482 h 3596080"/>
                <a:gd name="csX5" fmla="*/ 3673423 w 3673423"/>
                <a:gd name="csY5" fmla="*/ 3596080 h 3596080"/>
              </a:gdLst>
              <a:ahLst/>
              <a:cxnLst>
                <a:cxn ang="0">
                  <a:pos x="csX0" y="csY0"/>
                </a:cxn>
                <a:cxn ang="0">
                  <a:pos x="csX1" y="csY1"/>
                </a:cxn>
                <a:cxn ang="0">
                  <a:pos x="csX2" y="csY2"/>
                </a:cxn>
                <a:cxn ang="0">
                  <a:pos x="csX3" y="csY3"/>
                </a:cxn>
                <a:cxn ang="0">
                  <a:pos x="csX4" y="csY4"/>
                </a:cxn>
                <a:cxn ang="0">
                  <a:pos x="csX5" y="csY5"/>
                </a:cxn>
              </a:cxnLst>
              <a:rect l="l" t="t" r="r" b="b"/>
              <a:pathLst>
                <a:path w="3673423" h="3596080">
                  <a:moveTo>
                    <a:pt x="39222" y="0"/>
                  </a:moveTo>
                  <a:cubicBezTo>
                    <a:pt x="24305" y="285044"/>
                    <a:pt x="-14024" y="573900"/>
                    <a:pt x="5356" y="817638"/>
                  </a:cubicBezTo>
                  <a:cubicBezTo>
                    <a:pt x="24736" y="1061376"/>
                    <a:pt x="63366" y="1231163"/>
                    <a:pt x="155504" y="1462427"/>
                  </a:cubicBezTo>
                  <a:cubicBezTo>
                    <a:pt x="247642" y="1693691"/>
                    <a:pt x="271791" y="1912379"/>
                    <a:pt x="558182" y="2205221"/>
                  </a:cubicBezTo>
                  <a:cubicBezTo>
                    <a:pt x="844574" y="2498064"/>
                    <a:pt x="1481967" y="2986447"/>
                    <a:pt x="1873853" y="3219482"/>
                  </a:cubicBezTo>
                  <a:cubicBezTo>
                    <a:pt x="2265739" y="3452517"/>
                    <a:pt x="3426680" y="3589226"/>
                    <a:pt x="3673423" y="3596080"/>
                  </a:cubicBezTo>
                </a:path>
              </a:pathLst>
            </a:cu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3" name="Figura a mano libera: forma 32">
              <a:extLst>
                <a:ext uri="{FF2B5EF4-FFF2-40B4-BE49-F238E27FC236}">
                  <a16:creationId xmlns:a16="http://schemas.microsoft.com/office/drawing/2014/main" id="{EC87F16B-BB9D-1B9E-C074-78321D2D97BA}"/>
                </a:ext>
              </a:extLst>
            </p:cNvPr>
            <p:cNvSpPr/>
            <p:nvPr/>
          </p:nvSpPr>
          <p:spPr>
            <a:xfrm>
              <a:off x="2499360" y="2682240"/>
              <a:ext cx="2804160" cy="579510"/>
            </a:xfrm>
            <a:custGeom>
              <a:avLst/>
              <a:gdLst>
                <a:gd name="csX0" fmla="*/ 0 w 2804160"/>
                <a:gd name="csY0" fmla="*/ 0 h 579510"/>
                <a:gd name="csX1" fmla="*/ 266700 w 2804160"/>
                <a:gd name="csY1" fmla="*/ 289560 h 579510"/>
                <a:gd name="csX2" fmla="*/ 845820 w 2804160"/>
                <a:gd name="csY2" fmla="*/ 510540 h 579510"/>
                <a:gd name="csX3" fmla="*/ 1600200 w 2804160"/>
                <a:gd name="csY3" fmla="*/ 579120 h 579510"/>
                <a:gd name="csX4" fmla="*/ 2423160 w 2804160"/>
                <a:gd name="csY4" fmla="*/ 487680 h 579510"/>
                <a:gd name="csX5" fmla="*/ 2804160 w 2804160"/>
                <a:gd name="csY5" fmla="*/ 160020 h 579510"/>
              </a:gdLst>
              <a:ahLst/>
              <a:cxnLst>
                <a:cxn ang="0">
                  <a:pos x="csX0" y="csY0"/>
                </a:cxn>
                <a:cxn ang="0">
                  <a:pos x="csX1" y="csY1"/>
                </a:cxn>
                <a:cxn ang="0">
                  <a:pos x="csX2" y="csY2"/>
                </a:cxn>
                <a:cxn ang="0">
                  <a:pos x="csX3" y="csY3"/>
                </a:cxn>
                <a:cxn ang="0">
                  <a:pos x="csX4" y="csY4"/>
                </a:cxn>
                <a:cxn ang="0">
                  <a:pos x="csX5" y="csY5"/>
                </a:cxn>
              </a:cxnLst>
              <a:rect l="l" t="t" r="r" b="b"/>
              <a:pathLst>
                <a:path w="2804160" h="579510">
                  <a:moveTo>
                    <a:pt x="0" y="0"/>
                  </a:moveTo>
                  <a:cubicBezTo>
                    <a:pt x="62865" y="102235"/>
                    <a:pt x="125730" y="204470"/>
                    <a:pt x="266700" y="289560"/>
                  </a:cubicBezTo>
                  <a:cubicBezTo>
                    <a:pt x="407670" y="374650"/>
                    <a:pt x="623570" y="462280"/>
                    <a:pt x="845820" y="510540"/>
                  </a:cubicBezTo>
                  <a:cubicBezTo>
                    <a:pt x="1068070" y="558800"/>
                    <a:pt x="1337310" y="582930"/>
                    <a:pt x="1600200" y="579120"/>
                  </a:cubicBezTo>
                  <a:cubicBezTo>
                    <a:pt x="1863090" y="575310"/>
                    <a:pt x="2222500" y="557530"/>
                    <a:pt x="2423160" y="487680"/>
                  </a:cubicBezTo>
                  <a:cubicBezTo>
                    <a:pt x="2623820" y="417830"/>
                    <a:pt x="2713990" y="288925"/>
                    <a:pt x="2804160" y="160020"/>
                  </a:cubicBezTo>
                </a:path>
              </a:pathLst>
            </a:cu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igura a mano libera: forma 33">
              <a:extLst>
                <a:ext uri="{FF2B5EF4-FFF2-40B4-BE49-F238E27FC236}">
                  <a16:creationId xmlns:a16="http://schemas.microsoft.com/office/drawing/2014/main" id="{E544CB09-B0E5-0D44-EFDB-96DD46BFB74A}"/>
                </a:ext>
              </a:extLst>
            </p:cNvPr>
            <p:cNvSpPr/>
            <p:nvPr/>
          </p:nvSpPr>
          <p:spPr>
            <a:xfrm>
              <a:off x="4800581" y="1374617"/>
              <a:ext cx="781685" cy="2865438"/>
            </a:xfrm>
            <a:custGeom>
              <a:avLst/>
              <a:gdLst>
                <a:gd name="csX0" fmla="*/ 0 w 657860"/>
                <a:gd name="csY0" fmla="*/ 2832100 h 2849785"/>
                <a:gd name="csX1" fmla="*/ 200660 w 657860"/>
                <a:gd name="csY1" fmla="*/ 2428240 h 2849785"/>
                <a:gd name="csX2" fmla="*/ 657860 w 657860"/>
                <a:gd name="csY2" fmla="*/ 0 h 2849785"/>
                <a:gd name="csX0" fmla="*/ 0 w 657860"/>
                <a:gd name="csY0" fmla="*/ 2832100 h 2835051"/>
                <a:gd name="csX1" fmla="*/ 200660 w 657860"/>
                <a:gd name="csY1" fmla="*/ 2428240 h 2835051"/>
                <a:gd name="csX2" fmla="*/ 657860 w 657860"/>
                <a:gd name="csY2" fmla="*/ 0 h 2835051"/>
                <a:gd name="csX0" fmla="*/ 0 w 657860"/>
                <a:gd name="csY0" fmla="*/ 2832100 h 2832100"/>
                <a:gd name="csX1" fmla="*/ 200660 w 657860"/>
                <a:gd name="csY1" fmla="*/ 2428240 h 2832100"/>
                <a:gd name="csX2" fmla="*/ 657860 w 657860"/>
                <a:gd name="csY2" fmla="*/ 0 h 2832100"/>
                <a:gd name="csX0" fmla="*/ 0 w 657860"/>
                <a:gd name="csY0" fmla="*/ 2832100 h 2832100"/>
                <a:gd name="csX1" fmla="*/ 200660 w 657860"/>
                <a:gd name="csY1" fmla="*/ 2428240 h 2832100"/>
                <a:gd name="csX2" fmla="*/ 657860 w 657860"/>
                <a:gd name="csY2" fmla="*/ 0 h 2832100"/>
                <a:gd name="csX0" fmla="*/ 0 w 657860"/>
                <a:gd name="csY0" fmla="*/ 2832100 h 2832100"/>
                <a:gd name="csX1" fmla="*/ 200660 w 657860"/>
                <a:gd name="csY1" fmla="*/ 2428240 h 2832100"/>
                <a:gd name="csX2" fmla="*/ 657860 w 657860"/>
                <a:gd name="csY2" fmla="*/ 0 h 2832100"/>
                <a:gd name="csX0" fmla="*/ 0 w 657860"/>
                <a:gd name="csY0" fmla="*/ 2832100 h 2832100"/>
                <a:gd name="csX1" fmla="*/ 200660 w 657860"/>
                <a:gd name="csY1" fmla="*/ 2428240 h 2832100"/>
                <a:gd name="csX2" fmla="*/ 657860 w 657860"/>
                <a:gd name="csY2" fmla="*/ 0 h 2832100"/>
                <a:gd name="csX0" fmla="*/ 62733 w 720593"/>
                <a:gd name="csY0" fmla="*/ 2832100 h 2832100"/>
                <a:gd name="csX1" fmla="*/ 25268 w 720593"/>
                <a:gd name="csY1" fmla="*/ 2513965 h 2832100"/>
                <a:gd name="csX2" fmla="*/ 720593 w 720593"/>
                <a:gd name="csY2" fmla="*/ 0 h 2832100"/>
                <a:gd name="csX0" fmla="*/ 62733 w 720593"/>
                <a:gd name="csY0" fmla="*/ 2832100 h 2832100"/>
                <a:gd name="csX1" fmla="*/ 25268 w 720593"/>
                <a:gd name="csY1" fmla="*/ 2513965 h 2832100"/>
                <a:gd name="csX2" fmla="*/ 720593 w 720593"/>
                <a:gd name="csY2" fmla="*/ 0 h 2832100"/>
                <a:gd name="csX0" fmla="*/ 62733 w 720593"/>
                <a:gd name="csY0" fmla="*/ 2832100 h 2832100"/>
                <a:gd name="csX1" fmla="*/ 25268 w 720593"/>
                <a:gd name="csY1" fmla="*/ 2513965 h 2832100"/>
                <a:gd name="csX2" fmla="*/ 720593 w 720593"/>
                <a:gd name="csY2" fmla="*/ 0 h 2832100"/>
                <a:gd name="csX0" fmla="*/ 0 w 781685"/>
                <a:gd name="csY0" fmla="*/ 2865438 h 2865438"/>
                <a:gd name="csX1" fmla="*/ 86360 w 781685"/>
                <a:gd name="csY1" fmla="*/ 2513965 h 2865438"/>
                <a:gd name="csX2" fmla="*/ 781685 w 781685"/>
                <a:gd name="csY2" fmla="*/ 0 h 2865438"/>
                <a:gd name="csX0" fmla="*/ 0 w 781685"/>
                <a:gd name="csY0" fmla="*/ 2865438 h 2865438"/>
                <a:gd name="csX1" fmla="*/ 86360 w 781685"/>
                <a:gd name="csY1" fmla="*/ 2513965 h 2865438"/>
                <a:gd name="csX2" fmla="*/ 781685 w 781685"/>
                <a:gd name="csY2" fmla="*/ 0 h 2865438"/>
              </a:gdLst>
              <a:ahLst/>
              <a:cxnLst>
                <a:cxn ang="0">
                  <a:pos x="csX0" y="csY0"/>
                </a:cxn>
                <a:cxn ang="0">
                  <a:pos x="csX1" y="csY1"/>
                </a:cxn>
                <a:cxn ang="0">
                  <a:pos x="csX2" y="csY2"/>
                </a:cxn>
              </a:cxnLst>
              <a:rect l="l" t="t" r="r" b="b"/>
              <a:pathLst>
                <a:path w="781685" h="2865438">
                  <a:moveTo>
                    <a:pt x="0" y="2865438"/>
                  </a:moveTo>
                  <a:cubicBezTo>
                    <a:pt x="7409" y="2706158"/>
                    <a:pt x="-8043" y="2727855"/>
                    <a:pt x="86360" y="2513965"/>
                  </a:cubicBezTo>
                  <a:cubicBezTo>
                    <a:pt x="404600" y="2085762"/>
                    <a:pt x="607906" y="978111"/>
                    <a:pt x="781685" y="0"/>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48DA8954-6A7B-71F0-78A4-35623AA45706}"/>
                </a:ext>
              </a:extLst>
            </p:cNvPr>
            <p:cNvSpPr/>
            <p:nvPr/>
          </p:nvSpPr>
          <p:spPr>
            <a:xfrm>
              <a:off x="5076078" y="3080871"/>
              <a:ext cx="144000" cy="14400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1</a:t>
              </a:r>
            </a:p>
          </p:txBody>
        </p:sp>
        <p:sp>
          <p:nvSpPr>
            <p:cNvPr id="36" name="Ovale 35">
              <a:extLst>
                <a:ext uri="{FF2B5EF4-FFF2-40B4-BE49-F238E27FC236}">
                  <a16:creationId xmlns:a16="http://schemas.microsoft.com/office/drawing/2014/main" id="{779CD706-D694-5241-C399-BEC289E38EB7}"/>
                </a:ext>
              </a:extLst>
            </p:cNvPr>
            <p:cNvSpPr/>
            <p:nvPr/>
          </p:nvSpPr>
          <p:spPr>
            <a:xfrm>
              <a:off x="3518557" y="3103737"/>
              <a:ext cx="144000" cy="144000"/>
            </a:xfrm>
            <a:prstGeom prst="ellipse">
              <a:avLst/>
            </a:prstGeom>
            <a:solidFill>
              <a:srgbClr val="00B0F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it-IT" sz="1400" dirty="0"/>
                <a:t>3</a:t>
              </a:r>
            </a:p>
          </p:txBody>
        </p:sp>
        <p:cxnSp>
          <p:nvCxnSpPr>
            <p:cNvPr id="28" name="Connettore 2 27">
              <a:extLst>
                <a:ext uri="{FF2B5EF4-FFF2-40B4-BE49-F238E27FC236}">
                  <a16:creationId xmlns:a16="http://schemas.microsoft.com/office/drawing/2014/main" id="{0CE49471-A5B1-8B27-85CC-3F15B55494A7}"/>
                </a:ext>
              </a:extLst>
            </p:cNvPr>
            <p:cNvCxnSpPr>
              <a:cxnSpLocks/>
              <a:endCxn id="27" idx="1"/>
            </p:cNvCxnSpPr>
            <p:nvPr/>
          </p:nvCxnSpPr>
          <p:spPr>
            <a:xfrm>
              <a:off x="4145644" y="1476997"/>
              <a:ext cx="1581871" cy="207749"/>
            </a:xfrm>
            <a:prstGeom prst="straightConnector1">
              <a:avLst/>
            </a:prstGeom>
            <a:ln w="28575">
              <a:solidFill>
                <a:srgbClr val="0000D1"/>
              </a:solidFill>
              <a:headEnd type="stealth" w="lg" len="lg"/>
              <a:tailEnd type="none"/>
            </a:ln>
          </p:spPr>
          <p:style>
            <a:lnRef idx="1">
              <a:schemeClr val="accent1"/>
            </a:lnRef>
            <a:fillRef idx="0">
              <a:schemeClr val="accent1"/>
            </a:fillRef>
            <a:effectRef idx="0">
              <a:schemeClr val="accent1"/>
            </a:effectRef>
            <a:fontRef idx="minor">
              <a:schemeClr val="tx1"/>
            </a:fontRef>
          </p:style>
        </p:cxnSp>
      </p:grpSp>
      <p:sp>
        <p:nvSpPr>
          <p:cNvPr id="7" name="Segnaposto contenuto 2">
            <a:extLst>
              <a:ext uri="{FF2B5EF4-FFF2-40B4-BE49-F238E27FC236}">
                <a16:creationId xmlns:a16="http://schemas.microsoft.com/office/drawing/2014/main" id="{58BF0B2B-4801-CE84-C04A-ECD07C60E145}"/>
              </a:ext>
            </a:extLst>
          </p:cNvPr>
          <p:cNvSpPr txBox="1">
            <a:spLocks/>
          </p:cNvSpPr>
          <p:nvPr/>
        </p:nvSpPr>
        <p:spPr>
          <a:xfrm>
            <a:off x="1533836" y="804731"/>
            <a:ext cx="2231986" cy="427530"/>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GB" sz="1050" u="sng" dirty="0"/>
              <a:t>Contour</a:t>
            </a:r>
            <a:r>
              <a:rPr lang="en-GB" sz="1050" dirty="0"/>
              <a:t>: </a:t>
            </a:r>
            <a:r>
              <a:rPr lang="en-GB" sz="1050" dirty="0" err="1"/>
              <a:t>NWL</a:t>
            </a:r>
            <a:r>
              <a:rPr lang="en-GB" sz="1050" baseline="-25000" dirty="0" err="1"/>
              <a:t>max</a:t>
            </a:r>
            <a:r>
              <a:rPr lang="en-GB" sz="1050" dirty="0"/>
              <a:t> values</a:t>
            </a:r>
          </a:p>
          <a:p>
            <a:pPr marL="0" indent="0">
              <a:buFont typeface="Arial" panose="020B0604020202020204" pitchFamily="34" charset="0"/>
              <a:buNone/>
            </a:pPr>
            <a:r>
              <a:rPr lang="en-GB" sz="1050" u="sng" dirty="0"/>
              <a:t>Dashed isolines</a:t>
            </a:r>
            <a:r>
              <a:rPr lang="en-GB" sz="1050" dirty="0"/>
              <a:t>: NB power required</a:t>
            </a:r>
          </a:p>
        </p:txBody>
      </p:sp>
    </p:spTree>
    <p:extLst>
      <p:ext uri="{BB962C8B-B14F-4D97-AF65-F5344CB8AC3E}">
        <p14:creationId xmlns:p14="http://schemas.microsoft.com/office/powerpoint/2010/main" val="3984280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lide Number"/>
          <p:cNvSpPr txBox="1">
            <a:spLocks noGrp="1"/>
          </p:cNvSpPr>
          <p:nvPr>
            <p:ph type="sldNum" sz="quarter" idx="2"/>
          </p:nvPr>
        </p:nvSpPr>
        <p:spPr>
          <a:xfrm>
            <a:off x="533390" y="6542304"/>
            <a:ext cx="186691" cy="2946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356" name="VNS: strongly driven system, large EP fraction"/>
          <p:cNvSpPr txBox="1"/>
          <p:nvPr/>
        </p:nvSpPr>
        <p:spPr>
          <a:xfrm>
            <a:off x="1229420" y="63635"/>
            <a:ext cx="8545737"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60" tIns="60960" rIns="60960" bIns="60960">
            <a:spAutoFit/>
          </a:bodyPr>
          <a:lstStyle>
            <a:lvl1pPr defTabSz="2438400">
              <a:spcBef>
                <a:spcPts val="0"/>
              </a:spcBef>
              <a:defRPr b="1">
                <a:latin typeface="Gill Sans"/>
                <a:ea typeface="Gill Sans"/>
                <a:cs typeface="Gill Sans"/>
                <a:sym typeface="Gill Sans"/>
              </a:defRPr>
            </a:lvl1pPr>
          </a:lstStyle>
          <a:p>
            <a:r>
              <a:rPr sz="2800" dirty="0"/>
              <a:t>VNS: strongly driven system, large EP fraction</a:t>
            </a:r>
          </a:p>
        </p:txBody>
      </p:sp>
      <p:sp>
        <p:nvSpPr>
          <p:cNvPr id="357" name="physics principle well known, e.g. recent JET experiments, 12.5MW record [M Maslov, 2025]…"/>
          <p:cNvSpPr txBox="1"/>
          <p:nvPr/>
        </p:nvSpPr>
        <p:spPr>
          <a:xfrm>
            <a:off x="192186" y="966910"/>
            <a:ext cx="7100176" cy="25442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158750" indent="-114300" defTabSz="410766">
              <a:lnSpc>
                <a:spcPct val="90000"/>
              </a:lnSpc>
              <a:buSzPct val="100000"/>
              <a:buChar char="•"/>
              <a:defRPr sz="4000">
                <a:latin typeface="Gill Sans"/>
                <a:ea typeface="Gill Sans"/>
                <a:cs typeface="Gill Sans"/>
                <a:sym typeface="Gill Sans"/>
              </a:defRPr>
            </a:pPr>
            <a:r>
              <a:rPr sz="2000"/>
              <a:t>physics principle well known, e.g. recent JET experiments, 12.5MW record [M Maslov, 2025]</a:t>
            </a:r>
          </a:p>
          <a:p>
            <a:pPr marL="158750" indent="-114300" defTabSz="410766">
              <a:lnSpc>
                <a:spcPct val="90000"/>
              </a:lnSpc>
              <a:buSzPct val="100000"/>
              <a:buChar char="•"/>
              <a:defRPr sz="4000">
                <a:latin typeface="Gill Sans"/>
                <a:ea typeface="Gill Sans"/>
                <a:cs typeface="Gill Sans"/>
                <a:sym typeface="Gill Sans"/>
              </a:defRPr>
            </a:pPr>
            <a:endParaRPr sz="2000"/>
          </a:p>
          <a:p>
            <a:pPr marL="158750" indent="-114300" defTabSz="410766">
              <a:lnSpc>
                <a:spcPct val="90000"/>
              </a:lnSpc>
              <a:buSzPct val="100000"/>
              <a:buChar char="•"/>
              <a:defRPr sz="4000">
                <a:latin typeface="Gill Sans"/>
                <a:ea typeface="Gill Sans"/>
                <a:cs typeface="Gill Sans"/>
                <a:sym typeface="Gill Sans"/>
              </a:defRPr>
            </a:pPr>
            <a:r>
              <a:rPr sz="2000"/>
              <a:t>VNS: D beam in T plasma; slow down of beam ions on thermal T ions - maximise D-T reactions </a:t>
            </a:r>
          </a:p>
          <a:p>
            <a:pPr marL="158750" indent="-114300" defTabSz="410766">
              <a:lnSpc>
                <a:spcPct val="90000"/>
              </a:lnSpc>
              <a:buSzPct val="100000"/>
              <a:buChar char="•"/>
              <a:defRPr sz="4000">
                <a:latin typeface="Gill Sans"/>
                <a:ea typeface="Gill Sans"/>
                <a:cs typeface="Gill Sans"/>
                <a:sym typeface="Gill Sans"/>
              </a:defRPr>
            </a:pPr>
            <a:endParaRPr sz="2000"/>
          </a:p>
          <a:p>
            <a:pPr marL="158750" indent="-114300" defTabSz="410766">
              <a:lnSpc>
                <a:spcPct val="90000"/>
              </a:lnSpc>
              <a:buSzPct val="100000"/>
              <a:buChar char="•"/>
              <a:defRPr sz="4000">
                <a:latin typeface="Gill Sans"/>
                <a:ea typeface="Gill Sans"/>
                <a:cs typeface="Gill Sans"/>
                <a:sym typeface="Gill Sans"/>
              </a:defRPr>
            </a:pPr>
            <a:r>
              <a:rPr sz="2000"/>
              <a:t>~120 keV is sweet spot, accessible with PNBI technology</a:t>
            </a:r>
          </a:p>
          <a:p>
            <a:pPr marL="158750" indent="-114300" defTabSz="410766">
              <a:lnSpc>
                <a:spcPct val="90000"/>
              </a:lnSpc>
              <a:buSzPct val="100000"/>
              <a:buChar char="•"/>
              <a:defRPr sz="4000">
                <a:latin typeface="Gill Sans"/>
                <a:ea typeface="Gill Sans"/>
                <a:cs typeface="Gill Sans"/>
                <a:sym typeface="Gill Sans"/>
              </a:defRPr>
            </a:pPr>
            <a:endParaRPr sz="2000"/>
          </a:p>
          <a:p>
            <a:pPr marL="158750" indent="-114300" defTabSz="410766">
              <a:lnSpc>
                <a:spcPct val="90000"/>
              </a:lnSpc>
              <a:buSzPct val="100000"/>
              <a:buChar char="•"/>
              <a:defRPr sz="4000">
                <a:latin typeface="Gill Sans"/>
                <a:ea typeface="Gill Sans"/>
                <a:cs typeface="Gill Sans"/>
                <a:sym typeface="Gill Sans"/>
              </a:defRPr>
            </a:pPr>
            <a:r>
              <a:rPr sz="2000"/>
              <a:t>T</a:t>
            </a:r>
            <a:r>
              <a:rPr sz="2000" baseline="-5999"/>
              <a:t>e</a:t>
            </a:r>
            <a:r>
              <a:rPr sz="2000"/>
              <a:t>(0) needs to be ≳10keV:  E</a:t>
            </a:r>
            <a:r>
              <a:rPr sz="2000" baseline="-5999"/>
              <a:t>crit</a:t>
            </a:r>
            <a:r>
              <a:rPr sz="2000"/>
              <a:t> ~220keV</a:t>
            </a:r>
          </a:p>
        </p:txBody>
      </p:sp>
      <p:pic>
        <p:nvPicPr>
          <p:cNvPr id="358" name="Screenshot 2025-12-15 at 13.58.02.pdf" descr="Screenshot 2025-12-15 at 13.58.02.pdf"/>
          <p:cNvPicPr>
            <a:picLocks noChangeAspect="1"/>
          </p:cNvPicPr>
          <p:nvPr/>
        </p:nvPicPr>
        <p:blipFill>
          <a:blip r:embed="rId3"/>
          <a:srcRect l="55695" t="1155" r="1150" b="28235"/>
          <a:stretch>
            <a:fillRect/>
          </a:stretch>
        </p:blipFill>
        <p:spPr>
          <a:xfrm>
            <a:off x="7710629" y="631378"/>
            <a:ext cx="4129057" cy="3874707"/>
          </a:xfrm>
          <a:prstGeom prst="rect">
            <a:avLst/>
          </a:prstGeom>
          <a:ln w="12700">
            <a:miter lim="400000"/>
          </a:ln>
        </p:spPr>
      </p:pic>
      <p:sp>
        <p:nvSpPr>
          <p:cNvPr id="359" name="beam target…"/>
          <p:cNvSpPr/>
          <p:nvPr/>
        </p:nvSpPr>
        <p:spPr>
          <a:xfrm>
            <a:off x="9077227" y="2470150"/>
            <a:ext cx="2486712" cy="63500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p>
            <a:pPr algn="ctr">
              <a:defRPr sz="3200">
                <a:latin typeface="+mn-lt"/>
                <a:ea typeface="+mn-ea"/>
                <a:cs typeface="+mn-cs"/>
                <a:sym typeface="Helvetica Neue Medium"/>
              </a:defRPr>
            </a:pPr>
            <a:r>
              <a:rPr sz="1600"/>
              <a:t>beam target</a:t>
            </a:r>
          </a:p>
          <a:p>
            <a:pPr algn="ctr">
              <a:defRPr sz="3200">
                <a:latin typeface="+mn-lt"/>
                <a:ea typeface="+mn-ea"/>
                <a:cs typeface="+mn-cs"/>
                <a:sym typeface="Helvetica Neue Medium"/>
              </a:defRPr>
            </a:pPr>
            <a:r>
              <a:rPr sz="1600"/>
              <a:t>fusion cross section</a:t>
            </a:r>
          </a:p>
        </p:txBody>
      </p:sp>
      <mc:AlternateContent xmlns:mc="http://schemas.openxmlformats.org/markup-compatibility/2006" xmlns:a14="http://schemas.microsoft.com/office/drawing/2010/main">
        <mc:Choice Requires="a14">
          <p:sp>
            <p:nvSpPr>
              <p:cNvPr id="360" name="Equation"/>
              <p:cNvSpPr txBox="1"/>
              <p:nvPr/>
            </p:nvSpPr>
            <p:spPr>
              <a:xfrm>
                <a:off x="276875" y="3655753"/>
                <a:ext cx="6163995" cy="399405"/>
              </a:xfrm>
              <a:prstGeom prst="rect">
                <a:avLst/>
              </a:prstGeom>
              <a:ln w="12700">
                <a:miter lim="400000"/>
              </a:ln>
            </p:spPr>
            <p:txBody>
              <a:bodyPr wrap="none" lIns="0" tIns="0" rIns="0" bIns="0">
                <a:spAutoFit/>
              </a:bodyPr>
              <a:lstStyle/>
              <a:p>
                <a:pPr defTabSz="457200" latinLnBrk="1">
                  <a:defRPr sz="1800"/>
                </a:pPr>
                <a14:m>
                  <m:oMathPara xmlns:m="http://schemas.openxmlformats.org/officeDocument/2006/math">
                    <m:oMathParaPr>
                      <m:jc m:val="centerGroup"/>
                    </m:oMathParaPr>
                    <m:oMath xmlns:m="http://schemas.openxmlformats.org/officeDocument/2006/math">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𝑃</m:t>
                          </m:r>
                        </m:e>
                        <m:sub>
                          <m:r>
                            <a:rPr sz="2400" i="1">
                              <a:solidFill>
                                <a:srgbClr val="000000"/>
                              </a:solidFill>
                              <a:latin typeface="Cambria Math" panose="02040503050406030204" pitchFamily="18" charset="0"/>
                            </a:rPr>
                            <m:t>𝑏𝑒𝑎𝑚</m:t>
                          </m:r>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𝑡𝑎𝑟𝑔𝑒𝑡</m:t>
                          </m:r>
                        </m:sub>
                      </m:sSub>
                      <m:r>
                        <a:rPr sz="2400" i="1">
                          <a:solidFill>
                            <a:srgbClr val="000000"/>
                          </a:solidFill>
                          <a:latin typeface="Cambria Math" panose="02040503050406030204" pitchFamily="18" charset="0"/>
                        </a:rPr>
                        <m:t>=</m:t>
                      </m:r>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𝑓</m:t>
                          </m:r>
                        </m:e>
                        <m:sub>
                          <m:r>
                            <a:rPr sz="2400" i="1">
                              <a:solidFill>
                                <a:srgbClr val="000000"/>
                              </a:solidFill>
                              <a:latin typeface="Cambria Math" panose="02040503050406030204" pitchFamily="18" charset="0"/>
                            </a:rPr>
                            <m:t>𝑇</m:t>
                          </m:r>
                        </m:sub>
                      </m:sSub>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𝑛</m:t>
                          </m:r>
                        </m:e>
                        <m:sub>
                          <m:r>
                            <a:rPr sz="2400" i="1">
                              <a:solidFill>
                                <a:srgbClr val="000000"/>
                              </a:solidFill>
                              <a:latin typeface="Cambria Math" panose="02040503050406030204" pitchFamily="18" charset="0"/>
                            </a:rPr>
                            <m:t>𝐷</m:t>
                          </m:r>
                          <m:r>
                            <a:rPr sz="2400" i="1">
                              <a:solidFill>
                                <a:srgbClr val="000000"/>
                              </a:solidFill>
                              <a:latin typeface="Cambria Math" panose="02040503050406030204" pitchFamily="18" charset="0"/>
                            </a:rPr>
                            <m:t>−</m:t>
                          </m:r>
                          <m:r>
                            <a:rPr sz="2400" i="1">
                              <a:solidFill>
                                <a:srgbClr val="000000"/>
                              </a:solidFill>
                              <a:latin typeface="Cambria Math" panose="02040503050406030204" pitchFamily="18" charset="0"/>
                            </a:rPr>
                            <m:t>𝑏𝑒𝑎𝑚</m:t>
                          </m:r>
                        </m:sub>
                      </m:sSub>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𝑛</m:t>
                          </m:r>
                        </m:e>
                        <m:sub>
                          <m:r>
                            <a:rPr sz="2400" i="1">
                              <a:solidFill>
                                <a:srgbClr val="000000"/>
                              </a:solidFill>
                              <a:latin typeface="Cambria Math" panose="02040503050406030204" pitchFamily="18" charset="0"/>
                            </a:rPr>
                            <m:t>𝑒</m:t>
                          </m:r>
                        </m:sub>
                      </m:sSub>
                      <m:r>
                        <a:rPr sz="2400" i="1">
                          <a:solidFill>
                            <a:srgbClr val="000000"/>
                          </a:solidFill>
                          <a:latin typeface="Cambria Math" panose="02040503050406030204" pitchFamily="18" charset="0"/>
                        </a:rPr>
                        <m:t>&lt;</m:t>
                      </m:r>
                      <m:r>
                        <a:rPr sz="2400" i="1">
                          <a:solidFill>
                            <a:srgbClr val="000000"/>
                          </a:solidFill>
                          <a:latin typeface="Cambria Math" panose="02040503050406030204" pitchFamily="18" charset="0"/>
                        </a:rPr>
                        <m:t>𝜎</m:t>
                      </m:r>
                      <m:r>
                        <a:rPr sz="2400" i="1">
                          <a:solidFill>
                            <a:srgbClr val="000000"/>
                          </a:solidFill>
                          <a:latin typeface="Cambria Math" panose="02040503050406030204" pitchFamily="18" charset="0"/>
                        </a:rPr>
                        <m:t>𝑣</m:t>
                      </m:r>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&gt;</m:t>
                          </m:r>
                        </m:e>
                        <m:sub>
                          <m:r>
                            <a:rPr sz="2400" i="1">
                              <a:solidFill>
                                <a:srgbClr val="000000"/>
                              </a:solidFill>
                              <a:latin typeface="Cambria Math" panose="02040503050406030204" pitchFamily="18" charset="0"/>
                            </a:rPr>
                            <m:t>𝑏𝑒𝑎𝑚</m:t>
                          </m:r>
                        </m:sub>
                      </m:sSub>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𝐸</m:t>
                          </m:r>
                        </m:e>
                        <m:sub>
                          <m:r>
                            <a:rPr sz="2400" i="1">
                              <a:solidFill>
                                <a:srgbClr val="000000"/>
                              </a:solidFill>
                              <a:latin typeface="Cambria Math" panose="02040503050406030204" pitchFamily="18" charset="0"/>
                            </a:rPr>
                            <m:t>𝐷𝑇</m:t>
                          </m:r>
                        </m:sub>
                      </m:sSub>
                    </m:oMath>
                  </m:oMathPara>
                </a14:m>
                <a:endParaRPr sz="2400"/>
              </a:p>
            </p:txBody>
          </p:sp>
        </mc:Choice>
        <mc:Fallback xmlns="">
          <p:sp>
            <p:nvSpPr>
              <p:cNvPr id="360" name="Equation"/>
              <p:cNvSpPr txBox="1">
                <a:spLocks noRot="1" noChangeAspect="1" noMove="1" noResize="1" noEditPoints="1" noAdjustHandles="1" noChangeArrowheads="1" noChangeShapeType="1" noTextEdit="1"/>
              </p:cNvSpPr>
              <p:nvPr/>
            </p:nvSpPr>
            <p:spPr>
              <a:xfrm>
                <a:off x="276875" y="3655753"/>
                <a:ext cx="6163995" cy="399405"/>
              </a:xfrm>
              <a:prstGeom prst="rect">
                <a:avLst/>
              </a:prstGeom>
              <a:blipFill>
                <a:blip r:embed="rId4"/>
                <a:stretch>
                  <a:fillRect l="-616" b="-25000"/>
                </a:stretch>
              </a:blipFill>
              <a:ln w="12700">
                <a:miter lim="400000"/>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61" name="Equation"/>
              <p:cNvSpPr txBox="1"/>
              <p:nvPr/>
            </p:nvSpPr>
            <p:spPr>
              <a:xfrm>
                <a:off x="298873" y="4293340"/>
                <a:ext cx="6389954" cy="369332"/>
              </a:xfrm>
              <a:prstGeom prst="rect">
                <a:avLst/>
              </a:prstGeom>
              <a:ln w="12700">
                <a:miter lim="400000"/>
              </a:ln>
            </p:spPr>
            <p:txBody>
              <a:bodyPr wrap="none" lIns="0" tIns="0" rIns="0" bIns="0">
                <a:spAutoFit/>
              </a:bodyPr>
              <a:lstStyle/>
              <a:p>
                <a:pPr defTabSz="457200" latinLnBrk="1">
                  <a:defRPr sz="1800"/>
                </a:pPr>
                <a14:m>
                  <m:oMathPara xmlns:m="http://schemas.openxmlformats.org/officeDocument/2006/math">
                    <m:oMathParaPr>
                      <m:jc m:val="centerGroup"/>
                    </m:oMathParaPr>
                    <m:oMath xmlns:m="http://schemas.openxmlformats.org/officeDocument/2006/math">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𝑃</m:t>
                          </m:r>
                        </m:e>
                        <m:sub>
                          <m:r>
                            <a:rPr sz="2400" i="1">
                              <a:solidFill>
                                <a:srgbClr val="000000"/>
                              </a:solidFill>
                              <a:latin typeface="Cambria Math" panose="02040503050406030204" pitchFamily="18" charset="0"/>
                            </a:rPr>
                            <m:t>𝑡h𝑒𝑟𝑚𝑜𝑛𝑢𝑐𝑙𝑒𝑎𝑟</m:t>
                          </m:r>
                        </m:sub>
                      </m:sSub>
                      <m:r>
                        <a:rPr sz="2400" i="1">
                          <a:solidFill>
                            <a:srgbClr val="000000"/>
                          </a:solidFill>
                          <a:latin typeface="Cambria Math" panose="02040503050406030204" pitchFamily="18" charset="0"/>
                        </a:rPr>
                        <m:t>=</m:t>
                      </m:r>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𝑓</m:t>
                          </m:r>
                        </m:e>
                        <m:sub>
                          <m:r>
                            <a:rPr sz="2400" i="1">
                              <a:solidFill>
                                <a:srgbClr val="000000"/>
                              </a:solidFill>
                              <a:latin typeface="Cambria Math" panose="02040503050406030204" pitchFamily="18" charset="0"/>
                            </a:rPr>
                            <m:t>𝑇</m:t>
                          </m:r>
                        </m:sub>
                      </m:sSub>
                      <m:r>
                        <a:rPr sz="2400" i="1">
                          <a:solidFill>
                            <a:srgbClr val="000000"/>
                          </a:solidFill>
                          <a:latin typeface="Cambria Math" panose="02040503050406030204" pitchFamily="18" charset="0"/>
                        </a:rPr>
                        <m:t>(1−</m:t>
                      </m:r>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𝑓</m:t>
                          </m:r>
                        </m:e>
                        <m:sub>
                          <m:r>
                            <a:rPr sz="2400" i="1">
                              <a:solidFill>
                                <a:srgbClr val="000000"/>
                              </a:solidFill>
                              <a:latin typeface="Cambria Math" panose="02040503050406030204" pitchFamily="18" charset="0"/>
                            </a:rPr>
                            <m:t>𝑇</m:t>
                          </m:r>
                        </m:sub>
                      </m:sSub>
                      <m:r>
                        <a:rPr sz="2400" i="1">
                          <a:solidFill>
                            <a:srgbClr val="000000"/>
                          </a:solidFill>
                          <a:latin typeface="Cambria Math" panose="02040503050406030204" pitchFamily="18" charset="0"/>
                        </a:rPr>
                        <m:t>)</m:t>
                      </m:r>
                      <m:sSubSup>
                        <m:sSubSupPr>
                          <m:ctrlPr>
                            <a:rPr sz="2400" i="1">
                              <a:solidFill>
                                <a:srgbClr val="000000"/>
                              </a:solidFill>
                              <a:latin typeface="Cambria Math" panose="02040503050406030204" pitchFamily="18" charset="0"/>
                            </a:rPr>
                          </m:ctrlPr>
                        </m:sSubSupPr>
                        <m:e>
                          <m:r>
                            <a:rPr sz="2400" i="1">
                              <a:solidFill>
                                <a:srgbClr val="000000"/>
                              </a:solidFill>
                              <a:latin typeface="Cambria Math" panose="02040503050406030204" pitchFamily="18" charset="0"/>
                            </a:rPr>
                            <m:t>𝑛</m:t>
                          </m:r>
                        </m:e>
                        <m:sub>
                          <m:r>
                            <a:rPr sz="2400" i="1">
                              <a:solidFill>
                                <a:srgbClr val="000000"/>
                              </a:solidFill>
                              <a:latin typeface="Cambria Math" panose="02040503050406030204" pitchFamily="18" charset="0"/>
                            </a:rPr>
                            <m:t>𝑒</m:t>
                          </m:r>
                        </m:sub>
                        <m:sup>
                          <m:r>
                            <a:rPr sz="2400" i="1">
                              <a:solidFill>
                                <a:srgbClr val="000000"/>
                              </a:solidFill>
                              <a:latin typeface="Cambria Math" panose="02040503050406030204" pitchFamily="18" charset="0"/>
                            </a:rPr>
                            <m:t>2</m:t>
                          </m:r>
                        </m:sup>
                      </m:sSubSup>
                      <m:r>
                        <a:rPr sz="2400" i="1">
                          <a:solidFill>
                            <a:srgbClr val="000000"/>
                          </a:solidFill>
                          <a:latin typeface="Cambria Math" panose="02040503050406030204" pitchFamily="18" charset="0"/>
                        </a:rPr>
                        <m:t>&lt;</m:t>
                      </m:r>
                      <m:r>
                        <a:rPr sz="2400" i="1">
                          <a:solidFill>
                            <a:srgbClr val="000000"/>
                          </a:solidFill>
                          <a:latin typeface="Cambria Math" panose="02040503050406030204" pitchFamily="18" charset="0"/>
                        </a:rPr>
                        <m:t>𝜎</m:t>
                      </m:r>
                      <m:r>
                        <a:rPr sz="2400" i="1">
                          <a:solidFill>
                            <a:srgbClr val="000000"/>
                          </a:solidFill>
                          <a:latin typeface="Cambria Math" panose="02040503050406030204" pitchFamily="18" charset="0"/>
                        </a:rPr>
                        <m:t>𝑣</m:t>
                      </m:r>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&gt;</m:t>
                          </m:r>
                        </m:e>
                        <m:sub>
                          <m:r>
                            <a:rPr sz="2400" i="1">
                              <a:solidFill>
                                <a:srgbClr val="000000"/>
                              </a:solidFill>
                              <a:latin typeface="Cambria Math" panose="02040503050406030204" pitchFamily="18" charset="0"/>
                            </a:rPr>
                            <m:t>𝑡h𝑒𝑟𝑚</m:t>
                          </m:r>
                        </m:sub>
                      </m:sSub>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𝐸</m:t>
                          </m:r>
                        </m:e>
                        <m:sub>
                          <m:r>
                            <a:rPr sz="2400" i="1">
                              <a:solidFill>
                                <a:srgbClr val="000000"/>
                              </a:solidFill>
                              <a:latin typeface="Cambria Math" panose="02040503050406030204" pitchFamily="18" charset="0"/>
                            </a:rPr>
                            <m:t>𝐷𝑇</m:t>
                          </m:r>
                        </m:sub>
                      </m:sSub>
                    </m:oMath>
                  </m:oMathPara>
                </a14:m>
                <a:endParaRPr sz="2400"/>
              </a:p>
            </p:txBody>
          </p:sp>
        </mc:Choice>
        <mc:Fallback xmlns="">
          <p:sp>
            <p:nvSpPr>
              <p:cNvPr id="361" name="Equation"/>
              <p:cNvSpPr txBox="1">
                <a:spLocks noRot="1" noChangeAspect="1" noMove="1" noResize="1" noEditPoints="1" noAdjustHandles="1" noChangeArrowheads="1" noChangeShapeType="1" noTextEdit="1"/>
              </p:cNvSpPr>
              <p:nvPr/>
            </p:nvSpPr>
            <p:spPr>
              <a:xfrm>
                <a:off x="298873" y="4293340"/>
                <a:ext cx="6389954" cy="369332"/>
              </a:xfrm>
              <a:prstGeom prst="rect">
                <a:avLst/>
              </a:prstGeom>
              <a:blipFill>
                <a:blip r:embed="rId5"/>
                <a:stretch>
                  <a:fillRect l="-595" b="-32258"/>
                </a:stretch>
              </a:blipFill>
              <a:ln w="12700">
                <a:miter lim="400000"/>
              </a:ln>
            </p:spPr>
            <p:txBody>
              <a:bodyPr/>
              <a:lstStyle/>
              <a:p>
                <a:r>
                  <a:rPr lang="en-DE">
                    <a:noFill/>
                  </a:rPr>
                  <a:t> </a:t>
                </a:r>
              </a:p>
            </p:txBody>
          </p:sp>
        </mc:Fallback>
      </mc:AlternateContent>
      <p:sp>
        <p:nvSpPr>
          <p:cNvPr id="362" name="challenge:  minimise dilution of T plasma with D beam, control…"/>
          <p:cNvSpPr txBox="1"/>
          <p:nvPr/>
        </p:nvSpPr>
        <p:spPr>
          <a:xfrm>
            <a:off x="174481" y="4901007"/>
            <a:ext cx="7021287" cy="1590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4000">
                <a:latin typeface="Gill Sans"/>
                <a:ea typeface="Gill Sans"/>
                <a:cs typeface="Gill Sans"/>
                <a:sym typeface="Gill Sans"/>
              </a:defRPr>
            </a:pPr>
            <a:r>
              <a:rPr sz="2000"/>
              <a:t>challenge:  minimise dilution of T plasma with D beam, control</a:t>
            </a:r>
          </a:p>
          <a:p>
            <a:pPr>
              <a:defRPr sz="4000">
                <a:latin typeface="Gill Sans"/>
                <a:ea typeface="Gill Sans"/>
                <a:cs typeface="Gill Sans"/>
                <a:sym typeface="Gill Sans"/>
              </a:defRPr>
            </a:pPr>
            <a:r>
              <a:rPr sz="2000"/>
              <a:t>n, T, EP, impurity, rotation profiles to maximise neutron wall load, while protecting divertor </a:t>
            </a:r>
          </a:p>
          <a:p>
            <a:pPr>
              <a:defRPr sz="4000">
                <a:latin typeface="Gill Sans"/>
                <a:ea typeface="Gill Sans"/>
                <a:cs typeface="Gill Sans"/>
                <a:sym typeface="Gill Sans"/>
              </a:defRPr>
            </a:pPr>
            <a:r>
              <a:rPr sz="2000"/>
              <a:t>→ integrated modelling; challenge: outside well tested parameter range</a:t>
            </a:r>
          </a:p>
        </p:txBody>
      </p:sp>
      <p:pic>
        <p:nvPicPr>
          <p:cNvPr id="363" name="Screenshot 2026-03-25 at 15.01.25.pdf" descr="Screenshot 2026-03-25 at 15.01.25.pdf"/>
          <p:cNvPicPr>
            <a:picLocks noChangeAspect="1"/>
          </p:cNvPicPr>
          <p:nvPr/>
        </p:nvPicPr>
        <p:blipFill>
          <a:blip r:embed="rId6"/>
          <a:stretch>
            <a:fillRect/>
          </a:stretch>
        </p:blipFill>
        <p:spPr>
          <a:xfrm>
            <a:off x="7581843" y="4226123"/>
            <a:ext cx="3934874" cy="2301824"/>
          </a:xfrm>
          <a:prstGeom prst="rect">
            <a:avLst/>
          </a:prstGeom>
          <a:ln w="12700">
            <a:miter lim="400000"/>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lide Number"/>
          <p:cNvSpPr txBox="1">
            <a:spLocks noGrp="1"/>
          </p:cNvSpPr>
          <p:nvPr>
            <p:ph type="sldNum" sz="quarter" idx="2"/>
          </p:nvPr>
        </p:nvSpPr>
        <p:spPr>
          <a:xfrm>
            <a:off x="533390" y="6542304"/>
            <a:ext cx="186691" cy="2946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pic>
        <p:nvPicPr>
          <p:cNvPr id="349" name="Screenshot 2026-03-25 at 14.30.29.pdf" descr="Screenshot 2026-03-25 at 14.30.29.pdf"/>
          <p:cNvPicPr>
            <a:picLocks noChangeAspect="1"/>
          </p:cNvPicPr>
          <p:nvPr/>
        </p:nvPicPr>
        <p:blipFill rotWithShape="1">
          <a:blip r:embed="rId3"/>
          <a:srcRect l="1" t="670" r="22285"/>
          <a:stretch/>
        </p:blipFill>
        <p:spPr>
          <a:xfrm>
            <a:off x="0" y="21055"/>
            <a:ext cx="9019310" cy="6141438"/>
          </a:xfrm>
          <a:prstGeom prst="rect">
            <a:avLst/>
          </a:prstGeom>
          <a:ln w="12700">
            <a:miter lim="400000"/>
          </a:ln>
        </p:spPr>
      </p:pic>
      <p:sp>
        <p:nvSpPr>
          <p:cNvPr id="350" name="[Siccino, ESM Jan 2026]"/>
          <p:cNvSpPr txBox="1"/>
          <p:nvPr/>
        </p:nvSpPr>
        <p:spPr>
          <a:xfrm>
            <a:off x="6553201" y="124166"/>
            <a:ext cx="2615909" cy="33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700">
                <a:solidFill>
                  <a:schemeClr val="accent1">
                    <a:lumOff val="-13575"/>
                  </a:schemeClr>
                </a:solidFill>
              </a:defRPr>
            </a:lvl1pPr>
          </a:lstStyle>
          <a:p>
            <a:r>
              <a:rPr sz="1850" dirty="0"/>
              <a:t>[</a:t>
            </a:r>
            <a:r>
              <a:rPr lang="en-US" sz="1850" dirty="0"/>
              <a:t>M. </a:t>
            </a:r>
            <a:r>
              <a:rPr sz="1850" dirty="0" err="1"/>
              <a:t>Siccino</a:t>
            </a:r>
            <a:r>
              <a:rPr sz="1850" dirty="0"/>
              <a:t>, ESM Jan 2026]</a:t>
            </a:r>
          </a:p>
        </p:txBody>
      </p:sp>
      <p:sp>
        <p:nvSpPr>
          <p:cNvPr id="351" name="Rectangle"/>
          <p:cNvSpPr/>
          <p:nvPr/>
        </p:nvSpPr>
        <p:spPr>
          <a:xfrm>
            <a:off x="314614" y="3549202"/>
            <a:ext cx="2989660" cy="235943"/>
          </a:xfrm>
          <a:prstGeom prst="rect">
            <a:avLst/>
          </a:prstGeom>
          <a:ln w="25400">
            <a:solidFill>
              <a:srgbClr val="0433FF"/>
            </a:solidFill>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352" name="Rectangle"/>
          <p:cNvSpPr/>
          <p:nvPr/>
        </p:nvSpPr>
        <p:spPr>
          <a:xfrm>
            <a:off x="300759" y="5926550"/>
            <a:ext cx="3646934" cy="235943"/>
          </a:xfrm>
          <a:prstGeom prst="rect">
            <a:avLst/>
          </a:prstGeom>
          <a:ln w="25400">
            <a:solidFill>
              <a:srgbClr val="0433FF"/>
            </a:solidFill>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353" name="Rectangle"/>
          <p:cNvSpPr/>
          <p:nvPr/>
        </p:nvSpPr>
        <p:spPr>
          <a:xfrm>
            <a:off x="332074" y="4239652"/>
            <a:ext cx="2989660" cy="235943"/>
          </a:xfrm>
          <a:prstGeom prst="rect">
            <a:avLst/>
          </a:prstGeom>
          <a:ln w="25400">
            <a:solidFill>
              <a:srgbClr val="0433FF"/>
            </a:solidFill>
            <a:miter lim="400000"/>
          </a:ln>
        </p:spPr>
        <p:txBody>
          <a:bodyPr lIns="0" tIns="0" rIns="0" bIns="0" anchor="ctr"/>
          <a:lstStyle/>
          <a:p>
            <a:pPr algn="ctr">
              <a:defRPr sz="3200">
                <a:solidFill>
                  <a:srgbClr val="FFFFFF"/>
                </a:solidFill>
                <a:latin typeface="+mn-lt"/>
                <a:ea typeface="+mn-ea"/>
                <a:cs typeface="+mn-cs"/>
                <a:sym typeface="Helvetica Neue Medium"/>
              </a:defRPr>
            </a:pPr>
            <a:endParaRPr sz="1600"/>
          </a:p>
        </p:txBody>
      </p:sp>
      <p:sp>
        <p:nvSpPr>
          <p:cNvPr id="5" name="TextBox 4">
            <a:extLst>
              <a:ext uri="{FF2B5EF4-FFF2-40B4-BE49-F238E27FC236}">
                <a16:creationId xmlns:a16="http://schemas.microsoft.com/office/drawing/2014/main" id="{F4F6BE58-CE1E-F6BD-F724-B6D94E8381AA}"/>
              </a:ext>
            </a:extLst>
          </p:cNvPr>
          <p:cNvSpPr txBox="1"/>
          <p:nvPr/>
        </p:nvSpPr>
        <p:spPr>
          <a:xfrm>
            <a:off x="8710260" y="4768966"/>
            <a:ext cx="3591176" cy="1569660"/>
          </a:xfrm>
          <a:prstGeom prst="rect">
            <a:avLst/>
          </a:prstGeom>
          <a:noFill/>
        </p:spPr>
        <p:txBody>
          <a:bodyPr wrap="square" rtlCol="0">
            <a:spAutoFit/>
          </a:bodyPr>
          <a:lstStyle/>
          <a:p>
            <a:r>
              <a:rPr lang="en-US" sz="1600" dirty="0"/>
              <a:t>started</a:t>
            </a:r>
            <a:r>
              <a:rPr lang="en-DE" sz="1600" dirty="0"/>
              <a:t> 12/2025: </a:t>
            </a:r>
          </a:p>
          <a:p>
            <a:r>
              <a:rPr lang="en-DE" sz="1600" dirty="0"/>
              <a:t>PSD to investigate the current design point with higher fidelty models (ASTRA/TGLF/RABBIT; ASCOT, EP-Stability WF, ATEP,…)</a:t>
            </a:r>
          </a:p>
          <a:p>
            <a:r>
              <a:rPr lang="en-DE" sz="1600" dirty="0"/>
              <a:t>first: JET validation</a:t>
            </a:r>
          </a:p>
        </p:txBody>
      </p:sp>
      <p:sp>
        <p:nvSpPr>
          <p:cNvPr id="6" name="TextBox 5">
            <a:extLst>
              <a:ext uri="{FF2B5EF4-FFF2-40B4-BE49-F238E27FC236}">
                <a16:creationId xmlns:a16="http://schemas.microsoft.com/office/drawing/2014/main" id="{A451D702-0BED-9F7E-1B03-08902C152C9F}"/>
              </a:ext>
            </a:extLst>
          </p:cNvPr>
          <p:cNvSpPr txBox="1"/>
          <p:nvPr/>
        </p:nvSpPr>
        <p:spPr>
          <a:xfrm>
            <a:off x="8819696" y="873148"/>
            <a:ext cx="3372304" cy="3293209"/>
          </a:xfrm>
          <a:prstGeom prst="rect">
            <a:avLst/>
          </a:prstGeom>
          <a:noFill/>
        </p:spPr>
        <p:txBody>
          <a:bodyPr wrap="square" rtlCol="0">
            <a:spAutoFit/>
          </a:bodyPr>
          <a:lstStyle/>
          <a:p>
            <a:r>
              <a:rPr lang="en-US" sz="1600" dirty="0"/>
              <a:t>4  beam lines (deuterium):</a:t>
            </a:r>
          </a:p>
          <a:p>
            <a:r>
              <a:rPr lang="en-US" sz="1600" dirty="0"/>
              <a:t>~15MW per beam line</a:t>
            </a:r>
          </a:p>
          <a:p>
            <a:r>
              <a:rPr lang="en-US" sz="1600" dirty="0"/>
              <a:t>3 operational/1 recycling</a:t>
            </a:r>
          </a:p>
          <a:p>
            <a:endParaRPr lang="en-DE" sz="1600" dirty="0"/>
          </a:p>
          <a:p>
            <a:endParaRPr lang="en-DE" sz="1600" dirty="0"/>
          </a:p>
          <a:p>
            <a:r>
              <a:rPr lang="en-DE" sz="1600" dirty="0">
                <a:latin typeface="Arial" panose="020B0604020202020204" pitchFamily="34" charset="0"/>
                <a:cs typeface="Arial" panose="020B0604020202020204" pitchFamily="34" charset="0"/>
              </a:rPr>
              <a:t>NBI needs to be optimised to facilitate: D-T, current drive, profile shaping (MHD), rotation, neocl. W transport, heating mix</a:t>
            </a:r>
            <a:endParaRPr lang="en-DE" sz="1600" dirty="0"/>
          </a:p>
          <a:p>
            <a:endParaRPr lang="en-DE" sz="1600" dirty="0"/>
          </a:p>
          <a:p>
            <a:endParaRPr lang="en-DE" sz="1600" dirty="0"/>
          </a:p>
          <a:p>
            <a:r>
              <a:rPr lang="en-DE" sz="1600" dirty="0"/>
              <a:t>~7.5 MW alpha particle heating,</a:t>
            </a:r>
          </a:p>
          <a:p>
            <a:r>
              <a:rPr lang="en-DE" sz="1600" dirty="0"/>
              <a:t>8MW EC power</a:t>
            </a:r>
          </a:p>
        </p:txBody>
      </p:sp>
      <p:sp>
        <p:nvSpPr>
          <p:cNvPr id="8" name="TextBox 7">
            <a:extLst>
              <a:ext uri="{FF2B5EF4-FFF2-40B4-BE49-F238E27FC236}">
                <a16:creationId xmlns:a16="http://schemas.microsoft.com/office/drawing/2014/main" id="{8D6F9B57-4FF5-E001-B74A-7D5E84DB1AE1}"/>
              </a:ext>
            </a:extLst>
          </p:cNvPr>
          <p:cNvSpPr txBox="1"/>
          <p:nvPr/>
        </p:nvSpPr>
        <p:spPr>
          <a:xfrm>
            <a:off x="2787470" y="657929"/>
            <a:ext cx="1997473" cy="369332"/>
          </a:xfrm>
          <a:prstGeom prst="rect">
            <a:avLst/>
          </a:prstGeom>
          <a:noFill/>
        </p:spPr>
        <p:txBody>
          <a:bodyPr wrap="square">
            <a:spAutoFit/>
          </a:bodyPr>
          <a:lstStyle/>
          <a:p>
            <a:r>
              <a:rPr lang="en-DE" dirty="0"/>
              <a:t>(0.5D modeling)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lide Number"/>
          <p:cNvSpPr txBox="1">
            <a:spLocks noGrp="1"/>
          </p:cNvSpPr>
          <p:nvPr>
            <p:ph type="sldNum" sz="quarter" idx="2"/>
          </p:nvPr>
        </p:nvSpPr>
        <p:spPr>
          <a:xfrm>
            <a:off x="11951068" y="6629550"/>
            <a:ext cx="116434" cy="17422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pic>
        <p:nvPicPr>
          <p:cNvPr id="303" name="pasted-movie.png" descr="pasted-movie.png"/>
          <p:cNvPicPr>
            <a:picLocks noChangeAspect="1"/>
          </p:cNvPicPr>
          <p:nvPr/>
        </p:nvPicPr>
        <p:blipFill>
          <a:blip r:embed="rId2"/>
          <a:stretch>
            <a:fillRect/>
          </a:stretch>
        </p:blipFill>
        <p:spPr>
          <a:xfrm>
            <a:off x="746032" y="1261039"/>
            <a:ext cx="10699937" cy="4335923"/>
          </a:xfrm>
          <a:prstGeom prst="rect">
            <a:avLst/>
          </a:prstGeom>
          <a:ln w="12700">
            <a:miter lim="400000"/>
          </a:ln>
        </p:spPr>
      </p:pic>
      <p:sp>
        <p:nvSpPr>
          <p:cNvPr id="304" name="EP-Stability Workflow: preliminary TAE stability assessment"/>
          <p:cNvSpPr txBox="1"/>
          <p:nvPr/>
        </p:nvSpPr>
        <p:spPr>
          <a:xfrm>
            <a:off x="1395783" y="60475"/>
            <a:ext cx="3713837"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60" tIns="60960" rIns="60960" bIns="60960">
            <a:spAutoFit/>
          </a:bodyPr>
          <a:lstStyle>
            <a:lvl1pPr defTabSz="2438400">
              <a:spcBef>
                <a:spcPts val="0"/>
              </a:spcBef>
              <a:defRPr b="1">
                <a:solidFill>
                  <a:srgbClr val="7030A0"/>
                </a:solidFill>
                <a:latin typeface="Gill Sans"/>
                <a:ea typeface="Gill Sans"/>
                <a:cs typeface="Gill Sans"/>
                <a:sym typeface="Gill Sans"/>
              </a:defRPr>
            </a:lvl1pPr>
          </a:lstStyle>
          <a:p>
            <a:r>
              <a:rPr sz="900"/>
              <a:t>EP-Stability Workflow: preliminary TAE stability assessment</a:t>
            </a:r>
          </a:p>
        </p:txBody>
      </p:sp>
      <p:sp>
        <p:nvSpPr>
          <p:cNvPr id="305" name="modes will be likely unstable - is the related transport small enough to be tolerable…"/>
          <p:cNvSpPr txBox="1"/>
          <p:nvPr/>
        </p:nvSpPr>
        <p:spPr>
          <a:xfrm>
            <a:off x="479523" y="5790780"/>
            <a:ext cx="9701567" cy="7284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sz="4400"/>
            </a:pPr>
            <a:r>
              <a:rPr sz="2200"/>
              <a:t>modes will be likely unstable - is the related transport small enough to be tolerable</a:t>
            </a:r>
          </a:p>
          <a:p>
            <a:pPr>
              <a:defRPr sz="4400"/>
            </a:pPr>
            <a:r>
              <a:rPr sz="2200"/>
              <a:t>for NWL and current drive?  (JET, AUG experiments show small/moderate transport )</a:t>
            </a:r>
          </a:p>
        </p:txBody>
      </p:sp>
      <p:sp>
        <p:nvSpPr>
          <p:cNvPr id="306" name="Line"/>
          <p:cNvSpPr/>
          <p:nvPr/>
        </p:nvSpPr>
        <p:spPr>
          <a:xfrm flipV="1">
            <a:off x="2264746" y="3801466"/>
            <a:ext cx="323179" cy="1872121"/>
          </a:xfrm>
          <a:prstGeom prst="line">
            <a:avLst/>
          </a:prstGeom>
          <a:ln w="88900">
            <a:solidFill>
              <a:srgbClr val="000000"/>
            </a:solidFill>
            <a:miter lim="400000"/>
            <a:tailEnd type="triangle"/>
          </a:ln>
        </p:spPr>
        <p:txBody>
          <a:bodyPr lIns="25400" tIns="25400" rIns="25400" bIns="25400" anchor="ctr"/>
          <a:lstStyle/>
          <a:p>
            <a:endParaRPr sz="900"/>
          </a:p>
        </p:txBody>
      </p:sp>
      <p:sp>
        <p:nvSpPr>
          <p:cNvPr id="307" name="low-medium n Alfvén eigenmodes expected to be most unstable (n=4-12)"/>
          <p:cNvSpPr txBox="1"/>
          <p:nvPr/>
        </p:nvSpPr>
        <p:spPr>
          <a:xfrm>
            <a:off x="1225362" y="789095"/>
            <a:ext cx="3507370"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low-medium n Alfvén eigenmodes expected to be most unstable (n=4-12)</a:t>
            </a:r>
          </a:p>
        </p:txBody>
      </p:sp>
      <p:sp>
        <p:nvSpPr>
          <p:cNvPr id="308" name="TAE…"/>
          <p:cNvSpPr txBox="1"/>
          <p:nvPr/>
        </p:nvSpPr>
        <p:spPr>
          <a:xfrm>
            <a:off x="9574232" y="2467539"/>
            <a:ext cx="1880227"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r>
              <a:rPr sz="900"/>
              <a:t>TAE</a:t>
            </a:r>
          </a:p>
          <a:p>
            <a:r>
              <a:rPr sz="900"/>
              <a:t>mode structures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pic>
        <p:nvPicPr>
          <p:cNvPr id="324" name="Screenshot 2026-02-20 at 11.09.43.pdf" descr="Screenshot 2026-02-20 at 11.09.43.pdf"/>
          <p:cNvPicPr>
            <a:picLocks noChangeAspect="1"/>
          </p:cNvPicPr>
          <p:nvPr/>
        </p:nvPicPr>
        <p:blipFill>
          <a:blip r:embed="rId2"/>
          <a:stretch>
            <a:fillRect/>
          </a:stretch>
        </p:blipFill>
        <p:spPr>
          <a:xfrm>
            <a:off x="4852921" y="907488"/>
            <a:ext cx="6765836" cy="5506239"/>
          </a:xfrm>
          <a:prstGeom prst="rect">
            <a:avLst/>
          </a:prstGeom>
          <a:ln w="12700">
            <a:miter lim="400000"/>
          </a:ln>
        </p:spPr>
      </p:pic>
      <p:sp>
        <p:nvSpPr>
          <p:cNvPr id="325" name="[G. Vlad et al RMPP (2025) 9:27]"/>
          <p:cNvSpPr txBox="1"/>
          <p:nvPr/>
        </p:nvSpPr>
        <p:spPr>
          <a:xfrm>
            <a:off x="8933442" y="675453"/>
            <a:ext cx="3135474" cy="335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700">
                <a:solidFill>
                  <a:schemeClr val="accent1">
                    <a:lumOff val="-13575"/>
                  </a:schemeClr>
                </a:solidFill>
                <a:latin typeface="Gill Sans"/>
                <a:ea typeface="Gill Sans"/>
                <a:cs typeface="Gill Sans"/>
                <a:sym typeface="Gill Sans"/>
              </a:defRPr>
            </a:lvl1pPr>
          </a:lstStyle>
          <a:p>
            <a:r>
              <a:rPr sz="1850"/>
              <a:t>[G. Vlad et al RMPP (2025) 9:27]</a:t>
            </a:r>
          </a:p>
        </p:txBody>
      </p:sp>
      <p:sp>
        <p:nvSpPr>
          <p:cNvPr id="326" name="NLED-AUG reference case:…"/>
          <p:cNvSpPr txBox="1"/>
          <p:nvPr/>
        </p:nvSpPr>
        <p:spPr>
          <a:xfrm>
            <a:off x="180907" y="875001"/>
            <a:ext cx="4347537" cy="597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sz="4000"/>
            </a:pPr>
            <a:r>
              <a:rPr sz="2000"/>
              <a:t>NLED-AUG reference case:</a:t>
            </a:r>
          </a:p>
          <a:p>
            <a:pPr>
              <a:defRPr sz="3100"/>
            </a:pPr>
            <a:r>
              <a:rPr sz="1550" u="sng">
                <a:hlinkClick r:id="rId3"/>
              </a:rPr>
              <a:t>https://pwl.home.ipp.mpg.de/NLED_AUG//data.html</a:t>
            </a:r>
          </a:p>
        </p:txBody>
      </p:sp>
      <p:sp>
        <p:nvSpPr>
          <p:cNvPr id="327" name="use high-fidelity non-linear codes to benchmark saturation and transport"/>
          <p:cNvSpPr txBox="1"/>
          <p:nvPr/>
        </p:nvSpPr>
        <p:spPr>
          <a:xfrm>
            <a:off x="125783" y="35730"/>
            <a:ext cx="4436792"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60" tIns="60960" rIns="60960" bIns="60960">
            <a:spAutoFit/>
          </a:bodyPr>
          <a:lstStyle>
            <a:lvl1pPr defTabSz="2438400">
              <a:spcBef>
                <a:spcPts val="0"/>
              </a:spcBef>
              <a:defRPr b="1">
                <a:solidFill>
                  <a:srgbClr val="7030A0"/>
                </a:solidFill>
                <a:latin typeface="Gill Sans"/>
                <a:ea typeface="Gill Sans"/>
                <a:cs typeface="Gill Sans"/>
                <a:sym typeface="Gill Sans"/>
              </a:defRPr>
            </a:lvl1pPr>
          </a:lstStyle>
          <a:p>
            <a:r>
              <a:rPr sz="900"/>
              <a:t>use high-fidelity non-linear codes to benchmark saturation and transport</a:t>
            </a:r>
          </a:p>
        </p:txBody>
      </p:sp>
      <p:sp>
        <p:nvSpPr>
          <p:cNvPr id="328" name="ORB5 analysis planned for VNS…"/>
          <p:cNvSpPr txBox="1"/>
          <p:nvPr/>
        </p:nvSpPr>
        <p:spPr>
          <a:xfrm>
            <a:off x="149276" y="4028265"/>
            <a:ext cx="4975444"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4000"/>
            </a:pPr>
            <a:r>
              <a:rPr sz="2000"/>
              <a:t>ORB5 analysis planned for VNS</a:t>
            </a:r>
          </a:p>
          <a:p>
            <a:pPr>
              <a:defRPr sz="4000"/>
            </a:pPr>
            <a:r>
              <a:rPr sz="2000"/>
              <a:t>[T Hayward-Schneider]</a:t>
            </a:r>
          </a:p>
          <a:p>
            <a:pPr>
              <a:defRPr sz="4000"/>
            </a:pPr>
            <a:r>
              <a:rPr sz="2000"/>
              <a:t>will allow us to assess possible NWL reduction</a:t>
            </a:r>
          </a:p>
        </p:txBody>
      </p:sp>
      <p:sp>
        <p:nvSpPr>
          <p:cNvPr id="329" name="here: EPMs redistribute beam…"/>
          <p:cNvSpPr txBox="1"/>
          <p:nvPr/>
        </p:nvSpPr>
        <p:spPr>
          <a:xfrm>
            <a:off x="121300" y="2088261"/>
            <a:ext cx="4683615" cy="128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a:defRPr sz="4000"/>
            </a:pPr>
            <a:r>
              <a:rPr sz="2000"/>
              <a:t>here: EPMs redistribute beam</a:t>
            </a:r>
          </a:p>
          <a:p>
            <a:pPr>
              <a:defRPr sz="4000"/>
            </a:pPr>
            <a:r>
              <a:rPr sz="2000"/>
              <a:t>density considerably </a:t>
            </a:r>
          </a:p>
          <a:p>
            <a:pPr>
              <a:defRPr sz="4000"/>
            </a:pPr>
            <a:r>
              <a:rPr sz="2000"/>
              <a:t>(note: here off-axis case leads to inward transport)</a:t>
            </a:r>
          </a:p>
        </p:txBody>
      </p:sp>
      <p:sp>
        <p:nvSpPr>
          <p:cNvPr id="330" name="importance of zonal currents to be determined [fundamental studies on burning plasmas; WPDES M. Falessi]"/>
          <p:cNvSpPr txBox="1"/>
          <p:nvPr/>
        </p:nvSpPr>
        <p:spPr>
          <a:xfrm>
            <a:off x="149276" y="5541333"/>
            <a:ext cx="4975444" cy="974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spcBef>
                <a:spcPts val="0"/>
              </a:spcBef>
              <a:defRPr sz="4000"/>
            </a:lvl1pPr>
          </a:lstStyle>
          <a:p>
            <a:r>
              <a:rPr sz="2000"/>
              <a:t>importance of zonal currents to be determined [fundamental studies on burning plasmas; WPDES M. Falessi]</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 name="Groupe 2">
            <a:extLst>
              <a:ext uri="{FF2B5EF4-FFF2-40B4-BE49-F238E27FC236}">
                <a16:creationId xmlns:a16="http://schemas.microsoft.com/office/drawing/2014/main" id="{10E46E42-CC4E-4817-B785-94F283C2992C}"/>
              </a:ext>
            </a:extLst>
          </p:cNvPr>
          <p:cNvGrpSpPr/>
          <p:nvPr/>
        </p:nvGrpSpPr>
        <p:grpSpPr>
          <a:xfrm>
            <a:off x="6285187" y="505255"/>
            <a:ext cx="5906814" cy="5548706"/>
            <a:chOff x="6912369" y="631378"/>
            <a:chExt cx="4927317" cy="4623794"/>
          </a:xfrm>
        </p:grpSpPr>
        <p:pic>
          <p:nvPicPr>
            <p:cNvPr id="264746172" name="Screenshot 2025-12-15 at 13.58.02.pdf" descr="Screenshot 2025-12-15 at 13.58.02.pdf"/>
            <p:cNvPicPr>
              <a:picLocks noChangeAspect="1"/>
            </p:cNvPicPr>
            <p:nvPr/>
          </p:nvPicPr>
          <p:blipFill rotWithShape="1">
            <a:blip r:embed="rId3"/>
            <a:srcRect l="55695" t="1155" r="1150" b="28235"/>
            <a:stretch/>
          </p:blipFill>
          <p:spPr bwMode="auto">
            <a:xfrm>
              <a:off x="6912369" y="631378"/>
              <a:ext cx="4927317" cy="4623794"/>
            </a:xfrm>
            <a:prstGeom prst="rect">
              <a:avLst/>
            </a:prstGeom>
            <a:ln w="12700">
              <a:miter lim="400000"/>
            </a:ln>
          </p:spPr>
        </p:pic>
        <p:sp>
          <p:nvSpPr>
            <p:cNvPr id="695947125" name="beam target…"/>
            <p:cNvSpPr/>
            <p:nvPr/>
          </p:nvSpPr>
          <p:spPr bwMode="auto">
            <a:xfrm>
              <a:off x="8751406" y="2838012"/>
              <a:ext cx="2486712" cy="635000"/>
            </a:xfrm>
            <a:prstGeom prst="rect">
              <a:avLst/>
            </a:prstGeom>
            <a:solidFill>
              <a:srgbClr val="FFFFFF"/>
            </a:solidFill>
            <a:ln w="12700">
              <a:miter lim="400000"/>
            </a:ln>
          </p:spPr>
          <p:txBody>
            <a:bodyPr lIns="0" tIns="0" rIns="0" bIns="0" anchor="ctr"/>
            <a:lstStyle/>
            <a:p>
              <a:pPr algn="ctr">
                <a:defRPr sz="3200">
                  <a:latin typeface="+mn-lt"/>
                  <a:ea typeface="+mn-ea"/>
                  <a:cs typeface="+mn-cs"/>
                </a:defRPr>
              </a:pPr>
              <a:r>
                <a:rPr sz="1600" dirty="0"/>
                <a:t>beam target</a:t>
              </a:r>
            </a:p>
            <a:p>
              <a:pPr algn="ctr">
                <a:defRPr sz="3200">
                  <a:latin typeface="+mn-lt"/>
                  <a:ea typeface="+mn-ea"/>
                  <a:cs typeface="+mn-cs"/>
                </a:defRPr>
              </a:pPr>
              <a:r>
                <a:rPr sz="1600" dirty="0"/>
                <a:t>fusion cross section</a:t>
              </a:r>
            </a:p>
          </p:txBody>
        </p:sp>
      </p:grpSp>
      <p:sp>
        <p:nvSpPr>
          <p:cNvPr id="2" name="Titre 1">
            <a:extLst>
              <a:ext uri="{FF2B5EF4-FFF2-40B4-BE49-F238E27FC236}">
                <a16:creationId xmlns:a16="http://schemas.microsoft.com/office/drawing/2014/main" id="{6EB3634A-3E6A-4ED3-B0F9-2CB851DD4DA7}"/>
              </a:ext>
            </a:extLst>
          </p:cNvPr>
          <p:cNvSpPr>
            <a:spLocks noGrp="1"/>
          </p:cNvSpPr>
          <p:nvPr>
            <p:ph type="title"/>
          </p:nvPr>
        </p:nvSpPr>
        <p:spPr/>
        <p:txBody>
          <a:bodyPr/>
          <a:lstStyle/>
          <a:p>
            <a:r>
              <a:rPr lang="fr-FR" sz="2800" b="1" dirty="0"/>
              <a:t>Beam-Target to </a:t>
            </a:r>
            <a:r>
              <a:rPr lang="fr-FR" sz="2800" b="1" dirty="0" err="1"/>
              <a:t>maximize</a:t>
            </a:r>
            <a:r>
              <a:rPr lang="fr-FR" sz="2800" b="1" dirty="0"/>
              <a:t> NWL and </a:t>
            </a:r>
            <a:r>
              <a:rPr lang="fr-FR" sz="2800" b="1" dirty="0" err="1"/>
              <a:t>minimize</a:t>
            </a:r>
            <a:r>
              <a:rPr lang="fr-FR" sz="2800" b="1" dirty="0"/>
              <a:t> T </a:t>
            </a:r>
            <a:r>
              <a:rPr lang="fr-FR" sz="2800" b="1" dirty="0" err="1"/>
              <a:t>consumption</a:t>
            </a:r>
            <a:endParaRPr lang="en-US" dirty="0"/>
          </a:p>
        </p:txBody>
      </p:sp>
      <p:sp>
        <p:nvSpPr>
          <p:cNvPr id="1212550160" name="Slide Number"/>
          <p:cNvSpPr txBox="1">
            <a:spLocks noGrp="1"/>
          </p:cNvSpPr>
          <p:nvPr>
            <p:ph type="sldNum" sz="quarter" idx="12"/>
          </p:nvPr>
        </p:nvSpPr>
        <p:spPr bwMode="auto">
          <a:prstGeom prst="rect">
            <a:avLst/>
          </a:prstGeom>
        </p:spPr>
        <p:txBody>
          <a:bodyPr/>
          <a:lstStyle/>
          <a:p>
            <a:pPr>
              <a:defRPr/>
            </a:pPr>
            <a:fld id="{86CB4B4D-7CA3-9044-876B-883B54F8677D}" type="slidenum">
              <a:rPr/>
              <a:t>22</a:t>
            </a:fld>
            <a:endParaRPr/>
          </a:p>
        </p:txBody>
      </p:sp>
      <p:sp>
        <p:nvSpPr>
          <p:cNvPr id="821692293" name="VNS: strongly driven system, large EP fraction"/>
          <p:cNvSpPr txBox="1"/>
          <p:nvPr/>
        </p:nvSpPr>
        <p:spPr bwMode="auto">
          <a:xfrm>
            <a:off x="2183878" y="60475"/>
            <a:ext cx="123175" cy="261610"/>
          </a:xfrm>
          <a:prstGeom prst="rect">
            <a:avLst/>
          </a:prstGeom>
          <a:ln w="12700">
            <a:miter lim="400000"/>
          </a:ln>
        </p:spPr>
        <p:txBody>
          <a:bodyPr wrap="none" lIns="60960" tIns="60960" rIns="60960" bIns="60960">
            <a:spAutoFit/>
          </a:bodyPr>
          <a:lstStyle>
            <a:lvl1pPr defTabSz="2438400">
              <a:spcBef>
                <a:spcPts val="0"/>
              </a:spcBef>
              <a:defRPr b="1">
                <a:latin typeface="Gill Sans"/>
                <a:ea typeface="Gill Sans"/>
                <a:cs typeface="Gill Sans"/>
              </a:defRPr>
            </a:lvl1pPr>
          </a:lstStyle>
          <a:p>
            <a:pPr>
              <a:defRPr/>
            </a:pPr>
            <a:endParaRPr sz="900" dirty="0"/>
          </a:p>
        </p:txBody>
      </p:sp>
      <mc:AlternateContent xmlns:mc="http://schemas.openxmlformats.org/markup-compatibility/2006" xmlns:a14="http://schemas.microsoft.com/office/drawing/2010/main">
        <mc:Choice Requires="a14">
          <p:sp>
            <p:nvSpPr>
              <p:cNvPr id="1876219057" name="physics principle well known, e.g. recent JET experiments, 12.5MW record [M Maslov, 2025]…"/>
              <p:cNvSpPr txBox="1"/>
              <p:nvPr/>
            </p:nvSpPr>
            <p:spPr bwMode="auto">
              <a:xfrm>
                <a:off x="244738" y="1246995"/>
                <a:ext cx="6807703" cy="5295424"/>
              </a:xfrm>
              <a:prstGeom prst="rect">
                <a:avLst/>
              </a:prstGeom>
              <a:ln w="12700">
                <a:miter lim="400000"/>
              </a:ln>
            </p:spPr>
            <p:txBody>
              <a:bodyPr wrap="square" lIns="25400" tIns="25400" rIns="25400" bIns="25400" anchor="ctr">
                <a:spAutoFit/>
              </a:bodyPr>
              <a:lstStyle/>
              <a:p>
                <a:pPr marL="342900" indent="-342900">
                  <a:buFont typeface="Arial" panose="020B0604020202020204" pitchFamily="34" charset="0"/>
                  <a:buChar char="•"/>
                </a:pPr>
                <a:r>
                  <a:rPr sz="2000" b="1" dirty="0"/>
                  <a:t>physics principle well known</a:t>
                </a:r>
                <a:r>
                  <a:rPr sz="2000" dirty="0"/>
                  <a:t>, </a:t>
                </a:r>
                <a:r>
                  <a:rPr lang="fr-FR" sz="2000" dirty="0"/>
                  <a:t>J</a:t>
                </a:r>
                <a:r>
                  <a:rPr lang="en-US" sz="2000" b="0" i="0" u="none" strike="noStrike" baseline="0" dirty="0">
                    <a:solidFill>
                      <a:srgbClr val="000000"/>
                    </a:solidFill>
                  </a:rPr>
                  <a:t>ET DT [</a:t>
                </a:r>
                <a:r>
                  <a:rPr lang="en-US" sz="2000" b="0" i="0" u="none" strike="noStrike" baseline="0" dirty="0">
                    <a:solidFill>
                      <a:srgbClr val="000000"/>
                    </a:solidFill>
                    <a:hlinkClick r:id="rId4"/>
                  </a:rPr>
                  <a:t>Maslov 2025</a:t>
                </a:r>
                <a:r>
                  <a:rPr lang="en-US" sz="2000" b="0" i="0" u="none" strike="noStrike" baseline="0" dirty="0">
                    <a:solidFill>
                      <a:srgbClr val="000000"/>
                    </a:solidFill>
                  </a:rPr>
                  <a:t>] record </a:t>
                </a:r>
                <a:r>
                  <a:rPr lang="en-US" sz="2000" b="0" i="0" u="none" strike="noStrike" baseline="0" dirty="0" err="1">
                    <a:solidFill>
                      <a:srgbClr val="000000"/>
                    </a:solidFill>
                  </a:rPr>
                  <a:t>P</a:t>
                </a:r>
                <a:r>
                  <a:rPr lang="en-US" sz="2000" b="0" i="0" u="none" strike="noStrike" baseline="-25000" dirty="0" err="1">
                    <a:solidFill>
                      <a:srgbClr val="000000"/>
                    </a:solidFill>
                  </a:rPr>
                  <a:t>fus</a:t>
                </a:r>
                <a:r>
                  <a:rPr lang="en-US" sz="2000" b="0" i="0" u="none" strike="noStrike" baseline="0" dirty="0">
                    <a:solidFill>
                      <a:srgbClr val="000000"/>
                    </a:solidFill>
                  </a:rPr>
                  <a:t>=12.5 MW (Q~0.4), </a:t>
                </a:r>
                <a:r>
                  <a:rPr lang="en-US" sz="2000" b="0" i="0" u="none" strike="noStrike" baseline="0" dirty="0" err="1">
                    <a:solidFill>
                      <a:srgbClr val="000000"/>
                    </a:solidFill>
                  </a:rPr>
                  <a:t>P</a:t>
                </a:r>
                <a:r>
                  <a:rPr lang="en-US" sz="2000" b="0" i="0" u="none" strike="noStrike" baseline="-25000" dirty="0" err="1">
                    <a:solidFill>
                      <a:srgbClr val="000000"/>
                    </a:solidFill>
                  </a:rPr>
                  <a:t>fus</a:t>
                </a:r>
                <a:r>
                  <a:rPr lang="en-US" sz="2000" b="0" i="0" u="none" strike="noStrike" baseline="0" dirty="0">
                    <a:solidFill>
                      <a:srgbClr val="000000"/>
                    </a:solidFill>
                  </a:rPr>
                  <a:t>=6.2 MW (Q~0.2) </a:t>
                </a:r>
                <a:r>
                  <a:rPr lang="en-US" sz="2000" dirty="0">
                    <a:solidFill>
                      <a:srgbClr val="000000"/>
                    </a:solidFill>
                  </a:rPr>
                  <a:t>beam-target</a:t>
                </a:r>
                <a:r>
                  <a:rPr lang="en-US" sz="2000" i="1" dirty="0">
                    <a:solidFill>
                      <a:srgbClr val="000000"/>
                    </a:solidFill>
                  </a:rPr>
                  <a:t>*</a:t>
                </a:r>
                <a:r>
                  <a:rPr lang="en-US" sz="2000" dirty="0">
                    <a:solidFill>
                      <a:srgbClr val="000000"/>
                    </a:solidFill>
                  </a:rPr>
                  <a:t> allows to </a:t>
                </a:r>
                <a:r>
                  <a:rPr lang="en-US" sz="2000" b="1" dirty="0">
                    <a:solidFill>
                      <a:srgbClr val="000000"/>
                    </a:solidFill>
                  </a:rPr>
                  <a:t>maximize D-T fusion rate while minimizing T consumption</a:t>
                </a:r>
                <a:r>
                  <a:rPr lang="en-US" sz="2000" dirty="0">
                    <a:solidFill>
                      <a:srgbClr val="000000"/>
                    </a:solidFill>
                  </a:rPr>
                  <a:t>.</a:t>
                </a:r>
              </a:p>
              <a:p>
                <a:r>
                  <a:rPr lang="en-US" sz="2000" b="0" i="1" u="none" strike="noStrike" baseline="0" dirty="0">
                    <a:solidFill>
                      <a:srgbClr val="000000"/>
                    </a:solidFill>
                  </a:rPr>
                  <a:t>*Predicted in 70s and seen in TFTR [</a:t>
                </a:r>
                <a:r>
                  <a:rPr lang="en-US" sz="2000" i="1" dirty="0">
                    <a:solidFill>
                      <a:srgbClr val="000000"/>
                    </a:solidFill>
                    <a:hlinkClick r:id="rId5"/>
                  </a:rPr>
                  <a:t>Hendel 1986 </a:t>
                </a:r>
                <a:r>
                  <a:rPr lang="en-US" sz="2000" i="1" dirty="0">
                    <a:solidFill>
                      <a:srgbClr val="000000"/>
                    </a:solidFill>
                  </a:rPr>
                  <a:t>] </a:t>
                </a:r>
                <a:endParaRPr lang="en-US" sz="2000" i="1" dirty="0">
                  <a:solidFill>
                    <a:srgbClr val="FF9933"/>
                  </a:solidFill>
                </a:endParaRP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VNS: D NBI beam in T plasma</a:t>
                </a:r>
                <a:endParaRPr lang="en-US" sz="2000" b="0" i="0" u="none" strike="noStrike" baseline="0" dirty="0">
                  <a:solidFill>
                    <a:srgbClr val="000000"/>
                  </a:solidFill>
                </a:endParaRPr>
              </a:p>
              <a:p>
                <a:pPr marL="285750" indent="-285750">
                  <a:buFont typeface="Arial" panose="020B0604020202020204" pitchFamily="34" charset="0"/>
                  <a:buChar char="•"/>
                </a:pPr>
                <a:r>
                  <a:rPr lang="en-US" sz="2000" dirty="0">
                    <a:solidFill>
                      <a:srgbClr val="000000"/>
                    </a:solidFill>
                  </a:rPr>
                  <a:t>P</a:t>
                </a:r>
                <a:r>
                  <a:rPr lang="en-US" sz="2000" b="0" i="0" u="none" strike="noStrike" baseline="0" dirty="0">
                    <a:solidFill>
                      <a:srgbClr val="000000"/>
                    </a:solidFill>
                  </a:rPr>
                  <a:t>ower generation efficiency </a:t>
                </a:r>
                <a14:m>
                  <m:oMath xmlns:m="http://schemas.openxmlformats.org/officeDocument/2006/math">
                    <m:sSub>
                      <m:sSubPr>
                        <m:ctrlPr>
                          <a:rPr lang="en-US" sz="2000" i="1" smtClean="0">
                            <a:latin typeface="Cambria Math" panose="02040503050406030204" pitchFamily="18" charset="0"/>
                          </a:rPr>
                        </m:ctrlPr>
                      </m:sSubPr>
                      <m:e>
                        <m:r>
                          <a:rPr lang="fr-FR" sz="2000" b="0" i="1" smtClean="0">
                            <a:latin typeface="Cambria Math" panose="02040503050406030204" pitchFamily="18" charset="0"/>
                          </a:rPr>
                          <m:t>𝑃</m:t>
                        </m:r>
                      </m:e>
                      <m:sub>
                        <m:r>
                          <a:rPr lang="fr-FR" sz="2000" b="0" i="1" smtClean="0">
                            <a:latin typeface="Cambria Math" panose="02040503050406030204" pitchFamily="18" charset="0"/>
                          </a:rPr>
                          <m:t>𝑓𝑢𝑠</m:t>
                        </m:r>
                      </m:sub>
                    </m:sSub>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𝑛</m:t>
                        </m:r>
                      </m:e>
                      <m:sub>
                        <m:r>
                          <a:rPr lang="fr-FR" sz="2000" b="0" i="1" smtClean="0">
                            <a:latin typeface="Cambria Math" panose="02040503050406030204" pitchFamily="18" charset="0"/>
                            <a:ea typeface="Cambria Math" panose="02040503050406030204" pitchFamily="18" charset="0"/>
                          </a:rPr>
                          <m:t>𝐷</m:t>
                        </m:r>
                        <m:r>
                          <a:rPr lang="fr-FR" sz="2000" b="0" i="1" smtClean="0">
                            <a:latin typeface="Cambria Math" panose="02040503050406030204" pitchFamily="18" charset="0"/>
                            <a:ea typeface="Cambria Math" panose="02040503050406030204" pitchFamily="18" charset="0"/>
                          </a:rPr>
                          <m:t>,</m:t>
                        </m:r>
                        <m:r>
                          <a:rPr lang="fr-FR" sz="2000" b="0" i="1" smtClean="0">
                            <a:latin typeface="Cambria Math" panose="02040503050406030204" pitchFamily="18" charset="0"/>
                            <a:ea typeface="Cambria Math" panose="02040503050406030204" pitchFamily="18" charset="0"/>
                          </a:rPr>
                          <m:t>𝑏𝑒𝑎𝑚</m:t>
                        </m:r>
                      </m:sub>
                    </m:sSub>
                    <m:sSub>
                      <m:sSubPr>
                        <m:ctrlPr>
                          <a:rPr lang="en-US" sz="200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𝑛</m:t>
                        </m:r>
                      </m:e>
                      <m:sub>
                        <m:r>
                          <a:rPr lang="fr-FR" sz="2000" b="0" i="1" smtClean="0">
                            <a:latin typeface="Cambria Math" panose="02040503050406030204" pitchFamily="18" charset="0"/>
                            <a:ea typeface="Cambria Math" panose="02040503050406030204" pitchFamily="18" charset="0"/>
                          </a:rPr>
                          <m:t>𝑇</m:t>
                        </m:r>
                      </m:sub>
                    </m:sSub>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𝜏</m:t>
                        </m:r>
                      </m:e>
                      <m:sub>
                        <m:r>
                          <a:rPr lang="fr-FR" sz="2000" b="0" i="1" smtClean="0">
                            <a:latin typeface="Cambria Math" panose="02040503050406030204" pitchFamily="18" charset="0"/>
                            <a:ea typeface="Cambria Math" panose="02040503050406030204" pitchFamily="18" charset="0"/>
                          </a:rPr>
                          <m:t>𝑆𝐷</m:t>
                        </m:r>
                      </m:sub>
                    </m:sSub>
                    <m:r>
                      <a:rPr lang="en-US" sz="2000" i="1" smtClean="0">
                        <a:latin typeface="Cambria Math" panose="02040503050406030204" pitchFamily="18" charset="0"/>
                        <a:ea typeface="Cambria Math" panose="02040503050406030204" pitchFamily="18" charset="0"/>
                      </a:rPr>
                      <m:t>𝜎</m:t>
                    </m:r>
                    <m:d>
                      <m:dPr>
                        <m:ctrlPr>
                          <a:rPr lang="en-US" sz="2000" i="1" smtClean="0">
                            <a:latin typeface="Cambria Math" panose="02040503050406030204" pitchFamily="18" charset="0"/>
                            <a:ea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𝐸</m:t>
                            </m:r>
                          </m:e>
                          <m:sub>
                            <m:r>
                              <a:rPr lang="fr-FR" sz="2000" b="0" i="1" smtClean="0">
                                <a:latin typeface="Cambria Math" panose="02040503050406030204" pitchFamily="18" charset="0"/>
                                <a:ea typeface="Cambria Math" panose="02040503050406030204" pitchFamily="18" charset="0"/>
                              </a:rPr>
                              <m:t>𝐷</m:t>
                            </m:r>
                          </m:sub>
                        </m:sSub>
                      </m:e>
                    </m:d>
                  </m:oMath>
                </a14:m>
                <a:r>
                  <a:rPr lang="fr-FR" sz="2000" spc="89" dirty="0">
                    <a:cs typeface="Cambria Math"/>
                  </a:rPr>
                  <a:t> </a:t>
                </a:r>
                <a:r>
                  <a:rPr lang="en-US" sz="2000" b="0" i="0" u="none" strike="noStrike" baseline="0" dirty="0">
                    <a:solidFill>
                      <a:srgbClr val="000000"/>
                    </a:solidFill>
                  </a:rPr>
                  <a:t>balance between:</a:t>
                </a:r>
              </a:p>
              <a:p>
                <a:pPr marL="800100" lvl="1" indent="-342900">
                  <a:buFont typeface="Arial" panose="020B0604020202020204" pitchFamily="34" charset="0"/>
                  <a:buChar char="•"/>
                </a:pPr>
                <a:r>
                  <a:rPr lang="en-US" sz="2000" b="0" i="0" u="none" strike="noStrike" baseline="0" dirty="0">
                    <a:solidFill>
                      <a:srgbClr val="000000"/>
                    </a:solidFill>
                  </a:rPr>
                  <a:t>fast ion slowing down via collisions with the background plasma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𝜏</m:t>
                        </m:r>
                      </m:e>
                      <m:sub>
                        <m:r>
                          <a:rPr lang="fr-FR" sz="2000" b="0" i="1" smtClean="0">
                            <a:latin typeface="Cambria Math" panose="02040503050406030204" pitchFamily="18" charset="0"/>
                          </a:rPr>
                          <m:t>𝑆𝐷</m:t>
                        </m:r>
                      </m:sub>
                    </m:sSub>
                    <m:r>
                      <a:rPr lang="en-US" sz="2000" i="1" smtClean="0">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sSubSup>
                          <m:sSubSupPr>
                            <m:ctrlPr>
                              <a:rPr lang="en-US" sz="2000" i="1" smtClean="0">
                                <a:latin typeface="Cambria Math" panose="02040503050406030204" pitchFamily="18" charset="0"/>
                                <a:ea typeface="Cambria Math" panose="02040503050406030204" pitchFamily="18" charset="0"/>
                              </a:rPr>
                            </m:ctrlPr>
                          </m:sSubSupPr>
                          <m:e>
                            <m:r>
                              <a:rPr lang="fr-FR" sz="2000" b="0" i="1" smtClean="0">
                                <a:latin typeface="Cambria Math" panose="02040503050406030204" pitchFamily="18" charset="0"/>
                                <a:ea typeface="Cambria Math" panose="02040503050406030204" pitchFamily="18" charset="0"/>
                              </a:rPr>
                              <m:t>𝑇</m:t>
                            </m:r>
                          </m:e>
                          <m:sub>
                            <m:r>
                              <a:rPr lang="fr-FR" sz="2000" b="0" i="1" smtClean="0">
                                <a:latin typeface="Cambria Math" panose="02040503050406030204" pitchFamily="18" charset="0"/>
                                <a:ea typeface="Cambria Math" panose="02040503050406030204" pitchFamily="18" charset="0"/>
                              </a:rPr>
                              <m:t>𝑒</m:t>
                            </m:r>
                          </m:sub>
                          <m:sup>
                            <m:r>
                              <a:rPr lang="fr-FR" sz="2000" b="0" i="1" smtClean="0">
                                <a:latin typeface="Cambria Math" panose="02040503050406030204" pitchFamily="18" charset="0"/>
                                <a:ea typeface="Cambria Math" panose="02040503050406030204" pitchFamily="18" charset="0"/>
                              </a:rPr>
                              <m:t>3/2</m:t>
                            </m:r>
                          </m:sup>
                        </m:sSubSup>
                      </m:num>
                      <m:den>
                        <m:sSup>
                          <m:sSupPr>
                            <m:ctrlPr>
                              <a:rPr lang="en-US" sz="2000" i="1" smtClean="0">
                                <a:latin typeface="Cambria Math" panose="02040503050406030204" pitchFamily="18" charset="0"/>
                                <a:ea typeface="Cambria Math" panose="02040503050406030204" pitchFamily="18" charset="0"/>
                              </a:rPr>
                            </m:ctrlPr>
                          </m:sSupPr>
                          <m:e>
                            <m:sSub>
                              <m:sSubPr>
                                <m:ctrlPr>
                                  <a:rPr lang="en-US" sz="200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𝑍</m:t>
                                </m:r>
                              </m:e>
                              <m:sub>
                                <m:r>
                                  <a:rPr lang="fr-FR" sz="2000" b="0" i="1" smtClean="0">
                                    <a:latin typeface="Cambria Math" panose="02040503050406030204" pitchFamily="18" charset="0"/>
                                    <a:ea typeface="Cambria Math" panose="02040503050406030204" pitchFamily="18" charset="0"/>
                                  </a:rPr>
                                  <m:t>𝑒𝑓𝑓</m:t>
                                </m:r>
                              </m:sub>
                            </m:sSub>
                          </m:e>
                          <m:sup>
                            <m:r>
                              <a:rPr lang="fr-FR" sz="2000" b="0" i="1" smtClean="0">
                                <a:latin typeface="Cambria Math" panose="02040503050406030204" pitchFamily="18" charset="0"/>
                                <a:ea typeface="Cambria Math" panose="02040503050406030204" pitchFamily="18" charset="0"/>
                              </a:rPr>
                              <m:t>2</m:t>
                            </m:r>
                          </m:sup>
                        </m:sSup>
                        <m:sSub>
                          <m:sSubPr>
                            <m:ctrlPr>
                              <a:rPr lang="en-US" sz="200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𝑛</m:t>
                            </m:r>
                          </m:e>
                          <m:sub>
                            <m:r>
                              <a:rPr lang="fr-FR" sz="2000" b="0" i="1" smtClean="0">
                                <a:latin typeface="Cambria Math" panose="02040503050406030204" pitchFamily="18" charset="0"/>
                                <a:ea typeface="Cambria Math" panose="02040503050406030204" pitchFamily="18" charset="0"/>
                              </a:rPr>
                              <m:t>𝑒</m:t>
                            </m:r>
                          </m:sub>
                        </m:sSub>
                      </m:den>
                    </m:f>
                  </m:oMath>
                </a14:m>
                <a:r>
                  <a:rPr lang="en-US" sz="2000" dirty="0">
                    <a:solidFill>
                      <a:srgbClr val="000000"/>
                    </a:solidFill>
                  </a:rPr>
                  <a:t> (</a:t>
                </a:r>
                <a:r>
                  <a:rPr lang="en-US" sz="2000" b="1" dirty="0">
                    <a:solidFill>
                      <a:srgbClr val="000000"/>
                    </a:solidFill>
                  </a:rPr>
                  <a:t>need </a:t>
                </a:r>
                <a:r>
                  <a:rPr lang="en-US" sz="2000" b="1" dirty="0"/>
                  <a:t>T</a:t>
                </a:r>
                <a:r>
                  <a:rPr lang="en-US" sz="2000" b="1" baseline="-25000" dirty="0"/>
                  <a:t>e</a:t>
                </a:r>
                <a:r>
                  <a:rPr lang="en-US" sz="2000" b="1" dirty="0"/>
                  <a:t>(0) ≳10keV </a:t>
                </a:r>
                <a:r>
                  <a:rPr lang="en-US" sz="2000" dirty="0"/>
                  <a:t>and low Z</a:t>
                </a:r>
                <a:r>
                  <a:rPr lang="en-US" sz="2000" baseline="-25000" dirty="0"/>
                  <a:t>eff</a:t>
                </a:r>
                <a:r>
                  <a:rPr lang="en-US" sz="2000" dirty="0"/>
                  <a:t>) </a:t>
                </a:r>
                <a:endParaRPr lang="en-US" sz="2000" b="0" i="0" u="none" strike="noStrike" baseline="0" dirty="0">
                  <a:solidFill>
                    <a:srgbClr val="000000"/>
                  </a:solidFill>
                </a:endParaRPr>
              </a:p>
              <a:p>
                <a:pPr marL="800100" lvl="1" indent="-342900">
                  <a:buFont typeface="Arial" panose="020B0604020202020204" pitchFamily="34" charset="0"/>
                  <a:buChar char="•"/>
                </a:pPr>
                <a:r>
                  <a:rPr lang="en-US" sz="2000" b="0" i="0" u="none" strike="noStrike" baseline="0" dirty="0">
                    <a:solidFill>
                      <a:srgbClr val="000000"/>
                    </a:solidFill>
                  </a:rPr>
                  <a:t>probability of fusion reaction </a:t>
                </a:r>
                <a14:m>
                  <m:oMath xmlns:m="http://schemas.openxmlformats.org/officeDocument/2006/math">
                    <m:r>
                      <a:rPr lang="en-US" sz="2000" i="1" smtClean="0">
                        <a:latin typeface="Cambria Math" panose="02040503050406030204" pitchFamily="18" charset="0"/>
                        <a:ea typeface="Cambria Math" panose="02040503050406030204" pitchFamily="18" charset="0"/>
                      </a:rPr>
                      <m:t>𝜎</m:t>
                    </m:r>
                    <m:d>
                      <m:dPr>
                        <m:ctrlPr>
                          <a:rPr lang="en-US" sz="2000" i="1" smtClean="0">
                            <a:latin typeface="Cambria Math" panose="02040503050406030204" pitchFamily="18" charset="0"/>
                            <a:ea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fr-FR" sz="2000" b="0" i="1" smtClean="0">
                                <a:latin typeface="Cambria Math" panose="02040503050406030204" pitchFamily="18" charset="0"/>
                                <a:ea typeface="Cambria Math" panose="02040503050406030204" pitchFamily="18" charset="0"/>
                              </a:rPr>
                              <m:t>𝐸</m:t>
                            </m:r>
                          </m:e>
                          <m:sub>
                            <m:r>
                              <a:rPr lang="fr-FR" sz="2000" b="0" i="1" smtClean="0">
                                <a:latin typeface="Cambria Math" panose="02040503050406030204" pitchFamily="18" charset="0"/>
                                <a:ea typeface="Cambria Math" panose="02040503050406030204" pitchFamily="18" charset="0"/>
                              </a:rPr>
                              <m:t>𝐷</m:t>
                            </m:r>
                          </m:sub>
                        </m:sSub>
                      </m:e>
                    </m:d>
                  </m:oMath>
                </a14:m>
                <a:r>
                  <a:rPr lang="en-US" sz="2000" dirty="0"/>
                  <a:t>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fr-FR" sz="2000" i="1">
                            <a:latin typeface="Cambria Math" panose="02040503050406030204" pitchFamily="18" charset="0"/>
                            <a:ea typeface="Cambria Math" panose="02040503050406030204" pitchFamily="18" charset="0"/>
                          </a:rPr>
                          <m:t>𝐸</m:t>
                        </m:r>
                      </m:e>
                      <m:sub>
                        <m:r>
                          <a:rPr lang="fr-FR" sz="2000" i="1">
                            <a:latin typeface="Cambria Math" panose="02040503050406030204" pitchFamily="18" charset="0"/>
                            <a:ea typeface="Cambria Math" panose="02040503050406030204" pitchFamily="18" charset="0"/>
                          </a:rPr>
                          <m:t>𝐷</m:t>
                        </m:r>
                      </m:sub>
                    </m:sSub>
                    <m:r>
                      <a:rPr lang="fr-FR" sz="2000" i="1">
                        <a:latin typeface="Cambria Math" panose="02040503050406030204" pitchFamily="18" charset="0"/>
                        <a:ea typeface="Cambria Math" panose="02040503050406030204" pitchFamily="18" charset="0"/>
                      </a:rPr>
                      <m:t> </m:t>
                    </m:r>
                  </m:oMath>
                </a14:m>
                <a:r>
                  <a:rPr lang="en-US" sz="2000" dirty="0"/>
                  <a:t>~120 keV  sweet spot, </a:t>
                </a:r>
                <a:r>
                  <a:rPr lang="en-US" sz="2000" b="1" dirty="0"/>
                  <a:t>accessible with NBI technology</a:t>
                </a:r>
              </a:p>
              <a:p>
                <a:pPr marL="342900" indent="-342900">
                  <a:buFont typeface="Arial" panose="020B0604020202020204" pitchFamily="34" charset="0"/>
                  <a:buChar char="•"/>
                </a:pPr>
                <a:r>
                  <a:rPr lang="fr-FR" sz="2000" b="1" dirty="0"/>
                  <a:t>challenges:  </a:t>
                </a:r>
                <a:r>
                  <a:rPr lang="fr-FR" sz="2000" dirty="0"/>
                  <a:t>minimise dilution of T plasma </a:t>
                </a:r>
                <a:r>
                  <a:rPr lang="fr-FR" sz="2000" dirty="0" err="1"/>
                  <a:t>with</a:t>
                </a:r>
                <a:r>
                  <a:rPr lang="fr-FR" sz="2000" dirty="0"/>
                  <a:t> D </a:t>
                </a:r>
                <a:r>
                  <a:rPr lang="fr-FR" sz="2000" dirty="0" err="1"/>
                  <a:t>beam</a:t>
                </a:r>
                <a:r>
                  <a:rPr lang="fr-FR" sz="2000" dirty="0"/>
                  <a:t>, </a:t>
                </a:r>
                <a:r>
                  <a:rPr lang="fr-FR" sz="2000" dirty="0" err="1"/>
                  <a:t>maximize</a:t>
                </a:r>
                <a:r>
                  <a:rPr lang="fr-FR" sz="2000" dirty="0"/>
                  <a:t> volume for </a:t>
                </a:r>
                <a:r>
                  <a:rPr lang="fr-FR" sz="2000" dirty="0" err="1"/>
                  <a:t>reactions</a:t>
                </a:r>
                <a:r>
                  <a:rPr lang="fr-FR" sz="2000" dirty="0"/>
                  <a:t>, </a:t>
                </a:r>
                <a:r>
                  <a:rPr lang="fr-FR" sz="2000" dirty="0" err="1"/>
                  <a:t>hence</a:t>
                </a:r>
                <a:r>
                  <a:rPr lang="fr-FR" sz="2000" dirty="0"/>
                  <a:t> </a:t>
                </a:r>
                <a:r>
                  <a:rPr lang="fr-FR" sz="2000" b="1" dirty="0"/>
                  <a:t>NBI </a:t>
                </a:r>
                <a:r>
                  <a:rPr lang="fr-FR" sz="2000" b="1" dirty="0" err="1"/>
                  <a:t>penetration</a:t>
                </a:r>
                <a:r>
                  <a:rPr lang="fr-FR" sz="2000" b="1" dirty="0"/>
                  <a:t> vs </a:t>
                </a:r>
                <a:r>
                  <a:rPr lang="fr-FR" sz="2000" b="1" dirty="0" err="1"/>
                  <a:t>density</a:t>
                </a:r>
                <a:r>
                  <a:rPr lang="fr-FR" sz="2000" b="1" dirty="0"/>
                  <a:t> key. </a:t>
                </a:r>
                <a:endParaRPr lang="en-US" sz="2000" dirty="0"/>
              </a:p>
            </p:txBody>
          </p:sp>
        </mc:Choice>
        <mc:Fallback xmlns="">
          <p:sp>
            <p:nvSpPr>
              <p:cNvPr id="1876219057" name="physics principle well known, e.g. recent JET experiments, 12.5MW record [M Maslov, 2025]…"/>
              <p:cNvSpPr txBox="1">
                <a:spLocks noRot="1" noChangeAspect="1" noMove="1" noResize="1" noEditPoints="1" noAdjustHandles="1" noChangeArrowheads="1" noChangeShapeType="1" noTextEdit="1"/>
              </p:cNvSpPr>
              <p:nvPr/>
            </p:nvSpPr>
            <p:spPr bwMode="auto">
              <a:xfrm>
                <a:off x="244738" y="1246995"/>
                <a:ext cx="6807703" cy="5295424"/>
              </a:xfrm>
              <a:prstGeom prst="rect">
                <a:avLst/>
              </a:prstGeom>
              <a:blipFill>
                <a:blip r:embed="rId6"/>
                <a:stretch>
                  <a:fillRect l="-1880" t="-576" r="-269" b="-1959"/>
                </a:stretch>
              </a:blipFill>
              <a:ln w="12700">
                <a:miter lim="400000"/>
              </a:ln>
            </p:spPr>
            <p:txBody>
              <a:bodyPr/>
              <a:lstStyle/>
              <a:p>
                <a:r>
                  <a:rPr lang="en-US">
                    <a:noFill/>
                  </a:rPr>
                  <a:t> </a:t>
                </a:r>
              </a:p>
            </p:txBody>
          </p:sp>
        </mc:Fallback>
      </mc:AlternateContent>
      <p:sp>
        <p:nvSpPr>
          <p:cNvPr id="23" name="ZoneTexte 22">
            <a:extLst>
              <a:ext uri="{FF2B5EF4-FFF2-40B4-BE49-F238E27FC236}">
                <a16:creationId xmlns:a16="http://schemas.microsoft.com/office/drawing/2014/main" id="{3851F38A-AB08-4607-A149-BB7A82C1DB87}"/>
              </a:ext>
            </a:extLst>
          </p:cNvPr>
          <p:cNvSpPr txBox="1"/>
          <p:nvPr/>
        </p:nvSpPr>
        <p:spPr>
          <a:xfrm>
            <a:off x="7546428" y="5715028"/>
            <a:ext cx="4078014" cy="707886"/>
          </a:xfrm>
          <a:prstGeom prst="rect">
            <a:avLst/>
          </a:prstGeom>
          <a:noFill/>
          <a:ln>
            <a:solidFill>
              <a:schemeClr val="tx1"/>
            </a:solidFill>
          </a:ln>
        </p:spPr>
        <p:txBody>
          <a:bodyPr wrap="square">
            <a:spAutoFit/>
          </a:bodyPr>
          <a:lstStyle/>
          <a:p>
            <a:pPr algn="ctr"/>
            <a:r>
              <a:rPr lang="en-US" sz="2000" b="1" dirty="0"/>
              <a:t>Need integration of NBI sources </a:t>
            </a:r>
          </a:p>
          <a:p>
            <a:pPr algn="ctr"/>
            <a:r>
              <a:rPr lang="en-US" sz="2000" b="1" dirty="0"/>
              <a:t>with </a:t>
            </a:r>
            <a:r>
              <a:rPr lang="en-US" sz="2000" b="1" dirty="0" err="1"/>
              <a:t>T</a:t>
            </a:r>
            <a:r>
              <a:rPr lang="en-US" sz="2000" b="1" baseline="-25000" dirty="0" err="1"/>
              <a:t>e</a:t>
            </a:r>
            <a:r>
              <a:rPr lang="en-US" sz="2000" b="1" dirty="0"/>
              <a:t>(</a:t>
            </a:r>
            <a:r>
              <a:rPr lang="en-US" sz="2000" b="1" dirty="0">
                <a:latin typeface="Symbol" panose="05050102010706020507" pitchFamily="18" charset="2"/>
              </a:rPr>
              <a:t>r</a:t>
            </a:r>
            <a:r>
              <a:rPr lang="en-US" sz="2000" b="1" dirty="0"/>
              <a:t>) n</a:t>
            </a:r>
            <a:r>
              <a:rPr lang="en-US" sz="2000" b="1" baseline="-25000" dirty="0"/>
              <a:t>e</a:t>
            </a:r>
            <a:r>
              <a:rPr lang="en-US" sz="2000" b="1" dirty="0"/>
              <a:t>(</a:t>
            </a:r>
            <a:r>
              <a:rPr lang="en-US" sz="2000" b="1" dirty="0">
                <a:latin typeface="Symbol" panose="05050102010706020507" pitchFamily="18" charset="2"/>
              </a:rPr>
              <a:t>r</a:t>
            </a:r>
            <a:r>
              <a:rPr lang="en-US" sz="2000" b="1" dirty="0"/>
              <a:t>) prediction </a:t>
            </a:r>
          </a:p>
        </p:txBody>
      </p:sp>
    </p:spTree>
  </p:cSld>
  <p:clrMapOvr>
    <a:masterClrMapping/>
  </p:clrMapOvr>
  <mc:AlternateContent xmlns:mc="http://schemas.openxmlformats.org/markup-compatibility/2006" xmlns:p159="http://schemas.microsoft.com/office/powerpoint/2015/09/main">
    <mc:Choice Requires="p159">
      <p:transition spd="med"/>
    </mc:Choice>
    <mc:Fallback xmlns:w="http://schemas.openxmlformats.org/wordprocessingml/2006/main" xmlns:m="http://schemas.openxmlformats.org/officeDocument/2006/math" xmlns="">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8" name="image_0">
            <a:extLst>
              <a:ext uri="{FF2B5EF4-FFF2-40B4-BE49-F238E27FC236}">
                <a16:creationId xmlns:a16="http://schemas.microsoft.com/office/drawing/2014/main" id="{4197FFC5-6C35-4179-9216-96C6B44990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856197" y="707571"/>
            <a:ext cx="3305448" cy="2764972"/>
          </a:xfrm>
          <a:prstGeom prst="rect">
            <a:avLst/>
          </a:prstGeom>
          <a:noFill/>
          <a:ln>
            <a:noFill/>
          </a:ln>
        </p:spPr>
      </p:pic>
      <p:sp>
        <p:nvSpPr>
          <p:cNvPr id="757847670" name="Titolo 1"/>
          <p:cNvSpPr txBox="1">
            <a:spLocks noGrp="1"/>
          </p:cNvSpPr>
          <p:nvPr>
            <p:ph type="title"/>
          </p:nvPr>
        </p:nvSpPr>
        <p:spPr bwMode="auto">
          <a:xfrm>
            <a:off x="983431" y="192515"/>
            <a:ext cx="10378251" cy="457200"/>
          </a:xfrm>
          <a:prstGeom prst="rect">
            <a:avLst/>
          </a:prstGeom>
        </p:spPr>
        <p:txBody>
          <a:bodyPr>
            <a:normAutofit fontScale="90000"/>
          </a:bodyPr>
          <a:lstStyle/>
          <a:p>
            <a:pPr>
              <a:defRPr/>
            </a:pPr>
            <a:r>
              <a:rPr lang="fr-FR" dirty="0"/>
              <a:t>Integrated </a:t>
            </a:r>
            <a:r>
              <a:rPr lang="fr-FR" dirty="0" err="1"/>
              <a:t>Modelling</a:t>
            </a:r>
            <a:r>
              <a:rPr lang="fr-FR" dirty="0"/>
              <a:t> settings, </a:t>
            </a:r>
            <a:r>
              <a:rPr lang="fr-FR" dirty="0" err="1"/>
              <a:t>validated</a:t>
            </a:r>
            <a:r>
              <a:rPr lang="fr-FR" dirty="0"/>
              <a:t> on JET DTE2 record </a:t>
            </a:r>
            <a:r>
              <a:rPr lang="fr-FR" dirty="0" err="1"/>
              <a:t>beam-target</a:t>
            </a:r>
            <a:endParaRPr dirty="0"/>
          </a:p>
        </p:txBody>
      </p:sp>
      <p:sp>
        <p:nvSpPr>
          <p:cNvPr id="1125730244" name="Segnaposto numero diapositiva 4"/>
          <p:cNvSpPr txBox="1">
            <a:spLocks noGrp="1"/>
          </p:cNvSpPr>
          <p:nvPr>
            <p:ph type="sldNum" sz="quarter" idx="12"/>
          </p:nvPr>
        </p:nvSpPr>
        <p:spPr bwMode="auto">
          <a:prstGeom prst="rect">
            <a:avLst/>
          </a:prstGeom>
        </p:spPr>
        <p:txBody>
          <a:bodyPr/>
          <a:lstStyle/>
          <a:p>
            <a:pPr>
              <a:defRPr/>
            </a:pPr>
            <a:fld id="{86CB4B4D-7CA3-9044-876B-883B54F8677D}" type="slidenum">
              <a:rPr/>
              <a:t>3</a:t>
            </a:fld>
            <a:endParaRPr/>
          </a:p>
        </p:txBody>
      </p:sp>
      <p:pic>
        <p:nvPicPr>
          <p:cNvPr id="1950031655" name="Segnaposto contenuto 6" descr="Segnaposto contenuto 6"/>
          <p:cNvPicPr>
            <a:picLocks noChangeAspect="1"/>
          </p:cNvPicPr>
          <p:nvPr/>
        </p:nvPicPr>
        <p:blipFill rotWithShape="1">
          <a:blip r:embed="rId4"/>
          <a:stretch/>
        </p:blipFill>
        <p:spPr bwMode="auto">
          <a:xfrm>
            <a:off x="99990" y="649715"/>
            <a:ext cx="4063605" cy="5524568"/>
          </a:xfrm>
          <a:prstGeom prst="rect">
            <a:avLst/>
          </a:prstGeom>
          <a:ln w="12700">
            <a:miter lim="400000"/>
          </a:ln>
        </p:spPr>
      </p:pic>
      <mc:AlternateContent xmlns:mc="http://schemas.openxmlformats.org/markup-compatibility/2006" xmlns:a14="http://schemas.microsoft.com/office/drawing/2010/main">
        <mc:Choice Requires="a14">
          <p:sp>
            <p:nvSpPr>
              <p:cNvPr id="1365107" name="CasellaDiTesto 6"/>
              <p:cNvSpPr txBox="1"/>
              <p:nvPr/>
            </p:nvSpPr>
            <p:spPr bwMode="auto">
              <a:xfrm>
                <a:off x="4103082" y="2112218"/>
                <a:ext cx="1688120" cy="1688219"/>
              </a:xfrm>
              <a:prstGeom prst="rect">
                <a:avLst/>
              </a:prstGeom>
              <a:ln w="12700">
                <a:miter lim="400000"/>
              </a:ln>
            </p:spPr>
            <p:txBody>
              <a:bodyPr wrap="square" lIns="0" tIns="0" rIns="0" bIns="0">
                <a:spAutoFit/>
              </a:bodyPr>
              <a:lstStyle/>
              <a:p>
                <a:pPr defTabSz="457200">
                  <a:defRPr sz="1800"/>
                </a:pPr>
                <a:r>
                  <a:rPr lang="fr-FR" dirty="0">
                    <a:solidFill>
                      <a:srgbClr val="FF0000"/>
                    </a:solidFill>
                    <a:ea typeface="Cambria Math"/>
                    <a:cs typeface="Cambria Math"/>
                  </a:rPr>
                  <a:t>Predicted </a:t>
                </a:r>
                <a14:m>
                  <m:oMath xmlns:m="http://schemas.openxmlformats.org/officeDocument/2006/math">
                    <m:sSub>
                      <m:sSubPr>
                        <m:ctrlPr>
                          <a:rPr lang="ar-AE" i="1" smtClean="0">
                            <a:solidFill>
                              <a:srgbClr val="FF0000"/>
                            </a:solidFill>
                            <a:latin typeface="Cambria Math" panose="02040503050406030204" pitchFamily="18" charset="0"/>
                            <a:ea typeface="Cambria Math"/>
                            <a:cs typeface="Cambria Math"/>
                          </a:rPr>
                        </m:ctrlPr>
                      </m:sSubPr>
                      <m:e>
                        <m:r>
                          <a:rPr lang="ar-AE" i="1">
                            <a:solidFill>
                              <a:srgbClr val="FF0000"/>
                            </a:solidFill>
                            <a:latin typeface="Cambria Math"/>
                          </a:rPr>
                          <m:t>𝑷</m:t>
                        </m:r>
                      </m:e>
                      <m:sub>
                        <m:r>
                          <a:rPr lang="ar-AE" i="1">
                            <a:solidFill>
                              <a:srgbClr val="FF0000"/>
                            </a:solidFill>
                            <a:latin typeface="Cambria Math"/>
                          </a:rPr>
                          <m:t>𝒇𝒖𝒔</m:t>
                        </m:r>
                        <m:r>
                          <a:rPr lang="ar-AE" i="1">
                            <a:solidFill>
                              <a:srgbClr val="FF0000"/>
                            </a:solidFill>
                            <a:latin typeface="Cambria Math"/>
                          </a:rPr>
                          <m:t> </m:t>
                        </m:r>
                      </m:sub>
                    </m:sSub>
                    <m:r>
                      <a:rPr lang="ar-AE" i="1">
                        <a:solidFill>
                          <a:srgbClr val="FF0000"/>
                        </a:solidFill>
                        <a:latin typeface="Cambria Math"/>
                      </a:rPr>
                      <m:t> ~ </m:t>
                    </m:r>
                    <m:r>
                      <a:rPr lang="ar-AE" i="1">
                        <a:solidFill>
                          <a:srgbClr val="FF0000"/>
                        </a:solidFill>
                        <a:latin typeface="Cambria Math"/>
                      </a:rPr>
                      <m:t>𝟏𝟎</m:t>
                    </m:r>
                    <m:r>
                      <a:rPr lang="ar-AE" i="1">
                        <a:solidFill>
                          <a:srgbClr val="FF0000"/>
                        </a:solidFill>
                        <a:latin typeface="Cambria Math"/>
                      </a:rPr>
                      <m:t> </m:t>
                    </m:r>
                    <m:r>
                      <a:rPr lang="ar-AE" i="1">
                        <a:solidFill>
                          <a:srgbClr val="FF0000"/>
                        </a:solidFill>
                        <a:latin typeface="Cambria Math"/>
                      </a:rPr>
                      <m:t>𝑴𝑾</m:t>
                    </m:r>
                    <m:r>
                      <a:rPr lang="ar-AE" i="1">
                        <a:solidFill>
                          <a:srgbClr val="FF0000"/>
                        </a:solidFill>
                        <a:latin typeface="Cambria Math"/>
                      </a:rPr>
                      <m:t> </m:t>
                    </m:r>
                  </m:oMath>
                </a14:m>
                <a:endParaRPr lang="fr-FR" dirty="0">
                  <a:solidFill>
                    <a:srgbClr val="FF0000"/>
                  </a:solidFill>
                </a:endParaRPr>
              </a:p>
              <a:p>
                <a:pPr defTabSz="457200">
                  <a:defRPr sz="1800"/>
                </a:pPr>
                <a:r>
                  <a:rPr lang="en-US" dirty="0"/>
                  <a:t>NB: ICRH not self-consistent, w/o RF beam-target</a:t>
                </a:r>
              </a:p>
              <a:p>
                <a:pPr defTabSz="457200">
                  <a:defRPr sz="1800"/>
                </a:pPr>
                <a:endParaRPr lang="ar-AE" dirty="0">
                  <a:solidFill>
                    <a:srgbClr val="FF0000"/>
                  </a:solidFill>
                </a:endParaRPr>
              </a:p>
            </p:txBody>
          </p:sp>
        </mc:Choice>
        <mc:Fallback xmlns="">
          <p:sp>
            <p:nvSpPr>
              <p:cNvPr id="1365107" name="CasellaDiTesto 6"/>
              <p:cNvSpPr txBox="1">
                <a:spLocks noRot="1" noChangeAspect="1" noMove="1" noResize="1" noEditPoints="1" noAdjustHandles="1" noChangeArrowheads="1" noChangeShapeType="1" noTextEdit="1"/>
              </p:cNvSpPr>
              <p:nvPr/>
            </p:nvSpPr>
            <p:spPr bwMode="auto">
              <a:xfrm>
                <a:off x="4103082" y="2112218"/>
                <a:ext cx="1688120" cy="1688219"/>
              </a:xfrm>
              <a:prstGeom prst="rect">
                <a:avLst/>
              </a:prstGeom>
              <a:blipFill>
                <a:blip r:embed="rId5"/>
                <a:stretch>
                  <a:fillRect l="-8209" t="-4478" r="-5224" b="-7463"/>
                </a:stretch>
              </a:blipFill>
              <a:ln w="12700">
                <a:miter lim="400000"/>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72635360" name="CasellaDiTesto 7"/>
              <p:cNvSpPr txBox="1"/>
              <p:nvPr/>
            </p:nvSpPr>
            <p:spPr bwMode="auto">
              <a:xfrm>
                <a:off x="4103444" y="4885627"/>
                <a:ext cx="1687757" cy="553998"/>
              </a:xfrm>
              <a:prstGeom prst="rect">
                <a:avLst/>
              </a:prstGeom>
              <a:ln w="12700">
                <a:miter lim="400000"/>
              </a:ln>
            </p:spPr>
            <p:txBody>
              <a:bodyPr wrap="square" lIns="0" tIns="0" rIns="0" bIns="0">
                <a:spAutoFit/>
              </a:bodyPr>
              <a:lstStyle/>
              <a:p>
                <a:pPr defTabSz="457200">
                  <a:defRPr sz="1800"/>
                </a:pPr>
                <a:r>
                  <a:rPr lang="fr-FR" dirty="0" err="1">
                    <a:solidFill>
                      <a:srgbClr val="FF0000"/>
                    </a:solidFill>
                    <a:ea typeface="Cambria Math"/>
                    <a:cs typeface="Cambria Math"/>
                  </a:rPr>
                  <a:t>Predicted</a:t>
                </a:r>
                <a:r>
                  <a:rPr lang="fr-FR" dirty="0">
                    <a:solidFill>
                      <a:srgbClr val="FF0000"/>
                    </a:solidFill>
                    <a:ea typeface="Cambria Math"/>
                    <a:cs typeface="Cambria Math"/>
                  </a:rPr>
                  <a:t>: </a:t>
                </a:r>
                <a14:m>
                  <m:oMath xmlns:m="http://schemas.openxmlformats.org/officeDocument/2006/math">
                    <m:sSub>
                      <m:sSubPr>
                        <m:ctrlPr>
                          <a:rPr lang="ar-AE" i="1" smtClean="0">
                            <a:solidFill>
                              <a:srgbClr val="FF0000"/>
                            </a:solidFill>
                            <a:latin typeface="Cambria Math" panose="02040503050406030204" pitchFamily="18" charset="0"/>
                            <a:ea typeface="Cambria Math"/>
                            <a:cs typeface="Cambria Math"/>
                          </a:rPr>
                        </m:ctrlPr>
                      </m:sSubPr>
                      <m:e>
                        <m:r>
                          <a:rPr lang="ar-AE" i="1">
                            <a:solidFill>
                              <a:srgbClr val="FF0000"/>
                            </a:solidFill>
                            <a:latin typeface="Cambria Math"/>
                          </a:rPr>
                          <m:t>𝑷</m:t>
                        </m:r>
                      </m:e>
                      <m:sub>
                        <m:r>
                          <a:rPr lang="ar-AE" i="1">
                            <a:solidFill>
                              <a:srgbClr val="FF0000"/>
                            </a:solidFill>
                            <a:latin typeface="Cambria Math"/>
                          </a:rPr>
                          <m:t>𝒓𝒂𝒅</m:t>
                        </m:r>
                      </m:sub>
                    </m:sSub>
                    <m:r>
                      <a:rPr lang="ar-AE" i="1">
                        <a:solidFill>
                          <a:srgbClr val="FF0000"/>
                        </a:solidFill>
                        <a:latin typeface="Cambria Math"/>
                      </a:rPr>
                      <m:t> ~ </m:t>
                    </m:r>
                    <m:r>
                      <a:rPr lang="ar-AE" i="1">
                        <a:solidFill>
                          <a:srgbClr val="FF0000"/>
                        </a:solidFill>
                        <a:latin typeface="Cambria Math"/>
                      </a:rPr>
                      <m:t>𝟔</m:t>
                    </m:r>
                    <m:r>
                      <a:rPr lang="ar-AE" i="1">
                        <a:solidFill>
                          <a:srgbClr val="FF0000"/>
                        </a:solidFill>
                        <a:latin typeface="Cambria Math"/>
                      </a:rPr>
                      <m:t>/</m:t>
                    </m:r>
                    <m:r>
                      <a:rPr lang="ar-AE" i="1">
                        <a:solidFill>
                          <a:srgbClr val="FF0000"/>
                        </a:solidFill>
                        <a:latin typeface="Cambria Math"/>
                      </a:rPr>
                      <m:t>𝟕</m:t>
                    </m:r>
                    <m:r>
                      <a:rPr lang="ar-AE" i="1">
                        <a:solidFill>
                          <a:srgbClr val="FF0000"/>
                        </a:solidFill>
                        <a:latin typeface="Cambria Math"/>
                      </a:rPr>
                      <m:t> </m:t>
                    </m:r>
                    <m:r>
                      <a:rPr lang="ar-AE" i="1">
                        <a:solidFill>
                          <a:srgbClr val="FF0000"/>
                        </a:solidFill>
                        <a:latin typeface="Cambria Math"/>
                      </a:rPr>
                      <m:t>𝑴𝑾</m:t>
                    </m:r>
                    <m:r>
                      <a:rPr lang="ar-AE" i="1">
                        <a:solidFill>
                          <a:srgbClr val="FF0000"/>
                        </a:solidFill>
                        <a:latin typeface="Cambria Math"/>
                      </a:rPr>
                      <m:t> </m:t>
                    </m:r>
                  </m:oMath>
                </a14:m>
                <a:endParaRPr lang="ar-AE" dirty="0">
                  <a:solidFill>
                    <a:srgbClr val="FF0000"/>
                  </a:solidFill>
                </a:endParaRPr>
              </a:p>
            </p:txBody>
          </p:sp>
        </mc:Choice>
        <mc:Fallback xmlns="">
          <p:sp>
            <p:nvSpPr>
              <p:cNvPr id="372635360" name="CasellaDiTesto 7"/>
              <p:cNvSpPr txBox="1">
                <a:spLocks noRot="1" noChangeAspect="1" noMove="1" noResize="1" noEditPoints="1" noAdjustHandles="1" noChangeArrowheads="1" noChangeShapeType="1" noTextEdit="1"/>
              </p:cNvSpPr>
              <p:nvPr/>
            </p:nvSpPr>
            <p:spPr bwMode="auto">
              <a:xfrm>
                <a:off x="4103444" y="4885627"/>
                <a:ext cx="1687757" cy="553998"/>
              </a:xfrm>
              <a:prstGeom prst="rect">
                <a:avLst/>
              </a:prstGeom>
              <a:blipFill>
                <a:blip r:embed="rId6"/>
                <a:stretch>
                  <a:fillRect l="-8209" t="-13333" r="-9701" b="-22222"/>
                </a:stretch>
              </a:blipFill>
              <a:ln w="12700">
                <a:miter lim="400000"/>
              </a:ln>
            </p:spPr>
            <p:txBody>
              <a:bodyPr/>
              <a:lstStyle/>
              <a:p>
                <a:r>
                  <a:rPr lang="en-DE">
                    <a:noFill/>
                  </a:rPr>
                  <a:t> </a:t>
                </a:r>
              </a:p>
            </p:txBody>
          </p:sp>
        </mc:Fallback>
      </mc:AlternateContent>
      <p:sp>
        <p:nvSpPr>
          <p:cNvPr id="80615053" name="Connettore diritto 16"/>
          <p:cNvSpPr/>
          <p:nvPr/>
        </p:nvSpPr>
        <p:spPr bwMode="auto">
          <a:xfrm flipV="1">
            <a:off x="2163323" y="1120613"/>
            <a:ext cx="1" cy="4677070"/>
          </a:xfrm>
          <a:prstGeom prst="line">
            <a:avLst/>
          </a:prstGeom>
          <a:ln w="50800">
            <a:solidFill>
              <a:srgbClr val="0000FF"/>
            </a:solidFill>
            <a:prstDash val="sysDash"/>
          </a:ln>
        </p:spPr>
        <p:txBody>
          <a:bodyPr tIns="45720" bIns="45720"/>
          <a:lstStyle/>
          <a:p>
            <a:pPr>
              <a:defRPr sz="3600">
                <a:latin typeface="Gill Sans"/>
                <a:ea typeface="Gill Sans"/>
                <a:cs typeface="Gill Sans"/>
              </a:defRPr>
            </a:pPr>
            <a:endParaRPr dirty="0">
              <a:highlight>
                <a:srgbClr val="0000FF"/>
              </a:highlight>
            </a:endParaRPr>
          </a:p>
        </p:txBody>
      </p:sp>
      <p:sp>
        <p:nvSpPr>
          <p:cNvPr id="700455514" name="CasellaDiTesto 18"/>
          <p:cNvSpPr txBox="1"/>
          <p:nvPr/>
        </p:nvSpPr>
        <p:spPr bwMode="auto">
          <a:xfrm>
            <a:off x="503733" y="6132725"/>
            <a:ext cx="3764044" cy="307777"/>
          </a:xfrm>
          <a:prstGeom prst="rect">
            <a:avLst/>
          </a:prstGeom>
          <a:ln w="12700">
            <a:miter lim="400000"/>
          </a:ln>
        </p:spPr>
        <p:txBody>
          <a:bodyPr wrap="none" tIns="45720" bIns="45720">
            <a:spAutoFit/>
          </a:bodyPr>
          <a:lstStyle/>
          <a:p>
            <a:pPr>
              <a:defRPr sz="2800">
                <a:latin typeface="Gill Sans"/>
                <a:ea typeface="Gill Sans"/>
                <a:cs typeface="Gill Sans"/>
              </a:defRPr>
            </a:pPr>
            <a:r>
              <a:rPr sz="1400"/>
              <a:t>[Maslov M. et al., Nucl. Fusion </a:t>
            </a:r>
            <a:r>
              <a:rPr sz="1400" b="1"/>
              <a:t>63 </a:t>
            </a:r>
            <a:r>
              <a:rPr sz="1400"/>
              <a:t>(2023) 112002]</a:t>
            </a:r>
          </a:p>
        </p:txBody>
      </p:sp>
      <p:sp>
        <p:nvSpPr>
          <p:cNvPr id="450259825" name="ASTRA/TGLF modelling:"/>
          <p:cNvSpPr txBox="1"/>
          <p:nvPr/>
        </p:nvSpPr>
        <p:spPr bwMode="auto">
          <a:xfrm>
            <a:off x="5935413" y="700955"/>
            <a:ext cx="51361" cy="374461"/>
          </a:xfrm>
          <a:prstGeom prst="rect">
            <a:avLst/>
          </a:prstGeom>
          <a:ln w="12700">
            <a:miter lim="400000"/>
          </a:ln>
        </p:spPr>
        <p:txBody>
          <a:bodyPr wrap="none" lIns="25400" tIns="25400" rIns="25400" bIns="25400" anchor="ctr">
            <a:spAutoFit/>
          </a:bodyPr>
          <a:lstStyle>
            <a:lvl1pPr>
              <a:defRPr sz="4200"/>
            </a:lvl1pPr>
          </a:lstStyle>
          <a:p>
            <a:pPr>
              <a:defRPr/>
            </a:pPr>
            <a:endParaRPr sz="2100" dirty="0"/>
          </a:p>
        </p:txBody>
      </p:sp>
      <p:sp>
        <p:nvSpPr>
          <p:cNvPr id="2" name="ZoneTexte 1">
            <a:extLst>
              <a:ext uri="{FF2B5EF4-FFF2-40B4-BE49-F238E27FC236}">
                <a16:creationId xmlns:a16="http://schemas.microsoft.com/office/drawing/2014/main" id="{6561B340-02E2-4B4B-BA56-3A271E7202C7}"/>
              </a:ext>
            </a:extLst>
          </p:cNvPr>
          <p:cNvSpPr txBox="1"/>
          <p:nvPr/>
        </p:nvSpPr>
        <p:spPr>
          <a:xfrm>
            <a:off x="6458610" y="2079922"/>
            <a:ext cx="678584" cy="369332"/>
          </a:xfrm>
          <a:prstGeom prst="rect">
            <a:avLst/>
          </a:prstGeom>
          <a:noFill/>
        </p:spPr>
        <p:txBody>
          <a:bodyPr wrap="none" rtlCol="0">
            <a:spAutoFit/>
          </a:bodyPr>
          <a:lstStyle/>
          <a:p>
            <a:r>
              <a:rPr lang="en-US" dirty="0">
                <a:solidFill>
                  <a:srgbClr val="FF0000"/>
                </a:solidFill>
              </a:rPr>
              <a:t>Pred.</a:t>
            </a:r>
          </a:p>
        </p:txBody>
      </p:sp>
      <p:sp>
        <p:nvSpPr>
          <p:cNvPr id="20" name="ZoneTexte 19">
            <a:extLst>
              <a:ext uri="{FF2B5EF4-FFF2-40B4-BE49-F238E27FC236}">
                <a16:creationId xmlns:a16="http://schemas.microsoft.com/office/drawing/2014/main" id="{5946479E-6F18-4487-8465-58E017F463EB}"/>
              </a:ext>
            </a:extLst>
          </p:cNvPr>
          <p:cNvSpPr txBox="1"/>
          <p:nvPr/>
        </p:nvSpPr>
        <p:spPr bwMode="auto">
          <a:xfrm>
            <a:off x="6802824" y="866353"/>
            <a:ext cx="1280479" cy="369332"/>
          </a:xfrm>
          <a:prstGeom prst="rect">
            <a:avLst/>
          </a:prstGeom>
          <a:noFill/>
        </p:spPr>
        <p:txBody>
          <a:bodyPr wrap="none" rtlCol="0">
            <a:spAutoFit/>
          </a:bodyPr>
          <a:lstStyle/>
          <a:p>
            <a:r>
              <a:rPr lang="en-US" dirty="0">
                <a:solidFill>
                  <a:srgbClr val="0000FF"/>
                </a:solidFill>
              </a:rPr>
              <a:t>Fit to meas.</a:t>
            </a:r>
          </a:p>
        </p:txBody>
      </p:sp>
      <p:sp>
        <p:nvSpPr>
          <p:cNvPr id="6" name="ZoneTexte 5">
            <a:extLst>
              <a:ext uri="{FF2B5EF4-FFF2-40B4-BE49-F238E27FC236}">
                <a16:creationId xmlns:a16="http://schemas.microsoft.com/office/drawing/2014/main" id="{4981B294-38D1-40B2-93B2-19AD5C5CB127}"/>
              </a:ext>
            </a:extLst>
          </p:cNvPr>
          <p:cNvSpPr txBox="1"/>
          <p:nvPr/>
        </p:nvSpPr>
        <p:spPr>
          <a:xfrm>
            <a:off x="7141029" y="6193971"/>
            <a:ext cx="4806380" cy="369332"/>
          </a:xfrm>
          <a:prstGeom prst="rect">
            <a:avLst/>
          </a:prstGeom>
          <a:noFill/>
        </p:spPr>
        <p:txBody>
          <a:bodyPr wrap="none" rtlCol="0">
            <a:spAutoFit/>
          </a:bodyPr>
          <a:lstStyle/>
          <a:p>
            <a:r>
              <a:rPr lang="en-US" dirty="0"/>
              <a:t>NB: ICRH not self-consistent, w/o RF beam-target</a:t>
            </a:r>
          </a:p>
        </p:txBody>
      </p:sp>
      <p:pic>
        <p:nvPicPr>
          <p:cNvPr id="29" name="image_1">
            <a:extLst>
              <a:ext uri="{FF2B5EF4-FFF2-40B4-BE49-F238E27FC236}">
                <a16:creationId xmlns:a16="http://schemas.microsoft.com/office/drawing/2014/main" id="{13D27F43-031E-403A-97D7-76564156BE2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794149" y="3570514"/>
            <a:ext cx="3291295" cy="2696936"/>
          </a:xfrm>
          <a:prstGeom prst="rect">
            <a:avLst/>
          </a:prstGeom>
          <a:noFill/>
          <a:ln>
            <a:noFill/>
          </a:ln>
        </p:spPr>
      </p:pic>
      <p:sp>
        <p:nvSpPr>
          <p:cNvPr id="30" name="ZoneTexte 29">
            <a:extLst>
              <a:ext uri="{FF2B5EF4-FFF2-40B4-BE49-F238E27FC236}">
                <a16:creationId xmlns:a16="http://schemas.microsoft.com/office/drawing/2014/main" id="{E69A2B8C-E7C7-4F18-B23B-BABEDF39DBCA}"/>
              </a:ext>
            </a:extLst>
          </p:cNvPr>
          <p:cNvSpPr txBox="1"/>
          <p:nvPr/>
        </p:nvSpPr>
        <p:spPr bwMode="auto">
          <a:xfrm>
            <a:off x="6284438" y="4638062"/>
            <a:ext cx="678584" cy="369332"/>
          </a:xfrm>
          <a:prstGeom prst="rect">
            <a:avLst/>
          </a:prstGeom>
          <a:noFill/>
        </p:spPr>
        <p:txBody>
          <a:bodyPr wrap="none" rtlCol="0">
            <a:spAutoFit/>
          </a:bodyPr>
          <a:lstStyle/>
          <a:p>
            <a:r>
              <a:rPr lang="en-US" dirty="0">
                <a:solidFill>
                  <a:srgbClr val="FF0000"/>
                </a:solidFill>
              </a:rPr>
              <a:t>Pred.</a:t>
            </a:r>
          </a:p>
        </p:txBody>
      </p:sp>
      <p:sp>
        <p:nvSpPr>
          <p:cNvPr id="31" name="ZoneTexte 30">
            <a:extLst>
              <a:ext uri="{FF2B5EF4-FFF2-40B4-BE49-F238E27FC236}">
                <a16:creationId xmlns:a16="http://schemas.microsoft.com/office/drawing/2014/main" id="{8DE16595-DC6D-4BB3-8E4B-41CDFED028B0}"/>
              </a:ext>
            </a:extLst>
          </p:cNvPr>
          <p:cNvSpPr txBox="1"/>
          <p:nvPr/>
        </p:nvSpPr>
        <p:spPr bwMode="auto">
          <a:xfrm>
            <a:off x="7107624" y="4208265"/>
            <a:ext cx="1280479" cy="369332"/>
          </a:xfrm>
          <a:prstGeom prst="rect">
            <a:avLst/>
          </a:prstGeom>
          <a:noFill/>
        </p:spPr>
        <p:txBody>
          <a:bodyPr wrap="none" rtlCol="0">
            <a:spAutoFit/>
          </a:bodyPr>
          <a:lstStyle/>
          <a:p>
            <a:r>
              <a:rPr lang="en-US" dirty="0">
                <a:solidFill>
                  <a:srgbClr val="0000FF"/>
                </a:solidFill>
              </a:rPr>
              <a:t>Fit to meas.</a:t>
            </a:r>
          </a:p>
        </p:txBody>
      </p:sp>
      <p:pic>
        <p:nvPicPr>
          <p:cNvPr id="32" name="image_2">
            <a:extLst>
              <a:ext uri="{FF2B5EF4-FFF2-40B4-BE49-F238E27FC236}">
                <a16:creationId xmlns:a16="http://schemas.microsoft.com/office/drawing/2014/main" id="{FD29A428-4289-4DC3-BDEE-51902D3EF5F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921915" y="705149"/>
            <a:ext cx="3343657" cy="2700203"/>
          </a:xfrm>
          <a:prstGeom prst="rect">
            <a:avLst/>
          </a:prstGeom>
          <a:noFill/>
          <a:ln>
            <a:noFill/>
          </a:ln>
        </p:spPr>
      </p:pic>
      <p:pic>
        <p:nvPicPr>
          <p:cNvPr id="33" name="image_3">
            <a:extLst>
              <a:ext uri="{FF2B5EF4-FFF2-40B4-BE49-F238E27FC236}">
                <a16:creationId xmlns:a16="http://schemas.microsoft.com/office/drawing/2014/main" id="{D59262D6-18DC-4FE5-B405-D9A7B815335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071348" y="3588757"/>
            <a:ext cx="3120652" cy="2517753"/>
          </a:xfrm>
          <a:prstGeom prst="rect">
            <a:avLst/>
          </a:prstGeom>
          <a:noFill/>
          <a:ln>
            <a:no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egnaposto piè di pagina 3"/>
          <p:cNvSpPr txBox="1"/>
          <p:nvPr/>
        </p:nvSpPr>
        <p:spPr>
          <a:xfrm>
            <a:off x="896744" y="5831870"/>
            <a:ext cx="3565484"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lvl1pPr algn="ctr" defTabSz="1828800">
              <a:spcBef>
                <a:spcPts val="0"/>
              </a:spcBef>
              <a:defRPr sz="2400">
                <a:solidFill>
                  <a:srgbClr val="FFFFFF"/>
                </a:solidFill>
                <a:latin typeface="Gill Sans"/>
                <a:ea typeface="Gill Sans"/>
                <a:cs typeface="Gill Sans"/>
                <a:sym typeface="Gill Sans"/>
              </a:defRPr>
            </a:lvl1pPr>
          </a:lstStyle>
          <a:p>
            <a:r>
              <a:rPr sz="1200"/>
              <a:t>E. Bray | 20/03/2026</a:t>
            </a:r>
          </a:p>
        </p:txBody>
      </p:sp>
      <p:sp>
        <p:nvSpPr>
          <p:cNvPr id="391" name="Titolo 1"/>
          <p:cNvSpPr txBox="1">
            <a:spLocks noGrp="1"/>
          </p:cNvSpPr>
          <p:nvPr>
            <p:ph type="title"/>
          </p:nvPr>
        </p:nvSpPr>
        <p:spPr>
          <a:xfrm>
            <a:off x="1096356" y="192515"/>
            <a:ext cx="10850737" cy="457201"/>
          </a:xfrm>
          <a:prstGeom prst="rect">
            <a:avLst/>
          </a:prstGeom>
        </p:spPr>
        <p:txBody>
          <a:bodyPr>
            <a:noAutofit/>
          </a:bodyPr>
          <a:lstStyle>
            <a:lvl1pPr defTabSz="1042416">
              <a:lnSpc>
                <a:spcPts val="3600"/>
              </a:lnSpc>
              <a:defRPr sz="4256"/>
            </a:lvl1pPr>
          </a:lstStyle>
          <a:p>
            <a:r>
              <a:rPr sz="2400" b="1" dirty="0">
                <a:solidFill>
                  <a:schemeClr val="tx2"/>
                </a:solidFill>
                <a:latin typeface="Arial" panose="020B0604020202020204" pitchFamily="34" charset="0"/>
                <a:cs typeface="Arial" panose="020B0604020202020204" pitchFamily="34" charset="0"/>
              </a:rPr>
              <a:t>JET validation - NBI geometry and deposition (PENCIL vs RABBIT)  </a:t>
            </a:r>
          </a:p>
        </p:txBody>
      </p:sp>
      <p:sp>
        <p:nvSpPr>
          <p:cNvPr id="393" name="Segnaposto numero diapositiva 4"/>
          <p:cNvSpPr txBox="1">
            <a:spLocks noGrp="1"/>
          </p:cNvSpPr>
          <p:nvPr>
            <p:ph type="sldNum" sz="quarter" idx="2"/>
          </p:nvPr>
        </p:nvSpPr>
        <p:spPr>
          <a:xfrm>
            <a:off x="558790" y="5818404"/>
            <a:ext cx="186691" cy="2946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401" name="reasonable agreement; remaining differences: FOW effects"/>
          <p:cNvSpPr txBox="1"/>
          <p:nvPr/>
        </p:nvSpPr>
        <p:spPr>
          <a:xfrm>
            <a:off x="445646" y="5903677"/>
            <a:ext cx="6484340" cy="297517"/>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a:defRPr sz="3200">
                <a:solidFill>
                  <a:srgbClr val="FFFFFF"/>
                </a:solidFill>
                <a:latin typeface="+mn-lt"/>
                <a:ea typeface="+mn-ea"/>
                <a:cs typeface="+mn-cs"/>
                <a:sym typeface="Helvetica Neue Medium"/>
              </a:defRPr>
            </a:pPr>
            <a:r>
              <a:rPr sz="1600" dirty="0"/>
              <a:t>reasonable agreement; remaining differences: FOW effects</a:t>
            </a:r>
            <a:r>
              <a:rPr lang="en-US" sz="1600" dirty="0"/>
              <a:t> (PENCIL: no FOW)</a:t>
            </a:r>
            <a:r>
              <a:rPr sz="1600" dirty="0">
                <a:latin typeface="Gill Sans"/>
                <a:ea typeface="Gill Sans"/>
                <a:cs typeface="Gill Sans"/>
                <a:sym typeface="Gill Sans"/>
              </a:rPr>
              <a:t> </a:t>
            </a:r>
          </a:p>
        </p:txBody>
      </p:sp>
      <p:grpSp>
        <p:nvGrpSpPr>
          <p:cNvPr id="3" name="Group 2">
            <a:extLst>
              <a:ext uri="{FF2B5EF4-FFF2-40B4-BE49-F238E27FC236}">
                <a16:creationId xmlns:a16="http://schemas.microsoft.com/office/drawing/2014/main" id="{F4169143-292C-86FB-15EA-483C69ABC364}"/>
              </a:ext>
            </a:extLst>
          </p:cNvPr>
          <p:cNvGrpSpPr/>
          <p:nvPr/>
        </p:nvGrpSpPr>
        <p:grpSpPr>
          <a:xfrm>
            <a:off x="896744" y="919595"/>
            <a:ext cx="6521917" cy="4795029"/>
            <a:chOff x="3079283" y="1016323"/>
            <a:chExt cx="6521917" cy="4795029"/>
          </a:xfrm>
        </p:grpSpPr>
        <p:pic>
          <p:nvPicPr>
            <p:cNvPr id="392" name="Segnaposto contenuto 6" descr="Segnaposto contenuto 6"/>
            <p:cNvPicPr>
              <a:picLocks noChangeAspect="1"/>
            </p:cNvPicPr>
            <p:nvPr/>
          </p:nvPicPr>
          <p:blipFill>
            <a:blip r:embed="rId2"/>
            <a:stretch>
              <a:fillRect/>
            </a:stretch>
          </p:blipFill>
          <p:spPr>
            <a:xfrm>
              <a:off x="3079283" y="1230350"/>
              <a:ext cx="5722290" cy="4581002"/>
            </a:xfrm>
            <a:prstGeom prst="rect">
              <a:avLst/>
            </a:prstGeom>
            <a:ln w="12700">
              <a:miter lim="400000"/>
            </a:ln>
          </p:spPr>
        </p:pic>
        <p:grpSp>
          <p:nvGrpSpPr>
            <p:cNvPr id="2" name="Group 1">
              <a:extLst>
                <a:ext uri="{FF2B5EF4-FFF2-40B4-BE49-F238E27FC236}">
                  <a16:creationId xmlns:a16="http://schemas.microsoft.com/office/drawing/2014/main" id="{1CD4B3B8-5503-30E6-BB5E-249BF8F472DD}"/>
                </a:ext>
              </a:extLst>
            </p:cNvPr>
            <p:cNvGrpSpPr/>
            <p:nvPr/>
          </p:nvGrpSpPr>
          <p:grpSpPr>
            <a:xfrm>
              <a:off x="3701989" y="1992065"/>
              <a:ext cx="2802055" cy="1528786"/>
              <a:chOff x="3701989" y="1992065"/>
              <a:chExt cx="2802055" cy="1528786"/>
            </a:xfrm>
          </p:grpSpPr>
          <p:sp>
            <p:nvSpPr>
              <p:cNvPr id="397" name="CasellaDiTesto 16"/>
              <p:cNvSpPr txBox="1"/>
              <p:nvPr/>
            </p:nvSpPr>
            <p:spPr>
              <a:xfrm>
                <a:off x="3701989" y="3182297"/>
                <a:ext cx="112723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pPr>
                  <a:defRPr sz="3200" b="1">
                    <a:solidFill>
                      <a:srgbClr val="F79646"/>
                    </a:solidFill>
                    <a:latin typeface="Gill Sans"/>
                    <a:ea typeface="Gill Sans"/>
                    <a:cs typeface="Gill Sans"/>
                    <a:sym typeface="Gill Sans"/>
                  </a:defRPr>
                </a:pPr>
                <a:r>
                  <a:rPr sz="1600" dirty="0"/>
                  <a:t>~</a:t>
                </a:r>
                <a:r>
                  <a:rPr sz="1600" dirty="0">
                    <a:solidFill>
                      <a:srgbClr val="000000"/>
                    </a:solidFill>
                  </a:rPr>
                  <a:t> </a:t>
                </a:r>
                <a:r>
                  <a:rPr sz="1600" dirty="0"/>
                  <a:t>26 MW</a:t>
                </a:r>
              </a:p>
            </p:txBody>
          </p:sp>
          <p:sp>
            <p:nvSpPr>
              <p:cNvPr id="398" name="CasellaDiTesto 17"/>
              <p:cNvSpPr txBox="1"/>
              <p:nvPr/>
            </p:nvSpPr>
            <p:spPr>
              <a:xfrm>
                <a:off x="5376812" y="2763441"/>
                <a:ext cx="112723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p>
                <a:pPr>
                  <a:defRPr sz="3200" b="1">
                    <a:solidFill>
                      <a:srgbClr val="0070C0"/>
                    </a:solidFill>
                    <a:latin typeface="Gill Sans"/>
                    <a:ea typeface="Gill Sans"/>
                    <a:cs typeface="Gill Sans"/>
                    <a:sym typeface="Gill Sans"/>
                  </a:defRPr>
                </a:pPr>
                <a:r>
                  <a:rPr sz="1600" dirty="0"/>
                  <a:t>~ 25 MW</a:t>
                </a:r>
              </a:p>
            </p:txBody>
          </p:sp>
          <p:sp>
            <p:nvSpPr>
              <p:cNvPr id="402" name="CasellaDiTesto 17"/>
              <p:cNvSpPr txBox="1"/>
              <p:nvPr/>
            </p:nvSpPr>
            <p:spPr>
              <a:xfrm>
                <a:off x="4829221" y="1992065"/>
                <a:ext cx="112723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spAutoFit/>
              </a:bodyPr>
              <a:lstStyle>
                <a:lvl1pPr defTabSz="1828800">
                  <a:spcBef>
                    <a:spcPts val="0"/>
                  </a:spcBef>
                  <a:defRPr sz="3200" b="1">
                    <a:latin typeface="Gill Sans"/>
                    <a:ea typeface="Gill Sans"/>
                    <a:cs typeface="Gill Sans"/>
                    <a:sym typeface="Gill Sans"/>
                  </a:defRPr>
                </a:lvl1pPr>
              </a:lstStyle>
              <a:p>
                <a:r>
                  <a:rPr sz="1600" dirty="0"/>
                  <a:t>~ 26 MW</a:t>
                </a:r>
              </a:p>
            </p:txBody>
          </p:sp>
        </p:grpSp>
        <p:sp>
          <p:nvSpPr>
            <p:cNvPr id="404" name="Segnaposto piè di pagina 3"/>
            <p:cNvSpPr txBox="1"/>
            <p:nvPr/>
          </p:nvSpPr>
          <p:spPr>
            <a:xfrm>
              <a:off x="7076485" y="1016323"/>
              <a:ext cx="2524715" cy="330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45720" bIns="45720">
              <a:spAutoFit/>
            </a:bodyPr>
            <a:lstStyle>
              <a:lvl1pPr algn="ctr" defTabSz="1828800">
                <a:spcBef>
                  <a:spcPts val="0"/>
                </a:spcBef>
                <a:defRPr sz="3100">
                  <a:solidFill>
                    <a:schemeClr val="accent1">
                      <a:lumOff val="-13575"/>
                    </a:schemeClr>
                  </a:solidFill>
                  <a:latin typeface="Gill Sans"/>
                  <a:ea typeface="Gill Sans"/>
                  <a:cs typeface="Gill Sans"/>
                  <a:sym typeface="Gill Sans"/>
                </a:defRPr>
              </a:lvl1pPr>
            </a:lstStyle>
            <a:p>
              <a:r>
                <a:rPr sz="1550" dirty="0"/>
                <a:t>[E. Bray , March 2026]</a:t>
              </a:r>
            </a:p>
          </p:txBody>
        </p:sp>
      </p:grpSp>
      <p:sp>
        <p:nvSpPr>
          <p:cNvPr id="405" name="Text"/>
          <p:cNvSpPr txBox="1"/>
          <p:nvPr/>
        </p:nvSpPr>
        <p:spPr>
          <a:xfrm>
            <a:off x="445646" y="6535736"/>
            <a:ext cx="274434"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45720" bIns="45720" anchor="ctr">
            <a:spAutoFit/>
          </a:bodyPr>
          <a:lstStyle>
            <a:lvl1pPr algn="r" defTabSz="1828800">
              <a:spcBef>
                <a:spcPts val="0"/>
              </a:spcBef>
              <a:defRPr sz="2800">
                <a:solidFill>
                  <a:srgbClr val="FFFFFF"/>
                </a:solidFill>
                <a:latin typeface="Gill Sans"/>
                <a:ea typeface="Gill Sans"/>
                <a:cs typeface="Gill Sans"/>
                <a:sym typeface="Gill Sans"/>
              </a:defRPr>
            </a:lvl1pPr>
          </a:lstStyle>
          <a:p>
            <a:fld id="{86CB4B4D-7CA3-9044-876B-883B54F8677D}" type="slidenum">
              <a:rPr sz="1400"/>
              <a:t>4</a:t>
            </a:fld>
            <a:endParaRPr sz="1400"/>
          </a:p>
        </p:txBody>
      </p:sp>
      <p:sp>
        <p:nvSpPr>
          <p:cNvPr id="5" name="TextBox 4">
            <a:extLst>
              <a:ext uri="{FF2B5EF4-FFF2-40B4-BE49-F238E27FC236}">
                <a16:creationId xmlns:a16="http://schemas.microsoft.com/office/drawing/2014/main" id="{89A6216F-0D85-82BF-5B5E-F5FF0E852F52}"/>
              </a:ext>
            </a:extLst>
          </p:cNvPr>
          <p:cNvSpPr txBox="1"/>
          <p:nvPr/>
        </p:nvSpPr>
        <p:spPr>
          <a:xfrm>
            <a:off x="7418662" y="2836208"/>
            <a:ext cx="4375942" cy="1754326"/>
          </a:xfrm>
          <a:prstGeom prst="rect">
            <a:avLst/>
          </a:prstGeom>
          <a:noFill/>
        </p:spPr>
        <p:txBody>
          <a:bodyPr wrap="square" rtlCol="0">
            <a:spAutoFit/>
          </a:bodyPr>
          <a:lstStyle/>
          <a:p>
            <a:r>
              <a:rPr lang="en-US" dirty="0"/>
              <a:t>m</a:t>
            </a:r>
            <a:r>
              <a:rPr lang="en-DE" dirty="0"/>
              <a:t>any other succesful benchmarks of</a:t>
            </a:r>
          </a:p>
          <a:p>
            <a:r>
              <a:rPr lang="en-DE" dirty="0"/>
              <a:t>RABBIT with TRANSP/Nubeam for AUG, JET, DIII-D etc  [Weiland et al 2018-2026]</a:t>
            </a:r>
          </a:p>
          <a:p>
            <a:endParaRPr lang="en-DE" dirty="0"/>
          </a:p>
          <a:p>
            <a:endParaRPr lang="en-DE" dirty="0"/>
          </a:p>
          <a:p>
            <a:endParaRPr lang="en-D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26DEA-FAC6-9C53-91BB-1BC3CBE22F30}"/>
              </a:ext>
            </a:extLst>
          </p:cNvPr>
          <p:cNvSpPr>
            <a:spLocks noGrp="1"/>
          </p:cNvSpPr>
          <p:nvPr>
            <p:ph type="title"/>
          </p:nvPr>
        </p:nvSpPr>
        <p:spPr/>
        <p:txBody>
          <a:bodyPr/>
          <a:lstStyle/>
          <a:p>
            <a:r>
              <a:rPr lang="en-US" dirty="0"/>
              <a:t>H</a:t>
            </a:r>
            <a:r>
              <a:rPr lang="en-DE" dirty="0"/>
              <a:t>igh- rotation cases at JET – close to expected VNS values</a:t>
            </a:r>
          </a:p>
        </p:txBody>
      </p:sp>
      <p:sp>
        <p:nvSpPr>
          <p:cNvPr id="3" name="Slide Number Placeholder 2">
            <a:extLst>
              <a:ext uri="{FF2B5EF4-FFF2-40B4-BE49-F238E27FC236}">
                <a16:creationId xmlns:a16="http://schemas.microsoft.com/office/drawing/2014/main" id="{504E3B34-8D3E-059A-806D-698272770CFB}"/>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a:solidFill>
                <a:prstClr val="white"/>
              </a:solidFill>
            </a:endParaRPr>
          </a:p>
        </p:txBody>
      </p:sp>
      <p:sp>
        <p:nvSpPr>
          <p:cNvPr id="6" name="TextBox 5">
            <a:extLst>
              <a:ext uri="{FF2B5EF4-FFF2-40B4-BE49-F238E27FC236}">
                <a16:creationId xmlns:a16="http://schemas.microsoft.com/office/drawing/2014/main" id="{FEC69C19-21DE-EC9B-5533-28E0E08BFB04}"/>
              </a:ext>
            </a:extLst>
          </p:cNvPr>
          <p:cNvSpPr txBox="1"/>
          <p:nvPr/>
        </p:nvSpPr>
        <p:spPr>
          <a:xfrm>
            <a:off x="7709492" y="831393"/>
            <a:ext cx="4114519" cy="5355312"/>
          </a:xfrm>
          <a:prstGeom prst="rect">
            <a:avLst/>
          </a:prstGeom>
          <a:noFill/>
        </p:spPr>
        <p:txBody>
          <a:bodyPr wrap="square">
            <a:spAutoFit/>
          </a:bodyPr>
          <a:lstStyle/>
          <a:p>
            <a:r>
              <a:rPr lang="en-US" dirty="0"/>
              <a:t>significant beam power is ‘lost’ to rotation: lower effective energy of injected ions in the reference frame of the rotating plasma</a:t>
            </a:r>
          </a:p>
          <a:p>
            <a:r>
              <a:rPr lang="en-US" dirty="0"/>
              <a:t> good agreement of RABBIT-TRANSP for AUG [M. Weiland]</a:t>
            </a:r>
          </a:p>
          <a:p>
            <a:endParaRPr lang="en-US" dirty="0"/>
          </a:p>
          <a:p>
            <a:r>
              <a:rPr lang="en-US" dirty="0"/>
              <a:t>inclusion of this effect largely resolves discrepancies between METIS and ASTRA/RABBIT – see A. Quartararo</a:t>
            </a:r>
          </a:p>
          <a:p>
            <a:endParaRPr lang="en-US" dirty="0"/>
          </a:p>
          <a:p>
            <a:endParaRPr lang="en-US" dirty="0"/>
          </a:p>
          <a:p>
            <a:r>
              <a:rPr lang="en-US" dirty="0"/>
              <a:t>h</a:t>
            </a:r>
            <a:r>
              <a:rPr lang="en-DE" dirty="0"/>
              <a:t>owever: some differences reported on highly rotating plasmas in JET [Siren EPS 2019] between ASCOT/TRANSP-NUBEAM</a:t>
            </a:r>
          </a:p>
          <a:p>
            <a:endParaRPr lang="en-DE" dirty="0"/>
          </a:p>
          <a:p>
            <a:endParaRPr lang="en-DE" dirty="0"/>
          </a:p>
          <a:p>
            <a:r>
              <a:rPr lang="en-US" dirty="0"/>
              <a:t>Is rotation correctly predicted for higher rotation cases #94442?</a:t>
            </a:r>
            <a:endParaRPr lang="en-DE" dirty="0"/>
          </a:p>
        </p:txBody>
      </p:sp>
      <p:pic>
        <p:nvPicPr>
          <p:cNvPr id="4" name="Picture 3">
            <a:extLst>
              <a:ext uri="{FF2B5EF4-FFF2-40B4-BE49-F238E27FC236}">
                <a16:creationId xmlns:a16="http://schemas.microsoft.com/office/drawing/2014/main" id="{BAAE3D48-DEFE-FD30-FA39-A3CEBD21FE7A}"/>
              </a:ext>
            </a:extLst>
          </p:cNvPr>
          <p:cNvPicPr>
            <a:picLocks noChangeAspect="1"/>
          </p:cNvPicPr>
          <p:nvPr/>
        </p:nvPicPr>
        <p:blipFill>
          <a:blip r:embed="rId2"/>
          <a:stretch>
            <a:fillRect/>
          </a:stretch>
        </p:blipFill>
        <p:spPr>
          <a:xfrm>
            <a:off x="0" y="831393"/>
            <a:ext cx="7467600" cy="5575300"/>
          </a:xfrm>
          <a:prstGeom prst="rect">
            <a:avLst/>
          </a:prstGeom>
        </p:spPr>
      </p:pic>
      <p:cxnSp>
        <p:nvCxnSpPr>
          <p:cNvPr id="13" name="Straight Arrow Connector 12">
            <a:extLst>
              <a:ext uri="{FF2B5EF4-FFF2-40B4-BE49-F238E27FC236}">
                <a16:creationId xmlns:a16="http://schemas.microsoft.com/office/drawing/2014/main" id="{2FABCD50-34AD-C348-DCAB-5FFB9F988E8E}"/>
              </a:ext>
            </a:extLst>
          </p:cNvPr>
          <p:cNvCxnSpPr/>
          <p:nvPr/>
        </p:nvCxnSpPr>
        <p:spPr>
          <a:xfrm>
            <a:off x="1954896" y="2203373"/>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8A41A40-7B51-19DC-FE9B-4BFA17DDE7DE}"/>
              </a:ext>
            </a:extLst>
          </p:cNvPr>
          <p:cNvSpPr txBox="1"/>
          <p:nvPr/>
        </p:nvSpPr>
        <p:spPr>
          <a:xfrm>
            <a:off x="720080" y="1834041"/>
            <a:ext cx="2798010" cy="369332"/>
          </a:xfrm>
          <a:prstGeom prst="rect">
            <a:avLst/>
          </a:prstGeom>
          <a:noFill/>
        </p:spPr>
        <p:txBody>
          <a:bodyPr wrap="none" rtlCol="0">
            <a:spAutoFit/>
          </a:bodyPr>
          <a:lstStyle/>
          <a:p>
            <a:r>
              <a:rPr lang="en-US" dirty="0"/>
              <a:t>r</a:t>
            </a:r>
            <a:r>
              <a:rPr lang="en-DE" dirty="0"/>
              <a:t>ecord beam target #99971 </a:t>
            </a:r>
          </a:p>
        </p:txBody>
      </p:sp>
      <p:sp>
        <p:nvSpPr>
          <p:cNvPr id="15" name="5-Point Star 14">
            <a:extLst>
              <a:ext uri="{FF2B5EF4-FFF2-40B4-BE49-F238E27FC236}">
                <a16:creationId xmlns:a16="http://schemas.microsoft.com/office/drawing/2014/main" id="{8DEE1453-2969-F000-528B-C049B58B2D45}"/>
              </a:ext>
            </a:extLst>
          </p:cNvPr>
          <p:cNvSpPr/>
          <p:nvPr/>
        </p:nvSpPr>
        <p:spPr>
          <a:xfrm>
            <a:off x="3111667" y="3198688"/>
            <a:ext cx="237461" cy="26440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16" name="5-Point Star 15">
            <a:extLst>
              <a:ext uri="{FF2B5EF4-FFF2-40B4-BE49-F238E27FC236}">
                <a16:creationId xmlns:a16="http://schemas.microsoft.com/office/drawing/2014/main" id="{7A08EEB8-9B59-BFF3-728F-6C6F4A21A76A}"/>
              </a:ext>
            </a:extLst>
          </p:cNvPr>
          <p:cNvSpPr/>
          <p:nvPr/>
        </p:nvSpPr>
        <p:spPr>
          <a:xfrm>
            <a:off x="3111666" y="4437421"/>
            <a:ext cx="237461" cy="264405"/>
          </a:xfrm>
          <a:prstGeom prst="star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dirty="0"/>
          </a:p>
        </p:txBody>
      </p:sp>
    </p:spTree>
    <p:extLst>
      <p:ext uri="{BB962C8B-B14F-4D97-AF65-F5344CB8AC3E}">
        <p14:creationId xmlns:p14="http://schemas.microsoft.com/office/powerpoint/2010/main" val="3490228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B94EC-AA99-7C41-D688-46A83F0AF210}"/>
              </a:ext>
            </a:extLst>
          </p:cNvPr>
          <p:cNvSpPr>
            <a:spLocks noGrp="1"/>
          </p:cNvSpPr>
          <p:nvPr>
            <p:ph type="title"/>
          </p:nvPr>
        </p:nvSpPr>
        <p:spPr/>
        <p:txBody>
          <a:bodyPr/>
          <a:lstStyle/>
          <a:p>
            <a:r>
              <a:rPr lang="en-US" dirty="0"/>
              <a:t>B</a:t>
            </a:r>
            <a:r>
              <a:rPr lang="en-DE" dirty="0"/>
              <a:t>eam penetration in VNS: beam energy, injection geometry and density scans</a:t>
            </a:r>
          </a:p>
        </p:txBody>
      </p:sp>
      <p:sp>
        <p:nvSpPr>
          <p:cNvPr id="3" name="Slide Number Placeholder 2">
            <a:extLst>
              <a:ext uri="{FF2B5EF4-FFF2-40B4-BE49-F238E27FC236}">
                <a16:creationId xmlns:a16="http://schemas.microsoft.com/office/drawing/2014/main" id="{82447345-95EA-EB29-B9AC-56AEA890EB38}"/>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a:solidFill>
                <a:prstClr val="white"/>
              </a:solidFill>
            </a:endParaRPr>
          </a:p>
        </p:txBody>
      </p:sp>
      <p:sp>
        <p:nvSpPr>
          <p:cNvPr id="4" name="TextBox 3">
            <a:extLst>
              <a:ext uri="{FF2B5EF4-FFF2-40B4-BE49-F238E27FC236}">
                <a16:creationId xmlns:a16="http://schemas.microsoft.com/office/drawing/2014/main" id="{EA666A74-49EE-4E08-2B46-8D7D271364A8}"/>
              </a:ext>
            </a:extLst>
          </p:cNvPr>
          <p:cNvSpPr txBox="1"/>
          <p:nvPr/>
        </p:nvSpPr>
        <p:spPr>
          <a:xfrm>
            <a:off x="576861" y="893319"/>
            <a:ext cx="10462040" cy="1754326"/>
          </a:xfrm>
          <a:prstGeom prst="rect">
            <a:avLst/>
          </a:prstGeom>
          <a:noFill/>
        </p:spPr>
        <p:txBody>
          <a:bodyPr wrap="square" rtlCol="0">
            <a:spAutoFit/>
          </a:bodyPr>
          <a:lstStyle/>
          <a:p>
            <a:pPr marL="285750" indent="-285750">
              <a:buFont typeface="Arial" panose="020B0604020202020204" pitchFamily="34" charset="0"/>
              <a:buChar char="•"/>
            </a:pPr>
            <a:r>
              <a:rPr lang="en-US" dirty="0" err="1"/>
              <a:t>ionisation</a:t>
            </a:r>
            <a:r>
              <a:rPr lang="en-US" dirty="0"/>
              <a:t> c</a:t>
            </a:r>
            <a:r>
              <a:rPr lang="en-DE" dirty="0"/>
              <a:t>ross section depends mainly on density profile, negligibe temperature effect on ionisation</a:t>
            </a:r>
          </a:p>
          <a:p>
            <a:pPr marL="285750" indent="-285750">
              <a:buFont typeface="Arial" panose="020B0604020202020204" pitchFamily="34" charset="0"/>
              <a:buChar char="•"/>
            </a:pPr>
            <a:endParaRPr lang="en-DE" dirty="0"/>
          </a:p>
          <a:p>
            <a:pPr marL="285750" indent="-285750">
              <a:buFont typeface="Arial" panose="020B0604020202020204" pitchFamily="34" charset="0"/>
              <a:buChar char="•"/>
            </a:pPr>
            <a:r>
              <a:rPr lang="en-US" dirty="0"/>
              <a:t>for maximizing beam-target  fusion power: </a:t>
            </a:r>
            <a:r>
              <a:rPr lang="en-DE" dirty="0"/>
              <a:t>hot electrons are essential; slowing down time ~  T</a:t>
            </a:r>
            <a:r>
              <a:rPr lang="en-DE" baseline="-25000" dirty="0"/>
              <a:t>e</a:t>
            </a:r>
            <a:r>
              <a:rPr lang="en-DE" baseline="30000" dirty="0"/>
              <a:t>3/2</a:t>
            </a:r>
            <a:r>
              <a:rPr lang="en-DE" dirty="0"/>
              <a:t>/n</a:t>
            </a:r>
          </a:p>
          <a:p>
            <a:pPr marL="285750" indent="-285750">
              <a:buFont typeface="Arial" panose="020B0604020202020204" pitchFamily="34" charset="0"/>
              <a:buChar char="•"/>
            </a:pPr>
            <a:endParaRPr lang="en-DE" dirty="0"/>
          </a:p>
          <a:p>
            <a:pPr marL="285750" indent="-285750">
              <a:buFont typeface="Arial" panose="020B0604020202020204" pitchFamily="34" charset="0"/>
              <a:buChar char="•"/>
            </a:pPr>
            <a:r>
              <a:rPr lang="en-DE" dirty="0"/>
              <a:t>ASCOT scan on preliminary VNS case (but too far to new reference VNS case): nped=5*10</a:t>
            </a:r>
            <a:r>
              <a:rPr lang="en-DE" baseline="30000" dirty="0"/>
              <a:t>19</a:t>
            </a:r>
            <a:r>
              <a:rPr lang="en-DE" dirty="0"/>
              <a:t>m</a:t>
            </a:r>
            <a:r>
              <a:rPr lang="en-DE" baseline="30000" dirty="0"/>
              <a:t>-3</a:t>
            </a:r>
            <a:r>
              <a:rPr lang="en-DE" dirty="0"/>
              <a:t>; non-optimised injection geometry: expected dependecies confirmed</a:t>
            </a:r>
          </a:p>
        </p:txBody>
      </p:sp>
      <p:pic>
        <p:nvPicPr>
          <p:cNvPr id="5" name="Snicker_ASCOT_15122025_2T65EW_v1_0 (dragged).pdf" descr="Snicker_ASCOT_15122025_2T65EW_v1_0 (dragged).pdf">
            <a:extLst>
              <a:ext uri="{FF2B5EF4-FFF2-40B4-BE49-F238E27FC236}">
                <a16:creationId xmlns:a16="http://schemas.microsoft.com/office/drawing/2014/main" id="{C9A946DF-71C7-E146-9B68-33AE3975ABA2}"/>
              </a:ext>
            </a:extLst>
          </p:cNvPr>
          <p:cNvPicPr>
            <a:picLocks noChangeAspect="1"/>
          </p:cNvPicPr>
          <p:nvPr/>
        </p:nvPicPr>
        <p:blipFill rotWithShape="1">
          <a:blip r:embed="rId3"/>
          <a:srcRect t="51236"/>
          <a:stretch/>
        </p:blipFill>
        <p:spPr>
          <a:xfrm>
            <a:off x="235026" y="2891250"/>
            <a:ext cx="11721948" cy="3358901"/>
          </a:xfrm>
          <a:prstGeom prst="rect">
            <a:avLst/>
          </a:prstGeom>
          <a:ln w="12700">
            <a:miter lim="400000"/>
          </a:ln>
        </p:spPr>
      </p:pic>
      <p:sp>
        <p:nvSpPr>
          <p:cNvPr id="7" name="K. Särkimäki, A. Snicker">
            <a:extLst>
              <a:ext uri="{FF2B5EF4-FFF2-40B4-BE49-F238E27FC236}">
                <a16:creationId xmlns:a16="http://schemas.microsoft.com/office/drawing/2014/main" id="{0FD5ED60-3A3D-6314-5E82-71672562B5A4}"/>
              </a:ext>
            </a:extLst>
          </p:cNvPr>
          <p:cNvSpPr txBox="1"/>
          <p:nvPr/>
        </p:nvSpPr>
        <p:spPr>
          <a:xfrm>
            <a:off x="9831894" y="2622610"/>
            <a:ext cx="1972720" cy="297517"/>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spcBef>
                <a:spcPts val="0"/>
              </a:spcBef>
              <a:defRPr sz="3200">
                <a:solidFill>
                  <a:srgbClr val="FFFFFF"/>
                </a:solidFill>
                <a:latin typeface="+mn-lt"/>
                <a:ea typeface="+mn-ea"/>
                <a:cs typeface="+mn-cs"/>
                <a:sym typeface="Helvetica Neue Medium"/>
              </a:defRPr>
            </a:lvl1pPr>
          </a:lstStyle>
          <a:p>
            <a:r>
              <a:rPr sz="1600" dirty="0"/>
              <a:t>K. </a:t>
            </a:r>
            <a:r>
              <a:rPr sz="1600" dirty="0" err="1"/>
              <a:t>Särkimäki</a:t>
            </a:r>
            <a:r>
              <a:rPr sz="1600" dirty="0"/>
              <a:t>, A. Snicker</a:t>
            </a:r>
          </a:p>
        </p:txBody>
      </p:sp>
    </p:spTree>
    <p:extLst>
      <p:ext uri="{BB962C8B-B14F-4D97-AF65-F5344CB8AC3E}">
        <p14:creationId xmlns:p14="http://schemas.microsoft.com/office/powerpoint/2010/main" val="4289634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lide Number"/>
          <p:cNvSpPr txBox="1">
            <a:spLocks noGrp="1"/>
          </p:cNvSpPr>
          <p:nvPr>
            <p:ph type="sldNum" sz="quarter" idx="2"/>
          </p:nvPr>
        </p:nvSpPr>
        <p:spPr>
          <a:xfrm>
            <a:off x="11951068" y="6629550"/>
            <a:ext cx="116434" cy="174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292" name="Screenshot 2026-02-22 at 17.09.06.pdf" descr="Screenshot 2026-02-22 at 17.09.06.pdf"/>
          <p:cNvPicPr>
            <a:picLocks noChangeAspect="1"/>
          </p:cNvPicPr>
          <p:nvPr/>
        </p:nvPicPr>
        <p:blipFill>
          <a:blip r:embed="rId2"/>
          <a:srcRect l="46196" t="16462" r="874"/>
          <a:stretch>
            <a:fillRect/>
          </a:stretch>
        </p:blipFill>
        <p:spPr>
          <a:xfrm>
            <a:off x="4970562" y="983110"/>
            <a:ext cx="5453059" cy="5459734"/>
          </a:xfrm>
          <a:prstGeom prst="rect">
            <a:avLst/>
          </a:prstGeom>
          <a:ln w="12700">
            <a:miter lim="400000"/>
          </a:ln>
        </p:spPr>
      </p:pic>
      <p:pic>
        <p:nvPicPr>
          <p:cNvPr id="293" name="Screenshot 2026-02-22 at 19.22.02.pdf" descr="Screenshot 2026-02-22 at 19.22.02.pdf"/>
          <p:cNvPicPr>
            <a:picLocks noChangeAspect="1"/>
          </p:cNvPicPr>
          <p:nvPr/>
        </p:nvPicPr>
        <p:blipFill>
          <a:blip r:embed="rId3"/>
          <a:stretch>
            <a:fillRect/>
          </a:stretch>
        </p:blipFill>
        <p:spPr>
          <a:xfrm>
            <a:off x="10363101" y="-27791"/>
            <a:ext cx="882651" cy="647701"/>
          </a:xfrm>
          <a:prstGeom prst="rect">
            <a:avLst/>
          </a:prstGeom>
          <a:ln w="12700">
            <a:miter lim="400000"/>
          </a:ln>
        </p:spPr>
      </p:pic>
      <p:sp>
        <p:nvSpPr>
          <p:cNvPr id="294" name="NBI profiles: BBNBI/ASCOT calculations"/>
          <p:cNvSpPr txBox="1"/>
          <p:nvPr/>
        </p:nvSpPr>
        <p:spPr>
          <a:xfrm>
            <a:off x="1025576" y="131913"/>
            <a:ext cx="5686750"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latin typeface="Gill Sans"/>
                <a:ea typeface="Gill Sans"/>
                <a:cs typeface="Gill Sans"/>
                <a:sym typeface="Gill Sans"/>
              </a:defRPr>
            </a:lvl1pPr>
          </a:lstStyle>
          <a:p>
            <a:r>
              <a:rPr dirty="0"/>
              <a:t>NBI profiles: BBNBI/ASCOT </a:t>
            </a:r>
            <a:r>
              <a:rPr lang="en-US" dirty="0"/>
              <a:t>on beam geometry</a:t>
            </a:r>
            <a:endParaRPr dirty="0"/>
          </a:p>
        </p:txBody>
      </p:sp>
      <p:sp>
        <p:nvSpPr>
          <p:cNvPr id="295" name="here ASTRA 0.5D…"/>
          <p:cNvSpPr txBox="1"/>
          <p:nvPr/>
        </p:nvSpPr>
        <p:spPr>
          <a:xfrm>
            <a:off x="8747176" y="4591200"/>
            <a:ext cx="3059881" cy="12824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defRPr sz="4600">
                <a:latin typeface="Gill Sans"/>
                <a:ea typeface="Gill Sans"/>
                <a:cs typeface="Gill Sans"/>
                <a:sym typeface="Gill Sans"/>
              </a:defRPr>
            </a:pPr>
            <a:r>
              <a:rPr sz="2000" dirty="0">
                <a:latin typeface="Calibri" panose="020F0502020204030204" pitchFamily="34" charset="0"/>
                <a:cs typeface="Calibri" panose="020F0502020204030204" pitchFamily="34" charset="0"/>
              </a:rPr>
              <a:t>here ASTRA 0.5D</a:t>
            </a:r>
          </a:p>
          <a:p>
            <a:pPr>
              <a:defRPr sz="4600">
                <a:latin typeface="Gill Sans"/>
                <a:ea typeface="Gill Sans"/>
                <a:cs typeface="Gill Sans"/>
                <a:sym typeface="Gill Sans"/>
              </a:defRPr>
            </a:pPr>
            <a:r>
              <a:rPr sz="2000" dirty="0">
                <a:latin typeface="Calibri" panose="020F0502020204030204" pitchFamily="34" charset="0"/>
                <a:cs typeface="Calibri" panose="020F0502020204030204" pitchFamily="34" charset="0"/>
              </a:rPr>
              <a:t>profiles were used to</a:t>
            </a:r>
          </a:p>
          <a:p>
            <a:pPr>
              <a:defRPr sz="4600">
                <a:latin typeface="Gill Sans"/>
                <a:ea typeface="Gill Sans"/>
                <a:cs typeface="Gill Sans"/>
                <a:sym typeface="Gill Sans"/>
              </a:defRPr>
            </a:pPr>
            <a:r>
              <a:rPr sz="2000" dirty="0">
                <a:latin typeface="Calibri" panose="020F0502020204030204" pitchFamily="34" charset="0"/>
                <a:cs typeface="Calibri" panose="020F0502020204030204" pitchFamily="34" charset="0"/>
              </a:rPr>
              <a:t>scan sensitivity with respect to geometry</a:t>
            </a:r>
          </a:p>
        </p:txBody>
      </p:sp>
      <p:sp>
        <p:nvSpPr>
          <p:cNvPr id="296" name="K. Särkimäki, A. Snicker"/>
          <p:cNvSpPr txBox="1"/>
          <p:nvPr/>
        </p:nvSpPr>
        <p:spPr>
          <a:xfrm>
            <a:off x="10008164" y="596247"/>
            <a:ext cx="1972720" cy="297517"/>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spcBef>
                <a:spcPts val="0"/>
              </a:spcBef>
              <a:defRPr sz="3200">
                <a:solidFill>
                  <a:srgbClr val="FFFFFF"/>
                </a:solidFill>
                <a:latin typeface="+mn-lt"/>
                <a:ea typeface="+mn-ea"/>
                <a:cs typeface="+mn-cs"/>
                <a:sym typeface="Helvetica Neue Medium"/>
              </a:defRPr>
            </a:lvl1pPr>
          </a:lstStyle>
          <a:p>
            <a:r>
              <a:rPr sz="1600" dirty="0"/>
              <a:t>K. </a:t>
            </a:r>
            <a:r>
              <a:rPr sz="1600" dirty="0" err="1"/>
              <a:t>Särkimäki</a:t>
            </a:r>
            <a:r>
              <a:rPr sz="1600" dirty="0"/>
              <a:t>, A. Snicker</a:t>
            </a:r>
          </a:p>
        </p:txBody>
      </p:sp>
      <p:sp>
        <p:nvSpPr>
          <p:cNvPr id="297" name="problem with insufficient beam penetration has been resolved (18. Feb. 2026):…"/>
          <p:cNvSpPr txBox="1"/>
          <p:nvPr/>
        </p:nvSpPr>
        <p:spPr>
          <a:xfrm>
            <a:off x="209777" y="1248916"/>
            <a:ext cx="4498620" cy="43601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buSzPct val="100000"/>
              <a:defRPr sz="4000">
                <a:latin typeface="Gill Sans"/>
                <a:ea typeface="Gill Sans"/>
                <a:cs typeface="Gill Sans"/>
                <a:sym typeface="Gill Sans"/>
              </a:defRPr>
            </a:pPr>
            <a:endParaRPr sz="2000" dirty="0">
              <a:latin typeface="+mj-lt"/>
            </a:endParaRPr>
          </a:p>
          <a:p>
            <a:pPr marL="114300" indent="-114300">
              <a:buSzPct val="100000"/>
              <a:buChar char="•"/>
              <a:defRPr sz="4000">
                <a:latin typeface="Gill Sans"/>
                <a:ea typeface="Gill Sans"/>
                <a:cs typeface="Gill Sans"/>
                <a:sym typeface="Gill Sans"/>
              </a:defRPr>
            </a:pPr>
            <a:r>
              <a:rPr sz="2000" dirty="0">
                <a:latin typeface="+mj-lt"/>
              </a:rPr>
              <a:t>injection at Z=0cm [right plot] leads to </a:t>
            </a:r>
            <a:r>
              <a:rPr sz="2000" dirty="0" err="1">
                <a:latin typeface="+mj-lt"/>
              </a:rPr>
              <a:t>favourable</a:t>
            </a:r>
            <a:r>
              <a:rPr sz="2000" dirty="0">
                <a:latin typeface="+mj-lt"/>
              </a:rPr>
              <a:t> (blue) NBI density profile; 6.1MW alpha power recovered</a:t>
            </a:r>
          </a:p>
          <a:p>
            <a:pPr marL="114300" indent="-114300">
              <a:buSzPct val="100000"/>
              <a:buChar char="•"/>
              <a:defRPr sz="4000">
                <a:latin typeface="Gill Sans"/>
                <a:ea typeface="Gill Sans"/>
                <a:cs typeface="Gill Sans"/>
                <a:sym typeface="Gill Sans"/>
              </a:defRPr>
            </a:pPr>
            <a:endParaRPr sz="2000" dirty="0">
              <a:latin typeface="+mj-lt"/>
            </a:endParaRPr>
          </a:p>
          <a:p>
            <a:pPr marL="114300" indent="-114300">
              <a:buSzPct val="100000"/>
              <a:buChar char="•"/>
              <a:defRPr sz="4000">
                <a:latin typeface="Gill Sans"/>
                <a:ea typeface="Gill Sans"/>
                <a:cs typeface="Gill Sans"/>
                <a:sym typeface="Gill Sans"/>
              </a:defRPr>
            </a:pPr>
            <a:r>
              <a:rPr sz="2000" dirty="0">
                <a:latin typeface="+mj-lt"/>
              </a:rPr>
              <a:t>reason for problems with previous Z=-20cm [REF case, left] understood</a:t>
            </a:r>
          </a:p>
          <a:p>
            <a:pPr marL="114300" indent="-114300">
              <a:buSzPct val="100000"/>
              <a:buChar char="•"/>
              <a:defRPr sz="4000">
                <a:latin typeface="Gill Sans"/>
                <a:ea typeface="Gill Sans"/>
                <a:cs typeface="Gill Sans"/>
                <a:sym typeface="Gill Sans"/>
              </a:defRPr>
            </a:pPr>
            <a:endParaRPr sz="2000" dirty="0">
              <a:latin typeface="+mj-lt"/>
            </a:endParaRPr>
          </a:p>
          <a:p>
            <a:pPr marL="114300" indent="-114300">
              <a:buSzPct val="100000"/>
              <a:buChar char="•"/>
              <a:defRPr sz="4000">
                <a:latin typeface="Gill Sans"/>
                <a:ea typeface="Gill Sans"/>
                <a:cs typeface="Gill Sans"/>
                <a:sym typeface="Gill Sans"/>
              </a:defRPr>
            </a:pPr>
            <a:r>
              <a:rPr sz="2000" dirty="0">
                <a:latin typeface="+mj-lt"/>
              </a:rPr>
              <a:t>moderately peaked density profile - still to be </a:t>
            </a:r>
            <a:r>
              <a:rPr sz="2000" dirty="0" err="1">
                <a:latin typeface="+mj-lt"/>
              </a:rPr>
              <a:t>optimised</a:t>
            </a:r>
            <a:r>
              <a:rPr sz="2000" dirty="0">
                <a:latin typeface="+mj-lt"/>
              </a:rPr>
              <a:t> (</a:t>
            </a:r>
            <a:r>
              <a:rPr sz="2000" dirty="0" err="1">
                <a:latin typeface="+mj-lt"/>
              </a:rPr>
              <a:t>Te</a:t>
            </a:r>
            <a:r>
              <a:rPr sz="2000" dirty="0">
                <a:latin typeface="+mj-lt"/>
              </a:rPr>
              <a:t>, n  dependence!) and used for stability and transport </a:t>
            </a:r>
            <a:r>
              <a:rPr sz="2000" dirty="0" err="1">
                <a:latin typeface="+mj-lt"/>
              </a:rPr>
              <a:t>analysi</a:t>
            </a:r>
            <a:endParaRPr sz="2000" dirty="0">
              <a:latin typeface="+mj-lt"/>
            </a:endParaRPr>
          </a:p>
          <a:p>
            <a:pPr marL="114300" indent="-114300">
              <a:buSzPct val="100000"/>
              <a:buChar char="•"/>
              <a:defRPr sz="4000">
                <a:latin typeface="Gill Sans"/>
                <a:ea typeface="Gill Sans"/>
                <a:cs typeface="Gill Sans"/>
                <a:sym typeface="Gill Sans"/>
              </a:defRPr>
            </a:pPr>
            <a:endParaRPr sz="2000" dirty="0">
              <a:latin typeface="+mj-lt"/>
            </a:endParaRPr>
          </a:p>
          <a:p>
            <a:pPr marL="114300" indent="-114300">
              <a:buSzPct val="100000"/>
              <a:buChar char="•"/>
              <a:defRPr sz="4000">
                <a:latin typeface="Gill Sans"/>
                <a:ea typeface="Gill Sans"/>
                <a:cs typeface="Gill Sans"/>
                <a:sym typeface="Gill Sans"/>
              </a:defRPr>
            </a:pPr>
            <a:r>
              <a:rPr sz="2000" dirty="0">
                <a:latin typeface="+mj-lt"/>
              </a:rPr>
              <a:t>avoid too peaked profiles: EP stability, see below</a:t>
            </a:r>
          </a:p>
        </p:txBody>
      </p:sp>
      <p:sp>
        <p:nvSpPr>
          <p:cNvPr id="298" name="Line"/>
          <p:cNvSpPr/>
          <p:nvPr/>
        </p:nvSpPr>
        <p:spPr>
          <a:xfrm flipH="1">
            <a:off x="6152716" y="3505200"/>
            <a:ext cx="82985" cy="1743225"/>
          </a:xfrm>
          <a:prstGeom prst="line">
            <a:avLst/>
          </a:prstGeom>
          <a:ln w="76200">
            <a:solidFill>
              <a:srgbClr val="000000"/>
            </a:solidFill>
            <a:miter lim="400000"/>
            <a:tailEnd type="triangle"/>
          </a:ln>
        </p:spPr>
        <p:txBody>
          <a:bodyPr lIns="25400" tIns="25400" rIns="25400" bIns="25400" anchor="ctr"/>
          <a:lstStyle/>
          <a:p>
            <a:endParaRPr sz="900"/>
          </a:p>
        </p:txBody>
      </p:sp>
      <p:sp>
        <p:nvSpPr>
          <p:cNvPr id="299" name="Line"/>
          <p:cNvSpPr/>
          <p:nvPr/>
        </p:nvSpPr>
        <p:spPr>
          <a:xfrm flipH="1">
            <a:off x="6559116" y="3645098"/>
            <a:ext cx="2064724" cy="981026"/>
          </a:xfrm>
          <a:prstGeom prst="line">
            <a:avLst/>
          </a:prstGeom>
          <a:ln w="76200">
            <a:solidFill>
              <a:srgbClr val="000000"/>
            </a:solidFill>
            <a:miter lim="400000"/>
            <a:tailEnd type="triangle"/>
          </a:ln>
        </p:spPr>
        <p:txBody>
          <a:bodyPr lIns="25400" tIns="25400" rIns="25400" bIns="25400" anchor="ctr"/>
          <a:lstStyle/>
          <a:p>
            <a:endParaRPr sz="900"/>
          </a:p>
        </p:txBody>
      </p:sp>
      <p:sp>
        <p:nvSpPr>
          <p:cNvPr id="300" name="current (particle) fractions:…"/>
          <p:cNvSpPr txBox="1"/>
          <p:nvPr/>
        </p:nvSpPr>
        <p:spPr>
          <a:xfrm>
            <a:off x="5746675" y="573169"/>
            <a:ext cx="4452891" cy="514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3008">
                <a:latin typeface="Arial"/>
                <a:ea typeface="Arial"/>
                <a:cs typeface="Arial"/>
                <a:sym typeface="Arial"/>
              </a:defRPr>
            </a:pPr>
            <a:r>
              <a:rPr sz="1504"/>
              <a:t>current (particle) fractions:</a:t>
            </a:r>
          </a:p>
          <a:p>
            <a:pPr defTabSz="635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3008">
                <a:latin typeface="Arial"/>
                <a:ea typeface="Arial"/>
                <a:cs typeface="Arial"/>
                <a:sym typeface="Arial"/>
              </a:defRPr>
            </a:pPr>
            <a:r>
              <a:rPr sz="1504"/>
              <a:t>75.7% D+, 20.5% D2+, 3.8% D3+</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lide Number"/>
          <p:cNvSpPr txBox="1">
            <a:spLocks noGrp="1"/>
          </p:cNvSpPr>
          <p:nvPr>
            <p:ph type="sldNum" sz="quarter" idx="2"/>
          </p:nvPr>
        </p:nvSpPr>
        <p:spPr>
          <a:xfrm>
            <a:off x="11951068" y="6629550"/>
            <a:ext cx="116434" cy="1742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284" name="VNS: strongly driven system, large EP fraction"/>
          <p:cNvSpPr txBox="1"/>
          <p:nvPr/>
        </p:nvSpPr>
        <p:spPr>
          <a:xfrm>
            <a:off x="2183878" y="60475"/>
            <a:ext cx="7831503"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60" tIns="60960" rIns="60960" bIns="60960">
            <a:spAutoFit/>
          </a:bodyPr>
          <a:lstStyle>
            <a:lvl1pPr defTabSz="2438400">
              <a:spcBef>
                <a:spcPts val="0"/>
              </a:spcBef>
              <a:defRPr b="1">
                <a:solidFill>
                  <a:srgbClr val="7030A0"/>
                </a:solidFill>
                <a:latin typeface="Gill Sans"/>
                <a:ea typeface="Gill Sans"/>
                <a:cs typeface="Gill Sans"/>
                <a:sym typeface="Gill Sans"/>
              </a:defRPr>
            </a:lvl1pPr>
          </a:lstStyle>
          <a:p>
            <a:r>
              <a:rPr sz="3200" dirty="0">
                <a:solidFill>
                  <a:schemeClr val="tx1"/>
                </a:solidFill>
                <a:latin typeface="Calibri" panose="020F0502020204030204" pitchFamily="34" charset="0"/>
                <a:cs typeface="Calibri" panose="020F0502020204030204" pitchFamily="34" charset="0"/>
              </a:rPr>
              <a:t>VNS: strongly driven system, large EP fraction</a:t>
            </a:r>
          </a:p>
        </p:txBody>
      </p:sp>
      <p:sp>
        <p:nvSpPr>
          <p:cNvPr id="285" name="dimensionless parameters (mode spectrum/turbulence spectrum) not relevant for burning plasma physics…"/>
          <p:cNvSpPr txBox="1"/>
          <p:nvPr/>
        </p:nvSpPr>
        <p:spPr>
          <a:xfrm>
            <a:off x="123554" y="368251"/>
            <a:ext cx="11617297" cy="26997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0766">
              <a:lnSpc>
                <a:spcPct val="130000"/>
              </a:lnSpc>
              <a:defRPr sz="3600">
                <a:solidFill>
                  <a:srgbClr val="7030A0"/>
                </a:solidFill>
                <a:latin typeface="Gill Sans"/>
                <a:ea typeface="Gill Sans"/>
                <a:cs typeface="Gill Sans"/>
                <a:sym typeface="Gill Sans"/>
              </a:defRPr>
            </a:pPr>
            <a:endParaRPr sz="1400" dirty="0"/>
          </a:p>
          <a:p>
            <a:pPr marL="158750" indent="-114300" defTabSz="410766">
              <a:lnSpc>
                <a:spcPct val="130000"/>
              </a:lnSpc>
              <a:buSzPct val="100000"/>
              <a:buChar char="•"/>
              <a:defRPr sz="3600">
                <a:solidFill>
                  <a:srgbClr val="7030A0"/>
                </a:solidFill>
                <a:latin typeface="Gill Sans"/>
                <a:ea typeface="Gill Sans"/>
                <a:cs typeface="Gill Sans"/>
                <a:sym typeface="Gill Sans"/>
              </a:defRPr>
            </a:pPr>
            <a:r>
              <a:rPr sz="2000" dirty="0">
                <a:solidFill>
                  <a:srgbClr val="002060"/>
                </a:solidFill>
                <a:latin typeface="Calibri" panose="020F0502020204030204" pitchFamily="34" charset="0"/>
                <a:cs typeface="Calibri" panose="020F0502020204030204" pitchFamily="34" charset="0"/>
              </a:rPr>
              <a:t>dimensionless parameters (mode spectrum/turbulence spectrum) not relevant for burning plasma physics</a:t>
            </a:r>
          </a:p>
          <a:p>
            <a:pPr marL="158750" indent="-114300" defTabSz="410766">
              <a:lnSpc>
                <a:spcPct val="130000"/>
              </a:lnSpc>
              <a:buSzPct val="100000"/>
              <a:buChar char="•"/>
              <a:defRPr sz="3600">
                <a:solidFill>
                  <a:srgbClr val="7030A0"/>
                </a:solidFill>
                <a:latin typeface="Gill Sans"/>
                <a:ea typeface="Gill Sans"/>
                <a:cs typeface="Gill Sans"/>
                <a:sym typeface="Gill Sans"/>
              </a:defRPr>
            </a:pPr>
            <a:r>
              <a:rPr sz="2000" dirty="0">
                <a:solidFill>
                  <a:srgbClr val="002060"/>
                </a:solidFill>
                <a:latin typeface="Calibri" panose="020F0502020204030204" pitchFamily="34" charset="0"/>
                <a:cs typeface="Calibri" panose="020F0502020204030204" pitchFamily="34" charset="0"/>
              </a:rPr>
              <a:t>large EP fraction (consisting of D beam in T plasma, and alpha particles) - non-perturbative studies needed      (on-axis </a:t>
            </a:r>
            <a:r>
              <a:rPr sz="2000" dirty="0" err="1">
                <a:solidFill>
                  <a:srgbClr val="002060"/>
                </a:solidFill>
                <a:latin typeface="Calibri" panose="020F0502020204030204" pitchFamily="34" charset="0"/>
                <a:cs typeface="Calibri" panose="020F0502020204030204" pitchFamily="34" charset="0"/>
              </a:rPr>
              <a:t>p</a:t>
            </a:r>
            <a:r>
              <a:rPr sz="2000" baseline="-5999" dirty="0" err="1">
                <a:solidFill>
                  <a:srgbClr val="002060"/>
                </a:solidFill>
                <a:latin typeface="Calibri" panose="020F0502020204030204" pitchFamily="34" charset="0"/>
                <a:cs typeface="Calibri" panose="020F0502020204030204" pitchFamily="34" charset="0"/>
              </a:rPr>
              <a:t>EP</a:t>
            </a:r>
            <a:r>
              <a:rPr sz="2000" baseline="-5999" dirty="0">
                <a:solidFill>
                  <a:srgbClr val="002060"/>
                </a:solidFill>
                <a:latin typeface="Calibri" panose="020F0502020204030204" pitchFamily="34" charset="0"/>
                <a:cs typeface="Calibri" panose="020F0502020204030204" pitchFamily="34" charset="0"/>
              </a:rPr>
              <a:t> </a:t>
            </a:r>
            <a:r>
              <a:rPr sz="2000" dirty="0">
                <a:solidFill>
                  <a:srgbClr val="002060"/>
                </a:solidFill>
                <a:latin typeface="Calibri" panose="020F0502020204030204" pitchFamily="34" charset="0"/>
                <a:cs typeface="Calibri" panose="020F0502020204030204" pitchFamily="34" charset="0"/>
              </a:rPr>
              <a:t>~1-1.5 </a:t>
            </a:r>
            <a:r>
              <a:rPr sz="2000" dirty="0" err="1">
                <a:solidFill>
                  <a:srgbClr val="002060"/>
                </a:solidFill>
                <a:latin typeface="Calibri" panose="020F0502020204030204" pitchFamily="34" charset="0"/>
                <a:cs typeface="Calibri" panose="020F0502020204030204" pitchFamily="34" charset="0"/>
              </a:rPr>
              <a:t>p</a:t>
            </a:r>
            <a:r>
              <a:rPr sz="2000" baseline="-5999" dirty="0" err="1">
                <a:solidFill>
                  <a:srgbClr val="002060"/>
                </a:solidFill>
                <a:latin typeface="Calibri" panose="020F0502020204030204" pitchFamily="34" charset="0"/>
                <a:cs typeface="Calibri" panose="020F0502020204030204" pitchFamily="34" charset="0"/>
              </a:rPr>
              <a:t>thermal</a:t>
            </a:r>
            <a:r>
              <a:rPr sz="2000" dirty="0">
                <a:solidFill>
                  <a:srgbClr val="002060"/>
                </a:solidFill>
                <a:latin typeface="Calibri" panose="020F0502020204030204" pitchFamily="34" charset="0"/>
                <a:cs typeface="Calibri" panose="020F0502020204030204" pitchFamily="34" charset="0"/>
              </a:rPr>
              <a:t>)</a:t>
            </a:r>
          </a:p>
          <a:p>
            <a:pPr marL="158750" indent="-114300" defTabSz="410766">
              <a:lnSpc>
                <a:spcPct val="130000"/>
              </a:lnSpc>
              <a:buSzPct val="100000"/>
              <a:buChar char="•"/>
              <a:defRPr sz="3600">
                <a:solidFill>
                  <a:srgbClr val="7030A0"/>
                </a:solidFill>
                <a:latin typeface="Gill Sans"/>
                <a:ea typeface="Gill Sans"/>
                <a:cs typeface="Gill Sans"/>
                <a:sym typeface="Gill Sans"/>
              </a:defRPr>
            </a:pPr>
            <a:r>
              <a:rPr sz="2000" dirty="0">
                <a:solidFill>
                  <a:srgbClr val="002060"/>
                </a:solidFill>
                <a:latin typeface="Calibri" panose="020F0502020204030204" pitchFamily="34" charset="0"/>
                <a:cs typeface="Calibri" panose="020F0502020204030204" pitchFamily="34" charset="0"/>
              </a:rPr>
              <a:t>mode number spectrum expected to leak at low toroidal mode numbers: 5-12; alpha particles may drive even lower n modes</a:t>
            </a:r>
          </a:p>
          <a:p>
            <a:pPr marL="158750" indent="-114300" defTabSz="410766">
              <a:lnSpc>
                <a:spcPct val="130000"/>
              </a:lnSpc>
              <a:buSzPct val="100000"/>
              <a:buChar char="•"/>
              <a:defRPr sz="3600">
                <a:solidFill>
                  <a:srgbClr val="7030A0"/>
                </a:solidFill>
                <a:latin typeface="Gill Sans"/>
                <a:ea typeface="Gill Sans"/>
                <a:cs typeface="Gill Sans"/>
                <a:sym typeface="Gill Sans"/>
              </a:defRPr>
            </a:pPr>
            <a:r>
              <a:rPr sz="2000" dirty="0">
                <a:solidFill>
                  <a:srgbClr val="002060"/>
                </a:solidFill>
                <a:latin typeface="Calibri" panose="020F0502020204030204" pitchFamily="34" charset="0"/>
                <a:cs typeface="Calibri" panose="020F0502020204030204" pitchFamily="34" charset="0"/>
              </a:rPr>
              <a:t>EP gradients similar to AUG EP super-shots expected [Lauber IAEA 2018, NLED AUG case, G Vlad RMPP 2025] </a:t>
            </a:r>
          </a:p>
        </p:txBody>
      </p:sp>
      <mc:AlternateContent xmlns:mc="http://schemas.openxmlformats.org/markup-compatibility/2006">
        <mc:Choice xmlns:a14="http://schemas.microsoft.com/office/drawing/2010/main" Requires="a14">
          <p:sp>
            <p:nvSpPr>
              <p:cNvPr id="286" name="EP - driven mode stability can be roughly described by βEP/βback  (caveat: complex nonlocal dependencies of kinetic drive and damping mechanisms and gradients)…"/>
              <p:cNvSpPr txBox="1"/>
              <p:nvPr/>
            </p:nvSpPr>
            <p:spPr>
              <a:xfrm>
                <a:off x="211840" y="2960852"/>
                <a:ext cx="10601894" cy="3668698"/>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35719" tIns="35719" rIns="35719" bIns="35719" anchor="ctr">
                <a:spAutoFit/>
              </a:bodyPr>
              <a:lstStyle/>
              <a:p>
                <a:pPr defTabSz="410766">
                  <a:lnSpc>
                    <a:spcPct val="110000"/>
                  </a:lnSpc>
                  <a:defRPr sz="3600">
                    <a:solidFill>
                      <a:srgbClr val="7030A0"/>
                    </a:solidFill>
                    <a:latin typeface="Gill Sans"/>
                    <a:ea typeface="Gill Sans"/>
                    <a:cs typeface="Gill Sans"/>
                    <a:sym typeface="Gill Sans"/>
                  </a:defRPr>
                </a:pPr>
                <a:endParaRPr lang="en-US" sz="2000" dirty="0">
                  <a:solidFill>
                    <a:srgbClr val="002060"/>
                  </a:solidFill>
                </a:endParaRPr>
              </a:p>
              <a:p>
                <a:pPr defTabSz="410766">
                  <a:lnSpc>
                    <a:spcPct val="110000"/>
                  </a:lnSpc>
                  <a:defRPr sz="3600">
                    <a:solidFill>
                      <a:srgbClr val="7030A0"/>
                    </a:solidFill>
                    <a:latin typeface="Gill Sans"/>
                    <a:ea typeface="Gill Sans"/>
                    <a:cs typeface="Gill Sans"/>
                    <a:sym typeface="Gill Sans"/>
                  </a:defRPr>
                </a:pPr>
                <a:r>
                  <a:rPr lang="en-US" sz="2000" dirty="0">
                    <a:solidFill>
                      <a:srgbClr val="002060"/>
                    </a:solidFill>
                  </a:rPr>
                  <a:t> </a:t>
                </a:r>
                <a:r>
                  <a:rPr lang="en-US" sz="2000" b="1" dirty="0">
                    <a:solidFill>
                      <a:srgbClr val="002060"/>
                    </a:solidFill>
                  </a:rPr>
                  <a:t>EP - driven mode stability</a:t>
                </a:r>
                <a:r>
                  <a:rPr lang="en-US" sz="2000" dirty="0">
                    <a:solidFill>
                      <a:srgbClr val="002060"/>
                    </a:solidFill>
                  </a:rPr>
                  <a:t> can be roughly described by </a:t>
                </a:r>
                <a:r>
                  <a:rPr lang="el-GR" sz="2000" dirty="0">
                    <a:solidFill>
                      <a:srgbClr val="002060"/>
                    </a:solidFill>
                  </a:rPr>
                  <a:t>β</a:t>
                </a:r>
                <a:r>
                  <a:rPr lang="en-US" sz="2000" baseline="-5999" dirty="0">
                    <a:solidFill>
                      <a:srgbClr val="002060"/>
                    </a:solidFill>
                  </a:rPr>
                  <a:t>EP</a:t>
                </a:r>
                <a:r>
                  <a:rPr lang="en-US" sz="2000" dirty="0">
                    <a:solidFill>
                      <a:srgbClr val="002060"/>
                    </a:solidFill>
                  </a:rPr>
                  <a:t>/</a:t>
                </a:r>
                <a:r>
                  <a:rPr lang="el-GR" sz="2000" dirty="0">
                    <a:solidFill>
                      <a:srgbClr val="002060"/>
                    </a:solidFill>
                  </a:rPr>
                  <a:t>β</a:t>
                </a:r>
                <a:r>
                  <a:rPr lang="en-US" sz="2000" baseline="-5999" dirty="0">
                    <a:solidFill>
                      <a:srgbClr val="002060"/>
                    </a:solidFill>
                  </a:rPr>
                  <a:t>back  </a:t>
                </a:r>
                <a:r>
                  <a:rPr lang="en-US" sz="2000" dirty="0">
                    <a:solidFill>
                      <a:srgbClr val="002060"/>
                    </a:solidFill>
                  </a:rPr>
                  <a:t>(caveat: complex nonlocal dependencies of kinetic drive and damping mechanisms and gradients)</a:t>
                </a:r>
              </a:p>
              <a:p>
                <a:pPr defTabSz="410766">
                  <a:lnSpc>
                    <a:spcPct val="110000"/>
                  </a:lnSpc>
                  <a:defRPr sz="3600">
                    <a:solidFill>
                      <a:srgbClr val="7030A0"/>
                    </a:solidFill>
                    <a:latin typeface="Gill Sans"/>
                    <a:ea typeface="Gill Sans"/>
                    <a:cs typeface="Gill Sans"/>
                    <a:sym typeface="Gill Sans"/>
                  </a:defRPr>
                </a:pPr>
                <a:endParaRPr lang="en-US" sz="2000" dirty="0">
                  <a:solidFill>
                    <a:srgbClr val="002060"/>
                  </a:solidFill>
                </a:endParaRPr>
              </a:p>
              <a:p>
                <a:pPr defTabSz="410766">
                  <a:lnSpc>
                    <a:spcPct val="110000"/>
                  </a:lnSpc>
                  <a:defRPr sz="3600">
                    <a:solidFill>
                      <a:srgbClr val="7030A0"/>
                    </a:solidFill>
                    <a:latin typeface="Gill Sans"/>
                    <a:ea typeface="Gill Sans"/>
                    <a:cs typeface="Gill Sans"/>
                    <a:sym typeface="Gill Sans"/>
                  </a:defRPr>
                </a:pPr>
                <a:r>
                  <a:rPr lang="en-US" sz="2000" dirty="0">
                    <a:solidFill>
                      <a:srgbClr val="002060"/>
                    </a:solidFill>
                  </a:rPr>
                  <a:t>1.  beam ions:   </a:t>
                </a:r>
                <a14:m>
                  <m:oMath xmlns:m="http://schemas.openxmlformats.org/officeDocument/2006/math">
                    <m:f>
                      <m:fPr>
                        <m:ctrlPr>
                          <a:rPr lang="ar-AE" sz="2000" i="1">
                            <a:solidFill>
                              <a:srgbClr val="002060"/>
                            </a:solidFill>
                            <a:latin typeface="Cambria Math" panose="02040503050406030204" pitchFamily="18" charset="0"/>
                          </a:rPr>
                        </m:ctrlPr>
                      </m:fPr>
                      <m:num>
                        <m:sSub>
                          <m:sSubPr>
                            <m:ctrlPr>
                              <a:rPr lang="ar-AE" sz="2000" i="1">
                                <a:solidFill>
                                  <a:srgbClr val="002060"/>
                                </a:solidFill>
                                <a:latin typeface="Cambria Math" panose="02040503050406030204" pitchFamily="18" charset="0"/>
                              </a:rPr>
                            </m:ctrlPr>
                          </m:sSubPr>
                          <m:e>
                            <m:r>
                              <a:rPr lang="ar-AE" sz="2000" i="1">
                                <a:solidFill>
                                  <a:srgbClr val="002060"/>
                                </a:solidFill>
                                <a:latin typeface="Cambria Math" panose="02040503050406030204" pitchFamily="18" charset="0"/>
                              </a:rPr>
                              <m:t>𝛽</m:t>
                            </m:r>
                          </m:e>
                          <m:sub>
                            <m:r>
                              <a:rPr lang="ar-AE" sz="2000" i="1">
                                <a:solidFill>
                                  <a:srgbClr val="002060"/>
                                </a:solidFill>
                                <a:latin typeface="Cambria Math" panose="02040503050406030204" pitchFamily="18" charset="0"/>
                              </a:rPr>
                              <m:t>𝐸𝑃</m:t>
                            </m:r>
                          </m:sub>
                        </m:sSub>
                      </m:num>
                      <m:den>
                        <m:sSub>
                          <m:sSubPr>
                            <m:ctrlPr>
                              <a:rPr lang="ar-AE" sz="2000" i="1">
                                <a:solidFill>
                                  <a:srgbClr val="002060"/>
                                </a:solidFill>
                                <a:latin typeface="Cambria Math" panose="02040503050406030204" pitchFamily="18" charset="0"/>
                              </a:rPr>
                            </m:ctrlPr>
                          </m:sSubPr>
                          <m:e>
                            <m:r>
                              <a:rPr lang="ar-AE" sz="2000" i="1">
                                <a:solidFill>
                                  <a:srgbClr val="002060"/>
                                </a:solidFill>
                                <a:latin typeface="Cambria Math" panose="02040503050406030204" pitchFamily="18" charset="0"/>
                              </a:rPr>
                              <m:t>𝛽</m:t>
                            </m:r>
                          </m:e>
                          <m:sub>
                            <m:r>
                              <a:rPr lang="ar-AE" sz="2000" i="1">
                                <a:solidFill>
                                  <a:srgbClr val="002060"/>
                                </a:solidFill>
                                <a:latin typeface="Cambria Math" panose="02040503050406030204" pitchFamily="18" charset="0"/>
                              </a:rPr>
                              <m:t>𝑏𝑎𝑐𝑘</m:t>
                            </m:r>
                          </m:sub>
                        </m:sSub>
                      </m:den>
                    </m:f>
                    <m:r>
                      <a:rPr lang="ar-AE" sz="2000" i="1">
                        <a:solidFill>
                          <a:srgbClr val="002060"/>
                        </a:solidFill>
                        <a:latin typeface="Cambria Math" panose="02040503050406030204" pitchFamily="18" charset="0"/>
                      </a:rPr>
                      <m:t>∼</m:t>
                    </m:r>
                    <m:f>
                      <m:fPr>
                        <m:ctrlPr>
                          <a:rPr lang="ar-AE" sz="2000" i="1">
                            <a:solidFill>
                              <a:srgbClr val="002060"/>
                            </a:solidFill>
                            <a:latin typeface="Cambria Math" panose="02040503050406030204" pitchFamily="18" charset="0"/>
                          </a:rPr>
                        </m:ctrlPr>
                      </m:fPr>
                      <m:num>
                        <m:sSup>
                          <m:sSupPr>
                            <m:ctrlPr>
                              <a:rPr lang="ar-AE" sz="2000" i="1">
                                <a:solidFill>
                                  <a:srgbClr val="002060"/>
                                </a:solidFill>
                                <a:latin typeface="Cambria Math" panose="02040503050406030204" pitchFamily="18" charset="0"/>
                              </a:rPr>
                            </m:ctrlPr>
                          </m:sSupPr>
                          <m:e>
                            <m:r>
                              <a:rPr lang="ar-AE" sz="2000" i="1">
                                <a:solidFill>
                                  <a:srgbClr val="002060"/>
                                </a:solidFill>
                                <a:latin typeface="Cambria Math" panose="02040503050406030204" pitchFamily="18" charset="0"/>
                              </a:rPr>
                              <m:t>𝑛</m:t>
                            </m:r>
                          </m:e>
                          <m:sup>
                            <m:r>
                              <a:rPr lang="ar-AE" sz="2000" i="1">
                                <a:solidFill>
                                  <a:srgbClr val="002060"/>
                                </a:solidFill>
                                <a:latin typeface="Cambria Math" panose="02040503050406030204" pitchFamily="18" charset="0"/>
                              </a:rPr>
                              <m:t>−1</m:t>
                            </m:r>
                          </m:sup>
                        </m:sSup>
                        <m:sSubSup>
                          <m:sSubSupPr>
                            <m:ctrlPr>
                              <a:rPr lang="ar-AE" sz="2000" i="1">
                                <a:solidFill>
                                  <a:srgbClr val="002060"/>
                                </a:solidFill>
                                <a:latin typeface="Cambria Math" panose="02040503050406030204" pitchFamily="18" charset="0"/>
                              </a:rPr>
                            </m:ctrlPr>
                          </m:sSubSupPr>
                          <m:e>
                            <m:r>
                              <a:rPr lang="ar-AE" sz="2000" i="1">
                                <a:solidFill>
                                  <a:srgbClr val="002060"/>
                                </a:solidFill>
                                <a:latin typeface="Cambria Math" panose="02040503050406030204" pitchFamily="18" charset="0"/>
                              </a:rPr>
                              <m:t>𝑇</m:t>
                            </m:r>
                          </m:e>
                          <m:sub>
                            <m:r>
                              <a:rPr lang="ar-AE" sz="2000" i="1">
                                <a:solidFill>
                                  <a:srgbClr val="002060"/>
                                </a:solidFill>
                                <a:latin typeface="Cambria Math" panose="02040503050406030204" pitchFamily="18" charset="0"/>
                              </a:rPr>
                              <m:t>𝑒</m:t>
                            </m:r>
                          </m:sub>
                          <m:sup>
                            <m:f>
                              <m:fPr>
                                <m:type m:val="lin"/>
                                <m:ctrlPr>
                                  <a:rPr lang="ar-AE" sz="2000" i="1">
                                    <a:solidFill>
                                      <a:srgbClr val="002060"/>
                                    </a:solidFill>
                                    <a:latin typeface="Cambria Math" panose="02040503050406030204" pitchFamily="18" charset="0"/>
                                  </a:rPr>
                                </m:ctrlPr>
                              </m:fPr>
                              <m:num>
                                <m:r>
                                  <a:rPr lang="ar-AE" sz="2000" i="1">
                                    <a:solidFill>
                                      <a:srgbClr val="002060"/>
                                    </a:solidFill>
                                    <a:latin typeface="Cambria Math" panose="02040503050406030204" pitchFamily="18" charset="0"/>
                                  </a:rPr>
                                  <m:t>3</m:t>
                                </m:r>
                              </m:num>
                              <m:den>
                                <m:r>
                                  <a:rPr lang="ar-AE" sz="2000" i="1">
                                    <a:solidFill>
                                      <a:srgbClr val="002060"/>
                                    </a:solidFill>
                                    <a:latin typeface="Cambria Math" panose="02040503050406030204" pitchFamily="18" charset="0"/>
                                  </a:rPr>
                                  <m:t>2</m:t>
                                </m:r>
                              </m:den>
                            </m:f>
                          </m:sup>
                        </m:sSubSup>
                      </m:num>
                      <m:den>
                        <m:r>
                          <a:rPr lang="ar-AE" sz="2000" i="1">
                            <a:solidFill>
                              <a:srgbClr val="002060"/>
                            </a:solidFill>
                            <a:latin typeface="Cambria Math" panose="02040503050406030204" pitchFamily="18" charset="0"/>
                          </a:rPr>
                          <m:t>𝑛</m:t>
                        </m:r>
                        <m:sSub>
                          <m:sSubPr>
                            <m:ctrlPr>
                              <a:rPr lang="ar-AE" sz="2000" i="1">
                                <a:solidFill>
                                  <a:srgbClr val="002060"/>
                                </a:solidFill>
                                <a:latin typeface="Cambria Math" panose="02040503050406030204" pitchFamily="18" charset="0"/>
                              </a:rPr>
                            </m:ctrlPr>
                          </m:sSubPr>
                          <m:e>
                            <m:r>
                              <a:rPr lang="ar-AE" sz="2000" i="1">
                                <a:solidFill>
                                  <a:srgbClr val="002060"/>
                                </a:solidFill>
                                <a:latin typeface="Cambria Math" panose="02040503050406030204" pitchFamily="18" charset="0"/>
                              </a:rPr>
                              <m:t>𝑇</m:t>
                            </m:r>
                          </m:e>
                          <m:sub>
                            <m:r>
                              <a:rPr lang="ar-AE" sz="2000" i="1">
                                <a:solidFill>
                                  <a:srgbClr val="002060"/>
                                </a:solidFill>
                                <a:latin typeface="Cambria Math" panose="02040503050406030204" pitchFamily="18" charset="0"/>
                              </a:rPr>
                              <m:t>𝑒</m:t>
                            </m:r>
                          </m:sub>
                        </m:sSub>
                      </m:den>
                    </m:f>
                    <m:r>
                      <a:rPr lang="ar-AE" sz="2000" i="1">
                        <a:solidFill>
                          <a:srgbClr val="002060"/>
                        </a:solidFill>
                        <a:latin typeface="Cambria Math" panose="02040503050406030204" pitchFamily="18" charset="0"/>
                      </a:rPr>
                      <m:t>∼</m:t>
                    </m:r>
                    <m:sSubSup>
                      <m:sSubSupPr>
                        <m:ctrlPr>
                          <a:rPr lang="ar-AE" sz="2000" i="1">
                            <a:solidFill>
                              <a:srgbClr val="002060"/>
                            </a:solidFill>
                            <a:latin typeface="Cambria Math" panose="02040503050406030204" pitchFamily="18" charset="0"/>
                          </a:rPr>
                        </m:ctrlPr>
                      </m:sSubSupPr>
                      <m:e>
                        <m:r>
                          <a:rPr lang="ar-AE" sz="2000" i="1">
                            <a:solidFill>
                              <a:srgbClr val="002060"/>
                            </a:solidFill>
                            <a:latin typeface="Cambria Math" panose="02040503050406030204" pitchFamily="18" charset="0"/>
                          </a:rPr>
                          <m:t>𝑇</m:t>
                        </m:r>
                      </m:e>
                      <m:sub>
                        <m:r>
                          <a:rPr lang="ar-AE" sz="2000" i="1">
                            <a:solidFill>
                              <a:srgbClr val="002060"/>
                            </a:solidFill>
                            <a:latin typeface="Cambria Math" panose="02040503050406030204" pitchFamily="18" charset="0"/>
                          </a:rPr>
                          <m:t>𝑒</m:t>
                        </m:r>
                      </m:sub>
                      <m:sup>
                        <m:f>
                          <m:fPr>
                            <m:type m:val="lin"/>
                            <m:ctrlPr>
                              <a:rPr lang="ar-AE" sz="2000" i="1">
                                <a:solidFill>
                                  <a:srgbClr val="002060"/>
                                </a:solidFill>
                                <a:latin typeface="Cambria Math" panose="02040503050406030204" pitchFamily="18" charset="0"/>
                              </a:rPr>
                            </m:ctrlPr>
                          </m:fPr>
                          <m:num>
                            <m:r>
                              <a:rPr lang="ar-AE" sz="2000" i="1">
                                <a:solidFill>
                                  <a:srgbClr val="002060"/>
                                </a:solidFill>
                                <a:latin typeface="Cambria Math" panose="02040503050406030204" pitchFamily="18" charset="0"/>
                              </a:rPr>
                              <m:t>1</m:t>
                            </m:r>
                          </m:num>
                          <m:den>
                            <m:r>
                              <a:rPr lang="ar-AE" sz="2000" i="1">
                                <a:solidFill>
                                  <a:srgbClr val="002060"/>
                                </a:solidFill>
                                <a:latin typeface="Cambria Math" panose="02040503050406030204" pitchFamily="18" charset="0"/>
                              </a:rPr>
                              <m:t>2</m:t>
                            </m:r>
                          </m:den>
                        </m:f>
                      </m:sup>
                    </m:sSubSup>
                    <m:sSup>
                      <m:sSupPr>
                        <m:ctrlPr>
                          <a:rPr lang="ar-AE" sz="2000" i="1">
                            <a:solidFill>
                              <a:srgbClr val="002060"/>
                            </a:solidFill>
                            <a:latin typeface="Cambria Math" panose="02040503050406030204" pitchFamily="18" charset="0"/>
                          </a:rPr>
                        </m:ctrlPr>
                      </m:sSupPr>
                      <m:e>
                        <m:r>
                          <a:rPr lang="ar-AE" sz="2000" i="1">
                            <a:solidFill>
                              <a:srgbClr val="002060"/>
                            </a:solidFill>
                            <a:latin typeface="Cambria Math" panose="02040503050406030204" pitchFamily="18" charset="0"/>
                          </a:rPr>
                          <m:t>𝑛</m:t>
                        </m:r>
                      </m:e>
                      <m:sup>
                        <m:r>
                          <a:rPr lang="ar-AE" sz="2000" i="1">
                            <a:solidFill>
                              <a:srgbClr val="002060"/>
                            </a:solidFill>
                            <a:latin typeface="Cambria Math" panose="02040503050406030204" pitchFamily="18" charset="0"/>
                          </a:rPr>
                          <m:t>−2</m:t>
                        </m:r>
                      </m:sup>
                    </m:sSup>
                  </m:oMath>
                </a14:m>
                <a:r>
                  <a:rPr lang="ar-AE" sz="2000" dirty="0">
                    <a:solidFill>
                      <a:srgbClr val="002060"/>
                    </a:solidFill>
                  </a:rPr>
                  <a:t> </a:t>
                </a:r>
                <a:r>
                  <a:rPr lang="en-US" sz="2000" dirty="0">
                    <a:solidFill>
                      <a:srgbClr val="002060"/>
                    </a:solidFill>
                  </a:rPr>
                  <a:t>scaling   (slowing down time/plasma beta)</a:t>
                </a:r>
              </a:p>
              <a:p>
                <a:pPr defTabSz="410766">
                  <a:lnSpc>
                    <a:spcPct val="110000"/>
                  </a:lnSpc>
                  <a:defRPr sz="3600">
                    <a:solidFill>
                      <a:srgbClr val="7030A0"/>
                    </a:solidFill>
                    <a:latin typeface="Gill Sans"/>
                    <a:ea typeface="Gill Sans"/>
                    <a:cs typeface="Gill Sans"/>
                    <a:sym typeface="Gill Sans"/>
                  </a:defRPr>
                </a:pPr>
                <a:r>
                  <a:rPr lang="en-US" sz="2000" dirty="0">
                    <a:solidFill>
                      <a:srgbClr val="002060"/>
                    </a:solidFill>
                  </a:rPr>
                  <a:t>2.  beam target alphas:  </a:t>
                </a:r>
                <a14:m>
                  <m:oMath xmlns:m="http://schemas.openxmlformats.org/officeDocument/2006/math">
                    <m:f>
                      <m:fPr>
                        <m:ctrlPr>
                          <a:rPr lang="ar-AE" sz="2000" i="1">
                            <a:solidFill>
                              <a:srgbClr val="002060"/>
                            </a:solidFill>
                            <a:latin typeface="Cambria Math" panose="02040503050406030204" pitchFamily="18" charset="0"/>
                          </a:rPr>
                        </m:ctrlPr>
                      </m:fPr>
                      <m:num>
                        <m:sSub>
                          <m:sSubPr>
                            <m:ctrlPr>
                              <a:rPr lang="ar-AE" sz="2000" i="1">
                                <a:solidFill>
                                  <a:srgbClr val="002060"/>
                                </a:solidFill>
                                <a:latin typeface="Cambria Math" panose="02040503050406030204" pitchFamily="18" charset="0"/>
                              </a:rPr>
                            </m:ctrlPr>
                          </m:sSubPr>
                          <m:e>
                            <m:r>
                              <a:rPr lang="ar-AE" sz="2000" i="1">
                                <a:solidFill>
                                  <a:srgbClr val="002060"/>
                                </a:solidFill>
                                <a:latin typeface="Cambria Math" panose="02040503050406030204" pitchFamily="18" charset="0"/>
                              </a:rPr>
                              <m:t>𝛽</m:t>
                            </m:r>
                          </m:e>
                          <m:sub>
                            <m:r>
                              <a:rPr lang="ar-AE" sz="2000" i="1">
                                <a:solidFill>
                                  <a:srgbClr val="002060"/>
                                </a:solidFill>
                                <a:latin typeface="Cambria Math" panose="02040503050406030204" pitchFamily="18" charset="0"/>
                              </a:rPr>
                              <m:t>𝛼</m:t>
                            </m:r>
                          </m:sub>
                        </m:sSub>
                      </m:num>
                      <m:den>
                        <m:sSub>
                          <m:sSubPr>
                            <m:ctrlPr>
                              <a:rPr lang="ar-AE" sz="2000" i="1">
                                <a:solidFill>
                                  <a:srgbClr val="002060"/>
                                </a:solidFill>
                                <a:latin typeface="Cambria Math" panose="02040503050406030204" pitchFamily="18" charset="0"/>
                              </a:rPr>
                            </m:ctrlPr>
                          </m:sSubPr>
                          <m:e>
                            <m:r>
                              <a:rPr lang="ar-AE" sz="2000" i="1">
                                <a:solidFill>
                                  <a:srgbClr val="002060"/>
                                </a:solidFill>
                                <a:latin typeface="Cambria Math" panose="02040503050406030204" pitchFamily="18" charset="0"/>
                              </a:rPr>
                              <m:t>𝛽</m:t>
                            </m:r>
                          </m:e>
                          <m:sub>
                            <m:r>
                              <a:rPr lang="ar-AE" sz="2000" i="1">
                                <a:solidFill>
                                  <a:srgbClr val="002060"/>
                                </a:solidFill>
                                <a:latin typeface="Cambria Math" panose="02040503050406030204" pitchFamily="18" charset="0"/>
                              </a:rPr>
                              <m:t>𝑏𝑎𝑐𝑘</m:t>
                            </m:r>
                          </m:sub>
                        </m:sSub>
                      </m:den>
                    </m:f>
                    <m:r>
                      <a:rPr lang="ar-AE" sz="2000" i="1">
                        <a:solidFill>
                          <a:srgbClr val="002060"/>
                        </a:solidFill>
                        <a:latin typeface="Cambria Math" panose="02040503050406030204" pitchFamily="18" charset="0"/>
                      </a:rPr>
                      <m:t>∼</m:t>
                    </m:r>
                    <m:f>
                      <m:fPr>
                        <m:ctrlPr>
                          <a:rPr lang="ar-AE" sz="2000" i="1">
                            <a:solidFill>
                              <a:srgbClr val="002060"/>
                            </a:solidFill>
                            <a:latin typeface="Cambria Math" panose="02040503050406030204" pitchFamily="18" charset="0"/>
                          </a:rPr>
                        </m:ctrlPr>
                      </m:fPr>
                      <m:num>
                        <m:sSub>
                          <m:sSubPr>
                            <m:ctrlPr>
                              <a:rPr lang="ar-AE" sz="2000" i="1">
                                <a:solidFill>
                                  <a:srgbClr val="002060"/>
                                </a:solidFill>
                                <a:latin typeface="Cambria Math" panose="02040503050406030204" pitchFamily="18" charset="0"/>
                              </a:rPr>
                            </m:ctrlPr>
                          </m:sSubPr>
                          <m:e>
                            <m:limUpp>
                              <m:limUppPr>
                                <m:ctrlPr>
                                  <a:rPr lang="ar-AE" sz="2000" i="1">
                                    <a:solidFill>
                                      <a:srgbClr val="002060"/>
                                    </a:solidFill>
                                    <a:latin typeface="Cambria Math" panose="02040503050406030204" pitchFamily="18" charset="0"/>
                                  </a:rPr>
                                </m:ctrlPr>
                              </m:limUppPr>
                              <m:e>
                                <m:r>
                                  <a:rPr lang="ar-AE" sz="2000" i="1">
                                    <a:solidFill>
                                      <a:srgbClr val="002060"/>
                                    </a:solidFill>
                                    <a:latin typeface="Cambria Math" panose="02040503050406030204" pitchFamily="18" charset="0"/>
                                  </a:rPr>
                                  <m:t>𝑛</m:t>
                                </m:r>
                              </m:e>
                              <m:lim>
                                <m:r>
                                  <a:rPr lang="ar-AE" sz="2000" i="1">
                                    <a:solidFill>
                                      <a:srgbClr val="002060"/>
                                    </a:solidFill>
                                    <a:latin typeface="Cambria Math" panose="02040503050406030204" pitchFamily="18" charset="0"/>
                                  </a:rPr>
                                  <m:t>·</m:t>
                                </m:r>
                              </m:lim>
                            </m:limUpp>
                          </m:e>
                          <m:sub>
                            <m:r>
                              <a:rPr lang="ar-AE" sz="2000" i="1">
                                <a:solidFill>
                                  <a:srgbClr val="002060"/>
                                </a:solidFill>
                                <a:latin typeface="Cambria Math" panose="02040503050406030204" pitchFamily="18" charset="0"/>
                              </a:rPr>
                              <m:t>𝐷</m:t>
                            </m:r>
                          </m:sub>
                        </m:sSub>
                        <m:r>
                          <a:rPr lang="ar-AE" sz="2000" i="1">
                            <a:solidFill>
                              <a:srgbClr val="002060"/>
                            </a:solidFill>
                            <a:latin typeface="Cambria Math" panose="02040503050406030204" pitchFamily="18" charset="0"/>
                          </a:rPr>
                          <m:t>⋅</m:t>
                        </m:r>
                        <m:sSub>
                          <m:sSubPr>
                            <m:ctrlPr>
                              <a:rPr lang="ar-AE" sz="2000" i="1">
                                <a:solidFill>
                                  <a:srgbClr val="002060"/>
                                </a:solidFill>
                                <a:latin typeface="Cambria Math" panose="02040503050406030204" pitchFamily="18" charset="0"/>
                              </a:rPr>
                            </m:ctrlPr>
                          </m:sSubPr>
                          <m:e>
                            <m:r>
                              <a:rPr lang="ar-AE" sz="2000" i="1">
                                <a:solidFill>
                                  <a:srgbClr val="002060"/>
                                </a:solidFill>
                                <a:latin typeface="Cambria Math" panose="02040503050406030204" pitchFamily="18" charset="0"/>
                              </a:rPr>
                              <m:t>𝑛</m:t>
                            </m:r>
                          </m:e>
                          <m:sub>
                            <m:r>
                              <a:rPr lang="ar-AE" sz="2000" i="1">
                                <a:solidFill>
                                  <a:srgbClr val="002060"/>
                                </a:solidFill>
                                <a:latin typeface="Cambria Math" panose="02040503050406030204" pitchFamily="18" charset="0"/>
                              </a:rPr>
                              <m:t>𝑇</m:t>
                            </m:r>
                          </m:sub>
                        </m:sSub>
                        <m:r>
                          <a:rPr lang="ar-AE" sz="2000" i="1">
                            <a:solidFill>
                              <a:srgbClr val="002060"/>
                            </a:solidFill>
                            <a:latin typeface="Cambria Math" panose="02040503050406030204" pitchFamily="18" charset="0"/>
                          </a:rPr>
                          <m:t>⋅</m:t>
                        </m:r>
                        <m:sSubSup>
                          <m:sSubSupPr>
                            <m:ctrlPr>
                              <a:rPr lang="ar-AE" sz="2000" i="1">
                                <a:solidFill>
                                  <a:srgbClr val="002060"/>
                                </a:solidFill>
                                <a:latin typeface="Cambria Math" panose="02040503050406030204" pitchFamily="18" charset="0"/>
                              </a:rPr>
                            </m:ctrlPr>
                          </m:sSubSupPr>
                          <m:e>
                            <m:r>
                              <a:rPr lang="ar-AE" sz="2000" i="1">
                                <a:solidFill>
                                  <a:srgbClr val="002060"/>
                                </a:solidFill>
                                <a:latin typeface="Cambria Math" panose="02040503050406030204" pitchFamily="18" charset="0"/>
                              </a:rPr>
                              <m:t>𝑇</m:t>
                            </m:r>
                          </m:e>
                          <m:sub>
                            <m:r>
                              <a:rPr lang="ar-AE" sz="2000" i="1">
                                <a:solidFill>
                                  <a:srgbClr val="002060"/>
                                </a:solidFill>
                                <a:latin typeface="Cambria Math" panose="02040503050406030204" pitchFamily="18" charset="0"/>
                              </a:rPr>
                              <m:t>𝑒</m:t>
                            </m:r>
                          </m:sub>
                          <m:sup>
                            <m:f>
                              <m:fPr>
                                <m:type m:val="lin"/>
                                <m:ctrlPr>
                                  <a:rPr lang="ar-AE" sz="2000" i="1">
                                    <a:solidFill>
                                      <a:srgbClr val="002060"/>
                                    </a:solidFill>
                                    <a:latin typeface="Cambria Math" panose="02040503050406030204" pitchFamily="18" charset="0"/>
                                  </a:rPr>
                                </m:ctrlPr>
                              </m:fPr>
                              <m:num>
                                <m:r>
                                  <a:rPr lang="ar-AE" sz="2000" i="1">
                                    <a:solidFill>
                                      <a:srgbClr val="002060"/>
                                    </a:solidFill>
                                    <a:latin typeface="Cambria Math" panose="02040503050406030204" pitchFamily="18" charset="0"/>
                                  </a:rPr>
                                  <m:t>3</m:t>
                                </m:r>
                              </m:num>
                              <m:den>
                                <m:r>
                                  <a:rPr lang="ar-AE" sz="2000" i="1">
                                    <a:solidFill>
                                      <a:srgbClr val="002060"/>
                                    </a:solidFill>
                                    <a:latin typeface="Cambria Math" panose="02040503050406030204" pitchFamily="18" charset="0"/>
                                  </a:rPr>
                                  <m:t>2</m:t>
                                </m:r>
                              </m:den>
                            </m:f>
                          </m:sup>
                        </m:sSubSup>
                      </m:num>
                      <m:den>
                        <m:r>
                          <a:rPr lang="ar-AE" sz="2000" i="1">
                            <a:solidFill>
                              <a:srgbClr val="002060"/>
                            </a:solidFill>
                            <a:latin typeface="Cambria Math" panose="02040503050406030204" pitchFamily="18" charset="0"/>
                          </a:rPr>
                          <m:t>𝑛</m:t>
                        </m:r>
                        <m:r>
                          <a:rPr lang="ar-AE" sz="2000" i="1">
                            <a:solidFill>
                              <a:srgbClr val="002060"/>
                            </a:solidFill>
                            <a:latin typeface="Cambria Math" panose="02040503050406030204" pitchFamily="18" charset="0"/>
                          </a:rPr>
                          <m:t>⋅</m:t>
                        </m:r>
                        <m:r>
                          <a:rPr lang="ar-AE" sz="2000" i="1">
                            <a:solidFill>
                              <a:srgbClr val="002060"/>
                            </a:solidFill>
                            <a:latin typeface="Cambria Math" panose="02040503050406030204" pitchFamily="18" charset="0"/>
                          </a:rPr>
                          <m:t>𝑛</m:t>
                        </m:r>
                        <m:sSub>
                          <m:sSubPr>
                            <m:ctrlPr>
                              <a:rPr lang="ar-AE" sz="2000" i="1">
                                <a:solidFill>
                                  <a:srgbClr val="002060"/>
                                </a:solidFill>
                                <a:latin typeface="Cambria Math" panose="02040503050406030204" pitchFamily="18" charset="0"/>
                              </a:rPr>
                            </m:ctrlPr>
                          </m:sSubPr>
                          <m:e>
                            <m:r>
                              <a:rPr lang="ar-AE" sz="2000" i="1">
                                <a:solidFill>
                                  <a:srgbClr val="002060"/>
                                </a:solidFill>
                                <a:latin typeface="Cambria Math" panose="02040503050406030204" pitchFamily="18" charset="0"/>
                              </a:rPr>
                              <m:t>𝑇</m:t>
                            </m:r>
                          </m:e>
                          <m:sub>
                            <m:r>
                              <a:rPr lang="ar-AE" sz="2000" i="1">
                                <a:solidFill>
                                  <a:srgbClr val="002060"/>
                                </a:solidFill>
                                <a:latin typeface="Cambria Math" panose="02040503050406030204" pitchFamily="18" charset="0"/>
                              </a:rPr>
                              <m:t>𝑒</m:t>
                            </m:r>
                          </m:sub>
                        </m:sSub>
                      </m:den>
                    </m:f>
                    <m:r>
                      <a:rPr lang="ar-AE" sz="2000" i="1">
                        <a:solidFill>
                          <a:srgbClr val="002060"/>
                        </a:solidFill>
                        <a:latin typeface="Cambria Math" panose="02040503050406030204" pitchFamily="18" charset="0"/>
                      </a:rPr>
                      <m:t>∼</m:t>
                    </m:r>
                    <m:f>
                      <m:fPr>
                        <m:ctrlPr>
                          <a:rPr lang="ar-AE" sz="2000" i="1">
                            <a:solidFill>
                              <a:srgbClr val="002060"/>
                            </a:solidFill>
                            <a:latin typeface="Cambria Math" panose="02040503050406030204" pitchFamily="18" charset="0"/>
                          </a:rPr>
                        </m:ctrlPr>
                      </m:fPr>
                      <m:num>
                        <m:sSubSup>
                          <m:sSubSupPr>
                            <m:ctrlPr>
                              <a:rPr lang="ar-AE" sz="2000" i="1">
                                <a:solidFill>
                                  <a:srgbClr val="002060"/>
                                </a:solidFill>
                                <a:latin typeface="Cambria Math" panose="02040503050406030204" pitchFamily="18" charset="0"/>
                              </a:rPr>
                            </m:ctrlPr>
                          </m:sSubSupPr>
                          <m:e>
                            <m:r>
                              <a:rPr lang="ar-AE" sz="2000" i="1">
                                <a:solidFill>
                                  <a:srgbClr val="002060"/>
                                </a:solidFill>
                                <a:latin typeface="Cambria Math" panose="02040503050406030204" pitchFamily="18" charset="0"/>
                              </a:rPr>
                              <m:t>𝑇</m:t>
                            </m:r>
                          </m:e>
                          <m:sub>
                            <m:r>
                              <a:rPr lang="ar-AE" sz="2000" i="1">
                                <a:solidFill>
                                  <a:srgbClr val="002060"/>
                                </a:solidFill>
                                <a:latin typeface="Cambria Math" panose="02040503050406030204" pitchFamily="18" charset="0"/>
                              </a:rPr>
                              <m:t>𝑒</m:t>
                            </m:r>
                          </m:sub>
                          <m:sup>
                            <m:f>
                              <m:fPr>
                                <m:type m:val="lin"/>
                                <m:ctrlPr>
                                  <a:rPr lang="ar-AE" sz="2000" i="1">
                                    <a:solidFill>
                                      <a:srgbClr val="002060"/>
                                    </a:solidFill>
                                    <a:latin typeface="Cambria Math" panose="02040503050406030204" pitchFamily="18" charset="0"/>
                                  </a:rPr>
                                </m:ctrlPr>
                              </m:fPr>
                              <m:num>
                                <m:r>
                                  <a:rPr lang="ar-AE" sz="2000" i="1">
                                    <a:solidFill>
                                      <a:srgbClr val="002060"/>
                                    </a:solidFill>
                                    <a:latin typeface="Cambria Math" panose="02040503050406030204" pitchFamily="18" charset="0"/>
                                  </a:rPr>
                                  <m:t>1</m:t>
                                </m:r>
                              </m:num>
                              <m:den>
                                <m:r>
                                  <a:rPr lang="ar-AE" sz="2000" i="1">
                                    <a:solidFill>
                                      <a:srgbClr val="002060"/>
                                    </a:solidFill>
                                    <a:latin typeface="Cambria Math" panose="02040503050406030204" pitchFamily="18" charset="0"/>
                                  </a:rPr>
                                  <m:t>2</m:t>
                                </m:r>
                              </m:den>
                            </m:f>
                          </m:sup>
                        </m:sSubSup>
                      </m:num>
                      <m:den>
                        <m:r>
                          <a:rPr lang="ar-AE" sz="2000" i="1">
                            <a:solidFill>
                              <a:srgbClr val="002060"/>
                            </a:solidFill>
                            <a:latin typeface="Cambria Math" panose="02040503050406030204" pitchFamily="18" charset="0"/>
                          </a:rPr>
                          <m:t>𝑛</m:t>
                        </m:r>
                      </m:den>
                    </m:f>
                  </m:oMath>
                </a14:m>
                <a:endParaRPr lang="ar-AE" sz="2000" dirty="0">
                  <a:solidFill>
                    <a:srgbClr val="002060"/>
                  </a:solidFill>
                </a:endParaRPr>
              </a:p>
              <a:p>
                <a:pPr defTabSz="410766">
                  <a:lnSpc>
                    <a:spcPct val="110000"/>
                  </a:lnSpc>
                  <a:defRPr sz="3600">
                    <a:solidFill>
                      <a:srgbClr val="7030A0"/>
                    </a:solidFill>
                    <a:latin typeface="Gill Sans"/>
                    <a:ea typeface="Gill Sans"/>
                    <a:cs typeface="Gill Sans"/>
                    <a:sym typeface="Gill Sans"/>
                  </a:defRPr>
                </a:pPr>
                <a:endParaRPr lang="ar-AE" sz="2000" dirty="0">
                  <a:solidFill>
                    <a:srgbClr val="002060"/>
                  </a:solidFill>
                </a:endParaRPr>
              </a:p>
              <a:p>
                <a:pPr defTabSz="410766">
                  <a:lnSpc>
                    <a:spcPct val="110000"/>
                  </a:lnSpc>
                  <a:defRPr sz="3600" b="1">
                    <a:solidFill>
                      <a:srgbClr val="7030A0"/>
                    </a:solidFill>
                    <a:latin typeface="Gill Sans"/>
                    <a:ea typeface="Gill Sans"/>
                    <a:cs typeface="Gill Sans"/>
                    <a:sym typeface="Gill Sans"/>
                  </a:defRPr>
                </a:pPr>
                <a:r>
                  <a:rPr lang="en-US" sz="2000" dirty="0">
                    <a:solidFill>
                      <a:srgbClr val="002060"/>
                    </a:solidFill>
                  </a:rPr>
                  <a:t>in VNS: both beam D (1.) and alpha particles (2.)    pressure of beam D ≳ pressure of alphas </a:t>
                </a:r>
              </a:p>
            </p:txBody>
          </p:sp>
        </mc:Choice>
        <mc:Fallback>
          <p:sp>
            <p:nvSpPr>
              <p:cNvPr id="286" name="EP - driven mode stability can be roughly described by βEP/βback  (caveat: complex nonlocal dependencies of kinetic drive and damping mechanisms and gradients)…"/>
              <p:cNvSpPr txBox="1">
                <a:spLocks noRot="1" noChangeAspect="1" noMove="1" noResize="1" noEditPoints="1" noAdjustHandles="1" noChangeArrowheads="1" noChangeShapeType="1" noTextEdit="1"/>
              </p:cNvSpPr>
              <p:nvPr/>
            </p:nvSpPr>
            <p:spPr>
              <a:xfrm>
                <a:off x="211840" y="2960852"/>
                <a:ext cx="10601894" cy="3668698"/>
              </a:xfrm>
              <a:prstGeom prst="rect">
                <a:avLst/>
              </a:prstGeom>
              <a:blipFill>
                <a:blip r:embed="rId3"/>
                <a:stretch>
                  <a:fillRect l="-1077" r="-1316" b="-275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DE">
                    <a:noFill/>
                  </a:rPr>
                  <a:t> </a:t>
                </a:r>
              </a:p>
            </p:txBody>
          </p:sp>
        </mc:Fallback>
      </mc:AlternateContent>
      <p:sp>
        <p:nvSpPr>
          <p:cNvPr id="287" name="needs to be…"/>
          <p:cNvSpPr txBox="1"/>
          <p:nvPr/>
        </p:nvSpPr>
        <p:spPr>
          <a:xfrm>
            <a:off x="9436053" y="4510562"/>
            <a:ext cx="2304798" cy="974626"/>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a:defRPr sz="4000">
                <a:solidFill>
                  <a:srgbClr val="FFFFFF"/>
                </a:solidFill>
                <a:latin typeface="+mn-lt"/>
                <a:ea typeface="+mn-ea"/>
                <a:cs typeface="+mn-cs"/>
                <a:sym typeface="Helvetica Neue Medium"/>
              </a:defRPr>
            </a:pPr>
            <a:r>
              <a:rPr sz="2000" dirty="0"/>
              <a:t>needs to be</a:t>
            </a:r>
          </a:p>
          <a:p>
            <a:pPr algn="ctr">
              <a:defRPr sz="4000">
                <a:solidFill>
                  <a:srgbClr val="FFFFFF"/>
                </a:solidFill>
                <a:latin typeface="+mn-lt"/>
                <a:ea typeface="+mn-ea"/>
                <a:cs typeface="+mn-cs"/>
                <a:sym typeface="Helvetica Neue Medium"/>
              </a:defRPr>
            </a:pPr>
            <a:r>
              <a:rPr sz="2000" dirty="0"/>
              <a:t>included into</a:t>
            </a:r>
          </a:p>
          <a:p>
            <a:pPr algn="ctr">
              <a:defRPr sz="4000">
                <a:solidFill>
                  <a:srgbClr val="FFFFFF"/>
                </a:solidFill>
                <a:latin typeface="+mn-lt"/>
                <a:ea typeface="+mn-ea"/>
                <a:cs typeface="+mn-cs"/>
                <a:sym typeface="Helvetica Neue Medium"/>
              </a:defRPr>
            </a:pPr>
            <a:r>
              <a:rPr sz="2000" dirty="0"/>
              <a:t>scenario </a:t>
            </a:r>
            <a:r>
              <a:rPr sz="2000" dirty="0" err="1"/>
              <a:t>optimisation</a:t>
            </a:r>
            <a:endParaRPr sz="2000"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8EE8FB-A82A-4E1D-848A-92A47C7ED2DA}"/>
              </a:ext>
            </a:extLst>
          </p:cNvPr>
          <p:cNvSpPr>
            <a:spLocks noGrp="1"/>
          </p:cNvSpPr>
          <p:nvPr>
            <p:ph type="title"/>
          </p:nvPr>
        </p:nvSpPr>
        <p:spPr>
          <a:xfrm>
            <a:off x="983432" y="192515"/>
            <a:ext cx="10419272" cy="457200"/>
          </a:xfrm>
        </p:spPr>
        <p:txBody>
          <a:bodyPr/>
          <a:lstStyle/>
          <a:p>
            <a:r>
              <a:rPr lang="en-US" sz="2400" dirty="0"/>
              <a:t>if NBI penetrates: steep gradients of energetic particle pressure</a:t>
            </a:r>
          </a:p>
        </p:txBody>
      </p:sp>
      <p:sp>
        <p:nvSpPr>
          <p:cNvPr id="3" name="Espace réservé du numéro de diapositive 2">
            <a:extLst>
              <a:ext uri="{FF2B5EF4-FFF2-40B4-BE49-F238E27FC236}">
                <a16:creationId xmlns:a16="http://schemas.microsoft.com/office/drawing/2014/main" id="{3C38F66C-B01C-4790-98F1-9F3CFCD64FC0}"/>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a:solidFill>
                <a:prstClr val="white"/>
              </a:solidFill>
            </a:endParaRPr>
          </a:p>
        </p:txBody>
      </p:sp>
      <p:sp>
        <p:nvSpPr>
          <p:cNvPr id="5" name="ZoneTexte 4">
            <a:extLst>
              <a:ext uri="{FF2B5EF4-FFF2-40B4-BE49-F238E27FC236}">
                <a16:creationId xmlns:a16="http://schemas.microsoft.com/office/drawing/2014/main" id="{C69CE554-4D2B-4C81-9DF1-8DD58B023D5A}"/>
              </a:ext>
            </a:extLst>
          </p:cNvPr>
          <p:cNvSpPr txBox="1"/>
          <p:nvPr/>
        </p:nvSpPr>
        <p:spPr>
          <a:xfrm>
            <a:off x="-895158" y="756069"/>
            <a:ext cx="7522220" cy="1323439"/>
          </a:xfrm>
          <a:prstGeom prst="rect">
            <a:avLst/>
          </a:prstGeom>
          <a:noFill/>
        </p:spPr>
        <p:txBody>
          <a:bodyPr wrap="square">
            <a:spAutoFit/>
          </a:bodyPr>
          <a:lstStyle/>
          <a:p>
            <a:pPr marL="1200150" lvl="2" indent="-285750">
              <a:buFont typeface="Arial" panose="020B0604020202020204" pitchFamily="34" charset="0"/>
              <a:buChar char="•"/>
            </a:pPr>
            <a:r>
              <a:rPr lang="en-US" sz="2000" dirty="0"/>
              <a:t>assess the Energetic Particles (NBI ions and alphas) high pressure gradient stability and control </a:t>
            </a:r>
          </a:p>
          <a:p>
            <a:pPr marL="1200150" lvl="2" indent="-285750">
              <a:buFont typeface="Arial" panose="020B0604020202020204" pitchFamily="34" charset="0"/>
              <a:buChar char="•"/>
            </a:pPr>
            <a:r>
              <a:rPr lang="en-US" sz="2000" dirty="0">
                <a:solidFill>
                  <a:srgbClr val="C00000"/>
                </a:solidFill>
              </a:rPr>
              <a:t>energetic particles (NBI+) driving instabilities /EPMs/ avalanches which impact NBI CD efficiency, penetration </a:t>
            </a:r>
          </a:p>
        </p:txBody>
      </p:sp>
      <p:sp>
        <p:nvSpPr>
          <p:cNvPr id="6" name="pressure [Pa]">
            <a:extLst>
              <a:ext uri="{FF2B5EF4-FFF2-40B4-BE49-F238E27FC236}">
                <a16:creationId xmlns:a16="http://schemas.microsoft.com/office/drawing/2014/main" id="{6D8C9AE1-0BF0-4FCD-AB4F-8739AB75D859}"/>
              </a:ext>
            </a:extLst>
          </p:cNvPr>
          <p:cNvSpPr txBox="1"/>
          <p:nvPr/>
        </p:nvSpPr>
        <p:spPr bwMode="auto">
          <a:xfrm rot="16200000">
            <a:off x="5717233" y="1436907"/>
            <a:ext cx="1724468" cy="480260"/>
          </a:xfrm>
          <a:prstGeom prst="rect">
            <a:avLst/>
          </a:prstGeom>
          <a:ln w="12700">
            <a:miter lim="400000"/>
          </a:ln>
        </p:spPr>
        <p:txBody>
          <a:bodyPr wrap="square" lIns="50800" tIns="50800" rIns="50800" bIns="50800" anchor="ctr">
            <a:spAutoFit/>
          </a:bodyPr>
          <a:lstStyle>
            <a:lvl1pPr>
              <a:defRPr sz="4200"/>
            </a:lvl1pPr>
          </a:lstStyle>
          <a:p>
            <a:pPr>
              <a:defRPr/>
            </a:pPr>
            <a:r>
              <a:rPr sz="2400" dirty="0"/>
              <a:t>pressure [Pa]</a:t>
            </a:r>
          </a:p>
        </p:txBody>
      </p:sp>
      <p:pic>
        <p:nvPicPr>
          <p:cNvPr id="7" name="Screenshot 2026-03-24 at 09.40.00.pdf" descr="Screenshot 2026-03-24 at 09.40.00.pdf">
            <a:extLst>
              <a:ext uri="{FF2B5EF4-FFF2-40B4-BE49-F238E27FC236}">
                <a16:creationId xmlns:a16="http://schemas.microsoft.com/office/drawing/2014/main" id="{0C4D3563-975D-48F6-936C-5807772B5BE6}"/>
              </a:ext>
            </a:extLst>
          </p:cNvPr>
          <p:cNvPicPr>
            <a:picLocks noChangeAspect="1"/>
          </p:cNvPicPr>
          <p:nvPr/>
        </p:nvPicPr>
        <p:blipFill rotWithShape="1">
          <a:blip r:embed="rId2"/>
          <a:stretch/>
        </p:blipFill>
        <p:spPr bwMode="auto">
          <a:xfrm>
            <a:off x="6708846" y="748938"/>
            <a:ext cx="5483154" cy="4138394"/>
          </a:xfrm>
          <a:prstGeom prst="rect">
            <a:avLst/>
          </a:prstGeom>
          <a:ln w="12700">
            <a:miter lim="400000"/>
          </a:ln>
        </p:spPr>
      </p:pic>
      <p:sp>
        <p:nvSpPr>
          <p:cNvPr id="8" name="ρpol">
            <a:extLst>
              <a:ext uri="{FF2B5EF4-FFF2-40B4-BE49-F238E27FC236}">
                <a16:creationId xmlns:a16="http://schemas.microsoft.com/office/drawing/2014/main" id="{6C01CAA3-F0A3-4916-B64F-5692C3B557A9}"/>
              </a:ext>
            </a:extLst>
          </p:cNvPr>
          <p:cNvSpPr txBox="1"/>
          <p:nvPr/>
        </p:nvSpPr>
        <p:spPr bwMode="auto">
          <a:xfrm>
            <a:off x="9798834" y="4565168"/>
            <a:ext cx="714991" cy="471924"/>
          </a:xfrm>
          <a:prstGeom prst="rect">
            <a:avLst/>
          </a:prstGeom>
          <a:ln w="12700">
            <a:miter lim="400000"/>
          </a:ln>
        </p:spPr>
        <p:txBody>
          <a:bodyPr wrap="square" lIns="50800" tIns="50800" rIns="50800" bIns="50800" anchor="ctr">
            <a:spAutoFit/>
          </a:bodyPr>
          <a:lstStyle/>
          <a:p>
            <a:pPr>
              <a:defRPr/>
            </a:pPr>
            <a:r>
              <a:rPr sz="2400" dirty="0" err="1"/>
              <a:t>ρ</a:t>
            </a:r>
            <a:r>
              <a:rPr sz="2400" baseline="-25000" dirty="0" err="1"/>
              <a:t>pol</a:t>
            </a:r>
            <a:endParaRPr sz="2400" dirty="0"/>
          </a:p>
        </p:txBody>
      </p:sp>
      <p:sp>
        <p:nvSpPr>
          <p:cNvPr id="9" name="ZoneTexte 8">
            <a:extLst>
              <a:ext uri="{FF2B5EF4-FFF2-40B4-BE49-F238E27FC236}">
                <a16:creationId xmlns:a16="http://schemas.microsoft.com/office/drawing/2014/main" id="{64100601-485E-4054-83D5-E9EA9AFBFA0A}"/>
              </a:ext>
            </a:extLst>
          </p:cNvPr>
          <p:cNvSpPr txBox="1"/>
          <p:nvPr/>
        </p:nvSpPr>
        <p:spPr>
          <a:xfrm>
            <a:off x="7683748" y="1008518"/>
            <a:ext cx="1821204" cy="369332"/>
          </a:xfrm>
          <a:prstGeom prst="rect">
            <a:avLst/>
          </a:prstGeom>
          <a:noFill/>
        </p:spPr>
        <p:txBody>
          <a:bodyPr wrap="none" rtlCol="0">
            <a:spAutoFit/>
          </a:bodyPr>
          <a:lstStyle/>
          <a:p>
            <a:r>
              <a:rPr lang="en-US" dirty="0">
                <a:solidFill>
                  <a:srgbClr val="7030A0"/>
                </a:solidFill>
              </a:rPr>
              <a:t>Electron pressure</a:t>
            </a:r>
          </a:p>
        </p:txBody>
      </p:sp>
      <p:sp>
        <p:nvSpPr>
          <p:cNvPr id="10" name="ZoneTexte 9">
            <a:extLst>
              <a:ext uri="{FF2B5EF4-FFF2-40B4-BE49-F238E27FC236}">
                <a16:creationId xmlns:a16="http://schemas.microsoft.com/office/drawing/2014/main" id="{76516A06-3933-4B9F-A26B-859813F9F55C}"/>
              </a:ext>
            </a:extLst>
          </p:cNvPr>
          <p:cNvSpPr txBox="1"/>
          <p:nvPr/>
        </p:nvSpPr>
        <p:spPr>
          <a:xfrm>
            <a:off x="9129783" y="2251165"/>
            <a:ext cx="1158074" cy="369332"/>
          </a:xfrm>
          <a:prstGeom prst="rect">
            <a:avLst/>
          </a:prstGeom>
          <a:noFill/>
        </p:spPr>
        <p:txBody>
          <a:bodyPr wrap="none" rtlCol="0">
            <a:spAutoFit/>
          </a:bodyPr>
          <a:lstStyle/>
          <a:p>
            <a:r>
              <a:rPr lang="en-US" dirty="0">
                <a:solidFill>
                  <a:srgbClr val="008000"/>
                </a:solidFill>
              </a:rPr>
              <a:t>T pressure</a:t>
            </a:r>
          </a:p>
        </p:txBody>
      </p:sp>
      <p:sp>
        <p:nvSpPr>
          <p:cNvPr id="11" name="ZoneTexte 10">
            <a:extLst>
              <a:ext uri="{FF2B5EF4-FFF2-40B4-BE49-F238E27FC236}">
                <a16:creationId xmlns:a16="http://schemas.microsoft.com/office/drawing/2014/main" id="{E75AAA93-8FCF-4FCC-9F1F-80C34C2B23AA}"/>
              </a:ext>
            </a:extLst>
          </p:cNvPr>
          <p:cNvSpPr txBox="1"/>
          <p:nvPr/>
        </p:nvSpPr>
        <p:spPr>
          <a:xfrm>
            <a:off x="7834383" y="3894908"/>
            <a:ext cx="2745880" cy="369332"/>
          </a:xfrm>
          <a:prstGeom prst="rect">
            <a:avLst/>
          </a:prstGeom>
          <a:noFill/>
        </p:spPr>
        <p:txBody>
          <a:bodyPr wrap="none" rtlCol="0">
            <a:spAutoFit/>
          </a:bodyPr>
          <a:lstStyle/>
          <a:p>
            <a:r>
              <a:rPr lang="en-US" dirty="0">
                <a:solidFill>
                  <a:srgbClr val="0099CC"/>
                </a:solidFill>
              </a:rPr>
              <a:t>Fast D pressure (without </a:t>
            </a:r>
            <a:r>
              <a:rPr lang="en-US" dirty="0">
                <a:solidFill>
                  <a:srgbClr val="0099CC"/>
                </a:solidFill>
                <a:latin typeface="Symbol" panose="05050102010706020507" pitchFamily="18" charset="2"/>
              </a:rPr>
              <a:t>a</a:t>
            </a:r>
            <a:r>
              <a:rPr lang="en-US" dirty="0">
                <a:solidFill>
                  <a:srgbClr val="0099CC"/>
                </a:solidFill>
              </a:rPr>
              <a:t>)</a:t>
            </a:r>
          </a:p>
        </p:txBody>
      </p:sp>
      <p:sp>
        <p:nvSpPr>
          <p:cNvPr id="12" name="ZoneTexte 11">
            <a:extLst>
              <a:ext uri="{FF2B5EF4-FFF2-40B4-BE49-F238E27FC236}">
                <a16:creationId xmlns:a16="http://schemas.microsoft.com/office/drawing/2014/main" id="{3C461CB3-0E07-4ECB-8687-112660657AB1}"/>
              </a:ext>
            </a:extLst>
          </p:cNvPr>
          <p:cNvSpPr txBox="1"/>
          <p:nvPr/>
        </p:nvSpPr>
        <p:spPr>
          <a:xfrm>
            <a:off x="7670800" y="5038895"/>
            <a:ext cx="3449470" cy="923330"/>
          </a:xfrm>
          <a:prstGeom prst="rect">
            <a:avLst/>
          </a:prstGeom>
          <a:noFill/>
        </p:spPr>
        <p:txBody>
          <a:bodyPr wrap="none" rtlCol="0">
            <a:spAutoFit/>
          </a:bodyPr>
          <a:lstStyle/>
          <a:p>
            <a:r>
              <a:rPr lang="en-US" b="1" dirty="0"/>
              <a:t>previous VNS cases</a:t>
            </a:r>
          </a:p>
          <a:p>
            <a:r>
              <a:rPr lang="en-US" b="1" dirty="0"/>
              <a:t>-- </a:t>
            </a:r>
            <a:r>
              <a:rPr lang="en-US" b="1" dirty="0">
                <a:solidFill>
                  <a:srgbClr val="002060"/>
                </a:solidFill>
              </a:rPr>
              <a:t>: </a:t>
            </a:r>
            <a:r>
              <a:rPr lang="en-US" b="1" dirty="0" err="1">
                <a:solidFill>
                  <a:schemeClr val="tx2">
                    <a:lumMod val="75000"/>
                  </a:schemeClr>
                </a:solidFill>
              </a:rPr>
              <a:t>P</a:t>
            </a:r>
            <a:r>
              <a:rPr lang="en-US" b="1" baseline="-25000" dirty="0" err="1">
                <a:solidFill>
                  <a:schemeClr val="tx2">
                    <a:lumMod val="75000"/>
                  </a:schemeClr>
                </a:solidFill>
              </a:rPr>
              <a:t>fus</a:t>
            </a:r>
            <a:r>
              <a:rPr lang="en-US" b="1" baseline="-25000" dirty="0">
                <a:solidFill>
                  <a:schemeClr val="tx2">
                    <a:lumMod val="75000"/>
                  </a:schemeClr>
                </a:solidFill>
              </a:rPr>
              <a:t> </a:t>
            </a:r>
            <a:r>
              <a:rPr lang="en-US" b="1" dirty="0">
                <a:solidFill>
                  <a:schemeClr val="tx2">
                    <a:lumMod val="75000"/>
                  </a:schemeClr>
                </a:solidFill>
              </a:rPr>
              <a:t>= 20 MW  - dashed lines</a:t>
            </a:r>
          </a:p>
          <a:p>
            <a:r>
              <a:rPr lang="en-US" b="1" dirty="0"/>
              <a:t>_ : </a:t>
            </a:r>
            <a:r>
              <a:rPr lang="en-US" b="1" dirty="0" err="1">
                <a:solidFill>
                  <a:srgbClr val="C00000"/>
                </a:solidFill>
              </a:rPr>
              <a:t>P</a:t>
            </a:r>
            <a:r>
              <a:rPr lang="en-US" b="1" baseline="-25000" dirty="0" err="1">
                <a:solidFill>
                  <a:srgbClr val="C00000"/>
                </a:solidFill>
              </a:rPr>
              <a:t>fus</a:t>
            </a:r>
            <a:r>
              <a:rPr lang="en-US" b="1" dirty="0">
                <a:solidFill>
                  <a:srgbClr val="C00000"/>
                </a:solidFill>
              </a:rPr>
              <a:t>= 28 MW (~ref. ) - solid lines</a:t>
            </a:r>
          </a:p>
        </p:txBody>
      </p:sp>
      <p:sp>
        <p:nvSpPr>
          <p:cNvPr id="13" name="ZoneTexte 12">
            <a:extLst>
              <a:ext uri="{FF2B5EF4-FFF2-40B4-BE49-F238E27FC236}">
                <a16:creationId xmlns:a16="http://schemas.microsoft.com/office/drawing/2014/main" id="{85306D85-1813-4A7D-B8B8-B32D65B1061E}"/>
              </a:ext>
            </a:extLst>
          </p:cNvPr>
          <p:cNvSpPr txBox="1"/>
          <p:nvPr/>
        </p:nvSpPr>
        <p:spPr>
          <a:xfrm>
            <a:off x="295091" y="5807800"/>
            <a:ext cx="7975086" cy="707886"/>
          </a:xfrm>
          <a:prstGeom prst="rect">
            <a:avLst/>
          </a:prstGeom>
          <a:noFill/>
        </p:spPr>
        <p:txBody>
          <a:bodyPr wrap="square">
            <a:spAutoFit/>
          </a:bodyPr>
          <a:lstStyle/>
          <a:p>
            <a:pPr>
              <a:spcBef>
                <a:spcPts val="0"/>
              </a:spcBef>
              <a:buSzPct val="100000"/>
              <a:defRPr sz="4000"/>
            </a:pPr>
            <a:r>
              <a:rPr lang="en-US" sz="2000" dirty="0"/>
              <a:t>NB: such instability reported to reduce NBI CD on KSTAR [Kim NF2024]</a:t>
            </a:r>
          </a:p>
          <a:p>
            <a:pPr>
              <a:spcBef>
                <a:spcPts val="0"/>
              </a:spcBef>
              <a:buSzPct val="100000"/>
              <a:defRPr sz="4000"/>
            </a:pPr>
            <a:r>
              <a:rPr lang="en-US" sz="2000" dirty="0"/>
              <a:t>validation on KSTAR foreseen</a:t>
            </a:r>
          </a:p>
        </p:txBody>
      </p:sp>
      <p:cxnSp>
        <p:nvCxnSpPr>
          <p:cNvPr id="20" name="Connecteur droit avec flèche 19">
            <a:extLst>
              <a:ext uri="{FF2B5EF4-FFF2-40B4-BE49-F238E27FC236}">
                <a16:creationId xmlns:a16="http://schemas.microsoft.com/office/drawing/2014/main" id="{C6B02BBC-7C24-4BB3-8641-24570A4C7648}"/>
              </a:ext>
            </a:extLst>
          </p:cNvPr>
          <p:cNvCxnSpPr>
            <a:cxnSpLocks/>
          </p:cNvCxnSpPr>
          <p:nvPr/>
        </p:nvCxnSpPr>
        <p:spPr>
          <a:xfrm>
            <a:off x="7721600" y="2001520"/>
            <a:ext cx="1066800" cy="1280160"/>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22" name="Connecteur droit avec flèche 21">
            <a:extLst>
              <a:ext uri="{FF2B5EF4-FFF2-40B4-BE49-F238E27FC236}">
                <a16:creationId xmlns:a16="http://schemas.microsoft.com/office/drawing/2014/main" id="{1DFA5B1B-718C-405F-9BF8-7D6AC606C9A8}"/>
              </a:ext>
            </a:extLst>
          </p:cNvPr>
          <p:cNvCxnSpPr>
            <a:cxnSpLocks/>
          </p:cNvCxnSpPr>
          <p:nvPr/>
        </p:nvCxnSpPr>
        <p:spPr>
          <a:xfrm>
            <a:off x="7670800" y="3312160"/>
            <a:ext cx="721360" cy="304800"/>
          </a:xfrm>
          <a:prstGeom prst="straightConnector1">
            <a:avLst/>
          </a:prstGeom>
          <a:ln w="57150">
            <a:solidFill>
              <a:schemeClr val="tx2">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grpSp>
        <p:nvGrpSpPr>
          <p:cNvPr id="4" name="Group 3">
            <a:extLst>
              <a:ext uri="{FF2B5EF4-FFF2-40B4-BE49-F238E27FC236}">
                <a16:creationId xmlns:a16="http://schemas.microsoft.com/office/drawing/2014/main" id="{88C0B9CC-6B53-4E50-F020-D9AFB3A63E36}"/>
              </a:ext>
            </a:extLst>
          </p:cNvPr>
          <p:cNvGrpSpPr/>
          <p:nvPr/>
        </p:nvGrpSpPr>
        <p:grpSpPr>
          <a:xfrm>
            <a:off x="209881" y="2149392"/>
            <a:ext cx="4592889" cy="3584057"/>
            <a:chOff x="1026193" y="1166990"/>
            <a:chExt cx="12209978" cy="8605007"/>
          </a:xfrm>
        </p:grpSpPr>
        <p:pic>
          <p:nvPicPr>
            <p:cNvPr id="14" name="Screenshot 2026-03-24 at 13.34.22.pdf" descr="Screenshot 2026-03-24 at 13.34.22.pdf">
              <a:extLst>
                <a:ext uri="{FF2B5EF4-FFF2-40B4-BE49-F238E27FC236}">
                  <a16:creationId xmlns:a16="http://schemas.microsoft.com/office/drawing/2014/main" id="{FAA8D3B4-8FB9-B0A4-0CC7-C648B6B9AEF1}"/>
                </a:ext>
              </a:extLst>
            </p:cNvPr>
            <p:cNvPicPr>
              <a:picLocks noChangeAspect="1"/>
            </p:cNvPicPr>
            <p:nvPr/>
          </p:nvPicPr>
          <p:blipFill>
            <a:blip r:embed="rId3"/>
            <a:stretch>
              <a:fillRect/>
            </a:stretch>
          </p:blipFill>
          <p:spPr>
            <a:xfrm>
              <a:off x="1659400" y="1166990"/>
              <a:ext cx="10943565" cy="8242306"/>
            </a:xfrm>
            <a:prstGeom prst="rect">
              <a:avLst/>
            </a:prstGeom>
            <a:ln w="12700">
              <a:miter lim="400000"/>
            </a:ln>
          </p:spPr>
        </p:pic>
        <p:sp>
          <p:nvSpPr>
            <p:cNvPr id="15" name="weakly damped RSAE/TAE (no EPs) ~ -1%">
              <a:extLst>
                <a:ext uri="{FF2B5EF4-FFF2-40B4-BE49-F238E27FC236}">
                  <a16:creationId xmlns:a16="http://schemas.microsoft.com/office/drawing/2014/main" id="{915AFC40-3256-4A5F-01E1-A68622509F6D}"/>
                </a:ext>
              </a:extLst>
            </p:cNvPr>
            <p:cNvSpPr txBox="1"/>
            <p:nvPr/>
          </p:nvSpPr>
          <p:spPr>
            <a:xfrm>
              <a:off x="4209759" y="6464642"/>
              <a:ext cx="9026412" cy="792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400">
                  <a:solidFill>
                    <a:srgbClr val="942192"/>
                  </a:solidFill>
                </a:defRPr>
              </a:lvl1pPr>
            </a:lstStyle>
            <a:p>
              <a:r>
                <a:rPr sz="1600" dirty="0"/>
                <a:t>weakly damped RSAE/TAE (no EPs) ~ -1%</a:t>
              </a:r>
            </a:p>
          </p:txBody>
        </p:sp>
        <p:sp>
          <p:nvSpPr>
            <p:cNvPr id="16" name="unstable TAE/RSAE:  growth rate ~+7%">
              <a:extLst>
                <a:ext uri="{FF2B5EF4-FFF2-40B4-BE49-F238E27FC236}">
                  <a16:creationId xmlns:a16="http://schemas.microsoft.com/office/drawing/2014/main" id="{F923A7CA-0526-CD97-0CDA-32A0890F3A98}"/>
                </a:ext>
              </a:extLst>
            </p:cNvPr>
            <p:cNvSpPr txBox="1"/>
            <p:nvPr/>
          </p:nvSpPr>
          <p:spPr>
            <a:xfrm>
              <a:off x="3769698" y="7437225"/>
              <a:ext cx="8635069" cy="792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600">
                  <a:solidFill>
                    <a:schemeClr val="accent3">
                      <a:hueOff val="914337"/>
                      <a:satOff val="31515"/>
                      <a:lumOff val="-30790"/>
                    </a:schemeClr>
                  </a:solidFill>
                </a:defRPr>
              </a:lvl1pPr>
            </a:lstStyle>
            <a:p>
              <a:r>
                <a:rPr sz="1600" dirty="0"/>
                <a:t>unstable TAE/RSAE:  growth rate ~+7% </a:t>
              </a:r>
            </a:p>
          </p:txBody>
        </p:sp>
        <p:sp>
          <p:nvSpPr>
            <p:cNvPr id="17" name="ρpol">
              <a:extLst>
                <a:ext uri="{FF2B5EF4-FFF2-40B4-BE49-F238E27FC236}">
                  <a16:creationId xmlns:a16="http://schemas.microsoft.com/office/drawing/2014/main" id="{EAE27D15-DF56-1CE6-7DD2-CB7FD68624D1}"/>
                </a:ext>
              </a:extLst>
            </p:cNvPr>
            <p:cNvSpPr txBox="1"/>
            <p:nvPr/>
          </p:nvSpPr>
          <p:spPr>
            <a:xfrm>
              <a:off x="6617988" y="8979228"/>
              <a:ext cx="990375" cy="792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sz="1600"/>
                <a:t>ρ</a:t>
              </a:r>
              <a:r>
                <a:rPr sz="1600" baseline="-5999"/>
                <a:t>pol</a:t>
              </a:r>
            </a:p>
          </p:txBody>
        </p:sp>
        <p:sp>
          <p:nvSpPr>
            <p:cNvPr id="18" name="e.s. potential">
              <a:extLst>
                <a:ext uri="{FF2B5EF4-FFF2-40B4-BE49-F238E27FC236}">
                  <a16:creationId xmlns:a16="http://schemas.microsoft.com/office/drawing/2014/main" id="{045BBED4-CB2A-8B98-FFD2-49DC1F328B7B}"/>
                </a:ext>
              </a:extLst>
            </p:cNvPr>
            <p:cNvSpPr txBox="1"/>
            <p:nvPr/>
          </p:nvSpPr>
          <p:spPr>
            <a:xfrm rot="16200000">
              <a:off x="130061" y="4619060"/>
              <a:ext cx="2693960" cy="901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rPr sz="1600"/>
                <a:t>e.s. potential</a:t>
              </a:r>
            </a:p>
          </p:txBody>
        </p:sp>
      </p:grpSp>
      <p:cxnSp>
        <p:nvCxnSpPr>
          <p:cNvPr id="21" name="Straight Connector 20">
            <a:extLst>
              <a:ext uri="{FF2B5EF4-FFF2-40B4-BE49-F238E27FC236}">
                <a16:creationId xmlns:a16="http://schemas.microsoft.com/office/drawing/2014/main" id="{3F61717B-E481-C105-68F4-D4439DD12136}"/>
              </a:ext>
            </a:extLst>
          </p:cNvPr>
          <p:cNvCxnSpPr>
            <a:cxnSpLocks/>
          </p:cNvCxnSpPr>
          <p:nvPr/>
        </p:nvCxnSpPr>
        <p:spPr>
          <a:xfrm flipV="1">
            <a:off x="4564584" y="2326842"/>
            <a:ext cx="3024432" cy="1109540"/>
          </a:xfrm>
          <a:prstGeom prst="line">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aphicFrame>
        <p:nvGraphicFramePr>
          <p:cNvPr id="29" name="Tableau 15">
            <a:extLst>
              <a:ext uri="{FF2B5EF4-FFF2-40B4-BE49-F238E27FC236}">
                <a16:creationId xmlns:a16="http://schemas.microsoft.com/office/drawing/2014/main" id="{46D9E93A-8628-3968-72FC-047D1716C9D2}"/>
              </a:ext>
            </a:extLst>
          </p:cNvPr>
          <p:cNvGraphicFramePr>
            <a:graphicFrameLocks noGrp="1"/>
          </p:cNvGraphicFramePr>
          <p:nvPr>
            <p:extLst>
              <p:ext uri="{D42A27DB-BD31-4B8C-83A1-F6EECF244321}">
                <p14:modId xmlns:p14="http://schemas.microsoft.com/office/powerpoint/2010/main" val="788843202"/>
              </p:ext>
            </p:extLst>
          </p:nvPr>
        </p:nvGraphicFramePr>
        <p:xfrm>
          <a:off x="9798833" y="48962"/>
          <a:ext cx="2361635" cy="1742121"/>
        </p:xfrm>
        <a:graphic>
          <a:graphicData uri="http://schemas.openxmlformats.org/drawingml/2006/table">
            <a:tbl>
              <a:tblPr firstRow="1" bandRow="1">
                <a:tableStyleId>{5C22544A-7EE6-4342-B048-85BDC9FD1C3A}</a:tableStyleId>
              </a:tblPr>
              <a:tblGrid>
                <a:gridCol w="774657">
                  <a:extLst>
                    <a:ext uri="{9D8B030D-6E8A-4147-A177-3AD203B41FA5}">
                      <a16:colId xmlns:a16="http://schemas.microsoft.com/office/drawing/2014/main" val="3317640193"/>
                    </a:ext>
                  </a:extLst>
                </a:gridCol>
                <a:gridCol w="437366">
                  <a:extLst>
                    <a:ext uri="{9D8B030D-6E8A-4147-A177-3AD203B41FA5}">
                      <a16:colId xmlns:a16="http://schemas.microsoft.com/office/drawing/2014/main" val="3778065354"/>
                    </a:ext>
                  </a:extLst>
                </a:gridCol>
                <a:gridCol w="535150">
                  <a:extLst>
                    <a:ext uri="{9D8B030D-6E8A-4147-A177-3AD203B41FA5}">
                      <a16:colId xmlns:a16="http://schemas.microsoft.com/office/drawing/2014/main" val="443855478"/>
                    </a:ext>
                  </a:extLst>
                </a:gridCol>
                <a:gridCol w="614462">
                  <a:extLst>
                    <a:ext uri="{9D8B030D-6E8A-4147-A177-3AD203B41FA5}">
                      <a16:colId xmlns:a16="http://schemas.microsoft.com/office/drawing/2014/main" val="3239190366"/>
                    </a:ext>
                  </a:extLst>
                </a:gridCol>
              </a:tblGrid>
              <a:tr h="248601">
                <a:tc>
                  <a:txBody>
                    <a:bodyPr/>
                    <a:lstStyle/>
                    <a:p>
                      <a:endParaRPr lang="en-US" sz="1000" dirty="0"/>
                    </a:p>
                  </a:txBody>
                  <a:tcPr/>
                </a:tc>
                <a:tc>
                  <a:txBody>
                    <a:bodyPr/>
                    <a:lstStyle/>
                    <a:p>
                      <a:r>
                        <a:rPr lang="en-US" sz="1000" dirty="0"/>
                        <a:t>VNS</a:t>
                      </a:r>
                    </a:p>
                  </a:txBody>
                  <a:tcPr/>
                </a:tc>
                <a:tc>
                  <a:txBody>
                    <a:bodyPr/>
                    <a:lstStyle/>
                    <a:p>
                      <a:r>
                        <a:rPr lang="en-US" sz="1000" dirty="0"/>
                        <a:t>AUG</a:t>
                      </a:r>
                    </a:p>
                  </a:txBody>
                  <a:tcPr/>
                </a:tc>
                <a:tc>
                  <a:txBody>
                    <a:bodyPr/>
                    <a:lstStyle/>
                    <a:p>
                      <a:r>
                        <a:rPr lang="en-US" sz="1000" dirty="0"/>
                        <a:t>JET</a:t>
                      </a:r>
                    </a:p>
                  </a:txBody>
                  <a:tcPr/>
                </a:tc>
                <a:extLst>
                  <a:ext uri="{0D108BD9-81ED-4DB2-BD59-A6C34878D82A}">
                    <a16:rowId xmlns:a16="http://schemas.microsoft.com/office/drawing/2014/main" val="3583726500"/>
                  </a:ext>
                </a:extLst>
              </a:tr>
              <a:tr h="217226">
                <a:tc>
                  <a:txBody>
                    <a:bodyPr/>
                    <a:lstStyle/>
                    <a:p>
                      <a:r>
                        <a:rPr lang="en-US" sz="1000" dirty="0"/>
                        <a:t>Vol in m</a:t>
                      </a:r>
                      <a:r>
                        <a:rPr lang="en-US" sz="1000" baseline="30000" dirty="0"/>
                        <a:t>3</a:t>
                      </a:r>
                    </a:p>
                  </a:txBody>
                  <a:tcPr/>
                </a:tc>
                <a:tc>
                  <a:txBody>
                    <a:bodyPr/>
                    <a:lstStyle/>
                    <a:p>
                      <a:r>
                        <a:rPr lang="en-US" sz="1000" dirty="0"/>
                        <a:t>28</a:t>
                      </a:r>
                    </a:p>
                  </a:txBody>
                  <a:tcPr/>
                </a:tc>
                <a:tc>
                  <a:txBody>
                    <a:bodyPr/>
                    <a:lstStyle/>
                    <a:p>
                      <a:r>
                        <a:rPr lang="en-US" sz="1000" dirty="0"/>
                        <a:t>13</a:t>
                      </a:r>
                    </a:p>
                  </a:txBody>
                  <a:tcPr/>
                </a:tc>
                <a:tc>
                  <a:txBody>
                    <a:bodyPr/>
                    <a:lstStyle/>
                    <a:p>
                      <a:r>
                        <a:rPr lang="en-US" sz="1000" dirty="0"/>
                        <a:t>90</a:t>
                      </a:r>
                    </a:p>
                  </a:txBody>
                  <a:tcPr/>
                </a:tc>
                <a:extLst>
                  <a:ext uri="{0D108BD9-81ED-4DB2-BD59-A6C34878D82A}">
                    <a16:rowId xmlns:a16="http://schemas.microsoft.com/office/drawing/2014/main" val="2250613051"/>
                  </a:ext>
                </a:extLst>
              </a:tr>
              <a:tr h="488759">
                <a:tc>
                  <a:txBody>
                    <a:bodyPr/>
                    <a:lstStyle/>
                    <a:p>
                      <a:r>
                        <a:rPr lang="en-US" sz="1000" dirty="0" err="1"/>
                        <a:t>P</a:t>
                      </a:r>
                      <a:r>
                        <a:rPr lang="en-US" sz="1000" baseline="-25000" dirty="0" err="1"/>
                        <a:t>NBI</a:t>
                      </a:r>
                      <a:r>
                        <a:rPr lang="en-US" sz="1000" dirty="0" err="1"/>
                        <a:t>+P</a:t>
                      </a:r>
                      <a:r>
                        <a:rPr lang="en-US" sz="1000" baseline="-25000" dirty="0" err="1"/>
                        <a:t>ICRH</a:t>
                      </a:r>
                      <a:r>
                        <a:rPr lang="en-US" sz="1000" dirty="0" err="1"/>
                        <a:t>+P</a:t>
                      </a:r>
                      <a:r>
                        <a:rPr lang="en-US" sz="1000" baseline="-25000" dirty="0" err="1">
                          <a:latin typeface="Symbol" panose="05050102010706020507" pitchFamily="18" charset="2"/>
                        </a:rPr>
                        <a:t>a</a:t>
                      </a:r>
                      <a:r>
                        <a:rPr lang="en-US" sz="1000" baseline="0" dirty="0">
                          <a:latin typeface="+mn-lt"/>
                        </a:rPr>
                        <a:t> in MW</a:t>
                      </a:r>
                      <a:endParaRPr lang="en-US" sz="1000" baseline="-25000" dirty="0">
                        <a:latin typeface="Symbol" panose="05050102010706020507" pitchFamily="18" charset="2"/>
                      </a:endParaRPr>
                    </a:p>
                  </a:txBody>
                  <a:tcPr/>
                </a:tc>
                <a:tc>
                  <a:txBody>
                    <a:bodyPr/>
                    <a:lstStyle/>
                    <a:p>
                      <a:r>
                        <a:rPr lang="en-US" sz="1000" dirty="0"/>
                        <a:t>42.5+0+6</a:t>
                      </a:r>
                    </a:p>
                  </a:txBody>
                  <a:tcPr/>
                </a:tc>
                <a:tc>
                  <a:txBody>
                    <a:bodyPr/>
                    <a:lstStyle/>
                    <a:p>
                      <a:r>
                        <a:rPr lang="en-US" sz="1000" dirty="0"/>
                        <a:t>20+5+0</a:t>
                      </a:r>
                    </a:p>
                  </a:txBody>
                  <a:tcPr/>
                </a:tc>
                <a:tc>
                  <a:txBody>
                    <a:bodyPr/>
                    <a:lstStyle/>
                    <a:p>
                      <a:r>
                        <a:rPr lang="en-US" sz="1000" dirty="0"/>
                        <a:t>30+5+1.4</a:t>
                      </a:r>
                    </a:p>
                  </a:txBody>
                  <a:tcPr/>
                </a:tc>
                <a:extLst>
                  <a:ext uri="{0D108BD9-81ED-4DB2-BD59-A6C34878D82A}">
                    <a16:rowId xmlns:a16="http://schemas.microsoft.com/office/drawing/2014/main" val="552632672"/>
                  </a:ext>
                </a:extLst>
              </a:tr>
              <a:tr h="624525">
                <a:tc>
                  <a:txBody>
                    <a:bodyPr/>
                    <a:lstStyle/>
                    <a:p>
                      <a:r>
                        <a:rPr lang="en-US" sz="1000" dirty="0"/>
                        <a:t>Power with fast ions / vol. in MW/m</a:t>
                      </a:r>
                      <a:r>
                        <a:rPr lang="en-US" sz="1000" baseline="30000" dirty="0"/>
                        <a:t>3</a:t>
                      </a:r>
                      <a:endParaRPr lang="en-US" sz="1000" dirty="0"/>
                    </a:p>
                  </a:txBody>
                  <a:tcPr/>
                </a:tc>
                <a:tc>
                  <a:txBody>
                    <a:bodyPr/>
                    <a:lstStyle/>
                    <a:p>
                      <a:r>
                        <a:rPr lang="en-US" sz="1000" dirty="0"/>
                        <a:t>1.7</a:t>
                      </a:r>
                    </a:p>
                  </a:txBody>
                  <a:tcPr/>
                </a:tc>
                <a:tc>
                  <a:txBody>
                    <a:bodyPr/>
                    <a:lstStyle/>
                    <a:p>
                      <a:r>
                        <a:rPr lang="en-US" sz="1000" dirty="0"/>
                        <a:t>&lt;2</a:t>
                      </a:r>
                    </a:p>
                  </a:txBody>
                  <a:tcPr/>
                </a:tc>
                <a:tc>
                  <a:txBody>
                    <a:bodyPr/>
                    <a:lstStyle/>
                    <a:p>
                      <a:r>
                        <a:rPr lang="en-US" sz="1000" dirty="0"/>
                        <a:t>~0.4</a:t>
                      </a:r>
                    </a:p>
                  </a:txBody>
                  <a:tcPr/>
                </a:tc>
                <a:extLst>
                  <a:ext uri="{0D108BD9-81ED-4DB2-BD59-A6C34878D82A}">
                    <a16:rowId xmlns:a16="http://schemas.microsoft.com/office/drawing/2014/main" val="2137918615"/>
                  </a:ext>
                </a:extLst>
              </a:tr>
            </a:tbl>
          </a:graphicData>
        </a:graphic>
      </p:graphicFrame>
    </p:spTree>
    <p:extLst>
      <p:ext uri="{BB962C8B-B14F-4D97-AF65-F5344CB8AC3E}">
        <p14:creationId xmlns:p14="http://schemas.microsoft.com/office/powerpoint/2010/main" val="2040636422"/>
      </p:ext>
    </p:extLst>
  </p:cSld>
  <p:clrMapOvr>
    <a:masterClrMapping/>
  </p:clrMapOvr>
</p:sld>
</file>

<file path=ppt/theme/theme1.xml><?xml version="1.0" encoding="utf-8"?>
<a:theme xmlns:a="http://schemas.openxmlformats.org/drawingml/2006/main" name="E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F" id="{4C0DE0D1-0EA6-458C-85C6-FE1818760A60}" vid="{5244D785-3CB1-4515-B399-FBAA26541C6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Template>
  <TotalTime>19534</TotalTime>
  <Words>2957</Words>
  <Application>Microsoft Macintosh PowerPoint</Application>
  <PresentationFormat>Widescreen</PresentationFormat>
  <Paragraphs>570</Paragraphs>
  <Slides>22</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Calibri</vt:lpstr>
      <vt:lpstr>Cambria Math</vt:lpstr>
      <vt:lpstr>Gill Sans</vt:lpstr>
      <vt:lpstr>Helvetica</vt:lpstr>
      <vt:lpstr>Helvetica Light</vt:lpstr>
      <vt:lpstr>Symbol</vt:lpstr>
      <vt:lpstr>Times New Roman</vt:lpstr>
      <vt:lpstr>Times Roman</vt:lpstr>
      <vt:lpstr>EF</vt:lpstr>
      <vt:lpstr>NBI physics and EP Stability/Transport</vt:lpstr>
      <vt:lpstr>PowerPoint Presentation</vt:lpstr>
      <vt:lpstr>Integrated Modelling settings, validated on JET DTE2 record beam-target</vt:lpstr>
      <vt:lpstr>JET validation - NBI geometry and deposition (PENCIL vs RABBIT)  </vt:lpstr>
      <vt:lpstr>High- rotation cases at JET – close to expected VNS values</vt:lpstr>
      <vt:lpstr>Beam penetration in VNS: beam energy, injection geometry and density scans</vt:lpstr>
      <vt:lpstr>PowerPoint Presentation</vt:lpstr>
      <vt:lpstr>PowerPoint Presentation</vt:lpstr>
      <vt:lpstr>if NBI penetrates: steep gradients of energetic particle pressure</vt:lpstr>
      <vt:lpstr>PowerPoint Presentation</vt:lpstr>
      <vt:lpstr>PowerPoint Presentation</vt:lpstr>
      <vt:lpstr>Conclusions &amp; Plasma Science Division proposed actions to support VNS</vt:lpstr>
      <vt:lpstr>PowerPoint Presentation</vt:lpstr>
      <vt:lpstr>summary and lessons learned</vt:lpstr>
      <vt:lpstr>PowerPoint Presentation</vt:lpstr>
      <vt:lpstr>High- rotation cases at JET – close to expected VNS values</vt:lpstr>
      <vt:lpstr>VNS Design Space: constraints</vt:lpstr>
      <vt:lpstr>Desing Space Scans</vt:lpstr>
      <vt:lpstr>PowerPoint Presentation</vt:lpstr>
      <vt:lpstr>PowerPoint Presentation</vt:lpstr>
      <vt:lpstr>PowerPoint Presentation</vt:lpstr>
      <vt:lpstr>Beam-Target to maximize NWL and minimize T consumption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Further Study of Pilot A and Pilot B CEA leads with DCT support</dc:title>
  <dc:creator>BOURDELLE Clarisse 165101</dc:creator>
  <cp:lastModifiedBy>Philipp Lauber</cp:lastModifiedBy>
  <cp:revision>336</cp:revision>
  <cp:lastPrinted>2026-03-25T17:06:43Z</cp:lastPrinted>
  <dcterms:created xsi:type="dcterms:W3CDTF">2026-02-16T07:56:54Z</dcterms:created>
  <dcterms:modified xsi:type="dcterms:W3CDTF">2026-05-27T09:17:45Z</dcterms:modified>
</cp:coreProperties>
</file>