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2"/>
  </p:notesMasterIdLst>
  <p:sldIdLst>
    <p:sldId id="256" r:id="rId5"/>
    <p:sldId id="551" r:id="rId6"/>
    <p:sldId id="988" r:id="rId7"/>
    <p:sldId id="616" r:id="rId8"/>
    <p:sldId id="989" r:id="rId9"/>
    <p:sldId id="306" r:id="rId10"/>
    <p:sldId id="428" r:id="rId11"/>
    <p:sldId id="300" r:id="rId12"/>
    <p:sldId id="617" r:id="rId13"/>
    <p:sldId id="976" r:id="rId14"/>
    <p:sldId id="980" r:id="rId15"/>
    <p:sldId id="978" r:id="rId16"/>
    <p:sldId id="987" r:id="rId17"/>
    <p:sldId id="615" r:id="rId18"/>
    <p:sldId id="985" r:id="rId19"/>
    <p:sldId id="986" r:id="rId20"/>
    <p:sldId id="365" r:id="rId21"/>
    <p:sldId id="334" r:id="rId22"/>
    <p:sldId id="981" r:id="rId23"/>
    <p:sldId id="407" r:id="rId24"/>
    <p:sldId id="408" r:id="rId25"/>
    <p:sldId id="411" r:id="rId26"/>
    <p:sldId id="984" r:id="rId27"/>
    <p:sldId id="982" r:id="rId28"/>
    <p:sldId id="979" r:id="rId29"/>
    <p:sldId id="983" r:id="rId30"/>
    <p:sldId id="364" r:id="rId3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59F"/>
    <a:srgbClr val="8EA9DC"/>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2482" autoAdjust="0"/>
  </p:normalViewPr>
  <p:slideViewPr>
    <p:cSldViewPr snapToGrid="0">
      <p:cViewPr varScale="1">
        <p:scale>
          <a:sx n="106" d="100"/>
          <a:sy n="106" d="100"/>
        </p:scale>
        <p:origin x="450"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F6F662B-0D12-A649-B75A-82A2D0C270D6}" type="datetimeFigureOut">
              <a:rPr lang="de-DE" smtClean="0"/>
              <a:t>29.05.2026</a:t>
            </a:fld>
            <a:endParaRPr lang="de-DE"/>
          </a:p>
        </p:txBody>
      </p:sp>
      <p:sp>
        <p:nvSpPr>
          <p:cNvPr id="4" name="Folienbildplatzhalt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775CE09-B585-E143-9DDE-C9A191B86115}" type="slidenum">
              <a:rPr lang="de-DE" smtClean="0"/>
              <a:t>‹#›</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1" name="Textfeld 10">
            <a:extLst>
              <a:ext uri="{FF2B5EF4-FFF2-40B4-BE49-F238E27FC236}">
                <a16:creationId xmlns:a16="http://schemas.microsoft.com/office/drawing/2014/main" id="{76F32D69-5983-0A25-820F-5ECA6127FE21}"/>
              </a:ext>
            </a:extLst>
          </p:cNvPr>
          <p:cNvSpPr txBox="1"/>
          <p:nvPr userDrawn="1"/>
        </p:nvSpPr>
        <p:spPr>
          <a:xfrm>
            <a:off x="874808" y="6553776"/>
            <a:ext cx="6107874" cy="276999"/>
          </a:xfrm>
          <a:prstGeom prst="rect">
            <a:avLst/>
          </a:prstGeom>
          <a:noFill/>
        </p:spPr>
        <p:txBody>
          <a:bodyPr wrap="square">
            <a:spAutoFit/>
          </a:bodyPr>
          <a:lstStyle/>
          <a:p>
            <a:r>
              <a:rPr lang="en-GB" sz="1200" dirty="0">
                <a:solidFill>
                  <a:prstClr val="white"/>
                </a:solidFill>
              </a:rPr>
              <a:t>Jari Likonen | Subproject SPE | Kick-off meeting| 29.5.2026 | VC</a:t>
            </a:r>
          </a:p>
        </p:txBody>
      </p:sp>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3" name="Footer Placeholder 7">
            <a:extLst>
              <a:ext uri="{FF2B5EF4-FFF2-40B4-BE49-F238E27FC236}">
                <a16:creationId xmlns:a16="http://schemas.microsoft.com/office/drawing/2014/main" id="{2944AB74-0D7D-5EB0-77C4-F5691233C1C7}"/>
              </a:ext>
            </a:extLst>
          </p:cNvPr>
          <p:cNvSpPr>
            <a:spLocks noGrp="1"/>
          </p:cNvSpPr>
          <p:nvPr>
            <p:ph type="ftr" sz="quarter" idx="11"/>
          </p:nvPr>
        </p:nvSpPr>
        <p:spPr>
          <a:xfrm>
            <a:off x="825624" y="6547854"/>
            <a:ext cx="8264588" cy="329614"/>
          </a:xfrm>
          <a:prstGeom prst="rect">
            <a:avLst/>
          </a:prstGeom>
        </p:spPr>
        <p:txBody>
          <a:bodyPr anchor="t"/>
          <a:lstStyle>
            <a:lvl1pPr>
              <a:defRPr sz="1200">
                <a:solidFill>
                  <a:schemeClr val="bg1"/>
                </a:solidFill>
              </a:defRPr>
            </a:lvl1pPr>
          </a:lstStyle>
          <a:p>
            <a:r>
              <a:rPr lang="en-GB" dirty="0">
                <a:solidFill>
                  <a:prstClr val="white"/>
                </a:solidFill>
              </a:rPr>
              <a:t>NN | Subproject XY | Project Meeting PWIE | 26.02.2026 | VC</a:t>
            </a:r>
          </a:p>
        </p:txBody>
      </p:sp>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49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4"/>
          </p:nvPr>
        </p:nvSpPr>
        <p:spPr>
          <a:xfrm>
            <a:off x="11517398" y="6481724"/>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dirty="0"/>
          </a:p>
        </p:txBody>
      </p:sp>
    </p:spTree>
    <p:extLst>
      <p:ext uri="{BB962C8B-B14F-4D97-AF65-F5344CB8AC3E}">
        <p14:creationId xmlns:p14="http://schemas.microsoft.com/office/powerpoint/2010/main" val="135852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6" name="Title 1"/>
          <p:cNvSpPr>
            <a:spLocks noGrp="1"/>
          </p:cNvSpPr>
          <p:nvPr>
            <p:ph type="title"/>
          </p:nvPr>
        </p:nvSpPr>
        <p:spPr>
          <a:xfrm>
            <a:off x="2655545" y="68585"/>
            <a:ext cx="7751647" cy="883521"/>
          </a:xfrm>
          <a:prstGeom prst="rect">
            <a:avLst/>
          </a:prstGeom>
        </p:spPr>
        <p:txBody>
          <a:bodyPr>
            <a:normAutofit/>
          </a:bodyPr>
          <a:lstStyle>
            <a:lvl1pPr>
              <a:defRPr sz="2800">
                <a:solidFill>
                  <a:schemeClr val="tx1"/>
                </a:solidFill>
              </a:defRPr>
            </a:lvl1pPr>
          </a:lstStyle>
          <a:p>
            <a:r>
              <a:rPr lang="en-US"/>
              <a:t>Click to edit Master title style</a:t>
            </a:r>
          </a:p>
        </p:txBody>
      </p:sp>
      <p:sp>
        <p:nvSpPr>
          <p:cNvPr id="2" name="Footer Placeholder 1"/>
          <p:cNvSpPr>
            <a:spLocks noGrp="1"/>
          </p:cNvSpPr>
          <p:nvPr>
            <p:ph type="ftr" sz="quarter" idx="10"/>
          </p:nvPr>
        </p:nvSpPr>
        <p:spPr/>
        <p:txBody>
          <a:bodyPr/>
          <a:lstStyle>
            <a:lvl1pPr>
              <a:defRPr>
                <a:solidFill>
                  <a:schemeClr val="tx1"/>
                </a:solidFill>
              </a:defRPr>
            </a:lvl1pPr>
          </a:lstStyle>
          <a:p>
            <a:r>
              <a:rPr lang="en-US"/>
              <a:t>Official - Sensitive - Commercial </a:t>
            </a: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pic>
        <p:nvPicPr>
          <p:cNvPr id="3" name="Picture 12" descr="Contract between EC and EUROfusion is signed | FuseNet">
            <a:extLst>
              <a:ext uri="{FF2B5EF4-FFF2-40B4-BE49-F238E27FC236}">
                <a16:creationId xmlns:a16="http://schemas.microsoft.com/office/drawing/2014/main" id="{64183C46-9775-629F-CFE0-34C303B736F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6295" y="64025"/>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A9A26348-73AE-48F5-ED45-8799A18D1A6C}"/>
              </a:ext>
            </a:extLst>
          </p:cNvPr>
          <p:cNvSpPr>
            <a:spLocks noGrp="1"/>
          </p:cNvSpPr>
          <p:nvPr>
            <p:ph type="body" sz="quarter" idx="11"/>
          </p:nvPr>
        </p:nvSpPr>
        <p:spPr>
          <a:xfrm>
            <a:off x="6096000" y="952106"/>
            <a:ext cx="5768340" cy="5435594"/>
          </a:xfrm>
        </p:spPr>
        <p:txBody>
          <a:bodyPr/>
          <a:lstStyle>
            <a:lvl2pPr>
              <a:lnSpc>
                <a:spcPct val="100000"/>
              </a:lnSpc>
              <a:defRPr/>
            </a:lvl2pPr>
            <a:lvl4pPr>
              <a:tabLst>
                <a:tab pos="360000" algn="l"/>
              </a:tabLst>
              <a:defRPr/>
            </a:lvl4pPr>
            <a:lvl5pPr>
              <a:defRPr/>
            </a:lvl5pPr>
          </a:lstStyle>
          <a:p>
            <a:pPr lvl="0"/>
            <a:r>
              <a:rPr lang="en-US"/>
              <a:t>Click to edit Master text styles</a:t>
            </a:r>
          </a:p>
          <a:p>
            <a:pPr lvl="1"/>
            <a:r>
              <a:rPr lang="en-US"/>
              <a:t>Second level</a:t>
            </a:r>
          </a:p>
          <a:p>
            <a:pPr lvl="2"/>
            <a:r>
              <a:rPr lang="en-US"/>
              <a:t>Third level</a:t>
            </a:r>
          </a:p>
          <a:p>
            <a:pPr lvl="3"/>
            <a:r>
              <a:rPr lang="en-US"/>
              <a:t>	Fourth level</a:t>
            </a:r>
          </a:p>
          <a:p>
            <a:pPr lvl="4"/>
            <a:r>
              <a:rPr lang="en-US"/>
              <a:t>	Fifth level</a:t>
            </a:r>
            <a:endParaRPr lang="en-GB"/>
          </a:p>
        </p:txBody>
      </p:sp>
    </p:spTree>
    <p:extLst>
      <p:ext uri="{BB962C8B-B14F-4D97-AF65-F5344CB8AC3E}">
        <p14:creationId xmlns:p14="http://schemas.microsoft.com/office/powerpoint/2010/main" val="326750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Content Placeholder 3"/>
          <p:cNvSpPr>
            <a:spLocks noGrp="1"/>
          </p:cNvSpPr>
          <p:nvPr>
            <p:ph sz="half" idx="2"/>
          </p:nvPr>
        </p:nvSpPr>
        <p:spPr>
          <a:xfrm>
            <a:off x="166867" y="1530994"/>
            <a:ext cx="11465690"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166868" y="205430"/>
            <a:ext cx="10018853" cy="1325564"/>
          </a:xfrm>
          <a:prstGeom prst="rect">
            <a:avLst/>
          </a:prstGeom>
        </p:spPr>
        <p:txBody>
          <a:bodyPr/>
          <a:lstStyle>
            <a:lvl1pPr>
              <a:defRPr>
                <a:solidFill>
                  <a:schemeClr val="tx1"/>
                </a:solidFill>
              </a:defRPr>
            </a:lvl1pPr>
          </a:lstStyle>
          <a:p>
            <a:r>
              <a:rPr lang="en-US"/>
              <a:t>Click to edit Master title style</a:t>
            </a:r>
          </a:p>
        </p:txBody>
      </p:sp>
      <p:sp>
        <p:nvSpPr>
          <p:cNvPr id="2" name="Footer Placeholder 1"/>
          <p:cNvSpPr>
            <a:spLocks noGrp="1"/>
          </p:cNvSpPr>
          <p:nvPr>
            <p:ph type="ftr" sz="quarter" idx="10"/>
          </p:nvPr>
        </p:nvSpPr>
        <p:spPr/>
        <p:txBody>
          <a:bodyPr/>
          <a:lstStyle>
            <a:lvl1pPr>
              <a:defRPr>
                <a:solidFill>
                  <a:schemeClr val="tx1"/>
                </a:solidFill>
              </a:defRPr>
            </a:lvl1pPr>
          </a:lstStyle>
          <a:p>
            <a:r>
              <a:rPr lang="en-US"/>
              <a:t>Official - Sensitive - Commercial </a:t>
            </a: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359539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5" r:id="rId4"/>
    <p:sldLayoutId id="2147483666" r:id="rId5"/>
    <p:sldLayoutId id="2147483667" r:id="rId6"/>
    <p:sldLayoutId id="2147483668" r:id="rId7"/>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emf"/><Relationship Id="rId5" Type="http://schemas.openxmlformats.org/officeDocument/2006/relationships/oleObject" Target="../embeddings/oleObject3.bin"/><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580817"/>
            <a:ext cx="11673263" cy="620251"/>
          </a:xfrm>
        </p:spPr>
        <p:txBody>
          <a:bodyPr>
            <a:normAutofit fontScale="90000"/>
          </a:bodyPr>
          <a:lstStyle/>
          <a:p>
            <a:r>
              <a:rPr lang="en-US" dirty="0"/>
              <a:t>WP PWIE SPE kick-off meeting </a:t>
            </a:r>
            <a:br>
              <a:rPr lang="en-US"/>
            </a:br>
            <a:r>
              <a:rPr lang="en-US"/>
              <a:t>29.5.2026</a:t>
            </a:r>
            <a:br>
              <a:rPr lang="en-US" sz="3100" dirty="0"/>
            </a:br>
            <a:r>
              <a:rPr lang="en-US" sz="3100" dirty="0"/>
              <a:t> </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407368" y="1650285"/>
            <a:ext cx="6726600" cy="620251"/>
          </a:xfrm>
        </p:spPr>
        <p:txBody>
          <a:bodyPr>
            <a:normAutofit/>
          </a:bodyPr>
          <a:lstStyle/>
          <a:p>
            <a:endParaRPr lang="en-GB" b="1"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a:bodyPr>
          <a:lstStyle/>
          <a:p>
            <a:r>
              <a:rPr lang="en-GB" dirty="0"/>
              <a:t>VTT</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a:xfrm>
            <a:off x="407368" y="3693074"/>
            <a:ext cx="4375150" cy="466186"/>
          </a:xfrm>
        </p:spPr>
        <p:txBody>
          <a:bodyPr>
            <a:normAutofit/>
          </a:bodyPr>
          <a:lstStyle/>
          <a:p>
            <a:r>
              <a:rPr lang="en-GB" dirty="0"/>
              <a:t>Jari Likonen</a:t>
            </a:r>
          </a:p>
        </p:txBody>
      </p:sp>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8" y="4746929"/>
            <a:ext cx="4798946" cy="457848"/>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GB" dirty="0"/>
          </a:p>
          <a:p>
            <a:endParaRPr lang="en-GB" dirty="0"/>
          </a:p>
        </p:txBody>
      </p:sp>
    </p:spTree>
    <p:extLst>
      <p:ext uri="{BB962C8B-B14F-4D97-AF65-F5344CB8AC3E}">
        <p14:creationId xmlns:p14="http://schemas.microsoft.com/office/powerpoint/2010/main" val="89790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6A828-AE61-B6BA-6EB2-221FDB5631F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46699D-046D-D134-8535-B1CC61B6846E}"/>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sp>
        <p:nvSpPr>
          <p:cNvPr id="3" name="Content Placeholder 2">
            <a:extLst>
              <a:ext uri="{FF2B5EF4-FFF2-40B4-BE49-F238E27FC236}">
                <a16:creationId xmlns:a16="http://schemas.microsoft.com/office/drawing/2014/main" id="{12265E56-D4A7-8CD2-A9EA-18BC43C914C3}"/>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endParaRPr lang="en-US" sz="2000" dirty="0"/>
          </a:p>
        </p:txBody>
      </p:sp>
      <p:sp>
        <p:nvSpPr>
          <p:cNvPr id="5" name="Footer Placeholder 3">
            <a:extLst>
              <a:ext uri="{FF2B5EF4-FFF2-40B4-BE49-F238E27FC236}">
                <a16:creationId xmlns:a16="http://schemas.microsoft.com/office/drawing/2014/main" id="{36856BC3-E201-9256-1DED-F31597430699}"/>
              </a:ext>
            </a:extLst>
          </p:cNvPr>
          <p:cNvSpPr>
            <a:spLocks noGrp="1"/>
          </p:cNvSpPr>
          <p:nvPr>
            <p:ph type="ftr" sz="quarter" idx="11"/>
          </p:nvPr>
        </p:nvSpPr>
        <p:spPr>
          <a:xfrm>
            <a:off x="825623" y="6555770"/>
            <a:ext cx="11512086" cy="329614"/>
          </a:xfrm>
        </p:spPr>
        <p:txBody>
          <a:bodyPr/>
          <a:lstStyle/>
          <a:p>
            <a:r>
              <a:rPr lang="en-GB" dirty="0">
                <a:solidFill>
                  <a:prstClr val="white"/>
                </a:solidFill>
              </a:rPr>
              <a:t>Jari Likonen | Subproject SPE | Kick-off meeting | 29.5.2026 | VC</a:t>
            </a:r>
          </a:p>
        </p:txBody>
      </p:sp>
      <p:pic>
        <p:nvPicPr>
          <p:cNvPr id="15" name="Immagine 14">
            <a:extLst>
              <a:ext uri="{FF2B5EF4-FFF2-40B4-BE49-F238E27FC236}">
                <a16:creationId xmlns:a16="http://schemas.microsoft.com/office/drawing/2014/main" id="{DA9DABEF-63C5-4CCE-A371-782FAB346DC6}"/>
              </a:ext>
            </a:extLst>
          </p:cNvPr>
          <p:cNvPicPr>
            <a:picLocks noChangeAspect="1"/>
          </p:cNvPicPr>
          <p:nvPr/>
        </p:nvPicPr>
        <p:blipFill>
          <a:blip r:embed="rId2"/>
          <a:stretch>
            <a:fillRect/>
          </a:stretch>
        </p:blipFill>
        <p:spPr>
          <a:xfrm>
            <a:off x="-113334" y="1135779"/>
            <a:ext cx="2530059" cy="2819644"/>
          </a:xfrm>
          <a:prstGeom prst="rect">
            <a:avLst/>
          </a:prstGeom>
        </p:spPr>
      </p:pic>
      <p:graphicFrame>
        <p:nvGraphicFramePr>
          <p:cNvPr id="16" name="Oggetto 15">
            <a:extLst>
              <a:ext uri="{FF2B5EF4-FFF2-40B4-BE49-F238E27FC236}">
                <a16:creationId xmlns:a16="http://schemas.microsoft.com/office/drawing/2014/main" id="{A0FCD553-F20E-6049-6577-EE83F3DFB046}"/>
              </a:ext>
            </a:extLst>
          </p:cNvPr>
          <p:cNvGraphicFramePr>
            <a:graphicFrameLocks noChangeAspect="1"/>
          </p:cNvGraphicFramePr>
          <p:nvPr>
            <p:extLst>
              <p:ext uri="{D42A27DB-BD31-4B8C-83A1-F6EECF244321}">
                <p14:modId xmlns:p14="http://schemas.microsoft.com/office/powerpoint/2010/main" val="1039821333"/>
              </p:ext>
            </p:extLst>
          </p:nvPr>
        </p:nvGraphicFramePr>
        <p:xfrm>
          <a:off x="2533126" y="2221341"/>
          <a:ext cx="5020165" cy="3429184"/>
        </p:xfrm>
        <a:graphic>
          <a:graphicData uri="http://schemas.openxmlformats.org/presentationml/2006/ole">
            <mc:AlternateContent xmlns:mc="http://schemas.openxmlformats.org/markup-compatibility/2006">
              <mc:Choice xmlns:v="urn:schemas-microsoft-com:vml" Requires="v">
                <p:oleObj name="Graph" r:id="rId3" imgW="3336258" imgH="2552156" progId="Origin50.Graph">
                  <p:embed/>
                </p:oleObj>
              </mc:Choice>
              <mc:Fallback>
                <p:oleObj name="Graph" r:id="rId3" imgW="3336258" imgH="2552156" progId="Origin50.Graph">
                  <p:embed/>
                  <p:pic>
                    <p:nvPicPr>
                      <p:cNvPr id="16" name="Oggetto 15">
                        <a:extLst>
                          <a:ext uri="{FF2B5EF4-FFF2-40B4-BE49-F238E27FC236}">
                            <a16:creationId xmlns:a16="http://schemas.microsoft.com/office/drawing/2014/main" id="{A0FCD553-F20E-6049-6577-EE83F3DFB046}"/>
                          </a:ext>
                        </a:extLst>
                      </p:cNvPr>
                      <p:cNvPicPr/>
                      <p:nvPr/>
                    </p:nvPicPr>
                    <p:blipFill>
                      <a:blip r:embed="rId4"/>
                      <a:stretch>
                        <a:fillRect/>
                      </a:stretch>
                    </p:blipFill>
                    <p:spPr>
                      <a:xfrm>
                        <a:off x="2533126" y="2221341"/>
                        <a:ext cx="5020165" cy="3429184"/>
                      </a:xfrm>
                      <a:prstGeom prst="rect">
                        <a:avLst/>
                      </a:prstGeom>
                    </p:spPr>
                  </p:pic>
                </p:oleObj>
              </mc:Fallback>
            </mc:AlternateContent>
          </a:graphicData>
        </a:graphic>
      </p:graphicFrame>
      <p:graphicFrame>
        <p:nvGraphicFramePr>
          <p:cNvPr id="21" name="Oggetto 20">
            <a:extLst>
              <a:ext uri="{FF2B5EF4-FFF2-40B4-BE49-F238E27FC236}">
                <a16:creationId xmlns:a16="http://schemas.microsoft.com/office/drawing/2014/main" id="{05F3250E-0A10-814D-0432-D56287200B5D}"/>
              </a:ext>
            </a:extLst>
          </p:cNvPr>
          <p:cNvGraphicFramePr>
            <a:graphicFrameLocks noChangeAspect="1"/>
          </p:cNvGraphicFramePr>
          <p:nvPr>
            <p:extLst>
              <p:ext uri="{D42A27DB-BD31-4B8C-83A1-F6EECF244321}">
                <p14:modId xmlns:p14="http://schemas.microsoft.com/office/powerpoint/2010/main" val="2821487446"/>
              </p:ext>
            </p:extLst>
          </p:nvPr>
        </p:nvGraphicFramePr>
        <p:xfrm>
          <a:off x="7147608" y="2221341"/>
          <a:ext cx="5022532" cy="3430800"/>
        </p:xfrm>
        <a:graphic>
          <a:graphicData uri="http://schemas.openxmlformats.org/presentationml/2006/ole">
            <mc:AlternateContent xmlns:mc="http://schemas.openxmlformats.org/markup-compatibility/2006">
              <mc:Choice xmlns:v="urn:schemas-microsoft-com:vml" Requires="v">
                <p:oleObj name="Graph" r:id="rId5" imgW="3336258" imgH="2552156" progId="Origin50.Graph">
                  <p:embed/>
                </p:oleObj>
              </mc:Choice>
              <mc:Fallback>
                <p:oleObj name="Graph" r:id="rId5" imgW="3336258" imgH="2552156" progId="Origin50.Graph">
                  <p:embed/>
                  <p:pic>
                    <p:nvPicPr>
                      <p:cNvPr id="21" name="Oggetto 20">
                        <a:extLst>
                          <a:ext uri="{FF2B5EF4-FFF2-40B4-BE49-F238E27FC236}">
                            <a16:creationId xmlns:a16="http://schemas.microsoft.com/office/drawing/2014/main" id="{05F3250E-0A10-814D-0432-D56287200B5D}"/>
                          </a:ext>
                        </a:extLst>
                      </p:cNvPr>
                      <p:cNvPicPr/>
                      <p:nvPr/>
                    </p:nvPicPr>
                    <p:blipFill>
                      <a:blip r:embed="rId6"/>
                      <a:stretch>
                        <a:fillRect/>
                      </a:stretch>
                    </p:blipFill>
                    <p:spPr>
                      <a:xfrm>
                        <a:off x="7147608" y="2221341"/>
                        <a:ext cx="5022532" cy="3430800"/>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49BA2C0D-6D08-736D-5A16-162836654C87}"/>
              </a:ext>
            </a:extLst>
          </p:cNvPr>
          <p:cNvSpPr>
            <a:spLocks noGrp="1"/>
          </p:cNvSpPr>
          <p:nvPr>
            <p:ph type="title"/>
          </p:nvPr>
        </p:nvSpPr>
        <p:spPr>
          <a:xfrm>
            <a:off x="982663" y="187628"/>
            <a:ext cx="9451975" cy="457200"/>
          </a:xfrm>
        </p:spPr>
        <p:txBody>
          <a:bodyPr/>
          <a:lstStyle/>
          <a:p>
            <a:r>
              <a:rPr lang="it-IT" dirty="0" err="1"/>
              <a:t>Calibration</a:t>
            </a:r>
            <a:r>
              <a:rPr lang="it-IT" dirty="0"/>
              <a:t> free LIBS points </a:t>
            </a:r>
            <a:r>
              <a:rPr lang="it-IT" dirty="0" err="1"/>
              <a:t>at</a:t>
            </a:r>
            <a:r>
              <a:rPr lang="it-IT" dirty="0"/>
              <a:t> JET HFGC point 60 and 61  </a:t>
            </a:r>
            <a:endParaRPr lang="en-HU" dirty="0"/>
          </a:p>
        </p:txBody>
      </p:sp>
      <p:sp>
        <p:nvSpPr>
          <p:cNvPr id="18" name="CasellaDiTesto 17">
            <a:extLst>
              <a:ext uri="{FF2B5EF4-FFF2-40B4-BE49-F238E27FC236}">
                <a16:creationId xmlns:a16="http://schemas.microsoft.com/office/drawing/2014/main" id="{D8BF726C-1F89-42D1-48E4-FABBFB91F52D}"/>
              </a:ext>
            </a:extLst>
          </p:cNvPr>
          <p:cNvSpPr txBox="1"/>
          <p:nvPr/>
        </p:nvSpPr>
        <p:spPr>
          <a:xfrm>
            <a:off x="2533127" y="677089"/>
            <a:ext cx="8399034" cy="1200329"/>
          </a:xfrm>
          <a:prstGeom prst="rect">
            <a:avLst/>
          </a:prstGeom>
          <a:noFill/>
        </p:spPr>
        <p:txBody>
          <a:bodyPr wrap="square">
            <a:spAutoFit/>
          </a:bodyPr>
          <a:lstStyle/>
          <a:p>
            <a:pPr algn="just"/>
            <a:r>
              <a:rPr lang="en-US" dirty="0"/>
              <a:t>HFGC LH14W the H-D-T atomic % was </a:t>
            </a:r>
            <a:r>
              <a:rPr lang="en-US" dirty="0">
                <a:latin typeface="+mj-lt"/>
              </a:rPr>
              <a:t>measured</a:t>
            </a:r>
            <a:r>
              <a:rPr lang="en-US" dirty="0"/>
              <a:t> to be 5-10% (except for point 62) </a:t>
            </a:r>
          </a:p>
          <a:p>
            <a:pPr marL="285750" indent="-285750">
              <a:buFont typeface="Wingdings" panose="05000000000000000000" pitchFamily="2" charset="2"/>
              <a:buChar char="à"/>
            </a:pPr>
            <a:r>
              <a:rPr lang="en-US" b="1" dirty="0">
                <a:sym typeface="Wingdings" panose="05000000000000000000" pitchFamily="2" charset="2"/>
              </a:rPr>
              <a:t>H-D-T(at/cm</a:t>
            </a:r>
            <a:r>
              <a:rPr lang="en-US" b="1" baseline="30000" dirty="0">
                <a:sym typeface="Wingdings" panose="05000000000000000000" pitchFamily="2" charset="2"/>
              </a:rPr>
              <a:t>2</a:t>
            </a:r>
            <a:r>
              <a:rPr lang="en-US" b="1" dirty="0">
                <a:sym typeface="Wingdings" panose="05000000000000000000" pitchFamily="2" charset="2"/>
              </a:rPr>
              <a:t>) ≈ 3-6</a:t>
            </a:r>
            <a:r>
              <a:rPr lang="it-IT" b="1" dirty="0"/>
              <a:t>·10</a:t>
            </a:r>
            <a:r>
              <a:rPr lang="it-IT" b="1" baseline="30000" dirty="0"/>
              <a:t>18</a:t>
            </a:r>
            <a:r>
              <a:rPr lang="en-US" b="1" dirty="0">
                <a:sym typeface="Wingdings" panose="05000000000000000000" pitchFamily="2" charset="2"/>
              </a:rPr>
              <a:t> at/cm</a:t>
            </a:r>
            <a:r>
              <a:rPr lang="en-US" b="1" baseline="30000" dirty="0">
                <a:sym typeface="Wingdings" panose="05000000000000000000" pitchFamily="2" charset="2"/>
              </a:rPr>
              <a:t>2</a:t>
            </a:r>
            <a:r>
              <a:rPr lang="en-US" b="1" dirty="0">
                <a:sym typeface="Wingdings" panose="05000000000000000000" pitchFamily="2" charset="2"/>
              </a:rPr>
              <a:t> in a pure W layer of known thickness 10 </a:t>
            </a:r>
            <a:r>
              <a:rPr lang="en-US" b="1" dirty="0" err="1"/>
              <a:t>μm</a:t>
            </a:r>
            <a:r>
              <a:rPr lang="en-US" b="1" dirty="0"/>
              <a:t> </a:t>
            </a:r>
          </a:p>
          <a:p>
            <a:pPr marL="285750" indent="-285750">
              <a:buFont typeface="Wingdings" panose="05000000000000000000" pitchFamily="2" charset="2"/>
              <a:buChar char="à"/>
            </a:pPr>
            <a:r>
              <a:rPr lang="en-US" b="1" dirty="0">
                <a:sym typeface="Wingdings" panose="05000000000000000000" pitchFamily="2" charset="2"/>
              </a:rPr>
              <a:t>H-D-T (at/cm</a:t>
            </a:r>
            <a:r>
              <a:rPr lang="en-US" b="1" baseline="30000" dirty="0">
                <a:sym typeface="Wingdings" panose="05000000000000000000" pitchFamily="2" charset="2"/>
              </a:rPr>
              <a:t>2</a:t>
            </a:r>
            <a:r>
              <a:rPr lang="en-US" b="1" dirty="0">
                <a:sym typeface="Wingdings" panose="05000000000000000000" pitchFamily="2" charset="2"/>
              </a:rPr>
              <a:t>) ≈ 4.5-9</a:t>
            </a:r>
            <a:r>
              <a:rPr lang="it-IT" b="1" dirty="0"/>
              <a:t>·10</a:t>
            </a:r>
            <a:r>
              <a:rPr lang="it-IT" b="1" baseline="30000" dirty="0"/>
              <a:t>18</a:t>
            </a:r>
            <a:r>
              <a:rPr lang="en-US" b="1" dirty="0">
                <a:sym typeface="Wingdings" panose="05000000000000000000" pitchFamily="2" charset="2"/>
              </a:rPr>
              <a:t> at/cm</a:t>
            </a:r>
            <a:r>
              <a:rPr lang="en-US" b="1" baseline="30000" dirty="0">
                <a:sym typeface="Wingdings" panose="05000000000000000000" pitchFamily="2" charset="2"/>
              </a:rPr>
              <a:t>2</a:t>
            </a:r>
            <a:r>
              <a:rPr lang="en-US" b="1" dirty="0">
                <a:sym typeface="Wingdings" panose="05000000000000000000" pitchFamily="2" charset="2"/>
              </a:rPr>
              <a:t> in a 10 </a:t>
            </a:r>
            <a:r>
              <a:rPr lang="en-US" b="1" dirty="0" err="1"/>
              <a:t>μm</a:t>
            </a:r>
            <a:r>
              <a:rPr lang="en-US" b="1" dirty="0"/>
              <a:t> mixed layer (</a:t>
            </a:r>
            <a:r>
              <a:rPr lang="en-US" b="1" dirty="0">
                <a:latin typeface="Symbol" panose="05050102010706020507" pitchFamily="18" charset="2"/>
              </a:rPr>
              <a:t>a = </a:t>
            </a:r>
            <a:r>
              <a:rPr lang="en-US" b="1" dirty="0">
                <a:latin typeface="+mj-lt"/>
              </a:rPr>
              <a:t>0.5)</a:t>
            </a:r>
          </a:p>
          <a:p>
            <a:pPr marL="285750" indent="-285750">
              <a:buFont typeface="Wingdings" panose="05000000000000000000" pitchFamily="2" charset="2"/>
              <a:buChar char="à"/>
            </a:pPr>
            <a:r>
              <a:rPr lang="en-US" b="1" dirty="0">
                <a:sym typeface="Wingdings" panose="05000000000000000000" pitchFamily="2" charset="2"/>
              </a:rPr>
              <a:t>H-D-T (at/cm</a:t>
            </a:r>
            <a:r>
              <a:rPr lang="en-US" b="1" baseline="30000" dirty="0">
                <a:sym typeface="Wingdings" panose="05000000000000000000" pitchFamily="2" charset="2"/>
              </a:rPr>
              <a:t>2</a:t>
            </a:r>
            <a:r>
              <a:rPr lang="en-US" b="1" dirty="0">
                <a:sym typeface="Wingdings" panose="05000000000000000000" pitchFamily="2" charset="2"/>
              </a:rPr>
              <a:t>) ≈ 0.6-1.2</a:t>
            </a:r>
            <a:r>
              <a:rPr lang="it-IT" b="1" dirty="0"/>
              <a:t>·10</a:t>
            </a:r>
            <a:r>
              <a:rPr lang="it-IT" b="1" baseline="30000" dirty="0"/>
              <a:t>19</a:t>
            </a:r>
            <a:r>
              <a:rPr lang="en-US" b="1" dirty="0">
                <a:sym typeface="Wingdings" panose="05000000000000000000" pitchFamily="2" charset="2"/>
              </a:rPr>
              <a:t> at/cm</a:t>
            </a:r>
            <a:r>
              <a:rPr lang="en-US" b="1" baseline="30000" dirty="0">
                <a:sym typeface="Wingdings" panose="05000000000000000000" pitchFamily="2" charset="2"/>
              </a:rPr>
              <a:t>2</a:t>
            </a:r>
            <a:r>
              <a:rPr lang="en-US" b="1" dirty="0">
                <a:sym typeface="Wingdings" panose="05000000000000000000" pitchFamily="2" charset="2"/>
              </a:rPr>
              <a:t> in a pure Be layer of known thickness 10 </a:t>
            </a:r>
            <a:r>
              <a:rPr lang="en-US" b="1" dirty="0" err="1"/>
              <a:t>μm</a:t>
            </a:r>
            <a:r>
              <a:rPr lang="en-US" b="1" dirty="0"/>
              <a:t> </a:t>
            </a:r>
          </a:p>
        </p:txBody>
      </p:sp>
      <p:sp>
        <p:nvSpPr>
          <p:cNvPr id="6" name="TextBox 5">
            <a:extLst>
              <a:ext uri="{FF2B5EF4-FFF2-40B4-BE49-F238E27FC236}">
                <a16:creationId xmlns:a16="http://schemas.microsoft.com/office/drawing/2014/main" id="{8E5052EF-A995-1E66-D5CA-58F1ABC0C925}"/>
              </a:ext>
            </a:extLst>
          </p:cNvPr>
          <p:cNvSpPr txBox="1"/>
          <p:nvPr/>
        </p:nvSpPr>
        <p:spPr>
          <a:xfrm>
            <a:off x="740336" y="5656419"/>
            <a:ext cx="6812955" cy="523220"/>
          </a:xfrm>
          <a:prstGeom prst="rect">
            <a:avLst/>
          </a:prstGeom>
          <a:solidFill>
            <a:srgbClr val="00B050"/>
          </a:solidFill>
        </p:spPr>
        <p:txBody>
          <a:bodyPr wrap="none" rtlCol="0">
            <a:spAutoFit/>
          </a:bodyPr>
          <a:lstStyle/>
          <a:p>
            <a:pPr algn="l"/>
            <a:r>
              <a:rPr lang="fi-FI" sz="2800" b="1" dirty="0" err="1"/>
              <a:t>Agreement</a:t>
            </a:r>
            <a:r>
              <a:rPr lang="fi-FI" sz="2800" b="1" dirty="0"/>
              <a:t> </a:t>
            </a:r>
            <a:r>
              <a:rPr lang="fi-FI" sz="2800" b="1" dirty="0" err="1"/>
              <a:t>between</a:t>
            </a:r>
            <a:r>
              <a:rPr lang="fi-FI" sz="2800" b="1" dirty="0"/>
              <a:t> LID-QMS and LIBS </a:t>
            </a:r>
            <a:r>
              <a:rPr lang="fi-FI" sz="2800" b="1" dirty="0" err="1"/>
              <a:t>good</a:t>
            </a:r>
            <a:endParaRPr lang="fi-FI" sz="2800" b="1" dirty="0"/>
          </a:p>
        </p:txBody>
      </p:sp>
      <p:sp>
        <p:nvSpPr>
          <p:cNvPr id="8" name="TextBox 7">
            <a:extLst>
              <a:ext uri="{FF2B5EF4-FFF2-40B4-BE49-F238E27FC236}">
                <a16:creationId xmlns:a16="http://schemas.microsoft.com/office/drawing/2014/main" id="{E10DABF0-AD3C-C853-A0FD-5EBB71439BD7}"/>
              </a:ext>
            </a:extLst>
          </p:cNvPr>
          <p:cNvSpPr txBox="1"/>
          <p:nvPr/>
        </p:nvSpPr>
        <p:spPr>
          <a:xfrm>
            <a:off x="9163614" y="5861625"/>
            <a:ext cx="2288050" cy="369332"/>
          </a:xfrm>
          <a:prstGeom prst="rect">
            <a:avLst/>
          </a:prstGeom>
          <a:noFill/>
        </p:spPr>
        <p:txBody>
          <a:bodyPr wrap="square">
            <a:spAutoFit/>
          </a:bodyPr>
          <a:lstStyle/>
          <a:p>
            <a:r>
              <a:rPr lang="de-DE" i="1" dirty="0"/>
              <a:t>S. Almaviva (ENEA)</a:t>
            </a:r>
          </a:p>
        </p:txBody>
      </p:sp>
    </p:spTree>
    <p:extLst>
      <p:ext uri="{BB962C8B-B14F-4D97-AF65-F5344CB8AC3E}">
        <p14:creationId xmlns:p14="http://schemas.microsoft.com/office/powerpoint/2010/main" val="308333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EEE6A-E204-601E-2B29-A99870F711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5178C2-5939-C2B7-0A98-356DC79D9A0F}"/>
              </a:ext>
            </a:extLst>
          </p:cNvPr>
          <p:cNvSpPr>
            <a:spLocks noGrp="1"/>
          </p:cNvSpPr>
          <p:nvPr>
            <p:ph type="title"/>
          </p:nvPr>
        </p:nvSpPr>
        <p:spPr>
          <a:xfrm>
            <a:off x="3320708" y="2971800"/>
            <a:ext cx="4665337" cy="457200"/>
          </a:xfrm>
        </p:spPr>
        <p:txBody>
          <a:bodyPr/>
          <a:lstStyle/>
          <a:p>
            <a:r>
              <a:rPr lang="de-DE" dirty="0"/>
              <a:t>2026 Plans of SP E.1</a:t>
            </a:r>
          </a:p>
        </p:txBody>
      </p:sp>
      <p:sp>
        <p:nvSpPr>
          <p:cNvPr id="5" name="Foliennummernplatzhalter 4">
            <a:extLst>
              <a:ext uri="{FF2B5EF4-FFF2-40B4-BE49-F238E27FC236}">
                <a16:creationId xmlns:a16="http://schemas.microsoft.com/office/drawing/2014/main" id="{DAE82A3D-9BE0-B8F2-19D2-D62694507FAF}"/>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Tree>
    <p:extLst>
      <p:ext uri="{BB962C8B-B14F-4D97-AF65-F5344CB8AC3E}">
        <p14:creationId xmlns:p14="http://schemas.microsoft.com/office/powerpoint/2010/main" val="407871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4A17A-43FE-D1A6-9BF8-FD3BEC141C9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8793F5C-8B56-E32C-55D8-FD7B3E52F1FC}"/>
              </a:ext>
            </a:extLst>
          </p:cNvPr>
          <p:cNvPicPr>
            <a:picLocks noChangeAspect="1"/>
          </p:cNvPicPr>
          <p:nvPr/>
        </p:nvPicPr>
        <p:blipFill>
          <a:blip r:embed="rId2"/>
          <a:stretch>
            <a:fillRect/>
          </a:stretch>
        </p:blipFill>
        <p:spPr>
          <a:xfrm>
            <a:off x="983432" y="556675"/>
            <a:ext cx="8799386" cy="5908643"/>
          </a:xfrm>
          <a:prstGeom prst="rect">
            <a:avLst/>
          </a:prstGeom>
        </p:spPr>
      </p:pic>
      <p:sp>
        <p:nvSpPr>
          <p:cNvPr id="2" name="Title 1">
            <a:extLst>
              <a:ext uri="{FF2B5EF4-FFF2-40B4-BE49-F238E27FC236}">
                <a16:creationId xmlns:a16="http://schemas.microsoft.com/office/drawing/2014/main" id="{C484D4CE-C94F-973E-530E-AE1D572CAD23}"/>
              </a:ext>
            </a:extLst>
          </p:cNvPr>
          <p:cNvSpPr>
            <a:spLocks noGrp="1"/>
          </p:cNvSpPr>
          <p:nvPr>
            <p:ph type="title"/>
          </p:nvPr>
        </p:nvSpPr>
        <p:spPr/>
        <p:txBody>
          <a:bodyPr/>
          <a:lstStyle/>
          <a:p>
            <a:r>
              <a:rPr lang="de-DE" dirty="0"/>
              <a:t>SP E.1 LIBS </a:t>
            </a:r>
            <a:r>
              <a:rPr lang="de-DE" dirty="0" err="1"/>
              <a:t>Activities</a:t>
            </a:r>
            <a:r>
              <a:rPr lang="de-DE" dirty="0"/>
              <a:t> 2026: </a:t>
            </a:r>
            <a:r>
              <a:rPr lang="fi-FI" dirty="0"/>
              <a:t>LIBS </a:t>
            </a:r>
            <a:r>
              <a:rPr lang="fi-FI" dirty="0" err="1"/>
              <a:t>full</a:t>
            </a:r>
            <a:r>
              <a:rPr lang="fi-FI" dirty="0"/>
              <a:t> </a:t>
            </a:r>
            <a:r>
              <a:rPr lang="fi-FI" dirty="0" err="1"/>
              <a:t>distribution</a:t>
            </a:r>
            <a:r>
              <a:rPr lang="fi-FI" dirty="0"/>
              <a:t> </a:t>
            </a:r>
            <a:r>
              <a:rPr lang="fi-FI" dirty="0" err="1"/>
              <a:t>map</a:t>
            </a:r>
            <a:endParaRPr lang="fi-FI" dirty="0"/>
          </a:p>
        </p:txBody>
      </p:sp>
      <p:sp>
        <p:nvSpPr>
          <p:cNvPr id="3" name="Footer Placeholder 2">
            <a:extLst>
              <a:ext uri="{FF2B5EF4-FFF2-40B4-BE49-F238E27FC236}">
                <a16:creationId xmlns:a16="http://schemas.microsoft.com/office/drawing/2014/main" id="{94443BB5-688B-B99E-8F43-563820BB93AE}"/>
              </a:ext>
            </a:extLst>
          </p:cNvPr>
          <p:cNvSpPr>
            <a:spLocks noGrp="1"/>
          </p:cNvSpPr>
          <p:nvPr>
            <p:ph type="ftr" sz="quarter" idx="11"/>
          </p:nvPr>
        </p:nvSpPr>
        <p:spPr>
          <a:xfrm>
            <a:off x="825624" y="6547854"/>
            <a:ext cx="4735932" cy="329614"/>
          </a:xfrm>
        </p:spPr>
        <p:txBody>
          <a:bodyPr/>
          <a:lstStyle/>
          <a:p>
            <a:pPr>
              <a:defRPr/>
            </a:pPr>
            <a:r>
              <a:rPr lang="en-GB" dirty="0">
                <a:solidFill>
                  <a:prstClr val="white"/>
                </a:solidFill>
              </a:rPr>
              <a:t>Jari Likonen | Subproject SPE | Kick-off meeting | 29.5.2026 | VC</a:t>
            </a:r>
          </a:p>
          <a:p>
            <a:pPr>
              <a:defRPr/>
            </a:pPr>
            <a:endParaRPr lang="en-GB" dirty="0"/>
          </a:p>
        </p:txBody>
      </p:sp>
      <p:sp>
        <p:nvSpPr>
          <p:cNvPr id="4" name="Slide Number Placeholder 3">
            <a:extLst>
              <a:ext uri="{FF2B5EF4-FFF2-40B4-BE49-F238E27FC236}">
                <a16:creationId xmlns:a16="http://schemas.microsoft.com/office/drawing/2014/main" id="{256E8D02-096B-3A7F-F648-BBC9ED9309E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12</a:t>
            </a:fld>
            <a:endParaRPr lang="en-GB">
              <a:solidFill>
                <a:prstClr val="white"/>
              </a:solidFill>
            </a:endParaRPr>
          </a:p>
        </p:txBody>
      </p:sp>
      <p:grpSp>
        <p:nvGrpSpPr>
          <p:cNvPr id="7" name="Group 6">
            <a:extLst>
              <a:ext uri="{FF2B5EF4-FFF2-40B4-BE49-F238E27FC236}">
                <a16:creationId xmlns:a16="http://schemas.microsoft.com/office/drawing/2014/main" id="{1BBDD46A-17AD-E8A7-144F-D2C960C9E4C8}"/>
              </a:ext>
            </a:extLst>
          </p:cNvPr>
          <p:cNvGrpSpPr/>
          <p:nvPr/>
        </p:nvGrpSpPr>
        <p:grpSpPr>
          <a:xfrm>
            <a:off x="8863863" y="4403268"/>
            <a:ext cx="2871357" cy="1445537"/>
            <a:chOff x="71643" y="2147016"/>
            <a:chExt cx="3217466" cy="1619458"/>
          </a:xfrm>
        </p:grpSpPr>
        <p:sp>
          <p:nvSpPr>
            <p:cNvPr id="8" name="object 4">
              <a:extLst>
                <a:ext uri="{FF2B5EF4-FFF2-40B4-BE49-F238E27FC236}">
                  <a16:creationId xmlns:a16="http://schemas.microsoft.com/office/drawing/2014/main" id="{2777E1A3-0C14-4939-4314-DE472B8430D9}"/>
                </a:ext>
              </a:extLst>
            </p:cNvPr>
            <p:cNvSpPr/>
            <p:nvPr/>
          </p:nvSpPr>
          <p:spPr>
            <a:xfrm>
              <a:off x="89026" y="2267117"/>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49E366">
                <a:alpha val="90000"/>
              </a:srgbClr>
            </a:solidFill>
          </p:spPr>
          <p:txBody>
            <a:bodyPr wrap="square" lIns="0" tIns="0" rIns="0" bIns="0" rtlCol="0"/>
            <a:lstStyle/>
            <a:p>
              <a:endParaRPr dirty="0">
                <a:highlight>
                  <a:srgbClr val="00FF00"/>
                </a:highlight>
              </a:endParaRPr>
            </a:p>
          </p:txBody>
        </p:sp>
        <p:sp>
          <p:nvSpPr>
            <p:cNvPr id="9" name="object 5">
              <a:extLst>
                <a:ext uri="{FF2B5EF4-FFF2-40B4-BE49-F238E27FC236}">
                  <a16:creationId xmlns:a16="http://schemas.microsoft.com/office/drawing/2014/main" id="{BAA25CAB-8B7D-9CEF-F7D7-36ACAF0F0F53}"/>
                </a:ext>
              </a:extLst>
            </p:cNvPr>
            <p:cNvSpPr/>
            <p:nvPr/>
          </p:nvSpPr>
          <p:spPr>
            <a:xfrm>
              <a:off x="79644" y="2882136"/>
              <a:ext cx="752560" cy="243840"/>
            </a:xfrm>
            <a:custGeom>
              <a:avLst/>
              <a:gdLst/>
              <a:ahLst/>
              <a:cxnLst/>
              <a:rect l="l" t="t" r="r" b="b"/>
              <a:pathLst>
                <a:path w="576580" h="243839">
                  <a:moveTo>
                    <a:pt x="535432" y="0"/>
                  </a:moveTo>
                  <a:lnTo>
                    <a:pt x="40640" y="0"/>
                  </a:lnTo>
                  <a:lnTo>
                    <a:pt x="24822" y="3194"/>
                  </a:lnTo>
                  <a:lnTo>
                    <a:pt x="11904" y="11904"/>
                  </a:lnTo>
                  <a:lnTo>
                    <a:pt x="3194" y="24822"/>
                  </a:lnTo>
                  <a:lnTo>
                    <a:pt x="0" y="40639"/>
                  </a:lnTo>
                  <a:lnTo>
                    <a:pt x="0" y="203199"/>
                  </a:lnTo>
                  <a:lnTo>
                    <a:pt x="3194" y="219017"/>
                  </a:lnTo>
                  <a:lnTo>
                    <a:pt x="11904" y="231935"/>
                  </a:lnTo>
                  <a:lnTo>
                    <a:pt x="24822" y="240645"/>
                  </a:lnTo>
                  <a:lnTo>
                    <a:pt x="40640" y="243839"/>
                  </a:lnTo>
                  <a:lnTo>
                    <a:pt x="535432" y="243839"/>
                  </a:lnTo>
                  <a:lnTo>
                    <a:pt x="551249" y="240645"/>
                  </a:lnTo>
                  <a:lnTo>
                    <a:pt x="564167" y="231935"/>
                  </a:lnTo>
                  <a:lnTo>
                    <a:pt x="572877" y="219017"/>
                  </a:lnTo>
                  <a:lnTo>
                    <a:pt x="576072" y="203199"/>
                  </a:lnTo>
                  <a:lnTo>
                    <a:pt x="576072" y="40639"/>
                  </a:lnTo>
                  <a:lnTo>
                    <a:pt x="572877" y="24822"/>
                  </a:lnTo>
                  <a:lnTo>
                    <a:pt x="564167" y="11904"/>
                  </a:lnTo>
                  <a:lnTo>
                    <a:pt x="551249" y="3194"/>
                  </a:lnTo>
                  <a:lnTo>
                    <a:pt x="535432" y="0"/>
                  </a:lnTo>
                  <a:close/>
                </a:path>
              </a:pathLst>
            </a:custGeom>
            <a:solidFill>
              <a:srgbClr val="00AFEF">
                <a:alpha val="90000"/>
              </a:srgbClr>
            </a:solidFill>
          </p:spPr>
          <p:txBody>
            <a:bodyPr wrap="square" lIns="0" tIns="0" rIns="0" bIns="0" rtlCol="0"/>
            <a:lstStyle/>
            <a:p>
              <a:endParaRPr dirty="0"/>
            </a:p>
          </p:txBody>
        </p:sp>
        <p:sp>
          <p:nvSpPr>
            <p:cNvPr id="10" name="object 6">
              <a:extLst>
                <a:ext uri="{FF2B5EF4-FFF2-40B4-BE49-F238E27FC236}">
                  <a16:creationId xmlns:a16="http://schemas.microsoft.com/office/drawing/2014/main" id="{370C6120-DBB8-7AEA-6C0D-E2FDCA0D74BF}"/>
                </a:ext>
              </a:extLst>
            </p:cNvPr>
            <p:cNvSpPr txBox="1"/>
            <p:nvPr/>
          </p:nvSpPr>
          <p:spPr>
            <a:xfrm>
              <a:off x="1104416" y="2458636"/>
              <a:ext cx="1932786" cy="386471"/>
            </a:xfrm>
            <a:prstGeom prst="rect">
              <a:avLst/>
            </a:prstGeom>
          </p:spPr>
          <p:txBody>
            <a:bodyPr vert="horz" wrap="square" lIns="0" tIns="113030" rIns="0" bIns="0" rtlCol="0">
              <a:spAutoFit/>
            </a:bodyPr>
            <a:lstStyle/>
            <a:p>
              <a:pPr marL="66675">
                <a:lnSpc>
                  <a:spcPct val="100000"/>
                </a:lnSpc>
                <a:spcBef>
                  <a:spcPts val="795"/>
                </a:spcBef>
              </a:pPr>
              <a:r>
                <a:rPr sz="1500" b="1" dirty="0">
                  <a:solidFill>
                    <a:srgbClr val="943735"/>
                  </a:solidFill>
                  <a:latin typeface="Carlito"/>
                  <a:cs typeface="Carlito"/>
                </a:rPr>
                <a:t>W</a:t>
              </a:r>
              <a:r>
                <a:rPr sz="1500" b="1" spc="-5" dirty="0">
                  <a:solidFill>
                    <a:srgbClr val="943735"/>
                  </a:solidFill>
                  <a:latin typeface="Carlito"/>
                  <a:cs typeface="Carlito"/>
                </a:rPr>
                <a:t> </a:t>
              </a:r>
              <a:r>
                <a:rPr sz="1500" b="1" dirty="0">
                  <a:solidFill>
                    <a:srgbClr val="943735"/>
                  </a:solidFill>
                  <a:latin typeface="Carlito"/>
                  <a:cs typeface="Carlito"/>
                </a:rPr>
                <a:t>–</a:t>
              </a:r>
              <a:r>
                <a:rPr sz="1500" b="1" spc="5" dirty="0">
                  <a:solidFill>
                    <a:srgbClr val="943735"/>
                  </a:solidFill>
                  <a:latin typeface="Carlito"/>
                  <a:cs typeface="Carlito"/>
                </a:rPr>
                <a:t> </a:t>
              </a:r>
              <a:r>
                <a:rPr sz="1500" b="1" dirty="0">
                  <a:solidFill>
                    <a:srgbClr val="943735"/>
                  </a:solidFill>
                  <a:latin typeface="Carlito"/>
                  <a:cs typeface="Carlito"/>
                </a:rPr>
                <a:t>coated</a:t>
              </a:r>
              <a:r>
                <a:rPr sz="1500" b="1" spc="5" dirty="0">
                  <a:solidFill>
                    <a:srgbClr val="943735"/>
                  </a:solidFill>
                  <a:latin typeface="Carlito"/>
                  <a:cs typeface="Carlito"/>
                </a:rPr>
                <a:t> </a:t>
              </a:r>
              <a:r>
                <a:rPr sz="1500" b="1" spc="-25" dirty="0">
                  <a:solidFill>
                    <a:srgbClr val="943735"/>
                  </a:solidFill>
                  <a:latin typeface="Carlito"/>
                  <a:cs typeface="Carlito"/>
                </a:rPr>
                <a:t>CFC</a:t>
              </a:r>
              <a:endParaRPr sz="1500" dirty="0">
                <a:latin typeface="Carlito"/>
                <a:cs typeface="Carlito"/>
              </a:endParaRPr>
            </a:p>
          </p:txBody>
        </p:sp>
        <p:sp>
          <p:nvSpPr>
            <p:cNvPr id="11" name="object 7">
              <a:extLst>
                <a:ext uri="{FF2B5EF4-FFF2-40B4-BE49-F238E27FC236}">
                  <a16:creationId xmlns:a16="http://schemas.microsoft.com/office/drawing/2014/main" id="{ACFC2386-C35A-82B7-B919-00148C9537C5}"/>
                </a:ext>
              </a:extLst>
            </p:cNvPr>
            <p:cNvSpPr/>
            <p:nvPr/>
          </p:nvSpPr>
          <p:spPr>
            <a:xfrm>
              <a:off x="89026" y="2576070"/>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943735">
                <a:alpha val="90000"/>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03E5D0EC-5EEE-DA34-9DC2-FC72095F0076}"/>
                </a:ext>
              </a:extLst>
            </p:cNvPr>
            <p:cNvSpPr/>
            <p:nvPr/>
          </p:nvSpPr>
          <p:spPr>
            <a:xfrm>
              <a:off x="71643" y="3198607"/>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FF0000">
                <a:alpha val="90194"/>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728D193E-554C-3675-8C5B-285FAA7A853F}"/>
                </a:ext>
              </a:extLst>
            </p:cNvPr>
            <p:cNvSpPr txBox="1"/>
            <p:nvPr/>
          </p:nvSpPr>
          <p:spPr>
            <a:xfrm>
              <a:off x="1180322" y="3060403"/>
              <a:ext cx="940776" cy="400110"/>
            </a:xfrm>
            <a:prstGeom prst="rect">
              <a:avLst/>
            </a:prstGeom>
          </p:spPr>
          <p:txBody>
            <a:bodyPr vert="horz" wrap="square" lIns="0" tIns="121920" rIns="0" bIns="0" rtlCol="0">
              <a:spAutoFit/>
            </a:bodyPr>
            <a:lstStyle/>
            <a:p>
              <a:pPr marL="12700">
                <a:lnSpc>
                  <a:spcPct val="100000"/>
                </a:lnSpc>
                <a:spcBef>
                  <a:spcPts val="960"/>
                </a:spcBef>
              </a:pPr>
              <a:r>
                <a:rPr lang="fi-FI" sz="1500" b="1" dirty="0">
                  <a:solidFill>
                    <a:srgbClr val="FF0000"/>
                  </a:solidFill>
                  <a:latin typeface="Carlito"/>
                  <a:cs typeface="Carlito"/>
                </a:rPr>
                <a:t>Bulk</a:t>
              </a:r>
              <a:r>
                <a:rPr lang="fi-FI" sz="1500" b="1" spc="-25" dirty="0">
                  <a:solidFill>
                    <a:srgbClr val="FF0000"/>
                  </a:solidFill>
                  <a:latin typeface="Carlito"/>
                  <a:cs typeface="Carlito"/>
                </a:rPr>
                <a:t> </a:t>
              </a:r>
              <a:r>
                <a:rPr lang="fi-FI" sz="1500" b="1" spc="-50" dirty="0">
                  <a:solidFill>
                    <a:srgbClr val="FF0000"/>
                  </a:solidFill>
                  <a:latin typeface="Carlito"/>
                  <a:cs typeface="Carlito"/>
                </a:rPr>
                <a:t>W</a:t>
              </a:r>
              <a:endParaRPr lang="fi-FI" sz="1500" dirty="0">
                <a:latin typeface="Carlito"/>
                <a:cs typeface="Carlito"/>
              </a:endParaRPr>
            </a:p>
          </p:txBody>
        </p:sp>
        <p:sp>
          <p:nvSpPr>
            <p:cNvPr id="14" name="object 6">
              <a:extLst>
                <a:ext uri="{FF2B5EF4-FFF2-40B4-BE49-F238E27FC236}">
                  <a16:creationId xmlns:a16="http://schemas.microsoft.com/office/drawing/2014/main" id="{5680EA9A-44D6-79A8-4378-4254F86FB014}"/>
                </a:ext>
              </a:extLst>
            </p:cNvPr>
            <p:cNvSpPr txBox="1"/>
            <p:nvPr/>
          </p:nvSpPr>
          <p:spPr>
            <a:xfrm>
              <a:off x="1159156" y="2147016"/>
              <a:ext cx="1284253" cy="386472"/>
            </a:xfrm>
            <a:prstGeom prst="rect">
              <a:avLst/>
            </a:prstGeom>
          </p:spPr>
          <p:txBody>
            <a:bodyPr vert="horz" wrap="square" lIns="0" tIns="113030" rIns="0" bIns="0" rtlCol="0">
              <a:spAutoFit/>
            </a:bodyPr>
            <a:lstStyle/>
            <a:p>
              <a:pPr marL="12700">
                <a:lnSpc>
                  <a:spcPct val="100000"/>
                </a:lnSpc>
                <a:spcBef>
                  <a:spcPts val="890"/>
                </a:spcBef>
              </a:pPr>
              <a:r>
                <a:rPr sz="1500" b="1" dirty="0">
                  <a:solidFill>
                    <a:srgbClr val="00AF50"/>
                  </a:solidFill>
                  <a:latin typeface="Carlito"/>
                  <a:cs typeface="Carlito"/>
                </a:rPr>
                <a:t>Bulk</a:t>
              </a:r>
              <a:r>
                <a:rPr sz="1500" b="1" spc="15" dirty="0">
                  <a:solidFill>
                    <a:srgbClr val="00AF50"/>
                  </a:solidFill>
                  <a:latin typeface="Carlito"/>
                  <a:cs typeface="Carlito"/>
                </a:rPr>
                <a:t> </a:t>
              </a:r>
              <a:r>
                <a:rPr sz="1500" b="1" spc="-25" dirty="0">
                  <a:solidFill>
                    <a:srgbClr val="00AF50"/>
                  </a:solidFill>
                  <a:latin typeface="Carlito"/>
                  <a:cs typeface="Carlito"/>
                </a:rPr>
                <a:t>Be</a:t>
              </a:r>
              <a:endParaRPr sz="1500" dirty="0">
                <a:latin typeface="Carlito"/>
                <a:cs typeface="Carlito"/>
              </a:endParaRPr>
            </a:p>
          </p:txBody>
        </p:sp>
        <p:sp>
          <p:nvSpPr>
            <p:cNvPr id="15" name="object 9">
              <a:extLst>
                <a:ext uri="{FF2B5EF4-FFF2-40B4-BE49-F238E27FC236}">
                  <a16:creationId xmlns:a16="http://schemas.microsoft.com/office/drawing/2014/main" id="{576CC8D3-4CA7-8194-0E5B-6C7DDCECA2A2}"/>
                </a:ext>
              </a:extLst>
            </p:cNvPr>
            <p:cNvSpPr txBox="1"/>
            <p:nvPr/>
          </p:nvSpPr>
          <p:spPr>
            <a:xfrm>
              <a:off x="1177912" y="2766792"/>
              <a:ext cx="1852519" cy="396529"/>
            </a:xfrm>
            <a:prstGeom prst="rect">
              <a:avLst/>
            </a:prstGeom>
          </p:spPr>
          <p:txBody>
            <a:bodyPr vert="horz" wrap="square" lIns="0" tIns="121920" rIns="0" bIns="0" rtlCol="0">
              <a:spAutoFit/>
            </a:bodyPr>
            <a:lstStyle/>
            <a:p>
              <a:pPr marL="12700">
                <a:lnSpc>
                  <a:spcPct val="100000"/>
                </a:lnSpc>
                <a:spcBef>
                  <a:spcPts val="960"/>
                </a:spcBef>
              </a:pPr>
              <a:r>
                <a:rPr sz="1500" b="1" dirty="0">
                  <a:solidFill>
                    <a:srgbClr val="00AFEF"/>
                  </a:solidFill>
                  <a:latin typeface="Carlito"/>
                  <a:cs typeface="Carlito"/>
                </a:rPr>
                <a:t>Be</a:t>
              </a:r>
              <a:r>
                <a:rPr sz="1500" b="1" spc="-15" dirty="0">
                  <a:solidFill>
                    <a:srgbClr val="00AFEF"/>
                  </a:solidFill>
                  <a:latin typeface="Carlito"/>
                  <a:cs typeface="Carlito"/>
                </a:rPr>
                <a:t> </a:t>
              </a:r>
              <a:r>
                <a:rPr sz="1500" b="1" dirty="0">
                  <a:solidFill>
                    <a:srgbClr val="00AFEF"/>
                  </a:solidFill>
                  <a:latin typeface="Carlito"/>
                  <a:cs typeface="Carlito"/>
                </a:rPr>
                <a:t>coated </a:t>
              </a:r>
              <a:r>
                <a:rPr sz="1500" b="1" spc="-10" dirty="0" err="1">
                  <a:solidFill>
                    <a:srgbClr val="00AFEF"/>
                  </a:solidFill>
                  <a:latin typeface="Carlito"/>
                  <a:cs typeface="Carlito"/>
                </a:rPr>
                <a:t>inconel</a:t>
              </a:r>
              <a:endParaRPr lang="fi-FI" sz="1500" dirty="0">
                <a:latin typeface="Carlito"/>
                <a:cs typeface="Carlito"/>
              </a:endParaRPr>
            </a:p>
          </p:txBody>
        </p:sp>
        <p:sp>
          <p:nvSpPr>
            <p:cNvPr id="16" name="object 5">
              <a:extLst>
                <a:ext uri="{FF2B5EF4-FFF2-40B4-BE49-F238E27FC236}">
                  <a16:creationId xmlns:a16="http://schemas.microsoft.com/office/drawing/2014/main" id="{292A36F5-77EA-66C6-4B26-802BC667194A}"/>
                </a:ext>
              </a:extLst>
            </p:cNvPr>
            <p:cNvSpPr/>
            <p:nvPr/>
          </p:nvSpPr>
          <p:spPr>
            <a:xfrm>
              <a:off x="79644" y="3494813"/>
              <a:ext cx="752560" cy="243840"/>
            </a:xfrm>
            <a:custGeom>
              <a:avLst/>
              <a:gdLst/>
              <a:ahLst/>
              <a:cxnLst/>
              <a:rect l="l" t="t" r="r" b="b"/>
              <a:pathLst>
                <a:path w="576580" h="243839">
                  <a:moveTo>
                    <a:pt x="535432" y="0"/>
                  </a:moveTo>
                  <a:lnTo>
                    <a:pt x="40640" y="0"/>
                  </a:lnTo>
                  <a:lnTo>
                    <a:pt x="24822" y="3194"/>
                  </a:lnTo>
                  <a:lnTo>
                    <a:pt x="11904" y="11904"/>
                  </a:lnTo>
                  <a:lnTo>
                    <a:pt x="3194" y="24822"/>
                  </a:lnTo>
                  <a:lnTo>
                    <a:pt x="0" y="40639"/>
                  </a:lnTo>
                  <a:lnTo>
                    <a:pt x="0" y="203199"/>
                  </a:lnTo>
                  <a:lnTo>
                    <a:pt x="3194" y="219017"/>
                  </a:lnTo>
                  <a:lnTo>
                    <a:pt x="11904" y="231935"/>
                  </a:lnTo>
                  <a:lnTo>
                    <a:pt x="24822" y="240645"/>
                  </a:lnTo>
                  <a:lnTo>
                    <a:pt x="40640" y="243839"/>
                  </a:lnTo>
                  <a:lnTo>
                    <a:pt x="535432" y="243839"/>
                  </a:lnTo>
                  <a:lnTo>
                    <a:pt x="551249" y="240645"/>
                  </a:lnTo>
                  <a:lnTo>
                    <a:pt x="564167" y="231935"/>
                  </a:lnTo>
                  <a:lnTo>
                    <a:pt x="572877" y="219017"/>
                  </a:lnTo>
                  <a:lnTo>
                    <a:pt x="576072" y="203199"/>
                  </a:lnTo>
                  <a:lnTo>
                    <a:pt x="576072" y="40639"/>
                  </a:lnTo>
                  <a:lnTo>
                    <a:pt x="572877" y="24822"/>
                  </a:lnTo>
                  <a:lnTo>
                    <a:pt x="564167" y="11904"/>
                  </a:lnTo>
                  <a:lnTo>
                    <a:pt x="551249" y="3194"/>
                  </a:lnTo>
                  <a:lnTo>
                    <a:pt x="535432" y="0"/>
                  </a:lnTo>
                  <a:close/>
                </a:path>
              </a:pathLst>
            </a:custGeom>
            <a:solidFill>
              <a:srgbClr val="2F16E8">
                <a:alpha val="90000"/>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937976AF-63A9-8871-C11C-E09676ADD26E}"/>
                </a:ext>
              </a:extLst>
            </p:cNvPr>
            <p:cNvSpPr txBox="1"/>
            <p:nvPr/>
          </p:nvSpPr>
          <p:spPr>
            <a:xfrm>
              <a:off x="1159896" y="3369945"/>
              <a:ext cx="2129213" cy="396529"/>
            </a:xfrm>
            <a:prstGeom prst="rect">
              <a:avLst/>
            </a:prstGeom>
          </p:spPr>
          <p:txBody>
            <a:bodyPr vert="horz" wrap="square" lIns="0" tIns="121920" rIns="0" bIns="0" rtlCol="0">
              <a:spAutoFit/>
            </a:bodyPr>
            <a:lstStyle/>
            <a:p>
              <a:pPr marL="12700">
                <a:lnSpc>
                  <a:spcPct val="100000"/>
                </a:lnSpc>
                <a:spcBef>
                  <a:spcPts val="960"/>
                </a:spcBef>
              </a:pPr>
              <a:r>
                <a:rPr lang="en-GB" sz="1500" b="1" spc="-10" dirty="0">
                  <a:solidFill>
                    <a:srgbClr val="2F16E8"/>
                  </a:solidFill>
                  <a:latin typeface="Carlito"/>
                  <a:cs typeface="Carlito"/>
                </a:rPr>
                <a:t>I</a:t>
              </a:r>
              <a:r>
                <a:rPr sz="1500" b="1" spc="-10" dirty="0" err="1">
                  <a:solidFill>
                    <a:srgbClr val="2F16E8"/>
                  </a:solidFill>
                  <a:latin typeface="Carlito"/>
                  <a:cs typeface="Carlito"/>
                </a:rPr>
                <a:t>nconel</a:t>
              </a:r>
              <a:r>
                <a:rPr lang="en-GB" sz="1500" b="1" spc="-10" dirty="0">
                  <a:solidFill>
                    <a:srgbClr val="2F16E8"/>
                  </a:solidFill>
                  <a:latin typeface="Carlito"/>
                  <a:cs typeface="Carlito"/>
                </a:rPr>
                <a:t> (vacuum vessel)</a:t>
              </a:r>
              <a:endParaRPr lang="fi-FI" sz="1500" dirty="0">
                <a:solidFill>
                  <a:srgbClr val="2F16E8"/>
                </a:solidFill>
                <a:latin typeface="Carlito"/>
                <a:cs typeface="Carlito"/>
              </a:endParaRPr>
            </a:p>
          </p:txBody>
        </p:sp>
      </p:grpSp>
      <p:cxnSp>
        <p:nvCxnSpPr>
          <p:cNvPr id="24" name="Straight Arrow Connector 23">
            <a:extLst>
              <a:ext uri="{FF2B5EF4-FFF2-40B4-BE49-F238E27FC236}">
                <a16:creationId xmlns:a16="http://schemas.microsoft.com/office/drawing/2014/main" id="{F7C160B4-E7C7-2B3F-F026-6F2C1173CF97}"/>
              </a:ext>
            </a:extLst>
          </p:cNvPr>
          <p:cNvCxnSpPr/>
          <p:nvPr/>
        </p:nvCxnSpPr>
        <p:spPr>
          <a:xfrm flipV="1">
            <a:off x="885752" y="541339"/>
            <a:ext cx="0" cy="2898297"/>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2FDFC13-564C-647E-21A7-2DB34123F880}"/>
              </a:ext>
            </a:extLst>
          </p:cNvPr>
          <p:cNvCxnSpPr>
            <a:cxnSpLocks/>
          </p:cNvCxnSpPr>
          <p:nvPr/>
        </p:nvCxnSpPr>
        <p:spPr>
          <a:xfrm>
            <a:off x="885752" y="3677761"/>
            <a:ext cx="0" cy="2787557"/>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5BCBB0B-0F22-B7A6-9692-740CF2295101}"/>
              </a:ext>
            </a:extLst>
          </p:cNvPr>
          <p:cNvSpPr txBox="1"/>
          <p:nvPr/>
        </p:nvSpPr>
        <p:spPr>
          <a:xfrm rot="16200000">
            <a:off x="-449163" y="3388702"/>
            <a:ext cx="1941557" cy="369332"/>
          </a:xfrm>
          <a:prstGeom prst="rect">
            <a:avLst/>
          </a:prstGeom>
          <a:noFill/>
        </p:spPr>
        <p:txBody>
          <a:bodyPr wrap="none" rtlCol="0">
            <a:spAutoFit/>
          </a:bodyPr>
          <a:lstStyle/>
          <a:p>
            <a:r>
              <a:rPr lang="en-GB" dirty="0"/>
              <a:t>Poloidal direction</a:t>
            </a:r>
          </a:p>
        </p:txBody>
      </p:sp>
      <p:cxnSp>
        <p:nvCxnSpPr>
          <p:cNvPr id="27" name="Straight Arrow Connector 26">
            <a:extLst>
              <a:ext uri="{FF2B5EF4-FFF2-40B4-BE49-F238E27FC236}">
                <a16:creationId xmlns:a16="http://schemas.microsoft.com/office/drawing/2014/main" id="{1426E986-5F55-9EF5-C1A7-10D81C53BD20}"/>
              </a:ext>
            </a:extLst>
          </p:cNvPr>
          <p:cNvCxnSpPr>
            <a:cxnSpLocks/>
          </p:cNvCxnSpPr>
          <p:nvPr/>
        </p:nvCxnSpPr>
        <p:spPr>
          <a:xfrm>
            <a:off x="1106720" y="6465318"/>
            <a:ext cx="8552810" cy="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286F35-0945-EF05-96A0-9CB1448FDBF3}"/>
              </a:ext>
            </a:extLst>
          </p:cNvPr>
          <p:cNvSpPr txBox="1"/>
          <p:nvPr/>
        </p:nvSpPr>
        <p:spPr>
          <a:xfrm>
            <a:off x="9782818" y="6159274"/>
            <a:ext cx="1928798" cy="369332"/>
          </a:xfrm>
          <a:prstGeom prst="rect">
            <a:avLst/>
          </a:prstGeom>
          <a:noFill/>
        </p:spPr>
        <p:txBody>
          <a:bodyPr wrap="none" rtlCol="0">
            <a:spAutoFit/>
          </a:bodyPr>
          <a:lstStyle/>
          <a:p>
            <a:r>
              <a:rPr lang="en-GB" dirty="0"/>
              <a:t>Toroidal direction</a:t>
            </a:r>
          </a:p>
        </p:txBody>
      </p:sp>
      <p:grpSp>
        <p:nvGrpSpPr>
          <p:cNvPr id="29" name="Group 28">
            <a:extLst>
              <a:ext uri="{FF2B5EF4-FFF2-40B4-BE49-F238E27FC236}">
                <a16:creationId xmlns:a16="http://schemas.microsoft.com/office/drawing/2014/main" id="{919468F2-2F1C-1B99-2388-25096AF458E8}"/>
              </a:ext>
            </a:extLst>
          </p:cNvPr>
          <p:cNvGrpSpPr/>
          <p:nvPr/>
        </p:nvGrpSpPr>
        <p:grpSpPr>
          <a:xfrm>
            <a:off x="4838681" y="1619708"/>
            <a:ext cx="401189" cy="215444"/>
            <a:chOff x="4504755" y="1731793"/>
            <a:chExt cx="401189" cy="215444"/>
          </a:xfrm>
        </p:grpSpPr>
        <p:sp>
          <p:nvSpPr>
            <p:cNvPr id="30" name="Freeform: Shape 29">
              <a:extLst>
                <a:ext uri="{FF2B5EF4-FFF2-40B4-BE49-F238E27FC236}">
                  <a16:creationId xmlns:a16="http://schemas.microsoft.com/office/drawing/2014/main" id="{0D611BE0-5AE6-3457-4CA5-2A13616319C8}"/>
                </a:ext>
              </a:extLst>
            </p:cNvPr>
            <p:cNvSpPr/>
            <p:nvPr/>
          </p:nvSpPr>
          <p:spPr>
            <a:xfrm>
              <a:off x="4557713" y="1781175"/>
              <a:ext cx="247650" cy="116681"/>
            </a:xfrm>
            <a:custGeom>
              <a:avLst/>
              <a:gdLst>
                <a:gd name="connsiteX0" fmla="*/ 0 w 247650"/>
                <a:gd name="connsiteY0" fmla="*/ 0 h 116681"/>
                <a:gd name="connsiteX1" fmla="*/ 247650 w 247650"/>
                <a:gd name="connsiteY1" fmla="*/ 4763 h 116681"/>
                <a:gd name="connsiteX2" fmla="*/ 247650 w 247650"/>
                <a:gd name="connsiteY2" fmla="*/ 114300 h 116681"/>
                <a:gd name="connsiteX3" fmla="*/ 2381 w 247650"/>
                <a:gd name="connsiteY3" fmla="*/ 116681 h 116681"/>
                <a:gd name="connsiteX4" fmla="*/ 0 w 247650"/>
                <a:gd name="connsiteY4" fmla="*/ 0 h 116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16681">
                  <a:moveTo>
                    <a:pt x="0" y="0"/>
                  </a:moveTo>
                  <a:lnTo>
                    <a:pt x="247650" y="4763"/>
                  </a:lnTo>
                  <a:lnTo>
                    <a:pt x="247650" y="114300"/>
                  </a:lnTo>
                  <a:lnTo>
                    <a:pt x="2381" y="116681"/>
                  </a:lnTo>
                  <a:cubicBezTo>
                    <a:pt x="1587" y="79375"/>
                    <a:pt x="794" y="42069"/>
                    <a:pt x="0" y="0"/>
                  </a:cubicBezTo>
                  <a:close/>
                </a:path>
              </a:pathLst>
            </a:custGeom>
            <a:solidFill>
              <a:srgbClr val="00FFFF"/>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38A575A6-5AA3-C98D-8053-33DF188913AF}"/>
                </a:ext>
              </a:extLst>
            </p:cNvPr>
            <p:cNvSpPr txBox="1"/>
            <p:nvPr/>
          </p:nvSpPr>
          <p:spPr>
            <a:xfrm>
              <a:off x="4504755" y="1731793"/>
              <a:ext cx="401189" cy="215444"/>
            </a:xfrm>
            <a:prstGeom prst="rect">
              <a:avLst/>
            </a:prstGeom>
            <a:noFill/>
          </p:spPr>
          <p:txBody>
            <a:bodyPr wrap="square" rtlCol="0">
              <a:spAutoFit/>
            </a:bodyPr>
            <a:lstStyle/>
            <a:p>
              <a:r>
                <a:rPr lang="en-GB" sz="800" b="1" dirty="0">
                  <a:solidFill>
                    <a:schemeClr val="tx2"/>
                  </a:solidFill>
                  <a:latin typeface="Aptos Black" panose="020F0502020204030204" pitchFamily="34" charset="0"/>
                  <a:cs typeface="Aharoni" panose="02010803020104030203" pitchFamily="2" charset="-79"/>
                </a:rPr>
                <a:t>402</a:t>
              </a:r>
            </a:p>
          </p:txBody>
        </p:sp>
      </p:grpSp>
      <p:sp>
        <p:nvSpPr>
          <p:cNvPr id="6" name="TextBox 5">
            <a:extLst>
              <a:ext uri="{FF2B5EF4-FFF2-40B4-BE49-F238E27FC236}">
                <a16:creationId xmlns:a16="http://schemas.microsoft.com/office/drawing/2014/main" id="{5084A370-9EB6-B9A7-7384-F1889D1DC199}"/>
              </a:ext>
            </a:extLst>
          </p:cNvPr>
          <p:cNvSpPr txBox="1">
            <a:spLocks noChangeAspect="1"/>
          </p:cNvSpPr>
          <p:nvPr/>
        </p:nvSpPr>
        <p:spPr>
          <a:xfrm>
            <a:off x="9802052" y="3843618"/>
            <a:ext cx="1430969" cy="147733"/>
          </a:xfrm>
          <a:prstGeom prst="rect">
            <a:avLst/>
          </a:prstGeom>
          <a:noFill/>
        </p:spPr>
        <p:txBody>
          <a:bodyPr wrap="none" rtlCol="0">
            <a:spAutoFit/>
          </a:bodyPr>
          <a:lstStyle/>
          <a:p>
            <a:r>
              <a:rPr lang="en-US" dirty="0">
                <a:cs typeface="Arial" panose="020B0604020202020204" pitchFamily="34" charset="0"/>
              </a:rPr>
              <a:t>840 locations</a:t>
            </a:r>
            <a:endParaRPr lang="fi-FI" b="1" dirty="0"/>
          </a:p>
        </p:txBody>
      </p:sp>
    </p:spTree>
    <p:extLst>
      <p:ext uri="{BB962C8B-B14F-4D97-AF65-F5344CB8AC3E}">
        <p14:creationId xmlns:p14="http://schemas.microsoft.com/office/powerpoint/2010/main" val="37785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A7A05-853C-8F28-ACDA-E72B2E1575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2A574BD-D020-8629-E5CE-AED0D9355F56}"/>
              </a:ext>
            </a:extLst>
          </p:cNvPr>
          <p:cNvPicPr>
            <a:picLocks noChangeAspect="1"/>
          </p:cNvPicPr>
          <p:nvPr/>
        </p:nvPicPr>
        <p:blipFill>
          <a:blip r:embed="rId2"/>
          <a:stretch>
            <a:fillRect/>
          </a:stretch>
        </p:blipFill>
        <p:spPr>
          <a:xfrm>
            <a:off x="983432" y="556675"/>
            <a:ext cx="8799386" cy="5908643"/>
          </a:xfrm>
          <a:prstGeom prst="rect">
            <a:avLst/>
          </a:prstGeom>
        </p:spPr>
      </p:pic>
      <p:sp>
        <p:nvSpPr>
          <p:cNvPr id="2" name="Title 1">
            <a:extLst>
              <a:ext uri="{FF2B5EF4-FFF2-40B4-BE49-F238E27FC236}">
                <a16:creationId xmlns:a16="http://schemas.microsoft.com/office/drawing/2014/main" id="{28DDA5FB-1EAE-2A51-DAF9-E76169AD6F0E}"/>
              </a:ext>
            </a:extLst>
          </p:cNvPr>
          <p:cNvSpPr>
            <a:spLocks noGrp="1"/>
          </p:cNvSpPr>
          <p:nvPr>
            <p:ph type="title"/>
          </p:nvPr>
        </p:nvSpPr>
        <p:spPr/>
        <p:txBody>
          <a:bodyPr/>
          <a:lstStyle/>
          <a:p>
            <a:r>
              <a:rPr lang="de-DE" dirty="0"/>
              <a:t>SP E.1 LIBS </a:t>
            </a:r>
            <a:r>
              <a:rPr lang="de-DE" dirty="0" err="1"/>
              <a:t>Activities</a:t>
            </a:r>
            <a:r>
              <a:rPr lang="de-DE" dirty="0"/>
              <a:t> 2026: </a:t>
            </a:r>
            <a:r>
              <a:rPr lang="fi-FI" dirty="0"/>
              <a:t>LIBS </a:t>
            </a:r>
            <a:r>
              <a:rPr lang="fi-FI" dirty="0" err="1"/>
              <a:t>full</a:t>
            </a:r>
            <a:r>
              <a:rPr lang="fi-FI" dirty="0"/>
              <a:t> </a:t>
            </a:r>
            <a:r>
              <a:rPr lang="fi-FI" dirty="0" err="1"/>
              <a:t>distribution</a:t>
            </a:r>
            <a:r>
              <a:rPr lang="fi-FI" dirty="0"/>
              <a:t> </a:t>
            </a:r>
            <a:r>
              <a:rPr lang="fi-FI" dirty="0" err="1"/>
              <a:t>map</a:t>
            </a:r>
            <a:endParaRPr lang="fi-FI" dirty="0"/>
          </a:p>
        </p:txBody>
      </p:sp>
      <p:sp>
        <p:nvSpPr>
          <p:cNvPr id="3" name="Footer Placeholder 2">
            <a:extLst>
              <a:ext uri="{FF2B5EF4-FFF2-40B4-BE49-F238E27FC236}">
                <a16:creationId xmlns:a16="http://schemas.microsoft.com/office/drawing/2014/main" id="{8CAD0CA6-4853-952F-D6C9-3C1B85FACE52}"/>
              </a:ext>
            </a:extLst>
          </p:cNvPr>
          <p:cNvSpPr>
            <a:spLocks noGrp="1"/>
          </p:cNvSpPr>
          <p:nvPr>
            <p:ph type="ftr" sz="quarter" idx="11"/>
          </p:nvPr>
        </p:nvSpPr>
        <p:spPr>
          <a:xfrm>
            <a:off x="825624" y="6547854"/>
            <a:ext cx="4735932" cy="329614"/>
          </a:xfrm>
        </p:spPr>
        <p:txBody>
          <a:bodyPr/>
          <a:lstStyle/>
          <a:p>
            <a:pPr>
              <a:defRPr/>
            </a:pPr>
            <a:r>
              <a:rPr lang="en-GB" dirty="0">
                <a:solidFill>
                  <a:prstClr val="white"/>
                </a:solidFill>
              </a:rPr>
              <a:t>Jari Likonen | Subproject SPE | Kick-off meeting | 29.5.2026 | VC</a:t>
            </a:r>
          </a:p>
          <a:p>
            <a:pPr>
              <a:defRPr/>
            </a:pPr>
            <a:endParaRPr lang="en-GB" dirty="0"/>
          </a:p>
        </p:txBody>
      </p:sp>
      <p:sp>
        <p:nvSpPr>
          <p:cNvPr id="4" name="Slide Number Placeholder 3">
            <a:extLst>
              <a:ext uri="{FF2B5EF4-FFF2-40B4-BE49-F238E27FC236}">
                <a16:creationId xmlns:a16="http://schemas.microsoft.com/office/drawing/2014/main" id="{55062166-8EE7-F00E-FC34-AB00C3B07035}"/>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13</a:t>
            </a:fld>
            <a:endParaRPr lang="en-GB">
              <a:solidFill>
                <a:prstClr val="white"/>
              </a:solidFill>
            </a:endParaRPr>
          </a:p>
        </p:txBody>
      </p:sp>
      <p:grpSp>
        <p:nvGrpSpPr>
          <p:cNvPr id="7" name="Group 6">
            <a:extLst>
              <a:ext uri="{FF2B5EF4-FFF2-40B4-BE49-F238E27FC236}">
                <a16:creationId xmlns:a16="http://schemas.microsoft.com/office/drawing/2014/main" id="{635063D1-CDDA-9E1F-B327-1804619BF293}"/>
              </a:ext>
            </a:extLst>
          </p:cNvPr>
          <p:cNvGrpSpPr/>
          <p:nvPr/>
        </p:nvGrpSpPr>
        <p:grpSpPr>
          <a:xfrm>
            <a:off x="8863863" y="4403268"/>
            <a:ext cx="2871357" cy="1445537"/>
            <a:chOff x="71643" y="2147016"/>
            <a:chExt cx="3217466" cy="1619458"/>
          </a:xfrm>
        </p:grpSpPr>
        <p:sp>
          <p:nvSpPr>
            <p:cNvPr id="8" name="object 4">
              <a:extLst>
                <a:ext uri="{FF2B5EF4-FFF2-40B4-BE49-F238E27FC236}">
                  <a16:creationId xmlns:a16="http://schemas.microsoft.com/office/drawing/2014/main" id="{B382F1C2-DC4A-8420-36F4-CA30B7352A55}"/>
                </a:ext>
              </a:extLst>
            </p:cNvPr>
            <p:cNvSpPr/>
            <p:nvPr/>
          </p:nvSpPr>
          <p:spPr>
            <a:xfrm>
              <a:off x="89026" y="2267117"/>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49E366">
                <a:alpha val="90000"/>
              </a:srgbClr>
            </a:solidFill>
          </p:spPr>
          <p:txBody>
            <a:bodyPr wrap="square" lIns="0" tIns="0" rIns="0" bIns="0" rtlCol="0"/>
            <a:lstStyle/>
            <a:p>
              <a:endParaRPr dirty="0">
                <a:highlight>
                  <a:srgbClr val="00FF00"/>
                </a:highlight>
              </a:endParaRPr>
            </a:p>
          </p:txBody>
        </p:sp>
        <p:sp>
          <p:nvSpPr>
            <p:cNvPr id="9" name="object 5">
              <a:extLst>
                <a:ext uri="{FF2B5EF4-FFF2-40B4-BE49-F238E27FC236}">
                  <a16:creationId xmlns:a16="http://schemas.microsoft.com/office/drawing/2014/main" id="{EE972A97-5288-4BC8-21BE-7EF4B088E661}"/>
                </a:ext>
              </a:extLst>
            </p:cNvPr>
            <p:cNvSpPr/>
            <p:nvPr/>
          </p:nvSpPr>
          <p:spPr>
            <a:xfrm>
              <a:off x="79644" y="2882136"/>
              <a:ext cx="752560" cy="243840"/>
            </a:xfrm>
            <a:custGeom>
              <a:avLst/>
              <a:gdLst/>
              <a:ahLst/>
              <a:cxnLst/>
              <a:rect l="l" t="t" r="r" b="b"/>
              <a:pathLst>
                <a:path w="576580" h="243839">
                  <a:moveTo>
                    <a:pt x="535432" y="0"/>
                  </a:moveTo>
                  <a:lnTo>
                    <a:pt x="40640" y="0"/>
                  </a:lnTo>
                  <a:lnTo>
                    <a:pt x="24822" y="3194"/>
                  </a:lnTo>
                  <a:lnTo>
                    <a:pt x="11904" y="11904"/>
                  </a:lnTo>
                  <a:lnTo>
                    <a:pt x="3194" y="24822"/>
                  </a:lnTo>
                  <a:lnTo>
                    <a:pt x="0" y="40639"/>
                  </a:lnTo>
                  <a:lnTo>
                    <a:pt x="0" y="203199"/>
                  </a:lnTo>
                  <a:lnTo>
                    <a:pt x="3194" y="219017"/>
                  </a:lnTo>
                  <a:lnTo>
                    <a:pt x="11904" y="231935"/>
                  </a:lnTo>
                  <a:lnTo>
                    <a:pt x="24822" y="240645"/>
                  </a:lnTo>
                  <a:lnTo>
                    <a:pt x="40640" y="243839"/>
                  </a:lnTo>
                  <a:lnTo>
                    <a:pt x="535432" y="243839"/>
                  </a:lnTo>
                  <a:lnTo>
                    <a:pt x="551249" y="240645"/>
                  </a:lnTo>
                  <a:lnTo>
                    <a:pt x="564167" y="231935"/>
                  </a:lnTo>
                  <a:lnTo>
                    <a:pt x="572877" y="219017"/>
                  </a:lnTo>
                  <a:lnTo>
                    <a:pt x="576072" y="203199"/>
                  </a:lnTo>
                  <a:lnTo>
                    <a:pt x="576072" y="40639"/>
                  </a:lnTo>
                  <a:lnTo>
                    <a:pt x="572877" y="24822"/>
                  </a:lnTo>
                  <a:lnTo>
                    <a:pt x="564167" y="11904"/>
                  </a:lnTo>
                  <a:lnTo>
                    <a:pt x="551249" y="3194"/>
                  </a:lnTo>
                  <a:lnTo>
                    <a:pt x="535432" y="0"/>
                  </a:lnTo>
                  <a:close/>
                </a:path>
              </a:pathLst>
            </a:custGeom>
            <a:solidFill>
              <a:srgbClr val="00AFEF">
                <a:alpha val="90000"/>
              </a:srgbClr>
            </a:solidFill>
          </p:spPr>
          <p:txBody>
            <a:bodyPr wrap="square" lIns="0" tIns="0" rIns="0" bIns="0" rtlCol="0"/>
            <a:lstStyle/>
            <a:p>
              <a:endParaRPr dirty="0"/>
            </a:p>
          </p:txBody>
        </p:sp>
        <p:sp>
          <p:nvSpPr>
            <p:cNvPr id="10" name="object 6">
              <a:extLst>
                <a:ext uri="{FF2B5EF4-FFF2-40B4-BE49-F238E27FC236}">
                  <a16:creationId xmlns:a16="http://schemas.microsoft.com/office/drawing/2014/main" id="{A2D8ED1F-C30B-1E3B-99B2-35A7C9243EDF}"/>
                </a:ext>
              </a:extLst>
            </p:cNvPr>
            <p:cNvSpPr txBox="1"/>
            <p:nvPr/>
          </p:nvSpPr>
          <p:spPr>
            <a:xfrm>
              <a:off x="1104416" y="2458636"/>
              <a:ext cx="1932786" cy="386471"/>
            </a:xfrm>
            <a:prstGeom prst="rect">
              <a:avLst/>
            </a:prstGeom>
          </p:spPr>
          <p:txBody>
            <a:bodyPr vert="horz" wrap="square" lIns="0" tIns="113030" rIns="0" bIns="0" rtlCol="0">
              <a:spAutoFit/>
            </a:bodyPr>
            <a:lstStyle/>
            <a:p>
              <a:pPr marL="66675">
                <a:lnSpc>
                  <a:spcPct val="100000"/>
                </a:lnSpc>
                <a:spcBef>
                  <a:spcPts val="795"/>
                </a:spcBef>
              </a:pPr>
              <a:r>
                <a:rPr sz="1500" b="1" dirty="0">
                  <a:solidFill>
                    <a:srgbClr val="943735"/>
                  </a:solidFill>
                  <a:latin typeface="Carlito"/>
                  <a:cs typeface="Carlito"/>
                </a:rPr>
                <a:t>W</a:t>
              </a:r>
              <a:r>
                <a:rPr sz="1500" b="1" spc="-5" dirty="0">
                  <a:solidFill>
                    <a:srgbClr val="943735"/>
                  </a:solidFill>
                  <a:latin typeface="Carlito"/>
                  <a:cs typeface="Carlito"/>
                </a:rPr>
                <a:t> </a:t>
              </a:r>
              <a:r>
                <a:rPr sz="1500" b="1" dirty="0">
                  <a:solidFill>
                    <a:srgbClr val="943735"/>
                  </a:solidFill>
                  <a:latin typeface="Carlito"/>
                  <a:cs typeface="Carlito"/>
                </a:rPr>
                <a:t>–</a:t>
              </a:r>
              <a:r>
                <a:rPr sz="1500" b="1" spc="5" dirty="0">
                  <a:solidFill>
                    <a:srgbClr val="943735"/>
                  </a:solidFill>
                  <a:latin typeface="Carlito"/>
                  <a:cs typeface="Carlito"/>
                </a:rPr>
                <a:t> </a:t>
              </a:r>
              <a:r>
                <a:rPr sz="1500" b="1" dirty="0">
                  <a:solidFill>
                    <a:srgbClr val="943735"/>
                  </a:solidFill>
                  <a:latin typeface="Carlito"/>
                  <a:cs typeface="Carlito"/>
                </a:rPr>
                <a:t>coated</a:t>
              </a:r>
              <a:r>
                <a:rPr sz="1500" b="1" spc="5" dirty="0">
                  <a:solidFill>
                    <a:srgbClr val="943735"/>
                  </a:solidFill>
                  <a:latin typeface="Carlito"/>
                  <a:cs typeface="Carlito"/>
                </a:rPr>
                <a:t> </a:t>
              </a:r>
              <a:r>
                <a:rPr sz="1500" b="1" spc="-25" dirty="0">
                  <a:solidFill>
                    <a:srgbClr val="943735"/>
                  </a:solidFill>
                  <a:latin typeface="Carlito"/>
                  <a:cs typeface="Carlito"/>
                </a:rPr>
                <a:t>CFC</a:t>
              </a:r>
              <a:endParaRPr sz="1500" dirty="0">
                <a:latin typeface="Carlito"/>
                <a:cs typeface="Carlito"/>
              </a:endParaRPr>
            </a:p>
          </p:txBody>
        </p:sp>
        <p:sp>
          <p:nvSpPr>
            <p:cNvPr id="11" name="object 7">
              <a:extLst>
                <a:ext uri="{FF2B5EF4-FFF2-40B4-BE49-F238E27FC236}">
                  <a16:creationId xmlns:a16="http://schemas.microsoft.com/office/drawing/2014/main" id="{A6D85564-4E8D-5FDF-BC7F-69AF389EAF07}"/>
                </a:ext>
              </a:extLst>
            </p:cNvPr>
            <p:cNvSpPr/>
            <p:nvPr/>
          </p:nvSpPr>
          <p:spPr>
            <a:xfrm>
              <a:off x="89026" y="2576070"/>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943735">
                <a:alpha val="90000"/>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A84E6A88-3A50-785F-0FBD-698DC51E7ED6}"/>
                </a:ext>
              </a:extLst>
            </p:cNvPr>
            <p:cNvSpPr/>
            <p:nvPr/>
          </p:nvSpPr>
          <p:spPr>
            <a:xfrm>
              <a:off x="71643" y="3198607"/>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FF0000">
                <a:alpha val="90194"/>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9BD1D0A-8405-C6AD-D9FE-CFDF87964E71}"/>
                </a:ext>
              </a:extLst>
            </p:cNvPr>
            <p:cNvSpPr txBox="1"/>
            <p:nvPr/>
          </p:nvSpPr>
          <p:spPr>
            <a:xfrm>
              <a:off x="1180322" y="3060403"/>
              <a:ext cx="940776" cy="400110"/>
            </a:xfrm>
            <a:prstGeom prst="rect">
              <a:avLst/>
            </a:prstGeom>
          </p:spPr>
          <p:txBody>
            <a:bodyPr vert="horz" wrap="square" lIns="0" tIns="121920" rIns="0" bIns="0" rtlCol="0">
              <a:spAutoFit/>
            </a:bodyPr>
            <a:lstStyle/>
            <a:p>
              <a:pPr marL="12700">
                <a:lnSpc>
                  <a:spcPct val="100000"/>
                </a:lnSpc>
                <a:spcBef>
                  <a:spcPts val="960"/>
                </a:spcBef>
              </a:pPr>
              <a:r>
                <a:rPr lang="fi-FI" sz="1500" b="1" dirty="0">
                  <a:solidFill>
                    <a:srgbClr val="FF0000"/>
                  </a:solidFill>
                  <a:latin typeface="Carlito"/>
                  <a:cs typeface="Carlito"/>
                </a:rPr>
                <a:t>Bulk</a:t>
              </a:r>
              <a:r>
                <a:rPr lang="fi-FI" sz="1500" b="1" spc="-25" dirty="0">
                  <a:solidFill>
                    <a:srgbClr val="FF0000"/>
                  </a:solidFill>
                  <a:latin typeface="Carlito"/>
                  <a:cs typeface="Carlito"/>
                </a:rPr>
                <a:t> </a:t>
              </a:r>
              <a:r>
                <a:rPr lang="fi-FI" sz="1500" b="1" spc="-50" dirty="0">
                  <a:solidFill>
                    <a:srgbClr val="FF0000"/>
                  </a:solidFill>
                  <a:latin typeface="Carlito"/>
                  <a:cs typeface="Carlito"/>
                </a:rPr>
                <a:t>W</a:t>
              </a:r>
              <a:endParaRPr lang="fi-FI" sz="1500" dirty="0">
                <a:latin typeface="Carlito"/>
                <a:cs typeface="Carlito"/>
              </a:endParaRPr>
            </a:p>
          </p:txBody>
        </p:sp>
        <p:sp>
          <p:nvSpPr>
            <p:cNvPr id="14" name="object 6">
              <a:extLst>
                <a:ext uri="{FF2B5EF4-FFF2-40B4-BE49-F238E27FC236}">
                  <a16:creationId xmlns:a16="http://schemas.microsoft.com/office/drawing/2014/main" id="{A5B8D5D0-649C-B1D2-4CA0-96B89D78CE99}"/>
                </a:ext>
              </a:extLst>
            </p:cNvPr>
            <p:cNvSpPr txBox="1"/>
            <p:nvPr/>
          </p:nvSpPr>
          <p:spPr>
            <a:xfrm>
              <a:off x="1159156" y="2147016"/>
              <a:ext cx="1284253" cy="386472"/>
            </a:xfrm>
            <a:prstGeom prst="rect">
              <a:avLst/>
            </a:prstGeom>
          </p:spPr>
          <p:txBody>
            <a:bodyPr vert="horz" wrap="square" lIns="0" tIns="113030" rIns="0" bIns="0" rtlCol="0">
              <a:spAutoFit/>
            </a:bodyPr>
            <a:lstStyle/>
            <a:p>
              <a:pPr marL="12700">
                <a:lnSpc>
                  <a:spcPct val="100000"/>
                </a:lnSpc>
                <a:spcBef>
                  <a:spcPts val="890"/>
                </a:spcBef>
              </a:pPr>
              <a:r>
                <a:rPr sz="1500" b="1" dirty="0">
                  <a:solidFill>
                    <a:srgbClr val="00AF50"/>
                  </a:solidFill>
                  <a:latin typeface="Carlito"/>
                  <a:cs typeface="Carlito"/>
                </a:rPr>
                <a:t>Bulk</a:t>
              </a:r>
              <a:r>
                <a:rPr sz="1500" b="1" spc="15" dirty="0">
                  <a:solidFill>
                    <a:srgbClr val="00AF50"/>
                  </a:solidFill>
                  <a:latin typeface="Carlito"/>
                  <a:cs typeface="Carlito"/>
                </a:rPr>
                <a:t> </a:t>
              </a:r>
              <a:r>
                <a:rPr sz="1500" b="1" spc="-25" dirty="0">
                  <a:solidFill>
                    <a:srgbClr val="00AF50"/>
                  </a:solidFill>
                  <a:latin typeface="Carlito"/>
                  <a:cs typeface="Carlito"/>
                </a:rPr>
                <a:t>Be</a:t>
              </a:r>
              <a:endParaRPr sz="1500" dirty="0">
                <a:latin typeface="Carlito"/>
                <a:cs typeface="Carlito"/>
              </a:endParaRPr>
            </a:p>
          </p:txBody>
        </p:sp>
        <p:sp>
          <p:nvSpPr>
            <p:cNvPr id="15" name="object 9">
              <a:extLst>
                <a:ext uri="{FF2B5EF4-FFF2-40B4-BE49-F238E27FC236}">
                  <a16:creationId xmlns:a16="http://schemas.microsoft.com/office/drawing/2014/main" id="{755E21AC-1192-0C51-6591-15CE7070F5A9}"/>
                </a:ext>
              </a:extLst>
            </p:cNvPr>
            <p:cNvSpPr txBox="1"/>
            <p:nvPr/>
          </p:nvSpPr>
          <p:spPr>
            <a:xfrm>
              <a:off x="1177912" y="2766792"/>
              <a:ext cx="1852519" cy="396529"/>
            </a:xfrm>
            <a:prstGeom prst="rect">
              <a:avLst/>
            </a:prstGeom>
          </p:spPr>
          <p:txBody>
            <a:bodyPr vert="horz" wrap="square" lIns="0" tIns="121920" rIns="0" bIns="0" rtlCol="0">
              <a:spAutoFit/>
            </a:bodyPr>
            <a:lstStyle/>
            <a:p>
              <a:pPr marL="12700">
                <a:lnSpc>
                  <a:spcPct val="100000"/>
                </a:lnSpc>
                <a:spcBef>
                  <a:spcPts val="960"/>
                </a:spcBef>
              </a:pPr>
              <a:r>
                <a:rPr sz="1500" b="1" dirty="0">
                  <a:solidFill>
                    <a:srgbClr val="00AFEF"/>
                  </a:solidFill>
                  <a:latin typeface="Carlito"/>
                  <a:cs typeface="Carlito"/>
                </a:rPr>
                <a:t>Be</a:t>
              </a:r>
              <a:r>
                <a:rPr sz="1500" b="1" spc="-15" dirty="0">
                  <a:solidFill>
                    <a:srgbClr val="00AFEF"/>
                  </a:solidFill>
                  <a:latin typeface="Carlito"/>
                  <a:cs typeface="Carlito"/>
                </a:rPr>
                <a:t> </a:t>
              </a:r>
              <a:r>
                <a:rPr sz="1500" b="1" dirty="0">
                  <a:solidFill>
                    <a:srgbClr val="00AFEF"/>
                  </a:solidFill>
                  <a:latin typeface="Carlito"/>
                  <a:cs typeface="Carlito"/>
                </a:rPr>
                <a:t>coated </a:t>
              </a:r>
              <a:r>
                <a:rPr sz="1500" b="1" spc="-10" dirty="0" err="1">
                  <a:solidFill>
                    <a:srgbClr val="00AFEF"/>
                  </a:solidFill>
                  <a:latin typeface="Carlito"/>
                  <a:cs typeface="Carlito"/>
                </a:rPr>
                <a:t>inconel</a:t>
              </a:r>
              <a:endParaRPr lang="fi-FI" sz="1500" dirty="0">
                <a:latin typeface="Carlito"/>
                <a:cs typeface="Carlito"/>
              </a:endParaRPr>
            </a:p>
          </p:txBody>
        </p:sp>
        <p:sp>
          <p:nvSpPr>
            <p:cNvPr id="16" name="object 5">
              <a:extLst>
                <a:ext uri="{FF2B5EF4-FFF2-40B4-BE49-F238E27FC236}">
                  <a16:creationId xmlns:a16="http://schemas.microsoft.com/office/drawing/2014/main" id="{B9DD457F-7627-F0D1-D650-7560736D1DA7}"/>
                </a:ext>
              </a:extLst>
            </p:cNvPr>
            <p:cNvSpPr/>
            <p:nvPr/>
          </p:nvSpPr>
          <p:spPr>
            <a:xfrm>
              <a:off x="79644" y="3494813"/>
              <a:ext cx="752560" cy="243840"/>
            </a:xfrm>
            <a:custGeom>
              <a:avLst/>
              <a:gdLst/>
              <a:ahLst/>
              <a:cxnLst/>
              <a:rect l="l" t="t" r="r" b="b"/>
              <a:pathLst>
                <a:path w="576580" h="243839">
                  <a:moveTo>
                    <a:pt x="535432" y="0"/>
                  </a:moveTo>
                  <a:lnTo>
                    <a:pt x="40640" y="0"/>
                  </a:lnTo>
                  <a:lnTo>
                    <a:pt x="24822" y="3194"/>
                  </a:lnTo>
                  <a:lnTo>
                    <a:pt x="11904" y="11904"/>
                  </a:lnTo>
                  <a:lnTo>
                    <a:pt x="3194" y="24822"/>
                  </a:lnTo>
                  <a:lnTo>
                    <a:pt x="0" y="40639"/>
                  </a:lnTo>
                  <a:lnTo>
                    <a:pt x="0" y="203199"/>
                  </a:lnTo>
                  <a:lnTo>
                    <a:pt x="3194" y="219017"/>
                  </a:lnTo>
                  <a:lnTo>
                    <a:pt x="11904" y="231935"/>
                  </a:lnTo>
                  <a:lnTo>
                    <a:pt x="24822" y="240645"/>
                  </a:lnTo>
                  <a:lnTo>
                    <a:pt x="40640" y="243839"/>
                  </a:lnTo>
                  <a:lnTo>
                    <a:pt x="535432" y="243839"/>
                  </a:lnTo>
                  <a:lnTo>
                    <a:pt x="551249" y="240645"/>
                  </a:lnTo>
                  <a:lnTo>
                    <a:pt x="564167" y="231935"/>
                  </a:lnTo>
                  <a:lnTo>
                    <a:pt x="572877" y="219017"/>
                  </a:lnTo>
                  <a:lnTo>
                    <a:pt x="576072" y="203199"/>
                  </a:lnTo>
                  <a:lnTo>
                    <a:pt x="576072" y="40639"/>
                  </a:lnTo>
                  <a:lnTo>
                    <a:pt x="572877" y="24822"/>
                  </a:lnTo>
                  <a:lnTo>
                    <a:pt x="564167" y="11904"/>
                  </a:lnTo>
                  <a:lnTo>
                    <a:pt x="551249" y="3194"/>
                  </a:lnTo>
                  <a:lnTo>
                    <a:pt x="535432" y="0"/>
                  </a:lnTo>
                  <a:close/>
                </a:path>
              </a:pathLst>
            </a:custGeom>
            <a:solidFill>
              <a:srgbClr val="2F16E8">
                <a:alpha val="90000"/>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28B2E30C-7474-BCEC-05C2-C60B36CACBE3}"/>
                </a:ext>
              </a:extLst>
            </p:cNvPr>
            <p:cNvSpPr txBox="1"/>
            <p:nvPr/>
          </p:nvSpPr>
          <p:spPr>
            <a:xfrm>
              <a:off x="1159896" y="3369945"/>
              <a:ext cx="2129213" cy="396529"/>
            </a:xfrm>
            <a:prstGeom prst="rect">
              <a:avLst/>
            </a:prstGeom>
          </p:spPr>
          <p:txBody>
            <a:bodyPr vert="horz" wrap="square" lIns="0" tIns="121920" rIns="0" bIns="0" rtlCol="0">
              <a:spAutoFit/>
            </a:bodyPr>
            <a:lstStyle/>
            <a:p>
              <a:pPr marL="12700">
                <a:lnSpc>
                  <a:spcPct val="100000"/>
                </a:lnSpc>
                <a:spcBef>
                  <a:spcPts val="960"/>
                </a:spcBef>
              </a:pPr>
              <a:r>
                <a:rPr lang="en-GB" sz="1500" b="1" spc="-10" dirty="0">
                  <a:solidFill>
                    <a:srgbClr val="2F16E8"/>
                  </a:solidFill>
                  <a:latin typeface="Carlito"/>
                  <a:cs typeface="Carlito"/>
                </a:rPr>
                <a:t>I</a:t>
              </a:r>
              <a:r>
                <a:rPr sz="1500" b="1" spc="-10" dirty="0" err="1">
                  <a:solidFill>
                    <a:srgbClr val="2F16E8"/>
                  </a:solidFill>
                  <a:latin typeface="Carlito"/>
                  <a:cs typeface="Carlito"/>
                </a:rPr>
                <a:t>nconel</a:t>
              </a:r>
              <a:r>
                <a:rPr lang="en-GB" sz="1500" b="1" spc="-10" dirty="0">
                  <a:solidFill>
                    <a:srgbClr val="2F16E8"/>
                  </a:solidFill>
                  <a:latin typeface="Carlito"/>
                  <a:cs typeface="Carlito"/>
                </a:rPr>
                <a:t> (vacuum vessel)</a:t>
              </a:r>
              <a:endParaRPr lang="fi-FI" sz="1500" dirty="0">
                <a:solidFill>
                  <a:srgbClr val="2F16E8"/>
                </a:solidFill>
                <a:latin typeface="Carlito"/>
                <a:cs typeface="Carlito"/>
              </a:endParaRPr>
            </a:p>
          </p:txBody>
        </p:sp>
      </p:grpSp>
      <p:cxnSp>
        <p:nvCxnSpPr>
          <p:cNvPr id="24" name="Straight Arrow Connector 23">
            <a:extLst>
              <a:ext uri="{FF2B5EF4-FFF2-40B4-BE49-F238E27FC236}">
                <a16:creationId xmlns:a16="http://schemas.microsoft.com/office/drawing/2014/main" id="{F2C6E49C-AB21-2551-1C19-1E5A7B4E80F0}"/>
              </a:ext>
            </a:extLst>
          </p:cNvPr>
          <p:cNvCxnSpPr/>
          <p:nvPr/>
        </p:nvCxnSpPr>
        <p:spPr>
          <a:xfrm flipV="1">
            <a:off x="885752" y="541339"/>
            <a:ext cx="0" cy="2898297"/>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F7595FF-C497-E5B8-7A95-502E6F75F2F4}"/>
              </a:ext>
            </a:extLst>
          </p:cNvPr>
          <p:cNvCxnSpPr>
            <a:cxnSpLocks/>
          </p:cNvCxnSpPr>
          <p:nvPr/>
        </p:nvCxnSpPr>
        <p:spPr>
          <a:xfrm>
            <a:off x="885752" y="3677761"/>
            <a:ext cx="0" cy="2787557"/>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1E5FCB9-E580-5E9E-D5D3-6CA843FB5F0A}"/>
              </a:ext>
            </a:extLst>
          </p:cNvPr>
          <p:cNvSpPr txBox="1"/>
          <p:nvPr/>
        </p:nvSpPr>
        <p:spPr>
          <a:xfrm rot="16200000">
            <a:off x="-449163" y="3388702"/>
            <a:ext cx="1941557" cy="369332"/>
          </a:xfrm>
          <a:prstGeom prst="rect">
            <a:avLst/>
          </a:prstGeom>
          <a:noFill/>
        </p:spPr>
        <p:txBody>
          <a:bodyPr wrap="none" rtlCol="0">
            <a:spAutoFit/>
          </a:bodyPr>
          <a:lstStyle/>
          <a:p>
            <a:r>
              <a:rPr lang="en-GB" dirty="0"/>
              <a:t>Poloidal direction</a:t>
            </a:r>
          </a:p>
        </p:txBody>
      </p:sp>
      <p:cxnSp>
        <p:nvCxnSpPr>
          <p:cNvPr id="27" name="Straight Arrow Connector 26">
            <a:extLst>
              <a:ext uri="{FF2B5EF4-FFF2-40B4-BE49-F238E27FC236}">
                <a16:creationId xmlns:a16="http://schemas.microsoft.com/office/drawing/2014/main" id="{E78F365D-7D28-0F57-2AEC-9D7B0EAFC48B}"/>
              </a:ext>
            </a:extLst>
          </p:cNvPr>
          <p:cNvCxnSpPr>
            <a:cxnSpLocks/>
          </p:cNvCxnSpPr>
          <p:nvPr/>
        </p:nvCxnSpPr>
        <p:spPr>
          <a:xfrm>
            <a:off x="1106720" y="6465318"/>
            <a:ext cx="8552810" cy="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6470F8-1749-B40A-F0B3-255C51E6F96F}"/>
              </a:ext>
            </a:extLst>
          </p:cNvPr>
          <p:cNvSpPr txBox="1"/>
          <p:nvPr/>
        </p:nvSpPr>
        <p:spPr>
          <a:xfrm>
            <a:off x="9782818" y="6159274"/>
            <a:ext cx="1928798" cy="369332"/>
          </a:xfrm>
          <a:prstGeom prst="rect">
            <a:avLst/>
          </a:prstGeom>
          <a:noFill/>
        </p:spPr>
        <p:txBody>
          <a:bodyPr wrap="none" rtlCol="0">
            <a:spAutoFit/>
          </a:bodyPr>
          <a:lstStyle/>
          <a:p>
            <a:r>
              <a:rPr lang="en-GB" dirty="0"/>
              <a:t>Toroidal direction</a:t>
            </a:r>
          </a:p>
        </p:txBody>
      </p:sp>
      <p:grpSp>
        <p:nvGrpSpPr>
          <p:cNvPr id="29" name="Group 28">
            <a:extLst>
              <a:ext uri="{FF2B5EF4-FFF2-40B4-BE49-F238E27FC236}">
                <a16:creationId xmlns:a16="http://schemas.microsoft.com/office/drawing/2014/main" id="{B9073637-2308-B71D-5E6F-BFBC6322D939}"/>
              </a:ext>
            </a:extLst>
          </p:cNvPr>
          <p:cNvGrpSpPr/>
          <p:nvPr/>
        </p:nvGrpSpPr>
        <p:grpSpPr>
          <a:xfrm>
            <a:off x="4838681" y="1619708"/>
            <a:ext cx="401189" cy="215444"/>
            <a:chOff x="4504755" y="1731793"/>
            <a:chExt cx="401189" cy="215444"/>
          </a:xfrm>
        </p:grpSpPr>
        <p:sp>
          <p:nvSpPr>
            <p:cNvPr id="30" name="Freeform: Shape 29">
              <a:extLst>
                <a:ext uri="{FF2B5EF4-FFF2-40B4-BE49-F238E27FC236}">
                  <a16:creationId xmlns:a16="http://schemas.microsoft.com/office/drawing/2014/main" id="{A182AA08-0B1E-5F9E-636C-D9CAF3773455}"/>
                </a:ext>
              </a:extLst>
            </p:cNvPr>
            <p:cNvSpPr/>
            <p:nvPr/>
          </p:nvSpPr>
          <p:spPr>
            <a:xfrm>
              <a:off x="4557713" y="1781175"/>
              <a:ext cx="247650" cy="116681"/>
            </a:xfrm>
            <a:custGeom>
              <a:avLst/>
              <a:gdLst>
                <a:gd name="connsiteX0" fmla="*/ 0 w 247650"/>
                <a:gd name="connsiteY0" fmla="*/ 0 h 116681"/>
                <a:gd name="connsiteX1" fmla="*/ 247650 w 247650"/>
                <a:gd name="connsiteY1" fmla="*/ 4763 h 116681"/>
                <a:gd name="connsiteX2" fmla="*/ 247650 w 247650"/>
                <a:gd name="connsiteY2" fmla="*/ 114300 h 116681"/>
                <a:gd name="connsiteX3" fmla="*/ 2381 w 247650"/>
                <a:gd name="connsiteY3" fmla="*/ 116681 h 116681"/>
                <a:gd name="connsiteX4" fmla="*/ 0 w 247650"/>
                <a:gd name="connsiteY4" fmla="*/ 0 h 116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16681">
                  <a:moveTo>
                    <a:pt x="0" y="0"/>
                  </a:moveTo>
                  <a:lnTo>
                    <a:pt x="247650" y="4763"/>
                  </a:lnTo>
                  <a:lnTo>
                    <a:pt x="247650" y="114300"/>
                  </a:lnTo>
                  <a:lnTo>
                    <a:pt x="2381" y="116681"/>
                  </a:lnTo>
                  <a:cubicBezTo>
                    <a:pt x="1587" y="79375"/>
                    <a:pt x="794" y="42069"/>
                    <a:pt x="0" y="0"/>
                  </a:cubicBezTo>
                  <a:close/>
                </a:path>
              </a:pathLst>
            </a:custGeom>
            <a:solidFill>
              <a:srgbClr val="00FFFF"/>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B47826B-07C8-500C-8118-E4DABF280388}"/>
                </a:ext>
              </a:extLst>
            </p:cNvPr>
            <p:cNvSpPr txBox="1"/>
            <p:nvPr/>
          </p:nvSpPr>
          <p:spPr>
            <a:xfrm>
              <a:off x="4504755" y="1731793"/>
              <a:ext cx="401189" cy="215444"/>
            </a:xfrm>
            <a:prstGeom prst="rect">
              <a:avLst/>
            </a:prstGeom>
            <a:noFill/>
          </p:spPr>
          <p:txBody>
            <a:bodyPr wrap="square" rtlCol="0">
              <a:spAutoFit/>
            </a:bodyPr>
            <a:lstStyle/>
            <a:p>
              <a:r>
                <a:rPr lang="en-GB" sz="800" b="1" dirty="0">
                  <a:solidFill>
                    <a:schemeClr val="tx2"/>
                  </a:solidFill>
                  <a:latin typeface="Aptos Black" panose="020F0502020204030204" pitchFamily="34" charset="0"/>
                  <a:cs typeface="Aharoni" panose="02010803020104030203" pitchFamily="2" charset="-79"/>
                </a:rPr>
                <a:t>402</a:t>
              </a:r>
            </a:p>
          </p:txBody>
        </p:sp>
      </p:grpSp>
      <p:sp>
        <p:nvSpPr>
          <p:cNvPr id="6" name="TextBox 5">
            <a:extLst>
              <a:ext uri="{FF2B5EF4-FFF2-40B4-BE49-F238E27FC236}">
                <a16:creationId xmlns:a16="http://schemas.microsoft.com/office/drawing/2014/main" id="{A7B35F78-5285-5DD3-D7F8-26B650DB3ADC}"/>
              </a:ext>
            </a:extLst>
          </p:cNvPr>
          <p:cNvSpPr txBox="1">
            <a:spLocks noChangeAspect="1"/>
          </p:cNvSpPr>
          <p:nvPr/>
        </p:nvSpPr>
        <p:spPr>
          <a:xfrm>
            <a:off x="9802052" y="3843618"/>
            <a:ext cx="1430969" cy="147733"/>
          </a:xfrm>
          <a:prstGeom prst="rect">
            <a:avLst/>
          </a:prstGeom>
          <a:noFill/>
        </p:spPr>
        <p:txBody>
          <a:bodyPr wrap="none" rtlCol="0">
            <a:spAutoFit/>
          </a:bodyPr>
          <a:lstStyle/>
          <a:p>
            <a:r>
              <a:rPr lang="en-US" dirty="0">
                <a:cs typeface="Arial" panose="020B0604020202020204" pitchFamily="34" charset="0"/>
              </a:rPr>
              <a:t>840 locations</a:t>
            </a:r>
            <a:endParaRPr lang="fi-FI" b="1" dirty="0"/>
          </a:p>
        </p:txBody>
      </p:sp>
      <p:grpSp>
        <p:nvGrpSpPr>
          <p:cNvPr id="17" name="Group 16">
            <a:extLst>
              <a:ext uri="{FF2B5EF4-FFF2-40B4-BE49-F238E27FC236}">
                <a16:creationId xmlns:a16="http://schemas.microsoft.com/office/drawing/2014/main" id="{6FF48B5E-FCBF-9113-4C51-DECA92E2478A}"/>
              </a:ext>
            </a:extLst>
          </p:cNvPr>
          <p:cNvGrpSpPr>
            <a:grpSpLocks noChangeAspect="1"/>
          </p:cNvGrpSpPr>
          <p:nvPr/>
        </p:nvGrpSpPr>
        <p:grpSpPr>
          <a:xfrm>
            <a:off x="9892686" y="1764856"/>
            <a:ext cx="2065572" cy="1270638"/>
            <a:chOff x="7028070" y="2326712"/>
            <a:chExt cx="5163930" cy="3176596"/>
          </a:xfrm>
        </p:grpSpPr>
        <p:sp>
          <p:nvSpPr>
            <p:cNvPr id="18" name="TextBox 91">
              <a:extLst>
                <a:ext uri="{FF2B5EF4-FFF2-40B4-BE49-F238E27FC236}">
                  <a16:creationId xmlns:a16="http://schemas.microsoft.com/office/drawing/2014/main" id="{85397388-E015-5847-5212-B0A784F74F74}"/>
                </a:ext>
              </a:extLst>
            </p:cNvPr>
            <p:cNvSpPr txBox="1">
              <a:spLocks noChangeArrowheads="1"/>
            </p:cNvSpPr>
            <p:nvPr/>
          </p:nvSpPr>
          <p:spPr bwMode="auto">
            <a:xfrm>
              <a:off x="9181211" y="3827716"/>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1</a:t>
              </a:r>
            </a:p>
          </p:txBody>
        </p:sp>
        <p:cxnSp>
          <p:nvCxnSpPr>
            <p:cNvPr id="22" name="Straight Arrow Connector 21">
              <a:extLst>
                <a:ext uri="{FF2B5EF4-FFF2-40B4-BE49-F238E27FC236}">
                  <a16:creationId xmlns:a16="http://schemas.microsoft.com/office/drawing/2014/main" id="{9767E660-12F9-429D-154B-8FF8CFEA7811}"/>
                </a:ext>
              </a:extLst>
            </p:cNvPr>
            <p:cNvCxnSpPr>
              <a:cxnSpLocks/>
            </p:cNvCxnSpPr>
            <p:nvPr/>
          </p:nvCxnSpPr>
          <p:spPr>
            <a:xfrm flipH="1" flipV="1">
              <a:off x="11410950" y="3711890"/>
              <a:ext cx="342900" cy="5143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FD07ECC8-79AA-9131-25AE-A0D475FF39E8}"/>
                </a:ext>
              </a:extLst>
            </p:cNvPr>
            <p:cNvGrpSpPr/>
            <p:nvPr/>
          </p:nvGrpSpPr>
          <p:grpSpPr>
            <a:xfrm>
              <a:off x="7028070" y="2326712"/>
              <a:ext cx="5163930" cy="3176596"/>
              <a:chOff x="7010061" y="2828217"/>
              <a:chExt cx="5163930" cy="3176596"/>
            </a:xfrm>
          </p:grpSpPr>
          <p:pic>
            <p:nvPicPr>
              <p:cNvPr id="83" name="Picture 82">
                <a:extLst>
                  <a:ext uri="{FF2B5EF4-FFF2-40B4-BE49-F238E27FC236}">
                    <a16:creationId xmlns:a16="http://schemas.microsoft.com/office/drawing/2014/main" id="{AAFD79F9-7E68-901E-7D6E-046AFD846800}"/>
                  </a:ext>
                </a:extLst>
              </p:cNvPr>
              <p:cNvPicPr>
                <a:picLocks noChangeAspect="1"/>
              </p:cNvPicPr>
              <p:nvPr/>
            </p:nvPicPr>
            <p:blipFill rotWithShape="1">
              <a:blip r:embed="rId3"/>
              <a:srcRect t="5192" r="21692"/>
              <a:stretch/>
            </p:blipFill>
            <p:spPr>
              <a:xfrm>
                <a:off x="7010061" y="2828217"/>
                <a:ext cx="5163930" cy="3176596"/>
              </a:xfrm>
              <a:prstGeom prst="rect">
                <a:avLst/>
              </a:prstGeom>
            </p:spPr>
          </p:pic>
          <p:sp>
            <p:nvSpPr>
              <p:cNvPr id="84" name="TextBox 87">
                <a:extLst>
                  <a:ext uri="{FF2B5EF4-FFF2-40B4-BE49-F238E27FC236}">
                    <a16:creationId xmlns:a16="http://schemas.microsoft.com/office/drawing/2014/main" id="{AC54FCB9-EB19-2F59-C670-3C0683C9B368}"/>
                  </a:ext>
                </a:extLst>
              </p:cNvPr>
              <p:cNvSpPr txBox="1">
                <a:spLocks noChangeArrowheads="1"/>
              </p:cNvSpPr>
              <p:nvPr/>
            </p:nvSpPr>
            <p:spPr bwMode="auto">
              <a:xfrm>
                <a:off x="10741333" y="5657777"/>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6</a:t>
                </a:r>
              </a:p>
            </p:txBody>
          </p:sp>
          <p:sp>
            <p:nvSpPr>
              <p:cNvPr id="85" name="TextBox 89">
                <a:extLst>
                  <a:ext uri="{FF2B5EF4-FFF2-40B4-BE49-F238E27FC236}">
                    <a16:creationId xmlns:a16="http://schemas.microsoft.com/office/drawing/2014/main" id="{06CF6E2C-C57C-5A9D-16FA-9A5902C7FBEF}"/>
                  </a:ext>
                </a:extLst>
              </p:cNvPr>
              <p:cNvSpPr txBox="1">
                <a:spLocks noChangeArrowheads="1"/>
              </p:cNvSpPr>
              <p:nvPr/>
            </p:nvSpPr>
            <p:spPr bwMode="auto">
              <a:xfrm>
                <a:off x="10908970" y="5225516"/>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7</a:t>
                </a:r>
              </a:p>
            </p:txBody>
          </p:sp>
          <p:sp>
            <p:nvSpPr>
              <p:cNvPr id="86" name="TextBox 90">
                <a:extLst>
                  <a:ext uri="{FF2B5EF4-FFF2-40B4-BE49-F238E27FC236}">
                    <a16:creationId xmlns:a16="http://schemas.microsoft.com/office/drawing/2014/main" id="{0283C609-EC7B-FD8B-43F6-A3C421886014}"/>
                  </a:ext>
                </a:extLst>
              </p:cNvPr>
              <p:cNvSpPr txBox="1">
                <a:spLocks noChangeArrowheads="1"/>
              </p:cNvSpPr>
              <p:nvPr/>
            </p:nvSpPr>
            <p:spPr bwMode="auto">
              <a:xfrm>
                <a:off x="7051088" y="3901800"/>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0</a:t>
                </a:r>
              </a:p>
            </p:txBody>
          </p:sp>
          <p:sp>
            <p:nvSpPr>
              <p:cNvPr id="87" name="TextBox 92">
                <a:extLst>
                  <a:ext uri="{FF2B5EF4-FFF2-40B4-BE49-F238E27FC236}">
                    <a16:creationId xmlns:a16="http://schemas.microsoft.com/office/drawing/2014/main" id="{E5A2EEF3-49CB-2C62-629F-5681C514434A}"/>
                  </a:ext>
                </a:extLst>
              </p:cNvPr>
              <p:cNvSpPr txBox="1">
                <a:spLocks noChangeArrowheads="1"/>
              </p:cNvSpPr>
              <p:nvPr/>
            </p:nvSpPr>
            <p:spPr bwMode="auto">
              <a:xfrm>
                <a:off x="8388148" y="5243007"/>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3</a:t>
                </a:r>
              </a:p>
            </p:txBody>
          </p:sp>
          <p:sp>
            <p:nvSpPr>
              <p:cNvPr id="88" name="TextBox 93">
                <a:extLst>
                  <a:ext uri="{FF2B5EF4-FFF2-40B4-BE49-F238E27FC236}">
                    <a16:creationId xmlns:a16="http://schemas.microsoft.com/office/drawing/2014/main" id="{ECC6884B-8825-3A35-2690-A177D6A22E6A}"/>
                  </a:ext>
                </a:extLst>
              </p:cNvPr>
              <p:cNvSpPr txBox="1">
                <a:spLocks noChangeArrowheads="1"/>
              </p:cNvSpPr>
              <p:nvPr/>
            </p:nvSpPr>
            <p:spPr bwMode="auto">
              <a:xfrm>
                <a:off x="8726457" y="5670477"/>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4</a:t>
                </a:r>
              </a:p>
            </p:txBody>
          </p:sp>
          <p:sp>
            <p:nvSpPr>
              <p:cNvPr id="89" name="TextBox 94">
                <a:extLst>
                  <a:ext uri="{FF2B5EF4-FFF2-40B4-BE49-F238E27FC236}">
                    <a16:creationId xmlns:a16="http://schemas.microsoft.com/office/drawing/2014/main" id="{C4759CD3-1AE9-F2BF-FEE4-1FA726225454}"/>
                  </a:ext>
                </a:extLst>
              </p:cNvPr>
              <p:cNvSpPr txBox="1">
                <a:spLocks noChangeArrowheads="1"/>
              </p:cNvSpPr>
              <p:nvPr/>
            </p:nvSpPr>
            <p:spPr bwMode="auto">
              <a:xfrm>
                <a:off x="9766235" y="5356545"/>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5</a:t>
                </a:r>
              </a:p>
            </p:txBody>
          </p:sp>
          <p:sp>
            <p:nvSpPr>
              <p:cNvPr id="90" name="TextBox 89">
                <a:extLst>
                  <a:ext uri="{FF2B5EF4-FFF2-40B4-BE49-F238E27FC236}">
                    <a16:creationId xmlns:a16="http://schemas.microsoft.com/office/drawing/2014/main" id="{655D3E48-90E4-EE32-0208-A7FD2C8A3026}"/>
                  </a:ext>
                </a:extLst>
              </p:cNvPr>
              <p:cNvSpPr txBox="1">
                <a:spLocks noChangeArrowheads="1"/>
              </p:cNvSpPr>
              <p:nvPr/>
            </p:nvSpPr>
            <p:spPr bwMode="auto">
              <a:xfrm>
                <a:off x="11058210" y="4379722"/>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8</a:t>
                </a:r>
              </a:p>
            </p:txBody>
          </p:sp>
          <p:sp>
            <p:nvSpPr>
              <p:cNvPr id="91" name="TextBox 90">
                <a:extLst>
                  <a:ext uri="{FF2B5EF4-FFF2-40B4-BE49-F238E27FC236}">
                    <a16:creationId xmlns:a16="http://schemas.microsoft.com/office/drawing/2014/main" id="{9D002852-880F-E005-7533-13595E9CCD36}"/>
                  </a:ext>
                </a:extLst>
              </p:cNvPr>
              <p:cNvSpPr txBox="1">
                <a:spLocks noChangeArrowheads="1"/>
              </p:cNvSpPr>
              <p:nvPr/>
            </p:nvSpPr>
            <p:spPr bwMode="auto">
              <a:xfrm>
                <a:off x="8210042" y="4389674"/>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1</a:t>
                </a:r>
              </a:p>
            </p:txBody>
          </p:sp>
        </p:grpSp>
        <p:sp>
          <p:nvSpPr>
            <p:cNvPr id="33" name="Oval 32">
              <a:extLst>
                <a:ext uri="{FF2B5EF4-FFF2-40B4-BE49-F238E27FC236}">
                  <a16:creationId xmlns:a16="http://schemas.microsoft.com/office/drawing/2014/main" id="{99848996-9E5B-5A8A-52B0-EE9AC8DCE5BE}"/>
                </a:ext>
              </a:extLst>
            </p:cNvPr>
            <p:cNvSpPr/>
            <p:nvPr/>
          </p:nvSpPr>
          <p:spPr>
            <a:xfrm>
              <a:off x="7586522" y="3409381"/>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36392A7-97C6-CA21-E358-2A3CA8F00E00}"/>
                </a:ext>
              </a:extLst>
            </p:cNvPr>
            <p:cNvSpPr/>
            <p:nvPr/>
          </p:nvSpPr>
          <p:spPr>
            <a:xfrm>
              <a:off x="7770161" y="344309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DE895FC9-6038-64A9-552C-D7C79BC25690}"/>
                </a:ext>
              </a:extLst>
            </p:cNvPr>
            <p:cNvSpPr/>
            <p:nvPr/>
          </p:nvSpPr>
          <p:spPr>
            <a:xfrm>
              <a:off x="7848352" y="3561611"/>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840819C-8D08-0A09-4B43-45F3A38EBF77}"/>
                </a:ext>
              </a:extLst>
            </p:cNvPr>
            <p:cNvSpPr/>
            <p:nvPr/>
          </p:nvSpPr>
          <p:spPr>
            <a:xfrm>
              <a:off x="7905350" y="3486387"/>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EFB0ECEA-0D61-E402-B8FF-C3161D0CFDF2}"/>
                </a:ext>
              </a:extLst>
            </p:cNvPr>
            <p:cNvSpPr/>
            <p:nvPr/>
          </p:nvSpPr>
          <p:spPr>
            <a:xfrm>
              <a:off x="7962348" y="341438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C44DF4BB-1AEA-192E-B237-04D3B8229887}"/>
                </a:ext>
              </a:extLst>
            </p:cNvPr>
            <p:cNvSpPr/>
            <p:nvPr/>
          </p:nvSpPr>
          <p:spPr>
            <a:xfrm>
              <a:off x="8149653" y="337159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5B6315E7-E0C3-7ECB-2DA4-E07D6F3BD190}"/>
                </a:ext>
              </a:extLst>
            </p:cNvPr>
            <p:cNvSpPr/>
            <p:nvPr/>
          </p:nvSpPr>
          <p:spPr>
            <a:xfrm>
              <a:off x="8277053" y="337371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8B2907B-64A3-BE49-0824-778C89777341}"/>
                </a:ext>
              </a:extLst>
            </p:cNvPr>
            <p:cNvSpPr/>
            <p:nvPr/>
          </p:nvSpPr>
          <p:spPr>
            <a:xfrm>
              <a:off x="8435859" y="3425561"/>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CC91879F-70E8-1A3A-8839-6385046AE63E}"/>
                </a:ext>
              </a:extLst>
            </p:cNvPr>
            <p:cNvSpPr/>
            <p:nvPr/>
          </p:nvSpPr>
          <p:spPr>
            <a:xfrm>
              <a:off x="8514050" y="347905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36342066-653C-6420-0C37-7D49DE56BE22}"/>
                </a:ext>
              </a:extLst>
            </p:cNvPr>
            <p:cNvSpPr/>
            <p:nvPr/>
          </p:nvSpPr>
          <p:spPr>
            <a:xfrm>
              <a:off x="8580173" y="355273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282237C6-72F0-7441-F76F-A5160C62C8E3}"/>
                </a:ext>
              </a:extLst>
            </p:cNvPr>
            <p:cNvSpPr/>
            <p:nvPr/>
          </p:nvSpPr>
          <p:spPr>
            <a:xfrm>
              <a:off x="8647639" y="367541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C3F3A866-8FCE-D45E-6F41-F6ACE08BAEDE}"/>
                </a:ext>
              </a:extLst>
            </p:cNvPr>
            <p:cNvSpPr/>
            <p:nvPr/>
          </p:nvSpPr>
          <p:spPr>
            <a:xfrm>
              <a:off x="8657399" y="3798402"/>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D7C36E4C-03BB-349E-039F-52093E3E5909}"/>
                </a:ext>
              </a:extLst>
            </p:cNvPr>
            <p:cNvSpPr/>
            <p:nvPr/>
          </p:nvSpPr>
          <p:spPr>
            <a:xfrm>
              <a:off x="8593475" y="4536798"/>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74C9FC45-652E-2974-17D2-B834C7AD5211}"/>
                </a:ext>
              </a:extLst>
            </p:cNvPr>
            <p:cNvSpPr/>
            <p:nvPr/>
          </p:nvSpPr>
          <p:spPr>
            <a:xfrm>
              <a:off x="8637212" y="441742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A7DDCCE1-0C14-B0F2-ECA6-CAA6226DBCFD}"/>
                </a:ext>
              </a:extLst>
            </p:cNvPr>
            <p:cNvSpPr/>
            <p:nvPr/>
          </p:nvSpPr>
          <p:spPr>
            <a:xfrm>
              <a:off x="8657399" y="4303685"/>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9DD34004-CDE8-AA72-4CA7-82948B607880}"/>
                </a:ext>
              </a:extLst>
            </p:cNvPr>
            <p:cNvSpPr/>
            <p:nvPr/>
          </p:nvSpPr>
          <p:spPr>
            <a:xfrm>
              <a:off x="8959538" y="5162671"/>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CEA26D0B-90A8-2F3B-8C1B-EE05BCA338A0}"/>
                </a:ext>
              </a:extLst>
            </p:cNvPr>
            <p:cNvSpPr/>
            <p:nvPr/>
          </p:nvSpPr>
          <p:spPr>
            <a:xfrm>
              <a:off x="8988037" y="4893103"/>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C95802F4-D0D5-13F3-733A-0EBA6F8C4B1E}"/>
                </a:ext>
              </a:extLst>
            </p:cNvPr>
            <p:cNvSpPr/>
            <p:nvPr/>
          </p:nvSpPr>
          <p:spPr>
            <a:xfrm>
              <a:off x="8979493" y="503212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7D0EE19B-4D4C-1412-55CF-87EFDEE5A05E}"/>
                </a:ext>
              </a:extLst>
            </p:cNvPr>
            <p:cNvSpPr/>
            <p:nvPr/>
          </p:nvSpPr>
          <p:spPr>
            <a:xfrm>
              <a:off x="9507097" y="4792314"/>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FA32B888-57C0-5AA6-3256-981469B054E9}"/>
                </a:ext>
              </a:extLst>
            </p:cNvPr>
            <p:cNvSpPr/>
            <p:nvPr/>
          </p:nvSpPr>
          <p:spPr>
            <a:xfrm>
              <a:off x="9597637" y="4808261"/>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D0849CBC-E4E5-8FF4-75E1-0035E32C5564}"/>
                </a:ext>
              </a:extLst>
            </p:cNvPr>
            <p:cNvSpPr/>
            <p:nvPr/>
          </p:nvSpPr>
          <p:spPr>
            <a:xfrm>
              <a:off x="9778536" y="4846798"/>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48927E35-85AB-F149-496F-1AF32E2D3666}"/>
                </a:ext>
              </a:extLst>
            </p:cNvPr>
            <p:cNvSpPr/>
            <p:nvPr/>
          </p:nvSpPr>
          <p:spPr>
            <a:xfrm>
              <a:off x="9873632" y="4864398"/>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BC3AC37F-34A8-6D9D-60F1-D66327E28596}"/>
                </a:ext>
              </a:extLst>
            </p:cNvPr>
            <p:cNvSpPr/>
            <p:nvPr/>
          </p:nvSpPr>
          <p:spPr>
            <a:xfrm>
              <a:off x="10071174" y="4921807"/>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E957875F-796C-F81F-FEF5-33991273FD27}"/>
                </a:ext>
              </a:extLst>
            </p:cNvPr>
            <p:cNvSpPr/>
            <p:nvPr/>
          </p:nvSpPr>
          <p:spPr>
            <a:xfrm>
              <a:off x="10183942" y="4937861"/>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D0B477B4-13F1-5C85-62FC-333310E065BF}"/>
                </a:ext>
              </a:extLst>
            </p:cNvPr>
            <p:cNvSpPr/>
            <p:nvPr/>
          </p:nvSpPr>
          <p:spPr>
            <a:xfrm>
              <a:off x="10342158" y="498840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836EA235-E561-833E-7788-72006B33F4B2}"/>
                </a:ext>
              </a:extLst>
            </p:cNvPr>
            <p:cNvSpPr/>
            <p:nvPr/>
          </p:nvSpPr>
          <p:spPr>
            <a:xfrm>
              <a:off x="10454926" y="501200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482B5228-5075-77EC-7AD7-B206219CD59D}"/>
                </a:ext>
              </a:extLst>
            </p:cNvPr>
            <p:cNvSpPr/>
            <p:nvPr/>
          </p:nvSpPr>
          <p:spPr>
            <a:xfrm>
              <a:off x="9489061" y="4523823"/>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1C51AFF6-0F11-E391-DC99-3968D721761B}"/>
                </a:ext>
              </a:extLst>
            </p:cNvPr>
            <p:cNvSpPr/>
            <p:nvPr/>
          </p:nvSpPr>
          <p:spPr>
            <a:xfrm>
              <a:off x="9579601" y="453977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B1557980-1400-327E-9290-1199BF19F796}"/>
                </a:ext>
              </a:extLst>
            </p:cNvPr>
            <p:cNvSpPr/>
            <p:nvPr/>
          </p:nvSpPr>
          <p:spPr>
            <a:xfrm>
              <a:off x="9760500" y="4578307"/>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3A0DF932-CBCE-377C-B661-D22C3A9A5D92}"/>
                </a:ext>
              </a:extLst>
            </p:cNvPr>
            <p:cNvSpPr/>
            <p:nvPr/>
          </p:nvSpPr>
          <p:spPr>
            <a:xfrm>
              <a:off x="9855596" y="4595907"/>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BBA28397-D1B6-7698-2E76-309E690B7A82}"/>
                </a:ext>
              </a:extLst>
            </p:cNvPr>
            <p:cNvSpPr/>
            <p:nvPr/>
          </p:nvSpPr>
          <p:spPr>
            <a:xfrm>
              <a:off x="10053138" y="465331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84CF567E-7738-74B5-2458-2499A16E43BF}"/>
                </a:ext>
              </a:extLst>
            </p:cNvPr>
            <p:cNvSpPr/>
            <p:nvPr/>
          </p:nvSpPr>
          <p:spPr>
            <a:xfrm>
              <a:off x="10165906" y="466937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E3089DCC-26C1-BF40-3554-51B11EA3481B}"/>
                </a:ext>
              </a:extLst>
            </p:cNvPr>
            <p:cNvSpPr/>
            <p:nvPr/>
          </p:nvSpPr>
          <p:spPr>
            <a:xfrm>
              <a:off x="10324122" y="4719915"/>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1FF41D0A-3299-5444-F989-AA47A4D63926}"/>
                </a:ext>
              </a:extLst>
            </p:cNvPr>
            <p:cNvSpPr/>
            <p:nvPr/>
          </p:nvSpPr>
          <p:spPr>
            <a:xfrm>
              <a:off x="10954146" y="3849512"/>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86D7372C-7907-65F9-2C18-6447A345D6F6}"/>
                </a:ext>
              </a:extLst>
            </p:cNvPr>
            <p:cNvSpPr/>
            <p:nvPr/>
          </p:nvSpPr>
          <p:spPr>
            <a:xfrm>
              <a:off x="10853705" y="4337277"/>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26A74A25-7DA2-E2BA-DC92-153E30B15D79}"/>
                </a:ext>
              </a:extLst>
            </p:cNvPr>
            <p:cNvSpPr/>
            <p:nvPr/>
          </p:nvSpPr>
          <p:spPr>
            <a:xfrm>
              <a:off x="10891729" y="405421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E2C69E16-6C5D-198F-D976-B4C76933A683}"/>
                </a:ext>
              </a:extLst>
            </p:cNvPr>
            <p:cNvSpPr/>
            <p:nvPr/>
          </p:nvSpPr>
          <p:spPr>
            <a:xfrm>
              <a:off x="11076539" y="3710417"/>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BC2A46A9-930D-E2CA-7DA8-A6F5AB3E364E}"/>
                </a:ext>
              </a:extLst>
            </p:cNvPr>
            <p:cNvSpPr/>
            <p:nvPr/>
          </p:nvSpPr>
          <p:spPr>
            <a:xfrm>
              <a:off x="11215963" y="3612794"/>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E83DCD56-F23C-4412-F583-8A6505A3B5DD}"/>
                </a:ext>
              </a:extLst>
            </p:cNvPr>
            <p:cNvSpPr/>
            <p:nvPr/>
          </p:nvSpPr>
          <p:spPr>
            <a:xfrm>
              <a:off x="11397856" y="354379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3" name="Oval 92">
            <a:extLst>
              <a:ext uri="{FF2B5EF4-FFF2-40B4-BE49-F238E27FC236}">
                <a16:creationId xmlns:a16="http://schemas.microsoft.com/office/drawing/2014/main" id="{06D2E511-2347-1E9A-55F5-5DC4DF61506C}"/>
              </a:ext>
            </a:extLst>
          </p:cNvPr>
          <p:cNvSpPr/>
          <p:nvPr/>
        </p:nvSpPr>
        <p:spPr>
          <a:xfrm>
            <a:off x="4981715" y="2672469"/>
            <a:ext cx="2228570" cy="1445991"/>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5" name="Straight Arrow Connector 94">
            <a:extLst>
              <a:ext uri="{FF2B5EF4-FFF2-40B4-BE49-F238E27FC236}">
                <a16:creationId xmlns:a16="http://schemas.microsoft.com/office/drawing/2014/main" id="{BB8ABA35-5F9E-2017-CBC2-30AE57141798}"/>
              </a:ext>
            </a:extLst>
          </p:cNvPr>
          <p:cNvCxnSpPr>
            <a:cxnSpLocks/>
          </p:cNvCxnSpPr>
          <p:nvPr/>
        </p:nvCxnSpPr>
        <p:spPr>
          <a:xfrm flipV="1">
            <a:off x="7259634" y="2589716"/>
            <a:ext cx="2579402" cy="61053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2" name="Grafik 23">
            <a:extLst>
              <a:ext uri="{FF2B5EF4-FFF2-40B4-BE49-F238E27FC236}">
                <a16:creationId xmlns:a16="http://schemas.microsoft.com/office/drawing/2014/main" id="{3B76D41C-C2C7-86CE-A3EE-98BAF96D3169}"/>
              </a:ext>
            </a:extLst>
          </p:cNvPr>
          <p:cNvPicPr>
            <a:picLocks noChangeAspect="1"/>
          </p:cNvPicPr>
          <p:nvPr/>
        </p:nvPicPr>
        <p:blipFill>
          <a:blip r:embed="rId4"/>
          <a:srcRect t="4533" b="11700"/>
          <a:stretch>
            <a:fillRect/>
          </a:stretch>
        </p:blipFill>
        <p:spPr>
          <a:xfrm>
            <a:off x="9641530" y="154015"/>
            <a:ext cx="2463607" cy="1476909"/>
          </a:xfrm>
          <a:prstGeom prst="rect">
            <a:avLst/>
          </a:prstGeom>
        </p:spPr>
      </p:pic>
      <p:sp>
        <p:nvSpPr>
          <p:cNvPr id="81" name="TextBox 80">
            <a:extLst>
              <a:ext uri="{FF2B5EF4-FFF2-40B4-BE49-F238E27FC236}">
                <a16:creationId xmlns:a16="http://schemas.microsoft.com/office/drawing/2014/main" id="{D25E4A55-5F21-8A67-3F4F-5C06AD8E7BA9}"/>
              </a:ext>
            </a:extLst>
          </p:cNvPr>
          <p:cNvSpPr txBox="1"/>
          <p:nvPr/>
        </p:nvSpPr>
        <p:spPr>
          <a:xfrm>
            <a:off x="10021445" y="3111847"/>
            <a:ext cx="1611339" cy="307777"/>
          </a:xfrm>
          <a:prstGeom prst="rect">
            <a:avLst/>
          </a:prstGeom>
          <a:noFill/>
        </p:spPr>
        <p:txBody>
          <a:bodyPr wrap="none" rtlCol="0">
            <a:spAutoFit/>
          </a:bodyPr>
          <a:lstStyle/>
          <a:p>
            <a:pPr algn="l"/>
            <a:r>
              <a:rPr lang="fi-FI" sz="1400" i="1" dirty="0"/>
              <a:t>PFMC </a:t>
            </a:r>
            <a:r>
              <a:rPr lang="fi-FI" sz="1400" i="1" dirty="0" err="1"/>
              <a:t>contributions</a:t>
            </a:r>
            <a:endParaRPr lang="fi-FI" sz="2800" i="1" dirty="0"/>
          </a:p>
        </p:txBody>
      </p:sp>
    </p:spTree>
    <p:extLst>
      <p:ext uri="{BB962C8B-B14F-4D97-AF65-F5344CB8AC3E}">
        <p14:creationId xmlns:p14="http://schemas.microsoft.com/office/powerpoint/2010/main" val="4189730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52F2F-B9AB-657D-212D-1972530D7533}"/>
              </a:ext>
            </a:extLst>
          </p:cNvPr>
          <p:cNvSpPr>
            <a:spLocks noGrp="1"/>
          </p:cNvSpPr>
          <p:nvPr>
            <p:ph type="title"/>
          </p:nvPr>
        </p:nvSpPr>
        <p:spPr/>
        <p:txBody>
          <a:bodyPr/>
          <a:lstStyle/>
          <a:p>
            <a:r>
              <a:rPr lang="de-DE" dirty="0"/>
              <a:t>SP E.1 LIBS </a:t>
            </a:r>
            <a:r>
              <a:rPr lang="de-DE" dirty="0" err="1"/>
              <a:t>Activities</a:t>
            </a:r>
            <a:r>
              <a:rPr lang="de-DE" dirty="0"/>
              <a:t> 2026 </a:t>
            </a:r>
          </a:p>
        </p:txBody>
      </p:sp>
      <p:sp>
        <p:nvSpPr>
          <p:cNvPr id="4" name="Foliennummernplatzhalter 3">
            <a:extLst>
              <a:ext uri="{FF2B5EF4-FFF2-40B4-BE49-F238E27FC236}">
                <a16:creationId xmlns:a16="http://schemas.microsoft.com/office/drawing/2014/main" id="{FAD8102F-E09E-60CC-B018-8117FD1B15E3}"/>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graphicFrame>
        <p:nvGraphicFramePr>
          <p:cNvPr id="7" name="Table 6">
            <a:extLst>
              <a:ext uri="{FF2B5EF4-FFF2-40B4-BE49-F238E27FC236}">
                <a16:creationId xmlns:a16="http://schemas.microsoft.com/office/drawing/2014/main" id="{E720679E-6CA9-BFE8-6FEB-C211AB788FF4}"/>
              </a:ext>
            </a:extLst>
          </p:cNvPr>
          <p:cNvGraphicFramePr>
            <a:graphicFrameLocks noGrp="1"/>
          </p:cNvGraphicFramePr>
          <p:nvPr>
            <p:extLst>
              <p:ext uri="{D42A27DB-BD31-4B8C-83A1-F6EECF244321}">
                <p14:modId xmlns:p14="http://schemas.microsoft.com/office/powerpoint/2010/main" val="3893044974"/>
              </p:ext>
            </p:extLst>
          </p:nvPr>
        </p:nvGraphicFramePr>
        <p:xfrm>
          <a:off x="129267" y="842639"/>
          <a:ext cx="6813029" cy="5695950"/>
        </p:xfrm>
        <a:graphic>
          <a:graphicData uri="http://schemas.openxmlformats.org/drawingml/2006/table">
            <a:tbl>
              <a:tblPr>
                <a:tableStyleId>{5C22544A-7EE6-4342-B048-85BDC9FD1C3A}</a:tableStyleId>
              </a:tblPr>
              <a:tblGrid>
                <a:gridCol w="973925">
                  <a:extLst>
                    <a:ext uri="{9D8B030D-6E8A-4147-A177-3AD203B41FA5}">
                      <a16:colId xmlns:a16="http://schemas.microsoft.com/office/drawing/2014/main" val="2423131613"/>
                    </a:ext>
                  </a:extLst>
                </a:gridCol>
                <a:gridCol w="524154">
                  <a:extLst>
                    <a:ext uri="{9D8B030D-6E8A-4147-A177-3AD203B41FA5}">
                      <a16:colId xmlns:a16="http://schemas.microsoft.com/office/drawing/2014/main" val="489914731"/>
                    </a:ext>
                  </a:extLst>
                </a:gridCol>
                <a:gridCol w="397339">
                  <a:extLst>
                    <a:ext uri="{9D8B030D-6E8A-4147-A177-3AD203B41FA5}">
                      <a16:colId xmlns:a16="http://schemas.microsoft.com/office/drawing/2014/main" val="947542308"/>
                    </a:ext>
                  </a:extLst>
                </a:gridCol>
                <a:gridCol w="231311">
                  <a:extLst>
                    <a:ext uri="{9D8B030D-6E8A-4147-A177-3AD203B41FA5}">
                      <a16:colId xmlns:a16="http://schemas.microsoft.com/office/drawing/2014/main" val="3707283335"/>
                    </a:ext>
                  </a:extLst>
                </a:gridCol>
                <a:gridCol w="600075">
                  <a:extLst>
                    <a:ext uri="{9D8B030D-6E8A-4147-A177-3AD203B41FA5}">
                      <a16:colId xmlns:a16="http://schemas.microsoft.com/office/drawing/2014/main" val="4257188899"/>
                    </a:ext>
                  </a:extLst>
                </a:gridCol>
                <a:gridCol w="866775">
                  <a:extLst>
                    <a:ext uri="{9D8B030D-6E8A-4147-A177-3AD203B41FA5}">
                      <a16:colId xmlns:a16="http://schemas.microsoft.com/office/drawing/2014/main" val="1541305355"/>
                    </a:ext>
                  </a:extLst>
                </a:gridCol>
                <a:gridCol w="209550">
                  <a:extLst>
                    <a:ext uri="{9D8B030D-6E8A-4147-A177-3AD203B41FA5}">
                      <a16:colId xmlns:a16="http://schemas.microsoft.com/office/drawing/2014/main" val="1460480404"/>
                    </a:ext>
                  </a:extLst>
                </a:gridCol>
                <a:gridCol w="3009900">
                  <a:extLst>
                    <a:ext uri="{9D8B030D-6E8A-4147-A177-3AD203B41FA5}">
                      <a16:colId xmlns:a16="http://schemas.microsoft.com/office/drawing/2014/main" val="858959300"/>
                    </a:ext>
                  </a:extLst>
                </a:gridCol>
              </a:tblGrid>
              <a:tr h="190500">
                <a:tc gridSpan="3">
                  <a:txBody>
                    <a:bodyPr/>
                    <a:lstStyle/>
                    <a:p>
                      <a:pPr algn="ctr" fontAlgn="b"/>
                      <a:r>
                        <a:rPr lang="en-GB" sz="1500" b="1" u="none" strike="noStrike" dirty="0">
                          <a:effectLst/>
                        </a:rPr>
                        <a:t>Tile</a:t>
                      </a:r>
                      <a:endParaRPr lang="en-GB" sz="1500" b="1"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GB"/>
                    </a:p>
                  </a:txBody>
                  <a:tcPr/>
                </a:tc>
                <a:tc hMerge="1">
                  <a:txBody>
                    <a:bodyPr/>
                    <a:lstStyle/>
                    <a:p>
                      <a:endParaRPr lang="en-GB"/>
                    </a:p>
                  </a:txBody>
                  <a:tcPr/>
                </a:tc>
                <a:tc gridSpan="3">
                  <a:txBody>
                    <a:bodyPr/>
                    <a:lstStyle/>
                    <a:p>
                      <a:pPr algn="ctr" fontAlgn="b"/>
                      <a:r>
                        <a:rPr lang="en-GB" sz="1500" b="1" u="none" strike="noStrike" dirty="0">
                          <a:effectLst/>
                        </a:rPr>
                        <a:t>Initial Pulse no.</a:t>
                      </a:r>
                      <a:endParaRPr lang="en-GB" sz="1500" b="1"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GB"/>
                    </a:p>
                  </a:txBody>
                  <a:tcPr/>
                </a:tc>
                <a:tc hMerge="1">
                  <a:txBody>
                    <a:bodyPr/>
                    <a:lstStyle/>
                    <a:p>
                      <a:endParaRPr lang="en-GB"/>
                    </a:p>
                  </a:txBody>
                  <a:tcPr/>
                </a:tc>
                <a:tc gridSpan="2">
                  <a:txBody>
                    <a:bodyPr/>
                    <a:lstStyle/>
                    <a:p>
                      <a:pPr algn="ctr" fontAlgn="b"/>
                      <a:r>
                        <a:rPr lang="en-GB" sz="1500" b="1" u="none" strike="noStrike">
                          <a:effectLst/>
                        </a:rPr>
                        <a:t>Additional pulse no.(relatively same location)</a:t>
                      </a:r>
                      <a:endParaRPr lang="en-GB" sz="1500" b="1" i="0" u="none" strike="noStrike" dirty="0">
                        <a:solidFill>
                          <a:srgbClr val="000000"/>
                        </a:solidFill>
                        <a:effectLst/>
                        <a:latin typeface="Aptos Narrow" panose="020B0004020202020204" pitchFamily="34" charset="0"/>
                      </a:endParaRPr>
                    </a:p>
                  </a:txBody>
                  <a:tcPr marL="9525" marR="9525" marT="9525" marB="0" anchor="b"/>
                </a:tc>
                <a:tc hMerge="1">
                  <a:txBody>
                    <a:bodyPr/>
                    <a:lstStyle/>
                    <a:p>
                      <a:pPr algn="ctr" fontAlgn="b"/>
                      <a:endParaRPr lang="en-GB" sz="15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31398786"/>
                  </a:ext>
                </a:extLst>
              </a:tr>
              <a:tr h="190500">
                <a:tc gridSpan="3">
                  <a:txBody>
                    <a:bodyPr/>
                    <a:lstStyle/>
                    <a:p>
                      <a:pPr algn="l" fontAlgn="b"/>
                      <a:r>
                        <a:rPr lang="en-GB" sz="1500" u="none" strike="noStrike" dirty="0">
                          <a:solidFill>
                            <a:schemeClr val="tx1"/>
                          </a:solidFill>
                          <a:effectLst/>
                          <a:latin typeface="+mj-lt"/>
                        </a:rPr>
                        <a:t>HFGC  (LH 14W)</a:t>
                      </a:r>
                      <a:endParaRPr lang="en-GB" sz="1500" b="0" i="0" u="none" strike="noStrike" dirty="0">
                        <a:solidFill>
                          <a:schemeClr val="tx1"/>
                        </a:solidFill>
                        <a:effectLst/>
                        <a:latin typeface="+mj-lt"/>
                      </a:endParaRPr>
                    </a:p>
                  </a:txBody>
                  <a:tcPr marL="9525" marR="9525" marT="9525" marB="0" anchor="b"/>
                </a:tc>
                <a:tc hMerge="1">
                  <a:txBody>
                    <a:bodyPr/>
                    <a:lstStyle/>
                    <a:p>
                      <a:endParaRPr lang="en-GB"/>
                    </a:p>
                  </a:txBody>
                  <a:tcPr/>
                </a:tc>
                <a:tc hMerge="1">
                  <a:txBody>
                    <a:bodyPr/>
                    <a:lstStyle/>
                    <a:p>
                      <a:endParaRPr lang="en-GB"/>
                    </a:p>
                  </a:txBody>
                  <a:tcPr/>
                </a:tc>
                <a:tc gridSpan="3">
                  <a:txBody>
                    <a:bodyPr/>
                    <a:lstStyle/>
                    <a:p>
                      <a:pPr algn="ctr" fontAlgn="b"/>
                      <a:r>
                        <a:rPr lang="en-GB" sz="1500" u="none" strike="noStrike" dirty="0">
                          <a:solidFill>
                            <a:schemeClr val="tx1"/>
                          </a:solidFill>
                          <a:effectLst/>
                          <a:latin typeface="+mj-lt"/>
                        </a:rPr>
                        <a:t>59 – 63 </a:t>
                      </a:r>
                      <a:endParaRPr lang="en-GB" sz="1500" b="0" i="0" u="none" strike="noStrike" dirty="0">
                        <a:solidFill>
                          <a:schemeClr val="tx1"/>
                        </a:solidFill>
                        <a:effectLst/>
                        <a:latin typeface="+mj-lt"/>
                      </a:endParaRPr>
                    </a:p>
                  </a:txBody>
                  <a:tcPr marL="9525" marR="9525" marT="9525" marB="0" anchor="b"/>
                </a:tc>
                <a:tc hMerge="1">
                  <a:txBody>
                    <a:bodyPr/>
                    <a:lstStyle/>
                    <a:p>
                      <a:endParaRPr lang="en-GB"/>
                    </a:p>
                  </a:txBody>
                  <a:tcPr/>
                </a:tc>
                <a:tc hMerge="1">
                  <a:txBody>
                    <a:bodyPr/>
                    <a:lstStyle/>
                    <a:p>
                      <a:endParaRPr lang="en-GB"/>
                    </a:p>
                  </a:txBody>
                  <a:tcPr/>
                </a:tc>
                <a:tc gridSpan="2">
                  <a:txBody>
                    <a:bodyPr/>
                    <a:lstStyle/>
                    <a:p>
                      <a:pPr algn="ctr" fontAlgn="b"/>
                      <a:r>
                        <a:rPr lang="en-GB" sz="1500" u="none" strike="noStrike" dirty="0">
                          <a:solidFill>
                            <a:schemeClr val="tx1"/>
                          </a:solidFill>
                          <a:effectLst/>
                          <a:latin typeface="+mj-lt"/>
                        </a:rPr>
                        <a:t>777 – 780</a:t>
                      </a:r>
                    </a:p>
                  </a:txBody>
                  <a:tcPr marL="9525" marR="9525" marT="9525" marB="0" anchor="b"/>
                </a:tc>
                <a:tc hMerge="1">
                  <a:txBody>
                    <a:bodyPr/>
                    <a:lstStyle/>
                    <a:p>
                      <a:pPr algn="ctr" fontAlgn="b"/>
                      <a:endParaRPr lang="en-GB" sz="150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3102454458"/>
                  </a:ext>
                </a:extLst>
              </a:tr>
              <a:tr h="49327">
                <a:tc gridSpan="8">
                  <a:txBody>
                    <a:bodyPr/>
                    <a:lstStyle/>
                    <a:p>
                      <a:pPr algn="l" fontAlgn="b"/>
                      <a:endParaRPr lang="en-GB" sz="1500" b="0" i="0" u="none" strike="noStrike" dirty="0">
                        <a:solidFill>
                          <a:schemeClr val="tx1"/>
                        </a:solidFill>
                        <a:effectLst/>
                        <a:latin typeface="+mj-lt"/>
                      </a:endParaRPr>
                    </a:p>
                  </a:txBody>
                  <a:tcPr marL="9525" marR="9525" marT="9525" marB="0" anchor="b">
                    <a:solidFill>
                      <a:schemeClr val="bg1">
                        <a:lumMod val="50000"/>
                      </a:schemeClr>
                    </a:solidFill>
                  </a:tcPr>
                </a:tc>
                <a:tc hMerge="1">
                  <a:txBody>
                    <a:bodyPr/>
                    <a:lstStyle/>
                    <a:p>
                      <a:endParaRPr lang="en-GB"/>
                    </a:p>
                  </a:txBody>
                  <a:tcPr/>
                </a:tc>
                <a:tc hMerge="1">
                  <a:txBody>
                    <a:bodyPr/>
                    <a:lstStyle/>
                    <a:p>
                      <a:endParaRPr lang="en-GB"/>
                    </a:p>
                  </a:txBody>
                  <a:tcPr/>
                </a:tc>
                <a:tc hMerge="1">
                  <a:txBody>
                    <a:bodyPr/>
                    <a:lstStyle/>
                    <a:p>
                      <a:pPr algn="ctr" fontAlgn="b"/>
                      <a:endParaRPr lang="en-GB" sz="1500" b="0" i="0" u="none" strike="noStrike" dirty="0">
                        <a:solidFill>
                          <a:schemeClr val="tx1"/>
                        </a:solidFill>
                        <a:effectLst/>
                        <a:latin typeface="+mj-lt"/>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pPr algn="l" fontAlgn="b"/>
                      <a:endParaRPr lang="en-GB" sz="1500" b="0" i="0" u="none" strike="noStrike" dirty="0">
                        <a:solidFill>
                          <a:schemeClr val="tx1"/>
                        </a:solidFill>
                        <a:effectLst/>
                        <a:latin typeface="+mj-lt"/>
                      </a:endParaRPr>
                    </a:p>
                  </a:txBody>
                  <a:tcPr marL="9525" marR="9525" marT="9525" marB="0" anchor="b">
                    <a:solidFill>
                      <a:schemeClr val="bg1">
                        <a:lumMod val="50000"/>
                      </a:schemeClr>
                    </a:solidFill>
                  </a:tcPr>
                </a:tc>
                <a:tc hMerge="1">
                  <a:txBody>
                    <a:bodyPr/>
                    <a:lstStyle/>
                    <a:p>
                      <a:pPr algn="l" fontAlgn="b"/>
                      <a:endParaRPr lang="en-GB" sz="1500" b="0" i="0" u="none" strike="noStrike" dirty="0">
                        <a:solidFill>
                          <a:schemeClr val="tx1"/>
                        </a:solidFill>
                        <a:effectLst/>
                        <a:latin typeface="+mj-lt"/>
                      </a:endParaRPr>
                    </a:p>
                  </a:txBody>
                  <a:tcPr marL="9525" marR="9525" marT="9525" marB="0" anchor="b">
                    <a:solidFill>
                      <a:schemeClr val="bg1">
                        <a:lumMod val="50000"/>
                      </a:schemeClr>
                    </a:solidFill>
                  </a:tcPr>
                </a:tc>
                <a:extLst>
                  <a:ext uri="{0D108BD9-81ED-4DB2-BD59-A6C34878D82A}">
                    <a16:rowId xmlns:a16="http://schemas.microsoft.com/office/drawing/2014/main" val="3306069244"/>
                  </a:ext>
                </a:extLst>
              </a:tr>
              <a:tr h="190500">
                <a:tc gridSpan="3">
                  <a:txBody>
                    <a:bodyPr/>
                    <a:lstStyle/>
                    <a:p>
                      <a:pPr algn="l" fontAlgn="b"/>
                      <a:r>
                        <a:rPr lang="en-GB" sz="1500" b="0" i="0" u="none" strike="noStrike" dirty="0">
                          <a:solidFill>
                            <a:schemeClr val="tx1"/>
                          </a:solidFill>
                          <a:effectLst/>
                          <a:latin typeface="+mj-lt"/>
                        </a:rPr>
                        <a:t>Tile 1 (14IW G1B)</a:t>
                      </a:r>
                    </a:p>
                  </a:txBody>
                  <a:tcPr marL="9525" marR="9525" marT="9525" marB="0" anchor="b"/>
                </a:tc>
                <a:tc hMerge="1">
                  <a:txBody>
                    <a:bodyPr/>
                    <a:lstStyle/>
                    <a:p>
                      <a:endParaRPr lang="en-GB"/>
                    </a:p>
                  </a:txBody>
                  <a:tcPr/>
                </a:tc>
                <a:tc hMerge="1">
                  <a:txBody>
                    <a:bodyPr/>
                    <a:lstStyle/>
                    <a:p>
                      <a:endParaRPr lang="en-GB"/>
                    </a:p>
                  </a:txBody>
                  <a:tcPr/>
                </a:tc>
                <a:tc gridSpan="3">
                  <a:txBody>
                    <a:bodyPr/>
                    <a:lstStyle/>
                    <a:p>
                      <a:pPr algn="ctr" fontAlgn="b"/>
                      <a:r>
                        <a:rPr lang="en-GB" sz="1500" b="0" i="0" u="none" strike="noStrike" dirty="0">
                          <a:solidFill>
                            <a:schemeClr val="tx1"/>
                          </a:solidFill>
                          <a:effectLst/>
                          <a:latin typeface="+mj-lt"/>
                        </a:rPr>
                        <a:t>808; 12 – 15; </a:t>
                      </a:r>
                    </a:p>
                    <a:p>
                      <a:pPr algn="ctr" fontAlgn="b"/>
                      <a:r>
                        <a:rPr lang="en-GB" sz="1500" b="0" i="0" u="none" strike="noStrike" dirty="0">
                          <a:solidFill>
                            <a:schemeClr val="tx1"/>
                          </a:solidFill>
                          <a:effectLst/>
                          <a:latin typeface="+mj-lt"/>
                        </a:rPr>
                        <a:t>73 – 74 </a:t>
                      </a:r>
                    </a:p>
                  </a:txBody>
                  <a:tcPr marL="9525" marR="9525" marT="9525" marB="0" anchor="b"/>
                </a:tc>
                <a:tc hMerge="1">
                  <a:txBody>
                    <a:bodyPr/>
                    <a:lstStyle/>
                    <a:p>
                      <a:endParaRPr lang="en-GB"/>
                    </a:p>
                  </a:txBody>
                  <a:tcPr/>
                </a:tc>
                <a:tc hMerge="1">
                  <a:txBody>
                    <a:bodyPr/>
                    <a:lstStyle/>
                    <a:p>
                      <a:endParaRPr lang="en-GB"/>
                    </a:p>
                  </a:txBody>
                  <a:tcPr/>
                </a:tc>
                <a:tc gridSpan="2">
                  <a:txBody>
                    <a:bodyPr/>
                    <a:lstStyle/>
                    <a:p>
                      <a:pPr algn="ctr" fontAlgn="b"/>
                      <a:r>
                        <a:rPr lang="en-GB" sz="1500" u="none" strike="noStrike">
                          <a:solidFill>
                            <a:schemeClr val="tx1"/>
                          </a:solidFill>
                          <a:effectLst/>
                          <a:latin typeface="+mj-lt"/>
                        </a:rPr>
                        <a:t>786 (a repeat of 74)</a:t>
                      </a:r>
                      <a:endParaRPr lang="en-GB" sz="1500" b="0" i="0" u="none" strike="noStrike" dirty="0">
                        <a:solidFill>
                          <a:schemeClr val="tx1"/>
                        </a:solidFill>
                        <a:effectLst/>
                        <a:latin typeface="+mj-lt"/>
                      </a:endParaRPr>
                    </a:p>
                  </a:txBody>
                  <a:tcPr marL="9525" marR="9525" marT="9525" marB="0" anchor="b"/>
                </a:tc>
                <a:tc hMerge="1">
                  <a:txBody>
                    <a:bodyPr/>
                    <a:lstStyle/>
                    <a:p>
                      <a:pPr algn="ctr" fontAlgn="b"/>
                      <a:endParaRPr lang="en-GB" sz="1500" b="0"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2199191989"/>
                  </a:ext>
                </a:extLst>
              </a:tr>
              <a:tr h="190500">
                <a:tc gridSpan="3">
                  <a:txBody>
                    <a:bodyPr/>
                    <a:lstStyle/>
                    <a:p>
                      <a:pPr algn="l" fontAlgn="b"/>
                      <a:r>
                        <a:rPr lang="en-GB" sz="1500" b="0" i="0" u="none" strike="noStrike" dirty="0">
                          <a:solidFill>
                            <a:schemeClr val="tx1"/>
                          </a:solidFill>
                          <a:effectLst/>
                          <a:latin typeface="+mj-lt"/>
                        </a:rPr>
                        <a:t>Tile 3 (14IW G3A)</a:t>
                      </a:r>
                    </a:p>
                  </a:txBody>
                  <a:tcPr marL="9525" marR="9525" marT="9525" marB="0" anchor="b"/>
                </a:tc>
                <a:tc hMerge="1">
                  <a:txBody>
                    <a:bodyPr/>
                    <a:lstStyle/>
                    <a:p>
                      <a:endParaRPr lang="en-GB"/>
                    </a:p>
                  </a:txBody>
                  <a:tcPr/>
                </a:tc>
                <a:tc hMerge="1">
                  <a:txBody>
                    <a:bodyPr/>
                    <a:lstStyle/>
                    <a:p>
                      <a:endParaRPr lang="en-GB"/>
                    </a:p>
                  </a:txBody>
                  <a:tcPr/>
                </a:tc>
                <a:tc gridSpan="3">
                  <a:txBody>
                    <a:bodyPr/>
                    <a:lstStyle/>
                    <a:p>
                      <a:pPr algn="ctr" fontAlgn="b"/>
                      <a:r>
                        <a:rPr lang="en-GB" sz="1500" b="0" i="0" u="none" strike="noStrike" dirty="0">
                          <a:solidFill>
                            <a:schemeClr val="tx1"/>
                          </a:solidFill>
                          <a:effectLst/>
                          <a:latin typeface="+mj-lt"/>
                        </a:rPr>
                        <a:t>809 – 811</a:t>
                      </a:r>
                    </a:p>
                  </a:txBody>
                  <a:tcPr marL="9525" marR="9525" marT="9525" marB="0" anchor="b"/>
                </a:tc>
                <a:tc hMerge="1">
                  <a:txBody>
                    <a:bodyPr/>
                    <a:lstStyle/>
                    <a:p>
                      <a:endParaRPr lang="en-GB"/>
                    </a:p>
                  </a:txBody>
                  <a:tcPr/>
                </a:tc>
                <a:tc hMerge="1">
                  <a:txBody>
                    <a:bodyPr/>
                    <a:lstStyle/>
                    <a:p>
                      <a:endParaRPr lang="en-GB"/>
                    </a:p>
                  </a:txBody>
                  <a:tcPr/>
                </a:tc>
                <a:tc gridSpan="2">
                  <a:txBody>
                    <a:bodyPr/>
                    <a:lstStyle/>
                    <a:p>
                      <a:pPr algn="ctr" fontAlgn="b"/>
                      <a:r>
                        <a:rPr lang="en-GB" sz="1500" u="none" strike="noStrike">
                          <a:solidFill>
                            <a:schemeClr val="tx1"/>
                          </a:solidFill>
                          <a:effectLst/>
                          <a:latin typeface="+mj-lt"/>
                        </a:rPr>
                        <a:t>Same as above</a:t>
                      </a:r>
                      <a:endParaRPr lang="en-GB" sz="1500" b="0" i="0" u="none" strike="noStrike" dirty="0">
                        <a:solidFill>
                          <a:schemeClr val="tx1"/>
                        </a:solidFill>
                        <a:effectLst/>
                        <a:latin typeface="+mj-lt"/>
                      </a:endParaRPr>
                    </a:p>
                  </a:txBody>
                  <a:tcPr marL="9525" marR="9525" marT="9525" marB="0" anchor="b"/>
                </a:tc>
                <a:tc hMerge="1">
                  <a:txBody>
                    <a:bodyPr/>
                    <a:lstStyle/>
                    <a:p>
                      <a:pPr algn="ctr" fontAlgn="b"/>
                      <a:endParaRPr lang="en-GB" sz="1500" b="0"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1512474163"/>
                  </a:ext>
                </a:extLst>
              </a:tr>
              <a:tr h="190500">
                <a:tc gridSpan="3">
                  <a:txBody>
                    <a:bodyPr/>
                    <a:lstStyle/>
                    <a:p>
                      <a:pPr algn="l" fontAlgn="b"/>
                      <a:r>
                        <a:rPr lang="en-GB" sz="1500" b="0" i="0" u="none" strike="noStrike" dirty="0">
                          <a:solidFill>
                            <a:schemeClr val="tx1"/>
                          </a:solidFill>
                          <a:effectLst/>
                          <a:latin typeface="+mj-lt"/>
                        </a:rPr>
                        <a:t>Tile 4 (14BW G4A)</a:t>
                      </a:r>
                      <a:endParaRPr lang="en-GB" sz="1500" b="1" i="0" u="none" strike="noStrike" dirty="0">
                        <a:solidFill>
                          <a:srgbClr val="FF0000"/>
                        </a:solidFill>
                        <a:effectLst/>
                        <a:latin typeface="+mj-lt"/>
                      </a:endParaRPr>
                    </a:p>
                  </a:txBody>
                  <a:tcPr marL="9525" marR="9525" marT="9525" marB="0" anchor="b"/>
                </a:tc>
                <a:tc hMerge="1">
                  <a:txBody>
                    <a:bodyPr/>
                    <a:lstStyle/>
                    <a:p>
                      <a:endParaRPr lang="en-GB"/>
                    </a:p>
                  </a:txBody>
                  <a:tcPr/>
                </a:tc>
                <a:tc hMerge="1">
                  <a:txBody>
                    <a:bodyPr/>
                    <a:lstStyle/>
                    <a:p>
                      <a:endParaRPr lang="en-GB"/>
                    </a:p>
                  </a:txBody>
                  <a:tcPr/>
                </a:tc>
                <a:tc gridSpan="3">
                  <a:txBody>
                    <a:bodyPr/>
                    <a:lstStyle/>
                    <a:p>
                      <a:pPr algn="ctr" fontAlgn="b"/>
                      <a:r>
                        <a:rPr lang="en-GB" sz="1500" b="0" i="0" u="none" strike="noStrike" dirty="0">
                          <a:solidFill>
                            <a:schemeClr val="tx1"/>
                          </a:solidFill>
                          <a:effectLst/>
                          <a:latin typeface="+mj-lt"/>
                        </a:rPr>
                        <a:t>75 – 77 </a:t>
                      </a:r>
                    </a:p>
                  </a:txBody>
                  <a:tcPr marL="9525" marR="9525" marT="9525" marB="0" anchor="b"/>
                </a:tc>
                <a:tc hMerge="1">
                  <a:txBody>
                    <a:bodyPr/>
                    <a:lstStyle/>
                    <a:p>
                      <a:endParaRPr lang="en-GB"/>
                    </a:p>
                  </a:txBody>
                  <a:tcPr/>
                </a:tc>
                <a:tc hMerge="1">
                  <a:txBody>
                    <a:bodyPr/>
                    <a:lstStyle/>
                    <a:p>
                      <a:endParaRPr lang="en-GB"/>
                    </a:p>
                  </a:txBody>
                  <a:tcPr/>
                </a:tc>
                <a:tc gridSpan="2">
                  <a:txBody>
                    <a:bodyPr/>
                    <a:lstStyle/>
                    <a:p>
                      <a:pPr algn="ctr" fontAlgn="b"/>
                      <a:r>
                        <a:rPr lang="en-GB" sz="1500" u="none" strike="noStrike" dirty="0">
                          <a:solidFill>
                            <a:schemeClr val="tx1"/>
                          </a:solidFill>
                          <a:effectLst/>
                          <a:latin typeface="+mj-lt"/>
                        </a:rPr>
                        <a:t>787 – 788 </a:t>
                      </a:r>
                      <a:endParaRPr lang="en-GB" sz="1500" b="0" i="0" u="none" strike="noStrike" dirty="0">
                        <a:solidFill>
                          <a:schemeClr val="tx1"/>
                        </a:solidFill>
                        <a:effectLst/>
                        <a:latin typeface="+mj-lt"/>
                      </a:endParaRPr>
                    </a:p>
                  </a:txBody>
                  <a:tcPr marL="9525" marR="9525" marT="9525" marB="0" anchor="b"/>
                </a:tc>
                <a:tc hMerge="1">
                  <a:txBody>
                    <a:bodyPr/>
                    <a:lstStyle/>
                    <a:p>
                      <a:pPr algn="ctr" fontAlgn="b"/>
                      <a:endParaRPr lang="en-GB" sz="1500" b="0"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3346485005"/>
                  </a:ext>
                </a:extLst>
              </a:tr>
              <a:tr h="190500">
                <a:tc gridSpan="8">
                  <a:txBody>
                    <a:bodyPr/>
                    <a:lstStyle/>
                    <a:p>
                      <a:pPr algn="l" fontAlgn="b"/>
                      <a:endParaRPr lang="en-GB" sz="1500" b="0" i="0" u="none" strike="noStrike" dirty="0">
                        <a:solidFill>
                          <a:schemeClr val="tx1"/>
                        </a:solidFill>
                        <a:effectLst/>
                        <a:highlight>
                          <a:srgbClr val="FFFF00"/>
                        </a:highlight>
                        <a:latin typeface="+mj-lt"/>
                      </a:endParaRPr>
                    </a:p>
                  </a:txBody>
                  <a:tcPr marL="9525" marR="9525" marT="9525" marB="0" anchor="b">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en-GB"/>
                    </a:p>
                  </a:txBody>
                  <a:tcPr/>
                </a:tc>
                <a:tc hMerge="1">
                  <a:txBody>
                    <a:bodyPr/>
                    <a:lstStyle/>
                    <a:p>
                      <a:endParaRPr lang="en-GB"/>
                    </a:p>
                  </a:txBody>
                  <a:tcPr/>
                </a:tc>
                <a:tc hMerge="1">
                  <a:txBody>
                    <a:bodyPr/>
                    <a:lstStyle/>
                    <a:p>
                      <a:pPr algn="ctr" fontAlgn="b"/>
                      <a:endParaRPr lang="en-GB" sz="1500" b="0" i="0" u="none" strike="noStrike" dirty="0">
                        <a:solidFill>
                          <a:schemeClr val="tx1"/>
                        </a:solidFill>
                        <a:effectLst/>
                        <a:latin typeface="+mj-lt"/>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pPr algn="l" fontAlgn="b"/>
                      <a:endParaRPr lang="en-GB" sz="1500" b="0" i="0" u="none" strike="noStrike" dirty="0">
                        <a:solidFill>
                          <a:schemeClr val="tx1"/>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l" fontAlgn="b"/>
                      <a:endParaRPr lang="en-GB" sz="1500" b="0" i="0" u="none" strike="noStrike" dirty="0">
                        <a:solidFill>
                          <a:schemeClr val="tx1"/>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261741105"/>
                  </a:ext>
                </a:extLst>
              </a:tr>
              <a:tr h="190500">
                <a:tc rowSpan="9">
                  <a:txBody>
                    <a:bodyPr/>
                    <a:lstStyle/>
                    <a:p>
                      <a:pPr algn="ctr" fontAlgn="b"/>
                      <a:r>
                        <a:rPr lang="en-GB" sz="1500" b="0" i="0" u="none" strike="noStrike" dirty="0">
                          <a:solidFill>
                            <a:schemeClr val="tx1"/>
                          </a:solidFill>
                          <a:effectLst/>
                          <a:latin typeface="+mj-lt"/>
                        </a:rPr>
                        <a:t>Tile 5 </a:t>
                      </a:r>
                    </a:p>
                    <a:p>
                      <a:pPr algn="ctr" fontAlgn="b"/>
                      <a:r>
                        <a:rPr lang="en-GB" sz="1500" b="0" i="0" u="none" strike="noStrike" dirty="0">
                          <a:solidFill>
                            <a:schemeClr val="tx1"/>
                          </a:solidFill>
                          <a:effectLst/>
                          <a:latin typeface="+mj-lt"/>
                        </a:rPr>
                        <a:t>LBSRP_14WLH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en-GB" sz="1500" b="0" i="0" u="none" strike="noStrike" dirty="0">
                          <a:solidFill>
                            <a:schemeClr val="tx1"/>
                          </a:solidFill>
                          <a:effectLst/>
                          <a:latin typeface="+mj-lt"/>
                        </a:rPr>
                        <a:t>C1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b"/>
                      <a:r>
                        <a:rPr lang="en-GB" sz="1500" b="0" i="0" u="none" strike="noStrike" dirty="0">
                          <a:solidFill>
                            <a:schemeClr val="tx1"/>
                          </a:solidFill>
                          <a:effectLst/>
                          <a:latin typeface="+mj-lt"/>
                        </a:rPr>
                        <a:t>Stack A</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fontAlgn="b"/>
                      <a:r>
                        <a:rPr lang="en-GB" sz="1500" b="0" i="0" u="none" strike="noStrike" dirty="0">
                          <a:solidFill>
                            <a:schemeClr val="tx1"/>
                          </a:solidFill>
                          <a:effectLst/>
                          <a:latin typeface="+mj-lt"/>
                        </a:rPr>
                        <a:t>20</a:t>
                      </a:r>
                    </a:p>
                  </a:txBody>
                  <a:tcPr marL="9525" marR="9525" marT="9525" marB="0" anchor="b">
                    <a:lnT w="12700" cap="flat" cmpd="sng" algn="ctr">
                      <a:solidFill>
                        <a:schemeClr val="tx1"/>
                      </a:solidFill>
                      <a:prstDash val="solid"/>
                      <a:round/>
                      <a:headEnd type="none" w="med" len="med"/>
                      <a:tailEnd type="none" w="med" len="med"/>
                    </a:lnT>
                  </a:tcPr>
                </a:tc>
                <a:tc hMerge="1">
                  <a:txBody>
                    <a:bodyPr/>
                    <a:lstStyle/>
                    <a:p>
                      <a:pPr algn="l" fontAlgn="b"/>
                      <a:endParaRPr lang="en-GB" sz="1500" b="0" i="0" u="none" strike="noStrike" dirty="0">
                        <a:solidFill>
                          <a:schemeClr val="tx1"/>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r>
                        <a:rPr lang="en-GB" sz="1500" b="0" i="0" u="none" strike="noStrike" dirty="0">
                          <a:solidFill>
                            <a:schemeClr val="tx1"/>
                          </a:solidFill>
                          <a:effectLst/>
                          <a:latin typeface="+mj-lt"/>
                        </a:rPr>
                        <a:t>20</a:t>
                      </a:r>
                      <a:endParaRPr lang="en-GB" dirty="0"/>
                    </a:p>
                  </a:txBody>
                  <a:tcPr marL="9525" marR="9525" marT="9525" marB="0" anchor="b">
                    <a:lnT w="12700" cap="flat" cmpd="sng" algn="ctr">
                      <a:solidFill>
                        <a:schemeClr val="tx1"/>
                      </a:solidFill>
                      <a:prstDash val="solid"/>
                      <a:round/>
                      <a:headEnd type="none" w="med" len="med"/>
                      <a:tailEnd type="none" w="med" len="med"/>
                    </a:lnT>
                  </a:tcPr>
                </a:tc>
                <a:tc gridSpan="2">
                  <a:txBody>
                    <a:bodyPr/>
                    <a:lstStyle/>
                    <a:p>
                      <a:pPr algn="ctr" fontAlgn="b"/>
                      <a:r>
                        <a:rPr lang="en-GB" sz="1500" u="none" strike="noStrike" dirty="0">
                          <a:solidFill>
                            <a:schemeClr val="tx1"/>
                          </a:solidFill>
                          <a:effectLst/>
                          <a:latin typeface="+mj-lt"/>
                        </a:rPr>
                        <a:t>765</a:t>
                      </a:r>
                      <a:endParaRPr lang="en-GB" sz="1500" b="0" i="0" u="none" strike="noStrike" dirty="0">
                        <a:solidFill>
                          <a:schemeClr val="tx1"/>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tcPr>
                </a:tc>
                <a:tc hMerge="1">
                  <a:txBody>
                    <a:bodyPr/>
                    <a:lstStyle/>
                    <a:p>
                      <a:pPr algn="ctr" fontAlgn="b"/>
                      <a:endParaRPr lang="en-GB" sz="1500" b="0" i="0" u="none" strike="noStrike" dirty="0">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46652981"/>
                  </a:ext>
                </a:extLst>
              </a:tr>
              <a:tr h="190500">
                <a:tc vMerge="1">
                  <a:txBody>
                    <a:bodyPr/>
                    <a:lstStyle/>
                    <a:p>
                      <a:pPr algn="l" fontAlgn="b"/>
                      <a:endParaRPr lang="en-GB" sz="1500" b="0" i="0" u="none" strike="noStrike" dirty="0">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algn="l" fontAlgn="b"/>
                      <a:endParaRPr lang="en-GB" sz="1500" b="0" i="0"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algn="l" fontAlgn="b"/>
                      <a:r>
                        <a:rPr lang="en-GB" sz="1500" b="0" i="0" u="none" strike="noStrike" dirty="0">
                          <a:solidFill>
                            <a:schemeClr val="tx1"/>
                          </a:solidFill>
                          <a:effectLst/>
                          <a:latin typeface="+mj-lt"/>
                        </a:rPr>
                        <a:t>Stack B</a:t>
                      </a:r>
                    </a:p>
                  </a:txBody>
                  <a:tcPr marL="9525" marR="9525" marT="9525" marB="0" anchor="b">
                    <a:lnL w="12700" cap="flat" cmpd="sng" algn="ctr">
                      <a:solidFill>
                        <a:schemeClr val="tx1"/>
                      </a:solidFill>
                      <a:prstDash val="solid"/>
                      <a:round/>
                      <a:headEnd type="none" w="med" len="med"/>
                      <a:tailEnd type="none" w="med" len="med"/>
                    </a:lnL>
                  </a:tcPr>
                </a:tc>
                <a:tc hMerge="1">
                  <a:txBody>
                    <a:bodyPr/>
                    <a:lstStyle/>
                    <a:p>
                      <a:pPr algn="ctr" fontAlgn="b"/>
                      <a:r>
                        <a:rPr lang="en-GB" sz="1500" b="0" i="0" u="none" strike="noStrike" dirty="0">
                          <a:solidFill>
                            <a:schemeClr val="tx1"/>
                          </a:solidFill>
                          <a:effectLst/>
                          <a:latin typeface="+mj-lt"/>
                        </a:rPr>
                        <a:t>23</a:t>
                      </a:r>
                    </a:p>
                  </a:txBody>
                  <a:tcPr marL="9525" marR="9525" marT="9525" marB="0" anchor="b"/>
                </a:tc>
                <a:tc hMerge="1">
                  <a:txBody>
                    <a:bodyPr/>
                    <a:lstStyle/>
                    <a:p>
                      <a:pPr algn="l" fontAlgn="b"/>
                      <a:endParaRPr lang="en-GB" sz="1500" b="0" i="0" u="none" strike="noStrike" dirty="0">
                        <a:solidFill>
                          <a:schemeClr val="tx1"/>
                        </a:solidFill>
                        <a:effectLst/>
                        <a:latin typeface="+mj-lt"/>
                      </a:endParaRPr>
                    </a:p>
                  </a:txBody>
                  <a:tcPr marL="9525" marR="9525" marT="9525" marB="0" anchor="b"/>
                </a:tc>
                <a:tc>
                  <a:txBody>
                    <a:bodyPr/>
                    <a:lstStyle/>
                    <a:p>
                      <a:r>
                        <a:rPr lang="en-GB" sz="1500" b="0" i="0" u="none" strike="noStrike" dirty="0">
                          <a:solidFill>
                            <a:schemeClr val="tx1"/>
                          </a:solidFill>
                          <a:effectLst/>
                          <a:latin typeface="+mj-lt"/>
                        </a:rPr>
                        <a:t>23</a:t>
                      </a:r>
                      <a:endParaRPr lang="en-GB" dirty="0"/>
                    </a:p>
                  </a:txBody>
                  <a:tcPr marL="9525" marR="9525" marT="9525" marB="0" anchor="b"/>
                </a:tc>
                <a:tc gridSpan="2">
                  <a:txBody>
                    <a:bodyPr/>
                    <a:lstStyle/>
                    <a:p>
                      <a:pPr algn="ctr" fontAlgn="b"/>
                      <a:r>
                        <a:rPr lang="en-GB" sz="1500" u="none" strike="noStrike" dirty="0">
                          <a:solidFill>
                            <a:schemeClr val="tx1"/>
                          </a:solidFill>
                          <a:effectLst/>
                          <a:latin typeface="+mj-lt"/>
                        </a:rPr>
                        <a:t>766</a:t>
                      </a:r>
                      <a:endParaRPr lang="en-GB" sz="1500" b="0" i="0" u="none" strike="noStrike" dirty="0">
                        <a:solidFill>
                          <a:schemeClr val="tx1"/>
                        </a:solidFill>
                        <a:effectLst/>
                        <a:latin typeface="+mj-lt"/>
                      </a:endParaRPr>
                    </a:p>
                  </a:txBody>
                  <a:tcPr marL="9525" marR="9525" marT="9525" marB="0" anchor="b"/>
                </a:tc>
                <a:tc hMerge="1">
                  <a:txBody>
                    <a:bodyPr/>
                    <a:lstStyle/>
                    <a:p>
                      <a:pPr algn="ctr" fontAlgn="b"/>
                      <a:endParaRPr lang="en-GB" sz="1500" b="0" i="0" u="none" strike="noStrike" dirty="0">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9174702"/>
                  </a:ext>
                </a:extLst>
              </a:tr>
              <a:tr h="190500">
                <a:tc vMerge="1">
                  <a:txBody>
                    <a:bodyPr/>
                    <a:lstStyle/>
                    <a:p>
                      <a:pPr algn="l" fontAlgn="b"/>
                      <a:endParaRPr lang="en-GB" sz="1500" b="0" i="0" u="none" strike="noStrike" dirty="0">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algn="l" fontAlgn="b"/>
                      <a:endParaRPr lang="en-GB" sz="1500" b="0" i="0"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algn="l" fontAlgn="b"/>
                      <a:r>
                        <a:rPr lang="en-GB" sz="1500" b="0" i="0" u="none" strike="noStrike" dirty="0">
                          <a:solidFill>
                            <a:schemeClr val="tx1"/>
                          </a:solidFill>
                          <a:effectLst/>
                          <a:latin typeface="+mj-lt"/>
                        </a:rPr>
                        <a:t>Stack C</a:t>
                      </a:r>
                    </a:p>
                  </a:txBody>
                  <a:tcPr marL="9525" marR="9525" marT="9525" marB="0" anchor="b">
                    <a:lnL w="12700" cap="flat" cmpd="sng" algn="ctr">
                      <a:solidFill>
                        <a:schemeClr val="tx1"/>
                      </a:solidFill>
                      <a:prstDash val="solid"/>
                      <a:round/>
                      <a:headEnd type="none" w="med" len="med"/>
                      <a:tailEnd type="none" w="med" len="med"/>
                    </a:lnL>
                  </a:tcPr>
                </a:tc>
                <a:tc hMerge="1">
                  <a:txBody>
                    <a:bodyPr/>
                    <a:lstStyle/>
                    <a:p>
                      <a:pPr algn="ctr" fontAlgn="b"/>
                      <a:r>
                        <a:rPr lang="en-GB" sz="1500" b="0" i="0" u="none" strike="noStrike" dirty="0">
                          <a:solidFill>
                            <a:schemeClr val="tx1"/>
                          </a:solidFill>
                          <a:effectLst/>
                          <a:latin typeface="+mj-lt"/>
                        </a:rPr>
                        <a:t>26</a:t>
                      </a:r>
                    </a:p>
                  </a:txBody>
                  <a:tcPr marL="9525" marR="9525" marT="9525" marB="0" anchor="b"/>
                </a:tc>
                <a:tc hMerge="1">
                  <a:txBody>
                    <a:bodyPr/>
                    <a:lstStyle/>
                    <a:p>
                      <a:pPr algn="l" fontAlgn="b"/>
                      <a:endParaRPr lang="en-GB" sz="1500" b="0" i="0" u="none" strike="noStrike" dirty="0">
                        <a:solidFill>
                          <a:schemeClr val="tx1"/>
                        </a:solidFill>
                        <a:effectLst/>
                        <a:latin typeface="+mj-lt"/>
                      </a:endParaRPr>
                    </a:p>
                  </a:txBody>
                  <a:tcPr marL="9525" marR="9525" marT="9525" marB="0" anchor="b"/>
                </a:tc>
                <a:tc>
                  <a:txBody>
                    <a:bodyPr/>
                    <a:lstStyle/>
                    <a:p>
                      <a:r>
                        <a:rPr lang="en-GB" sz="1500" b="0" i="0" u="none" strike="noStrike" dirty="0">
                          <a:solidFill>
                            <a:schemeClr val="tx1"/>
                          </a:solidFill>
                          <a:effectLst/>
                          <a:latin typeface="+mj-lt"/>
                        </a:rPr>
                        <a:t>26</a:t>
                      </a:r>
                      <a:endParaRPr lang="en-GB" dirty="0"/>
                    </a:p>
                  </a:txBody>
                  <a:tcPr marL="9525" marR="9525" marT="9525" marB="0" anchor="b"/>
                </a:tc>
                <a:tc gridSpan="2">
                  <a:txBody>
                    <a:bodyPr/>
                    <a:lstStyle/>
                    <a:p>
                      <a:pPr algn="ctr" fontAlgn="b"/>
                      <a:r>
                        <a:rPr lang="en-GB" sz="1500" u="none" strike="noStrike" dirty="0">
                          <a:solidFill>
                            <a:schemeClr val="tx1"/>
                          </a:solidFill>
                          <a:effectLst/>
                          <a:latin typeface="+mj-lt"/>
                        </a:rPr>
                        <a:t>768</a:t>
                      </a:r>
                      <a:endParaRPr lang="en-GB" sz="1500" b="0" i="0" u="none" strike="noStrike" dirty="0">
                        <a:solidFill>
                          <a:schemeClr val="tx1"/>
                        </a:solidFill>
                        <a:effectLst/>
                        <a:latin typeface="+mj-lt"/>
                      </a:endParaRPr>
                    </a:p>
                  </a:txBody>
                  <a:tcPr marL="9525" marR="9525" marT="9525" marB="0" anchor="b"/>
                </a:tc>
                <a:tc hMerge="1">
                  <a:txBody>
                    <a:bodyPr/>
                    <a:lstStyle/>
                    <a:p>
                      <a:pPr algn="ctr" fontAlgn="b"/>
                      <a:endParaRPr lang="en-GB" sz="1500" b="0" i="0" u="none" strike="noStrike" dirty="0">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2809167"/>
                  </a:ext>
                </a:extLst>
              </a:tr>
              <a:tr h="190500">
                <a:tc vMerge="1">
                  <a:txBody>
                    <a:bodyPr/>
                    <a:lstStyle/>
                    <a:p>
                      <a:pPr algn="l" fontAlgn="b"/>
                      <a:endParaRPr lang="en-GB" sz="1500" b="0" i="0" u="none" strike="noStrike" dirty="0">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algn="l" fontAlgn="b"/>
                      <a:endParaRPr lang="en-GB" sz="1500" b="0" i="0"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algn="l" fontAlgn="b"/>
                      <a:r>
                        <a:rPr lang="en-GB" sz="1500" b="0" i="0" u="none" strike="noStrike" dirty="0">
                          <a:solidFill>
                            <a:schemeClr val="tx1"/>
                          </a:solidFill>
                          <a:effectLst/>
                          <a:latin typeface="+mj-lt"/>
                        </a:rPr>
                        <a:t>Stack D</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pPr algn="ctr" fontAlgn="b"/>
                      <a:r>
                        <a:rPr lang="en-GB" sz="1500" b="0" i="0" u="none" strike="noStrike" dirty="0">
                          <a:solidFill>
                            <a:schemeClr val="tx1"/>
                          </a:solidFill>
                          <a:effectLst/>
                          <a:latin typeface="+mj-lt"/>
                        </a:rPr>
                        <a:t>29</a:t>
                      </a:r>
                    </a:p>
                  </a:txBody>
                  <a:tcPr marL="9525" marR="9525" marT="9525" marB="0" anchor="b">
                    <a:lnB w="12700" cap="flat" cmpd="sng" algn="ctr">
                      <a:solidFill>
                        <a:schemeClr val="tx1"/>
                      </a:solidFill>
                      <a:prstDash val="solid"/>
                      <a:round/>
                      <a:headEnd type="none" w="med" len="med"/>
                      <a:tailEnd type="none" w="med" len="med"/>
                    </a:lnB>
                  </a:tcPr>
                </a:tc>
                <a:tc hMerge="1">
                  <a:txBody>
                    <a:bodyPr/>
                    <a:lstStyle/>
                    <a:p>
                      <a:pPr algn="l" fontAlgn="b"/>
                      <a:endParaRPr lang="en-GB" sz="1500" b="0" i="0" u="none" strike="noStrike" dirty="0">
                        <a:solidFill>
                          <a:schemeClr val="tx1"/>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r>
                        <a:rPr lang="en-GB" sz="1500" b="0" i="0" u="none" strike="noStrike" dirty="0">
                          <a:solidFill>
                            <a:schemeClr val="tx1"/>
                          </a:solidFill>
                          <a:effectLst/>
                          <a:latin typeface="+mj-lt"/>
                        </a:rPr>
                        <a:t>29</a:t>
                      </a:r>
                      <a:endParaRPr lang="en-GB" dirty="0"/>
                    </a:p>
                  </a:txBody>
                  <a:tcPr marL="9525" marR="9525" marT="9525" marB="0" anchor="b">
                    <a:lnB w="12700" cap="flat" cmpd="sng" algn="ctr">
                      <a:solidFill>
                        <a:schemeClr val="tx1"/>
                      </a:solidFill>
                      <a:prstDash val="solid"/>
                      <a:round/>
                      <a:headEnd type="none" w="med" len="med"/>
                      <a:tailEnd type="none" w="med" len="med"/>
                    </a:lnB>
                  </a:tcPr>
                </a:tc>
                <a:tc gridSpan="2">
                  <a:txBody>
                    <a:bodyPr/>
                    <a:lstStyle/>
                    <a:p>
                      <a:pPr algn="ctr" fontAlgn="b"/>
                      <a:r>
                        <a:rPr lang="en-GB" sz="1500" u="none" strike="noStrike" dirty="0">
                          <a:solidFill>
                            <a:schemeClr val="tx1"/>
                          </a:solidFill>
                          <a:effectLst/>
                          <a:latin typeface="+mj-lt"/>
                        </a:rPr>
                        <a:t>769</a:t>
                      </a:r>
                      <a:endParaRPr lang="en-GB" sz="1500" b="0" i="0" u="none" strike="noStrike" dirty="0">
                        <a:solidFill>
                          <a:schemeClr val="tx1"/>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pPr algn="ctr" fontAlgn="b"/>
                      <a:endParaRPr lang="en-GB" sz="1500" b="0" i="0" u="none" strike="noStrike" dirty="0">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4960048"/>
                  </a:ext>
                </a:extLst>
              </a:tr>
              <a:tr h="190500">
                <a:tc vMerge="1">
                  <a:txBody>
                    <a:bodyPr/>
                    <a:lstStyle/>
                    <a:p>
                      <a:pPr algn="l" fontAlgn="b"/>
                      <a:endParaRPr lang="en-GB" sz="1500" b="0" i="0" u="none" strike="noStrike" dirty="0">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tcPr>
                </a:tc>
                <a:tc rowSpan="5">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500" b="0" i="0" u="none" strike="noStrike" kern="1200" dirty="0">
                          <a:solidFill>
                            <a:schemeClr val="tx1"/>
                          </a:solidFill>
                          <a:effectLst/>
                          <a:latin typeface="+mn-lt"/>
                          <a:ea typeface="+mn-ea"/>
                          <a:cs typeface="+mn-cs"/>
                        </a:rPr>
                        <a:t>C21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b"/>
                      <a:r>
                        <a:rPr lang="en-GB" sz="1500" b="0" i="0" u="none" strike="noStrike" dirty="0">
                          <a:solidFill>
                            <a:schemeClr val="tx1"/>
                          </a:solidFill>
                          <a:effectLst/>
                          <a:latin typeface="+mj-lt"/>
                        </a:rPr>
                        <a:t>Stack A</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fontAlgn="b"/>
                      <a:r>
                        <a:rPr lang="en-GB" sz="1500" b="0" i="0" u="none" strike="noStrike" dirty="0">
                          <a:solidFill>
                            <a:schemeClr val="tx1"/>
                          </a:solidFill>
                          <a:effectLst/>
                          <a:latin typeface="+mj-lt"/>
                        </a:rPr>
                        <a:t>40</a:t>
                      </a:r>
                    </a:p>
                  </a:txBody>
                  <a:tcPr marL="9525" marR="9525" marT="9525" marB="0" anchor="b">
                    <a:lnT w="12700" cap="flat" cmpd="sng" algn="ctr">
                      <a:solidFill>
                        <a:schemeClr val="tx1"/>
                      </a:solidFill>
                      <a:prstDash val="solid"/>
                      <a:round/>
                      <a:headEnd type="none" w="med" len="med"/>
                      <a:tailEnd type="none" w="med" len="med"/>
                    </a:lnT>
                  </a:tcPr>
                </a:tc>
                <a:tc hMerge="1">
                  <a:txBody>
                    <a:bodyPr/>
                    <a:lstStyle/>
                    <a:p>
                      <a:pPr algn="l" fontAlgn="b"/>
                      <a:endParaRPr lang="en-GB" sz="1500" b="0" i="0" u="none" strike="noStrike" dirty="0">
                        <a:solidFill>
                          <a:schemeClr val="tx1"/>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r>
                        <a:rPr lang="en-GB" sz="1500" b="0" i="0" u="none" strike="noStrike" dirty="0">
                          <a:solidFill>
                            <a:schemeClr val="tx1"/>
                          </a:solidFill>
                          <a:effectLst/>
                          <a:latin typeface="+mj-lt"/>
                        </a:rPr>
                        <a:t>40</a:t>
                      </a:r>
                      <a:endParaRPr lang="en-GB" dirty="0"/>
                    </a:p>
                  </a:txBody>
                  <a:tcPr marL="9525" marR="9525" marT="9525" marB="0" anchor="b">
                    <a:lnT w="12700" cap="flat" cmpd="sng" algn="ctr">
                      <a:solidFill>
                        <a:schemeClr val="tx1"/>
                      </a:solidFill>
                      <a:prstDash val="solid"/>
                      <a:round/>
                      <a:headEnd type="none" w="med" len="med"/>
                      <a:tailEnd type="none" w="med" len="med"/>
                    </a:lnT>
                  </a:tcPr>
                </a:tc>
                <a:tc gridSpan="2">
                  <a:txBody>
                    <a:bodyPr/>
                    <a:lstStyle/>
                    <a:p>
                      <a:pPr algn="ctr" fontAlgn="b"/>
                      <a:r>
                        <a:rPr lang="en-GB" sz="1500" u="none" strike="noStrike" dirty="0">
                          <a:solidFill>
                            <a:schemeClr val="tx1"/>
                          </a:solidFill>
                          <a:effectLst/>
                          <a:latin typeface="+mj-lt"/>
                        </a:rPr>
                        <a:t>770</a:t>
                      </a:r>
                      <a:endParaRPr lang="en-GB" sz="1500" b="0" i="0" u="none" strike="noStrike" dirty="0">
                        <a:solidFill>
                          <a:schemeClr val="tx1"/>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tcPr>
                </a:tc>
                <a:tc hMerge="1">
                  <a:txBody>
                    <a:bodyPr/>
                    <a:lstStyle/>
                    <a:p>
                      <a:pPr algn="ctr" fontAlgn="b"/>
                      <a:endParaRPr lang="en-GB" sz="1500" b="0" i="0" u="none" strike="noStrike" dirty="0">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18359840"/>
                  </a:ext>
                </a:extLst>
              </a:tr>
              <a:tr h="190500">
                <a:tc vMerge="1">
                  <a:txBody>
                    <a:bodyPr/>
                    <a:lstStyle/>
                    <a:p>
                      <a:pPr algn="l" fontAlgn="b"/>
                      <a:endParaRPr lang="en-GB" sz="1500" b="0" i="0" u="none" strike="noStrike" dirty="0">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algn="l" fontAlgn="b"/>
                      <a:endParaRPr lang="en-GB" sz="1500" b="0" i="0"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algn="l" fontAlgn="b"/>
                      <a:r>
                        <a:rPr lang="en-GB" sz="1500" b="0" i="0" u="none" strike="noStrike" dirty="0">
                          <a:solidFill>
                            <a:schemeClr val="tx1"/>
                          </a:solidFill>
                          <a:effectLst/>
                          <a:latin typeface="+mj-lt"/>
                        </a:rPr>
                        <a:t>Stack B</a:t>
                      </a:r>
                    </a:p>
                  </a:txBody>
                  <a:tcPr marL="9525" marR="9525" marT="9525" marB="0" anchor="b">
                    <a:lnL w="12700" cap="flat" cmpd="sng" algn="ctr">
                      <a:solidFill>
                        <a:schemeClr val="tx1"/>
                      </a:solidFill>
                      <a:prstDash val="solid"/>
                      <a:round/>
                      <a:headEnd type="none" w="med" len="med"/>
                      <a:tailEnd type="none" w="med" len="med"/>
                    </a:lnL>
                  </a:tcPr>
                </a:tc>
                <a:tc hMerge="1">
                  <a:txBody>
                    <a:bodyPr/>
                    <a:lstStyle/>
                    <a:p>
                      <a:pPr algn="ctr" fontAlgn="b"/>
                      <a:r>
                        <a:rPr lang="en-GB" sz="1500" b="0" i="0" u="none" strike="noStrike" dirty="0">
                          <a:solidFill>
                            <a:schemeClr val="tx1"/>
                          </a:solidFill>
                          <a:effectLst/>
                          <a:latin typeface="+mj-lt"/>
                        </a:rPr>
                        <a:t>43</a:t>
                      </a:r>
                    </a:p>
                  </a:txBody>
                  <a:tcPr marL="9525" marR="9525" marT="9525" marB="0" anchor="b"/>
                </a:tc>
                <a:tc hMerge="1">
                  <a:txBody>
                    <a:bodyPr/>
                    <a:lstStyle/>
                    <a:p>
                      <a:pPr algn="l" fontAlgn="b"/>
                      <a:endParaRPr lang="en-GB" sz="1500" b="0" i="0" u="none" strike="noStrike" dirty="0">
                        <a:solidFill>
                          <a:schemeClr val="tx1"/>
                        </a:solidFill>
                        <a:effectLst/>
                        <a:highlight>
                          <a:srgbClr val="FFFF00"/>
                        </a:highlight>
                        <a:latin typeface="+mj-lt"/>
                      </a:endParaRPr>
                    </a:p>
                  </a:txBody>
                  <a:tcPr marL="9525" marR="9525" marT="9525" marB="0" anchor="b"/>
                </a:tc>
                <a:tc>
                  <a:txBody>
                    <a:bodyPr/>
                    <a:lstStyle/>
                    <a:p>
                      <a:r>
                        <a:rPr lang="en-GB" sz="1500" b="0" i="0" u="none" strike="noStrike" dirty="0">
                          <a:solidFill>
                            <a:schemeClr val="tx1"/>
                          </a:solidFill>
                          <a:effectLst/>
                          <a:latin typeface="+mj-lt"/>
                        </a:rPr>
                        <a:t>43</a:t>
                      </a:r>
                      <a:endParaRPr lang="en-GB" dirty="0"/>
                    </a:p>
                  </a:txBody>
                  <a:tcPr marL="9525" marR="9525" marT="9525" marB="0" anchor="b"/>
                </a:tc>
                <a:tc gridSpan="2">
                  <a:txBody>
                    <a:bodyPr/>
                    <a:lstStyle/>
                    <a:p>
                      <a:pPr algn="ctr" fontAlgn="b"/>
                      <a:r>
                        <a:rPr lang="en-GB" sz="1500" u="none" strike="noStrike" dirty="0">
                          <a:solidFill>
                            <a:schemeClr val="tx1"/>
                          </a:solidFill>
                          <a:effectLst/>
                          <a:latin typeface="+mj-lt"/>
                        </a:rPr>
                        <a:t>771</a:t>
                      </a:r>
                      <a:endParaRPr lang="en-GB" sz="1500" b="0" i="0" u="none" strike="noStrike" dirty="0">
                        <a:solidFill>
                          <a:schemeClr val="tx1"/>
                        </a:solidFill>
                        <a:effectLst/>
                        <a:latin typeface="+mj-lt"/>
                      </a:endParaRPr>
                    </a:p>
                  </a:txBody>
                  <a:tcPr marL="9525" marR="9525" marT="9525" marB="0" anchor="b"/>
                </a:tc>
                <a:tc hMerge="1">
                  <a:txBody>
                    <a:bodyPr/>
                    <a:lstStyle/>
                    <a:p>
                      <a:pPr algn="ctr" fontAlgn="b"/>
                      <a:endParaRPr lang="en-GB" sz="1500" b="0" i="0" u="none" strike="noStrike" dirty="0">
                        <a:solidFill>
                          <a:schemeClr val="tx1"/>
                        </a:solidFill>
                        <a:effectLst/>
                        <a:highlight>
                          <a:srgbClr val="FFFF00"/>
                        </a:highlight>
                        <a:latin typeface="+mj-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14112089"/>
                  </a:ext>
                </a:extLst>
              </a:tr>
              <a:tr h="190500">
                <a:tc vMerge="1">
                  <a:txBody>
                    <a:bodyPr/>
                    <a:lstStyle/>
                    <a:p>
                      <a:endParaRPr lang="en-GB"/>
                    </a:p>
                  </a:txBody>
                  <a:tcPr/>
                </a:tc>
                <a:tc vMerge="1">
                  <a:txBody>
                    <a:bodyPr/>
                    <a:lstStyle/>
                    <a:p>
                      <a:endParaRPr lang="en-GB"/>
                    </a:p>
                  </a:txBody>
                  <a:tcPr/>
                </a:tc>
                <a:tc gridSpan="3">
                  <a:txBody>
                    <a:bodyPr/>
                    <a:lstStyle/>
                    <a:p>
                      <a:pPr algn="l" fontAlgn="b"/>
                      <a:r>
                        <a:rPr lang="en-GB" sz="1500" b="0" i="0" u="none" strike="noStrike" dirty="0">
                          <a:solidFill>
                            <a:schemeClr val="tx1"/>
                          </a:solidFill>
                          <a:effectLst/>
                          <a:latin typeface="+mj-lt"/>
                        </a:rPr>
                        <a:t>Stack B (C12)</a:t>
                      </a:r>
                    </a:p>
                  </a:txBody>
                  <a:tcPr marL="9525" marR="9525" marT="9525" marB="0" anchor="b">
                    <a:lnL w="127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pPr algn="l" fontAlgn="b"/>
                      <a:endParaRPr lang="en-GB" sz="1500" b="0" i="0" u="none" strike="noStrike" dirty="0">
                        <a:solidFill>
                          <a:schemeClr val="tx1"/>
                        </a:solidFill>
                        <a:effectLst/>
                        <a:highlight>
                          <a:srgbClr val="FFC000"/>
                        </a:highlight>
                        <a:latin typeface="+mj-lt"/>
                      </a:endParaRPr>
                    </a:p>
                  </a:txBody>
                  <a:tcPr marL="9525" marR="9525" marT="9525" marB="0" anchor="b"/>
                </a:tc>
                <a:tc>
                  <a:txBody>
                    <a:bodyPr/>
                    <a:lstStyle/>
                    <a:p>
                      <a:r>
                        <a:rPr lang="en-GB" sz="1500" dirty="0"/>
                        <a:t>34</a:t>
                      </a:r>
                    </a:p>
                  </a:txBody>
                  <a:tcPr marL="9525" marR="9525" marT="9525" marB="0" anchor="b"/>
                </a:tc>
                <a:tc gridSpan="2">
                  <a:txBody>
                    <a:bodyPr/>
                    <a:lstStyle/>
                    <a:p>
                      <a:pPr algn="ctr" fontAlgn="b"/>
                      <a:endParaRPr lang="en-GB" sz="1500" b="0" i="0" u="none" strike="noStrike" dirty="0">
                        <a:solidFill>
                          <a:schemeClr val="tx1"/>
                        </a:solidFill>
                        <a:effectLst/>
                        <a:latin typeface="+mj-lt"/>
                      </a:endParaRPr>
                    </a:p>
                  </a:txBody>
                  <a:tcPr marL="9525" marR="9525" marT="9525" marB="0" anchor="b"/>
                </a:tc>
                <a:tc hMerge="1">
                  <a:txBody>
                    <a:bodyPr/>
                    <a:lstStyle/>
                    <a:p>
                      <a:pPr algn="ctr" fontAlgn="b"/>
                      <a:endParaRPr lang="en-GB" sz="1500" b="0" i="0" u="none" strike="noStrike" dirty="0">
                        <a:solidFill>
                          <a:schemeClr val="tx1"/>
                        </a:solidFill>
                        <a:effectLst/>
                        <a:highlight>
                          <a:srgbClr val="FFFF00"/>
                        </a:highlight>
                        <a:latin typeface="+mj-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12425223"/>
                  </a:ext>
                </a:extLst>
              </a:tr>
              <a:tr h="190500">
                <a:tc vMerge="1">
                  <a:txBody>
                    <a:bodyPr/>
                    <a:lstStyle/>
                    <a:p>
                      <a:pPr algn="l" fontAlgn="b"/>
                      <a:endParaRPr lang="en-GB" sz="1500" b="0" i="0" u="none" strike="noStrike">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algn="l" fontAlgn="b"/>
                      <a:endParaRPr lang="en-GB" sz="1500" b="0" i="0"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algn="l" fontAlgn="b"/>
                      <a:r>
                        <a:rPr lang="en-GB" sz="1500" b="0" i="0" u="none" strike="noStrike" dirty="0">
                          <a:solidFill>
                            <a:schemeClr val="tx1"/>
                          </a:solidFill>
                          <a:effectLst/>
                          <a:latin typeface="+mj-lt"/>
                        </a:rPr>
                        <a:t>Stack C</a:t>
                      </a:r>
                    </a:p>
                  </a:txBody>
                  <a:tcPr marL="9525" marR="9525" marT="9525" marB="0" anchor="b">
                    <a:lnL w="12700" cap="flat" cmpd="sng" algn="ctr">
                      <a:solidFill>
                        <a:schemeClr val="tx1"/>
                      </a:solidFill>
                      <a:prstDash val="solid"/>
                      <a:round/>
                      <a:headEnd type="none" w="med" len="med"/>
                      <a:tailEnd type="none" w="med" len="med"/>
                    </a:lnL>
                  </a:tcPr>
                </a:tc>
                <a:tc hMerge="1">
                  <a:txBody>
                    <a:bodyPr/>
                    <a:lstStyle/>
                    <a:p>
                      <a:pPr algn="ctr" fontAlgn="b"/>
                      <a:r>
                        <a:rPr lang="en-GB" sz="1500" b="0" i="0" u="none" strike="noStrike" dirty="0">
                          <a:solidFill>
                            <a:schemeClr val="tx1"/>
                          </a:solidFill>
                          <a:effectLst/>
                          <a:latin typeface="+mj-lt"/>
                        </a:rPr>
                        <a:t>46</a:t>
                      </a:r>
                    </a:p>
                  </a:txBody>
                  <a:tcPr marL="9525" marR="9525" marT="9525" marB="0" anchor="b"/>
                </a:tc>
                <a:tc hMerge="1">
                  <a:txBody>
                    <a:bodyPr/>
                    <a:lstStyle/>
                    <a:p>
                      <a:pPr algn="l" fontAlgn="b"/>
                      <a:endParaRPr lang="en-GB" sz="1500" b="0" i="0" u="none" strike="noStrike" dirty="0">
                        <a:solidFill>
                          <a:schemeClr val="tx1"/>
                        </a:solidFill>
                        <a:effectLst/>
                        <a:latin typeface="+mj-lt"/>
                      </a:endParaRPr>
                    </a:p>
                  </a:txBody>
                  <a:tcPr marL="9525" marR="9525" marT="9525" marB="0" anchor="b"/>
                </a:tc>
                <a:tc>
                  <a:txBody>
                    <a:bodyPr/>
                    <a:lstStyle/>
                    <a:p>
                      <a:r>
                        <a:rPr lang="en-GB" sz="1500" b="0" i="0" u="none" strike="noStrike" dirty="0">
                          <a:solidFill>
                            <a:schemeClr val="tx1"/>
                          </a:solidFill>
                          <a:effectLst/>
                          <a:latin typeface="+mj-lt"/>
                        </a:rPr>
                        <a:t>46</a:t>
                      </a:r>
                      <a:endParaRPr lang="en-GB" dirty="0"/>
                    </a:p>
                  </a:txBody>
                  <a:tcPr marL="9525" marR="9525" marT="9525" marB="0" anchor="b"/>
                </a:tc>
                <a:tc gridSpan="2">
                  <a:txBody>
                    <a:bodyPr/>
                    <a:lstStyle/>
                    <a:p>
                      <a:pPr algn="ctr" fontAlgn="b"/>
                      <a:r>
                        <a:rPr lang="en-GB" sz="1500" u="none" strike="noStrike" dirty="0">
                          <a:solidFill>
                            <a:schemeClr val="tx1"/>
                          </a:solidFill>
                          <a:effectLst/>
                          <a:latin typeface="+mj-lt"/>
                        </a:rPr>
                        <a:t>773</a:t>
                      </a:r>
                      <a:endParaRPr lang="en-GB" sz="1500" b="0" i="0" u="none" strike="noStrike" dirty="0">
                        <a:solidFill>
                          <a:schemeClr val="tx1"/>
                        </a:solidFill>
                        <a:effectLst/>
                        <a:latin typeface="+mj-lt"/>
                      </a:endParaRPr>
                    </a:p>
                  </a:txBody>
                  <a:tcPr marL="9525" marR="9525" marT="9525" marB="0" anchor="b"/>
                </a:tc>
                <a:tc hMerge="1">
                  <a:txBody>
                    <a:bodyPr/>
                    <a:lstStyle/>
                    <a:p>
                      <a:pPr algn="ctr" fontAlgn="b"/>
                      <a:endParaRPr lang="en-GB" sz="1500" b="0" i="0" u="none" strike="noStrike" dirty="0">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5188128"/>
                  </a:ext>
                </a:extLst>
              </a:tr>
              <a:tr h="190500">
                <a:tc vMerge="1">
                  <a:txBody>
                    <a:bodyPr/>
                    <a:lstStyle/>
                    <a:p>
                      <a:pPr algn="l" fontAlgn="b"/>
                      <a:endParaRPr lang="en-GB" sz="1500" b="0" i="0" u="none" strike="noStrike" dirty="0">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algn="l" fontAlgn="b"/>
                      <a:endParaRPr lang="en-GB" sz="1500" b="0" i="0"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algn="l" fontAlgn="b"/>
                      <a:r>
                        <a:rPr lang="en-GB" sz="1500" b="0" i="0" u="none" strike="noStrike" dirty="0">
                          <a:solidFill>
                            <a:schemeClr val="tx1"/>
                          </a:solidFill>
                          <a:effectLst/>
                          <a:latin typeface="+mj-lt"/>
                        </a:rPr>
                        <a:t>Stack D</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pPr algn="ctr" fontAlgn="b"/>
                      <a:r>
                        <a:rPr lang="en-GB" sz="1500" b="0" i="0" u="none" strike="noStrike" dirty="0">
                          <a:solidFill>
                            <a:schemeClr val="tx1"/>
                          </a:solidFill>
                          <a:effectLst/>
                          <a:latin typeface="+mj-lt"/>
                        </a:rPr>
                        <a:t>49</a:t>
                      </a:r>
                    </a:p>
                  </a:txBody>
                  <a:tcPr marL="9525" marR="9525" marT="9525" marB="0" anchor="b">
                    <a:lnB w="12700" cap="flat" cmpd="sng" algn="ctr">
                      <a:solidFill>
                        <a:schemeClr val="tx1"/>
                      </a:solidFill>
                      <a:prstDash val="solid"/>
                      <a:round/>
                      <a:headEnd type="none" w="med" len="med"/>
                      <a:tailEnd type="none" w="med" len="med"/>
                    </a:lnB>
                  </a:tcPr>
                </a:tc>
                <a:tc hMerge="1">
                  <a:txBody>
                    <a:bodyPr/>
                    <a:lstStyle/>
                    <a:p>
                      <a:pPr algn="l" fontAlgn="b"/>
                      <a:endParaRPr lang="en-GB" sz="1500" b="0" i="0" u="none" strike="noStrike" dirty="0">
                        <a:solidFill>
                          <a:schemeClr val="tx1"/>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r>
                        <a:rPr lang="en-GB" sz="1500" b="0" i="0" u="none" strike="noStrike" dirty="0">
                          <a:solidFill>
                            <a:schemeClr val="tx1"/>
                          </a:solidFill>
                          <a:effectLst/>
                          <a:latin typeface="+mj-lt"/>
                        </a:rPr>
                        <a:t>49</a:t>
                      </a:r>
                      <a:endParaRPr lang="en-GB" dirty="0"/>
                    </a:p>
                  </a:txBody>
                  <a:tcPr marL="9525" marR="9525" marT="9525" marB="0" anchor="b">
                    <a:lnB w="12700" cap="flat" cmpd="sng" algn="ctr">
                      <a:solidFill>
                        <a:schemeClr val="tx1"/>
                      </a:solidFill>
                      <a:prstDash val="solid"/>
                      <a:round/>
                      <a:headEnd type="none" w="med" len="med"/>
                      <a:tailEnd type="none" w="med" len="med"/>
                    </a:lnB>
                  </a:tcPr>
                </a:tc>
                <a:tc gridSpan="2">
                  <a:txBody>
                    <a:bodyPr/>
                    <a:lstStyle/>
                    <a:p>
                      <a:pPr algn="ctr" fontAlgn="b"/>
                      <a:r>
                        <a:rPr lang="en-GB" sz="1500" u="none" strike="noStrike" dirty="0">
                          <a:solidFill>
                            <a:schemeClr val="tx1"/>
                          </a:solidFill>
                          <a:effectLst/>
                          <a:latin typeface="+mj-lt"/>
                        </a:rPr>
                        <a:t>-</a:t>
                      </a:r>
                      <a:endParaRPr lang="en-GB" sz="1500" b="0" i="0" u="none" strike="noStrike" dirty="0">
                        <a:solidFill>
                          <a:schemeClr val="tx1"/>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pPr algn="ctr" fontAlgn="b"/>
                      <a:endParaRPr lang="en-GB" sz="1500" b="0" i="0" u="none" strike="noStrike" dirty="0">
                        <a:solidFill>
                          <a:schemeClr val="tx1"/>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156282"/>
                  </a:ext>
                </a:extLst>
              </a:tr>
              <a:tr h="190500">
                <a:tc gridSpan="8">
                  <a:txBody>
                    <a:bodyPr/>
                    <a:lstStyle/>
                    <a:p>
                      <a:pPr algn="l" fontAlgn="b"/>
                      <a:endParaRPr lang="en-GB" sz="1500" b="0" i="0" u="none" strike="noStrike" dirty="0">
                        <a:solidFill>
                          <a:schemeClr val="tx1"/>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solidFill>
                      <a:schemeClr val="bg1">
                        <a:lumMod val="50000"/>
                      </a:schemeClr>
                    </a:solidFill>
                  </a:tcPr>
                </a:tc>
                <a:tc hMerge="1">
                  <a:txBody>
                    <a:bodyPr/>
                    <a:lstStyle/>
                    <a:p>
                      <a:endParaRPr lang="en-GB"/>
                    </a:p>
                  </a:txBody>
                  <a:tcPr/>
                </a:tc>
                <a:tc hMerge="1">
                  <a:txBody>
                    <a:bodyPr/>
                    <a:lstStyle/>
                    <a:p>
                      <a:endParaRPr lang="en-GB"/>
                    </a:p>
                  </a:txBody>
                  <a:tcPr/>
                </a:tc>
                <a:tc hMerge="1">
                  <a:txBody>
                    <a:bodyPr/>
                    <a:lstStyle/>
                    <a:p>
                      <a:pPr algn="ctr" fontAlgn="b"/>
                      <a:endParaRPr lang="en-GB" sz="1500" b="0" i="0" u="none" strike="noStrike" dirty="0">
                        <a:solidFill>
                          <a:schemeClr val="tx1"/>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pPr algn="l" fontAlgn="b"/>
                      <a:endParaRPr lang="en-GB" sz="1500" b="0" i="0" u="none" strike="noStrike" dirty="0">
                        <a:solidFill>
                          <a:schemeClr val="tx1"/>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solidFill>
                      <a:schemeClr val="bg1">
                        <a:lumMod val="50000"/>
                      </a:schemeClr>
                    </a:solidFill>
                  </a:tcPr>
                </a:tc>
                <a:tc hMerge="1">
                  <a:txBody>
                    <a:bodyPr/>
                    <a:lstStyle/>
                    <a:p>
                      <a:pPr algn="l" fontAlgn="b"/>
                      <a:endParaRPr lang="en-GB" sz="1500" b="0" i="0" u="none" strike="noStrike" dirty="0">
                        <a:solidFill>
                          <a:schemeClr val="tx1"/>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solidFill>
                      <a:schemeClr val="bg1">
                        <a:lumMod val="50000"/>
                      </a:schemeClr>
                    </a:solidFill>
                  </a:tcPr>
                </a:tc>
                <a:extLst>
                  <a:ext uri="{0D108BD9-81ED-4DB2-BD59-A6C34878D82A}">
                    <a16:rowId xmlns:a16="http://schemas.microsoft.com/office/drawing/2014/main" val="254110490"/>
                  </a:ext>
                </a:extLst>
              </a:tr>
              <a:tr h="190500">
                <a:tc gridSpan="4">
                  <a:txBody>
                    <a:bodyPr/>
                    <a:lstStyle/>
                    <a:p>
                      <a:pPr algn="l" fontAlgn="b"/>
                      <a:r>
                        <a:rPr lang="en-GB" sz="1500" b="0" i="0" u="none" strike="noStrike" dirty="0">
                          <a:solidFill>
                            <a:schemeClr val="tx1"/>
                          </a:solidFill>
                          <a:effectLst/>
                          <a:latin typeface="+mj-lt"/>
                        </a:rPr>
                        <a:t>Tile 6</a:t>
                      </a:r>
                    </a:p>
                  </a:txBody>
                  <a:tcPr marL="9525" marR="9525" marT="9525" marB="0" anchor="b"/>
                </a:tc>
                <a:tc hMerge="1">
                  <a:txBody>
                    <a:bodyPr/>
                    <a:lstStyle/>
                    <a:p>
                      <a:endParaRPr lang="en-GB"/>
                    </a:p>
                  </a:txBody>
                  <a:tcPr/>
                </a:tc>
                <a:tc hMerge="1">
                  <a:txBody>
                    <a:bodyPr/>
                    <a:lstStyle/>
                    <a:p>
                      <a:endParaRPr lang="en-GB"/>
                    </a:p>
                  </a:txBody>
                  <a:tcPr/>
                </a:tc>
                <a:tc hMerge="1">
                  <a:txBody>
                    <a:bodyPr/>
                    <a:lstStyle/>
                    <a:p>
                      <a:pPr algn="ctr" fontAlgn="b"/>
                      <a:r>
                        <a:rPr lang="en-GB" sz="1500" b="0" i="0" u="none" strike="noStrike" dirty="0">
                          <a:solidFill>
                            <a:schemeClr val="tx1"/>
                          </a:solidFill>
                          <a:effectLst/>
                          <a:latin typeface="+mj-lt"/>
                        </a:rPr>
                        <a:t>NO LIBS on T6</a:t>
                      </a:r>
                    </a:p>
                  </a:txBody>
                  <a:tcPr marL="9525" marR="9525" marT="9525" marB="0" anchor="b"/>
                </a:tc>
                <a:tc gridSpan="3">
                  <a:txBody>
                    <a:bodyPr/>
                    <a:lstStyle/>
                    <a:p>
                      <a:r>
                        <a:rPr lang="en-GB" sz="1500" b="0" i="0" u="none" strike="noStrike">
                          <a:solidFill>
                            <a:schemeClr val="tx1"/>
                          </a:solidFill>
                          <a:effectLst/>
                          <a:latin typeface="+mj-lt"/>
                        </a:rPr>
                        <a:t>NO LIBS on T6</a:t>
                      </a:r>
                      <a:endParaRPr lang="en-GB"/>
                    </a:p>
                  </a:txBody>
                  <a:tcPr marL="9525" marR="9525" marT="9525" marB="0" anchor="b"/>
                </a:tc>
                <a:tc hMerge="1">
                  <a:txBody>
                    <a:bodyPr/>
                    <a:lstStyle/>
                    <a:p>
                      <a:pPr algn="ctr" fontAlgn="b"/>
                      <a:endParaRPr lang="en-GB" sz="1500" b="0" i="0" u="none" strike="noStrike" dirty="0">
                        <a:solidFill>
                          <a:schemeClr val="tx1"/>
                        </a:solidFill>
                        <a:effectLst/>
                        <a:latin typeface="+mj-lt"/>
                      </a:endParaRPr>
                    </a:p>
                  </a:txBody>
                  <a:tcPr marL="9525" marR="9525" marT="9525" marB="0" anchor="b"/>
                </a:tc>
                <a:tc hMerge="1">
                  <a:txBody>
                    <a:bodyPr/>
                    <a:lstStyle/>
                    <a:p>
                      <a:pPr algn="ctr" fontAlgn="b"/>
                      <a:r>
                        <a:rPr lang="en-GB" sz="1500" b="0" i="0" u="none" strike="noStrike" kern="1200">
                          <a:solidFill>
                            <a:schemeClr val="tx1"/>
                          </a:solidFill>
                          <a:effectLst/>
                          <a:latin typeface="+mn-lt"/>
                          <a:ea typeface="+mn-ea"/>
                          <a:cs typeface="+mn-cs"/>
                        </a:rPr>
                        <a:t>NO LIBS on T6</a:t>
                      </a:r>
                      <a:endParaRPr lang="en-GB" sz="1500" u="none" strike="noStrike" dirty="0">
                        <a:solidFill>
                          <a:schemeClr val="tx1"/>
                        </a:solidFill>
                        <a:effectLst/>
                        <a:latin typeface="+mj-lt"/>
                      </a:endParaRPr>
                    </a:p>
                  </a:txBody>
                  <a:tcPr marL="9525" marR="9525" marT="9525" marB="0" anchor="b"/>
                </a:tc>
                <a:tc>
                  <a:txBody>
                    <a:bodyPr/>
                    <a:lstStyle/>
                    <a:p>
                      <a:pPr algn="ctr" fontAlgn="b"/>
                      <a:r>
                        <a:rPr lang="en-GB" sz="1500" b="0" i="0" u="none" strike="noStrike" kern="1200">
                          <a:solidFill>
                            <a:schemeClr val="tx1"/>
                          </a:solidFill>
                          <a:effectLst/>
                          <a:latin typeface="+mn-lt"/>
                          <a:ea typeface="+mn-ea"/>
                          <a:cs typeface="+mn-cs"/>
                        </a:rPr>
                        <a:t>NO LIBS on T6</a:t>
                      </a:r>
                      <a:endParaRPr lang="en-GB" sz="150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2327123461"/>
                  </a:ext>
                </a:extLst>
              </a:tr>
              <a:tr h="215066">
                <a:tc gridSpan="4">
                  <a:txBody>
                    <a:bodyPr/>
                    <a:lstStyle/>
                    <a:p>
                      <a:pPr algn="l" fontAlgn="b"/>
                      <a:r>
                        <a:rPr lang="en-GB" sz="1500" b="0" i="0" u="none" strike="noStrike" dirty="0">
                          <a:solidFill>
                            <a:schemeClr val="tx1"/>
                          </a:solidFill>
                          <a:effectLst/>
                          <a:latin typeface="+mj-lt"/>
                        </a:rPr>
                        <a:t>Tile 7 (14ON G7A)</a:t>
                      </a:r>
                    </a:p>
                  </a:txBody>
                  <a:tcPr marL="9525" marR="9525" marT="9525" marB="0" anchor="b"/>
                </a:tc>
                <a:tc hMerge="1">
                  <a:txBody>
                    <a:bodyPr/>
                    <a:lstStyle/>
                    <a:p>
                      <a:endParaRPr lang="en-GB"/>
                    </a:p>
                  </a:txBody>
                  <a:tcPr/>
                </a:tc>
                <a:tc hMerge="1">
                  <a:txBody>
                    <a:bodyPr/>
                    <a:lstStyle/>
                    <a:p>
                      <a:endParaRPr lang="en-GB"/>
                    </a:p>
                  </a:txBody>
                  <a:tcPr/>
                </a:tc>
                <a:tc hMerge="1">
                  <a:txBody>
                    <a:bodyPr/>
                    <a:lstStyle/>
                    <a:p>
                      <a:pPr algn="ctr" fontAlgn="b"/>
                      <a:r>
                        <a:rPr lang="en-GB" sz="1500" b="0" i="0" u="none" strike="noStrike" dirty="0">
                          <a:solidFill>
                            <a:schemeClr val="tx1"/>
                          </a:solidFill>
                          <a:effectLst/>
                          <a:latin typeface="+mj-lt"/>
                        </a:rPr>
                        <a:t>805</a:t>
                      </a:r>
                    </a:p>
                  </a:txBody>
                  <a:tcPr marL="9525" marR="9525" marT="9525" marB="0" anchor="b"/>
                </a:tc>
                <a:tc gridSpan="3">
                  <a:txBody>
                    <a:bodyPr/>
                    <a:lstStyle/>
                    <a:p>
                      <a:r>
                        <a:rPr lang="en-GB" sz="1500" b="0" i="0" u="none" strike="noStrike">
                          <a:solidFill>
                            <a:schemeClr val="tx1"/>
                          </a:solidFill>
                          <a:effectLst/>
                          <a:latin typeface="+mj-lt"/>
                        </a:rPr>
                        <a:t>805</a:t>
                      </a:r>
                      <a:endParaRPr lang="en-GB"/>
                    </a:p>
                  </a:txBody>
                  <a:tcPr marL="9525" marR="9525" marT="9525" marB="0" anchor="b"/>
                </a:tc>
                <a:tc hMerge="1">
                  <a:txBody>
                    <a:bodyPr/>
                    <a:lstStyle/>
                    <a:p>
                      <a:pPr algn="ctr" fontAlgn="b"/>
                      <a:endParaRPr lang="en-GB" sz="1500" b="0" i="0" u="none" strike="noStrike" dirty="0">
                        <a:solidFill>
                          <a:schemeClr val="tx1"/>
                        </a:solidFill>
                        <a:effectLst/>
                        <a:latin typeface="+mj-lt"/>
                      </a:endParaRPr>
                    </a:p>
                  </a:txBody>
                  <a:tcPr marL="9525" marR="9525" marT="9525" marB="0" anchor="b"/>
                </a:tc>
                <a:tc hMerge="1">
                  <a:txBody>
                    <a:bodyPr/>
                    <a:lstStyle/>
                    <a:p>
                      <a:pPr algn="ctr" fontAlgn="b"/>
                      <a:r>
                        <a:rPr lang="en-GB" sz="1500" u="none" strike="noStrike">
                          <a:solidFill>
                            <a:schemeClr val="tx1"/>
                          </a:solidFill>
                          <a:effectLst/>
                          <a:latin typeface="+mj-lt"/>
                        </a:rPr>
                        <a:t>-</a:t>
                      </a:r>
                      <a:endParaRPr lang="en-GB" sz="1500" u="none" strike="noStrike" dirty="0">
                        <a:solidFill>
                          <a:schemeClr val="tx1"/>
                        </a:solidFill>
                        <a:effectLst/>
                        <a:latin typeface="+mj-lt"/>
                      </a:endParaRPr>
                    </a:p>
                  </a:txBody>
                  <a:tcPr marL="9525" marR="9525" marT="9525" marB="0" anchor="b"/>
                </a:tc>
                <a:tc>
                  <a:txBody>
                    <a:bodyPr/>
                    <a:lstStyle/>
                    <a:p>
                      <a:pPr algn="ctr" fontAlgn="b"/>
                      <a:r>
                        <a:rPr lang="en-GB" sz="1500" u="none" strike="noStrike">
                          <a:solidFill>
                            <a:schemeClr val="tx1"/>
                          </a:solidFill>
                          <a:effectLst/>
                          <a:latin typeface="+mj-lt"/>
                        </a:rPr>
                        <a:t>-</a:t>
                      </a:r>
                      <a:endParaRPr lang="en-GB" sz="150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557415030"/>
                  </a:ext>
                </a:extLst>
              </a:tr>
              <a:tr h="190500">
                <a:tc gridSpan="4">
                  <a:txBody>
                    <a:bodyPr/>
                    <a:lstStyle/>
                    <a:p>
                      <a:pPr algn="l" fontAlgn="b"/>
                      <a:r>
                        <a:rPr lang="en-GB" sz="1500" b="0" i="0" u="none" strike="noStrike" dirty="0">
                          <a:solidFill>
                            <a:schemeClr val="tx1"/>
                          </a:solidFill>
                          <a:effectLst/>
                          <a:latin typeface="+mj-lt"/>
                        </a:rPr>
                        <a:t>Tile 8 (14ON G8A)</a:t>
                      </a:r>
                    </a:p>
                  </a:txBody>
                  <a:tcPr marL="9525" marR="9525" marT="9525" marB="0" anchor="b"/>
                </a:tc>
                <a:tc hMerge="1">
                  <a:txBody>
                    <a:bodyPr/>
                    <a:lstStyle/>
                    <a:p>
                      <a:endParaRPr lang="en-GB"/>
                    </a:p>
                  </a:txBody>
                  <a:tcPr/>
                </a:tc>
                <a:tc hMerge="1">
                  <a:txBody>
                    <a:bodyPr/>
                    <a:lstStyle/>
                    <a:p>
                      <a:endParaRPr lang="en-GB"/>
                    </a:p>
                  </a:txBody>
                  <a:tcPr/>
                </a:tc>
                <a:tc hMerge="1">
                  <a:txBody>
                    <a:bodyPr/>
                    <a:lstStyle/>
                    <a:p>
                      <a:pPr algn="ctr" fontAlgn="b"/>
                      <a:r>
                        <a:rPr lang="en-GB" sz="1500" b="0" i="0" u="none" strike="noStrike" dirty="0">
                          <a:solidFill>
                            <a:schemeClr val="tx1"/>
                          </a:solidFill>
                          <a:effectLst/>
                          <a:latin typeface="+mj-lt"/>
                        </a:rPr>
                        <a:t>802; 54; 57</a:t>
                      </a:r>
                    </a:p>
                  </a:txBody>
                  <a:tcPr marL="9525" marR="9525" marT="9525" marB="0" anchor="b"/>
                </a:tc>
                <a:tc gridSpan="3">
                  <a:txBody>
                    <a:bodyPr/>
                    <a:lstStyle/>
                    <a:p>
                      <a:r>
                        <a:rPr lang="en-GB" sz="1500" b="0" i="0" u="none" strike="noStrike">
                          <a:solidFill>
                            <a:schemeClr val="tx1"/>
                          </a:solidFill>
                          <a:effectLst/>
                          <a:latin typeface="+mj-lt"/>
                        </a:rPr>
                        <a:t>802; 54; 57</a:t>
                      </a:r>
                      <a:endParaRPr lang="en-GB"/>
                    </a:p>
                  </a:txBody>
                  <a:tcPr marL="9525" marR="9525" marT="9525" marB="0" anchor="b"/>
                </a:tc>
                <a:tc hMerge="1">
                  <a:txBody>
                    <a:bodyPr/>
                    <a:lstStyle/>
                    <a:p>
                      <a:pPr algn="ctr" fontAlgn="b"/>
                      <a:endParaRPr lang="en-GB" sz="1500" b="0" i="0" u="none" strike="noStrike" dirty="0">
                        <a:solidFill>
                          <a:schemeClr val="tx1"/>
                        </a:solidFill>
                        <a:effectLst/>
                        <a:latin typeface="+mj-lt"/>
                      </a:endParaRPr>
                    </a:p>
                  </a:txBody>
                  <a:tcPr marL="9525" marR="9525" marT="9525" marB="0" anchor="b"/>
                </a:tc>
                <a:tc hMerge="1">
                  <a:txBody>
                    <a:bodyPr/>
                    <a:lstStyle/>
                    <a:p>
                      <a:pPr algn="ctr" fontAlgn="b"/>
                      <a:r>
                        <a:rPr lang="en-GB" sz="1500" u="none" strike="noStrike" dirty="0">
                          <a:solidFill>
                            <a:schemeClr val="tx1"/>
                          </a:solidFill>
                          <a:effectLst/>
                          <a:latin typeface="+mj-lt"/>
                        </a:rPr>
                        <a:t>775 (between 54 and 57)</a:t>
                      </a:r>
                    </a:p>
                  </a:txBody>
                  <a:tcPr marL="9525" marR="9525" marT="9525" marB="0" anchor="b"/>
                </a:tc>
                <a:tc>
                  <a:txBody>
                    <a:bodyPr/>
                    <a:lstStyle/>
                    <a:p>
                      <a:pPr algn="ctr" fontAlgn="b"/>
                      <a:r>
                        <a:rPr lang="en-GB" sz="1500" u="none" strike="noStrike">
                          <a:solidFill>
                            <a:schemeClr val="tx1"/>
                          </a:solidFill>
                          <a:effectLst/>
                          <a:latin typeface="+mj-lt"/>
                        </a:rPr>
                        <a:t>775 (between 54 and 57)</a:t>
                      </a:r>
                      <a:endParaRPr lang="en-GB" sz="150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1683704832"/>
                  </a:ext>
                </a:extLst>
              </a:tr>
              <a:tr h="190500">
                <a:tc gridSpan="4">
                  <a:txBody>
                    <a:bodyPr/>
                    <a:lstStyle/>
                    <a:p>
                      <a:pPr algn="l" fontAlgn="b"/>
                      <a:r>
                        <a:rPr lang="en-GB" sz="1500" b="0" i="0" u="none" strike="noStrike" dirty="0">
                          <a:solidFill>
                            <a:schemeClr val="tx1"/>
                          </a:solidFill>
                          <a:effectLst/>
                          <a:latin typeface="+mj-lt"/>
                        </a:rPr>
                        <a:t>Tile 8 (2ON G8B)</a:t>
                      </a:r>
                    </a:p>
                  </a:txBody>
                  <a:tcPr marL="9525" marR="9525" marT="9525" marB="0" anchor="b"/>
                </a:tc>
                <a:tc hMerge="1">
                  <a:txBody>
                    <a:bodyPr/>
                    <a:lstStyle/>
                    <a:p>
                      <a:endParaRPr lang="en-GB"/>
                    </a:p>
                  </a:txBody>
                  <a:tcPr/>
                </a:tc>
                <a:tc hMerge="1">
                  <a:txBody>
                    <a:bodyPr/>
                    <a:lstStyle/>
                    <a:p>
                      <a:endParaRPr lang="en-GB"/>
                    </a:p>
                  </a:txBody>
                  <a:tcPr/>
                </a:tc>
                <a:tc hMerge="1">
                  <a:txBody>
                    <a:bodyPr/>
                    <a:lstStyle/>
                    <a:p>
                      <a:pPr algn="ctr" fontAlgn="b"/>
                      <a:r>
                        <a:rPr lang="en-GB" sz="1500" b="0" i="0" u="none" strike="noStrike" dirty="0">
                          <a:solidFill>
                            <a:schemeClr val="tx1"/>
                          </a:solidFill>
                          <a:effectLst/>
                          <a:highlight>
                            <a:srgbClr val="FFC000"/>
                          </a:highlight>
                          <a:latin typeface="+mj-lt"/>
                        </a:rPr>
                        <a:t>360 &amp; 368</a:t>
                      </a:r>
                    </a:p>
                  </a:txBody>
                  <a:tcPr marL="9525" marR="9525" marT="9525" marB="0" anchor="b"/>
                </a:tc>
                <a:tc gridSpan="3">
                  <a:txBody>
                    <a:bodyPr/>
                    <a:lstStyle/>
                    <a:p>
                      <a:r>
                        <a:rPr lang="en-GB" sz="1500" b="0" i="0" u="none" strike="noStrike" dirty="0">
                          <a:solidFill>
                            <a:schemeClr val="tx1"/>
                          </a:solidFill>
                          <a:effectLst/>
                          <a:latin typeface="+mj-lt"/>
                        </a:rPr>
                        <a:t>360 &amp; 368</a:t>
                      </a:r>
                      <a:endParaRPr lang="en-GB" dirty="0"/>
                    </a:p>
                  </a:txBody>
                  <a:tcPr marL="9525" marR="9525" marT="9525" marB="0" anchor="b"/>
                </a:tc>
                <a:tc hMerge="1">
                  <a:txBody>
                    <a:bodyPr/>
                    <a:lstStyle/>
                    <a:p>
                      <a:endParaRPr lang="en-GB"/>
                    </a:p>
                  </a:txBody>
                  <a:tcPr/>
                </a:tc>
                <a:tc hMerge="1">
                  <a:txBody>
                    <a:bodyPr/>
                    <a:lstStyle/>
                    <a:p>
                      <a:pPr algn="ctr" fontAlgn="b"/>
                      <a:r>
                        <a:rPr lang="en-GB" sz="1500" u="none" strike="noStrike" dirty="0">
                          <a:solidFill>
                            <a:schemeClr val="tx1"/>
                          </a:solidFill>
                          <a:effectLst/>
                          <a:highlight>
                            <a:srgbClr val="FFC000"/>
                          </a:highlight>
                          <a:latin typeface="+mj-lt"/>
                        </a:rPr>
                        <a:t>No repeated pulses</a:t>
                      </a:r>
                    </a:p>
                  </a:txBody>
                  <a:tcPr marL="9525" marR="9525" marT="9525" marB="0" anchor="b"/>
                </a:tc>
                <a:tc>
                  <a:txBody>
                    <a:bodyPr/>
                    <a:lstStyle/>
                    <a:p>
                      <a:pPr algn="ctr" fontAlgn="b"/>
                      <a:r>
                        <a:rPr lang="en-GB" sz="1500" u="none" strike="noStrike">
                          <a:solidFill>
                            <a:schemeClr val="tx1"/>
                          </a:solidFill>
                          <a:effectLst/>
                          <a:latin typeface="+mj-lt"/>
                        </a:rPr>
                        <a:t>No repeated pulses</a:t>
                      </a:r>
                      <a:endParaRPr lang="en-GB" sz="150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3475561878"/>
                  </a:ext>
                </a:extLst>
              </a:tr>
              <a:tr h="190500">
                <a:tc gridSpan="4">
                  <a:txBody>
                    <a:bodyPr/>
                    <a:lstStyle/>
                    <a:p>
                      <a:pPr algn="l" fontAlgn="b"/>
                      <a:r>
                        <a:rPr lang="en-GB" sz="1500" b="0" i="0" u="none" strike="noStrike" dirty="0">
                          <a:solidFill>
                            <a:schemeClr val="tx1"/>
                          </a:solidFill>
                          <a:effectLst/>
                          <a:latin typeface="+mj-lt"/>
                        </a:rPr>
                        <a:t>Top of tile 8 (</a:t>
                      </a:r>
                      <a:r>
                        <a:rPr lang="en-GB" sz="1500" b="0" i="0" u="none" strike="noStrike" kern="1200" dirty="0">
                          <a:solidFill>
                            <a:schemeClr val="tx1"/>
                          </a:solidFill>
                          <a:effectLst/>
                          <a:latin typeface="+mn-lt"/>
                          <a:ea typeface="+mn-ea"/>
                          <a:cs typeface="+mn-cs"/>
                        </a:rPr>
                        <a:t>14ON G8A)</a:t>
                      </a:r>
                      <a:endParaRPr lang="en-GB" sz="1500" b="0" i="0" u="none" strike="noStrike" dirty="0">
                        <a:solidFill>
                          <a:schemeClr val="tx1"/>
                        </a:solidFill>
                        <a:effectLst/>
                        <a:latin typeface="+mj-lt"/>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pPr algn="ctr" fontAlgn="b"/>
                      <a:r>
                        <a:rPr lang="en-GB" sz="1500" b="0" i="0" u="none" strike="noStrike" dirty="0">
                          <a:solidFill>
                            <a:schemeClr val="tx1"/>
                          </a:solidFill>
                          <a:effectLst/>
                          <a:highlight>
                            <a:srgbClr val="FFFF00"/>
                          </a:highlight>
                          <a:latin typeface="+mj-lt"/>
                        </a:rPr>
                        <a:t>51</a:t>
                      </a:r>
                    </a:p>
                  </a:txBody>
                  <a:tcPr marL="9525" marR="9525" marT="9525" marB="0" anchor="b"/>
                </a:tc>
                <a:tc gridSpan="3">
                  <a:txBody>
                    <a:bodyPr/>
                    <a:lstStyle/>
                    <a:p>
                      <a:r>
                        <a:rPr lang="en-GB" sz="1500" b="0" i="0" u="none" strike="noStrike" dirty="0">
                          <a:solidFill>
                            <a:schemeClr val="tx1"/>
                          </a:solidFill>
                          <a:effectLst/>
                          <a:latin typeface="+mj-lt"/>
                        </a:rPr>
                        <a:t>51</a:t>
                      </a:r>
                      <a:endParaRPr lang="en-GB" dirty="0"/>
                    </a:p>
                  </a:txBody>
                  <a:tcPr marL="9525" marR="9525" marT="9525" marB="0" anchor="b"/>
                </a:tc>
                <a:tc hMerge="1">
                  <a:txBody>
                    <a:bodyPr/>
                    <a:lstStyle/>
                    <a:p>
                      <a:pPr algn="ctr" fontAlgn="b"/>
                      <a:endParaRPr lang="en-GB" sz="1500" b="0" i="0" u="none" strike="noStrike" dirty="0">
                        <a:solidFill>
                          <a:schemeClr val="tx1"/>
                        </a:solidFill>
                        <a:effectLst/>
                        <a:latin typeface="+mj-lt"/>
                      </a:endParaRPr>
                    </a:p>
                  </a:txBody>
                  <a:tcPr marL="9525" marR="9525" marT="9525" marB="0" anchor="b"/>
                </a:tc>
                <a:tc hMerge="1">
                  <a:txBody>
                    <a:bodyPr/>
                    <a:lstStyle/>
                    <a:p>
                      <a:pPr algn="ctr" fontAlgn="b"/>
                      <a:r>
                        <a:rPr lang="en-GB" sz="1500" u="none" strike="noStrike" dirty="0">
                          <a:solidFill>
                            <a:schemeClr val="tx1"/>
                          </a:solidFill>
                          <a:effectLst/>
                          <a:latin typeface="+mj-lt"/>
                        </a:rPr>
                        <a:t>-</a:t>
                      </a:r>
                    </a:p>
                  </a:txBody>
                  <a:tcPr marL="9525" marR="9525" marT="9525" marB="0" anchor="b"/>
                </a:tc>
                <a:tc>
                  <a:txBody>
                    <a:bodyPr/>
                    <a:lstStyle/>
                    <a:p>
                      <a:pPr algn="ctr" fontAlgn="b"/>
                      <a:r>
                        <a:rPr lang="en-GB" sz="1500" u="none" strike="noStrike" dirty="0">
                          <a:solidFill>
                            <a:schemeClr val="tx1"/>
                          </a:solidFill>
                          <a:effectLst/>
                          <a:latin typeface="+mj-lt"/>
                        </a:rPr>
                        <a:t>-</a:t>
                      </a:r>
                    </a:p>
                  </a:txBody>
                  <a:tcPr marL="9525" marR="9525" marT="9525" marB="0" anchor="b"/>
                </a:tc>
                <a:extLst>
                  <a:ext uri="{0D108BD9-81ED-4DB2-BD59-A6C34878D82A}">
                    <a16:rowId xmlns:a16="http://schemas.microsoft.com/office/drawing/2014/main" val="511462009"/>
                  </a:ext>
                </a:extLst>
              </a:tr>
            </a:tbl>
          </a:graphicData>
        </a:graphic>
      </p:graphicFrame>
      <p:grpSp>
        <p:nvGrpSpPr>
          <p:cNvPr id="76" name="Group 75">
            <a:extLst>
              <a:ext uri="{FF2B5EF4-FFF2-40B4-BE49-F238E27FC236}">
                <a16:creationId xmlns:a16="http://schemas.microsoft.com/office/drawing/2014/main" id="{25B532B0-E5A8-521B-3206-0EE26DD76402}"/>
              </a:ext>
            </a:extLst>
          </p:cNvPr>
          <p:cNvGrpSpPr/>
          <p:nvPr/>
        </p:nvGrpSpPr>
        <p:grpSpPr>
          <a:xfrm>
            <a:off x="6482952" y="1875678"/>
            <a:ext cx="5709047" cy="3857426"/>
            <a:chOff x="6482953" y="2326712"/>
            <a:chExt cx="5709047" cy="3857426"/>
          </a:xfrm>
        </p:grpSpPr>
        <p:sp>
          <p:nvSpPr>
            <p:cNvPr id="8" name="TextBox 91">
              <a:extLst>
                <a:ext uri="{FF2B5EF4-FFF2-40B4-BE49-F238E27FC236}">
                  <a16:creationId xmlns:a16="http://schemas.microsoft.com/office/drawing/2014/main" id="{4E93B0F7-6CA1-0D5C-A7B0-AC9955A88078}"/>
                </a:ext>
              </a:extLst>
            </p:cNvPr>
            <p:cNvSpPr txBox="1">
              <a:spLocks noChangeArrowheads="1"/>
            </p:cNvSpPr>
            <p:nvPr/>
          </p:nvSpPr>
          <p:spPr bwMode="auto">
            <a:xfrm>
              <a:off x="9181211" y="3827716"/>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1</a:t>
              </a:r>
            </a:p>
          </p:txBody>
        </p:sp>
        <p:sp>
          <p:nvSpPr>
            <p:cNvPr id="9" name="TextBox 8">
              <a:extLst>
                <a:ext uri="{FF2B5EF4-FFF2-40B4-BE49-F238E27FC236}">
                  <a16:creationId xmlns:a16="http://schemas.microsoft.com/office/drawing/2014/main" id="{A5A6A5B1-AB5E-DA53-F872-CCACC9A1A897}"/>
                </a:ext>
              </a:extLst>
            </p:cNvPr>
            <p:cNvSpPr txBox="1"/>
            <p:nvPr/>
          </p:nvSpPr>
          <p:spPr>
            <a:xfrm>
              <a:off x="9177496" y="5660918"/>
              <a:ext cx="1606075" cy="523220"/>
            </a:xfrm>
            <a:prstGeom prst="rect">
              <a:avLst/>
            </a:prstGeom>
            <a:solidFill>
              <a:srgbClr val="FF0000">
                <a:alpha val="70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dirty="0">
                  <a:solidFill>
                    <a:srgbClr val="000000"/>
                  </a:solidFill>
                  <a:latin typeface="+mj-lt"/>
                </a:rPr>
                <a:t>LBSRP_14W LH</a:t>
              </a:r>
            </a:p>
            <a:p>
              <a:pPr algn="ctr"/>
              <a:r>
                <a:rPr lang="en-GB" sz="1400" b="1" dirty="0">
                  <a:solidFill>
                    <a:srgbClr val="000000"/>
                  </a:solidFill>
                  <a:latin typeface="+mj-lt"/>
                </a:rPr>
                <a:t>C1 &amp; C21</a:t>
              </a:r>
              <a:endParaRPr lang="et-EE" sz="1400" b="1" dirty="0">
                <a:latin typeface="+mj-lt"/>
              </a:endParaRPr>
            </a:p>
          </p:txBody>
        </p:sp>
        <p:sp>
          <p:nvSpPr>
            <p:cNvPr id="10" name="TextBox 9">
              <a:extLst>
                <a:ext uri="{FF2B5EF4-FFF2-40B4-BE49-F238E27FC236}">
                  <a16:creationId xmlns:a16="http://schemas.microsoft.com/office/drawing/2014/main" id="{6953B5F8-680E-4E60-36F7-C7DED7CAA6FD}"/>
                </a:ext>
              </a:extLst>
            </p:cNvPr>
            <p:cNvSpPr txBox="1"/>
            <p:nvPr/>
          </p:nvSpPr>
          <p:spPr>
            <a:xfrm>
              <a:off x="7441488" y="5655291"/>
              <a:ext cx="1101165" cy="307777"/>
            </a:xfrm>
            <a:prstGeom prst="rect">
              <a:avLst/>
            </a:prstGeom>
            <a:solidFill>
              <a:schemeClr val="accent2">
                <a:lumMod val="75000"/>
                <a:alpha val="5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mj-lt"/>
                </a:rPr>
                <a:t>14BWG4</a:t>
              </a:r>
              <a:r>
                <a:rPr lang="en-US" sz="1400" b="1" dirty="0">
                  <a:solidFill>
                    <a:schemeClr val="tx2"/>
                  </a:solidFill>
                  <a:latin typeface="+mj-lt"/>
                </a:rPr>
                <a:t>A</a:t>
              </a:r>
            </a:p>
          </p:txBody>
        </p:sp>
        <p:sp>
          <p:nvSpPr>
            <p:cNvPr id="11" name="TextBox 10">
              <a:extLst>
                <a:ext uri="{FF2B5EF4-FFF2-40B4-BE49-F238E27FC236}">
                  <a16:creationId xmlns:a16="http://schemas.microsoft.com/office/drawing/2014/main" id="{AA2F47D0-7258-6218-B43A-2FF4F980AB86}"/>
                </a:ext>
              </a:extLst>
            </p:cNvPr>
            <p:cNvSpPr txBox="1"/>
            <p:nvPr/>
          </p:nvSpPr>
          <p:spPr>
            <a:xfrm>
              <a:off x="11033421" y="5528372"/>
              <a:ext cx="1097957" cy="307777"/>
            </a:xfrm>
            <a:prstGeom prst="rect">
              <a:avLst/>
            </a:prstGeom>
            <a:solidFill>
              <a:schemeClr val="accent2">
                <a:lumMod val="75000"/>
                <a:alpha val="5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mj-lt"/>
                </a:rPr>
                <a:t>14ON G7A</a:t>
              </a:r>
            </a:p>
          </p:txBody>
        </p:sp>
        <p:cxnSp>
          <p:nvCxnSpPr>
            <p:cNvPr id="12" name="Straight Arrow Connector 11">
              <a:extLst>
                <a:ext uri="{FF2B5EF4-FFF2-40B4-BE49-F238E27FC236}">
                  <a16:creationId xmlns:a16="http://schemas.microsoft.com/office/drawing/2014/main" id="{DD37B8B9-18D7-ECF2-6B3C-79553B03C8EC}"/>
                </a:ext>
              </a:extLst>
            </p:cNvPr>
            <p:cNvCxnSpPr>
              <a:cxnSpLocks/>
            </p:cNvCxnSpPr>
            <p:nvPr/>
          </p:nvCxnSpPr>
          <p:spPr>
            <a:xfrm flipH="1" flipV="1">
              <a:off x="11410950" y="3711890"/>
              <a:ext cx="342900" cy="5143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88BB1CC6-3523-46FF-59C4-F82F2C8BEAF1}"/>
                </a:ext>
              </a:extLst>
            </p:cNvPr>
            <p:cNvGrpSpPr/>
            <p:nvPr/>
          </p:nvGrpSpPr>
          <p:grpSpPr>
            <a:xfrm>
              <a:off x="7028070" y="2326712"/>
              <a:ext cx="5163930" cy="3176596"/>
              <a:chOff x="7010061" y="2828217"/>
              <a:chExt cx="5163930" cy="3176596"/>
            </a:xfrm>
          </p:grpSpPr>
          <p:pic>
            <p:nvPicPr>
              <p:cNvPr id="14" name="Picture 13">
                <a:extLst>
                  <a:ext uri="{FF2B5EF4-FFF2-40B4-BE49-F238E27FC236}">
                    <a16:creationId xmlns:a16="http://schemas.microsoft.com/office/drawing/2014/main" id="{B3AF15A8-79CE-BAE0-B4EB-48E17D946C46}"/>
                  </a:ext>
                </a:extLst>
              </p:cNvPr>
              <p:cNvPicPr>
                <a:picLocks noChangeAspect="1"/>
              </p:cNvPicPr>
              <p:nvPr/>
            </p:nvPicPr>
            <p:blipFill rotWithShape="1">
              <a:blip r:embed="rId2"/>
              <a:srcRect t="5192" r="21692"/>
              <a:stretch/>
            </p:blipFill>
            <p:spPr>
              <a:xfrm>
                <a:off x="7010061" y="2828217"/>
                <a:ext cx="5163930" cy="3176596"/>
              </a:xfrm>
              <a:prstGeom prst="rect">
                <a:avLst/>
              </a:prstGeom>
            </p:spPr>
          </p:pic>
          <p:sp>
            <p:nvSpPr>
              <p:cNvPr id="15" name="TextBox 87">
                <a:extLst>
                  <a:ext uri="{FF2B5EF4-FFF2-40B4-BE49-F238E27FC236}">
                    <a16:creationId xmlns:a16="http://schemas.microsoft.com/office/drawing/2014/main" id="{0D455E67-25F7-9653-A375-8BB9A9D834BD}"/>
                  </a:ext>
                </a:extLst>
              </p:cNvPr>
              <p:cNvSpPr txBox="1">
                <a:spLocks noChangeArrowheads="1"/>
              </p:cNvSpPr>
              <p:nvPr/>
            </p:nvSpPr>
            <p:spPr bwMode="auto">
              <a:xfrm>
                <a:off x="10741333" y="5657777"/>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6</a:t>
                </a:r>
              </a:p>
            </p:txBody>
          </p:sp>
          <p:sp>
            <p:nvSpPr>
              <p:cNvPr id="16" name="TextBox 89">
                <a:extLst>
                  <a:ext uri="{FF2B5EF4-FFF2-40B4-BE49-F238E27FC236}">
                    <a16:creationId xmlns:a16="http://schemas.microsoft.com/office/drawing/2014/main" id="{2D0F7526-6000-C23D-9CF4-77C7903B5094}"/>
                  </a:ext>
                </a:extLst>
              </p:cNvPr>
              <p:cNvSpPr txBox="1">
                <a:spLocks noChangeArrowheads="1"/>
              </p:cNvSpPr>
              <p:nvPr/>
            </p:nvSpPr>
            <p:spPr bwMode="auto">
              <a:xfrm>
                <a:off x="10908970" y="5225516"/>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7</a:t>
                </a:r>
              </a:p>
            </p:txBody>
          </p:sp>
          <p:sp>
            <p:nvSpPr>
              <p:cNvPr id="17" name="TextBox 90">
                <a:extLst>
                  <a:ext uri="{FF2B5EF4-FFF2-40B4-BE49-F238E27FC236}">
                    <a16:creationId xmlns:a16="http://schemas.microsoft.com/office/drawing/2014/main" id="{B04689F4-6E9E-B716-6A08-4057FD378EEC}"/>
                  </a:ext>
                </a:extLst>
              </p:cNvPr>
              <p:cNvSpPr txBox="1">
                <a:spLocks noChangeArrowheads="1"/>
              </p:cNvSpPr>
              <p:nvPr/>
            </p:nvSpPr>
            <p:spPr bwMode="auto">
              <a:xfrm>
                <a:off x="7051088" y="3901800"/>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0</a:t>
                </a:r>
              </a:p>
            </p:txBody>
          </p:sp>
          <p:sp>
            <p:nvSpPr>
              <p:cNvPr id="18" name="TextBox 92">
                <a:extLst>
                  <a:ext uri="{FF2B5EF4-FFF2-40B4-BE49-F238E27FC236}">
                    <a16:creationId xmlns:a16="http://schemas.microsoft.com/office/drawing/2014/main" id="{9DDABB0B-D13F-8E5A-BEFA-F7CAF73140F6}"/>
                  </a:ext>
                </a:extLst>
              </p:cNvPr>
              <p:cNvSpPr txBox="1">
                <a:spLocks noChangeArrowheads="1"/>
              </p:cNvSpPr>
              <p:nvPr/>
            </p:nvSpPr>
            <p:spPr bwMode="auto">
              <a:xfrm>
                <a:off x="8388148" y="5243007"/>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3</a:t>
                </a:r>
              </a:p>
            </p:txBody>
          </p:sp>
          <p:sp>
            <p:nvSpPr>
              <p:cNvPr id="19" name="TextBox 93">
                <a:extLst>
                  <a:ext uri="{FF2B5EF4-FFF2-40B4-BE49-F238E27FC236}">
                    <a16:creationId xmlns:a16="http://schemas.microsoft.com/office/drawing/2014/main" id="{B669BFFB-3132-A8DD-D866-64F8B91F0AB4}"/>
                  </a:ext>
                </a:extLst>
              </p:cNvPr>
              <p:cNvSpPr txBox="1">
                <a:spLocks noChangeArrowheads="1"/>
              </p:cNvSpPr>
              <p:nvPr/>
            </p:nvSpPr>
            <p:spPr bwMode="auto">
              <a:xfrm>
                <a:off x="8726457" y="5670477"/>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4</a:t>
                </a:r>
              </a:p>
            </p:txBody>
          </p:sp>
          <p:sp>
            <p:nvSpPr>
              <p:cNvPr id="20" name="TextBox 94">
                <a:extLst>
                  <a:ext uri="{FF2B5EF4-FFF2-40B4-BE49-F238E27FC236}">
                    <a16:creationId xmlns:a16="http://schemas.microsoft.com/office/drawing/2014/main" id="{45129EFB-5D62-2F0A-0674-7C4676108BD1}"/>
                  </a:ext>
                </a:extLst>
              </p:cNvPr>
              <p:cNvSpPr txBox="1">
                <a:spLocks noChangeArrowheads="1"/>
              </p:cNvSpPr>
              <p:nvPr/>
            </p:nvSpPr>
            <p:spPr bwMode="auto">
              <a:xfrm>
                <a:off x="9766235" y="5356545"/>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5</a:t>
                </a:r>
              </a:p>
            </p:txBody>
          </p:sp>
          <p:sp>
            <p:nvSpPr>
              <p:cNvPr id="21" name="TextBox 89">
                <a:extLst>
                  <a:ext uri="{FF2B5EF4-FFF2-40B4-BE49-F238E27FC236}">
                    <a16:creationId xmlns:a16="http://schemas.microsoft.com/office/drawing/2014/main" id="{01B2CAD8-16C7-46B9-B3F3-F6D461CF6D00}"/>
                  </a:ext>
                </a:extLst>
              </p:cNvPr>
              <p:cNvSpPr txBox="1">
                <a:spLocks noChangeArrowheads="1"/>
              </p:cNvSpPr>
              <p:nvPr/>
            </p:nvSpPr>
            <p:spPr bwMode="auto">
              <a:xfrm>
                <a:off x="11058210" y="4379722"/>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8</a:t>
                </a:r>
              </a:p>
            </p:txBody>
          </p:sp>
          <p:sp>
            <p:nvSpPr>
              <p:cNvPr id="22" name="TextBox 90">
                <a:extLst>
                  <a:ext uri="{FF2B5EF4-FFF2-40B4-BE49-F238E27FC236}">
                    <a16:creationId xmlns:a16="http://schemas.microsoft.com/office/drawing/2014/main" id="{C18FEEAF-1596-76FF-328B-4153F7F4ADB0}"/>
                  </a:ext>
                </a:extLst>
              </p:cNvPr>
              <p:cNvSpPr txBox="1">
                <a:spLocks noChangeArrowheads="1"/>
              </p:cNvSpPr>
              <p:nvPr/>
            </p:nvSpPr>
            <p:spPr bwMode="auto">
              <a:xfrm>
                <a:off x="8210042" y="4389674"/>
                <a:ext cx="298480" cy="313932"/>
              </a:xfrm>
              <a:prstGeom prst="rect">
                <a:avLst/>
              </a:prstGeom>
              <a:noFill/>
              <a:ln w="9525">
                <a:noFill/>
                <a:miter lim="800000"/>
                <a:headEnd/>
                <a:tailEnd/>
              </a:ln>
            </p:spPr>
            <p:txBody>
              <a:bodyPr wrap="none">
                <a:spAutoFit/>
              </a:bodyPr>
              <a:lstStyle/>
              <a:p>
                <a:pPr eaLnBrk="0" fontAlgn="base" hangingPunct="0">
                  <a:lnSpc>
                    <a:spcPct val="90000"/>
                  </a:lnSpc>
                  <a:spcBef>
                    <a:spcPct val="20000"/>
                  </a:spcBef>
                  <a:spcAft>
                    <a:spcPct val="0"/>
                  </a:spcAft>
                  <a:buClr>
                    <a:srgbClr val="FFCC00"/>
                  </a:buClr>
                  <a:buFont typeface="Wingdings" pitchFamily="2" charset="2"/>
                  <a:buNone/>
                </a:pPr>
                <a:r>
                  <a:rPr lang="en-GB" sz="1600" b="1" dirty="0">
                    <a:solidFill>
                      <a:schemeClr val="bg1"/>
                    </a:solidFill>
                    <a:latin typeface="Arial" charset="0"/>
                    <a:ea typeface="ＭＳ Ｐゴシック" pitchFamily="34" charset="-128"/>
                    <a:cs typeface="Arial" charset="0"/>
                  </a:rPr>
                  <a:t>1</a:t>
                </a:r>
              </a:p>
            </p:txBody>
          </p:sp>
        </p:grpSp>
        <p:sp>
          <p:nvSpPr>
            <p:cNvPr id="23" name="Oval 22">
              <a:extLst>
                <a:ext uri="{FF2B5EF4-FFF2-40B4-BE49-F238E27FC236}">
                  <a16:creationId xmlns:a16="http://schemas.microsoft.com/office/drawing/2014/main" id="{C6058B68-2394-1A56-CF05-A519B7F3DDF0}"/>
                </a:ext>
              </a:extLst>
            </p:cNvPr>
            <p:cNvSpPr/>
            <p:nvPr/>
          </p:nvSpPr>
          <p:spPr>
            <a:xfrm>
              <a:off x="7586522" y="3409381"/>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F0B0EDA1-FF74-1DC7-89CD-8AFD7B8D8307}"/>
                </a:ext>
              </a:extLst>
            </p:cNvPr>
            <p:cNvSpPr/>
            <p:nvPr/>
          </p:nvSpPr>
          <p:spPr>
            <a:xfrm>
              <a:off x="7770161" y="344309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0B34B6B-C04A-76FF-DAA3-B8C94F567FAB}"/>
                </a:ext>
              </a:extLst>
            </p:cNvPr>
            <p:cNvSpPr/>
            <p:nvPr/>
          </p:nvSpPr>
          <p:spPr>
            <a:xfrm>
              <a:off x="7848352" y="3561611"/>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5369F74A-81F3-6297-8177-C1A57E21697A}"/>
                </a:ext>
              </a:extLst>
            </p:cNvPr>
            <p:cNvSpPr/>
            <p:nvPr/>
          </p:nvSpPr>
          <p:spPr>
            <a:xfrm>
              <a:off x="7905350" y="3486387"/>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2093AC61-428F-3189-95F4-89FAE9D23AD2}"/>
                </a:ext>
              </a:extLst>
            </p:cNvPr>
            <p:cNvSpPr/>
            <p:nvPr/>
          </p:nvSpPr>
          <p:spPr>
            <a:xfrm>
              <a:off x="7962348" y="341438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50FD9F8-F246-E4F2-7746-E8CD376F1A38}"/>
                </a:ext>
              </a:extLst>
            </p:cNvPr>
            <p:cNvSpPr/>
            <p:nvPr/>
          </p:nvSpPr>
          <p:spPr>
            <a:xfrm>
              <a:off x="8149653" y="337159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50D0AE7-1202-F4AB-C843-359EB79647CF}"/>
                </a:ext>
              </a:extLst>
            </p:cNvPr>
            <p:cNvSpPr/>
            <p:nvPr/>
          </p:nvSpPr>
          <p:spPr>
            <a:xfrm>
              <a:off x="8277053" y="337371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65DE1C3C-6F78-9CCB-E727-6FEC0C4664DC}"/>
                </a:ext>
              </a:extLst>
            </p:cNvPr>
            <p:cNvSpPr/>
            <p:nvPr/>
          </p:nvSpPr>
          <p:spPr>
            <a:xfrm>
              <a:off x="8435859" y="3425561"/>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2C245DD0-A151-3E59-3916-E2672DFDEE08}"/>
                </a:ext>
              </a:extLst>
            </p:cNvPr>
            <p:cNvSpPr/>
            <p:nvPr/>
          </p:nvSpPr>
          <p:spPr>
            <a:xfrm>
              <a:off x="8514050" y="347905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49440CE-9AA3-636E-A797-3209E976DFE4}"/>
                </a:ext>
              </a:extLst>
            </p:cNvPr>
            <p:cNvSpPr/>
            <p:nvPr/>
          </p:nvSpPr>
          <p:spPr>
            <a:xfrm>
              <a:off x="8580173" y="355273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CDCFEBD6-C6E3-06D1-7D6C-67F2DC98EE7B}"/>
                </a:ext>
              </a:extLst>
            </p:cNvPr>
            <p:cNvSpPr/>
            <p:nvPr/>
          </p:nvSpPr>
          <p:spPr>
            <a:xfrm>
              <a:off x="8647639" y="367541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54201358-0CA2-6418-1410-82187EE2BC2D}"/>
                </a:ext>
              </a:extLst>
            </p:cNvPr>
            <p:cNvSpPr/>
            <p:nvPr/>
          </p:nvSpPr>
          <p:spPr>
            <a:xfrm>
              <a:off x="8657399" y="3798402"/>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6EE752CE-3C63-A298-51B2-ABDFCEEADAEC}"/>
                </a:ext>
              </a:extLst>
            </p:cNvPr>
            <p:cNvSpPr/>
            <p:nvPr/>
          </p:nvSpPr>
          <p:spPr>
            <a:xfrm>
              <a:off x="8593475" y="4536798"/>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0E8E487F-1482-F0AF-FF70-3CC3AAB74E71}"/>
                </a:ext>
              </a:extLst>
            </p:cNvPr>
            <p:cNvSpPr/>
            <p:nvPr/>
          </p:nvSpPr>
          <p:spPr>
            <a:xfrm>
              <a:off x="8637212" y="441742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E0C5764B-8AA2-D976-FB8C-AC7F43B59533}"/>
                </a:ext>
              </a:extLst>
            </p:cNvPr>
            <p:cNvSpPr/>
            <p:nvPr/>
          </p:nvSpPr>
          <p:spPr>
            <a:xfrm>
              <a:off x="8657399" y="4303685"/>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18CA71D0-D601-93DA-5B3F-C2EF6D1B1271}"/>
                </a:ext>
              </a:extLst>
            </p:cNvPr>
            <p:cNvSpPr/>
            <p:nvPr/>
          </p:nvSpPr>
          <p:spPr>
            <a:xfrm>
              <a:off x="8959538" y="5162671"/>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7F7A8A0F-514F-D616-4AEA-94F712E7D8D2}"/>
                </a:ext>
              </a:extLst>
            </p:cNvPr>
            <p:cNvSpPr/>
            <p:nvPr/>
          </p:nvSpPr>
          <p:spPr>
            <a:xfrm>
              <a:off x="8988037" y="4893103"/>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4F292BC2-BB4A-2E42-57AB-3DDCBBC73410}"/>
                </a:ext>
              </a:extLst>
            </p:cNvPr>
            <p:cNvSpPr/>
            <p:nvPr/>
          </p:nvSpPr>
          <p:spPr>
            <a:xfrm>
              <a:off x="8979493" y="503212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75287F3F-05CF-EE70-1FA1-3E3092ACCCA8}"/>
                </a:ext>
              </a:extLst>
            </p:cNvPr>
            <p:cNvSpPr/>
            <p:nvPr/>
          </p:nvSpPr>
          <p:spPr>
            <a:xfrm>
              <a:off x="9507097" y="4792314"/>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F1194E2D-D5A2-AB86-DCE1-1153140F0D76}"/>
                </a:ext>
              </a:extLst>
            </p:cNvPr>
            <p:cNvSpPr/>
            <p:nvPr/>
          </p:nvSpPr>
          <p:spPr>
            <a:xfrm>
              <a:off x="9597637" y="4808261"/>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71685405-FBC7-5766-6FCC-81649087D02E}"/>
                </a:ext>
              </a:extLst>
            </p:cNvPr>
            <p:cNvSpPr/>
            <p:nvPr/>
          </p:nvSpPr>
          <p:spPr>
            <a:xfrm>
              <a:off x="9778536" y="4846798"/>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C5DEF293-F562-80F6-E2AF-71E27B9FA0C4}"/>
                </a:ext>
              </a:extLst>
            </p:cNvPr>
            <p:cNvSpPr/>
            <p:nvPr/>
          </p:nvSpPr>
          <p:spPr>
            <a:xfrm>
              <a:off x="9873632" y="4864398"/>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473816B0-C8BC-85BF-D3B7-BBDEA01F8AF1}"/>
                </a:ext>
              </a:extLst>
            </p:cNvPr>
            <p:cNvSpPr/>
            <p:nvPr/>
          </p:nvSpPr>
          <p:spPr>
            <a:xfrm>
              <a:off x="10071174" y="4921807"/>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E6C33B71-F54D-5CF8-746B-431296E8E269}"/>
                </a:ext>
              </a:extLst>
            </p:cNvPr>
            <p:cNvSpPr/>
            <p:nvPr/>
          </p:nvSpPr>
          <p:spPr>
            <a:xfrm>
              <a:off x="10183942" y="4937861"/>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1886AF96-EC61-BFDA-4D12-DFF3F8433851}"/>
                </a:ext>
              </a:extLst>
            </p:cNvPr>
            <p:cNvSpPr/>
            <p:nvPr/>
          </p:nvSpPr>
          <p:spPr>
            <a:xfrm>
              <a:off x="10342158" y="498840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D2E33C9-4F08-AE75-19B6-E112978FBF9A}"/>
                </a:ext>
              </a:extLst>
            </p:cNvPr>
            <p:cNvSpPr/>
            <p:nvPr/>
          </p:nvSpPr>
          <p:spPr>
            <a:xfrm>
              <a:off x="10454926" y="501200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1C74E14A-DA33-FD66-D17F-A6044E6C0551}"/>
                </a:ext>
              </a:extLst>
            </p:cNvPr>
            <p:cNvSpPr/>
            <p:nvPr/>
          </p:nvSpPr>
          <p:spPr>
            <a:xfrm>
              <a:off x="9489061" y="4523823"/>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84E3CD9F-B3E5-CC0B-5F50-0E9325AE638F}"/>
                </a:ext>
              </a:extLst>
            </p:cNvPr>
            <p:cNvSpPr/>
            <p:nvPr/>
          </p:nvSpPr>
          <p:spPr>
            <a:xfrm>
              <a:off x="9579601" y="453977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1364F566-5EAF-19CD-8291-1452A807227C}"/>
                </a:ext>
              </a:extLst>
            </p:cNvPr>
            <p:cNvSpPr/>
            <p:nvPr/>
          </p:nvSpPr>
          <p:spPr>
            <a:xfrm>
              <a:off x="9760500" y="4578307"/>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157DB6B1-0E37-40CF-333B-DF89FC150962}"/>
                </a:ext>
              </a:extLst>
            </p:cNvPr>
            <p:cNvSpPr/>
            <p:nvPr/>
          </p:nvSpPr>
          <p:spPr>
            <a:xfrm>
              <a:off x="9855596" y="4595907"/>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0CFF0D18-9C27-373A-BEFC-AA809C22D096}"/>
                </a:ext>
              </a:extLst>
            </p:cNvPr>
            <p:cNvSpPr/>
            <p:nvPr/>
          </p:nvSpPr>
          <p:spPr>
            <a:xfrm>
              <a:off x="10053138" y="465331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C8439E88-8C34-4BAA-C816-CC33202780C3}"/>
                </a:ext>
              </a:extLst>
            </p:cNvPr>
            <p:cNvSpPr/>
            <p:nvPr/>
          </p:nvSpPr>
          <p:spPr>
            <a:xfrm>
              <a:off x="10165906" y="4669370"/>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8AF8D79E-DCB6-6FF2-9256-6717C5A41C89}"/>
                </a:ext>
              </a:extLst>
            </p:cNvPr>
            <p:cNvSpPr/>
            <p:nvPr/>
          </p:nvSpPr>
          <p:spPr>
            <a:xfrm>
              <a:off x="10324122" y="4719915"/>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8922F66A-622E-84C5-6631-4D9715C0FC46}"/>
                </a:ext>
              </a:extLst>
            </p:cNvPr>
            <p:cNvSpPr/>
            <p:nvPr/>
          </p:nvSpPr>
          <p:spPr>
            <a:xfrm>
              <a:off x="10954146" y="3849512"/>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C2F88007-5A6B-C735-346B-84252FA03503}"/>
                </a:ext>
              </a:extLst>
            </p:cNvPr>
            <p:cNvSpPr/>
            <p:nvPr/>
          </p:nvSpPr>
          <p:spPr>
            <a:xfrm>
              <a:off x="10853705" y="4337277"/>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F602E0D0-62BF-935E-8416-57595725A3C3}"/>
                </a:ext>
              </a:extLst>
            </p:cNvPr>
            <p:cNvSpPr/>
            <p:nvPr/>
          </p:nvSpPr>
          <p:spPr>
            <a:xfrm>
              <a:off x="10891729" y="405421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2E3C4F9A-6182-A0CA-5C7B-21A0C8EB8A74}"/>
                </a:ext>
              </a:extLst>
            </p:cNvPr>
            <p:cNvSpPr/>
            <p:nvPr/>
          </p:nvSpPr>
          <p:spPr>
            <a:xfrm>
              <a:off x="11076539" y="3710417"/>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87FD34A8-6EF6-9651-0EB3-AB79611EB7F5}"/>
                </a:ext>
              </a:extLst>
            </p:cNvPr>
            <p:cNvSpPr/>
            <p:nvPr/>
          </p:nvSpPr>
          <p:spPr>
            <a:xfrm>
              <a:off x="11215963" y="3612794"/>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847951DB-6722-E2FE-FECA-5FDA806BF142}"/>
                </a:ext>
              </a:extLst>
            </p:cNvPr>
            <p:cNvSpPr/>
            <p:nvPr/>
          </p:nvSpPr>
          <p:spPr>
            <a:xfrm>
              <a:off x="11397856" y="3543796"/>
              <a:ext cx="56998" cy="57409"/>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Arrow Connector 61">
              <a:extLst>
                <a:ext uri="{FF2B5EF4-FFF2-40B4-BE49-F238E27FC236}">
                  <a16:creationId xmlns:a16="http://schemas.microsoft.com/office/drawing/2014/main" id="{E0D48B86-1A66-8AB0-5879-B8C622FE3115}"/>
                </a:ext>
              </a:extLst>
            </p:cNvPr>
            <p:cNvCxnSpPr>
              <a:cxnSpLocks/>
            </p:cNvCxnSpPr>
            <p:nvPr/>
          </p:nvCxnSpPr>
          <p:spPr>
            <a:xfrm flipV="1">
              <a:off x="7280606" y="3571761"/>
              <a:ext cx="181417" cy="47337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5F7C8341-E0EC-AFB9-B90E-2916A0C2D830}"/>
                </a:ext>
              </a:extLst>
            </p:cNvPr>
            <p:cNvSpPr txBox="1"/>
            <p:nvPr/>
          </p:nvSpPr>
          <p:spPr>
            <a:xfrm>
              <a:off x="6482953" y="3957736"/>
              <a:ext cx="1450344" cy="307777"/>
            </a:xfrm>
            <a:prstGeom prst="rect">
              <a:avLst/>
            </a:prstGeom>
            <a:solidFill>
              <a:schemeClr val="accent2">
                <a:lumMod val="75000"/>
                <a:alpha val="82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t-EE" sz="1400" b="1" dirty="0">
                  <a:solidFill>
                    <a:srgbClr val="000000"/>
                  </a:solidFill>
                  <a:latin typeface="+mj-lt"/>
                </a:rPr>
                <a:t>HFGC_</a:t>
              </a:r>
              <a:r>
                <a:rPr lang="en-GB" sz="1400" b="1" dirty="0">
                  <a:solidFill>
                    <a:srgbClr val="000000"/>
                  </a:solidFill>
                  <a:latin typeface="+mj-lt"/>
                </a:rPr>
                <a:t>LH 14W</a:t>
              </a:r>
              <a:endParaRPr lang="en-US" sz="1400" b="1" dirty="0">
                <a:solidFill>
                  <a:srgbClr val="000000"/>
                </a:solidFill>
                <a:latin typeface="+mj-lt"/>
              </a:endParaRPr>
            </a:p>
          </p:txBody>
        </p:sp>
        <p:sp>
          <p:nvSpPr>
            <p:cNvPr id="64" name="TextBox 63">
              <a:extLst>
                <a:ext uri="{FF2B5EF4-FFF2-40B4-BE49-F238E27FC236}">
                  <a16:creationId xmlns:a16="http://schemas.microsoft.com/office/drawing/2014/main" id="{9D6AB7AB-A283-600D-31DF-35E43043C3C8}"/>
                </a:ext>
              </a:extLst>
            </p:cNvPr>
            <p:cNvSpPr txBox="1"/>
            <p:nvPr/>
          </p:nvSpPr>
          <p:spPr>
            <a:xfrm>
              <a:off x="7836360" y="2505145"/>
              <a:ext cx="1008837" cy="307777"/>
            </a:xfrm>
            <a:prstGeom prst="rect">
              <a:avLst/>
            </a:prstGeom>
            <a:solidFill>
              <a:schemeClr val="accent2">
                <a:lumMod val="75000"/>
                <a:alpha val="5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dirty="0">
                  <a:solidFill>
                    <a:srgbClr val="000000"/>
                  </a:solidFill>
                  <a:latin typeface="+mj-lt"/>
                </a:rPr>
                <a:t>14</a:t>
              </a:r>
              <a:r>
                <a:rPr lang="et-EE" sz="1400" b="1" dirty="0">
                  <a:solidFill>
                    <a:srgbClr val="000000"/>
                  </a:solidFill>
                  <a:latin typeface="+mj-lt"/>
                </a:rPr>
                <a:t>IWG</a:t>
              </a:r>
              <a:r>
                <a:rPr lang="en-GB" sz="1400" b="1" dirty="0">
                  <a:solidFill>
                    <a:srgbClr val="000000"/>
                  </a:solidFill>
                  <a:latin typeface="+mj-lt"/>
                </a:rPr>
                <a:t>1B</a:t>
              </a:r>
            </a:p>
          </p:txBody>
        </p:sp>
        <p:cxnSp>
          <p:nvCxnSpPr>
            <p:cNvPr id="65" name="Straight Arrow Connector 64">
              <a:extLst>
                <a:ext uri="{FF2B5EF4-FFF2-40B4-BE49-F238E27FC236}">
                  <a16:creationId xmlns:a16="http://schemas.microsoft.com/office/drawing/2014/main" id="{234A99B3-D0CC-0667-3B80-4B43CA318591}"/>
                </a:ext>
              </a:extLst>
            </p:cNvPr>
            <p:cNvCxnSpPr>
              <a:cxnSpLocks/>
            </p:cNvCxnSpPr>
            <p:nvPr/>
          </p:nvCxnSpPr>
          <p:spPr>
            <a:xfrm>
              <a:off x="8387834" y="2776873"/>
              <a:ext cx="0" cy="594717"/>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FDD1F543-486C-58A1-2E68-36C7967E5E81}"/>
                </a:ext>
              </a:extLst>
            </p:cNvPr>
            <p:cNvSpPr txBox="1"/>
            <p:nvPr/>
          </p:nvSpPr>
          <p:spPr>
            <a:xfrm>
              <a:off x="7079010" y="5069415"/>
              <a:ext cx="972897" cy="307777"/>
            </a:xfrm>
            <a:prstGeom prst="rect">
              <a:avLst/>
            </a:prstGeom>
            <a:solidFill>
              <a:schemeClr val="accent2">
                <a:lumMod val="75000"/>
                <a:alpha val="5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dirty="0">
                  <a:solidFill>
                    <a:srgbClr val="000000"/>
                  </a:solidFill>
                  <a:latin typeface="+mj-lt"/>
                </a:rPr>
                <a:t>14IWG</a:t>
              </a:r>
              <a:r>
                <a:rPr lang="et-EE" sz="1400" b="1" dirty="0">
                  <a:solidFill>
                    <a:srgbClr val="000000"/>
                  </a:solidFill>
                  <a:latin typeface="+mj-lt"/>
                </a:rPr>
                <a:t>3A</a:t>
              </a:r>
              <a:endParaRPr lang="en-GB" sz="1400" b="1" dirty="0">
                <a:solidFill>
                  <a:srgbClr val="000000"/>
                </a:solidFill>
                <a:latin typeface="+mj-lt"/>
              </a:endParaRPr>
            </a:p>
          </p:txBody>
        </p:sp>
        <p:cxnSp>
          <p:nvCxnSpPr>
            <p:cNvPr id="67" name="Straight Arrow Connector 66">
              <a:extLst>
                <a:ext uri="{FF2B5EF4-FFF2-40B4-BE49-F238E27FC236}">
                  <a16:creationId xmlns:a16="http://schemas.microsoft.com/office/drawing/2014/main" id="{C961E011-8FB3-DA5B-F50F-96EA378FC14D}"/>
                </a:ext>
              </a:extLst>
            </p:cNvPr>
            <p:cNvCxnSpPr>
              <a:cxnSpLocks/>
              <a:endCxn id="18" idx="1"/>
            </p:cNvCxnSpPr>
            <p:nvPr/>
          </p:nvCxnSpPr>
          <p:spPr>
            <a:xfrm flipV="1">
              <a:off x="8044230" y="4898468"/>
              <a:ext cx="361927" cy="33376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858E961-0548-622B-6646-FDE6B1FEA4B5}"/>
                </a:ext>
              </a:extLst>
            </p:cNvPr>
            <p:cNvCxnSpPr>
              <a:cxnSpLocks/>
            </p:cNvCxnSpPr>
            <p:nvPr/>
          </p:nvCxnSpPr>
          <p:spPr>
            <a:xfrm flipV="1">
              <a:off x="8435859" y="5376966"/>
              <a:ext cx="318350" cy="36309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1FE84F0-AB29-B7F5-9397-51D4BE1BF454}"/>
                </a:ext>
              </a:extLst>
            </p:cNvPr>
            <p:cNvCxnSpPr>
              <a:cxnSpLocks/>
              <a:endCxn id="20" idx="2"/>
            </p:cNvCxnSpPr>
            <p:nvPr/>
          </p:nvCxnSpPr>
          <p:spPr>
            <a:xfrm flipV="1">
              <a:off x="9924270" y="5168972"/>
              <a:ext cx="9214" cy="4598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F60F4675-AC2F-0D2A-EBB7-B4FDB229F225}"/>
                </a:ext>
              </a:extLst>
            </p:cNvPr>
            <p:cNvSpPr txBox="1"/>
            <p:nvPr/>
          </p:nvSpPr>
          <p:spPr>
            <a:xfrm>
              <a:off x="9676907" y="2469096"/>
              <a:ext cx="1097957" cy="307777"/>
            </a:xfrm>
            <a:prstGeom prst="rect">
              <a:avLst/>
            </a:prstGeom>
            <a:solidFill>
              <a:schemeClr val="accent2">
                <a:lumMod val="75000"/>
                <a:alpha val="5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mj-lt"/>
                </a:rPr>
                <a:t>14ON G8A</a:t>
              </a:r>
            </a:p>
          </p:txBody>
        </p:sp>
        <p:cxnSp>
          <p:nvCxnSpPr>
            <p:cNvPr id="71" name="Straight Arrow Connector 70">
              <a:extLst>
                <a:ext uri="{FF2B5EF4-FFF2-40B4-BE49-F238E27FC236}">
                  <a16:creationId xmlns:a16="http://schemas.microsoft.com/office/drawing/2014/main" id="{705FB68E-38B8-907D-7224-C41E5430BE98}"/>
                </a:ext>
              </a:extLst>
            </p:cNvPr>
            <p:cNvCxnSpPr>
              <a:cxnSpLocks/>
            </p:cNvCxnSpPr>
            <p:nvPr/>
          </p:nvCxnSpPr>
          <p:spPr>
            <a:xfrm flipH="1" flipV="1">
              <a:off x="11120471" y="4594207"/>
              <a:ext cx="474204" cy="92516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39816A-F1B3-DC4D-AEE1-CFFF9B38F019}"/>
                </a:ext>
              </a:extLst>
            </p:cNvPr>
            <p:cNvCxnSpPr>
              <a:cxnSpLocks/>
            </p:cNvCxnSpPr>
            <p:nvPr/>
          </p:nvCxnSpPr>
          <p:spPr>
            <a:xfrm>
              <a:off x="10228812" y="2755572"/>
              <a:ext cx="847407" cy="88592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
        <p:nvSpPr>
          <p:cNvPr id="73" name="Content Placeholder 2">
            <a:extLst>
              <a:ext uri="{FF2B5EF4-FFF2-40B4-BE49-F238E27FC236}">
                <a16:creationId xmlns:a16="http://schemas.microsoft.com/office/drawing/2014/main" id="{164F02A6-E91D-1CA0-E2ED-E0904A507EE4}"/>
              </a:ext>
            </a:extLst>
          </p:cNvPr>
          <p:cNvSpPr txBox="1">
            <a:spLocks/>
          </p:cNvSpPr>
          <p:nvPr/>
        </p:nvSpPr>
        <p:spPr>
          <a:xfrm>
            <a:off x="446048" y="476470"/>
            <a:ext cx="11008806" cy="1115253"/>
          </a:xfrm>
          <a:prstGeom prst="rect">
            <a:avLst/>
          </a:prstGeom>
        </p:spPr>
        <p:txBody>
          <a:bodyPr vert="horz" lIns="91440" tIns="45720" rIns="91440" bIns="45720" rtlCol="0" anchor="t">
            <a:noAutofit/>
          </a:bodyPr>
          <a:lstStyle>
            <a:lvl1pPr marL="0" indent="0" algn="l" defTabSz="685596" rtl="0" eaLnBrk="1" latinLnBrk="0" hangingPunct="1">
              <a:lnSpc>
                <a:spcPct val="90000"/>
              </a:lnSpc>
              <a:spcBef>
                <a:spcPts val="750"/>
              </a:spcBef>
              <a:buFont typeface="Arial"/>
              <a:buNone/>
              <a:defRPr sz="1800" kern="1200">
                <a:solidFill>
                  <a:schemeClr val="accent1"/>
                </a:solidFill>
                <a:latin typeface="Arial" charset="0"/>
                <a:ea typeface="Arial" charset="0"/>
                <a:cs typeface="Arial" charset="0"/>
              </a:defRPr>
            </a:lvl1pPr>
            <a:lvl2pPr marL="342794" indent="0" algn="l" defTabSz="685596" rtl="0" eaLnBrk="1" latinLnBrk="0" hangingPunct="1">
              <a:lnSpc>
                <a:spcPct val="90000"/>
              </a:lnSpc>
              <a:spcBef>
                <a:spcPts val="375"/>
              </a:spcBef>
              <a:buFont typeface="Arial"/>
              <a:buNone/>
              <a:defRPr sz="1500" kern="1200">
                <a:solidFill>
                  <a:schemeClr val="accent1"/>
                </a:solidFill>
                <a:latin typeface="Arial" charset="0"/>
                <a:ea typeface="Arial" charset="0"/>
                <a:cs typeface="Arial" charset="0"/>
              </a:defRPr>
            </a:lvl2pPr>
            <a:lvl3pPr marL="685596" indent="0" algn="l" defTabSz="685596" rtl="0" eaLnBrk="1" latinLnBrk="0" hangingPunct="1">
              <a:lnSpc>
                <a:spcPct val="90000"/>
              </a:lnSpc>
              <a:spcBef>
                <a:spcPts val="375"/>
              </a:spcBef>
              <a:buFont typeface="Arial"/>
              <a:buNone/>
              <a:defRPr sz="1500" kern="1200">
                <a:solidFill>
                  <a:schemeClr val="accent1"/>
                </a:solidFill>
                <a:latin typeface="Arial" charset="0"/>
                <a:ea typeface="Arial" charset="0"/>
                <a:cs typeface="Arial" charset="0"/>
              </a:defRPr>
            </a:lvl3pPr>
            <a:lvl4pPr marL="1028394" indent="0" algn="l" defTabSz="685596" rtl="0" eaLnBrk="1" latinLnBrk="0" hangingPunct="1">
              <a:lnSpc>
                <a:spcPct val="90000"/>
              </a:lnSpc>
              <a:spcBef>
                <a:spcPts val="375"/>
              </a:spcBef>
              <a:buFont typeface="Arial"/>
              <a:buNone/>
              <a:defRPr sz="1350" kern="1200">
                <a:solidFill>
                  <a:schemeClr val="accent1"/>
                </a:solidFill>
                <a:latin typeface="Arial" charset="0"/>
                <a:ea typeface="Arial" charset="0"/>
                <a:cs typeface="Arial" charset="0"/>
              </a:defRPr>
            </a:lvl4pPr>
            <a:lvl5pPr marL="1371192" indent="0" algn="l" defTabSz="685596" rtl="0" eaLnBrk="1" latinLnBrk="0" hangingPunct="1">
              <a:lnSpc>
                <a:spcPct val="90000"/>
              </a:lnSpc>
              <a:spcBef>
                <a:spcPts val="375"/>
              </a:spcBef>
              <a:buFont typeface="Arial"/>
              <a:buNone/>
              <a:defRPr sz="1350" kern="1200">
                <a:solidFill>
                  <a:schemeClr val="accent1"/>
                </a:solidFill>
                <a:latin typeface="Arial" charset="0"/>
                <a:ea typeface="Arial" charset="0"/>
                <a:cs typeface="Arial" charset="0"/>
              </a:defRPr>
            </a:lvl5pPr>
            <a:lvl6pPr marL="1885386" indent="-171402" algn="l" defTabSz="68559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184" indent="-171402" algn="l" defTabSz="68559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0982" indent="-171402" algn="l" defTabSz="68559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3785" indent="-171402" algn="l" defTabSz="685596"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auto">
              <a:lnSpc>
                <a:spcPct val="120000"/>
              </a:lnSpc>
              <a:spcAft>
                <a:spcPts val="0"/>
              </a:spcAft>
            </a:pPr>
            <a:r>
              <a:rPr lang="en-GB" sz="2400" b="1" dirty="0">
                <a:highlight>
                  <a:srgbClr val="00FF00"/>
                </a:highlight>
                <a:latin typeface="Arial"/>
                <a:cs typeface="Arial"/>
              </a:rPr>
              <a:t>Divertor poloidal assessment (partially/fully completed) </a:t>
            </a:r>
          </a:p>
        </p:txBody>
      </p:sp>
      <p:sp>
        <p:nvSpPr>
          <p:cNvPr id="74" name="Rectangle 73">
            <a:extLst>
              <a:ext uri="{FF2B5EF4-FFF2-40B4-BE49-F238E27FC236}">
                <a16:creationId xmlns:a16="http://schemas.microsoft.com/office/drawing/2014/main" id="{20B253DB-BF2C-177E-5623-B4E34242BC4A}"/>
              </a:ext>
            </a:extLst>
          </p:cNvPr>
          <p:cNvSpPr/>
          <p:nvPr/>
        </p:nvSpPr>
        <p:spPr>
          <a:xfrm>
            <a:off x="1" y="1146561"/>
            <a:ext cx="6972300" cy="1180151"/>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54B604F5-DF61-9354-2BC3-0D446B179982}"/>
              </a:ext>
            </a:extLst>
          </p:cNvPr>
          <p:cNvSpPr txBox="1"/>
          <p:nvPr/>
        </p:nvSpPr>
        <p:spPr>
          <a:xfrm>
            <a:off x="6989299" y="1194571"/>
            <a:ext cx="4352474" cy="369332"/>
          </a:xfrm>
          <a:prstGeom prst="rect">
            <a:avLst/>
          </a:prstGeom>
          <a:noFill/>
        </p:spPr>
        <p:txBody>
          <a:bodyPr wrap="none" rtlCol="0">
            <a:spAutoFit/>
          </a:bodyPr>
          <a:lstStyle/>
          <a:p>
            <a:r>
              <a:rPr lang="en-GB" dirty="0">
                <a:highlight>
                  <a:srgbClr val="FFFF00"/>
                </a:highlight>
              </a:rPr>
              <a:t>Common area with LID-QMS experiment</a:t>
            </a:r>
          </a:p>
        </p:txBody>
      </p:sp>
      <p:sp>
        <p:nvSpPr>
          <p:cNvPr id="78" name="TextBox 77">
            <a:extLst>
              <a:ext uri="{FF2B5EF4-FFF2-40B4-BE49-F238E27FC236}">
                <a16:creationId xmlns:a16="http://schemas.microsoft.com/office/drawing/2014/main" id="{5FA593E9-9834-9E3F-D192-17A7DB84BB85}"/>
              </a:ext>
            </a:extLst>
          </p:cNvPr>
          <p:cNvSpPr txBox="1"/>
          <p:nvPr/>
        </p:nvSpPr>
        <p:spPr>
          <a:xfrm>
            <a:off x="7876850" y="5915423"/>
            <a:ext cx="3256686" cy="394210"/>
          </a:xfrm>
          <a:prstGeom prst="rect">
            <a:avLst/>
          </a:prstGeom>
          <a:noFill/>
        </p:spPr>
        <p:txBody>
          <a:bodyPr wrap="square">
            <a:spAutoFit/>
          </a:bodyPr>
          <a:lstStyle/>
          <a:p>
            <a:pPr fontAlgn="auto">
              <a:lnSpc>
                <a:spcPct val="120000"/>
              </a:lnSpc>
              <a:spcAft>
                <a:spcPts val="0"/>
              </a:spcAft>
            </a:pPr>
            <a:r>
              <a:rPr lang="en-GB" sz="1800" b="1" dirty="0">
                <a:highlight>
                  <a:srgbClr val="00FF00"/>
                </a:highlight>
                <a:latin typeface="Arial"/>
                <a:cs typeface="Arial"/>
              </a:rPr>
              <a:t>part of PFMC contributions</a:t>
            </a:r>
            <a:endParaRPr lang="en-GB" sz="1800" b="1" u="sng" dirty="0">
              <a:highlight>
                <a:srgbClr val="00FF00"/>
              </a:highlight>
              <a:latin typeface="Arial"/>
              <a:cs typeface="Arial"/>
            </a:endParaRPr>
          </a:p>
        </p:txBody>
      </p:sp>
    </p:spTree>
    <p:extLst>
      <p:ext uri="{BB962C8B-B14F-4D97-AF65-F5344CB8AC3E}">
        <p14:creationId xmlns:p14="http://schemas.microsoft.com/office/powerpoint/2010/main" val="337042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1E661-3289-5813-D38B-9DBF195C8D7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1E4956-AF24-2DDC-BBAE-3C1D61132A53}"/>
              </a:ext>
            </a:extLst>
          </p:cNvPr>
          <p:cNvPicPr>
            <a:picLocks noChangeAspect="1"/>
          </p:cNvPicPr>
          <p:nvPr/>
        </p:nvPicPr>
        <p:blipFill>
          <a:blip r:embed="rId2"/>
          <a:stretch>
            <a:fillRect/>
          </a:stretch>
        </p:blipFill>
        <p:spPr>
          <a:xfrm>
            <a:off x="983432" y="556675"/>
            <a:ext cx="8799386" cy="5908643"/>
          </a:xfrm>
          <a:prstGeom prst="rect">
            <a:avLst/>
          </a:prstGeom>
        </p:spPr>
      </p:pic>
      <p:sp>
        <p:nvSpPr>
          <p:cNvPr id="2" name="Title 1">
            <a:extLst>
              <a:ext uri="{FF2B5EF4-FFF2-40B4-BE49-F238E27FC236}">
                <a16:creationId xmlns:a16="http://schemas.microsoft.com/office/drawing/2014/main" id="{44E092E8-6C35-B0F7-E289-33FFCA843530}"/>
              </a:ext>
            </a:extLst>
          </p:cNvPr>
          <p:cNvSpPr>
            <a:spLocks noGrp="1"/>
          </p:cNvSpPr>
          <p:nvPr>
            <p:ph type="title"/>
          </p:nvPr>
        </p:nvSpPr>
        <p:spPr/>
        <p:txBody>
          <a:bodyPr/>
          <a:lstStyle/>
          <a:p>
            <a:r>
              <a:rPr lang="de-DE" dirty="0"/>
              <a:t>SP E.1 LIBS </a:t>
            </a:r>
            <a:r>
              <a:rPr lang="de-DE" dirty="0" err="1"/>
              <a:t>Activities</a:t>
            </a:r>
            <a:r>
              <a:rPr lang="de-DE" dirty="0"/>
              <a:t> 2026: </a:t>
            </a:r>
            <a:r>
              <a:rPr lang="fi-FI" dirty="0"/>
              <a:t>LIBS </a:t>
            </a:r>
            <a:r>
              <a:rPr lang="fi-FI" dirty="0" err="1"/>
              <a:t>full</a:t>
            </a:r>
            <a:r>
              <a:rPr lang="fi-FI" dirty="0"/>
              <a:t> </a:t>
            </a:r>
            <a:r>
              <a:rPr lang="fi-FI" dirty="0" err="1"/>
              <a:t>distribution</a:t>
            </a:r>
            <a:r>
              <a:rPr lang="fi-FI" dirty="0"/>
              <a:t> </a:t>
            </a:r>
            <a:r>
              <a:rPr lang="fi-FI" dirty="0" err="1"/>
              <a:t>map</a:t>
            </a:r>
            <a:endParaRPr lang="fi-FI" dirty="0"/>
          </a:p>
        </p:txBody>
      </p:sp>
      <p:sp>
        <p:nvSpPr>
          <p:cNvPr id="3" name="Footer Placeholder 2">
            <a:extLst>
              <a:ext uri="{FF2B5EF4-FFF2-40B4-BE49-F238E27FC236}">
                <a16:creationId xmlns:a16="http://schemas.microsoft.com/office/drawing/2014/main" id="{709F3DCD-9EDB-1A20-FCC3-BCB1723E80C6}"/>
              </a:ext>
            </a:extLst>
          </p:cNvPr>
          <p:cNvSpPr>
            <a:spLocks noGrp="1"/>
          </p:cNvSpPr>
          <p:nvPr>
            <p:ph type="ftr" sz="quarter" idx="11"/>
          </p:nvPr>
        </p:nvSpPr>
        <p:spPr>
          <a:xfrm>
            <a:off x="825624" y="6547854"/>
            <a:ext cx="4735932" cy="329614"/>
          </a:xfrm>
        </p:spPr>
        <p:txBody>
          <a:bodyPr/>
          <a:lstStyle/>
          <a:p>
            <a:pPr>
              <a:defRPr/>
            </a:pPr>
            <a:r>
              <a:rPr lang="en-GB" dirty="0">
                <a:solidFill>
                  <a:prstClr val="white"/>
                </a:solidFill>
              </a:rPr>
              <a:t>Jari Likonen | Subproject SPE | Kick-off meeting | 29.5.2026 | VC</a:t>
            </a:r>
          </a:p>
          <a:p>
            <a:pPr>
              <a:defRPr/>
            </a:pPr>
            <a:endParaRPr lang="en-GB" dirty="0"/>
          </a:p>
        </p:txBody>
      </p:sp>
      <p:sp>
        <p:nvSpPr>
          <p:cNvPr id="4" name="Slide Number Placeholder 3">
            <a:extLst>
              <a:ext uri="{FF2B5EF4-FFF2-40B4-BE49-F238E27FC236}">
                <a16:creationId xmlns:a16="http://schemas.microsoft.com/office/drawing/2014/main" id="{E017D99E-6744-DD2E-8CBC-F55129BC5BE3}"/>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15</a:t>
            </a:fld>
            <a:endParaRPr lang="en-GB">
              <a:solidFill>
                <a:prstClr val="white"/>
              </a:solidFill>
            </a:endParaRPr>
          </a:p>
        </p:txBody>
      </p:sp>
      <p:grpSp>
        <p:nvGrpSpPr>
          <p:cNvPr id="7" name="Group 6">
            <a:extLst>
              <a:ext uri="{FF2B5EF4-FFF2-40B4-BE49-F238E27FC236}">
                <a16:creationId xmlns:a16="http://schemas.microsoft.com/office/drawing/2014/main" id="{44794D24-B67E-4390-8436-5710BC68BBC5}"/>
              </a:ext>
            </a:extLst>
          </p:cNvPr>
          <p:cNvGrpSpPr/>
          <p:nvPr/>
        </p:nvGrpSpPr>
        <p:grpSpPr>
          <a:xfrm>
            <a:off x="8863863" y="4403268"/>
            <a:ext cx="2871357" cy="1445537"/>
            <a:chOff x="71643" y="2147016"/>
            <a:chExt cx="3217466" cy="1619458"/>
          </a:xfrm>
        </p:grpSpPr>
        <p:sp>
          <p:nvSpPr>
            <p:cNvPr id="8" name="object 4">
              <a:extLst>
                <a:ext uri="{FF2B5EF4-FFF2-40B4-BE49-F238E27FC236}">
                  <a16:creationId xmlns:a16="http://schemas.microsoft.com/office/drawing/2014/main" id="{AFECBDA3-25F6-B07D-E5DE-CF2BC12B2333}"/>
                </a:ext>
              </a:extLst>
            </p:cNvPr>
            <p:cNvSpPr/>
            <p:nvPr/>
          </p:nvSpPr>
          <p:spPr>
            <a:xfrm>
              <a:off x="89026" y="2267117"/>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49E366">
                <a:alpha val="90000"/>
              </a:srgbClr>
            </a:solidFill>
          </p:spPr>
          <p:txBody>
            <a:bodyPr wrap="square" lIns="0" tIns="0" rIns="0" bIns="0" rtlCol="0"/>
            <a:lstStyle/>
            <a:p>
              <a:endParaRPr dirty="0">
                <a:highlight>
                  <a:srgbClr val="00FF00"/>
                </a:highlight>
              </a:endParaRPr>
            </a:p>
          </p:txBody>
        </p:sp>
        <p:sp>
          <p:nvSpPr>
            <p:cNvPr id="9" name="object 5">
              <a:extLst>
                <a:ext uri="{FF2B5EF4-FFF2-40B4-BE49-F238E27FC236}">
                  <a16:creationId xmlns:a16="http://schemas.microsoft.com/office/drawing/2014/main" id="{31CA0EE7-D52B-B782-FD8C-4AFB669BC817}"/>
                </a:ext>
              </a:extLst>
            </p:cNvPr>
            <p:cNvSpPr/>
            <p:nvPr/>
          </p:nvSpPr>
          <p:spPr>
            <a:xfrm>
              <a:off x="79644" y="2882136"/>
              <a:ext cx="752560" cy="243840"/>
            </a:xfrm>
            <a:custGeom>
              <a:avLst/>
              <a:gdLst/>
              <a:ahLst/>
              <a:cxnLst/>
              <a:rect l="l" t="t" r="r" b="b"/>
              <a:pathLst>
                <a:path w="576580" h="243839">
                  <a:moveTo>
                    <a:pt x="535432" y="0"/>
                  </a:moveTo>
                  <a:lnTo>
                    <a:pt x="40640" y="0"/>
                  </a:lnTo>
                  <a:lnTo>
                    <a:pt x="24822" y="3194"/>
                  </a:lnTo>
                  <a:lnTo>
                    <a:pt x="11904" y="11904"/>
                  </a:lnTo>
                  <a:lnTo>
                    <a:pt x="3194" y="24822"/>
                  </a:lnTo>
                  <a:lnTo>
                    <a:pt x="0" y="40639"/>
                  </a:lnTo>
                  <a:lnTo>
                    <a:pt x="0" y="203199"/>
                  </a:lnTo>
                  <a:lnTo>
                    <a:pt x="3194" y="219017"/>
                  </a:lnTo>
                  <a:lnTo>
                    <a:pt x="11904" y="231935"/>
                  </a:lnTo>
                  <a:lnTo>
                    <a:pt x="24822" y="240645"/>
                  </a:lnTo>
                  <a:lnTo>
                    <a:pt x="40640" y="243839"/>
                  </a:lnTo>
                  <a:lnTo>
                    <a:pt x="535432" y="243839"/>
                  </a:lnTo>
                  <a:lnTo>
                    <a:pt x="551249" y="240645"/>
                  </a:lnTo>
                  <a:lnTo>
                    <a:pt x="564167" y="231935"/>
                  </a:lnTo>
                  <a:lnTo>
                    <a:pt x="572877" y="219017"/>
                  </a:lnTo>
                  <a:lnTo>
                    <a:pt x="576072" y="203199"/>
                  </a:lnTo>
                  <a:lnTo>
                    <a:pt x="576072" y="40639"/>
                  </a:lnTo>
                  <a:lnTo>
                    <a:pt x="572877" y="24822"/>
                  </a:lnTo>
                  <a:lnTo>
                    <a:pt x="564167" y="11904"/>
                  </a:lnTo>
                  <a:lnTo>
                    <a:pt x="551249" y="3194"/>
                  </a:lnTo>
                  <a:lnTo>
                    <a:pt x="535432" y="0"/>
                  </a:lnTo>
                  <a:close/>
                </a:path>
              </a:pathLst>
            </a:custGeom>
            <a:solidFill>
              <a:srgbClr val="00AFEF">
                <a:alpha val="90000"/>
              </a:srgbClr>
            </a:solidFill>
          </p:spPr>
          <p:txBody>
            <a:bodyPr wrap="square" lIns="0" tIns="0" rIns="0" bIns="0" rtlCol="0"/>
            <a:lstStyle/>
            <a:p>
              <a:endParaRPr dirty="0"/>
            </a:p>
          </p:txBody>
        </p:sp>
        <p:sp>
          <p:nvSpPr>
            <p:cNvPr id="10" name="object 6">
              <a:extLst>
                <a:ext uri="{FF2B5EF4-FFF2-40B4-BE49-F238E27FC236}">
                  <a16:creationId xmlns:a16="http://schemas.microsoft.com/office/drawing/2014/main" id="{453E6D75-6AB3-4E79-AF41-F3BB8B1E0BF1}"/>
                </a:ext>
              </a:extLst>
            </p:cNvPr>
            <p:cNvSpPr txBox="1"/>
            <p:nvPr/>
          </p:nvSpPr>
          <p:spPr>
            <a:xfrm>
              <a:off x="1104416" y="2458636"/>
              <a:ext cx="1932786" cy="386471"/>
            </a:xfrm>
            <a:prstGeom prst="rect">
              <a:avLst/>
            </a:prstGeom>
          </p:spPr>
          <p:txBody>
            <a:bodyPr vert="horz" wrap="square" lIns="0" tIns="113030" rIns="0" bIns="0" rtlCol="0">
              <a:spAutoFit/>
            </a:bodyPr>
            <a:lstStyle/>
            <a:p>
              <a:pPr marL="66675">
                <a:lnSpc>
                  <a:spcPct val="100000"/>
                </a:lnSpc>
                <a:spcBef>
                  <a:spcPts val="795"/>
                </a:spcBef>
              </a:pPr>
              <a:r>
                <a:rPr sz="1500" b="1" dirty="0">
                  <a:solidFill>
                    <a:srgbClr val="943735"/>
                  </a:solidFill>
                  <a:latin typeface="Carlito"/>
                  <a:cs typeface="Carlito"/>
                </a:rPr>
                <a:t>W</a:t>
              </a:r>
              <a:r>
                <a:rPr sz="1500" b="1" spc="-5" dirty="0">
                  <a:solidFill>
                    <a:srgbClr val="943735"/>
                  </a:solidFill>
                  <a:latin typeface="Carlito"/>
                  <a:cs typeface="Carlito"/>
                </a:rPr>
                <a:t> </a:t>
              </a:r>
              <a:r>
                <a:rPr sz="1500" b="1" dirty="0">
                  <a:solidFill>
                    <a:srgbClr val="943735"/>
                  </a:solidFill>
                  <a:latin typeface="Carlito"/>
                  <a:cs typeface="Carlito"/>
                </a:rPr>
                <a:t>–</a:t>
              </a:r>
              <a:r>
                <a:rPr sz="1500" b="1" spc="5" dirty="0">
                  <a:solidFill>
                    <a:srgbClr val="943735"/>
                  </a:solidFill>
                  <a:latin typeface="Carlito"/>
                  <a:cs typeface="Carlito"/>
                </a:rPr>
                <a:t> </a:t>
              </a:r>
              <a:r>
                <a:rPr sz="1500" b="1" dirty="0">
                  <a:solidFill>
                    <a:srgbClr val="943735"/>
                  </a:solidFill>
                  <a:latin typeface="Carlito"/>
                  <a:cs typeface="Carlito"/>
                </a:rPr>
                <a:t>coated</a:t>
              </a:r>
              <a:r>
                <a:rPr sz="1500" b="1" spc="5" dirty="0">
                  <a:solidFill>
                    <a:srgbClr val="943735"/>
                  </a:solidFill>
                  <a:latin typeface="Carlito"/>
                  <a:cs typeface="Carlito"/>
                </a:rPr>
                <a:t> </a:t>
              </a:r>
              <a:r>
                <a:rPr sz="1500" b="1" spc="-25" dirty="0">
                  <a:solidFill>
                    <a:srgbClr val="943735"/>
                  </a:solidFill>
                  <a:latin typeface="Carlito"/>
                  <a:cs typeface="Carlito"/>
                </a:rPr>
                <a:t>CFC</a:t>
              </a:r>
              <a:endParaRPr sz="1500" dirty="0">
                <a:latin typeface="Carlito"/>
                <a:cs typeface="Carlito"/>
              </a:endParaRPr>
            </a:p>
          </p:txBody>
        </p:sp>
        <p:sp>
          <p:nvSpPr>
            <p:cNvPr id="11" name="object 7">
              <a:extLst>
                <a:ext uri="{FF2B5EF4-FFF2-40B4-BE49-F238E27FC236}">
                  <a16:creationId xmlns:a16="http://schemas.microsoft.com/office/drawing/2014/main" id="{6C5A43CA-C208-DFC1-8CA9-5D5E163C0D47}"/>
                </a:ext>
              </a:extLst>
            </p:cNvPr>
            <p:cNvSpPr/>
            <p:nvPr/>
          </p:nvSpPr>
          <p:spPr>
            <a:xfrm>
              <a:off x="89026" y="2576070"/>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943735">
                <a:alpha val="90000"/>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C725EA24-241A-0367-75FA-9B63AC461E65}"/>
                </a:ext>
              </a:extLst>
            </p:cNvPr>
            <p:cNvSpPr/>
            <p:nvPr/>
          </p:nvSpPr>
          <p:spPr>
            <a:xfrm>
              <a:off x="71643" y="3198607"/>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FF0000">
                <a:alpha val="90194"/>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92B362D0-A4B7-8A8C-6A46-AEC80456CFD0}"/>
                </a:ext>
              </a:extLst>
            </p:cNvPr>
            <p:cNvSpPr txBox="1"/>
            <p:nvPr/>
          </p:nvSpPr>
          <p:spPr>
            <a:xfrm>
              <a:off x="1180322" y="3060403"/>
              <a:ext cx="940776" cy="400110"/>
            </a:xfrm>
            <a:prstGeom prst="rect">
              <a:avLst/>
            </a:prstGeom>
          </p:spPr>
          <p:txBody>
            <a:bodyPr vert="horz" wrap="square" lIns="0" tIns="121920" rIns="0" bIns="0" rtlCol="0">
              <a:spAutoFit/>
            </a:bodyPr>
            <a:lstStyle/>
            <a:p>
              <a:pPr marL="12700">
                <a:lnSpc>
                  <a:spcPct val="100000"/>
                </a:lnSpc>
                <a:spcBef>
                  <a:spcPts val="960"/>
                </a:spcBef>
              </a:pPr>
              <a:r>
                <a:rPr lang="fi-FI" sz="1500" b="1" dirty="0">
                  <a:solidFill>
                    <a:srgbClr val="FF0000"/>
                  </a:solidFill>
                  <a:latin typeface="Carlito"/>
                  <a:cs typeface="Carlito"/>
                </a:rPr>
                <a:t>Bulk</a:t>
              </a:r>
              <a:r>
                <a:rPr lang="fi-FI" sz="1500" b="1" spc="-25" dirty="0">
                  <a:solidFill>
                    <a:srgbClr val="FF0000"/>
                  </a:solidFill>
                  <a:latin typeface="Carlito"/>
                  <a:cs typeface="Carlito"/>
                </a:rPr>
                <a:t> </a:t>
              </a:r>
              <a:r>
                <a:rPr lang="fi-FI" sz="1500" b="1" spc="-50" dirty="0">
                  <a:solidFill>
                    <a:srgbClr val="FF0000"/>
                  </a:solidFill>
                  <a:latin typeface="Carlito"/>
                  <a:cs typeface="Carlito"/>
                </a:rPr>
                <a:t>W</a:t>
              </a:r>
              <a:endParaRPr lang="fi-FI" sz="1500" dirty="0">
                <a:latin typeface="Carlito"/>
                <a:cs typeface="Carlito"/>
              </a:endParaRPr>
            </a:p>
          </p:txBody>
        </p:sp>
        <p:sp>
          <p:nvSpPr>
            <p:cNvPr id="14" name="object 6">
              <a:extLst>
                <a:ext uri="{FF2B5EF4-FFF2-40B4-BE49-F238E27FC236}">
                  <a16:creationId xmlns:a16="http://schemas.microsoft.com/office/drawing/2014/main" id="{3B076657-AA54-3E42-87C2-A7D4B4312967}"/>
                </a:ext>
              </a:extLst>
            </p:cNvPr>
            <p:cNvSpPr txBox="1"/>
            <p:nvPr/>
          </p:nvSpPr>
          <p:spPr>
            <a:xfrm>
              <a:off x="1159156" y="2147016"/>
              <a:ext cx="1284253" cy="386472"/>
            </a:xfrm>
            <a:prstGeom prst="rect">
              <a:avLst/>
            </a:prstGeom>
          </p:spPr>
          <p:txBody>
            <a:bodyPr vert="horz" wrap="square" lIns="0" tIns="113030" rIns="0" bIns="0" rtlCol="0">
              <a:spAutoFit/>
            </a:bodyPr>
            <a:lstStyle/>
            <a:p>
              <a:pPr marL="12700">
                <a:lnSpc>
                  <a:spcPct val="100000"/>
                </a:lnSpc>
                <a:spcBef>
                  <a:spcPts val="890"/>
                </a:spcBef>
              </a:pPr>
              <a:r>
                <a:rPr sz="1500" b="1" dirty="0">
                  <a:solidFill>
                    <a:srgbClr val="00AF50"/>
                  </a:solidFill>
                  <a:latin typeface="Carlito"/>
                  <a:cs typeface="Carlito"/>
                </a:rPr>
                <a:t>Bulk</a:t>
              </a:r>
              <a:r>
                <a:rPr sz="1500" b="1" spc="15" dirty="0">
                  <a:solidFill>
                    <a:srgbClr val="00AF50"/>
                  </a:solidFill>
                  <a:latin typeface="Carlito"/>
                  <a:cs typeface="Carlito"/>
                </a:rPr>
                <a:t> </a:t>
              </a:r>
              <a:r>
                <a:rPr sz="1500" b="1" spc="-25" dirty="0">
                  <a:solidFill>
                    <a:srgbClr val="00AF50"/>
                  </a:solidFill>
                  <a:latin typeface="Carlito"/>
                  <a:cs typeface="Carlito"/>
                </a:rPr>
                <a:t>Be</a:t>
              </a:r>
              <a:endParaRPr sz="1500" dirty="0">
                <a:latin typeface="Carlito"/>
                <a:cs typeface="Carlito"/>
              </a:endParaRPr>
            </a:p>
          </p:txBody>
        </p:sp>
        <p:sp>
          <p:nvSpPr>
            <p:cNvPr id="15" name="object 9">
              <a:extLst>
                <a:ext uri="{FF2B5EF4-FFF2-40B4-BE49-F238E27FC236}">
                  <a16:creationId xmlns:a16="http://schemas.microsoft.com/office/drawing/2014/main" id="{FC5F9A04-7732-CB67-8F47-C87E0BFAD3D9}"/>
                </a:ext>
              </a:extLst>
            </p:cNvPr>
            <p:cNvSpPr txBox="1"/>
            <p:nvPr/>
          </p:nvSpPr>
          <p:spPr>
            <a:xfrm>
              <a:off x="1177912" y="2766792"/>
              <a:ext cx="1852519" cy="396529"/>
            </a:xfrm>
            <a:prstGeom prst="rect">
              <a:avLst/>
            </a:prstGeom>
          </p:spPr>
          <p:txBody>
            <a:bodyPr vert="horz" wrap="square" lIns="0" tIns="121920" rIns="0" bIns="0" rtlCol="0">
              <a:spAutoFit/>
            </a:bodyPr>
            <a:lstStyle/>
            <a:p>
              <a:pPr marL="12700">
                <a:lnSpc>
                  <a:spcPct val="100000"/>
                </a:lnSpc>
                <a:spcBef>
                  <a:spcPts val="960"/>
                </a:spcBef>
              </a:pPr>
              <a:r>
                <a:rPr sz="1500" b="1" dirty="0">
                  <a:solidFill>
                    <a:srgbClr val="00AFEF"/>
                  </a:solidFill>
                  <a:latin typeface="Carlito"/>
                  <a:cs typeface="Carlito"/>
                </a:rPr>
                <a:t>Be</a:t>
              </a:r>
              <a:r>
                <a:rPr sz="1500" b="1" spc="-15" dirty="0">
                  <a:solidFill>
                    <a:srgbClr val="00AFEF"/>
                  </a:solidFill>
                  <a:latin typeface="Carlito"/>
                  <a:cs typeface="Carlito"/>
                </a:rPr>
                <a:t> </a:t>
              </a:r>
              <a:r>
                <a:rPr sz="1500" b="1" dirty="0">
                  <a:solidFill>
                    <a:srgbClr val="00AFEF"/>
                  </a:solidFill>
                  <a:latin typeface="Carlito"/>
                  <a:cs typeface="Carlito"/>
                </a:rPr>
                <a:t>coated </a:t>
              </a:r>
              <a:r>
                <a:rPr sz="1500" b="1" spc="-10" dirty="0" err="1">
                  <a:solidFill>
                    <a:srgbClr val="00AFEF"/>
                  </a:solidFill>
                  <a:latin typeface="Carlito"/>
                  <a:cs typeface="Carlito"/>
                </a:rPr>
                <a:t>inconel</a:t>
              </a:r>
              <a:endParaRPr lang="fi-FI" sz="1500" dirty="0">
                <a:latin typeface="Carlito"/>
                <a:cs typeface="Carlito"/>
              </a:endParaRPr>
            </a:p>
          </p:txBody>
        </p:sp>
        <p:sp>
          <p:nvSpPr>
            <p:cNvPr id="16" name="object 5">
              <a:extLst>
                <a:ext uri="{FF2B5EF4-FFF2-40B4-BE49-F238E27FC236}">
                  <a16:creationId xmlns:a16="http://schemas.microsoft.com/office/drawing/2014/main" id="{3320C02D-45A7-7C6D-A20D-3A1A0239D7E6}"/>
                </a:ext>
              </a:extLst>
            </p:cNvPr>
            <p:cNvSpPr/>
            <p:nvPr/>
          </p:nvSpPr>
          <p:spPr>
            <a:xfrm>
              <a:off x="79644" y="3494813"/>
              <a:ext cx="752560" cy="243840"/>
            </a:xfrm>
            <a:custGeom>
              <a:avLst/>
              <a:gdLst/>
              <a:ahLst/>
              <a:cxnLst/>
              <a:rect l="l" t="t" r="r" b="b"/>
              <a:pathLst>
                <a:path w="576580" h="243839">
                  <a:moveTo>
                    <a:pt x="535432" y="0"/>
                  </a:moveTo>
                  <a:lnTo>
                    <a:pt x="40640" y="0"/>
                  </a:lnTo>
                  <a:lnTo>
                    <a:pt x="24822" y="3194"/>
                  </a:lnTo>
                  <a:lnTo>
                    <a:pt x="11904" y="11904"/>
                  </a:lnTo>
                  <a:lnTo>
                    <a:pt x="3194" y="24822"/>
                  </a:lnTo>
                  <a:lnTo>
                    <a:pt x="0" y="40639"/>
                  </a:lnTo>
                  <a:lnTo>
                    <a:pt x="0" y="203199"/>
                  </a:lnTo>
                  <a:lnTo>
                    <a:pt x="3194" y="219017"/>
                  </a:lnTo>
                  <a:lnTo>
                    <a:pt x="11904" y="231935"/>
                  </a:lnTo>
                  <a:lnTo>
                    <a:pt x="24822" y="240645"/>
                  </a:lnTo>
                  <a:lnTo>
                    <a:pt x="40640" y="243839"/>
                  </a:lnTo>
                  <a:lnTo>
                    <a:pt x="535432" y="243839"/>
                  </a:lnTo>
                  <a:lnTo>
                    <a:pt x="551249" y="240645"/>
                  </a:lnTo>
                  <a:lnTo>
                    <a:pt x="564167" y="231935"/>
                  </a:lnTo>
                  <a:lnTo>
                    <a:pt x="572877" y="219017"/>
                  </a:lnTo>
                  <a:lnTo>
                    <a:pt x="576072" y="203199"/>
                  </a:lnTo>
                  <a:lnTo>
                    <a:pt x="576072" y="40639"/>
                  </a:lnTo>
                  <a:lnTo>
                    <a:pt x="572877" y="24822"/>
                  </a:lnTo>
                  <a:lnTo>
                    <a:pt x="564167" y="11904"/>
                  </a:lnTo>
                  <a:lnTo>
                    <a:pt x="551249" y="3194"/>
                  </a:lnTo>
                  <a:lnTo>
                    <a:pt x="535432" y="0"/>
                  </a:lnTo>
                  <a:close/>
                </a:path>
              </a:pathLst>
            </a:custGeom>
            <a:solidFill>
              <a:srgbClr val="2F16E8">
                <a:alpha val="90000"/>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EB209A0D-DD72-3477-CAC0-6CD486BD04C0}"/>
                </a:ext>
              </a:extLst>
            </p:cNvPr>
            <p:cNvSpPr txBox="1"/>
            <p:nvPr/>
          </p:nvSpPr>
          <p:spPr>
            <a:xfrm>
              <a:off x="1159896" y="3369945"/>
              <a:ext cx="2129213" cy="396529"/>
            </a:xfrm>
            <a:prstGeom prst="rect">
              <a:avLst/>
            </a:prstGeom>
          </p:spPr>
          <p:txBody>
            <a:bodyPr vert="horz" wrap="square" lIns="0" tIns="121920" rIns="0" bIns="0" rtlCol="0">
              <a:spAutoFit/>
            </a:bodyPr>
            <a:lstStyle/>
            <a:p>
              <a:pPr marL="12700">
                <a:lnSpc>
                  <a:spcPct val="100000"/>
                </a:lnSpc>
                <a:spcBef>
                  <a:spcPts val="960"/>
                </a:spcBef>
              </a:pPr>
              <a:r>
                <a:rPr lang="en-GB" sz="1500" b="1" spc="-10" dirty="0">
                  <a:solidFill>
                    <a:srgbClr val="2F16E8"/>
                  </a:solidFill>
                  <a:latin typeface="Carlito"/>
                  <a:cs typeface="Carlito"/>
                </a:rPr>
                <a:t>I</a:t>
              </a:r>
              <a:r>
                <a:rPr sz="1500" b="1" spc="-10" dirty="0" err="1">
                  <a:solidFill>
                    <a:srgbClr val="2F16E8"/>
                  </a:solidFill>
                  <a:latin typeface="Carlito"/>
                  <a:cs typeface="Carlito"/>
                </a:rPr>
                <a:t>nconel</a:t>
              </a:r>
              <a:r>
                <a:rPr lang="en-GB" sz="1500" b="1" spc="-10" dirty="0">
                  <a:solidFill>
                    <a:srgbClr val="2F16E8"/>
                  </a:solidFill>
                  <a:latin typeface="Carlito"/>
                  <a:cs typeface="Carlito"/>
                </a:rPr>
                <a:t> (vacuum vessel)</a:t>
              </a:r>
              <a:endParaRPr lang="fi-FI" sz="1500" dirty="0">
                <a:solidFill>
                  <a:srgbClr val="2F16E8"/>
                </a:solidFill>
                <a:latin typeface="Carlito"/>
                <a:cs typeface="Carlito"/>
              </a:endParaRPr>
            </a:p>
          </p:txBody>
        </p:sp>
      </p:grpSp>
      <p:cxnSp>
        <p:nvCxnSpPr>
          <p:cNvPr id="24" name="Straight Arrow Connector 23">
            <a:extLst>
              <a:ext uri="{FF2B5EF4-FFF2-40B4-BE49-F238E27FC236}">
                <a16:creationId xmlns:a16="http://schemas.microsoft.com/office/drawing/2014/main" id="{AE46C5DD-1933-230D-B503-FB6557DC6EA1}"/>
              </a:ext>
            </a:extLst>
          </p:cNvPr>
          <p:cNvCxnSpPr/>
          <p:nvPr/>
        </p:nvCxnSpPr>
        <p:spPr>
          <a:xfrm flipV="1">
            <a:off x="885752" y="541339"/>
            <a:ext cx="0" cy="2898297"/>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2597D8D-5D20-8105-287F-8A2071EBAA38}"/>
              </a:ext>
            </a:extLst>
          </p:cNvPr>
          <p:cNvCxnSpPr>
            <a:cxnSpLocks/>
          </p:cNvCxnSpPr>
          <p:nvPr/>
        </p:nvCxnSpPr>
        <p:spPr>
          <a:xfrm>
            <a:off x="885752" y="3677761"/>
            <a:ext cx="0" cy="2787557"/>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A5D99FD-1099-D387-8589-767A7E6DB2FB}"/>
              </a:ext>
            </a:extLst>
          </p:cNvPr>
          <p:cNvSpPr txBox="1"/>
          <p:nvPr/>
        </p:nvSpPr>
        <p:spPr>
          <a:xfrm rot="16200000">
            <a:off x="-449163" y="3388702"/>
            <a:ext cx="1941557" cy="369332"/>
          </a:xfrm>
          <a:prstGeom prst="rect">
            <a:avLst/>
          </a:prstGeom>
          <a:noFill/>
        </p:spPr>
        <p:txBody>
          <a:bodyPr wrap="none" rtlCol="0">
            <a:spAutoFit/>
          </a:bodyPr>
          <a:lstStyle/>
          <a:p>
            <a:r>
              <a:rPr lang="en-GB" dirty="0"/>
              <a:t>Poloidal direction</a:t>
            </a:r>
          </a:p>
        </p:txBody>
      </p:sp>
      <p:cxnSp>
        <p:nvCxnSpPr>
          <p:cNvPr id="27" name="Straight Arrow Connector 26">
            <a:extLst>
              <a:ext uri="{FF2B5EF4-FFF2-40B4-BE49-F238E27FC236}">
                <a16:creationId xmlns:a16="http://schemas.microsoft.com/office/drawing/2014/main" id="{E1E4361B-BA18-0C6C-4AA1-1CA11EA2CA52}"/>
              </a:ext>
            </a:extLst>
          </p:cNvPr>
          <p:cNvCxnSpPr>
            <a:cxnSpLocks/>
          </p:cNvCxnSpPr>
          <p:nvPr/>
        </p:nvCxnSpPr>
        <p:spPr>
          <a:xfrm>
            <a:off x="1106720" y="6465318"/>
            <a:ext cx="8552810" cy="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FFAA312-71F6-A13B-49D0-A2D8EC0ECAB7}"/>
              </a:ext>
            </a:extLst>
          </p:cNvPr>
          <p:cNvSpPr txBox="1"/>
          <p:nvPr/>
        </p:nvSpPr>
        <p:spPr>
          <a:xfrm>
            <a:off x="9782818" y="6159274"/>
            <a:ext cx="1928798" cy="369332"/>
          </a:xfrm>
          <a:prstGeom prst="rect">
            <a:avLst/>
          </a:prstGeom>
          <a:noFill/>
        </p:spPr>
        <p:txBody>
          <a:bodyPr wrap="none" rtlCol="0">
            <a:spAutoFit/>
          </a:bodyPr>
          <a:lstStyle/>
          <a:p>
            <a:r>
              <a:rPr lang="en-GB" dirty="0"/>
              <a:t>Toroidal direction</a:t>
            </a:r>
          </a:p>
        </p:txBody>
      </p:sp>
      <p:grpSp>
        <p:nvGrpSpPr>
          <p:cNvPr id="29" name="Group 28">
            <a:extLst>
              <a:ext uri="{FF2B5EF4-FFF2-40B4-BE49-F238E27FC236}">
                <a16:creationId xmlns:a16="http://schemas.microsoft.com/office/drawing/2014/main" id="{B5BAEED8-A9DF-8A7C-E398-B14C2D281762}"/>
              </a:ext>
            </a:extLst>
          </p:cNvPr>
          <p:cNvGrpSpPr/>
          <p:nvPr/>
        </p:nvGrpSpPr>
        <p:grpSpPr>
          <a:xfrm>
            <a:off x="4838681" y="1619708"/>
            <a:ext cx="401189" cy="215444"/>
            <a:chOff x="4504755" y="1731793"/>
            <a:chExt cx="401189" cy="215444"/>
          </a:xfrm>
        </p:grpSpPr>
        <p:sp>
          <p:nvSpPr>
            <p:cNvPr id="30" name="Freeform: Shape 29">
              <a:extLst>
                <a:ext uri="{FF2B5EF4-FFF2-40B4-BE49-F238E27FC236}">
                  <a16:creationId xmlns:a16="http://schemas.microsoft.com/office/drawing/2014/main" id="{AD045BEC-6852-11AF-C472-16EBF3EA9D4C}"/>
                </a:ext>
              </a:extLst>
            </p:cNvPr>
            <p:cNvSpPr/>
            <p:nvPr/>
          </p:nvSpPr>
          <p:spPr>
            <a:xfrm>
              <a:off x="4557713" y="1781175"/>
              <a:ext cx="247650" cy="116681"/>
            </a:xfrm>
            <a:custGeom>
              <a:avLst/>
              <a:gdLst>
                <a:gd name="connsiteX0" fmla="*/ 0 w 247650"/>
                <a:gd name="connsiteY0" fmla="*/ 0 h 116681"/>
                <a:gd name="connsiteX1" fmla="*/ 247650 w 247650"/>
                <a:gd name="connsiteY1" fmla="*/ 4763 h 116681"/>
                <a:gd name="connsiteX2" fmla="*/ 247650 w 247650"/>
                <a:gd name="connsiteY2" fmla="*/ 114300 h 116681"/>
                <a:gd name="connsiteX3" fmla="*/ 2381 w 247650"/>
                <a:gd name="connsiteY3" fmla="*/ 116681 h 116681"/>
                <a:gd name="connsiteX4" fmla="*/ 0 w 247650"/>
                <a:gd name="connsiteY4" fmla="*/ 0 h 116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16681">
                  <a:moveTo>
                    <a:pt x="0" y="0"/>
                  </a:moveTo>
                  <a:lnTo>
                    <a:pt x="247650" y="4763"/>
                  </a:lnTo>
                  <a:lnTo>
                    <a:pt x="247650" y="114300"/>
                  </a:lnTo>
                  <a:lnTo>
                    <a:pt x="2381" y="116681"/>
                  </a:lnTo>
                  <a:cubicBezTo>
                    <a:pt x="1587" y="79375"/>
                    <a:pt x="794" y="42069"/>
                    <a:pt x="0" y="0"/>
                  </a:cubicBezTo>
                  <a:close/>
                </a:path>
              </a:pathLst>
            </a:custGeom>
            <a:solidFill>
              <a:srgbClr val="00FFFF"/>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51E7FE7A-D8E4-A3AE-EA76-F9FABECD4ABF}"/>
                </a:ext>
              </a:extLst>
            </p:cNvPr>
            <p:cNvSpPr txBox="1"/>
            <p:nvPr/>
          </p:nvSpPr>
          <p:spPr>
            <a:xfrm>
              <a:off x="4504755" y="1731793"/>
              <a:ext cx="401189" cy="215444"/>
            </a:xfrm>
            <a:prstGeom prst="rect">
              <a:avLst/>
            </a:prstGeom>
            <a:noFill/>
          </p:spPr>
          <p:txBody>
            <a:bodyPr wrap="square" rtlCol="0">
              <a:spAutoFit/>
            </a:bodyPr>
            <a:lstStyle/>
            <a:p>
              <a:r>
                <a:rPr lang="en-GB" sz="800" b="1" dirty="0">
                  <a:solidFill>
                    <a:schemeClr val="tx2"/>
                  </a:solidFill>
                  <a:latin typeface="Aptos Black" panose="020F0502020204030204" pitchFamily="34" charset="0"/>
                  <a:cs typeface="Aharoni" panose="02010803020104030203" pitchFamily="2" charset="-79"/>
                </a:rPr>
                <a:t>402</a:t>
              </a:r>
            </a:p>
          </p:txBody>
        </p:sp>
      </p:grpSp>
      <p:sp>
        <p:nvSpPr>
          <p:cNvPr id="6" name="TextBox 5">
            <a:extLst>
              <a:ext uri="{FF2B5EF4-FFF2-40B4-BE49-F238E27FC236}">
                <a16:creationId xmlns:a16="http://schemas.microsoft.com/office/drawing/2014/main" id="{C6B331A1-EF89-40DA-EAA2-25B0E31910B0}"/>
              </a:ext>
            </a:extLst>
          </p:cNvPr>
          <p:cNvSpPr txBox="1">
            <a:spLocks noChangeAspect="1"/>
          </p:cNvSpPr>
          <p:nvPr/>
        </p:nvSpPr>
        <p:spPr>
          <a:xfrm>
            <a:off x="9802052" y="3843618"/>
            <a:ext cx="1430969" cy="147733"/>
          </a:xfrm>
          <a:prstGeom prst="rect">
            <a:avLst/>
          </a:prstGeom>
          <a:noFill/>
        </p:spPr>
        <p:txBody>
          <a:bodyPr wrap="none" rtlCol="0">
            <a:spAutoFit/>
          </a:bodyPr>
          <a:lstStyle/>
          <a:p>
            <a:r>
              <a:rPr lang="en-US" dirty="0">
                <a:cs typeface="Arial" panose="020B0604020202020204" pitchFamily="34" charset="0"/>
              </a:rPr>
              <a:t>840 locations</a:t>
            </a:r>
            <a:endParaRPr lang="fi-FI" b="1" dirty="0"/>
          </a:p>
        </p:txBody>
      </p:sp>
      <p:grpSp>
        <p:nvGrpSpPr>
          <p:cNvPr id="78" name="Group 77">
            <a:extLst>
              <a:ext uri="{FF2B5EF4-FFF2-40B4-BE49-F238E27FC236}">
                <a16:creationId xmlns:a16="http://schemas.microsoft.com/office/drawing/2014/main" id="{93625D3D-88C8-D167-28BF-D4B24C976F5E}"/>
              </a:ext>
            </a:extLst>
          </p:cNvPr>
          <p:cNvGrpSpPr>
            <a:grpSpLocks noChangeAspect="1"/>
          </p:cNvGrpSpPr>
          <p:nvPr/>
        </p:nvGrpSpPr>
        <p:grpSpPr>
          <a:xfrm>
            <a:off x="5687139" y="4013266"/>
            <a:ext cx="2759199" cy="1681277"/>
            <a:chOff x="5720697" y="4342489"/>
            <a:chExt cx="4501966" cy="2743206"/>
          </a:xfrm>
          <a:solidFill>
            <a:schemeClr val="bg1"/>
          </a:solidFill>
        </p:grpSpPr>
        <p:pic>
          <p:nvPicPr>
            <p:cNvPr id="20" name="图片 18">
              <a:extLst>
                <a:ext uri="{FF2B5EF4-FFF2-40B4-BE49-F238E27FC236}">
                  <a16:creationId xmlns:a16="http://schemas.microsoft.com/office/drawing/2014/main" id="{1EEF9F36-24D5-6199-7107-4671707346CD}"/>
                </a:ext>
              </a:extLst>
            </p:cNvPr>
            <p:cNvPicPr>
              <a:picLocks noChangeAspect="1"/>
            </p:cNvPicPr>
            <p:nvPr/>
          </p:nvPicPr>
          <p:blipFill>
            <a:blip r:embed="rId3">
              <a:extLst>
                <a:ext uri="{28A0092B-C50C-407E-A947-70E740481C1C}">
                  <a14:useLocalDpi xmlns:a14="http://schemas.microsoft.com/office/drawing/2010/main" val="0"/>
                </a:ext>
              </a:extLst>
            </a:blip>
            <a:srcRect l="1281" r="251"/>
            <a:stretch/>
          </p:blipFill>
          <p:spPr>
            <a:xfrm>
              <a:off x="5720697" y="4342489"/>
              <a:ext cx="4501966" cy="2743206"/>
            </a:xfrm>
            <a:prstGeom prst="rect">
              <a:avLst/>
            </a:prstGeom>
            <a:grpFill/>
          </p:spPr>
        </p:pic>
        <p:sp>
          <p:nvSpPr>
            <p:cNvPr id="72" name="TextBox 71">
              <a:extLst>
                <a:ext uri="{FF2B5EF4-FFF2-40B4-BE49-F238E27FC236}">
                  <a16:creationId xmlns:a16="http://schemas.microsoft.com/office/drawing/2014/main" id="{A951D5CA-A785-0262-841C-DCD308B15B52}"/>
                </a:ext>
              </a:extLst>
            </p:cNvPr>
            <p:cNvSpPr txBox="1">
              <a:spLocks noChangeAspect="1"/>
            </p:cNvSpPr>
            <p:nvPr/>
          </p:nvSpPr>
          <p:spPr bwMode="auto">
            <a:xfrm>
              <a:off x="5999897" y="4605792"/>
              <a:ext cx="1918123" cy="602610"/>
            </a:xfrm>
            <a:prstGeom prst="rect">
              <a:avLst/>
            </a:prstGeom>
            <a:grpFill/>
          </p:spPr>
          <p:txBody>
            <a:bodyPr wrap="square" rtlCol="0">
              <a:spAutoFit/>
            </a:bodyPr>
            <a:lstStyle/>
            <a:p>
              <a:r>
                <a:rPr lang="fi-FI" dirty="0" err="1">
                  <a:highlight>
                    <a:srgbClr val="00FF00"/>
                  </a:highlight>
                </a:rPr>
                <a:t>Littrow</a:t>
              </a:r>
              <a:endParaRPr lang="fi-FI" dirty="0">
                <a:highlight>
                  <a:srgbClr val="00FF00"/>
                </a:highlight>
              </a:endParaRPr>
            </a:p>
          </p:txBody>
        </p:sp>
        <p:sp>
          <p:nvSpPr>
            <p:cNvPr id="74" name="TextBox 73">
              <a:extLst>
                <a:ext uri="{FF2B5EF4-FFF2-40B4-BE49-F238E27FC236}">
                  <a16:creationId xmlns:a16="http://schemas.microsoft.com/office/drawing/2014/main" id="{0D76ACEA-15D6-BCD4-C981-EF414A634E01}"/>
                </a:ext>
              </a:extLst>
            </p:cNvPr>
            <p:cNvSpPr txBox="1"/>
            <p:nvPr/>
          </p:nvSpPr>
          <p:spPr bwMode="auto">
            <a:xfrm>
              <a:off x="7156544" y="5200431"/>
              <a:ext cx="671608" cy="369332"/>
            </a:xfrm>
            <a:prstGeom prst="rect">
              <a:avLst/>
            </a:prstGeom>
            <a:grpFill/>
          </p:spPr>
          <p:txBody>
            <a:bodyPr wrap="square">
              <a:spAutoFit/>
            </a:bodyPr>
            <a:lstStyle/>
            <a:p>
              <a:r>
                <a:rPr lang="fi-FI" dirty="0"/>
                <a:t>D</a:t>
              </a:r>
              <a:r>
                <a:rPr lang="el-GR" baseline="-25000" dirty="0"/>
                <a:t>α</a:t>
              </a:r>
              <a:endParaRPr lang="fi-FI" dirty="0"/>
            </a:p>
          </p:txBody>
        </p:sp>
        <p:sp>
          <p:nvSpPr>
            <p:cNvPr id="75" name="TextBox 74">
              <a:extLst>
                <a:ext uri="{FF2B5EF4-FFF2-40B4-BE49-F238E27FC236}">
                  <a16:creationId xmlns:a16="http://schemas.microsoft.com/office/drawing/2014/main" id="{F0CBF728-26EB-6618-4D58-09D5CD11D7F5}"/>
                </a:ext>
              </a:extLst>
            </p:cNvPr>
            <p:cNvSpPr txBox="1"/>
            <p:nvPr/>
          </p:nvSpPr>
          <p:spPr bwMode="auto">
            <a:xfrm>
              <a:off x="8231481" y="5200431"/>
              <a:ext cx="671608" cy="369332"/>
            </a:xfrm>
            <a:prstGeom prst="rect">
              <a:avLst/>
            </a:prstGeom>
            <a:grpFill/>
          </p:spPr>
          <p:txBody>
            <a:bodyPr wrap="square">
              <a:spAutoFit/>
            </a:bodyPr>
            <a:lstStyle/>
            <a:p>
              <a:r>
                <a:rPr lang="fi-FI" dirty="0"/>
                <a:t>H</a:t>
              </a:r>
              <a:r>
                <a:rPr lang="el-GR" baseline="-25000" dirty="0"/>
                <a:t>α</a:t>
              </a:r>
              <a:endParaRPr lang="fi-FI" dirty="0"/>
            </a:p>
          </p:txBody>
        </p:sp>
      </p:grpSp>
      <p:grpSp>
        <p:nvGrpSpPr>
          <p:cNvPr id="77" name="Group 76">
            <a:extLst>
              <a:ext uri="{FF2B5EF4-FFF2-40B4-BE49-F238E27FC236}">
                <a16:creationId xmlns:a16="http://schemas.microsoft.com/office/drawing/2014/main" id="{673DD2A0-E61A-5E9E-1AD6-2D3E61E90A76}"/>
              </a:ext>
            </a:extLst>
          </p:cNvPr>
          <p:cNvGrpSpPr/>
          <p:nvPr/>
        </p:nvGrpSpPr>
        <p:grpSpPr>
          <a:xfrm>
            <a:off x="2969176" y="3887221"/>
            <a:ext cx="2746248" cy="2101596"/>
            <a:chOff x="2742486" y="3823415"/>
            <a:chExt cx="2746248" cy="2101596"/>
          </a:xfrm>
          <a:solidFill>
            <a:schemeClr val="bg1"/>
          </a:solidFill>
        </p:grpSpPr>
        <p:pic>
          <p:nvPicPr>
            <p:cNvPr id="19" name="Picture 18">
              <a:extLst>
                <a:ext uri="{FF2B5EF4-FFF2-40B4-BE49-F238E27FC236}">
                  <a16:creationId xmlns:a16="http://schemas.microsoft.com/office/drawing/2014/main" id="{90D4F1C8-D5C3-D8E9-8C88-62E1D8B02A27}"/>
                </a:ext>
              </a:extLst>
            </p:cNvPr>
            <p:cNvPicPr>
              <a:picLocks noChangeAspect="1"/>
            </p:cNvPicPr>
            <p:nvPr/>
          </p:nvPicPr>
          <p:blipFill>
            <a:blip r:embed="rId4"/>
            <a:stretch>
              <a:fillRect/>
            </a:stretch>
          </p:blipFill>
          <p:spPr>
            <a:xfrm>
              <a:off x="2742486" y="3823415"/>
              <a:ext cx="2746248" cy="2101596"/>
            </a:xfrm>
            <a:prstGeom prst="rect">
              <a:avLst/>
            </a:prstGeom>
            <a:grpFill/>
          </p:spPr>
        </p:pic>
        <p:sp>
          <p:nvSpPr>
            <p:cNvPr id="21" name="TextBox 20">
              <a:extLst>
                <a:ext uri="{FF2B5EF4-FFF2-40B4-BE49-F238E27FC236}">
                  <a16:creationId xmlns:a16="http://schemas.microsoft.com/office/drawing/2014/main" id="{A10D9950-3FCC-BB5E-73D4-172DB843F801}"/>
                </a:ext>
              </a:extLst>
            </p:cNvPr>
            <p:cNvSpPr txBox="1"/>
            <p:nvPr/>
          </p:nvSpPr>
          <p:spPr bwMode="auto">
            <a:xfrm>
              <a:off x="3510905" y="4118460"/>
              <a:ext cx="888157" cy="369332"/>
            </a:xfrm>
            <a:prstGeom prst="rect">
              <a:avLst/>
            </a:prstGeom>
            <a:grpFill/>
          </p:spPr>
          <p:txBody>
            <a:bodyPr wrap="square" rtlCol="0">
              <a:spAutoFit/>
            </a:bodyPr>
            <a:lstStyle/>
            <a:p>
              <a:r>
                <a:rPr lang="fi-FI" dirty="0" err="1">
                  <a:highlight>
                    <a:srgbClr val="00FF00"/>
                  </a:highlight>
                </a:rPr>
                <a:t>Aryelle</a:t>
              </a:r>
              <a:endParaRPr lang="fi-FI" dirty="0">
                <a:highlight>
                  <a:srgbClr val="00FF00"/>
                </a:highlight>
              </a:endParaRPr>
            </a:p>
          </p:txBody>
        </p:sp>
        <p:sp>
          <p:nvSpPr>
            <p:cNvPr id="73" name="Left Brace 72">
              <a:extLst>
                <a:ext uri="{FF2B5EF4-FFF2-40B4-BE49-F238E27FC236}">
                  <a16:creationId xmlns:a16="http://schemas.microsoft.com/office/drawing/2014/main" id="{D27F9384-2407-F3FE-1655-68726E969B40}"/>
                </a:ext>
              </a:extLst>
            </p:cNvPr>
            <p:cNvSpPr/>
            <p:nvPr/>
          </p:nvSpPr>
          <p:spPr>
            <a:xfrm rot="16200000" flipH="1">
              <a:off x="3742134" y="4562328"/>
              <a:ext cx="308761" cy="771218"/>
            </a:xfrm>
            <a:prstGeom prst="leftBrace">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76" name="TextBox 75">
              <a:extLst>
                <a:ext uri="{FF2B5EF4-FFF2-40B4-BE49-F238E27FC236}">
                  <a16:creationId xmlns:a16="http://schemas.microsoft.com/office/drawing/2014/main" id="{1FBF0945-6E06-0ED7-9C5A-BFE349CF79CE}"/>
                </a:ext>
              </a:extLst>
            </p:cNvPr>
            <p:cNvSpPr txBox="1"/>
            <p:nvPr/>
          </p:nvSpPr>
          <p:spPr bwMode="auto">
            <a:xfrm>
              <a:off x="3474726" y="4480167"/>
              <a:ext cx="1062231" cy="369332"/>
            </a:xfrm>
            <a:prstGeom prst="rect">
              <a:avLst/>
            </a:prstGeom>
            <a:grpFill/>
          </p:spPr>
          <p:txBody>
            <a:bodyPr wrap="square">
              <a:spAutoFit/>
            </a:bodyPr>
            <a:lstStyle/>
            <a:p>
              <a:r>
                <a:rPr lang="fi-FI" dirty="0" err="1"/>
                <a:t>Ni,Fe,Cr</a:t>
              </a:r>
              <a:endParaRPr lang="fi-FI" dirty="0"/>
            </a:p>
          </p:txBody>
        </p:sp>
      </p:grpSp>
      <p:sp>
        <p:nvSpPr>
          <p:cNvPr id="79" name="Oval 78">
            <a:extLst>
              <a:ext uri="{FF2B5EF4-FFF2-40B4-BE49-F238E27FC236}">
                <a16:creationId xmlns:a16="http://schemas.microsoft.com/office/drawing/2014/main" id="{0C205771-2227-9FAF-C069-2D61C6B6E57C}"/>
              </a:ext>
            </a:extLst>
          </p:cNvPr>
          <p:cNvSpPr>
            <a:spLocks noChangeAspect="1"/>
          </p:cNvSpPr>
          <p:nvPr/>
        </p:nvSpPr>
        <p:spPr>
          <a:xfrm>
            <a:off x="1805164" y="4857064"/>
            <a:ext cx="1114285" cy="722996"/>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0" name="Straight Arrow Connector 79">
            <a:extLst>
              <a:ext uri="{FF2B5EF4-FFF2-40B4-BE49-F238E27FC236}">
                <a16:creationId xmlns:a16="http://schemas.microsoft.com/office/drawing/2014/main" id="{FC606165-14C4-44AA-3E94-A7759B378313}"/>
              </a:ext>
            </a:extLst>
          </p:cNvPr>
          <p:cNvCxnSpPr>
            <a:cxnSpLocks/>
          </p:cNvCxnSpPr>
          <p:nvPr/>
        </p:nvCxnSpPr>
        <p:spPr>
          <a:xfrm flipV="1">
            <a:off x="2945797" y="4973407"/>
            <a:ext cx="399515" cy="16353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18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8CC40-C4E4-2329-1B81-8BF3F3F63FB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04B365D-098B-9868-4CBB-F0891EF3AE5A}"/>
              </a:ext>
            </a:extLst>
          </p:cNvPr>
          <p:cNvPicPr>
            <a:picLocks noChangeAspect="1"/>
          </p:cNvPicPr>
          <p:nvPr/>
        </p:nvPicPr>
        <p:blipFill>
          <a:blip r:embed="rId2"/>
          <a:stretch>
            <a:fillRect/>
          </a:stretch>
        </p:blipFill>
        <p:spPr>
          <a:xfrm>
            <a:off x="983432" y="556675"/>
            <a:ext cx="8799386" cy="5908643"/>
          </a:xfrm>
          <a:prstGeom prst="rect">
            <a:avLst/>
          </a:prstGeom>
        </p:spPr>
      </p:pic>
      <p:sp>
        <p:nvSpPr>
          <p:cNvPr id="2" name="Title 1">
            <a:extLst>
              <a:ext uri="{FF2B5EF4-FFF2-40B4-BE49-F238E27FC236}">
                <a16:creationId xmlns:a16="http://schemas.microsoft.com/office/drawing/2014/main" id="{1A6486B5-86AD-553D-2FEE-F1D3DBCCAA04}"/>
              </a:ext>
            </a:extLst>
          </p:cNvPr>
          <p:cNvSpPr>
            <a:spLocks noGrp="1"/>
          </p:cNvSpPr>
          <p:nvPr>
            <p:ph type="title"/>
          </p:nvPr>
        </p:nvSpPr>
        <p:spPr/>
        <p:txBody>
          <a:bodyPr/>
          <a:lstStyle/>
          <a:p>
            <a:r>
              <a:rPr lang="de-DE" dirty="0"/>
              <a:t>SP E.1 LIBS </a:t>
            </a:r>
            <a:r>
              <a:rPr lang="de-DE" dirty="0" err="1"/>
              <a:t>Activities</a:t>
            </a:r>
            <a:r>
              <a:rPr lang="de-DE" dirty="0"/>
              <a:t> 2026: </a:t>
            </a:r>
            <a:r>
              <a:rPr lang="fi-FI" dirty="0"/>
              <a:t>LIBS </a:t>
            </a:r>
            <a:r>
              <a:rPr lang="fi-FI" dirty="0" err="1"/>
              <a:t>full</a:t>
            </a:r>
            <a:r>
              <a:rPr lang="fi-FI" dirty="0"/>
              <a:t> </a:t>
            </a:r>
            <a:r>
              <a:rPr lang="fi-FI" dirty="0" err="1"/>
              <a:t>distribution</a:t>
            </a:r>
            <a:r>
              <a:rPr lang="fi-FI" dirty="0"/>
              <a:t> </a:t>
            </a:r>
            <a:r>
              <a:rPr lang="fi-FI" dirty="0" err="1"/>
              <a:t>map</a:t>
            </a:r>
            <a:endParaRPr lang="fi-FI" dirty="0"/>
          </a:p>
        </p:txBody>
      </p:sp>
      <p:sp>
        <p:nvSpPr>
          <p:cNvPr id="3" name="Footer Placeholder 2">
            <a:extLst>
              <a:ext uri="{FF2B5EF4-FFF2-40B4-BE49-F238E27FC236}">
                <a16:creationId xmlns:a16="http://schemas.microsoft.com/office/drawing/2014/main" id="{29CA3C63-2EC6-BFFE-6CB5-75FE279C0EE6}"/>
              </a:ext>
            </a:extLst>
          </p:cNvPr>
          <p:cNvSpPr>
            <a:spLocks noGrp="1"/>
          </p:cNvSpPr>
          <p:nvPr>
            <p:ph type="ftr" sz="quarter" idx="11"/>
          </p:nvPr>
        </p:nvSpPr>
        <p:spPr>
          <a:xfrm>
            <a:off x="825624" y="6547854"/>
            <a:ext cx="4735932" cy="329614"/>
          </a:xfrm>
        </p:spPr>
        <p:txBody>
          <a:bodyPr/>
          <a:lstStyle/>
          <a:p>
            <a:pPr>
              <a:defRPr/>
            </a:pPr>
            <a:r>
              <a:rPr lang="en-GB" dirty="0">
                <a:solidFill>
                  <a:prstClr val="white"/>
                </a:solidFill>
              </a:rPr>
              <a:t>Jari Likonen | Subproject SPE | Kick-off meeting | 29.5.2026 | VC</a:t>
            </a:r>
          </a:p>
          <a:p>
            <a:pPr>
              <a:defRPr/>
            </a:pPr>
            <a:endParaRPr lang="en-GB" dirty="0"/>
          </a:p>
        </p:txBody>
      </p:sp>
      <p:sp>
        <p:nvSpPr>
          <p:cNvPr id="4" name="Slide Number Placeholder 3">
            <a:extLst>
              <a:ext uri="{FF2B5EF4-FFF2-40B4-BE49-F238E27FC236}">
                <a16:creationId xmlns:a16="http://schemas.microsoft.com/office/drawing/2014/main" id="{7ED25992-E5AB-312A-C5DF-7709AE0151CA}"/>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16</a:t>
            </a:fld>
            <a:endParaRPr lang="en-GB">
              <a:solidFill>
                <a:prstClr val="white"/>
              </a:solidFill>
            </a:endParaRPr>
          </a:p>
        </p:txBody>
      </p:sp>
      <p:grpSp>
        <p:nvGrpSpPr>
          <p:cNvPr id="7" name="Group 6">
            <a:extLst>
              <a:ext uri="{FF2B5EF4-FFF2-40B4-BE49-F238E27FC236}">
                <a16:creationId xmlns:a16="http://schemas.microsoft.com/office/drawing/2014/main" id="{6ACABAF6-03EA-0C6E-DC53-7E6120BB072E}"/>
              </a:ext>
            </a:extLst>
          </p:cNvPr>
          <p:cNvGrpSpPr/>
          <p:nvPr/>
        </p:nvGrpSpPr>
        <p:grpSpPr>
          <a:xfrm>
            <a:off x="8863863" y="4403268"/>
            <a:ext cx="2871357" cy="1445537"/>
            <a:chOff x="71643" y="2147016"/>
            <a:chExt cx="3217466" cy="1619458"/>
          </a:xfrm>
        </p:grpSpPr>
        <p:sp>
          <p:nvSpPr>
            <p:cNvPr id="8" name="object 4">
              <a:extLst>
                <a:ext uri="{FF2B5EF4-FFF2-40B4-BE49-F238E27FC236}">
                  <a16:creationId xmlns:a16="http://schemas.microsoft.com/office/drawing/2014/main" id="{8931D4CE-7EC2-F58D-4251-495AD0CAF649}"/>
                </a:ext>
              </a:extLst>
            </p:cNvPr>
            <p:cNvSpPr/>
            <p:nvPr/>
          </p:nvSpPr>
          <p:spPr>
            <a:xfrm>
              <a:off x="89026" y="2267117"/>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49E366">
                <a:alpha val="90000"/>
              </a:srgbClr>
            </a:solidFill>
          </p:spPr>
          <p:txBody>
            <a:bodyPr wrap="square" lIns="0" tIns="0" rIns="0" bIns="0" rtlCol="0"/>
            <a:lstStyle/>
            <a:p>
              <a:endParaRPr dirty="0">
                <a:highlight>
                  <a:srgbClr val="00FF00"/>
                </a:highlight>
              </a:endParaRPr>
            </a:p>
          </p:txBody>
        </p:sp>
        <p:sp>
          <p:nvSpPr>
            <p:cNvPr id="9" name="object 5">
              <a:extLst>
                <a:ext uri="{FF2B5EF4-FFF2-40B4-BE49-F238E27FC236}">
                  <a16:creationId xmlns:a16="http://schemas.microsoft.com/office/drawing/2014/main" id="{9EF2D656-2105-6AE6-F2AE-57A18D8A58FC}"/>
                </a:ext>
              </a:extLst>
            </p:cNvPr>
            <p:cNvSpPr/>
            <p:nvPr/>
          </p:nvSpPr>
          <p:spPr>
            <a:xfrm>
              <a:off x="79644" y="2882136"/>
              <a:ext cx="752560" cy="243840"/>
            </a:xfrm>
            <a:custGeom>
              <a:avLst/>
              <a:gdLst/>
              <a:ahLst/>
              <a:cxnLst/>
              <a:rect l="l" t="t" r="r" b="b"/>
              <a:pathLst>
                <a:path w="576580" h="243839">
                  <a:moveTo>
                    <a:pt x="535432" y="0"/>
                  </a:moveTo>
                  <a:lnTo>
                    <a:pt x="40640" y="0"/>
                  </a:lnTo>
                  <a:lnTo>
                    <a:pt x="24822" y="3194"/>
                  </a:lnTo>
                  <a:lnTo>
                    <a:pt x="11904" y="11904"/>
                  </a:lnTo>
                  <a:lnTo>
                    <a:pt x="3194" y="24822"/>
                  </a:lnTo>
                  <a:lnTo>
                    <a:pt x="0" y="40639"/>
                  </a:lnTo>
                  <a:lnTo>
                    <a:pt x="0" y="203199"/>
                  </a:lnTo>
                  <a:lnTo>
                    <a:pt x="3194" y="219017"/>
                  </a:lnTo>
                  <a:lnTo>
                    <a:pt x="11904" y="231935"/>
                  </a:lnTo>
                  <a:lnTo>
                    <a:pt x="24822" y="240645"/>
                  </a:lnTo>
                  <a:lnTo>
                    <a:pt x="40640" y="243839"/>
                  </a:lnTo>
                  <a:lnTo>
                    <a:pt x="535432" y="243839"/>
                  </a:lnTo>
                  <a:lnTo>
                    <a:pt x="551249" y="240645"/>
                  </a:lnTo>
                  <a:lnTo>
                    <a:pt x="564167" y="231935"/>
                  </a:lnTo>
                  <a:lnTo>
                    <a:pt x="572877" y="219017"/>
                  </a:lnTo>
                  <a:lnTo>
                    <a:pt x="576072" y="203199"/>
                  </a:lnTo>
                  <a:lnTo>
                    <a:pt x="576072" y="40639"/>
                  </a:lnTo>
                  <a:lnTo>
                    <a:pt x="572877" y="24822"/>
                  </a:lnTo>
                  <a:lnTo>
                    <a:pt x="564167" y="11904"/>
                  </a:lnTo>
                  <a:lnTo>
                    <a:pt x="551249" y="3194"/>
                  </a:lnTo>
                  <a:lnTo>
                    <a:pt x="535432" y="0"/>
                  </a:lnTo>
                  <a:close/>
                </a:path>
              </a:pathLst>
            </a:custGeom>
            <a:solidFill>
              <a:srgbClr val="00AFEF">
                <a:alpha val="90000"/>
              </a:srgbClr>
            </a:solidFill>
          </p:spPr>
          <p:txBody>
            <a:bodyPr wrap="square" lIns="0" tIns="0" rIns="0" bIns="0" rtlCol="0"/>
            <a:lstStyle/>
            <a:p>
              <a:endParaRPr dirty="0"/>
            </a:p>
          </p:txBody>
        </p:sp>
        <p:sp>
          <p:nvSpPr>
            <p:cNvPr id="10" name="object 6">
              <a:extLst>
                <a:ext uri="{FF2B5EF4-FFF2-40B4-BE49-F238E27FC236}">
                  <a16:creationId xmlns:a16="http://schemas.microsoft.com/office/drawing/2014/main" id="{F1C5F8D5-0D05-5A11-6BD0-ED6F2ED2C579}"/>
                </a:ext>
              </a:extLst>
            </p:cNvPr>
            <p:cNvSpPr txBox="1"/>
            <p:nvPr/>
          </p:nvSpPr>
          <p:spPr>
            <a:xfrm>
              <a:off x="1104416" y="2458636"/>
              <a:ext cx="1932786" cy="386471"/>
            </a:xfrm>
            <a:prstGeom prst="rect">
              <a:avLst/>
            </a:prstGeom>
          </p:spPr>
          <p:txBody>
            <a:bodyPr vert="horz" wrap="square" lIns="0" tIns="113030" rIns="0" bIns="0" rtlCol="0">
              <a:spAutoFit/>
            </a:bodyPr>
            <a:lstStyle/>
            <a:p>
              <a:pPr marL="66675">
                <a:lnSpc>
                  <a:spcPct val="100000"/>
                </a:lnSpc>
                <a:spcBef>
                  <a:spcPts val="795"/>
                </a:spcBef>
              </a:pPr>
              <a:r>
                <a:rPr sz="1500" b="1" dirty="0">
                  <a:solidFill>
                    <a:srgbClr val="943735"/>
                  </a:solidFill>
                  <a:latin typeface="Carlito"/>
                  <a:cs typeface="Carlito"/>
                </a:rPr>
                <a:t>W</a:t>
              </a:r>
              <a:r>
                <a:rPr sz="1500" b="1" spc="-5" dirty="0">
                  <a:solidFill>
                    <a:srgbClr val="943735"/>
                  </a:solidFill>
                  <a:latin typeface="Carlito"/>
                  <a:cs typeface="Carlito"/>
                </a:rPr>
                <a:t> </a:t>
              </a:r>
              <a:r>
                <a:rPr sz="1500" b="1" dirty="0">
                  <a:solidFill>
                    <a:srgbClr val="943735"/>
                  </a:solidFill>
                  <a:latin typeface="Carlito"/>
                  <a:cs typeface="Carlito"/>
                </a:rPr>
                <a:t>–</a:t>
              </a:r>
              <a:r>
                <a:rPr sz="1500" b="1" spc="5" dirty="0">
                  <a:solidFill>
                    <a:srgbClr val="943735"/>
                  </a:solidFill>
                  <a:latin typeface="Carlito"/>
                  <a:cs typeface="Carlito"/>
                </a:rPr>
                <a:t> </a:t>
              </a:r>
              <a:r>
                <a:rPr sz="1500" b="1" dirty="0">
                  <a:solidFill>
                    <a:srgbClr val="943735"/>
                  </a:solidFill>
                  <a:latin typeface="Carlito"/>
                  <a:cs typeface="Carlito"/>
                </a:rPr>
                <a:t>coated</a:t>
              </a:r>
              <a:r>
                <a:rPr sz="1500" b="1" spc="5" dirty="0">
                  <a:solidFill>
                    <a:srgbClr val="943735"/>
                  </a:solidFill>
                  <a:latin typeface="Carlito"/>
                  <a:cs typeface="Carlito"/>
                </a:rPr>
                <a:t> </a:t>
              </a:r>
              <a:r>
                <a:rPr sz="1500" b="1" spc="-25" dirty="0">
                  <a:solidFill>
                    <a:srgbClr val="943735"/>
                  </a:solidFill>
                  <a:latin typeface="Carlito"/>
                  <a:cs typeface="Carlito"/>
                </a:rPr>
                <a:t>CFC</a:t>
              </a:r>
              <a:endParaRPr sz="1500" dirty="0">
                <a:latin typeface="Carlito"/>
                <a:cs typeface="Carlito"/>
              </a:endParaRPr>
            </a:p>
          </p:txBody>
        </p:sp>
        <p:sp>
          <p:nvSpPr>
            <p:cNvPr id="11" name="object 7">
              <a:extLst>
                <a:ext uri="{FF2B5EF4-FFF2-40B4-BE49-F238E27FC236}">
                  <a16:creationId xmlns:a16="http://schemas.microsoft.com/office/drawing/2014/main" id="{D9FBA951-2369-7402-C4CA-E25FF01D2C97}"/>
                </a:ext>
              </a:extLst>
            </p:cNvPr>
            <p:cNvSpPr/>
            <p:nvPr/>
          </p:nvSpPr>
          <p:spPr>
            <a:xfrm>
              <a:off x="89026" y="2576070"/>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943735">
                <a:alpha val="90000"/>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78CE7FFC-54DE-3D29-6065-B0FA82A27004}"/>
                </a:ext>
              </a:extLst>
            </p:cNvPr>
            <p:cNvSpPr/>
            <p:nvPr/>
          </p:nvSpPr>
          <p:spPr>
            <a:xfrm>
              <a:off x="71643" y="3198607"/>
              <a:ext cx="752560" cy="242570"/>
            </a:xfrm>
            <a:custGeom>
              <a:avLst/>
              <a:gdLst/>
              <a:ahLst/>
              <a:cxnLst/>
              <a:rect l="l" t="t" r="r" b="b"/>
              <a:pathLst>
                <a:path w="576580" h="242570">
                  <a:moveTo>
                    <a:pt x="535686" y="0"/>
                  </a:moveTo>
                  <a:lnTo>
                    <a:pt x="40386" y="0"/>
                  </a:lnTo>
                  <a:lnTo>
                    <a:pt x="24667" y="3174"/>
                  </a:lnTo>
                  <a:lnTo>
                    <a:pt x="11830" y="11830"/>
                  </a:lnTo>
                  <a:lnTo>
                    <a:pt x="3174" y="24667"/>
                  </a:lnTo>
                  <a:lnTo>
                    <a:pt x="0" y="40386"/>
                  </a:lnTo>
                  <a:lnTo>
                    <a:pt x="0" y="201930"/>
                  </a:lnTo>
                  <a:lnTo>
                    <a:pt x="3174" y="217648"/>
                  </a:lnTo>
                  <a:lnTo>
                    <a:pt x="11830" y="230485"/>
                  </a:lnTo>
                  <a:lnTo>
                    <a:pt x="24667" y="239141"/>
                  </a:lnTo>
                  <a:lnTo>
                    <a:pt x="40386" y="242316"/>
                  </a:lnTo>
                  <a:lnTo>
                    <a:pt x="535686" y="242316"/>
                  </a:lnTo>
                  <a:lnTo>
                    <a:pt x="551404" y="239141"/>
                  </a:lnTo>
                  <a:lnTo>
                    <a:pt x="564241" y="230485"/>
                  </a:lnTo>
                  <a:lnTo>
                    <a:pt x="572897" y="217648"/>
                  </a:lnTo>
                  <a:lnTo>
                    <a:pt x="576072" y="201930"/>
                  </a:lnTo>
                  <a:lnTo>
                    <a:pt x="576072" y="40386"/>
                  </a:lnTo>
                  <a:lnTo>
                    <a:pt x="572897" y="24667"/>
                  </a:lnTo>
                  <a:lnTo>
                    <a:pt x="564241" y="11830"/>
                  </a:lnTo>
                  <a:lnTo>
                    <a:pt x="551404" y="3174"/>
                  </a:lnTo>
                  <a:lnTo>
                    <a:pt x="535686" y="0"/>
                  </a:lnTo>
                  <a:close/>
                </a:path>
              </a:pathLst>
            </a:custGeom>
            <a:solidFill>
              <a:srgbClr val="FF0000">
                <a:alpha val="90194"/>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C3A3B7FA-9710-4315-07FA-D10481891535}"/>
                </a:ext>
              </a:extLst>
            </p:cNvPr>
            <p:cNvSpPr txBox="1"/>
            <p:nvPr/>
          </p:nvSpPr>
          <p:spPr>
            <a:xfrm>
              <a:off x="1180322" y="3060403"/>
              <a:ext cx="940776" cy="400110"/>
            </a:xfrm>
            <a:prstGeom prst="rect">
              <a:avLst/>
            </a:prstGeom>
          </p:spPr>
          <p:txBody>
            <a:bodyPr vert="horz" wrap="square" lIns="0" tIns="121920" rIns="0" bIns="0" rtlCol="0">
              <a:spAutoFit/>
            </a:bodyPr>
            <a:lstStyle/>
            <a:p>
              <a:pPr marL="12700">
                <a:lnSpc>
                  <a:spcPct val="100000"/>
                </a:lnSpc>
                <a:spcBef>
                  <a:spcPts val="960"/>
                </a:spcBef>
              </a:pPr>
              <a:r>
                <a:rPr lang="fi-FI" sz="1500" b="1" dirty="0">
                  <a:solidFill>
                    <a:srgbClr val="FF0000"/>
                  </a:solidFill>
                  <a:latin typeface="Carlito"/>
                  <a:cs typeface="Carlito"/>
                </a:rPr>
                <a:t>Bulk</a:t>
              </a:r>
              <a:r>
                <a:rPr lang="fi-FI" sz="1500" b="1" spc="-25" dirty="0">
                  <a:solidFill>
                    <a:srgbClr val="FF0000"/>
                  </a:solidFill>
                  <a:latin typeface="Carlito"/>
                  <a:cs typeface="Carlito"/>
                </a:rPr>
                <a:t> </a:t>
              </a:r>
              <a:r>
                <a:rPr lang="fi-FI" sz="1500" b="1" spc="-50" dirty="0">
                  <a:solidFill>
                    <a:srgbClr val="FF0000"/>
                  </a:solidFill>
                  <a:latin typeface="Carlito"/>
                  <a:cs typeface="Carlito"/>
                </a:rPr>
                <a:t>W</a:t>
              </a:r>
              <a:endParaRPr lang="fi-FI" sz="1500" dirty="0">
                <a:latin typeface="Carlito"/>
                <a:cs typeface="Carlito"/>
              </a:endParaRPr>
            </a:p>
          </p:txBody>
        </p:sp>
        <p:sp>
          <p:nvSpPr>
            <p:cNvPr id="14" name="object 6">
              <a:extLst>
                <a:ext uri="{FF2B5EF4-FFF2-40B4-BE49-F238E27FC236}">
                  <a16:creationId xmlns:a16="http://schemas.microsoft.com/office/drawing/2014/main" id="{C17ADD15-414B-544A-57A7-DE54F3033CB0}"/>
                </a:ext>
              </a:extLst>
            </p:cNvPr>
            <p:cNvSpPr txBox="1"/>
            <p:nvPr/>
          </p:nvSpPr>
          <p:spPr>
            <a:xfrm>
              <a:off x="1159156" y="2147016"/>
              <a:ext cx="1284253" cy="386472"/>
            </a:xfrm>
            <a:prstGeom prst="rect">
              <a:avLst/>
            </a:prstGeom>
          </p:spPr>
          <p:txBody>
            <a:bodyPr vert="horz" wrap="square" lIns="0" tIns="113030" rIns="0" bIns="0" rtlCol="0">
              <a:spAutoFit/>
            </a:bodyPr>
            <a:lstStyle/>
            <a:p>
              <a:pPr marL="12700">
                <a:lnSpc>
                  <a:spcPct val="100000"/>
                </a:lnSpc>
                <a:spcBef>
                  <a:spcPts val="890"/>
                </a:spcBef>
              </a:pPr>
              <a:r>
                <a:rPr sz="1500" b="1" dirty="0">
                  <a:solidFill>
                    <a:srgbClr val="00AF50"/>
                  </a:solidFill>
                  <a:latin typeface="Carlito"/>
                  <a:cs typeface="Carlito"/>
                </a:rPr>
                <a:t>Bulk</a:t>
              </a:r>
              <a:r>
                <a:rPr sz="1500" b="1" spc="15" dirty="0">
                  <a:solidFill>
                    <a:srgbClr val="00AF50"/>
                  </a:solidFill>
                  <a:latin typeface="Carlito"/>
                  <a:cs typeface="Carlito"/>
                </a:rPr>
                <a:t> </a:t>
              </a:r>
              <a:r>
                <a:rPr sz="1500" b="1" spc="-25" dirty="0">
                  <a:solidFill>
                    <a:srgbClr val="00AF50"/>
                  </a:solidFill>
                  <a:latin typeface="Carlito"/>
                  <a:cs typeface="Carlito"/>
                </a:rPr>
                <a:t>Be</a:t>
              </a:r>
              <a:endParaRPr sz="1500" dirty="0">
                <a:latin typeface="Carlito"/>
                <a:cs typeface="Carlito"/>
              </a:endParaRPr>
            </a:p>
          </p:txBody>
        </p:sp>
        <p:sp>
          <p:nvSpPr>
            <p:cNvPr id="15" name="object 9">
              <a:extLst>
                <a:ext uri="{FF2B5EF4-FFF2-40B4-BE49-F238E27FC236}">
                  <a16:creationId xmlns:a16="http://schemas.microsoft.com/office/drawing/2014/main" id="{AC7717B5-9137-824B-C4D1-A1FB24A5EE00}"/>
                </a:ext>
              </a:extLst>
            </p:cNvPr>
            <p:cNvSpPr txBox="1"/>
            <p:nvPr/>
          </p:nvSpPr>
          <p:spPr>
            <a:xfrm>
              <a:off x="1177912" y="2766792"/>
              <a:ext cx="1852519" cy="396529"/>
            </a:xfrm>
            <a:prstGeom prst="rect">
              <a:avLst/>
            </a:prstGeom>
          </p:spPr>
          <p:txBody>
            <a:bodyPr vert="horz" wrap="square" lIns="0" tIns="121920" rIns="0" bIns="0" rtlCol="0">
              <a:spAutoFit/>
            </a:bodyPr>
            <a:lstStyle/>
            <a:p>
              <a:pPr marL="12700">
                <a:lnSpc>
                  <a:spcPct val="100000"/>
                </a:lnSpc>
                <a:spcBef>
                  <a:spcPts val="960"/>
                </a:spcBef>
              </a:pPr>
              <a:r>
                <a:rPr sz="1500" b="1" dirty="0">
                  <a:solidFill>
                    <a:srgbClr val="00AFEF"/>
                  </a:solidFill>
                  <a:latin typeface="Carlito"/>
                  <a:cs typeface="Carlito"/>
                </a:rPr>
                <a:t>Be</a:t>
              </a:r>
              <a:r>
                <a:rPr sz="1500" b="1" spc="-15" dirty="0">
                  <a:solidFill>
                    <a:srgbClr val="00AFEF"/>
                  </a:solidFill>
                  <a:latin typeface="Carlito"/>
                  <a:cs typeface="Carlito"/>
                </a:rPr>
                <a:t> </a:t>
              </a:r>
              <a:r>
                <a:rPr sz="1500" b="1" dirty="0">
                  <a:solidFill>
                    <a:srgbClr val="00AFEF"/>
                  </a:solidFill>
                  <a:latin typeface="Carlito"/>
                  <a:cs typeface="Carlito"/>
                </a:rPr>
                <a:t>coated </a:t>
              </a:r>
              <a:r>
                <a:rPr sz="1500" b="1" spc="-10" dirty="0" err="1">
                  <a:solidFill>
                    <a:srgbClr val="00AFEF"/>
                  </a:solidFill>
                  <a:latin typeface="Carlito"/>
                  <a:cs typeface="Carlito"/>
                </a:rPr>
                <a:t>inconel</a:t>
              </a:r>
              <a:endParaRPr lang="fi-FI" sz="1500" dirty="0">
                <a:latin typeface="Carlito"/>
                <a:cs typeface="Carlito"/>
              </a:endParaRPr>
            </a:p>
          </p:txBody>
        </p:sp>
        <p:sp>
          <p:nvSpPr>
            <p:cNvPr id="16" name="object 5">
              <a:extLst>
                <a:ext uri="{FF2B5EF4-FFF2-40B4-BE49-F238E27FC236}">
                  <a16:creationId xmlns:a16="http://schemas.microsoft.com/office/drawing/2014/main" id="{A9DDFECA-247B-6748-3C0C-B611E54D6D7A}"/>
                </a:ext>
              </a:extLst>
            </p:cNvPr>
            <p:cNvSpPr/>
            <p:nvPr/>
          </p:nvSpPr>
          <p:spPr>
            <a:xfrm>
              <a:off x="79644" y="3494813"/>
              <a:ext cx="752560" cy="243840"/>
            </a:xfrm>
            <a:custGeom>
              <a:avLst/>
              <a:gdLst/>
              <a:ahLst/>
              <a:cxnLst/>
              <a:rect l="l" t="t" r="r" b="b"/>
              <a:pathLst>
                <a:path w="576580" h="243839">
                  <a:moveTo>
                    <a:pt x="535432" y="0"/>
                  </a:moveTo>
                  <a:lnTo>
                    <a:pt x="40640" y="0"/>
                  </a:lnTo>
                  <a:lnTo>
                    <a:pt x="24822" y="3194"/>
                  </a:lnTo>
                  <a:lnTo>
                    <a:pt x="11904" y="11904"/>
                  </a:lnTo>
                  <a:lnTo>
                    <a:pt x="3194" y="24822"/>
                  </a:lnTo>
                  <a:lnTo>
                    <a:pt x="0" y="40639"/>
                  </a:lnTo>
                  <a:lnTo>
                    <a:pt x="0" y="203199"/>
                  </a:lnTo>
                  <a:lnTo>
                    <a:pt x="3194" y="219017"/>
                  </a:lnTo>
                  <a:lnTo>
                    <a:pt x="11904" y="231935"/>
                  </a:lnTo>
                  <a:lnTo>
                    <a:pt x="24822" y="240645"/>
                  </a:lnTo>
                  <a:lnTo>
                    <a:pt x="40640" y="243839"/>
                  </a:lnTo>
                  <a:lnTo>
                    <a:pt x="535432" y="243839"/>
                  </a:lnTo>
                  <a:lnTo>
                    <a:pt x="551249" y="240645"/>
                  </a:lnTo>
                  <a:lnTo>
                    <a:pt x="564167" y="231935"/>
                  </a:lnTo>
                  <a:lnTo>
                    <a:pt x="572877" y="219017"/>
                  </a:lnTo>
                  <a:lnTo>
                    <a:pt x="576072" y="203199"/>
                  </a:lnTo>
                  <a:lnTo>
                    <a:pt x="576072" y="40639"/>
                  </a:lnTo>
                  <a:lnTo>
                    <a:pt x="572877" y="24822"/>
                  </a:lnTo>
                  <a:lnTo>
                    <a:pt x="564167" y="11904"/>
                  </a:lnTo>
                  <a:lnTo>
                    <a:pt x="551249" y="3194"/>
                  </a:lnTo>
                  <a:lnTo>
                    <a:pt x="535432" y="0"/>
                  </a:lnTo>
                  <a:close/>
                </a:path>
              </a:pathLst>
            </a:custGeom>
            <a:solidFill>
              <a:srgbClr val="2F16E8">
                <a:alpha val="90000"/>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D32BA9F1-C5C9-1EC1-7253-9292B72A4380}"/>
                </a:ext>
              </a:extLst>
            </p:cNvPr>
            <p:cNvSpPr txBox="1"/>
            <p:nvPr/>
          </p:nvSpPr>
          <p:spPr>
            <a:xfrm>
              <a:off x="1159896" y="3369945"/>
              <a:ext cx="2129213" cy="396529"/>
            </a:xfrm>
            <a:prstGeom prst="rect">
              <a:avLst/>
            </a:prstGeom>
          </p:spPr>
          <p:txBody>
            <a:bodyPr vert="horz" wrap="square" lIns="0" tIns="121920" rIns="0" bIns="0" rtlCol="0">
              <a:spAutoFit/>
            </a:bodyPr>
            <a:lstStyle/>
            <a:p>
              <a:pPr marL="12700">
                <a:lnSpc>
                  <a:spcPct val="100000"/>
                </a:lnSpc>
                <a:spcBef>
                  <a:spcPts val="960"/>
                </a:spcBef>
              </a:pPr>
              <a:r>
                <a:rPr lang="en-GB" sz="1500" b="1" spc="-10" dirty="0">
                  <a:solidFill>
                    <a:srgbClr val="2F16E8"/>
                  </a:solidFill>
                  <a:latin typeface="Carlito"/>
                  <a:cs typeface="Carlito"/>
                </a:rPr>
                <a:t>I</a:t>
              </a:r>
              <a:r>
                <a:rPr sz="1500" b="1" spc="-10" dirty="0" err="1">
                  <a:solidFill>
                    <a:srgbClr val="2F16E8"/>
                  </a:solidFill>
                  <a:latin typeface="Carlito"/>
                  <a:cs typeface="Carlito"/>
                </a:rPr>
                <a:t>nconel</a:t>
              </a:r>
              <a:r>
                <a:rPr lang="en-GB" sz="1500" b="1" spc="-10" dirty="0">
                  <a:solidFill>
                    <a:srgbClr val="2F16E8"/>
                  </a:solidFill>
                  <a:latin typeface="Carlito"/>
                  <a:cs typeface="Carlito"/>
                </a:rPr>
                <a:t> (vacuum vessel)</a:t>
              </a:r>
              <a:endParaRPr lang="fi-FI" sz="1500" dirty="0">
                <a:solidFill>
                  <a:srgbClr val="2F16E8"/>
                </a:solidFill>
                <a:latin typeface="Carlito"/>
                <a:cs typeface="Carlito"/>
              </a:endParaRPr>
            </a:p>
          </p:txBody>
        </p:sp>
      </p:grpSp>
      <p:cxnSp>
        <p:nvCxnSpPr>
          <p:cNvPr id="24" name="Straight Arrow Connector 23">
            <a:extLst>
              <a:ext uri="{FF2B5EF4-FFF2-40B4-BE49-F238E27FC236}">
                <a16:creationId xmlns:a16="http://schemas.microsoft.com/office/drawing/2014/main" id="{649384F4-3803-CC9D-E88C-9DB953DAD73E}"/>
              </a:ext>
            </a:extLst>
          </p:cNvPr>
          <p:cNvCxnSpPr/>
          <p:nvPr/>
        </p:nvCxnSpPr>
        <p:spPr>
          <a:xfrm flipV="1">
            <a:off x="885752" y="541339"/>
            <a:ext cx="0" cy="2898297"/>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D2F38CD-EB0A-986D-7A0E-FA81C18DF822}"/>
              </a:ext>
            </a:extLst>
          </p:cNvPr>
          <p:cNvCxnSpPr>
            <a:cxnSpLocks/>
          </p:cNvCxnSpPr>
          <p:nvPr/>
        </p:nvCxnSpPr>
        <p:spPr>
          <a:xfrm>
            <a:off x="885752" y="3677761"/>
            <a:ext cx="0" cy="2787557"/>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CACEB2A-5B39-905B-2F9C-AD40AB3A1EB6}"/>
              </a:ext>
            </a:extLst>
          </p:cNvPr>
          <p:cNvSpPr txBox="1"/>
          <p:nvPr/>
        </p:nvSpPr>
        <p:spPr>
          <a:xfrm rot="16200000">
            <a:off x="-449163" y="3388702"/>
            <a:ext cx="1941557" cy="369332"/>
          </a:xfrm>
          <a:prstGeom prst="rect">
            <a:avLst/>
          </a:prstGeom>
          <a:noFill/>
        </p:spPr>
        <p:txBody>
          <a:bodyPr wrap="none" rtlCol="0">
            <a:spAutoFit/>
          </a:bodyPr>
          <a:lstStyle/>
          <a:p>
            <a:r>
              <a:rPr lang="en-GB" dirty="0"/>
              <a:t>Poloidal direction</a:t>
            </a:r>
          </a:p>
        </p:txBody>
      </p:sp>
      <p:cxnSp>
        <p:nvCxnSpPr>
          <p:cNvPr id="27" name="Straight Arrow Connector 26">
            <a:extLst>
              <a:ext uri="{FF2B5EF4-FFF2-40B4-BE49-F238E27FC236}">
                <a16:creationId xmlns:a16="http://schemas.microsoft.com/office/drawing/2014/main" id="{60219139-1C48-8A47-C305-E181FB1EA9C3}"/>
              </a:ext>
            </a:extLst>
          </p:cNvPr>
          <p:cNvCxnSpPr>
            <a:cxnSpLocks/>
          </p:cNvCxnSpPr>
          <p:nvPr/>
        </p:nvCxnSpPr>
        <p:spPr>
          <a:xfrm>
            <a:off x="1106720" y="6465318"/>
            <a:ext cx="8552810" cy="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6A35AF4-3DC0-9DD2-E1BB-6C54784ED49B}"/>
              </a:ext>
            </a:extLst>
          </p:cNvPr>
          <p:cNvSpPr txBox="1"/>
          <p:nvPr/>
        </p:nvSpPr>
        <p:spPr>
          <a:xfrm>
            <a:off x="9782818" y="6159274"/>
            <a:ext cx="1928798" cy="369332"/>
          </a:xfrm>
          <a:prstGeom prst="rect">
            <a:avLst/>
          </a:prstGeom>
          <a:noFill/>
        </p:spPr>
        <p:txBody>
          <a:bodyPr wrap="none" rtlCol="0">
            <a:spAutoFit/>
          </a:bodyPr>
          <a:lstStyle/>
          <a:p>
            <a:r>
              <a:rPr lang="en-GB" dirty="0"/>
              <a:t>Toroidal direction</a:t>
            </a:r>
          </a:p>
        </p:txBody>
      </p:sp>
      <p:grpSp>
        <p:nvGrpSpPr>
          <p:cNvPr id="29" name="Group 28">
            <a:extLst>
              <a:ext uri="{FF2B5EF4-FFF2-40B4-BE49-F238E27FC236}">
                <a16:creationId xmlns:a16="http://schemas.microsoft.com/office/drawing/2014/main" id="{279B7986-1A75-2247-A85D-7F8DF43F2D96}"/>
              </a:ext>
            </a:extLst>
          </p:cNvPr>
          <p:cNvGrpSpPr/>
          <p:nvPr/>
        </p:nvGrpSpPr>
        <p:grpSpPr>
          <a:xfrm>
            <a:off x="4838681" y="1619708"/>
            <a:ext cx="401189" cy="215444"/>
            <a:chOff x="4504755" y="1731793"/>
            <a:chExt cx="401189" cy="215444"/>
          </a:xfrm>
        </p:grpSpPr>
        <p:sp>
          <p:nvSpPr>
            <p:cNvPr id="30" name="Freeform: Shape 29">
              <a:extLst>
                <a:ext uri="{FF2B5EF4-FFF2-40B4-BE49-F238E27FC236}">
                  <a16:creationId xmlns:a16="http://schemas.microsoft.com/office/drawing/2014/main" id="{1BEBCFDB-9001-66A6-D51C-B3E7D2388819}"/>
                </a:ext>
              </a:extLst>
            </p:cNvPr>
            <p:cNvSpPr/>
            <p:nvPr/>
          </p:nvSpPr>
          <p:spPr>
            <a:xfrm>
              <a:off x="4557713" y="1781175"/>
              <a:ext cx="247650" cy="116681"/>
            </a:xfrm>
            <a:custGeom>
              <a:avLst/>
              <a:gdLst>
                <a:gd name="connsiteX0" fmla="*/ 0 w 247650"/>
                <a:gd name="connsiteY0" fmla="*/ 0 h 116681"/>
                <a:gd name="connsiteX1" fmla="*/ 247650 w 247650"/>
                <a:gd name="connsiteY1" fmla="*/ 4763 h 116681"/>
                <a:gd name="connsiteX2" fmla="*/ 247650 w 247650"/>
                <a:gd name="connsiteY2" fmla="*/ 114300 h 116681"/>
                <a:gd name="connsiteX3" fmla="*/ 2381 w 247650"/>
                <a:gd name="connsiteY3" fmla="*/ 116681 h 116681"/>
                <a:gd name="connsiteX4" fmla="*/ 0 w 247650"/>
                <a:gd name="connsiteY4" fmla="*/ 0 h 116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16681">
                  <a:moveTo>
                    <a:pt x="0" y="0"/>
                  </a:moveTo>
                  <a:lnTo>
                    <a:pt x="247650" y="4763"/>
                  </a:lnTo>
                  <a:lnTo>
                    <a:pt x="247650" y="114300"/>
                  </a:lnTo>
                  <a:lnTo>
                    <a:pt x="2381" y="116681"/>
                  </a:lnTo>
                  <a:cubicBezTo>
                    <a:pt x="1587" y="79375"/>
                    <a:pt x="794" y="42069"/>
                    <a:pt x="0" y="0"/>
                  </a:cubicBezTo>
                  <a:close/>
                </a:path>
              </a:pathLst>
            </a:custGeom>
            <a:solidFill>
              <a:srgbClr val="00FFFF"/>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5E144309-367F-F72B-B082-5ACE8ACBD9AE}"/>
                </a:ext>
              </a:extLst>
            </p:cNvPr>
            <p:cNvSpPr txBox="1"/>
            <p:nvPr/>
          </p:nvSpPr>
          <p:spPr>
            <a:xfrm>
              <a:off x="4504755" y="1731793"/>
              <a:ext cx="401189" cy="215444"/>
            </a:xfrm>
            <a:prstGeom prst="rect">
              <a:avLst/>
            </a:prstGeom>
            <a:noFill/>
          </p:spPr>
          <p:txBody>
            <a:bodyPr wrap="square" rtlCol="0">
              <a:spAutoFit/>
            </a:bodyPr>
            <a:lstStyle/>
            <a:p>
              <a:r>
                <a:rPr lang="en-GB" sz="800" b="1" dirty="0">
                  <a:solidFill>
                    <a:schemeClr val="tx2"/>
                  </a:solidFill>
                  <a:latin typeface="Aptos Black" panose="020F0502020204030204" pitchFamily="34" charset="0"/>
                  <a:cs typeface="Aharoni" panose="02010803020104030203" pitchFamily="2" charset="-79"/>
                </a:rPr>
                <a:t>402</a:t>
              </a:r>
            </a:p>
          </p:txBody>
        </p:sp>
      </p:grpSp>
      <p:sp>
        <p:nvSpPr>
          <p:cNvPr id="6" name="TextBox 5">
            <a:extLst>
              <a:ext uri="{FF2B5EF4-FFF2-40B4-BE49-F238E27FC236}">
                <a16:creationId xmlns:a16="http://schemas.microsoft.com/office/drawing/2014/main" id="{49514F31-9D59-EEDD-8859-C711BDD86F71}"/>
              </a:ext>
            </a:extLst>
          </p:cNvPr>
          <p:cNvSpPr txBox="1">
            <a:spLocks noChangeAspect="1"/>
          </p:cNvSpPr>
          <p:nvPr/>
        </p:nvSpPr>
        <p:spPr>
          <a:xfrm>
            <a:off x="9802052" y="3843618"/>
            <a:ext cx="1430969" cy="147733"/>
          </a:xfrm>
          <a:prstGeom prst="rect">
            <a:avLst/>
          </a:prstGeom>
          <a:noFill/>
        </p:spPr>
        <p:txBody>
          <a:bodyPr wrap="none" rtlCol="0">
            <a:spAutoFit/>
          </a:bodyPr>
          <a:lstStyle/>
          <a:p>
            <a:r>
              <a:rPr lang="en-US" dirty="0">
                <a:cs typeface="Arial" panose="020B0604020202020204" pitchFamily="34" charset="0"/>
              </a:rPr>
              <a:t>840 locations</a:t>
            </a:r>
            <a:endParaRPr lang="fi-FI" b="1" dirty="0"/>
          </a:p>
        </p:txBody>
      </p:sp>
      <p:sp>
        <p:nvSpPr>
          <p:cNvPr id="94" name="Oval 93">
            <a:extLst>
              <a:ext uri="{FF2B5EF4-FFF2-40B4-BE49-F238E27FC236}">
                <a16:creationId xmlns:a16="http://schemas.microsoft.com/office/drawing/2014/main" id="{B86B33F4-AFC4-445B-05A0-57B85697B8AB}"/>
              </a:ext>
            </a:extLst>
          </p:cNvPr>
          <p:cNvSpPr>
            <a:spLocks noChangeAspect="1"/>
          </p:cNvSpPr>
          <p:nvPr/>
        </p:nvSpPr>
        <p:spPr>
          <a:xfrm>
            <a:off x="2638858" y="2079130"/>
            <a:ext cx="1114285" cy="262172"/>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6" name="Straight Arrow Connector 95">
            <a:extLst>
              <a:ext uri="{FF2B5EF4-FFF2-40B4-BE49-F238E27FC236}">
                <a16:creationId xmlns:a16="http://schemas.microsoft.com/office/drawing/2014/main" id="{324992EC-FEE4-0656-8865-4B800E549954}"/>
              </a:ext>
            </a:extLst>
          </p:cNvPr>
          <p:cNvCxnSpPr>
            <a:cxnSpLocks/>
          </p:cNvCxnSpPr>
          <p:nvPr/>
        </p:nvCxnSpPr>
        <p:spPr>
          <a:xfrm flipV="1">
            <a:off x="3779491" y="1929677"/>
            <a:ext cx="399515" cy="16353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067C2410-7C9E-C63C-7A1D-B9815FFF40E8}"/>
              </a:ext>
            </a:extLst>
          </p:cNvPr>
          <p:cNvGrpSpPr/>
          <p:nvPr/>
        </p:nvGrpSpPr>
        <p:grpSpPr>
          <a:xfrm>
            <a:off x="4188008" y="639462"/>
            <a:ext cx="2554529" cy="2102400"/>
            <a:chOff x="4188008" y="639462"/>
            <a:chExt cx="2554529" cy="2102400"/>
          </a:xfrm>
        </p:grpSpPr>
        <p:sp>
          <p:nvSpPr>
            <p:cNvPr id="100" name="TextBox 99">
              <a:extLst>
                <a:ext uri="{FF2B5EF4-FFF2-40B4-BE49-F238E27FC236}">
                  <a16:creationId xmlns:a16="http://schemas.microsoft.com/office/drawing/2014/main" id="{D9925323-5FF4-3C61-D273-32101139824B}"/>
                </a:ext>
              </a:extLst>
            </p:cNvPr>
            <p:cNvSpPr txBox="1"/>
            <p:nvPr/>
          </p:nvSpPr>
          <p:spPr bwMode="auto">
            <a:xfrm>
              <a:off x="4673399" y="920364"/>
              <a:ext cx="888157" cy="369332"/>
            </a:xfrm>
            <a:prstGeom prst="rect">
              <a:avLst/>
            </a:prstGeom>
            <a:noFill/>
          </p:spPr>
          <p:txBody>
            <a:bodyPr wrap="square" rtlCol="0">
              <a:spAutoFit/>
            </a:bodyPr>
            <a:lstStyle/>
            <a:p>
              <a:r>
                <a:rPr lang="fi-FI" dirty="0" err="1">
                  <a:highlight>
                    <a:srgbClr val="00FF00"/>
                  </a:highlight>
                </a:rPr>
                <a:t>Aryelle</a:t>
              </a:r>
              <a:endParaRPr lang="fi-FI" dirty="0">
                <a:highlight>
                  <a:srgbClr val="00FF00"/>
                </a:highlight>
              </a:endParaRPr>
            </a:p>
          </p:txBody>
        </p:sp>
        <p:pic>
          <p:nvPicPr>
            <p:cNvPr id="99" name="Picture 98">
              <a:extLst>
                <a:ext uri="{FF2B5EF4-FFF2-40B4-BE49-F238E27FC236}">
                  <a16:creationId xmlns:a16="http://schemas.microsoft.com/office/drawing/2014/main" id="{C444BE5D-7FBB-EC87-19AB-889CA5074159}"/>
                </a:ext>
              </a:extLst>
            </p:cNvPr>
            <p:cNvPicPr>
              <a:picLocks noChangeAspect="1"/>
            </p:cNvPicPr>
            <p:nvPr/>
          </p:nvPicPr>
          <p:blipFill>
            <a:blip r:embed="rId3">
              <a:alphaModFix/>
            </a:blip>
            <a:srcRect l="3339" t="3282" r="11617" b="5248"/>
            <a:stretch/>
          </p:blipFill>
          <p:spPr>
            <a:xfrm>
              <a:off x="4188008" y="639462"/>
              <a:ext cx="2554529" cy="2102400"/>
            </a:xfrm>
            <a:prstGeom prst="rect">
              <a:avLst/>
            </a:prstGeom>
            <a:solidFill>
              <a:schemeClr val="bg1"/>
            </a:solidFill>
          </p:spPr>
        </p:pic>
      </p:grpSp>
    </p:spTree>
    <p:extLst>
      <p:ext uri="{BB962C8B-B14F-4D97-AF65-F5344CB8AC3E}">
        <p14:creationId xmlns:p14="http://schemas.microsoft.com/office/powerpoint/2010/main" val="403532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353E4-BFFF-87E2-7842-089FFB03FF4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E9EE5C8-8E3D-1A99-B0C5-D246244B3402}"/>
              </a:ext>
            </a:extLst>
          </p:cNvPr>
          <p:cNvSpPr>
            <a:spLocks noGrp="1"/>
          </p:cNvSpPr>
          <p:nvPr>
            <p:ph type="ftr" sz="quarter" idx="11"/>
          </p:nvPr>
        </p:nvSpPr>
        <p:spPr>
          <a:xfrm>
            <a:off x="825624" y="6555770"/>
            <a:ext cx="5794984" cy="329614"/>
          </a:xfrm>
        </p:spPr>
        <p:txBody>
          <a:bodyPr/>
          <a:lstStyle/>
          <a:p>
            <a:r>
              <a:rPr lang="en-GB" dirty="0">
                <a:solidFill>
                  <a:prstClr val="white"/>
                </a:solidFill>
              </a:rPr>
              <a:t>Jari Likonen | Subproject SPE | Kick-off meeting | 29.5.2026 | VC</a:t>
            </a:r>
          </a:p>
          <a:p>
            <a:pPr>
              <a:defRPr/>
            </a:pPr>
            <a:endParaRPr lang="en-GB" dirty="0"/>
          </a:p>
        </p:txBody>
      </p:sp>
      <p:sp>
        <p:nvSpPr>
          <p:cNvPr id="4" name="Slide Number Placeholder 3">
            <a:extLst>
              <a:ext uri="{FF2B5EF4-FFF2-40B4-BE49-F238E27FC236}">
                <a16:creationId xmlns:a16="http://schemas.microsoft.com/office/drawing/2014/main" id="{2D627789-D581-1E02-EF06-D140CA17DA6E}"/>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17</a:t>
            </a:fld>
            <a:endParaRPr lang="en-GB">
              <a:solidFill>
                <a:prstClr val="white"/>
              </a:solidFill>
            </a:endParaRPr>
          </a:p>
        </p:txBody>
      </p:sp>
      <p:sp>
        <p:nvSpPr>
          <p:cNvPr id="5" name="Titre 1">
            <a:extLst>
              <a:ext uri="{FF2B5EF4-FFF2-40B4-BE49-F238E27FC236}">
                <a16:creationId xmlns:a16="http://schemas.microsoft.com/office/drawing/2014/main" id="{74E40BA4-B5F9-AED4-7605-E7B16CB43988}"/>
              </a:ext>
            </a:extLst>
          </p:cNvPr>
          <p:cNvSpPr>
            <a:spLocks noGrp="1"/>
          </p:cNvSpPr>
          <p:nvPr>
            <p:ph type="title"/>
          </p:nvPr>
        </p:nvSpPr>
        <p:spPr>
          <a:xfrm>
            <a:off x="983432" y="192515"/>
            <a:ext cx="9451776" cy="457200"/>
          </a:xfrm>
        </p:spPr>
        <p:txBody>
          <a:bodyPr/>
          <a:lstStyle/>
          <a:p>
            <a:r>
              <a:rPr lang="de-DE" dirty="0"/>
              <a:t>SP E.1 </a:t>
            </a:r>
            <a:r>
              <a:rPr lang="fr-FR" dirty="0"/>
              <a:t>LIBS at JET in 2026</a:t>
            </a:r>
          </a:p>
        </p:txBody>
      </p:sp>
      <p:sp>
        <p:nvSpPr>
          <p:cNvPr id="2" name="object 3">
            <a:extLst>
              <a:ext uri="{FF2B5EF4-FFF2-40B4-BE49-F238E27FC236}">
                <a16:creationId xmlns:a16="http://schemas.microsoft.com/office/drawing/2014/main" id="{7F6FCC8D-6A02-A277-CA8C-E1EFDBF9E636}"/>
              </a:ext>
            </a:extLst>
          </p:cNvPr>
          <p:cNvSpPr txBox="1"/>
          <p:nvPr/>
        </p:nvSpPr>
        <p:spPr>
          <a:xfrm>
            <a:off x="501482" y="701824"/>
            <a:ext cx="11116211" cy="5520422"/>
          </a:xfrm>
          <a:prstGeom prst="rect">
            <a:avLst/>
          </a:prstGeom>
        </p:spPr>
        <p:txBody>
          <a:bodyPr vert="horz" wrap="square" lIns="0" tIns="43815" rIns="0" bIns="0" rtlCol="0">
            <a:spAutoFit/>
          </a:bodyPr>
          <a:lstStyle/>
          <a:p>
            <a:pPr lvl="0">
              <a:lnSpc>
                <a:spcPct val="113000"/>
              </a:lnSpc>
            </a:pPr>
            <a:endParaRPr lang="en-US" sz="1600" baseline="30000" dirty="0">
              <a:solidFill>
                <a:srgbClr val="00B050"/>
              </a:solidFill>
              <a:cs typeface="Arial" panose="020B0604020202020204" pitchFamily="34" charset="0"/>
            </a:endParaRPr>
          </a:p>
          <a:p>
            <a:pPr marL="285750" indent="-285750">
              <a:lnSpc>
                <a:spcPct val="113000"/>
              </a:lnSpc>
              <a:buFont typeface="Wingdings" panose="05000000000000000000" pitchFamily="2" charset="2"/>
              <a:buChar char="§"/>
            </a:pPr>
            <a:r>
              <a:rPr lang="en-US" altLang="en-US" b="1" dirty="0">
                <a:cs typeface="Arial" panose="020B0604020202020204" pitchFamily="34" charset="0"/>
              </a:rPr>
              <a:t>Data analysis meetings on </a:t>
            </a:r>
            <a:r>
              <a:rPr lang="en-US" altLang="en-US" b="1" dirty="0">
                <a:solidFill>
                  <a:srgbClr val="00B050"/>
                </a:solidFill>
                <a:cs typeface="Arial" panose="020B0604020202020204" pitchFamily="34" charset="0"/>
              </a:rPr>
              <a:t>a monthly basis </a:t>
            </a:r>
            <a:r>
              <a:rPr lang="en-US" altLang="en-US" b="1" dirty="0">
                <a:cs typeface="Arial" panose="020B0604020202020204" pitchFamily="34" charset="0"/>
              </a:rPr>
              <a:t>(18 already organized)</a:t>
            </a:r>
          </a:p>
          <a:p>
            <a:pPr>
              <a:lnSpc>
                <a:spcPct val="113000"/>
              </a:lnSpc>
            </a:pPr>
            <a:endParaRPr lang="en-US" altLang="en-US" b="1" dirty="0">
              <a:cs typeface="Arial" panose="020B0604020202020204" pitchFamily="34" charset="0"/>
            </a:endParaRPr>
          </a:p>
          <a:p>
            <a:pPr>
              <a:lnSpc>
                <a:spcPct val="113000"/>
              </a:lnSpc>
            </a:pPr>
            <a:r>
              <a:rPr lang="en-US" altLang="en-US" b="1" dirty="0">
                <a:solidFill>
                  <a:srgbClr val="0070C0"/>
                </a:solidFill>
                <a:cs typeface="Arial" panose="020B0604020202020204" pitchFamily="34" charset="0"/>
              </a:rPr>
              <a:t>Next steps</a:t>
            </a:r>
          </a:p>
          <a:p>
            <a:pPr marL="285750" indent="-285750">
              <a:lnSpc>
                <a:spcPct val="113000"/>
              </a:lnSpc>
              <a:buFont typeface="Wingdings" panose="05000000000000000000" pitchFamily="2" charset="2"/>
              <a:buChar char="§"/>
            </a:pPr>
            <a:r>
              <a:rPr lang="en-US" altLang="en-US" dirty="0">
                <a:cs typeface="Arial" panose="020B0604020202020204" pitchFamily="34" charset="0"/>
              </a:rPr>
              <a:t>Calibration free LIBS of divertor </a:t>
            </a:r>
            <a:r>
              <a:rPr lang="en-US" altLang="en-US" dirty="0">
                <a:solidFill>
                  <a:srgbClr val="00B050"/>
                </a:solidFill>
                <a:cs typeface="Arial" panose="020B0604020202020204" pitchFamily="34" charset="0"/>
              </a:rPr>
              <a:t>Mod 14</a:t>
            </a:r>
            <a:r>
              <a:rPr lang="en-US" altLang="en-US" dirty="0">
                <a:cs typeface="Arial" panose="020B0604020202020204" pitchFamily="34" charset="0"/>
              </a:rPr>
              <a:t> locations</a:t>
            </a:r>
          </a:p>
          <a:p>
            <a:pPr marL="285750" indent="-285750">
              <a:lnSpc>
                <a:spcPct val="113000"/>
              </a:lnSpc>
              <a:buFont typeface="Wingdings" panose="05000000000000000000" pitchFamily="2" charset="2"/>
              <a:buChar char="§"/>
            </a:pPr>
            <a:r>
              <a:rPr lang="en-US" altLang="en-US" dirty="0">
                <a:cs typeface="Arial" panose="020B0604020202020204" pitchFamily="34" charset="0"/>
              </a:rPr>
              <a:t>Outer poloidal limiter tiles </a:t>
            </a:r>
            <a:r>
              <a:rPr lang="en-US" altLang="en-US" dirty="0">
                <a:solidFill>
                  <a:srgbClr val="00B050"/>
                </a:solidFill>
                <a:cs typeface="Arial" panose="020B0604020202020204" pitchFamily="34" charset="0"/>
              </a:rPr>
              <a:t>4D04, 4D13, 4D22 </a:t>
            </a:r>
            <a:r>
              <a:rPr lang="en-US" altLang="en-US" dirty="0">
                <a:cs typeface="Arial" panose="020B0604020202020204" pitchFamily="34" charset="0"/>
              </a:rPr>
              <a:t>(and 4D04, 4D14, 4D23 if time)</a:t>
            </a:r>
          </a:p>
          <a:p>
            <a:pPr marL="285750" indent="-285750">
              <a:lnSpc>
                <a:spcPct val="113000"/>
              </a:lnSpc>
              <a:buFont typeface="Wingdings" panose="05000000000000000000" pitchFamily="2" charset="2"/>
              <a:buChar char="§"/>
            </a:pPr>
            <a:r>
              <a:rPr lang="en-US" altLang="en-US" dirty="0">
                <a:cs typeface="Arial" panose="020B0604020202020204" pitchFamily="34" charset="0"/>
              </a:rPr>
              <a:t>Inner wall guar limiter tiles </a:t>
            </a:r>
            <a:r>
              <a:rPr lang="en-US" altLang="en-US" dirty="0">
                <a:solidFill>
                  <a:srgbClr val="00B050"/>
                </a:solidFill>
                <a:cs typeface="Arial" panose="020B0604020202020204" pitchFamily="34" charset="0"/>
              </a:rPr>
              <a:t>3X14</a:t>
            </a:r>
            <a:r>
              <a:rPr lang="en-US" altLang="en-US" dirty="0">
                <a:cs typeface="Arial" panose="020B0604020202020204" pitchFamily="34" charset="0"/>
              </a:rPr>
              <a:t> (RE damage), </a:t>
            </a:r>
            <a:r>
              <a:rPr lang="en-US" altLang="en-US" dirty="0">
                <a:solidFill>
                  <a:srgbClr val="00B050"/>
                </a:solidFill>
                <a:cs typeface="Arial" panose="020B0604020202020204" pitchFamily="34" charset="0"/>
              </a:rPr>
              <a:t>2X3, 2X9, 2X17</a:t>
            </a:r>
            <a:r>
              <a:rPr lang="en-US" altLang="en-US" dirty="0">
                <a:cs typeface="Arial" panose="020B0604020202020204" pitchFamily="34" charset="0"/>
              </a:rPr>
              <a:t> (and 2X3, 2X8, 2X19 if time) , </a:t>
            </a:r>
            <a:r>
              <a:rPr lang="en-US" altLang="en-US" dirty="0">
                <a:solidFill>
                  <a:srgbClr val="00B050"/>
                </a:solidFill>
                <a:cs typeface="Arial" panose="020B0604020202020204" pitchFamily="34" charset="0"/>
              </a:rPr>
              <a:t>7Y,</a:t>
            </a:r>
            <a:r>
              <a:rPr lang="en-US" altLang="en-US" dirty="0">
                <a:cs typeface="Arial" panose="020B0604020202020204" pitchFamily="34" charset="0"/>
              </a:rPr>
              <a:t> </a:t>
            </a:r>
            <a:r>
              <a:rPr lang="en-US" altLang="en-US" dirty="0">
                <a:solidFill>
                  <a:srgbClr val="00B050"/>
                </a:solidFill>
                <a:cs typeface="Arial" panose="020B0604020202020204" pitchFamily="34" charset="0"/>
              </a:rPr>
              <a:t>7Z, 8Z, IWP</a:t>
            </a:r>
            <a:r>
              <a:rPr lang="en-US" altLang="en-US" dirty="0">
                <a:cs typeface="Arial" panose="020B0604020202020204" pitchFamily="34" charset="0"/>
              </a:rPr>
              <a:t> </a:t>
            </a:r>
          </a:p>
          <a:p>
            <a:pPr marL="285750" indent="-285750">
              <a:lnSpc>
                <a:spcPct val="113000"/>
              </a:lnSpc>
              <a:buFont typeface="Wingdings" panose="05000000000000000000" pitchFamily="2" charset="2"/>
              <a:buChar char="§"/>
            </a:pPr>
            <a:r>
              <a:rPr lang="en-US" altLang="en-US" dirty="0">
                <a:cs typeface="Arial" panose="020B0604020202020204" pitchFamily="34" charset="0"/>
              </a:rPr>
              <a:t>Main wall </a:t>
            </a:r>
            <a:r>
              <a:rPr lang="en-US" altLang="en-US" dirty="0">
                <a:solidFill>
                  <a:srgbClr val="00B050"/>
                </a:solidFill>
                <a:cs typeface="Arial" panose="020B0604020202020204" pitchFamily="34" charset="0"/>
              </a:rPr>
              <a:t>Oct1 </a:t>
            </a:r>
            <a:r>
              <a:rPr lang="en-US" altLang="en-US" dirty="0">
                <a:cs typeface="Arial" panose="020B0604020202020204" pitchFamily="34" charset="0"/>
              </a:rPr>
              <a:t>and</a:t>
            </a:r>
            <a:r>
              <a:rPr lang="en-US" altLang="en-US" dirty="0">
                <a:solidFill>
                  <a:srgbClr val="00B050"/>
                </a:solidFill>
                <a:cs typeface="Arial" panose="020B0604020202020204" pitchFamily="34" charset="0"/>
              </a:rPr>
              <a:t> Oct 5</a:t>
            </a:r>
          </a:p>
          <a:p>
            <a:pPr marL="285750" indent="-285750">
              <a:lnSpc>
                <a:spcPct val="113000"/>
              </a:lnSpc>
              <a:buFont typeface="Wingdings" panose="05000000000000000000" pitchFamily="2" charset="2"/>
              <a:buChar char="§"/>
            </a:pPr>
            <a:r>
              <a:rPr lang="en-US" altLang="en-US" dirty="0">
                <a:cs typeface="Arial" panose="020B0604020202020204" pitchFamily="34" charset="0"/>
              </a:rPr>
              <a:t>Divertor </a:t>
            </a:r>
            <a:r>
              <a:rPr lang="en-US" altLang="en-US" dirty="0">
                <a:solidFill>
                  <a:srgbClr val="00B050"/>
                </a:solidFill>
                <a:cs typeface="Arial" panose="020B0604020202020204" pitchFamily="34" charset="0"/>
              </a:rPr>
              <a:t>Mod 2</a:t>
            </a:r>
            <a:r>
              <a:rPr lang="en-US" altLang="en-US" dirty="0">
                <a:cs typeface="Arial" panose="020B0604020202020204" pitchFamily="34" charset="0"/>
              </a:rPr>
              <a:t> locations</a:t>
            </a:r>
          </a:p>
          <a:p>
            <a:pPr marL="285750" indent="-285750">
              <a:lnSpc>
                <a:spcPct val="113000"/>
              </a:lnSpc>
              <a:buFont typeface="Wingdings" panose="05000000000000000000" pitchFamily="2" charset="2"/>
              <a:buChar char="§"/>
            </a:pPr>
            <a:r>
              <a:rPr lang="en-US" altLang="en-US" dirty="0">
                <a:cs typeface="Arial" panose="020B0604020202020204" pitchFamily="34" charset="0"/>
              </a:rPr>
              <a:t>Divertor</a:t>
            </a:r>
            <a:r>
              <a:rPr lang="en-US" altLang="en-US" dirty="0">
                <a:solidFill>
                  <a:srgbClr val="00B050"/>
                </a:solidFill>
                <a:cs typeface="Arial" panose="020B0604020202020204" pitchFamily="34" charset="0"/>
              </a:rPr>
              <a:t> Mod 23 </a:t>
            </a:r>
            <a:r>
              <a:rPr lang="en-US" altLang="en-US" dirty="0">
                <a:cs typeface="Arial" panose="020B0604020202020204" pitchFamily="34" charset="0"/>
              </a:rPr>
              <a:t>locations</a:t>
            </a:r>
          </a:p>
          <a:p>
            <a:pPr>
              <a:lnSpc>
                <a:spcPct val="113000"/>
              </a:lnSpc>
            </a:pPr>
            <a:r>
              <a:rPr lang="en-US" altLang="en-US" dirty="0">
                <a:cs typeface="Arial" panose="020B0604020202020204" pitchFamily="34" charset="0"/>
              </a:rPr>
              <a:t> </a:t>
            </a:r>
          </a:p>
          <a:p>
            <a:pPr>
              <a:lnSpc>
                <a:spcPct val="113000"/>
              </a:lnSpc>
            </a:pPr>
            <a:r>
              <a:rPr lang="en-US" b="1" dirty="0">
                <a:solidFill>
                  <a:srgbClr val="0070C0"/>
                </a:solidFill>
                <a:cs typeface="Arial" panose="020B0604020202020204" pitchFamily="34" charset="0"/>
              </a:rPr>
              <a:t>2</a:t>
            </a:r>
            <a:r>
              <a:rPr lang="en-US" b="1" baseline="30000" dirty="0">
                <a:solidFill>
                  <a:srgbClr val="0070C0"/>
                </a:solidFill>
                <a:cs typeface="Arial" panose="020B0604020202020204" pitchFamily="34" charset="0"/>
              </a:rPr>
              <a:t>nd</a:t>
            </a:r>
            <a:r>
              <a:rPr lang="en-US" b="1" dirty="0">
                <a:solidFill>
                  <a:srgbClr val="0070C0"/>
                </a:solidFill>
                <a:cs typeface="Arial" panose="020B0604020202020204" pitchFamily="34" charset="0"/>
              </a:rPr>
              <a:t> joint LID-QMS/LIBS meeting </a:t>
            </a:r>
          </a:p>
          <a:p>
            <a:pPr marL="285750" indent="-285750">
              <a:lnSpc>
                <a:spcPct val="113000"/>
              </a:lnSpc>
              <a:buFont typeface="Wingdings" panose="05000000000000000000" pitchFamily="2" charset="2"/>
              <a:buChar char="§"/>
            </a:pPr>
            <a:r>
              <a:rPr lang="en-US" dirty="0">
                <a:cs typeface="Arial" panose="020B0604020202020204" pitchFamily="34" charset="0"/>
              </a:rPr>
              <a:t>1</a:t>
            </a:r>
            <a:r>
              <a:rPr lang="en-US" baseline="30000" dirty="0">
                <a:cs typeface="Arial" panose="020B0604020202020204" pitchFamily="34" charset="0"/>
              </a:rPr>
              <a:t>st</a:t>
            </a:r>
            <a:r>
              <a:rPr lang="en-US" dirty="0">
                <a:cs typeface="Arial" panose="020B0604020202020204" pitchFamily="34" charset="0"/>
              </a:rPr>
              <a:t> meeting at ENEA, Frascati on Dec 9-12 2025</a:t>
            </a:r>
          </a:p>
          <a:p>
            <a:pPr marL="285750" indent="-285750">
              <a:lnSpc>
                <a:spcPct val="113000"/>
              </a:lnSpc>
              <a:buFont typeface="Wingdings" panose="05000000000000000000" pitchFamily="2" charset="2"/>
              <a:buChar char="§"/>
            </a:pPr>
            <a:endParaRPr lang="en-US" dirty="0">
              <a:cs typeface="Arial" panose="020B0604020202020204" pitchFamily="34" charset="0"/>
            </a:endParaRPr>
          </a:p>
          <a:p>
            <a:pPr>
              <a:lnSpc>
                <a:spcPct val="113000"/>
              </a:lnSpc>
            </a:pPr>
            <a:r>
              <a:rPr lang="en-US" b="1" dirty="0">
                <a:solidFill>
                  <a:srgbClr val="0070C0"/>
                </a:solidFill>
                <a:cs typeface="Arial" panose="020B0604020202020204" pitchFamily="34" charset="0"/>
              </a:rPr>
              <a:t>PSI-27, May 2026</a:t>
            </a:r>
          </a:p>
          <a:p>
            <a:pPr marL="285750" indent="-285750">
              <a:lnSpc>
                <a:spcPct val="113000"/>
              </a:lnSpc>
              <a:buFont typeface="Wingdings" panose="05000000000000000000" pitchFamily="2" charset="2"/>
              <a:buChar char="§"/>
            </a:pPr>
            <a:r>
              <a:rPr lang="en-US" dirty="0">
                <a:cs typeface="Arial" panose="020B0604020202020204" pitchFamily="34" charset="0"/>
              </a:rPr>
              <a:t>Jepu (UKAEA), Likonen (VTT), Paris (UT), Sergienko (FZJ), Veis (CU)</a:t>
            </a:r>
          </a:p>
          <a:p>
            <a:pPr>
              <a:lnSpc>
                <a:spcPct val="113000"/>
              </a:lnSpc>
            </a:pPr>
            <a:endParaRPr lang="en-US" dirty="0">
              <a:solidFill>
                <a:schemeClr val="tx1"/>
              </a:solidFill>
              <a:cs typeface="Arial" panose="020B0604020202020204" pitchFamily="34" charset="0"/>
            </a:endParaRPr>
          </a:p>
          <a:p>
            <a:pPr marL="12700" marR="208279">
              <a:lnSpc>
                <a:spcPts val="1939"/>
              </a:lnSpc>
              <a:spcBef>
                <a:spcPts val="345"/>
              </a:spcBef>
              <a:tabLst>
                <a:tab pos="354965" algn="l"/>
                <a:tab pos="355600" algn="l"/>
              </a:tabLst>
            </a:pPr>
            <a:endParaRPr lang="fi-FI" sz="1800" dirty="0">
              <a:solidFill>
                <a:srgbClr val="E46C0A"/>
              </a:solidFill>
              <a:latin typeface="Calibri"/>
              <a:cs typeface="Calibri"/>
            </a:endParaRPr>
          </a:p>
        </p:txBody>
      </p:sp>
    </p:spTree>
    <p:extLst>
      <p:ext uri="{BB962C8B-B14F-4D97-AF65-F5344CB8AC3E}">
        <p14:creationId xmlns:p14="http://schemas.microsoft.com/office/powerpoint/2010/main" val="145483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2ADD47-54C6-5AD8-EAEF-3B83DC37E30C}"/>
              </a:ext>
            </a:extLst>
          </p:cNvPr>
          <p:cNvPicPr>
            <a:picLocks noChangeAspect="1"/>
          </p:cNvPicPr>
          <p:nvPr/>
        </p:nvPicPr>
        <p:blipFill rotWithShape="1">
          <a:blip r:embed="rId2">
            <a:alphaModFix/>
          </a:blip>
          <a:srcRect t="-1" b="237"/>
          <a:stretch/>
        </p:blipFill>
        <p:spPr>
          <a:xfrm>
            <a:off x="4616223" y="3766804"/>
            <a:ext cx="6123600" cy="2281463"/>
          </a:xfrm>
          <a:prstGeom prst="rect">
            <a:avLst/>
          </a:prstGeom>
        </p:spPr>
      </p:pic>
      <p:sp>
        <p:nvSpPr>
          <p:cNvPr id="7" name="Title 2">
            <a:extLst>
              <a:ext uri="{FF2B5EF4-FFF2-40B4-BE49-F238E27FC236}">
                <a16:creationId xmlns:a16="http://schemas.microsoft.com/office/drawing/2014/main" id="{B27D2175-758B-094D-2D70-4AF7E8DA806E}"/>
              </a:ext>
            </a:extLst>
          </p:cNvPr>
          <p:cNvSpPr>
            <a:spLocks noGrp="1"/>
          </p:cNvSpPr>
          <p:nvPr>
            <p:ph type="title"/>
          </p:nvPr>
        </p:nvSpPr>
        <p:spPr/>
        <p:txBody>
          <a:bodyPr>
            <a:normAutofit/>
          </a:bodyPr>
          <a:lstStyle/>
          <a:p>
            <a:r>
              <a:rPr lang="de-DE" dirty="0"/>
              <a:t>SP E.1 </a:t>
            </a:r>
            <a:r>
              <a:rPr lang="en-GB" dirty="0"/>
              <a:t>IWGL – 2X beam</a:t>
            </a:r>
          </a:p>
        </p:txBody>
      </p:sp>
      <p:grpSp>
        <p:nvGrpSpPr>
          <p:cNvPr id="2" name="Group 1">
            <a:extLst>
              <a:ext uri="{FF2B5EF4-FFF2-40B4-BE49-F238E27FC236}">
                <a16:creationId xmlns:a16="http://schemas.microsoft.com/office/drawing/2014/main" id="{DB3D88A6-D029-2200-77BA-C6ACE2B998FF}"/>
              </a:ext>
            </a:extLst>
          </p:cNvPr>
          <p:cNvGrpSpPr/>
          <p:nvPr/>
        </p:nvGrpSpPr>
        <p:grpSpPr>
          <a:xfrm>
            <a:off x="4824722" y="926382"/>
            <a:ext cx="5050797" cy="2278284"/>
            <a:chOff x="5854700" y="4905375"/>
            <a:chExt cx="4764088" cy="1887538"/>
          </a:xfrm>
        </p:grpSpPr>
        <p:pic>
          <p:nvPicPr>
            <p:cNvPr id="3" name="Picture 18">
              <a:extLst>
                <a:ext uri="{FF2B5EF4-FFF2-40B4-BE49-F238E27FC236}">
                  <a16:creationId xmlns:a16="http://schemas.microsoft.com/office/drawing/2014/main" id="{FC2EE958-3BCF-32DE-0371-DBCDB1BA318E}"/>
                </a:ext>
              </a:extLst>
            </p:cNvPr>
            <p:cNvPicPr>
              <a:picLocks noChangeAspect="1"/>
            </p:cNvPicPr>
            <p:nvPr/>
          </p:nvPicPr>
          <p:blipFill>
            <a:blip r:embed="rId3">
              <a:extLst>
                <a:ext uri="{28A0092B-C50C-407E-A947-70E740481C1C}">
                  <a14:useLocalDpi xmlns:a14="http://schemas.microsoft.com/office/drawing/2010/main" val="0"/>
                </a:ext>
              </a:extLst>
            </a:blip>
            <a:srcRect t="17924"/>
            <a:stretch>
              <a:fillRect/>
            </a:stretch>
          </p:blipFill>
          <p:spPr bwMode="auto">
            <a:xfrm>
              <a:off x="5854700" y="4905375"/>
              <a:ext cx="4764088"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1">
              <a:extLst>
                <a:ext uri="{FF2B5EF4-FFF2-40B4-BE49-F238E27FC236}">
                  <a16:creationId xmlns:a16="http://schemas.microsoft.com/office/drawing/2014/main" id="{EC094742-8010-8499-A460-80DC13FF38D3}"/>
                </a:ext>
              </a:extLst>
            </p:cNvPr>
            <p:cNvSpPr/>
            <p:nvPr/>
          </p:nvSpPr>
          <p:spPr>
            <a:xfrm>
              <a:off x="5916613" y="4953000"/>
              <a:ext cx="665162" cy="1670050"/>
            </a:xfrm>
            <a:custGeom>
              <a:avLst/>
              <a:gdLst>
                <a:gd name="connsiteX0" fmla="*/ 100426 w 665980"/>
                <a:gd name="connsiteY0" fmla="*/ 47569 h 1670233"/>
                <a:gd name="connsiteX1" fmla="*/ 153281 w 665980"/>
                <a:gd name="connsiteY1" fmla="*/ 31713 h 1670233"/>
                <a:gd name="connsiteX2" fmla="*/ 237850 w 665980"/>
                <a:gd name="connsiteY2" fmla="*/ 21142 h 1670233"/>
                <a:gd name="connsiteX3" fmla="*/ 311848 w 665980"/>
                <a:gd name="connsiteY3" fmla="*/ 15856 h 1670233"/>
                <a:gd name="connsiteX4" fmla="*/ 396417 w 665980"/>
                <a:gd name="connsiteY4" fmla="*/ 5285 h 1670233"/>
                <a:gd name="connsiteX5" fmla="*/ 480985 w 665980"/>
                <a:gd name="connsiteY5" fmla="*/ 5285 h 1670233"/>
                <a:gd name="connsiteX6" fmla="*/ 591982 w 665980"/>
                <a:gd name="connsiteY6" fmla="*/ 0 h 1670233"/>
                <a:gd name="connsiteX7" fmla="*/ 665980 w 665980"/>
                <a:gd name="connsiteY7" fmla="*/ 0 h 1670233"/>
                <a:gd name="connsiteX8" fmla="*/ 576125 w 665980"/>
                <a:gd name="connsiteY8" fmla="*/ 1670233 h 1670233"/>
                <a:gd name="connsiteX9" fmla="*/ 385845 w 665980"/>
                <a:gd name="connsiteY9" fmla="*/ 1649091 h 1670233"/>
                <a:gd name="connsiteX10" fmla="*/ 206137 w 665980"/>
                <a:gd name="connsiteY10" fmla="*/ 1633234 h 1670233"/>
                <a:gd name="connsiteX11" fmla="*/ 79284 w 665980"/>
                <a:gd name="connsiteY11" fmla="*/ 1606806 h 1670233"/>
                <a:gd name="connsiteX12" fmla="*/ 0 w 665980"/>
                <a:gd name="connsiteY12" fmla="*/ 1590950 h 1670233"/>
                <a:gd name="connsiteX13" fmla="*/ 100426 w 665980"/>
                <a:gd name="connsiteY13" fmla="*/ 47569 h 167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5980" h="1670233">
                  <a:moveTo>
                    <a:pt x="100426" y="47569"/>
                  </a:moveTo>
                  <a:lnTo>
                    <a:pt x="153281" y="31713"/>
                  </a:lnTo>
                  <a:lnTo>
                    <a:pt x="237850" y="21142"/>
                  </a:lnTo>
                  <a:lnTo>
                    <a:pt x="311848" y="15856"/>
                  </a:lnTo>
                  <a:lnTo>
                    <a:pt x="396417" y="5285"/>
                  </a:lnTo>
                  <a:lnTo>
                    <a:pt x="480985" y="5285"/>
                  </a:lnTo>
                  <a:lnTo>
                    <a:pt x="591982" y="0"/>
                  </a:lnTo>
                  <a:lnTo>
                    <a:pt x="665980" y="0"/>
                  </a:lnTo>
                  <a:lnTo>
                    <a:pt x="576125" y="1670233"/>
                  </a:lnTo>
                  <a:lnTo>
                    <a:pt x="385845" y="1649091"/>
                  </a:lnTo>
                  <a:lnTo>
                    <a:pt x="206137" y="1633234"/>
                  </a:lnTo>
                  <a:lnTo>
                    <a:pt x="79284" y="1606806"/>
                  </a:lnTo>
                  <a:lnTo>
                    <a:pt x="0" y="1590950"/>
                  </a:lnTo>
                  <a:lnTo>
                    <a:pt x="100426" y="47569"/>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reeform 22">
              <a:extLst>
                <a:ext uri="{FF2B5EF4-FFF2-40B4-BE49-F238E27FC236}">
                  <a16:creationId xmlns:a16="http://schemas.microsoft.com/office/drawing/2014/main" id="{30DC7307-76BB-E84E-4ABC-A700955F4AF5}"/>
                </a:ext>
              </a:extLst>
            </p:cNvPr>
            <p:cNvSpPr/>
            <p:nvPr/>
          </p:nvSpPr>
          <p:spPr>
            <a:xfrm>
              <a:off x="6502400" y="4941888"/>
              <a:ext cx="698500" cy="1706562"/>
            </a:xfrm>
            <a:custGeom>
              <a:avLst/>
              <a:gdLst>
                <a:gd name="connsiteX0" fmla="*/ 84569 w 697693"/>
                <a:gd name="connsiteY0" fmla="*/ 0 h 1707233"/>
                <a:gd name="connsiteX1" fmla="*/ 697693 w 697693"/>
                <a:gd name="connsiteY1" fmla="*/ 0 h 1707233"/>
                <a:gd name="connsiteX2" fmla="*/ 623695 w 697693"/>
                <a:gd name="connsiteY2" fmla="*/ 1707233 h 1707233"/>
                <a:gd name="connsiteX3" fmla="*/ 412273 w 697693"/>
                <a:gd name="connsiteY3" fmla="*/ 1680805 h 1707233"/>
                <a:gd name="connsiteX4" fmla="*/ 396416 w 697693"/>
                <a:gd name="connsiteY4" fmla="*/ 1696662 h 1707233"/>
                <a:gd name="connsiteX5" fmla="*/ 195566 w 697693"/>
                <a:gd name="connsiteY5" fmla="*/ 1670234 h 1707233"/>
                <a:gd name="connsiteX6" fmla="*/ 179709 w 697693"/>
                <a:gd name="connsiteY6" fmla="*/ 1686091 h 1707233"/>
                <a:gd name="connsiteX7" fmla="*/ 0 w 697693"/>
                <a:gd name="connsiteY7" fmla="*/ 1686091 h 1707233"/>
                <a:gd name="connsiteX8" fmla="*/ 84569 w 697693"/>
                <a:gd name="connsiteY8" fmla="*/ 0 h 170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693" h="1707233">
                  <a:moveTo>
                    <a:pt x="84569" y="0"/>
                  </a:moveTo>
                  <a:lnTo>
                    <a:pt x="697693" y="0"/>
                  </a:lnTo>
                  <a:lnTo>
                    <a:pt x="623695" y="1707233"/>
                  </a:lnTo>
                  <a:lnTo>
                    <a:pt x="412273" y="1680805"/>
                  </a:lnTo>
                  <a:lnTo>
                    <a:pt x="396416" y="1696662"/>
                  </a:lnTo>
                  <a:lnTo>
                    <a:pt x="195566" y="1670234"/>
                  </a:lnTo>
                  <a:lnTo>
                    <a:pt x="179709" y="1686091"/>
                  </a:lnTo>
                  <a:lnTo>
                    <a:pt x="0" y="1686091"/>
                  </a:lnTo>
                  <a:lnTo>
                    <a:pt x="84569" y="0"/>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Freeform 24">
              <a:extLst>
                <a:ext uri="{FF2B5EF4-FFF2-40B4-BE49-F238E27FC236}">
                  <a16:creationId xmlns:a16="http://schemas.microsoft.com/office/drawing/2014/main" id="{509E0D43-3B4F-71AE-2D79-A84068A1BB27}"/>
                </a:ext>
              </a:extLst>
            </p:cNvPr>
            <p:cNvSpPr/>
            <p:nvPr/>
          </p:nvSpPr>
          <p:spPr>
            <a:xfrm>
              <a:off x="9404350" y="4978400"/>
              <a:ext cx="623888" cy="1701800"/>
            </a:xfrm>
            <a:custGeom>
              <a:avLst/>
              <a:gdLst>
                <a:gd name="connsiteX0" fmla="*/ 0 w 623695"/>
                <a:gd name="connsiteY0" fmla="*/ 0 h 1701947"/>
                <a:gd name="connsiteX1" fmla="*/ 565554 w 623695"/>
                <a:gd name="connsiteY1" fmla="*/ 31714 h 1701947"/>
                <a:gd name="connsiteX2" fmla="*/ 623695 w 623695"/>
                <a:gd name="connsiteY2" fmla="*/ 1701947 h 1701947"/>
                <a:gd name="connsiteX3" fmla="*/ 26428 w 623695"/>
                <a:gd name="connsiteY3" fmla="*/ 1696662 h 1701947"/>
                <a:gd name="connsiteX4" fmla="*/ 0 w 623695"/>
                <a:gd name="connsiteY4" fmla="*/ 0 h 170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95" h="1701947">
                  <a:moveTo>
                    <a:pt x="0" y="0"/>
                  </a:moveTo>
                  <a:lnTo>
                    <a:pt x="565554" y="31714"/>
                  </a:lnTo>
                  <a:lnTo>
                    <a:pt x="623695" y="1701947"/>
                  </a:lnTo>
                  <a:lnTo>
                    <a:pt x="26428" y="1696662"/>
                  </a:lnTo>
                  <a:lnTo>
                    <a:pt x="0" y="0"/>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Freeform 26">
              <a:extLst>
                <a:ext uri="{FF2B5EF4-FFF2-40B4-BE49-F238E27FC236}">
                  <a16:creationId xmlns:a16="http://schemas.microsoft.com/office/drawing/2014/main" id="{2BB0BE17-FEC7-B4F8-1449-A5D8091A5799}"/>
                </a:ext>
              </a:extLst>
            </p:cNvPr>
            <p:cNvSpPr/>
            <p:nvPr/>
          </p:nvSpPr>
          <p:spPr>
            <a:xfrm>
              <a:off x="9980614" y="5006975"/>
              <a:ext cx="549275" cy="1657350"/>
            </a:xfrm>
            <a:custGeom>
              <a:avLst/>
              <a:gdLst>
                <a:gd name="connsiteX0" fmla="*/ 0 w 550127"/>
                <a:gd name="connsiteY0" fmla="*/ 0 h 1657814"/>
                <a:gd name="connsiteX1" fmla="*/ 163552 w 550127"/>
                <a:gd name="connsiteY1" fmla="*/ 22302 h 1657814"/>
                <a:gd name="connsiteX2" fmla="*/ 308518 w 550127"/>
                <a:gd name="connsiteY2" fmla="*/ 37170 h 1657814"/>
                <a:gd name="connsiteX3" fmla="*/ 431181 w 550127"/>
                <a:gd name="connsiteY3" fmla="*/ 66907 h 1657814"/>
                <a:gd name="connsiteX4" fmla="*/ 483220 w 550127"/>
                <a:gd name="connsiteY4" fmla="*/ 89209 h 1657814"/>
                <a:gd name="connsiteX5" fmla="*/ 550127 w 550127"/>
                <a:gd name="connsiteY5" fmla="*/ 1590907 h 1657814"/>
                <a:gd name="connsiteX6" fmla="*/ 498088 w 550127"/>
                <a:gd name="connsiteY6" fmla="*/ 1620643 h 1657814"/>
                <a:gd name="connsiteX7" fmla="*/ 401444 w 550127"/>
                <a:gd name="connsiteY7" fmla="*/ 1635512 h 1657814"/>
                <a:gd name="connsiteX8" fmla="*/ 297366 w 550127"/>
                <a:gd name="connsiteY8" fmla="*/ 1639229 h 1657814"/>
                <a:gd name="connsiteX9" fmla="*/ 237893 w 550127"/>
                <a:gd name="connsiteY9" fmla="*/ 1646663 h 1657814"/>
                <a:gd name="connsiteX10" fmla="*/ 126381 w 550127"/>
                <a:gd name="connsiteY10" fmla="*/ 1642946 h 1657814"/>
                <a:gd name="connsiteX11" fmla="*/ 55757 w 550127"/>
                <a:gd name="connsiteY11" fmla="*/ 1657814 h 1657814"/>
                <a:gd name="connsiteX12" fmla="*/ 0 w 550127"/>
                <a:gd name="connsiteY12" fmla="*/ 0 h 165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0127" h="1657814">
                  <a:moveTo>
                    <a:pt x="0" y="0"/>
                  </a:moveTo>
                  <a:lnTo>
                    <a:pt x="163552" y="22302"/>
                  </a:lnTo>
                  <a:lnTo>
                    <a:pt x="308518" y="37170"/>
                  </a:lnTo>
                  <a:lnTo>
                    <a:pt x="431181" y="66907"/>
                  </a:lnTo>
                  <a:lnTo>
                    <a:pt x="483220" y="89209"/>
                  </a:lnTo>
                  <a:lnTo>
                    <a:pt x="550127" y="1590907"/>
                  </a:lnTo>
                  <a:lnTo>
                    <a:pt x="498088" y="1620643"/>
                  </a:lnTo>
                  <a:lnTo>
                    <a:pt x="401444" y="1635512"/>
                  </a:lnTo>
                  <a:lnTo>
                    <a:pt x="297366" y="1639229"/>
                  </a:lnTo>
                  <a:lnTo>
                    <a:pt x="237893" y="1646663"/>
                  </a:lnTo>
                  <a:lnTo>
                    <a:pt x="126381" y="1642946"/>
                  </a:lnTo>
                  <a:lnTo>
                    <a:pt x="55757" y="1657814"/>
                  </a:lnTo>
                  <a:lnTo>
                    <a:pt x="0" y="0"/>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6" name="TextBox 15">
            <a:extLst>
              <a:ext uri="{FF2B5EF4-FFF2-40B4-BE49-F238E27FC236}">
                <a16:creationId xmlns:a16="http://schemas.microsoft.com/office/drawing/2014/main" id="{32F32F01-A53A-FCE6-3E00-1F8C169EBDE4}"/>
              </a:ext>
            </a:extLst>
          </p:cNvPr>
          <p:cNvSpPr txBox="1"/>
          <p:nvPr/>
        </p:nvSpPr>
        <p:spPr>
          <a:xfrm>
            <a:off x="4977372" y="1765983"/>
            <a:ext cx="549275" cy="338138"/>
          </a:xfrm>
          <a:prstGeom prst="rect">
            <a:avLst/>
          </a:prstGeom>
          <a:noFill/>
        </p:spPr>
        <p:txBody>
          <a:bodyPr wrap="none">
            <a:spAutoFit/>
          </a:bodyPr>
          <a:lstStyle/>
          <a:p>
            <a:pPr>
              <a:defRPr/>
            </a:pPr>
            <a:r>
              <a:rPr lang="en-GB" sz="1600" b="1" dirty="0">
                <a:solidFill>
                  <a:prstClr val="black"/>
                </a:solidFill>
                <a:latin typeface="Calibri"/>
              </a:rPr>
              <a:t>LW1</a:t>
            </a:r>
          </a:p>
        </p:txBody>
      </p:sp>
      <p:sp>
        <p:nvSpPr>
          <p:cNvPr id="17" name="TextBox 16">
            <a:extLst>
              <a:ext uri="{FF2B5EF4-FFF2-40B4-BE49-F238E27FC236}">
                <a16:creationId xmlns:a16="http://schemas.microsoft.com/office/drawing/2014/main" id="{AD5F9E0E-E2A9-9FEE-6B1F-0CD71933AC6D}"/>
              </a:ext>
            </a:extLst>
          </p:cNvPr>
          <p:cNvSpPr txBox="1"/>
          <p:nvPr/>
        </p:nvSpPr>
        <p:spPr>
          <a:xfrm>
            <a:off x="5602829" y="1795874"/>
            <a:ext cx="555625" cy="339725"/>
          </a:xfrm>
          <a:prstGeom prst="rect">
            <a:avLst/>
          </a:prstGeom>
          <a:noFill/>
        </p:spPr>
        <p:txBody>
          <a:bodyPr wrap="none">
            <a:spAutoFit/>
          </a:bodyPr>
          <a:lstStyle/>
          <a:p>
            <a:pPr>
              <a:defRPr/>
            </a:pPr>
            <a:r>
              <a:rPr lang="en-GB" sz="1600" b="1" dirty="0">
                <a:solidFill>
                  <a:prstClr val="black"/>
                </a:solidFill>
                <a:latin typeface="Calibri"/>
              </a:rPr>
              <a:t>LM2</a:t>
            </a:r>
          </a:p>
        </p:txBody>
      </p:sp>
      <p:sp>
        <p:nvSpPr>
          <p:cNvPr id="18" name="TextBox 17">
            <a:extLst>
              <a:ext uri="{FF2B5EF4-FFF2-40B4-BE49-F238E27FC236}">
                <a16:creationId xmlns:a16="http://schemas.microsoft.com/office/drawing/2014/main" id="{5C243966-48E2-395B-7DEF-FC060D5514C4}"/>
              </a:ext>
            </a:extLst>
          </p:cNvPr>
          <p:cNvSpPr txBox="1"/>
          <p:nvPr/>
        </p:nvSpPr>
        <p:spPr>
          <a:xfrm>
            <a:off x="7117775" y="1813943"/>
            <a:ext cx="396875" cy="338137"/>
          </a:xfrm>
          <a:prstGeom prst="rect">
            <a:avLst/>
          </a:prstGeom>
          <a:noFill/>
        </p:spPr>
        <p:txBody>
          <a:bodyPr wrap="none">
            <a:spAutoFit/>
          </a:bodyPr>
          <a:lstStyle/>
          <a:p>
            <a:pPr>
              <a:defRPr/>
            </a:pPr>
            <a:r>
              <a:rPr lang="en-GB" sz="1600" b="1" dirty="0">
                <a:solidFill>
                  <a:prstClr val="black"/>
                </a:solidFill>
                <a:latin typeface="Calibri"/>
              </a:rPr>
              <a:t>C3</a:t>
            </a:r>
          </a:p>
        </p:txBody>
      </p:sp>
      <p:sp>
        <p:nvSpPr>
          <p:cNvPr id="19" name="TextBox 18">
            <a:extLst>
              <a:ext uri="{FF2B5EF4-FFF2-40B4-BE49-F238E27FC236}">
                <a16:creationId xmlns:a16="http://schemas.microsoft.com/office/drawing/2014/main" id="{B55C6302-5FDE-4B5F-7517-14FCBBBE9C37}"/>
              </a:ext>
            </a:extLst>
          </p:cNvPr>
          <p:cNvSpPr txBox="1"/>
          <p:nvPr/>
        </p:nvSpPr>
        <p:spPr>
          <a:xfrm>
            <a:off x="8637029" y="1846048"/>
            <a:ext cx="584200" cy="338138"/>
          </a:xfrm>
          <a:prstGeom prst="rect">
            <a:avLst/>
          </a:prstGeom>
          <a:noFill/>
        </p:spPr>
        <p:txBody>
          <a:bodyPr wrap="none">
            <a:spAutoFit/>
          </a:bodyPr>
          <a:lstStyle/>
          <a:p>
            <a:pPr>
              <a:defRPr/>
            </a:pPr>
            <a:r>
              <a:rPr lang="en-GB" sz="1600" b="1" dirty="0">
                <a:solidFill>
                  <a:prstClr val="black"/>
                </a:solidFill>
                <a:latin typeface="Calibri"/>
              </a:rPr>
              <a:t>RM4</a:t>
            </a:r>
          </a:p>
        </p:txBody>
      </p:sp>
      <p:sp>
        <p:nvSpPr>
          <p:cNvPr id="20" name="TextBox 19">
            <a:extLst>
              <a:ext uri="{FF2B5EF4-FFF2-40B4-BE49-F238E27FC236}">
                <a16:creationId xmlns:a16="http://schemas.microsoft.com/office/drawing/2014/main" id="{1E040B80-E1D6-DD69-6940-96089432693A}"/>
              </a:ext>
            </a:extLst>
          </p:cNvPr>
          <p:cNvSpPr txBox="1"/>
          <p:nvPr/>
        </p:nvSpPr>
        <p:spPr>
          <a:xfrm>
            <a:off x="9208260" y="1856012"/>
            <a:ext cx="588963" cy="338138"/>
          </a:xfrm>
          <a:prstGeom prst="rect">
            <a:avLst/>
          </a:prstGeom>
          <a:noFill/>
        </p:spPr>
        <p:txBody>
          <a:bodyPr wrap="none">
            <a:spAutoFit/>
          </a:bodyPr>
          <a:lstStyle/>
          <a:p>
            <a:pPr>
              <a:defRPr/>
            </a:pPr>
            <a:r>
              <a:rPr lang="en-GB" sz="1600" b="1" dirty="0">
                <a:solidFill>
                  <a:prstClr val="black"/>
                </a:solidFill>
                <a:latin typeface="Calibri"/>
              </a:rPr>
              <a:t>RW5</a:t>
            </a:r>
          </a:p>
        </p:txBody>
      </p:sp>
      <p:sp>
        <p:nvSpPr>
          <p:cNvPr id="21" name="TextBox 20">
            <a:extLst>
              <a:ext uri="{FF2B5EF4-FFF2-40B4-BE49-F238E27FC236}">
                <a16:creationId xmlns:a16="http://schemas.microsoft.com/office/drawing/2014/main" id="{721E7E53-53B5-56F2-3C09-755AA81C1608}"/>
              </a:ext>
            </a:extLst>
          </p:cNvPr>
          <p:cNvSpPr txBox="1"/>
          <p:nvPr/>
        </p:nvSpPr>
        <p:spPr>
          <a:xfrm>
            <a:off x="9998514" y="1655997"/>
            <a:ext cx="2230354" cy="1169551"/>
          </a:xfrm>
          <a:prstGeom prst="rect">
            <a:avLst/>
          </a:prstGeom>
          <a:solidFill>
            <a:schemeClr val="bg1"/>
          </a:solidFill>
        </p:spPr>
        <p:txBody>
          <a:bodyPr wrap="none">
            <a:spAutoFit/>
          </a:bodyPr>
          <a:lstStyle/>
          <a:p>
            <a:pPr>
              <a:defRPr/>
            </a:pPr>
            <a:r>
              <a:rPr lang="en-GB" sz="1400" b="1" dirty="0">
                <a:solidFill>
                  <a:prstClr val="black"/>
                </a:solidFill>
                <a:latin typeface="Calibri"/>
              </a:rPr>
              <a:t>LW1 – Left Wing 1</a:t>
            </a:r>
          </a:p>
          <a:p>
            <a:pPr>
              <a:defRPr/>
            </a:pPr>
            <a:r>
              <a:rPr lang="en-GB" sz="1400" b="1" dirty="0">
                <a:solidFill>
                  <a:prstClr val="black"/>
                </a:solidFill>
                <a:latin typeface="Calibri"/>
              </a:rPr>
              <a:t>LM2 – Left intermediate 2</a:t>
            </a:r>
          </a:p>
          <a:p>
            <a:pPr>
              <a:defRPr/>
            </a:pPr>
            <a:r>
              <a:rPr lang="en-GB" sz="1400" b="1" dirty="0">
                <a:solidFill>
                  <a:prstClr val="black"/>
                </a:solidFill>
                <a:latin typeface="Calibri"/>
              </a:rPr>
              <a:t>C3 – Centre 3</a:t>
            </a:r>
          </a:p>
          <a:p>
            <a:pPr>
              <a:defRPr/>
            </a:pPr>
            <a:r>
              <a:rPr lang="en-GB" sz="1400" b="1" dirty="0">
                <a:solidFill>
                  <a:prstClr val="black"/>
                </a:solidFill>
                <a:latin typeface="Calibri"/>
              </a:rPr>
              <a:t>RM4 – Right </a:t>
            </a:r>
            <a:r>
              <a:rPr lang="en-GB" sz="1400" b="1" dirty="0">
                <a:solidFill>
                  <a:prstClr val="black"/>
                </a:solidFill>
                <a:latin typeface="Calibri"/>
                <a:cs typeface="Arial" charset="0"/>
              </a:rPr>
              <a:t>intermediate</a:t>
            </a:r>
            <a:r>
              <a:rPr lang="en-GB" sz="1400" b="1" dirty="0">
                <a:solidFill>
                  <a:prstClr val="black"/>
                </a:solidFill>
                <a:latin typeface="Calibri"/>
              </a:rPr>
              <a:t> 4</a:t>
            </a:r>
          </a:p>
          <a:p>
            <a:pPr>
              <a:defRPr/>
            </a:pPr>
            <a:r>
              <a:rPr lang="en-GB" sz="1400" b="1" dirty="0">
                <a:solidFill>
                  <a:prstClr val="black"/>
                </a:solidFill>
                <a:latin typeface="Calibri"/>
              </a:rPr>
              <a:t>RW5 – Right Wing 5 </a:t>
            </a:r>
          </a:p>
        </p:txBody>
      </p:sp>
      <p:sp>
        <p:nvSpPr>
          <p:cNvPr id="22" name="TextBox 21">
            <a:extLst>
              <a:ext uri="{FF2B5EF4-FFF2-40B4-BE49-F238E27FC236}">
                <a16:creationId xmlns:a16="http://schemas.microsoft.com/office/drawing/2014/main" id="{EC5769EB-846F-EF5C-9F15-BAFEA5A719BC}"/>
              </a:ext>
            </a:extLst>
          </p:cNvPr>
          <p:cNvSpPr txBox="1"/>
          <p:nvPr/>
        </p:nvSpPr>
        <p:spPr>
          <a:xfrm>
            <a:off x="3483195" y="596713"/>
            <a:ext cx="7812139" cy="400110"/>
          </a:xfrm>
          <a:prstGeom prst="rect">
            <a:avLst/>
          </a:prstGeom>
          <a:noFill/>
        </p:spPr>
        <p:txBody>
          <a:bodyPr wrap="none" rtlCol="0">
            <a:spAutoFit/>
          </a:bodyPr>
          <a:lstStyle/>
          <a:p>
            <a:r>
              <a:rPr lang="en-GB" sz="2000" b="1" dirty="0">
                <a:solidFill>
                  <a:schemeClr val="tx2"/>
                </a:solidFill>
              </a:rPr>
              <a:t>IWGL tile layout (each IWGL is made of 5 individual tile blocks)</a:t>
            </a:r>
          </a:p>
        </p:txBody>
      </p:sp>
      <p:pic>
        <p:nvPicPr>
          <p:cNvPr id="24" name="Picture 23">
            <a:extLst>
              <a:ext uri="{FF2B5EF4-FFF2-40B4-BE49-F238E27FC236}">
                <a16:creationId xmlns:a16="http://schemas.microsoft.com/office/drawing/2014/main" id="{2F1EA057-3B79-8F63-240A-5D8B5F505373}"/>
              </a:ext>
            </a:extLst>
          </p:cNvPr>
          <p:cNvPicPr>
            <a:picLocks noChangeAspect="1"/>
          </p:cNvPicPr>
          <p:nvPr/>
        </p:nvPicPr>
        <p:blipFill rotWithShape="1">
          <a:blip r:embed="rId4"/>
          <a:srcRect r="21684"/>
          <a:stretch/>
        </p:blipFill>
        <p:spPr>
          <a:xfrm>
            <a:off x="88002" y="1118795"/>
            <a:ext cx="3074746" cy="5314278"/>
          </a:xfrm>
          <a:prstGeom prst="rect">
            <a:avLst/>
          </a:prstGeom>
        </p:spPr>
      </p:pic>
      <p:sp>
        <p:nvSpPr>
          <p:cNvPr id="25" name="TextBox 24">
            <a:extLst>
              <a:ext uri="{FF2B5EF4-FFF2-40B4-BE49-F238E27FC236}">
                <a16:creationId xmlns:a16="http://schemas.microsoft.com/office/drawing/2014/main" id="{6908D7CD-73F7-4E48-8424-D19568EAAF19}"/>
              </a:ext>
            </a:extLst>
          </p:cNvPr>
          <p:cNvSpPr txBox="1"/>
          <p:nvPr/>
        </p:nvSpPr>
        <p:spPr>
          <a:xfrm>
            <a:off x="118729" y="1698811"/>
            <a:ext cx="623550" cy="692497"/>
          </a:xfrm>
          <a:prstGeom prst="rect">
            <a:avLst/>
          </a:prstGeom>
          <a:noFill/>
        </p:spPr>
        <p:txBody>
          <a:bodyPr wrap="square" rtlCol="0">
            <a:spAutoFit/>
          </a:bodyPr>
          <a:lstStyle/>
          <a:p>
            <a:r>
              <a:rPr lang="en-GB" sz="1300" b="1" dirty="0">
                <a:solidFill>
                  <a:schemeClr val="tx2"/>
                </a:solidFill>
              </a:rPr>
              <a:t>1Z</a:t>
            </a:r>
          </a:p>
          <a:p>
            <a:r>
              <a:rPr lang="en-GB" sz="1300" b="1" dirty="0">
                <a:solidFill>
                  <a:schemeClr val="tx2"/>
                </a:solidFill>
              </a:rPr>
              <a:t>For ref.</a:t>
            </a:r>
          </a:p>
        </p:txBody>
      </p:sp>
      <p:sp>
        <p:nvSpPr>
          <p:cNvPr id="26" name="TextBox 25">
            <a:extLst>
              <a:ext uri="{FF2B5EF4-FFF2-40B4-BE49-F238E27FC236}">
                <a16:creationId xmlns:a16="http://schemas.microsoft.com/office/drawing/2014/main" id="{DCAB1434-A706-6F71-FE52-961434ACDDFC}"/>
              </a:ext>
            </a:extLst>
          </p:cNvPr>
          <p:cNvSpPr txBox="1"/>
          <p:nvPr/>
        </p:nvSpPr>
        <p:spPr>
          <a:xfrm>
            <a:off x="1895532" y="1087419"/>
            <a:ext cx="434734" cy="338554"/>
          </a:xfrm>
          <a:prstGeom prst="rect">
            <a:avLst/>
          </a:prstGeom>
          <a:noFill/>
        </p:spPr>
        <p:txBody>
          <a:bodyPr wrap="none" rtlCol="0">
            <a:spAutoFit/>
          </a:bodyPr>
          <a:lstStyle/>
          <a:p>
            <a:r>
              <a:rPr lang="en-GB" sz="1600" b="1" dirty="0">
                <a:solidFill>
                  <a:schemeClr val="tx2"/>
                </a:solidFill>
              </a:rPr>
              <a:t>2X</a:t>
            </a:r>
          </a:p>
        </p:txBody>
      </p:sp>
      <p:sp>
        <p:nvSpPr>
          <p:cNvPr id="28" name="Freeform: Shape 27">
            <a:extLst>
              <a:ext uri="{FF2B5EF4-FFF2-40B4-BE49-F238E27FC236}">
                <a16:creationId xmlns:a16="http://schemas.microsoft.com/office/drawing/2014/main" id="{D4DB2D78-8166-5207-69C6-B28A032E6305}"/>
              </a:ext>
            </a:extLst>
          </p:cNvPr>
          <p:cNvSpPr/>
          <p:nvPr/>
        </p:nvSpPr>
        <p:spPr>
          <a:xfrm>
            <a:off x="1735931" y="5531644"/>
            <a:ext cx="673894" cy="288131"/>
          </a:xfrm>
          <a:custGeom>
            <a:avLst/>
            <a:gdLst>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47650 h 288131"/>
              <a:gd name="connsiteX13" fmla="*/ 597694 w 673894"/>
              <a:gd name="connsiteY13" fmla="*/ 269081 h 288131"/>
              <a:gd name="connsiteX14" fmla="*/ 545307 w 673894"/>
              <a:gd name="connsiteY14" fmla="*/ 273844 h 288131"/>
              <a:gd name="connsiteX15" fmla="*/ 464344 w 673894"/>
              <a:gd name="connsiteY15" fmla="*/ 280987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35719 w 673894"/>
              <a:gd name="connsiteY20" fmla="*/ 257175 h 288131"/>
              <a:gd name="connsiteX21" fmla="*/ 0 w 673894"/>
              <a:gd name="connsiteY21" fmla="*/ 242887 h 288131"/>
              <a:gd name="connsiteX22" fmla="*/ 0 w 673894"/>
              <a:gd name="connsiteY22" fmla="*/ 0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3894" h="288131">
                <a:moveTo>
                  <a:pt x="0" y="0"/>
                </a:moveTo>
                <a:lnTo>
                  <a:pt x="45244" y="21431"/>
                </a:lnTo>
                <a:lnTo>
                  <a:pt x="102394" y="30956"/>
                </a:lnTo>
                <a:lnTo>
                  <a:pt x="171450" y="35719"/>
                </a:lnTo>
                <a:lnTo>
                  <a:pt x="269082" y="42862"/>
                </a:lnTo>
                <a:lnTo>
                  <a:pt x="392907" y="40481"/>
                </a:lnTo>
                <a:lnTo>
                  <a:pt x="457200" y="42862"/>
                </a:lnTo>
                <a:lnTo>
                  <a:pt x="538163" y="38100"/>
                </a:lnTo>
                <a:lnTo>
                  <a:pt x="576263" y="33337"/>
                </a:lnTo>
                <a:lnTo>
                  <a:pt x="621507" y="21431"/>
                </a:lnTo>
                <a:lnTo>
                  <a:pt x="652463" y="11906"/>
                </a:lnTo>
                <a:lnTo>
                  <a:pt x="673894" y="0"/>
                </a:lnTo>
                <a:lnTo>
                  <a:pt x="673894" y="247650"/>
                </a:lnTo>
                <a:lnTo>
                  <a:pt x="597694" y="269081"/>
                </a:lnTo>
                <a:lnTo>
                  <a:pt x="545307" y="273844"/>
                </a:lnTo>
                <a:lnTo>
                  <a:pt x="464344" y="280987"/>
                </a:lnTo>
                <a:lnTo>
                  <a:pt x="411957" y="285750"/>
                </a:lnTo>
                <a:lnTo>
                  <a:pt x="319088" y="288131"/>
                </a:lnTo>
                <a:lnTo>
                  <a:pt x="266700" y="288131"/>
                </a:lnTo>
                <a:lnTo>
                  <a:pt x="161925" y="280987"/>
                </a:lnTo>
                <a:lnTo>
                  <a:pt x="35719" y="257175"/>
                </a:lnTo>
                <a:lnTo>
                  <a:pt x="0" y="242887"/>
                </a:lnTo>
                <a:lnTo>
                  <a:pt x="0" y="0"/>
                </a:lnTo>
                <a:close/>
              </a:path>
            </a:pathLst>
          </a:cu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5CFB590A-8522-706E-FC5E-B8D6EC595FC4}"/>
              </a:ext>
            </a:extLst>
          </p:cNvPr>
          <p:cNvSpPr/>
          <p:nvPr/>
        </p:nvSpPr>
        <p:spPr>
          <a:xfrm>
            <a:off x="1735931" y="5291138"/>
            <a:ext cx="673894" cy="288131"/>
          </a:xfrm>
          <a:custGeom>
            <a:avLst/>
            <a:gdLst>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47650 h 288131"/>
              <a:gd name="connsiteX13" fmla="*/ 597694 w 673894"/>
              <a:gd name="connsiteY13" fmla="*/ 269081 h 288131"/>
              <a:gd name="connsiteX14" fmla="*/ 545307 w 673894"/>
              <a:gd name="connsiteY14" fmla="*/ 273844 h 288131"/>
              <a:gd name="connsiteX15" fmla="*/ 464344 w 673894"/>
              <a:gd name="connsiteY15" fmla="*/ 280987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35719 w 673894"/>
              <a:gd name="connsiteY20" fmla="*/ 257175 h 288131"/>
              <a:gd name="connsiteX21" fmla="*/ 0 w 673894"/>
              <a:gd name="connsiteY21" fmla="*/ 242887 h 288131"/>
              <a:gd name="connsiteX22" fmla="*/ 0 w 673894"/>
              <a:gd name="connsiteY22" fmla="*/ 0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3894" h="288131">
                <a:moveTo>
                  <a:pt x="0" y="0"/>
                </a:moveTo>
                <a:lnTo>
                  <a:pt x="45244" y="21431"/>
                </a:lnTo>
                <a:lnTo>
                  <a:pt x="102394" y="30956"/>
                </a:lnTo>
                <a:lnTo>
                  <a:pt x="171450" y="35719"/>
                </a:lnTo>
                <a:lnTo>
                  <a:pt x="269082" y="42862"/>
                </a:lnTo>
                <a:lnTo>
                  <a:pt x="392907" y="40481"/>
                </a:lnTo>
                <a:lnTo>
                  <a:pt x="457200" y="42862"/>
                </a:lnTo>
                <a:lnTo>
                  <a:pt x="538163" y="38100"/>
                </a:lnTo>
                <a:lnTo>
                  <a:pt x="576263" y="33337"/>
                </a:lnTo>
                <a:lnTo>
                  <a:pt x="621507" y="21431"/>
                </a:lnTo>
                <a:lnTo>
                  <a:pt x="652463" y="11906"/>
                </a:lnTo>
                <a:lnTo>
                  <a:pt x="673894" y="0"/>
                </a:lnTo>
                <a:lnTo>
                  <a:pt x="673894" y="247650"/>
                </a:lnTo>
                <a:lnTo>
                  <a:pt x="597694" y="269081"/>
                </a:lnTo>
                <a:lnTo>
                  <a:pt x="545307" y="273844"/>
                </a:lnTo>
                <a:lnTo>
                  <a:pt x="464344" y="280987"/>
                </a:lnTo>
                <a:lnTo>
                  <a:pt x="411957" y="285750"/>
                </a:lnTo>
                <a:lnTo>
                  <a:pt x="319088" y="288131"/>
                </a:lnTo>
                <a:lnTo>
                  <a:pt x="266700" y="288131"/>
                </a:lnTo>
                <a:lnTo>
                  <a:pt x="161925" y="280987"/>
                </a:lnTo>
                <a:lnTo>
                  <a:pt x="35719" y="257175"/>
                </a:lnTo>
                <a:lnTo>
                  <a:pt x="0" y="242887"/>
                </a:lnTo>
                <a:lnTo>
                  <a:pt x="0" y="0"/>
                </a:lnTo>
                <a:close/>
              </a:path>
            </a:pathLst>
          </a:custGeom>
          <a:solidFill>
            <a:srgbClr val="2F16E8">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00044C82-31D8-D80C-6150-53B0FA2A4E27}"/>
              </a:ext>
            </a:extLst>
          </p:cNvPr>
          <p:cNvSpPr txBox="1"/>
          <p:nvPr/>
        </p:nvSpPr>
        <p:spPr>
          <a:xfrm>
            <a:off x="1827764" y="5578514"/>
            <a:ext cx="481222" cy="292388"/>
          </a:xfrm>
          <a:prstGeom prst="rect">
            <a:avLst/>
          </a:prstGeom>
          <a:noFill/>
        </p:spPr>
        <p:txBody>
          <a:bodyPr wrap="none" rtlCol="0">
            <a:spAutoFit/>
          </a:bodyPr>
          <a:lstStyle/>
          <a:p>
            <a:r>
              <a:rPr lang="en-GB" sz="1300" b="1" dirty="0">
                <a:solidFill>
                  <a:schemeClr val="tx2"/>
                </a:solidFill>
              </a:rPr>
              <a:t>2X3</a:t>
            </a:r>
          </a:p>
        </p:txBody>
      </p:sp>
      <p:sp>
        <p:nvSpPr>
          <p:cNvPr id="30" name="TextBox 29">
            <a:extLst>
              <a:ext uri="{FF2B5EF4-FFF2-40B4-BE49-F238E27FC236}">
                <a16:creationId xmlns:a16="http://schemas.microsoft.com/office/drawing/2014/main" id="{88E1A0A2-EB07-F8FF-4154-BE6510F77D27}"/>
              </a:ext>
            </a:extLst>
          </p:cNvPr>
          <p:cNvSpPr txBox="1"/>
          <p:nvPr/>
        </p:nvSpPr>
        <p:spPr>
          <a:xfrm>
            <a:off x="1825382" y="5276095"/>
            <a:ext cx="481222" cy="292388"/>
          </a:xfrm>
          <a:prstGeom prst="rect">
            <a:avLst/>
          </a:prstGeom>
          <a:noFill/>
        </p:spPr>
        <p:txBody>
          <a:bodyPr wrap="none" rtlCol="0">
            <a:spAutoFit/>
          </a:bodyPr>
          <a:lstStyle/>
          <a:p>
            <a:r>
              <a:rPr lang="en-GB" sz="1300" b="1" dirty="0">
                <a:solidFill>
                  <a:schemeClr val="tx2"/>
                </a:solidFill>
              </a:rPr>
              <a:t>2X4</a:t>
            </a:r>
          </a:p>
        </p:txBody>
      </p:sp>
      <p:sp>
        <p:nvSpPr>
          <p:cNvPr id="31" name="Freeform: Shape 30">
            <a:extLst>
              <a:ext uri="{FF2B5EF4-FFF2-40B4-BE49-F238E27FC236}">
                <a16:creationId xmlns:a16="http://schemas.microsoft.com/office/drawing/2014/main" id="{0789E3AE-322B-1041-1144-6765A59C5673}"/>
              </a:ext>
            </a:extLst>
          </p:cNvPr>
          <p:cNvSpPr/>
          <p:nvPr/>
        </p:nvSpPr>
        <p:spPr>
          <a:xfrm>
            <a:off x="1722437" y="4382294"/>
            <a:ext cx="678657" cy="250031"/>
          </a:xfrm>
          <a:custGeom>
            <a:avLst/>
            <a:gdLst>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47650 h 288131"/>
              <a:gd name="connsiteX13" fmla="*/ 597694 w 673894"/>
              <a:gd name="connsiteY13" fmla="*/ 269081 h 288131"/>
              <a:gd name="connsiteX14" fmla="*/ 545307 w 673894"/>
              <a:gd name="connsiteY14" fmla="*/ 273844 h 288131"/>
              <a:gd name="connsiteX15" fmla="*/ 464344 w 673894"/>
              <a:gd name="connsiteY15" fmla="*/ 280987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35719 w 673894"/>
              <a:gd name="connsiteY20" fmla="*/ 257175 h 288131"/>
              <a:gd name="connsiteX21" fmla="*/ 0 w 673894"/>
              <a:gd name="connsiteY21" fmla="*/ 242887 h 288131"/>
              <a:gd name="connsiteX22" fmla="*/ 0 w 673894"/>
              <a:gd name="connsiteY22" fmla="*/ 0 h 288131"/>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61938 h 288131"/>
              <a:gd name="connsiteX13" fmla="*/ 597694 w 673894"/>
              <a:gd name="connsiteY13" fmla="*/ 269081 h 288131"/>
              <a:gd name="connsiteX14" fmla="*/ 545307 w 673894"/>
              <a:gd name="connsiteY14" fmla="*/ 273844 h 288131"/>
              <a:gd name="connsiteX15" fmla="*/ 464344 w 673894"/>
              <a:gd name="connsiteY15" fmla="*/ 280987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35719 w 673894"/>
              <a:gd name="connsiteY20" fmla="*/ 257175 h 288131"/>
              <a:gd name="connsiteX21" fmla="*/ 0 w 673894"/>
              <a:gd name="connsiteY21" fmla="*/ 242887 h 288131"/>
              <a:gd name="connsiteX22" fmla="*/ 0 w 673894"/>
              <a:gd name="connsiteY22" fmla="*/ 0 h 288131"/>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61938 h 288131"/>
              <a:gd name="connsiteX13" fmla="*/ 600075 w 673894"/>
              <a:gd name="connsiteY13" fmla="*/ 276224 h 288131"/>
              <a:gd name="connsiteX14" fmla="*/ 545307 w 673894"/>
              <a:gd name="connsiteY14" fmla="*/ 273844 h 288131"/>
              <a:gd name="connsiteX15" fmla="*/ 464344 w 673894"/>
              <a:gd name="connsiteY15" fmla="*/ 280987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35719 w 673894"/>
              <a:gd name="connsiteY20" fmla="*/ 257175 h 288131"/>
              <a:gd name="connsiteX21" fmla="*/ 0 w 673894"/>
              <a:gd name="connsiteY21" fmla="*/ 242887 h 288131"/>
              <a:gd name="connsiteX22" fmla="*/ 0 w 673894"/>
              <a:gd name="connsiteY22" fmla="*/ 0 h 288131"/>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61938 h 288131"/>
              <a:gd name="connsiteX13" fmla="*/ 600075 w 673894"/>
              <a:gd name="connsiteY13" fmla="*/ 276224 h 288131"/>
              <a:gd name="connsiteX14" fmla="*/ 531019 w 673894"/>
              <a:gd name="connsiteY14" fmla="*/ 278607 h 288131"/>
              <a:gd name="connsiteX15" fmla="*/ 464344 w 673894"/>
              <a:gd name="connsiteY15" fmla="*/ 280987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35719 w 673894"/>
              <a:gd name="connsiteY20" fmla="*/ 257175 h 288131"/>
              <a:gd name="connsiteX21" fmla="*/ 0 w 673894"/>
              <a:gd name="connsiteY21" fmla="*/ 242887 h 288131"/>
              <a:gd name="connsiteX22" fmla="*/ 0 w 673894"/>
              <a:gd name="connsiteY22" fmla="*/ 0 h 288131"/>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61938 h 288131"/>
              <a:gd name="connsiteX13" fmla="*/ 600075 w 673894"/>
              <a:gd name="connsiteY13" fmla="*/ 276224 h 288131"/>
              <a:gd name="connsiteX14" fmla="*/ 531019 w 673894"/>
              <a:gd name="connsiteY14" fmla="*/ 278607 h 288131"/>
              <a:gd name="connsiteX15" fmla="*/ 466725 w 673894"/>
              <a:gd name="connsiteY15" fmla="*/ 288131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35719 w 673894"/>
              <a:gd name="connsiteY20" fmla="*/ 257175 h 288131"/>
              <a:gd name="connsiteX21" fmla="*/ 0 w 673894"/>
              <a:gd name="connsiteY21" fmla="*/ 242887 h 288131"/>
              <a:gd name="connsiteX22" fmla="*/ 0 w 673894"/>
              <a:gd name="connsiteY22" fmla="*/ 0 h 288131"/>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61938 h 288131"/>
              <a:gd name="connsiteX13" fmla="*/ 600075 w 673894"/>
              <a:gd name="connsiteY13" fmla="*/ 276224 h 288131"/>
              <a:gd name="connsiteX14" fmla="*/ 531019 w 673894"/>
              <a:gd name="connsiteY14" fmla="*/ 278607 h 288131"/>
              <a:gd name="connsiteX15" fmla="*/ 466725 w 673894"/>
              <a:gd name="connsiteY15" fmla="*/ 288131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52388 w 673894"/>
              <a:gd name="connsiteY20" fmla="*/ 276225 h 288131"/>
              <a:gd name="connsiteX21" fmla="*/ 0 w 673894"/>
              <a:gd name="connsiteY21" fmla="*/ 242887 h 288131"/>
              <a:gd name="connsiteX22" fmla="*/ 0 w 673894"/>
              <a:gd name="connsiteY22" fmla="*/ 0 h 288131"/>
              <a:gd name="connsiteX0" fmla="*/ 2382 w 676276"/>
              <a:gd name="connsiteY0" fmla="*/ 0 h 288131"/>
              <a:gd name="connsiteX1" fmla="*/ 47626 w 676276"/>
              <a:gd name="connsiteY1" fmla="*/ 21431 h 288131"/>
              <a:gd name="connsiteX2" fmla="*/ 104776 w 676276"/>
              <a:gd name="connsiteY2" fmla="*/ 30956 h 288131"/>
              <a:gd name="connsiteX3" fmla="*/ 173832 w 676276"/>
              <a:gd name="connsiteY3" fmla="*/ 35719 h 288131"/>
              <a:gd name="connsiteX4" fmla="*/ 271464 w 676276"/>
              <a:gd name="connsiteY4" fmla="*/ 42862 h 288131"/>
              <a:gd name="connsiteX5" fmla="*/ 395289 w 676276"/>
              <a:gd name="connsiteY5" fmla="*/ 40481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2382 w 676276"/>
              <a:gd name="connsiteY22" fmla="*/ 0 h 288131"/>
              <a:gd name="connsiteX0" fmla="*/ 1 w 676276"/>
              <a:gd name="connsiteY0" fmla="*/ 47625 h 288131"/>
              <a:gd name="connsiteX1" fmla="*/ 47626 w 676276"/>
              <a:gd name="connsiteY1" fmla="*/ 21431 h 288131"/>
              <a:gd name="connsiteX2" fmla="*/ 104776 w 676276"/>
              <a:gd name="connsiteY2" fmla="*/ 30956 h 288131"/>
              <a:gd name="connsiteX3" fmla="*/ 173832 w 676276"/>
              <a:gd name="connsiteY3" fmla="*/ 35719 h 288131"/>
              <a:gd name="connsiteX4" fmla="*/ 271464 w 676276"/>
              <a:gd name="connsiteY4" fmla="*/ 42862 h 288131"/>
              <a:gd name="connsiteX5" fmla="*/ 395289 w 676276"/>
              <a:gd name="connsiteY5" fmla="*/ 40481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04776 w 676276"/>
              <a:gd name="connsiteY2" fmla="*/ 30956 h 288131"/>
              <a:gd name="connsiteX3" fmla="*/ 173832 w 676276"/>
              <a:gd name="connsiteY3" fmla="*/ 35719 h 288131"/>
              <a:gd name="connsiteX4" fmla="*/ 271464 w 676276"/>
              <a:gd name="connsiteY4" fmla="*/ 42862 h 288131"/>
              <a:gd name="connsiteX5" fmla="*/ 395289 w 676276"/>
              <a:gd name="connsiteY5" fmla="*/ 40481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73832 w 676276"/>
              <a:gd name="connsiteY3" fmla="*/ 35719 h 288131"/>
              <a:gd name="connsiteX4" fmla="*/ 271464 w 676276"/>
              <a:gd name="connsiteY4" fmla="*/ 42862 h 288131"/>
              <a:gd name="connsiteX5" fmla="*/ 395289 w 676276"/>
              <a:gd name="connsiteY5" fmla="*/ 40481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71464 w 676276"/>
              <a:gd name="connsiteY4" fmla="*/ 42862 h 288131"/>
              <a:gd name="connsiteX5" fmla="*/ 395289 w 676276"/>
              <a:gd name="connsiteY5" fmla="*/ 40481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95289 w 676276"/>
              <a:gd name="connsiteY5" fmla="*/ 40481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95289 w 676276"/>
              <a:gd name="connsiteY5" fmla="*/ 66674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95289 w 676276"/>
              <a:gd name="connsiteY5" fmla="*/ 66674 h 288131"/>
              <a:gd name="connsiteX6" fmla="*/ 459582 w 676276"/>
              <a:gd name="connsiteY6" fmla="*/ 64293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85764 w 676276"/>
              <a:gd name="connsiteY5" fmla="*/ 59530 h 288131"/>
              <a:gd name="connsiteX6" fmla="*/ 459582 w 676276"/>
              <a:gd name="connsiteY6" fmla="*/ 64293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85764 w 676276"/>
              <a:gd name="connsiteY5" fmla="*/ 59530 h 288131"/>
              <a:gd name="connsiteX6" fmla="*/ 459582 w 676276"/>
              <a:gd name="connsiteY6" fmla="*/ 64293 h 288131"/>
              <a:gd name="connsiteX7" fmla="*/ 542927 w 676276"/>
              <a:gd name="connsiteY7" fmla="*/ 59531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85764 w 676276"/>
              <a:gd name="connsiteY5" fmla="*/ 59530 h 288131"/>
              <a:gd name="connsiteX6" fmla="*/ 459582 w 676276"/>
              <a:gd name="connsiteY6" fmla="*/ 64293 h 288131"/>
              <a:gd name="connsiteX7" fmla="*/ 542927 w 676276"/>
              <a:gd name="connsiteY7" fmla="*/ 59531 h 288131"/>
              <a:gd name="connsiteX8" fmla="*/ 578645 w 676276"/>
              <a:gd name="connsiteY8" fmla="*/ 54769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85764 w 676276"/>
              <a:gd name="connsiteY5" fmla="*/ 59530 h 288131"/>
              <a:gd name="connsiteX6" fmla="*/ 459582 w 676276"/>
              <a:gd name="connsiteY6" fmla="*/ 64293 h 288131"/>
              <a:gd name="connsiteX7" fmla="*/ 542927 w 676276"/>
              <a:gd name="connsiteY7" fmla="*/ 59531 h 288131"/>
              <a:gd name="connsiteX8" fmla="*/ 578645 w 676276"/>
              <a:gd name="connsiteY8" fmla="*/ 54769 h 288131"/>
              <a:gd name="connsiteX9" fmla="*/ 623889 w 676276"/>
              <a:gd name="connsiteY9" fmla="*/ 54769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85764 w 676276"/>
              <a:gd name="connsiteY5" fmla="*/ 59530 h 288131"/>
              <a:gd name="connsiteX6" fmla="*/ 459582 w 676276"/>
              <a:gd name="connsiteY6" fmla="*/ 64293 h 288131"/>
              <a:gd name="connsiteX7" fmla="*/ 542927 w 676276"/>
              <a:gd name="connsiteY7" fmla="*/ 59531 h 288131"/>
              <a:gd name="connsiteX8" fmla="*/ 578645 w 676276"/>
              <a:gd name="connsiteY8" fmla="*/ 54769 h 288131"/>
              <a:gd name="connsiteX9" fmla="*/ 623889 w 676276"/>
              <a:gd name="connsiteY9" fmla="*/ 54769 h 288131"/>
              <a:gd name="connsiteX10" fmla="*/ 657226 w 676276"/>
              <a:gd name="connsiteY10" fmla="*/ 54768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8657"/>
              <a:gd name="connsiteY0" fmla="*/ 9525 h 250031"/>
              <a:gd name="connsiteX1" fmla="*/ 52388 w 678657"/>
              <a:gd name="connsiteY1" fmla="*/ 11906 h 250031"/>
              <a:gd name="connsiteX2" fmla="*/ 119063 w 678657"/>
              <a:gd name="connsiteY2" fmla="*/ 11906 h 250031"/>
              <a:gd name="connsiteX3" fmla="*/ 188120 w 678657"/>
              <a:gd name="connsiteY3" fmla="*/ 19050 h 250031"/>
              <a:gd name="connsiteX4" fmla="*/ 288133 w 678657"/>
              <a:gd name="connsiteY4" fmla="*/ 23812 h 250031"/>
              <a:gd name="connsiteX5" fmla="*/ 385764 w 678657"/>
              <a:gd name="connsiteY5" fmla="*/ 21430 h 250031"/>
              <a:gd name="connsiteX6" fmla="*/ 459582 w 678657"/>
              <a:gd name="connsiteY6" fmla="*/ 26193 h 250031"/>
              <a:gd name="connsiteX7" fmla="*/ 542927 w 678657"/>
              <a:gd name="connsiteY7" fmla="*/ 21431 h 250031"/>
              <a:gd name="connsiteX8" fmla="*/ 578645 w 678657"/>
              <a:gd name="connsiteY8" fmla="*/ 16669 h 250031"/>
              <a:gd name="connsiteX9" fmla="*/ 623889 w 678657"/>
              <a:gd name="connsiteY9" fmla="*/ 16669 h 250031"/>
              <a:gd name="connsiteX10" fmla="*/ 657226 w 678657"/>
              <a:gd name="connsiteY10" fmla="*/ 16668 h 250031"/>
              <a:gd name="connsiteX11" fmla="*/ 678657 w 678657"/>
              <a:gd name="connsiteY11" fmla="*/ 0 h 250031"/>
              <a:gd name="connsiteX12" fmla="*/ 676276 w 678657"/>
              <a:gd name="connsiteY12" fmla="*/ 223838 h 250031"/>
              <a:gd name="connsiteX13" fmla="*/ 602457 w 678657"/>
              <a:gd name="connsiteY13" fmla="*/ 238124 h 250031"/>
              <a:gd name="connsiteX14" fmla="*/ 533401 w 678657"/>
              <a:gd name="connsiteY14" fmla="*/ 240507 h 250031"/>
              <a:gd name="connsiteX15" fmla="*/ 469107 w 678657"/>
              <a:gd name="connsiteY15" fmla="*/ 250031 h 250031"/>
              <a:gd name="connsiteX16" fmla="*/ 414339 w 678657"/>
              <a:gd name="connsiteY16" fmla="*/ 247650 h 250031"/>
              <a:gd name="connsiteX17" fmla="*/ 321470 w 678657"/>
              <a:gd name="connsiteY17" fmla="*/ 250031 h 250031"/>
              <a:gd name="connsiteX18" fmla="*/ 269082 w 678657"/>
              <a:gd name="connsiteY18" fmla="*/ 250031 h 250031"/>
              <a:gd name="connsiteX19" fmla="*/ 164307 w 678657"/>
              <a:gd name="connsiteY19" fmla="*/ 242887 h 250031"/>
              <a:gd name="connsiteX20" fmla="*/ 54770 w 678657"/>
              <a:gd name="connsiteY20" fmla="*/ 238125 h 250031"/>
              <a:gd name="connsiteX21" fmla="*/ 0 w 678657"/>
              <a:gd name="connsiteY21" fmla="*/ 235744 h 250031"/>
              <a:gd name="connsiteX22" fmla="*/ 1 w 678657"/>
              <a:gd name="connsiteY22" fmla="*/ 9525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8657" h="250031">
                <a:moveTo>
                  <a:pt x="1" y="9525"/>
                </a:moveTo>
                <a:lnTo>
                  <a:pt x="52388" y="11906"/>
                </a:lnTo>
                <a:lnTo>
                  <a:pt x="119063" y="11906"/>
                </a:lnTo>
                <a:lnTo>
                  <a:pt x="188120" y="19050"/>
                </a:lnTo>
                <a:lnTo>
                  <a:pt x="288133" y="23812"/>
                </a:lnTo>
                <a:lnTo>
                  <a:pt x="385764" y="21430"/>
                </a:lnTo>
                <a:lnTo>
                  <a:pt x="459582" y="26193"/>
                </a:lnTo>
                <a:lnTo>
                  <a:pt x="542927" y="21431"/>
                </a:lnTo>
                <a:lnTo>
                  <a:pt x="578645" y="16669"/>
                </a:lnTo>
                <a:lnTo>
                  <a:pt x="623889" y="16669"/>
                </a:lnTo>
                <a:lnTo>
                  <a:pt x="657226" y="16668"/>
                </a:lnTo>
                <a:lnTo>
                  <a:pt x="678657" y="0"/>
                </a:lnTo>
                <a:cubicBezTo>
                  <a:pt x="677863" y="74613"/>
                  <a:pt x="677070" y="149225"/>
                  <a:pt x="676276" y="223838"/>
                </a:cubicBezTo>
                <a:lnTo>
                  <a:pt x="602457" y="238124"/>
                </a:lnTo>
                <a:lnTo>
                  <a:pt x="533401" y="240507"/>
                </a:lnTo>
                <a:lnTo>
                  <a:pt x="469107" y="250031"/>
                </a:lnTo>
                <a:lnTo>
                  <a:pt x="414339" y="247650"/>
                </a:lnTo>
                <a:lnTo>
                  <a:pt x="321470" y="250031"/>
                </a:lnTo>
                <a:lnTo>
                  <a:pt x="269082" y="250031"/>
                </a:lnTo>
                <a:lnTo>
                  <a:pt x="164307" y="242887"/>
                </a:lnTo>
                <a:lnTo>
                  <a:pt x="54770" y="238125"/>
                </a:lnTo>
                <a:lnTo>
                  <a:pt x="0" y="235744"/>
                </a:lnTo>
                <a:cubicBezTo>
                  <a:pt x="0" y="160338"/>
                  <a:pt x="1" y="84931"/>
                  <a:pt x="1" y="9525"/>
                </a:cubicBezTo>
                <a:close/>
              </a:path>
            </a:pathLst>
          </a:cu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A8E543E-8818-1C2B-C4AA-D4D3B6399A05}"/>
              </a:ext>
            </a:extLst>
          </p:cNvPr>
          <p:cNvSpPr txBox="1"/>
          <p:nvPr/>
        </p:nvSpPr>
        <p:spPr>
          <a:xfrm>
            <a:off x="1834906" y="4402175"/>
            <a:ext cx="481222" cy="292388"/>
          </a:xfrm>
          <a:prstGeom prst="rect">
            <a:avLst/>
          </a:prstGeom>
          <a:noFill/>
        </p:spPr>
        <p:txBody>
          <a:bodyPr wrap="none" rtlCol="0">
            <a:spAutoFit/>
          </a:bodyPr>
          <a:lstStyle/>
          <a:p>
            <a:r>
              <a:rPr lang="en-GB" sz="1300" b="1" dirty="0">
                <a:solidFill>
                  <a:schemeClr val="tx2"/>
                </a:solidFill>
              </a:rPr>
              <a:t>2X8</a:t>
            </a:r>
          </a:p>
        </p:txBody>
      </p:sp>
      <p:sp>
        <p:nvSpPr>
          <p:cNvPr id="33" name="Freeform: Shape 32">
            <a:extLst>
              <a:ext uri="{FF2B5EF4-FFF2-40B4-BE49-F238E27FC236}">
                <a16:creationId xmlns:a16="http://schemas.microsoft.com/office/drawing/2014/main" id="{57916DE5-4D5F-800A-46DE-7758816A170A}"/>
              </a:ext>
            </a:extLst>
          </p:cNvPr>
          <p:cNvSpPr/>
          <p:nvPr/>
        </p:nvSpPr>
        <p:spPr>
          <a:xfrm>
            <a:off x="1729581" y="4153694"/>
            <a:ext cx="678657" cy="250031"/>
          </a:xfrm>
          <a:custGeom>
            <a:avLst/>
            <a:gdLst>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47650 h 288131"/>
              <a:gd name="connsiteX13" fmla="*/ 597694 w 673894"/>
              <a:gd name="connsiteY13" fmla="*/ 269081 h 288131"/>
              <a:gd name="connsiteX14" fmla="*/ 545307 w 673894"/>
              <a:gd name="connsiteY14" fmla="*/ 273844 h 288131"/>
              <a:gd name="connsiteX15" fmla="*/ 464344 w 673894"/>
              <a:gd name="connsiteY15" fmla="*/ 280987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35719 w 673894"/>
              <a:gd name="connsiteY20" fmla="*/ 257175 h 288131"/>
              <a:gd name="connsiteX21" fmla="*/ 0 w 673894"/>
              <a:gd name="connsiteY21" fmla="*/ 242887 h 288131"/>
              <a:gd name="connsiteX22" fmla="*/ 0 w 673894"/>
              <a:gd name="connsiteY22" fmla="*/ 0 h 288131"/>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61938 h 288131"/>
              <a:gd name="connsiteX13" fmla="*/ 597694 w 673894"/>
              <a:gd name="connsiteY13" fmla="*/ 269081 h 288131"/>
              <a:gd name="connsiteX14" fmla="*/ 545307 w 673894"/>
              <a:gd name="connsiteY14" fmla="*/ 273844 h 288131"/>
              <a:gd name="connsiteX15" fmla="*/ 464344 w 673894"/>
              <a:gd name="connsiteY15" fmla="*/ 280987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35719 w 673894"/>
              <a:gd name="connsiteY20" fmla="*/ 257175 h 288131"/>
              <a:gd name="connsiteX21" fmla="*/ 0 w 673894"/>
              <a:gd name="connsiteY21" fmla="*/ 242887 h 288131"/>
              <a:gd name="connsiteX22" fmla="*/ 0 w 673894"/>
              <a:gd name="connsiteY22" fmla="*/ 0 h 288131"/>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61938 h 288131"/>
              <a:gd name="connsiteX13" fmla="*/ 600075 w 673894"/>
              <a:gd name="connsiteY13" fmla="*/ 276224 h 288131"/>
              <a:gd name="connsiteX14" fmla="*/ 545307 w 673894"/>
              <a:gd name="connsiteY14" fmla="*/ 273844 h 288131"/>
              <a:gd name="connsiteX15" fmla="*/ 464344 w 673894"/>
              <a:gd name="connsiteY15" fmla="*/ 280987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35719 w 673894"/>
              <a:gd name="connsiteY20" fmla="*/ 257175 h 288131"/>
              <a:gd name="connsiteX21" fmla="*/ 0 w 673894"/>
              <a:gd name="connsiteY21" fmla="*/ 242887 h 288131"/>
              <a:gd name="connsiteX22" fmla="*/ 0 w 673894"/>
              <a:gd name="connsiteY22" fmla="*/ 0 h 288131"/>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61938 h 288131"/>
              <a:gd name="connsiteX13" fmla="*/ 600075 w 673894"/>
              <a:gd name="connsiteY13" fmla="*/ 276224 h 288131"/>
              <a:gd name="connsiteX14" fmla="*/ 531019 w 673894"/>
              <a:gd name="connsiteY14" fmla="*/ 278607 h 288131"/>
              <a:gd name="connsiteX15" fmla="*/ 464344 w 673894"/>
              <a:gd name="connsiteY15" fmla="*/ 280987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35719 w 673894"/>
              <a:gd name="connsiteY20" fmla="*/ 257175 h 288131"/>
              <a:gd name="connsiteX21" fmla="*/ 0 w 673894"/>
              <a:gd name="connsiteY21" fmla="*/ 242887 h 288131"/>
              <a:gd name="connsiteX22" fmla="*/ 0 w 673894"/>
              <a:gd name="connsiteY22" fmla="*/ 0 h 288131"/>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61938 h 288131"/>
              <a:gd name="connsiteX13" fmla="*/ 600075 w 673894"/>
              <a:gd name="connsiteY13" fmla="*/ 276224 h 288131"/>
              <a:gd name="connsiteX14" fmla="*/ 531019 w 673894"/>
              <a:gd name="connsiteY14" fmla="*/ 278607 h 288131"/>
              <a:gd name="connsiteX15" fmla="*/ 466725 w 673894"/>
              <a:gd name="connsiteY15" fmla="*/ 288131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35719 w 673894"/>
              <a:gd name="connsiteY20" fmla="*/ 257175 h 288131"/>
              <a:gd name="connsiteX21" fmla="*/ 0 w 673894"/>
              <a:gd name="connsiteY21" fmla="*/ 242887 h 288131"/>
              <a:gd name="connsiteX22" fmla="*/ 0 w 673894"/>
              <a:gd name="connsiteY22" fmla="*/ 0 h 288131"/>
              <a:gd name="connsiteX0" fmla="*/ 0 w 673894"/>
              <a:gd name="connsiteY0" fmla="*/ 0 h 288131"/>
              <a:gd name="connsiteX1" fmla="*/ 45244 w 673894"/>
              <a:gd name="connsiteY1" fmla="*/ 21431 h 288131"/>
              <a:gd name="connsiteX2" fmla="*/ 102394 w 673894"/>
              <a:gd name="connsiteY2" fmla="*/ 30956 h 288131"/>
              <a:gd name="connsiteX3" fmla="*/ 171450 w 673894"/>
              <a:gd name="connsiteY3" fmla="*/ 35719 h 288131"/>
              <a:gd name="connsiteX4" fmla="*/ 269082 w 673894"/>
              <a:gd name="connsiteY4" fmla="*/ 42862 h 288131"/>
              <a:gd name="connsiteX5" fmla="*/ 392907 w 673894"/>
              <a:gd name="connsiteY5" fmla="*/ 40481 h 288131"/>
              <a:gd name="connsiteX6" fmla="*/ 457200 w 673894"/>
              <a:gd name="connsiteY6" fmla="*/ 42862 h 288131"/>
              <a:gd name="connsiteX7" fmla="*/ 538163 w 673894"/>
              <a:gd name="connsiteY7" fmla="*/ 38100 h 288131"/>
              <a:gd name="connsiteX8" fmla="*/ 576263 w 673894"/>
              <a:gd name="connsiteY8" fmla="*/ 33337 h 288131"/>
              <a:gd name="connsiteX9" fmla="*/ 621507 w 673894"/>
              <a:gd name="connsiteY9" fmla="*/ 21431 h 288131"/>
              <a:gd name="connsiteX10" fmla="*/ 652463 w 673894"/>
              <a:gd name="connsiteY10" fmla="*/ 11906 h 288131"/>
              <a:gd name="connsiteX11" fmla="*/ 673894 w 673894"/>
              <a:gd name="connsiteY11" fmla="*/ 0 h 288131"/>
              <a:gd name="connsiteX12" fmla="*/ 673894 w 673894"/>
              <a:gd name="connsiteY12" fmla="*/ 261938 h 288131"/>
              <a:gd name="connsiteX13" fmla="*/ 600075 w 673894"/>
              <a:gd name="connsiteY13" fmla="*/ 276224 h 288131"/>
              <a:gd name="connsiteX14" fmla="*/ 531019 w 673894"/>
              <a:gd name="connsiteY14" fmla="*/ 278607 h 288131"/>
              <a:gd name="connsiteX15" fmla="*/ 466725 w 673894"/>
              <a:gd name="connsiteY15" fmla="*/ 288131 h 288131"/>
              <a:gd name="connsiteX16" fmla="*/ 411957 w 673894"/>
              <a:gd name="connsiteY16" fmla="*/ 285750 h 288131"/>
              <a:gd name="connsiteX17" fmla="*/ 319088 w 673894"/>
              <a:gd name="connsiteY17" fmla="*/ 288131 h 288131"/>
              <a:gd name="connsiteX18" fmla="*/ 266700 w 673894"/>
              <a:gd name="connsiteY18" fmla="*/ 288131 h 288131"/>
              <a:gd name="connsiteX19" fmla="*/ 161925 w 673894"/>
              <a:gd name="connsiteY19" fmla="*/ 280987 h 288131"/>
              <a:gd name="connsiteX20" fmla="*/ 52388 w 673894"/>
              <a:gd name="connsiteY20" fmla="*/ 276225 h 288131"/>
              <a:gd name="connsiteX21" fmla="*/ 0 w 673894"/>
              <a:gd name="connsiteY21" fmla="*/ 242887 h 288131"/>
              <a:gd name="connsiteX22" fmla="*/ 0 w 673894"/>
              <a:gd name="connsiteY22" fmla="*/ 0 h 288131"/>
              <a:gd name="connsiteX0" fmla="*/ 2382 w 676276"/>
              <a:gd name="connsiteY0" fmla="*/ 0 h 288131"/>
              <a:gd name="connsiteX1" fmla="*/ 47626 w 676276"/>
              <a:gd name="connsiteY1" fmla="*/ 21431 h 288131"/>
              <a:gd name="connsiteX2" fmla="*/ 104776 w 676276"/>
              <a:gd name="connsiteY2" fmla="*/ 30956 h 288131"/>
              <a:gd name="connsiteX3" fmla="*/ 173832 w 676276"/>
              <a:gd name="connsiteY3" fmla="*/ 35719 h 288131"/>
              <a:gd name="connsiteX4" fmla="*/ 271464 w 676276"/>
              <a:gd name="connsiteY4" fmla="*/ 42862 h 288131"/>
              <a:gd name="connsiteX5" fmla="*/ 395289 w 676276"/>
              <a:gd name="connsiteY5" fmla="*/ 40481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2382 w 676276"/>
              <a:gd name="connsiteY22" fmla="*/ 0 h 288131"/>
              <a:gd name="connsiteX0" fmla="*/ 1 w 676276"/>
              <a:gd name="connsiteY0" fmla="*/ 47625 h 288131"/>
              <a:gd name="connsiteX1" fmla="*/ 47626 w 676276"/>
              <a:gd name="connsiteY1" fmla="*/ 21431 h 288131"/>
              <a:gd name="connsiteX2" fmla="*/ 104776 w 676276"/>
              <a:gd name="connsiteY2" fmla="*/ 30956 h 288131"/>
              <a:gd name="connsiteX3" fmla="*/ 173832 w 676276"/>
              <a:gd name="connsiteY3" fmla="*/ 35719 h 288131"/>
              <a:gd name="connsiteX4" fmla="*/ 271464 w 676276"/>
              <a:gd name="connsiteY4" fmla="*/ 42862 h 288131"/>
              <a:gd name="connsiteX5" fmla="*/ 395289 w 676276"/>
              <a:gd name="connsiteY5" fmla="*/ 40481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04776 w 676276"/>
              <a:gd name="connsiteY2" fmla="*/ 30956 h 288131"/>
              <a:gd name="connsiteX3" fmla="*/ 173832 w 676276"/>
              <a:gd name="connsiteY3" fmla="*/ 35719 h 288131"/>
              <a:gd name="connsiteX4" fmla="*/ 271464 w 676276"/>
              <a:gd name="connsiteY4" fmla="*/ 42862 h 288131"/>
              <a:gd name="connsiteX5" fmla="*/ 395289 w 676276"/>
              <a:gd name="connsiteY5" fmla="*/ 40481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73832 w 676276"/>
              <a:gd name="connsiteY3" fmla="*/ 35719 h 288131"/>
              <a:gd name="connsiteX4" fmla="*/ 271464 w 676276"/>
              <a:gd name="connsiteY4" fmla="*/ 42862 h 288131"/>
              <a:gd name="connsiteX5" fmla="*/ 395289 w 676276"/>
              <a:gd name="connsiteY5" fmla="*/ 40481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71464 w 676276"/>
              <a:gd name="connsiteY4" fmla="*/ 42862 h 288131"/>
              <a:gd name="connsiteX5" fmla="*/ 395289 w 676276"/>
              <a:gd name="connsiteY5" fmla="*/ 40481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95289 w 676276"/>
              <a:gd name="connsiteY5" fmla="*/ 40481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95289 w 676276"/>
              <a:gd name="connsiteY5" fmla="*/ 66674 h 288131"/>
              <a:gd name="connsiteX6" fmla="*/ 459582 w 676276"/>
              <a:gd name="connsiteY6" fmla="*/ 42862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95289 w 676276"/>
              <a:gd name="connsiteY5" fmla="*/ 66674 h 288131"/>
              <a:gd name="connsiteX6" fmla="*/ 459582 w 676276"/>
              <a:gd name="connsiteY6" fmla="*/ 64293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85764 w 676276"/>
              <a:gd name="connsiteY5" fmla="*/ 59530 h 288131"/>
              <a:gd name="connsiteX6" fmla="*/ 459582 w 676276"/>
              <a:gd name="connsiteY6" fmla="*/ 64293 h 288131"/>
              <a:gd name="connsiteX7" fmla="*/ 540545 w 676276"/>
              <a:gd name="connsiteY7" fmla="*/ 38100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85764 w 676276"/>
              <a:gd name="connsiteY5" fmla="*/ 59530 h 288131"/>
              <a:gd name="connsiteX6" fmla="*/ 459582 w 676276"/>
              <a:gd name="connsiteY6" fmla="*/ 64293 h 288131"/>
              <a:gd name="connsiteX7" fmla="*/ 542927 w 676276"/>
              <a:gd name="connsiteY7" fmla="*/ 59531 h 288131"/>
              <a:gd name="connsiteX8" fmla="*/ 578645 w 676276"/>
              <a:gd name="connsiteY8" fmla="*/ 33337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85764 w 676276"/>
              <a:gd name="connsiteY5" fmla="*/ 59530 h 288131"/>
              <a:gd name="connsiteX6" fmla="*/ 459582 w 676276"/>
              <a:gd name="connsiteY6" fmla="*/ 64293 h 288131"/>
              <a:gd name="connsiteX7" fmla="*/ 542927 w 676276"/>
              <a:gd name="connsiteY7" fmla="*/ 59531 h 288131"/>
              <a:gd name="connsiteX8" fmla="*/ 578645 w 676276"/>
              <a:gd name="connsiteY8" fmla="*/ 54769 h 288131"/>
              <a:gd name="connsiteX9" fmla="*/ 623889 w 676276"/>
              <a:gd name="connsiteY9" fmla="*/ 21431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85764 w 676276"/>
              <a:gd name="connsiteY5" fmla="*/ 59530 h 288131"/>
              <a:gd name="connsiteX6" fmla="*/ 459582 w 676276"/>
              <a:gd name="connsiteY6" fmla="*/ 64293 h 288131"/>
              <a:gd name="connsiteX7" fmla="*/ 542927 w 676276"/>
              <a:gd name="connsiteY7" fmla="*/ 59531 h 288131"/>
              <a:gd name="connsiteX8" fmla="*/ 578645 w 676276"/>
              <a:gd name="connsiteY8" fmla="*/ 54769 h 288131"/>
              <a:gd name="connsiteX9" fmla="*/ 623889 w 676276"/>
              <a:gd name="connsiteY9" fmla="*/ 54769 h 288131"/>
              <a:gd name="connsiteX10" fmla="*/ 654845 w 676276"/>
              <a:gd name="connsiteY10" fmla="*/ 11906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6276"/>
              <a:gd name="connsiteY0" fmla="*/ 47625 h 288131"/>
              <a:gd name="connsiteX1" fmla="*/ 52388 w 676276"/>
              <a:gd name="connsiteY1" fmla="*/ 50006 h 288131"/>
              <a:gd name="connsiteX2" fmla="*/ 119063 w 676276"/>
              <a:gd name="connsiteY2" fmla="*/ 50006 h 288131"/>
              <a:gd name="connsiteX3" fmla="*/ 188120 w 676276"/>
              <a:gd name="connsiteY3" fmla="*/ 57150 h 288131"/>
              <a:gd name="connsiteX4" fmla="*/ 288133 w 676276"/>
              <a:gd name="connsiteY4" fmla="*/ 61912 h 288131"/>
              <a:gd name="connsiteX5" fmla="*/ 385764 w 676276"/>
              <a:gd name="connsiteY5" fmla="*/ 59530 h 288131"/>
              <a:gd name="connsiteX6" fmla="*/ 459582 w 676276"/>
              <a:gd name="connsiteY6" fmla="*/ 64293 h 288131"/>
              <a:gd name="connsiteX7" fmla="*/ 542927 w 676276"/>
              <a:gd name="connsiteY7" fmla="*/ 59531 h 288131"/>
              <a:gd name="connsiteX8" fmla="*/ 578645 w 676276"/>
              <a:gd name="connsiteY8" fmla="*/ 54769 h 288131"/>
              <a:gd name="connsiteX9" fmla="*/ 623889 w 676276"/>
              <a:gd name="connsiteY9" fmla="*/ 54769 h 288131"/>
              <a:gd name="connsiteX10" fmla="*/ 657226 w 676276"/>
              <a:gd name="connsiteY10" fmla="*/ 54768 h 288131"/>
              <a:gd name="connsiteX11" fmla="*/ 676276 w 676276"/>
              <a:gd name="connsiteY11" fmla="*/ 0 h 288131"/>
              <a:gd name="connsiteX12" fmla="*/ 676276 w 676276"/>
              <a:gd name="connsiteY12" fmla="*/ 261938 h 288131"/>
              <a:gd name="connsiteX13" fmla="*/ 602457 w 676276"/>
              <a:gd name="connsiteY13" fmla="*/ 276224 h 288131"/>
              <a:gd name="connsiteX14" fmla="*/ 533401 w 676276"/>
              <a:gd name="connsiteY14" fmla="*/ 278607 h 288131"/>
              <a:gd name="connsiteX15" fmla="*/ 469107 w 676276"/>
              <a:gd name="connsiteY15" fmla="*/ 288131 h 288131"/>
              <a:gd name="connsiteX16" fmla="*/ 414339 w 676276"/>
              <a:gd name="connsiteY16" fmla="*/ 285750 h 288131"/>
              <a:gd name="connsiteX17" fmla="*/ 321470 w 676276"/>
              <a:gd name="connsiteY17" fmla="*/ 288131 h 288131"/>
              <a:gd name="connsiteX18" fmla="*/ 269082 w 676276"/>
              <a:gd name="connsiteY18" fmla="*/ 288131 h 288131"/>
              <a:gd name="connsiteX19" fmla="*/ 164307 w 676276"/>
              <a:gd name="connsiteY19" fmla="*/ 280987 h 288131"/>
              <a:gd name="connsiteX20" fmla="*/ 54770 w 676276"/>
              <a:gd name="connsiteY20" fmla="*/ 276225 h 288131"/>
              <a:gd name="connsiteX21" fmla="*/ 0 w 676276"/>
              <a:gd name="connsiteY21" fmla="*/ 273844 h 288131"/>
              <a:gd name="connsiteX22" fmla="*/ 1 w 676276"/>
              <a:gd name="connsiteY22" fmla="*/ 47625 h 288131"/>
              <a:gd name="connsiteX0" fmla="*/ 1 w 678657"/>
              <a:gd name="connsiteY0" fmla="*/ 9525 h 250031"/>
              <a:gd name="connsiteX1" fmla="*/ 52388 w 678657"/>
              <a:gd name="connsiteY1" fmla="*/ 11906 h 250031"/>
              <a:gd name="connsiteX2" fmla="*/ 119063 w 678657"/>
              <a:gd name="connsiteY2" fmla="*/ 11906 h 250031"/>
              <a:gd name="connsiteX3" fmla="*/ 188120 w 678657"/>
              <a:gd name="connsiteY3" fmla="*/ 19050 h 250031"/>
              <a:gd name="connsiteX4" fmla="*/ 288133 w 678657"/>
              <a:gd name="connsiteY4" fmla="*/ 23812 h 250031"/>
              <a:gd name="connsiteX5" fmla="*/ 385764 w 678657"/>
              <a:gd name="connsiteY5" fmla="*/ 21430 h 250031"/>
              <a:gd name="connsiteX6" fmla="*/ 459582 w 678657"/>
              <a:gd name="connsiteY6" fmla="*/ 26193 h 250031"/>
              <a:gd name="connsiteX7" fmla="*/ 542927 w 678657"/>
              <a:gd name="connsiteY7" fmla="*/ 21431 h 250031"/>
              <a:gd name="connsiteX8" fmla="*/ 578645 w 678657"/>
              <a:gd name="connsiteY8" fmla="*/ 16669 h 250031"/>
              <a:gd name="connsiteX9" fmla="*/ 623889 w 678657"/>
              <a:gd name="connsiteY9" fmla="*/ 16669 h 250031"/>
              <a:gd name="connsiteX10" fmla="*/ 657226 w 678657"/>
              <a:gd name="connsiteY10" fmla="*/ 16668 h 250031"/>
              <a:gd name="connsiteX11" fmla="*/ 678657 w 678657"/>
              <a:gd name="connsiteY11" fmla="*/ 0 h 250031"/>
              <a:gd name="connsiteX12" fmla="*/ 676276 w 678657"/>
              <a:gd name="connsiteY12" fmla="*/ 223838 h 250031"/>
              <a:gd name="connsiteX13" fmla="*/ 602457 w 678657"/>
              <a:gd name="connsiteY13" fmla="*/ 238124 h 250031"/>
              <a:gd name="connsiteX14" fmla="*/ 533401 w 678657"/>
              <a:gd name="connsiteY14" fmla="*/ 240507 h 250031"/>
              <a:gd name="connsiteX15" fmla="*/ 469107 w 678657"/>
              <a:gd name="connsiteY15" fmla="*/ 250031 h 250031"/>
              <a:gd name="connsiteX16" fmla="*/ 414339 w 678657"/>
              <a:gd name="connsiteY16" fmla="*/ 247650 h 250031"/>
              <a:gd name="connsiteX17" fmla="*/ 321470 w 678657"/>
              <a:gd name="connsiteY17" fmla="*/ 250031 h 250031"/>
              <a:gd name="connsiteX18" fmla="*/ 269082 w 678657"/>
              <a:gd name="connsiteY18" fmla="*/ 250031 h 250031"/>
              <a:gd name="connsiteX19" fmla="*/ 164307 w 678657"/>
              <a:gd name="connsiteY19" fmla="*/ 242887 h 250031"/>
              <a:gd name="connsiteX20" fmla="*/ 54770 w 678657"/>
              <a:gd name="connsiteY20" fmla="*/ 238125 h 250031"/>
              <a:gd name="connsiteX21" fmla="*/ 0 w 678657"/>
              <a:gd name="connsiteY21" fmla="*/ 235744 h 250031"/>
              <a:gd name="connsiteX22" fmla="*/ 1 w 678657"/>
              <a:gd name="connsiteY22" fmla="*/ 9525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8657" h="250031">
                <a:moveTo>
                  <a:pt x="1" y="9525"/>
                </a:moveTo>
                <a:lnTo>
                  <a:pt x="52388" y="11906"/>
                </a:lnTo>
                <a:lnTo>
                  <a:pt x="119063" y="11906"/>
                </a:lnTo>
                <a:lnTo>
                  <a:pt x="188120" y="19050"/>
                </a:lnTo>
                <a:lnTo>
                  <a:pt x="288133" y="23812"/>
                </a:lnTo>
                <a:lnTo>
                  <a:pt x="385764" y="21430"/>
                </a:lnTo>
                <a:lnTo>
                  <a:pt x="459582" y="26193"/>
                </a:lnTo>
                <a:lnTo>
                  <a:pt x="542927" y="21431"/>
                </a:lnTo>
                <a:lnTo>
                  <a:pt x="578645" y="16669"/>
                </a:lnTo>
                <a:lnTo>
                  <a:pt x="623889" y="16669"/>
                </a:lnTo>
                <a:lnTo>
                  <a:pt x="657226" y="16668"/>
                </a:lnTo>
                <a:lnTo>
                  <a:pt x="678657" y="0"/>
                </a:lnTo>
                <a:cubicBezTo>
                  <a:pt x="677863" y="74613"/>
                  <a:pt x="677070" y="149225"/>
                  <a:pt x="676276" y="223838"/>
                </a:cubicBezTo>
                <a:lnTo>
                  <a:pt x="602457" y="238124"/>
                </a:lnTo>
                <a:lnTo>
                  <a:pt x="533401" y="240507"/>
                </a:lnTo>
                <a:lnTo>
                  <a:pt x="469107" y="250031"/>
                </a:lnTo>
                <a:lnTo>
                  <a:pt x="414339" y="247650"/>
                </a:lnTo>
                <a:lnTo>
                  <a:pt x="321470" y="250031"/>
                </a:lnTo>
                <a:lnTo>
                  <a:pt x="269082" y="250031"/>
                </a:lnTo>
                <a:lnTo>
                  <a:pt x="164307" y="242887"/>
                </a:lnTo>
                <a:lnTo>
                  <a:pt x="54770" y="238125"/>
                </a:lnTo>
                <a:lnTo>
                  <a:pt x="0" y="235744"/>
                </a:lnTo>
                <a:cubicBezTo>
                  <a:pt x="0" y="160338"/>
                  <a:pt x="1" y="84931"/>
                  <a:pt x="1" y="9525"/>
                </a:cubicBezTo>
                <a:close/>
              </a:path>
            </a:pathLst>
          </a:cu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F8EBEE1-4B7A-722B-09DD-D7FCB5689D4A}"/>
              </a:ext>
            </a:extLst>
          </p:cNvPr>
          <p:cNvSpPr txBox="1"/>
          <p:nvPr/>
        </p:nvSpPr>
        <p:spPr>
          <a:xfrm>
            <a:off x="1837288" y="4135475"/>
            <a:ext cx="481222" cy="292388"/>
          </a:xfrm>
          <a:prstGeom prst="rect">
            <a:avLst/>
          </a:prstGeom>
          <a:noFill/>
        </p:spPr>
        <p:txBody>
          <a:bodyPr wrap="none" rtlCol="0">
            <a:spAutoFit/>
          </a:bodyPr>
          <a:lstStyle/>
          <a:p>
            <a:r>
              <a:rPr lang="en-GB" sz="1300" b="1" dirty="0">
                <a:solidFill>
                  <a:schemeClr val="tx2"/>
                </a:solidFill>
              </a:rPr>
              <a:t>2X9</a:t>
            </a:r>
          </a:p>
        </p:txBody>
      </p:sp>
      <p:sp>
        <p:nvSpPr>
          <p:cNvPr id="36" name="Freeform: Shape 35">
            <a:extLst>
              <a:ext uri="{FF2B5EF4-FFF2-40B4-BE49-F238E27FC236}">
                <a16:creationId xmlns:a16="http://schemas.microsoft.com/office/drawing/2014/main" id="{79DAAB9D-4C12-7272-DB4A-47BF92722810}"/>
              </a:ext>
            </a:extLst>
          </p:cNvPr>
          <p:cNvSpPr/>
          <p:nvPr/>
        </p:nvSpPr>
        <p:spPr>
          <a:xfrm>
            <a:off x="1724025" y="2109788"/>
            <a:ext cx="762000" cy="321468"/>
          </a:xfrm>
          <a:custGeom>
            <a:avLst/>
            <a:gdLst>
              <a:gd name="connsiteX0" fmla="*/ 0 w 762000"/>
              <a:gd name="connsiteY0" fmla="*/ 33337 h 321468"/>
              <a:gd name="connsiteX1" fmla="*/ 80963 w 762000"/>
              <a:gd name="connsiteY1" fmla="*/ 16668 h 321468"/>
              <a:gd name="connsiteX2" fmla="*/ 178594 w 762000"/>
              <a:gd name="connsiteY2" fmla="*/ 9525 h 321468"/>
              <a:gd name="connsiteX3" fmla="*/ 273844 w 762000"/>
              <a:gd name="connsiteY3" fmla="*/ 0 h 321468"/>
              <a:gd name="connsiteX4" fmla="*/ 314325 w 762000"/>
              <a:gd name="connsiteY4" fmla="*/ 2381 h 321468"/>
              <a:gd name="connsiteX5" fmla="*/ 516731 w 762000"/>
              <a:gd name="connsiteY5" fmla="*/ 4762 h 321468"/>
              <a:gd name="connsiteX6" fmla="*/ 583406 w 762000"/>
              <a:gd name="connsiteY6" fmla="*/ 7143 h 321468"/>
              <a:gd name="connsiteX7" fmla="*/ 676275 w 762000"/>
              <a:gd name="connsiteY7" fmla="*/ 16668 h 321468"/>
              <a:gd name="connsiteX8" fmla="*/ 738188 w 762000"/>
              <a:gd name="connsiteY8" fmla="*/ 26193 h 321468"/>
              <a:gd name="connsiteX9" fmla="*/ 762000 w 762000"/>
              <a:gd name="connsiteY9" fmla="*/ 28575 h 321468"/>
              <a:gd name="connsiteX10" fmla="*/ 750094 w 762000"/>
              <a:gd name="connsiteY10" fmla="*/ 316706 h 321468"/>
              <a:gd name="connsiteX11" fmla="*/ 685800 w 762000"/>
              <a:gd name="connsiteY11" fmla="*/ 309562 h 321468"/>
              <a:gd name="connsiteX12" fmla="*/ 652463 w 762000"/>
              <a:gd name="connsiteY12" fmla="*/ 304800 h 321468"/>
              <a:gd name="connsiteX13" fmla="*/ 581025 w 762000"/>
              <a:gd name="connsiteY13" fmla="*/ 297656 h 321468"/>
              <a:gd name="connsiteX14" fmla="*/ 516731 w 762000"/>
              <a:gd name="connsiteY14" fmla="*/ 300037 h 321468"/>
              <a:gd name="connsiteX15" fmla="*/ 366713 w 762000"/>
              <a:gd name="connsiteY15" fmla="*/ 297656 h 321468"/>
              <a:gd name="connsiteX16" fmla="*/ 207169 w 762000"/>
              <a:gd name="connsiteY16" fmla="*/ 302418 h 321468"/>
              <a:gd name="connsiteX17" fmla="*/ 121444 w 762000"/>
              <a:gd name="connsiteY17" fmla="*/ 304800 h 321468"/>
              <a:gd name="connsiteX18" fmla="*/ 52388 w 762000"/>
              <a:gd name="connsiteY18" fmla="*/ 311943 h 321468"/>
              <a:gd name="connsiteX19" fmla="*/ 7144 w 762000"/>
              <a:gd name="connsiteY19" fmla="*/ 321468 h 321468"/>
              <a:gd name="connsiteX20" fmla="*/ 0 w 762000"/>
              <a:gd name="connsiteY20" fmla="*/ 33337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321468">
                <a:moveTo>
                  <a:pt x="0" y="33337"/>
                </a:moveTo>
                <a:lnTo>
                  <a:pt x="80963" y="16668"/>
                </a:lnTo>
                <a:lnTo>
                  <a:pt x="178594" y="9525"/>
                </a:lnTo>
                <a:lnTo>
                  <a:pt x="273844" y="0"/>
                </a:lnTo>
                <a:lnTo>
                  <a:pt x="314325" y="2381"/>
                </a:lnTo>
                <a:lnTo>
                  <a:pt x="516731" y="4762"/>
                </a:lnTo>
                <a:lnTo>
                  <a:pt x="583406" y="7143"/>
                </a:lnTo>
                <a:lnTo>
                  <a:pt x="676275" y="16668"/>
                </a:lnTo>
                <a:lnTo>
                  <a:pt x="738188" y="26193"/>
                </a:lnTo>
                <a:lnTo>
                  <a:pt x="762000" y="28575"/>
                </a:lnTo>
                <a:lnTo>
                  <a:pt x="750094" y="316706"/>
                </a:lnTo>
                <a:lnTo>
                  <a:pt x="685800" y="309562"/>
                </a:lnTo>
                <a:lnTo>
                  <a:pt x="652463" y="304800"/>
                </a:lnTo>
                <a:lnTo>
                  <a:pt x="581025" y="297656"/>
                </a:lnTo>
                <a:lnTo>
                  <a:pt x="516731" y="300037"/>
                </a:lnTo>
                <a:lnTo>
                  <a:pt x="366713" y="297656"/>
                </a:lnTo>
                <a:lnTo>
                  <a:pt x="207169" y="302418"/>
                </a:lnTo>
                <a:lnTo>
                  <a:pt x="121444" y="304800"/>
                </a:lnTo>
                <a:lnTo>
                  <a:pt x="52388" y="311943"/>
                </a:lnTo>
                <a:lnTo>
                  <a:pt x="7144" y="321468"/>
                </a:lnTo>
                <a:cubicBezTo>
                  <a:pt x="6350" y="224631"/>
                  <a:pt x="5557" y="127793"/>
                  <a:pt x="0" y="33337"/>
                </a:cubicBezTo>
                <a:close/>
              </a:path>
            </a:pathLst>
          </a:cu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406C6EF2-6CD4-A49E-CC9C-9954ED5DCDCB}"/>
              </a:ext>
            </a:extLst>
          </p:cNvPr>
          <p:cNvSpPr/>
          <p:nvPr/>
        </p:nvSpPr>
        <p:spPr>
          <a:xfrm>
            <a:off x="1728788" y="1481138"/>
            <a:ext cx="785812" cy="359567"/>
          </a:xfrm>
          <a:custGeom>
            <a:avLst/>
            <a:gdLst>
              <a:gd name="connsiteX0" fmla="*/ 0 w 762000"/>
              <a:gd name="connsiteY0" fmla="*/ 33337 h 321468"/>
              <a:gd name="connsiteX1" fmla="*/ 80963 w 762000"/>
              <a:gd name="connsiteY1" fmla="*/ 16668 h 321468"/>
              <a:gd name="connsiteX2" fmla="*/ 178594 w 762000"/>
              <a:gd name="connsiteY2" fmla="*/ 9525 h 321468"/>
              <a:gd name="connsiteX3" fmla="*/ 273844 w 762000"/>
              <a:gd name="connsiteY3" fmla="*/ 0 h 321468"/>
              <a:gd name="connsiteX4" fmla="*/ 314325 w 762000"/>
              <a:gd name="connsiteY4" fmla="*/ 2381 h 321468"/>
              <a:gd name="connsiteX5" fmla="*/ 516731 w 762000"/>
              <a:gd name="connsiteY5" fmla="*/ 4762 h 321468"/>
              <a:gd name="connsiteX6" fmla="*/ 583406 w 762000"/>
              <a:gd name="connsiteY6" fmla="*/ 7143 h 321468"/>
              <a:gd name="connsiteX7" fmla="*/ 676275 w 762000"/>
              <a:gd name="connsiteY7" fmla="*/ 16668 h 321468"/>
              <a:gd name="connsiteX8" fmla="*/ 738188 w 762000"/>
              <a:gd name="connsiteY8" fmla="*/ 26193 h 321468"/>
              <a:gd name="connsiteX9" fmla="*/ 762000 w 762000"/>
              <a:gd name="connsiteY9" fmla="*/ 28575 h 321468"/>
              <a:gd name="connsiteX10" fmla="*/ 750094 w 762000"/>
              <a:gd name="connsiteY10" fmla="*/ 316706 h 321468"/>
              <a:gd name="connsiteX11" fmla="*/ 685800 w 762000"/>
              <a:gd name="connsiteY11" fmla="*/ 309562 h 321468"/>
              <a:gd name="connsiteX12" fmla="*/ 652463 w 762000"/>
              <a:gd name="connsiteY12" fmla="*/ 304800 h 321468"/>
              <a:gd name="connsiteX13" fmla="*/ 581025 w 762000"/>
              <a:gd name="connsiteY13" fmla="*/ 297656 h 321468"/>
              <a:gd name="connsiteX14" fmla="*/ 516731 w 762000"/>
              <a:gd name="connsiteY14" fmla="*/ 300037 h 321468"/>
              <a:gd name="connsiteX15" fmla="*/ 366713 w 762000"/>
              <a:gd name="connsiteY15" fmla="*/ 297656 h 321468"/>
              <a:gd name="connsiteX16" fmla="*/ 207169 w 762000"/>
              <a:gd name="connsiteY16" fmla="*/ 302418 h 321468"/>
              <a:gd name="connsiteX17" fmla="*/ 121444 w 762000"/>
              <a:gd name="connsiteY17" fmla="*/ 304800 h 321468"/>
              <a:gd name="connsiteX18" fmla="*/ 52388 w 762000"/>
              <a:gd name="connsiteY18" fmla="*/ 311943 h 321468"/>
              <a:gd name="connsiteX19" fmla="*/ 7144 w 762000"/>
              <a:gd name="connsiteY19" fmla="*/ 321468 h 321468"/>
              <a:gd name="connsiteX20" fmla="*/ 0 w 762000"/>
              <a:gd name="connsiteY20" fmla="*/ 33337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321468">
                <a:moveTo>
                  <a:pt x="0" y="33337"/>
                </a:moveTo>
                <a:lnTo>
                  <a:pt x="80963" y="16668"/>
                </a:lnTo>
                <a:lnTo>
                  <a:pt x="178594" y="9525"/>
                </a:lnTo>
                <a:lnTo>
                  <a:pt x="273844" y="0"/>
                </a:lnTo>
                <a:lnTo>
                  <a:pt x="314325" y="2381"/>
                </a:lnTo>
                <a:lnTo>
                  <a:pt x="516731" y="4762"/>
                </a:lnTo>
                <a:lnTo>
                  <a:pt x="583406" y="7143"/>
                </a:lnTo>
                <a:lnTo>
                  <a:pt x="676275" y="16668"/>
                </a:lnTo>
                <a:lnTo>
                  <a:pt x="738188" y="26193"/>
                </a:lnTo>
                <a:lnTo>
                  <a:pt x="762000" y="28575"/>
                </a:lnTo>
                <a:lnTo>
                  <a:pt x="750094" y="316706"/>
                </a:lnTo>
                <a:lnTo>
                  <a:pt x="685800" y="309562"/>
                </a:lnTo>
                <a:lnTo>
                  <a:pt x="652463" y="304800"/>
                </a:lnTo>
                <a:lnTo>
                  <a:pt x="581025" y="297656"/>
                </a:lnTo>
                <a:lnTo>
                  <a:pt x="516731" y="300037"/>
                </a:lnTo>
                <a:lnTo>
                  <a:pt x="366713" y="297656"/>
                </a:lnTo>
                <a:lnTo>
                  <a:pt x="207169" y="302418"/>
                </a:lnTo>
                <a:lnTo>
                  <a:pt x="121444" y="304800"/>
                </a:lnTo>
                <a:lnTo>
                  <a:pt x="52388" y="311943"/>
                </a:lnTo>
                <a:lnTo>
                  <a:pt x="7144" y="321468"/>
                </a:lnTo>
                <a:cubicBezTo>
                  <a:pt x="6350" y="224631"/>
                  <a:pt x="5557" y="127793"/>
                  <a:pt x="0" y="33337"/>
                </a:cubicBezTo>
                <a:close/>
              </a:path>
            </a:pathLst>
          </a:custGeom>
          <a:solidFill>
            <a:srgbClr val="2F16E8">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157CCADE-2EEB-A47F-6F8C-DC22BB4D6406}"/>
              </a:ext>
            </a:extLst>
          </p:cNvPr>
          <p:cNvSpPr/>
          <p:nvPr/>
        </p:nvSpPr>
        <p:spPr>
          <a:xfrm>
            <a:off x="1724025" y="1400175"/>
            <a:ext cx="788194" cy="116681"/>
          </a:xfrm>
          <a:custGeom>
            <a:avLst/>
            <a:gdLst>
              <a:gd name="connsiteX0" fmla="*/ 0 w 788194"/>
              <a:gd name="connsiteY0" fmla="*/ 116681 h 116681"/>
              <a:gd name="connsiteX1" fmla="*/ 92869 w 788194"/>
              <a:gd name="connsiteY1" fmla="*/ 95250 h 116681"/>
              <a:gd name="connsiteX2" fmla="*/ 169069 w 788194"/>
              <a:gd name="connsiteY2" fmla="*/ 88106 h 116681"/>
              <a:gd name="connsiteX3" fmla="*/ 259556 w 788194"/>
              <a:gd name="connsiteY3" fmla="*/ 78581 h 116681"/>
              <a:gd name="connsiteX4" fmla="*/ 323850 w 788194"/>
              <a:gd name="connsiteY4" fmla="*/ 78581 h 116681"/>
              <a:gd name="connsiteX5" fmla="*/ 409575 w 788194"/>
              <a:gd name="connsiteY5" fmla="*/ 80963 h 116681"/>
              <a:gd name="connsiteX6" fmla="*/ 507206 w 788194"/>
              <a:gd name="connsiteY6" fmla="*/ 80963 h 116681"/>
              <a:gd name="connsiteX7" fmla="*/ 590550 w 788194"/>
              <a:gd name="connsiteY7" fmla="*/ 83344 h 116681"/>
              <a:gd name="connsiteX8" fmla="*/ 678656 w 788194"/>
              <a:gd name="connsiteY8" fmla="*/ 90488 h 116681"/>
              <a:gd name="connsiteX9" fmla="*/ 731044 w 788194"/>
              <a:gd name="connsiteY9" fmla="*/ 100013 h 116681"/>
              <a:gd name="connsiteX10" fmla="*/ 773906 w 788194"/>
              <a:gd name="connsiteY10" fmla="*/ 114300 h 116681"/>
              <a:gd name="connsiteX11" fmla="*/ 773906 w 788194"/>
              <a:gd name="connsiteY11" fmla="*/ 114300 h 116681"/>
              <a:gd name="connsiteX12" fmla="*/ 788194 w 788194"/>
              <a:gd name="connsiteY12" fmla="*/ 0 h 116681"/>
              <a:gd name="connsiteX13" fmla="*/ 2381 w 788194"/>
              <a:gd name="connsiteY13" fmla="*/ 0 h 116681"/>
              <a:gd name="connsiteX14" fmla="*/ 0 w 788194"/>
              <a:gd name="connsiteY14" fmla="*/ 1166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194" h="116681">
                <a:moveTo>
                  <a:pt x="0" y="116681"/>
                </a:moveTo>
                <a:lnTo>
                  <a:pt x="92869" y="95250"/>
                </a:lnTo>
                <a:lnTo>
                  <a:pt x="169069" y="88106"/>
                </a:lnTo>
                <a:lnTo>
                  <a:pt x="259556" y="78581"/>
                </a:lnTo>
                <a:lnTo>
                  <a:pt x="323850" y="78581"/>
                </a:lnTo>
                <a:lnTo>
                  <a:pt x="409575" y="80963"/>
                </a:lnTo>
                <a:lnTo>
                  <a:pt x="507206" y="80963"/>
                </a:lnTo>
                <a:lnTo>
                  <a:pt x="590550" y="83344"/>
                </a:lnTo>
                <a:lnTo>
                  <a:pt x="678656" y="90488"/>
                </a:lnTo>
                <a:lnTo>
                  <a:pt x="731044" y="100013"/>
                </a:lnTo>
                <a:lnTo>
                  <a:pt x="773906" y="114300"/>
                </a:lnTo>
                <a:lnTo>
                  <a:pt x="773906" y="114300"/>
                </a:lnTo>
                <a:lnTo>
                  <a:pt x="788194" y="0"/>
                </a:lnTo>
                <a:lnTo>
                  <a:pt x="2381" y="0"/>
                </a:lnTo>
                <a:cubicBezTo>
                  <a:pt x="1587" y="38894"/>
                  <a:pt x="794" y="77787"/>
                  <a:pt x="0" y="116681"/>
                </a:cubicBezTo>
                <a:close/>
              </a:path>
            </a:pathLst>
          </a:cu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2CBC4CC5-D8D6-0393-66D8-F64CBB7D64E8}"/>
              </a:ext>
            </a:extLst>
          </p:cNvPr>
          <p:cNvSpPr txBox="1"/>
          <p:nvPr/>
        </p:nvSpPr>
        <p:spPr>
          <a:xfrm>
            <a:off x="1817565" y="2147102"/>
            <a:ext cx="574196" cy="292388"/>
          </a:xfrm>
          <a:prstGeom prst="rect">
            <a:avLst/>
          </a:prstGeom>
          <a:noFill/>
        </p:spPr>
        <p:txBody>
          <a:bodyPr wrap="none" rtlCol="0">
            <a:spAutoFit/>
          </a:bodyPr>
          <a:lstStyle/>
          <a:p>
            <a:r>
              <a:rPr lang="en-GB" sz="1300" b="1" dirty="0">
                <a:solidFill>
                  <a:schemeClr val="tx2"/>
                </a:solidFill>
              </a:rPr>
              <a:t>2X17</a:t>
            </a:r>
          </a:p>
        </p:txBody>
      </p:sp>
      <p:sp>
        <p:nvSpPr>
          <p:cNvPr id="40" name="TextBox 39">
            <a:extLst>
              <a:ext uri="{FF2B5EF4-FFF2-40B4-BE49-F238E27FC236}">
                <a16:creationId xmlns:a16="http://schemas.microsoft.com/office/drawing/2014/main" id="{4CB89D0E-93D6-3114-DFDF-51BAC9C7F543}"/>
              </a:ext>
            </a:extLst>
          </p:cNvPr>
          <p:cNvSpPr txBox="1"/>
          <p:nvPr/>
        </p:nvSpPr>
        <p:spPr>
          <a:xfrm>
            <a:off x="1840874" y="1481920"/>
            <a:ext cx="574196" cy="292388"/>
          </a:xfrm>
          <a:prstGeom prst="rect">
            <a:avLst/>
          </a:prstGeom>
          <a:noFill/>
        </p:spPr>
        <p:txBody>
          <a:bodyPr wrap="none" rtlCol="0">
            <a:spAutoFit/>
          </a:bodyPr>
          <a:lstStyle/>
          <a:p>
            <a:r>
              <a:rPr lang="en-GB" sz="1300" b="1" dirty="0">
                <a:solidFill>
                  <a:schemeClr val="tx2"/>
                </a:solidFill>
              </a:rPr>
              <a:t>2X19</a:t>
            </a:r>
          </a:p>
        </p:txBody>
      </p:sp>
      <p:sp>
        <p:nvSpPr>
          <p:cNvPr id="42" name="Freeform: Shape 41">
            <a:extLst>
              <a:ext uri="{FF2B5EF4-FFF2-40B4-BE49-F238E27FC236}">
                <a16:creationId xmlns:a16="http://schemas.microsoft.com/office/drawing/2014/main" id="{F67283C2-C50C-CE1A-CFED-6857ECE6D7C5}"/>
              </a:ext>
            </a:extLst>
          </p:cNvPr>
          <p:cNvSpPr/>
          <p:nvPr/>
        </p:nvSpPr>
        <p:spPr>
          <a:xfrm>
            <a:off x="4636994" y="3755918"/>
            <a:ext cx="6078631" cy="1847850"/>
          </a:xfrm>
          <a:custGeom>
            <a:avLst/>
            <a:gdLst>
              <a:gd name="connsiteX0" fmla="*/ 0 w 6126480"/>
              <a:gd name="connsiteY0" fmla="*/ 0 h 220980"/>
              <a:gd name="connsiteX1" fmla="*/ 6126480 w 6126480"/>
              <a:gd name="connsiteY1" fmla="*/ 7620 h 220980"/>
              <a:gd name="connsiteX2" fmla="*/ 6118860 w 6126480"/>
              <a:gd name="connsiteY2" fmla="*/ 220980 h 220980"/>
              <a:gd name="connsiteX3" fmla="*/ 0 w 6126480"/>
              <a:gd name="connsiteY3" fmla="*/ 213360 h 220980"/>
              <a:gd name="connsiteX4" fmla="*/ 0 w 6126480"/>
              <a:gd name="connsiteY4" fmla="*/ 0 h 22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6480" h="220980">
                <a:moveTo>
                  <a:pt x="0" y="0"/>
                </a:moveTo>
                <a:lnTo>
                  <a:pt x="6126480" y="7620"/>
                </a:lnTo>
                <a:lnTo>
                  <a:pt x="6118860" y="220980"/>
                </a:lnTo>
                <a:lnTo>
                  <a:pt x="0" y="213360"/>
                </a:lnTo>
                <a:lnTo>
                  <a:pt x="0" y="0"/>
                </a:lnTo>
                <a:close/>
              </a:path>
            </a:pathLst>
          </a:custGeom>
          <a:solidFill>
            <a:srgbClr val="FFC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03F22F9A-9325-5079-C2A5-11131B027A28}"/>
              </a:ext>
            </a:extLst>
          </p:cNvPr>
          <p:cNvSpPr txBox="1"/>
          <p:nvPr/>
        </p:nvSpPr>
        <p:spPr>
          <a:xfrm>
            <a:off x="5713348" y="3324592"/>
            <a:ext cx="4666662" cy="400110"/>
          </a:xfrm>
          <a:prstGeom prst="rect">
            <a:avLst/>
          </a:prstGeom>
          <a:solidFill>
            <a:srgbClr val="FFC000">
              <a:alpha val="40000"/>
            </a:srgbClr>
          </a:solidFill>
        </p:spPr>
        <p:txBody>
          <a:bodyPr wrap="none" rtlCol="0">
            <a:spAutoFit/>
          </a:bodyPr>
          <a:lstStyle/>
          <a:p>
            <a:r>
              <a:rPr lang="en-GB" sz="2000" b="1" dirty="0">
                <a:solidFill>
                  <a:schemeClr val="tx2"/>
                </a:solidFill>
              </a:rPr>
              <a:t>LIBS locations for 2X9 – full tile scan</a:t>
            </a:r>
          </a:p>
        </p:txBody>
      </p:sp>
      <p:cxnSp>
        <p:nvCxnSpPr>
          <p:cNvPr id="46" name="Straight Arrow Connector 45">
            <a:extLst>
              <a:ext uri="{FF2B5EF4-FFF2-40B4-BE49-F238E27FC236}">
                <a16:creationId xmlns:a16="http://schemas.microsoft.com/office/drawing/2014/main" id="{BAE66A71-7D8D-98CC-3699-314D2491CFA2}"/>
              </a:ext>
            </a:extLst>
          </p:cNvPr>
          <p:cNvCxnSpPr>
            <a:cxnSpLocks/>
          </p:cNvCxnSpPr>
          <p:nvPr/>
        </p:nvCxnSpPr>
        <p:spPr>
          <a:xfrm>
            <a:off x="2422762" y="4266372"/>
            <a:ext cx="2120866" cy="490453"/>
          </a:xfrm>
          <a:prstGeom prst="straightConnector1">
            <a:avLst/>
          </a:prstGeom>
          <a:ln w="25400">
            <a:solidFill>
              <a:srgbClr val="F8971D"/>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B0ECA58-8FFE-F178-4C06-90BA5F1E37D5}"/>
              </a:ext>
            </a:extLst>
          </p:cNvPr>
          <p:cNvSpPr txBox="1"/>
          <p:nvPr/>
        </p:nvSpPr>
        <p:spPr>
          <a:xfrm>
            <a:off x="584022" y="1279318"/>
            <a:ext cx="1204625" cy="292388"/>
          </a:xfrm>
          <a:prstGeom prst="rect">
            <a:avLst/>
          </a:prstGeom>
          <a:noFill/>
        </p:spPr>
        <p:txBody>
          <a:bodyPr wrap="none" rtlCol="0">
            <a:spAutoFit/>
          </a:bodyPr>
          <a:lstStyle/>
          <a:p>
            <a:r>
              <a:rPr lang="en-GB" sz="1300" b="1" dirty="0">
                <a:solidFill>
                  <a:srgbClr val="C00000"/>
                </a:solidFill>
              </a:rPr>
              <a:t>2X19 Top tile</a:t>
            </a:r>
          </a:p>
        </p:txBody>
      </p:sp>
      <p:sp>
        <p:nvSpPr>
          <p:cNvPr id="6" name="TextBox 5">
            <a:extLst>
              <a:ext uri="{FF2B5EF4-FFF2-40B4-BE49-F238E27FC236}">
                <a16:creationId xmlns:a16="http://schemas.microsoft.com/office/drawing/2014/main" id="{F773CA93-185C-E0FC-95BA-208AB09BE3FD}"/>
              </a:ext>
            </a:extLst>
          </p:cNvPr>
          <p:cNvSpPr txBox="1"/>
          <p:nvPr/>
        </p:nvSpPr>
        <p:spPr>
          <a:xfrm>
            <a:off x="10833443" y="3730617"/>
            <a:ext cx="942502" cy="584775"/>
          </a:xfrm>
          <a:prstGeom prst="rect">
            <a:avLst/>
          </a:prstGeom>
          <a:solidFill>
            <a:srgbClr val="C4E59F"/>
          </a:solidFill>
          <a:ln>
            <a:noFill/>
          </a:ln>
        </p:spPr>
        <p:txBody>
          <a:bodyPr wrap="none">
            <a:spAutoFit/>
          </a:bodyPr>
          <a:lstStyle/>
          <a:p>
            <a:pPr>
              <a:defRPr/>
            </a:pPr>
            <a:r>
              <a:rPr lang="en-GB" sz="1600" b="1" dirty="0">
                <a:solidFill>
                  <a:srgbClr val="F8971D"/>
                </a:solidFill>
                <a:latin typeface="Calibri"/>
              </a:rPr>
              <a:t>R1 to R8 </a:t>
            </a:r>
          </a:p>
          <a:p>
            <a:pPr>
              <a:defRPr/>
            </a:pPr>
            <a:r>
              <a:rPr lang="en-GB" sz="1600" b="1" dirty="0">
                <a:solidFill>
                  <a:srgbClr val="F8971D"/>
                </a:solidFill>
                <a:latin typeface="Calibri"/>
              </a:rPr>
              <a:t>Full scan</a:t>
            </a:r>
          </a:p>
        </p:txBody>
      </p:sp>
      <p:sp>
        <p:nvSpPr>
          <p:cNvPr id="44" name="Slide Number Placeholder 43">
            <a:extLst>
              <a:ext uri="{FF2B5EF4-FFF2-40B4-BE49-F238E27FC236}">
                <a16:creationId xmlns:a16="http://schemas.microsoft.com/office/drawing/2014/main" id="{E1D8B740-ACAE-D57F-E3B4-1A348BC26094}"/>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cxnSp>
        <p:nvCxnSpPr>
          <p:cNvPr id="47" name="Straight Arrow Connector 46">
            <a:extLst>
              <a:ext uri="{FF2B5EF4-FFF2-40B4-BE49-F238E27FC236}">
                <a16:creationId xmlns:a16="http://schemas.microsoft.com/office/drawing/2014/main" id="{073A3727-4E8B-B0A9-635F-581B330B9BAD}"/>
              </a:ext>
            </a:extLst>
          </p:cNvPr>
          <p:cNvCxnSpPr>
            <a:cxnSpLocks/>
          </p:cNvCxnSpPr>
          <p:nvPr/>
        </p:nvCxnSpPr>
        <p:spPr>
          <a:xfrm>
            <a:off x="4737006" y="5234153"/>
            <a:ext cx="555528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4E0B67B-A638-EFF4-0F82-17D3870FC14E}"/>
              </a:ext>
            </a:extLst>
          </p:cNvPr>
          <p:cNvCxnSpPr>
            <a:cxnSpLocks/>
          </p:cNvCxnSpPr>
          <p:nvPr/>
        </p:nvCxnSpPr>
        <p:spPr>
          <a:xfrm>
            <a:off x="4737006" y="4797877"/>
            <a:ext cx="555528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D0F2DA4-D25D-C5EF-A958-7D80ADA7A887}"/>
              </a:ext>
            </a:extLst>
          </p:cNvPr>
          <p:cNvCxnSpPr>
            <a:cxnSpLocks/>
          </p:cNvCxnSpPr>
          <p:nvPr/>
        </p:nvCxnSpPr>
        <p:spPr>
          <a:xfrm>
            <a:off x="4737006" y="4346922"/>
            <a:ext cx="555528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9069E4F-F29F-039F-943C-ADE5DB499EAB}"/>
              </a:ext>
            </a:extLst>
          </p:cNvPr>
          <p:cNvCxnSpPr>
            <a:cxnSpLocks/>
          </p:cNvCxnSpPr>
          <p:nvPr/>
        </p:nvCxnSpPr>
        <p:spPr>
          <a:xfrm>
            <a:off x="4737006" y="3909331"/>
            <a:ext cx="555528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1822376-36E0-9695-5DED-E70A4DA73C54}"/>
              </a:ext>
            </a:extLst>
          </p:cNvPr>
          <p:cNvCxnSpPr/>
          <p:nvPr/>
        </p:nvCxnSpPr>
        <p:spPr>
          <a:xfrm>
            <a:off x="10833443" y="3755918"/>
            <a:ext cx="942502" cy="5594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80B6A58-07B5-101A-D427-CFD228C4F74B}"/>
              </a:ext>
            </a:extLst>
          </p:cNvPr>
          <p:cNvCxnSpPr>
            <a:cxnSpLocks/>
          </p:cNvCxnSpPr>
          <p:nvPr/>
        </p:nvCxnSpPr>
        <p:spPr>
          <a:xfrm rot="7080000">
            <a:off x="10836463" y="3755917"/>
            <a:ext cx="942502" cy="5594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A5C8BFC-6E8F-145D-FE91-211873C7F108}"/>
              </a:ext>
            </a:extLst>
          </p:cNvPr>
          <p:cNvSpPr txBox="1"/>
          <p:nvPr/>
        </p:nvSpPr>
        <p:spPr>
          <a:xfrm>
            <a:off x="10833443" y="4533067"/>
            <a:ext cx="1323952" cy="830997"/>
          </a:xfrm>
          <a:prstGeom prst="rect">
            <a:avLst/>
          </a:prstGeom>
          <a:solidFill>
            <a:srgbClr val="C4E59F"/>
          </a:solidFill>
          <a:ln>
            <a:noFill/>
          </a:ln>
        </p:spPr>
        <p:txBody>
          <a:bodyPr wrap="none">
            <a:spAutoFit/>
          </a:bodyPr>
          <a:lstStyle/>
          <a:p>
            <a:pPr>
              <a:defRPr/>
            </a:pPr>
            <a:r>
              <a:rPr lang="en-GB" sz="1600" b="1" dirty="0">
                <a:solidFill>
                  <a:srgbClr val="F8971D"/>
                </a:solidFill>
                <a:latin typeface="Calibri"/>
              </a:rPr>
              <a:t>Rows R2, R4, </a:t>
            </a:r>
          </a:p>
          <a:p>
            <a:pPr>
              <a:defRPr/>
            </a:pPr>
            <a:r>
              <a:rPr lang="en-GB" sz="1600" b="1" dirty="0">
                <a:solidFill>
                  <a:srgbClr val="F8971D"/>
                </a:solidFill>
                <a:latin typeface="Calibri"/>
              </a:rPr>
              <a:t>R6 and R8 </a:t>
            </a:r>
          </a:p>
          <a:p>
            <a:pPr>
              <a:defRPr/>
            </a:pPr>
            <a:r>
              <a:rPr lang="en-GB" sz="1600" b="1" dirty="0">
                <a:solidFill>
                  <a:srgbClr val="F8971D"/>
                </a:solidFill>
                <a:latin typeface="Calibri"/>
              </a:rPr>
              <a:t>scanned</a:t>
            </a:r>
          </a:p>
        </p:txBody>
      </p:sp>
      <p:sp>
        <p:nvSpPr>
          <p:cNvPr id="57" name="TextBox 56">
            <a:extLst>
              <a:ext uri="{FF2B5EF4-FFF2-40B4-BE49-F238E27FC236}">
                <a16:creationId xmlns:a16="http://schemas.microsoft.com/office/drawing/2014/main" id="{E9BE7C9D-32A5-89BD-8317-BACC6E28687A}"/>
              </a:ext>
            </a:extLst>
          </p:cNvPr>
          <p:cNvSpPr txBox="1"/>
          <p:nvPr/>
        </p:nvSpPr>
        <p:spPr>
          <a:xfrm>
            <a:off x="4663420" y="6040043"/>
            <a:ext cx="5702459" cy="523220"/>
          </a:xfrm>
          <a:prstGeom prst="rect">
            <a:avLst/>
          </a:prstGeom>
          <a:solidFill>
            <a:srgbClr val="92D050"/>
          </a:solidFill>
        </p:spPr>
        <p:txBody>
          <a:bodyPr wrap="none" rtlCol="0">
            <a:spAutoFit/>
          </a:bodyPr>
          <a:lstStyle/>
          <a:p>
            <a:pPr algn="l"/>
            <a:r>
              <a:rPr lang="fi-FI" sz="2800" dirty="0" err="1"/>
              <a:t>Not</a:t>
            </a:r>
            <a:r>
              <a:rPr lang="fi-FI" sz="2800" dirty="0"/>
              <a:t> </a:t>
            </a:r>
            <a:r>
              <a:rPr lang="fi-FI" sz="2800" dirty="0" err="1"/>
              <a:t>all</a:t>
            </a:r>
            <a:r>
              <a:rPr lang="fi-FI" sz="2800" dirty="0"/>
              <a:t> 100 </a:t>
            </a:r>
            <a:r>
              <a:rPr lang="fi-FI" sz="2800" dirty="0" err="1"/>
              <a:t>locations</a:t>
            </a:r>
            <a:r>
              <a:rPr lang="fi-FI" sz="2800" dirty="0"/>
              <a:t> </a:t>
            </a:r>
            <a:r>
              <a:rPr lang="fi-FI" sz="2800" dirty="0" err="1"/>
              <a:t>will</a:t>
            </a:r>
            <a:r>
              <a:rPr lang="fi-FI" sz="2800" dirty="0"/>
              <a:t> </a:t>
            </a:r>
            <a:r>
              <a:rPr lang="fi-FI" sz="2800" dirty="0" err="1"/>
              <a:t>be</a:t>
            </a:r>
            <a:r>
              <a:rPr lang="fi-FI" sz="2800" dirty="0"/>
              <a:t> </a:t>
            </a:r>
            <a:r>
              <a:rPr lang="fi-FI" sz="2800" dirty="0" err="1"/>
              <a:t>analysed</a:t>
            </a:r>
            <a:endParaRPr lang="fi-FI" sz="2800" dirty="0"/>
          </a:p>
        </p:txBody>
      </p:sp>
    </p:spTree>
    <p:extLst>
      <p:ext uri="{BB962C8B-B14F-4D97-AF65-F5344CB8AC3E}">
        <p14:creationId xmlns:p14="http://schemas.microsoft.com/office/powerpoint/2010/main" val="66581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99F2F-AEAA-D39D-0252-23F1A9623F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A098B9-67A0-06B2-6AEE-8EF8FCE35F02}"/>
              </a:ext>
            </a:extLst>
          </p:cNvPr>
          <p:cNvSpPr>
            <a:spLocks noGrp="1"/>
          </p:cNvSpPr>
          <p:nvPr>
            <p:ph type="title"/>
          </p:nvPr>
        </p:nvSpPr>
        <p:spPr>
          <a:xfrm>
            <a:off x="1139870" y="2971800"/>
            <a:ext cx="10187837" cy="457200"/>
          </a:xfrm>
        </p:spPr>
        <p:txBody>
          <a:bodyPr/>
          <a:lstStyle/>
          <a:p>
            <a:r>
              <a:rPr lang="de-DE" dirty="0"/>
              <a:t>2026 Plans of SP E.2 (</a:t>
            </a:r>
            <a:r>
              <a:rPr lang="en-US" dirty="0"/>
              <a:t>Cutting of DTE3 tiles and sample distribution)</a:t>
            </a:r>
            <a:endParaRPr lang="de-DE" dirty="0"/>
          </a:p>
        </p:txBody>
      </p:sp>
      <p:sp>
        <p:nvSpPr>
          <p:cNvPr id="5" name="Foliennummernplatzhalter 4">
            <a:extLst>
              <a:ext uri="{FF2B5EF4-FFF2-40B4-BE49-F238E27FC236}">
                <a16:creationId xmlns:a16="http://schemas.microsoft.com/office/drawing/2014/main" id="{0F97A7CC-9FCA-9982-5813-91ADF8B07920}"/>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spTree>
    <p:extLst>
      <p:ext uri="{BB962C8B-B14F-4D97-AF65-F5344CB8AC3E}">
        <p14:creationId xmlns:p14="http://schemas.microsoft.com/office/powerpoint/2010/main" val="252727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US" dirty="0"/>
              <a:t>SP E focus points in 2026</a:t>
            </a:r>
            <a:endParaRPr lang="en-GB" dirty="0"/>
          </a:p>
        </p:txBody>
      </p:sp>
      <p:sp>
        <p:nvSpPr>
          <p:cNvPr id="3" name="object 3">
            <a:extLst>
              <a:ext uri="{FF2B5EF4-FFF2-40B4-BE49-F238E27FC236}">
                <a16:creationId xmlns:a16="http://schemas.microsoft.com/office/drawing/2014/main" id="{BA8F7CF8-25BA-F1CD-3006-521A1BD50BE8}"/>
              </a:ext>
            </a:extLst>
          </p:cNvPr>
          <p:cNvSpPr txBox="1"/>
          <p:nvPr/>
        </p:nvSpPr>
        <p:spPr>
          <a:xfrm>
            <a:off x="1224116" y="1440426"/>
            <a:ext cx="8092440" cy="316753"/>
          </a:xfrm>
          <a:prstGeom prst="rect">
            <a:avLst/>
          </a:prstGeom>
          <a:solidFill>
            <a:schemeClr val="tx2">
              <a:lumMod val="40000"/>
              <a:lumOff val="60000"/>
            </a:schemeClr>
          </a:solidFill>
        </p:spPr>
        <p:txBody>
          <a:bodyPr vert="horz" wrap="square" lIns="0" tIns="39370" rIns="0" bIns="0" rtlCol="0">
            <a:spAutoFit/>
          </a:bodyPr>
          <a:lstStyle/>
          <a:p>
            <a:pPr marL="91440" marR="255904">
              <a:lnSpc>
                <a:spcPct val="100000"/>
              </a:lnSpc>
              <a:spcBef>
                <a:spcPts val="310"/>
              </a:spcBef>
            </a:pPr>
            <a:r>
              <a:rPr sz="1800" dirty="0">
                <a:solidFill>
                  <a:schemeClr val="bg1"/>
                </a:solidFill>
                <a:latin typeface="Arial"/>
                <a:cs typeface="Arial"/>
              </a:rPr>
              <a:t>I:</a:t>
            </a:r>
            <a:r>
              <a:rPr sz="1800" spc="-60" dirty="0">
                <a:solidFill>
                  <a:schemeClr val="bg1"/>
                </a:solidFill>
                <a:latin typeface="Arial"/>
                <a:cs typeface="Arial"/>
              </a:rPr>
              <a:t> </a:t>
            </a:r>
            <a:r>
              <a:rPr lang="fi-FI" sz="1800" dirty="0">
                <a:solidFill>
                  <a:schemeClr val="bg1"/>
                </a:solidFill>
                <a:latin typeface="Arial"/>
                <a:cs typeface="Arial"/>
              </a:rPr>
              <a:t>LIBS at JET </a:t>
            </a:r>
            <a:r>
              <a:rPr sz="1800" dirty="0">
                <a:solidFill>
                  <a:schemeClr val="bg1"/>
                </a:solidFill>
                <a:latin typeface="Wingdings"/>
                <a:cs typeface="Wingdings"/>
              </a:rPr>
              <a:t></a:t>
            </a:r>
            <a:r>
              <a:rPr sz="1800" spc="20" dirty="0">
                <a:solidFill>
                  <a:schemeClr val="bg1"/>
                </a:solidFill>
                <a:latin typeface="Times New Roman"/>
                <a:cs typeface="Times New Roman"/>
              </a:rPr>
              <a:t> </a:t>
            </a:r>
            <a:r>
              <a:rPr sz="1800" dirty="0">
                <a:solidFill>
                  <a:schemeClr val="bg1"/>
                </a:solidFill>
                <a:latin typeface="Arial"/>
                <a:cs typeface="Arial"/>
              </a:rPr>
              <a:t>SP</a:t>
            </a:r>
            <a:r>
              <a:rPr sz="1800" spc="-55" dirty="0">
                <a:solidFill>
                  <a:schemeClr val="bg1"/>
                </a:solidFill>
                <a:latin typeface="Arial"/>
                <a:cs typeface="Arial"/>
              </a:rPr>
              <a:t> </a:t>
            </a:r>
            <a:r>
              <a:rPr lang="fi-FI" sz="1800" spc="-55" dirty="0">
                <a:solidFill>
                  <a:schemeClr val="bg1"/>
                </a:solidFill>
                <a:latin typeface="Arial"/>
                <a:cs typeface="Arial"/>
              </a:rPr>
              <a:t>E</a:t>
            </a:r>
            <a:r>
              <a:rPr sz="1800" dirty="0">
                <a:solidFill>
                  <a:schemeClr val="bg1"/>
                </a:solidFill>
                <a:latin typeface="Arial"/>
                <a:cs typeface="Arial"/>
              </a:rPr>
              <a:t>.</a:t>
            </a:r>
            <a:r>
              <a:rPr lang="fi-FI" sz="1800" dirty="0">
                <a:solidFill>
                  <a:schemeClr val="bg1"/>
                </a:solidFill>
                <a:latin typeface="Arial"/>
                <a:cs typeface="Arial"/>
              </a:rPr>
              <a:t>1</a:t>
            </a:r>
            <a:endParaRPr sz="1800" dirty="0">
              <a:solidFill>
                <a:schemeClr val="bg1"/>
              </a:solidFill>
              <a:latin typeface="Arial"/>
              <a:cs typeface="Arial"/>
            </a:endParaRPr>
          </a:p>
        </p:txBody>
      </p:sp>
      <p:sp>
        <p:nvSpPr>
          <p:cNvPr id="10" name="object 6">
            <a:extLst>
              <a:ext uri="{FF2B5EF4-FFF2-40B4-BE49-F238E27FC236}">
                <a16:creationId xmlns:a16="http://schemas.microsoft.com/office/drawing/2014/main" id="{62C5DFD6-CFCA-6E3C-DD99-5E886DF3B925}"/>
              </a:ext>
            </a:extLst>
          </p:cNvPr>
          <p:cNvSpPr/>
          <p:nvPr/>
        </p:nvSpPr>
        <p:spPr>
          <a:xfrm>
            <a:off x="1224116" y="1955098"/>
            <a:ext cx="8065134" cy="923925"/>
          </a:xfrm>
          <a:custGeom>
            <a:avLst/>
            <a:gdLst/>
            <a:ahLst/>
            <a:cxnLst/>
            <a:rect l="l" t="t" r="r" b="b"/>
            <a:pathLst>
              <a:path w="8065134" h="923925">
                <a:moveTo>
                  <a:pt x="8065008" y="0"/>
                </a:moveTo>
                <a:lnTo>
                  <a:pt x="0" y="0"/>
                </a:lnTo>
                <a:lnTo>
                  <a:pt x="0" y="923544"/>
                </a:lnTo>
                <a:lnTo>
                  <a:pt x="8065008" y="923544"/>
                </a:lnTo>
                <a:lnTo>
                  <a:pt x="8065008" y="0"/>
                </a:lnTo>
                <a:close/>
              </a:path>
            </a:pathLst>
          </a:custGeom>
          <a:solidFill>
            <a:schemeClr val="tx2">
              <a:lumMod val="40000"/>
              <a:lumOff val="60000"/>
            </a:schemeClr>
          </a:solidFill>
        </p:spPr>
        <p:txBody>
          <a:bodyPr wrap="square" lIns="0" tIns="0" rIns="0" bIns="0" rtlCol="0"/>
          <a:lstStyle/>
          <a:p>
            <a:endParaRPr/>
          </a:p>
        </p:txBody>
      </p:sp>
      <p:sp>
        <p:nvSpPr>
          <p:cNvPr id="11" name="object 7">
            <a:extLst>
              <a:ext uri="{FF2B5EF4-FFF2-40B4-BE49-F238E27FC236}">
                <a16:creationId xmlns:a16="http://schemas.microsoft.com/office/drawing/2014/main" id="{C07A7063-BD8F-C9F2-EE01-31338F27AD1E}"/>
              </a:ext>
            </a:extLst>
          </p:cNvPr>
          <p:cNvSpPr txBox="1"/>
          <p:nvPr/>
        </p:nvSpPr>
        <p:spPr>
          <a:xfrm>
            <a:off x="1302532" y="1981495"/>
            <a:ext cx="7661909" cy="289823"/>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chemeClr val="bg1"/>
                </a:solidFill>
                <a:latin typeface="Arial"/>
                <a:cs typeface="Arial"/>
              </a:rPr>
              <a:t>II:</a:t>
            </a:r>
            <a:r>
              <a:rPr sz="1800" spc="-25" dirty="0">
                <a:solidFill>
                  <a:schemeClr val="bg1"/>
                </a:solidFill>
                <a:latin typeface="Arial"/>
                <a:cs typeface="Arial"/>
              </a:rPr>
              <a:t> </a:t>
            </a:r>
            <a:r>
              <a:rPr lang="en-US" sz="1800" spc="-25" dirty="0">
                <a:solidFill>
                  <a:schemeClr val="bg1"/>
                </a:solidFill>
                <a:latin typeface="Arial"/>
                <a:cs typeface="Arial"/>
              </a:rPr>
              <a:t>2 Post-mortem analysis of JET DTE3 samples </a:t>
            </a:r>
            <a:r>
              <a:rPr sz="1800" dirty="0">
                <a:solidFill>
                  <a:schemeClr val="bg1"/>
                </a:solidFill>
                <a:latin typeface="Wingdings"/>
                <a:cs typeface="Wingdings"/>
              </a:rPr>
              <a:t></a:t>
            </a:r>
            <a:r>
              <a:rPr sz="1800" spc="20" dirty="0">
                <a:solidFill>
                  <a:schemeClr val="bg1"/>
                </a:solidFill>
                <a:latin typeface="Times New Roman"/>
                <a:cs typeface="Times New Roman"/>
              </a:rPr>
              <a:t> </a:t>
            </a:r>
            <a:r>
              <a:rPr sz="1800" dirty="0">
                <a:solidFill>
                  <a:schemeClr val="bg1"/>
                </a:solidFill>
                <a:latin typeface="Arial"/>
                <a:cs typeface="Arial"/>
              </a:rPr>
              <a:t>SP</a:t>
            </a:r>
            <a:r>
              <a:rPr sz="1800" spc="-50" dirty="0">
                <a:solidFill>
                  <a:schemeClr val="bg1"/>
                </a:solidFill>
                <a:latin typeface="Arial"/>
                <a:cs typeface="Arial"/>
              </a:rPr>
              <a:t> </a:t>
            </a:r>
            <a:r>
              <a:rPr lang="fi-FI" sz="1800" spc="-20" dirty="0">
                <a:solidFill>
                  <a:schemeClr val="bg1"/>
                </a:solidFill>
                <a:latin typeface="Arial"/>
                <a:cs typeface="Arial"/>
              </a:rPr>
              <a:t>E</a:t>
            </a:r>
            <a:r>
              <a:rPr sz="1800" spc="-20" dirty="0">
                <a:solidFill>
                  <a:schemeClr val="bg1"/>
                </a:solidFill>
                <a:latin typeface="Arial"/>
                <a:cs typeface="Arial"/>
              </a:rPr>
              <a:t>.2</a:t>
            </a:r>
            <a:endParaRPr sz="1800" dirty="0">
              <a:solidFill>
                <a:schemeClr val="bg1"/>
              </a:solidFill>
              <a:latin typeface="Arial"/>
              <a:cs typeface="Arial"/>
            </a:endParaRPr>
          </a:p>
        </p:txBody>
      </p:sp>
    </p:spTree>
    <p:extLst>
      <p:ext uri="{BB962C8B-B14F-4D97-AF65-F5344CB8AC3E}">
        <p14:creationId xmlns:p14="http://schemas.microsoft.com/office/powerpoint/2010/main" val="3965649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D76AA-5192-7708-6060-7504206FBF85}"/>
              </a:ext>
            </a:extLst>
          </p:cNvPr>
          <p:cNvSpPr>
            <a:spLocks noGrp="1"/>
          </p:cNvSpPr>
          <p:nvPr>
            <p:ph type="title"/>
          </p:nvPr>
        </p:nvSpPr>
        <p:spPr/>
        <p:txBody>
          <a:bodyPr/>
          <a:lstStyle/>
          <a:p>
            <a:r>
              <a:rPr lang="en-GB" dirty="0"/>
              <a:t>SP E.2 Cutting of DTE3 tiles and sample distribution</a:t>
            </a:r>
          </a:p>
        </p:txBody>
      </p:sp>
      <p:sp>
        <p:nvSpPr>
          <p:cNvPr id="3" name="Content Placeholder 2">
            <a:extLst>
              <a:ext uri="{FF2B5EF4-FFF2-40B4-BE49-F238E27FC236}">
                <a16:creationId xmlns:a16="http://schemas.microsoft.com/office/drawing/2014/main" id="{F6FBFDE4-C0A9-9DD4-3795-E2ED5721F498}"/>
              </a:ext>
            </a:extLst>
          </p:cNvPr>
          <p:cNvSpPr>
            <a:spLocks noGrp="1"/>
          </p:cNvSpPr>
          <p:nvPr>
            <p:ph idx="1"/>
          </p:nvPr>
        </p:nvSpPr>
        <p:spPr>
          <a:xfrm>
            <a:off x="609600" y="836712"/>
            <a:ext cx="11103024" cy="5228808"/>
          </a:xfrm>
        </p:spPr>
        <p:txBody>
          <a:bodyPr/>
          <a:lstStyle/>
          <a:p>
            <a:pPr lvl="0">
              <a:buFont typeface="Wingdings" panose="05000000000000000000" pitchFamily="2" charset="2"/>
              <a:buChar char="§"/>
            </a:pPr>
            <a:r>
              <a:rPr lang="en-GB" sz="1800" b="1" dirty="0">
                <a:solidFill>
                  <a:srgbClr val="FF0000"/>
                </a:solidFill>
              </a:rPr>
              <a:t>COMPLETED</a:t>
            </a:r>
            <a:r>
              <a:rPr lang="en-GB" sz="1800" dirty="0"/>
              <a:t>: JET tile removal and dismantling performed during </a:t>
            </a:r>
            <a:r>
              <a:rPr lang="en-GB" sz="1800" dirty="0">
                <a:solidFill>
                  <a:srgbClr val="00B050"/>
                </a:solidFill>
              </a:rPr>
              <a:t>April-August 2025</a:t>
            </a:r>
            <a:r>
              <a:rPr lang="en-GB" sz="1800" dirty="0"/>
              <a:t>; available for cutting and analysis.</a:t>
            </a:r>
          </a:p>
          <a:p>
            <a:pPr lvl="0">
              <a:buFont typeface="Wingdings" panose="05000000000000000000" pitchFamily="2" charset="2"/>
              <a:buChar char="§"/>
            </a:pPr>
            <a:endParaRPr lang="en-GB" sz="1800" dirty="0"/>
          </a:p>
          <a:p>
            <a:pPr lvl="0">
              <a:spcBef>
                <a:spcPts val="0"/>
              </a:spcBef>
              <a:spcAft>
                <a:spcPts val="600"/>
              </a:spcAft>
              <a:buFont typeface="Wingdings" panose="05000000000000000000" pitchFamily="2" charset="2"/>
              <a:buChar char="§"/>
            </a:pPr>
            <a:r>
              <a:rPr lang="en-GB" sz="1800" dirty="0">
                <a:solidFill>
                  <a:srgbClr val="00B050"/>
                </a:solidFill>
              </a:rPr>
              <a:t>Ongoing: development of cutting plans </a:t>
            </a:r>
            <a:r>
              <a:rPr lang="en-GB" sz="1800" dirty="0"/>
              <a:t>to meet the needs of the SP E.2 analysis programme:</a:t>
            </a:r>
          </a:p>
          <a:p>
            <a:pPr>
              <a:spcBef>
                <a:spcPts val="0"/>
              </a:spcBef>
              <a:spcAft>
                <a:spcPts val="600"/>
              </a:spcAft>
              <a:buFont typeface="Wingdings" panose="05000000000000000000" pitchFamily="2" charset="2"/>
              <a:buChar char="§"/>
            </a:pPr>
            <a:r>
              <a:rPr lang="en-GB" sz="1800" dirty="0"/>
              <a:t>Selection of W lamellae for shipments:</a:t>
            </a:r>
          </a:p>
          <a:p>
            <a:pPr lvl="2">
              <a:spcBef>
                <a:spcPts val="0"/>
              </a:spcBef>
              <a:spcAft>
                <a:spcPts val="600"/>
              </a:spcAft>
              <a:buFont typeface="Wingdings" panose="05000000000000000000" pitchFamily="2" charset="2"/>
              <a:buChar char="§"/>
            </a:pPr>
            <a:r>
              <a:rPr lang="en-GB" sz="1800" b="1" dirty="0"/>
              <a:t> IAP</a:t>
            </a:r>
            <a:r>
              <a:rPr lang="en-GB" sz="1800" dirty="0"/>
              <a:t>: 16 lamellae (cutting and distribution); </a:t>
            </a:r>
            <a:r>
              <a:rPr lang="en-GB" sz="1800" b="1" dirty="0"/>
              <a:t>UKAEA</a:t>
            </a:r>
            <a:r>
              <a:rPr lang="en-GB" sz="1800" dirty="0"/>
              <a:t>: 3 lamellae (microscopy); </a:t>
            </a:r>
            <a:r>
              <a:rPr lang="en-GB" sz="1800" b="1" dirty="0"/>
              <a:t>FZJ</a:t>
            </a:r>
            <a:r>
              <a:rPr lang="en-GB" sz="1800" dirty="0"/>
              <a:t>: 1 lamella (LID-QMS, microscopy); </a:t>
            </a:r>
            <a:r>
              <a:rPr lang="en-GB" sz="1800" b="1" dirty="0"/>
              <a:t>IST</a:t>
            </a:r>
            <a:r>
              <a:rPr lang="en-GB" sz="1800" dirty="0"/>
              <a:t>: 1 lamella (IBA); </a:t>
            </a:r>
            <a:r>
              <a:rPr lang="en-GB" sz="1800" b="1" dirty="0"/>
              <a:t>VTT</a:t>
            </a:r>
            <a:r>
              <a:rPr lang="en-GB" sz="1800" dirty="0"/>
              <a:t>: 2 lamellae (LIBS).</a:t>
            </a:r>
          </a:p>
          <a:p>
            <a:pPr lvl="2">
              <a:spcBef>
                <a:spcPts val="0"/>
              </a:spcBef>
              <a:spcAft>
                <a:spcPts val="600"/>
              </a:spcAft>
              <a:buFont typeface="Wingdings" panose="05000000000000000000" pitchFamily="2" charset="2"/>
              <a:buChar char="§"/>
            </a:pPr>
            <a:r>
              <a:rPr lang="en-GB" sz="1800" dirty="0">
                <a:solidFill>
                  <a:srgbClr val="00B050"/>
                </a:solidFill>
              </a:rPr>
              <a:t>W lamellae for IAP arrived in Bucharest but still at customs</a:t>
            </a:r>
          </a:p>
          <a:p>
            <a:pPr lvl="0">
              <a:spcBef>
                <a:spcPts val="0"/>
              </a:spcBef>
              <a:spcAft>
                <a:spcPts val="600"/>
              </a:spcAft>
              <a:buFont typeface="Wingdings" panose="05000000000000000000" pitchFamily="2" charset="2"/>
              <a:buChar char="§"/>
            </a:pPr>
            <a:r>
              <a:rPr lang="en-US" sz="1800" dirty="0">
                <a:solidFill>
                  <a:srgbClr val="00B050"/>
                </a:solidFill>
              </a:rPr>
              <a:t>W-CFC tiles shipments: August 2026?</a:t>
            </a:r>
          </a:p>
          <a:p>
            <a:pPr lvl="0">
              <a:spcBef>
                <a:spcPts val="0"/>
              </a:spcBef>
              <a:spcAft>
                <a:spcPts val="600"/>
              </a:spcAft>
              <a:buFont typeface="Wingdings" panose="05000000000000000000" pitchFamily="2" charset="2"/>
              <a:buChar char="§"/>
            </a:pPr>
            <a:r>
              <a:rPr lang="en-US" sz="1800" dirty="0"/>
              <a:t>Sectioning and preparation of CFC samples in </a:t>
            </a:r>
            <a:r>
              <a:rPr lang="en-US" sz="1800" dirty="0">
                <a:solidFill>
                  <a:srgbClr val="00B050"/>
                </a:solidFill>
              </a:rPr>
              <a:t>~August-September 2026</a:t>
            </a:r>
          </a:p>
          <a:p>
            <a:pPr lvl="0">
              <a:spcBef>
                <a:spcPts val="0"/>
              </a:spcBef>
              <a:spcAft>
                <a:spcPts val="600"/>
              </a:spcAft>
              <a:buFont typeface="Wingdings" panose="05000000000000000000" pitchFamily="2" charset="2"/>
              <a:buChar char="§"/>
            </a:pPr>
            <a:r>
              <a:rPr lang="en-US" sz="1800" dirty="0"/>
              <a:t>Distribution of W and CFC samples to other laboratories</a:t>
            </a:r>
          </a:p>
          <a:p>
            <a:pPr lvl="0">
              <a:buFont typeface="Wingdings" panose="05000000000000000000" pitchFamily="2" charset="2"/>
              <a:buChar char="§"/>
            </a:pPr>
            <a:r>
              <a:rPr lang="en-US" sz="1800" dirty="0">
                <a:solidFill>
                  <a:srgbClr val="00B050"/>
                </a:solidFill>
              </a:rPr>
              <a:t>Shipment and sectioning of Be tiles </a:t>
            </a:r>
            <a:r>
              <a:rPr lang="en-US" sz="1800" dirty="0"/>
              <a:t>to IAP </a:t>
            </a:r>
            <a:r>
              <a:rPr lang="en-US" sz="1800" dirty="0">
                <a:solidFill>
                  <a:srgbClr val="FF0000"/>
                </a:solidFill>
              </a:rPr>
              <a:t>autumn 2026</a:t>
            </a:r>
          </a:p>
          <a:p>
            <a:pPr lvl="0">
              <a:spcBef>
                <a:spcPts val="0"/>
              </a:spcBef>
              <a:spcAft>
                <a:spcPts val="600"/>
              </a:spcAft>
              <a:buFont typeface="Wingdings" panose="05000000000000000000" pitchFamily="2" charset="2"/>
              <a:buChar char="§"/>
            </a:pPr>
            <a:endParaRPr lang="en-US" sz="1800" dirty="0"/>
          </a:p>
          <a:p>
            <a:pPr lvl="0"/>
            <a:endParaRPr lang="en-GB" sz="1800" dirty="0"/>
          </a:p>
        </p:txBody>
      </p:sp>
      <p:sp>
        <p:nvSpPr>
          <p:cNvPr id="5" name="Slide Number Placeholder 4">
            <a:extLst>
              <a:ext uri="{FF2B5EF4-FFF2-40B4-BE49-F238E27FC236}">
                <a16:creationId xmlns:a16="http://schemas.microsoft.com/office/drawing/2014/main" id="{CD5B7406-2F81-7396-02A3-57DBAEEAC69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20</a:t>
            </a:fld>
            <a:endParaRPr lang="en-GB">
              <a:solidFill>
                <a:prstClr val="white"/>
              </a:solidFill>
            </a:endParaRPr>
          </a:p>
        </p:txBody>
      </p:sp>
    </p:spTree>
    <p:extLst>
      <p:ext uri="{BB962C8B-B14F-4D97-AF65-F5344CB8AC3E}">
        <p14:creationId xmlns:p14="http://schemas.microsoft.com/office/powerpoint/2010/main" val="175673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92AA5-ABF1-B082-2F3C-9DD11E966ED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BEB81B3-4BF1-A006-7D7C-26E8DDA7A8C8}"/>
              </a:ext>
            </a:extLst>
          </p:cNvPr>
          <p:cNvPicPr>
            <a:picLocks noChangeAspect="1"/>
          </p:cNvPicPr>
          <p:nvPr/>
        </p:nvPicPr>
        <p:blipFill>
          <a:blip r:embed="rId2"/>
          <a:srcRect l="6355" t="9803" r="7514"/>
          <a:stretch/>
        </p:blipFill>
        <p:spPr>
          <a:xfrm>
            <a:off x="457200" y="1431361"/>
            <a:ext cx="5638800" cy="3750875"/>
          </a:xfrm>
          <a:prstGeom prst="rect">
            <a:avLst/>
          </a:prstGeom>
        </p:spPr>
      </p:pic>
      <p:sp>
        <p:nvSpPr>
          <p:cNvPr id="12" name="Rectangle 11">
            <a:extLst>
              <a:ext uri="{FF2B5EF4-FFF2-40B4-BE49-F238E27FC236}">
                <a16:creationId xmlns:a16="http://schemas.microsoft.com/office/drawing/2014/main" id="{C71694B9-81E3-B067-8A47-F6687D11CA7E}"/>
              </a:ext>
            </a:extLst>
          </p:cNvPr>
          <p:cNvSpPr/>
          <p:nvPr/>
        </p:nvSpPr>
        <p:spPr>
          <a:xfrm>
            <a:off x="147582" y="4324915"/>
            <a:ext cx="2154307" cy="369332"/>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rPr>
              <a:t>2013-14 &amp; 2018-23</a:t>
            </a:r>
          </a:p>
        </p:txBody>
      </p:sp>
      <p:sp>
        <p:nvSpPr>
          <p:cNvPr id="13" name="Rectangle 12">
            <a:extLst>
              <a:ext uri="{FF2B5EF4-FFF2-40B4-BE49-F238E27FC236}">
                <a16:creationId xmlns:a16="http://schemas.microsoft.com/office/drawing/2014/main" id="{998836B5-FFAF-A499-DEA3-E2A33E2E67F1}"/>
              </a:ext>
            </a:extLst>
          </p:cNvPr>
          <p:cNvSpPr/>
          <p:nvPr/>
        </p:nvSpPr>
        <p:spPr>
          <a:xfrm>
            <a:off x="147584" y="4687974"/>
            <a:ext cx="2154307" cy="369332"/>
          </a:xfrm>
          <a:prstGeom prst="rect">
            <a:avLst/>
          </a:prstGeom>
          <a:solidFill>
            <a:schemeClr val="accent5">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rPr>
              <a:t>2018-2023</a:t>
            </a:r>
          </a:p>
        </p:txBody>
      </p:sp>
      <p:sp>
        <p:nvSpPr>
          <p:cNvPr id="15" name="Rectangle 14">
            <a:extLst>
              <a:ext uri="{FF2B5EF4-FFF2-40B4-BE49-F238E27FC236}">
                <a16:creationId xmlns:a16="http://schemas.microsoft.com/office/drawing/2014/main" id="{58296068-006C-427C-3DEE-BCC518FDC378}"/>
              </a:ext>
            </a:extLst>
          </p:cNvPr>
          <p:cNvSpPr/>
          <p:nvPr/>
        </p:nvSpPr>
        <p:spPr>
          <a:xfrm>
            <a:off x="147583" y="5057306"/>
            <a:ext cx="2154307" cy="369332"/>
          </a:xfrm>
          <a:prstGeom prst="rect">
            <a:avLst/>
          </a:prstGeom>
          <a:solidFill>
            <a:schemeClr val="accent4">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rPr>
              <a:t>2011-12 &amp; 2018-23</a:t>
            </a:r>
          </a:p>
        </p:txBody>
      </p:sp>
      <p:sp>
        <p:nvSpPr>
          <p:cNvPr id="10" name="Title 9">
            <a:extLst>
              <a:ext uri="{FF2B5EF4-FFF2-40B4-BE49-F238E27FC236}">
                <a16:creationId xmlns:a16="http://schemas.microsoft.com/office/drawing/2014/main" id="{A95ACC1A-C057-31B0-E320-94D3DA8348CE}"/>
              </a:ext>
            </a:extLst>
          </p:cNvPr>
          <p:cNvSpPr>
            <a:spLocks noGrp="1"/>
          </p:cNvSpPr>
          <p:nvPr>
            <p:ph type="title"/>
          </p:nvPr>
        </p:nvSpPr>
        <p:spPr/>
        <p:txBody>
          <a:bodyPr>
            <a:normAutofit fontScale="90000"/>
          </a:bodyPr>
          <a:lstStyle/>
          <a:p>
            <a:r>
              <a:rPr lang="en-GB" dirty="0"/>
              <a:t>SP E.2 14N W-LBSRP </a:t>
            </a:r>
            <a:br>
              <a:rPr lang="en-GB" dirty="0"/>
            </a:br>
            <a:r>
              <a:rPr lang="en-GB" dirty="0"/>
              <a:t>Fuel retention &amp; Microstructure</a:t>
            </a:r>
          </a:p>
        </p:txBody>
      </p:sp>
      <p:sp>
        <p:nvSpPr>
          <p:cNvPr id="9" name="Content Placeholder 8">
            <a:extLst>
              <a:ext uri="{FF2B5EF4-FFF2-40B4-BE49-F238E27FC236}">
                <a16:creationId xmlns:a16="http://schemas.microsoft.com/office/drawing/2014/main" id="{C17AE8FD-364A-5816-8580-9F5398423274}"/>
              </a:ext>
            </a:extLst>
          </p:cNvPr>
          <p:cNvSpPr>
            <a:spLocks noGrp="1"/>
          </p:cNvSpPr>
          <p:nvPr>
            <p:ph idx="1"/>
          </p:nvPr>
        </p:nvSpPr>
        <p:spPr/>
        <p:txBody>
          <a:bodyPr/>
          <a:lstStyle/>
          <a:p>
            <a:endParaRPr lang="fi-FI" dirty="0"/>
          </a:p>
        </p:txBody>
      </p:sp>
      <p:sp>
        <p:nvSpPr>
          <p:cNvPr id="17" name="TextBox 16">
            <a:extLst>
              <a:ext uri="{FF2B5EF4-FFF2-40B4-BE49-F238E27FC236}">
                <a16:creationId xmlns:a16="http://schemas.microsoft.com/office/drawing/2014/main" id="{944AF910-C998-0F80-AFB8-DAFFE3529ABB}"/>
              </a:ext>
            </a:extLst>
          </p:cNvPr>
          <p:cNvSpPr txBox="1"/>
          <p:nvPr/>
        </p:nvSpPr>
        <p:spPr>
          <a:xfrm>
            <a:off x="71578" y="5631142"/>
            <a:ext cx="5220340" cy="646331"/>
          </a:xfrm>
          <a:prstGeom prst="rect">
            <a:avLst/>
          </a:prstGeom>
          <a:noFill/>
        </p:spPr>
        <p:txBody>
          <a:bodyPr wrap="none" rtlCol="0">
            <a:spAutoFit/>
          </a:bodyPr>
          <a:lstStyle/>
          <a:p>
            <a:r>
              <a:rPr lang="en-GB"/>
              <a:t>*Refer to Scott’s IR images during He experiment</a:t>
            </a:r>
          </a:p>
          <a:p>
            <a:r>
              <a:rPr lang="en-GB" baseline="30000">
                <a:latin typeface="Calibri" panose="020F0502020204030204" pitchFamily="34" charset="0"/>
                <a:ea typeface="Calibri" panose="020F0502020204030204" pitchFamily="34" charset="0"/>
                <a:cs typeface="Calibri" panose="020F0502020204030204" pitchFamily="34" charset="0"/>
              </a:rPr>
              <a:t>†</a:t>
            </a:r>
            <a:r>
              <a:rPr lang="en-GB">
                <a:ea typeface="Calibri" panose="020F0502020204030204" pitchFamily="34" charset="0"/>
                <a:cs typeface="Calibri" panose="020F0502020204030204" pitchFamily="34" charset="0"/>
              </a:rPr>
              <a:t>He interaction with W</a:t>
            </a:r>
            <a:endParaRPr lang="en-GB"/>
          </a:p>
        </p:txBody>
      </p:sp>
      <p:sp>
        <p:nvSpPr>
          <p:cNvPr id="14" name="TextBox 13">
            <a:extLst>
              <a:ext uri="{FF2B5EF4-FFF2-40B4-BE49-F238E27FC236}">
                <a16:creationId xmlns:a16="http://schemas.microsoft.com/office/drawing/2014/main" id="{895395CB-A6D4-2294-6497-195AA787AAB6}"/>
              </a:ext>
            </a:extLst>
          </p:cNvPr>
          <p:cNvSpPr txBox="1"/>
          <p:nvPr/>
        </p:nvSpPr>
        <p:spPr>
          <a:xfrm>
            <a:off x="4279305" y="4214700"/>
            <a:ext cx="902811" cy="369332"/>
          </a:xfrm>
          <a:prstGeom prst="rect">
            <a:avLst/>
          </a:prstGeom>
          <a:noFill/>
        </p:spPr>
        <p:txBody>
          <a:bodyPr wrap="none" rtlCol="0">
            <a:spAutoFit/>
          </a:bodyPr>
          <a:lstStyle/>
          <a:p>
            <a:r>
              <a:rPr lang="en-GB"/>
              <a:t>Mirrors</a:t>
            </a:r>
          </a:p>
        </p:txBody>
      </p:sp>
      <p:sp>
        <p:nvSpPr>
          <p:cNvPr id="46" name="Freeform: Shape 45">
            <a:extLst>
              <a:ext uri="{FF2B5EF4-FFF2-40B4-BE49-F238E27FC236}">
                <a16:creationId xmlns:a16="http://schemas.microsoft.com/office/drawing/2014/main" id="{B5832D38-30BA-4452-9662-C08E6BD391D2}"/>
              </a:ext>
            </a:extLst>
          </p:cNvPr>
          <p:cNvSpPr/>
          <p:nvPr/>
        </p:nvSpPr>
        <p:spPr>
          <a:xfrm>
            <a:off x="685111" y="2481170"/>
            <a:ext cx="2211871" cy="1383493"/>
          </a:xfrm>
          <a:custGeom>
            <a:avLst/>
            <a:gdLst>
              <a:gd name="connsiteX0" fmla="*/ 0 w 2281645"/>
              <a:gd name="connsiteY0" fmla="*/ 409303 h 1410788"/>
              <a:gd name="connsiteX1" fmla="*/ 43543 w 2281645"/>
              <a:gd name="connsiteY1" fmla="*/ 69668 h 1410788"/>
              <a:gd name="connsiteX2" fmla="*/ 165463 w 2281645"/>
              <a:gd name="connsiteY2" fmla="*/ 0 h 1410788"/>
              <a:gd name="connsiteX3" fmla="*/ 548640 w 2281645"/>
              <a:gd name="connsiteY3" fmla="*/ 182880 h 1410788"/>
              <a:gd name="connsiteX4" fmla="*/ 609600 w 2281645"/>
              <a:gd name="connsiteY4" fmla="*/ 165463 h 1410788"/>
              <a:gd name="connsiteX5" fmla="*/ 1027611 w 2281645"/>
              <a:gd name="connsiteY5" fmla="*/ 365760 h 1410788"/>
              <a:gd name="connsiteX6" fmla="*/ 1088571 w 2281645"/>
              <a:gd name="connsiteY6" fmla="*/ 348343 h 1410788"/>
              <a:gd name="connsiteX7" fmla="*/ 1558834 w 2281645"/>
              <a:gd name="connsiteY7" fmla="*/ 566057 h 1410788"/>
              <a:gd name="connsiteX8" fmla="*/ 1628503 w 2281645"/>
              <a:gd name="connsiteY8" fmla="*/ 539931 h 1410788"/>
              <a:gd name="connsiteX9" fmla="*/ 2151017 w 2281645"/>
              <a:gd name="connsiteY9" fmla="*/ 801188 h 1410788"/>
              <a:gd name="connsiteX10" fmla="*/ 2281645 w 2281645"/>
              <a:gd name="connsiteY10" fmla="*/ 1341120 h 1410788"/>
              <a:gd name="connsiteX11" fmla="*/ 2142308 w 2281645"/>
              <a:gd name="connsiteY11" fmla="*/ 1410788 h 1410788"/>
              <a:gd name="connsiteX12" fmla="*/ 1985554 w 2281645"/>
              <a:gd name="connsiteY12" fmla="*/ 1349828 h 1410788"/>
              <a:gd name="connsiteX13" fmla="*/ 1506583 w 2281645"/>
              <a:gd name="connsiteY13" fmla="*/ 1071154 h 1410788"/>
              <a:gd name="connsiteX14" fmla="*/ 0 w 2281645"/>
              <a:gd name="connsiteY14" fmla="*/ 409303 h 1410788"/>
              <a:gd name="connsiteX0" fmla="*/ 0 w 2281645"/>
              <a:gd name="connsiteY0" fmla="*/ 409303 h 1410788"/>
              <a:gd name="connsiteX1" fmla="*/ 14968 w 2281645"/>
              <a:gd name="connsiteY1" fmla="*/ 45855 h 1410788"/>
              <a:gd name="connsiteX2" fmla="*/ 165463 w 2281645"/>
              <a:gd name="connsiteY2" fmla="*/ 0 h 1410788"/>
              <a:gd name="connsiteX3" fmla="*/ 548640 w 2281645"/>
              <a:gd name="connsiteY3" fmla="*/ 182880 h 1410788"/>
              <a:gd name="connsiteX4" fmla="*/ 609600 w 2281645"/>
              <a:gd name="connsiteY4" fmla="*/ 165463 h 1410788"/>
              <a:gd name="connsiteX5" fmla="*/ 1027611 w 2281645"/>
              <a:gd name="connsiteY5" fmla="*/ 365760 h 1410788"/>
              <a:gd name="connsiteX6" fmla="*/ 1088571 w 2281645"/>
              <a:gd name="connsiteY6" fmla="*/ 348343 h 1410788"/>
              <a:gd name="connsiteX7" fmla="*/ 1558834 w 2281645"/>
              <a:gd name="connsiteY7" fmla="*/ 566057 h 1410788"/>
              <a:gd name="connsiteX8" fmla="*/ 1628503 w 2281645"/>
              <a:gd name="connsiteY8" fmla="*/ 539931 h 1410788"/>
              <a:gd name="connsiteX9" fmla="*/ 2151017 w 2281645"/>
              <a:gd name="connsiteY9" fmla="*/ 801188 h 1410788"/>
              <a:gd name="connsiteX10" fmla="*/ 2281645 w 2281645"/>
              <a:gd name="connsiteY10" fmla="*/ 1341120 h 1410788"/>
              <a:gd name="connsiteX11" fmla="*/ 2142308 w 2281645"/>
              <a:gd name="connsiteY11" fmla="*/ 1410788 h 1410788"/>
              <a:gd name="connsiteX12" fmla="*/ 1985554 w 2281645"/>
              <a:gd name="connsiteY12" fmla="*/ 1349828 h 1410788"/>
              <a:gd name="connsiteX13" fmla="*/ 1506583 w 2281645"/>
              <a:gd name="connsiteY13" fmla="*/ 1071154 h 1410788"/>
              <a:gd name="connsiteX14" fmla="*/ 0 w 2281645"/>
              <a:gd name="connsiteY14" fmla="*/ 409303 h 1410788"/>
              <a:gd name="connsiteX0" fmla="*/ 0 w 2281645"/>
              <a:gd name="connsiteY0" fmla="*/ 382008 h 1383493"/>
              <a:gd name="connsiteX1" fmla="*/ 14968 w 2281645"/>
              <a:gd name="connsiteY1" fmla="*/ 18560 h 1383493"/>
              <a:gd name="connsiteX2" fmla="*/ 104048 w 2281645"/>
              <a:gd name="connsiteY2" fmla="*/ 0 h 1383493"/>
              <a:gd name="connsiteX3" fmla="*/ 548640 w 2281645"/>
              <a:gd name="connsiteY3" fmla="*/ 155585 h 1383493"/>
              <a:gd name="connsiteX4" fmla="*/ 609600 w 2281645"/>
              <a:gd name="connsiteY4" fmla="*/ 138168 h 1383493"/>
              <a:gd name="connsiteX5" fmla="*/ 1027611 w 2281645"/>
              <a:gd name="connsiteY5" fmla="*/ 338465 h 1383493"/>
              <a:gd name="connsiteX6" fmla="*/ 1088571 w 2281645"/>
              <a:gd name="connsiteY6" fmla="*/ 321048 h 1383493"/>
              <a:gd name="connsiteX7" fmla="*/ 1558834 w 2281645"/>
              <a:gd name="connsiteY7" fmla="*/ 538762 h 1383493"/>
              <a:gd name="connsiteX8" fmla="*/ 1628503 w 2281645"/>
              <a:gd name="connsiteY8" fmla="*/ 512636 h 1383493"/>
              <a:gd name="connsiteX9" fmla="*/ 2151017 w 2281645"/>
              <a:gd name="connsiteY9" fmla="*/ 773893 h 1383493"/>
              <a:gd name="connsiteX10" fmla="*/ 2281645 w 2281645"/>
              <a:gd name="connsiteY10" fmla="*/ 1313825 h 1383493"/>
              <a:gd name="connsiteX11" fmla="*/ 2142308 w 2281645"/>
              <a:gd name="connsiteY11" fmla="*/ 1383493 h 1383493"/>
              <a:gd name="connsiteX12" fmla="*/ 1985554 w 2281645"/>
              <a:gd name="connsiteY12" fmla="*/ 1322533 h 1383493"/>
              <a:gd name="connsiteX13" fmla="*/ 1506583 w 2281645"/>
              <a:gd name="connsiteY13" fmla="*/ 1043859 h 1383493"/>
              <a:gd name="connsiteX14" fmla="*/ 0 w 2281645"/>
              <a:gd name="connsiteY14" fmla="*/ 382008 h 1383493"/>
              <a:gd name="connsiteX0" fmla="*/ 0 w 2281645"/>
              <a:gd name="connsiteY0" fmla="*/ 382008 h 1383493"/>
              <a:gd name="connsiteX1" fmla="*/ 14968 w 2281645"/>
              <a:gd name="connsiteY1" fmla="*/ 18560 h 1383493"/>
              <a:gd name="connsiteX2" fmla="*/ 104048 w 2281645"/>
              <a:gd name="connsiteY2" fmla="*/ 0 h 1383493"/>
              <a:gd name="connsiteX3" fmla="*/ 494049 w 2281645"/>
              <a:gd name="connsiteY3" fmla="*/ 189704 h 1383493"/>
              <a:gd name="connsiteX4" fmla="*/ 609600 w 2281645"/>
              <a:gd name="connsiteY4" fmla="*/ 138168 h 1383493"/>
              <a:gd name="connsiteX5" fmla="*/ 1027611 w 2281645"/>
              <a:gd name="connsiteY5" fmla="*/ 338465 h 1383493"/>
              <a:gd name="connsiteX6" fmla="*/ 1088571 w 2281645"/>
              <a:gd name="connsiteY6" fmla="*/ 321048 h 1383493"/>
              <a:gd name="connsiteX7" fmla="*/ 1558834 w 2281645"/>
              <a:gd name="connsiteY7" fmla="*/ 538762 h 1383493"/>
              <a:gd name="connsiteX8" fmla="*/ 1628503 w 2281645"/>
              <a:gd name="connsiteY8" fmla="*/ 512636 h 1383493"/>
              <a:gd name="connsiteX9" fmla="*/ 2151017 w 2281645"/>
              <a:gd name="connsiteY9" fmla="*/ 773893 h 1383493"/>
              <a:gd name="connsiteX10" fmla="*/ 2281645 w 2281645"/>
              <a:gd name="connsiteY10" fmla="*/ 1313825 h 1383493"/>
              <a:gd name="connsiteX11" fmla="*/ 2142308 w 2281645"/>
              <a:gd name="connsiteY11" fmla="*/ 1383493 h 1383493"/>
              <a:gd name="connsiteX12" fmla="*/ 1985554 w 2281645"/>
              <a:gd name="connsiteY12" fmla="*/ 1322533 h 1383493"/>
              <a:gd name="connsiteX13" fmla="*/ 1506583 w 2281645"/>
              <a:gd name="connsiteY13" fmla="*/ 1043859 h 1383493"/>
              <a:gd name="connsiteX14" fmla="*/ 0 w 2281645"/>
              <a:gd name="connsiteY14" fmla="*/ 382008 h 1383493"/>
              <a:gd name="connsiteX0" fmla="*/ 0 w 2281645"/>
              <a:gd name="connsiteY0" fmla="*/ 382008 h 1383493"/>
              <a:gd name="connsiteX1" fmla="*/ 14968 w 2281645"/>
              <a:gd name="connsiteY1" fmla="*/ 18560 h 1383493"/>
              <a:gd name="connsiteX2" fmla="*/ 104048 w 2281645"/>
              <a:gd name="connsiteY2" fmla="*/ 0 h 1383493"/>
              <a:gd name="connsiteX3" fmla="*/ 494049 w 2281645"/>
              <a:gd name="connsiteY3" fmla="*/ 189704 h 1383493"/>
              <a:gd name="connsiteX4" fmla="*/ 561833 w 2281645"/>
              <a:gd name="connsiteY4" fmla="*/ 151816 h 1383493"/>
              <a:gd name="connsiteX5" fmla="*/ 1027611 w 2281645"/>
              <a:gd name="connsiteY5" fmla="*/ 338465 h 1383493"/>
              <a:gd name="connsiteX6" fmla="*/ 1088571 w 2281645"/>
              <a:gd name="connsiteY6" fmla="*/ 321048 h 1383493"/>
              <a:gd name="connsiteX7" fmla="*/ 1558834 w 2281645"/>
              <a:gd name="connsiteY7" fmla="*/ 538762 h 1383493"/>
              <a:gd name="connsiteX8" fmla="*/ 1628503 w 2281645"/>
              <a:gd name="connsiteY8" fmla="*/ 512636 h 1383493"/>
              <a:gd name="connsiteX9" fmla="*/ 2151017 w 2281645"/>
              <a:gd name="connsiteY9" fmla="*/ 773893 h 1383493"/>
              <a:gd name="connsiteX10" fmla="*/ 2281645 w 2281645"/>
              <a:gd name="connsiteY10" fmla="*/ 1313825 h 1383493"/>
              <a:gd name="connsiteX11" fmla="*/ 2142308 w 2281645"/>
              <a:gd name="connsiteY11" fmla="*/ 1383493 h 1383493"/>
              <a:gd name="connsiteX12" fmla="*/ 1985554 w 2281645"/>
              <a:gd name="connsiteY12" fmla="*/ 1322533 h 1383493"/>
              <a:gd name="connsiteX13" fmla="*/ 1506583 w 2281645"/>
              <a:gd name="connsiteY13" fmla="*/ 1043859 h 1383493"/>
              <a:gd name="connsiteX14" fmla="*/ 0 w 2281645"/>
              <a:gd name="connsiteY14" fmla="*/ 382008 h 1383493"/>
              <a:gd name="connsiteX0" fmla="*/ 0 w 2281645"/>
              <a:gd name="connsiteY0" fmla="*/ 382008 h 1383493"/>
              <a:gd name="connsiteX1" fmla="*/ 14968 w 2281645"/>
              <a:gd name="connsiteY1" fmla="*/ 18560 h 1383493"/>
              <a:gd name="connsiteX2" fmla="*/ 104048 w 2281645"/>
              <a:gd name="connsiteY2" fmla="*/ 0 h 1383493"/>
              <a:gd name="connsiteX3" fmla="*/ 494049 w 2281645"/>
              <a:gd name="connsiteY3" fmla="*/ 189704 h 1383493"/>
              <a:gd name="connsiteX4" fmla="*/ 561833 w 2281645"/>
              <a:gd name="connsiteY4" fmla="*/ 151816 h 1383493"/>
              <a:gd name="connsiteX5" fmla="*/ 938900 w 2281645"/>
              <a:gd name="connsiteY5" fmla="*/ 352113 h 1383493"/>
              <a:gd name="connsiteX6" fmla="*/ 1088571 w 2281645"/>
              <a:gd name="connsiteY6" fmla="*/ 321048 h 1383493"/>
              <a:gd name="connsiteX7" fmla="*/ 1558834 w 2281645"/>
              <a:gd name="connsiteY7" fmla="*/ 538762 h 1383493"/>
              <a:gd name="connsiteX8" fmla="*/ 1628503 w 2281645"/>
              <a:gd name="connsiteY8" fmla="*/ 512636 h 1383493"/>
              <a:gd name="connsiteX9" fmla="*/ 2151017 w 2281645"/>
              <a:gd name="connsiteY9" fmla="*/ 773893 h 1383493"/>
              <a:gd name="connsiteX10" fmla="*/ 2281645 w 2281645"/>
              <a:gd name="connsiteY10" fmla="*/ 1313825 h 1383493"/>
              <a:gd name="connsiteX11" fmla="*/ 2142308 w 2281645"/>
              <a:gd name="connsiteY11" fmla="*/ 1383493 h 1383493"/>
              <a:gd name="connsiteX12" fmla="*/ 1985554 w 2281645"/>
              <a:gd name="connsiteY12" fmla="*/ 1322533 h 1383493"/>
              <a:gd name="connsiteX13" fmla="*/ 1506583 w 2281645"/>
              <a:gd name="connsiteY13" fmla="*/ 1043859 h 1383493"/>
              <a:gd name="connsiteX14" fmla="*/ 0 w 2281645"/>
              <a:gd name="connsiteY14" fmla="*/ 382008 h 1383493"/>
              <a:gd name="connsiteX0" fmla="*/ 0 w 2281645"/>
              <a:gd name="connsiteY0" fmla="*/ 382008 h 1383493"/>
              <a:gd name="connsiteX1" fmla="*/ 14968 w 2281645"/>
              <a:gd name="connsiteY1" fmla="*/ 18560 h 1383493"/>
              <a:gd name="connsiteX2" fmla="*/ 104048 w 2281645"/>
              <a:gd name="connsiteY2" fmla="*/ 0 h 1383493"/>
              <a:gd name="connsiteX3" fmla="*/ 494049 w 2281645"/>
              <a:gd name="connsiteY3" fmla="*/ 189704 h 1383493"/>
              <a:gd name="connsiteX4" fmla="*/ 561833 w 2281645"/>
              <a:gd name="connsiteY4" fmla="*/ 151816 h 1383493"/>
              <a:gd name="connsiteX5" fmla="*/ 938900 w 2281645"/>
              <a:gd name="connsiteY5" fmla="*/ 352113 h 1383493"/>
              <a:gd name="connsiteX6" fmla="*/ 1088571 w 2281645"/>
              <a:gd name="connsiteY6" fmla="*/ 321048 h 1383493"/>
              <a:gd name="connsiteX7" fmla="*/ 1470124 w 2281645"/>
              <a:gd name="connsiteY7" fmla="*/ 572882 h 1383493"/>
              <a:gd name="connsiteX8" fmla="*/ 1628503 w 2281645"/>
              <a:gd name="connsiteY8" fmla="*/ 512636 h 1383493"/>
              <a:gd name="connsiteX9" fmla="*/ 2151017 w 2281645"/>
              <a:gd name="connsiteY9" fmla="*/ 773893 h 1383493"/>
              <a:gd name="connsiteX10" fmla="*/ 2281645 w 2281645"/>
              <a:gd name="connsiteY10" fmla="*/ 1313825 h 1383493"/>
              <a:gd name="connsiteX11" fmla="*/ 2142308 w 2281645"/>
              <a:gd name="connsiteY11" fmla="*/ 1383493 h 1383493"/>
              <a:gd name="connsiteX12" fmla="*/ 1985554 w 2281645"/>
              <a:gd name="connsiteY12" fmla="*/ 1322533 h 1383493"/>
              <a:gd name="connsiteX13" fmla="*/ 1506583 w 2281645"/>
              <a:gd name="connsiteY13" fmla="*/ 1043859 h 1383493"/>
              <a:gd name="connsiteX14" fmla="*/ 0 w 2281645"/>
              <a:gd name="connsiteY14" fmla="*/ 382008 h 1383493"/>
              <a:gd name="connsiteX0" fmla="*/ 0 w 2281645"/>
              <a:gd name="connsiteY0" fmla="*/ 382008 h 1383493"/>
              <a:gd name="connsiteX1" fmla="*/ 14968 w 2281645"/>
              <a:gd name="connsiteY1" fmla="*/ 18560 h 1383493"/>
              <a:gd name="connsiteX2" fmla="*/ 104048 w 2281645"/>
              <a:gd name="connsiteY2" fmla="*/ 0 h 1383493"/>
              <a:gd name="connsiteX3" fmla="*/ 494049 w 2281645"/>
              <a:gd name="connsiteY3" fmla="*/ 189704 h 1383493"/>
              <a:gd name="connsiteX4" fmla="*/ 561833 w 2281645"/>
              <a:gd name="connsiteY4" fmla="*/ 151816 h 1383493"/>
              <a:gd name="connsiteX5" fmla="*/ 938900 w 2281645"/>
              <a:gd name="connsiteY5" fmla="*/ 352113 h 1383493"/>
              <a:gd name="connsiteX6" fmla="*/ 1088571 w 2281645"/>
              <a:gd name="connsiteY6" fmla="*/ 321048 h 1383493"/>
              <a:gd name="connsiteX7" fmla="*/ 1470124 w 2281645"/>
              <a:gd name="connsiteY7" fmla="*/ 572882 h 1383493"/>
              <a:gd name="connsiteX8" fmla="*/ 1628503 w 2281645"/>
              <a:gd name="connsiteY8" fmla="*/ 512636 h 1383493"/>
              <a:gd name="connsiteX9" fmla="*/ 2089602 w 2281645"/>
              <a:gd name="connsiteY9" fmla="*/ 808012 h 1383493"/>
              <a:gd name="connsiteX10" fmla="*/ 2281645 w 2281645"/>
              <a:gd name="connsiteY10" fmla="*/ 1313825 h 1383493"/>
              <a:gd name="connsiteX11" fmla="*/ 2142308 w 2281645"/>
              <a:gd name="connsiteY11" fmla="*/ 1383493 h 1383493"/>
              <a:gd name="connsiteX12" fmla="*/ 1985554 w 2281645"/>
              <a:gd name="connsiteY12" fmla="*/ 1322533 h 1383493"/>
              <a:gd name="connsiteX13" fmla="*/ 1506583 w 2281645"/>
              <a:gd name="connsiteY13" fmla="*/ 1043859 h 1383493"/>
              <a:gd name="connsiteX14" fmla="*/ 0 w 2281645"/>
              <a:gd name="connsiteY14" fmla="*/ 382008 h 1383493"/>
              <a:gd name="connsiteX0" fmla="*/ 0 w 2281645"/>
              <a:gd name="connsiteY0" fmla="*/ 382008 h 1383493"/>
              <a:gd name="connsiteX1" fmla="*/ 14968 w 2281645"/>
              <a:gd name="connsiteY1" fmla="*/ 18560 h 1383493"/>
              <a:gd name="connsiteX2" fmla="*/ 104048 w 2281645"/>
              <a:gd name="connsiteY2" fmla="*/ 0 h 1383493"/>
              <a:gd name="connsiteX3" fmla="*/ 494049 w 2281645"/>
              <a:gd name="connsiteY3" fmla="*/ 189704 h 1383493"/>
              <a:gd name="connsiteX4" fmla="*/ 561833 w 2281645"/>
              <a:gd name="connsiteY4" fmla="*/ 151816 h 1383493"/>
              <a:gd name="connsiteX5" fmla="*/ 938900 w 2281645"/>
              <a:gd name="connsiteY5" fmla="*/ 352113 h 1383493"/>
              <a:gd name="connsiteX6" fmla="*/ 1088571 w 2281645"/>
              <a:gd name="connsiteY6" fmla="*/ 321048 h 1383493"/>
              <a:gd name="connsiteX7" fmla="*/ 1476948 w 2281645"/>
              <a:gd name="connsiteY7" fmla="*/ 552411 h 1383493"/>
              <a:gd name="connsiteX8" fmla="*/ 1628503 w 2281645"/>
              <a:gd name="connsiteY8" fmla="*/ 512636 h 1383493"/>
              <a:gd name="connsiteX9" fmla="*/ 2089602 w 2281645"/>
              <a:gd name="connsiteY9" fmla="*/ 808012 h 1383493"/>
              <a:gd name="connsiteX10" fmla="*/ 2281645 w 2281645"/>
              <a:gd name="connsiteY10" fmla="*/ 1313825 h 1383493"/>
              <a:gd name="connsiteX11" fmla="*/ 2142308 w 2281645"/>
              <a:gd name="connsiteY11" fmla="*/ 1383493 h 1383493"/>
              <a:gd name="connsiteX12" fmla="*/ 1985554 w 2281645"/>
              <a:gd name="connsiteY12" fmla="*/ 1322533 h 1383493"/>
              <a:gd name="connsiteX13" fmla="*/ 1506583 w 2281645"/>
              <a:gd name="connsiteY13" fmla="*/ 1043859 h 1383493"/>
              <a:gd name="connsiteX14" fmla="*/ 0 w 2281645"/>
              <a:gd name="connsiteY14" fmla="*/ 382008 h 1383493"/>
              <a:gd name="connsiteX0" fmla="*/ 0 w 2281645"/>
              <a:gd name="connsiteY0" fmla="*/ 382008 h 1383493"/>
              <a:gd name="connsiteX1" fmla="*/ 14968 w 2281645"/>
              <a:gd name="connsiteY1" fmla="*/ 18560 h 1383493"/>
              <a:gd name="connsiteX2" fmla="*/ 104048 w 2281645"/>
              <a:gd name="connsiteY2" fmla="*/ 0 h 1383493"/>
              <a:gd name="connsiteX3" fmla="*/ 494049 w 2281645"/>
              <a:gd name="connsiteY3" fmla="*/ 189704 h 1383493"/>
              <a:gd name="connsiteX4" fmla="*/ 561833 w 2281645"/>
              <a:gd name="connsiteY4" fmla="*/ 151816 h 1383493"/>
              <a:gd name="connsiteX5" fmla="*/ 938900 w 2281645"/>
              <a:gd name="connsiteY5" fmla="*/ 352113 h 1383493"/>
              <a:gd name="connsiteX6" fmla="*/ 1088571 w 2281645"/>
              <a:gd name="connsiteY6" fmla="*/ 321048 h 1383493"/>
              <a:gd name="connsiteX7" fmla="*/ 1476948 w 2281645"/>
              <a:gd name="connsiteY7" fmla="*/ 552411 h 1383493"/>
              <a:gd name="connsiteX8" fmla="*/ 1539793 w 2281645"/>
              <a:gd name="connsiteY8" fmla="*/ 539932 h 1383493"/>
              <a:gd name="connsiteX9" fmla="*/ 2089602 w 2281645"/>
              <a:gd name="connsiteY9" fmla="*/ 808012 h 1383493"/>
              <a:gd name="connsiteX10" fmla="*/ 2281645 w 2281645"/>
              <a:gd name="connsiteY10" fmla="*/ 1313825 h 1383493"/>
              <a:gd name="connsiteX11" fmla="*/ 2142308 w 2281645"/>
              <a:gd name="connsiteY11" fmla="*/ 1383493 h 1383493"/>
              <a:gd name="connsiteX12" fmla="*/ 1985554 w 2281645"/>
              <a:gd name="connsiteY12" fmla="*/ 1322533 h 1383493"/>
              <a:gd name="connsiteX13" fmla="*/ 1506583 w 2281645"/>
              <a:gd name="connsiteY13" fmla="*/ 1043859 h 1383493"/>
              <a:gd name="connsiteX14" fmla="*/ 0 w 2281645"/>
              <a:gd name="connsiteY14" fmla="*/ 382008 h 1383493"/>
              <a:gd name="connsiteX0" fmla="*/ 0 w 2281645"/>
              <a:gd name="connsiteY0" fmla="*/ 382008 h 1383493"/>
              <a:gd name="connsiteX1" fmla="*/ 14968 w 2281645"/>
              <a:gd name="connsiteY1" fmla="*/ 18560 h 1383493"/>
              <a:gd name="connsiteX2" fmla="*/ 104048 w 2281645"/>
              <a:gd name="connsiteY2" fmla="*/ 0 h 1383493"/>
              <a:gd name="connsiteX3" fmla="*/ 494049 w 2281645"/>
              <a:gd name="connsiteY3" fmla="*/ 189704 h 1383493"/>
              <a:gd name="connsiteX4" fmla="*/ 561833 w 2281645"/>
              <a:gd name="connsiteY4" fmla="*/ 151816 h 1383493"/>
              <a:gd name="connsiteX5" fmla="*/ 938900 w 2281645"/>
              <a:gd name="connsiteY5" fmla="*/ 352113 h 1383493"/>
              <a:gd name="connsiteX6" fmla="*/ 1088571 w 2281645"/>
              <a:gd name="connsiteY6" fmla="*/ 321048 h 1383493"/>
              <a:gd name="connsiteX7" fmla="*/ 1462259 w 2281645"/>
              <a:gd name="connsiteY7" fmla="*/ 556083 h 1383493"/>
              <a:gd name="connsiteX8" fmla="*/ 1539793 w 2281645"/>
              <a:gd name="connsiteY8" fmla="*/ 539932 h 1383493"/>
              <a:gd name="connsiteX9" fmla="*/ 2089602 w 2281645"/>
              <a:gd name="connsiteY9" fmla="*/ 808012 h 1383493"/>
              <a:gd name="connsiteX10" fmla="*/ 2281645 w 2281645"/>
              <a:gd name="connsiteY10" fmla="*/ 1313825 h 1383493"/>
              <a:gd name="connsiteX11" fmla="*/ 2142308 w 2281645"/>
              <a:gd name="connsiteY11" fmla="*/ 1383493 h 1383493"/>
              <a:gd name="connsiteX12" fmla="*/ 1985554 w 2281645"/>
              <a:gd name="connsiteY12" fmla="*/ 1322533 h 1383493"/>
              <a:gd name="connsiteX13" fmla="*/ 1506583 w 2281645"/>
              <a:gd name="connsiteY13" fmla="*/ 1043859 h 1383493"/>
              <a:gd name="connsiteX14" fmla="*/ 0 w 2281645"/>
              <a:gd name="connsiteY14" fmla="*/ 382008 h 1383493"/>
              <a:gd name="connsiteX0" fmla="*/ 0 w 2211871"/>
              <a:gd name="connsiteY0" fmla="*/ 382008 h 1383493"/>
              <a:gd name="connsiteX1" fmla="*/ 14968 w 2211871"/>
              <a:gd name="connsiteY1" fmla="*/ 18560 h 1383493"/>
              <a:gd name="connsiteX2" fmla="*/ 104048 w 2211871"/>
              <a:gd name="connsiteY2" fmla="*/ 0 h 1383493"/>
              <a:gd name="connsiteX3" fmla="*/ 494049 w 2211871"/>
              <a:gd name="connsiteY3" fmla="*/ 189704 h 1383493"/>
              <a:gd name="connsiteX4" fmla="*/ 561833 w 2211871"/>
              <a:gd name="connsiteY4" fmla="*/ 151816 h 1383493"/>
              <a:gd name="connsiteX5" fmla="*/ 938900 w 2211871"/>
              <a:gd name="connsiteY5" fmla="*/ 352113 h 1383493"/>
              <a:gd name="connsiteX6" fmla="*/ 1088571 w 2211871"/>
              <a:gd name="connsiteY6" fmla="*/ 321048 h 1383493"/>
              <a:gd name="connsiteX7" fmla="*/ 1462259 w 2211871"/>
              <a:gd name="connsiteY7" fmla="*/ 556083 h 1383493"/>
              <a:gd name="connsiteX8" fmla="*/ 1539793 w 2211871"/>
              <a:gd name="connsiteY8" fmla="*/ 539932 h 1383493"/>
              <a:gd name="connsiteX9" fmla="*/ 2089602 w 2211871"/>
              <a:gd name="connsiteY9" fmla="*/ 808012 h 1383493"/>
              <a:gd name="connsiteX10" fmla="*/ 2211871 w 2211871"/>
              <a:gd name="connsiteY10" fmla="*/ 1372582 h 1383493"/>
              <a:gd name="connsiteX11" fmla="*/ 2142308 w 2211871"/>
              <a:gd name="connsiteY11" fmla="*/ 1383493 h 1383493"/>
              <a:gd name="connsiteX12" fmla="*/ 1985554 w 2211871"/>
              <a:gd name="connsiteY12" fmla="*/ 1322533 h 1383493"/>
              <a:gd name="connsiteX13" fmla="*/ 1506583 w 2211871"/>
              <a:gd name="connsiteY13" fmla="*/ 1043859 h 1383493"/>
              <a:gd name="connsiteX14" fmla="*/ 0 w 2211871"/>
              <a:gd name="connsiteY14" fmla="*/ 382008 h 1383493"/>
              <a:gd name="connsiteX0" fmla="*/ 0 w 2211871"/>
              <a:gd name="connsiteY0" fmla="*/ 382008 h 1383493"/>
              <a:gd name="connsiteX1" fmla="*/ 14968 w 2211871"/>
              <a:gd name="connsiteY1" fmla="*/ 18560 h 1383493"/>
              <a:gd name="connsiteX2" fmla="*/ 104048 w 2211871"/>
              <a:gd name="connsiteY2" fmla="*/ 0 h 1383493"/>
              <a:gd name="connsiteX3" fmla="*/ 494049 w 2211871"/>
              <a:gd name="connsiteY3" fmla="*/ 189704 h 1383493"/>
              <a:gd name="connsiteX4" fmla="*/ 561833 w 2211871"/>
              <a:gd name="connsiteY4" fmla="*/ 151816 h 1383493"/>
              <a:gd name="connsiteX5" fmla="*/ 938900 w 2211871"/>
              <a:gd name="connsiteY5" fmla="*/ 352113 h 1383493"/>
              <a:gd name="connsiteX6" fmla="*/ 1088571 w 2211871"/>
              <a:gd name="connsiteY6" fmla="*/ 321048 h 1383493"/>
              <a:gd name="connsiteX7" fmla="*/ 1462259 w 2211871"/>
              <a:gd name="connsiteY7" fmla="*/ 556083 h 1383493"/>
              <a:gd name="connsiteX8" fmla="*/ 1539793 w 2211871"/>
              <a:gd name="connsiteY8" fmla="*/ 539932 h 1383493"/>
              <a:gd name="connsiteX9" fmla="*/ 2089602 w 2211871"/>
              <a:gd name="connsiteY9" fmla="*/ 808012 h 1383493"/>
              <a:gd name="connsiteX10" fmla="*/ 2211871 w 2211871"/>
              <a:gd name="connsiteY10" fmla="*/ 1372582 h 1383493"/>
              <a:gd name="connsiteX11" fmla="*/ 2142308 w 2211871"/>
              <a:gd name="connsiteY11" fmla="*/ 1383493 h 1383493"/>
              <a:gd name="connsiteX12" fmla="*/ 1985554 w 2211871"/>
              <a:gd name="connsiteY12" fmla="*/ 1322533 h 1383493"/>
              <a:gd name="connsiteX13" fmla="*/ 1506583 w 2211871"/>
              <a:gd name="connsiteY13" fmla="*/ 1043859 h 1383493"/>
              <a:gd name="connsiteX14" fmla="*/ 0 w 2211871"/>
              <a:gd name="connsiteY14" fmla="*/ 382008 h 1383493"/>
              <a:gd name="connsiteX0" fmla="*/ 0 w 2211871"/>
              <a:gd name="connsiteY0" fmla="*/ 382008 h 1383493"/>
              <a:gd name="connsiteX1" fmla="*/ 14968 w 2211871"/>
              <a:gd name="connsiteY1" fmla="*/ 18560 h 1383493"/>
              <a:gd name="connsiteX2" fmla="*/ 104048 w 2211871"/>
              <a:gd name="connsiteY2" fmla="*/ 0 h 1383493"/>
              <a:gd name="connsiteX3" fmla="*/ 494049 w 2211871"/>
              <a:gd name="connsiteY3" fmla="*/ 189704 h 1383493"/>
              <a:gd name="connsiteX4" fmla="*/ 561833 w 2211871"/>
              <a:gd name="connsiteY4" fmla="*/ 151816 h 1383493"/>
              <a:gd name="connsiteX5" fmla="*/ 924211 w 2211871"/>
              <a:gd name="connsiteY5" fmla="*/ 352113 h 1383493"/>
              <a:gd name="connsiteX6" fmla="*/ 1088571 w 2211871"/>
              <a:gd name="connsiteY6" fmla="*/ 321048 h 1383493"/>
              <a:gd name="connsiteX7" fmla="*/ 1462259 w 2211871"/>
              <a:gd name="connsiteY7" fmla="*/ 556083 h 1383493"/>
              <a:gd name="connsiteX8" fmla="*/ 1539793 w 2211871"/>
              <a:gd name="connsiteY8" fmla="*/ 539932 h 1383493"/>
              <a:gd name="connsiteX9" fmla="*/ 2089602 w 2211871"/>
              <a:gd name="connsiteY9" fmla="*/ 808012 h 1383493"/>
              <a:gd name="connsiteX10" fmla="*/ 2211871 w 2211871"/>
              <a:gd name="connsiteY10" fmla="*/ 1372582 h 1383493"/>
              <a:gd name="connsiteX11" fmla="*/ 2142308 w 2211871"/>
              <a:gd name="connsiteY11" fmla="*/ 1383493 h 1383493"/>
              <a:gd name="connsiteX12" fmla="*/ 1985554 w 2211871"/>
              <a:gd name="connsiteY12" fmla="*/ 1322533 h 1383493"/>
              <a:gd name="connsiteX13" fmla="*/ 1506583 w 2211871"/>
              <a:gd name="connsiteY13" fmla="*/ 1043859 h 1383493"/>
              <a:gd name="connsiteX14" fmla="*/ 0 w 2211871"/>
              <a:gd name="connsiteY14" fmla="*/ 382008 h 1383493"/>
              <a:gd name="connsiteX0" fmla="*/ 0 w 2211871"/>
              <a:gd name="connsiteY0" fmla="*/ 382008 h 1383493"/>
              <a:gd name="connsiteX1" fmla="*/ 14968 w 2211871"/>
              <a:gd name="connsiteY1" fmla="*/ 18560 h 1383493"/>
              <a:gd name="connsiteX2" fmla="*/ 104048 w 2211871"/>
              <a:gd name="connsiteY2" fmla="*/ 0 h 1383493"/>
              <a:gd name="connsiteX3" fmla="*/ 494049 w 2211871"/>
              <a:gd name="connsiteY3" fmla="*/ 189704 h 1383493"/>
              <a:gd name="connsiteX4" fmla="*/ 561833 w 2211871"/>
              <a:gd name="connsiteY4" fmla="*/ 151816 h 1383493"/>
              <a:gd name="connsiteX5" fmla="*/ 924211 w 2211871"/>
              <a:gd name="connsiteY5" fmla="*/ 352113 h 1383493"/>
              <a:gd name="connsiteX6" fmla="*/ 996764 w 2211871"/>
              <a:gd name="connsiteY6" fmla="*/ 328393 h 1383493"/>
              <a:gd name="connsiteX7" fmla="*/ 1462259 w 2211871"/>
              <a:gd name="connsiteY7" fmla="*/ 556083 h 1383493"/>
              <a:gd name="connsiteX8" fmla="*/ 1539793 w 2211871"/>
              <a:gd name="connsiteY8" fmla="*/ 539932 h 1383493"/>
              <a:gd name="connsiteX9" fmla="*/ 2089602 w 2211871"/>
              <a:gd name="connsiteY9" fmla="*/ 808012 h 1383493"/>
              <a:gd name="connsiteX10" fmla="*/ 2211871 w 2211871"/>
              <a:gd name="connsiteY10" fmla="*/ 1372582 h 1383493"/>
              <a:gd name="connsiteX11" fmla="*/ 2142308 w 2211871"/>
              <a:gd name="connsiteY11" fmla="*/ 1383493 h 1383493"/>
              <a:gd name="connsiteX12" fmla="*/ 1985554 w 2211871"/>
              <a:gd name="connsiteY12" fmla="*/ 1322533 h 1383493"/>
              <a:gd name="connsiteX13" fmla="*/ 1506583 w 2211871"/>
              <a:gd name="connsiteY13" fmla="*/ 1043859 h 1383493"/>
              <a:gd name="connsiteX14" fmla="*/ 0 w 2211871"/>
              <a:gd name="connsiteY14" fmla="*/ 382008 h 1383493"/>
              <a:gd name="connsiteX0" fmla="*/ 0 w 2211871"/>
              <a:gd name="connsiteY0" fmla="*/ 382008 h 1383493"/>
              <a:gd name="connsiteX1" fmla="*/ 14968 w 2211871"/>
              <a:gd name="connsiteY1" fmla="*/ 18560 h 1383493"/>
              <a:gd name="connsiteX2" fmla="*/ 104048 w 2211871"/>
              <a:gd name="connsiteY2" fmla="*/ 0 h 1383493"/>
              <a:gd name="connsiteX3" fmla="*/ 460998 w 2211871"/>
              <a:gd name="connsiteY3" fmla="*/ 171343 h 1383493"/>
              <a:gd name="connsiteX4" fmla="*/ 561833 w 2211871"/>
              <a:gd name="connsiteY4" fmla="*/ 151816 h 1383493"/>
              <a:gd name="connsiteX5" fmla="*/ 924211 w 2211871"/>
              <a:gd name="connsiteY5" fmla="*/ 352113 h 1383493"/>
              <a:gd name="connsiteX6" fmla="*/ 996764 w 2211871"/>
              <a:gd name="connsiteY6" fmla="*/ 328393 h 1383493"/>
              <a:gd name="connsiteX7" fmla="*/ 1462259 w 2211871"/>
              <a:gd name="connsiteY7" fmla="*/ 556083 h 1383493"/>
              <a:gd name="connsiteX8" fmla="*/ 1539793 w 2211871"/>
              <a:gd name="connsiteY8" fmla="*/ 539932 h 1383493"/>
              <a:gd name="connsiteX9" fmla="*/ 2089602 w 2211871"/>
              <a:gd name="connsiteY9" fmla="*/ 808012 h 1383493"/>
              <a:gd name="connsiteX10" fmla="*/ 2211871 w 2211871"/>
              <a:gd name="connsiteY10" fmla="*/ 1372582 h 1383493"/>
              <a:gd name="connsiteX11" fmla="*/ 2142308 w 2211871"/>
              <a:gd name="connsiteY11" fmla="*/ 1383493 h 1383493"/>
              <a:gd name="connsiteX12" fmla="*/ 1985554 w 2211871"/>
              <a:gd name="connsiteY12" fmla="*/ 1322533 h 1383493"/>
              <a:gd name="connsiteX13" fmla="*/ 1506583 w 2211871"/>
              <a:gd name="connsiteY13" fmla="*/ 1043859 h 1383493"/>
              <a:gd name="connsiteX14" fmla="*/ 0 w 2211871"/>
              <a:gd name="connsiteY14" fmla="*/ 382008 h 1383493"/>
              <a:gd name="connsiteX0" fmla="*/ 0 w 2211871"/>
              <a:gd name="connsiteY0" fmla="*/ 382008 h 1383493"/>
              <a:gd name="connsiteX1" fmla="*/ 14968 w 2211871"/>
              <a:gd name="connsiteY1" fmla="*/ 18560 h 1383493"/>
              <a:gd name="connsiteX2" fmla="*/ 104048 w 2211871"/>
              <a:gd name="connsiteY2" fmla="*/ 0 h 1383493"/>
              <a:gd name="connsiteX3" fmla="*/ 460998 w 2211871"/>
              <a:gd name="connsiteY3" fmla="*/ 171343 h 1383493"/>
              <a:gd name="connsiteX4" fmla="*/ 521438 w 2211871"/>
              <a:gd name="connsiteY4" fmla="*/ 151816 h 1383493"/>
              <a:gd name="connsiteX5" fmla="*/ 924211 w 2211871"/>
              <a:gd name="connsiteY5" fmla="*/ 352113 h 1383493"/>
              <a:gd name="connsiteX6" fmla="*/ 996764 w 2211871"/>
              <a:gd name="connsiteY6" fmla="*/ 328393 h 1383493"/>
              <a:gd name="connsiteX7" fmla="*/ 1462259 w 2211871"/>
              <a:gd name="connsiteY7" fmla="*/ 556083 h 1383493"/>
              <a:gd name="connsiteX8" fmla="*/ 1539793 w 2211871"/>
              <a:gd name="connsiteY8" fmla="*/ 539932 h 1383493"/>
              <a:gd name="connsiteX9" fmla="*/ 2089602 w 2211871"/>
              <a:gd name="connsiteY9" fmla="*/ 808012 h 1383493"/>
              <a:gd name="connsiteX10" fmla="*/ 2211871 w 2211871"/>
              <a:gd name="connsiteY10" fmla="*/ 1372582 h 1383493"/>
              <a:gd name="connsiteX11" fmla="*/ 2142308 w 2211871"/>
              <a:gd name="connsiteY11" fmla="*/ 1383493 h 1383493"/>
              <a:gd name="connsiteX12" fmla="*/ 1985554 w 2211871"/>
              <a:gd name="connsiteY12" fmla="*/ 1322533 h 1383493"/>
              <a:gd name="connsiteX13" fmla="*/ 1506583 w 2211871"/>
              <a:gd name="connsiteY13" fmla="*/ 1043859 h 1383493"/>
              <a:gd name="connsiteX14" fmla="*/ 0 w 2211871"/>
              <a:gd name="connsiteY14" fmla="*/ 382008 h 13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1871" h="1383493">
                <a:moveTo>
                  <a:pt x="0" y="382008"/>
                </a:moveTo>
                <a:lnTo>
                  <a:pt x="14968" y="18560"/>
                </a:lnTo>
                <a:lnTo>
                  <a:pt x="104048" y="0"/>
                </a:lnTo>
                <a:lnTo>
                  <a:pt x="460998" y="171343"/>
                </a:lnTo>
                <a:lnTo>
                  <a:pt x="521438" y="151816"/>
                </a:lnTo>
                <a:lnTo>
                  <a:pt x="924211" y="352113"/>
                </a:lnTo>
                <a:lnTo>
                  <a:pt x="996764" y="328393"/>
                </a:lnTo>
                <a:lnTo>
                  <a:pt x="1462259" y="556083"/>
                </a:lnTo>
                <a:lnTo>
                  <a:pt x="1539793" y="539932"/>
                </a:lnTo>
                <a:lnTo>
                  <a:pt x="2089602" y="808012"/>
                </a:lnTo>
                <a:lnTo>
                  <a:pt x="2211871" y="1372582"/>
                </a:lnTo>
                <a:lnTo>
                  <a:pt x="2142308" y="1383493"/>
                </a:lnTo>
                <a:lnTo>
                  <a:pt x="1985554" y="1322533"/>
                </a:lnTo>
                <a:lnTo>
                  <a:pt x="1506583" y="1043859"/>
                </a:lnTo>
                <a:lnTo>
                  <a:pt x="0" y="382008"/>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3AC6E44A-1EB2-C7C4-9FFA-0DE28FB6356B}"/>
              </a:ext>
            </a:extLst>
          </p:cNvPr>
          <p:cNvSpPr/>
          <p:nvPr/>
        </p:nvSpPr>
        <p:spPr>
          <a:xfrm>
            <a:off x="944734" y="2428225"/>
            <a:ext cx="2147888" cy="1352550"/>
          </a:xfrm>
          <a:custGeom>
            <a:avLst/>
            <a:gdLst>
              <a:gd name="connsiteX0" fmla="*/ 0 w 2147888"/>
              <a:gd name="connsiteY0" fmla="*/ 16669 h 1352550"/>
              <a:gd name="connsiteX1" fmla="*/ 361950 w 2147888"/>
              <a:gd name="connsiteY1" fmla="*/ 192882 h 1352550"/>
              <a:gd name="connsiteX2" fmla="*/ 431006 w 2147888"/>
              <a:gd name="connsiteY2" fmla="*/ 178594 h 1352550"/>
              <a:gd name="connsiteX3" fmla="*/ 835819 w 2147888"/>
              <a:gd name="connsiteY3" fmla="*/ 369094 h 1352550"/>
              <a:gd name="connsiteX4" fmla="*/ 902494 w 2147888"/>
              <a:gd name="connsiteY4" fmla="*/ 350044 h 1352550"/>
              <a:gd name="connsiteX5" fmla="*/ 1369219 w 2147888"/>
              <a:gd name="connsiteY5" fmla="*/ 569119 h 1352550"/>
              <a:gd name="connsiteX6" fmla="*/ 1435894 w 2147888"/>
              <a:gd name="connsiteY6" fmla="*/ 540544 h 1352550"/>
              <a:gd name="connsiteX7" fmla="*/ 1966913 w 2147888"/>
              <a:gd name="connsiteY7" fmla="*/ 795338 h 1352550"/>
              <a:gd name="connsiteX8" fmla="*/ 2083594 w 2147888"/>
              <a:gd name="connsiteY8" fmla="*/ 1352550 h 1352550"/>
              <a:gd name="connsiteX9" fmla="*/ 2147888 w 2147888"/>
              <a:gd name="connsiteY9" fmla="*/ 1319213 h 1352550"/>
              <a:gd name="connsiteX10" fmla="*/ 2031206 w 2147888"/>
              <a:gd name="connsiteY10" fmla="*/ 766763 h 1352550"/>
              <a:gd name="connsiteX11" fmla="*/ 1512094 w 2147888"/>
              <a:gd name="connsiteY11" fmla="*/ 521494 h 1352550"/>
              <a:gd name="connsiteX12" fmla="*/ 1435894 w 2147888"/>
              <a:gd name="connsiteY12" fmla="*/ 542925 h 1352550"/>
              <a:gd name="connsiteX13" fmla="*/ 983456 w 2147888"/>
              <a:gd name="connsiteY13" fmla="*/ 333375 h 1352550"/>
              <a:gd name="connsiteX14" fmla="*/ 916781 w 2147888"/>
              <a:gd name="connsiteY14" fmla="*/ 345282 h 1352550"/>
              <a:gd name="connsiteX15" fmla="*/ 504825 w 2147888"/>
              <a:gd name="connsiteY15" fmla="*/ 152400 h 1352550"/>
              <a:gd name="connsiteX16" fmla="*/ 438150 w 2147888"/>
              <a:gd name="connsiteY16" fmla="*/ 173832 h 1352550"/>
              <a:gd name="connsiteX17" fmla="*/ 69056 w 2147888"/>
              <a:gd name="connsiteY17" fmla="*/ 0 h 1352550"/>
              <a:gd name="connsiteX18" fmla="*/ 0 w 2147888"/>
              <a:gd name="connsiteY18" fmla="*/ 16669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47888" h="1352550">
                <a:moveTo>
                  <a:pt x="0" y="16669"/>
                </a:moveTo>
                <a:lnTo>
                  <a:pt x="361950" y="192882"/>
                </a:lnTo>
                <a:lnTo>
                  <a:pt x="431006" y="178594"/>
                </a:lnTo>
                <a:lnTo>
                  <a:pt x="835819" y="369094"/>
                </a:lnTo>
                <a:lnTo>
                  <a:pt x="902494" y="350044"/>
                </a:lnTo>
                <a:lnTo>
                  <a:pt x="1369219" y="569119"/>
                </a:lnTo>
                <a:lnTo>
                  <a:pt x="1435894" y="540544"/>
                </a:lnTo>
                <a:lnTo>
                  <a:pt x="1966913" y="795338"/>
                </a:lnTo>
                <a:lnTo>
                  <a:pt x="2083594" y="1352550"/>
                </a:lnTo>
                <a:lnTo>
                  <a:pt x="2147888" y="1319213"/>
                </a:lnTo>
                <a:lnTo>
                  <a:pt x="2031206" y="766763"/>
                </a:lnTo>
                <a:lnTo>
                  <a:pt x="1512094" y="521494"/>
                </a:lnTo>
                <a:lnTo>
                  <a:pt x="1435894" y="542925"/>
                </a:lnTo>
                <a:lnTo>
                  <a:pt x="983456" y="333375"/>
                </a:lnTo>
                <a:lnTo>
                  <a:pt x="916781" y="345282"/>
                </a:lnTo>
                <a:lnTo>
                  <a:pt x="504825" y="152400"/>
                </a:lnTo>
                <a:lnTo>
                  <a:pt x="438150" y="173832"/>
                </a:lnTo>
                <a:lnTo>
                  <a:pt x="69056" y="0"/>
                </a:lnTo>
                <a:lnTo>
                  <a:pt x="0" y="16669"/>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52A95D9E-4303-D68A-E5EF-7BBDD7561469}"/>
              </a:ext>
            </a:extLst>
          </p:cNvPr>
          <p:cNvSpPr/>
          <p:nvPr/>
        </p:nvSpPr>
        <p:spPr>
          <a:xfrm>
            <a:off x="1363834" y="2302019"/>
            <a:ext cx="2128838" cy="1307306"/>
          </a:xfrm>
          <a:custGeom>
            <a:avLst/>
            <a:gdLst>
              <a:gd name="connsiteX0" fmla="*/ 2062163 w 2121694"/>
              <a:gd name="connsiteY0" fmla="*/ 1307306 h 1307306"/>
              <a:gd name="connsiteX1" fmla="*/ 1950244 w 2121694"/>
              <a:gd name="connsiteY1" fmla="*/ 762000 h 1307306"/>
              <a:gd name="connsiteX2" fmla="*/ 1426369 w 2121694"/>
              <a:gd name="connsiteY2" fmla="*/ 535781 h 1307306"/>
              <a:gd name="connsiteX3" fmla="*/ 1366838 w 2121694"/>
              <a:gd name="connsiteY3" fmla="*/ 552450 h 1307306"/>
              <a:gd name="connsiteX4" fmla="*/ 916781 w 2121694"/>
              <a:gd name="connsiteY4" fmla="*/ 350044 h 1307306"/>
              <a:gd name="connsiteX5" fmla="*/ 850106 w 2121694"/>
              <a:gd name="connsiteY5" fmla="*/ 361950 h 1307306"/>
              <a:gd name="connsiteX6" fmla="*/ 433388 w 2121694"/>
              <a:gd name="connsiteY6" fmla="*/ 176213 h 1307306"/>
              <a:gd name="connsiteX7" fmla="*/ 373856 w 2121694"/>
              <a:gd name="connsiteY7" fmla="*/ 192881 h 1307306"/>
              <a:gd name="connsiteX8" fmla="*/ 0 w 2121694"/>
              <a:gd name="connsiteY8" fmla="*/ 23813 h 1307306"/>
              <a:gd name="connsiteX9" fmla="*/ 73819 w 2121694"/>
              <a:gd name="connsiteY9" fmla="*/ 0 h 1307306"/>
              <a:gd name="connsiteX10" fmla="*/ 447675 w 2121694"/>
              <a:gd name="connsiteY10" fmla="*/ 169069 h 1307306"/>
              <a:gd name="connsiteX11" fmla="*/ 509588 w 2121694"/>
              <a:gd name="connsiteY11" fmla="*/ 154781 h 1307306"/>
              <a:gd name="connsiteX12" fmla="*/ 921544 w 2121694"/>
              <a:gd name="connsiteY12" fmla="*/ 340519 h 1307306"/>
              <a:gd name="connsiteX13" fmla="*/ 976313 w 2121694"/>
              <a:gd name="connsiteY13" fmla="*/ 323850 h 1307306"/>
              <a:gd name="connsiteX14" fmla="*/ 1438275 w 2121694"/>
              <a:gd name="connsiteY14" fmla="*/ 519113 h 1307306"/>
              <a:gd name="connsiteX15" fmla="*/ 1493044 w 2121694"/>
              <a:gd name="connsiteY15" fmla="*/ 511969 h 1307306"/>
              <a:gd name="connsiteX16" fmla="*/ 2016919 w 2121694"/>
              <a:gd name="connsiteY16" fmla="*/ 733425 h 1307306"/>
              <a:gd name="connsiteX17" fmla="*/ 2121694 w 2121694"/>
              <a:gd name="connsiteY17" fmla="*/ 1273969 h 1307306"/>
              <a:gd name="connsiteX18" fmla="*/ 2062163 w 2121694"/>
              <a:gd name="connsiteY18" fmla="*/ 1307306 h 13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1694" h="1307306">
                <a:moveTo>
                  <a:pt x="2062163" y="1307306"/>
                </a:moveTo>
                <a:lnTo>
                  <a:pt x="1950244" y="762000"/>
                </a:lnTo>
                <a:lnTo>
                  <a:pt x="1426369" y="535781"/>
                </a:lnTo>
                <a:lnTo>
                  <a:pt x="1366838" y="552450"/>
                </a:lnTo>
                <a:lnTo>
                  <a:pt x="916781" y="350044"/>
                </a:lnTo>
                <a:lnTo>
                  <a:pt x="850106" y="361950"/>
                </a:lnTo>
                <a:lnTo>
                  <a:pt x="433388" y="176213"/>
                </a:lnTo>
                <a:lnTo>
                  <a:pt x="373856" y="192881"/>
                </a:lnTo>
                <a:lnTo>
                  <a:pt x="0" y="23813"/>
                </a:lnTo>
                <a:lnTo>
                  <a:pt x="73819" y="0"/>
                </a:lnTo>
                <a:lnTo>
                  <a:pt x="447675" y="169069"/>
                </a:lnTo>
                <a:lnTo>
                  <a:pt x="509588" y="154781"/>
                </a:lnTo>
                <a:lnTo>
                  <a:pt x="921544" y="340519"/>
                </a:lnTo>
                <a:lnTo>
                  <a:pt x="976313" y="323850"/>
                </a:lnTo>
                <a:lnTo>
                  <a:pt x="1438275" y="519113"/>
                </a:lnTo>
                <a:lnTo>
                  <a:pt x="1493044" y="511969"/>
                </a:lnTo>
                <a:lnTo>
                  <a:pt x="2016919" y="733425"/>
                </a:lnTo>
                <a:lnTo>
                  <a:pt x="2121694" y="1273969"/>
                </a:lnTo>
                <a:lnTo>
                  <a:pt x="2062163" y="1307306"/>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04CE8FD7-1088-865B-D085-A82676453637}"/>
              </a:ext>
            </a:extLst>
          </p:cNvPr>
          <p:cNvSpPr/>
          <p:nvPr/>
        </p:nvSpPr>
        <p:spPr>
          <a:xfrm>
            <a:off x="1418885" y="2279414"/>
            <a:ext cx="2128838" cy="1307306"/>
          </a:xfrm>
          <a:custGeom>
            <a:avLst/>
            <a:gdLst>
              <a:gd name="connsiteX0" fmla="*/ 2062163 w 2121694"/>
              <a:gd name="connsiteY0" fmla="*/ 1307306 h 1307306"/>
              <a:gd name="connsiteX1" fmla="*/ 1950244 w 2121694"/>
              <a:gd name="connsiteY1" fmla="*/ 762000 h 1307306"/>
              <a:gd name="connsiteX2" fmla="*/ 1426369 w 2121694"/>
              <a:gd name="connsiteY2" fmla="*/ 535781 h 1307306"/>
              <a:gd name="connsiteX3" fmla="*/ 1366838 w 2121694"/>
              <a:gd name="connsiteY3" fmla="*/ 552450 h 1307306"/>
              <a:gd name="connsiteX4" fmla="*/ 916781 w 2121694"/>
              <a:gd name="connsiteY4" fmla="*/ 350044 h 1307306"/>
              <a:gd name="connsiteX5" fmla="*/ 850106 w 2121694"/>
              <a:gd name="connsiteY5" fmla="*/ 361950 h 1307306"/>
              <a:gd name="connsiteX6" fmla="*/ 433388 w 2121694"/>
              <a:gd name="connsiteY6" fmla="*/ 176213 h 1307306"/>
              <a:gd name="connsiteX7" fmla="*/ 373856 w 2121694"/>
              <a:gd name="connsiteY7" fmla="*/ 192881 h 1307306"/>
              <a:gd name="connsiteX8" fmla="*/ 0 w 2121694"/>
              <a:gd name="connsiteY8" fmla="*/ 23813 h 1307306"/>
              <a:gd name="connsiteX9" fmla="*/ 73819 w 2121694"/>
              <a:gd name="connsiteY9" fmla="*/ 0 h 1307306"/>
              <a:gd name="connsiteX10" fmla="*/ 447675 w 2121694"/>
              <a:gd name="connsiteY10" fmla="*/ 169069 h 1307306"/>
              <a:gd name="connsiteX11" fmla="*/ 509588 w 2121694"/>
              <a:gd name="connsiteY11" fmla="*/ 154781 h 1307306"/>
              <a:gd name="connsiteX12" fmla="*/ 921544 w 2121694"/>
              <a:gd name="connsiteY12" fmla="*/ 340519 h 1307306"/>
              <a:gd name="connsiteX13" fmla="*/ 976313 w 2121694"/>
              <a:gd name="connsiteY13" fmla="*/ 323850 h 1307306"/>
              <a:gd name="connsiteX14" fmla="*/ 1438275 w 2121694"/>
              <a:gd name="connsiteY14" fmla="*/ 519113 h 1307306"/>
              <a:gd name="connsiteX15" fmla="*/ 1493044 w 2121694"/>
              <a:gd name="connsiteY15" fmla="*/ 511969 h 1307306"/>
              <a:gd name="connsiteX16" fmla="*/ 2016919 w 2121694"/>
              <a:gd name="connsiteY16" fmla="*/ 733425 h 1307306"/>
              <a:gd name="connsiteX17" fmla="*/ 2121694 w 2121694"/>
              <a:gd name="connsiteY17" fmla="*/ 1273969 h 1307306"/>
              <a:gd name="connsiteX18" fmla="*/ 2062163 w 2121694"/>
              <a:gd name="connsiteY18" fmla="*/ 1307306 h 13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1694" h="1307306">
                <a:moveTo>
                  <a:pt x="2062163" y="1307306"/>
                </a:moveTo>
                <a:lnTo>
                  <a:pt x="1950244" y="762000"/>
                </a:lnTo>
                <a:lnTo>
                  <a:pt x="1426369" y="535781"/>
                </a:lnTo>
                <a:lnTo>
                  <a:pt x="1366838" y="552450"/>
                </a:lnTo>
                <a:lnTo>
                  <a:pt x="916781" y="350044"/>
                </a:lnTo>
                <a:lnTo>
                  <a:pt x="850106" y="361950"/>
                </a:lnTo>
                <a:lnTo>
                  <a:pt x="433388" y="176213"/>
                </a:lnTo>
                <a:lnTo>
                  <a:pt x="373856" y="192881"/>
                </a:lnTo>
                <a:lnTo>
                  <a:pt x="0" y="23813"/>
                </a:lnTo>
                <a:lnTo>
                  <a:pt x="73819" y="0"/>
                </a:lnTo>
                <a:lnTo>
                  <a:pt x="447675" y="169069"/>
                </a:lnTo>
                <a:lnTo>
                  <a:pt x="509588" y="154781"/>
                </a:lnTo>
                <a:lnTo>
                  <a:pt x="921544" y="340519"/>
                </a:lnTo>
                <a:lnTo>
                  <a:pt x="976313" y="323850"/>
                </a:lnTo>
                <a:lnTo>
                  <a:pt x="1438275" y="519113"/>
                </a:lnTo>
                <a:lnTo>
                  <a:pt x="1493044" y="511969"/>
                </a:lnTo>
                <a:lnTo>
                  <a:pt x="2016919" y="733425"/>
                </a:lnTo>
                <a:lnTo>
                  <a:pt x="2121694" y="1273969"/>
                </a:lnTo>
                <a:lnTo>
                  <a:pt x="2062163" y="1307306"/>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549E3C53-E2EA-1672-EFA9-4158B9E20135}"/>
              </a:ext>
            </a:extLst>
          </p:cNvPr>
          <p:cNvSpPr/>
          <p:nvPr/>
        </p:nvSpPr>
        <p:spPr>
          <a:xfrm>
            <a:off x="2173459" y="2087605"/>
            <a:ext cx="2055019" cy="1210378"/>
          </a:xfrm>
          <a:custGeom>
            <a:avLst/>
            <a:gdLst>
              <a:gd name="connsiteX0" fmla="*/ 2062163 w 2121694"/>
              <a:gd name="connsiteY0" fmla="*/ 1307306 h 1307306"/>
              <a:gd name="connsiteX1" fmla="*/ 1950244 w 2121694"/>
              <a:gd name="connsiteY1" fmla="*/ 762000 h 1307306"/>
              <a:gd name="connsiteX2" fmla="*/ 1426369 w 2121694"/>
              <a:gd name="connsiteY2" fmla="*/ 535781 h 1307306"/>
              <a:gd name="connsiteX3" fmla="*/ 1366838 w 2121694"/>
              <a:gd name="connsiteY3" fmla="*/ 552450 h 1307306"/>
              <a:gd name="connsiteX4" fmla="*/ 916781 w 2121694"/>
              <a:gd name="connsiteY4" fmla="*/ 350044 h 1307306"/>
              <a:gd name="connsiteX5" fmla="*/ 850106 w 2121694"/>
              <a:gd name="connsiteY5" fmla="*/ 361950 h 1307306"/>
              <a:gd name="connsiteX6" fmla="*/ 433388 w 2121694"/>
              <a:gd name="connsiteY6" fmla="*/ 176213 h 1307306"/>
              <a:gd name="connsiteX7" fmla="*/ 373856 w 2121694"/>
              <a:gd name="connsiteY7" fmla="*/ 192881 h 1307306"/>
              <a:gd name="connsiteX8" fmla="*/ 0 w 2121694"/>
              <a:gd name="connsiteY8" fmla="*/ 23813 h 1307306"/>
              <a:gd name="connsiteX9" fmla="*/ 73819 w 2121694"/>
              <a:gd name="connsiteY9" fmla="*/ 0 h 1307306"/>
              <a:gd name="connsiteX10" fmla="*/ 447675 w 2121694"/>
              <a:gd name="connsiteY10" fmla="*/ 169069 h 1307306"/>
              <a:gd name="connsiteX11" fmla="*/ 509588 w 2121694"/>
              <a:gd name="connsiteY11" fmla="*/ 154781 h 1307306"/>
              <a:gd name="connsiteX12" fmla="*/ 921544 w 2121694"/>
              <a:gd name="connsiteY12" fmla="*/ 340519 h 1307306"/>
              <a:gd name="connsiteX13" fmla="*/ 976313 w 2121694"/>
              <a:gd name="connsiteY13" fmla="*/ 323850 h 1307306"/>
              <a:gd name="connsiteX14" fmla="*/ 1438275 w 2121694"/>
              <a:gd name="connsiteY14" fmla="*/ 519113 h 1307306"/>
              <a:gd name="connsiteX15" fmla="*/ 1493044 w 2121694"/>
              <a:gd name="connsiteY15" fmla="*/ 511969 h 1307306"/>
              <a:gd name="connsiteX16" fmla="*/ 2016919 w 2121694"/>
              <a:gd name="connsiteY16" fmla="*/ 733425 h 1307306"/>
              <a:gd name="connsiteX17" fmla="*/ 2121694 w 2121694"/>
              <a:gd name="connsiteY17" fmla="*/ 1273969 h 1307306"/>
              <a:gd name="connsiteX18" fmla="*/ 2062163 w 2121694"/>
              <a:gd name="connsiteY18" fmla="*/ 1307306 h 13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1694" h="1307306">
                <a:moveTo>
                  <a:pt x="2062163" y="1307306"/>
                </a:moveTo>
                <a:lnTo>
                  <a:pt x="1950244" y="762000"/>
                </a:lnTo>
                <a:lnTo>
                  <a:pt x="1426369" y="535781"/>
                </a:lnTo>
                <a:lnTo>
                  <a:pt x="1366838" y="552450"/>
                </a:lnTo>
                <a:lnTo>
                  <a:pt x="916781" y="350044"/>
                </a:lnTo>
                <a:lnTo>
                  <a:pt x="850106" y="361950"/>
                </a:lnTo>
                <a:lnTo>
                  <a:pt x="433388" y="176213"/>
                </a:lnTo>
                <a:lnTo>
                  <a:pt x="373856" y="192881"/>
                </a:lnTo>
                <a:lnTo>
                  <a:pt x="0" y="23813"/>
                </a:lnTo>
                <a:lnTo>
                  <a:pt x="73819" y="0"/>
                </a:lnTo>
                <a:lnTo>
                  <a:pt x="447675" y="169069"/>
                </a:lnTo>
                <a:lnTo>
                  <a:pt x="509588" y="154781"/>
                </a:lnTo>
                <a:lnTo>
                  <a:pt x="921544" y="340519"/>
                </a:lnTo>
                <a:lnTo>
                  <a:pt x="976313" y="323850"/>
                </a:lnTo>
                <a:lnTo>
                  <a:pt x="1438275" y="519113"/>
                </a:lnTo>
                <a:lnTo>
                  <a:pt x="1493044" y="511969"/>
                </a:lnTo>
                <a:lnTo>
                  <a:pt x="2016919" y="733425"/>
                </a:lnTo>
                <a:lnTo>
                  <a:pt x="2121694" y="1273969"/>
                </a:lnTo>
                <a:lnTo>
                  <a:pt x="2062163" y="1307306"/>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B8AA8C7E-5A51-346F-AA37-E179D8ADFEDA}"/>
              </a:ext>
            </a:extLst>
          </p:cNvPr>
          <p:cNvSpPr/>
          <p:nvPr/>
        </p:nvSpPr>
        <p:spPr>
          <a:xfrm>
            <a:off x="2113927" y="2113761"/>
            <a:ext cx="2055019" cy="1210378"/>
          </a:xfrm>
          <a:custGeom>
            <a:avLst/>
            <a:gdLst>
              <a:gd name="connsiteX0" fmla="*/ 2062163 w 2121694"/>
              <a:gd name="connsiteY0" fmla="*/ 1307306 h 1307306"/>
              <a:gd name="connsiteX1" fmla="*/ 1950244 w 2121694"/>
              <a:gd name="connsiteY1" fmla="*/ 762000 h 1307306"/>
              <a:gd name="connsiteX2" fmla="*/ 1426369 w 2121694"/>
              <a:gd name="connsiteY2" fmla="*/ 535781 h 1307306"/>
              <a:gd name="connsiteX3" fmla="*/ 1366838 w 2121694"/>
              <a:gd name="connsiteY3" fmla="*/ 552450 h 1307306"/>
              <a:gd name="connsiteX4" fmla="*/ 916781 w 2121694"/>
              <a:gd name="connsiteY4" fmla="*/ 350044 h 1307306"/>
              <a:gd name="connsiteX5" fmla="*/ 850106 w 2121694"/>
              <a:gd name="connsiteY5" fmla="*/ 361950 h 1307306"/>
              <a:gd name="connsiteX6" fmla="*/ 433388 w 2121694"/>
              <a:gd name="connsiteY6" fmla="*/ 176213 h 1307306"/>
              <a:gd name="connsiteX7" fmla="*/ 373856 w 2121694"/>
              <a:gd name="connsiteY7" fmla="*/ 192881 h 1307306"/>
              <a:gd name="connsiteX8" fmla="*/ 0 w 2121694"/>
              <a:gd name="connsiteY8" fmla="*/ 23813 h 1307306"/>
              <a:gd name="connsiteX9" fmla="*/ 73819 w 2121694"/>
              <a:gd name="connsiteY9" fmla="*/ 0 h 1307306"/>
              <a:gd name="connsiteX10" fmla="*/ 447675 w 2121694"/>
              <a:gd name="connsiteY10" fmla="*/ 169069 h 1307306"/>
              <a:gd name="connsiteX11" fmla="*/ 509588 w 2121694"/>
              <a:gd name="connsiteY11" fmla="*/ 154781 h 1307306"/>
              <a:gd name="connsiteX12" fmla="*/ 921544 w 2121694"/>
              <a:gd name="connsiteY12" fmla="*/ 340519 h 1307306"/>
              <a:gd name="connsiteX13" fmla="*/ 976313 w 2121694"/>
              <a:gd name="connsiteY13" fmla="*/ 323850 h 1307306"/>
              <a:gd name="connsiteX14" fmla="*/ 1438275 w 2121694"/>
              <a:gd name="connsiteY14" fmla="*/ 519113 h 1307306"/>
              <a:gd name="connsiteX15" fmla="*/ 1493044 w 2121694"/>
              <a:gd name="connsiteY15" fmla="*/ 511969 h 1307306"/>
              <a:gd name="connsiteX16" fmla="*/ 2016919 w 2121694"/>
              <a:gd name="connsiteY16" fmla="*/ 733425 h 1307306"/>
              <a:gd name="connsiteX17" fmla="*/ 2121694 w 2121694"/>
              <a:gd name="connsiteY17" fmla="*/ 1273969 h 1307306"/>
              <a:gd name="connsiteX18" fmla="*/ 2062163 w 2121694"/>
              <a:gd name="connsiteY18" fmla="*/ 1307306 h 13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1694" h="1307306">
                <a:moveTo>
                  <a:pt x="2062163" y="1307306"/>
                </a:moveTo>
                <a:lnTo>
                  <a:pt x="1950244" y="762000"/>
                </a:lnTo>
                <a:lnTo>
                  <a:pt x="1426369" y="535781"/>
                </a:lnTo>
                <a:lnTo>
                  <a:pt x="1366838" y="552450"/>
                </a:lnTo>
                <a:lnTo>
                  <a:pt x="916781" y="350044"/>
                </a:lnTo>
                <a:lnTo>
                  <a:pt x="850106" y="361950"/>
                </a:lnTo>
                <a:lnTo>
                  <a:pt x="433388" y="176213"/>
                </a:lnTo>
                <a:lnTo>
                  <a:pt x="373856" y="192881"/>
                </a:lnTo>
                <a:lnTo>
                  <a:pt x="0" y="23813"/>
                </a:lnTo>
                <a:lnTo>
                  <a:pt x="73819" y="0"/>
                </a:lnTo>
                <a:lnTo>
                  <a:pt x="447675" y="169069"/>
                </a:lnTo>
                <a:lnTo>
                  <a:pt x="509588" y="154781"/>
                </a:lnTo>
                <a:lnTo>
                  <a:pt x="921544" y="340519"/>
                </a:lnTo>
                <a:lnTo>
                  <a:pt x="976313" y="323850"/>
                </a:lnTo>
                <a:lnTo>
                  <a:pt x="1438275" y="519113"/>
                </a:lnTo>
                <a:lnTo>
                  <a:pt x="1493044" y="511969"/>
                </a:lnTo>
                <a:lnTo>
                  <a:pt x="2016919" y="733425"/>
                </a:lnTo>
                <a:lnTo>
                  <a:pt x="2121694" y="1273969"/>
                </a:lnTo>
                <a:lnTo>
                  <a:pt x="2062163" y="1307306"/>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A81B9BDF-409E-13C6-BCB7-A075C40BC9BA}"/>
              </a:ext>
            </a:extLst>
          </p:cNvPr>
          <p:cNvSpPr/>
          <p:nvPr/>
        </p:nvSpPr>
        <p:spPr>
          <a:xfrm>
            <a:off x="1925810" y="2649682"/>
            <a:ext cx="821531" cy="323850"/>
          </a:xfrm>
          <a:custGeom>
            <a:avLst/>
            <a:gdLst>
              <a:gd name="connsiteX0" fmla="*/ 0 w 821531"/>
              <a:gd name="connsiteY0" fmla="*/ 109537 h 323850"/>
              <a:gd name="connsiteX1" fmla="*/ 466725 w 821531"/>
              <a:gd name="connsiteY1" fmla="*/ 323850 h 323850"/>
              <a:gd name="connsiteX2" fmla="*/ 821531 w 821531"/>
              <a:gd name="connsiteY2" fmla="*/ 207168 h 323850"/>
              <a:gd name="connsiteX3" fmla="*/ 347663 w 821531"/>
              <a:gd name="connsiteY3" fmla="*/ 0 h 323850"/>
              <a:gd name="connsiteX4" fmla="*/ 0 w 821531"/>
              <a:gd name="connsiteY4" fmla="*/ 10953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323850">
                <a:moveTo>
                  <a:pt x="0" y="109537"/>
                </a:moveTo>
                <a:lnTo>
                  <a:pt x="466725" y="323850"/>
                </a:lnTo>
                <a:lnTo>
                  <a:pt x="821531" y="207168"/>
                </a:lnTo>
                <a:lnTo>
                  <a:pt x="347663" y="0"/>
                </a:lnTo>
                <a:lnTo>
                  <a:pt x="0" y="109537"/>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9B7A2683-129A-4CBC-1139-327DEC03A1D2}"/>
              </a:ext>
            </a:extLst>
          </p:cNvPr>
          <p:cNvSpPr/>
          <p:nvPr/>
        </p:nvSpPr>
        <p:spPr>
          <a:xfrm rot="286120">
            <a:off x="2540313" y="2434391"/>
            <a:ext cx="930934" cy="336681"/>
          </a:xfrm>
          <a:custGeom>
            <a:avLst/>
            <a:gdLst>
              <a:gd name="connsiteX0" fmla="*/ 0 w 1035844"/>
              <a:gd name="connsiteY0" fmla="*/ 176213 h 376238"/>
              <a:gd name="connsiteX1" fmla="*/ 566737 w 1035844"/>
              <a:gd name="connsiteY1" fmla="*/ 0 h 376238"/>
              <a:gd name="connsiteX2" fmla="*/ 1035844 w 1035844"/>
              <a:gd name="connsiteY2" fmla="*/ 188119 h 376238"/>
              <a:gd name="connsiteX3" fmla="*/ 466725 w 1035844"/>
              <a:gd name="connsiteY3" fmla="*/ 376238 h 376238"/>
              <a:gd name="connsiteX4" fmla="*/ 0 w 1035844"/>
              <a:gd name="connsiteY4" fmla="*/ 176213 h 376238"/>
              <a:gd name="connsiteX0" fmla="*/ 0 w 1176058"/>
              <a:gd name="connsiteY0" fmla="*/ 196855 h 376238"/>
              <a:gd name="connsiteX1" fmla="*/ 706951 w 1176058"/>
              <a:gd name="connsiteY1" fmla="*/ 0 h 376238"/>
              <a:gd name="connsiteX2" fmla="*/ 1176058 w 1176058"/>
              <a:gd name="connsiteY2" fmla="*/ 188119 h 376238"/>
              <a:gd name="connsiteX3" fmla="*/ 606939 w 1176058"/>
              <a:gd name="connsiteY3" fmla="*/ 376238 h 376238"/>
              <a:gd name="connsiteX4" fmla="*/ 0 w 1176058"/>
              <a:gd name="connsiteY4" fmla="*/ 196855 h 376238"/>
              <a:gd name="connsiteX0" fmla="*/ 0 w 1176058"/>
              <a:gd name="connsiteY0" fmla="*/ 155578 h 334961"/>
              <a:gd name="connsiteX1" fmla="*/ 558119 w 1176058"/>
              <a:gd name="connsiteY1" fmla="*/ 0 h 334961"/>
              <a:gd name="connsiteX2" fmla="*/ 1176058 w 1176058"/>
              <a:gd name="connsiteY2" fmla="*/ 146842 h 334961"/>
              <a:gd name="connsiteX3" fmla="*/ 606939 w 1176058"/>
              <a:gd name="connsiteY3" fmla="*/ 334961 h 334961"/>
              <a:gd name="connsiteX4" fmla="*/ 0 w 1176058"/>
              <a:gd name="connsiteY4" fmla="*/ 155578 h 334961"/>
              <a:gd name="connsiteX0" fmla="*/ 0 w 1202830"/>
              <a:gd name="connsiteY0" fmla="*/ 155578 h 334961"/>
              <a:gd name="connsiteX1" fmla="*/ 558119 w 1202830"/>
              <a:gd name="connsiteY1" fmla="*/ 0 h 334961"/>
              <a:gd name="connsiteX2" fmla="*/ 1202830 w 1202830"/>
              <a:gd name="connsiteY2" fmla="*/ 141184 h 334961"/>
              <a:gd name="connsiteX3" fmla="*/ 606939 w 1202830"/>
              <a:gd name="connsiteY3" fmla="*/ 334961 h 334961"/>
              <a:gd name="connsiteX4" fmla="*/ 0 w 1202830"/>
              <a:gd name="connsiteY4" fmla="*/ 155578 h 334961"/>
              <a:gd name="connsiteX0" fmla="*/ 0 w 1202830"/>
              <a:gd name="connsiteY0" fmla="*/ 155578 h 318320"/>
              <a:gd name="connsiteX1" fmla="*/ 558119 w 1202830"/>
              <a:gd name="connsiteY1" fmla="*/ 0 h 318320"/>
              <a:gd name="connsiteX2" fmla="*/ 1202830 w 1202830"/>
              <a:gd name="connsiteY2" fmla="*/ 141184 h 318320"/>
              <a:gd name="connsiteX3" fmla="*/ 616012 w 1202830"/>
              <a:gd name="connsiteY3" fmla="*/ 318320 h 318320"/>
              <a:gd name="connsiteX4" fmla="*/ 0 w 1202830"/>
              <a:gd name="connsiteY4" fmla="*/ 155578 h 318320"/>
              <a:gd name="connsiteX0" fmla="*/ 0 w 1173787"/>
              <a:gd name="connsiteY0" fmla="*/ 169886 h 318320"/>
              <a:gd name="connsiteX1" fmla="*/ 529076 w 1173787"/>
              <a:gd name="connsiteY1" fmla="*/ 0 h 318320"/>
              <a:gd name="connsiteX2" fmla="*/ 1173787 w 1173787"/>
              <a:gd name="connsiteY2" fmla="*/ 141184 h 318320"/>
              <a:gd name="connsiteX3" fmla="*/ 586969 w 1173787"/>
              <a:gd name="connsiteY3" fmla="*/ 318320 h 318320"/>
              <a:gd name="connsiteX4" fmla="*/ 0 w 1173787"/>
              <a:gd name="connsiteY4" fmla="*/ 169886 h 318320"/>
              <a:gd name="connsiteX0" fmla="*/ 0 w 1173787"/>
              <a:gd name="connsiteY0" fmla="*/ 162899 h 311333"/>
              <a:gd name="connsiteX1" fmla="*/ 546321 w 1173787"/>
              <a:gd name="connsiteY1" fmla="*/ 0 h 311333"/>
              <a:gd name="connsiteX2" fmla="*/ 1173787 w 1173787"/>
              <a:gd name="connsiteY2" fmla="*/ 134197 h 311333"/>
              <a:gd name="connsiteX3" fmla="*/ 586969 w 1173787"/>
              <a:gd name="connsiteY3" fmla="*/ 311333 h 311333"/>
              <a:gd name="connsiteX4" fmla="*/ 0 w 1173787"/>
              <a:gd name="connsiteY4" fmla="*/ 162899 h 31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787" h="311333">
                <a:moveTo>
                  <a:pt x="0" y="162899"/>
                </a:moveTo>
                <a:lnTo>
                  <a:pt x="546321" y="0"/>
                </a:lnTo>
                <a:lnTo>
                  <a:pt x="1173787" y="134197"/>
                </a:lnTo>
                <a:lnTo>
                  <a:pt x="586969" y="311333"/>
                </a:lnTo>
                <a:lnTo>
                  <a:pt x="0" y="162899"/>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473F1F84-3BA7-767F-7256-2086C9D6D34A}"/>
              </a:ext>
            </a:extLst>
          </p:cNvPr>
          <p:cNvSpPr txBox="1"/>
          <p:nvPr/>
        </p:nvSpPr>
        <p:spPr>
          <a:xfrm>
            <a:off x="335545" y="2219770"/>
            <a:ext cx="490755" cy="369332"/>
          </a:xfrm>
          <a:prstGeom prst="rect">
            <a:avLst/>
          </a:prstGeom>
          <a:noFill/>
        </p:spPr>
        <p:txBody>
          <a:bodyPr wrap="square" rtlCol="0">
            <a:spAutoFit/>
          </a:bodyPr>
          <a:lstStyle/>
          <a:p>
            <a:pPr algn="ctr"/>
            <a:r>
              <a:rPr lang="en-GB"/>
              <a:t>24</a:t>
            </a:r>
          </a:p>
        </p:txBody>
      </p:sp>
      <p:sp>
        <p:nvSpPr>
          <p:cNvPr id="55" name="TextBox 54">
            <a:extLst>
              <a:ext uri="{FF2B5EF4-FFF2-40B4-BE49-F238E27FC236}">
                <a16:creationId xmlns:a16="http://schemas.microsoft.com/office/drawing/2014/main" id="{6542F266-3191-D9B2-175E-854BEB0CB266}"/>
              </a:ext>
            </a:extLst>
          </p:cNvPr>
          <p:cNvSpPr txBox="1"/>
          <p:nvPr/>
        </p:nvSpPr>
        <p:spPr>
          <a:xfrm>
            <a:off x="2002307" y="1753892"/>
            <a:ext cx="490755" cy="369332"/>
          </a:xfrm>
          <a:prstGeom prst="rect">
            <a:avLst/>
          </a:prstGeom>
          <a:noFill/>
        </p:spPr>
        <p:txBody>
          <a:bodyPr wrap="square" rtlCol="0">
            <a:spAutoFit/>
          </a:bodyPr>
          <a:lstStyle/>
          <a:p>
            <a:pPr algn="ctr"/>
            <a:r>
              <a:rPr lang="en-GB"/>
              <a:t>1</a:t>
            </a:r>
          </a:p>
        </p:txBody>
      </p:sp>
      <p:sp>
        <p:nvSpPr>
          <p:cNvPr id="60" name="TextBox 59">
            <a:extLst>
              <a:ext uri="{FF2B5EF4-FFF2-40B4-BE49-F238E27FC236}">
                <a16:creationId xmlns:a16="http://schemas.microsoft.com/office/drawing/2014/main" id="{CC565222-9983-9800-EA5A-529B7F5AAC02}"/>
              </a:ext>
            </a:extLst>
          </p:cNvPr>
          <p:cNvSpPr txBox="1"/>
          <p:nvPr/>
        </p:nvSpPr>
        <p:spPr>
          <a:xfrm>
            <a:off x="1119577" y="1770590"/>
            <a:ext cx="584196" cy="369332"/>
          </a:xfrm>
          <a:prstGeom prst="rect">
            <a:avLst/>
          </a:prstGeom>
          <a:noFill/>
        </p:spPr>
        <p:txBody>
          <a:bodyPr wrap="square" rtlCol="0">
            <a:spAutoFit/>
          </a:bodyPr>
          <a:lstStyle/>
          <a:p>
            <a:pPr algn="ctr"/>
            <a:r>
              <a:rPr lang="en-GB"/>
              <a:t>RH</a:t>
            </a:r>
          </a:p>
        </p:txBody>
      </p:sp>
      <p:sp>
        <p:nvSpPr>
          <p:cNvPr id="61" name="TextBox 60">
            <a:extLst>
              <a:ext uri="{FF2B5EF4-FFF2-40B4-BE49-F238E27FC236}">
                <a16:creationId xmlns:a16="http://schemas.microsoft.com/office/drawing/2014/main" id="{8A9F8EF0-1328-F9F0-B461-F7FC3F29B460}"/>
              </a:ext>
            </a:extLst>
          </p:cNvPr>
          <p:cNvSpPr txBox="1"/>
          <p:nvPr/>
        </p:nvSpPr>
        <p:spPr>
          <a:xfrm>
            <a:off x="2681748" y="1382116"/>
            <a:ext cx="490755" cy="369332"/>
          </a:xfrm>
          <a:prstGeom prst="rect">
            <a:avLst/>
          </a:prstGeom>
          <a:noFill/>
        </p:spPr>
        <p:txBody>
          <a:bodyPr wrap="square" rtlCol="0">
            <a:spAutoFit/>
          </a:bodyPr>
          <a:lstStyle/>
          <a:p>
            <a:pPr algn="ctr"/>
            <a:r>
              <a:rPr lang="en-GB"/>
              <a:t>LH</a:t>
            </a:r>
          </a:p>
        </p:txBody>
      </p:sp>
      <p:sp>
        <p:nvSpPr>
          <p:cNvPr id="63" name="Freeform: Shape 62">
            <a:extLst>
              <a:ext uri="{FF2B5EF4-FFF2-40B4-BE49-F238E27FC236}">
                <a16:creationId xmlns:a16="http://schemas.microsoft.com/office/drawing/2014/main" id="{9338452B-EDA6-F1E9-1FC6-A25D4EF2E111}"/>
              </a:ext>
            </a:extLst>
          </p:cNvPr>
          <p:cNvSpPr/>
          <p:nvPr/>
        </p:nvSpPr>
        <p:spPr>
          <a:xfrm>
            <a:off x="2240329" y="2071148"/>
            <a:ext cx="2055019" cy="1210378"/>
          </a:xfrm>
          <a:custGeom>
            <a:avLst/>
            <a:gdLst>
              <a:gd name="connsiteX0" fmla="*/ 2062163 w 2121694"/>
              <a:gd name="connsiteY0" fmla="*/ 1307306 h 1307306"/>
              <a:gd name="connsiteX1" fmla="*/ 1950244 w 2121694"/>
              <a:gd name="connsiteY1" fmla="*/ 762000 h 1307306"/>
              <a:gd name="connsiteX2" fmla="*/ 1426369 w 2121694"/>
              <a:gd name="connsiteY2" fmla="*/ 535781 h 1307306"/>
              <a:gd name="connsiteX3" fmla="*/ 1366838 w 2121694"/>
              <a:gd name="connsiteY3" fmla="*/ 552450 h 1307306"/>
              <a:gd name="connsiteX4" fmla="*/ 916781 w 2121694"/>
              <a:gd name="connsiteY4" fmla="*/ 350044 h 1307306"/>
              <a:gd name="connsiteX5" fmla="*/ 850106 w 2121694"/>
              <a:gd name="connsiteY5" fmla="*/ 361950 h 1307306"/>
              <a:gd name="connsiteX6" fmla="*/ 433388 w 2121694"/>
              <a:gd name="connsiteY6" fmla="*/ 176213 h 1307306"/>
              <a:gd name="connsiteX7" fmla="*/ 373856 w 2121694"/>
              <a:gd name="connsiteY7" fmla="*/ 192881 h 1307306"/>
              <a:gd name="connsiteX8" fmla="*/ 0 w 2121694"/>
              <a:gd name="connsiteY8" fmla="*/ 23813 h 1307306"/>
              <a:gd name="connsiteX9" fmla="*/ 73819 w 2121694"/>
              <a:gd name="connsiteY9" fmla="*/ 0 h 1307306"/>
              <a:gd name="connsiteX10" fmla="*/ 447675 w 2121694"/>
              <a:gd name="connsiteY10" fmla="*/ 169069 h 1307306"/>
              <a:gd name="connsiteX11" fmla="*/ 509588 w 2121694"/>
              <a:gd name="connsiteY11" fmla="*/ 154781 h 1307306"/>
              <a:gd name="connsiteX12" fmla="*/ 921544 w 2121694"/>
              <a:gd name="connsiteY12" fmla="*/ 340519 h 1307306"/>
              <a:gd name="connsiteX13" fmla="*/ 976313 w 2121694"/>
              <a:gd name="connsiteY13" fmla="*/ 323850 h 1307306"/>
              <a:gd name="connsiteX14" fmla="*/ 1438275 w 2121694"/>
              <a:gd name="connsiteY14" fmla="*/ 519113 h 1307306"/>
              <a:gd name="connsiteX15" fmla="*/ 1493044 w 2121694"/>
              <a:gd name="connsiteY15" fmla="*/ 511969 h 1307306"/>
              <a:gd name="connsiteX16" fmla="*/ 2016919 w 2121694"/>
              <a:gd name="connsiteY16" fmla="*/ 733425 h 1307306"/>
              <a:gd name="connsiteX17" fmla="*/ 2121694 w 2121694"/>
              <a:gd name="connsiteY17" fmla="*/ 1273969 h 1307306"/>
              <a:gd name="connsiteX18" fmla="*/ 2062163 w 2121694"/>
              <a:gd name="connsiteY18" fmla="*/ 1307306 h 13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1694" h="1307306">
                <a:moveTo>
                  <a:pt x="2062163" y="1307306"/>
                </a:moveTo>
                <a:lnTo>
                  <a:pt x="1950244" y="762000"/>
                </a:lnTo>
                <a:lnTo>
                  <a:pt x="1426369" y="535781"/>
                </a:lnTo>
                <a:lnTo>
                  <a:pt x="1366838" y="552450"/>
                </a:lnTo>
                <a:lnTo>
                  <a:pt x="916781" y="350044"/>
                </a:lnTo>
                <a:lnTo>
                  <a:pt x="850106" y="361950"/>
                </a:lnTo>
                <a:lnTo>
                  <a:pt x="433388" y="176213"/>
                </a:lnTo>
                <a:lnTo>
                  <a:pt x="373856" y="192881"/>
                </a:lnTo>
                <a:lnTo>
                  <a:pt x="0" y="23813"/>
                </a:lnTo>
                <a:lnTo>
                  <a:pt x="73819" y="0"/>
                </a:lnTo>
                <a:lnTo>
                  <a:pt x="447675" y="169069"/>
                </a:lnTo>
                <a:lnTo>
                  <a:pt x="509588" y="154781"/>
                </a:lnTo>
                <a:lnTo>
                  <a:pt x="921544" y="340519"/>
                </a:lnTo>
                <a:lnTo>
                  <a:pt x="976313" y="323850"/>
                </a:lnTo>
                <a:lnTo>
                  <a:pt x="1438275" y="519113"/>
                </a:lnTo>
                <a:lnTo>
                  <a:pt x="1493044" y="511969"/>
                </a:lnTo>
                <a:lnTo>
                  <a:pt x="2016919" y="733425"/>
                </a:lnTo>
                <a:lnTo>
                  <a:pt x="2121694" y="1273969"/>
                </a:lnTo>
                <a:lnTo>
                  <a:pt x="2062163" y="1307306"/>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2F32C70C-1A5B-91DB-13A2-5136B7878AB4}"/>
              </a:ext>
            </a:extLst>
          </p:cNvPr>
          <p:cNvSpPr/>
          <p:nvPr/>
        </p:nvSpPr>
        <p:spPr>
          <a:xfrm>
            <a:off x="2288722" y="2050202"/>
            <a:ext cx="2055019" cy="1210378"/>
          </a:xfrm>
          <a:custGeom>
            <a:avLst/>
            <a:gdLst>
              <a:gd name="connsiteX0" fmla="*/ 2062163 w 2121694"/>
              <a:gd name="connsiteY0" fmla="*/ 1307306 h 1307306"/>
              <a:gd name="connsiteX1" fmla="*/ 1950244 w 2121694"/>
              <a:gd name="connsiteY1" fmla="*/ 762000 h 1307306"/>
              <a:gd name="connsiteX2" fmla="*/ 1426369 w 2121694"/>
              <a:gd name="connsiteY2" fmla="*/ 535781 h 1307306"/>
              <a:gd name="connsiteX3" fmla="*/ 1366838 w 2121694"/>
              <a:gd name="connsiteY3" fmla="*/ 552450 h 1307306"/>
              <a:gd name="connsiteX4" fmla="*/ 916781 w 2121694"/>
              <a:gd name="connsiteY4" fmla="*/ 350044 h 1307306"/>
              <a:gd name="connsiteX5" fmla="*/ 850106 w 2121694"/>
              <a:gd name="connsiteY5" fmla="*/ 361950 h 1307306"/>
              <a:gd name="connsiteX6" fmla="*/ 433388 w 2121694"/>
              <a:gd name="connsiteY6" fmla="*/ 176213 h 1307306"/>
              <a:gd name="connsiteX7" fmla="*/ 373856 w 2121694"/>
              <a:gd name="connsiteY7" fmla="*/ 192881 h 1307306"/>
              <a:gd name="connsiteX8" fmla="*/ 0 w 2121694"/>
              <a:gd name="connsiteY8" fmla="*/ 23813 h 1307306"/>
              <a:gd name="connsiteX9" fmla="*/ 73819 w 2121694"/>
              <a:gd name="connsiteY9" fmla="*/ 0 h 1307306"/>
              <a:gd name="connsiteX10" fmla="*/ 447675 w 2121694"/>
              <a:gd name="connsiteY10" fmla="*/ 169069 h 1307306"/>
              <a:gd name="connsiteX11" fmla="*/ 509588 w 2121694"/>
              <a:gd name="connsiteY11" fmla="*/ 154781 h 1307306"/>
              <a:gd name="connsiteX12" fmla="*/ 921544 w 2121694"/>
              <a:gd name="connsiteY12" fmla="*/ 340519 h 1307306"/>
              <a:gd name="connsiteX13" fmla="*/ 976313 w 2121694"/>
              <a:gd name="connsiteY13" fmla="*/ 323850 h 1307306"/>
              <a:gd name="connsiteX14" fmla="*/ 1438275 w 2121694"/>
              <a:gd name="connsiteY14" fmla="*/ 519113 h 1307306"/>
              <a:gd name="connsiteX15" fmla="*/ 1493044 w 2121694"/>
              <a:gd name="connsiteY15" fmla="*/ 511969 h 1307306"/>
              <a:gd name="connsiteX16" fmla="*/ 2016919 w 2121694"/>
              <a:gd name="connsiteY16" fmla="*/ 733425 h 1307306"/>
              <a:gd name="connsiteX17" fmla="*/ 2121694 w 2121694"/>
              <a:gd name="connsiteY17" fmla="*/ 1273969 h 1307306"/>
              <a:gd name="connsiteX18" fmla="*/ 2062163 w 2121694"/>
              <a:gd name="connsiteY18" fmla="*/ 1307306 h 13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1694" h="1307306">
                <a:moveTo>
                  <a:pt x="2062163" y="1307306"/>
                </a:moveTo>
                <a:lnTo>
                  <a:pt x="1950244" y="762000"/>
                </a:lnTo>
                <a:lnTo>
                  <a:pt x="1426369" y="535781"/>
                </a:lnTo>
                <a:lnTo>
                  <a:pt x="1366838" y="552450"/>
                </a:lnTo>
                <a:lnTo>
                  <a:pt x="916781" y="350044"/>
                </a:lnTo>
                <a:lnTo>
                  <a:pt x="850106" y="361950"/>
                </a:lnTo>
                <a:lnTo>
                  <a:pt x="433388" y="176213"/>
                </a:lnTo>
                <a:lnTo>
                  <a:pt x="373856" y="192881"/>
                </a:lnTo>
                <a:lnTo>
                  <a:pt x="0" y="23813"/>
                </a:lnTo>
                <a:lnTo>
                  <a:pt x="73819" y="0"/>
                </a:lnTo>
                <a:lnTo>
                  <a:pt x="447675" y="169069"/>
                </a:lnTo>
                <a:lnTo>
                  <a:pt x="509588" y="154781"/>
                </a:lnTo>
                <a:lnTo>
                  <a:pt x="921544" y="340519"/>
                </a:lnTo>
                <a:lnTo>
                  <a:pt x="976313" y="323850"/>
                </a:lnTo>
                <a:lnTo>
                  <a:pt x="1438275" y="519113"/>
                </a:lnTo>
                <a:lnTo>
                  <a:pt x="1493044" y="511969"/>
                </a:lnTo>
                <a:lnTo>
                  <a:pt x="2016919" y="733425"/>
                </a:lnTo>
                <a:lnTo>
                  <a:pt x="2121694" y="1273969"/>
                </a:lnTo>
                <a:lnTo>
                  <a:pt x="2062163" y="1307306"/>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Shape 65">
            <a:extLst>
              <a:ext uri="{FF2B5EF4-FFF2-40B4-BE49-F238E27FC236}">
                <a16:creationId xmlns:a16="http://schemas.microsoft.com/office/drawing/2014/main" id="{F7FA5AFC-DF20-F9C4-BD1A-94C51A988CC3}"/>
              </a:ext>
            </a:extLst>
          </p:cNvPr>
          <p:cNvSpPr/>
          <p:nvPr/>
        </p:nvSpPr>
        <p:spPr>
          <a:xfrm>
            <a:off x="1564129" y="2233539"/>
            <a:ext cx="2128838" cy="1307306"/>
          </a:xfrm>
          <a:custGeom>
            <a:avLst/>
            <a:gdLst>
              <a:gd name="connsiteX0" fmla="*/ 2062163 w 2121694"/>
              <a:gd name="connsiteY0" fmla="*/ 1307306 h 1307306"/>
              <a:gd name="connsiteX1" fmla="*/ 1950244 w 2121694"/>
              <a:gd name="connsiteY1" fmla="*/ 762000 h 1307306"/>
              <a:gd name="connsiteX2" fmla="*/ 1426369 w 2121694"/>
              <a:gd name="connsiteY2" fmla="*/ 535781 h 1307306"/>
              <a:gd name="connsiteX3" fmla="*/ 1366838 w 2121694"/>
              <a:gd name="connsiteY3" fmla="*/ 552450 h 1307306"/>
              <a:gd name="connsiteX4" fmla="*/ 916781 w 2121694"/>
              <a:gd name="connsiteY4" fmla="*/ 350044 h 1307306"/>
              <a:gd name="connsiteX5" fmla="*/ 850106 w 2121694"/>
              <a:gd name="connsiteY5" fmla="*/ 361950 h 1307306"/>
              <a:gd name="connsiteX6" fmla="*/ 433388 w 2121694"/>
              <a:gd name="connsiteY6" fmla="*/ 176213 h 1307306"/>
              <a:gd name="connsiteX7" fmla="*/ 373856 w 2121694"/>
              <a:gd name="connsiteY7" fmla="*/ 192881 h 1307306"/>
              <a:gd name="connsiteX8" fmla="*/ 0 w 2121694"/>
              <a:gd name="connsiteY8" fmla="*/ 23813 h 1307306"/>
              <a:gd name="connsiteX9" fmla="*/ 73819 w 2121694"/>
              <a:gd name="connsiteY9" fmla="*/ 0 h 1307306"/>
              <a:gd name="connsiteX10" fmla="*/ 447675 w 2121694"/>
              <a:gd name="connsiteY10" fmla="*/ 169069 h 1307306"/>
              <a:gd name="connsiteX11" fmla="*/ 509588 w 2121694"/>
              <a:gd name="connsiteY11" fmla="*/ 154781 h 1307306"/>
              <a:gd name="connsiteX12" fmla="*/ 921544 w 2121694"/>
              <a:gd name="connsiteY12" fmla="*/ 340519 h 1307306"/>
              <a:gd name="connsiteX13" fmla="*/ 976313 w 2121694"/>
              <a:gd name="connsiteY13" fmla="*/ 323850 h 1307306"/>
              <a:gd name="connsiteX14" fmla="*/ 1438275 w 2121694"/>
              <a:gd name="connsiteY14" fmla="*/ 519113 h 1307306"/>
              <a:gd name="connsiteX15" fmla="*/ 1493044 w 2121694"/>
              <a:gd name="connsiteY15" fmla="*/ 511969 h 1307306"/>
              <a:gd name="connsiteX16" fmla="*/ 2016919 w 2121694"/>
              <a:gd name="connsiteY16" fmla="*/ 733425 h 1307306"/>
              <a:gd name="connsiteX17" fmla="*/ 2121694 w 2121694"/>
              <a:gd name="connsiteY17" fmla="*/ 1273969 h 1307306"/>
              <a:gd name="connsiteX18" fmla="*/ 2062163 w 2121694"/>
              <a:gd name="connsiteY18" fmla="*/ 1307306 h 13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1694" h="1307306">
                <a:moveTo>
                  <a:pt x="2062163" y="1307306"/>
                </a:moveTo>
                <a:lnTo>
                  <a:pt x="1950244" y="762000"/>
                </a:lnTo>
                <a:lnTo>
                  <a:pt x="1426369" y="535781"/>
                </a:lnTo>
                <a:lnTo>
                  <a:pt x="1366838" y="552450"/>
                </a:lnTo>
                <a:lnTo>
                  <a:pt x="916781" y="350044"/>
                </a:lnTo>
                <a:lnTo>
                  <a:pt x="850106" y="361950"/>
                </a:lnTo>
                <a:lnTo>
                  <a:pt x="433388" y="176213"/>
                </a:lnTo>
                <a:lnTo>
                  <a:pt x="373856" y="192881"/>
                </a:lnTo>
                <a:lnTo>
                  <a:pt x="0" y="23813"/>
                </a:lnTo>
                <a:lnTo>
                  <a:pt x="73819" y="0"/>
                </a:lnTo>
                <a:lnTo>
                  <a:pt x="447675" y="169069"/>
                </a:lnTo>
                <a:lnTo>
                  <a:pt x="509588" y="154781"/>
                </a:lnTo>
                <a:lnTo>
                  <a:pt x="921544" y="340519"/>
                </a:lnTo>
                <a:lnTo>
                  <a:pt x="976313" y="323850"/>
                </a:lnTo>
                <a:lnTo>
                  <a:pt x="1438275" y="519113"/>
                </a:lnTo>
                <a:lnTo>
                  <a:pt x="1493044" y="511969"/>
                </a:lnTo>
                <a:lnTo>
                  <a:pt x="2016919" y="733425"/>
                </a:lnTo>
                <a:lnTo>
                  <a:pt x="2121694" y="1273969"/>
                </a:lnTo>
                <a:lnTo>
                  <a:pt x="2062163" y="1307306"/>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a:extLst>
              <a:ext uri="{FF2B5EF4-FFF2-40B4-BE49-F238E27FC236}">
                <a16:creationId xmlns:a16="http://schemas.microsoft.com/office/drawing/2014/main" id="{2BE4223D-1B56-10AF-FFB0-5832B61A4BF0}"/>
              </a:ext>
            </a:extLst>
          </p:cNvPr>
          <p:cNvSpPr txBox="1"/>
          <p:nvPr/>
        </p:nvSpPr>
        <p:spPr>
          <a:xfrm>
            <a:off x="518809" y="3091801"/>
            <a:ext cx="490755" cy="369332"/>
          </a:xfrm>
          <a:prstGeom prst="rect">
            <a:avLst/>
          </a:prstGeom>
          <a:noFill/>
        </p:spPr>
        <p:txBody>
          <a:bodyPr wrap="square" rtlCol="0">
            <a:spAutoFit/>
          </a:bodyPr>
          <a:lstStyle/>
          <a:p>
            <a:pPr algn="ctr"/>
            <a:r>
              <a:rPr lang="en-GB"/>
              <a:t>D</a:t>
            </a:r>
          </a:p>
        </p:txBody>
      </p:sp>
      <p:sp>
        <p:nvSpPr>
          <p:cNvPr id="89" name="TextBox 88">
            <a:extLst>
              <a:ext uri="{FF2B5EF4-FFF2-40B4-BE49-F238E27FC236}">
                <a16:creationId xmlns:a16="http://schemas.microsoft.com/office/drawing/2014/main" id="{31C62999-A722-BC6D-4A1A-8CDD598CCA58}"/>
              </a:ext>
            </a:extLst>
          </p:cNvPr>
          <p:cNvSpPr txBox="1"/>
          <p:nvPr/>
        </p:nvSpPr>
        <p:spPr>
          <a:xfrm>
            <a:off x="928130" y="3309030"/>
            <a:ext cx="490755" cy="369332"/>
          </a:xfrm>
          <a:prstGeom prst="rect">
            <a:avLst/>
          </a:prstGeom>
          <a:noFill/>
        </p:spPr>
        <p:txBody>
          <a:bodyPr wrap="square" rtlCol="0">
            <a:spAutoFit/>
          </a:bodyPr>
          <a:lstStyle/>
          <a:p>
            <a:pPr algn="ctr"/>
            <a:r>
              <a:rPr lang="en-GB"/>
              <a:t>C</a:t>
            </a:r>
          </a:p>
        </p:txBody>
      </p:sp>
      <p:sp>
        <p:nvSpPr>
          <p:cNvPr id="90" name="TextBox 89">
            <a:extLst>
              <a:ext uri="{FF2B5EF4-FFF2-40B4-BE49-F238E27FC236}">
                <a16:creationId xmlns:a16="http://schemas.microsoft.com/office/drawing/2014/main" id="{B7F78100-2B06-430B-4028-9289BC1E84C5}"/>
              </a:ext>
            </a:extLst>
          </p:cNvPr>
          <p:cNvSpPr txBox="1"/>
          <p:nvPr/>
        </p:nvSpPr>
        <p:spPr>
          <a:xfrm>
            <a:off x="1485904" y="3587470"/>
            <a:ext cx="490755" cy="369332"/>
          </a:xfrm>
          <a:prstGeom prst="rect">
            <a:avLst/>
          </a:prstGeom>
          <a:noFill/>
        </p:spPr>
        <p:txBody>
          <a:bodyPr wrap="square" rtlCol="0">
            <a:spAutoFit/>
          </a:bodyPr>
          <a:lstStyle/>
          <a:p>
            <a:pPr algn="ctr"/>
            <a:r>
              <a:rPr lang="en-GB"/>
              <a:t>B</a:t>
            </a:r>
          </a:p>
        </p:txBody>
      </p:sp>
      <p:sp>
        <p:nvSpPr>
          <p:cNvPr id="91" name="TextBox 90">
            <a:extLst>
              <a:ext uri="{FF2B5EF4-FFF2-40B4-BE49-F238E27FC236}">
                <a16:creationId xmlns:a16="http://schemas.microsoft.com/office/drawing/2014/main" id="{04728C20-03B3-F6AD-154D-0598E6C78DA4}"/>
              </a:ext>
            </a:extLst>
          </p:cNvPr>
          <p:cNvSpPr txBox="1"/>
          <p:nvPr/>
        </p:nvSpPr>
        <p:spPr>
          <a:xfrm>
            <a:off x="2009436" y="3826235"/>
            <a:ext cx="490755" cy="369332"/>
          </a:xfrm>
          <a:prstGeom prst="rect">
            <a:avLst/>
          </a:prstGeom>
          <a:noFill/>
        </p:spPr>
        <p:txBody>
          <a:bodyPr wrap="square" rtlCol="0">
            <a:spAutoFit/>
          </a:bodyPr>
          <a:lstStyle/>
          <a:p>
            <a:pPr algn="ctr"/>
            <a:r>
              <a:rPr lang="en-GB"/>
              <a:t>A</a:t>
            </a:r>
          </a:p>
        </p:txBody>
      </p:sp>
      <p:sp>
        <p:nvSpPr>
          <p:cNvPr id="2" name="Freeform: Shape 1">
            <a:extLst>
              <a:ext uri="{FF2B5EF4-FFF2-40B4-BE49-F238E27FC236}">
                <a16:creationId xmlns:a16="http://schemas.microsoft.com/office/drawing/2014/main" id="{9C358F48-E526-DD5B-DEA0-5CF754076542}"/>
              </a:ext>
            </a:extLst>
          </p:cNvPr>
          <p:cNvSpPr/>
          <p:nvPr/>
        </p:nvSpPr>
        <p:spPr>
          <a:xfrm>
            <a:off x="2923965" y="2775043"/>
            <a:ext cx="696036" cy="782472"/>
          </a:xfrm>
          <a:custGeom>
            <a:avLst/>
            <a:gdLst>
              <a:gd name="connsiteX0" fmla="*/ 0 w 696036"/>
              <a:gd name="connsiteY0" fmla="*/ 18197 h 782472"/>
              <a:gd name="connsiteX1" fmla="*/ 54591 w 696036"/>
              <a:gd name="connsiteY1" fmla="*/ 0 h 782472"/>
              <a:gd name="connsiteX2" fmla="*/ 600501 w 696036"/>
              <a:gd name="connsiteY2" fmla="*/ 227463 h 782472"/>
              <a:gd name="connsiteX3" fmla="*/ 696036 w 696036"/>
              <a:gd name="connsiteY3" fmla="*/ 755176 h 782472"/>
              <a:gd name="connsiteX4" fmla="*/ 636895 w 696036"/>
              <a:gd name="connsiteY4" fmla="*/ 782472 h 782472"/>
              <a:gd name="connsiteX5" fmla="*/ 527713 w 696036"/>
              <a:gd name="connsiteY5" fmla="*/ 236561 h 782472"/>
              <a:gd name="connsiteX6" fmla="*/ 0 w 696036"/>
              <a:gd name="connsiteY6" fmla="*/ 18197 h 78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6" h="782472">
                <a:moveTo>
                  <a:pt x="0" y="18197"/>
                </a:moveTo>
                <a:lnTo>
                  <a:pt x="54591" y="0"/>
                </a:lnTo>
                <a:lnTo>
                  <a:pt x="600501" y="227463"/>
                </a:lnTo>
                <a:lnTo>
                  <a:pt x="696036" y="755176"/>
                </a:lnTo>
                <a:lnTo>
                  <a:pt x="636895" y="782472"/>
                </a:lnTo>
                <a:lnTo>
                  <a:pt x="527713" y="236561"/>
                </a:lnTo>
                <a:lnTo>
                  <a:pt x="0" y="18197"/>
                </a:lnTo>
                <a:close/>
              </a:path>
            </a:pathLst>
          </a:custGeom>
          <a:solidFill>
            <a:srgbClr val="0082CA">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89050914-5217-4145-A097-48F6BB928D22}"/>
              </a:ext>
            </a:extLst>
          </p:cNvPr>
          <p:cNvSpPr/>
          <p:nvPr/>
        </p:nvSpPr>
        <p:spPr>
          <a:xfrm>
            <a:off x="1728716" y="2784143"/>
            <a:ext cx="582305" cy="254758"/>
          </a:xfrm>
          <a:custGeom>
            <a:avLst/>
            <a:gdLst>
              <a:gd name="connsiteX0" fmla="*/ 0 w 582305"/>
              <a:gd name="connsiteY0" fmla="*/ 45493 h 254758"/>
              <a:gd name="connsiteX1" fmla="*/ 118281 w 582305"/>
              <a:gd name="connsiteY1" fmla="*/ 0 h 254758"/>
              <a:gd name="connsiteX2" fmla="*/ 582305 w 582305"/>
              <a:gd name="connsiteY2" fmla="*/ 204717 h 254758"/>
              <a:gd name="connsiteX3" fmla="*/ 441278 w 582305"/>
              <a:gd name="connsiteY3" fmla="*/ 254758 h 254758"/>
              <a:gd name="connsiteX4" fmla="*/ 0 w 582305"/>
              <a:gd name="connsiteY4" fmla="*/ 45493 h 254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05" h="254758">
                <a:moveTo>
                  <a:pt x="0" y="45493"/>
                </a:moveTo>
                <a:lnTo>
                  <a:pt x="118281" y="0"/>
                </a:lnTo>
                <a:lnTo>
                  <a:pt x="582305" y="204717"/>
                </a:lnTo>
                <a:lnTo>
                  <a:pt x="441278" y="254758"/>
                </a:lnTo>
                <a:lnTo>
                  <a:pt x="0" y="45493"/>
                </a:lnTo>
                <a:close/>
              </a:path>
            </a:pathLst>
          </a:custGeom>
          <a:solidFill>
            <a:srgbClr val="0082CA">
              <a:alpha val="3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F6BA506E-3D75-12AF-B4A7-D088468C1308}"/>
              </a:ext>
            </a:extLst>
          </p:cNvPr>
          <p:cNvSpPr/>
          <p:nvPr/>
        </p:nvSpPr>
        <p:spPr>
          <a:xfrm>
            <a:off x="3188493" y="2894647"/>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ar: 5 Points 23">
            <a:extLst>
              <a:ext uri="{FF2B5EF4-FFF2-40B4-BE49-F238E27FC236}">
                <a16:creationId xmlns:a16="http://schemas.microsoft.com/office/drawing/2014/main" id="{2DFD5608-01A6-EEF6-1422-F8C922EE0D4A}"/>
              </a:ext>
            </a:extLst>
          </p:cNvPr>
          <p:cNvSpPr/>
          <p:nvPr/>
        </p:nvSpPr>
        <p:spPr>
          <a:xfrm>
            <a:off x="2642840" y="2711802"/>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tar: 5 Points 24">
            <a:extLst>
              <a:ext uri="{FF2B5EF4-FFF2-40B4-BE49-F238E27FC236}">
                <a16:creationId xmlns:a16="http://schemas.microsoft.com/office/drawing/2014/main" id="{DFF3F566-1B92-8BA8-D98F-6C14968A9DEA}"/>
              </a:ext>
            </a:extLst>
          </p:cNvPr>
          <p:cNvSpPr/>
          <p:nvPr/>
        </p:nvSpPr>
        <p:spPr>
          <a:xfrm>
            <a:off x="1905070" y="2477194"/>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tar: 5 Points 25">
            <a:extLst>
              <a:ext uri="{FF2B5EF4-FFF2-40B4-BE49-F238E27FC236}">
                <a16:creationId xmlns:a16="http://schemas.microsoft.com/office/drawing/2014/main" id="{30D555B1-98DB-B27D-A11B-672070FDDBA4}"/>
              </a:ext>
            </a:extLst>
          </p:cNvPr>
          <p:cNvSpPr/>
          <p:nvPr/>
        </p:nvSpPr>
        <p:spPr>
          <a:xfrm>
            <a:off x="1765754" y="2391417"/>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tar: 5 Points 26">
            <a:extLst>
              <a:ext uri="{FF2B5EF4-FFF2-40B4-BE49-F238E27FC236}">
                <a16:creationId xmlns:a16="http://schemas.microsoft.com/office/drawing/2014/main" id="{A1E81E7C-D47D-59A1-608C-9D133E65993D}"/>
              </a:ext>
            </a:extLst>
          </p:cNvPr>
          <p:cNvSpPr/>
          <p:nvPr/>
        </p:nvSpPr>
        <p:spPr>
          <a:xfrm>
            <a:off x="2118556" y="2509209"/>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tar: 5 Points 27">
            <a:extLst>
              <a:ext uri="{FF2B5EF4-FFF2-40B4-BE49-F238E27FC236}">
                <a16:creationId xmlns:a16="http://schemas.microsoft.com/office/drawing/2014/main" id="{4A8310D6-550D-F86A-2B8C-27D2093CD5AE}"/>
              </a:ext>
            </a:extLst>
          </p:cNvPr>
          <p:cNvSpPr/>
          <p:nvPr/>
        </p:nvSpPr>
        <p:spPr>
          <a:xfrm>
            <a:off x="2351302" y="2635556"/>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tar: 5 Points 28">
            <a:extLst>
              <a:ext uri="{FF2B5EF4-FFF2-40B4-BE49-F238E27FC236}">
                <a16:creationId xmlns:a16="http://schemas.microsoft.com/office/drawing/2014/main" id="{B59A8B03-889A-9296-B970-45A58178C0E7}"/>
              </a:ext>
            </a:extLst>
          </p:cNvPr>
          <p:cNvSpPr/>
          <p:nvPr/>
        </p:nvSpPr>
        <p:spPr>
          <a:xfrm>
            <a:off x="2915885" y="2840386"/>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43FB7129-A2E2-A4B9-C243-1C0AE82EC4CE}"/>
              </a:ext>
            </a:extLst>
          </p:cNvPr>
          <p:cNvSpPr/>
          <p:nvPr/>
        </p:nvSpPr>
        <p:spPr>
          <a:xfrm>
            <a:off x="1247869" y="2697741"/>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tar: 5 Points 30">
            <a:extLst>
              <a:ext uri="{FF2B5EF4-FFF2-40B4-BE49-F238E27FC236}">
                <a16:creationId xmlns:a16="http://schemas.microsoft.com/office/drawing/2014/main" id="{7AF8B29F-0895-F5FA-B135-22722F7586F2}"/>
              </a:ext>
            </a:extLst>
          </p:cNvPr>
          <p:cNvSpPr/>
          <p:nvPr/>
        </p:nvSpPr>
        <p:spPr>
          <a:xfrm>
            <a:off x="1497928" y="2719143"/>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tar: 5 Points 37">
            <a:extLst>
              <a:ext uri="{FF2B5EF4-FFF2-40B4-BE49-F238E27FC236}">
                <a16:creationId xmlns:a16="http://schemas.microsoft.com/office/drawing/2014/main" id="{466467CA-757A-7F34-4E26-45D52B80E90D}"/>
              </a:ext>
            </a:extLst>
          </p:cNvPr>
          <p:cNvSpPr/>
          <p:nvPr/>
        </p:nvSpPr>
        <p:spPr>
          <a:xfrm>
            <a:off x="1458223" y="2334048"/>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53">
            <a:extLst>
              <a:ext uri="{FF2B5EF4-FFF2-40B4-BE49-F238E27FC236}">
                <a16:creationId xmlns:a16="http://schemas.microsoft.com/office/drawing/2014/main" id="{9B23C0FD-5E64-972F-4E67-6B73472F74F6}"/>
              </a:ext>
            </a:extLst>
          </p:cNvPr>
          <p:cNvSpPr txBox="1">
            <a:spLocks/>
          </p:cNvSpPr>
          <p:nvPr/>
        </p:nvSpPr>
        <p:spPr>
          <a:xfrm>
            <a:off x="6248400" y="1104506"/>
            <a:ext cx="5768340" cy="5435594"/>
          </a:xfrm>
          <a:prstGeom prst="rect">
            <a:avLst/>
          </a:prstGeom>
        </p:spPr>
        <p:txBody>
          <a:bodyPr vert="horz" lIns="91440" tIns="45720" rIns="91440" bIns="45720" rtlCol="0" anchor="t">
            <a:normAutofit/>
          </a:bodyPr>
          <a:lstStyle>
            <a:lvl1pPr marL="0" indent="0" algn="l" defTabSz="914377" rtl="0" eaLnBrk="1" latinLnBrk="0" hangingPunct="1">
              <a:lnSpc>
                <a:spcPct val="100000"/>
              </a:lnSpc>
              <a:spcBef>
                <a:spcPts val="1000"/>
              </a:spcBef>
              <a:buFont typeface="Arial"/>
              <a:buNone/>
              <a:defRPr sz="2400" b="1" kern="1200">
                <a:solidFill>
                  <a:schemeClr val="tx1"/>
                </a:solidFill>
                <a:latin typeface="Arial" charset="0"/>
                <a:ea typeface="Arial" charset="0"/>
                <a:cs typeface="Arial" charset="0"/>
              </a:defRPr>
            </a:lvl1pPr>
            <a:lvl2pPr marL="0" indent="0" algn="l" defTabSz="914377" rtl="0" eaLnBrk="1" latinLnBrk="0" hangingPunct="1">
              <a:lnSpc>
                <a:spcPct val="100000"/>
              </a:lnSpc>
              <a:spcBef>
                <a:spcPts val="0"/>
              </a:spcBef>
              <a:buFont typeface="Arial"/>
              <a:buNone/>
              <a:defRPr sz="2200" kern="1200" baseline="0">
                <a:solidFill>
                  <a:schemeClr val="tx1"/>
                </a:solidFill>
                <a:latin typeface="Arial" charset="0"/>
                <a:ea typeface="Arial" charset="0"/>
                <a:cs typeface="Arial" charset="0"/>
              </a:defRPr>
            </a:lvl2pPr>
            <a:lvl3pPr marL="0" indent="0" algn="l" defTabSz="914377" rtl="0" eaLnBrk="1" latinLnBrk="0" hangingPunct="1">
              <a:lnSpc>
                <a:spcPct val="100000"/>
              </a:lnSpc>
              <a:spcBef>
                <a:spcPts val="0"/>
              </a:spcBef>
              <a:buFont typeface="Arial"/>
              <a:buNone/>
              <a:defRPr sz="2200" kern="1200">
                <a:solidFill>
                  <a:schemeClr val="tx1">
                    <a:lumMod val="75000"/>
                    <a:lumOff val="25000"/>
                  </a:schemeClr>
                </a:solidFill>
                <a:latin typeface="Arial" charset="0"/>
                <a:ea typeface="Arial" charset="0"/>
                <a:cs typeface="Arial" charset="0"/>
              </a:defRPr>
            </a:lvl3pPr>
            <a:lvl4pPr marL="0" indent="0" algn="l" defTabSz="914377" rtl="0" eaLnBrk="1" latinLnBrk="0" hangingPunct="1">
              <a:lnSpc>
                <a:spcPct val="100000"/>
              </a:lnSpc>
              <a:spcBef>
                <a:spcPts val="0"/>
              </a:spcBef>
              <a:buFont typeface="Arial"/>
              <a:buNone/>
              <a:defRPr sz="1800" kern="1200">
                <a:solidFill>
                  <a:schemeClr val="tx1"/>
                </a:solidFill>
                <a:latin typeface="Arial" charset="0"/>
                <a:ea typeface="Arial" charset="0"/>
                <a:cs typeface="Arial" charset="0"/>
              </a:defRPr>
            </a:lvl4pPr>
            <a:lvl5pPr marL="0" indent="0" algn="l" defTabSz="914377" rtl="0" eaLnBrk="1" latinLnBrk="0" hangingPunct="1">
              <a:lnSpc>
                <a:spcPct val="100000"/>
              </a:lnSpc>
              <a:spcBef>
                <a:spcPts val="0"/>
              </a:spcBef>
              <a:buFont typeface="Arial"/>
              <a:buNone/>
              <a:defRPr sz="1800" kern="1200">
                <a:solidFill>
                  <a:schemeClr val="tx1">
                    <a:lumMod val="75000"/>
                    <a:lumOff val="25000"/>
                  </a:schemeClr>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a:p>
          <a:p>
            <a:endParaRPr lang="en-GB"/>
          </a:p>
        </p:txBody>
      </p:sp>
      <p:sp>
        <p:nvSpPr>
          <p:cNvPr id="18" name="Freeform: Shape 17">
            <a:extLst>
              <a:ext uri="{FF2B5EF4-FFF2-40B4-BE49-F238E27FC236}">
                <a16:creationId xmlns:a16="http://schemas.microsoft.com/office/drawing/2014/main" id="{89E99E8E-E23A-DF9A-0C0B-E931E3696525}"/>
              </a:ext>
            </a:extLst>
          </p:cNvPr>
          <p:cNvSpPr/>
          <p:nvPr/>
        </p:nvSpPr>
        <p:spPr>
          <a:xfrm>
            <a:off x="802204" y="2440270"/>
            <a:ext cx="970498" cy="409517"/>
          </a:xfrm>
          <a:custGeom>
            <a:avLst/>
            <a:gdLst>
              <a:gd name="connsiteX0" fmla="*/ 0 w 970498"/>
              <a:gd name="connsiteY0" fmla="*/ 39269 h 409517"/>
              <a:gd name="connsiteX1" fmla="*/ 129025 w 970498"/>
              <a:gd name="connsiteY1" fmla="*/ 0 h 409517"/>
              <a:gd name="connsiteX2" fmla="*/ 504883 w 970498"/>
              <a:gd name="connsiteY2" fmla="*/ 179514 h 409517"/>
              <a:gd name="connsiteX3" fmla="*/ 577811 w 970498"/>
              <a:gd name="connsiteY3" fmla="*/ 179514 h 409517"/>
              <a:gd name="connsiteX4" fmla="*/ 970498 w 970498"/>
              <a:gd name="connsiteY4" fmla="*/ 353418 h 409517"/>
              <a:gd name="connsiteX5" fmla="*/ 863911 w 970498"/>
              <a:gd name="connsiteY5" fmla="*/ 409517 h 409517"/>
              <a:gd name="connsiteX6" fmla="*/ 448785 w 970498"/>
              <a:gd name="connsiteY6" fmla="*/ 213173 h 409517"/>
              <a:gd name="connsiteX7" fmla="*/ 353418 w 970498"/>
              <a:gd name="connsiteY7" fmla="*/ 218783 h 409517"/>
              <a:gd name="connsiteX8" fmla="*/ 0 w 970498"/>
              <a:gd name="connsiteY8" fmla="*/ 39269 h 40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498" h="409517">
                <a:moveTo>
                  <a:pt x="0" y="39269"/>
                </a:moveTo>
                <a:lnTo>
                  <a:pt x="129025" y="0"/>
                </a:lnTo>
                <a:lnTo>
                  <a:pt x="504883" y="179514"/>
                </a:lnTo>
                <a:lnTo>
                  <a:pt x="577811" y="179514"/>
                </a:lnTo>
                <a:lnTo>
                  <a:pt x="970498" y="353418"/>
                </a:lnTo>
                <a:lnTo>
                  <a:pt x="863911" y="409517"/>
                </a:lnTo>
                <a:lnTo>
                  <a:pt x="448785" y="213173"/>
                </a:lnTo>
                <a:lnTo>
                  <a:pt x="353418" y="218783"/>
                </a:lnTo>
                <a:lnTo>
                  <a:pt x="0" y="39269"/>
                </a:lnTo>
                <a:close/>
              </a:path>
            </a:pathLst>
          </a:custGeom>
          <a:solidFill>
            <a:srgbClr val="FF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E6F98F6A-2BFB-B4FB-2384-08E0A49E1E2F}"/>
              </a:ext>
            </a:extLst>
          </p:cNvPr>
          <p:cNvSpPr/>
          <p:nvPr/>
        </p:nvSpPr>
        <p:spPr>
          <a:xfrm>
            <a:off x="2255146" y="2978812"/>
            <a:ext cx="785374" cy="875132"/>
          </a:xfrm>
          <a:custGeom>
            <a:avLst/>
            <a:gdLst>
              <a:gd name="connsiteX0" fmla="*/ 0 w 785374"/>
              <a:gd name="connsiteY0" fmla="*/ 39269 h 875132"/>
              <a:gd name="connsiteX1" fmla="*/ 123416 w 785374"/>
              <a:gd name="connsiteY1" fmla="*/ 0 h 875132"/>
              <a:gd name="connsiteX2" fmla="*/ 645129 w 785374"/>
              <a:gd name="connsiteY2" fmla="*/ 252442 h 875132"/>
              <a:gd name="connsiteX3" fmla="*/ 785374 w 785374"/>
              <a:gd name="connsiteY3" fmla="*/ 813424 h 875132"/>
              <a:gd name="connsiteX4" fmla="*/ 639519 w 785374"/>
              <a:gd name="connsiteY4" fmla="*/ 875132 h 875132"/>
              <a:gd name="connsiteX5" fmla="*/ 532933 w 785374"/>
              <a:gd name="connsiteY5" fmla="*/ 308540 h 875132"/>
              <a:gd name="connsiteX6" fmla="*/ 0 w 785374"/>
              <a:gd name="connsiteY6" fmla="*/ 39269 h 87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374" h="875132">
                <a:moveTo>
                  <a:pt x="0" y="39269"/>
                </a:moveTo>
                <a:lnTo>
                  <a:pt x="123416" y="0"/>
                </a:lnTo>
                <a:lnTo>
                  <a:pt x="645129" y="252442"/>
                </a:lnTo>
                <a:lnTo>
                  <a:pt x="785374" y="813424"/>
                </a:lnTo>
                <a:lnTo>
                  <a:pt x="639519" y="875132"/>
                </a:lnTo>
                <a:lnTo>
                  <a:pt x="532933" y="308540"/>
                </a:lnTo>
                <a:lnTo>
                  <a:pt x="0" y="39269"/>
                </a:lnTo>
                <a:close/>
              </a:path>
            </a:pathLst>
          </a:custGeom>
          <a:solidFill>
            <a:srgbClr val="FF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CD2B009F-6D1B-265E-6AFE-84CD481E4196}"/>
              </a:ext>
            </a:extLst>
          </p:cNvPr>
          <p:cNvSpPr/>
          <p:nvPr/>
        </p:nvSpPr>
        <p:spPr>
          <a:xfrm>
            <a:off x="1511686" y="2272780"/>
            <a:ext cx="1430503" cy="521713"/>
          </a:xfrm>
          <a:custGeom>
            <a:avLst/>
            <a:gdLst>
              <a:gd name="connsiteX0" fmla="*/ 0 w 1430503"/>
              <a:gd name="connsiteY0" fmla="*/ 16830 h 521713"/>
              <a:gd name="connsiteX1" fmla="*/ 72927 w 1430503"/>
              <a:gd name="connsiteY1" fmla="*/ 0 h 521713"/>
              <a:gd name="connsiteX2" fmla="*/ 437565 w 1430503"/>
              <a:gd name="connsiteY2" fmla="*/ 162685 h 521713"/>
              <a:gd name="connsiteX3" fmla="*/ 493663 w 1430503"/>
              <a:gd name="connsiteY3" fmla="*/ 140246 h 521713"/>
              <a:gd name="connsiteX4" fmla="*/ 908790 w 1430503"/>
              <a:gd name="connsiteY4" fmla="*/ 325370 h 521713"/>
              <a:gd name="connsiteX5" fmla="*/ 981717 w 1430503"/>
              <a:gd name="connsiteY5" fmla="*/ 325370 h 521713"/>
              <a:gd name="connsiteX6" fmla="*/ 1430503 w 1430503"/>
              <a:gd name="connsiteY6" fmla="*/ 499274 h 521713"/>
              <a:gd name="connsiteX7" fmla="*/ 1346356 w 1430503"/>
              <a:gd name="connsiteY7" fmla="*/ 521713 h 521713"/>
              <a:gd name="connsiteX8" fmla="*/ 908790 w 1430503"/>
              <a:gd name="connsiteY8" fmla="*/ 336589 h 521713"/>
              <a:gd name="connsiteX9" fmla="*/ 841472 w 1430503"/>
              <a:gd name="connsiteY9" fmla="*/ 347809 h 521713"/>
              <a:gd name="connsiteX10" fmla="*/ 448785 w 1430503"/>
              <a:gd name="connsiteY10" fmla="*/ 173905 h 521713"/>
              <a:gd name="connsiteX11" fmla="*/ 398297 w 1430503"/>
              <a:gd name="connsiteY11" fmla="*/ 179515 h 521713"/>
              <a:gd name="connsiteX12" fmla="*/ 0 w 1430503"/>
              <a:gd name="connsiteY12" fmla="*/ 16830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0503" h="521713">
                <a:moveTo>
                  <a:pt x="0" y="16830"/>
                </a:moveTo>
                <a:lnTo>
                  <a:pt x="72927" y="0"/>
                </a:lnTo>
                <a:lnTo>
                  <a:pt x="437565" y="162685"/>
                </a:lnTo>
                <a:lnTo>
                  <a:pt x="493663" y="140246"/>
                </a:lnTo>
                <a:lnTo>
                  <a:pt x="908790" y="325370"/>
                </a:lnTo>
                <a:lnTo>
                  <a:pt x="981717" y="325370"/>
                </a:lnTo>
                <a:lnTo>
                  <a:pt x="1430503" y="499274"/>
                </a:lnTo>
                <a:lnTo>
                  <a:pt x="1346356" y="521713"/>
                </a:lnTo>
                <a:lnTo>
                  <a:pt x="908790" y="336589"/>
                </a:lnTo>
                <a:lnTo>
                  <a:pt x="841472" y="347809"/>
                </a:lnTo>
                <a:lnTo>
                  <a:pt x="448785" y="173905"/>
                </a:lnTo>
                <a:lnTo>
                  <a:pt x="398297" y="179515"/>
                </a:lnTo>
                <a:lnTo>
                  <a:pt x="0" y="16830"/>
                </a:lnTo>
                <a:close/>
              </a:path>
            </a:pathLst>
          </a:custGeom>
          <a:solidFill>
            <a:srgbClr val="FF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tar: 5 Points 2">
            <a:extLst>
              <a:ext uri="{FF2B5EF4-FFF2-40B4-BE49-F238E27FC236}">
                <a16:creationId xmlns:a16="http://schemas.microsoft.com/office/drawing/2014/main" id="{67D31A1C-5030-4BD4-3C8B-1884E4D7FE88}"/>
              </a:ext>
            </a:extLst>
          </p:cNvPr>
          <p:cNvSpPr/>
          <p:nvPr/>
        </p:nvSpPr>
        <p:spPr>
          <a:xfrm>
            <a:off x="2890007" y="2307412"/>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D7BF026B-F7B2-B310-CF0E-74B7156A9181}"/>
              </a:ext>
            </a:extLst>
          </p:cNvPr>
          <p:cNvSpPr/>
          <p:nvPr/>
        </p:nvSpPr>
        <p:spPr>
          <a:xfrm>
            <a:off x="2642840" y="2257122"/>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E2028696-0ED1-4BE7-48B5-345E2B258FAB}"/>
              </a:ext>
            </a:extLst>
          </p:cNvPr>
          <p:cNvSpPr/>
          <p:nvPr/>
        </p:nvSpPr>
        <p:spPr>
          <a:xfrm>
            <a:off x="3414438" y="2508415"/>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ar: 5 Points 18">
            <a:extLst>
              <a:ext uri="{FF2B5EF4-FFF2-40B4-BE49-F238E27FC236}">
                <a16:creationId xmlns:a16="http://schemas.microsoft.com/office/drawing/2014/main" id="{3F6A3EDD-C145-6094-75CA-B901C8F752A3}"/>
              </a:ext>
            </a:extLst>
          </p:cNvPr>
          <p:cNvSpPr/>
          <p:nvPr/>
        </p:nvSpPr>
        <p:spPr>
          <a:xfrm>
            <a:off x="3085299" y="2409170"/>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ar: 5 Points 19">
            <a:extLst>
              <a:ext uri="{FF2B5EF4-FFF2-40B4-BE49-F238E27FC236}">
                <a16:creationId xmlns:a16="http://schemas.microsoft.com/office/drawing/2014/main" id="{E9F4767B-A3F1-76C1-316B-0CC1FE64BC74}"/>
              </a:ext>
            </a:extLst>
          </p:cNvPr>
          <p:cNvSpPr/>
          <p:nvPr/>
        </p:nvSpPr>
        <p:spPr>
          <a:xfrm>
            <a:off x="2063926" y="2933565"/>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ar: 5 Points 20">
            <a:extLst>
              <a:ext uri="{FF2B5EF4-FFF2-40B4-BE49-F238E27FC236}">
                <a16:creationId xmlns:a16="http://schemas.microsoft.com/office/drawing/2014/main" id="{A2624A91-96E9-5A14-6944-84E09808AEA9}"/>
              </a:ext>
            </a:extLst>
          </p:cNvPr>
          <p:cNvSpPr/>
          <p:nvPr/>
        </p:nvSpPr>
        <p:spPr>
          <a:xfrm>
            <a:off x="1772388" y="2857319"/>
            <a:ext cx="72000" cy="72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7F89CED0-9B19-7763-E8EE-49B82E7A3130}"/>
              </a:ext>
            </a:extLst>
          </p:cNvPr>
          <p:cNvGraphicFramePr>
            <a:graphicFrameLocks noGrp="1"/>
          </p:cNvGraphicFramePr>
          <p:nvPr>
            <p:extLst>
              <p:ext uri="{D42A27DB-BD31-4B8C-83A1-F6EECF244321}">
                <p14:modId xmlns:p14="http://schemas.microsoft.com/office/powerpoint/2010/main" val="1142766241"/>
              </p:ext>
            </p:extLst>
          </p:nvPr>
        </p:nvGraphicFramePr>
        <p:xfrm>
          <a:off x="5456573" y="981500"/>
          <a:ext cx="6657750" cy="4249263"/>
        </p:xfrm>
        <a:graphic>
          <a:graphicData uri="http://schemas.openxmlformats.org/drawingml/2006/table">
            <a:tbl>
              <a:tblPr firstRow="1" bandRow="1">
                <a:tableStyleId>{5C22544A-7EE6-4342-B048-85BDC9FD1C3A}</a:tableStyleId>
              </a:tblPr>
              <a:tblGrid>
                <a:gridCol w="1321515">
                  <a:extLst>
                    <a:ext uri="{9D8B030D-6E8A-4147-A177-3AD203B41FA5}">
                      <a16:colId xmlns:a16="http://schemas.microsoft.com/office/drawing/2014/main" val="2481487574"/>
                    </a:ext>
                  </a:extLst>
                </a:gridCol>
                <a:gridCol w="522514">
                  <a:extLst>
                    <a:ext uri="{9D8B030D-6E8A-4147-A177-3AD203B41FA5}">
                      <a16:colId xmlns:a16="http://schemas.microsoft.com/office/drawing/2014/main" val="1978785543"/>
                    </a:ext>
                  </a:extLst>
                </a:gridCol>
                <a:gridCol w="505097">
                  <a:extLst>
                    <a:ext uri="{9D8B030D-6E8A-4147-A177-3AD203B41FA5}">
                      <a16:colId xmlns:a16="http://schemas.microsoft.com/office/drawing/2014/main" val="3270495543"/>
                    </a:ext>
                  </a:extLst>
                </a:gridCol>
                <a:gridCol w="705395">
                  <a:extLst>
                    <a:ext uri="{9D8B030D-6E8A-4147-A177-3AD203B41FA5}">
                      <a16:colId xmlns:a16="http://schemas.microsoft.com/office/drawing/2014/main" val="2609262722"/>
                    </a:ext>
                  </a:extLst>
                </a:gridCol>
                <a:gridCol w="470263">
                  <a:extLst>
                    <a:ext uri="{9D8B030D-6E8A-4147-A177-3AD203B41FA5}">
                      <a16:colId xmlns:a16="http://schemas.microsoft.com/office/drawing/2014/main" val="25306654"/>
                    </a:ext>
                  </a:extLst>
                </a:gridCol>
                <a:gridCol w="548640">
                  <a:extLst>
                    <a:ext uri="{9D8B030D-6E8A-4147-A177-3AD203B41FA5}">
                      <a16:colId xmlns:a16="http://schemas.microsoft.com/office/drawing/2014/main" val="433967881"/>
                    </a:ext>
                  </a:extLst>
                </a:gridCol>
                <a:gridCol w="827314">
                  <a:extLst>
                    <a:ext uri="{9D8B030D-6E8A-4147-A177-3AD203B41FA5}">
                      <a16:colId xmlns:a16="http://schemas.microsoft.com/office/drawing/2014/main" val="3417689887"/>
                    </a:ext>
                  </a:extLst>
                </a:gridCol>
                <a:gridCol w="524686">
                  <a:extLst>
                    <a:ext uri="{9D8B030D-6E8A-4147-A177-3AD203B41FA5}">
                      <a16:colId xmlns:a16="http://schemas.microsoft.com/office/drawing/2014/main" val="216358871"/>
                    </a:ext>
                  </a:extLst>
                </a:gridCol>
                <a:gridCol w="746092">
                  <a:extLst>
                    <a:ext uri="{9D8B030D-6E8A-4147-A177-3AD203B41FA5}">
                      <a16:colId xmlns:a16="http://schemas.microsoft.com/office/drawing/2014/main" val="4198061168"/>
                    </a:ext>
                  </a:extLst>
                </a:gridCol>
                <a:gridCol w="486234">
                  <a:extLst>
                    <a:ext uri="{9D8B030D-6E8A-4147-A177-3AD203B41FA5}">
                      <a16:colId xmlns:a16="http://schemas.microsoft.com/office/drawing/2014/main" val="3597018592"/>
                    </a:ext>
                  </a:extLst>
                </a:gridCol>
              </a:tblGrid>
              <a:tr h="316005">
                <a:tc>
                  <a:txBody>
                    <a:bodyPr/>
                    <a:lstStyle/>
                    <a:p>
                      <a:r>
                        <a:rPr lang="en-GB" sz="1200"/>
                        <a:t>Lab</a:t>
                      </a:r>
                    </a:p>
                  </a:txBody>
                  <a:tcPr/>
                </a:tc>
                <a:tc>
                  <a:txBody>
                    <a:bodyPr/>
                    <a:lstStyle/>
                    <a:p>
                      <a:r>
                        <a:rPr lang="en-GB" sz="1200"/>
                        <a:t>FZJ</a:t>
                      </a:r>
                    </a:p>
                  </a:txBody>
                  <a:tcPr/>
                </a:tc>
                <a:tc>
                  <a:txBody>
                    <a:bodyPr/>
                    <a:lstStyle/>
                    <a:p>
                      <a:r>
                        <a:rPr lang="en-GB" sz="1200"/>
                        <a:t>IAP</a:t>
                      </a:r>
                    </a:p>
                  </a:txBody>
                  <a:tcPr/>
                </a:tc>
                <a:tc>
                  <a:txBody>
                    <a:bodyPr/>
                    <a:lstStyle/>
                    <a:p>
                      <a:r>
                        <a:rPr lang="en-GB" sz="1200"/>
                        <a:t>IPPLM</a:t>
                      </a:r>
                    </a:p>
                  </a:txBody>
                  <a:tcPr/>
                </a:tc>
                <a:tc>
                  <a:txBody>
                    <a:bodyPr/>
                    <a:lstStyle/>
                    <a:p>
                      <a:r>
                        <a:rPr lang="en-GB" sz="1200"/>
                        <a:t>IST</a:t>
                      </a:r>
                    </a:p>
                  </a:txBody>
                  <a:tcPr/>
                </a:tc>
                <a:tc>
                  <a:txBody>
                    <a:bodyPr/>
                    <a:lstStyle/>
                    <a:p>
                      <a:r>
                        <a:rPr lang="en-GB" sz="1200"/>
                        <a:t>QST</a:t>
                      </a:r>
                    </a:p>
                  </a:txBody>
                  <a:tcPr/>
                </a:tc>
                <a:tc>
                  <a:txBody>
                    <a:bodyPr/>
                    <a:lstStyle/>
                    <a:p>
                      <a:r>
                        <a:rPr lang="en-GB" sz="1200"/>
                        <a:t>VR</a:t>
                      </a:r>
                    </a:p>
                  </a:txBody>
                  <a:tcPr/>
                </a:tc>
                <a:tc>
                  <a:txBody>
                    <a:bodyPr/>
                    <a:lstStyle/>
                    <a:p>
                      <a:r>
                        <a:rPr lang="en-GB" sz="1200"/>
                        <a:t>VTT</a:t>
                      </a:r>
                    </a:p>
                  </a:txBody>
                  <a:tcPr/>
                </a:tc>
                <a:tc>
                  <a:txBody>
                    <a:bodyPr/>
                    <a:lstStyle/>
                    <a:p>
                      <a:r>
                        <a:rPr lang="en-GB" sz="1200" dirty="0"/>
                        <a:t>UKAEA</a:t>
                      </a:r>
                    </a:p>
                  </a:txBody>
                  <a:tcPr/>
                </a:tc>
                <a:tc>
                  <a:txBody>
                    <a:bodyPr/>
                    <a:lstStyle/>
                    <a:p>
                      <a:r>
                        <a:rPr lang="en-GB" sz="1200" dirty="0"/>
                        <a:t>ISSP-UL</a:t>
                      </a:r>
                    </a:p>
                  </a:txBody>
                  <a:tcPr/>
                </a:tc>
                <a:extLst>
                  <a:ext uri="{0D108BD9-81ED-4DB2-BD59-A6C34878D82A}">
                    <a16:rowId xmlns:a16="http://schemas.microsoft.com/office/drawing/2014/main" val="3840364471"/>
                  </a:ext>
                </a:extLst>
              </a:tr>
              <a:tr h="316005">
                <a:tc>
                  <a:txBody>
                    <a:bodyPr/>
                    <a:lstStyle/>
                    <a:p>
                      <a:r>
                        <a:rPr lang="en-GB" sz="1200"/>
                        <a:t>TDS (including T)</a:t>
                      </a:r>
                    </a:p>
                  </a:txBody>
                  <a:tcPr>
                    <a:solidFill>
                      <a:schemeClr val="bg1">
                        <a:lumMod val="95000"/>
                      </a:schemeClr>
                    </a:solidFill>
                  </a:tcPr>
                </a:tc>
                <a:tc>
                  <a:txBody>
                    <a:bodyPr/>
                    <a:lstStyle/>
                    <a:p>
                      <a:r>
                        <a:rPr lang="en-GB" sz="1200"/>
                        <a:t>y</a:t>
                      </a:r>
                    </a:p>
                  </a:txBody>
                  <a:tcPr/>
                </a:tc>
                <a:tc>
                  <a:txBody>
                    <a:bodyPr/>
                    <a:lstStyle/>
                    <a:p>
                      <a:r>
                        <a:rPr lang="en-GB" sz="1200"/>
                        <a:t>y</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r>
                        <a:rPr lang="en-GB" sz="1200"/>
                        <a:t>y</a:t>
                      </a:r>
                    </a:p>
                  </a:txBody>
                  <a:tcPr/>
                </a:tc>
                <a:tc>
                  <a:txBody>
                    <a:bodyPr/>
                    <a:lstStyle/>
                    <a:p>
                      <a:endParaRPr lang="en-GB" sz="1200"/>
                    </a:p>
                  </a:txBody>
                  <a:tcPr/>
                </a:tc>
                <a:extLst>
                  <a:ext uri="{0D108BD9-81ED-4DB2-BD59-A6C34878D82A}">
                    <a16:rowId xmlns:a16="http://schemas.microsoft.com/office/drawing/2014/main" val="4028614506"/>
                  </a:ext>
                </a:extLst>
              </a:tr>
              <a:tr h="526676">
                <a:tc>
                  <a:txBody>
                    <a:bodyPr/>
                    <a:lstStyle/>
                    <a:p>
                      <a:r>
                        <a:rPr lang="en-GB" sz="1200"/>
                        <a:t>TDS (radiometric T only)</a:t>
                      </a:r>
                    </a:p>
                  </a:txBody>
                  <a:tcPr>
                    <a:solidFill>
                      <a:schemeClr val="bg1">
                        <a:lumMod val="95000"/>
                      </a:schemeClr>
                    </a:solidFill>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r>
                        <a:rPr lang="en-GB" sz="1200"/>
                        <a:t>y</a:t>
                      </a:r>
                    </a:p>
                  </a:txBody>
                  <a:tcPr/>
                </a:tc>
                <a:extLst>
                  <a:ext uri="{0D108BD9-81ED-4DB2-BD59-A6C34878D82A}">
                    <a16:rowId xmlns:a16="http://schemas.microsoft.com/office/drawing/2014/main" val="1026556879"/>
                  </a:ext>
                </a:extLst>
              </a:tr>
              <a:tr h="316005">
                <a:tc>
                  <a:txBody>
                    <a:bodyPr/>
                    <a:lstStyle/>
                    <a:p>
                      <a:r>
                        <a:rPr lang="en-GB" sz="1200"/>
                        <a:t>Dissolution</a:t>
                      </a:r>
                    </a:p>
                  </a:txBody>
                  <a:tcPr>
                    <a:solidFill>
                      <a:schemeClr val="bg1">
                        <a:lumMod val="95000"/>
                      </a:schemeClr>
                    </a:solidFill>
                  </a:tcPr>
                </a:tc>
                <a:tc>
                  <a:txBody>
                    <a:bodyPr/>
                    <a:lstStyle/>
                    <a:p>
                      <a:endParaRPr lang="en-GB" sz="1200"/>
                    </a:p>
                  </a:txBody>
                  <a:tcPr/>
                </a:tc>
                <a:tc>
                  <a:txBody>
                    <a:bodyPr/>
                    <a:lstStyle/>
                    <a:p>
                      <a:r>
                        <a:rPr lang="en-GB" sz="1200"/>
                        <a:t>y</a:t>
                      </a:r>
                    </a:p>
                  </a:txBody>
                  <a:tcPr/>
                </a:tc>
                <a:tc>
                  <a:txBody>
                    <a:bodyPr/>
                    <a:lstStyle/>
                    <a:p>
                      <a:endParaRPr lang="en-GB" sz="1200"/>
                    </a:p>
                  </a:txBody>
                  <a:tcPr/>
                </a:tc>
                <a:tc>
                  <a:txBody>
                    <a:bodyPr/>
                    <a:lstStyle/>
                    <a:p>
                      <a:endParaRPr lang="en-GB" sz="1200"/>
                    </a:p>
                  </a:txBody>
                  <a:tcPr/>
                </a:tc>
                <a:tc>
                  <a:txBody>
                    <a:bodyPr/>
                    <a:lstStyle/>
                    <a:p>
                      <a:r>
                        <a:rPr lang="en-GB" sz="1200"/>
                        <a:t>y</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r>
                        <a:rPr lang="en-GB" sz="1200"/>
                        <a:t>y</a:t>
                      </a:r>
                    </a:p>
                  </a:txBody>
                  <a:tcPr/>
                </a:tc>
                <a:extLst>
                  <a:ext uri="{0D108BD9-81ED-4DB2-BD59-A6C34878D82A}">
                    <a16:rowId xmlns:a16="http://schemas.microsoft.com/office/drawing/2014/main" val="2596650261"/>
                  </a:ext>
                </a:extLst>
              </a:tr>
              <a:tr h="526676">
                <a:tc>
                  <a:txBody>
                    <a:bodyPr/>
                    <a:lstStyle/>
                    <a:p>
                      <a:r>
                        <a:rPr lang="en-GB" sz="1200"/>
                        <a:t>Surface morphology</a:t>
                      </a:r>
                    </a:p>
                  </a:txBody>
                  <a:tcPr>
                    <a:solidFill>
                      <a:schemeClr val="bg1">
                        <a:lumMod val="95000"/>
                      </a:schemeClr>
                    </a:solidFill>
                  </a:tcPr>
                </a:tc>
                <a:tc>
                  <a:txBody>
                    <a:bodyPr/>
                    <a:lstStyle/>
                    <a:p>
                      <a:r>
                        <a:rPr lang="en-GB" sz="1200"/>
                        <a:t>y</a:t>
                      </a:r>
                    </a:p>
                  </a:txBody>
                  <a:tcPr/>
                </a:tc>
                <a:tc>
                  <a:txBody>
                    <a:bodyPr/>
                    <a:lstStyle/>
                    <a:p>
                      <a:endParaRPr lang="en-GB" sz="1200"/>
                    </a:p>
                  </a:txBody>
                  <a:tcPr/>
                </a:tc>
                <a:tc>
                  <a:txBody>
                    <a:bodyPr/>
                    <a:lstStyle/>
                    <a:p>
                      <a:r>
                        <a:rPr lang="en-GB" sz="1200"/>
                        <a:t>?</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r>
                        <a:rPr lang="en-GB" sz="1200"/>
                        <a:t>y</a:t>
                      </a:r>
                    </a:p>
                  </a:txBody>
                  <a:tcPr/>
                </a:tc>
                <a:tc>
                  <a:txBody>
                    <a:bodyPr/>
                    <a:lstStyle/>
                    <a:p>
                      <a:endParaRPr lang="en-GB" sz="1200"/>
                    </a:p>
                  </a:txBody>
                  <a:tcPr/>
                </a:tc>
                <a:extLst>
                  <a:ext uri="{0D108BD9-81ED-4DB2-BD59-A6C34878D82A}">
                    <a16:rowId xmlns:a16="http://schemas.microsoft.com/office/drawing/2014/main" val="3209761196"/>
                  </a:ext>
                </a:extLst>
              </a:tr>
              <a:tr h="316005">
                <a:tc>
                  <a:txBody>
                    <a:bodyPr/>
                    <a:lstStyle/>
                    <a:p>
                      <a:r>
                        <a:rPr lang="en-GB" sz="1200"/>
                        <a:t>Metallography</a:t>
                      </a:r>
                    </a:p>
                  </a:txBody>
                  <a:tcPr>
                    <a:solidFill>
                      <a:schemeClr val="bg1">
                        <a:lumMod val="95000"/>
                      </a:schemeClr>
                    </a:solidFill>
                  </a:tcPr>
                </a:tc>
                <a:tc>
                  <a:txBody>
                    <a:bodyPr/>
                    <a:lstStyle/>
                    <a:p>
                      <a:r>
                        <a:rPr lang="en-GB" sz="1200"/>
                        <a:t>y</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r>
                        <a:rPr lang="en-GB" sz="1200"/>
                        <a:t>y</a:t>
                      </a:r>
                    </a:p>
                  </a:txBody>
                  <a:tcPr/>
                </a:tc>
                <a:tc>
                  <a:txBody>
                    <a:bodyPr/>
                    <a:lstStyle/>
                    <a:p>
                      <a:endParaRPr lang="en-GB" sz="1200"/>
                    </a:p>
                  </a:txBody>
                  <a:tcPr/>
                </a:tc>
                <a:extLst>
                  <a:ext uri="{0D108BD9-81ED-4DB2-BD59-A6C34878D82A}">
                    <a16:rowId xmlns:a16="http://schemas.microsoft.com/office/drawing/2014/main" val="380256722"/>
                  </a:ext>
                </a:extLst>
              </a:tr>
              <a:tr h="316005">
                <a:tc>
                  <a:txBody>
                    <a:bodyPr/>
                    <a:lstStyle/>
                    <a:p>
                      <a:r>
                        <a:rPr lang="en-GB" sz="1200"/>
                        <a:t>Mechanical</a:t>
                      </a:r>
                    </a:p>
                  </a:txBody>
                  <a:tcPr>
                    <a:solidFill>
                      <a:schemeClr val="bg1">
                        <a:lumMod val="95000"/>
                      </a:schemeClr>
                    </a:solidFill>
                  </a:tcPr>
                </a:tc>
                <a:tc>
                  <a:txBody>
                    <a:bodyPr/>
                    <a:lstStyle/>
                    <a:p>
                      <a:endParaRPr lang="en-GB" sz="1200"/>
                    </a:p>
                  </a:txBody>
                  <a:tcPr/>
                </a:tc>
                <a:tc>
                  <a:txBody>
                    <a:bodyPr/>
                    <a:lstStyle/>
                    <a:p>
                      <a:endParaRPr lang="en-GB" sz="1200"/>
                    </a:p>
                  </a:txBody>
                  <a:tcPr/>
                </a:tc>
                <a:tc>
                  <a:txBody>
                    <a:bodyPr/>
                    <a:lstStyle/>
                    <a:p>
                      <a:r>
                        <a:rPr lang="en-GB" sz="1200"/>
                        <a:t>?</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r>
                        <a:rPr lang="en-GB" sz="1200"/>
                        <a:t>y (</a:t>
                      </a:r>
                      <a:r>
                        <a:rPr lang="en-GB" sz="1200" err="1"/>
                        <a:t>Cov</a:t>
                      </a:r>
                      <a:r>
                        <a:rPr lang="en-GB" sz="1200"/>
                        <a:t>)</a:t>
                      </a:r>
                    </a:p>
                  </a:txBody>
                  <a:tcPr/>
                </a:tc>
                <a:tc>
                  <a:txBody>
                    <a:bodyPr/>
                    <a:lstStyle/>
                    <a:p>
                      <a:endParaRPr lang="en-GB" sz="1200"/>
                    </a:p>
                  </a:txBody>
                  <a:tcPr/>
                </a:tc>
                <a:extLst>
                  <a:ext uri="{0D108BD9-81ED-4DB2-BD59-A6C34878D82A}">
                    <a16:rowId xmlns:a16="http://schemas.microsoft.com/office/drawing/2014/main" val="3199808944"/>
                  </a:ext>
                </a:extLst>
              </a:tr>
              <a:tr h="316005">
                <a:tc>
                  <a:txBody>
                    <a:bodyPr/>
                    <a:lstStyle/>
                    <a:p>
                      <a:r>
                        <a:rPr lang="en-GB" sz="1200"/>
                        <a:t>IBA</a:t>
                      </a:r>
                    </a:p>
                  </a:txBody>
                  <a:tcPr>
                    <a:solidFill>
                      <a:schemeClr val="bg1">
                        <a:lumMod val="95000"/>
                      </a:schemeClr>
                    </a:solidFill>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r>
                        <a:rPr lang="en-GB" sz="1200"/>
                        <a:t>?</a:t>
                      </a:r>
                    </a:p>
                  </a:txBody>
                  <a:tcPr/>
                </a:tc>
                <a:tc>
                  <a:txBody>
                    <a:bodyPr/>
                    <a:lstStyle/>
                    <a:p>
                      <a:endParaRPr lang="en-GB" sz="1200"/>
                    </a:p>
                  </a:txBody>
                  <a:tcPr/>
                </a:tc>
                <a:tc>
                  <a:txBody>
                    <a:bodyPr/>
                    <a:lstStyle/>
                    <a:p>
                      <a:r>
                        <a:rPr lang="en-GB" sz="1200"/>
                        <a:t>? HIERDA</a:t>
                      </a:r>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963366003"/>
                  </a:ext>
                </a:extLst>
              </a:tr>
              <a:tr h="316005">
                <a:tc>
                  <a:txBody>
                    <a:bodyPr/>
                    <a:lstStyle/>
                    <a:p>
                      <a:r>
                        <a:rPr lang="en-GB" sz="1200"/>
                        <a:t>T imaging plate</a:t>
                      </a:r>
                    </a:p>
                  </a:txBody>
                  <a:tcPr>
                    <a:solidFill>
                      <a:schemeClr val="bg1">
                        <a:lumMod val="95000"/>
                      </a:schemeClr>
                    </a:solidFill>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r>
                        <a:rPr lang="en-GB" sz="1200"/>
                        <a:t>y</a:t>
                      </a:r>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3832265054"/>
                  </a:ext>
                </a:extLst>
              </a:tr>
              <a:tr h="316005">
                <a:tc>
                  <a:txBody>
                    <a:bodyPr/>
                    <a:lstStyle/>
                    <a:p>
                      <a:r>
                        <a:rPr lang="en-GB" sz="1200"/>
                        <a:t>SIMS</a:t>
                      </a:r>
                    </a:p>
                  </a:txBody>
                  <a:tcPr>
                    <a:solidFill>
                      <a:schemeClr val="bg1">
                        <a:lumMod val="95000"/>
                      </a:schemeClr>
                    </a:solidFill>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r>
                        <a:rPr lang="en-GB" sz="1200"/>
                        <a:t>y</a:t>
                      </a:r>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900957756"/>
                  </a:ext>
                </a:extLst>
              </a:tr>
              <a:tr h="526676">
                <a:tc>
                  <a:txBody>
                    <a:bodyPr/>
                    <a:lstStyle/>
                    <a:p>
                      <a:r>
                        <a:rPr lang="en-GB" sz="1200" dirty="0"/>
                        <a:t>Atom probe tomography</a:t>
                      </a:r>
                    </a:p>
                  </a:txBody>
                  <a:tcPr>
                    <a:solidFill>
                      <a:schemeClr val="bg1">
                        <a:lumMod val="95000"/>
                      </a:schemeClr>
                    </a:solidFill>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r>
                        <a:rPr lang="en-GB" sz="1200"/>
                        <a:t>y</a:t>
                      </a:r>
                    </a:p>
                    <a:p>
                      <a:r>
                        <a:rPr lang="en-GB" sz="1200"/>
                        <a:t>(Ox)</a:t>
                      </a:r>
                    </a:p>
                  </a:txBody>
                  <a:tcPr/>
                </a:tc>
                <a:tc>
                  <a:txBody>
                    <a:bodyPr/>
                    <a:lstStyle/>
                    <a:p>
                      <a:endParaRPr lang="en-GB" sz="1200" dirty="0"/>
                    </a:p>
                  </a:txBody>
                  <a:tcPr/>
                </a:tc>
                <a:extLst>
                  <a:ext uri="{0D108BD9-81ED-4DB2-BD59-A6C34878D82A}">
                    <a16:rowId xmlns:a16="http://schemas.microsoft.com/office/drawing/2014/main" val="438872184"/>
                  </a:ext>
                </a:extLst>
              </a:tr>
            </a:tbl>
          </a:graphicData>
        </a:graphic>
      </p:graphicFrame>
      <p:sp>
        <p:nvSpPr>
          <p:cNvPr id="5" name="TextBox 4">
            <a:extLst>
              <a:ext uri="{FF2B5EF4-FFF2-40B4-BE49-F238E27FC236}">
                <a16:creationId xmlns:a16="http://schemas.microsoft.com/office/drawing/2014/main" id="{0A1E69CB-2ABC-AF62-4CD8-9A0914BFC5CA}"/>
              </a:ext>
            </a:extLst>
          </p:cNvPr>
          <p:cNvSpPr txBox="1"/>
          <p:nvPr/>
        </p:nvSpPr>
        <p:spPr>
          <a:xfrm>
            <a:off x="5456573" y="5241972"/>
            <a:ext cx="6657750" cy="1200329"/>
          </a:xfrm>
          <a:prstGeom prst="rect">
            <a:avLst/>
          </a:prstGeom>
          <a:solidFill>
            <a:srgbClr val="00D25F"/>
          </a:solidFill>
        </p:spPr>
        <p:txBody>
          <a:bodyPr wrap="square" rtlCol="0">
            <a:spAutoFit/>
          </a:bodyPr>
          <a:lstStyle/>
          <a:p>
            <a:pPr marL="285750" indent="-285750">
              <a:buFont typeface="Wingdings" panose="05000000000000000000" pitchFamily="2" charset="2"/>
              <a:buChar char="§"/>
            </a:pPr>
            <a:r>
              <a:rPr lang="en-US" dirty="0"/>
              <a:t>IAP: Cutting 16 whole lamellae, distribution of samples</a:t>
            </a:r>
          </a:p>
          <a:p>
            <a:pPr marL="285750" indent="-285750">
              <a:buFont typeface="Wingdings" panose="05000000000000000000" pitchFamily="2" charset="2"/>
              <a:buChar char="§"/>
            </a:pPr>
            <a:r>
              <a:rPr lang="de-DE" dirty="0"/>
              <a:t>Fuel </a:t>
            </a:r>
            <a:r>
              <a:rPr lang="de-DE" dirty="0" err="1"/>
              <a:t>retention</a:t>
            </a:r>
            <a:r>
              <a:rPr lang="de-DE" dirty="0"/>
              <a:t>: D and T </a:t>
            </a:r>
            <a:r>
              <a:rPr lang="de-DE" dirty="0" err="1"/>
              <a:t>retention</a:t>
            </a:r>
            <a:r>
              <a:rPr lang="de-DE" dirty="0"/>
              <a:t> 2018-23</a:t>
            </a:r>
          </a:p>
          <a:p>
            <a:pPr marL="285750" indent="-285750">
              <a:buFont typeface="Wingdings" panose="05000000000000000000" pitchFamily="2" charset="2"/>
              <a:buChar char="§"/>
            </a:pPr>
            <a:r>
              <a:rPr lang="en-US" dirty="0"/>
              <a:t>Microstructure: He interaction with W – Stack B and Stack A</a:t>
            </a:r>
          </a:p>
          <a:p>
            <a:r>
              <a:rPr lang="en-US" dirty="0"/>
              <a:t>	               Recrystallisation – Stack C</a:t>
            </a:r>
          </a:p>
        </p:txBody>
      </p:sp>
      <p:sp>
        <p:nvSpPr>
          <p:cNvPr id="22" name="Slide Number Placeholder 21">
            <a:extLst>
              <a:ext uri="{FF2B5EF4-FFF2-40B4-BE49-F238E27FC236}">
                <a16:creationId xmlns:a16="http://schemas.microsoft.com/office/drawing/2014/main" id="{77A379BD-A610-3E6F-FCA2-94DA753F703A}"/>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dirty="0">
              <a:solidFill>
                <a:prstClr val="white"/>
              </a:solidFill>
            </a:endParaRPr>
          </a:p>
        </p:txBody>
      </p:sp>
    </p:spTree>
    <p:extLst>
      <p:ext uri="{BB962C8B-B14F-4D97-AF65-F5344CB8AC3E}">
        <p14:creationId xmlns:p14="http://schemas.microsoft.com/office/powerpoint/2010/main" val="470020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AFAEED-0E30-9E8F-5DE8-D881AF7209B7}"/>
              </a:ext>
            </a:extLst>
          </p:cNvPr>
          <p:cNvSpPr>
            <a:spLocks noGrp="1"/>
          </p:cNvSpPr>
          <p:nvPr>
            <p:ph type="title"/>
          </p:nvPr>
        </p:nvSpPr>
        <p:spPr/>
        <p:txBody>
          <a:bodyPr/>
          <a:lstStyle/>
          <a:p>
            <a:r>
              <a:rPr lang="en-GB" dirty="0">
                <a:latin typeface="Arial Black"/>
              </a:rPr>
              <a:t>SPE.2 W-CFC tiles shipments (Mod 2, 14)</a:t>
            </a:r>
            <a:endParaRPr lang="en-GB" dirty="0"/>
          </a:p>
        </p:txBody>
      </p:sp>
      <p:sp>
        <p:nvSpPr>
          <p:cNvPr id="5" name="Slide Number Placeholder 4">
            <a:extLst>
              <a:ext uri="{FF2B5EF4-FFF2-40B4-BE49-F238E27FC236}">
                <a16:creationId xmlns:a16="http://schemas.microsoft.com/office/drawing/2014/main" id="{781C1F9F-AF3D-EBFD-D641-89EBDB1D8F36}"/>
              </a:ext>
            </a:extLst>
          </p:cNvPr>
          <p:cNvSpPr>
            <a:spLocks noGrp="1"/>
          </p:cNvSpPr>
          <p:nvPr>
            <p:ph type="sldNum" sz="quarter" idx="12"/>
          </p:nvPr>
        </p:nvSpPr>
        <p:spPr/>
        <p:txBody>
          <a:bodyPr/>
          <a:lstStyle/>
          <a:p>
            <a:fld id="{35482B25-261F-464E-BDD8-63296DE4D8A4}" type="slidenum">
              <a:rPr lang="en-US" smtClean="0"/>
              <a:pPr/>
              <a:t>22</a:t>
            </a:fld>
            <a:endParaRPr lang="en-US" dirty="0"/>
          </a:p>
        </p:txBody>
      </p:sp>
      <p:sp>
        <p:nvSpPr>
          <p:cNvPr id="4" name="Footer Placeholder 3">
            <a:extLst>
              <a:ext uri="{FF2B5EF4-FFF2-40B4-BE49-F238E27FC236}">
                <a16:creationId xmlns:a16="http://schemas.microsoft.com/office/drawing/2014/main" id="{E1D3EE22-27B2-F070-55FE-DADAA372E6BD}"/>
              </a:ext>
            </a:extLst>
          </p:cNvPr>
          <p:cNvSpPr>
            <a:spLocks noGrp="1"/>
          </p:cNvSpPr>
          <p:nvPr>
            <p:ph type="ftr" sz="quarter" idx="4294967295"/>
          </p:nvPr>
        </p:nvSpPr>
        <p:spPr>
          <a:xfrm>
            <a:off x="0" y="0"/>
            <a:ext cx="0" cy="0"/>
          </a:xfrm>
        </p:spPr>
        <p:txBody>
          <a:bodyPr/>
          <a:lstStyle/>
          <a:p>
            <a:r>
              <a:rPr lang="en-US" dirty="0"/>
              <a:t> </a:t>
            </a:r>
          </a:p>
        </p:txBody>
      </p:sp>
      <p:graphicFrame>
        <p:nvGraphicFramePr>
          <p:cNvPr id="6" name="Table 5">
            <a:extLst>
              <a:ext uri="{FF2B5EF4-FFF2-40B4-BE49-F238E27FC236}">
                <a16:creationId xmlns:a16="http://schemas.microsoft.com/office/drawing/2014/main" id="{E3B425A2-5212-47CC-C6CD-AE63F49E2369}"/>
              </a:ext>
            </a:extLst>
          </p:cNvPr>
          <p:cNvGraphicFramePr>
            <a:graphicFrameLocks noGrp="1"/>
          </p:cNvGraphicFramePr>
          <p:nvPr/>
        </p:nvGraphicFramePr>
        <p:xfrm>
          <a:off x="2503638" y="801593"/>
          <a:ext cx="7001692" cy="2114240"/>
        </p:xfrm>
        <a:graphic>
          <a:graphicData uri="http://schemas.openxmlformats.org/drawingml/2006/table">
            <a:tbl>
              <a:tblPr firstRow="1" bandRow="1">
                <a:tableStyleId>{5FD0F851-EC5A-4D38-B0AD-8093EC10F338}</a:tableStyleId>
              </a:tblPr>
              <a:tblGrid>
                <a:gridCol w="2357120">
                  <a:extLst>
                    <a:ext uri="{9D8B030D-6E8A-4147-A177-3AD203B41FA5}">
                      <a16:colId xmlns:a16="http://schemas.microsoft.com/office/drawing/2014/main" val="1824476515"/>
                    </a:ext>
                  </a:extLst>
                </a:gridCol>
                <a:gridCol w="1161143">
                  <a:extLst>
                    <a:ext uri="{9D8B030D-6E8A-4147-A177-3AD203B41FA5}">
                      <a16:colId xmlns:a16="http://schemas.microsoft.com/office/drawing/2014/main" val="4041085664"/>
                    </a:ext>
                  </a:extLst>
                </a:gridCol>
                <a:gridCol w="1321452">
                  <a:extLst>
                    <a:ext uri="{9D8B030D-6E8A-4147-A177-3AD203B41FA5}">
                      <a16:colId xmlns:a16="http://schemas.microsoft.com/office/drawing/2014/main" val="1654374866"/>
                    </a:ext>
                  </a:extLst>
                </a:gridCol>
                <a:gridCol w="1000834">
                  <a:extLst>
                    <a:ext uri="{9D8B030D-6E8A-4147-A177-3AD203B41FA5}">
                      <a16:colId xmlns:a16="http://schemas.microsoft.com/office/drawing/2014/main" val="31307771"/>
                    </a:ext>
                  </a:extLst>
                </a:gridCol>
                <a:gridCol w="1161143">
                  <a:extLst>
                    <a:ext uri="{9D8B030D-6E8A-4147-A177-3AD203B41FA5}">
                      <a16:colId xmlns:a16="http://schemas.microsoft.com/office/drawing/2014/main" val="1587676338"/>
                    </a:ext>
                  </a:extLst>
                </a:gridCol>
              </a:tblGrid>
              <a:tr h="386816">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t>VTT (coring)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t>UKAEA (TDS)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689209"/>
                  </a:ext>
                </a:extLst>
              </a:tr>
              <a:tr h="386816">
                <a:tc>
                  <a:txBody>
                    <a:bodyPr/>
                    <a:lstStyle/>
                    <a:p>
                      <a:pPr algn="ctr"/>
                      <a:r>
                        <a:rPr lang="en-GB" sz="1200" dirty="0"/>
                        <a:t>2IW G1B (2010-2023)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r>
                        <a:rPr lang="en-GB" sz="120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4405570"/>
                  </a:ext>
                </a:extLst>
              </a:tr>
              <a:tr h="386816">
                <a:tc>
                  <a:txBody>
                    <a:bodyPr/>
                    <a:lstStyle/>
                    <a:p>
                      <a:pPr algn="ctr"/>
                      <a:r>
                        <a:rPr lang="en-GB" sz="1200" dirty="0"/>
                        <a:t>2IW G3A (2018-2023)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7706046"/>
                  </a:ext>
                </a:extLst>
              </a:tr>
              <a:tr h="476896">
                <a:tc>
                  <a:txBody>
                    <a:bodyPr/>
                    <a:lstStyle/>
                    <a:p>
                      <a:pPr algn="ctr"/>
                      <a:r>
                        <a:rPr lang="en-GB" sz="1200" dirty="0"/>
                        <a:t>2ON G7A (2018-2023)</a:t>
                      </a:r>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1911027"/>
                  </a:ext>
                </a:extLst>
              </a:tr>
              <a:tr h="476896">
                <a:tc>
                  <a:txBody>
                    <a:bodyPr/>
                    <a:lstStyle/>
                    <a:p>
                      <a:pPr algn="ctr"/>
                      <a:r>
                        <a:rPr lang="en-GB" sz="1200"/>
                        <a:t>2ON G8B (2018-2023)</a:t>
                      </a:r>
                    </a:p>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0009777"/>
                  </a:ext>
                </a:extLst>
              </a:tr>
            </a:tbl>
          </a:graphicData>
        </a:graphic>
      </p:graphicFrame>
      <p:sp>
        <p:nvSpPr>
          <p:cNvPr id="11" name="TextBox 10">
            <a:extLst>
              <a:ext uri="{FF2B5EF4-FFF2-40B4-BE49-F238E27FC236}">
                <a16:creationId xmlns:a16="http://schemas.microsoft.com/office/drawing/2014/main" id="{F83076C0-F24A-4CD7-9B6A-1C33EDAA7556}"/>
              </a:ext>
            </a:extLst>
          </p:cNvPr>
          <p:cNvSpPr txBox="1"/>
          <p:nvPr/>
        </p:nvSpPr>
        <p:spPr>
          <a:xfrm>
            <a:off x="133890" y="5224086"/>
            <a:ext cx="2082395" cy="369332"/>
          </a:xfrm>
          <a:prstGeom prst="rect">
            <a:avLst/>
          </a:prstGeom>
          <a:solidFill>
            <a:srgbClr val="FF7D7D"/>
          </a:solidFill>
          <a:ln>
            <a:solidFill>
              <a:schemeClr val="tx1"/>
            </a:solidFill>
          </a:ln>
        </p:spPr>
        <p:txBody>
          <a:bodyPr wrap="square" rtlCol="0">
            <a:spAutoFit/>
          </a:bodyPr>
          <a:lstStyle/>
          <a:p>
            <a:pPr algn="ctr"/>
            <a:r>
              <a:rPr lang="en-GB"/>
              <a:t>LIBS+LID-QMS</a:t>
            </a:r>
          </a:p>
        </p:txBody>
      </p:sp>
      <p:sp>
        <p:nvSpPr>
          <p:cNvPr id="12" name="TextBox 11">
            <a:extLst>
              <a:ext uri="{FF2B5EF4-FFF2-40B4-BE49-F238E27FC236}">
                <a16:creationId xmlns:a16="http://schemas.microsoft.com/office/drawing/2014/main" id="{8E690D54-54D9-4776-81DB-5E957F70E09B}"/>
              </a:ext>
            </a:extLst>
          </p:cNvPr>
          <p:cNvSpPr txBox="1"/>
          <p:nvPr/>
        </p:nvSpPr>
        <p:spPr>
          <a:xfrm>
            <a:off x="133890" y="5913671"/>
            <a:ext cx="2082394" cy="369332"/>
          </a:xfrm>
          <a:prstGeom prst="rect">
            <a:avLst/>
          </a:prstGeom>
          <a:solidFill>
            <a:srgbClr val="FFFF00"/>
          </a:solidFill>
          <a:ln>
            <a:solidFill>
              <a:schemeClr val="tx1"/>
            </a:solidFill>
          </a:ln>
        </p:spPr>
        <p:txBody>
          <a:bodyPr wrap="square" rtlCol="0">
            <a:noAutofit/>
          </a:bodyPr>
          <a:lstStyle/>
          <a:p>
            <a:pPr algn="ctr"/>
            <a:r>
              <a:rPr lang="en-GB"/>
              <a:t>Retention</a:t>
            </a:r>
          </a:p>
        </p:txBody>
      </p:sp>
      <p:sp>
        <p:nvSpPr>
          <p:cNvPr id="13" name="TextBox 12">
            <a:extLst>
              <a:ext uri="{FF2B5EF4-FFF2-40B4-BE49-F238E27FC236}">
                <a16:creationId xmlns:a16="http://schemas.microsoft.com/office/drawing/2014/main" id="{30D1ACDF-C4DC-49A8-7190-7EABA2A4EA94}"/>
              </a:ext>
            </a:extLst>
          </p:cNvPr>
          <p:cNvSpPr txBox="1"/>
          <p:nvPr/>
        </p:nvSpPr>
        <p:spPr>
          <a:xfrm>
            <a:off x="133889" y="4851461"/>
            <a:ext cx="2082395" cy="369332"/>
          </a:xfrm>
          <a:prstGeom prst="rect">
            <a:avLst/>
          </a:prstGeom>
          <a:solidFill>
            <a:schemeClr val="tx1">
              <a:lumMod val="25000"/>
              <a:lumOff val="75000"/>
            </a:schemeClr>
          </a:solidFill>
          <a:ln>
            <a:solidFill>
              <a:schemeClr val="tx1"/>
            </a:solidFill>
          </a:ln>
        </p:spPr>
        <p:txBody>
          <a:bodyPr wrap="square" rtlCol="0">
            <a:spAutoFit/>
          </a:bodyPr>
          <a:lstStyle/>
          <a:p>
            <a:pPr algn="ctr"/>
            <a:r>
              <a:rPr lang="en-GB"/>
              <a:t>LIBS</a:t>
            </a:r>
          </a:p>
        </p:txBody>
      </p:sp>
      <p:sp>
        <p:nvSpPr>
          <p:cNvPr id="14" name="TextBox 13">
            <a:extLst>
              <a:ext uri="{FF2B5EF4-FFF2-40B4-BE49-F238E27FC236}">
                <a16:creationId xmlns:a16="http://schemas.microsoft.com/office/drawing/2014/main" id="{A39F970B-A898-6224-0058-F003F12B4DFF}"/>
              </a:ext>
            </a:extLst>
          </p:cNvPr>
          <p:cNvSpPr txBox="1"/>
          <p:nvPr/>
        </p:nvSpPr>
        <p:spPr>
          <a:xfrm>
            <a:off x="133890" y="5550878"/>
            <a:ext cx="2082395" cy="369332"/>
          </a:xfrm>
          <a:prstGeom prst="rect">
            <a:avLst/>
          </a:prstGeom>
          <a:solidFill>
            <a:srgbClr val="92D050"/>
          </a:solidFill>
          <a:ln>
            <a:solidFill>
              <a:schemeClr val="tx1"/>
            </a:solidFill>
          </a:ln>
        </p:spPr>
        <p:txBody>
          <a:bodyPr wrap="square" rtlCol="0">
            <a:spAutoFit/>
          </a:bodyPr>
          <a:lstStyle/>
          <a:p>
            <a:pPr algn="ctr"/>
            <a:r>
              <a:rPr lang="en-GB"/>
              <a:t>LID-QMS</a:t>
            </a:r>
          </a:p>
        </p:txBody>
      </p:sp>
      <p:graphicFrame>
        <p:nvGraphicFramePr>
          <p:cNvPr id="2" name="Table 1">
            <a:extLst>
              <a:ext uri="{FF2B5EF4-FFF2-40B4-BE49-F238E27FC236}">
                <a16:creationId xmlns:a16="http://schemas.microsoft.com/office/drawing/2014/main" id="{DB450109-2C2E-170B-C429-B4A8FC50C00B}"/>
              </a:ext>
            </a:extLst>
          </p:cNvPr>
          <p:cNvGraphicFramePr>
            <a:graphicFrameLocks noGrp="1"/>
          </p:cNvGraphicFramePr>
          <p:nvPr/>
        </p:nvGraphicFramePr>
        <p:xfrm>
          <a:off x="2503638" y="2981968"/>
          <a:ext cx="7001692" cy="3339596"/>
        </p:xfrm>
        <a:graphic>
          <a:graphicData uri="http://schemas.openxmlformats.org/drawingml/2006/table">
            <a:tbl>
              <a:tblPr firstRow="1" bandRow="1">
                <a:tableStyleId>{5FD0F851-EC5A-4D38-B0AD-8093EC10F338}</a:tableStyleId>
              </a:tblPr>
              <a:tblGrid>
                <a:gridCol w="2357120">
                  <a:extLst>
                    <a:ext uri="{9D8B030D-6E8A-4147-A177-3AD203B41FA5}">
                      <a16:colId xmlns:a16="http://schemas.microsoft.com/office/drawing/2014/main" val="2276922254"/>
                    </a:ext>
                  </a:extLst>
                </a:gridCol>
                <a:gridCol w="1161143">
                  <a:extLst>
                    <a:ext uri="{9D8B030D-6E8A-4147-A177-3AD203B41FA5}">
                      <a16:colId xmlns:a16="http://schemas.microsoft.com/office/drawing/2014/main" val="3589270398"/>
                    </a:ext>
                  </a:extLst>
                </a:gridCol>
                <a:gridCol w="1284366">
                  <a:extLst>
                    <a:ext uri="{9D8B030D-6E8A-4147-A177-3AD203B41FA5}">
                      <a16:colId xmlns:a16="http://schemas.microsoft.com/office/drawing/2014/main" val="1854662379"/>
                    </a:ext>
                  </a:extLst>
                </a:gridCol>
                <a:gridCol w="1037920">
                  <a:extLst>
                    <a:ext uri="{9D8B030D-6E8A-4147-A177-3AD203B41FA5}">
                      <a16:colId xmlns:a16="http://schemas.microsoft.com/office/drawing/2014/main" val="3996860296"/>
                    </a:ext>
                  </a:extLst>
                </a:gridCol>
                <a:gridCol w="1161143">
                  <a:extLst>
                    <a:ext uri="{9D8B030D-6E8A-4147-A177-3AD203B41FA5}">
                      <a16:colId xmlns:a16="http://schemas.microsoft.com/office/drawing/2014/main" val="3133584569"/>
                    </a:ext>
                  </a:extLst>
                </a:gridCol>
              </a:tblGrid>
              <a:tr h="386816">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t>VTT (coring)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t>UKAEA (TDS)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1778458"/>
                  </a:ext>
                </a:extLst>
              </a:tr>
              <a:tr h="386816">
                <a:tc>
                  <a:txBody>
                    <a:bodyPr/>
                    <a:lstStyle/>
                    <a:p>
                      <a:pPr marL="0" algn="ctr" defTabSz="914377" rtl="0" eaLnBrk="1" fontAlgn="base" latinLnBrk="0" hangingPunct="1">
                        <a:lnSpc>
                          <a:spcPts val="1500"/>
                        </a:lnSpc>
                        <a:buNone/>
                      </a:pPr>
                      <a:r>
                        <a:rPr lang="en-GB" sz="1200" kern="1200" dirty="0">
                          <a:solidFill>
                            <a:schemeClr val="tx1"/>
                          </a:solidFill>
                          <a:latin typeface="+mn-lt"/>
                          <a:ea typeface="+mn-ea"/>
                          <a:cs typeface="+mn-cs"/>
                        </a:rPr>
                        <a:t>14W HFGC LH​ </a:t>
                      </a:r>
                      <a:r>
                        <a:rPr lang="en-GB" sz="1200" dirty="0"/>
                        <a:t>(2010-2023)</a:t>
                      </a:r>
                      <a:endParaRPr lang="en-GB"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D7D"/>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8659137"/>
                  </a:ext>
                </a:extLst>
              </a:tr>
              <a:tr h="386816">
                <a:tc>
                  <a:txBody>
                    <a:bodyPr/>
                    <a:lstStyle/>
                    <a:p>
                      <a:pPr marL="0" algn="ctr" defTabSz="914377" rtl="0" eaLnBrk="1" fontAlgn="base" latinLnBrk="0" hangingPunct="1">
                        <a:lnSpc>
                          <a:spcPts val="1500"/>
                        </a:lnSpc>
                        <a:buNone/>
                      </a:pPr>
                      <a:r>
                        <a:rPr lang="en-GB" sz="1200" kern="1200" dirty="0">
                          <a:solidFill>
                            <a:schemeClr val="tx1"/>
                          </a:solidFill>
                          <a:latin typeface="+mn-lt"/>
                          <a:ea typeface="+mn-ea"/>
                          <a:cs typeface="+mn-cs"/>
                        </a:rPr>
                        <a:t>14W HFGC RH ​</a:t>
                      </a:r>
                      <a:r>
                        <a:rPr lang="en-GB" sz="1200" dirty="0"/>
                        <a:t>(2010-2023)</a:t>
                      </a:r>
                      <a:endParaRPr lang="en-GB"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D7D"/>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1173317"/>
                  </a:ext>
                </a:extLst>
              </a:tr>
              <a:tr h="386816">
                <a:tc>
                  <a:txBody>
                    <a:bodyPr/>
                    <a:lstStyle/>
                    <a:p>
                      <a:pPr marL="0" algn="ctr" defTabSz="914377" rtl="0" eaLnBrk="1" fontAlgn="base" latinLnBrk="0" hangingPunct="1">
                        <a:lnSpc>
                          <a:spcPts val="1500"/>
                        </a:lnSpc>
                        <a:buNone/>
                      </a:pPr>
                      <a:r>
                        <a:rPr lang="en-GB" sz="1200" kern="1200">
                          <a:solidFill>
                            <a:schemeClr val="tx1"/>
                          </a:solidFill>
                          <a:latin typeface="+mn-lt"/>
                          <a:ea typeface="+mn-ea"/>
                          <a:cs typeface="+mn-cs"/>
                        </a:rPr>
                        <a:t>14N HFGC LH​</a:t>
                      </a:r>
                      <a:r>
                        <a:rPr lang="en-GB" sz="1200"/>
                        <a:t> (2018-2023)</a:t>
                      </a:r>
                      <a:endParaRPr lang="en-GB"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149328"/>
                  </a:ext>
                </a:extLst>
              </a:tr>
              <a:tr h="386816">
                <a:tc>
                  <a:txBody>
                    <a:bodyPr/>
                    <a:lstStyle/>
                    <a:p>
                      <a:pPr marL="0" algn="ctr" defTabSz="914377" rtl="0" eaLnBrk="1" fontAlgn="base" latinLnBrk="0" hangingPunct="1">
                        <a:lnSpc>
                          <a:spcPts val="1500"/>
                        </a:lnSpc>
                        <a:buNone/>
                      </a:pPr>
                      <a:r>
                        <a:rPr lang="en-GB" sz="1200" kern="1200">
                          <a:solidFill>
                            <a:schemeClr val="tx1"/>
                          </a:solidFill>
                          <a:latin typeface="+mn-lt"/>
                          <a:ea typeface="+mn-ea"/>
                          <a:cs typeface="+mn-cs"/>
                        </a:rPr>
                        <a:t>14N HFGC RH​</a:t>
                      </a:r>
                      <a:r>
                        <a:rPr lang="en-GB" sz="1200"/>
                        <a:t> (2018-2023)</a:t>
                      </a:r>
                      <a:endParaRPr lang="en-GB"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2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6712275"/>
                  </a:ext>
                </a:extLst>
              </a:tr>
              <a:tr h="386816">
                <a:tc>
                  <a:txBody>
                    <a:bodyPr/>
                    <a:lstStyle/>
                    <a:p>
                      <a:pPr algn="ctr"/>
                      <a:r>
                        <a:rPr lang="en-GB" sz="1200"/>
                        <a:t>14 IW G1A (2018-2023)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GB" sz="120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56229"/>
                  </a:ext>
                </a:extLst>
              </a:tr>
              <a:tr h="386816">
                <a:tc>
                  <a:txBody>
                    <a:bodyPr/>
                    <a:lstStyle/>
                    <a:p>
                      <a:pPr algn="ctr"/>
                      <a:r>
                        <a:rPr lang="en-GB" sz="1200"/>
                        <a:t>14 IW G1B (2010-2023)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3565398"/>
                  </a:ext>
                </a:extLst>
              </a:tr>
              <a:tr h="307672">
                <a:tc>
                  <a:txBody>
                    <a:bodyPr/>
                    <a:lstStyle/>
                    <a:p>
                      <a:pPr algn="ctr"/>
                      <a:r>
                        <a:rPr lang="en-GB" sz="1200"/>
                        <a:t>14 IW G3A (2010-2023)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8373442"/>
                  </a:ext>
                </a:extLst>
              </a:tr>
              <a:tr h="324212">
                <a:tc>
                  <a:txBody>
                    <a:bodyPr/>
                    <a:lstStyle/>
                    <a:p>
                      <a:pPr algn="ctr"/>
                      <a:r>
                        <a:rPr lang="en-GB" sz="1200" dirty="0"/>
                        <a:t>14 BW G4C (2010-2023)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r>
                        <a:rPr lang="en-GB" sz="120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1645400"/>
                  </a:ext>
                </a:extLst>
              </a:tr>
            </a:tbl>
          </a:graphicData>
        </a:graphic>
      </p:graphicFrame>
      <p:pic>
        <p:nvPicPr>
          <p:cNvPr id="7" name="Picture 6">
            <a:extLst>
              <a:ext uri="{FF2B5EF4-FFF2-40B4-BE49-F238E27FC236}">
                <a16:creationId xmlns:a16="http://schemas.microsoft.com/office/drawing/2014/main" id="{15839B71-054C-2685-3BD1-70D7C7871683}"/>
              </a:ext>
            </a:extLst>
          </p:cNvPr>
          <p:cNvPicPr>
            <a:picLocks noChangeAspect="1"/>
          </p:cNvPicPr>
          <p:nvPr/>
        </p:nvPicPr>
        <p:blipFill>
          <a:blip r:embed="rId2"/>
          <a:stretch>
            <a:fillRect/>
          </a:stretch>
        </p:blipFill>
        <p:spPr>
          <a:xfrm>
            <a:off x="6445104" y="791840"/>
            <a:ext cx="1771650" cy="2614613"/>
          </a:xfrm>
          <a:prstGeom prst="rect">
            <a:avLst/>
          </a:prstGeom>
        </p:spPr>
      </p:pic>
      <p:pic>
        <p:nvPicPr>
          <p:cNvPr id="8" name="Picture 634">
            <a:extLst>
              <a:ext uri="{FF2B5EF4-FFF2-40B4-BE49-F238E27FC236}">
                <a16:creationId xmlns:a16="http://schemas.microsoft.com/office/drawing/2014/main" id="{482169BE-D007-5756-F381-FBAD66523B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326378" y="3559356"/>
            <a:ext cx="2692493" cy="2506804"/>
          </a:xfrm>
          <a:prstGeom prst="rect">
            <a:avLst/>
          </a:prstGeom>
          <a:noFill/>
        </p:spPr>
      </p:pic>
      <p:pic>
        <p:nvPicPr>
          <p:cNvPr id="18" name="Picture 17">
            <a:extLst>
              <a:ext uri="{FF2B5EF4-FFF2-40B4-BE49-F238E27FC236}">
                <a16:creationId xmlns:a16="http://schemas.microsoft.com/office/drawing/2014/main" id="{2F39EAE9-4B38-9A52-F7AD-FBA84BE5653E}"/>
              </a:ext>
            </a:extLst>
          </p:cNvPr>
          <p:cNvPicPr>
            <a:picLocks noChangeAspect="1"/>
          </p:cNvPicPr>
          <p:nvPr/>
        </p:nvPicPr>
        <p:blipFill>
          <a:blip r:embed="rId4"/>
          <a:srcRect l="65568" t="7033" r="858" b="33002"/>
          <a:stretch>
            <a:fillRect/>
          </a:stretch>
        </p:blipFill>
        <p:spPr>
          <a:xfrm>
            <a:off x="8692069" y="735456"/>
            <a:ext cx="2357733" cy="2419827"/>
          </a:xfrm>
          <a:prstGeom prst="rect">
            <a:avLst/>
          </a:prstGeom>
        </p:spPr>
      </p:pic>
      <p:pic>
        <p:nvPicPr>
          <p:cNvPr id="19" name="Picture 18">
            <a:extLst>
              <a:ext uri="{FF2B5EF4-FFF2-40B4-BE49-F238E27FC236}">
                <a16:creationId xmlns:a16="http://schemas.microsoft.com/office/drawing/2014/main" id="{BC7897C7-E9C9-2568-072D-A9F553014D94}"/>
              </a:ext>
            </a:extLst>
          </p:cNvPr>
          <p:cNvPicPr>
            <a:picLocks noChangeAspect="1"/>
          </p:cNvPicPr>
          <p:nvPr/>
        </p:nvPicPr>
        <p:blipFill>
          <a:blip r:embed="rId5"/>
          <a:srcRect l="2" r="50995" b="13836"/>
          <a:stretch>
            <a:fillRect/>
          </a:stretch>
        </p:blipFill>
        <p:spPr>
          <a:xfrm>
            <a:off x="9232295" y="3460423"/>
            <a:ext cx="2520000" cy="2556000"/>
          </a:xfrm>
          <a:prstGeom prst="rect">
            <a:avLst/>
          </a:prstGeom>
        </p:spPr>
      </p:pic>
      <p:sp>
        <p:nvSpPr>
          <p:cNvPr id="20" name="TextBox 19">
            <a:extLst>
              <a:ext uri="{FF2B5EF4-FFF2-40B4-BE49-F238E27FC236}">
                <a16:creationId xmlns:a16="http://schemas.microsoft.com/office/drawing/2014/main" id="{15A580C8-863B-6490-6D53-68565B1548CD}"/>
              </a:ext>
            </a:extLst>
          </p:cNvPr>
          <p:cNvSpPr txBox="1"/>
          <p:nvPr/>
        </p:nvSpPr>
        <p:spPr>
          <a:xfrm>
            <a:off x="9573454" y="5753495"/>
            <a:ext cx="918841" cy="276999"/>
          </a:xfrm>
          <a:prstGeom prst="rect">
            <a:avLst/>
          </a:prstGeom>
          <a:noFill/>
        </p:spPr>
        <p:txBody>
          <a:bodyPr wrap="none" rtlCol="0">
            <a:spAutoFit/>
          </a:bodyPr>
          <a:lstStyle/>
          <a:p>
            <a:r>
              <a:rPr lang="fi-FI" sz="1200" dirty="0">
                <a:solidFill>
                  <a:srgbClr val="00B050"/>
                </a:solidFill>
              </a:rPr>
              <a:t>14BWG4C</a:t>
            </a:r>
          </a:p>
        </p:txBody>
      </p:sp>
      <p:cxnSp>
        <p:nvCxnSpPr>
          <p:cNvPr id="22" name="Straight Arrow Connector 21">
            <a:extLst>
              <a:ext uri="{FF2B5EF4-FFF2-40B4-BE49-F238E27FC236}">
                <a16:creationId xmlns:a16="http://schemas.microsoft.com/office/drawing/2014/main" id="{A0DE603D-F5BC-04C7-1555-2AF0056C7559}"/>
              </a:ext>
            </a:extLst>
          </p:cNvPr>
          <p:cNvCxnSpPr>
            <a:cxnSpLocks/>
            <a:stCxn id="20" idx="3"/>
          </p:cNvCxnSpPr>
          <p:nvPr/>
        </p:nvCxnSpPr>
        <p:spPr>
          <a:xfrm flipV="1">
            <a:off x="10492295" y="5593418"/>
            <a:ext cx="451629" cy="29857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EF74C3F-9154-121B-FD5B-46161EA285A5}"/>
              </a:ext>
            </a:extLst>
          </p:cNvPr>
          <p:cNvSpPr txBox="1"/>
          <p:nvPr/>
        </p:nvSpPr>
        <p:spPr>
          <a:xfrm>
            <a:off x="8801650" y="1125894"/>
            <a:ext cx="1043876" cy="369332"/>
          </a:xfrm>
          <a:prstGeom prst="rect">
            <a:avLst/>
          </a:prstGeom>
          <a:solidFill>
            <a:srgbClr val="00D25F"/>
          </a:solidFill>
        </p:spPr>
        <p:txBody>
          <a:bodyPr wrap="none" rtlCol="0">
            <a:spAutoFit/>
          </a:bodyPr>
          <a:lstStyle/>
          <a:p>
            <a:r>
              <a:rPr lang="fi-FI" dirty="0"/>
              <a:t>No LIBS</a:t>
            </a:r>
          </a:p>
        </p:txBody>
      </p:sp>
    </p:spTree>
    <p:extLst>
      <p:ext uri="{BB962C8B-B14F-4D97-AF65-F5344CB8AC3E}">
        <p14:creationId xmlns:p14="http://schemas.microsoft.com/office/powerpoint/2010/main" val="3496618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E0ECB-CAF7-DE58-373B-3A33B71081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CF3F1B-CD3B-D04E-5C46-2815137ABFAC}"/>
              </a:ext>
            </a:extLst>
          </p:cNvPr>
          <p:cNvSpPr>
            <a:spLocks noGrp="1"/>
          </p:cNvSpPr>
          <p:nvPr>
            <p:ph type="title"/>
          </p:nvPr>
        </p:nvSpPr>
        <p:spPr/>
        <p:txBody>
          <a:bodyPr/>
          <a:lstStyle/>
          <a:p>
            <a:r>
              <a:rPr lang="en-GB" dirty="0">
                <a:latin typeface="Arial Black"/>
              </a:rPr>
              <a:t>SPE.2 Cutting of W-CFC tiles</a:t>
            </a:r>
            <a:endParaRPr lang="en-GB" dirty="0"/>
          </a:p>
        </p:txBody>
      </p:sp>
      <p:sp>
        <p:nvSpPr>
          <p:cNvPr id="5" name="Slide Number Placeholder 4">
            <a:extLst>
              <a:ext uri="{FF2B5EF4-FFF2-40B4-BE49-F238E27FC236}">
                <a16:creationId xmlns:a16="http://schemas.microsoft.com/office/drawing/2014/main" id="{8A3C781F-749E-3647-17A3-78D18C34E532}"/>
              </a:ext>
            </a:extLst>
          </p:cNvPr>
          <p:cNvSpPr>
            <a:spLocks noGrp="1"/>
          </p:cNvSpPr>
          <p:nvPr>
            <p:ph type="sldNum" sz="quarter" idx="12"/>
          </p:nvPr>
        </p:nvSpPr>
        <p:spPr/>
        <p:txBody>
          <a:bodyPr/>
          <a:lstStyle/>
          <a:p>
            <a:fld id="{35482B25-261F-464E-BDD8-63296DE4D8A4}" type="slidenum">
              <a:rPr lang="en-US" smtClean="0"/>
              <a:pPr/>
              <a:t>23</a:t>
            </a:fld>
            <a:endParaRPr lang="en-US" dirty="0"/>
          </a:p>
        </p:txBody>
      </p:sp>
      <p:sp>
        <p:nvSpPr>
          <p:cNvPr id="4" name="Footer Placeholder 3">
            <a:extLst>
              <a:ext uri="{FF2B5EF4-FFF2-40B4-BE49-F238E27FC236}">
                <a16:creationId xmlns:a16="http://schemas.microsoft.com/office/drawing/2014/main" id="{7810200E-CFAE-54C1-D6D7-68CC4974932B}"/>
              </a:ext>
            </a:extLst>
          </p:cNvPr>
          <p:cNvSpPr>
            <a:spLocks noGrp="1"/>
          </p:cNvSpPr>
          <p:nvPr>
            <p:ph type="ftr" sz="quarter" idx="4294967295"/>
          </p:nvPr>
        </p:nvSpPr>
        <p:spPr>
          <a:xfrm>
            <a:off x="0" y="0"/>
            <a:ext cx="0" cy="0"/>
          </a:xfrm>
        </p:spPr>
        <p:txBody>
          <a:bodyPr/>
          <a:lstStyle/>
          <a:p>
            <a:r>
              <a:rPr lang="en-US" dirty="0"/>
              <a:t> </a:t>
            </a:r>
          </a:p>
        </p:txBody>
      </p:sp>
      <p:pic>
        <p:nvPicPr>
          <p:cNvPr id="18" name="Picture 17">
            <a:extLst>
              <a:ext uri="{FF2B5EF4-FFF2-40B4-BE49-F238E27FC236}">
                <a16:creationId xmlns:a16="http://schemas.microsoft.com/office/drawing/2014/main" id="{9A37A3B5-71F7-5249-C93E-25431BC5B4FB}"/>
              </a:ext>
            </a:extLst>
          </p:cNvPr>
          <p:cNvPicPr>
            <a:picLocks noChangeAspect="1"/>
          </p:cNvPicPr>
          <p:nvPr/>
        </p:nvPicPr>
        <p:blipFill>
          <a:blip r:embed="rId2"/>
          <a:srcRect l="65568" t="7033" r="858" b="33002"/>
          <a:stretch>
            <a:fillRect/>
          </a:stretch>
        </p:blipFill>
        <p:spPr>
          <a:xfrm>
            <a:off x="5048397" y="1563133"/>
            <a:ext cx="3985169" cy="4090124"/>
          </a:xfrm>
          <a:prstGeom prst="rect">
            <a:avLst/>
          </a:prstGeom>
        </p:spPr>
      </p:pic>
      <p:pic>
        <p:nvPicPr>
          <p:cNvPr id="19" name="Picture 18">
            <a:extLst>
              <a:ext uri="{FF2B5EF4-FFF2-40B4-BE49-F238E27FC236}">
                <a16:creationId xmlns:a16="http://schemas.microsoft.com/office/drawing/2014/main" id="{C823AEBD-8B9E-944C-DBFB-E72A7F1C217E}"/>
              </a:ext>
            </a:extLst>
          </p:cNvPr>
          <p:cNvPicPr>
            <a:picLocks noChangeAspect="1"/>
          </p:cNvPicPr>
          <p:nvPr/>
        </p:nvPicPr>
        <p:blipFill>
          <a:blip r:embed="rId3"/>
          <a:srcRect l="2" r="50995" b="13836"/>
          <a:stretch>
            <a:fillRect/>
          </a:stretch>
        </p:blipFill>
        <p:spPr>
          <a:xfrm>
            <a:off x="9311960" y="2196495"/>
            <a:ext cx="2520000" cy="2556000"/>
          </a:xfrm>
          <a:prstGeom prst="rect">
            <a:avLst/>
          </a:prstGeom>
        </p:spPr>
      </p:pic>
      <p:sp>
        <p:nvSpPr>
          <p:cNvPr id="9" name="TextBox 8">
            <a:extLst>
              <a:ext uri="{FF2B5EF4-FFF2-40B4-BE49-F238E27FC236}">
                <a16:creationId xmlns:a16="http://schemas.microsoft.com/office/drawing/2014/main" id="{33CED8B4-A234-58ED-3B76-FE09A561209E}"/>
              </a:ext>
            </a:extLst>
          </p:cNvPr>
          <p:cNvSpPr txBox="1"/>
          <p:nvPr/>
        </p:nvSpPr>
        <p:spPr>
          <a:xfrm>
            <a:off x="5671789" y="2025224"/>
            <a:ext cx="1043876" cy="369332"/>
          </a:xfrm>
          <a:prstGeom prst="rect">
            <a:avLst/>
          </a:prstGeom>
          <a:solidFill>
            <a:srgbClr val="00D25F"/>
          </a:solidFill>
        </p:spPr>
        <p:txBody>
          <a:bodyPr wrap="none" rtlCol="0">
            <a:spAutoFit/>
          </a:bodyPr>
          <a:lstStyle/>
          <a:p>
            <a:r>
              <a:rPr lang="fi-FI" dirty="0"/>
              <a:t>No LIBS</a:t>
            </a:r>
          </a:p>
        </p:txBody>
      </p:sp>
      <p:sp>
        <p:nvSpPr>
          <p:cNvPr id="10" name="TextBox 9">
            <a:extLst>
              <a:ext uri="{FF2B5EF4-FFF2-40B4-BE49-F238E27FC236}">
                <a16:creationId xmlns:a16="http://schemas.microsoft.com/office/drawing/2014/main" id="{0DBFAB69-9A5C-8E41-8B3F-788DEC10FCE5}"/>
              </a:ext>
            </a:extLst>
          </p:cNvPr>
          <p:cNvSpPr txBox="1"/>
          <p:nvPr/>
        </p:nvSpPr>
        <p:spPr>
          <a:xfrm>
            <a:off x="583538" y="588586"/>
            <a:ext cx="9506385" cy="707886"/>
          </a:xfrm>
          <a:prstGeom prst="rect">
            <a:avLst/>
          </a:prstGeom>
          <a:noFill/>
        </p:spPr>
        <p:txBody>
          <a:bodyPr wrap="none" rtlCol="0">
            <a:spAutoFit/>
          </a:bodyPr>
          <a:lstStyle/>
          <a:p>
            <a:pPr algn="l"/>
            <a:r>
              <a:rPr lang="fi-FI" sz="2000" dirty="0" err="1"/>
              <a:t>Careful</a:t>
            </a:r>
            <a:r>
              <a:rPr lang="fi-FI" sz="2000" dirty="0"/>
              <a:t> </a:t>
            </a:r>
            <a:r>
              <a:rPr lang="fi-FI" sz="2000" dirty="0" err="1"/>
              <a:t>planning</a:t>
            </a:r>
            <a:r>
              <a:rPr lang="fi-FI" sz="2000" dirty="0"/>
              <a:t> for LID-QMS </a:t>
            </a:r>
            <a:r>
              <a:rPr lang="fi-FI" sz="2000" dirty="0" err="1"/>
              <a:t>tiles</a:t>
            </a:r>
            <a:r>
              <a:rPr lang="fi-FI" sz="2000" dirty="0"/>
              <a:t> </a:t>
            </a:r>
            <a:r>
              <a:rPr lang="fi-FI" sz="2000" dirty="0" err="1"/>
              <a:t>required</a:t>
            </a:r>
            <a:endParaRPr lang="fi-FI" sz="2000" dirty="0"/>
          </a:p>
          <a:p>
            <a:pPr algn="l"/>
            <a:r>
              <a:rPr lang="fi-FI" sz="2000" dirty="0"/>
              <a:t>FREDIS </a:t>
            </a:r>
            <a:r>
              <a:rPr lang="fi-FI" sz="2000" dirty="0" err="1"/>
              <a:t>back</a:t>
            </a:r>
            <a:r>
              <a:rPr lang="fi-FI" sz="2000" dirty="0"/>
              <a:t> in </a:t>
            </a:r>
            <a:r>
              <a:rPr lang="fi-FI" sz="2000" dirty="0" err="1"/>
              <a:t>operation</a:t>
            </a:r>
            <a:r>
              <a:rPr lang="fi-FI" sz="2000" dirty="0"/>
              <a:t> in 2026-2027, </a:t>
            </a:r>
            <a:r>
              <a:rPr lang="fi-FI" sz="2000" dirty="0" err="1">
                <a:solidFill>
                  <a:srgbClr val="00B050"/>
                </a:solidFill>
              </a:rPr>
              <a:t>cutting</a:t>
            </a:r>
            <a:r>
              <a:rPr lang="fi-FI" sz="2000" dirty="0">
                <a:solidFill>
                  <a:srgbClr val="00B050"/>
                </a:solidFill>
              </a:rPr>
              <a:t> </a:t>
            </a:r>
            <a:r>
              <a:rPr lang="fi-FI" sz="2000" dirty="0" err="1">
                <a:solidFill>
                  <a:srgbClr val="00B050"/>
                </a:solidFill>
              </a:rPr>
              <a:t>will</a:t>
            </a:r>
            <a:r>
              <a:rPr lang="fi-FI" sz="2000" dirty="0">
                <a:solidFill>
                  <a:srgbClr val="00B050"/>
                </a:solidFill>
              </a:rPr>
              <a:t> </a:t>
            </a:r>
            <a:r>
              <a:rPr lang="fi-FI" sz="2000" dirty="0" err="1">
                <a:solidFill>
                  <a:srgbClr val="00B050"/>
                </a:solidFill>
              </a:rPr>
              <a:t>be</a:t>
            </a:r>
            <a:r>
              <a:rPr lang="fi-FI" sz="2000" dirty="0">
                <a:solidFill>
                  <a:srgbClr val="00B050"/>
                </a:solidFill>
              </a:rPr>
              <a:t> made </a:t>
            </a:r>
            <a:r>
              <a:rPr lang="fi-FI" sz="2000" dirty="0" err="1">
                <a:solidFill>
                  <a:srgbClr val="00B050"/>
                </a:solidFill>
              </a:rPr>
              <a:t>before</a:t>
            </a:r>
            <a:r>
              <a:rPr lang="fi-FI" sz="2000" dirty="0">
                <a:solidFill>
                  <a:srgbClr val="00B050"/>
                </a:solidFill>
              </a:rPr>
              <a:t> FREDIS </a:t>
            </a:r>
            <a:r>
              <a:rPr lang="fi-FI" sz="2000" dirty="0" err="1">
                <a:solidFill>
                  <a:srgbClr val="00B050"/>
                </a:solidFill>
              </a:rPr>
              <a:t>experiments</a:t>
            </a:r>
            <a:r>
              <a:rPr lang="fi-FI" sz="2000" dirty="0">
                <a:solidFill>
                  <a:srgbClr val="00B050"/>
                </a:solidFill>
              </a:rPr>
              <a:t>? </a:t>
            </a:r>
          </a:p>
        </p:txBody>
      </p:sp>
      <p:pic>
        <p:nvPicPr>
          <p:cNvPr id="15" name="Picture 14">
            <a:extLst>
              <a:ext uri="{FF2B5EF4-FFF2-40B4-BE49-F238E27FC236}">
                <a16:creationId xmlns:a16="http://schemas.microsoft.com/office/drawing/2014/main" id="{D811F282-625D-179F-F258-E9F65DCBF474}"/>
              </a:ext>
            </a:extLst>
          </p:cNvPr>
          <p:cNvPicPr>
            <a:picLocks noChangeAspect="1"/>
          </p:cNvPicPr>
          <p:nvPr/>
        </p:nvPicPr>
        <p:blipFill>
          <a:blip r:embed="rId4"/>
          <a:stretch>
            <a:fillRect/>
          </a:stretch>
        </p:blipFill>
        <p:spPr>
          <a:xfrm>
            <a:off x="157566" y="1563133"/>
            <a:ext cx="4751634" cy="4396816"/>
          </a:xfrm>
          <a:prstGeom prst="rect">
            <a:avLst/>
          </a:prstGeom>
        </p:spPr>
      </p:pic>
    </p:spTree>
    <p:extLst>
      <p:ext uri="{BB962C8B-B14F-4D97-AF65-F5344CB8AC3E}">
        <p14:creationId xmlns:p14="http://schemas.microsoft.com/office/powerpoint/2010/main" val="755003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80C0F-F01F-8B95-0580-3041A6E85E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89134AB-6A10-5496-6990-BCB1B730438C}"/>
              </a:ext>
            </a:extLst>
          </p:cNvPr>
          <p:cNvSpPr>
            <a:spLocks noGrp="1"/>
          </p:cNvSpPr>
          <p:nvPr>
            <p:ph type="title"/>
          </p:nvPr>
        </p:nvSpPr>
        <p:spPr>
          <a:xfrm>
            <a:off x="1553229" y="2971800"/>
            <a:ext cx="9657567" cy="457200"/>
          </a:xfrm>
        </p:spPr>
        <p:txBody>
          <a:bodyPr/>
          <a:lstStyle/>
          <a:p>
            <a:r>
              <a:rPr lang="de-DE" dirty="0"/>
              <a:t>2026 Plans of SP E.2 (</a:t>
            </a:r>
            <a:r>
              <a:rPr lang="en-US" dirty="0"/>
              <a:t>Post-mortem analysis of JET DTE3 samples</a:t>
            </a:r>
            <a:endParaRPr lang="de-DE" dirty="0"/>
          </a:p>
        </p:txBody>
      </p:sp>
      <p:sp>
        <p:nvSpPr>
          <p:cNvPr id="5" name="Foliennummernplatzhalter 4">
            <a:extLst>
              <a:ext uri="{FF2B5EF4-FFF2-40B4-BE49-F238E27FC236}">
                <a16:creationId xmlns:a16="http://schemas.microsoft.com/office/drawing/2014/main" id="{F871FB66-3CFE-33AD-8D37-7A29A76A85D5}"/>
              </a:ext>
            </a:extLst>
          </p:cNvPr>
          <p:cNvSpPr>
            <a:spLocks noGrp="1"/>
          </p:cNvSpPr>
          <p:nvPr>
            <p:ph type="sldNum" sz="quarter" idx="12"/>
          </p:nvPr>
        </p:nvSpPr>
        <p:spPr/>
        <p:txBody>
          <a:bodyPr/>
          <a:lstStyle/>
          <a:p>
            <a:fld id="{6A6D9FA1-99C7-4910-8E32-B85D378B0060}" type="slidenum">
              <a:rPr lang="en-GB" smtClean="0">
                <a:solidFill>
                  <a:prstClr val="white"/>
                </a:solidFill>
              </a:rPr>
              <a:pPr/>
              <a:t>24</a:t>
            </a:fld>
            <a:endParaRPr lang="en-GB" dirty="0">
              <a:solidFill>
                <a:prstClr val="white"/>
              </a:solidFill>
            </a:endParaRPr>
          </a:p>
        </p:txBody>
      </p:sp>
    </p:spTree>
    <p:extLst>
      <p:ext uri="{BB962C8B-B14F-4D97-AF65-F5344CB8AC3E}">
        <p14:creationId xmlns:p14="http://schemas.microsoft.com/office/powerpoint/2010/main" val="177766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CF8FB-DF75-0812-B16B-29AABB997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1C4F6-4AA2-8BDE-C9D4-4DFB93BAD797}"/>
              </a:ext>
            </a:extLst>
          </p:cNvPr>
          <p:cNvSpPr>
            <a:spLocks noGrp="1"/>
          </p:cNvSpPr>
          <p:nvPr>
            <p:ph type="title"/>
          </p:nvPr>
        </p:nvSpPr>
        <p:spPr/>
        <p:txBody>
          <a:bodyPr/>
          <a:lstStyle/>
          <a:p>
            <a:r>
              <a:rPr lang="en-GB" dirty="0"/>
              <a:t>SP E.2 </a:t>
            </a:r>
            <a:r>
              <a:rPr lang="en-US" dirty="0"/>
              <a:t>Post-mortem analysis of JET PFCs</a:t>
            </a:r>
            <a:endParaRPr lang="en-GB" dirty="0"/>
          </a:p>
        </p:txBody>
      </p:sp>
      <p:sp>
        <p:nvSpPr>
          <p:cNvPr id="3" name="Content Placeholder 2">
            <a:extLst>
              <a:ext uri="{FF2B5EF4-FFF2-40B4-BE49-F238E27FC236}">
                <a16:creationId xmlns:a16="http://schemas.microsoft.com/office/drawing/2014/main" id="{A7424A71-BF1E-3474-ADB7-D5BF53444006}"/>
              </a:ext>
            </a:extLst>
          </p:cNvPr>
          <p:cNvSpPr>
            <a:spLocks noGrp="1"/>
          </p:cNvSpPr>
          <p:nvPr>
            <p:ph idx="1"/>
          </p:nvPr>
        </p:nvSpPr>
        <p:spPr>
          <a:xfrm>
            <a:off x="609600" y="836712"/>
            <a:ext cx="11103024" cy="5228808"/>
          </a:xfrm>
        </p:spPr>
        <p:txBody>
          <a:bodyPr/>
          <a:lstStyle/>
          <a:p>
            <a:pPr lvl="0">
              <a:buFont typeface="Wingdings" panose="05000000000000000000" pitchFamily="2" charset="2"/>
              <a:buChar char="§"/>
            </a:pPr>
            <a:r>
              <a:rPr lang="en-US" sz="1800" dirty="0">
                <a:solidFill>
                  <a:srgbClr val="00B050"/>
                </a:solidFill>
              </a:rPr>
              <a:t>Tungsten coated and bulk-W divertor tiles, bulk Be limiter tiles, Inconel components or RE-damaged components</a:t>
            </a:r>
          </a:p>
          <a:p>
            <a:pPr lvl="0">
              <a:buFont typeface="Wingdings" panose="05000000000000000000" pitchFamily="2" charset="2"/>
              <a:buChar char="§"/>
            </a:pPr>
            <a:r>
              <a:rPr lang="en-US" sz="1800" dirty="0">
                <a:solidFill>
                  <a:srgbClr val="00B050"/>
                </a:solidFill>
              </a:rPr>
              <a:t>Spatial and depth resolved information </a:t>
            </a:r>
            <a:r>
              <a:rPr lang="en-US" sz="1800" dirty="0"/>
              <a:t>regarding impurity and fuel composition will be obtained by different post-mortem analysis techniques.</a:t>
            </a:r>
          </a:p>
          <a:p>
            <a:pPr lvl="0">
              <a:buFont typeface="Wingdings" panose="05000000000000000000" pitchFamily="2" charset="2"/>
              <a:buChar char="§"/>
            </a:pPr>
            <a:r>
              <a:rPr lang="en-US" sz="1800" dirty="0"/>
              <a:t>Global studies will be complemented with </a:t>
            </a:r>
            <a:r>
              <a:rPr lang="en-US" sz="1800" dirty="0">
                <a:solidFill>
                  <a:srgbClr val="00B050"/>
                </a:solidFill>
              </a:rPr>
              <a:t>local measurements performed with LID-QMS and LIBS</a:t>
            </a:r>
            <a:r>
              <a:rPr lang="en-US" sz="1800" dirty="0"/>
              <a:t>.</a:t>
            </a:r>
          </a:p>
          <a:p>
            <a:pPr lvl="0">
              <a:buFont typeface="Wingdings" panose="05000000000000000000" pitchFamily="2" charset="2"/>
              <a:buChar char="§"/>
            </a:pPr>
            <a:r>
              <a:rPr lang="en-US" sz="1800" dirty="0">
                <a:solidFill>
                  <a:srgbClr val="00B050"/>
                </a:solidFill>
              </a:rPr>
              <a:t>A comparison of LID-QMS and LIBS at comparable locations </a:t>
            </a:r>
            <a:r>
              <a:rPr lang="en-US" sz="1800" dirty="0"/>
              <a:t>will give insights about best method to quantify tritium content in layers.</a:t>
            </a:r>
          </a:p>
          <a:p>
            <a:pPr lvl="0">
              <a:buFont typeface="Wingdings" panose="05000000000000000000" pitchFamily="2" charset="2"/>
              <a:buChar char="§"/>
            </a:pPr>
            <a:r>
              <a:rPr lang="en-US" sz="1800" dirty="0"/>
              <a:t>Integrated tritium content in PFCs will be quantified and compared with </a:t>
            </a:r>
            <a:r>
              <a:rPr lang="en-US" sz="1800" dirty="0">
                <a:solidFill>
                  <a:srgbClr val="00B050"/>
                </a:solidFill>
              </a:rPr>
              <a:t>gas balances and global gas accounting (ITER). </a:t>
            </a:r>
          </a:p>
          <a:p>
            <a:pPr lvl="0">
              <a:buFont typeface="Wingdings" panose="05000000000000000000" pitchFamily="2" charset="2"/>
              <a:buChar char="§"/>
            </a:pPr>
            <a:r>
              <a:rPr lang="en-US" sz="1800" dirty="0"/>
              <a:t>Toroidal and poloidal information will be compared with </a:t>
            </a:r>
            <a:r>
              <a:rPr lang="en-US" sz="1800" dirty="0">
                <a:solidFill>
                  <a:srgbClr val="00B050"/>
                </a:solidFill>
              </a:rPr>
              <a:t>existing PWI modelling.</a:t>
            </a:r>
          </a:p>
          <a:p>
            <a:pPr lvl="0">
              <a:buFont typeface="Wingdings" panose="05000000000000000000" pitchFamily="2" charset="2"/>
              <a:buChar char="§"/>
            </a:pPr>
            <a:r>
              <a:rPr lang="en-US" sz="1800" dirty="0"/>
              <a:t>Comparison will be carried out with </a:t>
            </a:r>
            <a:r>
              <a:rPr lang="en-US" sz="1800" dirty="0">
                <a:solidFill>
                  <a:srgbClr val="00B050"/>
                </a:solidFill>
              </a:rPr>
              <a:t>material migration and fuel retention simulations in SP D</a:t>
            </a:r>
            <a:r>
              <a:rPr lang="en-US" sz="1800" dirty="0"/>
              <a:t>.</a:t>
            </a:r>
            <a:endParaRPr lang="en-GB" sz="1800" dirty="0"/>
          </a:p>
        </p:txBody>
      </p:sp>
      <p:sp>
        <p:nvSpPr>
          <p:cNvPr id="5" name="Slide Number Placeholder 4">
            <a:extLst>
              <a:ext uri="{FF2B5EF4-FFF2-40B4-BE49-F238E27FC236}">
                <a16:creationId xmlns:a16="http://schemas.microsoft.com/office/drawing/2014/main" id="{ACD7A4C8-A48A-1283-B70F-E2DDFC038635}"/>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25</a:t>
            </a:fld>
            <a:endParaRPr lang="en-GB">
              <a:solidFill>
                <a:prstClr val="white"/>
              </a:solidFill>
            </a:endParaRPr>
          </a:p>
        </p:txBody>
      </p:sp>
    </p:spTree>
    <p:extLst>
      <p:ext uri="{BB962C8B-B14F-4D97-AF65-F5344CB8AC3E}">
        <p14:creationId xmlns:p14="http://schemas.microsoft.com/office/powerpoint/2010/main" val="3640854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95595-346D-467B-6A2E-96C42A8ED3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49413-9A9C-4147-D55F-2BB3074E8103}"/>
              </a:ext>
            </a:extLst>
          </p:cNvPr>
          <p:cNvSpPr>
            <a:spLocks noGrp="1"/>
          </p:cNvSpPr>
          <p:nvPr>
            <p:ph type="title"/>
          </p:nvPr>
        </p:nvSpPr>
        <p:spPr/>
        <p:txBody>
          <a:bodyPr/>
          <a:lstStyle/>
          <a:p>
            <a:r>
              <a:rPr lang="en-GB" dirty="0"/>
              <a:t>SP E.2 </a:t>
            </a:r>
            <a:r>
              <a:rPr lang="en-US" dirty="0"/>
              <a:t>Post-mortem analysis of </a:t>
            </a:r>
            <a:r>
              <a:rPr lang="en-US"/>
              <a:t>PFC components</a:t>
            </a:r>
            <a:endParaRPr lang="en-GB" dirty="0"/>
          </a:p>
        </p:txBody>
      </p:sp>
      <p:sp>
        <p:nvSpPr>
          <p:cNvPr id="3" name="Content Placeholder 2">
            <a:extLst>
              <a:ext uri="{FF2B5EF4-FFF2-40B4-BE49-F238E27FC236}">
                <a16:creationId xmlns:a16="http://schemas.microsoft.com/office/drawing/2014/main" id="{745EFB24-2C30-9BFD-960B-29B4D535A9BC}"/>
              </a:ext>
            </a:extLst>
          </p:cNvPr>
          <p:cNvSpPr>
            <a:spLocks noGrp="1"/>
          </p:cNvSpPr>
          <p:nvPr>
            <p:ph idx="1"/>
          </p:nvPr>
        </p:nvSpPr>
        <p:spPr>
          <a:xfrm>
            <a:off x="609600" y="836712"/>
            <a:ext cx="11103024" cy="5228808"/>
          </a:xfrm>
        </p:spPr>
        <p:txBody>
          <a:bodyPr>
            <a:normAutofit lnSpcReduction="10000"/>
          </a:bodyPr>
          <a:lstStyle/>
          <a:p>
            <a:pPr lvl="0">
              <a:buFont typeface="Wingdings" panose="05000000000000000000" pitchFamily="2" charset="2"/>
              <a:buChar char="§"/>
            </a:pPr>
            <a:r>
              <a:rPr lang="en-US" sz="1800" dirty="0"/>
              <a:t>Post-mortem techniques: </a:t>
            </a:r>
            <a:r>
              <a:rPr lang="en-US" sz="1800" dirty="0">
                <a:solidFill>
                  <a:srgbClr val="00B050"/>
                </a:solidFill>
              </a:rPr>
              <a:t>dissolution, electron microscopy (SEM, TEM, FIB), GDOES, full combustion (FC), ion beam techniques (HIERDA, NRA, RBS, µ-beam) LIBS, LID-QMS, metallography, SIMS, TDS</a:t>
            </a:r>
            <a:r>
              <a:rPr lang="en-US" sz="1800" dirty="0"/>
              <a:t> </a:t>
            </a:r>
          </a:p>
          <a:p>
            <a:pPr lvl="0">
              <a:buFont typeface="Wingdings" panose="05000000000000000000" pitchFamily="2" charset="2"/>
              <a:buChar char="§"/>
            </a:pPr>
            <a:endParaRPr lang="en-US" sz="1800" dirty="0"/>
          </a:p>
          <a:p>
            <a:pPr lvl="0">
              <a:buFont typeface="Wingdings" panose="05000000000000000000" pitchFamily="2" charset="2"/>
              <a:buChar char="§"/>
            </a:pPr>
            <a:r>
              <a:rPr lang="en-US" sz="1800" dirty="0"/>
              <a:t>W lamellae</a:t>
            </a:r>
          </a:p>
          <a:p>
            <a:pPr lvl="1">
              <a:buFont typeface="Wingdings" panose="05000000000000000000" pitchFamily="2" charset="2"/>
              <a:buChar char="§"/>
            </a:pPr>
            <a:r>
              <a:rPr lang="en-US" dirty="0"/>
              <a:t>First small samples available in </a:t>
            </a:r>
            <a:r>
              <a:rPr lang="en-US" dirty="0">
                <a:solidFill>
                  <a:srgbClr val="00B050"/>
                </a:solidFill>
              </a:rPr>
              <a:t>September </a:t>
            </a:r>
            <a:r>
              <a:rPr lang="en-US" dirty="0"/>
              <a:t>(IAP, VR, VTT, UKAEA, ISSP_UL) </a:t>
            </a:r>
          </a:p>
          <a:p>
            <a:pPr lvl="1">
              <a:buFont typeface="Wingdings" panose="05000000000000000000" pitchFamily="2" charset="2"/>
              <a:buChar char="§"/>
            </a:pPr>
            <a:r>
              <a:rPr lang="en-US" dirty="0"/>
              <a:t>Full size lamellae in </a:t>
            </a:r>
            <a:r>
              <a:rPr lang="en-US" dirty="0">
                <a:solidFill>
                  <a:srgbClr val="00B050"/>
                </a:solidFill>
              </a:rPr>
              <a:t>~April</a:t>
            </a:r>
            <a:r>
              <a:rPr lang="en-US" dirty="0"/>
              <a:t> (FZJ, IAP, VTT)</a:t>
            </a:r>
          </a:p>
          <a:p>
            <a:pPr marL="342900" lvl="1" indent="0">
              <a:buNone/>
            </a:pPr>
            <a:endParaRPr lang="en-US" dirty="0">
              <a:solidFill>
                <a:srgbClr val="00B050"/>
              </a:solidFill>
            </a:endParaRPr>
          </a:p>
          <a:p>
            <a:pPr>
              <a:buFont typeface="Wingdings" panose="05000000000000000000" pitchFamily="2" charset="2"/>
              <a:buChar char="§"/>
            </a:pPr>
            <a:r>
              <a:rPr lang="en-US" sz="1800" dirty="0"/>
              <a:t>CFC tiles/samples</a:t>
            </a:r>
          </a:p>
          <a:p>
            <a:pPr lvl="1">
              <a:buFont typeface="Wingdings" panose="05000000000000000000" pitchFamily="2" charset="2"/>
              <a:buChar char="§"/>
            </a:pPr>
            <a:r>
              <a:rPr lang="en-US" dirty="0"/>
              <a:t>Type A container required, estimated T content/tile </a:t>
            </a:r>
            <a:r>
              <a:rPr lang="en-US" dirty="0">
                <a:solidFill>
                  <a:srgbClr val="00B050"/>
                </a:solidFill>
              </a:rPr>
              <a:t>~22 - 48GBq</a:t>
            </a:r>
          </a:p>
          <a:p>
            <a:pPr lvl="1">
              <a:buFont typeface="Wingdings" panose="05000000000000000000" pitchFamily="2" charset="2"/>
              <a:buChar char="§"/>
            </a:pPr>
            <a:r>
              <a:rPr lang="en-US" dirty="0">
                <a:solidFill>
                  <a:srgbClr val="00B050"/>
                </a:solidFill>
              </a:rPr>
              <a:t>Type A container at VTT </a:t>
            </a:r>
            <a:r>
              <a:rPr lang="en-US" dirty="0"/>
              <a:t>requires leak testing and license renewal at Croft (in Culham)</a:t>
            </a:r>
          </a:p>
          <a:p>
            <a:pPr lvl="1">
              <a:buFont typeface="Wingdings" panose="05000000000000000000" pitchFamily="2" charset="2"/>
              <a:buChar char="§"/>
            </a:pPr>
            <a:r>
              <a:rPr lang="en-US" dirty="0"/>
              <a:t>W-CFC tiles shipments: </a:t>
            </a:r>
            <a:r>
              <a:rPr lang="en-US" dirty="0">
                <a:solidFill>
                  <a:srgbClr val="00B050"/>
                </a:solidFill>
              </a:rPr>
              <a:t>June-August 2026?</a:t>
            </a:r>
          </a:p>
          <a:p>
            <a:pPr lvl="1">
              <a:buFont typeface="Wingdings" panose="05000000000000000000" pitchFamily="2" charset="2"/>
              <a:buChar char="§"/>
            </a:pPr>
            <a:r>
              <a:rPr lang="en-US" dirty="0"/>
              <a:t>Sectioning and preparation of CFC samples in</a:t>
            </a:r>
            <a:r>
              <a:rPr lang="en-US" dirty="0">
                <a:solidFill>
                  <a:srgbClr val="00B050"/>
                </a:solidFill>
              </a:rPr>
              <a:t> ~August –September 2026</a:t>
            </a:r>
          </a:p>
          <a:p>
            <a:pPr marL="342900" lvl="1" indent="0">
              <a:buNone/>
            </a:pPr>
            <a:endParaRPr lang="en-US" dirty="0">
              <a:solidFill>
                <a:srgbClr val="00B050"/>
              </a:solidFill>
            </a:endParaRPr>
          </a:p>
          <a:p>
            <a:pPr>
              <a:buFont typeface="Wingdings" panose="05000000000000000000" pitchFamily="2" charset="2"/>
              <a:buChar char="§"/>
            </a:pPr>
            <a:r>
              <a:rPr lang="en-US" sz="1800" dirty="0"/>
              <a:t>Be limiter tiles</a:t>
            </a:r>
          </a:p>
          <a:p>
            <a:pPr lvl="1">
              <a:buFont typeface="Wingdings" panose="05000000000000000000" pitchFamily="2" charset="2"/>
              <a:buChar char="§"/>
            </a:pPr>
            <a:r>
              <a:rPr lang="en-US" dirty="0"/>
              <a:t>Cutting plan in preparation </a:t>
            </a:r>
          </a:p>
          <a:p>
            <a:pPr lvl="1">
              <a:buFont typeface="Wingdings" panose="05000000000000000000" pitchFamily="2" charset="2"/>
              <a:buChar char="§"/>
            </a:pPr>
            <a:r>
              <a:rPr lang="en-US" dirty="0"/>
              <a:t>Shipment to IAP for cutting </a:t>
            </a:r>
            <a:r>
              <a:rPr lang="en-US" dirty="0">
                <a:solidFill>
                  <a:srgbClr val="00B050"/>
                </a:solidFill>
              </a:rPr>
              <a:t>autumn 2026</a:t>
            </a:r>
          </a:p>
          <a:p>
            <a:pPr lvl="1">
              <a:buFont typeface="Wingdings" panose="05000000000000000000" pitchFamily="2" charset="2"/>
              <a:buChar char="§"/>
            </a:pPr>
            <a:endParaRPr lang="en-US" dirty="0">
              <a:solidFill>
                <a:srgbClr val="00B050"/>
              </a:solidFill>
            </a:endParaRPr>
          </a:p>
          <a:p>
            <a:pPr lvl="1">
              <a:buFont typeface="Wingdings" panose="05000000000000000000" pitchFamily="2" charset="2"/>
              <a:buChar char="§"/>
            </a:pPr>
            <a:endParaRPr lang="en-US" dirty="0">
              <a:solidFill>
                <a:srgbClr val="00B050"/>
              </a:solidFill>
            </a:endParaRPr>
          </a:p>
          <a:p>
            <a:pPr lvl="1">
              <a:buFont typeface="Wingdings" panose="05000000000000000000" pitchFamily="2" charset="2"/>
              <a:buChar char="§"/>
            </a:pPr>
            <a:endParaRPr lang="en-GB" dirty="0"/>
          </a:p>
        </p:txBody>
      </p:sp>
      <p:sp>
        <p:nvSpPr>
          <p:cNvPr id="5" name="Slide Number Placeholder 4">
            <a:extLst>
              <a:ext uri="{FF2B5EF4-FFF2-40B4-BE49-F238E27FC236}">
                <a16:creationId xmlns:a16="http://schemas.microsoft.com/office/drawing/2014/main" id="{60B0141B-8394-2DFE-2FD9-6FDBA2224F2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26</a:t>
            </a:fld>
            <a:endParaRPr lang="en-GB">
              <a:solidFill>
                <a:prstClr val="white"/>
              </a:solidFill>
            </a:endParaRPr>
          </a:p>
        </p:txBody>
      </p:sp>
    </p:spTree>
    <p:extLst>
      <p:ext uri="{BB962C8B-B14F-4D97-AF65-F5344CB8AC3E}">
        <p14:creationId xmlns:p14="http://schemas.microsoft.com/office/powerpoint/2010/main" val="4268692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F3BB3-33EE-A184-A675-9F079D75167D}"/>
              </a:ext>
            </a:extLst>
          </p:cNvPr>
          <p:cNvSpPr>
            <a:spLocks noGrp="1"/>
          </p:cNvSpPr>
          <p:nvPr>
            <p:ph type="title"/>
          </p:nvPr>
        </p:nvSpPr>
        <p:spPr/>
        <p:txBody>
          <a:bodyPr/>
          <a:lstStyle/>
          <a:p>
            <a:r>
              <a:rPr lang="fi-FI" sz="2400" dirty="0" err="1"/>
              <a:t>Concluding</a:t>
            </a:r>
            <a:r>
              <a:rPr lang="fi-FI" sz="2400" dirty="0"/>
              <a:t> </a:t>
            </a:r>
            <a:r>
              <a:rPr lang="fi-FI" sz="2400" dirty="0" err="1"/>
              <a:t>remarks</a:t>
            </a:r>
            <a:endParaRPr lang="en-GB" sz="2400" dirty="0"/>
          </a:p>
        </p:txBody>
      </p:sp>
      <p:sp>
        <p:nvSpPr>
          <p:cNvPr id="4" name="Slide Number Placeholder 3">
            <a:extLst>
              <a:ext uri="{FF2B5EF4-FFF2-40B4-BE49-F238E27FC236}">
                <a16:creationId xmlns:a16="http://schemas.microsoft.com/office/drawing/2014/main" id="{74B100B7-1E72-1FE2-F675-B99DC0B9D17F}"/>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27</a:t>
            </a:fld>
            <a:endParaRPr lang="en-GB">
              <a:solidFill>
                <a:prstClr val="white"/>
              </a:solidFill>
            </a:endParaRPr>
          </a:p>
        </p:txBody>
      </p:sp>
      <p:sp>
        <p:nvSpPr>
          <p:cNvPr id="7" name="Content Placeholder 2">
            <a:extLst>
              <a:ext uri="{FF2B5EF4-FFF2-40B4-BE49-F238E27FC236}">
                <a16:creationId xmlns:a16="http://schemas.microsoft.com/office/drawing/2014/main" id="{1C4FC046-F45F-809F-E875-F512B3FEBE0C}"/>
              </a:ext>
            </a:extLst>
          </p:cNvPr>
          <p:cNvSpPr txBox="1">
            <a:spLocks/>
          </p:cNvSpPr>
          <p:nvPr/>
        </p:nvSpPr>
        <p:spPr>
          <a:xfrm>
            <a:off x="266218" y="704632"/>
            <a:ext cx="11460208" cy="5786703"/>
          </a:xfrm>
          <a:prstGeom prst="rect">
            <a:avLst/>
          </a:prstGeom>
        </p:spPr>
        <p:txBody>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lgn="just">
              <a:spcAft>
                <a:spcPts val="600"/>
              </a:spcAft>
              <a:buFont typeface="Wingdings" panose="05000000000000000000" pitchFamily="2" charset="2"/>
              <a:buChar char="§"/>
            </a:pPr>
            <a:r>
              <a:rPr lang="en-US" sz="2000" dirty="0">
                <a:solidFill>
                  <a:srgbClr val="00B050"/>
                </a:solidFill>
              </a:rPr>
              <a:t>LIBS experiment at JET was successfully completed in October 2024 (840 locations)</a:t>
            </a:r>
          </a:p>
          <a:p>
            <a:pPr algn="just">
              <a:spcAft>
                <a:spcPts val="600"/>
              </a:spcAft>
              <a:buFont typeface="Wingdings" panose="05000000000000000000" pitchFamily="2" charset="2"/>
              <a:buChar char="§"/>
            </a:pPr>
            <a:r>
              <a:rPr lang="en-US" sz="2000" dirty="0"/>
              <a:t>LIBS data analysis progressing</a:t>
            </a:r>
          </a:p>
          <a:p>
            <a:pPr lvl="1" algn="just">
              <a:spcAft>
                <a:spcPts val="600"/>
              </a:spcAft>
              <a:buFont typeface="Wingdings" panose="05000000000000000000" pitchFamily="2" charset="2"/>
              <a:buChar char="§"/>
            </a:pPr>
            <a:r>
              <a:rPr lang="en-US" sz="2000" dirty="0"/>
              <a:t>Data analysis meetings on a </a:t>
            </a:r>
            <a:r>
              <a:rPr lang="en-US" sz="2000" dirty="0">
                <a:solidFill>
                  <a:srgbClr val="00B050"/>
                </a:solidFill>
              </a:rPr>
              <a:t>monthly basis</a:t>
            </a:r>
          </a:p>
          <a:p>
            <a:pPr lvl="1" algn="just">
              <a:spcAft>
                <a:spcPts val="600"/>
              </a:spcAft>
              <a:buFont typeface="Wingdings" panose="05000000000000000000" pitchFamily="2" charset="2"/>
              <a:buChar char="§"/>
            </a:pPr>
            <a:r>
              <a:rPr lang="en-US" sz="2000" dirty="0">
                <a:solidFill>
                  <a:srgbClr val="00B050"/>
                </a:solidFill>
              </a:rPr>
              <a:t>Significant progress </a:t>
            </a:r>
            <a:r>
              <a:rPr lang="en-US" sz="2000" dirty="0"/>
              <a:t>has been made in data analysis (e.g. CF LIBS)</a:t>
            </a:r>
          </a:p>
          <a:p>
            <a:pPr algn="just">
              <a:spcAft>
                <a:spcPts val="600"/>
              </a:spcAft>
              <a:buFont typeface="Wingdings" panose="05000000000000000000" pitchFamily="2" charset="2"/>
              <a:buChar char="§"/>
            </a:pPr>
            <a:r>
              <a:rPr lang="en-US" sz="2000" dirty="0">
                <a:solidFill>
                  <a:srgbClr val="00B050"/>
                </a:solidFill>
              </a:rPr>
              <a:t>Additional reference LIBS measurements</a:t>
            </a:r>
            <a:r>
              <a:rPr lang="en-US" sz="2000" dirty="0"/>
              <a:t> including few DTE3 samples made at VTT </a:t>
            </a:r>
            <a:r>
              <a:rPr lang="en-US" sz="2000" dirty="0">
                <a:solidFill>
                  <a:srgbClr val="00B050"/>
                </a:solidFill>
              </a:rPr>
              <a:t>(April 2026)</a:t>
            </a:r>
          </a:p>
          <a:p>
            <a:pPr algn="just">
              <a:spcAft>
                <a:spcPts val="600"/>
              </a:spcAft>
              <a:buFont typeface="Wingdings" panose="05000000000000000000" pitchFamily="2" charset="2"/>
              <a:buChar char="§"/>
            </a:pPr>
            <a:r>
              <a:rPr lang="en-US" sz="2000" dirty="0">
                <a:solidFill>
                  <a:srgbClr val="00B050"/>
                </a:solidFill>
              </a:rPr>
              <a:t>Significant delays in shipment of JET PFCs to IAP and VTT</a:t>
            </a:r>
          </a:p>
          <a:p>
            <a:pPr algn="just">
              <a:spcAft>
                <a:spcPts val="600"/>
              </a:spcAft>
              <a:buFont typeface="Wingdings" panose="05000000000000000000" pitchFamily="2" charset="2"/>
              <a:buChar char="§"/>
            </a:pPr>
            <a:r>
              <a:rPr lang="en-US" sz="2000" dirty="0"/>
              <a:t>Shipment of first DTE3 components in </a:t>
            </a:r>
            <a:r>
              <a:rPr lang="en-US" sz="2000" dirty="0">
                <a:solidFill>
                  <a:srgbClr val="00B050"/>
                </a:solidFill>
              </a:rPr>
              <a:t>April (W lamellae)</a:t>
            </a:r>
          </a:p>
          <a:p>
            <a:pPr algn="just">
              <a:spcAft>
                <a:spcPts val="600"/>
              </a:spcAft>
              <a:buFont typeface="Wingdings" panose="05000000000000000000" pitchFamily="2" charset="2"/>
              <a:buChar char="§"/>
            </a:pPr>
            <a:r>
              <a:rPr lang="en-US" sz="2000" dirty="0"/>
              <a:t>Sectioning and preparation of W samples will begin in </a:t>
            </a:r>
            <a:r>
              <a:rPr lang="en-US" sz="2000" dirty="0">
                <a:solidFill>
                  <a:srgbClr val="00B050"/>
                </a:solidFill>
              </a:rPr>
              <a:t>~June</a:t>
            </a:r>
          </a:p>
          <a:p>
            <a:pPr algn="just">
              <a:spcAft>
                <a:spcPts val="600"/>
              </a:spcAft>
              <a:buFont typeface="Wingdings" panose="05000000000000000000" pitchFamily="2" charset="2"/>
              <a:buChar char="§"/>
            </a:pPr>
            <a:r>
              <a:rPr lang="en-US" sz="2000" dirty="0"/>
              <a:t>First W samples available in </a:t>
            </a:r>
            <a:r>
              <a:rPr lang="en-US" sz="2000" dirty="0">
                <a:solidFill>
                  <a:srgbClr val="00B050"/>
                </a:solidFill>
              </a:rPr>
              <a:t>September</a:t>
            </a:r>
          </a:p>
          <a:p>
            <a:pPr algn="just">
              <a:spcAft>
                <a:spcPts val="600"/>
              </a:spcAft>
              <a:buFont typeface="Wingdings" panose="05000000000000000000" pitchFamily="2" charset="2"/>
              <a:buChar char="§"/>
            </a:pPr>
            <a:r>
              <a:rPr lang="en-US" sz="2000" dirty="0"/>
              <a:t>First analyses of DTE3 samples using IBA, LIBS, GDOES, TDS, metallography, TOF-SIMS</a:t>
            </a:r>
          </a:p>
          <a:p>
            <a:pPr algn="just">
              <a:spcAft>
                <a:spcPts val="600"/>
              </a:spcAft>
              <a:buFont typeface="Wingdings" panose="05000000000000000000" pitchFamily="2" charset="2"/>
              <a:buChar char="§"/>
            </a:pPr>
            <a:r>
              <a:rPr lang="en-US" sz="2000" dirty="0">
                <a:solidFill>
                  <a:srgbClr val="00B050"/>
                </a:solidFill>
              </a:rPr>
              <a:t>Type A container</a:t>
            </a:r>
          </a:p>
          <a:p>
            <a:pPr lvl="1" algn="just">
              <a:spcAft>
                <a:spcPts val="600"/>
              </a:spcAft>
              <a:buFont typeface="Wingdings" panose="05000000000000000000" pitchFamily="2" charset="2"/>
              <a:buChar char="§"/>
            </a:pPr>
            <a:r>
              <a:rPr lang="en-US" sz="2000" dirty="0">
                <a:solidFill>
                  <a:srgbClr val="00B050"/>
                </a:solidFill>
              </a:rPr>
              <a:t> VTT </a:t>
            </a:r>
            <a:r>
              <a:rPr lang="en-US" sz="2000" dirty="0"/>
              <a:t>has</a:t>
            </a:r>
            <a:r>
              <a:rPr lang="en-US" sz="2000" dirty="0">
                <a:solidFill>
                  <a:srgbClr val="00B050"/>
                </a:solidFill>
              </a:rPr>
              <a:t> </a:t>
            </a:r>
            <a:r>
              <a:rPr lang="en-US" sz="2000" dirty="0"/>
              <a:t>Croft 2950 Type A container (requires leak testing and re-licensing)</a:t>
            </a:r>
          </a:p>
          <a:p>
            <a:pPr algn="just">
              <a:spcAft>
                <a:spcPts val="600"/>
              </a:spcAft>
              <a:buFont typeface="Wingdings" panose="05000000000000000000" pitchFamily="2" charset="2"/>
              <a:buChar char="§"/>
            </a:pPr>
            <a:r>
              <a:rPr lang="en-US" sz="2000" dirty="0"/>
              <a:t>Shipment of CFC divertor tiles to VTT </a:t>
            </a:r>
            <a:r>
              <a:rPr lang="en-US" sz="2000" dirty="0">
                <a:solidFill>
                  <a:srgbClr val="00B050"/>
                </a:solidFill>
              </a:rPr>
              <a:t>~June-August?</a:t>
            </a:r>
          </a:p>
          <a:p>
            <a:pPr algn="just">
              <a:spcAft>
                <a:spcPts val="600"/>
              </a:spcAft>
              <a:buFont typeface="Wingdings" panose="05000000000000000000" pitchFamily="2" charset="2"/>
              <a:buChar char="§"/>
            </a:pPr>
            <a:r>
              <a:rPr lang="en-US" sz="2000" dirty="0"/>
              <a:t>Sectioning and preparation of CFC samples in </a:t>
            </a:r>
            <a:r>
              <a:rPr lang="en-US" sz="2000" dirty="0">
                <a:solidFill>
                  <a:srgbClr val="00B050"/>
                </a:solidFill>
              </a:rPr>
              <a:t>~August –September </a:t>
            </a:r>
            <a:endParaRPr lang="en-US" sz="2000" dirty="0"/>
          </a:p>
          <a:p>
            <a:pPr algn="just">
              <a:spcAft>
                <a:spcPts val="600"/>
              </a:spcAft>
              <a:buFont typeface="Wingdings" panose="05000000000000000000" pitchFamily="2" charset="2"/>
              <a:buChar char="§"/>
            </a:pPr>
            <a:r>
              <a:rPr lang="en-US" sz="2000" dirty="0"/>
              <a:t>Shipment of Be tiles to IAP in</a:t>
            </a:r>
            <a:r>
              <a:rPr lang="en-US" sz="2000" dirty="0">
                <a:solidFill>
                  <a:srgbClr val="00B050"/>
                </a:solidFill>
              </a:rPr>
              <a:t> autumn 2026</a:t>
            </a:r>
          </a:p>
          <a:p>
            <a:pPr algn="just">
              <a:spcAft>
                <a:spcPts val="600"/>
              </a:spcAft>
              <a:buFont typeface="Wingdings" panose="05000000000000000000" pitchFamily="2" charset="2"/>
              <a:buChar char="§"/>
            </a:pPr>
            <a:endParaRPr lang="en-US" sz="2000" dirty="0"/>
          </a:p>
          <a:p>
            <a:pPr algn="just">
              <a:spcAft>
                <a:spcPts val="600"/>
              </a:spcAft>
              <a:buFont typeface="Wingdings" panose="05000000000000000000" pitchFamily="2" charset="2"/>
              <a:buChar char="§"/>
            </a:pPr>
            <a:endParaRPr lang="en-GB" sz="1800" dirty="0"/>
          </a:p>
        </p:txBody>
      </p:sp>
    </p:spTree>
    <p:extLst>
      <p:ext uri="{BB962C8B-B14F-4D97-AF65-F5344CB8AC3E}">
        <p14:creationId xmlns:p14="http://schemas.microsoft.com/office/powerpoint/2010/main" val="250981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E8CB7-5293-D869-FB8A-5E90253260C0}"/>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46044FA-34EC-9C62-2783-E6A00406BED3}"/>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6" name="Titel 1">
            <a:extLst>
              <a:ext uri="{FF2B5EF4-FFF2-40B4-BE49-F238E27FC236}">
                <a16:creationId xmlns:a16="http://schemas.microsoft.com/office/drawing/2014/main" id="{7A1E4707-7341-4BE8-4AC6-89FADE465F0E}"/>
              </a:ext>
            </a:extLst>
          </p:cNvPr>
          <p:cNvSpPr>
            <a:spLocks noGrp="1"/>
          </p:cNvSpPr>
          <p:nvPr>
            <p:ph type="title"/>
          </p:nvPr>
        </p:nvSpPr>
        <p:spPr>
          <a:xfrm>
            <a:off x="982663" y="192088"/>
            <a:ext cx="10937488" cy="457200"/>
          </a:xfrm>
        </p:spPr>
        <p:txBody>
          <a:bodyPr/>
          <a:lstStyle/>
          <a:p>
            <a:r>
              <a:rPr lang="en-US" dirty="0"/>
              <a:t>SP E resources in 2026</a:t>
            </a:r>
            <a:endParaRPr lang="en-GB" dirty="0"/>
          </a:p>
        </p:txBody>
      </p:sp>
      <p:sp>
        <p:nvSpPr>
          <p:cNvPr id="11" name="object 7">
            <a:extLst>
              <a:ext uri="{FF2B5EF4-FFF2-40B4-BE49-F238E27FC236}">
                <a16:creationId xmlns:a16="http://schemas.microsoft.com/office/drawing/2014/main" id="{CCAC07CD-B832-D4D9-AE11-2C46B704EC2C}"/>
              </a:ext>
            </a:extLst>
          </p:cNvPr>
          <p:cNvSpPr txBox="1"/>
          <p:nvPr/>
        </p:nvSpPr>
        <p:spPr>
          <a:xfrm>
            <a:off x="1302532" y="1981495"/>
            <a:ext cx="7661909" cy="289823"/>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chemeClr val="bg1"/>
                </a:solidFill>
                <a:latin typeface="Arial"/>
                <a:cs typeface="Arial"/>
              </a:rPr>
              <a:t>II:</a:t>
            </a:r>
            <a:r>
              <a:rPr sz="1800" spc="-25" dirty="0">
                <a:solidFill>
                  <a:schemeClr val="bg1"/>
                </a:solidFill>
                <a:latin typeface="Arial"/>
                <a:cs typeface="Arial"/>
              </a:rPr>
              <a:t> </a:t>
            </a:r>
            <a:r>
              <a:rPr lang="en-US" sz="1800" spc="-25" dirty="0">
                <a:solidFill>
                  <a:schemeClr val="bg1"/>
                </a:solidFill>
                <a:latin typeface="Arial"/>
                <a:cs typeface="Arial"/>
              </a:rPr>
              <a:t>2 Post-mortem analysis of JET DTE3 samples </a:t>
            </a:r>
            <a:r>
              <a:rPr sz="1800" dirty="0">
                <a:solidFill>
                  <a:schemeClr val="bg1"/>
                </a:solidFill>
                <a:latin typeface="Wingdings"/>
                <a:cs typeface="Wingdings"/>
              </a:rPr>
              <a:t></a:t>
            </a:r>
            <a:r>
              <a:rPr sz="1800" spc="20" dirty="0">
                <a:solidFill>
                  <a:schemeClr val="bg1"/>
                </a:solidFill>
                <a:latin typeface="Times New Roman"/>
                <a:cs typeface="Times New Roman"/>
              </a:rPr>
              <a:t> </a:t>
            </a:r>
            <a:r>
              <a:rPr sz="1800" dirty="0">
                <a:solidFill>
                  <a:schemeClr val="bg1"/>
                </a:solidFill>
                <a:latin typeface="Arial"/>
                <a:cs typeface="Arial"/>
              </a:rPr>
              <a:t>SP</a:t>
            </a:r>
            <a:r>
              <a:rPr sz="1800" spc="-50" dirty="0">
                <a:solidFill>
                  <a:schemeClr val="bg1"/>
                </a:solidFill>
                <a:latin typeface="Arial"/>
                <a:cs typeface="Arial"/>
              </a:rPr>
              <a:t> </a:t>
            </a:r>
            <a:r>
              <a:rPr lang="fi-FI" sz="1800" spc="-20" dirty="0">
                <a:solidFill>
                  <a:schemeClr val="bg1"/>
                </a:solidFill>
                <a:latin typeface="Arial"/>
                <a:cs typeface="Arial"/>
              </a:rPr>
              <a:t>E</a:t>
            </a:r>
            <a:r>
              <a:rPr sz="1800" spc="-20" dirty="0">
                <a:solidFill>
                  <a:schemeClr val="bg1"/>
                </a:solidFill>
                <a:latin typeface="Arial"/>
                <a:cs typeface="Arial"/>
              </a:rPr>
              <a:t>.2</a:t>
            </a:r>
            <a:endParaRPr sz="1800" dirty="0">
              <a:solidFill>
                <a:schemeClr val="bg1"/>
              </a:solidFill>
              <a:latin typeface="Arial"/>
              <a:cs typeface="Arial"/>
            </a:endParaRPr>
          </a:p>
        </p:txBody>
      </p:sp>
      <p:graphicFrame>
        <p:nvGraphicFramePr>
          <p:cNvPr id="7" name="Table 6">
            <a:extLst>
              <a:ext uri="{FF2B5EF4-FFF2-40B4-BE49-F238E27FC236}">
                <a16:creationId xmlns:a16="http://schemas.microsoft.com/office/drawing/2014/main" id="{7FC1A79F-7BD7-0486-EB4F-0CA32A3B5679}"/>
              </a:ext>
            </a:extLst>
          </p:cNvPr>
          <p:cNvGraphicFramePr>
            <a:graphicFrameLocks noGrp="1"/>
          </p:cNvGraphicFramePr>
          <p:nvPr>
            <p:extLst>
              <p:ext uri="{D42A27DB-BD31-4B8C-83A1-F6EECF244321}">
                <p14:modId xmlns:p14="http://schemas.microsoft.com/office/powerpoint/2010/main" val="1032830689"/>
              </p:ext>
            </p:extLst>
          </p:nvPr>
        </p:nvGraphicFramePr>
        <p:xfrm>
          <a:off x="1086464" y="649288"/>
          <a:ext cx="6694427" cy="3861429"/>
        </p:xfrm>
        <a:graphic>
          <a:graphicData uri="http://schemas.openxmlformats.org/drawingml/2006/table">
            <a:tbl>
              <a:tblPr firstRow="1" firstCol="1" bandRow="1">
                <a:tableStyleId>{5C22544A-7EE6-4342-B048-85BDC9FD1C3A}</a:tableStyleId>
              </a:tblPr>
              <a:tblGrid>
                <a:gridCol w="2276453">
                  <a:extLst>
                    <a:ext uri="{9D8B030D-6E8A-4147-A177-3AD203B41FA5}">
                      <a16:colId xmlns:a16="http://schemas.microsoft.com/office/drawing/2014/main" val="1252319938"/>
                    </a:ext>
                  </a:extLst>
                </a:gridCol>
                <a:gridCol w="2639990">
                  <a:extLst>
                    <a:ext uri="{9D8B030D-6E8A-4147-A177-3AD203B41FA5}">
                      <a16:colId xmlns:a16="http://schemas.microsoft.com/office/drawing/2014/main" val="763345730"/>
                    </a:ext>
                  </a:extLst>
                </a:gridCol>
                <a:gridCol w="1777984">
                  <a:extLst>
                    <a:ext uri="{9D8B030D-6E8A-4147-A177-3AD203B41FA5}">
                      <a16:colId xmlns:a16="http://schemas.microsoft.com/office/drawing/2014/main" val="3034726411"/>
                    </a:ext>
                  </a:extLst>
                </a:gridCol>
              </a:tblGrid>
              <a:tr h="297033">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Deliverable Owner</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Beneficiary</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en-GB" sz="1600" spc="-15" dirty="0">
                          <a:effectLst/>
                        </a:rPr>
                        <a:t>PM</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5849135"/>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P. Veis</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pPr>
                      <a:r>
                        <a:rPr lang="en-GB" sz="1600" spc="-15" dirty="0">
                          <a:effectLst/>
                          <a:latin typeface="Calibri" panose="020F0502020204030204" pitchFamily="34" charset="0"/>
                          <a:ea typeface="Times New Roman" panose="02020603050405020304" pitchFamily="18" charset="0"/>
                          <a:cs typeface="Times New Roman" panose="02020603050405020304" pitchFamily="18" charset="0"/>
                        </a:rPr>
                        <a:t>CU</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en-GB" sz="1600" spc="-15" dirty="0">
                          <a:effectLst/>
                          <a:latin typeface="Calibri" panose="020F0502020204030204" pitchFamily="34" charset="0"/>
                          <a:ea typeface="Times New Roman" panose="02020603050405020304" pitchFamily="18" charset="0"/>
                          <a:cs typeface="Times New Roman" panose="02020603050405020304" pitchFamily="18" charset="0"/>
                        </a:rPr>
                        <a:t>4</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1474769"/>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de-DE" sz="1600" spc="-15" dirty="0">
                          <a:effectLst/>
                          <a:latin typeface="Calibri" panose="020F0502020204030204" pitchFamily="34" charset="0"/>
                          <a:ea typeface="Times New Roman" panose="02020603050405020304" pitchFamily="18" charset="0"/>
                          <a:cs typeface="Times New Roman" panose="02020603050405020304" pitchFamily="18" charset="0"/>
                        </a:rPr>
                        <a:t>S. Almaviva</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pPr>
                      <a:r>
                        <a:rPr lang="de-DE" sz="1600" spc="-15" dirty="0">
                          <a:effectLst/>
                        </a:rPr>
                        <a:t>ENEA</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de-DE" sz="1600" spc="-15" dirty="0">
                          <a:effectLst/>
                          <a:latin typeface="Calibri" panose="020F0502020204030204" pitchFamily="34" charset="0"/>
                          <a:ea typeface="Times New Roman" panose="02020603050405020304" pitchFamily="18" charset="0"/>
                          <a:cs typeface="Times New Roman" panose="02020603050405020304" pitchFamily="18" charset="0"/>
                        </a:rPr>
                        <a:t>3</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0781581"/>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de-DE" sz="1600" spc="-15" dirty="0">
                          <a:effectLst/>
                          <a:latin typeface="Calibri" panose="020F0502020204030204" pitchFamily="34" charset="0"/>
                          <a:ea typeface="Times New Roman" panose="02020603050405020304" pitchFamily="18" charset="0"/>
                          <a:cs typeface="Times New Roman" panose="02020603050405020304" pitchFamily="18" charset="0"/>
                        </a:rPr>
                        <a:t>T. Dittmar/R. Yi</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pPr>
                      <a:r>
                        <a:rPr lang="de-DE" sz="1600" spc="-15" dirty="0">
                          <a:effectLst/>
                        </a:rPr>
                        <a:t>FZJ</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de-DE" sz="1600" spc="-15" dirty="0">
                          <a:effectLst/>
                          <a:latin typeface="Calibri" panose="020F0502020204030204" pitchFamily="34" charset="0"/>
                          <a:ea typeface="Times New Roman" panose="02020603050405020304" pitchFamily="18" charset="0"/>
                          <a:cs typeface="Times New Roman" panose="02020603050405020304" pitchFamily="18" charset="0"/>
                        </a:rPr>
                        <a:t>14</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2978214"/>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E. </a:t>
                      </a:r>
                      <a:r>
                        <a:rPr lang="fi-FI" sz="1600" dirty="0" err="1">
                          <a:effectLst/>
                          <a:latin typeface="Calibri" panose="020F0502020204030204" pitchFamily="34" charset="0"/>
                          <a:ea typeface="Times New Roman" panose="02020603050405020304" pitchFamily="18" charset="0"/>
                          <a:cs typeface="Times New Roman" panose="02020603050405020304" pitchFamily="18" charset="0"/>
                        </a:rPr>
                        <a:t>Grigore</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IAP</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9</a:t>
                      </a:r>
                    </a:p>
                  </a:txBody>
                  <a:tcPr marL="68580" marR="68580" marT="0" marB="0"/>
                </a:tc>
                <a:extLst>
                  <a:ext uri="{0D108BD9-81ED-4DB2-BD59-A6C34878D82A}">
                    <a16:rowId xmlns:a16="http://schemas.microsoft.com/office/drawing/2014/main" val="205311787"/>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P. Gasior</a:t>
                      </a:r>
                    </a:p>
                  </a:txBody>
                  <a:tcPr marL="68580" marR="68580" marT="0" marB="0"/>
                </a:tc>
                <a:tc>
                  <a:txBody>
                    <a:bodyPr/>
                    <a:lstStyle/>
                    <a:p>
                      <a:pPr marL="0" marR="0" lvl="0" indent="0" algn="l" defTabSz="914400" rtl="0" eaLnBrk="1" fontAlgn="auto" latinLnBrk="0" hangingPunct="1">
                        <a:lnSpc>
                          <a:spcPct val="115000"/>
                        </a:lnSpc>
                        <a:spcBef>
                          <a:spcPts val="240"/>
                        </a:spcBef>
                        <a:spcAft>
                          <a:spcPts val="240"/>
                        </a:spcAft>
                        <a:buClrTx/>
                        <a:buSzTx/>
                        <a:buFontTx/>
                        <a:buNone/>
                        <a:tabLst>
                          <a:tab pos="-914400" algn="l"/>
                          <a:tab pos="457200" algn="l"/>
                          <a:tab pos="1029970" algn="l"/>
                          <a:tab pos="1371600" algn="l"/>
                        </a:tabLst>
                        <a:defRPr/>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IPPLM</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8580" marR="68580" marT="0" marB="0"/>
                </a:tc>
                <a:extLst>
                  <a:ext uri="{0D108BD9-81ED-4DB2-BD59-A6C34878D82A}">
                    <a16:rowId xmlns:a16="http://schemas.microsoft.com/office/drawing/2014/main" val="597114935"/>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J. Butikova/E. Pajuste</a:t>
                      </a:r>
                    </a:p>
                  </a:txBody>
                  <a:tcPr marL="68580" marR="68580" marT="0" marB="0"/>
                </a:tc>
                <a:tc>
                  <a:txBody>
                    <a:bodyPr/>
                    <a:lstStyle/>
                    <a:p>
                      <a:pPr marL="0" marR="0" lvl="0" indent="0" algn="l" defTabSz="914400" rtl="0" eaLnBrk="1" fontAlgn="auto" latinLnBrk="0" hangingPunct="1">
                        <a:lnSpc>
                          <a:spcPct val="115000"/>
                        </a:lnSpc>
                        <a:spcBef>
                          <a:spcPts val="240"/>
                        </a:spcBef>
                        <a:spcAft>
                          <a:spcPts val="240"/>
                        </a:spcAft>
                        <a:buClrTx/>
                        <a:buSzTx/>
                        <a:buFontTx/>
                        <a:buNone/>
                        <a:tabLst>
                          <a:tab pos="-914400" algn="l"/>
                          <a:tab pos="457200" algn="l"/>
                          <a:tab pos="1029970" algn="l"/>
                          <a:tab pos="1371600" algn="l"/>
                        </a:tabLst>
                        <a:defRPr/>
                      </a:pPr>
                      <a:r>
                        <a:rPr lang="en-GB" sz="1600" spc="-15" dirty="0">
                          <a:effectLst/>
                          <a:latin typeface="Calibri" panose="020F0502020204030204" pitchFamily="34" charset="0"/>
                          <a:ea typeface="Times New Roman" panose="02020603050405020304" pitchFamily="18" charset="0"/>
                          <a:cs typeface="Times New Roman" panose="02020603050405020304" pitchFamily="18" charset="0"/>
                        </a:rPr>
                        <a:t>ISSP-UL</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9</a:t>
                      </a:r>
                    </a:p>
                  </a:txBody>
                  <a:tcPr marL="68580" marR="68580" marT="0" marB="0"/>
                </a:tc>
                <a:extLst>
                  <a:ext uri="{0D108BD9-81ED-4DB2-BD59-A6C34878D82A}">
                    <a16:rowId xmlns:a16="http://schemas.microsoft.com/office/drawing/2014/main" val="3265478437"/>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N. </a:t>
                      </a:r>
                      <a:r>
                        <a:rPr lang="fi-FI" sz="1600" dirty="0" err="1">
                          <a:effectLst/>
                          <a:latin typeface="Calibri" panose="020F0502020204030204" pitchFamily="34" charset="0"/>
                          <a:ea typeface="Times New Roman" panose="02020603050405020304" pitchFamily="18" charset="0"/>
                          <a:cs typeface="Times New Roman" panose="02020603050405020304" pitchFamily="18" charset="0"/>
                        </a:rPr>
                        <a:t>Catarino</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IST</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5</a:t>
                      </a:r>
                    </a:p>
                  </a:txBody>
                  <a:tcPr marL="68580" marR="68580" marT="0" marB="0"/>
                </a:tc>
                <a:extLst>
                  <a:ext uri="{0D108BD9-81ED-4DB2-BD59-A6C34878D82A}">
                    <a16:rowId xmlns:a16="http://schemas.microsoft.com/office/drawing/2014/main" val="3189975274"/>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A. Lagoyannis</a:t>
                      </a: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NCSRD</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8580" marR="68580" marT="0" marB="0"/>
                </a:tc>
                <a:extLst>
                  <a:ext uri="{0D108BD9-81ED-4DB2-BD59-A6C34878D82A}">
                    <a16:rowId xmlns:a16="http://schemas.microsoft.com/office/drawing/2014/main" val="2533201305"/>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P. Paris</a:t>
                      </a: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UT</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4</a:t>
                      </a:r>
                    </a:p>
                  </a:txBody>
                  <a:tcPr marL="68580" marR="68580" marT="0" marB="0"/>
                </a:tc>
                <a:extLst>
                  <a:ext uri="{0D108BD9-81ED-4DB2-BD59-A6C34878D82A}">
                    <a16:rowId xmlns:a16="http://schemas.microsoft.com/office/drawing/2014/main" val="2437099107"/>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D. Primetzhofer</a:t>
                      </a: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VR</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3</a:t>
                      </a:r>
                    </a:p>
                  </a:txBody>
                  <a:tcPr marL="68580" marR="68580" marT="0" marB="0"/>
                </a:tc>
                <a:extLst>
                  <a:ext uri="{0D108BD9-81ED-4DB2-BD59-A6C34878D82A}">
                    <a16:rowId xmlns:a16="http://schemas.microsoft.com/office/drawing/2014/main" val="4252637917"/>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J. Likonen</a:t>
                      </a: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VTT</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13</a:t>
                      </a:r>
                    </a:p>
                  </a:txBody>
                  <a:tcPr marL="68580" marR="68580" marT="0" marB="0"/>
                </a:tc>
                <a:extLst>
                  <a:ext uri="{0D108BD9-81ED-4DB2-BD59-A6C34878D82A}">
                    <a16:rowId xmlns:a16="http://schemas.microsoft.com/office/drawing/2014/main" val="1391498057"/>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Total</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algn="r">
                        <a:lnSpc>
                          <a:spcPct val="115000"/>
                        </a:lnSpc>
                        <a:spcBef>
                          <a:spcPts val="240"/>
                        </a:spcBef>
                        <a:spcAft>
                          <a:spcPts val="240"/>
                        </a:spcAft>
                        <a:tabLst>
                          <a:tab pos="-914400" algn="l"/>
                          <a:tab pos="457200" algn="l"/>
                          <a:tab pos="1029970" algn="l"/>
                          <a:tab pos="1371600" algn="l"/>
                        </a:tabLst>
                      </a:pPr>
                      <a:r>
                        <a:rPr lang="en-GB" sz="1600" spc="-15">
                          <a:effectLst/>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algn="ctr">
                        <a:lnSpc>
                          <a:spcPct val="115000"/>
                        </a:lnSpc>
                        <a:spcBef>
                          <a:spcPts val="240"/>
                        </a:spcBef>
                        <a:spcAft>
                          <a:spcPts val="240"/>
                        </a:spcAft>
                        <a:tabLst>
                          <a:tab pos="-914400" algn="l"/>
                          <a:tab pos="457200" algn="l"/>
                          <a:tab pos="1029970" algn="l"/>
                          <a:tab pos="1371600" algn="l"/>
                        </a:tabLst>
                      </a:pPr>
                      <a:r>
                        <a:rPr lang="en-GB" sz="1600" b="1" spc="-15" dirty="0">
                          <a:effectLst/>
                          <a:latin typeface="Calibri" panose="020F0502020204030204" pitchFamily="34" charset="0"/>
                          <a:ea typeface="Times New Roman" panose="02020603050405020304" pitchFamily="18" charset="0"/>
                          <a:cs typeface="Times New Roman" panose="02020603050405020304" pitchFamily="18" charset="0"/>
                        </a:rPr>
                        <a:t>68</a:t>
                      </a:r>
                      <a:endParaRPr lang="fi-FI"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572274180"/>
                  </a:ext>
                </a:extLst>
              </a:tr>
            </a:tbl>
          </a:graphicData>
        </a:graphic>
      </p:graphicFrame>
      <p:graphicFrame>
        <p:nvGraphicFramePr>
          <p:cNvPr id="8" name="Table 7">
            <a:extLst>
              <a:ext uri="{FF2B5EF4-FFF2-40B4-BE49-F238E27FC236}">
                <a16:creationId xmlns:a16="http://schemas.microsoft.com/office/drawing/2014/main" id="{D4A5F331-879C-1BAB-699C-B2EFD0EB992E}"/>
              </a:ext>
            </a:extLst>
          </p:cNvPr>
          <p:cNvGraphicFramePr>
            <a:graphicFrameLocks noGrp="1"/>
          </p:cNvGraphicFramePr>
          <p:nvPr>
            <p:extLst>
              <p:ext uri="{D42A27DB-BD31-4B8C-83A1-F6EECF244321}">
                <p14:modId xmlns:p14="http://schemas.microsoft.com/office/powerpoint/2010/main" val="2263608097"/>
              </p:ext>
            </p:extLst>
          </p:nvPr>
        </p:nvGraphicFramePr>
        <p:xfrm>
          <a:off x="1086463" y="4739317"/>
          <a:ext cx="6694427" cy="891099"/>
        </p:xfrm>
        <a:graphic>
          <a:graphicData uri="http://schemas.openxmlformats.org/drawingml/2006/table">
            <a:tbl>
              <a:tblPr firstRow="1" firstCol="1" bandRow="1">
                <a:tableStyleId>{5C22544A-7EE6-4342-B048-85BDC9FD1C3A}</a:tableStyleId>
              </a:tblPr>
              <a:tblGrid>
                <a:gridCol w="2276453">
                  <a:extLst>
                    <a:ext uri="{9D8B030D-6E8A-4147-A177-3AD203B41FA5}">
                      <a16:colId xmlns:a16="http://schemas.microsoft.com/office/drawing/2014/main" val="1252319938"/>
                    </a:ext>
                  </a:extLst>
                </a:gridCol>
                <a:gridCol w="2639990">
                  <a:extLst>
                    <a:ext uri="{9D8B030D-6E8A-4147-A177-3AD203B41FA5}">
                      <a16:colId xmlns:a16="http://schemas.microsoft.com/office/drawing/2014/main" val="763345730"/>
                    </a:ext>
                  </a:extLst>
                </a:gridCol>
                <a:gridCol w="1777984">
                  <a:extLst>
                    <a:ext uri="{9D8B030D-6E8A-4147-A177-3AD203B41FA5}">
                      <a16:colId xmlns:a16="http://schemas.microsoft.com/office/drawing/2014/main" val="3034726411"/>
                    </a:ext>
                  </a:extLst>
                </a:gridCol>
              </a:tblGrid>
              <a:tr h="297033">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Deliverable Owner</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Beneficiary</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en-GB" sz="1600" spc="-15" dirty="0">
                          <a:effectLst/>
                        </a:rPr>
                        <a:t>PM</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5849135"/>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E. Zayachuk</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pPr>
                      <a:r>
                        <a:rPr lang="en-GB" sz="1600" spc="-15" dirty="0">
                          <a:effectLst/>
                          <a:latin typeface="Calibri" panose="020F0502020204030204" pitchFamily="34" charset="0"/>
                          <a:ea typeface="Times New Roman" panose="02020603050405020304" pitchFamily="18" charset="0"/>
                          <a:cs typeface="Times New Roman" panose="02020603050405020304" pitchFamily="18" charset="0"/>
                        </a:rPr>
                        <a:t>UKAEA</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en-GB" sz="1600" spc="-15" dirty="0">
                          <a:effectLst/>
                          <a:latin typeface="Calibri" panose="020F0502020204030204" pitchFamily="34" charset="0"/>
                          <a:ea typeface="Times New Roman" panose="02020603050405020304" pitchFamily="18" charset="0"/>
                          <a:cs typeface="Times New Roman" panose="02020603050405020304" pitchFamily="18" charset="0"/>
                        </a:rPr>
                        <a:t>25</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1474769"/>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Total</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algn="r">
                        <a:lnSpc>
                          <a:spcPct val="115000"/>
                        </a:lnSpc>
                        <a:spcBef>
                          <a:spcPts val="240"/>
                        </a:spcBef>
                        <a:spcAft>
                          <a:spcPts val="240"/>
                        </a:spcAft>
                        <a:tabLst>
                          <a:tab pos="-914400" algn="l"/>
                          <a:tab pos="457200" algn="l"/>
                          <a:tab pos="1029970" algn="l"/>
                          <a:tab pos="1371600" algn="l"/>
                        </a:tabLst>
                      </a:pPr>
                      <a:r>
                        <a:rPr lang="en-GB" sz="1600" spc="-15">
                          <a:effectLst/>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algn="ctr">
                        <a:lnSpc>
                          <a:spcPct val="115000"/>
                        </a:lnSpc>
                        <a:spcBef>
                          <a:spcPts val="240"/>
                        </a:spcBef>
                        <a:spcAft>
                          <a:spcPts val="240"/>
                        </a:spcAft>
                        <a:tabLst>
                          <a:tab pos="-914400" algn="l"/>
                          <a:tab pos="457200" algn="l"/>
                          <a:tab pos="1029970" algn="l"/>
                          <a:tab pos="1371600" algn="l"/>
                        </a:tabLst>
                      </a:pPr>
                      <a:r>
                        <a:rPr lang="en-GB" sz="1600" b="1" spc="-15" dirty="0">
                          <a:effectLst/>
                          <a:latin typeface="Calibri" panose="020F0502020204030204" pitchFamily="34" charset="0"/>
                          <a:ea typeface="Times New Roman" panose="02020603050405020304" pitchFamily="18" charset="0"/>
                          <a:cs typeface="Times New Roman" panose="02020603050405020304" pitchFamily="18" charset="0"/>
                        </a:rPr>
                        <a:t>25</a:t>
                      </a:r>
                      <a:endParaRPr lang="fi-FI"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572274180"/>
                  </a:ext>
                </a:extLst>
              </a:tr>
            </a:tbl>
          </a:graphicData>
        </a:graphic>
      </p:graphicFrame>
      <p:graphicFrame>
        <p:nvGraphicFramePr>
          <p:cNvPr id="9" name="Table 8">
            <a:extLst>
              <a:ext uri="{FF2B5EF4-FFF2-40B4-BE49-F238E27FC236}">
                <a16:creationId xmlns:a16="http://schemas.microsoft.com/office/drawing/2014/main" id="{C0841197-B0D6-4ADC-CA16-611B19E855DB}"/>
              </a:ext>
            </a:extLst>
          </p:cNvPr>
          <p:cNvGraphicFramePr>
            <a:graphicFrameLocks noGrp="1"/>
          </p:cNvGraphicFramePr>
          <p:nvPr>
            <p:extLst>
              <p:ext uri="{D42A27DB-BD31-4B8C-83A1-F6EECF244321}">
                <p14:modId xmlns:p14="http://schemas.microsoft.com/office/powerpoint/2010/main" val="2303923555"/>
              </p:ext>
            </p:extLst>
          </p:nvPr>
        </p:nvGraphicFramePr>
        <p:xfrm>
          <a:off x="7910180" y="2821846"/>
          <a:ext cx="4009971" cy="1429822"/>
        </p:xfrm>
        <a:graphic>
          <a:graphicData uri="http://schemas.openxmlformats.org/drawingml/2006/table">
            <a:tbl>
              <a:tblPr firstRow="1" firstCol="1" bandRow="1">
                <a:tableStyleId>{5C22544A-7EE6-4342-B048-85BDC9FD1C3A}</a:tableStyleId>
              </a:tblPr>
              <a:tblGrid>
                <a:gridCol w="1518597">
                  <a:extLst>
                    <a:ext uri="{9D8B030D-6E8A-4147-A177-3AD203B41FA5}">
                      <a16:colId xmlns:a16="http://schemas.microsoft.com/office/drawing/2014/main" val="3870887092"/>
                    </a:ext>
                  </a:extLst>
                </a:gridCol>
                <a:gridCol w="1426359">
                  <a:extLst>
                    <a:ext uri="{9D8B030D-6E8A-4147-A177-3AD203B41FA5}">
                      <a16:colId xmlns:a16="http://schemas.microsoft.com/office/drawing/2014/main" val="3301594717"/>
                    </a:ext>
                  </a:extLst>
                </a:gridCol>
                <a:gridCol w="1065015">
                  <a:extLst>
                    <a:ext uri="{9D8B030D-6E8A-4147-A177-3AD203B41FA5}">
                      <a16:colId xmlns:a16="http://schemas.microsoft.com/office/drawing/2014/main" val="2026491973"/>
                    </a:ext>
                  </a:extLst>
                </a:gridCol>
              </a:tblGrid>
              <a:tr h="102374">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Device</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Beneficiary</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en-GB" sz="1600" spc="-15" dirty="0">
                          <a:effectLst/>
                        </a:rPr>
                        <a:t>Days</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1258553"/>
                  </a:ext>
                </a:extLst>
              </a:tr>
              <a:tr h="291479">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Accelerator</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pPr>
                      <a:r>
                        <a:rPr lang="en-GB" sz="1600" spc="-15" dirty="0">
                          <a:effectLst/>
                        </a:rPr>
                        <a:t>IST</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en-GB" sz="1600" spc="-15" dirty="0">
                          <a:effectLst/>
                        </a:rPr>
                        <a:t>10</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0396961"/>
                  </a:ext>
                </a:extLst>
              </a:tr>
              <a:tr h="291479">
                <a:tc>
                  <a:txBody>
                    <a:bodyPr/>
                    <a:lstStyle/>
                    <a:p>
                      <a:pPr marL="0" marR="0" lvl="0" indent="0" algn="l" defTabSz="685800" rtl="0" eaLnBrk="1" fontAlgn="auto" latinLnBrk="0" hangingPunct="1">
                        <a:lnSpc>
                          <a:spcPct val="115000"/>
                        </a:lnSpc>
                        <a:spcBef>
                          <a:spcPts val="240"/>
                        </a:spcBef>
                        <a:spcAft>
                          <a:spcPts val="240"/>
                        </a:spcAft>
                        <a:buClrTx/>
                        <a:buSzTx/>
                        <a:buFontTx/>
                        <a:buNone/>
                        <a:tabLst>
                          <a:tab pos="-914400" algn="l"/>
                          <a:tab pos="457200" algn="l"/>
                          <a:tab pos="1029970" algn="l"/>
                          <a:tab pos="1371600" algn="l"/>
                        </a:tabLst>
                        <a:defRPr/>
                      </a:pPr>
                      <a:r>
                        <a:rPr lang="en-GB" sz="1600" spc="-15" dirty="0">
                          <a:effectLst/>
                        </a:rPr>
                        <a:t>Accelerator</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NCSRD</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3</a:t>
                      </a:r>
                    </a:p>
                  </a:txBody>
                  <a:tcPr marL="68580" marR="68580" marT="0" marB="0"/>
                </a:tc>
                <a:extLst>
                  <a:ext uri="{0D108BD9-81ED-4DB2-BD59-A6C34878D82A}">
                    <a16:rowId xmlns:a16="http://schemas.microsoft.com/office/drawing/2014/main" val="3510595544"/>
                  </a:ext>
                </a:extLst>
              </a:tr>
              <a:tr h="291479">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Accelerator</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pPr>
                      <a:r>
                        <a:rPr lang="en-GB" sz="1600" spc="-15" dirty="0">
                          <a:effectLst/>
                        </a:rPr>
                        <a:t>VR</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en-GB" sz="1600" spc="-15" dirty="0">
                          <a:effectLst/>
                        </a:rPr>
                        <a:t>3</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0951622"/>
                  </a:ext>
                </a:extLst>
              </a:tr>
              <a:tr h="291479">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Accelerator</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pPr>
                      <a:r>
                        <a:rPr lang="en-GB" sz="1600" spc="-15" dirty="0">
                          <a:effectLst/>
                        </a:rPr>
                        <a:t>VTT</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en-GB" sz="1600" spc="-15" dirty="0">
                          <a:effectLst/>
                        </a:rPr>
                        <a:t>2</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829026"/>
                  </a:ext>
                </a:extLst>
              </a:tr>
            </a:tbl>
          </a:graphicData>
        </a:graphic>
      </p:graphicFrame>
    </p:spTree>
    <p:extLst>
      <p:ext uri="{BB962C8B-B14F-4D97-AF65-F5344CB8AC3E}">
        <p14:creationId xmlns:p14="http://schemas.microsoft.com/office/powerpoint/2010/main" val="420494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508DF-49C0-AFEA-37F6-38E326FCEA17}"/>
              </a:ext>
            </a:extLst>
          </p:cNvPr>
          <p:cNvSpPr>
            <a:spLocks noGrp="1"/>
          </p:cNvSpPr>
          <p:nvPr>
            <p:ph type="title"/>
          </p:nvPr>
        </p:nvSpPr>
        <p:spPr/>
        <p:txBody>
          <a:bodyPr/>
          <a:lstStyle/>
          <a:p>
            <a:r>
              <a:rPr lang="de-DE" dirty="0"/>
              <a:t>2026 SP E Tasks and </a:t>
            </a:r>
            <a:r>
              <a:rPr lang="de-DE" dirty="0" err="1"/>
              <a:t>Deliverables</a:t>
            </a:r>
            <a:endParaRPr lang="de-DE" dirty="0"/>
          </a:p>
        </p:txBody>
      </p:sp>
      <p:sp>
        <p:nvSpPr>
          <p:cNvPr id="4" name="Foliennummernplatzhalter 3">
            <a:extLst>
              <a:ext uri="{FF2B5EF4-FFF2-40B4-BE49-F238E27FC236}">
                <a16:creationId xmlns:a16="http://schemas.microsoft.com/office/drawing/2014/main" id="{4248279C-1801-2AD7-CAAE-C6A51755B3C5}"/>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graphicFrame>
        <p:nvGraphicFramePr>
          <p:cNvPr id="5" name="Tabelle 5">
            <a:extLst>
              <a:ext uri="{FF2B5EF4-FFF2-40B4-BE49-F238E27FC236}">
                <a16:creationId xmlns:a16="http://schemas.microsoft.com/office/drawing/2014/main" id="{6F368397-76A6-B014-CF8F-EF5F1437204E}"/>
              </a:ext>
            </a:extLst>
          </p:cNvPr>
          <p:cNvGraphicFramePr>
            <a:graphicFrameLocks noGrp="1"/>
          </p:cNvGraphicFramePr>
          <p:nvPr>
            <p:extLst>
              <p:ext uri="{D42A27DB-BD31-4B8C-83A1-F6EECF244321}">
                <p14:modId xmlns:p14="http://schemas.microsoft.com/office/powerpoint/2010/main" val="2153928307"/>
              </p:ext>
            </p:extLst>
          </p:nvPr>
        </p:nvGraphicFramePr>
        <p:xfrm>
          <a:off x="983432" y="1128262"/>
          <a:ext cx="9888489" cy="4488374"/>
        </p:xfrm>
        <a:graphic>
          <a:graphicData uri="http://schemas.openxmlformats.org/drawingml/2006/table">
            <a:tbl>
              <a:tblPr firstRow="1" firstCol="1" bandRow="1">
                <a:tableStyleId>{5C22544A-7EE6-4342-B048-85BDC9FD1C3A}</a:tableStyleId>
              </a:tblPr>
              <a:tblGrid>
                <a:gridCol w="1854985">
                  <a:extLst>
                    <a:ext uri="{9D8B030D-6E8A-4147-A177-3AD203B41FA5}">
                      <a16:colId xmlns:a16="http://schemas.microsoft.com/office/drawing/2014/main" val="531328472"/>
                    </a:ext>
                  </a:extLst>
                </a:gridCol>
                <a:gridCol w="1854985">
                  <a:extLst>
                    <a:ext uri="{9D8B030D-6E8A-4147-A177-3AD203B41FA5}">
                      <a16:colId xmlns:a16="http://schemas.microsoft.com/office/drawing/2014/main" val="1334987883"/>
                    </a:ext>
                  </a:extLst>
                </a:gridCol>
                <a:gridCol w="6178519">
                  <a:extLst>
                    <a:ext uri="{9D8B030D-6E8A-4147-A177-3AD203B41FA5}">
                      <a16:colId xmlns:a16="http://schemas.microsoft.com/office/drawing/2014/main" val="1851282849"/>
                    </a:ext>
                  </a:extLst>
                </a:gridCol>
              </a:tblGrid>
              <a:tr h="245071">
                <a:tc>
                  <a:txBody>
                    <a:bodyPr/>
                    <a:lstStyle/>
                    <a:p>
                      <a:pPr marL="21590" algn="ctr">
                        <a:lnSpc>
                          <a:spcPct val="115000"/>
                        </a:lnSpc>
                        <a:spcAft>
                          <a:spcPts val="300"/>
                        </a:spcAft>
                      </a:pPr>
                      <a:r>
                        <a:rPr lang="de-DE" sz="1200" dirty="0" err="1">
                          <a:effectLst/>
                          <a:latin typeface="Calibri" panose="020F0502020204030204" pitchFamily="34" charset="0"/>
                          <a:ea typeface="+mn-ea"/>
                          <a:cs typeface="Times New Roman" panose="02020603050405020304" pitchFamily="18" charset="0"/>
                        </a:rPr>
                        <a:t>Activity</a:t>
                      </a:r>
                      <a:endParaRPr lang="de-DE" sz="12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200" dirty="0" err="1">
                          <a:effectLst/>
                        </a:rPr>
                        <a:t>Deliverable</a:t>
                      </a:r>
                      <a:r>
                        <a:rPr lang="de-DE" sz="1200" dirty="0">
                          <a:effectLst/>
                        </a:rPr>
                        <a:t> ID(s)</a:t>
                      </a:r>
                      <a:endParaRPr lang="de-DE" sz="12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200" spc="-15" dirty="0">
                          <a:effectLst/>
                        </a:rPr>
                        <a:t>Task Title</a:t>
                      </a:r>
                      <a:endParaRPr lang="de-DE" sz="120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397807">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E.1</a:t>
                      </a:r>
                    </a:p>
                  </a:txBody>
                  <a:tcPr marL="68580" marR="68580" marT="0" marB="0">
                    <a:solidFill>
                      <a:srgbClr val="92D050"/>
                    </a:solidFill>
                  </a:tcPr>
                </a:tc>
                <a:tc>
                  <a:txBody>
                    <a:bodyPr/>
                    <a:lstStyle/>
                    <a:p>
                      <a:pPr marL="21590" algn="ctr">
                        <a:lnSpc>
                          <a:spcPct val="115000"/>
                        </a:lnSpc>
                        <a:spcAft>
                          <a:spcPts val="300"/>
                        </a:spcAft>
                      </a:pPr>
                      <a:r>
                        <a:rPr lang="de-DE" sz="1200" dirty="0">
                          <a:effectLst/>
                        </a:rPr>
                        <a:t>D001-D007</a:t>
                      </a:r>
                      <a:endParaRPr lang="de-DE" sz="1200" dirty="0">
                        <a:effectLst/>
                        <a:latin typeface="Calibri" panose="020F0502020204030204" pitchFamily="34" charset="0"/>
                        <a:ea typeface="+mn-ea"/>
                        <a:cs typeface="Times New Roman" panose="02020603050405020304" pitchFamily="18" charset="0"/>
                      </a:endParaRPr>
                    </a:p>
                  </a:txBody>
                  <a:tcPr marL="68580" marR="68580" marT="0" marB="0">
                    <a:solidFill>
                      <a:srgbClr val="92D050"/>
                    </a:solidFill>
                  </a:tcPr>
                </a:tc>
                <a:tc>
                  <a:txBody>
                    <a:bodyPr/>
                    <a:lstStyle/>
                    <a:p>
                      <a:pPr marL="21590" algn="l" defTabSz="914400" rtl="0" eaLnBrk="1" fontAlgn="b" latinLnBrk="0" hangingPunct="1">
                        <a:lnSpc>
                          <a:spcPct val="115000"/>
                        </a:lnSpc>
                        <a:spcBef>
                          <a:spcPts val="240"/>
                        </a:spcBef>
                        <a:spcAft>
                          <a:spcPts val="300"/>
                        </a:spcAft>
                        <a:tabLst>
                          <a:tab pos="-914400" algn="l"/>
                          <a:tab pos="771525" algn="l"/>
                        </a:tabLst>
                      </a:pPr>
                      <a:r>
                        <a:rPr lang="en-US" sz="1200" kern="1200" dirty="0">
                          <a:solidFill>
                            <a:schemeClr val="dk1"/>
                          </a:solidFill>
                          <a:effectLst/>
                          <a:latin typeface="+mn-lt"/>
                          <a:ea typeface="+mn-ea"/>
                          <a:cs typeface="+mn-cs"/>
                        </a:rPr>
                        <a:t>Spectral analysis, composition of co-deposited layers, fuel content and CF LIBS. Participation in the LIBS experiment at VTT (CU, ENEA, FZJ, IPP_LM, ISPP_UL, UT, VTT)</a:t>
                      </a:r>
                    </a:p>
                  </a:txBody>
                  <a:tcPr marL="72000" marR="9525" marT="9525" marB="0" anchor="b">
                    <a:solidFill>
                      <a:srgbClr val="92D050"/>
                    </a:solidFill>
                  </a:tcPr>
                </a:tc>
                <a:extLst>
                  <a:ext uri="{0D108BD9-81ED-4DB2-BD59-A6C34878D82A}">
                    <a16:rowId xmlns:a16="http://schemas.microsoft.com/office/drawing/2014/main" val="846357133"/>
                  </a:ext>
                </a:extLst>
              </a:tr>
              <a:tr h="245071">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de-DE" sz="1200" dirty="0">
                          <a:solidFill>
                            <a:schemeClr val="tx1"/>
                          </a:solidFill>
                          <a:effectLst/>
                          <a:latin typeface="Calibri" panose="020F0502020204030204" pitchFamily="34" charset="0"/>
                          <a:ea typeface="+mn-ea"/>
                          <a:cs typeface="Times New Roman" panose="02020603050405020304" pitchFamily="18" charset="0"/>
                        </a:rPr>
                        <a:t>SP E.2</a:t>
                      </a:r>
                    </a:p>
                    <a:p>
                      <a:pPr marL="21590" marR="0" lvl="0" indent="0" algn="ctr" defTabSz="914400" rtl="0" eaLnBrk="1" fontAlgn="auto" latinLnBrk="0" hangingPunct="1">
                        <a:lnSpc>
                          <a:spcPct val="115000"/>
                        </a:lnSpc>
                        <a:spcBef>
                          <a:spcPts val="0"/>
                        </a:spcBef>
                        <a:spcAft>
                          <a:spcPts val="300"/>
                        </a:spcAft>
                        <a:buClrTx/>
                        <a:buSzTx/>
                        <a:buFontTx/>
                        <a:buNone/>
                        <a:tabLst/>
                        <a:defRPr/>
                      </a:pPr>
                      <a:endParaRPr lang="de-DE" sz="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D00A-D00C</a:t>
                      </a:r>
                    </a:p>
                  </a:txBody>
                  <a:tcPr marL="68580" marR="68580" marT="0" marB="0">
                    <a:solidFill>
                      <a:schemeClr val="accent2">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de-DE" sz="1200" kern="1200" dirty="0">
                          <a:solidFill>
                            <a:schemeClr val="tx1"/>
                          </a:solidFill>
                          <a:effectLst/>
                          <a:latin typeface="+mn-lt"/>
                          <a:ea typeface="+mn-ea"/>
                          <a:cs typeface="+mn-cs"/>
                        </a:rPr>
                        <a:t>Transfer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2025: </a:t>
                      </a:r>
                      <a:r>
                        <a:rPr lang="en-US" sz="1200" kern="1200" dirty="0">
                          <a:solidFill>
                            <a:schemeClr val="tx1"/>
                          </a:solidFill>
                          <a:effectLst/>
                          <a:latin typeface="+mn-lt"/>
                          <a:ea typeface="+mn-ea"/>
                          <a:cs typeface="+mn-cs"/>
                        </a:rPr>
                        <a:t>Sectioning and preparation of samples from limiter and CFC divertor tiles. Distribution of samples to other laboratories. Metallography of Be castellation and W lamellae samples. (VTT, IAP, FZJ)</a:t>
                      </a:r>
                      <a:endParaRPr lang="de-DE" sz="1200" kern="1200" dirty="0">
                        <a:solidFill>
                          <a:schemeClr val="tx1"/>
                        </a:solidFill>
                        <a:effectLst/>
                        <a:latin typeface="+mn-lt"/>
                        <a:ea typeface="+mn-ea"/>
                        <a:cs typeface="+mn-cs"/>
                      </a:endParaRPr>
                    </a:p>
                  </a:txBody>
                  <a:tcPr marL="68580" marR="68580" marT="0" marB="0">
                    <a:solidFill>
                      <a:schemeClr val="accent2">
                        <a:lumMod val="40000"/>
                        <a:lumOff val="60000"/>
                      </a:schemeClr>
                    </a:solidFill>
                  </a:tcPr>
                </a:tc>
                <a:extLst>
                  <a:ext uri="{0D108BD9-81ED-4DB2-BD59-A6C34878D82A}">
                    <a16:rowId xmlns:a16="http://schemas.microsoft.com/office/drawing/2014/main" val="3612860713"/>
                  </a:ext>
                </a:extLst>
              </a:tr>
              <a:tr h="245071">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de-DE" sz="1200" dirty="0">
                          <a:solidFill>
                            <a:schemeClr val="tx1"/>
                          </a:solidFill>
                          <a:effectLst/>
                          <a:latin typeface="Calibri" panose="020F0502020204030204" pitchFamily="34" charset="0"/>
                          <a:ea typeface="+mn-ea"/>
                          <a:cs typeface="Times New Roman" panose="02020603050405020304" pitchFamily="18" charset="0"/>
                        </a:rPr>
                        <a:t>SP E.2</a:t>
                      </a:r>
                    </a:p>
                  </a:txBody>
                  <a:tcPr marL="68580" marR="68580" marT="0" marB="0">
                    <a:solidFill>
                      <a:schemeClr val="accent2">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D001</a:t>
                      </a:r>
                    </a:p>
                  </a:txBody>
                  <a:tcPr marL="68580" marR="68580" marT="0" marB="0">
                    <a:solidFill>
                      <a:schemeClr val="accent2">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Sectioning and preparation of samples from CFC divertor tiles. Distribution of samples to other laboratories. Characterization of JET plasma facing components using HIERDA, LIBS, SIMS and TDS. (VTT)</a:t>
                      </a:r>
                      <a:endParaRPr lang="de-DE" sz="1200" kern="1200" dirty="0">
                        <a:solidFill>
                          <a:schemeClr val="tx1"/>
                        </a:solidFill>
                        <a:effectLst/>
                        <a:latin typeface="+mn-lt"/>
                        <a:ea typeface="+mn-ea"/>
                        <a:cs typeface="+mn-cs"/>
                      </a:endParaRPr>
                    </a:p>
                  </a:txBody>
                  <a:tcPr marL="68580" marR="68580" marT="0" marB="0">
                    <a:solidFill>
                      <a:schemeClr val="accent2">
                        <a:lumMod val="40000"/>
                        <a:lumOff val="60000"/>
                      </a:schemeClr>
                    </a:solidFill>
                  </a:tcPr>
                </a:tc>
                <a:extLst>
                  <a:ext uri="{0D108BD9-81ED-4DB2-BD59-A6C34878D82A}">
                    <a16:rowId xmlns:a16="http://schemas.microsoft.com/office/drawing/2014/main" val="3068519715"/>
                  </a:ext>
                </a:extLst>
              </a:tr>
              <a:tr h="245071">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E.2</a:t>
                      </a:r>
                    </a:p>
                  </a:txBody>
                  <a:tcPr marL="68580" marR="68580" marT="0" marB="0">
                    <a:solidFill>
                      <a:schemeClr val="accent2">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D002</a:t>
                      </a:r>
                    </a:p>
                  </a:txBody>
                  <a:tcPr marL="68580" marR="68580" marT="0" marB="0">
                    <a:solidFill>
                      <a:schemeClr val="accent2">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Sectioning and preparation of samples from metallic components. Distribution of samples to other laboratories. Analysis of JET plasma facing components with TDS and GDOES.  (IAP)</a:t>
                      </a:r>
                      <a:endParaRPr lang="de-DE" sz="1200" kern="1200" dirty="0">
                        <a:solidFill>
                          <a:schemeClr val="tx1"/>
                        </a:solidFill>
                        <a:effectLst/>
                        <a:latin typeface="+mn-lt"/>
                        <a:ea typeface="+mn-ea"/>
                        <a:cs typeface="+mn-cs"/>
                      </a:endParaRPr>
                    </a:p>
                  </a:txBody>
                  <a:tcPr marL="68580" marR="68580" marT="0" marB="0">
                    <a:solidFill>
                      <a:schemeClr val="accent2">
                        <a:lumMod val="40000"/>
                        <a:lumOff val="60000"/>
                      </a:schemeClr>
                    </a:solidFill>
                  </a:tcPr>
                </a:tc>
                <a:extLst>
                  <a:ext uri="{0D108BD9-81ED-4DB2-BD59-A6C34878D82A}">
                    <a16:rowId xmlns:a16="http://schemas.microsoft.com/office/drawing/2014/main" val="3915666855"/>
                  </a:ext>
                </a:extLst>
              </a:tr>
              <a:tr h="408263">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E.2</a:t>
                      </a:r>
                    </a:p>
                  </a:txBody>
                  <a:tcPr marL="68580" marR="68580" marT="0" marB="0">
                    <a:solidFill>
                      <a:schemeClr val="accent2">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D003</a:t>
                      </a:r>
                    </a:p>
                  </a:txBody>
                  <a:tcPr marL="68580" marR="68580" marT="0" marB="0">
                    <a:solidFill>
                      <a:schemeClr val="accent2">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Provision of DTE3 divertor and limiter tiles. Electron microscopy (SEM, TEM, FIB) and metallography of metallic PFCs (Be limiter tiles, W lamellae); characterization of JET plasma facing components with TDS.(UKAEA)</a:t>
                      </a:r>
                      <a:endParaRPr lang="de-DE" sz="1200" kern="1200" dirty="0">
                        <a:solidFill>
                          <a:schemeClr val="tx1"/>
                        </a:solidFill>
                        <a:effectLst/>
                        <a:latin typeface="+mn-lt"/>
                        <a:ea typeface="+mn-ea"/>
                        <a:cs typeface="+mn-cs"/>
                      </a:endParaRPr>
                    </a:p>
                  </a:txBody>
                  <a:tcPr marL="68580" marR="68580" marT="0" marB="0">
                    <a:solidFill>
                      <a:schemeClr val="accent2">
                        <a:lumMod val="40000"/>
                        <a:lumOff val="60000"/>
                      </a:schemeClr>
                    </a:solidFill>
                  </a:tcPr>
                </a:tc>
                <a:extLst>
                  <a:ext uri="{0D108BD9-81ED-4DB2-BD59-A6C34878D82A}">
                    <a16:rowId xmlns:a16="http://schemas.microsoft.com/office/drawing/2014/main" val="1558489909"/>
                  </a:ext>
                </a:extLst>
              </a:tr>
              <a:tr h="408263">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E.2</a:t>
                      </a:r>
                    </a:p>
                  </a:txBody>
                  <a:tcPr marL="68580" marR="68580" marT="0" marB="0">
                    <a:solidFill>
                      <a:schemeClr val="accent4">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D004</a:t>
                      </a:r>
                    </a:p>
                  </a:txBody>
                  <a:tcPr marL="68580" marR="68580" marT="0" marB="0">
                    <a:solidFill>
                      <a:schemeClr val="accent4">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Characterization of JET plasma facing components with LIBS, LID-QMS, TDS and metallography  (FZJ)</a:t>
                      </a:r>
                      <a:endParaRPr lang="de-DE" sz="1200" kern="1200" dirty="0">
                        <a:solidFill>
                          <a:schemeClr val="tx1"/>
                        </a:solidFill>
                        <a:effectLst/>
                        <a:latin typeface="+mn-lt"/>
                        <a:ea typeface="+mn-ea"/>
                        <a:cs typeface="+mn-cs"/>
                      </a:endParaRPr>
                    </a:p>
                  </a:txBody>
                  <a:tcPr marL="68580" marR="68580" marT="0" marB="0">
                    <a:solidFill>
                      <a:schemeClr val="accent4">
                        <a:lumMod val="40000"/>
                        <a:lumOff val="60000"/>
                      </a:schemeClr>
                    </a:solidFill>
                  </a:tcPr>
                </a:tc>
                <a:extLst>
                  <a:ext uri="{0D108BD9-81ED-4DB2-BD59-A6C34878D82A}">
                    <a16:rowId xmlns:a16="http://schemas.microsoft.com/office/drawing/2014/main" val="3759700484"/>
                  </a:ext>
                </a:extLst>
              </a:tr>
              <a:tr h="408263">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E.2</a:t>
                      </a:r>
                    </a:p>
                  </a:txBody>
                  <a:tcPr marL="68580" marR="68580" marT="0" marB="0">
                    <a:solidFill>
                      <a:schemeClr val="accent4">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D005</a:t>
                      </a:r>
                    </a:p>
                  </a:txBody>
                  <a:tcPr marL="68580" marR="68580" marT="0" marB="0">
                    <a:solidFill>
                      <a:schemeClr val="accent4">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Analysis of JET plasma facing components with TDS, FC and dissolution method (ISSP-UL)</a:t>
                      </a:r>
                      <a:endParaRPr lang="de-DE" sz="1200" kern="1200" dirty="0">
                        <a:solidFill>
                          <a:schemeClr val="tx1"/>
                        </a:solidFill>
                        <a:effectLst/>
                        <a:latin typeface="+mn-lt"/>
                        <a:ea typeface="+mn-ea"/>
                        <a:cs typeface="+mn-cs"/>
                      </a:endParaRPr>
                    </a:p>
                  </a:txBody>
                  <a:tcPr marL="68580" marR="68580" marT="0" marB="0">
                    <a:solidFill>
                      <a:schemeClr val="accent4">
                        <a:lumMod val="40000"/>
                        <a:lumOff val="60000"/>
                      </a:schemeClr>
                    </a:solidFill>
                  </a:tcPr>
                </a:tc>
                <a:extLst>
                  <a:ext uri="{0D108BD9-81ED-4DB2-BD59-A6C34878D82A}">
                    <a16:rowId xmlns:a16="http://schemas.microsoft.com/office/drawing/2014/main" val="4016199969"/>
                  </a:ext>
                </a:extLst>
              </a:tr>
              <a:tr h="356467">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E.2</a:t>
                      </a:r>
                    </a:p>
                  </a:txBody>
                  <a:tcPr marL="68580" marR="68580" marT="0" marB="0">
                    <a:solidFill>
                      <a:schemeClr val="accent4">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D006</a:t>
                      </a:r>
                    </a:p>
                  </a:txBody>
                  <a:tcPr marL="68580" marR="68580" marT="0" marB="0">
                    <a:solidFill>
                      <a:schemeClr val="accent4">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Characterization of JET plasma facing components using ion beam analysis (RBS, NRA) (IST)</a:t>
                      </a:r>
                      <a:endParaRPr lang="de-DE" sz="1200" kern="1200" dirty="0">
                        <a:solidFill>
                          <a:schemeClr val="tx1"/>
                        </a:solidFill>
                        <a:effectLst/>
                        <a:latin typeface="+mn-lt"/>
                        <a:ea typeface="+mn-ea"/>
                        <a:cs typeface="+mn-cs"/>
                      </a:endParaRPr>
                    </a:p>
                  </a:txBody>
                  <a:tcPr marL="68580" marR="68580" marT="0" marB="0">
                    <a:solidFill>
                      <a:schemeClr val="accent4">
                        <a:lumMod val="40000"/>
                        <a:lumOff val="60000"/>
                      </a:schemeClr>
                    </a:solidFill>
                  </a:tcPr>
                </a:tc>
                <a:extLst>
                  <a:ext uri="{0D108BD9-81ED-4DB2-BD59-A6C34878D82A}">
                    <a16:rowId xmlns:a16="http://schemas.microsoft.com/office/drawing/2014/main" val="1776672688"/>
                  </a:ext>
                </a:extLst>
              </a:tr>
              <a:tr h="408263">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E.2</a:t>
                      </a:r>
                    </a:p>
                  </a:txBody>
                  <a:tcPr marL="68580" marR="68580" marT="0" marB="0">
                    <a:solidFill>
                      <a:schemeClr val="accent4">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D007,D008</a:t>
                      </a:r>
                    </a:p>
                  </a:txBody>
                  <a:tcPr marL="68580" marR="68580" marT="0" marB="0">
                    <a:solidFill>
                      <a:schemeClr val="accent4">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Characterization of JET plasma facing and diagnostics components using ion beam analysis RBS, NRA, HIERDA, </a:t>
                      </a:r>
                      <a:r>
                        <a:rPr lang="en-US" sz="1200" kern="1200" dirty="0" err="1">
                          <a:solidFill>
                            <a:schemeClr val="tx1"/>
                          </a:solidFill>
                          <a:effectLst/>
                          <a:latin typeface="+mn-lt"/>
                          <a:ea typeface="+mn-ea"/>
                          <a:cs typeface="+mn-cs"/>
                        </a:rPr>
                        <a:t>μbeam</a:t>
                      </a:r>
                      <a:r>
                        <a:rPr lang="en-US" sz="1200" kern="1200" dirty="0">
                          <a:solidFill>
                            <a:schemeClr val="tx1"/>
                          </a:solidFill>
                          <a:effectLst/>
                          <a:latin typeface="+mn-lt"/>
                          <a:ea typeface="+mn-ea"/>
                          <a:cs typeface="+mn-cs"/>
                        </a:rPr>
                        <a:t> NRA)  (NCSRD, VR)</a:t>
                      </a:r>
                      <a:endParaRPr lang="de-DE" sz="1200" kern="1200" dirty="0">
                        <a:solidFill>
                          <a:schemeClr val="tx1"/>
                        </a:solidFill>
                        <a:effectLst/>
                        <a:latin typeface="+mn-lt"/>
                        <a:ea typeface="+mn-ea"/>
                        <a:cs typeface="+mn-cs"/>
                      </a:endParaRPr>
                    </a:p>
                  </a:txBody>
                  <a:tcPr marL="68580" marR="68580" marT="0" marB="0">
                    <a:solidFill>
                      <a:schemeClr val="accent4">
                        <a:lumMod val="40000"/>
                        <a:lumOff val="60000"/>
                      </a:schemeClr>
                    </a:solidFill>
                  </a:tcPr>
                </a:tc>
                <a:extLst>
                  <a:ext uri="{0D108BD9-81ED-4DB2-BD59-A6C34878D82A}">
                    <a16:rowId xmlns:a16="http://schemas.microsoft.com/office/drawing/2014/main" val="1792398518"/>
                  </a:ext>
                </a:extLst>
              </a:tr>
            </a:tbl>
          </a:graphicData>
        </a:graphic>
      </p:graphicFrame>
      <p:sp>
        <p:nvSpPr>
          <p:cNvPr id="3" name="TextBox 2">
            <a:extLst>
              <a:ext uri="{FF2B5EF4-FFF2-40B4-BE49-F238E27FC236}">
                <a16:creationId xmlns:a16="http://schemas.microsoft.com/office/drawing/2014/main" id="{82021646-60CA-0688-185A-738AD7FD2B40}"/>
              </a:ext>
            </a:extLst>
          </p:cNvPr>
          <p:cNvSpPr txBox="1"/>
          <p:nvPr/>
        </p:nvSpPr>
        <p:spPr>
          <a:xfrm>
            <a:off x="987974" y="487652"/>
            <a:ext cx="10467994" cy="646331"/>
          </a:xfrm>
          <a:prstGeom prst="rect">
            <a:avLst/>
          </a:prstGeom>
          <a:noFill/>
        </p:spPr>
        <p:txBody>
          <a:bodyPr wrap="none" rtlCol="0">
            <a:spAutoFit/>
          </a:bodyPr>
          <a:lstStyle/>
          <a:p>
            <a:pPr algn="l"/>
            <a:r>
              <a:rPr lang="en-US" b="1" dirty="0"/>
              <a:t>SPE 2026-2027 activities cover preparations, cutting, and analysis of components in WP-PWIE laboratories </a:t>
            </a:r>
          </a:p>
          <a:p>
            <a:pPr algn="l"/>
            <a:r>
              <a:rPr lang="en-US" b="1" dirty="0"/>
              <a:t>and UKAEA of dedicated post DTE3 samples.</a:t>
            </a:r>
            <a:endParaRPr lang="fi-FI" b="1" dirty="0"/>
          </a:p>
        </p:txBody>
      </p:sp>
    </p:spTree>
    <p:extLst>
      <p:ext uri="{BB962C8B-B14F-4D97-AF65-F5344CB8AC3E}">
        <p14:creationId xmlns:p14="http://schemas.microsoft.com/office/powerpoint/2010/main" val="428736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E2FE4-C777-EA03-75EF-2910C316D76E}"/>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FE5B74B-EAC3-1055-F4DD-97C064290819}"/>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6" name="Titel 1">
            <a:extLst>
              <a:ext uri="{FF2B5EF4-FFF2-40B4-BE49-F238E27FC236}">
                <a16:creationId xmlns:a16="http://schemas.microsoft.com/office/drawing/2014/main" id="{0523F033-2FAE-A14A-BAEA-627AA51F8289}"/>
              </a:ext>
            </a:extLst>
          </p:cNvPr>
          <p:cNvSpPr>
            <a:spLocks noGrp="1"/>
          </p:cNvSpPr>
          <p:nvPr>
            <p:ph type="title"/>
          </p:nvPr>
        </p:nvSpPr>
        <p:spPr>
          <a:xfrm>
            <a:off x="982663" y="192088"/>
            <a:ext cx="10937488" cy="457200"/>
          </a:xfrm>
        </p:spPr>
        <p:txBody>
          <a:bodyPr/>
          <a:lstStyle/>
          <a:p>
            <a:r>
              <a:rPr lang="en-US" dirty="0"/>
              <a:t>SP E program in 2026</a:t>
            </a:r>
            <a:endParaRPr lang="en-GB" dirty="0"/>
          </a:p>
        </p:txBody>
      </p:sp>
      <p:sp>
        <p:nvSpPr>
          <p:cNvPr id="11" name="object 7">
            <a:extLst>
              <a:ext uri="{FF2B5EF4-FFF2-40B4-BE49-F238E27FC236}">
                <a16:creationId xmlns:a16="http://schemas.microsoft.com/office/drawing/2014/main" id="{D09B4BCB-623A-5A5B-FAB9-CF9CC3859856}"/>
              </a:ext>
            </a:extLst>
          </p:cNvPr>
          <p:cNvSpPr txBox="1"/>
          <p:nvPr/>
        </p:nvSpPr>
        <p:spPr>
          <a:xfrm>
            <a:off x="1302532" y="1981495"/>
            <a:ext cx="7661909" cy="289823"/>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chemeClr val="bg1"/>
                </a:solidFill>
                <a:latin typeface="Arial"/>
                <a:cs typeface="Arial"/>
              </a:rPr>
              <a:t>II:</a:t>
            </a:r>
            <a:r>
              <a:rPr sz="1800" spc="-25" dirty="0">
                <a:solidFill>
                  <a:schemeClr val="bg1"/>
                </a:solidFill>
                <a:latin typeface="Arial"/>
                <a:cs typeface="Arial"/>
              </a:rPr>
              <a:t> </a:t>
            </a:r>
            <a:r>
              <a:rPr lang="en-US" sz="1800" spc="-25" dirty="0">
                <a:solidFill>
                  <a:schemeClr val="bg1"/>
                </a:solidFill>
                <a:latin typeface="Arial"/>
                <a:cs typeface="Arial"/>
              </a:rPr>
              <a:t>2 Post-mortem analysis of JET DTE3 samples </a:t>
            </a:r>
            <a:r>
              <a:rPr sz="1800" dirty="0">
                <a:solidFill>
                  <a:schemeClr val="bg1"/>
                </a:solidFill>
                <a:latin typeface="Wingdings"/>
                <a:cs typeface="Wingdings"/>
              </a:rPr>
              <a:t></a:t>
            </a:r>
            <a:r>
              <a:rPr sz="1800" spc="20" dirty="0">
                <a:solidFill>
                  <a:schemeClr val="bg1"/>
                </a:solidFill>
                <a:latin typeface="Times New Roman"/>
                <a:cs typeface="Times New Roman"/>
              </a:rPr>
              <a:t> </a:t>
            </a:r>
            <a:r>
              <a:rPr sz="1800" dirty="0">
                <a:solidFill>
                  <a:schemeClr val="bg1"/>
                </a:solidFill>
                <a:latin typeface="Arial"/>
                <a:cs typeface="Arial"/>
              </a:rPr>
              <a:t>SP</a:t>
            </a:r>
            <a:r>
              <a:rPr sz="1800" spc="-50" dirty="0">
                <a:solidFill>
                  <a:schemeClr val="bg1"/>
                </a:solidFill>
                <a:latin typeface="Arial"/>
                <a:cs typeface="Arial"/>
              </a:rPr>
              <a:t> </a:t>
            </a:r>
            <a:r>
              <a:rPr lang="fi-FI" sz="1800" spc="-20" dirty="0">
                <a:solidFill>
                  <a:schemeClr val="bg1"/>
                </a:solidFill>
                <a:latin typeface="Arial"/>
                <a:cs typeface="Arial"/>
              </a:rPr>
              <a:t>E</a:t>
            </a:r>
            <a:r>
              <a:rPr sz="1800" spc="-20" dirty="0">
                <a:solidFill>
                  <a:schemeClr val="bg1"/>
                </a:solidFill>
                <a:latin typeface="Arial"/>
                <a:cs typeface="Arial"/>
              </a:rPr>
              <a:t>.2</a:t>
            </a:r>
            <a:endParaRPr sz="1800" dirty="0">
              <a:solidFill>
                <a:schemeClr val="bg1"/>
              </a:solidFill>
              <a:latin typeface="Arial"/>
              <a:cs typeface="Arial"/>
            </a:endParaRPr>
          </a:p>
        </p:txBody>
      </p:sp>
      <p:sp>
        <p:nvSpPr>
          <p:cNvPr id="2" name="object 3">
            <a:extLst>
              <a:ext uri="{FF2B5EF4-FFF2-40B4-BE49-F238E27FC236}">
                <a16:creationId xmlns:a16="http://schemas.microsoft.com/office/drawing/2014/main" id="{CA13F03C-2F21-7E26-55E3-3964DF7D6A81}"/>
              </a:ext>
            </a:extLst>
          </p:cNvPr>
          <p:cNvSpPr txBox="1"/>
          <p:nvPr/>
        </p:nvSpPr>
        <p:spPr>
          <a:xfrm>
            <a:off x="535940" y="914400"/>
            <a:ext cx="8330565" cy="5334922"/>
          </a:xfrm>
          <a:prstGeom prst="rect">
            <a:avLst/>
          </a:prstGeom>
        </p:spPr>
        <p:txBody>
          <a:bodyPr vert="horz" wrap="square" lIns="0" tIns="43815" rIns="0" bIns="0" rtlCol="0">
            <a:spAutoFit/>
          </a:bodyPr>
          <a:lstStyle/>
          <a:p>
            <a:pPr marL="214313" lvl="0" indent="-214313">
              <a:lnSpc>
                <a:spcPct val="113000"/>
              </a:lnSpc>
              <a:buFont typeface="Wingdings" panose="05000000000000000000" pitchFamily="2" charset="2"/>
              <a:buChar char="§"/>
            </a:pPr>
            <a:r>
              <a:rPr lang="en-US" sz="1800" dirty="0">
                <a:solidFill>
                  <a:srgbClr val="00B050"/>
                </a:solidFill>
                <a:latin typeface="Arial" panose="020B0604020202020204" pitchFamily="34" charset="0"/>
                <a:cs typeface="Arial" panose="020B0604020202020204" pitchFamily="34" charset="0"/>
              </a:rPr>
              <a:t>LIBS experiment at VTT </a:t>
            </a:r>
            <a:r>
              <a:rPr lang="en-US" sz="1800" dirty="0">
                <a:latin typeface="Arial" panose="020B0604020202020204" pitchFamily="34" charset="0"/>
                <a:cs typeface="Arial" panose="020B0604020202020204" pitchFamily="34" charset="0"/>
              </a:rPr>
              <a:t>using the JET LIBS setup (April 2026)</a:t>
            </a:r>
          </a:p>
          <a:p>
            <a:pPr marL="214313" lvl="0" indent="-214313">
              <a:lnSpc>
                <a:spcPct val="113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Data analysis of VTT LIBS experiment</a:t>
            </a:r>
          </a:p>
          <a:p>
            <a:pPr marL="214313" indent="-214313">
              <a:lnSpc>
                <a:spcPct val="113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Data analysis of JET LIBS experiment</a:t>
            </a:r>
          </a:p>
          <a:p>
            <a:pPr marL="214313" indent="-214313">
              <a:lnSpc>
                <a:spcPct val="113000"/>
              </a:lnSpc>
              <a:buFont typeface="Wingdings" panose="05000000000000000000" pitchFamily="2" charset="2"/>
              <a:buChar char="§"/>
            </a:pPr>
            <a:r>
              <a:rPr lang="en-US" sz="1800" dirty="0">
                <a:solidFill>
                  <a:srgbClr val="00B050"/>
                </a:solidFill>
                <a:latin typeface="Arial" panose="020B0604020202020204" pitchFamily="34" charset="0"/>
                <a:cs typeface="Arial" panose="020B0604020202020204" pitchFamily="34" charset="0"/>
              </a:rPr>
              <a:t>Post-mortem analysis (LIBS, TOF-SIMS, NRA) </a:t>
            </a:r>
            <a:r>
              <a:rPr lang="en-US" sz="1800" dirty="0">
                <a:latin typeface="Arial" panose="020B0604020202020204" pitchFamily="34" charset="0"/>
                <a:cs typeface="Arial" panose="020B0604020202020204" pitchFamily="34" charset="0"/>
              </a:rPr>
              <a:t>of W lamellae (B12, C12, A12, D12) before cutting</a:t>
            </a:r>
          </a:p>
          <a:p>
            <a:pPr marL="214313" indent="-214313">
              <a:lnSpc>
                <a:spcPct val="113000"/>
              </a:lnSpc>
              <a:buFont typeface="Wingdings" panose="05000000000000000000" pitchFamily="2" charset="2"/>
              <a:buChar char="§"/>
            </a:pPr>
            <a:r>
              <a:rPr lang="en-US" dirty="0">
                <a:solidFill>
                  <a:srgbClr val="00B050"/>
                </a:solidFill>
                <a:latin typeface="Arial" panose="020B0604020202020204" pitchFamily="34" charset="0"/>
                <a:cs typeface="Arial" panose="020B0604020202020204" pitchFamily="34" charset="0"/>
              </a:rPr>
              <a:t>Shipment of W lamellae</a:t>
            </a:r>
            <a:r>
              <a:rPr lang="en-US" dirty="0">
                <a:latin typeface="Arial" panose="020B0604020202020204" pitchFamily="34" charset="0"/>
                <a:cs typeface="Arial" panose="020B0604020202020204" pitchFamily="34" charset="0"/>
              </a:rPr>
              <a:t> to IAP for cutting (16 pcs), </a:t>
            </a:r>
            <a:r>
              <a:rPr lang="en-US" dirty="0">
                <a:solidFill>
                  <a:srgbClr val="00B050"/>
                </a:solidFill>
                <a:latin typeface="Arial" panose="020B0604020202020204" pitchFamily="34" charset="0"/>
                <a:cs typeface="Arial" panose="020B0604020202020204" pitchFamily="34" charset="0"/>
              </a:rPr>
              <a:t>DONE</a:t>
            </a:r>
          </a:p>
          <a:p>
            <a:pPr marL="214313" indent="-214313">
              <a:lnSpc>
                <a:spcPct val="113000"/>
              </a:lnSpc>
              <a:buFont typeface="Wingdings" panose="05000000000000000000" pitchFamily="2" charset="2"/>
              <a:buChar char="§"/>
            </a:pPr>
            <a:r>
              <a:rPr lang="en-US" dirty="0">
                <a:latin typeface="Arial" panose="020B0604020202020204" pitchFamily="34" charset="0"/>
                <a:cs typeface="Arial" panose="020B0604020202020204" pitchFamily="34" charset="0"/>
              </a:rPr>
              <a:t>Samples (W, divertor) available in </a:t>
            </a:r>
            <a:r>
              <a:rPr lang="en-US" dirty="0">
                <a:solidFill>
                  <a:srgbClr val="00B050"/>
                </a:solidFill>
                <a:latin typeface="Arial" panose="020B0604020202020204" pitchFamily="34" charset="0"/>
                <a:cs typeface="Arial" panose="020B0604020202020204" pitchFamily="34" charset="0"/>
              </a:rPr>
              <a:t>September</a:t>
            </a:r>
          </a:p>
          <a:p>
            <a:pPr marL="214313" indent="-214313">
              <a:lnSpc>
                <a:spcPct val="113000"/>
              </a:lnSpc>
              <a:buFont typeface="Wingdings" panose="05000000000000000000" pitchFamily="2" charset="2"/>
              <a:buChar char="§"/>
            </a:pPr>
            <a:r>
              <a:rPr lang="en-US" dirty="0">
                <a:solidFill>
                  <a:srgbClr val="00B050"/>
                </a:solidFill>
                <a:latin typeface="Arial" panose="020B0604020202020204" pitchFamily="34" charset="0"/>
                <a:cs typeface="Arial" panose="020B0604020202020204" pitchFamily="34" charset="0"/>
              </a:rPr>
              <a:t>Shipment of divertor tiles</a:t>
            </a:r>
            <a:r>
              <a:rPr lang="en-US" dirty="0">
                <a:latin typeface="Arial" panose="020B0604020202020204" pitchFamily="34" charset="0"/>
                <a:cs typeface="Arial" panose="020B0604020202020204" pitchFamily="34" charset="0"/>
              </a:rPr>
              <a:t> to VTT</a:t>
            </a:r>
          </a:p>
          <a:p>
            <a:pPr marL="671513" lvl="1" indent="-214313">
              <a:lnSpc>
                <a:spcPct val="113000"/>
              </a:lnSpc>
              <a:buFont typeface="Wingdings" panose="05000000000000000000" pitchFamily="2" charset="2"/>
              <a:buChar char="§"/>
            </a:pPr>
            <a:r>
              <a:rPr lang="en-US" dirty="0">
                <a:latin typeface="Arial" panose="020B0604020202020204" pitchFamily="34" charset="0"/>
                <a:cs typeface="Arial" panose="020B0604020202020204" pitchFamily="34" charset="0"/>
              </a:rPr>
              <a:t>HFGC 14N RH (2018-‘23)</a:t>
            </a:r>
          </a:p>
          <a:p>
            <a:pPr marL="671513" lvl="1" indent="-214313">
              <a:lnSpc>
                <a:spcPct val="113000"/>
              </a:lnSpc>
              <a:buFont typeface="Wingdings" panose="05000000000000000000" pitchFamily="2" charset="2"/>
              <a:buChar char="§"/>
            </a:pPr>
            <a:r>
              <a:rPr lang="en-US" dirty="0">
                <a:latin typeface="Arial" panose="020B0604020202020204" pitchFamily="34" charset="0"/>
                <a:cs typeface="Arial" panose="020B0604020202020204" pitchFamily="34" charset="0"/>
              </a:rPr>
              <a:t>14IW G1A (2018-‘23)</a:t>
            </a:r>
          </a:p>
          <a:p>
            <a:pPr marL="671513" lvl="1" indent="-214313">
              <a:lnSpc>
                <a:spcPct val="113000"/>
              </a:lnSpc>
              <a:buFont typeface="Wingdings" panose="05000000000000000000" pitchFamily="2" charset="2"/>
              <a:buChar char="§"/>
            </a:pPr>
            <a:r>
              <a:rPr lang="en-US" dirty="0">
                <a:latin typeface="Arial" panose="020B0604020202020204" pitchFamily="34" charset="0"/>
                <a:cs typeface="Arial" panose="020B0604020202020204" pitchFamily="34" charset="0"/>
              </a:rPr>
              <a:t>2IW G1B (2011-‘23)</a:t>
            </a:r>
          </a:p>
          <a:p>
            <a:pPr marL="671513" lvl="1" indent="-214313">
              <a:lnSpc>
                <a:spcPct val="113000"/>
              </a:lnSpc>
              <a:buFont typeface="Wingdings" panose="05000000000000000000" pitchFamily="2" charset="2"/>
              <a:buChar char="§"/>
            </a:pPr>
            <a:r>
              <a:rPr lang="en-US" dirty="0">
                <a:latin typeface="Arial" panose="020B0604020202020204" pitchFamily="34" charset="0"/>
                <a:cs typeface="Arial" panose="020B0604020202020204" pitchFamily="34" charset="0"/>
              </a:rPr>
              <a:t>14BW G4A (2011-‘23)</a:t>
            </a:r>
          </a:p>
          <a:p>
            <a:pPr marL="671513" lvl="1" indent="-214313">
              <a:lnSpc>
                <a:spcPct val="113000"/>
              </a:lnSpc>
              <a:buFont typeface="Wingdings" panose="05000000000000000000" pitchFamily="2" charset="2"/>
              <a:buChar char="§"/>
            </a:pPr>
            <a:r>
              <a:rPr lang="en-US" dirty="0">
                <a:latin typeface="Arial" panose="020B0604020202020204" pitchFamily="34" charset="0"/>
                <a:cs typeface="Arial" panose="020B0604020202020204" pitchFamily="34" charset="0"/>
              </a:rPr>
              <a:t>Type A container at VTT will be available </a:t>
            </a:r>
            <a:r>
              <a:rPr lang="en-US" dirty="0">
                <a:solidFill>
                  <a:srgbClr val="00B050"/>
                </a:solidFill>
                <a:latin typeface="Arial" panose="020B0604020202020204" pitchFamily="34" charset="0"/>
                <a:cs typeface="Arial" panose="020B0604020202020204" pitchFamily="34" charset="0"/>
              </a:rPr>
              <a:t>in June</a:t>
            </a:r>
          </a:p>
          <a:p>
            <a:pPr marL="671513" lvl="1" indent="-214313">
              <a:lnSpc>
                <a:spcPct val="113000"/>
              </a:lnSpc>
              <a:buFont typeface="Wingdings" panose="05000000000000000000" pitchFamily="2" charset="2"/>
              <a:buChar char="§"/>
            </a:pPr>
            <a:r>
              <a:rPr lang="en-US" dirty="0">
                <a:latin typeface="Arial" panose="020B0604020202020204" pitchFamily="34" charset="0"/>
                <a:cs typeface="Arial" panose="020B0604020202020204" pitchFamily="34" charset="0"/>
              </a:rPr>
              <a:t>Container will be leak-tested at Croft and then delivered to UKAEA</a:t>
            </a:r>
          </a:p>
          <a:p>
            <a:pPr marL="671513" lvl="1" indent="-214313">
              <a:lnSpc>
                <a:spcPct val="113000"/>
              </a:lnSpc>
              <a:buFont typeface="Wingdings" panose="05000000000000000000" pitchFamily="2" charset="2"/>
              <a:buChar char="§"/>
            </a:pPr>
            <a:r>
              <a:rPr lang="en-US" dirty="0">
                <a:latin typeface="Arial" panose="020B0604020202020204" pitchFamily="34" charset="0"/>
                <a:cs typeface="Arial" panose="020B0604020202020204" pitchFamily="34" charset="0"/>
              </a:rPr>
              <a:t>Coring at VTT in </a:t>
            </a:r>
            <a:r>
              <a:rPr lang="en-US" dirty="0">
                <a:solidFill>
                  <a:srgbClr val="00B050"/>
                </a:solidFill>
                <a:latin typeface="Arial" panose="020B0604020202020204" pitchFamily="34" charset="0"/>
                <a:cs typeface="Arial" panose="020B0604020202020204" pitchFamily="34" charset="0"/>
              </a:rPr>
              <a:t>August-September</a:t>
            </a:r>
          </a:p>
          <a:p>
            <a:pPr marL="214313" indent="-214313">
              <a:lnSpc>
                <a:spcPct val="113000"/>
              </a:lnSpc>
              <a:buFont typeface="Wingdings" panose="05000000000000000000" pitchFamily="2" charset="2"/>
              <a:buChar char="§"/>
            </a:pPr>
            <a:r>
              <a:rPr lang="en-US" dirty="0">
                <a:solidFill>
                  <a:srgbClr val="00B050"/>
                </a:solidFill>
                <a:latin typeface="Arial" panose="020B0604020202020204" pitchFamily="34" charset="0"/>
                <a:cs typeface="Arial" panose="020B0604020202020204" pitchFamily="34" charset="0"/>
              </a:rPr>
              <a:t>Shipment and cutting of bulk Be tiles not yet scheduled </a:t>
            </a:r>
          </a:p>
          <a:p>
            <a:pPr marL="12700" marR="208279">
              <a:lnSpc>
                <a:spcPts val="1939"/>
              </a:lnSpc>
              <a:spcBef>
                <a:spcPts val="345"/>
              </a:spcBef>
              <a:tabLst>
                <a:tab pos="354965" algn="l"/>
                <a:tab pos="355600" algn="l"/>
              </a:tabLst>
            </a:pPr>
            <a:endParaRPr lang="fi-FI" sz="1800" dirty="0">
              <a:solidFill>
                <a:srgbClr val="E46C0A"/>
              </a:solidFill>
              <a:latin typeface="Calibri"/>
              <a:cs typeface="Calibri"/>
            </a:endParaRPr>
          </a:p>
        </p:txBody>
      </p:sp>
    </p:spTree>
    <p:extLst>
      <p:ext uri="{BB962C8B-B14F-4D97-AF65-F5344CB8AC3E}">
        <p14:creationId xmlns:p14="http://schemas.microsoft.com/office/powerpoint/2010/main" val="263919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a:xfrm>
            <a:off x="825624" y="6555770"/>
            <a:ext cx="5794984" cy="329614"/>
          </a:xfrm>
        </p:spPr>
        <p:txBody>
          <a:bodyPr/>
          <a:lstStyle/>
          <a:p>
            <a:pPr>
              <a:defRPr/>
            </a:pPr>
            <a:r>
              <a:rPr lang="en-GB" dirty="0"/>
              <a:t>Jari Likonen| Subproject SPE | Kick-off meeting | 29.5.2026| VC</a:t>
            </a:r>
          </a:p>
          <a:p>
            <a:pPr>
              <a:defRPr/>
            </a:pPr>
            <a:endParaRPr lang="en-GB"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fr-FR" dirty="0"/>
              <a:t>SPE.1 </a:t>
            </a:r>
          </a:p>
        </p:txBody>
      </p:sp>
      <p:sp>
        <p:nvSpPr>
          <p:cNvPr id="2" name="Textfeld 4">
            <a:extLst>
              <a:ext uri="{FF2B5EF4-FFF2-40B4-BE49-F238E27FC236}">
                <a16:creationId xmlns:a16="http://schemas.microsoft.com/office/drawing/2014/main" id="{8716ECD0-36B2-9053-598B-4C25E3FA30A6}"/>
              </a:ext>
            </a:extLst>
          </p:cNvPr>
          <p:cNvSpPr txBox="1"/>
          <p:nvPr/>
        </p:nvSpPr>
        <p:spPr>
          <a:xfrm>
            <a:off x="3635151" y="3231294"/>
            <a:ext cx="4555947" cy="418897"/>
          </a:xfrm>
          <a:prstGeom prst="rect">
            <a:avLst/>
          </a:prstGeom>
          <a:noFill/>
          <a:ln w="12700">
            <a:noFill/>
          </a:ln>
        </p:spPr>
        <p:txBody>
          <a:bodyPr wrap="square" rtlCol="0">
            <a:spAutoFit/>
          </a:bodyPr>
          <a:lstStyle/>
          <a:p>
            <a:pPr lvl="0">
              <a:lnSpc>
                <a:spcPct val="113000"/>
              </a:lnSpc>
            </a:pPr>
            <a:r>
              <a:rPr lang="de-DE" sz="2000" dirty="0">
                <a:solidFill>
                  <a:srgbClr val="0070C0"/>
                </a:solidFill>
              </a:rPr>
              <a:t>SP E.1 - LIBS at JET</a:t>
            </a:r>
            <a:endParaRPr 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25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47F0-8882-E9C0-9F84-95DE497A7692}"/>
              </a:ext>
            </a:extLst>
          </p:cNvPr>
          <p:cNvSpPr>
            <a:spLocks noGrp="1"/>
          </p:cNvSpPr>
          <p:nvPr>
            <p:ph type="title"/>
          </p:nvPr>
        </p:nvSpPr>
        <p:spPr>
          <a:xfrm>
            <a:off x="983431" y="192515"/>
            <a:ext cx="11025103" cy="457200"/>
          </a:xfrm>
        </p:spPr>
        <p:txBody>
          <a:bodyPr/>
          <a:lstStyle/>
          <a:p>
            <a:r>
              <a:rPr lang="en-GB" dirty="0"/>
              <a:t>Example of Activity SP E.1: </a:t>
            </a:r>
            <a:r>
              <a:rPr lang="fi-FI" dirty="0"/>
              <a:t>In-</a:t>
            </a:r>
            <a:r>
              <a:rPr lang="fi-FI" dirty="0" err="1"/>
              <a:t>vessel</a:t>
            </a:r>
            <a:r>
              <a:rPr lang="fi-FI" dirty="0"/>
              <a:t> LIBS </a:t>
            </a:r>
            <a:r>
              <a:rPr lang="fi-FI" dirty="0" err="1"/>
              <a:t>system</a:t>
            </a:r>
            <a:r>
              <a:rPr lang="fi-FI" dirty="0"/>
              <a:t> in JET: H in </a:t>
            </a:r>
            <a:r>
              <a:rPr lang="fi-FI" dirty="0" err="1"/>
              <a:t>Be</a:t>
            </a:r>
            <a:r>
              <a:rPr lang="fi-FI" dirty="0"/>
              <a:t> </a:t>
            </a:r>
            <a:r>
              <a:rPr lang="fi-FI" dirty="0" err="1"/>
              <a:t>layers</a:t>
            </a:r>
            <a:endParaRPr lang="fi-FI" dirty="0"/>
          </a:p>
        </p:txBody>
      </p:sp>
      <p:sp>
        <p:nvSpPr>
          <p:cNvPr id="3" name="Footer Placeholder 2">
            <a:extLst>
              <a:ext uri="{FF2B5EF4-FFF2-40B4-BE49-F238E27FC236}">
                <a16:creationId xmlns:a16="http://schemas.microsoft.com/office/drawing/2014/main" id="{0EE51299-FF18-6CBF-8898-799022E15F6B}"/>
              </a:ext>
            </a:extLst>
          </p:cNvPr>
          <p:cNvSpPr>
            <a:spLocks noGrp="1"/>
          </p:cNvSpPr>
          <p:nvPr>
            <p:ph type="ftr" sz="quarter" idx="11"/>
          </p:nvPr>
        </p:nvSpPr>
        <p:spPr>
          <a:xfrm>
            <a:off x="825623" y="6555770"/>
            <a:ext cx="5065037" cy="329614"/>
          </a:xfrm>
        </p:spPr>
        <p:txBody>
          <a:bodyPr/>
          <a:lstStyle/>
          <a:p>
            <a:r>
              <a:rPr lang="en-GB" dirty="0">
                <a:solidFill>
                  <a:prstClr val="white"/>
                </a:solidFill>
              </a:rPr>
              <a:t>Jari Likonen | Subproject SPE | Kick-off meeting | 29.5.2026 | VC</a:t>
            </a:r>
          </a:p>
          <a:p>
            <a:pPr>
              <a:defRPr/>
            </a:pPr>
            <a:endParaRPr lang="en-GB" dirty="0"/>
          </a:p>
        </p:txBody>
      </p:sp>
      <p:sp>
        <p:nvSpPr>
          <p:cNvPr id="4" name="Slide Number Placeholder 3">
            <a:extLst>
              <a:ext uri="{FF2B5EF4-FFF2-40B4-BE49-F238E27FC236}">
                <a16:creationId xmlns:a16="http://schemas.microsoft.com/office/drawing/2014/main" id="{8B867F35-2A5C-A896-B298-A4C4ED9CDAC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7</a:t>
            </a:fld>
            <a:endParaRPr lang="en-GB">
              <a:solidFill>
                <a:prstClr val="white"/>
              </a:solidFill>
            </a:endParaRPr>
          </a:p>
        </p:txBody>
      </p:sp>
      <p:pic>
        <p:nvPicPr>
          <p:cNvPr id="12" name="Picture 11">
            <a:extLst>
              <a:ext uri="{FF2B5EF4-FFF2-40B4-BE49-F238E27FC236}">
                <a16:creationId xmlns:a16="http://schemas.microsoft.com/office/drawing/2014/main" id="{A9DBA41C-3DDA-561F-DC1D-F9CA5676B4CD}"/>
              </a:ext>
            </a:extLst>
          </p:cNvPr>
          <p:cNvPicPr>
            <a:picLocks noChangeAspect="1"/>
          </p:cNvPicPr>
          <p:nvPr/>
        </p:nvPicPr>
        <p:blipFill>
          <a:blip r:embed="rId2"/>
          <a:stretch>
            <a:fillRect/>
          </a:stretch>
        </p:blipFill>
        <p:spPr>
          <a:xfrm>
            <a:off x="-18559" y="525600"/>
            <a:ext cx="4296461" cy="3169920"/>
          </a:xfrm>
          <a:prstGeom prst="rect">
            <a:avLst/>
          </a:prstGeom>
        </p:spPr>
      </p:pic>
      <p:sp>
        <p:nvSpPr>
          <p:cNvPr id="5" name="Textfeld 24">
            <a:extLst>
              <a:ext uri="{FF2B5EF4-FFF2-40B4-BE49-F238E27FC236}">
                <a16:creationId xmlns:a16="http://schemas.microsoft.com/office/drawing/2014/main" id="{74B7B243-B1FC-216C-60F8-6C492BF6079F}"/>
              </a:ext>
            </a:extLst>
          </p:cNvPr>
          <p:cNvSpPr txBox="1"/>
          <p:nvPr/>
        </p:nvSpPr>
        <p:spPr bwMode="auto">
          <a:xfrm>
            <a:off x="1206801" y="525600"/>
            <a:ext cx="1099981" cy="369332"/>
          </a:xfrm>
          <a:prstGeom prst="rect">
            <a:avLst/>
          </a:prstGeom>
          <a:noFill/>
        </p:spPr>
        <p:txBody>
          <a:bodyPr wrap="none" rtlCol="0">
            <a:spAutoFit/>
          </a:bodyPr>
          <a:lstStyle/>
          <a:p>
            <a:r>
              <a:rPr lang="de-DE" b="1" dirty="0"/>
              <a:t>Beryllium</a:t>
            </a:r>
          </a:p>
        </p:txBody>
      </p:sp>
      <p:pic>
        <p:nvPicPr>
          <p:cNvPr id="7" name="Grafik 4">
            <a:extLst>
              <a:ext uri="{FF2B5EF4-FFF2-40B4-BE49-F238E27FC236}">
                <a16:creationId xmlns:a16="http://schemas.microsoft.com/office/drawing/2014/main" id="{644E9A68-4BFB-471C-251E-07D8D8D3287F}"/>
              </a:ext>
            </a:extLst>
          </p:cNvPr>
          <p:cNvPicPr>
            <a:picLocks noChangeAspect="1"/>
          </p:cNvPicPr>
          <p:nvPr/>
        </p:nvPicPr>
        <p:blipFill>
          <a:blip r:embed="rId3"/>
          <a:stretch>
            <a:fillRect/>
          </a:stretch>
        </p:blipFill>
        <p:spPr>
          <a:xfrm>
            <a:off x="4392391" y="916475"/>
            <a:ext cx="3026250" cy="2481607"/>
          </a:xfrm>
          <a:prstGeom prst="rect">
            <a:avLst/>
          </a:prstGeom>
        </p:spPr>
      </p:pic>
      <p:pic>
        <p:nvPicPr>
          <p:cNvPr id="8" name="Grafik 23">
            <a:extLst>
              <a:ext uri="{FF2B5EF4-FFF2-40B4-BE49-F238E27FC236}">
                <a16:creationId xmlns:a16="http://schemas.microsoft.com/office/drawing/2014/main" id="{BEF33B42-9FCF-6FCC-8C1F-34CD7055338D}"/>
              </a:ext>
            </a:extLst>
          </p:cNvPr>
          <p:cNvPicPr>
            <a:picLocks noChangeAspect="1"/>
          </p:cNvPicPr>
          <p:nvPr/>
        </p:nvPicPr>
        <p:blipFill>
          <a:blip r:embed="rId4"/>
          <a:srcRect t="4533" b="11700"/>
          <a:stretch>
            <a:fillRect/>
          </a:stretch>
        </p:blipFill>
        <p:spPr>
          <a:xfrm>
            <a:off x="-18559" y="3810862"/>
            <a:ext cx="4160123" cy="2493943"/>
          </a:xfrm>
          <a:prstGeom prst="rect">
            <a:avLst/>
          </a:prstGeom>
        </p:spPr>
      </p:pic>
      <p:sp>
        <p:nvSpPr>
          <p:cNvPr id="9" name="Textfeld 25">
            <a:extLst>
              <a:ext uri="{FF2B5EF4-FFF2-40B4-BE49-F238E27FC236}">
                <a16:creationId xmlns:a16="http://schemas.microsoft.com/office/drawing/2014/main" id="{B4986F6C-99B7-A880-D55F-600B9F2F6466}"/>
              </a:ext>
            </a:extLst>
          </p:cNvPr>
          <p:cNvSpPr txBox="1"/>
          <p:nvPr/>
        </p:nvSpPr>
        <p:spPr bwMode="auto">
          <a:xfrm>
            <a:off x="825624" y="3684529"/>
            <a:ext cx="1978427" cy="369332"/>
          </a:xfrm>
          <a:prstGeom prst="rect">
            <a:avLst/>
          </a:prstGeom>
          <a:noFill/>
        </p:spPr>
        <p:txBody>
          <a:bodyPr wrap="none" rtlCol="0">
            <a:spAutoFit/>
          </a:bodyPr>
          <a:lstStyle/>
          <a:p>
            <a:r>
              <a:rPr lang="de-DE" b="1" dirty="0"/>
              <a:t>Hydrogen Isotopes</a:t>
            </a:r>
          </a:p>
        </p:txBody>
      </p:sp>
      <p:pic>
        <p:nvPicPr>
          <p:cNvPr id="10" name="Grafik 26">
            <a:extLst>
              <a:ext uri="{FF2B5EF4-FFF2-40B4-BE49-F238E27FC236}">
                <a16:creationId xmlns:a16="http://schemas.microsoft.com/office/drawing/2014/main" id="{138CF295-09DD-FF85-51F1-A824501D3312}"/>
              </a:ext>
            </a:extLst>
          </p:cNvPr>
          <p:cNvPicPr>
            <a:picLocks noChangeAspect="1"/>
          </p:cNvPicPr>
          <p:nvPr/>
        </p:nvPicPr>
        <p:blipFill>
          <a:blip r:embed="rId5"/>
          <a:srcRect b="16118"/>
          <a:stretch>
            <a:fillRect/>
          </a:stretch>
        </p:blipFill>
        <p:spPr>
          <a:xfrm>
            <a:off x="4180906" y="3810862"/>
            <a:ext cx="3609017" cy="2554172"/>
          </a:xfrm>
          <a:prstGeom prst="rect">
            <a:avLst/>
          </a:prstGeom>
        </p:spPr>
      </p:pic>
      <p:sp>
        <p:nvSpPr>
          <p:cNvPr id="11" name="Textfeld 27">
            <a:extLst>
              <a:ext uri="{FF2B5EF4-FFF2-40B4-BE49-F238E27FC236}">
                <a16:creationId xmlns:a16="http://schemas.microsoft.com/office/drawing/2014/main" id="{B2551EB0-E436-7D28-7399-F2B78A7E2165}"/>
              </a:ext>
            </a:extLst>
          </p:cNvPr>
          <p:cNvSpPr txBox="1"/>
          <p:nvPr/>
        </p:nvSpPr>
        <p:spPr bwMode="auto">
          <a:xfrm>
            <a:off x="4752992" y="3684529"/>
            <a:ext cx="2305049" cy="369332"/>
          </a:xfrm>
          <a:prstGeom prst="rect">
            <a:avLst/>
          </a:prstGeom>
          <a:solidFill>
            <a:schemeClr val="bg1"/>
          </a:solidFill>
        </p:spPr>
        <p:txBody>
          <a:bodyPr wrap="square" rtlCol="0">
            <a:spAutoFit/>
          </a:bodyPr>
          <a:lstStyle/>
          <a:p>
            <a:pPr algn="ctr"/>
            <a:r>
              <a:rPr lang="de-DE" b="1" dirty="0"/>
              <a:t>Tungsten</a:t>
            </a:r>
          </a:p>
        </p:txBody>
      </p:sp>
      <p:sp>
        <p:nvSpPr>
          <p:cNvPr id="13" name="TextBox 13">
            <a:extLst>
              <a:ext uri="{FF2B5EF4-FFF2-40B4-BE49-F238E27FC236}">
                <a16:creationId xmlns:a16="http://schemas.microsoft.com/office/drawing/2014/main" id="{3844ED9C-AAE2-A398-7782-C50C8105C5E8}"/>
              </a:ext>
            </a:extLst>
          </p:cNvPr>
          <p:cNvSpPr txBox="1"/>
          <p:nvPr/>
        </p:nvSpPr>
        <p:spPr bwMode="auto">
          <a:xfrm>
            <a:off x="7866664" y="1030096"/>
            <a:ext cx="4073762" cy="120032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dirty="0"/>
              <a:t>Erosion and deposition pattern in JET</a:t>
            </a:r>
          </a:p>
          <a:p>
            <a:r>
              <a:rPr lang="fi-FI" dirty="0"/>
              <a:t>     </a:t>
            </a:r>
            <a:r>
              <a:rPr lang="fi-FI" dirty="0" err="1"/>
              <a:t>measured</a:t>
            </a:r>
            <a:r>
              <a:rPr lang="fi-FI" dirty="0"/>
              <a:t> </a:t>
            </a:r>
            <a:r>
              <a:rPr lang="fi-FI" dirty="0" err="1"/>
              <a:t>with</a:t>
            </a:r>
            <a:r>
              <a:rPr lang="fi-FI" dirty="0"/>
              <a:t> ps-LIBS in W divertor</a:t>
            </a:r>
          </a:p>
          <a:p>
            <a:pPr marL="285750" indent="-285750">
              <a:buFont typeface="Wingdings" panose="05000000000000000000" pitchFamily="2" charset="2"/>
              <a:buChar char="§"/>
            </a:pPr>
            <a:r>
              <a:rPr lang="fi-FI" dirty="0">
                <a:solidFill>
                  <a:srgbClr val="00D25F"/>
                </a:solidFill>
              </a:rPr>
              <a:t>General pattern in agreement with previous post-</a:t>
            </a:r>
            <a:r>
              <a:rPr lang="fi-FI" dirty="0" err="1">
                <a:solidFill>
                  <a:srgbClr val="00D25F"/>
                </a:solidFill>
              </a:rPr>
              <a:t>mortem</a:t>
            </a:r>
            <a:r>
              <a:rPr lang="fi-FI" dirty="0">
                <a:solidFill>
                  <a:srgbClr val="00D25F"/>
                </a:solidFill>
              </a:rPr>
              <a:t> </a:t>
            </a:r>
            <a:r>
              <a:rPr lang="fi-FI" dirty="0" err="1">
                <a:solidFill>
                  <a:srgbClr val="00D25F"/>
                </a:solidFill>
              </a:rPr>
              <a:t>analysis</a:t>
            </a:r>
            <a:endParaRPr lang="fi-FI" dirty="0">
              <a:solidFill>
                <a:srgbClr val="00D25F"/>
              </a:solidFill>
            </a:endParaRPr>
          </a:p>
        </p:txBody>
      </p:sp>
      <p:sp>
        <p:nvSpPr>
          <p:cNvPr id="14" name="TextBox 13">
            <a:extLst>
              <a:ext uri="{FF2B5EF4-FFF2-40B4-BE49-F238E27FC236}">
                <a16:creationId xmlns:a16="http://schemas.microsoft.com/office/drawing/2014/main" id="{75CB62AC-3CB3-A5B4-8A04-35C7A0D720EC}"/>
              </a:ext>
            </a:extLst>
          </p:cNvPr>
          <p:cNvSpPr txBox="1"/>
          <p:nvPr/>
        </p:nvSpPr>
        <p:spPr bwMode="auto">
          <a:xfrm>
            <a:off x="7934773" y="2816769"/>
            <a:ext cx="4073762" cy="286232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fi-FI" dirty="0"/>
              <a:t>Transfer </a:t>
            </a:r>
            <a:r>
              <a:rPr lang="fi-FI" b="1" dirty="0"/>
              <a:t>to ITER (diagnostic candidate)</a:t>
            </a:r>
            <a:r>
              <a:rPr lang="fi-FI" dirty="0"/>
              <a:t>:</a:t>
            </a:r>
          </a:p>
          <a:p>
            <a:pPr marL="285750" indent="-285750">
              <a:buFont typeface="Wingdings" panose="05000000000000000000" pitchFamily="2" charset="2"/>
              <a:buChar char="§"/>
            </a:pPr>
            <a:r>
              <a:rPr lang="fi-FI" dirty="0" err="1"/>
              <a:t>Diagnostic</a:t>
            </a:r>
            <a:r>
              <a:rPr lang="fi-FI" dirty="0"/>
              <a:t> and </a:t>
            </a:r>
            <a:r>
              <a:rPr lang="fi-FI" dirty="0" err="1"/>
              <a:t>technological</a:t>
            </a:r>
            <a:r>
              <a:rPr lang="fi-FI" dirty="0"/>
              <a:t> </a:t>
            </a:r>
            <a:r>
              <a:rPr lang="fi-FI" dirty="0" err="1"/>
              <a:t>capability</a:t>
            </a:r>
            <a:r>
              <a:rPr lang="fi-FI" dirty="0"/>
              <a:t> shown in JET</a:t>
            </a:r>
          </a:p>
          <a:p>
            <a:pPr marL="285750" indent="-285750">
              <a:buFont typeface="Wingdings" panose="05000000000000000000" pitchFamily="2" charset="2"/>
              <a:buChar char="§"/>
            </a:pPr>
            <a:r>
              <a:rPr lang="fi-FI" dirty="0">
                <a:solidFill>
                  <a:srgbClr val="00B050"/>
                </a:solidFill>
              </a:rPr>
              <a:t>”Static” LIBS in WEST in preparation </a:t>
            </a:r>
          </a:p>
          <a:p>
            <a:r>
              <a:rPr lang="fi-FI" dirty="0"/>
              <a:t>     (development under WPTE)</a:t>
            </a:r>
          </a:p>
          <a:p>
            <a:pPr marL="285750" indent="-285750">
              <a:buFont typeface="Wingdings" panose="05000000000000000000" pitchFamily="2" charset="2"/>
              <a:buChar char="§"/>
            </a:pPr>
            <a:r>
              <a:rPr lang="fi-FI" dirty="0">
                <a:solidFill>
                  <a:srgbClr val="00B050"/>
                </a:solidFill>
              </a:rPr>
              <a:t>T. Wauters: </a:t>
            </a:r>
            <a:r>
              <a:rPr lang="fi-FI" dirty="0" err="1">
                <a:solidFill>
                  <a:srgbClr val="00B050"/>
                </a:solidFill>
              </a:rPr>
              <a:t>Memo</a:t>
            </a:r>
            <a:r>
              <a:rPr lang="fi-FI" dirty="0">
                <a:solidFill>
                  <a:srgbClr val="00B050"/>
                </a:solidFill>
              </a:rPr>
              <a:t> LIBS on ART</a:t>
            </a:r>
            <a:r>
              <a:rPr lang="fi-FI" dirty="0"/>
              <a:t> (Agile Robot </a:t>
            </a:r>
            <a:r>
              <a:rPr lang="fi-FI" dirty="0" err="1"/>
              <a:t>Transporter</a:t>
            </a:r>
            <a:r>
              <a:rPr lang="fi-FI" dirty="0"/>
              <a:t>)</a:t>
            </a:r>
          </a:p>
          <a:p>
            <a:pPr marL="285750" indent="-285750">
              <a:buFont typeface="Wingdings" panose="05000000000000000000" pitchFamily="2" charset="2"/>
              <a:buChar char="§"/>
            </a:pPr>
            <a:r>
              <a:rPr lang="fi-FI" dirty="0"/>
              <a:t>LIBS on ART </a:t>
            </a:r>
            <a:r>
              <a:rPr lang="fi-FI" dirty="0" err="1"/>
              <a:t>addresses</a:t>
            </a:r>
            <a:r>
              <a:rPr lang="fi-FI" dirty="0"/>
              <a:t> </a:t>
            </a:r>
            <a:r>
              <a:rPr lang="fi-FI" dirty="0" err="1">
                <a:solidFill>
                  <a:srgbClr val="00B050"/>
                </a:solidFill>
              </a:rPr>
              <a:t>central</a:t>
            </a:r>
            <a:r>
              <a:rPr lang="fi-FI" dirty="0">
                <a:solidFill>
                  <a:srgbClr val="00B050"/>
                </a:solidFill>
              </a:rPr>
              <a:t> ITER </a:t>
            </a:r>
            <a:r>
              <a:rPr lang="fi-FI" dirty="0" err="1">
                <a:solidFill>
                  <a:srgbClr val="00B050"/>
                </a:solidFill>
              </a:rPr>
              <a:t>risk</a:t>
            </a:r>
            <a:r>
              <a:rPr lang="fi-FI" dirty="0">
                <a:solidFill>
                  <a:srgbClr val="00B050"/>
                </a:solidFill>
              </a:rPr>
              <a:t>, </a:t>
            </a:r>
            <a:r>
              <a:rPr lang="fi-FI" dirty="0" err="1">
                <a:solidFill>
                  <a:srgbClr val="00B050"/>
                </a:solidFill>
              </a:rPr>
              <a:t>complements</a:t>
            </a:r>
            <a:r>
              <a:rPr lang="fi-FI" dirty="0">
                <a:solidFill>
                  <a:srgbClr val="00B050"/>
                </a:solidFill>
              </a:rPr>
              <a:t> </a:t>
            </a:r>
            <a:r>
              <a:rPr lang="fi-FI" dirty="0" err="1">
                <a:solidFill>
                  <a:srgbClr val="00B050"/>
                </a:solidFill>
              </a:rPr>
              <a:t>existing</a:t>
            </a:r>
            <a:r>
              <a:rPr lang="fi-FI" dirty="0">
                <a:solidFill>
                  <a:srgbClr val="00B050"/>
                </a:solidFill>
              </a:rPr>
              <a:t> </a:t>
            </a:r>
            <a:r>
              <a:rPr lang="fi-FI" dirty="0" err="1">
                <a:solidFill>
                  <a:srgbClr val="00B050"/>
                </a:solidFill>
              </a:rPr>
              <a:t>diagnostic</a:t>
            </a:r>
            <a:r>
              <a:rPr lang="fi-FI" dirty="0">
                <a:solidFill>
                  <a:srgbClr val="00B050"/>
                </a:solidFill>
              </a:rPr>
              <a:t> </a:t>
            </a:r>
            <a:r>
              <a:rPr lang="fi-FI" dirty="0" err="1">
                <a:solidFill>
                  <a:srgbClr val="00B050"/>
                </a:solidFill>
              </a:rPr>
              <a:t>systems</a:t>
            </a:r>
            <a:endParaRPr lang="fi-FI" dirty="0"/>
          </a:p>
        </p:txBody>
      </p:sp>
      <p:sp>
        <p:nvSpPr>
          <p:cNvPr id="15" name="Textfeld 31">
            <a:extLst>
              <a:ext uri="{FF2B5EF4-FFF2-40B4-BE49-F238E27FC236}">
                <a16:creationId xmlns:a16="http://schemas.microsoft.com/office/drawing/2014/main" id="{C9C5FA9F-17CF-8901-F67B-ADE3D6F2FF87}"/>
              </a:ext>
            </a:extLst>
          </p:cNvPr>
          <p:cNvSpPr txBox="1"/>
          <p:nvPr/>
        </p:nvSpPr>
        <p:spPr bwMode="auto">
          <a:xfrm>
            <a:off x="7903596" y="2305265"/>
            <a:ext cx="1095172" cy="400110"/>
          </a:xfrm>
          <a:prstGeom prst="rect">
            <a:avLst/>
          </a:prstGeom>
          <a:noFill/>
        </p:spPr>
        <p:txBody>
          <a:bodyPr wrap="none" rtlCol="0">
            <a:spAutoFit/>
          </a:bodyPr>
          <a:lstStyle/>
          <a:p>
            <a:r>
              <a:rPr lang="de-DE" sz="1000" b="1" dirty="0"/>
              <a:t>S. Almaviva et al.</a:t>
            </a:r>
          </a:p>
          <a:p>
            <a:r>
              <a:rPr lang="de-DE" sz="1000" b="1" dirty="0"/>
              <a:t>PFCM2025</a:t>
            </a:r>
          </a:p>
        </p:txBody>
      </p:sp>
      <p:sp>
        <p:nvSpPr>
          <p:cNvPr id="16" name="Textfeld 32">
            <a:extLst>
              <a:ext uri="{FF2B5EF4-FFF2-40B4-BE49-F238E27FC236}">
                <a16:creationId xmlns:a16="http://schemas.microsoft.com/office/drawing/2014/main" id="{91195ABA-1BCD-87E1-A7B9-3A4AF9308231}"/>
              </a:ext>
            </a:extLst>
          </p:cNvPr>
          <p:cNvSpPr txBox="1"/>
          <p:nvPr/>
        </p:nvSpPr>
        <p:spPr bwMode="auto">
          <a:xfrm>
            <a:off x="9212629" y="2296130"/>
            <a:ext cx="1002197" cy="400110"/>
          </a:xfrm>
          <a:prstGeom prst="rect">
            <a:avLst/>
          </a:prstGeom>
          <a:noFill/>
        </p:spPr>
        <p:txBody>
          <a:bodyPr wrap="none" rtlCol="0">
            <a:spAutoFit/>
          </a:bodyPr>
          <a:lstStyle/>
          <a:p>
            <a:r>
              <a:rPr lang="de-DE" sz="1000" b="1" dirty="0"/>
              <a:t>J. </a:t>
            </a:r>
            <a:r>
              <a:rPr lang="de-DE" sz="1000" b="1" dirty="0" err="1"/>
              <a:t>Likonen</a:t>
            </a:r>
            <a:r>
              <a:rPr lang="de-DE" sz="1000" b="1" dirty="0"/>
              <a:t> et al.</a:t>
            </a:r>
          </a:p>
          <a:p>
            <a:r>
              <a:rPr lang="de-DE" sz="1000" b="1" dirty="0"/>
              <a:t>NME  2025</a:t>
            </a:r>
          </a:p>
        </p:txBody>
      </p:sp>
      <p:sp>
        <p:nvSpPr>
          <p:cNvPr id="17" name="Textfeld 33">
            <a:extLst>
              <a:ext uri="{FF2B5EF4-FFF2-40B4-BE49-F238E27FC236}">
                <a16:creationId xmlns:a16="http://schemas.microsoft.com/office/drawing/2014/main" id="{D98FE426-2798-B626-471F-F49409F1A801}"/>
              </a:ext>
            </a:extLst>
          </p:cNvPr>
          <p:cNvSpPr txBox="1"/>
          <p:nvPr/>
        </p:nvSpPr>
        <p:spPr bwMode="auto">
          <a:xfrm>
            <a:off x="10572341" y="2296130"/>
            <a:ext cx="764953" cy="400110"/>
          </a:xfrm>
          <a:prstGeom prst="rect">
            <a:avLst/>
          </a:prstGeom>
          <a:noFill/>
        </p:spPr>
        <p:txBody>
          <a:bodyPr wrap="none" rtlCol="0">
            <a:spAutoFit/>
          </a:bodyPr>
          <a:lstStyle/>
          <a:p>
            <a:r>
              <a:rPr lang="de-DE" sz="1000" b="1" dirty="0"/>
              <a:t>R. Yi et al.</a:t>
            </a:r>
          </a:p>
          <a:p>
            <a:r>
              <a:rPr lang="de-DE" sz="1000" b="1" dirty="0"/>
              <a:t>NME  2025</a:t>
            </a:r>
          </a:p>
        </p:txBody>
      </p:sp>
      <p:sp>
        <p:nvSpPr>
          <p:cNvPr id="6" name="Textfeld 31">
            <a:extLst>
              <a:ext uri="{FF2B5EF4-FFF2-40B4-BE49-F238E27FC236}">
                <a16:creationId xmlns:a16="http://schemas.microsoft.com/office/drawing/2014/main" id="{26E786E7-72BD-28BB-9AA9-671BAF94B3C0}"/>
              </a:ext>
            </a:extLst>
          </p:cNvPr>
          <p:cNvSpPr txBox="1"/>
          <p:nvPr/>
        </p:nvSpPr>
        <p:spPr bwMode="auto">
          <a:xfrm>
            <a:off x="8254653" y="5935473"/>
            <a:ext cx="2317688" cy="369332"/>
          </a:xfrm>
          <a:prstGeom prst="rect">
            <a:avLst/>
          </a:prstGeom>
          <a:noFill/>
        </p:spPr>
        <p:txBody>
          <a:bodyPr wrap="square" rtlCol="0">
            <a:spAutoFit/>
          </a:bodyPr>
          <a:lstStyle/>
          <a:p>
            <a:r>
              <a:rPr lang="de-DE" i="1" dirty="0"/>
              <a:t>S. Almaviva (ENEA)</a:t>
            </a:r>
          </a:p>
        </p:txBody>
      </p:sp>
    </p:spTree>
    <p:extLst>
      <p:ext uri="{BB962C8B-B14F-4D97-AF65-F5344CB8AC3E}">
        <p14:creationId xmlns:p14="http://schemas.microsoft.com/office/powerpoint/2010/main" val="75530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F52A1-3C1C-0A37-8C27-58FA2661D4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900F01-212F-B286-FC84-33A9AFF940AA}"/>
              </a:ext>
            </a:extLst>
          </p:cNvPr>
          <p:cNvSpPr>
            <a:spLocks noGrp="1"/>
          </p:cNvSpPr>
          <p:nvPr>
            <p:ph type="title"/>
          </p:nvPr>
        </p:nvSpPr>
        <p:spPr/>
        <p:txBody>
          <a:bodyPr/>
          <a:lstStyle/>
          <a:p>
            <a:r>
              <a:rPr lang="en-US" altLang="zh-CN" dirty="0">
                <a:latin typeface="Arial" panose="020B0604020202020204" pitchFamily="34" charset="0"/>
              </a:rPr>
              <a:t>Littrow results in the LID-QMS region (Module 14)</a:t>
            </a:r>
            <a:endParaRPr lang="en-GB" dirty="0"/>
          </a:p>
        </p:txBody>
      </p:sp>
      <p:sp>
        <p:nvSpPr>
          <p:cNvPr id="36" name="Slide Number Placeholder 8">
            <a:extLst>
              <a:ext uri="{FF2B5EF4-FFF2-40B4-BE49-F238E27FC236}">
                <a16:creationId xmlns:a16="http://schemas.microsoft.com/office/drawing/2014/main" id="{7B9F0BD8-6A97-5DEA-17F9-F3BA05D3D2EB}"/>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8</a:t>
            </a:fld>
            <a:endParaRPr lang="en-GB" dirty="0">
              <a:solidFill>
                <a:prstClr val="white"/>
              </a:solidFill>
            </a:endParaRPr>
          </a:p>
        </p:txBody>
      </p:sp>
      <p:graphicFrame>
        <p:nvGraphicFramePr>
          <p:cNvPr id="5" name="对象 4">
            <a:extLst>
              <a:ext uri="{FF2B5EF4-FFF2-40B4-BE49-F238E27FC236}">
                <a16:creationId xmlns:a16="http://schemas.microsoft.com/office/drawing/2014/main" id="{D0C1328A-2C8B-825F-5447-10DDE897D843}"/>
              </a:ext>
            </a:extLst>
          </p:cNvPr>
          <p:cNvGraphicFramePr>
            <a:graphicFrameLocks/>
          </p:cNvGraphicFramePr>
          <p:nvPr>
            <p:extLst>
              <p:ext uri="{D42A27DB-BD31-4B8C-83A1-F6EECF244321}">
                <p14:modId xmlns:p14="http://schemas.microsoft.com/office/powerpoint/2010/main" val="3577230639"/>
              </p:ext>
            </p:extLst>
          </p:nvPr>
        </p:nvGraphicFramePr>
        <p:xfrm>
          <a:off x="0" y="649715"/>
          <a:ext cx="6452315" cy="4936018"/>
        </p:xfrm>
        <a:graphic>
          <a:graphicData uri="http://schemas.openxmlformats.org/presentationml/2006/ole">
            <mc:AlternateContent xmlns:mc="http://schemas.openxmlformats.org/markup-compatibility/2006">
              <mc:Choice xmlns:v="urn:schemas-microsoft-com:vml" Requires="v">
                <p:oleObj name="Graph" r:id="rId2" imgW="6134986" imgH="4273877" progId="Origin50.Graph">
                  <p:embed/>
                </p:oleObj>
              </mc:Choice>
              <mc:Fallback>
                <p:oleObj name="Graph" r:id="rId2" imgW="6134986" imgH="4273877" progId="Origin50.Graph">
                  <p:embed/>
                  <p:pic>
                    <p:nvPicPr>
                      <p:cNvPr id="5" name="对象 4">
                        <a:extLst>
                          <a:ext uri="{FF2B5EF4-FFF2-40B4-BE49-F238E27FC236}">
                            <a16:creationId xmlns:a16="http://schemas.microsoft.com/office/drawing/2014/main" id="{D0C1328A-2C8B-825F-5447-10DDE897D843}"/>
                          </a:ext>
                        </a:extLst>
                      </p:cNvPr>
                      <p:cNvPicPr/>
                      <p:nvPr/>
                    </p:nvPicPr>
                    <p:blipFill>
                      <a:blip r:embed="rId3"/>
                      <a:stretch>
                        <a:fillRect/>
                      </a:stretch>
                    </p:blipFill>
                    <p:spPr>
                      <a:xfrm>
                        <a:off x="0" y="649715"/>
                        <a:ext cx="6452315" cy="4936018"/>
                      </a:xfrm>
                      <a:prstGeom prst="rect">
                        <a:avLst/>
                      </a:prstGeom>
                    </p:spPr>
                  </p:pic>
                </p:oleObj>
              </mc:Fallback>
            </mc:AlternateContent>
          </a:graphicData>
        </a:graphic>
      </p:graphicFrame>
      <p:pic>
        <p:nvPicPr>
          <p:cNvPr id="9" name="Picture 6">
            <a:extLst>
              <a:ext uri="{FF2B5EF4-FFF2-40B4-BE49-F238E27FC236}">
                <a16:creationId xmlns:a16="http://schemas.microsoft.com/office/drawing/2014/main" id="{5D29106B-4B16-2F87-AD60-F4EBAD4FEA6B}"/>
              </a:ext>
            </a:extLst>
          </p:cNvPr>
          <p:cNvPicPr>
            <a:picLocks noChangeAspect="1"/>
          </p:cNvPicPr>
          <p:nvPr/>
        </p:nvPicPr>
        <p:blipFill>
          <a:blip r:embed="rId4"/>
          <a:srcRect r="50379" b="48731"/>
          <a:stretch>
            <a:fillRect/>
          </a:stretch>
        </p:blipFill>
        <p:spPr>
          <a:xfrm>
            <a:off x="6849421" y="848496"/>
            <a:ext cx="4874464" cy="5087290"/>
          </a:xfrm>
          <a:prstGeom prst="rect">
            <a:avLst/>
          </a:prstGeom>
        </p:spPr>
      </p:pic>
      <p:sp>
        <p:nvSpPr>
          <p:cNvPr id="4" name="TextBox 3">
            <a:extLst>
              <a:ext uri="{FF2B5EF4-FFF2-40B4-BE49-F238E27FC236}">
                <a16:creationId xmlns:a16="http://schemas.microsoft.com/office/drawing/2014/main" id="{1925171A-B547-3A87-BE48-B86517754859}"/>
              </a:ext>
            </a:extLst>
          </p:cNvPr>
          <p:cNvSpPr txBox="1"/>
          <p:nvPr/>
        </p:nvSpPr>
        <p:spPr>
          <a:xfrm>
            <a:off x="170645" y="5458733"/>
            <a:ext cx="6111024" cy="954107"/>
          </a:xfrm>
          <a:prstGeom prst="rect">
            <a:avLst/>
          </a:prstGeom>
          <a:solidFill>
            <a:srgbClr val="00B050"/>
          </a:solidFill>
        </p:spPr>
        <p:txBody>
          <a:bodyPr wrap="square">
            <a:spAutoFit/>
          </a:bodyPr>
          <a:lstStyle/>
          <a:p>
            <a:pPr>
              <a:spcAft>
                <a:spcPts val="600"/>
              </a:spcAft>
            </a:pPr>
            <a:r>
              <a:rPr lang="en-US" sz="2800" b="1" dirty="0"/>
              <a:t>Quantitative analysis is on-going, but ratio should be very accurate</a:t>
            </a:r>
          </a:p>
        </p:txBody>
      </p:sp>
      <p:sp>
        <p:nvSpPr>
          <p:cNvPr id="7" name="TextBox 6">
            <a:extLst>
              <a:ext uri="{FF2B5EF4-FFF2-40B4-BE49-F238E27FC236}">
                <a16:creationId xmlns:a16="http://schemas.microsoft.com/office/drawing/2014/main" id="{4E012BF9-7043-D556-B489-4AD9AA681297}"/>
              </a:ext>
            </a:extLst>
          </p:cNvPr>
          <p:cNvSpPr txBox="1"/>
          <p:nvPr/>
        </p:nvSpPr>
        <p:spPr>
          <a:xfrm>
            <a:off x="6998917" y="6009504"/>
            <a:ext cx="6106438" cy="369332"/>
          </a:xfrm>
          <a:prstGeom prst="rect">
            <a:avLst/>
          </a:prstGeom>
          <a:noFill/>
        </p:spPr>
        <p:txBody>
          <a:bodyPr wrap="square">
            <a:spAutoFit/>
          </a:bodyPr>
          <a:lstStyle/>
          <a:p>
            <a:r>
              <a:rPr lang="de-DE" i="1" dirty="0"/>
              <a:t>R. Yi (FZJ)</a:t>
            </a:r>
          </a:p>
        </p:txBody>
      </p:sp>
    </p:spTree>
    <p:extLst>
      <p:ext uri="{BB962C8B-B14F-4D97-AF65-F5344CB8AC3E}">
        <p14:creationId xmlns:p14="http://schemas.microsoft.com/office/powerpoint/2010/main" val="368330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100"/>
          <p:cNvSpPr/>
          <p:nvPr/>
        </p:nvSpPr>
        <p:spPr>
          <a:xfrm>
            <a:off x="10205846" y="-12700"/>
            <a:ext cx="1991742" cy="1991996"/>
          </a:xfrm>
          <a:custGeom>
            <a:avLst/>
            <a:gdLst/>
            <a:ahLst/>
            <a:cxnLst/>
            <a:rect l="0" t="0" r="0" b="0"/>
            <a:pathLst>
              <a:path w="1991742" h="1991996">
                <a:moveTo>
                  <a:pt x="1991742" y="0"/>
                </a:moveTo>
                <a:lnTo>
                  <a:pt x="1991742" y="1991996"/>
                </a:lnTo>
                <a:lnTo>
                  <a:pt x="0" y="12700"/>
                </a:lnTo>
                <a:lnTo>
                  <a:pt x="1991742" y="0"/>
                </a:lnTo>
                <a:close/>
                <a:moveTo>
                  <a:pt x="-3335146" y="6870700"/>
                </a:moveTo>
              </a:path>
            </a:pathLst>
          </a:custGeom>
          <a:solidFill>
            <a:srgbClr val="002F5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101" name="Picture 10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323828" y="190107"/>
            <a:ext cx="691845" cy="690511"/>
          </a:xfrm>
          <a:prstGeom prst="rect">
            <a:avLst/>
          </a:prstGeom>
          <a:noFill/>
        </p:spPr>
      </p:pic>
      <p:pic>
        <p:nvPicPr>
          <p:cNvPr id="102" name="Picture 10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3478" y="1691640"/>
            <a:ext cx="5642483" cy="3225164"/>
          </a:xfrm>
          <a:prstGeom prst="rect">
            <a:avLst/>
          </a:prstGeom>
          <a:noFill/>
        </p:spPr>
      </p:pic>
      <p:pic>
        <p:nvPicPr>
          <p:cNvPr id="103" name="Picture 10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516243" y="1691628"/>
            <a:ext cx="4581397" cy="4696078"/>
          </a:xfrm>
          <a:prstGeom prst="rect">
            <a:avLst/>
          </a:prstGeom>
          <a:noFill/>
        </p:spPr>
      </p:pic>
      <p:sp>
        <p:nvSpPr>
          <p:cNvPr id="104" name="Rectangle 104"/>
          <p:cNvSpPr/>
          <p:nvPr/>
        </p:nvSpPr>
        <p:spPr>
          <a:xfrm>
            <a:off x="787908" y="6352848"/>
            <a:ext cx="5272589" cy="395927"/>
          </a:xfrm>
          <a:prstGeom prst="rect">
            <a:avLst/>
          </a:prstGeom>
        </p:spPr>
        <p:txBody>
          <a:bodyPr wrap="none" lIns="0" tIns="0" rIns="0" bIns="0">
            <a:spAutoFit/>
          </a:bodyPr>
          <a:lstStyle/>
          <a:p>
            <a:pPr marL="0"/>
            <a:r>
              <a:rPr lang="en-GB" sz="2795" b="0" i="0" spc="0" baseline="0" dirty="0">
                <a:solidFill>
                  <a:srgbClr val="002F56"/>
                </a:solidFill>
                <a:latin typeface="Arial"/>
                <a:cs typeface="Arial"/>
              </a:rPr>
              <a:t>|</a:t>
            </a:r>
            <a:r>
              <a:rPr lang="en-GB" sz="2795" b="0" i="0" spc="10" baseline="0" dirty="0">
                <a:solidFill>
                  <a:srgbClr val="002F56"/>
                </a:solidFill>
                <a:latin typeface="Arial"/>
                <a:cs typeface="Arial"/>
              </a:rPr>
              <a:t> </a:t>
            </a:r>
            <a:r>
              <a:rPr lang="en-GB" sz="1671" b="0" i="0" spc="-4" baseline="23913" dirty="0">
                <a:solidFill>
                  <a:srgbClr val="002F56"/>
                </a:solidFill>
                <a:latin typeface="Arial"/>
                <a:cs typeface="Arial"/>
              </a:rPr>
              <a:t>A</a:t>
            </a:r>
            <a:r>
              <a:rPr lang="en-GB" sz="1671" b="0" i="0" spc="4" baseline="23913" dirty="0">
                <a:solidFill>
                  <a:srgbClr val="002F56"/>
                </a:solidFill>
                <a:latin typeface="Arial"/>
                <a:cs typeface="Arial"/>
              </a:rPr>
              <a:t>.</a:t>
            </a:r>
            <a:r>
              <a:rPr lang="en-GB" sz="1671" b="0" i="0" spc="-18" baseline="23913" dirty="0">
                <a:solidFill>
                  <a:srgbClr val="002F56"/>
                </a:solidFill>
                <a:latin typeface="Arial"/>
                <a:cs typeface="Arial"/>
              </a:rPr>
              <a:t> </a:t>
            </a:r>
            <a:r>
              <a:rPr lang="en-GB" sz="1671" b="0" i="0" spc="36" baseline="23913" dirty="0">
                <a:solidFill>
                  <a:srgbClr val="002F56"/>
                </a:solidFill>
                <a:latin typeface="Arial"/>
                <a:cs typeface="Arial"/>
              </a:rPr>
              <a:t>W</a:t>
            </a:r>
            <a:r>
              <a:rPr lang="en-GB" sz="1671" b="0" i="0" spc="-5" baseline="23913" dirty="0">
                <a:solidFill>
                  <a:srgbClr val="002F56"/>
                </a:solidFill>
                <a:latin typeface="Arial"/>
                <a:cs typeface="Arial"/>
              </a:rPr>
              <a:t>i</a:t>
            </a:r>
            <a:r>
              <a:rPr lang="en-GB" sz="1671" b="0" i="0" spc="0" baseline="23913" dirty="0">
                <a:solidFill>
                  <a:srgbClr val="002F56"/>
                </a:solidFill>
                <a:latin typeface="Arial"/>
                <a:cs typeface="Arial"/>
              </a:rPr>
              <a:t>d</a:t>
            </a:r>
            <a:r>
              <a:rPr lang="en-GB" sz="1671" b="0" i="0" spc="-3" baseline="23913" dirty="0">
                <a:solidFill>
                  <a:srgbClr val="002F56"/>
                </a:solidFill>
                <a:latin typeface="Arial"/>
                <a:cs typeface="Arial"/>
              </a:rPr>
              <a:t>d</a:t>
            </a:r>
            <a:r>
              <a:rPr lang="en-GB" sz="1671" b="0" i="0" spc="0" baseline="23913" dirty="0">
                <a:solidFill>
                  <a:srgbClr val="002F56"/>
                </a:solidFill>
                <a:latin typeface="Arial"/>
                <a:cs typeface="Arial"/>
              </a:rPr>
              <a:t>o</a:t>
            </a:r>
            <a:r>
              <a:rPr lang="en-GB" sz="1671" b="0" i="0" spc="-18" baseline="23913" dirty="0">
                <a:solidFill>
                  <a:srgbClr val="002F56"/>
                </a:solidFill>
                <a:latin typeface="Arial"/>
                <a:cs typeface="Arial"/>
              </a:rPr>
              <a:t>w</a:t>
            </a:r>
            <a:r>
              <a:rPr lang="en-GB" sz="1671" b="0" i="0" spc="0" baseline="23913" dirty="0">
                <a:solidFill>
                  <a:srgbClr val="002F56"/>
                </a:solidFill>
                <a:latin typeface="Arial"/>
                <a:cs typeface="Arial"/>
              </a:rPr>
              <a:t>so</a:t>
            </a:r>
            <a:r>
              <a:rPr lang="en-GB" sz="1671" b="0" i="0" spc="-3" baseline="23913" dirty="0">
                <a:solidFill>
                  <a:srgbClr val="002F56"/>
                </a:solidFill>
                <a:latin typeface="Arial"/>
                <a:cs typeface="Arial"/>
              </a:rPr>
              <a:t>n</a:t>
            </a:r>
            <a:r>
              <a:rPr lang="en-GB" sz="1671" b="0" i="0" spc="-18" baseline="23913" dirty="0">
                <a:solidFill>
                  <a:srgbClr val="002F56"/>
                </a:solidFill>
                <a:latin typeface="Arial"/>
                <a:cs typeface="Arial"/>
              </a:rPr>
              <a:t> </a:t>
            </a:r>
            <a:r>
              <a:rPr lang="en-GB" sz="1671" b="0" i="0" spc="-4" baseline="23913" dirty="0">
                <a:solidFill>
                  <a:srgbClr val="002F56"/>
                </a:solidFill>
                <a:latin typeface="Arial"/>
                <a:cs typeface="Arial"/>
              </a:rPr>
              <a:t>&amp;</a:t>
            </a:r>
            <a:r>
              <a:rPr lang="en-GB" sz="1671" b="0" i="0" spc="4" baseline="23913" dirty="0">
                <a:solidFill>
                  <a:srgbClr val="002F56"/>
                </a:solidFill>
                <a:latin typeface="Arial"/>
                <a:cs typeface="Arial"/>
              </a:rPr>
              <a:t> I.</a:t>
            </a:r>
            <a:r>
              <a:rPr lang="en-GB" sz="1671" b="0" i="0" spc="-30" baseline="23913" dirty="0">
                <a:solidFill>
                  <a:srgbClr val="002F56"/>
                </a:solidFill>
                <a:latin typeface="Arial"/>
                <a:cs typeface="Arial"/>
              </a:rPr>
              <a:t> </a:t>
            </a:r>
            <a:r>
              <a:rPr lang="en-GB" sz="1671" b="0" i="0" spc="0" baseline="23913" dirty="0">
                <a:solidFill>
                  <a:srgbClr val="002F56"/>
                </a:solidFill>
                <a:latin typeface="Arial"/>
                <a:cs typeface="Arial"/>
              </a:rPr>
              <a:t>Je</a:t>
            </a:r>
            <a:r>
              <a:rPr lang="en-GB" sz="1671" b="0" i="0" spc="-3" baseline="23913" dirty="0">
                <a:solidFill>
                  <a:srgbClr val="002F56"/>
                </a:solidFill>
                <a:latin typeface="Arial"/>
                <a:cs typeface="Arial"/>
              </a:rPr>
              <a:t>p</a:t>
            </a:r>
            <a:r>
              <a:rPr lang="en-GB" sz="1671" b="0" i="0" spc="0" baseline="23913" dirty="0">
                <a:solidFill>
                  <a:srgbClr val="002F56"/>
                </a:solidFill>
                <a:latin typeface="Arial"/>
                <a:cs typeface="Arial"/>
              </a:rPr>
              <a:t>u</a:t>
            </a:r>
            <a:r>
              <a:rPr lang="en-GB" sz="1671" b="0" i="0" spc="-5" baseline="23913" dirty="0">
                <a:solidFill>
                  <a:srgbClr val="002F56"/>
                </a:solidFill>
                <a:latin typeface="Arial"/>
                <a:cs typeface="Arial"/>
              </a:rPr>
              <a:t> </a:t>
            </a:r>
            <a:r>
              <a:rPr lang="en-GB" sz="1671" b="1" i="0" spc="0" baseline="23913" dirty="0">
                <a:solidFill>
                  <a:srgbClr val="002F56"/>
                </a:solidFill>
                <a:latin typeface="Arial"/>
                <a:cs typeface="Arial"/>
              </a:rPr>
              <a:t>|</a:t>
            </a:r>
            <a:r>
              <a:rPr lang="en-GB" sz="1671" b="1" i="0" spc="-3" baseline="23913" dirty="0">
                <a:solidFill>
                  <a:srgbClr val="002F56"/>
                </a:solidFill>
                <a:latin typeface="Arial"/>
                <a:cs typeface="Arial"/>
              </a:rPr>
              <a:t> </a:t>
            </a:r>
            <a:r>
              <a:rPr lang="en-GB" sz="1671" b="0" i="0" spc="0" baseline="23913" dirty="0">
                <a:solidFill>
                  <a:srgbClr val="002F56"/>
                </a:solidFill>
                <a:latin typeface="Arial"/>
                <a:cs typeface="Arial"/>
              </a:rPr>
              <a:t>LIB</a:t>
            </a:r>
            <a:r>
              <a:rPr lang="en-GB" sz="1671" b="0" i="0" spc="-5" baseline="23913" dirty="0">
                <a:solidFill>
                  <a:srgbClr val="002F56"/>
                </a:solidFill>
                <a:latin typeface="Arial"/>
                <a:cs typeface="Arial"/>
              </a:rPr>
              <a:t>S</a:t>
            </a:r>
            <a:r>
              <a:rPr lang="en-GB" sz="1671" b="0" i="0" spc="-6" baseline="23913" dirty="0">
                <a:solidFill>
                  <a:srgbClr val="002F56"/>
                </a:solidFill>
                <a:latin typeface="Arial"/>
                <a:cs typeface="Arial"/>
              </a:rPr>
              <a:t> </a:t>
            </a:r>
            <a:r>
              <a:rPr lang="en-GB" sz="1671" b="0" i="0" spc="-4" baseline="23913" dirty="0">
                <a:solidFill>
                  <a:srgbClr val="002F56"/>
                </a:solidFill>
                <a:latin typeface="Arial"/>
                <a:cs typeface="Arial"/>
              </a:rPr>
              <a:t>&amp;</a:t>
            </a:r>
            <a:r>
              <a:rPr lang="en-GB" sz="1671" b="0" i="0" spc="-6" baseline="23913" dirty="0">
                <a:solidFill>
                  <a:srgbClr val="002F56"/>
                </a:solidFill>
                <a:latin typeface="Arial"/>
                <a:cs typeface="Arial"/>
              </a:rPr>
              <a:t> </a:t>
            </a:r>
            <a:r>
              <a:rPr lang="en-GB" sz="1671" b="0" i="0" spc="0" baseline="23913" dirty="0">
                <a:solidFill>
                  <a:srgbClr val="002F56"/>
                </a:solidFill>
                <a:latin typeface="Arial"/>
                <a:cs typeface="Arial"/>
              </a:rPr>
              <a:t>LI</a:t>
            </a:r>
            <a:r>
              <a:rPr lang="en-GB" sz="1671" b="0" i="0" spc="-2" baseline="23913" dirty="0">
                <a:solidFill>
                  <a:srgbClr val="002F56"/>
                </a:solidFill>
                <a:latin typeface="Arial"/>
                <a:cs typeface="Arial"/>
              </a:rPr>
              <a:t>D</a:t>
            </a:r>
            <a:r>
              <a:rPr lang="en-GB" sz="1671" b="0" i="0" spc="4" baseline="23913" dirty="0">
                <a:solidFill>
                  <a:srgbClr val="002F56"/>
                </a:solidFill>
                <a:latin typeface="Arial"/>
                <a:cs typeface="Arial"/>
              </a:rPr>
              <a:t>-</a:t>
            </a:r>
            <a:r>
              <a:rPr lang="en-GB" sz="1671" b="0" i="0" spc="6" baseline="23913" dirty="0">
                <a:solidFill>
                  <a:srgbClr val="002F56"/>
                </a:solidFill>
                <a:latin typeface="Arial"/>
                <a:cs typeface="Arial"/>
              </a:rPr>
              <a:t>Q</a:t>
            </a:r>
            <a:r>
              <a:rPr lang="en-GB" sz="1671" b="0" i="0" spc="-17" baseline="23913" dirty="0">
                <a:solidFill>
                  <a:srgbClr val="002F56"/>
                </a:solidFill>
                <a:latin typeface="Arial"/>
                <a:cs typeface="Arial"/>
              </a:rPr>
              <a:t>M</a:t>
            </a:r>
            <a:r>
              <a:rPr lang="en-GB" sz="1671" b="0" i="0" spc="0" baseline="23913" dirty="0">
                <a:solidFill>
                  <a:srgbClr val="002F56"/>
                </a:solidFill>
                <a:latin typeface="Arial"/>
                <a:cs typeface="Arial"/>
              </a:rPr>
              <a:t>S</a:t>
            </a:r>
            <a:r>
              <a:rPr lang="en-GB" sz="1671" b="0" i="0" spc="-8" baseline="23913" dirty="0">
                <a:solidFill>
                  <a:srgbClr val="002F56"/>
                </a:solidFill>
                <a:latin typeface="Arial"/>
                <a:cs typeface="Arial"/>
              </a:rPr>
              <a:t> </a:t>
            </a:r>
            <a:r>
              <a:rPr lang="en-GB" sz="1671" b="0" i="0" spc="0" baseline="23913" dirty="0">
                <a:solidFill>
                  <a:srgbClr val="002F56"/>
                </a:solidFill>
                <a:latin typeface="Arial"/>
                <a:cs typeface="Arial"/>
              </a:rPr>
              <a:t>JE</a:t>
            </a:r>
            <a:r>
              <a:rPr lang="en-GB" sz="1671" b="0" i="0" spc="8" baseline="23913" dirty="0">
                <a:solidFill>
                  <a:srgbClr val="002F56"/>
                </a:solidFill>
                <a:latin typeface="Arial"/>
                <a:cs typeface="Arial"/>
              </a:rPr>
              <a:t>T</a:t>
            </a:r>
            <a:r>
              <a:rPr lang="en-GB" sz="1671" b="0" i="0" spc="-18" baseline="23913" dirty="0">
                <a:solidFill>
                  <a:srgbClr val="002F56"/>
                </a:solidFill>
                <a:latin typeface="Arial"/>
                <a:cs typeface="Arial"/>
              </a:rPr>
              <a:t> </a:t>
            </a:r>
            <a:r>
              <a:rPr lang="en-GB" sz="1671" b="0" i="0" spc="0" baseline="23913" dirty="0">
                <a:solidFill>
                  <a:srgbClr val="002F56"/>
                </a:solidFill>
                <a:latin typeface="Arial"/>
                <a:cs typeface="Arial"/>
              </a:rPr>
              <a:t>A</a:t>
            </a:r>
            <a:r>
              <a:rPr lang="en-GB" sz="1671" b="0" i="0" spc="-3" baseline="23913" dirty="0">
                <a:solidFill>
                  <a:srgbClr val="002F56"/>
                </a:solidFill>
                <a:latin typeface="Arial"/>
                <a:cs typeface="Arial"/>
              </a:rPr>
              <a:t>n</a:t>
            </a:r>
            <a:r>
              <a:rPr lang="en-GB" sz="1671" b="0" i="0" spc="0" baseline="23913" dirty="0">
                <a:solidFill>
                  <a:srgbClr val="002F56"/>
                </a:solidFill>
                <a:latin typeface="Arial"/>
                <a:cs typeface="Arial"/>
              </a:rPr>
              <a:t>a</a:t>
            </a:r>
            <a:r>
              <a:rPr lang="en-GB" sz="1671" b="0" i="0" spc="-6" baseline="23913" dirty="0">
                <a:solidFill>
                  <a:srgbClr val="002F56"/>
                </a:solidFill>
                <a:latin typeface="Arial"/>
                <a:cs typeface="Arial"/>
              </a:rPr>
              <a:t>l</a:t>
            </a:r>
            <a:r>
              <a:rPr lang="en-GB" sz="1671" b="0" i="0" spc="-12" baseline="23913" dirty="0">
                <a:solidFill>
                  <a:srgbClr val="002F56"/>
                </a:solidFill>
                <a:latin typeface="Arial"/>
                <a:cs typeface="Arial"/>
              </a:rPr>
              <a:t>y</a:t>
            </a:r>
            <a:r>
              <a:rPr lang="en-GB" sz="1671" b="0" i="0" spc="0" baseline="23913" dirty="0">
                <a:solidFill>
                  <a:srgbClr val="002F56"/>
                </a:solidFill>
                <a:latin typeface="Arial"/>
                <a:cs typeface="Arial"/>
              </a:rPr>
              <a:t>s</a:t>
            </a:r>
            <a:r>
              <a:rPr lang="en-GB" sz="1671" b="0" i="0" spc="-5" baseline="23913" dirty="0">
                <a:solidFill>
                  <a:srgbClr val="002F56"/>
                </a:solidFill>
                <a:latin typeface="Arial"/>
                <a:cs typeface="Arial"/>
              </a:rPr>
              <a:t>i</a:t>
            </a:r>
            <a:r>
              <a:rPr lang="en-GB" sz="1671" b="0" i="0" spc="0" baseline="23913" dirty="0">
                <a:solidFill>
                  <a:srgbClr val="002F56"/>
                </a:solidFill>
                <a:latin typeface="Arial"/>
                <a:cs typeface="Arial"/>
              </a:rPr>
              <a:t>s</a:t>
            </a:r>
            <a:r>
              <a:rPr lang="en-GB" sz="1671" b="0" i="0" spc="27" baseline="23913" dirty="0">
                <a:solidFill>
                  <a:srgbClr val="002F56"/>
                </a:solidFill>
                <a:latin typeface="Arial"/>
                <a:cs typeface="Arial"/>
              </a:rPr>
              <a:t> </a:t>
            </a:r>
            <a:r>
              <a:rPr lang="en-GB" sz="1671" b="0" i="0" spc="-17" baseline="23913" dirty="0">
                <a:solidFill>
                  <a:srgbClr val="002F56"/>
                </a:solidFill>
                <a:latin typeface="Arial"/>
                <a:cs typeface="Arial"/>
              </a:rPr>
              <a:t>M</a:t>
            </a:r>
            <a:r>
              <a:rPr lang="en-GB" sz="1671" b="0" i="0" spc="0" baseline="23913" dirty="0">
                <a:solidFill>
                  <a:srgbClr val="002F56"/>
                </a:solidFill>
                <a:latin typeface="Arial"/>
                <a:cs typeface="Arial"/>
              </a:rPr>
              <a:t>e</a:t>
            </a:r>
            <a:r>
              <a:rPr lang="en-GB" sz="1671" b="0" i="0" spc="-3" baseline="23913" dirty="0">
                <a:solidFill>
                  <a:srgbClr val="002F56"/>
                </a:solidFill>
                <a:latin typeface="Arial"/>
                <a:cs typeface="Arial"/>
              </a:rPr>
              <a:t>e</a:t>
            </a:r>
            <a:r>
              <a:rPr lang="en-GB" sz="1671" b="0" i="0" spc="4" baseline="23913" dirty="0">
                <a:solidFill>
                  <a:srgbClr val="002F56"/>
                </a:solidFill>
                <a:latin typeface="Arial"/>
                <a:cs typeface="Arial"/>
              </a:rPr>
              <a:t>t</a:t>
            </a:r>
            <a:r>
              <a:rPr lang="en-GB" sz="1671" b="0" i="0" spc="-5" baseline="23913" dirty="0">
                <a:solidFill>
                  <a:srgbClr val="002F56"/>
                </a:solidFill>
                <a:latin typeface="Arial"/>
                <a:cs typeface="Arial"/>
              </a:rPr>
              <a:t>i</a:t>
            </a:r>
            <a:r>
              <a:rPr lang="en-GB" sz="1671" b="0" i="0" spc="0" baseline="23913" dirty="0">
                <a:solidFill>
                  <a:srgbClr val="002F56"/>
                </a:solidFill>
                <a:latin typeface="Arial"/>
                <a:cs typeface="Arial"/>
              </a:rPr>
              <a:t>n</a:t>
            </a:r>
            <a:r>
              <a:rPr lang="en-GB" sz="1671" b="0" i="0" spc="9" baseline="23913" dirty="0">
                <a:solidFill>
                  <a:srgbClr val="002F56"/>
                </a:solidFill>
                <a:latin typeface="Arial"/>
                <a:cs typeface="Arial"/>
              </a:rPr>
              <a:t>g</a:t>
            </a:r>
            <a:r>
              <a:rPr lang="en-GB" sz="1671" b="0" i="0" spc="-17" baseline="23913" dirty="0">
                <a:solidFill>
                  <a:srgbClr val="002F56"/>
                </a:solidFill>
                <a:latin typeface="Arial"/>
                <a:cs typeface="Arial"/>
              </a:rPr>
              <a:t> </a:t>
            </a:r>
            <a:r>
              <a:rPr lang="en-GB" sz="1671" b="1" i="0" spc="3" baseline="23913" dirty="0">
                <a:solidFill>
                  <a:srgbClr val="002F56"/>
                </a:solidFill>
                <a:latin typeface="Calibri"/>
                <a:cs typeface="Calibri"/>
              </a:rPr>
              <a:t>|</a:t>
            </a:r>
            <a:r>
              <a:rPr lang="en-GB" sz="1671" b="1" i="0" spc="-9" baseline="23913" dirty="0">
                <a:solidFill>
                  <a:srgbClr val="002F56"/>
                </a:solidFill>
                <a:latin typeface="Calibri"/>
                <a:cs typeface="Calibri"/>
              </a:rPr>
              <a:t> </a:t>
            </a:r>
            <a:r>
              <a:rPr lang="en-GB" sz="1671" b="0" i="0" spc="-1" baseline="23913" dirty="0">
                <a:solidFill>
                  <a:srgbClr val="002F56"/>
                </a:solidFill>
                <a:latin typeface="Arial"/>
                <a:cs typeface="Arial"/>
              </a:rPr>
              <a:t>9</a:t>
            </a:r>
            <a:r>
              <a:rPr lang="en-GB" sz="1671" b="0" i="0" spc="4" baseline="23913" dirty="0">
                <a:solidFill>
                  <a:srgbClr val="002F56"/>
                </a:solidFill>
                <a:latin typeface="Arial"/>
                <a:cs typeface="Arial"/>
              </a:rPr>
              <a:t>-</a:t>
            </a:r>
            <a:r>
              <a:rPr lang="en-GB" sz="1671" b="0" i="0" spc="-1" baseline="23913" dirty="0">
                <a:solidFill>
                  <a:srgbClr val="002F56"/>
                </a:solidFill>
                <a:latin typeface="Arial"/>
                <a:cs typeface="Arial"/>
              </a:rPr>
              <a:t>1</a:t>
            </a:r>
            <a:r>
              <a:rPr lang="en-GB" sz="1671" b="0" i="0" spc="0" baseline="23913" dirty="0">
                <a:solidFill>
                  <a:srgbClr val="002F56"/>
                </a:solidFill>
                <a:latin typeface="Arial"/>
                <a:cs typeface="Arial"/>
              </a:rPr>
              <a:t>2</a:t>
            </a:r>
            <a:r>
              <a:rPr lang="en-GB" sz="1671" b="0" i="0" spc="-56" baseline="23913" dirty="0">
                <a:solidFill>
                  <a:srgbClr val="002F56"/>
                </a:solidFill>
                <a:latin typeface="Arial"/>
                <a:cs typeface="Arial"/>
              </a:rPr>
              <a:t> </a:t>
            </a:r>
            <a:r>
              <a:rPr lang="en-GB" sz="1671" b="0" i="0" spc="-5" baseline="23913" dirty="0">
                <a:solidFill>
                  <a:srgbClr val="002F56"/>
                </a:solidFill>
                <a:latin typeface="Arial"/>
                <a:cs typeface="Arial"/>
              </a:rPr>
              <a:t>D</a:t>
            </a:r>
            <a:r>
              <a:rPr lang="en-GB" sz="1671" b="0" i="0" spc="0" baseline="23913" dirty="0">
                <a:solidFill>
                  <a:srgbClr val="002F56"/>
                </a:solidFill>
                <a:latin typeface="Arial"/>
                <a:cs typeface="Arial"/>
              </a:rPr>
              <a:t>ec</a:t>
            </a:r>
            <a:r>
              <a:rPr lang="en-GB" sz="1671" b="0" i="0" spc="-8" baseline="23913" dirty="0">
                <a:solidFill>
                  <a:srgbClr val="002F56"/>
                </a:solidFill>
                <a:latin typeface="Arial"/>
                <a:cs typeface="Arial"/>
              </a:rPr>
              <a:t> </a:t>
            </a:r>
            <a:r>
              <a:rPr lang="en-GB" sz="1671" b="0" i="0" spc="0" baseline="23913" dirty="0">
                <a:solidFill>
                  <a:srgbClr val="002F56"/>
                </a:solidFill>
                <a:latin typeface="Arial"/>
                <a:cs typeface="Arial"/>
              </a:rPr>
              <a:t>2</a:t>
            </a:r>
            <a:r>
              <a:rPr lang="en-GB" sz="1671" b="0" i="0" spc="-3" baseline="23913" dirty="0">
                <a:solidFill>
                  <a:srgbClr val="002F56"/>
                </a:solidFill>
                <a:latin typeface="Arial"/>
                <a:cs typeface="Arial"/>
              </a:rPr>
              <a:t>0</a:t>
            </a:r>
            <a:r>
              <a:rPr lang="en-GB" sz="1671" b="0" i="0" spc="0" baseline="23913" dirty="0">
                <a:solidFill>
                  <a:srgbClr val="002F56"/>
                </a:solidFill>
                <a:latin typeface="Arial"/>
                <a:cs typeface="Arial"/>
              </a:rPr>
              <a:t>25</a:t>
            </a:r>
          </a:p>
        </p:txBody>
      </p:sp>
      <p:sp>
        <p:nvSpPr>
          <p:cNvPr id="105" name="Rectangle 105"/>
          <p:cNvSpPr/>
          <p:nvPr/>
        </p:nvSpPr>
        <p:spPr>
          <a:xfrm>
            <a:off x="258470" y="183865"/>
            <a:ext cx="9428570" cy="1022539"/>
          </a:xfrm>
          <a:prstGeom prst="rect">
            <a:avLst/>
          </a:prstGeom>
        </p:spPr>
        <p:txBody>
          <a:bodyPr wrap="none" lIns="0" tIns="0" rIns="0" bIns="0">
            <a:spAutoFit/>
          </a:bodyPr>
          <a:lstStyle/>
          <a:p>
            <a:pPr marL="0"/>
            <a:r>
              <a:rPr lang="en-GB" sz="3206" b="1" i="0" spc="0" baseline="0" dirty="0">
                <a:ln w="11634">
                  <a:solidFill>
                    <a:srgbClr val="002F56"/>
                  </a:solidFill>
                  <a:prstDash val="solid"/>
                </a:ln>
                <a:solidFill>
                  <a:srgbClr val="002F56"/>
                </a:solidFill>
                <a:latin typeface="Arial-Black"/>
                <a:cs typeface="Arial-Black"/>
              </a:rPr>
              <a:t>LID-Q</a:t>
            </a:r>
            <a:r>
              <a:rPr lang="en-GB" sz="3206" b="1" i="0" spc="-9" baseline="0" dirty="0">
                <a:ln w="11634">
                  <a:solidFill>
                    <a:srgbClr val="002F56"/>
                  </a:solidFill>
                  <a:prstDash val="solid"/>
                </a:ln>
                <a:solidFill>
                  <a:srgbClr val="002F56"/>
                </a:solidFill>
                <a:latin typeface="Arial-Black"/>
                <a:cs typeface="Arial-Black"/>
              </a:rPr>
              <a:t>M</a:t>
            </a:r>
            <a:r>
              <a:rPr lang="en-GB" sz="3206" b="1" i="0" spc="0" baseline="0" dirty="0">
                <a:ln w="11634">
                  <a:solidFill>
                    <a:srgbClr val="002F56"/>
                  </a:solidFill>
                  <a:prstDash val="solid"/>
                </a:ln>
                <a:solidFill>
                  <a:srgbClr val="002F56"/>
                </a:solidFill>
                <a:latin typeface="Arial-Black"/>
                <a:cs typeface="Arial-Black"/>
              </a:rPr>
              <a:t>S</a:t>
            </a:r>
            <a:r>
              <a:rPr lang="en-GB" sz="3206" b="1" i="0" spc="-22" baseline="0" dirty="0">
                <a:ln w="11634">
                  <a:solidFill>
                    <a:srgbClr val="002F56"/>
                  </a:solidFill>
                  <a:prstDash val="solid"/>
                </a:ln>
                <a:solidFill>
                  <a:srgbClr val="002F56"/>
                </a:solidFill>
                <a:latin typeface="Arial-Black"/>
                <a:cs typeface="Arial-Black"/>
              </a:rPr>
              <a:t> </a:t>
            </a:r>
            <a:r>
              <a:rPr lang="en-GB" sz="3206" b="1" i="0" spc="0" baseline="0" dirty="0">
                <a:ln w="11634">
                  <a:solidFill>
                    <a:srgbClr val="002F56"/>
                  </a:solidFill>
                  <a:prstDash val="solid"/>
                </a:ln>
                <a:solidFill>
                  <a:srgbClr val="002F56"/>
                </a:solidFill>
                <a:latin typeface="Arial-Black"/>
                <a:cs typeface="Arial-Black"/>
              </a:rPr>
              <a:t>a</a:t>
            </a:r>
            <a:r>
              <a:rPr lang="en-GB" sz="3206" b="1" i="0" spc="44" baseline="0" dirty="0">
                <a:ln w="11634">
                  <a:solidFill>
                    <a:srgbClr val="002F56"/>
                  </a:solidFill>
                  <a:prstDash val="solid"/>
                </a:ln>
                <a:solidFill>
                  <a:srgbClr val="002F56"/>
                </a:solidFill>
                <a:latin typeface="Arial-Black"/>
                <a:cs typeface="Arial-Black"/>
              </a:rPr>
              <a:t>r</a:t>
            </a:r>
            <a:r>
              <a:rPr lang="en-GB" sz="3206" b="1" i="0" spc="0" baseline="0" dirty="0">
                <a:ln w="11634">
                  <a:solidFill>
                    <a:srgbClr val="002F56"/>
                  </a:solidFill>
                  <a:prstDash val="solid"/>
                </a:ln>
                <a:solidFill>
                  <a:srgbClr val="002F56"/>
                </a:solidFill>
                <a:latin typeface="Arial-Black"/>
                <a:cs typeface="Arial-Black"/>
              </a:rPr>
              <a:t>eal fuel</a:t>
            </a:r>
            <a:r>
              <a:rPr lang="en-GB" sz="3206" b="1" i="0" spc="-22" baseline="0" dirty="0">
                <a:ln w="11634">
                  <a:solidFill>
                    <a:srgbClr val="002F56"/>
                  </a:solidFill>
                  <a:prstDash val="solid"/>
                </a:ln>
                <a:solidFill>
                  <a:srgbClr val="002F56"/>
                </a:solidFill>
                <a:latin typeface="Arial-Black"/>
                <a:cs typeface="Arial-Black"/>
              </a:rPr>
              <a:t> </a:t>
            </a:r>
            <a:r>
              <a:rPr lang="en-GB" sz="3206" b="1" i="0" spc="48" baseline="0" dirty="0">
                <a:ln w="11634">
                  <a:solidFill>
                    <a:srgbClr val="002F56"/>
                  </a:solidFill>
                  <a:prstDash val="solid"/>
                </a:ln>
                <a:solidFill>
                  <a:srgbClr val="002F56"/>
                </a:solidFill>
                <a:latin typeface="Arial-Black"/>
                <a:cs typeface="Arial-Black"/>
              </a:rPr>
              <a:t>r</a:t>
            </a:r>
            <a:r>
              <a:rPr lang="en-GB" sz="3206" b="1" i="0" spc="0" baseline="0" dirty="0">
                <a:ln w="11634">
                  <a:solidFill>
                    <a:srgbClr val="002F56"/>
                  </a:solidFill>
                  <a:prstDash val="solid"/>
                </a:ln>
                <a:solidFill>
                  <a:srgbClr val="002F56"/>
                </a:solidFill>
                <a:latin typeface="Arial-Black"/>
                <a:cs typeface="Arial-Black"/>
              </a:rPr>
              <a:t>etention </a:t>
            </a:r>
            <a:r>
              <a:rPr lang="en-GB" sz="3206" b="1" i="0" spc="-67" baseline="0" dirty="0">
                <a:ln w="11634">
                  <a:solidFill>
                    <a:srgbClr val="002F56"/>
                  </a:solidFill>
                  <a:prstDash val="solid"/>
                </a:ln>
                <a:solidFill>
                  <a:srgbClr val="002F56"/>
                </a:solidFill>
                <a:latin typeface="Arial-Black"/>
                <a:cs typeface="Arial-Black"/>
              </a:rPr>
              <a:t>a</a:t>
            </a:r>
            <a:r>
              <a:rPr lang="en-GB" sz="3206" b="1" i="0" spc="0" baseline="0" dirty="0">
                <a:ln w="11634">
                  <a:solidFill>
                    <a:srgbClr val="002F56"/>
                  </a:solidFill>
                  <a:prstDash val="solid"/>
                </a:ln>
                <a:solidFill>
                  <a:srgbClr val="002F56"/>
                </a:solidFill>
                <a:latin typeface="Arial-Black"/>
                <a:cs typeface="Arial-Black"/>
              </a:rPr>
              <a:t>t </a:t>
            </a:r>
            <a:r>
              <a:rPr lang="en-GB" sz="3206" b="1" i="0" spc="-9" baseline="0" dirty="0">
                <a:ln w="11634">
                  <a:solidFill>
                    <a:srgbClr val="002F56"/>
                  </a:solidFill>
                  <a:prstDash val="solid"/>
                </a:ln>
                <a:solidFill>
                  <a:srgbClr val="002F56"/>
                </a:solidFill>
                <a:latin typeface="Arial-Black"/>
                <a:cs typeface="Arial-Black"/>
              </a:rPr>
              <a:t>e</a:t>
            </a:r>
            <a:r>
              <a:rPr lang="en-GB" sz="3206" b="1" i="0" spc="0" baseline="0" dirty="0">
                <a:ln w="11634">
                  <a:solidFill>
                    <a:srgbClr val="002F56"/>
                  </a:solidFill>
                  <a:prstDash val="solid"/>
                </a:ln>
                <a:solidFill>
                  <a:srgbClr val="002F56"/>
                </a:solidFill>
                <a:latin typeface="Arial-Black"/>
                <a:cs typeface="Arial-Black"/>
              </a:rPr>
              <a:t>nd o</a:t>
            </a:r>
            <a:r>
              <a:rPr lang="en-GB" sz="3206" b="1" i="0" spc="169" baseline="0" dirty="0">
                <a:ln w="11634">
                  <a:solidFill>
                    <a:srgbClr val="002F56"/>
                  </a:solidFill>
                  <a:prstDash val="solid"/>
                </a:ln>
                <a:solidFill>
                  <a:srgbClr val="002F56"/>
                </a:solidFill>
                <a:latin typeface="Arial-Black"/>
                <a:cs typeface="Arial-Black"/>
              </a:rPr>
              <a:t>f</a:t>
            </a:r>
            <a:r>
              <a:rPr lang="en-GB" sz="3206" b="1" i="0" spc="9" baseline="0" dirty="0">
                <a:ln w="11634">
                  <a:solidFill>
                    <a:srgbClr val="002F56"/>
                  </a:solidFill>
                  <a:prstDash val="solid"/>
                </a:ln>
                <a:solidFill>
                  <a:srgbClr val="002F56"/>
                </a:solidFill>
                <a:latin typeface="Arial-Black"/>
                <a:cs typeface="Arial-Black"/>
              </a:rPr>
              <a:t> </a:t>
            </a:r>
            <a:r>
              <a:rPr lang="en-GB" sz="3206" b="1" i="0" spc="0" baseline="0" dirty="0">
                <a:ln w="11634">
                  <a:solidFill>
                    <a:srgbClr val="002F56"/>
                  </a:solidFill>
                  <a:prstDash val="solid"/>
                </a:ln>
                <a:solidFill>
                  <a:srgbClr val="002F56"/>
                </a:solidFill>
                <a:latin typeface="Arial-Black"/>
                <a:cs typeface="Arial-Black"/>
              </a:rPr>
              <a:t>JET </a:t>
            </a:r>
          </a:p>
          <a:p>
            <a:pPr marL="0">
              <a:lnSpc>
                <a:spcPts val="3841"/>
              </a:lnSpc>
            </a:pPr>
            <a:r>
              <a:rPr lang="en-GB" sz="3204" b="1" i="0" spc="0" baseline="0" dirty="0">
                <a:ln w="11625">
                  <a:solidFill>
                    <a:srgbClr val="002F56"/>
                  </a:solidFill>
                  <a:prstDash val="solid"/>
                </a:ln>
                <a:solidFill>
                  <a:srgbClr val="002F56"/>
                </a:solidFill>
                <a:latin typeface="Arial-Black"/>
                <a:cs typeface="Arial-Black"/>
              </a:rPr>
              <a:t>ope</a:t>
            </a:r>
            <a:r>
              <a:rPr lang="en-GB" sz="3204" b="1" i="0" spc="57" baseline="0" dirty="0">
                <a:ln w="11625">
                  <a:solidFill>
                    <a:srgbClr val="002F56"/>
                  </a:solidFill>
                  <a:prstDash val="solid"/>
                </a:ln>
                <a:solidFill>
                  <a:srgbClr val="002F56"/>
                </a:solidFill>
                <a:latin typeface="Arial-Black"/>
                <a:cs typeface="Arial-Black"/>
              </a:rPr>
              <a:t>r</a:t>
            </a:r>
            <a:r>
              <a:rPr lang="en-GB" sz="3204" b="1" i="0" spc="-60" baseline="0" dirty="0">
                <a:ln w="11625">
                  <a:solidFill>
                    <a:srgbClr val="002F56"/>
                  </a:solidFill>
                  <a:prstDash val="solid"/>
                </a:ln>
                <a:solidFill>
                  <a:srgbClr val="002F56"/>
                </a:solidFill>
                <a:latin typeface="Arial-Black"/>
                <a:cs typeface="Arial-Black"/>
              </a:rPr>
              <a:t>a</a:t>
            </a:r>
            <a:r>
              <a:rPr lang="en-GB" sz="3204" b="1" i="0" spc="0" baseline="0" dirty="0">
                <a:ln w="11625">
                  <a:solidFill>
                    <a:srgbClr val="002F56"/>
                  </a:solidFill>
                  <a:prstDash val="solid"/>
                </a:ln>
                <a:solidFill>
                  <a:srgbClr val="002F56"/>
                </a:solidFill>
                <a:latin typeface="Arial-Black"/>
                <a:cs typeface="Arial-Black"/>
              </a:rPr>
              <a:t>tions 1</a:t>
            </a:r>
            <a:r>
              <a:rPr lang="en-GB" sz="3204" b="1" i="0" spc="-9" baseline="0" dirty="0">
                <a:ln w="11625">
                  <a:solidFill>
                    <a:srgbClr val="002F56"/>
                  </a:solidFill>
                  <a:prstDash val="solid"/>
                </a:ln>
                <a:solidFill>
                  <a:srgbClr val="002F56"/>
                </a:solidFill>
                <a:latin typeface="Arial-Black"/>
                <a:cs typeface="Arial-Black"/>
              </a:rPr>
              <a:t>9</a:t>
            </a:r>
            <a:r>
              <a:rPr lang="en-GB" sz="3204" b="1" i="0" spc="0" baseline="0" dirty="0">
                <a:ln w="11625">
                  <a:solidFill>
                    <a:srgbClr val="002F56"/>
                  </a:solidFill>
                  <a:prstDash val="solid"/>
                </a:ln>
                <a:solidFill>
                  <a:srgbClr val="002F56"/>
                </a:solidFill>
                <a:latin typeface="Arial-Black"/>
                <a:cs typeface="Arial-Black"/>
              </a:rPr>
              <a:t> &amp; 20</a:t>
            </a:r>
            <a:r>
              <a:rPr lang="en-GB" sz="3204" b="1" i="0" spc="-16" baseline="0" dirty="0">
                <a:ln w="11625">
                  <a:solidFill>
                    <a:srgbClr val="002F56"/>
                  </a:solidFill>
                  <a:prstDash val="solid"/>
                </a:ln>
                <a:solidFill>
                  <a:srgbClr val="002F56"/>
                </a:solidFill>
                <a:latin typeface="Arial-Black"/>
                <a:cs typeface="Arial-Black"/>
              </a:rPr>
              <a:t> </a:t>
            </a:r>
            <a:r>
              <a:rPr lang="en-GB" sz="3204" b="1" i="0" spc="0" baseline="0" dirty="0">
                <a:ln w="11625">
                  <a:solidFill>
                    <a:srgbClr val="002F56"/>
                  </a:solidFill>
                  <a:prstDash val="solid"/>
                </a:ln>
                <a:solidFill>
                  <a:srgbClr val="002F56"/>
                </a:solidFill>
                <a:latin typeface="Arial-Black"/>
                <a:cs typeface="Arial-Black"/>
              </a:rPr>
              <a:t>December 2</a:t>
            </a:r>
            <a:r>
              <a:rPr lang="en-GB" sz="3204" b="1" i="0" spc="-9" baseline="0" dirty="0">
                <a:ln w="11625">
                  <a:solidFill>
                    <a:srgbClr val="002F56"/>
                  </a:solidFill>
                  <a:prstDash val="solid"/>
                </a:ln>
                <a:solidFill>
                  <a:srgbClr val="002F56"/>
                </a:solidFill>
                <a:latin typeface="Arial-Black"/>
                <a:cs typeface="Arial-Black"/>
              </a:rPr>
              <a:t>0</a:t>
            </a:r>
            <a:r>
              <a:rPr lang="en-GB" sz="3204" b="1" i="0" spc="0" baseline="0" dirty="0">
                <a:ln w="11625">
                  <a:solidFill>
                    <a:srgbClr val="002F56"/>
                  </a:solidFill>
                  <a:prstDash val="solid"/>
                </a:ln>
                <a:solidFill>
                  <a:srgbClr val="002F56"/>
                </a:solidFill>
                <a:latin typeface="Arial-Black"/>
                <a:cs typeface="Arial-Black"/>
              </a:rPr>
              <a:t>23</a:t>
            </a:r>
          </a:p>
        </p:txBody>
      </p:sp>
      <p:sp>
        <p:nvSpPr>
          <p:cNvPr id="107" name="Rectangle 107"/>
          <p:cNvSpPr/>
          <p:nvPr/>
        </p:nvSpPr>
        <p:spPr>
          <a:xfrm>
            <a:off x="437083" y="6301233"/>
            <a:ext cx="236846" cy="466235"/>
          </a:xfrm>
          <a:prstGeom prst="rect">
            <a:avLst/>
          </a:prstGeom>
        </p:spPr>
        <p:txBody>
          <a:bodyPr wrap="none" lIns="0" tIns="0" rIns="0" bIns="0">
            <a:spAutoFit/>
          </a:bodyPr>
          <a:lstStyle/>
          <a:p>
            <a:pPr marL="0"/>
            <a:r>
              <a:rPr lang="en-GB" sz="2795" b="1" i="0" spc="0" baseline="0" dirty="0">
                <a:ln w="10145">
                  <a:solidFill>
                    <a:srgbClr val="9091B3"/>
                  </a:solidFill>
                  <a:prstDash val="solid"/>
                </a:ln>
                <a:solidFill>
                  <a:srgbClr val="9091B3"/>
                </a:solidFill>
                <a:latin typeface="Arial-Black"/>
                <a:cs typeface="Arial-Black"/>
              </a:rPr>
              <a:t>1</a:t>
            </a:r>
          </a:p>
        </p:txBody>
      </p:sp>
      <p:sp>
        <p:nvSpPr>
          <p:cNvPr id="108" name="Rectangle 108"/>
          <p:cNvSpPr/>
          <p:nvPr/>
        </p:nvSpPr>
        <p:spPr>
          <a:xfrm>
            <a:off x="524865" y="5224194"/>
            <a:ext cx="5311409" cy="839146"/>
          </a:xfrm>
          <a:prstGeom prst="rect">
            <a:avLst/>
          </a:prstGeom>
        </p:spPr>
        <p:txBody>
          <a:bodyPr wrap="none" lIns="0" tIns="0" rIns="0" bIns="0">
            <a:spAutoFit/>
          </a:bodyPr>
          <a:lstStyle/>
          <a:p>
            <a:pPr marL="0"/>
            <a:r>
              <a:rPr lang="en-GB" sz="1403" b="0" i="0" spc="0" baseline="0" dirty="0">
                <a:solidFill>
                  <a:srgbClr val="002F56"/>
                </a:solidFill>
                <a:latin typeface="Arial"/>
                <a:cs typeface="Arial"/>
              </a:rPr>
              <a:t>A</a:t>
            </a:r>
            <a:r>
              <a:rPr lang="en-GB" sz="1403" b="0" i="0" spc="4" baseline="0" dirty="0">
                <a:solidFill>
                  <a:srgbClr val="002F56"/>
                </a:solidFill>
                <a:latin typeface="Arial"/>
                <a:cs typeface="Arial"/>
              </a:rPr>
              <a:t>ss</a:t>
            </a:r>
            <a:r>
              <a:rPr lang="en-GB" sz="1403" b="0" i="0" spc="0" baseline="0" dirty="0">
                <a:solidFill>
                  <a:srgbClr val="002F56"/>
                </a:solidFill>
                <a:latin typeface="Arial"/>
                <a:cs typeface="Arial"/>
              </a:rPr>
              <a:t>u</a:t>
            </a:r>
            <a:r>
              <a:rPr lang="en-GB" sz="1403" b="0" i="0" spc="-5" baseline="0" dirty="0">
                <a:solidFill>
                  <a:srgbClr val="002F56"/>
                </a:solidFill>
                <a:latin typeface="Arial"/>
                <a:cs typeface="Arial"/>
              </a:rPr>
              <a:t>m</a:t>
            </a:r>
            <a:r>
              <a:rPr lang="en-GB" sz="1403" b="0" i="0" spc="0" baseline="0" dirty="0">
                <a:solidFill>
                  <a:srgbClr val="002F56"/>
                </a:solidFill>
                <a:latin typeface="Arial"/>
                <a:cs typeface="Arial"/>
              </a:rPr>
              <a:t>p</a:t>
            </a:r>
            <a:r>
              <a:rPr lang="en-GB" sz="1403" b="0" i="0" spc="4" baseline="0" dirty="0">
                <a:solidFill>
                  <a:srgbClr val="002F56"/>
                </a:solidFill>
                <a:latin typeface="Arial"/>
                <a:cs typeface="Arial"/>
              </a:rPr>
              <a:t>t</a:t>
            </a:r>
            <a:r>
              <a:rPr lang="en-GB" sz="1403" b="0" i="0" spc="0" baseline="0" dirty="0">
                <a:solidFill>
                  <a:srgbClr val="002F56"/>
                </a:solidFill>
                <a:latin typeface="Arial"/>
                <a:cs typeface="Arial"/>
              </a:rPr>
              <a:t>io</a:t>
            </a:r>
            <a:r>
              <a:rPr lang="en-GB" sz="1403" b="0" i="0" spc="-12" baseline="0" dirty="0">
                <a:solidFill>
                  <a:srgbClr val="002F56"/>
                </a:solidFill>
                <a:latin typeface="Arial"/>
                <a:cs typeface="Arial"/>
              </a:rPr>
              <a:t>n</a:t>
            </a:r>
            <a:r>
              <a:rPr lang="en-GB" sz="1403" b="0" i="0" spc="4" baseline="0" dirty="0">
                <a:solidFill>
                  <a:srgbClr val="002F56"/>
                </a:solidFill>
                <a:latin typeface="Arial"/>
                <a:cs typeface="Arial"/>
              </a:rPr>
              <a:t>s:</a:t>
            </a:r>
          </a:p>
          <a:p>
            <a:pPr marL="0">
              <a:lnSpc>
                <a:spcPts val="1679"/>
              </a:lnSpc>
            </a:pPr>
            <a:r>
              <a:rPr lang="en-GB" sz="1403" b="0" i="0" spc="0" baseline="0" dirty="0">
                <a:solidFill>
                  <a:srgbClr val="002F56"/>
                </a:solidFill>
                <a:latin typeface="Arial"/>
                <a:cs typeface="Arial"/>
              </a:rPr>
              <a:t>A</a:t>
            </a:r>
            <a:r>
              <a:rPr lang="en-GB" sz="1403" b="0" i="0" spc="-5" baseline="0" dirty="0">
                <a:solidFill>
                  <a:srgbClr val="002F56"/>
                </a:solidFill>
                <a:latin typeface="Arial"/>
                <a:cs typeface="Arial"/>
              </a:rPr>
              <a:t>MU</a:t>
            </a:r>
            <a:r>
              <a:rPr lang="en-GB" sz="1403" b="0" i="0" spc="0" baseline="0" dirty="0">
                <a:solidFill>
                  <a:srgbClr val="002F56"/>
                </a:solidFill>
                <a:latin typeface="Arial"/>
                <a:cs typeface="Arial"/>
              </a:rPr>
              <a:t>4</a:t>
            </a:r>
            <a:r>
              <a:rPr lang="en-GB" sz="1403" b="0" i="0" spc="-7" baseline="0" dirty="0">
                <a:solidFill>
                  <a:srgbClr val="002F56"/>
                </a:solidFill>
                <a:latin typeface="Arial"/>
                <a:cs typeface="Arial"/>
              </a:rPr>
              <a:t> </a:t>
            </a:r>
            <a:r>
              <a:rPr lang="en-GB" sz="1403" b="0" i="0" spc="4" baseline="0" dirty="0">
                <a:solidFill>
                  <a:srgbClr val="002F56"/>
                </a:solidFill>
                <a:latin typeface="Arial"/>
                <a:cs typeface="Arial"/>
              </a:rPr>
              <a:t>c</a:t>
            </a:r>
            <a:r>
              <a:rPr lang="en-GB" sz="1403" b="0" i="0" spc="0" baseline="0" dirty="0">
                <a:solidFill>
                  <a:srgbClr val="002F56"/>
                </a:solidFill>
                <a:latin typeface="Arial"/>
                <a:cs typeface="Arial"/>
              </a:rPr>
              <a:t>alibra</a:t>
            </a:r>
            <a:r>
              <a:rPr lang="en-GB" sz="1403" b="0" i="0" spc="2" baseline="0" dirty="0">
                <a:solidFill>
                  <a:srgbClr val="002F56"/>
                </a:solidFill>
                <a:latin typeface="Arial"/>
                <a:cs typeface="Arial"/>
              </a:rPr>
              <a:t>t</a:t>
            </a:r>
            <a:r>
              <a:rPr lang="en-GB" sz="1403" b="0" i="0" spc="0" baseline="0" dirty="0">
                <a:solidFill>
                  <a:srgbClr val="002F56"/>
                </a:solidFill>
                <a:latin typeface="Arial"/>
                <a:cs typeface="Arial"/>
              </a:rPr>
              <a:t>io</a:t>
            </a:r>
            <a:r>
              <a:rPr lang="en-GB" sz="1403" b="0" i="0" spc="-12" baseline="0" dirty="0">
                <a:solidFill>
                  <a:srgbClr val="002F56"/>
                </a:solidFill>
                <a:latin typeface="Arial"/>
                <a:cs typeface="Arial"/>
              </a:rPr>
              <a:t>n</a:t>
            </a:r>
            <a:r>
              <a:rPr lang="en-GB" sz="1403" b="0" i="0" spc="-30" baseline="0" dirty="0">
                <a:solidFill>
                  <a:srgbClr val="002F56"/>
                </a:solidFill>
                <a:latin typeface="Arial"/>
                <a:cs typeface="Arial"/>
              </a:rPr>
              <a:t> </a:t>
            </a:r>
            <a:r>
              <a:rPr lang="en-GB" sz="1403" b="0" i="0" spc="4" baseline="0" dirty="0">
                <a:solidFill>
                  <a:srgbClr val="002F56"/>
                </a:solidFill>
                <a:latin typeface="Arial"/>
                <a:cs typeface="Arial"/>
              </a:rPr>
              <a:t>f</a:t>
            </a:r>
            <a:r>
              <a:rPr lang="en-GB" sz="1403" b="0" i="0" spc="0" baseline="0" dirty="0">
                <a:solidFill>
                  <a:srgbClr val="002F56"/>
                </a:solidFill>
                <a:latin typeface="Arial"/>
                <a:cs typeface="Arial"/>
              </a:rPr>
              <a:t>a</a:t>
            </a:r>
            <a:r>
              <a:rPr lang="en-GB" sz="1403" b="0" i="0" spc="4" baseline="0" dirty="0">
                <a:solidFill>
                  <a:srgbClr val="002F56"/>
                </a:solidFill>
                <a:latin typeface="Arial"/>
                <a:cs typeface="Arial"/>
              </a:rPr>
              <a:t>ct</a:t>
            </a:r>
            <a:r>
              <a:rPr lang="en-GB" sz="1403" b="0" i="0" spc="0" baseline="0" dirty="0">
                <a:solidFill>
                  <a:srgbClr val="002F56"/>
                </a:solidFill>
                <a:latin typeface="Arial"/>
                <a:cs typeface="Arial"/>
              </a:rPr>
              <a:t>o</a:t>
            </a:r>
            <a:r>
              <a:rPr lang="en-GB" sz="1403" b="0" i="0" spc="-12" baseline="0" dirty="0">
                <a:solidFill>
                  <a:srgbClr val="002F56"/>
                </a:solidFill>
                <a:latin typeface="Arial"/>
                <a:cs typeface="Arial"/>
              </a:rPr>
              <a:t>r</a:t>
            </a:r>
            <a:r>
              <a:rPr lang="en-GB" sz="1403" b="0" i="0" spc="-30" baseline="0" dirty="0">
                <a:solidFill>
                  <a:srgbClr val="002F56"/>
                </a:solidFill>
                <a:latin typeface="Arial"/>
                <a:cs typeface="Arial"/>
              </a:rPr>
              <a:t> </a:t>
            </a:r>
            <a:r>
              <a:rPr lang="en-GB" sz="1403" b="0" i="0" spc="0" baseline="0" dirty="0">
                <a:solidFill>
                  <a:srgbClr val="002F56"/>
                </a:solidFill>
                <a:latin typeface="Arial"/>
                <a:cs typeface="Arial"/>
              </a:rPr>
              <a:t>u</a:t>
            </a:r>
            <a:r>
              <a:rPr lang="en-GB" sz="1403" b="0" i="0" spc="4" baseline="0" dirty="0">
                <a:solidFill>
                  <a:srgbClr val="002F56"/>
                </a:solidFill>
                <a:latin typeface="Arial"/>
                <a:cs typeface="Arial"/>
              </a:rPr>
              <a:t>s</a:t>
            </a:r>
            <a:r>
              <a:rPr lang="en-GB" sz="1403" b="0" i="0" spc="0" baseline="0" dirty="0">
                <a:solidFill>
                  <a:srgbClr val="002F56"/>
                </a:solidFill>
                <a:latin typeface="Arial"/>
                <a:cs typeface="Arial"/>
              </a:rPr>
              <a:t>ed</a:t>
            </a:r>
            <a:r>
              <a:rPr lang="en-GB" sz="1403" b="0" i="0" spc="-30" baseline="0" dirty="0">
                <a:solidFill>
                  <a:srgbClr val="002F56"/>
                </a:solidFill>
                <a:latin typeface="Arial"/>
                <a:cs typeface="Arial"/>
              </a:rPr>
              <a:t> </a:t>
            </a:r>
            <a:r>
              <a:rPr lang="en-GB" sz="1403" b="0" i="0" spc="4" baseline="0" dirty="0">
                <a:solidFill>
                  <a:srgbClr val="002F56"/>
                </a:solidFill>
                <a:latin typeface="Arial"/>
                <a:cs typeface="Arial"/>
              </a:rPr>
              <a:t>f</a:t>
            </a:r>
            <a:r>
              <a:rPr lang="en-GB" sz="1403" b="0" i="0" spc="0" baseline="0" dirty="0">
                <a:solidFill>
                  <a:srgbClr val="002F56"/>
                </a:solidFill>
                <a:latin typeface="Arial"/>
                <a:cs typeface="Arial"/>
              </a:rPr>
              <a:t>or</a:t>
            </a:r>
            <a:r>
              <a:rPr lang="en-GB" sz="1403" b="0" i="0" spc="-102" baseline="0" dirty="0">
                <a:solidFill>
                  <a:srgbClr val="002F56"/>
                </a:solidFill>
                <a:latin typeface="Arial"/>
                <a:cs typeface="Arial"/>
              </a:rPr>
              <a:t> </a:t>
            </a:r>
            <a:r>
              <a:rPr lang="en-GB" sz="1403" b="0" i="0" spc="0" baseline="0" dirty="0">
                <a:solidFill>
                  <a:srgbClr val="002F56"/>
                </a:solidFill>
                <a:latin typeface="Arial"/>
                <a:cs typeface="Arial"/>
              </a:rPr>
              <a:t>A</a:t>
            </a:r>
            <a:r>
              <a:rPr lang="en-GB" sz="1403" b="0" i="0" spc="-5" baseline="0" dirty="0">
                <a:solidFill>
                  <a:srgbClr val="002F56"/>
                </a:solidFill>
                <a:latin typeface="Arial"/>
                <a:cs typeface="Arial"/>
              </a:rPr>
              <a:t>MUs</a:t>
            </a:r>
          </a:p>
          <a:p>
            <a:pPr marL="0">
              <a:lnSpc>
                <a:spcPts val="1680"/>
              </a:lnSpc>
            </a:pPr>
            <a:r>
              <a:rPr lang="en-GB" sz="1406" b="0" i="0" spc="0" baseline="0" dirty="0">
                <a:solidFill>
                  <a:srgbClr val="002F56"/>
                </a:solidFill>
                <a:latin typeface="Arial"/>
                <a:cs typeface="Arial"/>
              </a:rPr>
              <a:t>19/12/</a:t>
            </a:r>
            <a:r>
              <a:rPr lang="en-GB" sz="1406" b="0" i="0" spc="-11" baseline="0" dirty="0">
                <a:solidFill>
                  <a:srgbClr val="002F56"/>
                </a:solidFill>
                <a:latin typeface="Arial"/>
                <a:cs typeface="Arial"/>
              </a:rPr>
              <a:t>2</a:t>
            </a:r>
            <a:r>
              <a:rPr lang="en-GB" sz="1406" b="0" i="0" spc="0" baseline="0" dirty="0">
                <a:solidFill>
                  <a:srgbClr val="002F56"/>
                </a:solidFill>
                <a:latin typeface="Arial"/>
                <a:cs typeface="Arial"/>
              </a:rPr>
              <a:t>02</a:t>
            </a:r>
            <a:r>
              <a:rPr lang="en-GB" sz="1406" b="0" i="0" spc="-18" baseline="0" dirty="0">
                <a:solidFill>
                  <a:srgbClr val="002F56"/>
                </a:solidFill>
                <a:latin typeface="Arial"/>
                <a:cs typeface="Arial"/>
              </a:rPr>
              <a:t>3</a:t>
            </a:r>
            <a:r>
              <a:rPr lang="en-GB" sz="1406" b="0" i="0" spc="-115" baseline="0" dirty="0">
                <a:solidFill>
                  <a:srgbClr val="002F56"/>
                </a:solidFill>
                <a:latin typeface="Arial"/>
                <a:cs typeface="Arial"/>
              </a:rPr>
              <a:t> </a:t>
            </a:r>
            <a:r>
              <a:rPr lang="en-GB" sz="1406" b="0" i="0" spc="0" baseline="0" dirty="0">
                <a:solidFill>
                  <a:srgbClr val="002F56"/>
                </a:solidFill>
                <a:latin typeface="Arial"/>
                <a:cs typeface="Arial"/>
              </a:rPr>
              <a:t>A</a:t>
            </a:r>
            <a:r>
              <a:rPr lang="en-GB" sz="1406" b="0" i="0" spc="-9" baseline="0" dirty="0">
                <a:solidFill>
                  <a:srgbClr val="002F56"/>
                </a:solidFill>
                <a:latin typeface="Arial"/>
                <a:cs typeface="Arial"/>
              </a:rPr>
              <a:t>M</a:t>
            </a:r>
            <a:r>
              <a:rPr lang="en-GB" sz="1406" b="0" i="0" spc="-7" baseline="0" dirty="0">
                <a:solidFill>
                  <a:srgbClr val="002F56"/>
                </a:solidFill>
                <a:latin typeface="Arial"/>
                <a:cs typeface="Arial"/>
              </a:rPr>
              <a:t>U</a:t>
            </a:r>
            <a:r>
              <a:rPr lang="en-GB" sz="1406" b="0" i="0" spc="0" baseline="0" dirty="0">
                <a:solidFill>
                  <a:srgbClr val="002F56"/>
                </a:solidFill>
                <a:latin typeface="Arial"/>
                <a:cs typeface="Arial"/>
              </a:rPr>
              <a:t>4</a:t>
            </a:r>
            <a:r>
              <a:rPr lang="en-GB" sz="1406" b="0" i="0" spc="-8" baseline="0" dirty="0">
                <a:solidFill>
                  <a:srgbClr val="002F56"/>
                </a:solidFill>
                <a:latin typeface="Arial"/>
                <a:cs typeface="Arial"/>
              </a:rPr>
              <a:t> </a:t>
            </a:r>
            <a:r>
              <a:rPr lang="en-GB" sz="1406" b="0" i="0" spc="2" baseline="0" dirty="0">
                <a:solidFill>
                  <a:srgbClr val="002F56"/>
                </a:solidFill>
                <a:latin typeface="Arial"/>
                <a:cs typeface="Arial"/>
              </a:rPr>
              <a:t>c</a:t>
            </a:r>
            <a:r>
              <a:rPr lang="en-GB" sz="1406" b="0" i="0" spc="0" baseline="0" dirty="0">
                <a:solidFill>
                  <a:srgbClr val="002F56"/>
                </a:solidFill>
                <a:latin typeface="Arial"/>
                <a:cs typeface="Arial"/>
              </a:rPr>
              <a:t>ali</a:t>
            </a:r>
            <a:r>
              <a:rPr lang="en-GB" sz="1406" b="0" i="0" spc="-4" baseline="0" dirty="0">
                <a:solidFill>
                  <a:srgbClr val="002F56"/>
                </a:solidFill>
                <a:latin typeface="Arial"/>
                <a:cs typeface="Arial"/>
              </a:rPr>
              <a:t>b</a:t>
            </a:r>
            <a:r>
              <a:rPr lang="en-GB" sz="1406" b="0" i="0" spc="0" baseline="0" dirty="0">
                <a:solidFill>
                  <a:srgbClr val="002F56"/>
                </a:solidFill>
                <a:latin typeface="Arial"/>
                <a:cs typeface="Arial"/>
              </a:rPr>
              <a:t>ration</a:t>
            </a:r>
            <a:r>
              <a:rPr lang="en-GB" sz="1406" b="0" i="0" spc="-45" baseline="0" dirty="0">
                <a:solidFill>
                  <a:srgbClr val="002F56"/>
                </a:solidFill>
                <a:latin typeface="Arial"/>
                <a:cs typeface="Arial"/>
              </a:rPr>
              <a:t> </a:t>
            </a:r>
            <a:r>
              <a:rPr lang="en-GB" sz="1406" b="0" i="0" spc="4" baseline="0" dirty="0">
                <a:solidFill>
                  <a:srgbClr val="002F56"/>
                </a:solidFill>
                <a:latin typeface="Arial"/>
                <a:cs typeface="Arial"/>
              </a:rPr>
              <a:t>f</a:t>
            </a:r>
            <a:r>
              <a:rPr lang="en-GB" sz="1406" b="0" i="0" spc="0" baseline="0" dirty="0">
                <a:solidFill>
                  <a:srgbClr val="002F56"/>
                </a:solidFill>
                <a:latin typeface="Arial"/>
                <a:cs typeface="Arial"/>
              </a:rPr>
              <a:t>ac</a:t>
            </a:r>
            <a:r>
              <a:rPr lang="en-GB" sz="1406" b="0" i="0" spc="7" baseline="0" dirty="0">
                <a:solidFill>
                  <a:srgbClr val="002F56"/>
                </a:solidFill>
                <a:latin typeface="Arial"/>
                <a:cs typeface="Arial"/>
              </a:rPr>
              <a:t>t</a:t>
            </a:r>
            <a:r>
              <a:rPr lang="en-GB" sz="1406" b="0" i="0" spc="0" baseline="0" dirty="0">
                <a:solidFill>
                  <a:srgbClr val="002F56"/>
                </a:solidFill>
                <a:latin typeface="Arial"/>
                <a:cs typeface="Arial"/>
              </a:rPr>
              <a:t>or</a:t>
            </a:r>
            <a:r>
              <a:rPr lang="en-GB" sz="1406" b="0" i="0" spc="-45" baseline="0" dirty="0">
                <a:solidFill>
                  <a:srgbClr val="002F56"/>
                </a:solidFill>
                <a:latin typeface="Arial"/>
                <a:cs typeface="Arial"/>
              </a:rPr>
              <a:t> </a:t>
            </a:r>
            <a:r>
              <a:rPr lang="en-GB" sz="1406" b="0" i="0" spc="0" baseline="0" dirty="0">
                <a:solidFill>
                  <a:srgbClr val="002F56"/>
                </a:solidFill>
                <a:latin typeface="Arial"/>
                <a:cs typeface="Arial"/>
              </a:rPr>
              <a:t>used</a:t>
            </a:r>
            <a:r>
              <a:rPr lang="en-GB" sz="1406" b="0" i="0" spc="-32" baseline="0" dirty="0">
                <a:solidFill>
                  <a:srgbClr val="002F56"/>
                </a:solidFill>
                <a:latin typeface="Arial"/>
                <a:cs typeface="Arial"/>
              </a:rPr>
              <a:t> </a:t>
            </a:r>
            <a:r>
              <a:rPr lang="en-GB" sz="1406" b="0" i="0" spc="4" baseline="0" dirty="0">
                <a:solidFill>
                  <a:srgbClr val="002F56"/>
                </a:solidFill>
                <a:latin typeface="Arial"/>
                <a:cs typeface="Arial"/>
              </a:rPr>
              <a:t>f</a:t>
            </a:r>
            <a:r>
              <a:rPr lang="en-GB" sz="1406" b="0" i="0" spc="0" baseline="0" dirty="0">
                <a:solidFill>
                  <a:srgbClr val="002F56"/>
                </a:solidFill>
                <a:latin typeface="Arial"/>
                <a:cs typeface="Arial"/>
              </a:rPr>
              <a:t>or</a:t>
            </a:r>
            <a:r>
              <a:rPr lang="en-GB" sz="1406" b="0" i="0" spc="-21" baseline="0" dirty="0">
                <a:solidFill>
                  <a:srgbClr val="002F56"/>
                </a:solidFill>
                <a:latin typeface="Arial"/>
                <a:cs typeface="Arial"/>
              </a:rPr>
              <a:t> </a:t>
            </a:r>
            <a:r>
              <a:rPr lang="en-GB" sz="1406" b="0" i="0" spc="0" baseline="0" dirty="0">
                <a:solidFill>
                  <a:srgbClr val="002F56"/>
                </a:solidFill>
                <a:latin typeface="Arial"/>
                <a:cs typeface="Arial"/>
              </a:rPr>
              <a:t>20/12/</a:t>
            </a:r>
            <a:r>
              <a:rPr lang="en-GB" sz="1406" b="0" i="0" spc="-11" baseline="0" dirty="0">
                <a:solidFill>
                  <a:srgbClr val="002F56"/>
                </a:solidFill>
                <a:latin typeface="Arial"/>
                <a:cs typeface="Arial"/>
              </a:rPr>
              <a:t>2</a:t>
            </a:r>
            <a:r>
              <a:rPr lang="en-GB" sz="1406" b="0" i="0" spc="0" baseline="0" dirty="0">
                <a:solidFill>
                  <a:srgbClr val="002F56"/>
                </a:solidFill>
                <a:latin typeface="Arial"/>
                <a:cs typeface="Arial"/>
              </a:rPr>
              <a:t>02</a:t>
            </a:r>
            <a:r>
              <a:rPr lang="en-GB" sz="1406" b="0" i="0" spc="-18" baseline="0" dirty="0">
                <a:solidFill>
                  <a:srgbClr val="002F56"/>
                </a:solidFill>
                <a:latin typeface="Arial"/>
                <a:cs typeface="Arial"/>
              </a:rPr>
              <a:t>3</a:t>
            </a:r>
            <a:r>
              <a:rPr lang="en-GB" sz="1406" b="0" i="0" spc="-43" baseline="0" dirty="0">
                <a:solidFill>
                  <a:srgbClr val="002F56"/>
                </a:solidFill>
                <a:latin typeface="Arial"/>
                <a:cs typeface="Arial"/>
              </a:rPr>
              <a:t> </a:t>
            </a:r>
            <a:r>
              <a:rPr lang="en-GB" sz="1406" b="0" i="0" spc="0" baseline="0" dirty="0">
                <a:solidFill>
                  <a:srgbClr val="002F56"/>
                </a:solidFill>
                <a:latin typeface="Arial"/>
                <a:cs typeface="Arial"/>
              </a:rPr>
              <a:t>data</a:t>
            </a:r>
            <a:r>
              <a:rPr lang="en-GB" sz="1406" b="0" i="0" spc="-19" baseline="0" dirty="0">
                <a:solidFill>
                  <a:srgbClr val="002F56"/>
                </a:solidFill>
                <a:latin typeface="Arial"/>
                <a:cs typeface="Arial"/>
              </a:rPr>
              <a:t> </a:t>
            </a:r>
            <a:r>
              <a:rPr lang="en-GB" sz="1406" b="0" i="0" spc="0" baseline="0" dirty="0">
                <a:solidFill>
                  <a:srgbClr val="002F56"/>
                </a:solidFill>
                <a:latin typeface="Arial"/>
                <a:cs typeface="Arial"/>
              </a:rPr>
              <a:t>poi</a:t>
            </a:r>
            <a:r>
              <a:rPr lang="en-GB" sz="1406" b="0" i="0" spc="-5" baseline="0" dirty="0">
                <a:solidFill>
                  <a:srgbClr val="002F56"/>
                </a:solidFill>
                <a:latin typeface="Arial"/>
                <a:cs typeface="Arial"/>
              </a:rPr>
              <a:t>n</a:t>
            </a:r>
            <a:r>
              <a:rPr lang="en-GB" sz="1406" b="0" i="0" spc="4" baseline="0" dirty="0">
                <a:solidFill>
                  <a:srgbClr val="002F56"/>
                </a:solidFill>
                <a:latin typeface="Arial"/>
                <a:cs typeface="Arial"/>
              </a:rPr>
              <a:t>ts</a:t>
            </a:r>
          </a:p>
          <a:p>
            <a:pPr marL="0">
              <a:lnSpc>
                <a:spcPts val="1681"/>
              </a:lnSpc>
            </a:pPr>
            <a:r>
              <a:rPr lang="en-GB" sz="1403" b="0" i="0" spc="-5" baseline="0" dirty="0">
                <a:solidFill>
                  <a:srgbClr val="002F56"/>
                </a:solidFill>
                <a:latin typeface="Arial"/>
                <a:cs typeface="Arial"/>
              </a:rPr>
              <a:t>C</a:t>
            </a:r>
            <a:r>
              <a:rPr lang="en-GB" sz="1403" b="0" i="0" spc="0" baseline="0" dirty="0">
                <a:solidFill>
                  <a:srgbClr val="002F56"/>
                </a:solidFill>
                <a:latin typeface="Arial"/>
                <a:cs typeface="Arial"/>
              </a:rPr>
              <a:t>alibra</a:t>
            </a:r>
            <a:r>
              <a:rPr lang="en-GB" sz="1403" b="0" i="0" spc="2" baseline="0" dirty="0">
                <a:solidFill>
                  <a:srgbClr val="002F56"/>
                </a:solidFill>
                <a:latin typeface="Arial"/>
                <a:cs typeface="Arial"/>
              </a:rPr>
              <a:t>t</a:t>
            </a:r>
            <a:r>
              <a:rPr lang="en-GB" sz="1403" b="0" i="0" spc="0" baseline="0" dirty="0">
                <a:solidFill>
                  <a:srgbClr val="002F56"/>
                </a:solidFill>
                <a:latin typeface="Arial"/>
                <a:cs typeface="Arial"/>
              </a:rPr>
              <a:t>ion</a:t>
            </a:r>
            <a:r>
              <a:rPr lang="en-GB" sz="1403" b="0" i="0" spc="-30" baseline="0" dirty="0">
                <a:solidFill>
                  <a:srgbClr val="002F56"/>
                </a:solidFill>
                <a:latin typeface="Arial"/>
                <a:cs typeface="Arial"/>
              </a:rPr>
              <a:t> </a:t>
            </a:r>
            <a:r>
              <a:rPr lang="en-GB" sz="1403" b="0" i="0" spc="0" baseline="0" dirty="0">
                <a:solidFill>
                  <a:srgbClr val="002F56"/>
                </a:solidFill>
                <a:latin typeface="Arial"/>
                <a:cs typeface="Arial"/>
              </a:rPr>
              <a:t>=</a:t>
            </a:r>
            <a:r>
              <a:rPr lang="en-GB" sz="1403" b="0" i="0" spc="-9" baseline="0" dirty="0">
                <a:solidFill>
                  <a:srgbClr val="002F56"/>
                </a:solidFill>
                <a:latin typeface="Arial"/>
                <a:cs typeface="Arial"/>
              </a:rPr>
              <a:t> </a:t>
            </a:r>
            <a:r>
              <a:rPr lang="en-GB" sz="1403" b="0" i="0" spc="4" baseline="0" dirty="0">
                <a:solidFill>
                  <a:srgbClr val="002F56"/>
                </a:solidFill>
                <a:latin typeface="Arial"/>
                <a:cs typeface="Arial"/>
              </a:rPr>
              <a:t>J</a:t>
            </a:r>
            <a:r>
              <a:rPr lang="en-GB" sz="1403" b="0" i="0" spc="0" baseline="0" dirty="0">
                <a:solidFill>
                  <a:srgbClr val="002F56"/>
                </a:solidFill>
                <a:latin typeface="Arial"/>
                <a:cs typeface="Arial"/>
              </a:rPr>
              <a:t>u</a:t>
            </a:r>
            <a:r>
              <a:rPr lang="en-GB" sz="1403" b="0" i="0" spc="-5" baseline="0" dirty="0">
                <a:solidFill>
                  <a:srgbClr val="002F56"/>
                </a:solidFill>
                <a:latin typeface="Arial"/>
                <a:cs typeface="Arial"/>
              </a:rPr>
              <a:t>m</a:t>
            </a:r>
            <a:r>
              <a:rPr lang="en-GB" sz="1403" b="0" i="0" spc="0" baseline="0" dirty="0">
                <a:solidFill>
                  <a:srgbClr val="002F56"/>
                </a:solidFill>
                <a:latin typeface="Arial"/>
                <a:cs typeface="Arial"/>
              </a:rPr>
              <a:t>p</a:t>
            </a:r>
            <a:r>
              <a:rPr lang="en-GB" sz="1403" b="0" i="0" spc="-30" baseline="0" dirty="0">
                <a:solidFill>
                  <a:srgbClr val="002F56"/>
                </a:solidFill>
                <a:latin typeface="Arial"/>
                <a:cs typeface="Arial"/>
              </a:rPr>
              <a:t> </a:t>
            </a:r>
            <a:r>
              <a:rPr lang="en-GB" sz="1403" b="0" i="0" spc="-5" baseline="0" dirty="0">
                <a:solidFill>
                  <a:srgbClr val="002F56"/>
                </a:solidFill>
                <a:latin typeface="Arial"/>
                <a:cs typeface="Arial"/>
              </a:rPr>
              <a:t>m</a:t>
            </a:r>
            <a:r>
              <a:rPr lang="en-GB" sz="1403" b="0" i="0" spc="0" baseline="0" dirty="0">
                <a:solidFill>
                  <a:srgbClr val="002F56"/>
                </a:solidFill>
                <a:latin typeface="Arial"/>
                <a:cs typeface="Arial"/>
              </a:rPr>
              <a:t>e</a:t>
            </a:r>
            <a:r>
              <a:rPr lang="en-GB" sz="1403" b="0" i="0" spc="4" baseline="0" dirty="0">
                <a:solidFill>
                  <a:srgbClr val="002F56"/>
                </a:solidFill>
                <a:latin typeface="Arial"/>
                <a:cs typeface="Arial"/>
              </a:rPr>
              <a:t>t</a:t>
            </a:r>
            <a:r>
              <a:rPr lang="en-GB" sz="1403" b="0" i="0" spc="0" baseline="0" dirty="0">
                <a:solidFill>
                  <a:srgbClr val="002F56"/>
                </a:solidFill>
                <a:latin typeface="Arial"/>
                <a:cs typeface="Arial"/>
              </a:rPr>
              <a:t>hod</a:t>
            </a:r>
          </a:p>
        </p:txBody>
      </p:sp>
    </p:spTree>
    <p:extLst>
      <p:ext uri="{BB962C8B-B14F-4D97-AF65-F5344CB8AC3E}">
        <p14:creationId xmlns:p14="http://schemas.microsoft.com/office/powerpoint/2010/main" val="776780491"/>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581EFF-75CA-400B-8B14-07B3BB5FE4A6}">
  <ds:schemaRefs>
    <ds:schemaRef ds:uri="http://www.w3.org/XML/1998/namespace"/>
    <ds:schemaRef ds:uri="http://schemas.openxmlformats.org/package/2006/metadata/core-properties"/>
    <ds:schemaRef ds:uri="http://purl.org/dc/elements/1.1/"/>
    <ds:schemaRef ds:uri="http://purl.org/dc/terms/"/>
    <ds:schemaRef ds:uri="http://schemas.microsoft.com/office/infopath/2007/PartnerControls"/>
    <ds:schemaRef ds:uri="e5ba6352-0726-4226-96e7-82f7f1c59ac0"/>
    <ds:schemaRef ds:uri="http://schemas.microsoft.com/office/2006/documentManagement/types"/>
    <ds:schemaRef ds:uri="cbbfa1f3-60c2-42de-b5b6-3ee8cb87d96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1379</TotalTime>
  <Words>2643</Words>
  <Application>Microsoft Office PowerPoint</Application>
  <PresentationFormat>Widescreen</PresentationFormat>
  <Paragraphs>525</Paragraphs>
  <Slides>27</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0" baseType="lpstr">
      <vt:lpstr>Aptos</vt:lpstr>
      <vt:lpstr>Aptos Black</vt:lpstr>
      <vt:lpstr>Aptos Narrow</vt:lpstr>
      <vt:lpstr>Arial</vt:lpstr>
      <vt:lpstr>Arial Black</vt:lpstr>
      <vt:lpstr>Arial-Black</vt:lpstr>
      <vt:lpstr>Calibri</vt:lpstr>
      <vt:lpstr>Carlito</vt:lpstr>
      <vt:lpstr>Symbol</vt:lpstr>
      <vt:lpstr>Times New Roman</vt:lpstr>
      <vt:lpstr>Wingdings</vt:lpstr>
      <vt:lpstr>EUROfusion.1line_5_3_2019</vt:lpstr>
      <vt:lpstr>Graph</vt:lpstr>
      <vt:lpstr>WP PWIE SPE kick-off meeting  29.5.2026  </vt:lpstr>
      <vt:lpstr>SP E focus points in 2026</vt:lpstr>
      <vt:lpstr>SP E resources in 2026</vt:lpstr>
      <vt:lpstr>2026 SP E Tasks and Deliverables</vt:lpstr>
      <vt:lpstr>SP E program in 2026</vt:lpstr>
      <vt:lpstr>SPE.1 </vt:lpstr>
      <vt:lpstr>Example of Activity SP E.1: In-vessel LIBS system in JET: H in Be layers</vt:lpstr>
      <vt:lpstr>Littrow results in the LID-QMS region (Module 14)</vt:lpstr>
      <vt:lpstr>PowerPoint Presentation</vt:lpstr>
      <vt:lpstr>Calibration free LIBS points at JET HFGC point 60 and 61  </vt:lpstr>
      <vt:lpstr>2026 Plans of SP E.1</vt:lpstr>
      <vt:lpstr>SP E.1 LIBS Activities 2026: LIBS full distribution map</vt:lpstr>
      <vt:lpstr>SP E.1 LIBS Activities 2026: LIBS full distribution map</vt:lpstr>
      <vt:lpstr>SP E.1 LIBS Activities 2026 </vt:lpstr>
      <vt:lpstr>SP E.1 LIBS Activities 2026: LIBS full distribution map</vt:lpstr>
      <vt:lpstr>SP E.1 LIBS Activities 2026: LIBS full distribution map</vt:lpstr>
      <vt:lpstr>SP E.1 LIBS at JET in 2026</vt:lpstr>
      <vt:lpstr>SP E.1 IWGL – 2X beam</vt:lpstr>
      <vt:lpstr>2026 Plans of SP E.2 (Cutting of DTE3 tiles and sample distribution)</vt:lpstr>
      <vt:lpstr>SP E.2 Cutting of DTE3 tiles and sample distribution</vt:lpstr>
      <vt:lpstr>SP E.2 14N W-LBSRP  Fuel retention &amp; Microstructure</vt:lpstr>
      <vt:lpstr>SPE.2 W-CFC tiles shipments (Mod 2, 14)</vt:lpstr>
      <vt:lpstr>SPE.2 Cutting of W-CFC tiles</vt:lpstr>
      <vt:lpstr>2026 Plans of SP E.2 (Post-mortem analysis of JET DTE3 samples</vt:lpstr>
      <vt:lpstr>SP E.2 Post-mortem analysis of JET PFCs</vt:lpstr>
      <vt:lpstr>SP E.2 Post-mortem analysis of PFC components</vt:lpstr>
      <vt:lpstr>Concluding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Likonen Jari</cp:lastModifiedBy>
  <cp:revision>319</cp:revision>
  <cp:lastPrinted>2026-02-24T04:18:02Z</cp:lastPrinted>
  <dcterms:created xsi:type="dcterms:W3CDTF">2023-11-15T09:40:03Z</dcterms:created>
  <dcterms:modified xsi:type="dcterms:W3CDTF">2026-05-29T06:18:14Z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