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
  </p:notesMasterIdLst>
  <p:sldIdLst>
    <p:sldId id="256" r:id="rId2"/>
    <p:sldId id="304" r:id="rId3"/>
    <p:sldId id="302" r:id="rId4"/>
    <p:sldId id="303" r:id="rId5"/>
    <p:sldId id="305" r:id="rId6"/>
  </p:sldIdLst>
  <p:sldSz cx="12192000" cy="6858000"/>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p:scale>
          <a:sx n="66" d="100"/>
          <a:sy n="66" d="100"/>
        </p:scale>
        <p:origin x="36"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Header Placeholder 1"/>
          <p:cNvSpPr>
            <a:spLocks noGrp="1"/>
          </p:cNvSpPr>
          <p:nvPr>
            <p:ph type="hdr" sz="quarter"/>
          </p:nvPr>
        </p:nvSpPr>
        <p:spPr bwMode="auto">
          <a:xfrm>
            <a:off x="0" y="0"/>
            <a:ext cx="2919413"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vl1pPr>
          </a:lstStyle>
          <a:p>
            <a:pPr>
              <a:defRPr/>
            </a:pPr>
            <a:endParaRPr lang="en-US"/>
          </a:p>
        </p:txBody>
      </p:sp>
      <p:sp>
        <p:nvSpPr>
          <p:cNvPr id="9219" name="Date Placeholder 2"/>
          <p:cNvSpPr>
            <a:spLocks noGrp="1"/>
          </p:cNvSpPr>
          <p:nvPr>
            <p:ph type="dt" idx="2"/>
          </p:nvPr>
        </p:nvSpPr>
        <p:spPr bwMode="auto">
          <a:xfrm>
            <a:off x="3814763" y="0"/>
            <a:ext cx="2919412"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vl1pPr>
          </a:lstStyle>
          <a:p>
            <a:pPr>
              <a:defRPr/>
            </a:pPr>
            <a:endParaRPr lang="en-US"/>
          </a:p>
        </p:txBody>
      </p:sp>
      <p:sp>
        <p:nvSpPr>
          <p:cNvPr id="9220" name="Date Placeholder 2"/>
          <p:cNvSpPr>
            <a:spLocks noGrp="1"/>
          </p:cNvSpPr>
          <p:nvPr>
            <p:ph type="dt" idx="3"/>
          </p:nvPr>
        </p:nvSpPr>
        <p:spPr bwMode="auto">
          <a:xfrm>
            <a:off x="3814763" y="0"/>
            <a:ext cx="2919412"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vl1pPr>
          </a:lstStyle>
          <a:p>
            <a:pPr>
              <a:defRPr/>
            </a:pPr>
            <a:endParaRPr lang="en-US"/>
          </a:p>
        </p:txBody>
      </p:sp>
      <p:sp>
        <p:nvSpPr>
          <p:cNvPr id="9221" name="Notes Placeholder 4"/>
          <p:cNvSpPr>
            <a:spLocks noGrp="1"/>
          </p:cNvSpPr>
          <p:nvPr>
            <p:ph type="body" sz="quarter" idx="1"/>
          </p:nvPr>
        </p:nvSpPr>
        <p:spPr bwMode="auto">
          <a:xfrm>
            <a:off x="673100" y="4748213"/>
            <a:ext cx="5389563" cy="3884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noProof="0"/>
          </a:p>
        </p:txBody>
      </p:sp>
      <p:sp>
        <p:nvSpPr>
          <p:cNvPr id="9222" name="Footer Placeholder 5"/>
          <p:cNvSpPr>
            <a:spLocks noGrp="1"/>
          </p:cNvSpPr>
          <p:nvPr>
            <p:ph type="ftr" sz="quarter" idx="4"/>
          </p:nvPr>
        </p:nvSpPr>
        <p:spPr bwMode="auto">
          <a:xfrm>
            <a:off x="0" y="9371013"/>
            <a:ext cx="2919413"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Slide Number Placeholder 6"/>
          <p:cNvSpPr>
            <a:spLocks noGrp="1"/>
          </p:cNvSpPr>
          <p:nvPr>
            <p:ph type="sldNum" sz="quarter" idx="10"/>
          </p:nvPr>
        </p:nvSpPr>
        <p:spPr bwMode="auto">
          <a:xfrm>
            <a:off x="3814763" y="9371013"/>
            <a:ext cx="2919412"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n-lt"/>
        <a:ea typeface="+mn-ea"/>
        <a:cs typeface="+mn-cs"/>
      </a:defRPr>
    </a:lvl1pPr>
    <a:lvl2pPr marL="742950" indent="-285750" algn="l" rtl="0" eaLnBrk="0" fontAlgn="base" hangingPunct="0">
      <a:spcBef>
        <a:spcPct val="30000"/>
      </a:spcBef>
      <a:spcAft>
        <a:spcPct val="0"/>
      </a:spcAft>
      <a:defRPr sz="1200">
        <a:solidFill>
          <a:schemeClr val="tx1"/>
        </a:solidFill>
        <a:latin typeface="+mn-lt"/>
        <a:ea typeface="+mn-ea"/>
        <a:cs typeface="+mn-cs"/>
      </a:defRPr>
    </a:lvl2pPr>
    <a:lvl3pPr marL="1143000" indent="-228600" algn="l" rtl="0" eaLnBrk="0" fontAlgn="base" hangingPunct="0">
      <a:spcBef>
        <a:spcPct val="30000"/>
      </a:spcBef>
      <a:spcAft>
        <a:spcPct val="0"/>
      </a:spcAft>
      <a:defRPr sz="1200">
        <a:solidFill>
          <a:schemeClr val="tx1"/>
        </a:solidFill>
        <a:latin typeface="+mn-lt"/>
        <a:ea typeface="+mn-ea"/>
        <a:cs typeface="+mn-cs"/>
      </a:defRPr>
    </a:lvl3pPr>
    <a:lvl4pPr marL="1600200" indent="-228600" algn="l" rtl="0" eaLnBrk="0" fontAlgn="base" hangingPunct="0">
      <a:spcBef>
        <a:spcPct val="30000"/>
      </a:spcBef>
      <a:spcAft>
        <a:spcPct val="0"/>
      </a:spcAft>
      <a:defRPr sz="1200">
        <a:solidFill>
          <a:schemeClr val="tx1"/>
        </a:solidFill>
        <a:latin typeface="+mn-lt"/>
        <a:ea typeface="+mn-ea"/>
        <a:cs typeface="+mn-cs"/>
      </a:defRPr>
    </a:lvl4pPr>
    <a:lvl5pPr marL="2057400" indent="-228600" algn="l" rtl="0" eaLnBrk="0" fontAlgn="base" hangingPunct="0">
      <a:spcBef>
        <a:spcPct val="30000"/>
      </a:spcBef>
      <a:spcAft>
        <a:spcPct val="0"/>
      </a:spcAft>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p:cNvSpPr>
          <p:nvPr>
            <p:ph type="sldImg"/>
          </p:nvPr>
        </p:nvSpPr>
        <p:spPr bwMode="auto">
          <a:xfrm>
            <a:off x="-2147483648" y="-2147483648"/>
            <a:ext cx="0" cy="0"/>
          </a:xfrm>
          <a:prstGeom prst="rect">
            <a:avLst/>
          </a:prstGeom>
          <a:noFill/>
          <a:ln>
            <a:miter lim="800000"/>
            <a:headEnd/>
            <a:tailEnd/>
          </a:ln>
        </p:spPr>
      </p:sp>
      <p:sp>
        <p:nvSpPr>
          <p:cNvPr id="10243" name="Notes Placeholder 2"/>
          <p:cNvSpPr>
            <a:spLocks noGrp="1"/>
          </p:cNvSpPr>
          <p:nvPr>
            <p:ph type="body" idx="1"/>
          </p:nvPr>
        </p:nvSpPr>
        <p:spPr>
          <a:noFill/>
          <a:ln/>
        </p:spPr>
        <p:txBody>
          <a:bodyPr/>
          <a:lstStyle/>
          <a:p>
            <a:pPr eaLnBrk="1" hangingPunct="1">
              <a:spcBef>
                <a:spcPct val="0"/>
              </a:spcBef>
            </a:pPr>
            <a:endParaRPr lang="en-US"/>
          </a:p>
        </p:txBody>
      </p:sp>
      <p:sp>
        <p:nvSpPr>
          <p:cNvPr id="10244" name="Slide Number Placeholder 3"/>
          <p:cNvSpPr>
            <a:spLocks noGrp="1"/>
          </p:cNvSpPr>
          <p:nvPr>
            <p:ph type="sldNum" sz="quarter" idx="10"/>
          </p:nvPr>
        </p:nvSpPr>
        <p:spPr>
          <a:noFill/>
        </p:spPr>
        <p:txBody>
          <a:bodyPr/>
          <a:lstStyle/>
          <a:p>
            <a:fld id="{08B919B7-DCD0-40E2-8E80-3FEFE755FD2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6" name="Gruppieren 3"/>
          <p:cNvGrpSpPr>
            <a:grpSpLocks/>
          </p:cNvGrpSpPr>
          <p:nvPr userDrawn="1"/>
        </p:nvGrpSpPr>
        <p:grpSpPr bwMode="auto">
          <a:xfrm>
            <a:off x="411163" y="6035675"/>
            <a:ext cx="4392612" cy="496888"/>
            <a:chOff x="5735960" y="5717361"/>
            <a:chExt cx="6120680" cy="713919"/>
          </a:xfrm>
        </p:grpSpPr>
        <p:pic>
          <p:nvPicPr>
            <p:cNvPr id="7" name="Grafik 24"/>
            <p:cNvPicPr>
              <a:picLocks noChangeAspect="1"/>
            </p:cNvPicPr>
            <p:nvPr userDrawn="1"/>
          </p:nvPicPr>
          <p:blipFill>
            <a:blip r:embed="rId2"/>
            <a:srcRect/>
            <a:stretch>
              <a:fillRect/>
            </a:stretch>
          </p:blipFill>
          <p:spPr bwMode="auto">
            <a:xfrm>
              <a:off x="5735960" y="5774784"/>
              <a:ext cx="997207" cy="656496"/>
            </a:xfrm>
            <a:prstGeom prst="rect">
              <a:avLst/>
            </a:prstGeom>
            <a:noFill/>
            <a:ln w="9525">
              <a:noFill/>
              <a:miter lim="800000"/>
              <a:headEnd/>
              <a:tailEnd/>
            </a:ln>
          </p:spPr>
        </p:pic>
        <p:sp>
          <p:nvSpPr>
            <p:cNvPr id="8" name="Rechteck 2"/>
            <p:cNvSpPr/>
            <p:nvPr userDrawn="1"/>
          </p:nvSpPr>
          <p:spPr bwMode="auto">
            <a:xfrm>
              <a:off x="6744072" y="5717361"/>
              <a:ext cx="5112568" cy="480131"/>
            </a:xfrm>
            <a:prstGeom prst="rect">
              <a:avLst/>
            </a:prstGeom>
            <a:grpFill/>
          </p:spPr>
          <p:txBody>
            <a:bodyPr>
              <a:spAutoFit/>
            </a:bodyPr>
            <a:lstStyle/>
            <a:p>
              <a:pPr algn="just" fontAlgn="auto">
                <a:lnSpc>
                  <a:spcPct val="90000"/>
                </a:lnSpc>
                <a:spcBef>
                  <a:spcPts val="0"/>
                </a:spcBef>
                <a:spcAft>
                  <a:spcPts val="0"/>
                </a:spcAft>
                <a:defRPr/>
              </a:pPr>
              <a:r>
                <a:rPr lang="en-GB" sz="700" kern="0">
                  <a:solidFill>
                    <a:prstClr val="black"/>
                  </a:solidFill>
                  <a:latin typeface="Calibri"/>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kern="0">
                <a:latin typeface="+mn-lt"/>
                <a:cs typeface="+mn-cs"/>
              </a:endParaRPr>
            </a:p>
          </p:txBody>
        </p:sp>
      </p:grpSp>
      <p:pic>
        <p:nvPicPr>
          <p:cNvPr id="9" name="Picture 12" descr="Contract between EC and EUROfusion is signed | FuseNet"/>
          <p:cNvPicPr>
            <a:picLocks noChangeAspect="1" noChangeArrowheads="1"/>
          </p:cNvPicPr>
          <p:nvPr userDrawn="1"/>
        </p:nvPicPr>
        <p:blipFill>
          <a:blip r:embed="rId3"/>
          <a:srcRect/>
          <a:stretch>
            <a:fillRect/>
          </a:stretch>
        </p:blipFill>
        <p:spPr bwMode="auto">
          <a:xfrm>
            <a:off x="444500" y="325438"/>
            <a:ext cx="2305050" cy="595312"/>
          </a:xfrm>
          <a:prstGeom prst="rect">
            <a:avLst/>
          </a:prstGeom>
          <a:noFill/>
          <a:ln w="9525">
            <a:noFill/>
            <a:miter lim="800000"/>
            <a:headEnd/>
            <a:tailEnd/>
          </a:ln>
        </p:spPr>
      </p:pic>
      <p:pic>
        <p:nvPicPr>
          <p:cNvPr id="10" name="Picture 8"/>
          <p:cNvPicPr>
            <a:picLocks noChangeAspect="1"/>
          </p:cNvPicPr>
          <p:nvPr userDrawn="1"/>
        </p:nvPicPr>
        <p:blipFill>
          <a:blip r:embed="rId4"/>
          <a:srcRect/>
          <a:stretch>
            <a:fillRect/>
          </a:stretch>
        </p:blipFill>
        <p:spPr bwMode="auto">
          <a:xfrm>
            <a:off x="7248525" y="252413"/>
            <a:ext cx="4943475" cy="6353175"/>
          </a:xfrm>
          <a:prstGeom prst="rect">
            <a:avLst/>
          </a:prstGeom>
          <a:solidFill>
            <a:schemeClr val="bg1"/>
          </a:solidFill>
          <a:ln w="9525">
            <a:noFill/>
            <a:miter lim="800000"/>
            <a:headEnd/>
            <a:tailEnd/>
          </a:ln>
        </p:spPr>
      </p:pic>
      <p:sp>
        <p:nvSpPr>
          <p:cNvPr id="11" name="Title 20"/>
          <p:cNvSpPr>
            <a:spLocks noGrp="1"/>
          </p:cNvSpPr>
          <p:nvPr>
            <p:ph type="title"/>
          </p:nvPr>
        </p:nvSpPr>
        <p:spPr bwMode="auto">
          <a:xfrm>
            <a:off x="407368" y="2074187"/>
            <a:ext cx="5544615" cy="620251"/>
          </a:xfrm>
        </p:spPr>
        <p:txBody>
          <a:bodyPr/>
          <a:lstStyle>
            <a:lvl1pPr algn="l">
              <a:defRPr b="1"/>
            </a:lvl1pPr>
          </a:lstStyle>
          <a:p>
            <a:r>
              <a:rPr lang="en-US"/>
              <a:t>Click to edit Master title style</a:t>
            </a:r>
            <a:endParaRPr/>
          </a:p>
        </p:txBody>
      </p:sp>
      <p:sp>
        <p:nvSpPr>
          <p:cNvPr id="14" name="Text Placeholder 22"/>
          <p:cNvSpPr>
            <a:spLocks noGrp="1"/>
          </p:cNvSpPr>
          <p:nvPr>
            <p:ph type="body" sz="quarter" idx="10"/>
          </p:nvPr>
        </p:nvSpPr>
        <p:spPr bwMode="auto">
          <a:xfrm>
            <a:off x="407368" y="3693074"/>
            <a:ext cx="4375150" cy="457848"/>
          </a:xfrm>
        </p:spPr>
        <p:txBody>
          <a:bodyPr/>
          <a:lstStyle>
            <a:lvl1pPr marL="0" indent="0">
              <a:buNone/>
              <a:defRPr b="1"/>
            </a:lvl1pPr>
            <a:lvl2pPr marL="342900" indent="0">
              <a:buNone/>
              <a:defRPr/>
            </a:lvl2pPr>
          </a:lstStyle>
          <a:p>
            <a:pPr lvl="0"/>
            <a:r>
              <a:rPr lang="en-US"/>
              <a:t>Click to edit Master text styles</a:t>
            </a:r>
          </a:p>
        </p:txBody>
      </p:sp>
      <p:sp>
        <p:nvSpPr>
          <p:cNvPr id="15" name="Text Placeholder 22"/>
          <p:cNvSpPr>
            <a:spLocks noGrp="1"/>
          </p:cNvSpPr>
          <p:nvPr>
            <p:ph type="body" sz="quarter" idx="11"/>
          </p:nvPr>
        </p:nvSpPr>
        <p:spPr bwMode="auto">
          <a:xfrm>
            <a:off x="407368" y="4159260"/>
            <a:ext cx="4375150" cy="457848"/>
          </a:xfrm>
        </p:spPr>
        <p:txBody>
          <a:bodyPr/>
          <a:lstStyle>
            <a:lvl1pPr marL="0" indent="0">
              <a:buNone/>
              <a:defRPr b="0"/>
            </a:lvl1pPr>
            <a:lvl2pPr marL="342900" indent="0">
              <a:buNone/>
              <a:defRPr/>
            </a:lvl2pPr>
          </a:lstStyle>
          <a:p>
            <a:pPr lvl="0"/>
            <a:r>
              <a:rPr lang="en-US"/>
              <a:t>Click to edit Master text styles</a:t>
            </a:r>
          </a:p>
        </p:txBody>
      </p:sp>
      <p:sp>
        <p:nvSpPr>
          <p:cNvPr id="20" name="Text Placeholder 22"/>
          <p:cNvSpPr>
            <a:spLocks noGrp="1"/>
          </p:cNvSpPr>
          <p:nvPr>
            <p:ph type="body" sz="quarter" idx="12"/>
          </p:nvPr>
        </p:nvSpPr>
        <p:spPr bwMode="auto">
          <a:xfrm>
            <a:off x="407368" y="1650286"/>
            <a:ext cx="5544614" cy="338554"/>
          </a:xfrm>
        </p:spPr>
        <p:txBody>
          <a:bodyPr>
            <a:normAutofit/>
          </a:bodyPr>
          <a:lstStyle>
            <a:lvl1pPr marL="0" indent="0">
              <a:buNone/>
              <a:defRPr sz="1600" b="0"/>
            </a:lvl1pPr>
            <a:lvl2pPr marL="342900" indent="0">
              <a:buNone/>
              <a:defRPr/>
            </a:lvl2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4625"/>
            <a:ext cx="12192000" cy="3333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olidFill>
                <a:prstClr val="white"/>
              </a:solidFill>
            </a:endParaRPr>
          </a:p>
        </p:txBody>
      </p:sp>
      <p:pic>
        <p:nvPicPr>
          <p:cNvPr id="5" name="Picture 2" descr="EUROfusion - Realising Fusion Energy"/>
          <p:cNvPicPr>
            <a:picLocks noChangeAspect="1" noChangeArrowheads="1"/>
          </p:cNvPicPr>
          <p:nvPr userDrawn="1"/>
        </p:nvPicPr>
        <p:blipFill>
          <a:blip r:embed="rId2"/>
          <a:srcRect/>
          <a:stretch>
            <a:fillRect/>
          </a:stretch>
        </p:blipFill>
        <p:spPr bwMode="auto">
          <a:xfrm>
            <a:off x="192088" y="57150"/>
            <a:ext cx="635000" cy="636588"/>
          </a:xfrm>
          <a:prstGeom prst="rect">
            <a:avLst/>
          </a:prstGeom>
          <a:noFill/>
          <a:ln w="9525">
            <a:noFill/>
            <a:miter lim="800000"/>
            <a:headEnd/>
            <a:tailEnd/>
          </a:ln>
        </p:spPr>
      </p:pic>
      <p:pic>
        <p:nvPicPr>
          <p:cNvPr id="6" name="Picture 7"/>
          <p:cNvPicPr>
            <a:picLocks noChangeAspect="1"/>
          </p:cNvPicPr>
          <p:nvPr userDrawn="1"/>
        </p:nvPicPr>
        <p:blipFill>
          <a:blip r:embed="rId3"/>
          <a:srcRect/>
          <a:stretch>
            <a:fillRect/>
          </a:stretch>
        </p:blipFill>
        <p:spPr bwMode="auto">
          <a:xfrm>
            <a:off x="7248525" y="252413"/>
            <a:ext cx="4943475" cy="6353175"/>
          </a:xfrm>
          <a:prstGeom prst="rect">
            <a:avLst/>
          </a:prstGeom>
          <a:noFill/>
          <a:ln w="9525">
            <a:noFill/>
            <a:miter lim="800000"/>
            <a:headEnd/>
            <a:tailEnd/>
          </a:ln>
        </p:spPr>
      </p:pic>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r>
              <a:rPr lang="en-US" dirty="0"/>
              <a:t>Click to edit Master text styles</a:t>
            </a:r>
            <a:endParaRPr dirty="0"/>
          </a:p>
          <a:p>
            <a:pPr lvl="1"/>
            <a:r>
              <a:rPr lang="en-US" dirty="0"/>
              <a:t>Second level</a:t>
            </a:r>
            <a:endParaRPr dirty="0"/>
          </a:p>
          <a:p>
            <a:pPr lvl="2"/>
            <a:r>
              <a:rPr lang="en-US" dirty="0"/>
              <a:t>Third level</a:t>
            </a:r>
            <a:endParaRPr dirty="0"/>
          </a:p>
        </p:txBody>
      </p:sp>
      <p:sp>
        <p:nvSpPr>
          <p:cNvPr id="7" name="Footer Placeholder 7"/>
          <p:cNvSpPr>
            <a:spLocks noGrp="1"/>
          </p:cNvSpPr>
          <p:nvPr>
            <p:ph type="ftr" sz="quarter" idx="10"/>
          </p:nvPr>
        </p:nvSpPr>
        <p:spPr bwMode="auto">
          <a:xfrm>
            <a:off x="825500" y="6556375"/>
            <a:ext cx="4476750" cy="3286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pPr>
              <a:defRPr/>
            </a:pPr>
            <a:r>
              <a:rPr lang="en-GB"/>
              <a:t>A. Hakola| WPPWIE midterm meeting | 9 April 2024</a:t>
            </a:r>
            <a:endParaRPr lang="en-US">
              <a:solidFill>
                <a:schemeClr val="bg1"/>
              </a:solidFill>
            </a:endParaRPr>
          </a:p>
        </p:txBody>
      </p:sp>
      <p:sp>
        <p:nvSpPr>
          <p:cNvPr id="8" name="Slide Number Placeholder 8"/>
          <p:cNvSpPr>
            <a:spLocks noGrp="1"/>
          </p:cNvSpPr>
          <p:nvPr>
            <p:ph type="sldNum" sz="quarter" idx="11"/>
          </p:nvPr>
        </p:nvSpPr>
        <p:spPr>
          <a:xfrm>
            <a:off x="0" y="6589713"/>
            <a:ext cx="720725" cy="200025"/>
          </a:xfrm>
        </p:spPr>
        <p:txBody>
          <a:bodyPr/>
          <a:lstStyle>
            <a:lvl1pPr>
              <a:defRPr sz="1400">
                <a:solidFill>
                  <a:srgbClr val="FFFFFF"/>
                </a:solidFill>
              </a:defRPr>
            </a:lvl1pPr>
          </a:lstStyle>
          <a:p>
            <a:pPr>
              <a:defRPr/>
            </a:pPr>
            <a:fld id="{7F653FDD-BA4A-40B9-B698-4F06D45468E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3" name="Rectangle 2"/>
          <p:cNvSpPr/>
          <p:nvPr userDrawn="1"/>
        </p:nvSpPr>
        <p:spPr bwMode="auto">
          <a:xfrm>
            <a:off x="0" y="6524625"/>
            <a:ext cx="12192000" cy="3333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olidFill>
                <a:prstClr val="white"/>
              </a:solidFill>
            </a:endParaRPr>
          </a:p>
        </p:txBody>
      </p:sp>
      <p:pic>
        <p:nvPicPr>
          <p:cNvPr id="4" name="Picture 2" descr="EUROfusion - Realising Fusion Energy"/>
          <p:cNvPicPr>
            <a:picLocks noChangeAspect="1" noChangeArrowheads="1"/>
          </p:cNvPicPr>
          <p:nvPr userDrawn="1"/>
        </p:nvPicPr>
        <p:blipFill>
          <a:blip r:embed="rId2"/>
          <a:srcRect/>
          <a:stretch>
            <a:fillRect/>
          </a:stretch>
        </p:blipFill>
        <p:spPr bwMode="auto">
          <a:xfrm>
            <a:off x="192088" y="57150"/>
            <a:ext cx="635000" cy="636588"/>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7248525" y="252413"/>
            <a:ext cx="4943475" cy="6353175"/>
          </a:xfrm>
          <a:prstGeom prst="rect">
            <a:avLst/>
          </a:prstGeom>
          <a:noFill/>
          <a:ln w="9525">
            <a:noFill/>
            <a:miter lim="800000"/>
            <a:headEnd/>
            <a:tailEnd/>
          </a:ln>
        </p:spPr>
      </p:pic>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r>
              <a:rPr lang="en-US"/>
              <a:t>Click to edit Master title style</a:t>
            </a:r>
            <a:endParaRPr lang="en-GB"/>
          </a:p>
        </p:txBody>
      </p:sp>
      <p:sp>
        <p:nvSpPr>
          <p:cNvPr id="6" name="Footer Placeholder 7"/>
          <p:cNvSpPr>
            <a:spLocks noGrp="1"/>
          </p:cNvSpPr>
          <p:nvPr>
            <p:ph type="ftr" sz="quarter" idx="10"/>
          </p:nvPr>
        </p:nvSpPr>
        <p:spPr bwMode="auto">
          <a:xfrm>
            <a:off x="825500" y="6556375"/>
            <a:ext cx="4513263" cy="3286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pPr>
              <a:defRPr/>
            </a:pPr>
            <a:r>
              <a:rPr lang="en-GB"/>
              <a:t>A. Hakola| WPPWIE midterm meeting | 9 April 2024</a:t>
            </a:r>
            <a:endParaRPr lang="en-GB">
              <a:solidFill>
                <a:schemeClr val="bg1"/>
              </a:solidFill>
            </a:endParaRPr>
          </a:p>
        </p:txBody>
      </p:sp>
      <p:sp>
        <p:nvSpPr>
          <p:cNvPr id="7" name="Slide Number Placeholder 8"/>
          <p:cNvSpPr>
            <a:spLocks noGrp="1"/>
          </p:cNvSpPr>
          <p:nvPr>
            <p:ph type="sldNum" sz="quarter" idx="11"/>
          </p:nvPr>
        </p:nvSpPr>
        <p:spPr>
          <a:xfrm>
            <a:off x="0" y="6589713"/>
            <a:ext cx="720725" cy="200025"/>
          </a:xfrm>
        </p:spPr>
        <p:txBody>
          <a:bodyPr/>
          <a:lstStyle>
            <a:lvl1pPr>
              <a:defRPr sz="1400">
                <a:solidFill>
                  <a:srgbClr val="FFFFFF"/>
                </a:solidFill>
              </a:defRPr>
            </a:lvl1pPr>
          </a:lstStyle>
          <a:p>
            <a:pPr>
              <a:defRPr/>
            </a:pPr>
            <a:fld id="{F2A86779-3026-4F3C-8E0C-FB3E62C3602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3" name="Picture 4"/>
          <p:cNvPicPr>
            <a:picLocks noChangeAspect="1"/>
          </p:cNvPicPr>
          <p:nvPr userDrawn="1"/>
        </p:nvPicPr>
        <p:blipFill>
          <a:blip r:embed="rId2"/>
          <a:srcRect/>
          <a:stretch>
            <a:fillRect/>
          </a:stretch>
        </p:blipFill>
        <p:spPr bwMode="auto">
          <a:xfrm>
            <a:off x="7248525" y="252413"/>
            <a:ext cx="4943475" cy="6353175"/>
          </a:xfrm>
          <a:prstGeom prst="rect">
            <a:avLst/>
          </a:prstGeom>
          <a:noFill/>
          <a:ln w="9525">
            <a:noFill/>
            <a:miter lim="800000"/>
            <a:headEnd/>
            <a:tailEnd/>
          </a:ln>
        </p:spPr>
      </p:pic>
      <p:sp>
        <p:nvSpPr>
          <p:cNvPr id="4" name="Rectangle 3"/>
          <p:cNvSpPr/>
          <p:nvPr userDrawn="1"/>
        </p:nvSpPr>
        <p:spPr bwMode="auto">
          <a:xfrm>
            <a:off x="6408738" y="2146300"/>
            <a:ext cx="2170112" cy="16144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a:p>
        </p:txBody>
      </p:sp>
      <p:sp>
        <p:nvSpPr>
          <p:cNvPr id="5" name="Rectangle 4"/>
          <p:cNvSpPr/>
          <p:nvPr userDrawn="1"/>
        </p:nvSpPr>
        <p:spPr bwMode="auto">
          <a:xfrm>
            <a:off x="9129713" y="1957388"/>
            <a:ext cx="2170112" cy="18748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a:p>
        </p:txBody>
      </p:sp>
      <p:sp>
        <p:nvSpPr>
          <p:cNvPr id="6" name="Rectangle 5"/>
          <p:cNvSpPr/>
          <p:nvPr userDrawn="1"/>
        </p:nvSpPr>
        <p:spPr bwMode="auto">
          <a:xfrm>
            <a:off x="0" y="6524625"/>
            <a:ext cx="12192000" cy="3333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olidFill>
                <a:prstClr val="white"/>
              </a:solidFill>
            </a:endParaRPr>
          </a:p>
        </p:txBody>
      </p:sp>
      <p:pic>
        <p:nvPicPr>
          <p:cNvPr id="7" name="Picture 2" descr="EUROfusion - Realising Fusion Energy"/>
          <p:cNvPicPr>
            <a:picLocks noChangeAspect="1" noChangeArrowheads="1"/>
          </p:cNvPicPr>
          <p:nvPr userDrawn="1"/>
        </p:nvPicPr>
        <p:blipFill>
          <a:blip r:embed="rId3"/>
          <a:srcRect/>
          <a:stretch>
            <a:fillRect/>
          </a:stretch>
        </p:blipFill>
        <p:spPr bwMode="auto">
          <a:xfrm>
            <a:off x="192088" y="57150"/>
            <a:ext cx="635000" cy="636588"/>
          </a:xfrm>
          <a:prstGeom prst="rect">
            <a:avLst/>
          </a:prstGeom>
          <a:noFill/>
          <a:ln w="9525">
            <a:noFill/>
            <a:miter lim="800000"/>
            <a:headEnd/>
            <a:tailEnd/>
          </a:ln>
        </p:spPr>
      </p:pic>
      <p:pic>
        <p:nvPicPr>
          <p:cNvPr id="8" name="Picture 10"/>
          <p:cNvPicPr>
            <a:picLocks noChangeAspect="1"/>
          </p:cNvPicPr>
          <p:nvPr userDrawn="1"/>
        </p:nvPicPr>
        <p:blipFill>
          <a:blip r:embed="rId4">
            <a:clrChange>
              <a:clrFrom>
                <a:srgbClr val="FFFFFF"/>
              </a:clrFrom>
              <a:clrTo>
                <a:srgbClr val="FFFFFF">
                  <a:alpha val="0"/>
                </a:srgbClr>
              </a:clrTo>
            </a:clrChange>
          </a:blip>
          <a:srcRect/>
          <a:stretch>
            <a:fillRect/>
          </a:stretch>
        </p:blipFill>
        <p:spPr bwMode="auto">
          <a:xfrm>
            <a:off x="4763" y="979488"/>
            <a:ext cx="12182475" cy="5578475"/>
          </a:xfrm>
          <a:prstGeom prst="rect">
            <a:avLst/>
          </a:prstGeom>
          <a:noFill/>
          <a:ln w="9525">
            <a:noFill/>
            <a:miter lim="800000"/>
            <a:headEnd/>
            <a:tailEnd/>
          </a:ln>
        </p:spPr>
      </p:pic>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r>
              <a:rPr lang="en-US"/>
              <a:t>Click to edit Master title style</a:t>
            </a:r>
            <a:endParaRPr lang="en-GB"/>
          </a:p>
        </p:txBody>
      </p:sp>
      <p:sp>
        <p:nvSpPr>
          <p:cNvPr id="9" name="Footer Placeholder 7"/>
          <p:cNvSpPr>
            <a:spLocks noGrp="1"/>
          </p:cNvSpPr>
          <p:nvPr>
            <p:ph type="ftr" sz="quarter" idx="10"/>
          </p:nvPr>
        </p:nvSpPr>
        <p:spPr bwMode="auto">
          <a:xfrm>
            <a:off x="825500" y="6556375"/>
            <a:ext cx="3470275" cy="3286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pPr>
              <a:defRPr/>
            </a:pPr>
            <a:r>
              <a:rPr lang="en-GB"/>
              <a:t>A. Hakola| WPPWIE midterm meeting | 9 April 2024</a:t>
            </a:r>
            <a:endParaRPr lang="en-GB">
              <a:solidFill>
                <a:schemeClr val="bg1"/>
              </a:solidFill>
            </a:endParaRPr>
          </a:p>
        </p:txBody>
      </p:sp>
      <p:sp>
        <p:nvSpPr>
          <p:cNvPr id="10" name="Slide Number Placeholder 8"/>
          <p:cNvSpPr>
            <a:spLocks noGrp="1"/>
          </p:cNvSpPr>
          <p:nvPr>
            <p:ph type="sldNum" sz="quarter" idx="11"/>
          </p:nvPr>
        </p:nvSpPr>
        <p:spPr>
          <a:xfrm>
            <a:off x="0" y="6589713"/>
            <a:ext cx="720725" cy="200025"/>
          </a:xfrm>
        </p:spPr>
        <p:txBody>
          <a:bodyPr/>
          <a:lstStyle>
            <a:lvl1pPr>
              <a:defRPr sz="1400">
                <a:solidFill>
                  <a:srgbClr val="FFFFFF"/>
                </a:solidFill>
              </a:defRPr>
            </a:lvl1pPr>
          </a:lstStyle>
          <a:p>
            <a:pPr>
              <a:defRPr/>
            </a:pPr>
            <a:fld id="{098F9E7F-870A-4476-B743-C54BD3ACBBD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Slide Number Placeholder 5"/>
          <p:cNvSpPr>
            <a:spLocks noGrp="1"/>
          </p:cNvSpPr>
          <p:nvPr>
            <p:ph type="sldNum" sz="quarter" idx="4"/>
          </p:nvPr>
        </p:nvSpPr>
        <p:spPr bwMode="auto">
          <a:xfrm>
            <a:off x="10848975" y="6356350"/>
            <a:ext cx="733425"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a:defRPr/>
            </a:pPr>
            <a:fld id="{4C4D6501-DCB6-4A74-9F75-F054E04539A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dt="0"/>
  <p:txStyles>
    <p:titleStyle>
      <a:lvl1pPr algn="ctr" defTabSz="685800" rtl="0" eaLnBrk="0" fontAlgn="base" hangingPunct="0">
        <a:spcBef>
          <a:spcPct val="0"/>
        </a:spcBef>
        <a:spcAft>
          <a:spcPct val="0"/>
        </a:spcAft>
        <a:defRPr sz="33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itchFamily="34" charset="0"/>
          <a:cs typeface="Arial" charset="0"/>
        </a:defRPr>
      </a:lvl2pPr>
      <a:lvl3pPr algn="ctr" defTabSz="685800" rtl="0" eaLnBrk="0" fontAlgn="base" hangingPunct="0">
        <a:spcBef>
          <a:spcPct val="0"/>
        </a:spcBef>
        <a:spcAft>
          <a:spcPct val="0"/>
        </a:spcAft>
        <a:defRPr sz="3300">
          <a:solidFill>
            <a:schemeClr val="tx1"/>
          </a:solidFill>
          <a:latin typeface="Calibri" pitchFamily="34" charset="0"/>
          <a:cs typeface="Arial" charset="0"/>
        </a:defRPr>
      </a:lvl3pPr>
      <a:lvl4pPr algn="ctr" defTabSz="685800" rtl="0" eaLnBrk="0" fontAlgn="base" hangingPunct="0">
        <a:spcBef>
          <a:spcPct val="0"/>
        </a:spcBef>
        <a:spcAft>
          <a:spcPct val="0"/>
        </a:spcAft>
        <a:defRPr sz="3300">
          <a:solidFill>
            <a:schemeClr val="tx1"/>
          </a:solidFill>
          <a:latin typeface="Calibri" pitchFamily="34" charset="0"/>
          <a:cs typeface="Arial" charset="0"/>
        </a:defRPr>
      </a:lvl4pPr>
      <a:lvl5pPr algn="ctr" defTabSz="685800" rtl="0" eaLnBrk="0" fontAlgn="base" hangingPunct="0">
        <a:spcBef>
          <a:spcPct val="0"/>
        </a:spcBef>
        <a:spcAft>
          <a:spcPct val="0"/>
        </a:spcAft>
        <a:defRPr sz="3300">
          <a:solidFill>
            <a:schemeClr val="tx1"/>
          </a:solidFill>
          <a:latin typeface="Calibri" pitchFamily="34" charset="0"/>
          <a:cs typeface="Arial" charset="0"/>
        </a:defRPr>
      </a:lvl5pPr>
      <a:lvl6pPr marL="457200" algn="ctr" defTabSz="685800" rtl="0" eaLnBrk="0" fontAlgn="base" hangingPunct="0">
        <a:spcBef>
          <a:spcPct val="0"/>
        </a:spcBef>
        <a:spcAft>
          <a:spcPct val="0"/>
        </a:spcAft>
        <a:defRPr sz="3300">
          <a:solidFill>
            <a:schemeClr val="tx1"/>
          </a:solidFill>
          <a:latin typeface="Calibri" pitchFamily="34" charset="0"/>
          <a:cs typeface="Arial" charset="0"/>
        </a:defRPr>
      </a:lvl6pPr>
      <a:lvl7pPr marL="914400" algn="ctr" defTabSz="685800" rtl="0" eaLnBrk="0" fontAlgn="base" hangingPunct="0">
        <a:spcBef>
          <a:spcPct val="0"/>
        </a:spcBef>
        <a:spcAft>
          <a:spcPct val="0"/>
        </a:spcAft>
        <a:defRPr sz="3300">
          <a:solidFill>
            <a:schemeClr val="tx1"/>
          </a:solidFill>
          <a:latin typeface="Calibri" pitchFamily="34" charset="0"/>
          <a:cs typeface="Arial" charset="0"/>
        </a:defRPr>
      </a:lvl7pPr>
      <a:lvl8pPr marL="1371600" algn="ctr" defTabSz="685800" rtl="0" eaLnBrk="0" fontAlgn="base" hangingPunct="0">
        <a:spcBef>
          <a:spcPct val="0"/>
        </a:spcBef>
        <a:spcAft>
          <a:spcPct val="0"/>
        </a:spcAft>
        <a:defRPr sz="3300">
          <a:solidFill>
            <a:schemeClr val="tx1"/>
          </a:solidFill>
          <a:latin typeface="Calibri" pitchFamily="34" charset="0"/>
          <a:cs typeface="Arial" charset="0"/>
        </a:defRPr>
      </a:lvl8pPr>
      <a:lvl9pPr marL="1828800" algn="ctr" defTabSz="685800" rtl="0" eaLnBrk="0" fontAlgn="base" hangingPunct="0">
        <a:spcBef>
          <a:spcPct val="0"/>
        </a:spcBef>
        <a:spcAft>
          <a:spcPct val="0"/>
        </a:spcAft>
        <a:defRPr sz="3300">
          <a:solidFill>
            <a:schemeClr val="tx1"/>
          </a:solidFill>
          <a:latin typeface="Calibri" pitchFamily="34" charset="0"/>
          <a:cs typeface="Arial" charset="0"/>
        </a:defRPr>
      </a:lvl9pPr>
    </p:titleStyle>
    <p:bodyStyle>
      <a:lvl1pPr marL="257175" indent="-257175" algn="l" defTabSz="685800" rtl="0" eaLnBrk="0" fontAlgn="base" hangingPunct="0">
        <a:spcBef>
          <a:spcPct val="0"/>
        </a:spcBef>
        <a:spcAft>
          <a:spcPct val="0"/>
        </a:spcAft>
        <a:buFont typeface="Arial" charset="0"/>
        <a:buChar char="•"/>
        <a:defRPr sz="2400">
          <a:solidFill>
            <a:schemeClr val="tx1"/>
          </a:solidFill>
          <a:latin typeface="+mn-lt"/>
          <a:ea typeface="+mn-ea"/>
          <a:cs typeface="+mn-cs"/>
        </a:defRPr>
      </a:lvl1pPr>
      <a:lvl2pPr marL="557213" indent="-214313" algn="l" defTabSz="685800" rtl="0" eaLnBrk="0" fontAlgn="base" hangingPunct="0">
        <a:spcBef>
          <a:spcPct val="0"/>
        </a:spcBef>
        <a:spcAft>
          <a:spcPct val="0"/>
        </a:spcAft>
        <a:buFont typeface="Arial" charset="0"/>
        <a:buChar char="–"/>
        <a:defRPr sz="2100">
          <a:solidFill>
            <a:schemeClr val="tx1"/>
          </a:solidFill>
          <a:latin typeface="+mn-lt"/>
          <a:ea typeface="+mn-ea"/>
          <a:cs typeface="+mn-cs"/>
        </a:defRPr>
      </a:lvl2pPr>
      <a:lvl3pPr marL="857250" indent="-171450" algn="l" defTabSz="685800" rtl="0" eaLnBrk="0" fontAlgn="base" hangingPunct="0">
        <a:spcBef>
          <a:spcPct val="0"/>
        </a:spcBef>
        <a:spcAft>
          <a:spcPct val="0"/>
        </a:spcAft>
        <a:buFont typeface="Arial" charset="0"/>
        <a:buChar char="•"/>
        <a:defRPr sz="2400">
          <a:solidFill>
            <a:schemeClr val="tx1"/>
          </a:solidFill>
          <a:latin typeface="+mn-lt"/>
          <a:ea typeface="+mn-ea"/>
          <a:cs typeface="+mn-cs"/>
        </a:defRPr>
      </a:lvl3pPr>
      <a:lvl4pPr marL="1200150" indent="-171450" algn="l" defTabSz="685800" rtl="0" eaLnBrk="0" fontAlgn="base" hangingPunct="0">
        <a:spcBef>
          <a:spcPct val="0"/>
        </a:spcBef>
        <a:spcAft>
          <a:spcPct val="0"/>
        </a:spcAft>
        <a:buFont typeface="Arial" charset="0"/>
        <a:buChar char="–"/>
        <a:defRPr sz="1500">
          <a:solidFill>
            <a:schemeClr val="tx1"/>
          </a:solidFill>
          <a:latin typeface="+mn-lt"/>
          <a:ea typeface="+mn-ea"/>
          <a:cs typeface="+mn-cs"/>
        </a:defRPr>
      </a:lvl4pPr>
      <a:lvl5pPr marL="1543050" indent="-171450" algn="l" defTabSz="685800" rtl="0" eaLnBrk="0" fontAlgn="base" hangingPunct="0">
        <a:spcBef>
          <a:spcPct val="0"/>
        </a:spcBef>
        <a:spcAft>
          <a:spcPct val="0"/>
        </a:spcAft>
        <a:buFont typeface="Arial" charset="0"/>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emf"/><Relationship Id="rId7" Type="http://schemas.openxmlformats.org/officeDocument/2006/relationships/image" Target="../media/image9.jpeg"/><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emf"/><Relationship Id="rId10" Type="http://schemas.openxmlformats.org/officeDocument/2006/relationships/image" Target="../media/image12.jpg"/><Relationship Id="rId4" Type="http://schemas.openxmlformats.org/officeDocument/2006/relationships/oleObject" Target="../embeddings/oleObject2.bin"/><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3.xml"/><Relationship Id="rId6" Type="http://schemas.openxmlformats.org/officeDocument/2006/relationships/oleObject" Target="../embeddings/oleObject5.bin"/><Relationship Id="rId5" Type="http://schemas.openxmlformats.org/officeDocument/2006/relationships/image" Target="../media/image15.wmf"/><Relationship Id="rId4" Type="http://schemas.openxmlformats.org/officeDocument/2006/relationships/oleObject" Target="../embeddings/oleObject4.bin"/><Relationship Id="rId9"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6.bin"/><Relationship Id="rId1" Type="http://schemas.openxmlformats.org/officeDocument/2006/relationships/slideLayout" Target="../slideLayouts/slideLayout3.xml"/><Relationship Id="rId6" Type="http://schemas.openxmlformats.org/officeDocument/2006/relationships/oleObject" Target="../embeddings/oleObject8.bin"/><Relationship Id="rId5" Type="http://schemas.openxmlformats.org/officeDocument/2006/relationships/image" Target="../media/image20.w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a:xfrm>
            <a:off x="407988" y="2074863"/>
            <a:ext cx="11183937" cy="619125"/>
          </a:xfrm>
        </p:spPr>
        <p:txBody>
          <a:bodyPr/>
          <a:lstStyle/>
          <a:p>
            <a:pPr eaLnBrk="1" hangingPunct="1"/>
            <a:r>
              <a:rPr lang="en-US" sz="3200"/>
              <a:t>SPE Kick-off meeting 26</a:t>
            </a:r>
            <a:endParaRPr lang="en-US" sz="3200" dirty="0"/>
          </a:p>
        </p:txBody>
      </p:sp>
      <p:sp>
        <p:nvSpPr>
          <p:cNvPr id="8195" name="Text Placeholder 2"/>
          <p:cNvSpPr>
            <a:spLocks noGrp="1"/>
          </p:cNvSpPr>
          <p:nvPr>
            <p:ph type="body" sz="quarter" idx="10"/>
          </p:nvPr>
        </p:nvSpPr>
        <p:spPr>
          <a:xfrm>
            <a:off x="407988" y="3549650"/>
            <a:ext cx="4375150" cy="457200"/>
          </a:xfrm>
        </p:spPr>
        <p:txBody>
          <a:bodyPr/>
          <a:lstStyle/>
          <a:p>
            <a:pPr eaLnBrk="1" hangingPunct="1"/>
            <a:r>
              <a:rPr lang="en-GB"/>
              <a:t>Name</a:t>
            </a:r>
            <a:endParaRPr lang="en-US" baseline="30000"/>
          </a:p>
        </p:txBody>
      </p:sp>
      <p:sp>
        <p:nvSpPr>
          <p:cNvPr id="8196" name="Text Placeholder 2"/>
          <p:cNvSpPr txBox="1">
            <a:spLocks/>
          </p:cNvSpPr>
          <p:nvPr/>
        </p:nvSpPr>
        <p:spPr bwMode="auto">
          <a:xfrm>
            <a:off x="407988" y="2551113"/>
            <a:ext cx="6843712" cy="457200"/>
          </a:xfrm>
          <a:prstGeom prst="rect">
            <a:avLst/>
          </a:prstGeom>
          <a:noFill/>
          <a:ln w="9525">
            <a:noFill/>
            <a:miter lim="800000"/>
            <a:headEnd/>
            <a:tailEnd/>
          </a:ln>
        </p:spPr>
        <p:txBody>
          <a:bodyPr/>
          <a:lstStyle/>
          <a:p>
            <a:pPr defTabSz="685800">
              <a:buFont typeface="Arial" charset="0"/>
              <a:buNone/>
            </a:pPr>
            <a:endParaRPr lang="en-GB" sz="2400" b="1"/>
          </a:p>
        </p:txBody>
      </p:sp>
      <p:sp>
        <p:nvSpPr>
          <p:cNvPr id="7" name="Text Placeholder 6"/>
          <p:cNvSpPr>
            <a:spLocks noGrp="1"/>
          </p:cNvSpPr>
          <p:nvPr>
            <p:ph type="body" sz="quarter" idx="11"/>
          </p:nvPr>
        </p:nvSpPr>
        <p:spPr>
          <a:xfrm>
            <a:off x="407988" y="4159250"/>
            <a:ext cx="7775892" cy="1071118"/>
          </a:xfrm>
        </p:spPr>
        <p:txBody>
          <a:bodyPr rtlCol="0">
            <a:normAutofit fontScale="92500" lnSpcReduction="10000"/>
          </a:bodyPr>
          <a:lstStyle/>
          <a:p>
            <a:pPr eaLnBrk="1" fontAlgn="auto" hangingPunct="1">
              <a:spcBef>
                <a:spcPts val="0"/>
              </a:spcBef>
              <a:spcAft>
                <a:spcPts val="0"/>
              </a:spcAft>
              <a:buFont typeface="Arial"/>
              <a:buNone/>
              <a:defRPr/>
            </a:pPr>
            <a:r>
              <a:rPr lang="fi-FI" dirty="0"/>
              <a:t>E. Grigore, F. Baiasu, M. Gherendi, </a:t>
            </a:r>
          </a:p>
          <a:p>
            <a:pPr eaLnBrk="1" fontAlgn="auto" hangingPunct="1">
              <a:spcBef>
                <a:spcPts val="0"/>
              </a:spcBef>
              <a:spcAft>
                <a:spcPts val="0"/>
              </a:spcAft>
              <a:buFont typeface="Arial"/>
              <a:buNone/>
              <a:defRPr/>
            </a:pPr>
            <a:r>
              <a:rPr lang="fi-FI" dirty="0"/>
              <a:t>C. Porosnicu, O.Pompilian, V. Zaroschi, C. Staicu </a:t>
            </a:r>
          </a:p>
          <a:p>
            <a:pPr eaLnBrk="1" fontAlgn="auto" hangingPunct="1">
              <a:spcBef>
                <a:spcPts val="0"/>
              </a:spcBef>
              <a:spcAft>
                <a:spcPts val="0"/>
              </a:spcAft>
              <a:buFont typeface="Arial"/>
              <a:buNone/>
              <a:defRPr/>
            </a:pPr>
            <a:r>
              <a:rPr lang="fi-FI" dirty="0"/>
              <a:t>IAP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F090A-A661-0003-4E54-37C836980BFC}"/>
            </a:ext>
          </a:extLst>
        </p:cNvPr>
        <p:cNvGrpSpPr/>
        <p:nvPr/>
      </p:nvGrpSpPr>
      <p:grpSpPr>
        <a:xfrm>
          <a:off x="0" y="0"/>
          <a:ext cx="0" cy="0"/>
          <a:chOff x="0" y="0"/>
          <a:chExt cx="0" cy="0"/>
        </a:xfrm>
      </p:grpSpPr>
      <p:sp>
        <p:nvSpPr>
          <p:cNvPr id="2053" name="Footer Placeholder 2">
            <a:extLst>
              <a:ext uri="{FF2B5EF4-FFF2-40B4-BE49-F238E27FC236}">
                <a16:creationId xmlns:a16="http://schemas.microsoft.com/office/drawing/2014/main" id="{AEE9E1F2-8F19-003A-FC5C-D10F3836C01C}"/>
              </a:ext>
            </a:extLst>
          </p:cNvPr>
          <p:cNvSpPr>
            <a:spLocks noGrp="1"/>
          </p:cNvSpPr>
          <p:nvPr>
            <p:ph type="ftr" sz="quarter" idx="10"/>
          </p:nvPr>
        </p:nvSpPr>
        <p:spPr>
          <a:noFill/>
        </p:spPr>
        <p:txBody>
          <a:bodyPr/>
          <a:lstStyle/>
          <a:p>
            <a:endParaRPr lang="en-GB">
              <a:solidFill>
                <a:schemeClr val="bg1"/>
              </a:solidFill>
            </a:endParaRPr>
          </a:p>
        </p:txBody>
      </p:sp>
      <p:sp>
        <p:nvSpPr>
          <p:cNvPr id="2054" name="Slide Number Placeholder 3">
            <a:extLst>
              <a:ext uri="{FF2B5EF4-FFF2-40B4-BE49-F238E27FC236}">
                <a16:creationId xmlns:a16="http://schemas.microsoft.com/office/drawing/2014/main" id="{0937E7AC-C550-E867-72D3-E0EB28753C8E}"/>
              </a:ext>
            </a:extLst>
          </p:cNvPr>
          <p:cNvSpPr>
            <a:spLocks noGrp="1"/>
          </p:cNvSpPr>
          <p:nvPr>
            <p:ph type="sldNum" sz="quarter" idx="11"/>
          </p:nvPr>
        </p:nvSpPr>
        <p:spPr>
          <a:noFill/>
        </p:spPr>
        <p:txBody>
          <a:bodyPr/>
          <a:lstStyle/>
          <a:p>
            <a:fld id="{54C5F59F-1524-489E-8216-DEFCB678CE51}" type="slidenum">
              <a:rPr lang="en-GB" smtClean="0"/>
              <a:pPr/>
              <a:t>2</a:t>
            </a:fld>
            <a:endParaRPr lang="en-GB"/>
          </a:p>
        </p:txBody>
      </p:sp>
      <p:sp>
        <p:nvSpPr>
          <p:cNvPr id="5" name="Titre 1">
            <a:extLst>
              <a:ext uri="{FF2B5EF4-FFF2-40B4-BE49-F238E27FC236}">
                <a16:creationId xmlns:a16="http://schemas.microsoft.com/office/drawing/2014/main" id="{D680796D-958A-7AB8-21C6-82C41DE1FA64}"/>
              </a:ext>
            </a:extLst>
          </p:cNvPr>
          <p:cNvSpPr>
            <a:spLocks noGrp="1"/>
          </p:cNvSpPr>
          <p:nvPr>
            <p:ph type="title"/>
          </p:nvPr>
        </p:nvSpPr>
        <p:spPr>
          <a:xfrm>
            <a:off x="982663" y="192088"/>
            <a:ext cx="9451975" cy="457200"/>
          </a:xfrm>
        </p:spPr>
        <p:txBody>
          <a:bodyPr rtlCol="0"/>
          <a:lstStyle/>
          <a:p>
            <a:pPr eaLnBrk="1" fontAlgn="auto" hangingPunct="1">
              <a:spcBef>
                <a:spcPts val="0"/>
              </a:spcBef>
              <a:spcAft>
                <a:spcPts val="0"/>
              </a:spcAft>
              <a:defRPr/>
            </a:pPr>
            <a:r>
              <a:rPr lang="fr-FR" dirty="0"/>
              <a:t>SPE.2 </a:t>
            </a:r>
          </a:p>
        </p:txBody>
      </p:sp>
      <p:sp>
        <p:nvSpPr>
          <p:cNvPr id="3" name="TextBox 2">
            <a:extLst>
              <a:ext uri="{FF2B5EF4-FFF2-40B4-BE49-F238E27FC236}">
                <a16:creationId xmlns:a16="http://schemas.microsoft.com/office/drawing/2014/main" id="{CBBC528B-6987-6A1D-7F34-78967797CC17}"/>
              </a:ext>
            </a:extLst>
          </p:cNvPr>
          <p:cNvSpPr txBox="1"/>
          <p:nvPr/>
        </p:nvSpPr>
        <p:spPr bwMode="auto">
          <a:xfrm>
            <a:off x="250857" y="649288"/>
            <a:ext cx="10917936" cy="369332"/>
          </a:xfrm>
          <a:prstGeom prst="rect">
            <a:avLst/>
          </a:prstGeom>
          <a:noFill/>
        </p:spPr>
        <p:txBody>
          <a:bodyPr wrap="square">
            <a:spAutoFit/>
          </a:bodyPr>
          <a:lstStyle/>
          <a:p>
            <a:pPr algn="l"/>
            <a:r>
              <a:rPr lang="en-GB" sz="1800" b="0" i="0" u="none" strike="noStrike" baseline="0" dirty="0">
                <a:latin typeface="CIDFont+F1"/>
              </a:rPr>
              <a:t>Sectioning and preparation of samples from metallic components. Distribution of samples to other laboratories.</a:t>
            </a:r>
            <a:endParaRPr lang="en-GB" dirty="0"/>
          </a:p>
        </p:txBody>
      </p:sp>
      <p:sp>
        <p:nvSpPr>
          <p:cNvPr id="6" name="TextBox 5">
            <a:extLst>
              <a:ext uri="{FF2B5EF4-FFF2-40B4-BE49-F238E27FC236}">
                <a16:creationId xmlns:a16="http://schemas.microsoft.com/office/drawing/2014/main" id="{82A36718-CB14-81A0-B80E-F3902097F10B}"/>
              </a:ext>
            </a:extLst>
          </p:cNvPr>
          <p:cNvSpPr txBox="1"/>
          <p:nvPr/>
        </p:nvSpPr>
        <p:spPr bwMode="auto">
          <a:xfrm>
            <a:off x="250856" y="5633045"/>
            <a:ext cx="10917936" cy="923330"/>
          </a:xfrm>
          <a:prstGeom prst="rect">
            <a:avLst/>
          </a:prstGeom>
          <a:noFill/>
        </p:spPr>
        <p:txBody>
          <a:bodyPr wrap="square">
            <a:spAutoFit/>
          </a:bodyPr>
          <a:lstStyle/>
          <a:p>
            <a:pPr algn="l"/>
            <a:r>
              <a:rPr lang="en-GB" sz="1800" b="0" i="0" u="none" strike="noStrike" baseline="0" dirty="0">
                <a:latin typeface="CIDFont+F1"/>
              </a:rPr>
              <a:t>Type A containers are required for shipping the JET DTE3 tiles to the participating beneficiaries (IAP, FZJ, VTT). Estimated cost of the containers is 60kEUR. The shipments will be made as excepted consignments and estimated cost of one shipment (back and forth) is 15kEUR. Support by </a:t>
            </a:r>
            <a:r>
              <a:rPr lang="en-GB" sz="1800" b="0" i="0" u="none" strike="noStrike" baseline="0" dirty="0" err="1">
                <a:latin typeface="CIDFont+F1"/>
              </a:rPr>
              <a:t>EUROfusion</a:t>
            </a:r>
            <a:r>
              <a:rPr lang="en-GB" sz="1800" b="0" i="0" u="none" strike="noStrike" baseline="0" dirty="0">
                <a:latin typeface="CIDFont+F1"/>
              </a:rPr>
              <a:t> funding (GA 46 in April 2024).</a:t>
            </a:r>
            <a:endParaRPr lang="en-GB" dirty="0"/>
          </a:p>
        </p:txBody>
      </p:sp>
      <p:graphicFrame>
        <p:nvGraphicFramePr>
          <p:cNvPr id="7" name="Object 6">
            <a:extLst>
              <a:ext uri="{FF2B5EF4-FFF2-40B4-BE49-F238E27FC236}">
                <a16:creationId xmlns:a16="http://schemas.microsoft.com/office/drawing/2014/main" id="{53531656-8E97-1B69-9B48-118FB42CF9FB}"/>
              </a:ext>
            </a:extLst>
          </p:cNvPr>
          <p:cNvGraphicFramePr>
            <a:graphicFrameLocks noChangeAspect="1"/>
          </p:cNvGraphicFramePr>
          <p:nvPr>
            <p:extLst>
              <p:ext uri="{D42A27DB-BD31-4B8C-83A1-F6EECF244321}">
                <p14:modId xmlns:p14="http://schemas.microsoft.com/office/powerpoint/2010/main" val="3483355961"/>
              </p:ext>
            </p:extLst>
          </p:nvPr>
        </p:nvGraphicFramePr>
        <p:xfrm>
          <a:off x="6096000" y="3429000"/>
          <a:ext cx="2728841" cy="2099889"/>
        </p:xfrm>
        <a:graphic>
          <a:graphicData uri="http://schemas.openxmlformats.org/presentationml/2006/ole">
            <mc:AlternateContent xmlns:mc="http://schemas.openxmlformats.org/markup-compatibility/2006">
              <mc:Choice xmlns:v="urn:schemas-microsoft-com:vml" Requires="v">
                <p:oleObj name="Graph" r:id="rId2" imgW="5131056" imgH="3946878" progId="Origin50.Graph">
                  <p:embed/>
                </p:oleObj>
              </mc:Choice>
              <mc:Fallback>
                <p:oleObj name="Graph" r:id="rId2" imgW="5131056" imgH="3946878" progId="Origin50.Graph">
                  <p:embed/>
                  <p:pic>
                    <p:nvPicPr>
                      <p:cNvPr id="7" name="Object 6">
                        <a:extLst>
                          <a:ext uri="{FF2B5EF4-FFF2-40B4-BE49-F238E27FC236}">
                            <a16:creationId xmlns:a16="http://schemas.microsoft.com/office/drawing/2014/main" id="{70B86ECE-D5A8-44D0-860D-8EF6CC0A4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728841" cy="2099889"/>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590F6F58-46EA-C778-AAA3-0FC08A4150B7}"/>
              </a:ext>
            </a:extLst>
          </p:cNvPr>
          <p:cNvGraphicFramePr>
            <a:graphicFrameLocks noChangeAspect="1"/>
          </p:cNvGraphicFramePr>
          <p:nvPr>
            <p:extLst>
              <p:ext uri="{D42A27DB-BD31-4B8C-83A1-F6EECF244321}">
                <p14:modId xmlns:p14="http://schemas.microsoft.com/office/powerpoint/2010/main" val="3068001646"/>
              </p:ext>
            </p:extLst>
          </p:nvPr>
        </p:nvGraphicFramePr>
        <p:xfrm>
          <a:off x="9087806" y="3521733"/>
          <a:ext cx="2866450" cy="2007156"/>
        </p:xfrm>
        <a:graphic>
          <a:graphicData uri="http://schemas.openxmlformats.org/presentationml/2006/ole">
            <mc:AlternateContent xmlns:mc="http://schemas.openxmlformats.org/markup-compatibility/2006">
              <mc:Choice xmlns:v="urn:schemas-microsoft-com:vml" Requires="v">
                <p:oleObj r:id="rId4" imgW="4260028" imgH="2979683" progId="Origin50.Graph">
                  <p:embed/>
                </p:oleObj>
              </mc:Choice>
              <mc:Fallback>
                <p:oleObj r:id="rId4" imgW="4260028" imgH="2979683" progId="Origin50.Graph">
                  <p:embed/>
                  <p:pic>
                    <p:nvPicPr>
                      <p:cNvPr id="18"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7806" y="3521733"/>
                        <a:ext cx="2866450" cy="2007156"/>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B3C22706-1C38-1F93-97B1-7357B446B09C}"/>
              </a:ext>
            </a:extLst>
          </p:cNvPr>
          <p:cNvSpPr txBox="1"/>
          <p:nvPr/>
        </p:nvSpPr>
        <p:spPr bwMode="auto">
          <a:xfrm>
            <a:off x="6995161" y="3183179"/>
            <a:ext cx="4471415" cy="338554"/>
          </a:xfrm>
          <a:prstGeom prst="rect">
            <a:avLst/>
          </a:prstGeom>
          <a:noFill/>
        </p:spPr>
        <p:txBody>
          <a:bodyPr wrap="square" rtlCol="0">
            <a:spAutoFit/>
          </a:bodyPr>
          <a:lstStyle/>
          <a:p>
            <a:r>
              <a:rPr lang="en-GB" sz="1600" dirty="0"/>
              <a:t>TDS on Be </a:t>
            </a:r>
            <a:r>
              <a:rPr lang="en-GB" sz="1600" dirty="0" err="1"/>
              <a:t>castelation</a:t>
            </a:r>
            <a:r>
              <a:rPr lang="en-GB" sz="1600" dirty="0"/>
              <a:t> (left) and W lamellae (right) </a:t>
            </a:r>
          </a:p>
        </p:txBody>
      </p:sp>
      <p:pic>
        <p:nvPicPr>
          <p:cNvPr id="11" name="Picture 2">
            <a:extLst>
              <a:ext uri="{FF2B5EF4-FFF2-40B4-BE49-F238E27FC236}">
                <a16:creationId xmlns:a16="http://schemas.microsoft.com/office/drawing/2014/main" id="{2DF0BCE0-B948-DBBB-ED27-22D612E8B41E}"/>
              </a:ext>
            </a:extLst>
          </p:cNvPr>
          <p:cNvPicPr>
            <a:picLocks noChangeAspect="1" noChangeArrowheads="1"/>
          </p:cNvPicPr>
          <p:nvPr/>
        </p:nvPicPr>
        <p:blipFill>
          <a:blip r:embed="rId6"/>
          <a:srcRect r="55344"/>
          <a:stretch>
            <a:fillRect/>
          </a:stretch>
        </p:blipFill>
        <p:spPr bwMode="auto">
          <a:xfrm>
            <a:off x="974941" y="1394211"/>
            <a:ext cx="1718602" cy="2229713"/>
          </a:xfrm>
          <a:prstGeom prst="rect">
            <a:avLst/>
          </a:prstGeom>
          <a:noFill/>
          <a:ln w="9525">
            <a:noFill/>
            <a:miter lim="800000"/>
            <a:headEnd/>
            <a:tailEnd/>
          </a:ln>
        </p:spPr>
      </p:pic>
      <p:grpSp>
        <p:nvGrpSpPr>
          <p:cNvPr id="12" name="Group 6">
            <a:extLst>
              <a:ext uri="{FF2B5EF4-FFF2-40B4-BE49-F238E27FC236}">
                <a16:creationId xmlns:a16="http://schemas.microsoft.com/office/drawing/2014/main" id="{2E626E83-8D1B-7A49-D31F-0CD5F845A14D}"/>
              </a:ext>
            </a:extLst>
          </p:cNvPr>
          <p:cNvGrpSpPr>
            <a:grpSpLocks/>
          </p:cNvGrpSpPr>
          <p:nvPr/>
        </p:nvGrpSpPr>
        <p:grpSpPr bwMode="auto">
          <a:xfrm>
            <a:off x="2729227" y="1340498"/>
            <a:ext cx="2114331" cy="1756615"/>
            <a:chOff x="5951984" y="2996952"/>
            <a:chExt cx="4537730" cy="2679990"/>
          </a:xfrm>
        </p:grpSpPr>
        <p:pic>
          <p:nvPicPr>
            <p:cNvPr id="13" name="Picture 12">
              <a:extLst>
                <a:ext uri="{FF2B5EF4-FFF2-40B4-BE49-F238E27FC236}">
                  <a16:creationId xmlns:a16="http://schemas.microsoft.com/office/drawing/2014/main" id="{0563F0E5-EC4C-6ABE-8EDD-DCC2768CFB7B}"/>
                </a:ext>
              </a:extLst>
            </p:cNvPr>
            <p:cNvPicPr>
              <a:picLocks noChangeAspect="1" noChangeArrowheads="1"/>
            </p:cNvPicPr>
            <p:nvPr/>
          </p:nvPicPr>
          <p:blipFill>
            <a:blip r:embed="rId6"/>
            <a:srcRect l="69453" t="42517" r="-2" b="8435"/>
            <a:stretch>
              <a:fillRect/>
            </a:stretch>
          </p:blipFill>
          <p:spPr bwMode="auto">
            <a:xfrm>
              <a:off x="7608168" y="2996952"/>
              <a:ext cx="2881546" cy="2679990"/>
            </a:xfrm>
            <a:prstGeom prst="rect">
              <a:avLst/>
            </a:prstGeom>
            <a:noFill/>
            <a:ln w="9525">
              <a:noFill/>
              <a:miter lim="800000"/>
              <a:headEnd/>
              <a:tailEnd/>
            </a:ln>
          </p:spPr>
        </p:pic>
        <p:pic>
          <p:nvPicPr>
            <p:cNvPr id="14" name="Picture 11">
              <a:extLst>
                <a:ext uri="{FF2B5EF4-FFF2-40B4-BE49-F238E27FC236}">
                  <a16:creationId xmlns:a16="http://schemas.microsoft.com/office/drawing/2014/main" id="{E09E5535-FD5A-BE32-9719-10B55D6480A2}"/>
                </a:ext>
              </a:extLst>
            </p:cNvPr>
            <p:cNvPicPr>
              <a:picLocks noChangeAspect="1" noChangeArrowheads="1"/>
            </p:cNvPicPr>
            <p:nvPr/>
          </p:nvPicPr>
          <p:blipFill>
            <a:blip r:embed="rId6"/>
            <a:srcRect l="44714" t="42517" r="36964" b="8435"/>
            <a:stretch>
              <a:fillRect/>
            </a:stretch>
          </p:blipFill>
          <p:spPr bwMode="auto">
            <a:xfrm>
              <a:off x="5951984" y="2996952"/>
              <a:ext cx="1728192" cy="2679990"/>
            </a:xfrm>
            <a:prstGeom prst="rect">
              <a:avLst/>
            </a:prstGeom>
            <a:noFill/>
            <a:ln w="9525">
              <a:noFill/>
              <a:miter lim="800000"/>
              <a:headEnd/>
              <a:tailEnd/>
            </a:ln>
          </p:spPr>
        </p:pic>
      </p:grpSp>
      <p:pic>
        <p:nvPicPr>
          <p:cNvPr id="16" name="Picture 7" descr="Picture 7">
            <a:extLst>
              <a:ext uri="{FF2B5EF4-FFF2-40B4-BE49-F238E27FC236}">
                <a16:creationId xmlns:a16="http://schemas.microsoft.com/office/drawing/2014/main" id="{FA1456C4-5F7C-C34B-7AAA-E2BC681307D1}"/>
              </a:ext>
            </a:extLst>
          </p:cNvPr>
          <p:cNvPicPr>
            <a:picLocks noChangeAspect="1"/>
          </p:cNvPicPr>
          <p:nvPr/>
        </p:nvPicPr>
        <p:blipFill>
          <a:blip r:embed="rId7"/>
          <a:stretch>
            <a:fillRect/>
          </a:stretch>
        </p:blipFill>
        <p:spPr>
          <a:xfrm>
            <a:off x="1076782" y="3517510"/>
            <a:ext cx="1616761" cy="1271477"/>
          </a:xfrm>
          <a:prstGeom prst="rect">
            <a:avLst/>
          </a:prstGeom>
          <a:ln w="12700">
            <a:miter lim="400000"/>
          </a:ln>
        </p:spPr>
      </p:pic>
      <p:pic>
        <p:nvPicPr>
          <p:cNvPr id="17" name="Picture 8" descr="Picture 8">
            <a:extLst>
              <a:ext uri="{FF2B5EF4-FFF2-40B4-BE49-F238E27FC236}">
                <a16:creationId xmlns:a16="http://schemas.microsoft.com/office/drawing/2014/main" id="{AAFDAE3E-F81C-281D-6EF8-567C6F99D7AC}"/>
              </a:ext>
            </a:extLst>
          </p:cNvPr>
          <p:cNvPicPr>
            <a:picLocks noChangeAspect="1"/>
          </p:cNvPicPr>
          <p:nvPr/>
        </p:nvPicPr>
        <p:blipFill>
          <a:blip r:embed="rId8"/>
          <a:stretch>
            <a:fillRect/>
          </a:stretch>
        </p:blipFill>
        <p:spPr>
          <a:xfrm>
            <a:off x="2779530" y="3157550"/>
            <a:ext cx="1968179" cy="1683670"/>
          </a:xfrm>
          <a:prstGeom prst="rect">
            <a:avLst/>
          </a:prstGeom>
          <a:ln w="12700">
            <a:miter lim="400000"/>
          </a:ln>
        </p:spPr>
      </p:pic>
      <p:sp>
        <p:nvSpPr>
          <p:cNvPr id="18" name="Rectangle 3">
            <a:extLst>
              <a:ext uri="{FF2B5EF4-FFF2-40B4-BE49-F238E27FC236}">
                <a16:creationId xmlns:a16="http://schemas.microsoft.com/office/drawing/2014/main" id="{79A60F74-6A46-B4F5-73A4-D8DA9EE3B9CC}"/>
              </a:ext>
            </a:extLst>
          </p:cNvPr>
          <p:cNvSpPr txBox="1"/>
          <p:nvPr/>
        </p:nvSpPr>
        <p:spPr>
          <a:xfrm>
            <a:off x="2755867" y="4808898"/>
            <a:ext cx="2311881" cy="23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latin typeface="Calibri"/>
                <a:ea typeface="Calibri"/>
                <a:cs typeface="Calibri"/>
                <a:sym typeface="Calibri"/>
              </a:defRPr>
            </a:lvl1pPr>
          </a:lstStyle>
          <a:p>
            <a:r>
              <a:rPr sz="900" dirty="0"/>
              <a:t>Sample temperature monitored by </a:t>
            </a:r>
            <a:r>
              <a:rPr lang="en-GB" sz="900" dirty="0"/>
              <a:t>IR</a:t>
            </a:r>
            <a:r>
              <a:rPr sz="900" dirty="0"/>
              <a:t>camera</a:t>
            </a:r>
          </a:p>
        </p:txBody>
      </p:sp>
      <p:sp>
        <p:nvSpPr>
          <p:cNvPr id="19" name="Rectangle 4">
            <a:extLst>
              <a:ext uri="{FF2B5EF4-FFF2-40B4-BE49-F238E27FC236}">
                <a16:creationId xmlns:a16="http://schemas.microsoft.com/office/drawing/2014/main" id="{CBAA5B70-B285-51A0-04AD-BE03C5D19304}"/>
              </a:ext>
            </a:extLst>
          </p:cNvPr>
          <p:cNvSpPr txBox="1"/>
          <p:nvPr/>
        </p:nvSpPr>
        <p:spPr>
          <a:xfrm>
            <a:off x="1112466" y="4875270"/>
            <a:ext cx="1616761" cy="23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latin typeface="Calibri"/>
                <a:ea typeface="Calibri"/>
                <a:cs typeface="Calibri"/>
                <a:sym typeface="Calibri"/>
              </a:defRPr>
            </a:lvl1pPr>
          </a:lstStyle>
          <a:p>
            <a:r>
              <a:rPr sz="900" dirty="0"/>
              <a:t>Diamond milling disc in action</a:t>
            </a:r>
          </a:p>
        </p:txBody>
      </p:sp>
      <p:sp>
        <p:nvSpPr>
          <p:cNvPr id="20" name="TextBox 19">
            <a:extLst>
              <a:ext uri="{FF2B5EF4-FFF2-40B4-BE49-F238E27FC236}">
                <a16:creationId xmlns:a16="http://schemas.microsoft.com/office/drawing/2014/main" id="{BF8A2A85-0122-CCF0-E25B-7EC5DB54D807}"/>
              </a:ext>
            </a:extLst>
          </p:cNvPr>
          <p:cNvSpPr txBox="1"/>
          <p:nvPr/>
        </p:nvSpPr>
        <p:spPr>
          <a:xfrm>
            <a:off x="5489726" y="994754"/>
            <a:ext cx="6464530" cy="738664"/>
          </a:xfrm>
          <a:prstGeom prst="rect">
            <a:avLst/>
          </a:prstGeom>
          <a:noFill/>
        </p:spPr>
        <p:txBody>
          <a:bodyPr wrap="square">
            <a:spAutoFit/>
          </a:bodyPr>
          <a:lstStyle/>
          <a:p>
            <a:pPr marL="285750" indent="-285750">
              <a:buFont typeface="Arial" panose="020B0604020202020204" pitchFamily="34" charset="0"/>
              <a:buChar char="•"/>
            </a:pPr>
            <a:endParaRPr lang="en-GB" sz="1400"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400" dirty="0"/>
              <a:t>C</a:t>
            </a:r>
            <a:r>
              <a:rPr lang="en-US" sz="1400" kern="1200" dirty="0">
                <a:solidFill>
                  <a:schemeClr val="tx1"/>
                </a:solidFill>
                <a:effectLst/>
                <a:latin typeface="+mn-lt"/>
                <a:ea typeface="+mn-ea"/>
                <a:cs typeface="+mn-cs"/>
              </a:rPr>
              <a:t>utting and processing of the samples was required prior to GDOES</a:t>
            </a:r>
          </a:p>
          <a:p>
            <a:pPr marL="285750" indent="-285750">
              <a:buFont typeface="Arial" panose="020B0604020202020204" pitchFamily="34" charset="0"/>
              <a:buChar char="•"/>
            </a:pPr>
            <a:r>
              <a:rPr lang="en-GB" sz="1400" dirty="0">
                <a:effectLst/>
                <a:latin typeface="Calibri" panose="020F0502020204030204" pitchFamily="34" charset="0"/>
                <a:ea typeface="Times New Roman" panose="02020603050405020304" pitchFamily="18" charset="0"/>
              </a:rPr>
              <a:t>Deuterium thermo-desorption spectra (TDS) for the designated samples</a:t>
            </a:r>
            <a:endParaRPr lang="en-GB" sz="1400" dirty="0"/>
          </a:p>
        </p:txBody>
      </p:sp>
      <p:sp>
        <p:nvSpPr>
          <p:cNvPr id="21" name="TextBox 20">
            <a:extLst>
              <a:ext uri="{FF2B5EF4-FFF2-40B4-BE49-F238E27FC236}">
                <a16:creationId xmlns:a16="http://schemas.microsoft.com/office/drawing/2014/main" id="{5A6C829A-5DA1-5A69-1EA6-7DB2056C474E}"/>
              </a:ext>
            </a:extLst>
          </p:cNvPr>
          <p:cNvSpPr txBox="1"/>
          <p:nvPr/>
        </p:nvSpPr>
        <p:spPr>
          <a:xfrm>
            <a:off x="3272122" y="884130"/>
            <a:ext cx="3789040" cy="369332"/>
          </a:xfrm>
          <a:prstGeom prst="rect">
            <a:avLst/>
          </a:prstGeom>
          <a:noFill/>
        </p:spPr>
        <p:txBody>
          <a:bodyPr wrap="square">
            <a:spAutoFit/>
          </a:bodyPr>
          <a:lstStyle/>
          <a:p>
            <a:r>
              <a:rPr lang="en-US" sz="1800" dirty="0"/>
              <a:t>C</a:t>
            </a:r>
            <a:r>
              <a:rPr lang="en-US" sz="1800" kern="1200" dirty="0">
                <a:solidFill>
                  <a:schemeClr val="tx1"/>
                </a:solidFill>
                <a:effectLst/>
                <a:latin typeface="+mn-lt"/>
                <a:ea typeface="+mn-ea"/>
                <a:cs typeface="+mn-cs"/>
              </a:rPr>
              <a:t>utting and processing of the sample</a:t>
            </a:r>
            <a:endParaRPr lang="en-RO" dirty="0"/>
          </a:p>
        </p:txBody>
      </p:sp>
      <p:sp>
        <p:nvSpPr>
          <p:cNvPr id="22" name="TextBox 21">
            <a:extLst>
              <a:ext uri="{FF2B5EF4-FFF2-40B4-BE49-F238E27FC236}">
                <a16:creationId xmlns:a16="http://schemas.microsoft.com/office/drawing/2014/main" id="{4F38EE23-DBD5-B234-8F0F-9E8A8CBB711A}"/>
              </a:ext>
            </a:extLst>
          </p:cNvPr>
          <p:cNvSpPr txBox="1"/>
          <p:nvPr/>
        </p:nvSpPr>
        <p:spPr>
          <a:xfrm>
            <a:off x="7385006" y="2639775"/>
            <a:ext cx="2879670" cy="369332"/>
          </a:xfrm>
          <a:prstGeom prst="rect">
            <a:avLst/>
          </a:prstGeom>
          <a:noFill/>
        </p:spPr>
        <p:txBody>
          <a:bodyPr wrap="square">
            <a:spAutoFit/>
          </a:bodyPr>
          <a:lstStyle/>
          <a:p>
            <a:r>
              <a:rPr lang="en-US" sz="1800" dirty="0"/>
              <a:t>Initial          TDS          GDOES</a:t>
            </a:r>
            <a:endParaRPr lang="en-RO" dirty="0"/>
          </a:p>
        </p:txBody>
      </p:sp>
      <p:grpSp>
        <p:nvGrpSpPr>
          <p:cNvPr id="23" name="Group 22">
            <a:extLst>
              <a:ext uri="{FF2B5EF4-FFF2-40B4-BE49-F238E27FC236}">
                <a16:creationId xmlns:a16="http://schemas.microsoft.com/office/drawing/2014/main" id="{73A425AC-B18E-0BF2-3325-2469105C4802}"/>
              </a:ext>
            </a:extLst>
          </p:cNvPr>
          <p:cNvGrpSpPr/>
          <p:nvPr/>
        </p:nvGrpSpPr>
        <p:grpSpPr>
          <a:xfrm>
            <a:off x="7282156" y="1801120"/>
            <a:ext cx="2879670" cy="859014"/>
            <a:chOff x="1835696" y="1491630"/>
            <a:chExt cx="5040561" cy="1800200"/>
          </a:xfrm>
        </p:grpSpPr>
        <p:pic>
          <p:nvPicPr>
            <p:cNvPr id="24" name="Picture 23">
              <a:extLst>
                <a:ext uri="{FF2B5EF4-FFF2-40B4-BE49-F238E27FC236}">
                  <a16:creationId xmlns:a16="http://schemas.microsoft.com/office/drawing/2014/main" id="{AB52C130-10A2-7E7C-F292-30911CDB61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445" t="29000" r="22001" b="36000"/>
            <a:stretch/>
          </p:blipFill>
          <p:spPr>
            <a:xfrm>
              <a:off x="3563886" y="1491630"/>
              <a:ext cx="1656185" cy="1800200"/>
            </a:xfrm>
            <a:prstGeom prst="rect">
              <a:avLst/>
            </a:prstGeom>
          </p:spPr>
        </p:pic>
        <p:pic>
          <p:nvPicPr>
            <p:cNvPr id="25" name="Picture 24">
              <a:extLst>
                <a:ext uri="{FF2B5EF4-FFF2-40B4-BE49-F238E27FC236}">
                  <a16:creationId xmlns:a16="http://schemas.microsoft.com/office/drawing/2014/main" id="{0C660002-AB45-D5DC-4106-AC467BD7D38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577" t="40067" r="18708" b="24856"/>
            <a:stretch/>
          </p:blipFill>
          <p:spPr>
            <a:xfrm>
              <a:off x="5220072" y="1491630"/>
              <a:ext cx="1656185" cy="1800200"/>
            </a:xfrm>
            <a:prstGeom prst="rect">
              <a:avLst/>
            </a:prstGeom>
          </p:spPr>
        </p:pic>
        <p:pic>
          <p:nvPicPr>
            <p:cNvPr id="26" name="Picture 25">
              <a:extLst>
                <a:ext uri="{FF2B5EF4-FFF2-40B4-BE49-F238E27FC236}">
                  <a16:creationId xmlns:a16="http://schemas.microsoft.com/office/drawing/2014/main" id="{51445160-7F53-3348-0612-AD6D5F626E0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835696" y="1491630"/>
              <a:ext cx="1728191" cy="1800200"/>
            </a:xfrm>
            <a:prstGeom prst="rect">
              <a:avLst/>
            </a:prstGeom>
          </p:spPr>
        </p:pic>
      </p:grpSp>
      <p:sp>
        <p:nvSpPr>
          <p:cNvPr id="27" name="Rectangle 5">
            <a:extLst>
              <a:ext uri="{FF2B5EF4-FFF2-40B4-BE49-F238E27FC236}">
                <a16:creationId xmlns:a16="http://schemas.microsoft.com/office/drawing/2014/main" id="{BF6B98DA-39A6-63E6-3E54-CCC9BB010771}"/>
              </a:ext>
            </a:extLst>
          </p:cNvPr>
          <p:cNvSpPr txBox="1"/>
          <p:nvPr/>
        </p:nvSpPr>
        <p:spPr>
          <a:xfrm>
            <a:off x="553259" y="5045003"/>
            <a:ext cx="5101872"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285750" indent="-285750" algn="just">
              <a:buSzPct val="100000"/>
              <a:buFont typeface="Trebuchet MS"/>
              <a:buChar char="➢"/>
              <a:defRPr>
                <a:latin typeface="Calibri"/>
                <a:ea typeface="Calibri"/>
                <a:cs typeface="Calibri"/>
                <a:sym typeface="Calibri"/>
              </a:defRPr>
            </a:pPr>
            <a:r>
              <a:rPr sz="1200" dirty="0"/>
              <a:t>Special cutting discs containing more than 21% diamond powder embedded in a copper alloy were used;</a:t>
            </a:r>
          </a:p>
          <a:p>
            <a:pPr marL="285750" indent="-285750" algn="just">
              <a:buSzPct val="100000"/>
              <a:buFont typeface="Trebuchet MS"/>
              <a:buChar char="➢"/>
              <a:defRPr>
                <a:latin typeface="Calibri"/>
                <a:ea typeface="Calibri"/>
                <a:cs typeface="Calibri"/>
                <a:sym typeface="Calibri"/>
              </a:defRPr>
            </a:pPr>
            <a:r>
              <a:rPr sz="1200" dirty="0"/>
              <a:t>Lamella temperature during cutting </a:t>
            </a:r>
            <a:r>
              <a:rPr lang="en-GB" sz="1200" dirty="0"/>
              <a:t>-</a:t>
            </a:r>
            <a:r>
              <a:rPr sz="1200" dirty="0"/>
              <a:t> monitored: </a:t>
            </a:r>
            <a:r>
              <a:rPr lang="en-GB" sz="1200" dirty="0"/>
              <a:t>must</a:t>
            </a:r>
            <a:r>
              <a:rPr sz="1200" dirty="0"/>
              <a:t> not exceed 70</a:t>
            </a:r>
            <a:r>
              <a:rPr sz="1200" baseline="30000" dirty="0"/>
              <a:t>o</a:t>
            </a:r>
            <a:r>
              <a:rPr sz="1200" dirty="0"/>
              <a:t>C</a:t>
            </a:r>
          </a:p>
        </p:txBody>
      </p:sp>
    </p:spTree>
    <p:extLst>
      <p:ext uri="{BB962C8B-B14F-4D97-AF65-F5344CB8AC3E}">
        <p14:creationId xmlns:p14="http://schemas.microsoft.com/office/powerpoint/2010/main" val="248953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ooter Placeholder 2"/>
          <p:cNvSpPr>
            <a:spLocks noGrp="1"/>
          </p:cNvSpPr>
          <p:nvPr>
            <p:ph type="ftr" sz="quarter" idx="10"/>
          </p:nvPr>
        </p:nvSpPr>
        <p:spPr>
          <a:noFill/>
        </p:spPr>
        <p:txBody>
          <a:bodyPr/>
          <a:lstStyle/>
          <a:p>
            <a:endParaRPr lang="en-GB">
              <a:solidFill>
                <a:schemeClr val="bg1"/>
              </a:solidFill>
            </a:endParaRPr>
          </a:p>
        </p:txBody>
      </p:sp>
      <p:sp>
        <p:nvSpPr>
          <p:cNvPr id="1030" name="Slide Number Placeholder 3"/>
          <p:cNvSpPr>
            <a:spLocks noGrp="1"/>
          </p:cNvSpPr>
          <p:nvPr>
            <p:ph type="sldNum" sz="quarter" idx="11"/>
          </p:nvPr>
        </p:nvSpPr>
        <p:spPr>
          <a:noFill/>
        </p:spPr>
        <p:txBody>
          <a:bodyPr/>
          <a:lstStyle/>
          <a:p>
            <a:fld id="{47B1E1AC-63CA-42A2-9DD3-2830D54C7B88}" type="slidenum">
              <a:rPr lang="en-GB" smtClean="0"/>
              <a:pPr/>
              <a:t>3</a:t>
            </a:fld>
            <a:endParaRPr lang="en-GB"/>
          </a:p>
        </p:txBody>
      </p:sp>
      <p:sp>
        <p:nvSpPr>
          <p:cNvPr id="5" name="Titre 1"/>
          <p:cNvSpPr>
            <a:spLocks noGrp="1"/>
          </p:cNvSpPr>
          <p:nvPr>
            <p:ph type="title"/>
          </p:nvPr>
        </p:nvSpPr>
        <p:spPr>
          <a:xfrm>
            <a:off x="982663" y="192088"/>
            <a:ext cx="9451975" cy="457200"/>
          </a:xfrm>
        </p:spPr>
        <p:txBody>
          <a:bodyPr rtlCol="0"/>
          <a:lstStyle/>
          <a:p>
            <a:pPr eaLnBrk="1" fontAlgn="auto" hangingPunct="1">
              <a:spcBef>
                <a:spcPts val="0"/>
              </a:spcBef>
              <a:spcAft>
                <a:spcPts val="0"/>
              </a:spcAft>
              <a:defRPr/>
            </a:pPr>
            <a:r>
              <a:rPr lang="fr-FR" dirty="0"/>
              <a:t>SPE.2 </a:t>
            </a:r>
          </a:p>
        </p:txBody>
      </p:sp>
      <p:sp>
        <p:nvSpPr>
          <p:cNvPr id="1032" name="TextBox 5"/>
          <p:cNvSpPr txBox="1">
            <a:spLocks noChangeArrowheads="1"/>
          </p:cNvSpPr>
          <p:nvPr/>
        </p:nvSpPr>
        <p:spPr bwMode="auto">
          <a:xfrm>
            <a:off x="381000" y="562118"/>
            <a:ext cx="7874000" cy="1692771"/>
          </a:xfrm>
          <a:prstGeom prst="rect">
            <a:avLst/>
          </a:prstGeom>
          <a:noFill/>
          <a:ln w="9525">
            <a:noFill/>
            <a:miter lim="800000"/>
            <a:headEnd/>
            <a:tailEnd/>
          </a:ln>
        </p:spPr>
        <p:txBody>
          <a:bodyPr>
            <a:spAutoFit/>
          </a:bodyPr>
          <a:lstStyle/>
          <a:p>
            <a:r>
              <a:rPr lang="en-US" sz="2400" i="1" dirty="0">
                <a:solidFill>
                  <a:srgbClr val="C00000"/>
                </a:solidFill>
              </a:rPr>
              <a:t>XPS measurements on elements exposed to fusion plasma</a:t>
            </a:r>
          </a:p>
          <a:p>
            <a:endParaRPr lang="en-US" sz="1400" dirty="0"/>
          </a:p>
          <a:p>
            <a:pPr>
              <a:buFontTx/>
              <a:buChar char="-"/>
            </a:pPr>
            <a:r>
              <a:rPr lang="en-US" sz="1600" dirty="0"/>
              <a:t> Additional samples, besides 12 samples sectioned and analyzed  in 2024 from Inner divertor Louvre clip, were analyzed by </a:t>
            </a:r>
            <a:r>
              <a:rPr lang="en-US" sz="1600" i="1" dirty="0"/>
              <a:t>XPS </a:t>
            </a:r>
            <a:r>
              <a:rPr lang="en-US" sz="1600" dirty="0"/>
              <a:t>in 2025</a:t>
            </a:r>
          </a:p>
          <a:p>
            <a:pPr>
              <a:buFontTx/>
              <a:buChar char="-"/>
            </a:pPr>
            <a:r>
              <a:rPr lang="en-US" sz="1600" dirty="0"/>
              <a:t> the analyses were performed on 2 points (Pt1: top &amp; Pt2: lower part) on each sectioned sample in order to asses the poloidal elemental distribution</a:t>
            </a:r>
          </a:p>
        </p:txBody>
      </p:sp>
      <p:sp>
        <p:nvSpPr>
          <p:cNvPr id="1033" name="TextBox 6"/>
          <p:cNvSpPr txBox="1">
            <a:spLocks noChangeArrowheads="1"/>
          </p:cNvSpPr>
          <p:nvPr/>
        </p:nvSpPr>
        <p:spPr bwMode="auto">
          <a:xfrm>
            <a:off x="457200" y="2266950"/>
            <a:ext cx="2789238" cy="369888"/>
          </a:xfrm>
          <a:prstGeom prst="rect">
            <a:avLst/>
          </a:prstGeom>
          <a:noFill/>
          <a:ln w="9525">
            <a:noFill/>
            <a:miter lim="800000"/>
            <a:headEnd/>
            <a:tailEnd/>
          </a:ln>
        </p:spPr>
        <p:txBody>
          <a:bodyPr wrap="none">
            <a:spAutoFit/>
          </a:bodyPr>
          <a:lstStyle/>
          <a:p>
            <a:r>
              <a:rPr lang="en-US" b="1" dirty="0">
                <a:solidFill>
                  <a:srgbClr val="C00000"/>
                </a:solidFill>
              </a:rPr>
              <a:t>Results (toroidal direction):</a:t>
            </a:r>
          </a:p>
        </p:txBody>
      </p:sp>
      <p:sp>
        <p:nvSpPr>
          <p:cNvPr id="1034" name="TextBox 7"/>
          <p:cNvSpPr txBox="1">
            <a:spLocks noChangeArrowheads="1"/>
          </p:cNvSpPr>
          <p:nvPr/>
        </p:nvSpPr>
        <p:spPr bwMode="auto">
          <a:xfrm>
            <a:off x="304800" y="2660650"/>
            <a:ext cx="6551613" cy="585788"/>
          </a:xfrm>
          <a:prstGeom prst="rect">
            <a:avLst/>
          </a:prstGeom>
          <a:noFill/>
          <a:ln w="9525">
            <a:noFill/>
            <a:miter lim="800000"/>
            <a:headEnd/>
            <a:tailEnd/>
          </a:ln>
        </p:spPr>
        <p:txBody>
          <a:bodyPr wrap="none">
            <a:spAutoFit/>
          </a:bodyPr>
          <a:lstStyle/>
          <a:p>
            <a:pPr>
              <a:buFontTx/>
              <a:buChar char="-"/>
            </a:pPr>
            <a:r>
              <a:rPr lang="en-US" sz="1600"/>
              <a:t>The surface composition of consists in a mixture of Be, C and O</a:t>
            </a:r>
          </a:p>
          <a:p>
            <a:pPr>
              <a:buFontTx/>
              <a:buChar char="-"/>
            </a:pPr>
            <a:r>
              <a:rPr lang="en-US" sz="1600"/>
              <a:t>The content of Be, C and O for each sample and summarized on Figs. bellow</a:t>
            </a:r>
          </a:p>
        </p:txBody>
      </p:sp>
      <p:graphicFrame>
        <p:nvGraphicFramePr>
          <p:cNvPr id="1026" name="Object 6"/>
          <p:cNvGraphicFramePr>
            <a:graphicFrameLocks noChangeAspect="1"/>
          </p:cNvGraphicFramePr>
          <p:nvPr/>
        </p:nvGraphicFramePr>
        <p:xfrm>
          <a:off x="34925" y="3176588"/>
          <a:ext cx="3317875" cy="2538412"/>
        </p:xfrm>
        <a:graphic>
          <a:graphicData uri="http://schemas.openxmlformats.org/presentationml/2006/ole">
            <mc:AlternateContent xmlns:mc="http://schemas.openxmlformats.org/markup-compatibility/2006">
              <mc:Choice xmlns:v="urn:schemas-microsoft-com:vml" Requires="v">
                <p:oleObj name="Graph" r:id="rId2" imgW="30632400" imgH="23450550" progId="Origin50.Graph">
                  <p:embed/>
                </p:oleObj>
              </mc:Choice>
              <mc:Fallback>
                <p:oleObj name="Graph" r:id="rId2" imgW="30632400" imgH="23450550" progId="Origin50.Graph">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176588"/>
                        <a:ext cx="3317875"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7"/>
          <p:cNvGraphicFramePr>
            <a:graphicFrameLocks noChangeAspect="1"/>
          </p:cNvGraphicFramePr>
          <p:nvPr/>
        </p:nvGraphicFramePr>
        <p:xfrm>
          <a:off x="3006725" y="3176588"/>
          <a:ext cx="3317875" cy="2538412"/>
        </p:xfrm>
        <a:graphic>
          <a:graphicData uri="http://schemas.openxmlformats.org/presentationml/2006/ole">
            <mc:AlternateContent xmlns:mc="http://schemas.openxmlformats.org/markup-compatibility/2006">
              <mc:Choice xmlns:v="urn:schemas-microsoft-com:vml" Requires="v">
                <p:oleObj name="Graph" r:id="rId4" imgW="30632400" imgH="23450550" progId="Origin50.Graph">
                  <p:embed/>
                </p:oleObj>
              </mc:Choice>
              <mc:Fallback>
                <p:oleObj name="Graph" r:id="rId4" imgW="30632400" imgH="23450550" progId="Origin50.Grap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725" y="3176588"/>
                        <a:ext cx="3317875"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9"/>
          <p:cNvGraphicFramePr>
            <a:graphicFrameLocks noChangeAspect="1"/>
          </p:cNvGraphicFramePr>
          <p:nvPr/>
        </p:nvGraphicFramePr>
        <p:xfrm>
          <a:off x="5978525" y="3175000"/>
          <a:ext cx="3317875" cy="2540000"/>
        </p:xfrm>
        <a:graphic>
          <a:graphicData uri="http://schemas.openxmlformats.org/presentationml/2006/ole">
            <mc:AlternateContent xmlns:mc="http://schemas.openxmlformats.org/markup-compatibility/2006">
              <mc:Choice xmlns:v="urn:schemas-microsoft-com:vml" Requires="v">
                <p:oleObj name="Graph" r:id="rId6" imgW="30632400" imgH="23450550" progId="Origin50.Graph">
                  <p:embed/>
                </p:oleObj>
              </mc:Choice>
              <mc:Fallback>
                <p:oleObj name="Graph" r:id="rId6" imgW="30632400" imgH="23450550" progId="Origin50.Graph">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8525" y="3175000"/>
                        <a:ext cx="331787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5" name="Picture 14"/>
          <p:cNvPicPr>
            <a:picLocks noChangeAspect="1"/>
          </p:cNvPicPr>
          <p:nvPr/>
        </p:nvPicPr>
        <p:blipFill>
          <a:blip r:embed="rId8"/>
          <a:srcRect/>
          <a:stretch>
            <a:fillRect/>
          </a:stretch>
        </p:blipFill>
        <p:spPr bwMode="auto">
          <a:xfrm>
            <a:off x="8429625" y="747713"/>
            <a:ext cx="3490913" cy="2378075"/>
          </a:xfrm>
          <a:prstGeom prst="rect">
            <a:avLst/>
          </a:prstGeom>
          <a:noFill/>
          <a:ln w="9525">
            <a:noFill/>
            <a:miter lim="800000"/>
            <a:headEnd/>
            <a:tailEnd/>
          </a:ln>
        </p:spPr>
      </p:pic>
      <p:sp>
        <p:nvSpPr>
          <p:cNvPr id="1036" name="TextBox 15"/>
          <p:cNvSpPr txBox="1">
            <a:spLocks noChangeArrowheads="1"/>
          </p:cNvSpPr>
          <p:nvPr/>
        </p:nvSpPr>
        <p:spPr bwMode="auto">
          <a:xfrm>
            <a:off x="9464675" y="3252788"/>
            <a:ext cx="1497013" cy="276225"/>
          </a:xfrm>
          <a:prstGeom prst="rect">
            <a:avLst/>
          </a:prstGeom>
          <a:noFill/>
          <a:ln w="9525">
            <a:noFill/>
            <a:miter lim="800000"/>
            <a:headEnd/>
            <a:tailEnd/>
          </a:ln>
        </p:spPr>
        <p:txBody>
          <a:bodyPr wrap="none">
            <a:spAutoFit/>
          </a:bodyPr>
          <a:lstStyle/>
          <a:p>
            <a:r>
              <a:rPr lang="en-US" sz="1200"/>
              <a:t>Louvre clip front side</a:t>
            </a:r>
          </a:p>
        </p:txBody>
      </p:sp>
      <p:pic>
        <p:nvPicPr>
          <p:cNvPr id="1037" name="Picture 16"/>
          <p:cNvPicPr>
            <a:picLocks noChangeAspect="1"/>
          </p:cNvPicPr>
          <p:nvPr/>
        </p:nvPicPr>
        <p:blipFill>
          <a:blip r:embed="rId9"/>
          <a:srcRect l="35843" t="13751" r="19299" b="30940"/>
          <a:stretch>
            <a:fillRect/>
          </a:stretch>
        </p:blipFill>
        <p:spPr bwMode="auto">
          <a:xfrm>
            <a:off x="9491663" y="4238625"/>
            <a:ext cx="2082800" cy="1030288"/>
          </a:xfrm>
          <a:prstGeom prst="rect">
            <a:avLst/>
          </a:prstGeom>
          <a:noFill/>
          <a:ln w="9525">
            <a:noFill/>
            <a:miter lim="800000"/>
            <a:headEnd/>
            <a:tailEnd/>
          </a:ln>
        </p:spPr>
      </p:pic>
      <p:sp>
        <p:nvSpPr>
          <p:cNvPr id="1038" name="TextBox 17"/>
          <p:cNvSpPr txBox="1">
            <a:spLocks noChangeArrowheads="1"/>
          </p:cNvSpPr>
          <p:nvPr/>
        </p:nvSpPr>
        <p:spPr bwMode="auto">
          <a:xfrm>
            <a:off x="9264650" y="5472113"/>
            <a:ext cx="2536825" cy="277812"/>
          </a:xfrm>
          <a:prstGeom prst="rect">
            <a:avLst/>
          </a:prstGeom>
          <a:noFill/>
          <a:ln w="9525">
            <a:noFill/>
            <a:miter lim="800000"/>
            <a:headEnd/>
            <a:tailEnd/>
          </a:ln>
        </p:spPr>
        <p:txBody>
          <a:bodyPr wrap="none">
            <a:spAutoFit/>
          </a:bodyPr>
          <a:lstStyle/>
          <a:p>
            <a:r>
              <a:rPr lang="en-US" sz="1200"/>
              <a:t>Illustration of 2 measurements points</a:t>
            </a:r>
          </a:p>
        </p:txBody>
      </p:sp>
      <p:sp>
        <p:nvSpPr>
          <p:cNvPr id="1039" name="TextBox 1"/>
          <p:cNvSpPr txBox="1">
            <a:spLocks noChangeArrowheads="1"/>
          </p:cNvSpPr>
          <p:nvPr/>
        </p:nvSpPr>
        <p:spPr bwMode="auto">
          <a:xfrm>
            <a:off x="2936875" y="5902325"/>
            <a:ext cx="3101975" cy="369888"/>
          </a:xfrm>
          <a:prstGeom prst="rect">
            <a:avLst/>
          </a:prstGeom>
          <a:noFill/>
          <a:ln w="9525">
            <a:noFill/>
            <a:miter lim="800000"/>
            <a:headEnd/>
            <a:tailEnd/>
          </a:ln>
        </p:spPr>
        <p:txBody>
          <a:bodyPr wrap="none">
            <a:spAutoFit/>
          </a:bodyPr>
          <a:lstStyle/>
          <a:p>
            <a:r>
              <a:rPr lang="en-US">
                <a:solidFill>
                  <a:srgbClr val="C00000"/>
                </a:solidFill>
              </a:rPr>
              <a:t>Toroidal elemental distribution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ooter Placeholder 2"/>
          <p:cNvSpPr>
            <a:spLocks noGrp="1"/>
          </p:cNvSpPr>
          <p:nvPr>
            <p:ph type="ftr" sz="quarter" idx="10"/>
          </p:nvPr>
        </p:nvSpPr>
        <p:spPr>
          <a:noFill/>
        </p:spPr>
        <p:txBody>
          <a:bodyPr/>
          <a:lstStyle/>
          <a:p>
            <a:endParaRPr lang="en-GB">
              <a:solidFill>
                <a:schemeClr val="bg1"/>
              </a:solidFill>
            </a:endParaRPr>
          </a:p>
        </p:txBody>
      </p:sp>
      <p:sp>
        <p:nvSpPr>
          <p:cNvPr id="2054" name="Slide Number Placeholder 3"/>
          <p:cNvSpPr>
            <a:spLocks noGrp="1"/>
          </p:cNvSpPr>
          <p:nvPr>
            <p:ph type="sldNum" sz="quarter" idx="11"/>
          </p:nvPr>
        </p:nvSpPr>
        <p:spPr>
          <a:noFill/>
        </p:spPr>
        <p:txBody>
          <a:bodyPr/>
          <a:lstStyle/>
          <a:p>
            <a:fld id="{54C5F59F-1524-489E-8216-DEFCB678CE51}" type="slidenum">
              <a:rPr lang="en-GB" smtClean="0"/>
              <a:pPr/>
              <a:t>4</a:t>
            </a:fld>
            <a:endParaRPr lang="en-GB"/>
          </a:p>
        </p:txBody>
      </p:sp>
      <p:sp>
        <p:nvSpPr>
          <p:cNvPr id="5" name="Titre 1"/>
          <p:cNvSpPr>
            <a:spLocks noGrp="1"/>
          </p:cNvSpPr>
          <p:nvPr>
            <p:ph type="title"/>
          </p:nvPr>
        </p:nvSpPr>
        <p:spPr>
          <a:xfrm>
            <a:off x="982663" y="192088"/>
            <a:ext cx="9451975" cy="457200"/>
          </a:xfrm>
        </p:spPr>
        <p:txBody>
          <a:bodyPr rtlCol="0"/>
          <a:lstStyle/>
          <a:p>
            <a:pPr eaLnBrk="1" fontAlgn="auto" hangingPunct="1">
              <a:spcBef>
                <a:spcPts val="0"/>
              </a:spcBef>
              <a:spcAft>
                <a:spcPts val="0"/>
              </a:spcAft>
              <a:defRPr/>
            </a:pPr>
            <a:r>
              <a:rPr lang="fr-FR" dirty="0"/>
              <a:t>SPE.2 </a:t>
            </a:r>
          </a:p>
        </p:txBody>
      </p:sp>
      <p:sp>
        <p:nvSpPr>
          <p:cNvPr id="15" name="Rectangle 14"/>
          <p:cNvSpPr/>
          <p:nvPr/>
        </p:nvSpPr>
        <p:spPr>
          <a:xfrm>
            <a:off x="684213" y="4991100"/>
            <a:ext cx="10956925" cy="1077913"/>
          </a:xfrm>
          <a:prstGeom prst="rect">
            <a:avLst/>
          </a:prstGeom>
        </p:spPr>
        <p:txBody>
          <a:bodyPr>
            <a:spAutoFit/>
          </a:bodyPr>
          <a:lstStyle/>
          <a:p>
            <a:pPr fontAlgn="auto">
              <a:spcBef>
                <a:spcPts val="0"/>
              </a:spcBef>
              <a:spcAft>
                <a:spcPts val="0"/>
              </a:spcAft>
              <a:defRPr/>
            </a:pPr>
            <a:endParaRPr lang="en-US" sz="1600" b="1" kern="0" dirty="0">
              <a:latin typeface="+mn-lt"/>
              <a:cs typeface="+mn-cs"/>
            </a:endParaRPr>
          </a:p>
          <a:p>
            <a:pPr marL="285750" indent="-285750" fontAlgn="auto">
              <a:spcBef>
                <a:spcPts val="0"/>
              </a:spcBef>
              <a:spcAft>
                <a:spcPts val="0"/>
              </a:spcAft>
              <a:buFontTx/>
              <a:buChar char="-"/>
              <a:defRPr/>
            </a:pPr>
            <a:r>
              <a:rPr lang="en-US" sz="1600" kern="0" dirty="0">
                <a:latin typeface="+mn-lt"/>
                <a:cs typeface="+mn-cs"/>
              </a:rPr>
              <a:t>All samples from </a:t>
            </a:r>
            <a:r>
              <a:rPr lang="en-US" sz="1600" kern="0" dirty="0" err="1">
                <a:latin typeface="+mn-lt"/>
                <a:cs typeface="+mn-cs"/>
              </a:rPr>
              <a:t>poloidal</a:t>
            </a:r>
            <a:r>
              <a:rPr lang="en-US" sz="1600" kern="0" dirty="0">
                <a:latin typeface="+mn-lt"/>
                <a:cs typeface="+mn-cs"/>
              </a:rPr>
              <a:t> and </a:t>
            </a:r>
            <a:r>
              <a:rPr lang="en-US" sz="1600" kern="0" dirty="0" err="1">
                <a:latin typeface="+mn-lt"/>
                <a:cs typeface="+mn-cs"/>
              </a:rPr>
              <a:t>toroidal</a:t>
            </a:r>
            <a:r>
              <a:rPr lang="en-US" sz="1600" kern="0" dirty="0">
                <a:latin typeface="+mn-lt"/>
                <a:cs typeface="+mn-cs"/>
              </a:rPr>
              <a:t> directions indicated the presence of Be bonded with O; no transition specific to metallic Be was noticed</a:t>
            </a:r>
          </a:p>
          <a:p>
            <a:pPr marL="285750" indent="-285750" fontAlgn="auto">
              <a:spcBef>
                <a:spcPts val="0"/>
              </a:spcBef>
              <a:spcAft>
                <a:spcPts val="0"/>
              </a:spcAft>
              <a:buFontTx/>
              <a:buChar char="-"/>
              <a:defRPr/>
            </a:pPr>
            <a:r>
              <a:rPr lang="en-US" sz="1600" kern="0" dirty="0">
                <a:latin typeface="+mn-lt"/>
                <a:cs typeface="+mn-cs"/>
              </a:rPr>
              <a:t>The Be 1s position (111.8eV)  is shifted towards higher binding energy indicating the formation of Be oxides</a:t>
            </a:r>
          </a:p>
        </p:txBody>
      </p:sp>
      <p:graphicFrame>
        <p:nvGraphicFramePr>
          <p:cNvPr id="2050" name="Object 6"/>
          <p:cNvGraphicFramePr>
            <a:graphicFrameLocks noChangeAspect="1"/>
          </p:cNvGraphicFramePr>
          <p:nvPr/>
        </p:nvGraphicFramePr>
        <p:xfrm>
          <a:off x="642938" y="1101725"/>
          <a:ext cx="3317875" cy="2540000"/>
        </p:xfrm>
        <a:graphic>
          <a:graphicData uri="http://schemas.openxmlformats.org/presentationml/2006/ole">
            <mc:AlternateContent xmlns:mc="http://schemas.openxmlformats.org/markup-compatibility/2006">
              <mc:Choice xmlns:v="urn:schemas-microsoft-com:vml" Requires="v">
                <p:oleObj name="Graph" r:id="rId2" imgW="3920760" imgH="3001680" progId="Origin50.Graph">
                  <p:embed/>
                </p:oleObj>
              </mc:Choice>
              <mc:Fallback>
                <p:oleObj name="Graph" r:id="rId2" imgW="3920760" imgH="3001680" progId="Origin50.Graph">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101725"/>
                        <a:ext cx="331787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7"/>
          <p:cNvGraphicFramePr>
            <a:graphicFrameLocks noChangeAspect="1"/>
          </p:cNvGraphicFramePr>
          <p:nvPr/>
        </p:nvGraphicFramePr>
        <p:xfrm>
          <a:off x="4110038" y="1101725"/>
          <a:ext cx="3317875" cy="2540000"/>
        </p:xfrm>
        <a:graphic>
          <a:graphicData uri="http://schemas.openxmlformats.org/presentationml/2006/ole">
            <mc:AlternateContent xmlns:mc="http://schemas.openxmlformats.org/markup-compatibility/2006">
              <mc:Choice xmlns:v="urn:schemas-microsoft-com:vml" Requires="v">
                <p:oleObj name="Graph" r:id="rId4" imgW="3920760" imgH="3001680" progId="Origin50.Graph">
                  <p:embed/>
                </p:oleObj>
              </mc:Choice>
              <mc:Fallback>
                <p:oleObj name="Graph" r:id="rId4" imgW="3920760" imgH="3001680" progId="Origin50.Grap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038" y="1101725"/>
                        <a:ext cx="331787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8"/>
          <p:cNvGraphicFramePr>
            <a:graphicFrameLocks noChangeAspect="1"/>
          </p:cNvGraphicFramePr>
          <p:nvPr/>
        </p:nvGraphicFramePr>
        <p:xfrm>
          <a:off x="8232775" y="1101725"/>
          <a:ext cx="3317875" cy="2540000"/>
        </p:xfrm>
        <a:graphic>
          <a:graphicData uri="http://schemas.openxmlformats.org/presentationml/2006/ole">
            <mc:AlternateContent xmlns:mc="http://schemas.openxmlformats.org/markup-compatibility/2006">
              <mc:Choice xmlns:v="urn:schemas-microsoft-com:vml" Requires="v">
                <p:oleObj name="Graph" r:id="rId6" imgW="3920760" imgH="3001680" progId="Origin50.Graph">
                  <p:embed/>
                </p:oleObj>
              </mc:Choice>
              <mc:Fallback>
                <p:oleObj name="Graph" r:id="rId6" imgW="3920760" imgH="3001680" progId="Origin50.Graph">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2775" y="1101725"/>
                        <a:ext cx="331787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Rectangle 10"/>
          <p:cNvSpPr>
            <a:spLocks noChangeArrowheads="1"/>
          </p:cNvSpPr>
          <p:nvPr/>
        </p:nvSpPr>
        <p:spPr bwMode="auto">
          <a:xfrm>
            <a:off x="660400" y="4070350"/>
            <a:ext cx="10579100" cy="1108075"/>
          </a:xfrm>
          <a:prstGeom prst="rect">
            <a:avLst/>
          </a:prstGeom>
          <a:noFill/>
          <a:ln w="9525">
            <a:noFill/>
            <a:miter lim="800000"/>
            <a:headEnd/>
            <a:tailEnd/>
          </a:ln>
        </p:spPr>
        <p:txBody>
          <a:bodyPr>
            <a:spAutoFit/>
          </a:bodyPr>
          <a:lstStyle/>
          <a:p>
            <a:pPr>
              <a:buFontTx/>
              <a:buChar char="-"/>
            </a:pPr>
            <a:r>
              <a:rPr lang="en-US" sz="1600"/>
              <a:t>The analysis of samples 7, 15, 21 and 27 indicated, that except sample 15, the Be concentrations are lower than 10 at.%</a:t>
            </a:r>
          </a:p>
          <a:p>
            <a:pPr>
              <a:buFontTx/>
              <a:buChar char="-"/>
            </a:pPr>
            <a:r>
              <a:rPr lang="en-US" sz="1600"/>
              <a:t> For C and O distribution, it seems that there are no particular distribution with the poloidal position and both the C and O concentrations are in the same ranges with the C and O concentrations along  toroidal directions</a:t>
            </a:r>
          </a:p>
          <a:p>
            <a:pPr>
              <a:buFontTx/>
              <a:buChar char="-"/>
            </a:pPr>
            <a:r>
              <a:rPr lang="en-US" sz="1600"/>
              <a:t> Low concentrations of Fe (0.38 at.%) and Cr (0.1 at.%) were found on sample 27</a:t>
            </a:r>
          </a:p>
        </p:txBody>
      </p:sp>
      <p:sp>
        <p:nvSpPr>
          <p:cNvPr id="2058" name="TextBox 1"/>
          <p:cNvSpPr txBox="1">
            <a:spLocks noChangeArrowheads="1"/>
          </p:cNvSpPr>
          <p:nvPr/>
        </p:nvSpPr>
        <p:spPr bwMode="auto">
          <a:xfrm>
            <a:off x="4156075" y="3692525"/>
            <a:ext cx="3068638" cy="369888"/>
          </a:xfrm>
          <a:prstGeom prst="rect">
            <a:avLst/>
          </a:prstGeom>
          <a:noFill/>
          <a:ln w="9525">
            <a:noFill/>
            <a:miter lim="800000"/>
            <a:headEnd/>
            <a:tailEnd/>
          </a:ln>
        </p:spPr>
        <p:txBody>
          <a:bodyPr wrap="none">
            <a:spAutoFit/>
          </a:bodyPr>
          <a:lstStyle/>
          <a:p>
            <a:r>
              <a:rPr lang="en-US">
                <a:solidFill>
                  <a:srgbClr val="C00000"/>
                </a:solidFill>
              </a:rPr>
              <a:t>Poloidal elemental distribution</a:t>
            </a:r>
          </a:p>
        </p:txBody>
      </p:sp>
      <p:sp>
        <p:nvSpPr>
          <p:cNvPr id="2059" name="TextBox 6"/>
          <p:cNvSpPr txBox="1">
            <a:spLocks noChangeArrowheads="1"/>
          </p:cNvSpPr>
          <p:nvPr/>
        </p:nvSpPr>
        <p:spPr bwMode="auto">
          <a:xfrm>
            <a:off x="698500" y="781050"/>
            <a:ext cx="2813050" cy="369888"/>
          </a:xfrm>
          <a:prstGeom prst="rect">
            <a:avLst/>
          </a:prstGeom>
          <a:noFill/>
          <a:ln w="9525">
            <a:noFill/>
            <a:miter lim="800000"/>
            <a:headEnd/>
            <a:tailEnd/>
          </a:ln>
        </p:spPr>
        <p:txBody>
          <a:bodyPr wrap="none">
            <a:spAutoFit/>
          </a:bodyPr>
          <a:lstStyle/>
          <a:p>
            <a:r>
              <a:rPr lang="en-US" b="1">
                <a:solidFill>
                  <a:srgbClr val="C00000"/>
                </a:solidFill>
              </a:rPr>
              <a:t>Results (poloidal direction):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1B66-0FE4-DA37-434B-54CA8D2D0EA2}"/>
              </a:ext>
            </a:extLst>
          </p:cNvPr>
          <p:cNvSpPr>
            <a:spLocks noGrp="1"/>
          </p:cNvSpPr>
          <p:nvPr>
            <p:ph type="title"/>
          </p:nvPr>
        </p:nvSpPr>
        <p:spPr/>
        <p:txBody>
          <a:bodyPr/>
          <a:lstStyle/>
          <a:p>
            <a:r>
              <a:rPr lang="en-US" dirty="0"/>
              <a:t>GDOES depth profile on CFC coated tiles exposed to ILW-3</a:t>
            </a:r>
          </a:p>
        </p:txBody>
      </p:sp>
      <p:sp>
        <p:nvSpPr>
          <p:cNvPr id="4" name="Slide Number Placeholder 3">
            <a:extLst>
              <a:ext uri="{FF2B5EF4-FFF2-40B4-BE49-F238E27FC236}">
                <a16:creationId xmlns:a16="http://schemas.microsoft.com/office/drawing/2014/main" id="{D81E5143-0877-AF66-3645-DEDB85C67DA2}"/>
              </a:ext>
            </a:extLst>
          </p:cNvPr>
          <p:cNvSpPr>
            <a:spLocks noGrp="1"/>
          </p:cNvSpPr>
          <p:nvPr>
            <p:ph type="sldNum" sz="quarter" idx="11"/>
          </p:nvPr>
        </p:nvSpPr>
        <p:spPr/>
        <p:txBody>
          <a:bodyPr/>
          <a:lstStyle/>
          <a:p>
            <a:pPr>
              <a:defRPr/>
            </a:pPr>
            <a:fld id="{F2A86779-3026-4F3C-8E0C-FB3E62C36025}" type="slidenum">
              <a:rPr lang="en-GB" smtClean="0"/>
              <a:pPr>
                <a:defRPr/>
              </a:pPr>
              <a:t>5</a:t>
            </a:fld>
            <a:endParaRPr lang="en-GB"/>
          </a:p>
        </p:txBody>
      </p:sp>
      <p:pic>
        <p:nvPicPr>
          <p:cNvPr id="5" name="Picture 4">
            <a:extLst>
              <a:ext uri="{FF2B5EF4-FFF2-40B4-BE49-F238E27FC236}">
                <a16:creationId xmlns:a16="http://schemas.microsoft.com/office/drawing/2014/main" id="{0EA98BE0-26F6-58B8-EDE4-362B03AC1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83" y="1368511"/>
            <a:ext cx="411942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9289B11-D7FA-161B-8519-FF23F63F3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088" y="1368512"/>
            <a:ext cx="4122012"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6821C05-9661-0BE5-BECA-C22B449A49F7}"/>
              </a:ext>
            </a:extLst>
          </p:cNvPr>
          <p:cNvSpPr txBox="1"/>
          <p:nvPr/>
        </p:nvSpPr>
        <p:spPr bwMode="auto">
          <a:xfrm>
            <a:off x="1106906" y="4921461"/>
            <a:ext cx="10270155" cy="646331"/>
          </a:xfrm>
          <a:prstGeom prst="rect">
            <a:avLst/>
          </a:prstGeom>
          <a:noFill/>
        </p:spPr>
        <p:txBody>
          <a:bodyPr wrap="square">
            <a:spAutoFit/>
          </a:bodyPr>
          <a:lstStyle/>
          <a:p>
            <a:r>
              <a:rPr lang="en-US" sz="1800" i="1" dirty="0"/>
              <a:t>GDOES</a:t>
            </a:r>
            <a:r>
              <a:rPr lang="en-US" sz="1800" dirty="0"/>
              <a:t> depth profiles for the samples cored from Tile 3 at s = 470 (a) and at s = 554 (b) after plasma exposure in ILW-3 campaign </a:t>
            </a:r>
            <a:endParaRPr lang="en-US" dirty="0"/>
          </a:p>
        </p:txBody>
      </p:sp>
    </p:spTree>
    <p:extLst>
      <p:ext uri="{BB962C8B-B14F-4D97-AF65-F5344CB8AC3E}">
        <p14:creationId xmlns:p14="http://schemas.microsoft.com/office/powerpoint/2010/main" val="1307924270"/>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28913</TotalTime>
  <Words>498</Words>
  <Application>Microsoft Office PowerPoint</Application>
  <DocSecurity>0</DocSecurity>
  <PresentationFormat>Widescreen</PresentationFormat>
  <Paragraphs>45</Paragraphs>
  <Slides>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vt:i4>
      </vt:variant>
    </vt:vector>
  </HeadingPairs>
  <TitlesOfParts>
    <vt:vector size="12" baseType="lpstr">
      <vt:lpstr>Arial</vt:lpstr>
      <vt:lpstr>Calibri</vt:lpstr>
      <vt:lpstr>CIDFont+F1</vt:lpstr>
      <vt:lpstr>Trebuchet MS</vt:lpstr>
      <vt:lpstr>EUROfusion.1line_5_3_2019</vt:lpstr>
      <vt:lpstr>Graph</vt:lpstr>
      <vt:lpstr>Origin Graph</vt:lpstr>
      <vt:lpstr>SPE Kick-off meeting 26</vt:lpstr>
      <vt:lpstr>SPE.2 </vt:lpstr>
      <vt:lpstr>SPE.2 </vt:lpstr>
      <vt:lpstr>SPE.2 </vt:lpstr>
      <vt:lpstr>GDOES depth profile on CFC coated tiles exposed to ILW-3</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Edi Grigore</cp:lastModifiedBy>
  <cp:revision>193</cp:revision>
  <cp:lastPrinted>2024-05-23T09:41:03Z</cp:lastPrinted>
  <dcterms:created xsi:type="dcterms:W3CDTF">2023-11-15T09:40:03Z</dcterms:created>
  <dcterms:modified xsi:type="dcterms:W3CDTF">2026-05-29T09:52:23Z</dcterms:modified>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