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9"/>
  </p:notesMasterIdLst>
  <p:sldIdLst>
    <p:sldId id="256" r:id="rId5"/>
    <p:sldId id="298" r:id="rId6"/>
    <p:sldId id="299" r:id="rId7"/>
    <p:sldId id="30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A23A"/>
    <a:srgbClr val="9BC348"/>
    <a:srgbClr val="FF00FF"/>
    <a:srgbClr val="00FFFF"/>
    <a:srgbClr val="0433FF"/>
    <a:srgbClr val="FFFFFF"/>
    <a:srgbClr val="00FF00"/>
    <a:srgbClr val="F69240"/>
    <a:srgbClr val="FF2EFF"/>
    <a:srgbClr val="FF9933"/>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94660"/>
  </p:normalViewPr>
  <p:slideViewPr>
    <p:cSldViewPr snapToGrid="0">
      <p:cViewPr varScale="1">
        <p:scale>
          <a:sx n="115" d="100"/>
          <a:sy n="115" d="100"/>
        </p:scale>
        <p:origin x="96" y="102"/>
      </p:cViewPr>
      <p:guideLst/>
    </p:cSldViewPr>
  </p:slideViewPr>
  <p:notesTextViewPr>
    <p:cViewPr>
      <p:scale>
        <a:sx n="1" d="1"/>
        <a:sy n="1" d="1"/>
      </p:scale>
      <p:origin x="0" y="0"/>
    </p:cViewPr>
  </p:notesTextViewPr>
  <p:sorterViewPr>
    <p:cViewPr>
      <p:scale>
        <a:sx n="100" d="100"/>
        <a:sy n="100" d="100"/>
      </p:scale>
      <p:origin x="0" y="-3264"/>
    </p:cViewPr>
  </p:sorterViewPr>
  <p:notesViewPr>
    <p:cSldViewPr snapToGrid="0">
      <p:cViewPr varScale="1">
        <p:scale>
          <a:sx n="86" d="100"/>
          <a:sy n="86" d="100"/>
        </p:scale>
        <p:origin x="306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C1856-03D1-4220-8A3C-5104D0E31B3E}" type="datetimeFigureOut">
              <a:rPr lang="en-GB" smtClean="0"/>
              <a:t>30/05/2026</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44125-452E-420F-9246-A162E4440535}" type="slidenum">
              <a:rPr lang="en-GB" smtClean="0"/>
              <a:t>‹#›</a:t>
            </a:fld>
            <a:endParaRPr lang="en-GB"/>
          </a:p>
        </p:txBody>
      </p:sp>
    </p:spTree>
    <p:extLst>
      <p:ext uri="{BB962C8B-B14F-4D97-AF65-F5344CB8AC3E}">
        <p14:creationId xmlns:p14="http://schemas.microsoft.com/office/powerpoint/2010/main" val="427629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1" y="6590037"/>
            <a:ext cx="827367" cy="198000"/>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r>
              <a:rPr lang="en-GB" dirty="0">
                <a:solidFill>
                  <a:prstClr val="white"/>
                </a:solidFill>
              </a:rPr>
              <a:t>/22</a:t>
            </a: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10" name="Grafik 9">
            <a:extLst>
              <a:ext uri="{FF2B5EF4-FFF2-40B4-BE49-F238E27FC236}">
                <a16:creationId xmlns:a16="http://schemas.microsoft.com/office/drawing/2014/main" id="{D911B17E-C6DC-437A-BA64-9510A4A26CF2}"/>
              </a:ext>
            </a:extLst>
          </p:cNvPr>
          <p:cNvPicPr preferRelativeResize="0">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04474" y="92360"/>
            <a:ext cx="1977814" cy="576772"/>
          </a:xfrm>
          <a:prstGeom prst="rect">
            <a:avLst/>
          </a:prstGeom>
        </p:spPr>
      </p:pic>
      <p:sp>
        <p:nvSpPr>
          <p:cNvPr id="11" name="Content Placeholder 2">
            <a:extLst>
              <a:ext uri="{FF2B5EF4-FFF2-40B4-BE49-F238E27FC236}">
                <a16:creationId xmlns:a16="http://schemas.microsoft.com/office/drawing/2014/main" id="{5CF2EDDF-3496-4FC7-9294-C8EAD5946CFC}"/>
              </a:ext>
            </a:extLst>
          </p:cNvPr>
          <p:cNvSpPr>
            <a:spLocks noGrp="1"/>
          </p:cNvSpPr>
          <p:nvPr>
            <p:ph idx="13"/>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extfeld 4">
            <a:extLst>
              <a:ext uri="{FF2B5EF4-FFF2-40B4-BE49-F238E27FC236}">
                <a16:creationId xmlns:a16="http://schemas.microsoft.com/office/drawing/2014/main" id="{228FFDFA-FBAA-4DE8-BAE5-A8F1FDC3CB65}"/>
              </a:ext>
            </a:extLst>
          </p:cNvPr>
          <p:cNvSpPr txBox="1"/>
          <p:nvPr userDrawn="1"/>
        </p:nvSpPr>
        <p:spPr>
          <a:xfrm>
            <a:off x="854932" y="6560794"/>
            <a:ext cx="330302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n-lt"/>
                <a:ea typeface="+mn-ea"/>
                <a:cs typeface="+mn-cs"/>
              </a:rPr>
              <a:t>Zlobinski et al | PWIE </a:t>
            </a:r>
            <a:r>
              <a:rPr kumimoji="0" lang="en-GB" sz="1200" b="0" i="0" u="none" strike="noStrike" kern="1200" cap="none" spc="0" normalizeH="0" baseline="0" noProof="0" dirty="0" err="1">
                <a:ln>
                  <a:noFill/>
                </a:ln>
                <a:solidFill>
                  <a:prstClr val="white"/>
                </a:solidFill>
                <a:effectLst/>
                <a:uLnTx/>
                <a:uFillTx/>
                <a:latin typeface="+mn-lt"/>
                <a:ea typeface="+mn-ea"/>
                <a:cs typeface="+mn-cs"/>
              </a:rPr>
              <a:t>Kickoff</a:t>
            </a:r>
            <a:r>
              <a:rPr kumimoji="0" lang="en-GB" sz="1200" b="0" i="0" u="none" strike="noStrike" kern="1200" cap="none" spc="0" normalizeH="0" baseline="0" noProof="0" dirty="0">
                <a:ln>
                  <a:noFill/>
                </a:ln>
                <a:solidFill>
                  <a:prstClr val="white"/>
                </a:solidFill>
                <a:effectLst/>
                <a:uLnTx/>
                <a:uFillTx/>
                <a:latin typeface="+mn-lt"/>
                <a:ea typeface="+mn-ea"/>
                <a:cs typeface="+mn-cs"/>
              </a:rPr>
              <a:t>  | online | 29.5.2026</a:t>
            </a:r>
          </a:p>
        </p:txBody>
      </p:sp>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1" y="6590037"/>
            <a:ext cx="768743"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r>
              <a:rPr lang="en-GB" dirty="0">
                <a:solidFill>
                  <a:prstClr val="white"/>
                </a:solidFill>
              </a:rPr>
              <a:t>/22</a:t>
            </a: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feld 9">
            <a:extLst>
              <a:ext uri="{FF2B5EF4-FFF2-40B4-BE49-F238E27FC236}">
                <a16:creationId xmlns:a16="http://schemas.microsoft.com/office/drawing/2014/main" id="{B7110EF4-2022-4A63-B04E-826E85FB4535}"/>
              </a:ext>
            </a:extLst>
          </p:cNvPr>
          <p:cNvSpPr txBox="1"/>
          <p:nvPr userDrawn="1"/>
        </p:nvSpPr>
        <p:spPr>
          <a:xfrm>
            <a:off x="854932" y="6560794"/>
            <a:ext cx="33587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n-lt"/>
                <a:ea typeface="+mn-ea"/>
                <a:cs typeface="+mn-cs"/>
              </a:rPr>
              <a:t>Zlobinski et al | PFMC #20 | Ljubljana | 22.5.2025</a:t>
            </a:r>
          </a:p>
        </p:txBody>
      </p:sp>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4" name="Shape 13">
            <a:extLst>
              <a:ext uri="{FF2B5EF4-FFF2-40B4-BE49-F238E27FC236}">
                <a16:creationId xmlns:a16="http://schemas.microsoft.com/office/drawing/2014/main" id="{9AEA8065-02BA-4391-9072-FC171C1A85B3}"/>
              </a:ext>
            </a:extLst>
          </p:cNvPr>
          <p:cNvSpPr txBox="1">
            <a:spLocks/>
          </p:cNvSpPr>
          <p:nvPr userDrawn="1"/>
        </p:nvSpPr>
        <p:spPr>
          <a:xfrm>
            <a:off x="7464152" y="6425354"/>
            <a:ext cx="1116607" cy="332656"/>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600" dirty="0"/>
          </a:p>
        </p:txBody>
      </p:sp>
    </p:spTree>
    <p:extLst>
      <p:ext uri="{BB962C8B-B14F-4D97-AF65-F5344CB8AC3E}">
        <p14:creationId xmlns:p14="http://schemas.microsoft.com/office/powerpoint/2010/main" val="94472948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70" r:id="rId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ti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ti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2206441"/>
            <a:ext cx="12125785" cy="620251"/>
          </a:xfrm>
        </p:spPr>
        <p:txBody>
          <a:bodyPr>
            <a:noAutofit/>
          </a:bodyPr>
          <a:lstStyle/>
          <a:p>
            <a:r>
              <a:rPr lang="en-US" sz="2700" dirty="0"/>
              <a:t>LID-QMS, LIBS/LIA-QMS, TDS analysis and metallography of JET PFCs</a:t>
            </a:r>
            <a:br>
              <a:rPr lang="en-US" sz="2700" dirty="0"/>
            </a:br>
            <a:r>
              <a:rPr lang="en-US" sz="2700" dirty="0"/>
              <a:t>Plans for 2026, 2027</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p:txBody>
          <a:bodyPr/>
          <a:lstStyle/>
          <a:p>
            <a:r>
              <a:rPr lang="en-US" dirty="0" err="1"/>
              <a:t>Miroslaw</a:t>
            </a:r>
            <a:r>
              <a:rPr lang="en-US" dirty="0"/>
              <a:t> Zlobinski et al.</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6" y="4159260"/>
            <a:ext cx="7288833" cy="1078566"/>
          </a:xfrm>
        </p:spPr>
        <p:txBody>
          <a:bodyPr>
            <a:normAutofit fontScale="85000" lnSpcReduction="10000"/>
          </a:bodyPr>
          <a:lstStyle/>
          <a:p>
            <a:r>
              <a:rPr lang="en-US" dirty="0" err="1"/>
              <a:t>Forschungszentrum</a:t>
            </a:r>
            <a:r>
              <a:rPr lang="en-US" dirty="0"/>
              <a:t> Jülich GmbH, Institute of Fusion Energy</a:t>
            </a:r>
            <a:br>
              <a:rPr lang="en-US" dirty="0"/>
            </a:br>
            <a:r>
              <a:rPr lang="en-US" dirty="0"/>
              <a:t>and Nuclear Waste Management – Plasma Physics,</a:t>
            </a:r>
            <a:br>
              <a:rPr lang="en-US" dirty="0"/>
            </a:br>
            <a:r>
              <a:rPr lang="en-US" dirty="0"/>
              <a:t>Partner of the Trilateral </a:t>
            </a:r>
            <a:r>
              <a:rPr lang="en-US" dirty="0" err="1"/>
              <a:t>Euregio</a:t>
            </a:r>
            <a:r>
              <a:rPr lang="en-US" dirty="0"/>
              <a:t> Cluster (TEC), 52425 Jülich, Germany</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407368" y="1650285"/>
            <a:ext cx="5544614" cy="556155"/>
          </a:xfrm>
        </p:spPr>
        <p:txBody>
          <a:bodyPr>
            <a:normAutofit lnSpcReduction="10000"/>
          </a:bodyPr>
          <a:lstStyle/>
          <a:p>
            <a:r>
              <a:rPr lang="en-US" dirty="0"/>
              <a:t>WP PWIE, SP E.3</a:t>
            </a:r>
            <a:br>
              <a:rPr lang="en-US" dirty="0"/>
            </a:br>
            <a:r>
              <a:rPr lang="en-US" dirty="0"/>
              <a:t>Kickoff Meeting 29.5.2026</a:t>
            </a:r>
          </a:p>
        </p:txBody>
      </p:sp>
      <p:pic>
        <p:nvPicPr>
          <p:cNvPr id="8" name="Picture 2" descr="\\de-ews-fs01\efdawork\PI team\PICTURES AND GRAPHICS\LOGOS\JET-LOGO (by Dolp)\OtherJPG\J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5861" y="5886336"/>
            <a:ext cx="1780354" cy="706236"/>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D911B17E-C6DC-437A-BA64-9510A4A26CF2}"/>
              </a:ext>
            </a:extLst>
          </p:cNvPr>
          <p:cNvPicPr preferRelativeResize="0">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3373" y="5174958"/>
            <a:ext cx="2103917" cy="613546"/>
          </a:xfrm>
          <a:prstGeom prst="rect">
            <a:avLst/>
          </a:prstGeom>
        </p:spPr>
      </p:pic>
      <p:pic>
        <p:nvPicPr>
          <p:cNvPr id="12" name="Grafik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7781" y="5141620"/>
            <a:ext cx="674861" cy="674861"/>
          </a:xfrm>
          <a:prstGeom prst="rect">
            <a:avLst/>
          </a:prstGeom>
        </p:spPr>
      </p:pic>
    </p:spTree>
    <p:extLst>
      <p:ext uri="{BB962C8B-B14F-4D97-AF65-F5344CB8AC3E}">
        <p14:creationId xmlns:p14="http://schemas.microsoft.com/office/powerpoint/2010/main" val="247106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AEBD-D8DE-6EAB-1572-AE901775256B}"/>
            </a:ext>
          </a:extLst>
        </p:cNvPr>
        <p:cNvGrpSpPr/>
        <p:nvPr/>
      </p:nvGrpSpPr>
      <p:grpSpPr>
        <a:xfrm>
          <a:off x="0" y="0"/>
          <a:ext cx="0" cy="0"/>
          <a:chOff x="0" y="0"/>
          <a:chExt cx="0" cy="0"/>
        </a:xfrm>
      </p:grpSpPr>
      <p:sp>
        <p:nvSpPr>
          <p:cNvPr id="5" name="Inhaltsplatzhalter 2">
            <a:extLst>
              <a:ext uri="{FF2B5EF4-FFF2-40B4-BE49-F238E27FC236}">
                <a16:creationId xmlns:a16="http://schemas.microsoft.com/office/drawing/2014/main" id="{B67A1F41-9F71-DA01-5AAD-E84B45585C46}"/>
              </a:ext>
            </a:extLst>
          </p:cNvPr>
          <p:cNvSpPr>
            <a:spLocks noGrp="1"/>
          </p:cNvSpPr>
          <p:nvPr>
            <p:ph idx="4294967295"/>
          </p:nvPr>
        </p:nvSpPr>
        <p:spPr>
          <a:xfrm>
            <a:off x="795969" y="623593"/>
            <a:ext cx="12328502" cy="6493538"/>
          </a:xfrm>
        </p:spPr>
        <p:txBody>
          <a:bodyPr>
            <a:normAutofit/>
          </a:bodyPr>
          <a:lstStyle/>
          <a:p>
            <a:pPr marL="0" indent="0">
              <a:buNone/>
            </a:pPr>
            <a:r>
              <a:rPr lang="en-GB" sz="1881" b="1" dirty="0"/>
              <a:t>Final Measurements at JET after last plasma in December 2023:</a:t>
            </a:r>
            <a:br>
              <a:rPr lang="en-GB" sz="1881" b="1" dirty="0"/>
            </a:br>
            <a:r>
              <a:rPr lang="en-GB" sz="1881" dirty="0"/>
              <a:t>Plan:</a:t>
            </a:r>
            <a:r>
              <a:rPr lang="en-GB" sz="1881" b="1" dirty="0"/>
              <a:t> </a:t>
            </a:r>
            <a:r>
              <a:rPr lang="en-GB" sz="1881" b="1" u="sng" dirty="0"/>
              <a:t>direct </a:t>
            </a:r>
            <a:r>
              <a:rPr lang="en-GB" sz="1881" u="sng" dirty="0"/>
              <a:t>comparison</a:t>
            </a:r>
            <a:r>
              <a:rPr lang="en-GB" sz="1881" dirty="0"/>
              <a:t> of </a:t>
            </a:r>
            <a:r>
              <a:rPr lang="en-GB" sz="1881" i="1" dirty="0"/>
              <a:t>ex situ </a:t>
            </a:r>
            <a:r>
              <a:rPr lang="en-GB" sz="1881" dirty="0"/>
              <a:t>to </a:t>
            </a:r>
            <a:r>
              <a:rPr lang="en-GB" sz="1881" i="1" dirty="0"/>
              <a:t>in situ </a:t>
            </a:r>
            <a:r>
              <a:rPr lang="en-GB" sz="1881" dirty="0"/>
              <a:t>LID-QMS in 70 positions (     ) on </a:t>
            </a:r>
            <a:r>
              <a:rPr lang="en-GB" sz="1881" dirty="0">
                <a:solidFill>
                  <a:srgbClr val="00FF00"/>
                </a:solidFill>
              </a:rPr>
              <a:t>tiles retrieved from the torus</a:t>
            </a:r>
          </a:p>
          <a:p>
            <a:pPr marL="0" indent="0">
              <a:buNone/>
            </a:pPr>
            <a:endParaRPr lang="en-GB" sz="1881" dirty="0"/>
          </a:p>
          <a:p>
            <a:pPr marL="0" indent="0">
              <a:buNone/>
            </a:pPr>
            <a:endParaRPr lang="en-GB" sz="1881" dirty="0"/>
          </a:p>
          <a:p>
            <a:pPr marL="0" indent="0">
              <a:buNone/>
            </a:pPr>
            <a:r>
              <a:rPr lang="en-GB" sz="1881" dirty="0"/>
              <a:t> </a:t>
            </a:r>
          </a:p>
        </p:txBody>
      </p:sp>
      <p:grpSp>
        <p:nvGrpSpPr>
          <p:cNvPr id="68" name="Gruppieren 67">
            <a:extLst>
              <a:ext uri="{FF2B5EF4-FFF2-40B4-BE49-F238E27FC236}">
                <a16:creationId xmlns:a16="http://schemas.microsoft.com/office/drawing/2014/main" id="{40CDD2E9-8F3B-7491-265A-686B77B61E75}"/>
              </a:ext>
            </a:extLst>
          </p:cNvPr>
          <p:cNvGrpSpPr/>
          <p:nvPr/>
        </p:nvGrpSpPr>
        <p:grpSpPr>
          <a:xfrm>
            <a:off x="2399460" y="988228"/>
            <a:ext cx="9696503" cy="5292308"/>
            <a:chOff x="1664348" y="988228"/>
            <a:chExt cx="9696503" cy="5292308"/>
          </a:xfrm>
        </p:grpSpPr>
        <p:pic>
          <p:nvPicPr>
            <p:cNvPr id="27" name="Picture 5">
              <a:extLst>
                <a:ext uri="{FF2B5EF4-FFF2-40B4-BE49-F238E27FC236}">
                  <a16:creationId xmlns:a16="http://schemas.microsoft.com/office/drawing/2014/main" id="{EFFFEDD7-C4E5-4DB7-BA32-B2EC32F75EB7}"/>
                </a:ext>
              </a:extLst>
            </p:cNvPr>
            <p:cNvPicPr>
              <a:picLocks noChangeAspect="1"/>
            </p:cNvPicPr>
            <p:nvPr/>
          </p:nvPicPr>
          <p:blipFill rotWithShape="1">
            <a:blip r:embed="rId2"/>
            <a:srcRect l="51720" t="73562" r="45515" b="23968"/>
            <a:stretch/>
          </p:blipFill>
          <p:spPr bwMode="auto">
            <a:xfrm>
              <a:off x="6796558" y="988228"/>
              <a:ext cx="258291" cy="249959"/>
            </a:xfrm>
            <a:prstGeom prst="rect">
              <a:avLst/>
            </a:prstGeom>
          </p:spPr>
        </p:pic>
        <p:grpSp>
          <p:nvGrpSpPr>
            <p:cNvPr id="67" name="Gruppieren 66">
              <a:extLst>
                <a:ext uri="{FF2B5EF4-FFF2-40B4-BE49-F238E27FC236}">
                  <a16:creationId xmlns:a16="http://schemas.microsoft.com/office/drawing/2014/main" id="{CD4ED142-7762-E828-5774-FBAEB2F44912}"/>
                </a:ext>
              </a:extLst>
            </p:cNvPr>
            <p:cNvGrpSpPr/>
            <p:nvPr/>
          </p:nvGrpSpPr>
          <p:grpSpPr>
            <a:xfrm>
              <a:off x="1664348" y="1119528"/>
              <a:ext cx="9696503" cy="5161008"/>
              <a:chOff x="1664348" y="1119528"/>
              <a:chExt cx="9696503" cy="5161008"/>
            </a:xfrm>
          </p:grpSpPr>
          <p:grpSp>
            <p:nvGrpSpPr>
              <p:cNvPr id="66" name="Gruppieren 65">
                <a:extLst>
                  <a:ext uri="{FF2B5EF4-FFF2-40B4-BE49-F238E27FC236}">
                    <a16:creationId xmlns:a16="http://schemas.microsoft.com/office/drawing/2014/main" id="{52D601B5-456D-A6DD-C83F-E62E1E3F20CD}"/>
                  </a:ext>
                </a:extLst>
              </p:cNvPr>
              <p:cNvGrpSpPr/>
              <p:nvPr/>
            </p:nvGrpSpPr>
            <p:grpSpPr>
              <a:xfrm>
                <a:off x="1664348" y="1119528"/>
                <a:ext cx="9696503" cy="5161008"/>
                <a:chOff x="1664348" y="1119528"/>
                <a:chExt cx="9696503" cy="5161008"/>
              </a:xfrm>
            </p:grpSpPr>
            <p:grpSp>
              <p:nvGrpSpPr>
                <p:cNvPr id="36" name="Gruppieren 35">
                  <a:extLst>
                    <a:ext uri="{FF2B5EF4-FFF2-40B4-BE49-F238E27FC236}">
                      <a16:creationId xmlns:a16="http://schemas.microsoft.com/office/drawing/2014/main" id="{932CF344-CC2D-196C-8FB7-4E16ED980FAE}"/>
                    </a:ext>
                  </a:extLst>
                </p:cNvPr>
                <p:cNvGrpSpPr/>
                <p:nvPr/>
              </p:nvGrpSpPr>
              <p:grpSpPr>
                <a:xfrm>
                  <a:off x="1664348" y="1119528"/>
                  <a:ext cx="9696503" cy="5161008"/>
                  <a:chOff x="1467127" y="958158"/>
                  <a:chExt cx="9696503" cy="5161008"/>
                </a:xfrm>
              </p:grpSpPr>
              <p:grpSp>
                <p:nvGrpSpPr>
                  <p:cNvPr id="20" name="Group 2">
                    <a:extLst>
                      <a:ext uri="{FF2B5EF4-FFF2-40B4-BE49-F238E27FC236}">
                        <a16:creationId xmlns:a16="http://schemas.microsoft.com/office/drawing/2014/main" id="{4216BC5F-A543-0F88-BF53-8D4EB6F1228A}"/>
                      </a:ext>
                    </a:extLst>
                  </p:cNvPr>
                  <p:cNvGrpSpPr/>
                  <p:nvPr/>
                </p:nvGrpSpPr>
                <p:grpSpPr>
                  <a:xfrm>
                    <a:off x="1467127" y="1246678"/>
                    <a:ext cx="9257746" cy="4872488"/>
                    <a:chOff x="5796070" y="2428939"/>
                    <a:chExt cx="6508255" cy="3386892"/>
                  </a:xfrm>
                </p:grpSpPr>
                <p:pic>
                  <p:nvPicPr>
                    <p:cNvPr id="21" name="Picture 1">
                      <a:extLst>
                        <a:ext uri="{FF2B5EF4-FFF2-40B4-BE49-F238E27FC236}">
                          <a16:creationId xmlns:a16="http://schemas.microsoft.com/office/drawing/2014/main" id="{9FF8D0B3-6008-2AAB-14F7-D67709DC13D8}"/>
                        </a:ext>
                      </a:extLst>
                    </p:cNvPr>
                    <p:cNvPicPr>
                      <a:picLocks noChangeAspect="1"/>
                    </p:cNvPicPr>
                    <p:nvPr/>
                  </p:nvPicPr>
                  <p:blipFill>
                    <a:blip r:embed="rId3"/>
                    <a:srcRect t="9439"/>
                    <a:stretch>
                      <a:fillRect/>
                    </a:stretch>
                  </p:blipFill>
                  <p:spPr>
                    <a:xfrm>
                      <a:off x="5796070" y="2428939"/>
                      <a:ext cx="6508255" cy="3386892"/>
                    </a:xfrm>
                    <a:prstGeom prst="rect">
                      <a:avLst/>
                    </a:prstGeom>
                  </p:spPr>
                </p:pic>
                <p:sp>
                  <p:nvSpPr>
                    <p:cNvPr id="22" name="Oval 6">
                      <a:extLst>
                        <a:ext uri="{FF2B5EF4-FFF2-40B4-BE49-F238E27FC236}">
                          <a16:creationId xmlns:a16="http://schemas.microsoft.com/office/drawing/2014/main" id="{08E6947C-75A0-57D7-BF0B-27754C62E23F}"/>
                        </a:ext>
                      </a:extLst>
                    </p:cNvPr>
                    <p:cNvSpPr/>
                    <p:nvPr/>
                  </p:nvSpPr>
                  <p:spPr>
                    <a:xfrm>
                      <a:off x="6735516" y="4493904"/>
                      <a:ext cx="57150" cy="68277"/>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8" name="Oval 8">
                      <a:extLst>
                        <a:ext uri="{FF2B5EF4-FFF2-40B4-BE49-F238E27FC236}">
                          <a16:creationId xmlns:a16="http://schemas.microsoft.com/office/drawing/2014/main" id="{D1B89B90-DD87-CACB-3D23-A9DFFDD1E36F}"/>
                        </a:ext>
                      </a:extLst>
                    </p:cNvPr>
                    <p:cNvSpPr/>
                    <p:nvPr/>
                  </p:nvSpPr>
                  <p:spPr>
                    <a:xfrm>
                      <a:off x="6706941" y="4760037"/>
                      <a:ext cx="57150" cy="68277"/>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9" name="Oval 26">
                      <a:extLst>
                        <a:ext uri="{FF2B5EF4-FFF2-40B4-BE49-F238E27FC236}">
                          <a16:creationId xmlns:a16="http://schemas.microsoft.com/office/drawing/2014/main" id="{6C30D092-9907-D93B-4F23-36555AD3E997}"/>
                        </a:ext>
                      </a:extLst>
                    </p:cNvPr>
                    <p:cNvSpPr/>
                    <p:nvPr/>
                  </p:nvSpPr>
                  <p:spPr>
                    <a:xfrm>
                      <a:off x="6678366" y="5060308"/>
                      <a:ext cx="57150" cy="68277"/>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0" name="Oval 29">
                      <a:extLst>
                        <a:ext uri="{FF2B5EF4-FFF2-40B4-BE49-F238E27FC236}">
                          <a16:creationId xmlns:a16="http://schemas.microsoft.com/office/drawing/2014/main" id="{07659EF4-C7CC-A459-C279-5E283CEE8187}"/>
                        </a:ext>
                      </a:extLst>
                    </p:cNvPr>
                    <p:cNvSpPr/>
                    <p:nvPr/>
                  </p:nvSpPr>
                  <p:spPr>
                    <a:xfrm>
                      <a:off x="6639687" y="5501134"/>
                      <a:ext cx="57150" cy="68277"/>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1" name="Oval 78">
                      <a:extLst>
                        <a:ext uri="{FF2B5EF4-FFF2-40B4-BE49-F238E27FC236}">
                          <a16:creationId xmlns:a16="http://schemas.microsoft.com/office/drawing/2014/main" id="{F9E87BB1-34A1-DBD2-B772-F5A081CB8DB4}"/>
                        </a:ext>
                      </a:extLst>
                    </p:cNvPr>
                    <p:cNvSpPr/>
                    <p:nvPr/>
                  </p:nvSpPr>
                  <p:spPr>
                    <a:xfrm>
                      <a:off x="8253313" y="4604861"/>
                      <a:ext cx="57150" cy="6827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2" name="Oval 81">
                      <a:extLst>
                        <a:ext uri="{FF2B5EF4-FFF2-40B4-BE49-F238E27FC236}">
                          <a16:creationId xmlns:a16="http://schemas.microsoft.com/office/drawing/2014/main" id="{D1656317-574C-6FAE-850A-60B44EC039EA}"/>
                        </a:ext>
                      </a:extLst>
                    </p:cNvPr>
                    <p:cNvSpPr/>
                    <p:nvPr/>
                  </p:nvSpPr>
                  <p:spPr>
                    <a:xfrm>
                      <a:off x="8249651" y="4866970"/>
                      <a:ext cx="57150" cy="6827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3" name="Oval 82">
                      <a:extLst>
                        <a:ext uri="{FF2B5EF4-FFF2-40B4-BE49-F238E27FC236}">
                          <a16:creationId xmlns:a16="http://schemas.microsoft.com/office/drawing/2014/main" id="{53C42C82-1F7B-88BF-7029-2418650E6650}"/>
                        </a:ext>
                      </a:extLst>
                    </p:cNvPr>
                    <p:cNvSpPr/>
                    <p:nvPr/>
                  </p:nvSpPr>
                  <p:spPr>
                    <a:xfrm>
                      <a:off x="8235396" y="5618146"/>
                      <a:ext cx="57150" cy="6827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4" name="Oval 83">
                      <a:extLst>
                        <a:ext uri="{FF2B5EF4-FFF2-40B4-BE49-F238E27FC236}">
                          <a16:creationId xmlns:a16="http://schemas.microsoft.com/office/drawing/2014/main" id="{268A0BB0-85EA-518A-6593-890C6B83CCEC}"/>
                        </a:ext>
                      </a:extLst>
                    </p:cNvPr>
                    <p:cNvSpPr/>
                    <p:nvPr/>
                  </p:nvSpPr>
                  <p:spPr>
                    <a:xfrm>
                      <a:off x="8249651" y="5306473"/>
                      <a:ext cx="57150" cy="6827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
                <p:nvSpPr>
                  <p:cNvPr id="35" name="Gleichschenkliges Dreieck 34">
                    <a:extLst>
                      <a:ext uri="{FF2B5EF4-FFF2-40B4-BE49-F238E27FC236}">
                        <a16:creationId xmlns:a16="http://schemas.microsoft.com/office/drawing/2014/main" id="{BED3A46C-5A76-E412-783C-C4EFDD78CCE0}"/>
                      </a:ext>
                    </a:extLst>
                  </p:cNvPr>
                  <p:cNvSpPr/>
                  <p:nvPr/>
                </p:nvSpPr>
                <p:spPr>
                  <a:xfrm rot="3629601">
                    <a:off x="10325859" y="989337"/>
                    <a:ext cx="868949" cy="806592"/>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4" name="Gerade Verbindung mit Pfeil 3">
                  <a:extLst>
                    <a:ext uri="{FF2B5EF4-FFF2-40B4-BE49-F238E27FC236}">
                      <a16:creationId xmlns:a16="http://schemas.microsoft.com/office/drawing/2014/main" id="{68918011-3444-8DF9-21B0-9A05731266B3}"/>
                    </a:ext>
                  </a:extLst>
                </p:cNvPr>
                <p:cNvCxnSpPr>
                  <a:cxnSpLocks/>
                </p:cNvCxnSpPr>
                <p:nvPr/>
              </p:nvCxnSpPr>
              <p:spPr>
                <a:xfrm flipH="1">
                  <a:off x="3619500" y="1246678"/>
                  <a:ext cx="3246664" cy="199182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D979774-7D4F-A57D-8A06-A661A813EB35}"/>
                    </a:ext>
                  </a:extLst>
                </p:cNvPr>
                <p:cNvCxnSpPr>
                  <a:cxnSpLocks/>
                </p:cNvCxnSpPr>
                <p:nvPr/>
              </p:nvCxnSpPr>
              <p:spPr>
                <a:xfrm flipH="1">
                  <a:off x="6796558" y="1281793"/>
                  <a:ext cx="110428" cy="154208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4580862C-3723-9405-208C-A6DD1E48402E}"/>
                    </a:ext>
                  </a:extLst>
                </p:cNvPr>
                <p:cNvCxnSpPr>
                  <a:cxnSpLocks/>
                </p:cNvCxnSpPr>
                <p:nvPr/>
              </p:nvCxnSpPr>
              <p:spPr>
                <a:xfrm>
                  <a:off x="6955971" y="1246678"/>
                  <a:ext cx="2592308" cy="12139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Ellipse 38">
                <a:extLst>
                  <a:ext uri="{FF2B5EF4-FFF2-40B4-BE49-F238E27FC236}">
                    <a16:creationId xmlns:a16="http://schemas.microsoft.com/office/drawing/2014/main" id="{AE0B3C1D-B718-60D4-4DCB-0FA14757E617}"/>
                  </a:ext>
                </a:extLst>
              </p:cNvPr>
              <p:cNvSpPr/>
              <p:nvPr/>
            </p:nvSpPr>
            <p:spPr>
              <a:xfrm>
                <a:off x="9483341" y="2761159"/>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BF1F5601-D544-AB84-C260-F75CF7804B1F}"/>
                  </a:ext>
                </a:extLst>
              </p:cNvPr>
              <p:cNvSpPr/>
              <p:nvPr/>
            </p:nvSpPr>
            <p:spPr>
              <a:xfrm>
                <a:off x="5670744" y="4008739"/>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53E2C87C-F785-CDDF-5D9D-9818B6AAE2D1}"/>
                  </a:ext>
                </a:extLst>
              </p:cNvPr>
              <p:cNvSpPr/>
              <p:nvPr/>
            </p:nvSpPr>
            <p:spPr>
              <a:xfrm>
                <a:off x="5861015" y="4013501"/>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82F855ED-E970-EB75-74B3-FE7DA80101B7}"/>
                  </a:ext>
                </a:extLst>
              </p:cNvPr>
              <p:cNvSpPr/>
              <p:nvPr/>
            </p:nvSpPr>
            <p:spPr>
              <a:xfrm>
                <a:off x="5770756" y="3915870"/>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4F5893A6-DA8B-17BD-4CFA-D14D51B2D3E8}"/>
                  </a:ext>
                </a:extLst>
              </p:cNvPr>
              <p:cNvSpPr/>
              <p:nvPr/>
            </p:nvSpPr>
            <p:spPr>
              <a:xfrm>
                <a:off x="5761231" y="4103989"/>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45C5F9E0-BF2F-E191-716C-15C2A9F39E05}"/>
                  </a:ext>
                </a:extLst>
              </p:cNvPr>
              <p:cNvSpPr/>
              <p:nvPr/>
            </p:nvSpPr>
            <p:spPr>
              <a:xfrm>
                <a:off x="9664321" y="2742107"/>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F5AF9B96-B845-F363-2E84-25E74791DFE3}"/>
                  </a:ext>
                </a:extLst>
              </p:cNvPr>
              <p:cNvSpPr/>
              <p:nvPr/>
            </p:nvSpPr>
            <p:spPr>
              <a:xfrm>
                <a:off x="9566688" y="2651620"/>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E62AF619-4D24-7267-E0F2-AE71D9AEBF58}"/>
                  </a:ext>
                </a:extLst>
              </p:cNvPr>
              <p:cNvSpPr/>
              <p:nvPr/>
            </p:nvSpPr>
            <p:spPr>
              <a:xfrm>
                <a:off x="9585739" y="2849264"/>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1711F7CC-7E87-7092-5836-D750C89A452D}"/>
                  </a:ext>
                </a:extLst>
              </p:cNvPr>
              <p:cNvSpPr/>
              <p:nvPr/>
            </p:nvSpPr>
            <p:spPr>
              <a:xfrm>
                <a:off x="7649783" y="3130727"/>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0E92A3AD-5FB4-63C3-25E2-3CD2A28A1E10}"/>
                  </a:ext>
                </a:extLst>
              </p:cNvPr>
              <p:cNvSpPr/>
              <p:nvPr/>
            </p:nvSpPr>
            <p:spPr>
              <a:xfrm>
                <a:off x="7654545" y="3327259"/>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69353F8D-8BEB-7DC1-35EF-8FAE05496F42}"/>
                  </a:ext>
                </a:extLst>
              </p:cNvPr>
              <p:cNvSpPr/>
              <p:nvPr/>
            </p:nvSpPr>
            <p:spPr>
              <a:xfrm>
                <a:off x="7556458" y="3233738"/>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5F2DED9F-6E55-6561-DAD5-093F10D619B9}"/>
                  </a:ext>
                </a:extLst>
              </p:cNvPr>
              <p:cNvSpPr/>
              <p:nvPr/>
            </p:nvSpPr>
            <p:spPr>
              <a:xfrm>
                <a:off x="7742195" y="3228975"/>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E86C680A-0E7F-A223-EA5E-151E254BEF6C}"/>
                  </a:ext>
                </a:extLst>
              </p:cNvPr>
              <p:cNvSpPr/>
              <p:nvPr/>
            </p:nvSpPr>
            <p:spPr>
              <a:xfrm>
                <a:off x="2923674" y="4399910"/>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7BE5532E-ABE8-B87B-2DA2-148B12F64B0C}"/>
                  </a:ext>
                </a:extLst>
              </p:cNvPr>
              <p:cNvSpPr/>
              <p:nvPr/>
            </p:nvSpPr>
            <p:spPr>
              <a:xfrm>
                <a:off x="3113945" y="4404672"/>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2F90747D-0A11-FC8C-0E29-6E2D3C1C30AF}"/>
                  </a:ext>
                </a:extLst>
              </p:cNvPr>
              <p:cNvSpPr/>
              <p:nvPr/>
            </p:nvSpPr>
            <p:spPr>
              <a:xfrm>
                <a:off x="3023686" y="4307041"/>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C1FBB32E-D5BC-F43D-1DC7-02F7CF762B50}"/>
                  </a:ext>
                </a:extLst>
              </p:cNvPr>
              <p:cNvSpPr/>
              <p:nvPr/>
            </p:nvSpPr>
            <p:spPr>
              <a:xfrm>
                <a:off x="3014161" y="4495160"/>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0A4F6983-E6A6-F6F2-1F1C-83C50BF0550A}"/>
                  </a:ext>
                </a:extLst>
              </p:cNvPr>
              <p:cNvSpPr/>
              <p:nvPr/>
            </p:nvSpPr>
            <p:spPr>
              <a:xfrm>
                <a:off x="3788079" y="3959371"/>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4175F486-38AB-196C-F15F-E90A06CE547B}"/>
                  </a:ext>
                </a:extLst>
              </p:cNvPr>
              <p:cNvSpPr/>
              <p:nvPr/>
            </p:nvSpPr>
            <p:spPr>
              <a:xfrm>
                <a:off x="3978350" y="3964133"/>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06E456A4-FD13-20C1-3948-3233000C3EEB}"/>
                  </a:ext>
                </a:extLst>
              </p:cNvPr>
              <p:cNvSpPr/>
              <p:nvPr/>
            </p:nvSpPr>
            <p:spPr>
              <a:xfrm>
                <a:off x="3888091" y="3866502"/>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41704B48-C7EE-34BC-2B14-9C0AA4146AD5}"/>
                  </a:ext>
                </a:extLst>
              </p:cNvPr>
              <p:cNvSpPr/>
              <p:nvPr/>
            </p:nvSpPr>
            <p:spPr>
              <a:xfrm>
                <a:off x="3878566" y="4054621"/>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2" name="Titel 1">
            <a:extLst>
              <a:ext uri="{FF2B5EF4-FFF2-40B4-BE49-F238E27FC236}">
                <a16:creationId xmlns:a16="http://schemas.microsoft.com/office/drawing/2014/main" id="{252B52D0-D441-6B7B-CB7B-11AB9B6437FB}"/>
              </a:ext>
            </a:extLst>
          </p:cNvPr>
          <p:cNvSpPr>
            <a:spLocks noGrp="1"/>
          </p:cNvSpPr>
          <p:nvPr>
            <p:ph type="title"/>
          </p:nvPr>
        </p:nvSpPr>
        <p:spPr>
          <a:xfrm>
            <a:off x="888182" y="192515"/>
            <a:ext cx="9451776" cy="457200"/>
          </a:xfrm>
        </p:spPr>
        <p:txBody>
          <a:bodyPr/>
          <a:lstStyle/>
          <a:p>
            <a:r>
              <a:rPr lang="en-GB" dirty="0"/>
              <a:t>in/ex situ retention comparison with LID-QMS, LIBS, LIA-QMS</a:t>
            </a:r>
          </a:p>
        </p:txBody>
      </p:sp>
      <p:sp>
        <p:nvSpPr>
          <p:cNvPr id="126" name="Slide Number Placeholder 8">
            <a:extLst>
              <a:ext uri="{FF2B5EF4-FFF2-40B4-BE49-F238E27FC236}">
                <a16:creationId xmlns:a16="http://schemas.microsoft.com/office/drawing/2014/main" id="{2E997177-F5C7-5132-DC3E-6713387E9739}"/>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a:t>
            </a:fld>
            <a:endParaRPr lang="en-GB" dirty="0">
              <a:solidFill>
                <a:prstClr val="white"/>
              </a:solidFill>
            </a:endParaRPr>
          </a:p>
        </p:txBody>
      </p:sp>
      <p:sp>
        <p:nvSpPr>
          <p:cNvPr id="24" name="Inhaltsplatzhalter 2">
            <a:extLst>
              <a:ext uri="{FF2B5EF4-FFF2-40B4-BE49-F238E27FC236}">
                <a16:creationId xmlns:a16="http://schemas.microsoft.com/office/drawing/2014/main" id="{9B39AE18-FD7A-3123-95F8-206B9D615520}"/>
              </a:ext>
            </a:extLst>
          </p:cNvPr>
          <p:cNvSpPr txBox="1">
            <a:spLocks/>
          </p:cNvSpPr>
          <p:nvPr/>
        </p:nvSpPr>
        <p:spPr>
          <a:xfrm>
            <a:off x="11108470" y="1354668"/>
            <a:ext cx="1800742" cy="160740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t>JET divertor</a:t>
            </a:r>
            <a:br>
              <a:rPr lang="en-GB" sz="1600" dirty="0"/>
            </a:br>
            <a:r>
              <a:rPr lang="en-GB" sz="1600" dirty="0"/>
              <a:t>tile 0 </a:t>
            </a:r>
            <a:br>
              <a:rPr lang="en-GB" sz="1600" dirty="0"/>
            </a:br>
            <a:r>
              <a:rPr lang="en-GB" sz="1600" dirty="0"/>
              <a:t>(= HFGC)</a:t>
            </a:r>
          </a:p>
        </p:txBody>
      </p:sp>
      <p:sp>
        <p:nvSpPr>
          <p:cNvPr id="26" name="Inhaltsplatzhalter 2">
            <a:extLst>
              <a:ext uri="{FF2B5EF4-FFF2-40B4-BE49-F238E27FC236}">
                <a16:creationId xmlns:a16="http://schemas.microsoft.com/office/drawing/2014/main" id="{87A3E2D1-B4D0-3BFA-269E-C7D0A3F66A5C}"/>
              </a:ext>
            </a:extLst>
          </p:cNvPr>
          <p:cNvSpPr txBox="1">
            <a:spLocks/>
          </p:cNvSpPr>
          <p:nvPr/>
        </p:nvSpPr>
        <p:spPr>
          <a:xfrm>
            <a:off x="11424897" y="3947687"/>
            <a:ext cx="1282210" cy="91564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t>tile 1</a:t>
            </a:r>
          </a:p>
        </p:txBody>
      </p:sp>
      <p:sp>
        <p:nvSpPr>
          <p:cNvPr id="3" name="Inhaltsplatzhalter 2">
            <a:extLst>
              <a:ext uri="{FF2B5EF4-FFF2-40B4-BE49-F238E27FC236}">
                <a16:creationId xmlns:a16="http://schemas.microsoft.com/office/drawing/2014/main" id="{D76E6557-2E2A-B5DC-0029-0EB4139740FB}"/>
              </a:ext>
            </a:extLst>
          </p:cNvPr>
          <p:cNvSpPr txBox="1">
            <a:spLocks/>
          </p:cNvSpPr>
          <p:nvPr/>
        </p:nvSpPr>
        <p:spPr>
          <a:xfrm>
            <a:off x="0" y="1153420"/>
            <a:ext cx="2752673" cy="583815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solidFill>
                  <a:srgbClr val="7030A0"/>
                </a:solidFill>
              </a:rPr>
              <a:t>Plan:</a:t>
            </a:r>
            <a:br>
              <a:rPr lang="en-GB" sz="1600" dirty="0">
                <a:solidFill>
                  <a:srgbClr val="7030A0"/>
                </a:solidFill>
              </a:rPr>
            </a:br>
            <a:r>
              <a:rPr lang="en-GB" sz="1600" i="1" dirty="0">
                <a:solidFill>
                  <a:srgbClr val="7030A0"/>
                </a:solidFill>
              </a:rPr>
              <a:t>ex situ </a:t>
            </a:r>
            <a:r>
              <a:rPr lang="en-GB" sz="1600" dirty="0">
                <a:solidFill>
                  <a:srgbClr val="FF00FF"/>
                </a:solidFill>
              </a:rPr>
              <a:t>LID-QMS </a:t>
            </a:r>
            <a:r>
              <a:rPr lang="en-GB" sz="1600" dirty="0">
                <a:solidFill>
                  <a:srgbClr val="7030A0"/>
                </a:solidFill>
              </a:rPr>
              <a:t>(   )</a:t>
            </a:r>
            <a:br>
              <a:rPr lang="en-GB" sz="1600" dirty="0">
                <a:solidFill>
                  <a:srgbClr val="7030A0"/>
                </a:solidFill>
              </a:rPr>
            </a:br>
            <a:r>
              <a:rPr lang="en-GB" sz="1600" dirty="0">
                <a:solidFill>
                  <a:srgbClr val="7030A0"/>
                </a:solidFill>
              </a:rPr>
              <a:t>and</a:t>
            </a:r>
            <a:br>
              <a:rPr lang="en-GB" sz="1600" dirty="0">
                <a:solidFill>
                  <a:srgbClr val="7030A0"/>
                </a:solidFill>
              </a:rPr>
            </a:br>
            <a:r>
              <a:rPr lang="en-GB" sz="1600" i="1" dirty="0">
                <a:solidFill>
                  <a:srgbClr val="7030A0"/>
                </a:solidFill>
              </a:rPr>
              <a:t>ex situ</a:t>
            </a:r>
            <a:r>
              <a:rPr lang="en-GB" sz="1600" dirty="0">
                <a:solidFill>
                  <a:srgbClr val="7030A0"/>
                </a:solidFill>
              </a:rPr>
              <a:t> </a:t>
            </a:r>
            <a:r>
              <a:rPr lang="en-GB" sz="1600" dirty="0">
                <a:solidFill>
                  <a:srgbClr val="00FFFF"/>
                </a:solidFill>
              </a:rPr>
              <a:t>LIBS</a:t>
            </a:r>
            <a:r>
              <a:rPr lang="en-GB" sz="1600" dirty="0">
                <a:solidFill>
                  <a:srgbClr val="7030A0"/>
                </a:solidFill>
              </a:rPr>
              <a:t> (   )incl. </a:t>
            </a:r>
            <a:r>
              <a:rPr lang="en-GB" sz="1600" dirty="0">
                <a:solidFill>
                  <a:srgbClr val="00FFFF"/>
                </a:solidFill>
              </a:rPr>
              <a:t>LIA-QMS</a:t>
            </a:r>
            <a:br>
              <a:rPr lang="en-GB" sz="1600" dirty="0">
                <a:solidFill>
                  <a:srgbClr val="00FFFF"/>
                </a:solidFill>
              </a:rPr>
            </a:br>
            <a:r>
              <a:rPr lang="en-GB" sz="1600" dirty="0">
                <a:solidFill>
                  <a:srgbClr val="7030A0"/>
                </a:solidFill>
              </a:rPr>
              <a:t>around </a:t>
            </a:r>
            <a:r>
              <a:rPr lang="en-GB" sz="1600" i="1" dirty="0">
                <a:solidFill>
                  <a:srgbClr val="7030A0"/>
                </a:solidFill>
              </a:rPr>
              <a:t>in situ </a:t>
            </a:r>
            <a:r>
              <a:rPr lang="en-GB" sz="1600" dirty="0">
                <a:solidFill>
                  <a:srgbClr val="7030A0"/>
                </a:solidFill>
              </a:rPr>
              <a:t>laser spots</a:t>
            </a:r>
          </a:p>
          <a:p>
            <a:pPr>
              <a:buFont typeface="Wingdings 3" panose="05040102010807070707" pitchFamily="18" charset="2"/>
              <a:buChar char="["/>
            </a:pPr>
            <a:r>
              <a:rPr lang="en-GB" sz="1600" dirty="0">
                <a:solidFill>
                  <a:srgbClr val="7030A0"/>
                </a:solidFill>
                <a:sym typeface="Wingdings 3" panose="05040102010807070707" pitchFamily="18" charset="2"/>
              </a:rPr>
              <a:t>Ratio</a:t>
            </a:r>
          </a:p>
          <a:p>
            <a:pPr>
              <a:buFont typeface="Wingdings 3" panose="05040102010807070707" pitchFamily="18" charset="2"/>
              <a:buChar char="["/>
            </a:pPr>
            <a:r>
              <a:rPr lang="en-GB" sz="1600" dirty="0">
                <a:solidFill>
                  <a:srgbClr val="7030A0"/>
                </a:solidFill>
              </a:rPr>
              <a:t>Spatial distribution</a:t>
            </a:r>
            <a:br>
              <a:rPr lang="en-GB" sz="1600" dirty="0">
                <a:solidFill>
                  <a:srgbClr val="7030A0"/>
                </a:solidFill>
              </a:rPr>
            </a:br>
            <a:r>
              <a:rPr lang="en-GB" sz="1600" dirty="0">
                <a:solidFill>
                  <a:srgbClr val="7030A0"/>
                </a:solidFill>
              </a:rPr>
              <a:t>of H, D, T, C, W, …</a:t>
            </a:r>
          </a:p>
          <a:p>
            <a:pPr>
              <a:buFont typeface="Wingdings 3" panose="05040102010807070707" pitchFamily="18" charset="2"/>
              <a:buChar char="["/>
            </a:pPr>
            <a:r>
              <a:rPr lang="en-GB" sz="1600" dirty="0">
                <a:solidFill>
                  <a:srgbClr val="00FFFF"/>
                </a:solidFill>
              </a:rPr>
              <a:t>Depth distribution</a:t>
            </a:r>
          </a:p>
          <a:p>
            <a:pPr marL="0" indent="0">
              <a:buNone/>
            </a:pPr>
            <a:r>
              <a:rPr lang="en-GB" sz="500" dirty="0">
                <a:solidFill>
                  <a:srgbClr val="7030A0"/>
                </a:solidFill>
              </a:rPr>
              <a:t> </a:t>
            </a:r>
          </a:p>
          <a:p>
            <a:pPr marL="0" indent="0">
              <a:buNone/>
            </a:pPr>
            <a:r>
              <a:rPr lang="en-GB" sz="1600" dirty="0">
                <a:solidFill>
                  <a:srgbClr val="7030A0"/>
                </a:solidFill>
              </a:rPr>
              <a:t>TDS on cut samples for temperature dependence</a:t>
            </a:r>
            <a:br>
              <a:rPr lang="en-GB" sz="1600" dirty="0">
                <a:solidFill>
                  <a:srgbClr val="7030A0"/>
                </a:solidFill>
              </a:rPr>
            </a:br>
            <a:r>
              <a:rPr lang="en-GB" sz="500" dirty="0">
                <a:solidFill>
                  <a:srgbClr val="7030A0"/>
                </a:solidFill>
              </a:rPr>
              <a:t> </a:t>
            </a:r>
          </a:p>
          <a:p>
            <a:pPr marL="0" indent="0">
              <a:buNone/>
            </a:pPr>
            <a:r>
              <a:rPr lang="en-GB" sz="1600" dirty="0">
                <a:solidFill>
                  <a:srgbClr val="7030A0"/>
                </a:solidFill>
              </a:rPr>
              <a:t>in FREDIS 2.0 (available 2027) upgrade plan:</a:t>
            </a:r>
          </a:p>
          <a:p>
            <a:pPr marL="206375" indent="-206375">
              <a:buFont typeface="Wingdings 2" panose="05020102010507070707" pitchFamily="18" charset="2"/>
              <a:buChar char=""/>
            </a:pPr>
            <a:r>
              <a:rPr lang="en-GB" sz="1600" dirty="0">
                <a:solidFill>
                  <a:srgbClr val="7030A0"/>
                </a:solidFill>
              </a:rPr>
              <a:t>LIBS and LIA-QMS (20 </a:t>
            </a:r>
            <a:r>
              <a:rPr lang="en-GB" sz="1600" dirty="0" err="1">
                <a:solidFill>
                  <a:srgbClr val="7030A0"/>
                </a:solidFill>
              </a:rPr>
              <a:t>ps</a:t>
            </a:r>
            <a:r>
              <a:rPr lang="en-GB" sz="1600" dirty="0">
                <a:solidFill>
                  <a:srgbClr val="7030A0"/>
                </a:solidFill>
              </a:rPr>
              <a:t>)</a:t>
            </a:r>
          </a:p>
          <a:p>
            <a:pPr marL="206375" indent="-206375">
              <a:buFont typeface="Wingdings 2" panose="05020102010507070707" pitchFamily="18" charset="2"/>
              <a:buChar char=""/>
            </a:pPr>
            <a:r>
              <a:rPr lang="en-GB" sz="1600" dirty="0" err="1">
                <a:solidFill>
                  <a:srgbClr val="7030A0"/>
                </a:solidFill>
              </a:rPr>
              <a:t>autoresonant</a:t>
            </a:r>
            <a:r>
              <a:rPr lang="en-GB" sz="1600" dirty="0">
                <a:solidFill>
                  <a:srgbClr val="7030A0"/>
                </a:solidFill>
              </a:rPr>
              <a:t> ion-trap MS</a:t>
            </a:r>
          </a:p>
          <a:p>
            <a:pPr marL="206375" indent="-206375">
              <a:buFont typeface="Wingdings 2" panose="05020102010507070707" pitchFamily="18" charset="2"/>
              <a:buChar char=""/>
            </a:pPr>
            <a:r>
              <a:rPr lang="en-GB" sz="1600" dirty="0">
                <a:solidFill>
                  <a:srgbClr val="7030A0"/>
                </a:solidFill>
              </a:rPr>
              <a:t>ionisation chamber for</a:t>
            </a:r>
            <a:br>
              <a:rPr lang="en-GB" sz="1600" dirty="0">
                <a:solidFill>
                  <a:srgbClr val="7030A0"/>
                </a:solidFill>
              </a:rPr>
            </a:br>
            <a:r>
              <a:rPr lang="en-GB" sz="1600" dirty="0">
                <a:solidFill>
                  <a:srgbClr val="7030A0"/>
                </a:solidFill>
              </a:rPr>
              <a:t>T detection</a:t>
            </a:r>
          </a:p>
          <a:p>
            <a:pPr marL="206375" indent="-206375">
              <a:buFont typeface="Wingdings 2" panose="05020102010507070707" pitchFamily="18" charset="2"/>
              <a:buChar char=""/>
            </a:pPr>
            <a:r>
              <a:rPr lang="en-GB" sz="1600" dirty="0">
                <a:solidFill>
                  <a:srgbClr val="7030A0"/>
                </a:solidFill>
              </a:rPr>
              <a:t>better pumps</a:t>
            </a:r>
          </a:p>
        </p:txBody>
      </p:sp>
      <p:sp>
        <p:nvSpPr>
          <p:cNvPr id="42" name="Ellipse 41">
            <a:extLst>
              <a:ext uri="{FF2B5EF4-FFF2-40B4-BE49-F238E27FC236}">
                <a16:creationId xmlns:a16="http://schemas.microsoft.com/office/drawing/2014/main" id="{54D1B4DF-2A2F-1102-6D46-6F25F42CBE00}"/>
              </a:ext>
            </a:extLst>
          </p:cNvPr>
          <p:cNvSpPr/>
          <p:nvPr/>
        </p:nvSpPr>
        <p:spPr>
          <a:xfrm>
            <a:off x="1550447" y="1541818"/>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04993E12-1E2E-1467-F4CE-1A43A0AA3BA3}"/>
              </a:ext>
            </a:extLst>
          </p:cNvPr>
          <p:cNvSpPr/>
          <p:nvPr/>
        </p:nvSpPr>
        <p:spPr>
          <a:xfrm>
            <a:off x="1158530" y="2043283"/>
            <a:ext cx="45719" cy="45719"/>
          </a:xfrm>
          <a:prstGeom prst="ellipse">
            <a:avLst/>
          </a:prstGeom>
          <a:solidFill>
            <a:srgbClr val="00FFFF"/>
          </a:solidFill>
          <a:ln w="9525">
            <a:solidFill>
              <a:srgbClr val="04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1" name="Gruppieren 70">
            <a:extLst>
              <a:ext uri="{FF2B5EF4-FFF2-40B4-BE49-F238E27FC236}">
                <a16:creationId xmlns:a16="http://schemas.microsoft.com/office/drawing/2014/main" id="{B8427F60-5C44-EA3F-350F-13B01CDF6735}"/>
              </a:ext>
            </a:extLst>
          </p:cNvPr>
          <p:cNvGrpSpPr/>
          <p:nvPr/>
        </p:nvGrpSpPr>
        <p:grpSpPr>
          <a:xfrm>
            <a:off x="843517" y="2388306"/>
            <a:ext cx="1416036" cy="905874"/>
            <a:chOff x="800593" y="3206994"/>
            <a:chExt cx="1416036" cy="905874"/>
          </a:xfrm>
        </p:grpSpPr>
        <p:sp>
          <p:nvSpPr>
            <p:cNvPr id="63" name="Inhaltsplatzhalter 2">
              <a:extLst>
                <a:ext uri="{FF2B5EF4-FFF2-40B4-BE49-F238E27FC236}">
                  <a16:creationId xmlns:a16="http://schemas.microsoft.com/office/drawing/2014/main" id="{F6F2296B-CBB0-BE08-4CB3-C4335B228EAC}"/>
                </a:ext>
              </a:extLst>
            </p:cNvPr>
            <p:cNvSpPr txBox="1">
              <a:spLocks/>
            </p:cNvSpPr>
            <p:nvPr/>
          </p:nvSpPr>
          <p:spPr>
            <a:xfrm>
              <a:off x="800593" y="3206994"/>
              <a:ext cx="1354100" cy="90587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nSpc>
                  <a:spcPts val="1500"/>
                </a:lnSpc>
                <a:buNone/>
              </a:pPr>
              <a:r>
                <a:rPr lang="en-GB" sz="1600" dirty="0">
                  <a:solidFill>
                    <a:srgbClr val="7030A0"/>
                  </a:solidFill>
                  <a:sym typeface="Wingdings 3" panose="05040102010807070707" pitchFamily="18" charset="2"/>
                </a:rPr>
                <a:t>in situ</a:t>
              </a:r>
              <a:br>
                <a:rPr lang="en-GB" sz="1600" dirty="0">
                  <a:solidFill>
                    <a:srgbClr val="7030A0"/>
                  </a:solidFill>
                  <a:sym typeface="Wingdings 3" panose="05040102010807070707" pitchFamily="18" charset="2"/>
                </a:rPr>
              </a:br>
              <a:r>
                <a:rPr lang="en-GB" sz="1600" dirty="0">
                  <a:solidFill>
                    <a:srgbClr val="7030A0"/>
                  </a:solidFill>
                  <a:sym typeface="Wingdings 3" panose="05040102010807070707" pitchFamily="18" charset="2"/>
                </a:rPr>
                <a:t>ex situ</a:t>
              </a:r>
              <a:endParaRPr lang="en-GB" sz="1600" dirty="0">
                <a:solidFill>
                  <a:srgbClr val="7030A0"/>
                </a:solidFill>
              </a:endParaRPr>
            </a:p>
          </p:txBody>
        </p:sp>
        <p:cxnSp>
          <p:nvCxnSpPr>
            <p:cNvPr id="65" name="Gerader Verbinder 64">
              <a:extLst>
                <a:ext uri="{FF2B5EF4-FFF2-40B4-BE49-F238E27FC236}">
                  <a16:creationId xmlns:a16="http://schemas.microsoft.com/office/drawing/2014/main" id="{82518A84-6D34-B4C2-FE20-33F151282B30}"/>
                </a:ext>
              </a:extLst>
            </p:cNvPr>
            <p:cNvCxnSpPr/>
            <p:nvPr/>
          </p:nvCxnSpPr>
          <p:spPr>
            <a:xfrm>
              <a:off x="824752" y="3424798"/>
              <a:ext cx="707765"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70" name="Stern: 7 Zacken 69">
              <a:extLst>
                <a:ext uri="{FF2B5EF4-FFF2-40B4-BE49-F238E27FC236}">
                  <a16:creationId xmlns:a16="http://schemas.microsoft.com/office/drawing/2014/main" id="{418177CE-9D90-46E5-385B-B0CA631B17D9}"/>
                </a:ext>
              </a:extLst>
            </p:cNvPr>
            <p:cNvSpPr/>
            <p:nvPr/>
          </p:nvSpPr>
          <p:spPr>
            <a:xfrm rot="21108213">
              <a:off x="1557218" y="3208507"/>
              <a:ext cx="659411" cy="423710"/>
            </a:xfrm>
            <a:prstGeom prst="star7">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de-DE" sz="1300" dirty="0">
                  <a:solidFill>
                    <a:srgbClr val="FF0000"/>
                  </a:solidFill>
                  <a:effectLst>
                    <a:outerShdw blurRad="38100" dist="38100" dir="2700000" algn="tl">
                      <a:srgbClr val="000000">
                        <a:alpha val="43137"/>
                      </a:srgbClr>
                    </a:outerShdw>
                  </a:effectLst>
                </a:rPr>
                <a:t>NEW</a:t>
              </a:r>
            </a:p>
          </p:txBody>
        </p:sp>
      </p:grpSp>
      <p:sp>
        <p:nvSpPr>
          <p:cNvPr id="72" name="Inhaltsplatzhalter 2">
            <a:extLst>
              <a:ext uri="{FF2B5EF4-FFF2-40B4-BE49-F238E27FC236}">
                <a16:creationId xmlns:a16="http://schemas.microsoft.com/office/drawing/2014/main" id="{99FC2783-4B29-F494-E5DB-F54D7C0A53E7}"/>
              </a:ext>
            </a:extLst>
          </p:cNvPr>
          <p:cNvSpPr txBox="1">
            <a:spLocks/>
          </p:cNvSpPr>
          <p:nvPr/>
        </p:nvSpPr>
        <p:spPr>
          <a:xfrm>
            <a:off x="0" y="6236141"/>
            <a:ext cx="10454269" cy="157585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solidFill>
                  <a:srgbClr val="7030A0"/>
                </a:solidFill>
              </a:rPr>
              <a:t>Metallographic cross-sections for layer thickness and structure, </a:t>
            </a:r>
            <a:r>
              <a:rPr lang="en-GB" sz="1600" dirty="0">
                <a:solidFill>
                  <a:srgbClr val="FF00FF"/>
                </a:solidFill>
              </a:rPr>
              <a:t>melting depth</a:t>
            </a:r>
            <a:r>
              <a:rPr lang="en-GB" sz="1600" dirty="0">
                <a:solidFill>
                  <a:srgbClr val="7030A0"/>
                </a:solidFill>
              </a:rPr>
              <a:t>, </a:t>
            </a:r>
            <a:r>
              <a:rPr lang="en-GB" sz="1600" dirty="0">
                <a:solidFill>
                  <a:srgbClr val="00FFFF"/>
                </a:solidFill>
              </a:rPr>
              <a:t>crater depth </a:t>
            </a:r>
          </a:p>
        </p:txBody>
      </p:sp>
      <p:grpSp>
        <p:nvGrpSpPr>
          <p:cNvPr id="74" name="Group 27">
            <a:extLst>
              <a:ext uri="{FF2B5EF4-FFF2-40B4-BE49-F238E27FC236}">
                <a16:creationId xmlns:a16="http://schemas.microsoft.com/office/drawing/2014/main" id="{7FF10167-96ED-9284-1DBE-CC1D79D80986}"/>
              </a:ext>
            </a:extLst>
          </p:cNvPr>
          <p:cNvGrpSpPr/>
          <p:nvPr/>
        </p:nvGrpSpPr>
        <p:grpSpPr>
          <a:xfrm>
            <a:off x="4040414" y="1228903"/>
            <a:ext cx="1556645" cy="369332"/>
            <a:chOff x="9083247" y="2316948"/>
            <a:chExt cx="1556645" cy="369332"/>
          </a:xfrm>
        </p:grpSpPr>
        <p:sp>
          <p:nvSpPr>
            <p:cNvPr id="75" name="Rectangle: Rounded Corners 25">
              <a:extLst>
                <a:ext uri="{FF2B5EF4-FFF2-40B4-BE49-F238E27FC236}">
                  <a16:creationId xmlns:a16="http://schemas.microsoft.com/office/drawing/2014/main" id="{08861B52-5057-1C8E-5633-FBE5FB85A863}"/>
                </a:ext>
              </a:extLst>
            </p:cNvPr>
            <p:cNvSpPr/>
            <p:nvPr/>
          </p:nvSpPr>
          <p:spPr>
            <a:xfrm>
              <a:off x="9083247" y="2316948"/>
              <a:ext cx="1556645" cy="369332"/>
            </a:xfrm>
            <a:prstGeom prst="roundRect">
              <a:avLst/>
            </a:prstGeom>
            <a:solidFill>
              <a:srgbClr val="7030A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6" name="Oval 16">
              <a:extLst>
                <a:ext uri="{FF2B5EF4-FFF2-40B4-BE49-F238E27FC236}">
                  <a16:creationId xmlns:a16="http://schemas.microsoft.com/office/drawing/2014/main" id="{C7F70A36-4EFA-A2DE-12DB-F8FF372B6BA0}"/>
                </a:ext>
              </a:extLst>
            </p:cNvPr>
            <p:cNvSpPr/>
            <p:nvPr/>
          </p:nvSpPr>
          <p:spPr>
            <a:xfrm>
              <a:off x="9144151" y="2429473"/>
              <a:ext cx="113155" cy="12121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7" name="Oval 17">
              <a:extLst>
                <a:ext uri="{FF2B5EF4-FFF2-40B4-BE49-F238E27FC236}">
                  <a16:creationId xmlns:a16="http://schemas.microsoft.com/office/drawing/2014/main" id="{BB35DA61-357B-3024-B821-148D8900E32C}"/>
                </a:ext>
              </a:extLst>
            </p:cNvPr>
            <p:cNvSpPr/>
            <p:nvPr/>
          </p:nvSpPr>
          <p:spPr>
            <a:xfrm>
              <a:off x="9298933" y="2429885"/>
              <a:ext cx="113155" cy="121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8" name="TextBox 20">
              <a:extLst>
                <a:ext uri="{FF2B5EF4-FFF2-40B4-BE49-F238E27FC236}">
                  <a16:creationId xmlns:a16="http://schemas.microsoft.com/office/drawing/2014/main" id="{238DE7CF-24BE-07C7-0500-BE7319E56C50}"/>
                </a:ext>
              </a:extLst>
            </p:cNvPr>
            <p:cNvSpPr txBox="1"/>
            <p:nvPr/>
          </p:nvSpPr>
          <p:spPr>
            <a:xfrm>
              <a:off x="9412088" y="2316948"/>
              <a:ext cx="119295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i="1" dirty="0"/>
                <a:t>in situ</a:t>
              </a:r>
              <a:r>
                <a:rPr lang="en-GB" dirty="0"/>
                <a:t> LIBS</a:t>
              </a:r>
            </a:p>
          </p:txBody>
        </p:sp>
      </p:grpSp>
      <p:sp>
        <p:nvSpPr>
          <p:cNvPr id="80" name="Rechteck 79">
            <a:extLst>
              <a:ext uri="{FF2B5EF4-FFF2-40B4-BE49-F238E27FC236}">
                <a16:creationId xmlns:a16="http://schemas.microsoft.com/office/drawing/2014/main" id="{C0639AD6-1606-173B-5E10-A83C435A7990}"/>
              </a:ext>
            </a:extLst>
          </p:cNvPr>
          <p:cNvSpPr/>
          <p:nvPr/>
        </p:nvSpPr>
        <p:spPr>
          <a:xfrm>
            <a:off x="10089932" y="1587537"/>
            <a:ext cx="782259" cy="46258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81" name="Rechteck 80">
            <a:extLst>
              <a:ext uri="{FF2B5EF4-FFF2-40B4-BE49-F238E27FC236}">
                <a16:creationId xmlns:a16="http://schemas.microsoft.com/office/drawing/2014/main" id="{68791023-ED1F-D559-BF90-86FDD436B6C0}"/>
              </a:ext>
            </a:extLst>
          </p:cNvPr>
          <p:cNvSpPr/>
          <p:nvPr/>
        </p:nvSpPr>
        <p:spPr>
          <a:xfrm>
            <a:off x="4018923" y="4315203"/>
            <a:ext cx="782259" cy="46258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82" name="Ellipse 81">
            <a:extLst>
              <a:ext uri="{FF2B5EF4-FFF2-40B4-BE49-F238E27FC236}">
                <a16:creationId xmlns:a16="http://schemas.microsoft.com/office/drawing/2014/main" id="{D19E6819-30C1-1BC8-82F0-A420CA0F83D2}"/>
              </a:ext>
            </a:extLst>
          </p:cNvPr>
          <p:cNvSpPr/>
          <p:nvPr/>
        </p:nvSpPr>
        <p:spPr>
          <a:xfrm rot="380786">
            <a:off x="3274579" y="5858389"/>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4D4864BC-D6AC-6806-32D4-FA27DB335CEE}"/>
              </a:ext>
            </a:extLst>
          </p:cNvPr>
          <p:cNvSpPr/>
          <p:nvPr/>
        </p:nvSpPr>
        <p:spPr>
          <a:xfrm rot="380786">
            <a:off x="3257587" y="6023290"/>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1BFF8BA5-BFF0-CAE7-615F-803D6958F917}"/>
              </a:ext>
            </a:extLst>
          </p:cNvPr>
          <p:cNvSpPr/>
          <p:nvPr/>
        </p:nvSpPr>
        <p:spPr>
          <a:xfrm rot="380786">
            <a:off x="3170439" y="5936166"/>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B14D218F-6B97-6F08-2EC5-0D28944BFEDD}"/>
              </a:ext>
            </a:extLst>
          </p:cNvPr>
          <p:cNvSpPr/>
          <p:nvPr/>
        </p:nvSpPr>
        <p:spPr>
          <a:xfrm rot="380786">
            <a:off x="3355564" y="5951964"/>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0D238A4F-8F9E-2808-4BE8-066A856FA67A}"/>
              </a:ext>
            </a:extLst>
          </p:cNvPr>
          <p:cNvSpPr/>
          <p:nvPr/>
        </p:nvSpPr>
        <p:spPr>
          <a:xfrm>
            <a:off x="8086177" y="1834850"/>
            <a:ext cx="782259" cy="46258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89" name="Ellipse 88">
            <a:extLst>
              <a:ext uri="{FF2B5EF4-FFF2-40B4-BE49-F238E27FC236}">
                <a16:creationId xmlns:a16="http://schemas.microsoft.com/office/drawing/2014/main" id="{B93FDB12-C7AF-B53C-4B72-F58AECFC5C26}"/>
              </a:ext>
            </a:extLst>
          </p:cNvPr>
          <p:cNvSpPr/>
          <p:nvPr/>
        </p:nvSpPr>
        <p:spPr>
          <a:xfrm>
            <a:off x="10251316" y="3076034"/>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a:extLst>
              <a:ext uri="{FF2B5EF4-FFF2-40B4-BE49-F238E27FC236}">
                <a16:creationId xmlns:a16="http://schemas.microsoft.com/office/drawing/2014/main" id="{7DD2222A-084C-531B-013F-5D31D4E7C7AC}"/>
              </a:ext>
            </a:extLst>
          </p:cNvPr>
          <p:cNvSpPr/>
          <p:nvPr/>
        </p:nvSpPr>
        <p:spPr>
          <a:xfrm>
            <a:off x="10432296" y="3056982"/>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a:extLst>
              <a:ext uri="{FF2B5EF4-FFF2-40B4-BE49-F238E27FC236}">
                <a16:creationId xmlns:a16="http://schemas.microsoft.com/office/drawing/2014/main" id="{800EBDB6-DCE9-D63D-14CF-57813FFEFF68}"/>
              </a:ext>
            </a:extLst>
          </p:cNvPr>
          <p:cNvSpPr/>
          <p:nvPr/>
        </p:nvSpPr>
        <p:spPr>
          <a:xfrm>
            <a:off x="10353714" y="3164139"/>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7233974F-9A97-0323-3CFC-FBA070AFFE43}"/>
              </a:ext>
            </a:extLst>
          </p:cNvPr>
          <p:cNvSpPr/>
          <p:nvPr/>
        </p:nvSpPr>
        <p:spPr>
          <a:xfrm>
            <a:off x="10339893" y="2975472"/>
            <a:ext cx="45719" cy="45719"/>
          </a:xfrm>
          <a:prstGeom prst="ellipse">
            <a:avLst/>
          </a:prstGeom>
          <a:solidFill>
            <a:srgbClr val="FF00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06111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FEC00934-3B3E-F744-DB7B-E003F8A61B5E}"/>
              </a:ext>
            </a:extLst>
          </p:cNvPr>
          <p:cNvPicPr>
            <a:picLocks noChangeAspect="1"/>
          </p:cNvPicPr>
          <p:nvPr/>
        </p:nvPicPr>
        <p:blipFill>
          <a:blip r:embed="rId2"/>
          <a:stretch>
            <a:fillRect/>
          </a:stretch>
        </p:blipFill>
        <p:spPr>
          <a:xfrm flipH="1">
            <a:off x="-27674" y="1696313"/>
            <a:ext cx="4864464" cy="4117212"/>
          </a:xfrm>
          <a:prstGeom prst="rect">
            <a:avLst/>
          </a:prstGeom>
        </p:spPr>
      </p:pic>
      <p:sp>
        <p:nvSpPr>
          <p:cNvPr id="2" name="Titel 1">
            <a:extLst>
              <a:ext uri="{FF2B5EF4-FFF2-40B4-BE49-F238E27FC236}">
                <a16:creationId xmlns:a16="http://schemas.microsoft.com/office/drawing/2014/main" id="{EC37EE63-DB76-01AB-4162-854D782EC20A}"/>
              </a:ext>
            </a:extLst>
          </p:cNvPr>
          <p:cNvSpPr>
            <a:spLocks noGrp="1"/>
          </p:cNvSpPr>
          <p:nvPr>
            <p:ph type="title"/>
          </p:nvPr>
        </p:nvSpPr>
        <p:spPr/>
        <p:txBody>
          <a:bodyPr/>
          <a:lstStyle/>
          <a:p>
            <a:r>
              <a:rPr lang="en-GB" noProof="0" dirty="0"/>
              <a:t>Bulk-W Lamellae incl. potential W fuzz</a:t>
            </a:r>
          </a:p>
        </p:txBody>
      </p:sp>
      <p:sp>
        <p:nvSpPr>
          <p:cNvPr id="3" name="Foliennummernplatzhalter 2">
            <a:extLst>
              <a:ext uri="{FF2B5EF4-FFF2-40B4-BE49-F238E27FC236}">
                <a16:creationId xmlns:a16="http://schemas.microsoft.com/office/drawing/2014/main" id="{6C8181E8-B1D0-9B56-EB12-0100D1BB37A5}"/>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r>
              <a:rPr lang="en-GB">
                <a:solidFill>
                  <a:prstClr val="white"/>
                </a:solidFill>
              </a:rPr>
              <a:t>/22</a:t>
            </a:r>
            <a:endParaRPr lang="en-GB" dirty="0">
              <a:solidFill>
                <a:prstClr val="white"/>
              </a:solidFill>
            </a:endParaRPr>
          </a:p>
        </p:txBody>
      </p:sp>
      <p:sp>
        <p:nvSpPr>
          <p:cNvPr id="5" name="Inhaltsplatzhalter 2">
            <a:extLst>
              <a:ext uri="{FF2B5EF4-FFF2-40B4-BE49-F238E27FC236}">
                <a16:creationId xmlns:a16="http://schemas.microsoft.com/office/drawing/2014/main" id="{DF047EE5-8AB5-8DE9-C924-DBBB5A111DBD}"/>
              </a:ext>
            </a:extLst>
          </p:cNvPr>
          <p:cNvSpPr txBox="1">
            <a:spLocks noGrp="1"/>
          </p:cNvSpPr>
          <p:nvPr>
            <p:ph idx="13"/>
          </p:nvPr>
        </p:nvSpPr>
        <p:spPr>
          <a:xfrm>
            <a:off x="-90331" y="6209531"/>
            <a:ext cx="12596656"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800" dirty="0">
                <a:solidFill>
                  <a:srgbClr val="7030A0"/>
                </a:solidFill>
              </a:rPr>
              <a:t>Plan: Metallography for layer thickness and structure, W fuzz thickness and structure, melting depth of LID, crater depth of LIA/LIBS</a:t>
            </a:r>
          </a:p>
        </p:txBody>
      </p:sp>
      <p:grpSp>
        <p:nvGrpSpPr>
          <p:cNvPr id="6" name="Gruppieren 5">
            <a:extLst>
              <a:ext uri="{FF2B5EF4-FFF2-40B4-BE49-F238E27FC236}">
                <a16:creationId xmlns:a16="http://schemas.microsoft.com/office/drawing/2014/main" id="{47127955-103F-F4B5-FF2D-5ABEF9CAE896}"/>
              </a:ext>
            </a:extLst>
          </p:cNvPr>
          <p:cNvGrpSpPr/>
          <p:nvPr/>
        </p:nvGrpSpPr>
        <p:grpSpPr>
          <a:xfrm>
            <a:off x="3405241" y="2235342"/>
            <a:ext cx="3643241" cy="3718009"/>
            <a:chOff x="3911136" y="2768122"/>
            <a:chExt cx="3643241" cy="3718009"/>
          </a:xfrm>
        </p:grpSpPr>
        <p:pic>
          <p:nvPicPr>
            <p:cNvPr id="7" name="Grafik 6">
              <a:extLst>
                <a:ext uri="{FF2B5EF4-FFF2-40B4-BE49-F238E27FC236}">
                  <a16:creationId xmlns:a16="http://schemas.microsoft.com/office/drawing/2014/main" id="{20F47251-B45A-A774-7A89-38703C0D22A1}"/>
                </a:ext>
              </a:extLst>
            </p:cNvPr>
            <p:cNvPicPr>
              <a:picLocks noChangeAspect="1"/>
            </p:cNvPicPr>
            <p:nvPr/>
          </p:nvPicPr>
          <p:blipFill>
            <a:blip r:embed="rId3"/>
            <a:stretch>
              <a:fillRect/>
            </a:stretch>
          </p:blipFill>
          <p:spPr>
            <a:xfrm>
              <a:off x="3911136" y="2768122"/>
              <a:ext cx="3574641" cy="3718009"/>
            </a:xfrm>
            <a:prstGeom prst="rect">
              <a:avLst/>
            </a:prstGeom>
          </p:spPr>
        </p:pic>
        <p:sp>
          <p:nvSpPr>
            <p:cNvPr id="8" name="Textfeld 45">
              <a:extLst>
                <a:ext uri="{FF2B5EF4-FFF2-40B4-BE49-F238E27FC236}">
                  <a16:creationId xmlns:a16="http://schemas.microsoft.com/office/drawing/2014/main" id="{BCC3F84A-B994-AA8B-D0AB-CED33D82151E}"/>
                </a:ext>
              </a:extLst>
            </p:cNvPr>
            <p:cNvSpPr txBox="1"/>
            <p:nvPr/>
          </p:nvSpPr>
          <p:spPr>
            <a:xfrm>
              <a:off x="4299294" y="6069306"/>
              <a:ext cx="3255083" cy="276999"/>
            </a:xfrm>
            <a:prstGeom prst="rect">
              <a:avLst/>
            </a:prstGeom>
            <a:noFill/>
          </p:spPr>
          <p:txBody>
            <a:bodyPr wrap="square" rtlCol="0">
              <a:spAutoFit/>
            </a:bodyPr>
            <a:lstStyle/>
            <a:p>
              <a:pPr algn="ctr">
                <a:tabLst>
                  <a:tab pos="1905202" algn="l"/>
                </a:tabLst>
              </a:pPr>
              <a:r>
                <a:rPr lang="en-GB" sz="1200" b="1" dirty="0">
                  <a:solidFill>
                    <a:srgbClr val="FF0000"/>
                  </a:solidFill>
                  <a:latin typeface="Arial" panose="020B0604020202020204" pitchFamily="34" charset="0"/>
                  <a:cs typeface="Arial" panose="020B0604020202020204" pitchFamily="34" charset="0"/>
                </a:rPr>
                <a:t>inner wall facing marking</a:t>
              </a:r>
            </a:p>
          </p:txBody>
        </p:sp>
      </p:grpSp>
      <p:sp>
        <p:nvSpPr>
          <p:cNvPr id="10" name="Textfeld 45">
            <a:extLst>
              <a:ext uri="{FF2B5EF4-FFF2-40B4-BE49-F238E27FC236}">
                <a16:creationId xmlns:a16="http://schemas.microsoft.com/office/drawing/2014/main" id="{2923641A-1029-E208-08EA-D7048A9A6F24}"/>
              </a:ext>
            </a:extLst>
          </p:cNvPr>
          <p:cNvSpPr txBox="1"/>
          <p:nvPr/>
        </p:nvSpPr>
        <p:spPr>
          <a:xfrm rot="20176335">
            <a:off x="3399818" y="4096584"/>
            <a:ext cx="2555833" cy="338554"/>
          </a:xfrm>
          <a:prstGeom prst="rect">
            <a:avLst/>
          </a:prstGeom>
          <a:noFill/>
        </p:spPr>
        <p:txBody>
          <a:bodyPr wrap="square" rtlCol="0">
            <a:spAutoFit/>
          </a:bodyPr>
          <a:lstStyle/>
          <a:p>
            <a:pPr algn="ctr">
              <a:tabLst>
                <a:tab pos="1905202" algn="l"/>
              </a:tabLst>
            </a:pPr>
            <a:r>
              <a:rPr lang="en-GB" sz="1600" b="1" dirty="0">
                <a:solidFill>
                  <a:srgbClr val="0070C0"/>
                </a:solidFill>
                <a:latin typeface="Arial" panose="020B0604020202020204" pitchFamily="34" charset="0"/>
                <a:cs typeface="Arial" panose="020B0604020202020204" pitchFamily="34" charset="0"/>
              </a:rPr>
              <a:t>Poloidal gap surface</a:t>
            </a:r>
          </a:p>
        </p:txBody>
      </p:sp>
      <p:cxnSp>
        <p:nvCxnSpPr>
          <p:cNvPr id="11" name="Gerade Verbindung mit Pfeil 10">
            <a:extLst>
              <a:ext uri="{FF2B5EF4-FFF2-40B4-BE49-F238E27FC236}">
                <a16:creationId xmlns:a16="http://schemas.microsoft.com/office/drawing/2014/main" id="{1E90BB9E-2986-24DA-E622-98FFBCB81F35}"/>
              </a:ext>
            </a:extLst>
          </p:cNvPr>
          <p:cNvCxnSpPr>
            <a:cxnSpLocks/>
          </p:cNvCxnSpPr>
          <p:nvPr/>
        </p:nvCxnSpPr>
        <p:spPr>
          <a:xfrm>
            <a:off x="4706131" y="2998587"/>
            <a:ext cx="235321" cy="341874"/>
          </a:xfrm>
          <a:prstGeom prst="straightConnector1">
            <a:avLst/>
          </a:prstGeom>
          <a:ln w="57150">
            <a:solidFill>
              <a:srgbClr val="FF00FF"/>
            </a:solidFill>
            <a:tailEnd type="triangle"/>
          </a:ln>
        </p:spPr>
        <p:style>
          <a:lnRef idx="3">
            <a:schemeClr val="dk1"/>
          </a:lnRef>
          <a:fillRef idx="0">
            <a:schemeClr val="dk1"/>
          </a:fillRef>
          <a:effectRef idx="2">
            <a:schemeClr val="dk1"/>
          </a:effectRef>
          <a:fontRef idx="minor">
            <a:schemeClr val="tx1"/>
          </a:fontRef>
        </p:style>
      </p:cxnSp>
      <p:sp>
        <p:nvSpPr>
          <p:cNvPr id="13" name="Ellipse 12">
            <a:extLst>
              <a:ext uri="{FF2B5EF4-FFF2-40B4-BE49-F238E27FC236}">
                <a16:creationId xmlns:a16="http://schemas.microsoft.com/office/drawing/2014/main" id="{C5A558C6-42DC-8884-B25C-792B76C7E752}"/>
              </a:ext>
            </a:extLst>
          </p:cNvPr>
          <p:cNvSpPr/>
          <p:nvPr/>
        </p:nvSpPr>
        <p:spPr>
          <a:xfrm>
            <a:off x="5490158" y="2647721"/>
            <a:ext cx="1157529" cy="1391455"/>
          </a:xfrm>
          <a:prstGeom prst="ellipse">
            <a:avLst/>
          </a:prstGeom>
          <a:noFill/>
          <a:ln>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45">
            <a:extLst>
              <a:ext uri="{FF2B5EF4-FFF2-40B4-BE49-F238E27FC236}">
                <a16:creationId xmlns:a16="http://schemas.microsoft.com/office/drawing/2014/main" id="{AA6C0FDE-43DD-4D1B-9BC9-0212F4B391A6}"/>
              </a:ext>
            </a:extLst>
          </p:cNvPr>
          <p:cNvSpPr txBox="1"/>
          <p:nvPr/>
        </p:nvSpPr>
        <p:spPr>
          <a:xfrm rot="20159902">
            <a:off x="6004724" y="3198523"/>
            <a:ext cx="676792" cy="338554"/>
          </a:xfrm>
          <a:prstGeom prst="rect">
            <a:avLst/>
          </a:prstGeom>
          <a:noFill/>
        </p:spPr>
        <p:txBody>
          <a:bodyPr wrap="square" rtlCol="0">
            <a:spAutoFit/>
          </a:bodyPr>
          <a:lstStyle/>
          <a:p>
            <a:pPr algn="ctr">
              <a:tabLst>
                <a:tab pos="1905202" algn="l"/>
              </a:tabLst>
            </a:pPr>
            <a:r>
              <a:rPr lang="en-GB" sz="1600" dirty="0">
                <a:solidFill>
                  <a:srgbClr val="00D6FF"/>
                </a:solidFill>
                <a:latin typeface="Arial" panose="020B0604020202020204" pitchFamily="34" charset="0"/>
                <a:cs typeface="Arial" panose="020B0604020202020204" pitchFamily="34" charset="0"/>
              </a:rPr>
              <a:t>End</a:t>
            </a:r>
          </a:p>
        </p:txBody>
      </p:sp>
      <p:sp>
        <p:nvSpPr>
          <p:cNvPr id="17" name="Inhaltsplatzhalter 2">
            <a:extLst>
              <a:ext uri="{FF2B5EF4-FFF2-40B4-BE49-F238E27FC236}">
                <a16:creationId xmlns:a16="http://schemas.microsoft.com/office/drawing/2014/main" id="{9B0CB760-767B-0F72-1DC5-61582FC9E319}"/>
              </a:ext>
            </a:extLst>
          </p:cNvPr>
          <p:cNvSpPr txBox="1">
            <a:spLocks/>
          </p:cNvSpPr>
          <p:nvPr/>
        </p:nvSpPr>
        <p:spPr>
          <a:xfrm>
            <a:off x="-39182" y="636086"/>
            <a:ext cx="9681203" cy="1577903"/>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rgbClr val="7030A0"/>
                </a:solidFill>
              </a:rPr>
              <a:t>Plan: On full W lamella measure with LID-QMS and LIBS/LIA-QMS the full poloidal and radial profiles on all 4 plasma-wetted surfaces. </a:t>
            </a:r>
            <a:r>
              <a:rPr lang="en-GB" sz="1800" dirty="0"/>
              <a:t>Until now max. 3 radial measurements on the sides:</a:t>
            </a:r>
            <a:br>
              <a:rPr lang="en-GB" sz="1800" dirty="0"/>
            </a:br>
            <a:r>
              <a:rPr lang="en-GB" sz="1800" dirty="0">
                <a:solidFill>
                  <a:srgbClr val="7030A0"/>
                </a:solidFill>
              </a:rPr>
              <a:t>cut lamella samples: TDS analysis for temperature dependence</a:t>
            </a:r>
            <a:endParaRPr lang="en-GB" sz="1800" dirty="0">
              <a:solidFill>
                <a:srgbClr val="00FFFF"/>
              </a:solidFill>
            </a:endParaRPr>
          </a:p>
        </p:txBody>
      </p:sp>
      <p:sp>
        <p:nvSpPr>
          <p:cNvPr id="19" name="Textfeld 45">
            <a:extLst>
              <a:ext uri="{FF2B5EF4-FFF2-40B4-BE49-F238E27FC236}">
                <a16:creationId xmlns:a16="http://schemas.microsoft.com/office/drawing/2014/main" id="{32CB9BB5-CB53-927A-6A05-9D39AF39185A}"/>
              </a:ext>
            </a:extLst>
          </p:cNvPr>
          <p:cNvSpPr txBox="1"/>
          <p:nvPr/>
        </p:nvSpPr>
        <p:spPr>
          <a:xfrm>
            <a:off x="6697073" y="3749325"/>
            <a:ext cx="2555833" cy="338554"/>
          </a:xfrm>
          <a:prstGeom prst="rect">
            <a:avLst/>
          </a:prstGeom>
          <a:noFill/>
        </p:spPr>
        <p:txBody>
          <a:bodyPr wrap="square" rtlCol="0">
            <a:spAutoFit/>
          </a:bodyPr>
          <a:lstStyle/>
          <a:p>
            <a:pPr algn="ctr">
              <a:tabLst>
                <a:tab pos="1905202" algn="l"/>
              </a:tabLst>
            </a:pPr>
            <a:r>
              <a:rPr lang="en-GB" sz="1600" b="1" dirty="0">
                <a:solidFill>
                  <a:srgbClr val="0070C0"/>
                </a:solidFill>
                <a:latin typeface="Arial" panose="020B0604020202020204" pitchFamily="34" charset="0"/>
                <a:cs typeface="Arial" panose="020B0604020202020204" pitchFamily="34" charset="0"/>
              </a:rPr>
              <a:t>Poloidal gap surface</a:t>
            </a:r>
          </a:p>
        </p:txBody>
      </p:sp>
      <p:grpSp>
        <p:nvGrpSpPr>
          <p:cNvPr id="20" name="Gruppieren 19">
            <a:extLst>
              <a:ext uri="{FF2B5EF4-FFF2-40B4-BE49-F238E27FC236}">
                <a16:creationId xmlns:a16="http://schemas.microsoft.com/office/drawing/2014/main" id="{5D1A5BA2-63A6-39E2-6185-24B4BE540F79}"/>
              </a:ext>
            </a:extLst>
          </p:cNvPr>
          <p:cNvGrpSpPr/>
          <p:nvPr/>
        </p:nvGrpSpPr>
        <p:grpSpPr>
          <a:xfrm>
            <a:off x="6896040" y="3510073"/>
            <a:ext cx="6546425" cy="2257989"/>
            <a:chOff x="7667191" y="4101843"/>
            <a:chExt cx="6546425" cy="2257989"/>
          </a:xfrm>
        </p:grpSpPr>
        <p:grpSp>
          <p:nvGrpSpPr>
            <p:cNvPr id="21" name="Gruppieren 20">
              <a:extLst>
                <a:ext uri="{FF2B5EF4-FFF2-40B4-BE49-F238E27FC236}">
                  <a16:creationId xmlns:a16="http://schemas.microsoft.com/office/drawing/2014/main" id="{CFCF5D70-67AE-B758-0E17-DFADC6F04674}"/>
                </a:ext>
              </a:extLst>
            </p:cNvPr>
            <p:cNvGrpSpPr/>
            <p:nvPr/>
          </p:nvGrpSpPr>
          <p:grpSpPr>
            <a:xfrm rot="16200000">
              <a:off x="8830840" y="3238766"/>
              <a:ext cx="1913131" cy="4240430"/>
              <a:chOff x="6112237" y="1377395"/>
              <a:chExt cx="1913131" cy="4240430"/>
            </a:xfrm>
          </p:grpSpPr>
          <p:grpSp>
            <p:nvGrpSpPr>
              <p:cNvPr id="30" name="Gruppieren 29">
                <a:extLst>
                  <a:ext uri="{FF2B5EF4-FFF2-40B4-BE49-F238E27FC236}">
                    <a16:creationId xmlns:a16="http://schemas.microsoft.com/office/drawing/2014/main" id="{9D2C42EF-939F-D462-44CE-44C13791126A}"/>
                  </a:ext>
                </a:extLst>
              </p:cNvPr>
              <p:cNvGrpSpPr/>
              <p:nvPr/>
            </p:nvGrpSpPr>
            <p:grpSpPr>
              <a:xfrm>
                <a:off x="6112237" y="1377395"/>
                <a:ext cx="1913131" cy="4240430"/>
                <a:chOff x="7710122" y="1372855"/>
                <a:chExt cx="1913131" cy="4240430"/>
              </a:xfrm>
            </p:grpSpPr>
            <p:pic>
              <p:nvPicPr>
                <p:cNvPr id="33" name="Grafik 32">
                  <a:extLst>
                    <a:ext uri="{FF2B5EF4-FFF2-40B4-BE49-F238E27FC236}">
                      <a16:creationId xmlns:a16="http://schemas.microsoft.com/office/drawing/2014/main" id="{28B19A0E-F79B-EFD4-F180-8A4661E926D4}"/>
                    </a:ext>
                  </a:extLst>
                </p:cNvPr>
                <p:cNvPicPr>
                  <a:picLocks noChangeAspect="1"/>
                </p:cNvPicPr>
                <p:nvPr/>
              </p:nvPicPr>
              <p:blipFill>
                <a:blip r:embed="rId4"/>
                <a:srcRect l="32941" t="45870" r="32279" b="26233"/>
                <a:stretch>
                  <a:fillRect/>
                </a:stretch>
              </p:blipFill>
              <p:spPr>
                <a:xfrm rot="5400000">
                  <a:off x="6546473" y="2536504"/>
                  <a:ext cx="4240430" cy="1913131"/>
                </a:xfrm>
                <a:prstGeom prst="rect">
                  <a:avLst/>
                </a:prstGeom>
              </p:spPr>
            </p:pic>
            <p:cxnSp>
              <p:nvCxnSpPr>
                <p:cNvPr id="34" name="Gerader Verbinder 33">
                  <a:extLst>
                    <a:ext uri="{FF2B5EF4-FFF2-40B4-BE49-F238E27FC236}">
                      <a16:creationId xmlns:a16="http://schemas.microsoft.com/office/drawing/2014/main" id="{45C66DEA-CC13-72BE-B33B-E1450D25ACFB}"/>
                    </a:ext>
                  </a:extLst>
                </p:cNvPr>
                <p:cNvCxnSpPr/>
                <p:nvPr/>
              </p:nvCxnSpPr>
              <p:spPr>
                <a:xfrm>
                  <a:off x="8612690" y="170327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FAA51F1D-F756-3F71-42BD-0CD75F8D82AD}"/>
                    </a:ext>
                  </a:extLst>
                </p:cNvPr>
                <p:cNvCxnSpPr/>
                <p:nvPr/>
              </p:nvCxnSpPr>
              <p:spPr>
                <a:xfrm>
                  <a:off x="8669840" y="230652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265298D3-7C49-5E6E-0FCF-5D0D8BF7971D}"/>
                    </a:ext>
                  </a:extLst>
                </p:cNvPr>
                <p:cNvCxnSpPr/>
                <p:nvPr/>
              </p:nvCxnSpPr>
              <p:spPr>
                <a:xfrm>
                  <a:off x="8644440" y="291612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DE86BC8C-6465-EC82-60E0-1C18804C4825}"/>
                    </a:ext>
                  </a:extLst>
                </p:cNvPr>
                <p:cNvCxnSpPr/>
                <p:nvPr/>
              </p:nvCxnSpPr>
              <p:spPr>
                <a:xfrm>
                  <a:off x="8580940" y="355112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20F77582-BB17-0117-8109-478893D4CA74}"/>
                    </a:ext>
                  </a:extLst>
                </p:cNvPr>
                <p:cNvCxnSpPr/>
                <p:nvPr/>
              </p:nvCxnSpPr>
              <p:spPr>
                <a:xfrm>
                  <a:off x="8688890" y="416453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14BAAED0-BA9A-EE21-BFF0-4687FD4A46A9}"/>
                    </a:ext>
                  </a:extLst>
                </p:cNvPr>
                <p:cNvCxnSpPr/>
                <p:nvPr/>
              </p:nvCxnSpPr>
              <p:spPr>
                <a:xfrm>
                  <a:off x="8726990" y="474365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601DEFCA-89AC-E356-FD26-1B1B9854AD8E}"/>
                    </a:ext>
                  </a:extLst>
                </p:cNvPr>
                <p:cNvCxnSpPr/>
                <p:nvPr/>
              </p:nvCxnSpPr>
              <p:spPr>
                <a:xfrm>
                  <a:off x="8894630" y="1727800"/>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F100619-955D-18DB-A192-000DCA5AFC37}"/>
                    </a:ext>
                  </a:extLst>
                </p:cNvPr>
                <p:cNvCxnSpPr/>
                <p:nvPr/>
              </p:nvCxnSpPr>
              <p:spPr>
                <a:xfrm>
                  <a:off x="9359450" y="237383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74970348-3277-D308-C2F1-7B741D20229A}"/>
                    </a:ext>
                  </a:extLst>
                </p:cNvPr>
                <p:cNvCxnSpPr/>
                <p:nvPr/>
              </p:nvCxnSpPr>
              <p:spPr>
                <a:xfrm>
                  <a:off x="9412790" y="297581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79EFDC38-6ADA-27F9-D9D6-B5B9CE3FBE76}"/>
                    </a:ext>
                  </a:extLst>
                </p:cNvPr>
                <p:cNvCxnSpPr/>
                <p:nvPr/>
              </p:nvCxnSpPr>
              <p:spPr>
                <a:xfrm>
                  <a:off x="9435650" y="348635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4AD6C9D6-4DDB-C27F-58BA-4ADBC85DDE63}"/>
                    </a:ext>
                  </a:extLst>
                </p:cNvPr>
                <p:cNvCxnSpPr/>
                <p:nvPr/>
              </p:nvCxnSpPr>
              <p:spPr>
                <a:xfrm>
                  <a:off x="9458510" y="405785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41B8D307-FF72-3382-E708-773AAA939E1F}"/>
                    </a:ext>
                  </a:extLst>
                </p:cNvPr>
                <p:cNvCxnSpPr/>
                <p:nvPr/>
              </p:nvCxnSpPr>
              <p:spPr>
                <a:xfrm>
                  <a:off x="9428030" y="4659834"/>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31" name="Textfeld 30">
                <a:extLst>
                  <a:ext uri="{FF2B5EF4-FFF2-40B4-BE49-F238E27FC236}">
                    <a16:creationId xmlns:a16="http://schemas.microsoft.com/office/drawing/2014/main" id="{8D006DDB-9442-20BA-59A2-FF0B751B6E25}"/>
                  </a:ext>
                </a:extLst>
              </p:cNvPr>
              <p:cNvSpPr txBox="1"/>
              <p:nvPr/>
            </p:nvSpPr>
            <p:spPr bwMode="auto">
              <a:xfrm>
                <a:off x="6520396" y="1388802"/>
                <a:ext cx="443192" cy="323165"/>
              </a:xfrm>
              <a:prstGeom prst="rect">
                <a:avLst/>
              </a:prstGeom>
              <a:noFill/>
            </p:spPr>
            <p:txBody>
              <a:bodyPr wrap="square">
                <a:spAutoFit/>
              </a:bodyPr>
              <a:lstStyle/>
              <a:p>
                <a:r>
                  <a:rPr lang="en-GB" sz="1500" b="1" noProof="0" dirty="0">
                    <a:solidFill>
                      <a:srgbClr val="FF0000"/>
                    </a:solidFill>
                    <a:latin typeface="Arial" panose="020B0604020202020204" pitchFamily="34" charset="0"/>
                    <a:cs typeface="Arial" panose="020B0604020202020204" pitchFamily="34" charset="0"/>
                  </a:rPr>
                  <a:t>X</a:t>
                </a:r>
                <a:endParaRPr lang="de-DE" sz="1500" b="1" dirty="0">
                  <a:solidFill>
                    <a:srgbClr val="FF0000"/>
                  </a:solidFill>
                </a:endParaRPr>
              </a:p>
            </p:txBody>
          </p:sp>
          <p:sp>
            <p:nvSpPr>
              <p:cNvPr id="32" name="Textfeld 31">
                <a:extLst>
                  <a:ext uri="{FF2B5EF4-FFF2-40B4-BE49-F238E27FC236}">
                    <a16:creationId xmlns:a16="http://schemas.microsoft.com/office/drawing/2014/main" id="{8D37E66E-D258-28D2-263D-856F5623C5D2}"/>
                  </a:ext>
                </a:extLst>
              </p:cNvPr>
              <p:cNvSpPr txBox="1"/>
              <p:nvPr/>
            </p:nvSpPr>
            <p:spPr bwMode="auto">
              <a:xfrm>
                <a:off x="7358596" y="1495482"/>
                <a:ext cx="443192" cy="323165"/>
              </a:xfrm>
              <a:prstGeom prst="rect">
                <a:avLst/>
              </a:prstGeom>
              <a:noFill/>
            </p:spPr>
            <p:txBody>
              <a:bodyPr wrap="square">
                <a:spAutoFit/>
              </a:bodyPr>
              <a:lstStyle/>
              <a:p>
                <a:r>
                  <a:rPr lang="en-GB" sz="1500" b="1" noProof="0" dirty="0">
                    <a:solidFill>
                      <a:srgbClr val="FF0000"/>
                    </a:solidFill>
                    <a:latin typeface="Arial" panose="020B0604020202020204" pitchFamily="34" charset="0"/>
                    <a:cs typeface="Arial" panose="020B0604020202020204" pitchFamily="34" charset="0"/>
                  </a:rPr>
                  <a:t>X</a:t>
                </a:r>
                <a:endParaRPr lang="de-DE" sz="1500" b="1" dirty="0">
                  <a:solidFill>
                    <a:srgbClr val="FF0000"/>
                  </a:solidFill>
                </a:endParaRPr>
              </a:p>
            </p:txBody>
          </p:sp>
        </p:grpSp>
        <p:sp>
          <p:nvSpPr>
            <p:cNvPr id="22" name="Textfeld 45">
              <a:extLst>
                <a:ext uri="{FF2B5EF4-FFF2-40B4-BE49-F238E27FC236}">
                  <a16:creationId xmlns:a16="http://schemas.microsoft.com/office/drawing/2014/main" id="{5E26179F-FDA5-8176-2E8D-DB1DBFC1B635}"/>
                </a:ext>
              </a:extLst>
            </p:cNvPr>
            <p:cNvSpPr txBox="1"/>
            <p:nvPr/>
          </p:nvSpPr>
          <p:spPr>
            <a:xfrm>
              <a:off x="10912703" y="4101843"/>
              <a:ext cx="3300913" cy="338554"/>
            </a:xfrm>
            <a:prstGeom prst="rect">
              <a:avLst/>
            </a:prstGeom>
            <a:noFill/>
          </p:spPr>
          <p:txBody>
            <a:bodyPr wrap="square" rtlCol="0">
              <a:spAutoFit/>
            </a:bodyPr>
            <a:lstStyle/>
            <a:p>
              <a:pPr>
                <a:tabLst>
                  <a:tab pos="1905202" algn="l"/>
                </a:tabLst>
              </a:pPr>
              <a:r>
                <a:rPr lang="en-GB" sz="1600" b="1" dirty="0">
                  <a:solidFill>
                    <a:srgbClr val="FF00FF"/>
                  </a:solidFill>
                  <a:latin typeface="Arial" panose="020B0604020202020204" pitchFamily="34" charset="0"/>
                  <a:cs typeface="Arial" panose="020B0604020202020204" pitchFamily="34" charset="0"/>
                </a:rPr>
                <a:t>plasma side</a:t>
              </a:r>
            </a:p>
          </p:txBody>
        </p:sp>
        <p:cxnSp>
          <p:nvCxnSpPr>
            <p:cNvPr id="23" name="Gerade Verbindung mit Pfeil 22">
              <a:extLst>
                <a:ext uri="{FF2B5EF4-FFF2-40B4-BE49-F238E27FC236}">
                  <a16:creationId xmlns:a16="http://schemas.microsoft.com/office/drawing/2014/main" id="{C8E17713-758F-3EC0-DFB5-0B70EB704441}"/>
                </a:ext>
              </a:extLst>
            </p:cNvPr>
            <p:cNvCxnSpPr>
              <a:cxnSpLocks/>
            </p:cNvCxnSpPr>
            <p:nvPr/>
          </p:nvCxnSpPr>
          <p:spPr>
            <a:xfrm flipH="1">
              <a:off x="11201695" y="4384353"/>
              <a:ext cx="385393" cy="187603"/>
            </a:xfrm>
            <a:prstGeom prst="straightConnector1">
              <a:avLst/>
            </a:prstGeom>
            <a:ln w="57150">
              <a:solidFill>
                <a:srgbClr val="FF00FF"/>
              </a:solidFill>
              <a:tailEnd type="triangle"/>
            </a:ln>
          </p:spPr>
          <p:style>
            <a:lnRef idx="3">
              <a:schemeClr val="dk1"/>
            </a:lnRef>
            <a:fillRef idx="0">
              <a:schemeClr val="dk1"/>
            </a:fillRef>
            <a:effectRef idx="2">
              <a:schemeClr val="dk1"/>
            </a:effectRef>
            <a:fontRef idx="minor">
              <a:schemeClr val="tx1"/>
            </a:fontRef>
          </p:style>
        </p:cxnSp>
        <p:sp>
          <p:nvSpPr>
            <p:cNvPr id="24" name="Textfeld 23">
              <a:extLst>
                <a:ext uri="{FF2B5EF4-FFF2-40B4-BE49-F238E27FC236}">
                  <a16:creationId xmlns:a16="http://schemas.microsoft.com/office/drawing/2014/main" id="{3A03F742-9553-0015-5C7A-E1DD27998BB5}"/>
                </a:ext>
              </a:extLst>
            </p:cNvPr>
            <p:cNvSpPr txBox="1"/>
            <p:nvPr/>
          </p:nvSpPr>
          <p:spPr>
            <a:xfrm>
              <a:off x="10394470" y="6021278"/>
              <a:ext cx="676792" cy="338554"/>
            </a:xfrm>
            <a:prstGeom prst="rect">
              <a:avLst/>
            </a:prstGeom>
            <a:noFill/>
          </p:spPr>
          <p:txBody>
            <a:bodyPr wrap="square" rtlCol="0">
              <a:spAutoFit/>
            </a:bodyPr>
            <a:lstStyle/>
            <a:p>
              <a:pPr algn="ctr">
                <a:tabLst>
                  <a:tab pos="1905202" algn="l"/>
                </a:tabLst>
              </a:pPr>
              <a:r>
                <a:rPr lang="en-GB" sz="1600" dirty="0">
                  <a:solidFill>
                    <a:srgbClr val="00D6FF"/>
                  </a:solidFill>
                  <a:latin typeface="Arial" panose="020B0604020202020204" pitchFamily="34" charset="0"/>
                  <a:cs typeface="Arial" panose="020B0604020202020204" pitchFamily="34" charset="0"/>
                </a:rPr>
                <a:t>End</a:t>
              </a:r>
            </a:p>
          </p:txBody>
        </p:sp>
        <p:sp>
          <p:nvSpPr>
            <p:cNvPr id="25" name="Textfeld 24">
              <a:extLst>
                <a:ext uri="{FF2B5EF4-FFF2-40B4-BE49-F238E27FC236}">
                  <a16:creationId xmlns:a16="http://schemas.microsoft.com/office/drawing/2014/main" id="{56BF14C5-944E-87A9-CA79-A234DF5A2A70}"/>
                </a:ext>
              </a:extLst>
            </p:cNvPr>
            <p:cNvSpPr txBox="1"/>
            <p:nvPr/>
          </p:nvSpPr>
          <p:spPr>
            <a:xfrm>
              <a:off x="9065446" y="6002726"/>
              <a:ext cx="676792" cy="338554"/>
            </a:xfrm>
            <a:prstGeom prst="rect">
              <a:avLst/>
            </a:prstGeom>
            <a:noFill/>
          </p:spPr>
          <p:txBody>
            <a:bodyPr wrap="square" rtlCol="0">
              <a:spAutoFit/>
            </a:bodyPr>
            <a:lstStyle/>
            <a:p>
              <a:pPr algn="ctr">
                <a:tabLst>
                  <a:tab pos="1905202" algn="l"/>
                </a:tabLst>
              </a:pPr>
              <a:r>
                <a:rPr lang="en-GB" sz="1600" dirty="0">
                  <a:solidFill>
                    <a:srgbClr val="00D6FF"/>
                  </a:solidFill>
                  <a:latin typeface="Arial" panose="020B0604020202020204" pitchFamily="34" charset="0"/>
                  <a:cs typeface="Arial" panose="020B0604020202020204" pitchFamily="34" charset="0"/>
                </a:rPr>
                <a:t>End</a:t>
              </a:r>
            </a:p>
          </p:txBody>
        </p:sp>
        <p:sp>
          <p:nvSpPr>
            <p:cNvPr id="26" name="Textfeld 25">
              <a:extLst>
                <a:ext uri="{FF2B5EF4-FFF2-40B4-BE49-F238E27FC236}">
                  <a16:creationId xmlns:a16="http://schemas.microsoft.com/office/drawing/2014/main" id="{9330853E-7A3D-FA7D-A775-FB0BA65262C8}"/>
                </a:ext>
              </a:extLst>
            </p:cNvPr>
            <p:cNvSpPr txBox="1"/>
            <p:nvPr/>
          </p:nvSpPr>
          <p:spPr>
            <a:xfrm>
              <a:off x="7806439" y="6002726"/>
              <a:ext cx="676792" cy="338554"/>
            </a:xfrm>
            <a:prstGeom prst="rect">
              <a:avLst/>
            </a:prstGeom>
            <a:noFill/>
          </p:spPr>
          <p:txBody>
            <a:bodyPr wrap="square" rtlCol="0">
              <a:spAutoFit/>
            </a:bodyPr>
            <a:lstStyle/>
            <a:p>
              <a:pPr algn="ctr">
                <a:tabLst>
                  <a:tab pos="1905202" algn="l"/>
                </a:tabLst>
              </a:pPr>
              <a:r>
                <a:rPr lang="en-GB" sz="1600" dirty="0">
                  <a:solidFill>
                    <a:srgbClr val="00D6FF"/>
                  </a:solidFill>
                  <a:latin typeface="Arial" panose="020B0604020202020204" pitchFamily="34" charset="0"/>
                  <a:cs typeface="Arial" panose="020B0604020202020204" pitchFamily="34" charset="0"/>
                </a:rPr>
                <a:t>End</a:t>
              </a:r>
            </a:p>
          </p:txBody>
        </p:sp>
        <p:sp>
          <p:nvSpPr>
            <p:cNvPr id="27" name="Textfeld 26">
              <a:extLst>
                <a:ext uri="{FF2B5EF4-FFF2-40B4-BE49-F238E27FC236}">
                  <a16:creationId xmlns:a16="http://schemas.microsoft.com/office/drawing/2014/main" id="{7AD0778D-EF6B-0EA2-8B2B-2267DDAEADEE}"/>
                </a:ext>
              </a:extLst>
            </p:cNvPr>
            <p:cNvSpPr txBox="1"/>
            <p:nvPr/>
          </p:nvSpPr>
          <p:spPr>
            <a:xfrm>
              <a:off x="8037982" y="4424962"/>
              <a:ext cx="676792" cy="338554"/>
            </a:xfrm>
            <a:prstGeom prst="rect">
              <a:avLst/>
            </a:prstGeom>
            <a:noFill/>
          </p:spPr>
          <p:txBody>
            <a:bodyPr wrap="square" rtlCol="0">
              <a:spAutoFit/>
            </a:bodyPr>
            <a:lstStyle/>
            <a:p>
              <a:pPr algn="ctr">
                <a:tabLst>
                  <a:tab pos="1905202" algn="l"/>
                </a:tabLst>
              </a:pPr>
              <a:r>
                <a:rPr lang="en-GB" sz="1600" dirty="0">
                  <a:solidFill>
                    <a:srgbClr val="00D6FF"/>
                  </a:solidFill>
                  <a:latin typeface="Arial" panose="020B0604020202020204" pitchFamily="34" charset="0"/>
                  <a:cs typeface="Arial" panose="020B0604020202020204" pitchFamily="34" charset="0"/>
                </a:rPr>
                <a:t>End</a:t>
              </a:r>
            </a:p>
          </p:txBody>
        </p:sp>
        <p:sp>
          <p:nvSpPr>
            <p:cNvPr id="28" name="Textfeld 27">
              <a:extLst>
                <a:ext uri="{FF2B5EF4-FFF2-40B4-BE49-F238E27FC236}">
                  <a16:creationId xmlns:a16="http://schemas.microsoft.com/office/drawing/2014/main" id="{2CFF51FE-D139-C0B1-7F4C-69441BB4DB85}"/>
                </a:ext>
              </a:extLst>
            </p:cNvPr>
            <p:cNvSpPr txBox="1"/>
            <p:nvPr/>
          </p:nvSpPr>
          <p:spPr>
            <a:xfrm>
              <a:off x="9146121" y="4334606"/>
              <a:ext cx="676792" cy="338554"/>
            </a:xfrm>
            <a:prstGeom prst="rect">
              <a:avLst/>
            </a:prstGeom>
            <a:noFill/>
          </p:spPr>
          <p:txBody>
            <a:bodyPr wrap="square" rtlCol="0">
              <a:spAutoFit/>
            </a:bodyPr>
            <a:lstStyle/>
            <a:p>
              <a:pPr algn="ctr">
                <a:tabLst>
                  <a:tab pos="1905202" algn="l"/>
                </a:tabLst>
              </a:pPr>
              <a:r>
                <a:rPr lang="en-GB" sz="1600" dirty="0">
                  <a:solidFill>
                    <a:srgbClr val="00D6FF"/>
                  </a:solidFill>
                  <a:latin typeface="Arial" panose="020B0604020202020204" pitchFamily="34" charset="0"/>
                  <a:cs typeface="Arial" panose="020B0604020202020204" pitchFamily="34" charset="0"/>
                </a:rPr>
                <a:t>End</a:t>
              </a:r>
            </a:p>
          </p:txBody>
        </p:sp>
        <p:sp>
          <p:nvSpPr>
            <p:cNvPr id="29" name="Textfeld 28">
              <a:extLst>
                <a:ext uri="{FF2B5EF4-FFF2-40B4-BE49-F238E27FC236}">
                  <a16:creationId xmlns:a16="http://schemas.microsoft.com/office/drawing/2014/main" id="{51BC4D22-8B76-0371-FD0C-E43C0CF11148}"/>
                </a:ext>
              </a:extLst>
            </p:cNvPr>
            <p:cNvSpPr txBox="1"/>
            <p:nvPr/>
          </p:nvSpPr>
          <p:spPr>
            <a:xfrm>
              <a:off x="10235911" y="4308064"/>
              <a:ext cx="676792" cy="338554"/>
            </a:xfrm>
            <a:prstGeom prst="rect">
              <a:avLst/>
            </a:prstGeom>
            <a:noFill/>
          </p:spPr>
          <p:txBody>
            <a:bodyPr wrap="square" rtlCol="0">
              <a:spAutoFit/>
            </a:bodyPr>
            <a:lstStyle/>
            <a:p>
              <a:pPr algn="ctr">
                <a:tabLst>
                  <a:tab pos="1905202" algn="l"/>
                </a:tabLst>
              </a:pPr>
              <a:r>
                <a:rPr lang="en-GB" sz="1600" dirty="0">
                  <a:solidFill>
                    <a:srgbClr val="00D6FF"/>
                  </a:solidFill>
                  <a:latin typeface="Arial" panose="020B0604020202020204" pitchFamily="34" charset="0"/>
                  <a:cs typeface="Arial" panose="020B0604020202020204" pitchFamily="34" charset="0"/>
                </a:rPr>
                <a:t>End</a:t>
              </a:r>
            </a:p>
          </p:txBody>
        </p:sp>
      </p:grpSp>
      <p:sp>
        <p:nvSpPr>
          <p:cNvPr id="46" name="Textfeld 45">
            <a:extLst>
              <a:ext uri="{FF2B5EF4-FFF2-40B4-BE49-F238E27FC236}">
                <a16:creationId xmlns:a16="http://schemas.microsoft.com/office/drawing/2014/main" id="{C099C457-64F7-C2DE-A039-F88E654F9F70}"/>
              </a:ext>
            </a:extLst>
          </p:cNvPr>
          <p:cNvSpPr txBox="1"/>
          <p:nvPr/>
        </p:nvSpPr>
        <p:spPr>
          <a:xfrm>
            <a:off x="6770945" y="5707082"/>
            <a:ext cx="3579544" cy="338554"/>
          </a:xfrm>
          <a:prstGeom prst="rect">
            <a:avLst/>
          </a:prstGeom>
          <a:noFill/>
        </p:spPr>
        <p:txBody>
          <a:bodyPr wrap="square" rtlCol="0">
            <a:spAutoFit/>
          </a:bodyPr>
          <a:lstStyle/>
          <a:p>
            <a:pPr algn="ctr">
              <a:tabLst>
                <a:tab pos="1905202" algn="l"/>
              </a:tabLst>
            </a:pPr>
            <a:r>
              <a:rPr lang="en-GB" sz="1600" b="1" dirty="0">
                <a:solidFill>
                  <a:srgbClr val="0070C0"/>
                </a:solidFill>
                <a:latin typeface="Arial" panose="020B0604020202020204" pitchFamily="34" charset="0"/>
                <a:cs typeface="Arial" panose="020B0604020202020204" pitchFamily="34" charset="0"/>
              </a:rPr>
              <a:t>Retention mainly by co-deposition</a:t>
            </a:r>
          </a:p>
        </p:txBody>
      </p:sp>
      <p:sp>
        <p:nvSpPr>
          <p:cNvPr id="48" name="Textfeld 45">
            <a:extLst>
              <a:ext uri="{FF2B5EF4-FFF2-40B4-BE49-F238E27FC236}">
                <a16:creationId xmlns:a16="http://schemas.microsoft.com/office/drawing/2014/main" id="{E4041498-12BD-F758-A6D3-E11BA1488AE7}"/>
              </a:ext>
            </a:extLst>
          </p:cNvPr>
          <p:cNvSpPr txBox="1"/>
          <p:nvPr/>
        </p:nvSpPr>
        <p:spPr>
          <a:xfrm>
            <a:off x="7715421" y="3461739"/>
            <a:ext cx="2555833" cy="338554"/>
          </a:xfrm>
          <a:prstGeom prst="rect">
            <a:avLst/>
          </a:prstGeom>
          <a:noFill/>
        </p:spPr>
        <p:txBody>
          <a:bodyPr wrap="square" rtlCol="0">
            <a:spAutoFit/>
          </a:bodyPr>
          <a:lstStyle/>
          <a:p>
            <a:pPr algn="ctr">
              <a:tabLst>
                <a:tab pos="1905202" algn="l"/>
              </a:tabLst>
            </a:pPr>
            <a:r>
              <a:rPr lang="en-GB" sz="1600" b="1" dirty="0">
                <a:solidFill>
                  <a:srgbClr val="0070C0"/>
                </a:solidFill>
                <a:latin typeface="Arial" panose="020B0604020202020204" pitchFamily="34" charset="0"/>
                <a:cs typeface="Arial" panose="020B0604020202020204" pitchFamily="34" charset="0"/>
              </a:rPr>
              <a:t>Poloidal gap surface</a:t>
            </a:r>
          </a:p>
        </p:txBody>
      </p:sp>
      <p:pic>
        <p:nvPicPr>
          <p:cNvPr id="49" name="Grafik 48">
            <a:extLst>
              <a:ext uri="{FF2B5EF4-FFF2-40B4-BE49-F238E27FC236}">
                <a16:creationId xmlns:a16="http://schemas.microsoft.com/office/drawing/2014/main" id="{D2F99F4B-B4C5-F1AB-4088-D995A9ED31F3}"/>
              </a:ext>
            </a:extLst>
          </p:cNvPr>
          <p:cNvPicPr>
            <a:picLocks noChangeAspect="1"/>
          </p:cNvPicPr>
          <p:nvPr/>
        </p:nvPicPr>
        <p:blipFill>
          <a:blip r:embed="rId5"/>
          <a:stretch>
            <a:fillRect/>
          </a:stretch>
        </p:blipFill>
        <p:spPr>
          <a:xfrm>
            <a:off x="8997088" y="748736"/>
            <a:ext cx="3474991" cy="2835807"/>
          </a:xfrm>
          <a:prstGeom prst="rect">
            <a:avLst/>
          </a:prstGeom>
        </p:spPr>
      </p:pic>
      <p:pic>
        <p:nvPicPr>
          <p:cNvPr id="54" name="Grafik 53">
            <a:extLst>
              <a:ext uri="{FF2B5EF4-FFF2-40B4-BE49-F238E27FC236}">
                <a16:creationId xmlns:a16="http://schemas.microsoft.com/office/drawing/2014/main" id="{E481A580-07FD-779B-CA2E-88CAAD57EF44}"/>
              </a:ext>
            </a:extLst>
          </p:cNvPr>
          <p:cNvPicPr>
            <a:picLocks noChangeAspect="1"/>
          </p:cNvPicPr>
          <p:nvPr/>
        </p:nvPicPr>
        <p:blipFill>
          <a:blip r:embed="rId6"/>
          <a:srcRect l="58110" t="51709" r="25910" b="36838"/>
          <a:stretch>
            <a:fillRect/>
          </a:stretch>
        </p:blipFill>
        <p:spPr>
          <a:xfrm rot="16200000">
            <a:off x="7394011" y="1848554"/>
            <a:ext cx="1339138" cy="1706443"/>
          </a:xfrm>
          <a:prstGeom prst="rect">
            <a:avLst/>
          </a:prstGeom>
        </p:spPr>
      </p:pic>
      <p:grpSp>
        <p:nvGrpSpPr>
          <p:cNvPr id="50" name="Gruppieren 49">
            <a:extLst>
              <a:ext uri="{FF2B5EF4-FFF2-40B4-BE49-F238E27FC236}">
                <a16:creationId xmlns:a16="http://schemas.microsoft.com/office/drawing/2014/main" id="{B2783EC5-9E90-259D-7A36-C646C0D61766}"/>
              </a:ext>
            </a:extLst>
          </p:cNvPr>
          <p:cNvGrpSpPr/>
          <p:nvPr/>
        </p:nvGrpSpPr>
        <p:grpSpPr>
          <a:xfrm rot="10800000">
            <a:off x="7309165" y="2390026"/>
            <a:ext cx="933810" cy="1023545"/>
            <a:chOff x="13185935" y="5389066"/>
            <a:chExt cx="525939" cy="576480"/>
          </a:xfrm>
        </p:grpSpPr>
        <p:cxnSp>
          <p:nvCxnSpPr>
            <p:cNvPr id="52" name="Gerader Verbinder 51">
              <a:extLst>
                <a:ext uri="{FF2B5EF4-FFF2-40B4-BE49-F238E27FC236}">
                  <a16:creationId xmlns:a16="http://schemas.microsoft.com/office/drawing/2014/main" id="{4414FB60-7AFE-82C1-D751-DA083B24E017}"/>
                </a:ext>
              </a:extLst>
            </p:cNvPr>
            <p:cNvCxnSpPr/>
            <p:nvPr/>
          </p:nvCxnSpPr>
          <p:spPr>
            <a:xfrm>
              <a:off x="13711874" y="5497801"/>
              <a:ext cx="0" cy="467745"/>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53" name="Textfeld 52">
              <a:extLst>
                <a:ext uri="{FF2B5EF4-FFF2-40B4-BE49-F238E27FC236}">
                  <a16:creationId xmlns:a16="http://schemas.microsoft.com/office/drawing/2014/main" id="{693DDD6A-2F92-2DFD-B284-C9CEB74D5F62}"/>
                </a:ext>
              </a:extLst>
            </p:cNvPr>
            <p:cNvSpPr txBox="1"/>
            <p:nvPr/>
          </p:nvSpPr>
          <p:spPr bwMode="auto">
            <a:xfrm>
              <a:off x="13185935" y="5389066"/>
              <a:ext cx="443192" cy="323165"/>
            </a:xfrm>
            <a:prstGeom prst="rect">
              <a:avLst/>
            </a:prstGeom>
            <a:noFill/>
          </p:spPr>
          <p:txBody>
            <a:bodyPr wrap="square">
              <a:spAutoFit/>
            </a:bodyPr>
            <a:lstStyle/>
            <a:p>
              <a:r>
                <a:rPr lang="en-GB" sz="1500" b="1" noProof="0" dirty="0">
                  <a:solidFill>
                    <a:srgbClr val="FF0000"/>
                  </a:solidFill>
                  <a:latin typeface="Arial" panose="020B0604020202020204" pitchFamily="34" charset="0"/>
                  <a:cs typeface="Arial" panose="020B0604020202020204" pitchFamily="34" charset="0"/>
                </a:rPr>
                <a:t>X</a:t>
              </a:r>
              <a:endParaRPr lang="de-DE" sz="1500" b="1" dirty="0">
                <a:solidFill>
                  <a:srgbClr val="FF0000"/>
                </a:solidFill>
              </a:endParaRPr>
            </a:p>
          </p:txBody>
        </p:sp>
      </p:grpSp>
      <p:sp>
        <p:nvSpPr>
          <p:cNvPr id="55" name="Textfeld 45">
            <a:extLst>
              <a:ext uri="{FF2B5EF4-FFF2-40B4-BE49-F238E27FC236}">
                <a16:creationId xmlns:a16="http://schemas.microsoft.com/office/drawing/2014/main" id="{0A38CFCA-1DC8-1F6D-0E6B-C2CF5B265934}"/>
              </a:ext>
            </a:extLst>
          </p:cNvPr>
          <p:cNvSpPr txBox="1"/>
          <p:nvPr/>
        </p:nvSpPr>
        <p:spPr>
          <a:xfrm rot="20176335">
            <a:off x="3180704" y="2692500"/>
            <a:ext cx="3155300" cy="338554"/>
          </a:xfrm>
          <a:prstGeom prst="rect">
            <a:avLst/>
          </a:prstGeom>
          <a:noFill/>
        </p:spPr>
        <p:txBody>
          <a:bodyPr wrap="square" rtlCol="0">
            <a:spAutoFit/>
          </a:bodyPr>
          <a:lstStyle/>
          <a:p>
            <a:pPr algn="ctr">
              <a:tabLst>
                <a:tab pos="1905202" algn="l"/>
              </a:tabLst>
            </a:pPr>
            <a:r>
              <a:rPr lang="en-GB" sz="1600" b="1" dirty="0">
                <a:solidFill>
                  <a:srgbClr val="FF00FF"/>
                </a:solidFill>
                <a:latin typeface="Arial" panose="020B0604020202020204" pitchFamily="34" charset="0"/>
                <a:cs typeface="Arial" panose="020B0604020202020204" pitchFamily="34" charset="0"/>
              </a:rPr>
              <a:t>Top surface = Plasma facing</a:t>
            </a:r>
          </a:p>
        </p:txBody>
      </p:sp>
      <p:sp>
        <p:nvSpPr>
          <p:cNvPr id="56" name="Flussdiagramm: Lochstreifen 55">
            <a:extLst>
              <a:ext uri="{FF2B5EF4-FFF2-40B4-BE49-F238E27FC236}">
                <a16:creationId xmlns:a16="http://schemas.microsoft.com/office/drawing/2014/main" id="{6285241E-9319-EFC3-08ED-DB5F8F7F927B}"/>
              </a:ext>
            </a:extLst>
          </p:cNvPr>
          <p:cNvSpPr/>
          <p:nvPr/>
        </p:nvSpPr>
        <p:spPr>
          <a:xfrm>
            <a:off x="3850759" y="1593029"/>
            <a:ext cx="3406031" cy="429141"/>
          </a:xfrm>
          <a:prstGeom prst="flowChartPunchedTape">
            <a:avLst/>
          </a:prstGeom>
        </p:spPr>
        <p:style>
          <a:lnRef idx="0">
            <a:schemeClr val="accent3"/>
          </a:lnRef>
          <a:fillRef idx="3">
            <a:schemeClr val="accent3"/>
          </a:fillRef>
          <a:effectRef idx="3">
            <a:schemeClr val="accent3"/>
          </a:effectRef>
          <a:fontRef idx="minor">
            <a:schemeClr val="lt1"/>
          </a:fontRef>
        </p:style>
        <p:txBody>
          <a:bodyPr lIns="0" rIns="0" rtlCol="0" anchor="ctr">
            <a:prstTxWarp prst="textWave2">
              <a:avLst/>
            </a:prstTxWarp>
          </a:bodyPr>
          <a:lstStyle/>
          <a:p>
            <a:pPr algn="ctr"/>
            <a:r>
              <a:rPr lang="en-GB" noProof="0" dirty="0"/>
              <a:t> </a:t>
            </a:r>
            <a:r>
              <a:rPr lang="en-GB" noProof="0" dirty="0">
                <a:solidFill>
                  <a:schemeClr val="tx1"/>
                </a:solidFill>
              </a:rPr>
              <a:t>Oral at PSI conference 21.5.2026 </a:t>
            </a:r>
            <a:r>
              <a:rPr lang="en-GB" noProof="0" dirty="0">
                <a:solidFill>
                  <a:srgbClr val="80A23A"/>
                </a:solidFill>
              </a:rPr>
              <a:t>.</a:t>
            </a:r>
          </a:p>
        </p:txBody>
      </p:sp>
      <p:sp>
        <p:nvSpPr>
          <p:cNvPr id="58" name="Inhaltsplatzhalter 2">
            <a:extLst>
              <a:ext uri="{FF2B5EF4-FFF2-40B4-BE49-F238E27FC236}">
                <a16:creationId xmlns:a16="http://schemas.microsoft.com/office/drawing/2014/main" id="{6B8412BC-6940-0BB5-0FC3-5998CFFC146E}"/>
              </a:ext>
            </a:extLst>
          </p:cNvPr>
          <p:cNvSpPr txBox="1">
            <a:spLocks/>
          </p:cNvSpPr>
          <p:nvPr/>
        </p:nvSpPr>
        <p:spPr>
          <a:xfrm>
            <a:off x="5253033" y="5989663"/>
            <a:ext cx="6905473" cy="248098"/>
          </a:xfrm>
          <a:prstGeom prst="rect">
            <a:avLst/>
          </a:prstGeom>
        </p:spPr>
        <p:style>
          <a:lnRef idx="0">
            <a:schemeClr val="accent3"/>
          </a:lnRef>
          <a:fillRef idx="3">
            <a:schemeClr val="accent3"/>
          </a:fillRef>
          <a:effectRef idx="3">
            <a:schemeClr val="accent3"/>
          </a:effectRef>
          <a:fontRef idx="minor">
            <a:schemeClr val="lt1"/>
          </a:fontRef>
        </p:style>
        <p:txBody>
          <a:bodyPr vert="horz" lIns="72000" tIns="36000" rIns="0" bIns="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400" dirty="0"/>
              <a:t>Ref: M. Zlobinski et al., PSI 2026: https://plan.events.mpg.de/event/187/contributions/2571/</a:t>
            </a:r>
          </a:p>
        </p:txBody>
      </p:sp>
      <p:cxnSp>
        <p:nvCxnSpPr>
          <p:cNvPr id="60" name="Gerade Verbindung mit Pfeil 59">
            <a:extLst>
              <a:ext uri="{FF2B5EF4-FFF2-40B4-BE49-F238E27FC236}">
                <a16:creationId xmlns:a16="http://schemas.microsoft.com/office/drawing/2014/main" id="{95894FB1-8511-3988-8691-B0AAC56AC302}"/>
              </a:ext>
            </a:extLst>
          </p:cNvPr>
          <p:cNvCxnSpPr>
            <a:cxnSpLocks/>
          </p:cNvCxnSpPr>
          <p:nvPr/>
        </p:nvCxnSpPr>
        <p:spPr>
          <a:xfrm flipV="1">
            <a:off x="8374970" y="1806104"/>
            <a:ext cx="1975519" cy="65134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1" name="Gerade Verbindung mit Pfeil 60">
            <a:extLst>
              <a:ext uri="{FF2B5EF4-FFF2-40B4-BE49-F238E27FC236}">
                <a16:creationId xmlns:a16="http://schemas.microsoft.com/office/drawing/2014/main" id="{FC50E771-DE2F-D9FE-220C-20EEC5A7E21F}"/>
              </a:ext>
            </a:extLst>
          </p:cNvPr>
          <p:cNvCxnSpPr>
            <a:cxnSpLocks/>
          </p:cNvCxnSpPr>
          <p:nvPr/>
        </p:nvCxnSpPr>
        <p:spPr>
          <a:xfrm flipV="1">
            <a:off x="8364764" y="2227188"/>
            <a:ext cx="2216857" cy="6015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44575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8AD8C-44A2-586E-C863-A9CBF1D8A3A5}"/>
              </a:ext>
            </a:extLst>
          </p:cNvPr>
          <p:cNvSpPr>
            <a:spLocks noGrp="1"/>
          </p:cNvSpPr>
          <p:nvPr>
            <p:ph type="title"/>
          </p:nvPr>
        </p:nvSpPr>
        <p:spPr/>
        <p:txBody>
          <a:bodyPr/>
          <a:lstStyle/>
          <a:p>
            <a:r>
              <a:rPr lang="en-GB" noProof="0" dirty="0"/>
              <a:t>Metallography on bulk-W lamellae</a:t>
            </a:r>
          </a:p>
        </p:txBody>
      </p:sp>
      <p:sp>
        <p:nvSpPr>
          <p:cNvPr id="3" name="Foliennummernplatzhalter 2">
            <a:extLst>
              <a:ext uri="{FF2B5EF4-FFF2-40B4-BE49-F238E27FC236}">
                <a16:creationId xmlns:a16="http://schemas.microsoft.com/office/drawing/2014/main" id="{36086F74-BABE-A4F4-AFB7-0D8D4344D180}"/>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r>
              <a:rPr lang="en-GB">
                <a:solidFill>
                  <a:prstClr val="white"/>
                </a:solidFill>
              </a:rPr>
              <a:t>/22</a:t>
            </a:r>
            <a:endParaRPr lang="en-GB" dirty="0">
              <a:solidFill>
                <a:prstClr val="white"/>
              </a:solidFill>
            </a:endParaRPr>
          </a:p>
        </p:txBody>
      </p:sp>
      <p:sp>
        <p:nvSpPr>
          <p:cNvPr id="36" name="Textfeld 45">
            <a:extLst>
              <a:ext uri="{FF2B5EF4-FFF2-40B4-BE49-F238E27FC236}">
                <a16:creationId xmlns:a16="http://schemas.microsoft.com/office/drawing/2014/main" id="{5031C848-136E-76FC-D800-BED4115D9977}"/>
              </a:ext>
            </a:extLst>
          </p:cNvPr>
          <p:cNvSpPr txBox="1"/>
          <p:nvPr/>
        </p:nvSpPr>
        <p:spPr>
          <a:xfrm>
            <a:off x="0" y="649715"/>
            <a:ext cx="7464152" cy="3877985"/>
          </a:xfrm>
          <a:prstGeom prst="rect">
            <a:avLst/>
          </a:prstGeom>
          <a:noFill/>
        </p:spPr>
        <p:txBody>
          <a:bodyPr wrap="square" rtlCol="0">
            <a:spAutoFit/>
          </a:bodyPr>
          <a:lstStyle/>
          <a:p>
            <a:pPr>
              <a:tabLst>
                <a:tab pos="1905202" algn="l"/>
              </a:tabLst>
            </a:pPr>
            <a:r>
              <a:rPr lang="en-GB" dirty="0">
                <a:latin typeface="Arial" panose="020B0604020202020204" pitchFamily="34" charset="0"/>
                <a:cs typeface="Arial" panose="020B0604020202020204" pitchFamily="34" charset="0"/>
              </a:rPr>
              <a:t>W lamella cuts incl. molten laser spots were cut,</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polished, etched (to see the W grains)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for optical microscopy of cross-section.</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SEM images of top surface done.</a:t>
            </a:r>
          </a:p>
          <a:p>
            <a:pPr>
              <a:tabLst>
                <a:tab pos="1905202" algn="l"/>
              </a:tabLst>
            </a:pPr>
            <a:r>
              <a:rPr lang="en-GB" dirty="0">
                <a:latin typeface="Arial" panose="020B0604020202020204" pitchFamily="34" charset="0"/>
                <a:cs typeface="Arial" panose="020B0604020202020204" pitchFamily="34" charset="0"/>
              </a:rPr>
              <a:t>Panorama image with complete laser spot done.</a:t>
            </a:r>
            <a:br>
              <a:rPr lang="en-GB" dirty="0">
                <a:latin typeface="Arial" panose="020B0604020202020204" pitchFamily="34" charset="0"/>
                <a:cs typeface="Arial" panose="020B0604020202020204" pitchFamily="34" charset="0"/>
              </a:rPr>
            </a:br>
            <a:r>
              <a:rPr lang="en-GB" dirty="0">
                <a:solidFill>
                  <a:srgbClr val="7030A0"/>
                </a:solidFill>
                <a:latin typeface="Arial" panose="020B0604020202020204" pitchFamily="34" charset="0"/>
                <a:cs typeface="Arial" panose="020B0604020202020204" pitchFamily="34" charset="0"/>
              </a:rPr>
              <a:t>Plan: Repeat for new samples to be received incl.</a:t>
            </a:r>
            <a:br>
              <a:rPr lang="en-GB" dirty="0">
                <a:solidFill>
                  <a:srgbClr val="7030A0"/>
                </a:solidFill>
                <a:latin typeface="Arial" panose="020B0604020202020204" pitchFamily="34" charset="0"/>
                <a:cs typeface="Arial" panose="020B0604020202020204" pitchFamily="34" charset="0"/>
              </a:rPr>
            </a:br>
            <a:r>
              <a:rPr lang="en-GB" dirty="0">
                <a:solidFill>
                  <a:srgbClr val="7030A0"/>
                </a:solidFill>
                <a:latin typeface="Arial" panose="020B0604020202020204" pitchFamily="34" charset="0"/>
                <a:cs typeface="Arial" panose="020B0604020202020204" pitchFamily="34" charset="0"/>
              </a:rPr>
              <a:t>LIBS craters and LID-QMS spots</a:t>
            </a:r>
            <a:r>
              <a:rPr lang="en-GB" sz="500" dirty="0">
                <a:latin typeface="Arial" panose="020B0604020202020204" pitchFamily="34" charset="0"/>
                <a:cs typeface="Arial" panose="020B0604020202020204" pitchFamily="34" charset="0"/>
              </a:rPr>
              <a:t> </a:t>
            </a:r>
          </a:p>
          <a:p>
            <a:pPr>
              <a:tabLst>
                <a:tab pos="1905202" algn="l"/>
              </a:tabLst>
            </a:pPr>
            <a:r>
              <a:rPr lang="en-GB" sz="1400" dirty="0">
                <a:solidFill>
                  <a:srgbClr val="FF0000"/>
                </a:solidFill>
                <a:latin typeface="Arial" panose="020B0604020202020204" pitchFamily="34" charset="0"/>
                <a:cs typeface="Arial" panose="020B0604020202020204" pitchFamily="34" charset="0"/>
              </a:rPr>
              <a:t>cutting done:</a:t>
            </a:r>
            <a:r>
              <a:rPr lang="en-GB" sz="2000" dirty="0">
                <a:latin typeface="Arial" panose="020B0604020202020204" pitchFamily="34" charset="0"/>
                <a:cs typeface="Arial" panose="020B0604020202020204" pitchFamily="34" charset="0"/>
              </a:rPr>
              <a:t>                     </a:t>
            </a:r>
          </a:p>
          <a:p>
            <a:pPr>
              <a:tabLst>
                <a:tab pos="1905202" algn="l"/>
              </a:tabLst>
            </a:pPr>
            <a:endParaRPr lang="en-GB" sz="2000" dirty="0">
              <a:solidFill>
                <a:prstClr val="black"/>
              </a:solidFill>
              <a:latin typeface="Arial" panose="020B0604020202020204" pitchFamily="34" charset="0"/>
              <a:cs typeface="Arial" panose="020B0604020202020204" pitchFamily="34" charset="0"/>
            </a:endParaRPr>
          </a:p>
          <a:p>
            <a:pPr>
              <a:tabLst>
                <a:tab pos="1905202" algn="l"/>
              </a:tabLst>
            </a:pPr>
            <a:endParaRPr lang="en-GB" sz="2000" dirty="0">
              <a:solidFill>
                <a:prstClr val="black"/>
              </a:solidFill>
              <a:latin typeface="Arial" panose="020B0604020202020204" pitchFamily="34" charset="0"/>
              <a:cs typeface="Arial" panose="020B0604020202020204" pitchFamily="34" charset="0"/>
            </a:endParaRPr>
          </a:p>
          <a:p>
            <a:pPr marL="303752" indent="-303752">
              <a:buFont typeface="Arial" panose="020B0604020202020204" pitchFamily="34" charset="0"/>
              <a:buChar char="•"/>
              <a:tabLst>
                <a:tab pos="1905202" algn="l"/>
              </a:tabLst>
            </a:pPr>
            <a:endParaRPr lang="en-GB" sz="2000" dirty="0">
              <a:solidFill>
                <a:prstClr val="black"/>
              </a:solidFill>
              <a:latin typeface="Arial" panose="020B0604020202020204" pitchFamily="34" charset="0"/>
              <a:cs typeface="Arial" panose="020B0604020202020204" pitchFamily="34" charset="0"/>
            </a:endParaRPr>
          </a:p>
          <a:p>
            <a:pPr>
              <a:tabLst>
                <a:tab pos="1905202" algn="l"/>
              </a:tabLst>
            </a:pPr>
            <a:endParaRPr lang="de-DE" sz="2000" dirty="0">
              <a:solidFill>
                <a:prstClr val="black"/>
              </a:solidFill>
              <a:latin typeface="Arial" panose="020B0604020202020204" pitchFamily="34" charset="0"/>
              <a:cs typeface="Arial" panose="020B0604020202020204" pitchFamily="34" charset="0"/>
            </a:endParaRPr>
          </a:p>
          <a:p>
            <a:pPr>
              <a:tabLst>
                <a:tab pos="1905202" algn="l"/>
              </a:tabLst>
            </a:pPr>
            <a:endParaRPr lang="en-GB" sz="2000" dirty="0">
              <a:solidFill>
                <a:prstClr val="black"/>
              </a:solidFill>
              <a:latin typeface="Arial" panose="020B0604020202020204" pitchFamily="34" charset="0"/>
              <a:cs typeface="Arial" panose="020B0604020202020204" pitchFamily="34" charset="0"/>
            </a:endParaRPr>
          </a:p>
        </p:txBody>
      </p:sp>
      <p:pic>
        <p:nvPicPr>
          <p:cNvPr id="37" name="Grafik 36">
            <a:extLst>
              <a:ext uri="{FF2B5EF4-FFF2-40B4-BE49-F238E27FC236}">
                <a16:creationId xmlns:a16="http://schemas.microsoft.com/office/drawing/2014/main" id="{9BDDC194-280C-6306-D645-C35ECA854170}"/>
              </a:ext>
            </a:extLst>
          </p:cNvPr>
          <p:cNvPicPr>
            <a:picLocks noChangeAspect="1"/>
          </p:cNvPicPr>
          <p:nvPr/>
        </p:nvPicPr>
        <p:blipFill>
          <a:blip r:embed="rId2"/>
          <a:stretch>
            <a:fillRect/>
          </a:stretch>
        </p:blipFill>
        <p:spPr>
          <a:xfrm>
            <a:off x="275206" y="2922773"/>
            <a:ext cx="2095792" cy="3448531"/>
          </a:xfrm>
          <a:prstGeom prst="rect">
            <a:avLst/>
          </a:prstGeom>
        </p:spPr>
      </p:pic>
      <p:pic>
        <p:nvPicPr>
          <p:cNvPr id="38" name="Grafik 37">
            <a:extLst>
              <a:ext uri="{FF2B5EF4-FFF2-40B4-BE49-F238E27FC236}">
                <a16:creationId xmlns:a16="http://schemas.microsoft.com/office/drawing/2014/main" id="{EF916009-468A-AE4A-A288-3CD7E4474286}"/>
              </a:ext>
            </a:extLst>
          </p:cNvPr>
          <p:cNvPicPr>
            <a:picLocks noChangeAspect="1"/>
          </p:cNvPicPr>
          <p:nvPr/>
        </p:nvPicPr>
        <p:blipFill>
          <a:blip r:embed="rId3"/>
          <a:stretch>
            <a:fillRect/>
          </a:stretch>
        </p:blipFill>
        <p:spPr>
          <a:xfrm>
            <a:off x="2362261" y="2682953"/>
            <a:ext cx="1924319" cy="3762900"/>
          </a:xfrm>
          <a:prstGeom prst="rect">
            <a:avLst/>
          </a:prstGeom>
        </p:spPr>
      </p:pic>
      <p:sp>
        <p:nvSpPr>
          <p:cNvPr id="39" name="Textfeld 2">
            <a:extLst>
              <a:ext uri="{FF2B5EF4-FFF2-40B4-BE49-F238E27FC236}">
                <a16:creationId xmlns:a16="http://schemas.microsoft.com/office/drawing/2014/main" id="{0A426BC9-707C-128D-EE07-1DBDE9659AC1}"/>
              </a:ext>
            </a:extLst>
          </p:cNvPr>
          <p:cNvSpPr txBox="1">
            <a:spLocks noChangeArrowheads="1"/>
          </p:cNvSpPr>
          <p:nvPr/>
        </p:nvSpPr>
        <p:spPr bwMode="auto">
          <a:xfrm>
            <a:off x="1409006" y="2676276"/>
            <a:ext cx="559435" cy="609788"/>
          </a:xfrm>
          <a:prstGeom prst="rect">
            <a:avLst/>
          </a:prstGeom>
          <a:solidFill>
            <a:schemeClr val="bg2"/>
          </a:solid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de-DE" sz="16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spot1   2</a:t>
            </a:r>
            <a:endParaRPr lang="de-DE" sz="1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feld 2">
            <a:extLst>
              <a:ext uri="{FF2B5EF4-FFF2-40B4-BE49-F238E27FC236}">
                <a16:creationId xmlns:a16="http://schemas.microsoft.com/office/drawing/2014/main" id="{3D076530-21EF-BF46-8360-9FB41DA743E2}"/>
              </a:ext>
            </a:extLst>
          </p:cNvPr>
          <p:cNvSpPr txBox="1">
            <a:spLocks noChangeArrowheads="1"/>
          </p:cNvSpPr>
          <p:nvPr/>
        </p:nvSpPr>
        <p:spPr bwMode="auto">
          <a:xfrm>
            <a:off x="1174372" y="4151362"/>
            <a:ext cx="559435" cy="1181148"/>
          </a:xfrm>
          <a:prstGeom prst="rect">
            <a:avLst/>
          </a:prstGeom>
          <a:solidFill>
            <a:schemeClr val="bg2"/>
          </a:solidFill>
          <a:ln w="9525">
            <a:noFill/>
            <a:miter lim="800000"/>
            <a:headEnd/>
            <a:tailEnd/>
          </a:ln>
        </p:spPr>
        <p:txBody>
          <a:bodyPr rot="0" vert="horz" wrap="square" lIns="91440" tIns="45720" rIns="91440" bIns="45720" anchor="t" anchorCtr="0">
            <a:noAutofit/>
          </a:bodyPr>
          <a:lstStyle/>
          <a:p>
            <a:pPr>
              <a:lnSpc>
                <a:spcPts val="1500"/>
              </a:lnSpc>
              <a:spcAft>
                <a:spcPts val="800"/>
              </a:spcAft>
              <a:buNone/>
            </a:pPr>
            <a:r>
              <a:rPr lang="de-DE" sz="1400" dirty="0" err="1">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spot</a:t>
            </a:r>
            <a:br>
              <a:rPr lang="de-DE" sz="14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1   2</a:t>
            </a:r>
            <a:endParaRPr lang="de-DE" sz="1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ts val="1500"/>
              </a:lnSpc>
              <a:spcAft>
                <a:spcPts val="800"/>
              </a:spcAft>
              <a:buNone/>
            </a:pPr>
            <a:r>
              <a:rPr lang="de-DE" sz="14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3   4</a:t>
            </a:r>
            <a:endParaRPr lang="de-DE" sz="1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ts val="1500"/>
              </a:lnSpc>
              <a:spcAft>
                <a:spcPts val="800"/>
              </a:spcAft>
              <a:buNone/>
            </a:pPr>
            <a:r>
              <a:rPr lang="de-DE" sz="14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5   6</a:t>
            </a:r>
            <a:endParaRPr lang="de-DE" sz="1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7" name="Grafik 76">
            <a:extLst>
              <a:ext uri="{FF2B5EF4-FFF2-40B4-BE49-F238E27FC236}">
                <a16:creationId xmlns:a16="http://schemas.microsoft.com/office/drawing/2014/main" id="{2FDD60CC-8FD9-6DE2-98A2-D04DE1860F78}"/>
              </a:ext>
            </a:extLst>
          </p:cNvPr>
          <p:cNvPicPr>
            <a:picLocks noChangeAspect="1"/>
          </p:cNvPicPr>
          <p:nvPr/>
        </p:nvPicPr>
        <p:blipFill>
          <a:blip r:embed="rId4"/>
          <a:stretch>
            <a:fillRect/>
          </a:stretch>
        </p:blipFill>
        <p:spPr>
          <a:xfrm>
            <a:off x="5223783" y="649715"/>
            <a:ext cx="7658310" cy="2500201"/>
          </a:xfrm>
          <a:prstGeom prst="rect">
            <a:avLst/>
          </a:prstGeom>
        </p:spPr>
      </p:pic>
      <p:pic>
        <p:nvPicPr>
          <p:cNvPr id="81" name="Grafik 80">
            <a:extLst>
              <a:ext uri="{FF2B5EF4-FFF2-40B4-BE49-F238E27FC236}">
                <a16:creationId xmlns:a16="http://schemas.microsoft.com/office/drawing/2014/main" id="{56F84B7F-EBF4-610B-8865-E7C34304AA64}"/>
              </a:ext>
            </a:extLst>
          </p:cNvPr>
          <p:cNvPicPr>
            <a:picLocks noChangeAspect="1"/>
          </p:cNvPicPr>
          <p:nvPr/>
        </p:nvPicPr>
        <p:blipFill>
          <a:blip r:embed="rId5"/>
          <a:stretch>
            <a:fillRect/>
          </a:stretch>
        </p:blipFill>
        <p:spPr>
          <a:xfrm>
            <a:off x="5134295" y="4168898"/>
            <a:ext cx="7057705" cy="2698050"/>
          </a:xfrm>
          <a:prstGeom prst="rect">
            <a:avLst/>
          </a:prstGeom>
        </p:spPr>
      </p:pic>
      <p:pic>
        <p:nvPicPr>
          <p:cNvPr id="84" name="Grafik 83">
            <a:extLst>
              <a:ext uri="{FF2B5EF4-FFF2-40B4-BE49-F238E27FC236}">
                <a16:creationId xmlns:a16="http://schemas.microsoft.com/office/drawing/2014/main" id="{9220FBEF-ED28-3CCC-D128-EF057DE21760}"/>
              </a:ext>
            </a:extLst>
          </p:cNvPr>
          <p:cNvPicPr>
            <a:picLocks noChangeAspect="1"/>
          </p:cNvPicPr>
          <p:nvPr/>
        </p:nvPicPr>
        <p:blipFill>
          <a:blip r:embed="rId6"/>
          <a:srcRect t="21291"/>
          <a:stretch>
            <a:fillRect/>
          </a:stretch>
        </p:blipFill>
        <p:spPr>
          <a:xfrm>
            <a:off x="8873158" y="1483162"/>
            <a:ext cx="3238493" cy="2548974"/>
          </a:xfrm>
          <a:prstGeom prst="rect">
            <a:avLst/>
          </a:prstGeom>
        </p:spPr>
      </p:pic>
      <p:pic>
        <p:nvPicPr>
          <p:cNvPr id="95" name="Grafik 94">
            <a:extLst>
              <a:ext uri="{FF2B5EF4-FFF2-40B4-BE49-F238E27FC236}">
                <a16:creationId xmlns:a16="http://schemas.microsoft.com/office/drawing/2014/main" id="{B900B8C2-65EE-6069-B307-AED7C18AE155}"/>
              </a:ext>
            </a:extLst>
          </p:cNvPr>
          <p:cNvPicPr>
            <a:picLocks noChangeAspect="1"/>
          </p:cNvPicPr>
          <p:nvPr/>
        </p:nvPicPr>
        <p:blipFill>
          <a:blip r:embed="rId7"/>
          <a:srcRect t="20120"/>
          <a:stretch>
            <a:fillRect/>
          </a:stretch>
        </p:blipFill>
        <p:spPr>
          <a:xfrm>
            <a:off x="5133031" y="1483162"/>
            <a:ext cx="3190985" cy="2548974"/>
          </a:xfrm>
          <a:prstGeom prst="rect">
            <a:avLst/>
          </a:prstGeom>
        </p:spPr>
      </p:pic>
      <p:cxnSp>
        <p:nvCxnSpPr>
          <p:cNvPr id="97" name="Gerade Verbindung mit Pfeil 96">
            <a:extLst>
              <a:ext uri="{FF2B5EF4-FFF2-40B4-BE49-F238E27FC236}">
                <a16:creationId xmlns:a16="http://schemas.microsoft.com/office/drawing/2014/main" id="{22461C1E-6D64-446E-2AED-7429474CEE1C}"/>
              </a:ext>
            </a:extLst>
          </p:cNvPr>
          <p:cNvCxnSpPr/>
          <p:nvPr/>
        </p:nvCxnSpPr>
        <p:spPr>
          <a:xfrm flipV="1">
            <a:off x="4086225" y="1162050"/>
            <a:ext cx="1409700" cy="2190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8" name="Gerade Verbindung mit Pfeil 97">
            <a:extLst>
              <a:ext uri="{FF2B5EF4-FFF2-40B4-BE49-F238E27FC236}">
                <a16:creationId xmlns:a16="http://schemas.microsoft.com/office/drawing/2014/main" id="{A35F0B47-7504-0DC6-AAA3-282326994FE8}"/>
              </a:ext>
            </a:extLst>
          </p:cNvPr>
          <p:cNvCxnSpPr>
            <a:cxnSpLocks/>
          </p:cNvCxnSpPr>
          <p:nvPr/>
        </p:nvCxnSpPr>
        <p:spPr>
          <a:xfrm>
            <a:off x="3581730" y="1687841"/>
            <a:ext cx="1780845" cy="1024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97296233"/>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2.xml><?xml version="1.0" encoding="utf-8"?>
<ds:datastoreItem xmlns:ds="http://schemas.openxmlformats.org/officeDocument/2006/customXml" ds:itemID="{E1581EFF-75CA-400B-8B14-07B3BB5FE4A6}">
  <ds:schemaRefs>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schemas.microsoft.com/office/2006/documentManagement/types"/>
    <ds:schemaRef ds:uri="http://purl.org/dc/terms/"/>
    <ds:schemaRef ds:uri="e5ba6352-0726-4226-96e7-82f7f1c59ac0"/>
    <ds:schemaRef ds:uri="cbbfa1f3-60c2-42de-b5b6-3ee8cb87d964"/>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459</Words>
  <Application>Microsoft Office PowerPoint</Application>
  <PresentationFormat>Widescreen</PresentationFormat>
  <Paragraphs>62</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Wingdings 2</vt:lpstr>
      <vt:lpstr>Wingdings 3</vt:lpstr>
      <vt:lpstr>EUROfusion.1line_5_3_2019</vt:lpstr>
      <vt:lpstr>LID-QMS, LIBS/LIA-QMS, TDS analysis and metallography of JET PFCs Plans for 2026, 2027</vt:lpstr>
      <vt:lpstr>in/ex situ retention comparison with LID-QMS, LIBS, LIA-QMS</vt:lpstr>
      <vt:lpstr>Bulk-W Lamellae incl. potential W fuzz</vt:lpstr>
      <vt:lpstr>Metallography on bulk-W lamellae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Likonen Jari</cp:lastModifiedBy>
  <cp:revision>484</cp:revision>
  <dcterms:created xsi:type="dcterms:W3CDTF">2023-11-15T09:40:03Z</dcterms:created>
  <dcterms:modified xsi:type="dcterms:W3CDTF">2026-05-30T02:12:18Z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