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1"/>
  </p:notesMasterIdLst>
  <p:handoutMasterIdLst>
    <p:handoutMasterId r:id="rId12"/>
  </p:handoutMasterIdLst>
  <p:sldIdLst>
    <p:sldId id="269" r:id="rId2"/>
    <p:sldId id="286" r:id="rId3"/>
    <p:sldId id="287" r:id="rId4"/>
    <p:sldId id="288" r:id="rId5"/>
    <p:sldId id="289" r:id="rId6"/>
    <p:sldId id="290" r:id="rId7"/>
    <p:sldId id="291" r:id="rId8"/>
    <p:sldId id="293" r:id="rId9"/>
    <p:sldId id="282"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00FF"/>
    <a:srgbClr val="CC0099"/>
    <a:srgbClr val="0000FF"/>
    <a:srgbClr val="FF9900"/>
    <a:srgbClr val="66FFFF"/>
    <a:srgbClr val="384579"/>
    <a:srgbClr val="44546A"/>
    <a:srgbClr val="00CCFF"/>
    <a:srgbClr val="03FF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autoAdjust="0"/>
  </p:normalViewPr>
  <p:slideViewPr>
    <p:cSldViewPr snapToGrid="0">
      <p:cViewPr varScale="1">
        <p:scale>
          <a:sx n="107" d="100"/>
          <a:sy n="107" d="100"/>
        </p:scale>
        <p:origin x="444" y="10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3" d="100"/>
          <a:sy n="63" d="100"/>
        </p:scale>
        <p:origin x="3134"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35ACBCC-8640-4FE0-84E7-0E548440A48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9E25A9D-F07E-412D-ABA1-65CEEDDF7C5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966EE89-2000-483E-8076-43E0C1A473A2}" type="datetimeFigureOut">
              <a:rPr lang="en-US" smtClean="0"/>
              <a:t>29-May-26</a:t>
            </a:fld>
            <a:endParaRPr lang="en-US"/>
          </a:p>
        </p:txBody>
      </p:sp>
      <p:sp>
        <p:nvSpPr>
          <p:cNvPr id="4" name="Footer Placeholder 3">
            <a:extLst>
              <a:ext uri="{FF2B5EF4-FFF2-40B4-BE49-F238E27FC236}">
                <a16:creationId xmlns:a16="http://schemas.microsoft.com/office/drawing/2014/main" id="{9A781FF6-5C63-4353-B63F-1CDFF8F9F30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4DE03D7-86AA-40EF-8623-92106F4A0BF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B35CE08-F25E-40BE-95A9-1D0D4E373C00}" type="slidenum">
              <a:rPr lang="en-US" smtClean="0"/>
              <a:t>‹#›</a:t>
            </a:fld>
            <a:endParaRPr lang="en-US"/>
          </a:p>
        </p:txBody>
      </p:sp>
    </p:spTree>
    <p:extLst>
      <p:ext uri="{BB962C8B-B14F-4D97-AF65-F5344CB8AC3E}">
        <p14:creationId xmlns:p14="http://schemas.microsoft.com/office/powerpoint/2010/main" val="36259587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3D0BCF-CE9A-435F-900A-C02ED6CCE7DF}" type="datetimeFigureOut">
              <a:rPr lang="en-US" smtClean="0"/>
              <a:t>29-May-26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6AA88D-B16E-4A02-A7E1-6DD96FA5D73E}" type="slidenum">
              <a:rPr lang="en-US" smtClean="0"/>
              <a:t>‹#›</a:t>
            </a:fld>
            <a:endParaRPr lang="en-US"/>
          </a:p>
        </p:txBody>
      </p:sp>
    </p:spTree>
    <p:extLst>
      <p:ext uri="{BB962C8B-B14F-4D97-AF65-F5344CB8AC3E}">
        <p14:creationId xmlns:p14="http://schemas.microsoft.com/office/powerpoint/2010/main" val="14424582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607D7-4C21-4301-A0E8-C1EEA7880DA3}"/>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686A15B-9B64-4CD2-9823-6705F8B17AA3}"/>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0413454-BEAE-4F2E-99D4-FEA8F12A879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2686FB83-46B5-4C9A-9E8A-F5243413D3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21833C-61DB-40FE-A4A8-85DFBCE8CCFA}"/>
              </a:ext>
            </a:extLst>
          </p:cNvPr>
          <p:cNvSpPr>
            <a:spLocks noGrp="1"/>
          </p:cNvSpPr>
          <p:nvPr>
            <p:ph type="sldNum" sz="quarter" idx="12"/>
          </p:nvPr>
        </p:nvSpPr>
        <p:spPr/>
        <p:txBody>
          <a:bodyPr/>
          <a:lstStyle/>
          <a:p>
            <a:fld id="{C262D3A2-AB34-4F4A-85CC-8539F33CA74E}" type="slidenum">
              <a:rPr lang="en-US" smtClean="0"/>
              <a:t>‹#›</a:t>
            </a:fld>
            <a:endParaRPr lang="en-US"/>
          </a:p>
        </p:txBody>
      </p:sp>
    </p:spTree>
    <p:extLst>
      <p:ext uri="{BB962C8B-B14F-4D97-AF65-F5344CB8AC3E}">
        <p14:creationId xmlns:p14="http://schemas.microsoft.com/office/powerpoint/2010/main" val="35246716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72031-5621-4CCB-A13E-E2A58FF254C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A7B4925-2C75-42D6-A014-CAA945AAFC65}"/>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6ED4D5-5A47-44A7-A296-E604681FD6D6}"/>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11A0A71C-E56A-4A02-ABF3-7309592420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24EED9-55B0-4EC8-BE71-4C1B0482D9CB}"/>
              </a:ext>
            </a:extLst>
          </p:cNvPr>
          <p:cNvSpPr>
            <a:spLocks noGrp="1"/>
          </p:cNvSpPr>
          <p:nvPr>
            <p:ph type="sldNum" sz="quarter" idx="12"/>
          </p:nvPr>
        </p:nvSpPr>
        <p:spPr/>
        <p:txBody>
          <a:bodyPr/>
          <a:lstStyle/>
          <a:p>
            <a:fld id="{C262D3A2-AB34-4F4A-85CC-8539F33CA74E}" type="slidenum">
              <a:rPr lang="en-US" smtClean="0"/>
              <a:t>‹#›</a:t>
            </a:fld>
            <a:endParaRPr lang="en-US"/>
          </a:p>
        </p:txBody>
      </p:sp>
    </p:spTree>
    <p:extLst>
      <p:ext uri="{BB962C8B-B14F-4D97-AF65-F5344CB8AC3E}">
        <p14:creationId xmlns:p14="http://schemas.microsoft.com/office/powerpoint/2010/main" val="36049554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E38C989-12DC-421E-BE4A-12D4A95703E1}"/>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2A7ED3A-31F1-4C95-B83D-BA202F5FF278}"/>
              </a:ext>
            </a:extLst>
          </p:cNvPr>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1C6F12-04ED-495B-8B1A-90B3D02E8D82}"/>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6EED91BC-D8F8-4B3A-8C84-479FC47368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3AF4DB-6338-40A6-804E-53FB023DED57}"/>
              </a:ext>
            </a:extLst>
          </p:cNvPr>
          <p:cNvSpPr>
            <a:spLocks noGrp="1"/>
          </p:cNvSpPr>
          <p:nvPr>
            <p:ph type="sldNum" sz="quarter" idx="12"/>
          </p:nvPr>
        </p:nvSpPr>
        <p:spPr/>
        <p:txBody>
          <a:bodyPr/>
          <a:lstStyle/>
          <a:p>
            <a:fld id="{C262D3A2-AB34-4F4A-85CC-8539F33CA74E}" type="slidenum">
              <a:rPr lang="en-US" smtClean="0"/>
              <a:t>‹#›</a:t>
            </a:fld>
            <a:endParaRPr lang="en-US"/>
          </a:p>
        </p:txBody>
      </p:sp>
    </p:spTree>
    <p:extLst>
      <p:ext uri="{BB962C8B-B14F-4D97-AF65-F5344CB8AC3E}">
        <p14:creationId xmlns:p14="http://schemas.microsoft.com/office/powerpoint/2010/main" val="4003730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21069-6CE2-4198-BDD3-F75707D70FA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2C0180F-0599-482E-89F0-EF856BE0883E}"/>
              </a:ext>
            </a:extLst>
          </p:cNvPr>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0BB10C-28C0-4D8C-B7FE-9BD31E706AC1}"/>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EBA524C3-748B-488D-A01D-0B91181FA1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77E56B-624F-46A7-A825-0BEB899FE6CC}"/>
              </a:ext>
            </a:extLst>
          </p:cNvPr>
          <p:cNvSpPr>
            <a:spLocks noGrp="1"/>
          </p:cNvSpPr>
          <p:nvPr>
            <p:ph type="sldNum" sz="quarter" idx="12"/>
          </p:nvPr>
        </p:nvSpPr>
        <p:spPr/>
        <p:txBody>
          <a:bodyPr/>
          <a:lstStyle/>
          <a:p>
            <a:fld id="{C262D3A2-AB34-4F4A-85CC-8539F33CA74E}" type="slidenum">
              <a:rPr lang="en-US" smtClean="0"/>
              <a:t>‹#›</a:t>
            </a:fld>
            <a:endParaRPr lang="en-US"/>
          </a:p>
        </p:txBody>
      </p:sp>
    </p:spTree>
    <p:extLst>
      <p:ext uri="{BB962C8B-B14F-4D97-AF65-F5344CB8AC3E}">
        <p14:creationId xmlns:p14="http://schemas.microsoft.com/office/powerpoint/2010/main" val="915881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F4065-5ACC-490D-AC7C-00B5D3B4AB39}"/>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B23F88E-A746-4BD2-BCC2-F277E8C39EA8}"/>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D6B22D1-BD3B-40B3-B4EA-D6B779A9E0E5}"/>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36B814FD-6643-49B5-AA56-79D732FC35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A32A28-CA44-4145-BAC5-0D7ED4180B26}"/>
              </a:ext>
            </a:extLst>
          </p:cNvPr>
          <p:cNvSpPr>
            <a:spLocks noGrp="1"/>
          </p:cNvSpPr>
          <p:nvPr>
            <p:ph type="sldNum" sz="quarter" idx="12"/>
          </p:nvPr>
        </p:nvSpPr>
        <p:spPr/>
        <p:txBody>
          <a:bodyPr/>
          <a:lstStyle/>
          <a:p>
            <a:fld id="{C262D3A2-AB34-4F4A-85CC-8539F33CA74E}" type="slidenum">
              <a:rPr lang="en-US" smtClean="0"/>
              <a:t>‹#›</a:t>
            </a:fld>
            <a:endParaRPr lang="en-US"/>
          </a:p>
        </p:txBody>
      </p:sp>
    </p:spTree>
    <p:extLst>
      <p:ext uri="{BB962C8B-B14F-4D97-AF65-F5344CB8AC3E}">
        <p14:creationId xmlns:p14="http://schemas.microsoft.com/office/powerpoint/2010/main" val="1505621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2083C-EA3E-41E5-AFE1-F2A603BB035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45D369E-FDC7-44DF-B88B-8D106EAFB558}"/>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2AD5921-FE59-4518-9781-764B0483F2B9}"/>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01E338F-AFA9-443F-BBA9-52A67C1C0A16}"/>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41AD90C9-B99E-4512-A6B9-2A4BA6EEA5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379F2B-8776-4475-B330-122D43C89B3F}"/>
              </a:ext>
            </a:extLst>
          </p:cNvPr>
          <p:cNvSpPr>
            <a:spLocks noGrp="1"/>
          </p:cNvSpPr>
          <p:nvPr>
            <p:ph type="sldNum" sz="quarter" idx="12"/>
          </p:nvPr>
        </p:nvSpPr>
        <p:spPr/>
        <p:txBody>
          <a:bodyPr/>
          <a:lstStyle/>
          <a:p>
            <a:fld id="{C262D3A2-AB34-4F4A-85CC-8539F33CA74E}" type="slidenum">
              <a:rPr lang="en-US" smtClean="0"/>
              <a:t>‹#›</a:t>
            </a:fld>
            <a:endParaRPr lang="en-US"/>
          </a:p>
        </p:txBody>
      </p:sp>
    </p:spTree>
    <p:extLst>
      <p:ext uri="{BB962C8B-B14F-4D97-AF65-F5344CB8AC3E}">
        <p14:creationId xmlns:p14="http://schemas.microsoft.com/office/powerpoint/2010/main" val="4285115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1D815-2F4B-4AE1-AEAD-0EC2BA0BCF2E}"/>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CA448C0D-731F-417A-B458-19D03D7A094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15DA9A9-47CE-4736-8BF9-7335136C54F9}"/>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C29953B-4BB9-4FF9-8345-EBB4A3BE4AC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CCCA902-8123-4E23-8495-4E7B8E0CAAD9}"/>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E6095E6-00AC-4D78-8753-A18A7D2E17AF}"/>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BE52EFA4-2601-4E0A-9B1B-9558501A2EE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1C2646B-3621-4602-8DFD-C80A905276A0}"/>
              </a:ext>
            </a:extLst>
          </p:cNvPr>
          <p:cNvSpPr>
            <a:spLocks noGrp="1"/>
          </p:cNvSpPr>
          <p:nvPr>
            <p:ph type="sldNum" sz="quarter" idx="12"/>
          </p:nvPr>
        </p:nvSpPr>
        <p:spPr/>
        <p:txBody>
          <a:bodyPr/>
          <a:lstStyle/>
          <a:p>
            <a:fld id="{C262D3A2-AB34-4F4A-85CC-8539F33CA74E}" type="slidenum">
              <a:rPr lang="en-US" smtClean="0"/>
              <a:t>‹#›</a:t>
            </a:fld>
            <a:endParaRPr lang="en-US"/>
          </a:p>
        </p:txBody>
      </p:sp>
    </p:spTree>
    <p:extLst>
      <p:ext uri="{BB962C8B-B14F-4D97-AF65-F5344CB8AC3E}">
        <p14:creationId xmlns:p14="http://schemas.microsoft.com/office/powerpoint/2010/main" val="19052038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51C589F-8B2C-4BAF-A408-64604B08F25A}"/>
              </a:ext>
            </a:extLst>
          </p:cNvPr>
          <p:cNvPicPr>
            <a:picLocks noChangeAspect="1"/>
          </p:cNvPicPr>
          <p:nvPr userDrawn="1"/>
        </p:nvPicPr>
        <p:blipFill>
          <a:blip r:embed="rId2">
            <a:alphaModFix/>
          </a:blip>
          <a:stretch/>
        </p:blipFill>
        <p:spPr bwMode="auto">
          <a:xfrm>
            <a:off x="7247890" y="252412"/>
            <a:ext cx="4944110" cy="6353175"/>
          </a:xfrm>
          <a:prstGeom prst="rect">
            <a:avLst/>
          </a:prstGeom>
          <a:solidFill>
            <a:schemeClr val="bg1"/>
          </a:solidFill>
        </p:spPr>
      </p:pic>
      <p:grpSp>
        <p:nvGrpSpPr>
          <p:cNvPr id="8" name="Gruppieren 3">
            <a:extLst>
              <a:ext uri="{FF2B5EF4-FFF2-40B4-BE49-F238E27FC236}">
                <a16:creationId xmlns:a16="http://schemas.microsoft.com/office/drawing/2014/main" id="{545B1799-486C-4500-98EE-2308068DB54A}"/>
              </a:ext>
            </a:extLst>
          </p:cNvPr>
          <p:cNvGrpSpPr/>
          <p:nvPr userDrawn="1"/>
        </p:nvGrpSpPr>
        <p:grpSpPr bwMode="auto">
          <a:xfrm>
            <a:off x="411869" y="6034962"/>
            <a:ext cx="4392488" cy="497895"/>
            <a:chOff x="5735960" y="5717361"/>
            <a:chExt cx="6120680" cy="713919"/>
          </a:xfrm>
        </p:grpSpPr>
        <p:pic>
          <p:nvPicPr>
            <p:cNvPr id="9" name="Grafik 24">
              <a:extLst>
                <a:ext uri="{FF2B5EF4-FFF2-40B4-BE49-F238E27FC236}">
                  <a16:creationId xmlns:a16="http://schemas.microsoft.com/office/drawing/2014/main" id="{9C76433D-4C88-44C5-BF9B-BF40B4F11666}"/>
                </a:ext>
              </a:extLst>
            </p:cNvPr>
            <p:cNvPicPr>
              <a:picLocks noChangeAspect="1"/>
            </p:cNvPicPr>
            <p:nvPr userDrawn="1"/>
          </p:nvPicPr>
          <p:blipFill>
            <a:blip r:embed="rId3"/>
            <a:stretch/>
          </p:blipFill>
          <p:spPr bwMode="auto">
            <a:xfrm>
              <a:off x="5735960" y="5774784"/>
              <a:ext cx="997207" cy="656496"/>
            </a:xfrm>
            <a:prstGeom prst="rect">
              <a:avLst/>
            </a:prstGeom>
            <a:noFill/>
            <a:ln>
              <a:noFill/>
            </a:ln>
          </p:spPr>
        </p:pic>
        <p:sp>
          <p:nvSpPr>
            <p:cNvPr id="10" name="Rechteck 2">
              <a:extLst>
                <a:ext uri="{FF2B5EF4-FFF2-40B4-BE49-F238E27FC236}">
                  <a16:creationId xmlns:a16="http://schemas.microsoft.com/office/drawing/2014/main" id="{1A50E53E-E356-4F9B-8E89-F515508FCDDB}"/>
                </a:ext>
              </a:extLst>
            </p:cNvPr>
            <p:cNvSpPr/>
            <p:nvPr userDrawn="1"/>
          </p:nvSpPr>
          <p:spPr bwMode="auto">
            <a:xfrm>
              <a:off x="6744072" y="5717361"/>
              <a:ext cx="5112568" cy="480131"/>
            </a:xfrm>
            <a:prstGeom prst="rect">
              <a:avLst/>
            </a:prstGeom>
            <a:grpFill/>
          </p:spPr>
          <p:txBody>
            <a:bodyPr wrap="square">
              <a:spAutoFit/>
            </a:bodyPr>
            <a:lstStyle/>
            <a:p>
              <a:pPr marL="0" marR="0" lvl="0" indent="0" algn="just" defTabSz="914400">
                <a:lnSpc>
                  <a:spcPct val="90000"/>
                </a:lnSpc>
                <a:spcBef>
                  <a:spcPts val="0"/>
                </a:spcBef>
                <a:spcAft>
                  <a:spcPts val="0"/>
                </a:spcAft>
                <a:buClrTx/>
                <a:buSzTx/>
                <a:buFontTx/>
                <a:buNone/>
                <a:defRPr/>
              </a:pPr>
              <a:r>
                <a:rPr lang="en-GB" sz="700" b="0" i="0" u="none" strike="noStrike" cap="none" spc="0" dirty="0">
                  <a:ln>
                    <a:noFill/>
                  </a:ln>
                  <a:solidFill>
                    <a:prstClr val="black"/>
                  </a:solidFill>
                  <a:latin typeface="Calibri"/>
                  <a:ea typeface="+mn-ea"/>
                  <a:cs typeface="+mn-cs"/>
                </a:rPr>
                <a:t>This work has been carried out within the framework of the </a:t>
              </a:r>
              <a:r>
                <a:rPr lang="en-GB" sz="700" b="0" i="0" u="none" strike="noStrike" cap="none" spc="0" dirty="0" err="1">
                  <a:ln>
                    <a:noFill/>
                  </a:ln>
                  <a:solidFill>
                    <a:prstClr val="black"/>
                  </a:solidFill>
                  <a:latin typeface="Calibri"/>
                  <a:ea typeface="+mn-ea"/>
                  <a:cs typeface="+mn-cs"/>
                </a:rPr>
                <a:t>EUROfusion</a:t>
              </a:r>
              <a:r>
                <a:rPr lang="en-GB" sz="700" b="0" i="0" u="none" strike="noStrike" cap="none" spc="0" dirty="0">
                  <a:ln>
                    <a:noFill/>
                  </a:ln>
                  <a:solidFill>
                    <a:prstClr val="black"/>
                  </a:solidFill>
                  <a:latin typeface="Calibri"/>
                  <a:ea typeface="+mn-ea"/>
                  <a:cs typeface="+mn-cs"/>
                </a:rPr>
                <a:t> Consortium, funded by the European Union via the Euratom Research and Training Programme (Grant Agreement No 101052200 — </a:t>
              </a:r>
              <a:r>
                <a:rPr lang="en-GB" sz="700" b="0" i="0" u="none" strike="noStrike" cap="none" spc="0" dirty="0" err="1">
                  <a:ln>
                    <a:noFill/>
                  </a:ln>
                  <a:solidFill>
                    <a:prstClr val="black"/>
                  </a:solidFill>
                  <a:latin typeface="Calibri"/>
                  <a:ea typeface="+mn-ea"/>
                  <a:cs typeface="+mn-cs"/>
                </a:rPr>
                <a:t>EUROfusion</a:t>
              </a:r>
              <a:r>
                <a:rPr lang="en-GB" sz="700" b="0" i="0" u="none" strike="noStrike" cap="none" spc="0" dirty="0">
                  <a:ln>
                    <a:noFill/>
                  </a:ln>
                  <a:solidFill>
                    <a:prstClr val="black"/>
                  </a:solidFill>
                  <a:latin typeface="Calibri"/>
                  <a:ea typeface="+mn-ea"/>
                  <a:cs typeface="+mn-cs"/>
                </a:rPr>
                <a:t>). Views and opinions expressed are however those of the author(s) only and do not necessarily reflect those of the European Union or the European Commission. Neither the European Union nor the European Commission can be held responsible for them.</a:t>
              </a:r>
              <a:endParaRPr dirty="0"/>
            </a:p>
          </p:txBody>
        </p:sp>
      </p:grpSp>
      <p:pic>
        <p:nvPicPr>
          <p:cNvPr id="11" name="Picture 12" descr="Contract between EC and EUROfusion is signed | FuseNet">
            <a:extLst>
              <a:ext uri="{FF2B5EF4-FFF2-40B4-BE49-F238E27FC236}">
                <a16:creationId xmlns:a16="http://schemas.microsoft.com/office/drawing/2014/main" id="{70C00D8F-78C2-46AF-8A06-40D43D1271E0}"/>
              </a:ext>
            </a:extLst>
          </p:cNvPr>
          <p:cNvPicPr>
            <a:picLocks noChangeAspect="1" noChangeArrowheads="1"/>
          </p:cNvPicPr>
          <p:nvPr userDrawn="1"/>
        </p:nvPicPr>
        <p:blipFill>
          <a:blip r:embed="rId4"/>
          <a:stretch/>
        </p:blipFill>
        <p:spPr bwMode="auto">
          <a:xfrm>
            <a:off x="445066" y="325143"/>
            <a:ext cx="2304256" cy="596340"/>
          </a:xfrm>
          <a:prstGeom prst="rect">
            <a:avLst/>
          </a:prstGeom>
          <a:noFill/>
        </p:spPr>
      </p:pic>
    </p:spTree>
    <p:extLst>
      <p:ext uri="{BB962C8B-B14F-4D97-AF65-F5344CB8AC3E}">
        <p14:creationId xmlns:p14="http://schemas.microsoft.com/office/powerpoint/2010/main" val="3672041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0E90091-F734-46DE-B1D9-A5B2D2ED5C36}"/>
              </a:ext>
            </a:extLst>
          </p:cNvPr>
          <p:cNvPicPr>
            <a:picLocks noChangeAspect="1"/>
          </p:cNvPicPr>
          <p:nvPr userDrawn="1"/>
        </p:nvPicPr>
        <p:blipFill>
          <a:blip r:embed="rId2">
            <a:alphaModFix/>
          </a:blip>
          <a:stretch/>
        </p:blipFill>
        <p:spPr bwMode="auto">
          <a:xfrm>
            <a:off x="7247890" y="252412"/>
            <a:ext cx="4944110" cy="6353175"/>
          </a:xfrm>
          <a:prstGeom prst="rect">
            <a:avLst/>
          </a:prstGeom>
          <a:solidFill>
            <a:schemeClr val="bg1"/>
          </a:solidFill>
        </p:spPr>
      </p:pic>
      <p:pic>
        <p:nvPicPr>
          <p:cNvPr id="10" name="Picture 2" descr="EUROfusion - Realising Fusion Energy">
            <a:extLst>
              <a:ext uri="{FF2B5EF4-FFF2-40B4-BE49-F238E27FC236}">
                <a16:creationId xmlns:a16="http://schemas.microsoft.com/office/drawing/2014/main" id="{C82CDE35-BA83-4710-ABBC-F95C04681A8E}"/>
              </a:ext>
            </a:extLst>
          </p:cNvPr>
          <p:cNvPicPr>
            <a:picLocks noChangeAspect="1" noChangeArrowheads="1"/>
          </p:cNvPicPr>
          <p:nvPr userDrawn="1"/>
        </p:nvPicPr>
        <p:blipFill>
          <a:blip r:embed="rId3"/>
          <a:stretch/>
        </p:blipFill>
        <p:spPr bwMode="auto">
          <a:xfrm>
            <a:off x="191344" y="57007"/>
            <a:ext cx="636023" cy="636023"/>
          </a:xfrm>
          <a:prstGeom prst="rect">
            <a:avLst/>
          </a:prstGeom>
          <a:noFill/>
        </p:spPr>
      </p:pic>
      <p:sp>
        <p:nvSpPr>
          <p:cNvPr id="11" name="Rectangle 10">
            <a:extLst>
              <a:ext uri="{FF2B5EF4-FFF2-40B4-BE49-F238E27FC236}">
                <a16:creationId xmlns:a16="http://schemas.microsoft.com/office/drawing/2014/main" id="{956145F1-9AC7-441C-8645-9EB4B9A8ED38}"/>
              </a:ext>
            </a:extLst>
          </p:cNvPr>
          <p:cNvSpPr/>
          <p:nvPr userDrawn="1"/>
        </p:nvSpPr>
        <p:spPr bwMode="auto">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prstClr val="white"/>
                </a:solidFill>
              </a:rPr>
              <a:t>A.</a:t>
            </a:r>
            <a:r>
              <a:rPr lang="en-GB" sz="1200" baseline="0" dirty="0">
                <a:solidFill>
                  <a:prstClr val="white"/>
                </a:solidFill>
              </a:rPr>
              <a:t> Lagoyannis</a:t>
            </a:r>
            <a:r>
              <a:rPr lang="en-GB" sz="1200" dirty="0">
                <a:solidFill>
                  <a:prstClr val="white"/>
                </a:solidFill>
              </a:rPr>
              <a:t>| WPPWIE-SPE</a:t>
            </a:r>
            <a:r>
              <a:rPr lang="en-GB" sz="1200" baseline="0" dirty="0">
                <a:solidFill>
                  <a:prstClr val="white"/>
                </a:solidFill>
              </a:rPr>
              <a:t> </a:t>
            </a:r>
            <a:r>
              <a:rPr lang="en-GB" sz="1200" dirty="0">
                <a:solidFill>
                  <a:prstClr val="white"/>
                </a:solidFill>
              </a:rPr>
              <a:t>| Kick-off meeting</a:t>
            </a:r>
            <a:r>
              <a:rPr lang="en-GB" sz="1200" baseline="0" dirty="0">
                <a:solidFill>
                  <a:prstClr val="white"/>
                </a:solidFill>
              </a:rPr>
              <a:t> </a:t>
            </a:r>
            <a:r>
              <a:rPr lang="en-GB" sz="1200" dirty="0">
                <a:solidFill>
                  <a:prstClr val="white"/>
                </a:solidFill>
              </a:rPr>
              <a:t>| 29 May 2026                                                                                                                                                                                                                                    </a:t>
            </a:r>
            <a:fld id="{6A6D9FA1-99C7-4910-8E32-B85D378B0060}" type="slidenum">
              <a:rPr lang="en-GB" sz="1200" smtClean="0">
                <a:solidFill>
                  <a:prstClr val="white"/>
                </a:solidFill>
              </a:rPr>
              <a:pPr marL="0" marR="0" lvl="0" indent="0" algn="l" defTabSz="914400" rtl="0" eaLnBrk="1" fontAlgn="auto" latinLnBrk="0" hangingPunct="1">
                <a:lnSpc>
                  <a:spcPct val="100000"/>
                </a:lnSpc>
                <a:spcBef>
                  <a:spcPts val="0"/>
                </a:spcBef>
                <a:spcAft>
                  <a:spcPts val="0"/>
                </a:spcAft>
                <a:buClrTx/>
                <a:buSzTx/>
                <a:buFontTx/>
                <a:buNone/>
                <a:tabLst/>
                <a:defRPr/>
              </a:pPr>
              <a:t>‹#›</a:t>
            </a:fld>
            <a:endParaRPr lang="en-GB" sz="1200" dirty="0">
              <a:solidFill>
                <a:prstClr val="white"/>
              </a:solidFill>
            </a:endParaRPr>
          </a:p>
        </p:txBody>
      </p:sp>
    </p:spTree>
    <p:extLst>
      <p:ext uri="{BB962C8B-B14F-4D97-AF65-F5344CB8AC3E}">
        <p14:creationId xmlns:p14="http://schemas.microsoft.com/office/powerpoint/2010/main" val="401356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1F1F5-B1FF-4D50-ABF0-FA9AF64049D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C4CE766-3949-4829-A26B-781C0919C487}"/>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CC98F74-629A-4B1E-9E88-F553403AA05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D4E9B5A-9B6C-4062-BBD7-541F7D6B6927}"/>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5EBCADA6-8997-45FF-BCF1-76579A8C2D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48C22D-86E7-42A3-8942-6D9D55AD3C53}"/>
              </a:ext>
            </a:extLst>
          </p:cNvPr>
          <p:cNvSpPr>
            <a:spLocks noGrp="1"/>
          </p:cNvSpPr>
          <p:nvPr>
            <p:ph type="sldNum" sz="quarter" idx="12"/>
          </p:nvPr>
        </p:nvSpPr>
        <p:spPr/>
        <p:txBody>
          <a:bodyPr/>
          <a:lstStyle/>
          <a:p>
            <a:fld id="{C262D3A2-AB34-4F4A-85CC-8539F33CA74E}" type="slidenum">
              <a:rPr lang="en-US" smtClean="0"/>
              <a:t>‹#›</a:t>
            </a:fld>
            <a:endParaRPr lang="en-US"/>
          </a:p>
        </p:txBody>
      </p:sp>
    </p:spTree>
    <p:extLst>
      <p:ext uri="{BB962C8B-B14F-4D97-AF65-F5344CB8AC3E}">
        <p14:creationId xmlns:p14="http://schemas.microsoft.com/office/powerpoint/2010/main" val="4067103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F2F86-091F-4F77-BD83-40E8011555D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FAC82AF-4A41-4398-B0C4-59A83C021222}"/>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51C6462-EE63-4D65-83CE-BF0327247EA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D6A7820-E35C-486E-8E8E-5525F1349911}"/>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22EBFDB8-4130-4CBC-90AB-0BE5B4DAA6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FEAD0F3-F73B-47EC-9CB4-D21CE1D45F87}"/>
              </a:ext>
            </a:extLst>
          </p:cNvPr>
          <p:cNvSpPr>
            <a:spLocks noGrp="1"/>
          </p:cNvSpPr>
          <p:nvPr>
            <p:ph type="sldNum" sz="quarter" idx="12"/>
          </p:nvPr>
        </p:nvSpPr>
        <p:spPr/>
        <p:txBody>
          <a:bodyPr/>
          <a:lstStyle/>
          <a:p>
            <a:fld id="{C262D3A2-AB34-4F4A-85CC-8539F33CA74E}" type="slidenum">
              <a:rPr lang="en-US" smtClean="0"/>
              <a:t>‹#›</a:t>
            </a:fld>
            <a:endParaRPr lang="en-US"/>
          </a:p>
        </p:txBody>
      </p:sp>
    </p:spTree>
    <p:extLst>
      <p:ext uri="{BB962C8B-B14F-4D97-AF65-F5344CB8AC3E}">
        <p14:creationId xmlns:p14="http://schemas.microsoft.com/office/powerpoint/2010/main" val="2625062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DC1BAC4-C99D-4BED-B4B8-2D83AE858B7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F3549A07-5F34-4AB8-ACEB-942CA31740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C6B8305-ABF5-4ED5-B83A-FBD59EF7F60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62D3A2-AB34-4F4A-85CC-8539F33CA74E}" type="slidenum">
              <a:rPr lang="en-US" smtClean="0"/>
              <a:t>‹#›</a:t>
            </a:fld>
            <a:endParaRPr lang="en-US"/>
          </a:p>
        </p:txBody>
      </p:sp>
    </p:spTree>
    <p:extLst>
      <p:ext uri="{BB962C8B-B14F-4D97-AF65-F5344CB8AC3E}">
        <p14:creationId xmlns:p14="http://schemas.microsoft.com/office/powerpoint/2010/main" val="7610787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4"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8" Type="http://schemas.openxmlformats.org/officeDocument/2006/relationships/image" Target="../media/image16.emf"/><Relationship Id="rId13" Type="http://schemas.openxmlformats.org/officeDocument/2006/relationships/oleObject" Target="../embeddings/oleObject6.bin"/><Relationship Id="rId18" Type="http://schemas.openxmlformats.org/officeDocument/2006/relationships/image" Target="../media/image21.emf"/><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18.emf"/><Relationship Id="rId17" Type="http://schemas.openxmlformats.org/officeDocument/2006/relationships/oleObject" Target="../embeddings/oleObject8.bin"/><Relationship Id="rId2" Type="http://schemas.openxmlformats.org/officeDocument/2006/relationships/image" Target="../media/image13.emf"/><Relationship Id="rId16" Type="http://schemas.openxmlformats.org/officeDocument/2006/relationships/image" Target="../media/image20.emf"/><Relationship Id="rId1" Type="http://schemas.openxmlformats.org/officeDocument/2006/relationships/slideLayout" Target="../slideLayouts/slideLayout7.xml"/><Relationship Id="rId6" Type="http://schemas.openxmlformats.org/officeDocument/2006/relationships/image" Target="../media/image15.emf"/><Relationship Id="rId11" Type="http://schemas.openxmlformats.org/officeDocument/2006/relationships/oleObject" Target="../embeddings/oleObject5.bin"/><Relationship Id="rId5" Type="http://schemas.openxmlformats.org/officeDocument/2006/relationships/oleObject" Target="../embeddings/oleObject2.bin"/><Relationship Id="rId15" Type="http://schemas.openxmlformats.org/officeDocument/2006/relationships/oleObject" Target="../embeddings/oleObject7.bin"/><Relationship Id="rId10" Type="http://schemas.openxmlformats.org/officeDocument/2006/relationships/image" Target="../media/image17.emf"/><Relationship Id="rId4" Type="http://schemas.openxmlformats.org/officeDocument/2006/relationships/image" Target="../media/image14.emf"/><Relationship Id="rId9" Type="http://schemas.openxmlformats.org/officeDocument/2006/relationships/oleObject" Target="../embeddings/oleObject4.bin"/><Relationship Id="rId14" Type="http://schemas.openxmlformats.org/officeDocument/2006/relationships/image" Target="../media/image19.emf"/></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12.bin"/><Relationship Id="rId13" Type="http://schemas.openxmlformats.org/officeDocument/2006/relationships/image" Target="../media/image28.png"/><Relationship Id="rId3" Type="http://schemas.openxmlformats.org/officeDocument/2006/relationships/image" Target="../media/image22.wmf"/><Relationship Id="rId7" Type="http://schemas.openxmlformats.org/officeDocument/2006/relationships/image" Target="../media/image24.wmf"/><Relationship Id="rId12" Type="http://schemas.openxmlformats.org/officeDocument/2006/relationships/image" Target="../media/image27.png"/><Relationship Id="rId2" Type="http://schemas.openxmlformats.org/officeDocument/2006/relationships/oleObject" Target="../embeddings/oleObject9.bin"/><Relationship Id="rId1" Type="http://schemas.openxmlformats.org/officeDocument/2006/relationships/slideLayout" Target="../slideLayouts/slideLayout7.xml"/><Relationship Id="rId6" Type="http://schemas.openxmlformats.org/officeDocument/2006/relationships/oleObject" Target="../embeddings/oleObject11.bin"/><Relationship Id="rId11" Type="http://schemas.openxmlformats.org/officeDocument/2006/relationships/image" Target="../media/image26.wmf"/><Relationship Id="rId5" Type="http://schemas.openxmlformats.org/officeDocument/2006/relationships/image" Target="../media/image23.wmf"/><Relationship Id="rId15" Type="http://schemas.openxmlformats.org/officeDocument/2006/relationships/image" Target="../media/image29.emf"/><Relationship Id="rId10" Type="http://schemas.openxmlformats.org/officeDocument/2006/relationships/oleObject" Target="../embeddings/oleObject13.bin"/><Relationship Id="rId4" Type="http://schemas.openxmlformats.org/officeDocument/2006/relationships/oleObject" Target="../embeddings/oleObject10.bin"/><Relationship Id="rId9" Type="http://schemas.openxmlformats.org/officeDocument/2006/relationships/image" Target="../media/image25.emf"/><Relationship Id="rId14" Type="http://schemas.openxmlformats.org/officeDocument/2006/relationships/oleObject" Target="../embeddings/oleObject14.bin"/></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2.emf"/><Relationship Id="rId5" Type="http://schemas.openxmlformats.org/officeDocument/2006/relationships/oleObject" Target="../embeddings/oleObject16.bin"/><Relationship Id="rId4" Type="http://schemas.openxmlformats.org/officeDocument/2006/relationships/image" Target="../media/image31.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ED882C3-3549-47F4-BF29-45565BDB5AC9}"/>
              </a:ext>
            </a:extLst>
          </p:cNvPr>
          <p:cNvSpPr txBox="1"/>
          <p:nvPr/>
        </p:nvSpPr>
        <p:spPr>
          <a:xfrm>
            <a:off x="221496" y="1079410"/>
            <a:ext cx="9630716" cy="1200329"/>
          </a:xfrm>
          <a:prstGeom prst="rect">
            <a:avLst/>
          </a:prstGeom>
          <a:noFill/>
        </p:spPr>
        <p:txBody>
          <a:bodyPr wrap="square" rtlCol="0">
            <a:spAutoFit/>
          </a:bodyPr>
          <a:lstStyle/>
          <a:p>
            <a:r>
              <a:rPr lang="en-US" sz="3600" b="1" dirty="0">
                <a:solidFill>
                  <a:schemeClr val="accent1">
                    <a:lumMod val="50000"/>
                  </a:schemeClr>
                </a:solidFill>
                <a:latin typeface="Calibri" panose="020F0502020204030204" pitchFamily="34" charset="0"/>
                <a:cs typeface="Calibri" panose="020F0502020204030204" pitchFamily="34" charset="0"/>
              </a:rPr>
              <a:t>SP E.2 Analysis of JET plasma facing components with </a:t>
            </a:r>
            <a:r>
              <a:rPr lang="el-GR" sz="3600" b="1" dirty="0">
                <a:solidFill>
                  <a:schemeClr val="accent1">
                    <a:lumMod val="50000"/>
                  </a:schemeClr>
                </a:solidFill>
                <a:latin typeface="Calibri" panose="020F0502020204030204" pitchFamily="34" charset="0"/>
                <a:cs typeface="Calibri" panose="020F0502020204030204" pitchFamily="34" charset="0"/>
              </a:rPr>
              <a:t>μ</a:t>
            </a:r>
            <a:r>
              <a:rPr lang="en-US" sz="3600" b="1" dirty="0">
                <a:solidFill>
                  <a:schemeClr val="accent1">
                    <a:lumMod val="50000"/>
                  </a:schemeClr>
                </a:solidFill>
                <a:latin typeface="Calibri" panose="020F0502020204030204" pitchFamily="34" charset="0"/>
                <a:cs typeface="Calibri" panose="020F0502020204030204" pitchFamily="34" charset="0"/>
              </a:rPr>
              <a:t>beam</a:t>
            </a:r>
            <a:endParaRPr lang="en-GB" sz="3600" b="1" dirty="0">
              <a:solidFill>
                <a:schemeClr val="accent1">
                  <a:lumMod val="50000"/>
                </a:schemeClr>
              </a:solidFill>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F6AD13E7-B10C-44F1-864C-06C54E40903A}"/>
              </a:ext>
            </a:extLst>
          </p:cNvPr>
          <p:cNvSpPr txBox="1"/>
          <p:nvPr/>
        </p:nvSpPr>
        <p:spPr>
          <a:xfrm>
            <a:off x="221496" y="3025492"/>
            <a:ext cx="9017380" cy="707886"/>
          </a:xfrm>
          <a:prstGeom prst="rect">
            <a:avLst/>
          </a:prstGeom>
          <a:noFill/>
        </p:spPr>
        <p:txBody>
          <a:bodyPr wrap="square" rtlCol="0">
            <a:spAutoFit/>
          </a:bodyPr>
          <a:lstStyle/>
          <a:p>
            <a:r>
              <a:rPr lang="en-US" sz="2400" b="1" u="sng" dirty="0">
                <a:solidFill>
                  <a:schemeClr val="accent1">
                    <a:lumMod val="50000"/>
                  </a:schemeClr>
                </a:solidFill>
              </a:rPr>
              <a:t>A. </a:t>
            </a:r>
            <a:r>
              <a:rPr lang="en-US" sz="2400" b="1" u="sng" dirty="0" err="1">
                <a:solidFill>
                  <a:schemeClr val="accent1">
                    <a:lumMod val="50000"/>
                  </a:schemeClr>
                </a:solidFill>
              </a:rPr>
              <a:t>Lagoyannis</a:t>
            </a:r>
            <a:r>
              <a:rPr lang="el-GR" sz="2400" b="1" dirty="0">
                <a:solidFill>
                  <a:schemeClr val="accent1">
                    <a:lumMod val="50000"/>
                  </a:schemeClr>
                </a:solidFill>
              </a:rPr>
              <a:t>,</a:t>
            </a:r>
            <a:r>
              <a:rPr lang="en-US" sz="2400" b="1" dirty="0">
                <a:solidFill>
                  <a:schemeClr val="accent1">
                    <a:lumMod val="50000"/>
                  </a:schemeClr>
                </a:solidFill>
              </a:rPr>
              <a:t> P. Tsavalas, M. Axiotis and K. Mergia </a:t>
            </a:r>
            <a:endParaRPr lang="en-US" sz="2400" b="1" baseline="30000" dirty="0">
              <a:solidFill>
                <a:schemeClr val="accent1">
                  <a:lumMod val="50000"/>
                </a:schemeClr>
              </a:solidFill>
            </a:endParaRPr>
          </a:p>
          <a:p>
            <a:pPr>
              <a:spcAft>
                <a:spcPts val="600"/>
              </a:spcAft>
            </a:pPr>
            <a:r>
              <a:rPr lang="en-US" sz="1600" dirty="0">
                <a:solidFill>
                  <a:schemeClr val="accent1">
                    <a:lumMod val="50000"/>
                  </a:schemeClr>
                </a:solidFill>
              </a:rPr>
              <a:t>National Center for Scientific Research “Demokritos”, Athens, Greece</a:t>
            </a:r>
          </a:p>
        </p:txBody>
      </p:sp>
      <p:pic>
        <p:nvPicPr>
          <p:cNvPr id="6" name="Picture 5">
            <a:extLst>
              <a:ext uri="{FF2B5EF4-FFF2-40B4-BE49-F238E27FC236}">
                <a16:creationId xmlns:a16="http://schemas.microsoft.com/office/drawing/2014/main" id="{D8C39EF6-E354-4D3E-B154-797DF9AFD0E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7388" y="4796118"/>
            <a:ext cx="1003177" cy="1146487"/>
          </a:xfrm>
          <a:prstGeom prst="rect">
            <a:avLst/>
          </a:prstGeom>
        </p:spPr>
      </p:pic>
    </p:spTree>
    <p:extLst>
      <p:ext uri="{BB962C8B-B14F-4D97-AF65-F5344CB8AC3E}">
        <p14:creationId xmlns:p14="http://schemas.microsoft.com/office/powerpoint/2010/main" val="41239806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DFD7E0-3C16-4068-A4C2-0F8DDC3CF675}"/>
              </a:ext>
            </a:extLst>
          </p:cNvPr>
          <p:cNvSpPr txBox="1"/>
          <p:nvPr/>
        </p:nvSpPr>
        <p:spPr>
          <a:xfrm>
            <a:off x="735106" y="116812"/>
            <a:ext cx="11399316" cy="523220"/>
          </a:xfrm>
          <a:prstGeom prst="rect">
            <a:avLst/>
          </a:prstGeom>
          <a:noFill/>
        </p:spPr>
        <p:txBody>
          <a:bodyPr wrap="square" rtlCol="0">
            <a:spAutoFit/>
          </a:bodyPr>
          <a:lstStyle/>
          <a:p>
            <a:r>
              <a:rPr lang="en-US" sz="2800" b="1" dirty="0">
                <a:solidFill>
                  <a:schemeClr val="accent1">
                    <a:lumMod val="50000"/>
                  </a:schemeClr>
                </a:solidFill>
              </a:rPr>
              <a:t>Experimental capabilities for surface analysis of plasma facing materials (1)</a:t>
            </a:r>
          </a:p>
        </p:txBody>
      </p:sp>
      <p:sp>
        <p:nvSpPr>
          <p:cNvPr id="7" name="Textfeld 1">
            <a:extLst>
              <a:ext uri="{FF2B5EF4-FFF2-40B4-BE49-F238E27FC236}">
                <a16:creationId xmlns:a16="http://schemas.microsoft.com/office/drawing/2014/main" id="{8A32727B-DA77-485F-8A7C-66E37758CA52}"/>
              </a:ext>
            </a:extLst>
          </p:cNvPr>
          <p:cNvSpPr txBox="1"/>
          <p:nvPr/>
        </p:nvSpPr>
        <p:spPr>
          <a:xfrm>
            <a:off x="72280" y="1242183"/>
            <a:ext cx="4752528" cy="3000821"/>
          </a:xfrm>
          <a:prstGeom prst="rect">
            <a:avLst/>
          </a:prstGeom>
          <a:noFill/>
        </p:spPr>
        <p:txBody>
          <a:bodyPr wrap="square" rtlCol="0">
            <a:spAutoFit/>
          </a:bodyPr>
          <a:lstStyle/>
          <a:p>
            <a:pPr>
              <a:spcAft>
                <a:spcPts val="600"/>
              </a:spcAft>
            </a:pPr>
            <a:r>
              <a:rPr lang="de-DE" sz="2000" b="1" dirty="0">
                <a:solidFill>
                  <a:srgbClr val="2D4D9C"/>
                </a:solidFill>
                <a:latin typeface="Arial" panose="020B0604020202020204" pitchFamily="34" charset="0"/>
                <a:cs typeface="Arial" panose="020B0604020202020204" pitchFamily="34" charset="0"/>
              </a:rPr>
              <a:t>Ion Beam Analysis</a:t>
            </a:r>
          </a:p>
          <a:p>
            <a:pPr marL="342900" indent="-342900">
              <a:spcAft>
                <a:spcPts val="600"/>
              </a:spcAft>
              <a:buClr>
                <a:srgbClr val="FF0000"/>
              </a:buClr>
              <a:buFont typeface="Wingdings" panose="05000000000000000000" pitchFamily="2" charset="2"/>
              <a:buChar char="Ø"/>
            </a:pPr>
            <a:r>
              <a:rPr lang="en-GB" dirty="0"/>
              <a:t>Rutherford Backscattering Spectroscopy (RBS)</a:t>
            </a:r>
          </a:p>
          <a:p>
            <a:pPr marL="342900" indent="-342900">
              <a:spcAft>
                <a:spcPts val="600"/>
              </a:spcAft>
              <a:buClr>
                <a:srgbClr val="FF0000"/>
              </a:buClr>
              <a:buFont typeface="Wingdings" panose="05000000000000000000" pitchFamily="2" charset="2"/>
              <a:buChar char="Ø"/>
            </a:pPr>
            <a:r>
              <a:rPr lang="en-GB" dirty="0"/>
              <a:t>Nuclear Reaction Analysis (NRA) </a:t>
            </a:r>
          </a:p>
          <a:p>
            <a:pPr marL="342900" indent="-342900">
              <a:spcAft>
                <a:spcPts val="600"/>
              </a:spcAft>
              <a:buClr>
                <a:srgbClr val="FF0000"/>
              </a:buClr>
              <a:buFont typeface="Wingdings" panose="05000000000000000000" pitchFamily="2" charset="2"/>
              <a:buChar char="Ø"/>
            </a:pPr>
            <a:r>
              <a:rPr lang="en-GB" dirty="0"/>
              <a:t>Particle Induced X/Gamma-ray Emission (PIXE/PIGE) spectroscopy</a:t>
            </a:r>
          </a:p>
          <a:p>
            <a:pPr marL="342900" indent="-342900">
              <a:spcAft>
                <a:spcPts val="600"/>
              </a:spcAft>
              <a:buClr>
                <a:srgbClr val="FF0000"/>
              </a:buClr>
              <a:buFont typeface="Wingdings" panose="05000000000000000000" pitchFamily="2" charset="2"/>
              <a:buChar char="Ø"/>
            </a:pPr>
            <a:r>
              <a:rPr lang="en-GB" dirty="0"/>
              <a:t>Time-of-Flight Elastic Recoil Detection Analysis (</a:t>
            </a:r>
            <a:r>
              <a:rPr lang="en-GB" dirty="0" err="1"/>
              <a:t>ToF</a:t>
            </a:r>
            <a:r>
              <a:rPr lang="en-GB" dirty="0"/>
              <a:t>-ERDA) from </a:t>
            </a:r>
            <a:r>
              <a:rPr lang="en-US" dirty="0"/>
              <a:t>early </a:t>
            </a:r>
            <a:r>
              <a:rPr lang="en-GB" dirty="0"/>
              <a:t>202</a:t>
            </a:r>
            <a:r>
              <a:rPr lang="el-GR" dirty="0"/>
              <a:t>2</a:t>
            </a:r>
          </a:p>
          <a:p>
            <a:pPr marL="342900" indent="-342900">
              <a:spcAft>
                <a:spcPts val="600"/>
              </a:spcAft>
              <a:buClr>
                <a:srgbClr val="FF0000"/>
              </a:buClr>
              <a:buFont typeface="Wingdings" panose="05000000000000000000" pitchFamily="2" charset="2"/>
              <a:buChar char="Ø"/>
            </a:pPr>
            <a:r>
              <a:rPr lang="en-GB" dirty="0" err="1"/>
              <a:t>Milli</a:t>
            </a:r>
            <a:r>
              <a:rPr lang="en-GB" dirty="0"/>
              <a:t>- and micro-beam </a:t>
            </a:r>
          </a:p>
        </p:txBody>
      </p:sp>
      <p:grpSp>
        <p:nvGrpSpPr>
          <p:cNvPr id="3" name="Group 13">
            <a:extLst>
              <a:ext uri="{FF2B5EF4-FFF2-40B4-BE49-F238E27FC236}">
                <a16:creationId xmlns:a16="http://schemas.microsoft.com/office/drawing/2014/main" id="{F74AF545-BE6F-E6AF-B48F-17F0C48F4D7C}"/>
              </a:ext>
            </a:extLst>
          </p:cNvPr>
          <p:cNvGrpSpPr>
            <a:grpSpLocks noChangeAspect="1"/>
          </p:cNvGrpSpPr>
          <p:nvPr/>
        </p:nvGrpSpPr>
        <p:grpSpPr bwMode="auto">
          <a:xfrm>
            <a:off x="1625741" y="4778541"/>
            <a:ext cx="9012237" cy="1330325"/>
            <a:chOff x="35709" y="2264879"/>
            <a:chExt cx="6766560" cy="1005840"/>
          </a:xfrm>
        </p:grpSpPr>
        <p:pic>
          <p:nvPicPr>
            <p:cNvPr id="4" name="Picture 3">
              <a:extLst>
                <a:ext uri="{FF2B5EF4-FFF2-40B4-BE49-F238E27FC236}">
                  <a16:creationId xmlns:a16="http://schemas.microsoft.com/office/drawing/2014/main" id="{7CCC38F6-E972-DAD4-95CE-1310434D4A85}"/>
                </a:ext>
              </a:extLst>
            </p:cNvPr>
            <p:cNvPicPr>
              <a:picLocks noChangeAspect="1"/>
            </p:cNvPicPr>
            <p:nvPr/>
          </p:nvPicPr>
          <p:blipFill rotWithShape="1">
            <a:blip r:embed="rId2" cstate="print"/>
            <a:srcRect t="-1" b="-1193"/>
            <a:stretch/>
          </p:blipFill>
          <p:spPr>
            <a:xfrm>
              <a:off x="35709" y="2264879"/>
              <a:ext cx="6766560" cy="1005840"/>
            </a:xfrm>
            <a:prstGeom prst="rect">
              <a:avLst/>
            </a:prstGeom>
            <a:ln>
              <a:solidFill>
                <a:srgbClr val="FFFF00"/>
              </a:solidFill>
            </a:ln>
            <a:effectLst>
              <a:outerShdw blurRad="190500" algn="tl" rotWithShape="0">
                <a:srgbClr val="000000">
                  <a:alpha val="70000"/>
                </a:srgbClr>
              </a:outerShdw>
            </a:effectLst>
          </p:spPr>
        </p:pic>
        <p:sp>
          <p:nvSpPr>
            <p:cNvPr id="5" name="TextBox 4">
              <a:extLst>
                <a:ext uri="{FF2B5EF4-FFF2-40B4-BE49-F238E27FC236}">
                  <a16:creationId xmlns:a16="http://schemas.microsoft.com/office/drawing/2014/main" id="{731391A3-E085-E29D-9153-9BACBE0C69FB}"/>
                </a:ext>
              </a:extLst>
            </p:cNvPr>
            <p:cNvSpPr txBox="1"/>
            <p:nvPr/>
          </p:nvSpPr>
          <p:spPr>
            <a:xfrm>
              <a:off x="2842693" y="2264879"/>
              <a:ext cx="1827222" cy="264063"/>
            </a:xfrm>
            <a:prstGeom prst="rect">
              <a:avLst/>
            </a:prstGeom>
            <a:noFill/>
            <a:ln>
              <a:noFill/>
            </a:ln>
          </p:spPr>
          <p:txBody>
            <a:bodyPr>
              <a:spAutoFit/>
            </a:bodyPr>
            <a:lstStyle/>
            <a:p>
              <a:pPr algn="r">
                <a:defRPr/>
              </a:pPr>
              <a:r>
                <a:rPr lang="en-US" sz="1100" kern="0" dirty="0">
                  <a:solidFill>
                    <a:srgbClr val="FFFF00"/>
                  </a:solidFill>
                </a:rPr>
                <a:t>5.5 MV Tandem Accelerator</a:t>
              </a:r>
              <a:endParaRPr lang="el-GR" sz="1100" kern="0" dirty="0">
                <a:solidFill>
                  <a:srgbClr val="FFFF00"/>
                </a:solidFill>
              </a:endParaRPr>
            </a:p>
          </p:txBody>
        </p:sp>
      </p:grpSp>
      <p:pic>
        <p:nvPicPr>
          <p:cNvPr id="6" name="Picture 20">
            <a:extLst>
              <a:ext uri="{FF2B5EF4-FFF2-40B4-BE49-F238E27FC236}">
                <a16:creationId xmlns:a16="http://schemas.microsoft.com/office/drawing/2014/main" id="{783AD2A4-6444-AC25-579D-995C2AEBB2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720" y="776029"/>
            <a:ext cx="7620000" cy="3813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9528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51384" y="1992221"/>
            <a:ext cx="4572000" cy="3877985"/>
          </a:xfrm>
          <a:prstGeom prst="rect">
            <a:avLst/>
          </a:prstGeom>
        </p:spPr>
        <p:txBody>
          <a:bodyPr>
            <a:spAutoFit/>
          </a:bodyPr>
          <a:lstStyle/>
          <a:p>
            <a:pPr algn="l"/>
            <a:r>
              <a:rPr lang="en-US" dirty="0">
                <a:solidFill>
                  <a:srgbClr val="0C3CC4"/>
                </a:solidFill>
                <a:latin typeface="Calibri" pitchFamily="34" charset="0"/>
              </a:rPr>
              <a:t>Chamber’s features:</a:t>
            </a:r>
          </a:p>
          <a:p>
            <a:pPr marL="742950" lvl="1" indent="-285750">
              <a:buSzPct val="100000"/>
              <a:buFont typeface="Wingdings" panose="05000000000000000000" pitchFamily="2" charset="2"/>
              <a:buChar char="§"/>
            </a:pPr>
            <a:r>
              <a:rPr lang="en-US" b="0" dirty="0">
                <a:latin typeface="Calibri" pitchFamily="34" charset="0"/>
              </a:rPr>
              <a:t>Load – lock chamber</a:t>
            </a:r>
          </a:p>
          <a:p>
            <a:pPr marL="742950" lvl="1" indent="-285750">
              <a:buSzPct val="100000"/>
              <a:buFont typeface="Wingdings" panose="05000000000000000000" pitchFamily="2" charset="2"/>
              <a:buChar char="§"/>
            </a:pPr>
            <a:r>
              <a:rPr lang="en-US" b="0" dirty="0">
                <a:latin typeface="Calibri" pitchFamily="34" charset="0"/>
              </a:rPr>
              <a:t> </a:t>
            </a:r>
            <a:r>
              <a:rPr lang="en-US" dirty="0">
                <a:latin typeface="Calibri" pitchFamily="34" charset="0"/>
              </a:rPr>
              <a:t>X – Y - Z</a:t>
            </a:r>
            <a:r>
              <a:rPr lang="en-US" b="0" dirty="0">
                <a:latin typeface="Calibri" pitchFamily="34" charset="0"/>
              </a:rPr>
              <a:t> motorized sample holder</a:t>
            </a:r>
          </a:p>
          <a:p>
            <a:pPr marL="742950" lvl="1" indent="-285750">
              <a:buSzPct val="100000"/>
              <a:buFont typeface="Wingdings" panose="05000000000000000000" pitchFamily="2" charset="2"/>
              <a:buChar char="§"/>
            </a:pPr>
            <a:r>
              <a:rPr lang="en-US" b="0" dirty="0">
                <a:latin typeface="Calibri" pitchFamily="34" charset="0"/>
              </a:rPr>
              <a:t> Rotatable target holder</a:t>
            </a:r>
          </a:p>
          <a:p>
            <a:pPr marL="742950" lvl="1" indent="-285750">
              <a:buSzPct val="100000"/>
              <a:buFont typeface="Wingdings" panose="05000000000000000000" pitchFamily="2" charset="2"/>
              <a:buChar char="§"/>
            </a:pPr>
            <a:r>
              <a:rPr lang="en-US" b="0" dirty="0">
                <a:latin typeface="Calibri" pitchFamily="34" charset="0"/>
              </a:rPr>
              <a:t> Heating / Cooling</a:t>
            </a:r>
          </a:p>
          <a:p>
            <a:pPr marL="742950" lvl="1" indent="-285750">
              <a:buSzPct val="100000"/>
              <a:buFont typeface="Wingdings" panose="05000000000000000000" pitchFamily="2" charset="2"/>
              <a:buChar char="§"/>
            </a:pPr>
            <a:r>
              <a:rPr lang="en-US" b="0" dirty="0">
                <a:latin typeface="Calibri" pitchFamily="34" charset="0"/>
              </a:rPr>
              <a:t> Long range microscope for precision</a:t>
            </a:r>
          </a:p>
          <a:p>
            <a:pPr marL="742950" lvl="1" indent="-285750">
              <a:buSzPct val="100000"/>
              <a:buFont typeface="Wingdings" panose="05000000000000000000" pitchFamily="2" charset="2"/>
              <a:buChar char="§"/>
            </a:pPr>
            <a:r>
              <a:rPr lang="en-US" b="0" dirty="0">
                <a:latin typeface="Calibri" pitchFamily="34" charset="0"/>
              </a:rPr>
              <a:t> CCD camera for sample Monitoring</a:t>
            </a:r>
          </a:p>
          <a:p>
            <a:pPr algn="l"/>
            <a:endParaRPr lang="en-US" dirty="0">
              <a:solidFill>
                <a:srgbClr val="5704FC"/>
              </a:solidFill>
            </a:endParaRPr>
          </a:p>
          <a:p>
            <a:pPr algn="l"/>
            <a:r>
              <a:rPr lang="en-US" dirty="0">
                <a:solidFill>
                  <a:srgbClr val="0C3CC4"/>
                </a:solidFill>
                <a:latin typeface="Calibri" pitchFamily="34" charset="0"/>
              </a:rPr>
              <a:t>Detectors:</a:t>
            </a:r>
          </a:p>
          <a:p>
            <a:pPr marL="742950" lvl="1" indent="-285750">
              <a:buFont typeface="Wingdings" panose="05000000000000000000" pitchFamily="2" charset="2"/>
              <a:buChar char="§"/>
            </a:pPr>
            <a:r>
              <a:rPr lang="en-US" b="0" dirty="0">
                <a:solidFill>
                  <a:srgbClr val="5704FC"/>
                </a:solidFill>
                <a:latin typeface="Calibri" pitchFamily="34" charset="0"/>
              </a:rPr>
              <a:t> </a:t>
            </a:r>
            <a:r>
              <a:rPr lang="en-US" b="0" dirty="0">
                <a:latin typeface="Calibri" pitchFamily="34" charset="0"/>
              </a:rPr>
              <a:t>PIXE </a:t>
            </a:r>
            <a:r>
              <a:rPr lang="en-US" dirty="0">
                <a:latin typeface="Calibri" pitchFamily="34" charset="0"/>
              </a:rPr>
              <a:t>SSD</a:t>
            </a:r>
            <a:r>
              <a:rPr lang="en-US" b="0" dirty="0">
                <a:latin typeface="Calibri" pitchFamily="34" charset="0"/>
              </a:rPr>
              <a:t> detector at 45</a:t>
            </a:r>
            <a:r>
              <a:rPr lang="en-US" b="0" baseline="30000" dirty="0">
                <a:latin typeface="Calibri" pitchFamily="34" charset="0"/>
              </a:rPr>
              <a:t>o</a:t>
            </a:r>
          </a:p>
          <a:p>
            <a:pPr marL="742950" lvl="1" indent="-285750">
              <a:buFont typeface="Wingdings" panose="05000000000000000000" pitchFamily="2" charset="2"/>
              <a:buChar char="§"/>
            </a:pPr>
            <a:r>
              <a:rPr lang="en-US" b="0" dirty="0">
                <a:latin typeface="Calibri" pitchFamily="34" charset="0"/>
              </a:rPr>
              <a:t> PIGE HPGe detector at 45</a:t>
            </a:r>
            <a:r>
              <a:rPr lang="en-US" b="0" baseline="30000" dirty="0">
                <a:latin typeface="Calibri" pitchFamily="34" charset="0"/>
              </a:rPr>
              <a:t>o</a:t>
            </a:r>
          </a:p>
          <a:p>
            <a:pPr marL="742950" lvl="1" indent="-285750">
              <a:buFont typeface="Wingdings" panose="05000000000000000000" pitchFamily="2" charset="2"/>
              <a:buChar char="§"/>
            </a:pPr>
            <a:r>
              <a:rPr lang="en-US" b="0" dirty="0">
                <a:latin typeface="Calibri" pitchFamily="34" charset="0"/>
              </a:rPr>
              <a:t> RBS SSB detector at 170</a:t>
            </a:r>
            <a:r>
              <a:rPr lang="en-US" b="0" baseline="30000" dirty="0">
                <a:latin typeface="Calibri" pitchFamily="34" charset="0"/>
              </a:rPr>
              <a:t>o</a:t>
            </a:r>
          </a:p>
          <a:p>
            <a:pPr marL="742950" lvl="1" indent="-285750">
              <a:buFont typeface="Wingdings" panose="05000000000000000000" pitchFamily="2" charset="2"/>
              <a:buChar char="§"/>
            </a:pPr>
            <a:r>
              <a:rPr lang="en-US" b="0" dirty="0">
                <a:latin typeface="Calibri" pitchFamily="34" charset="0"/>
              </a:rPr>
              <a:t> NRA SSB detector at 150</a:t>
            </a:r>
            <a:r>
              <a:rPr lang="en-US" b="0" baseline="30000" dirty="0">
                <a:latin typeface="Calibri" pitchFamily="34" charset="0"/>
              </a:rPr>
              <a:t>o</a:t>
            </a:r>
          </a:p>
          <a:p>
            <a:pPr algn="l">
              <a:buFont typeface="Wingdings" pitchFamily="2" charset="2"/>
              <a:buChar char="Ø"/>
            </a:pPr>
            <a:endParaRPr lang="en-US" baseline="30000" dirty="0">
              <a:latin typeface="Calibri" pitchFamily="34" charset="0"/>
            </a:endParaRPr>
          </a:p>
        </p:txBody>
      </p:sp>
      <p:sp>
        <p:nvSpPr>
          <p:cNvPr id="5" name="TextBox 4"/>
          <p:cNvSpPr txBox="1"/>
          <p:nvPr/>
        </p:nvSpPr>
        <p:spPr>
          <a:xfrm>
            <a:off x="695400" y="991268"/>
            <a:ext cx="3324949" cy="1200329"/>
          </a:xfrm>
          <a:prstGeom prst="rect">
            <a:avLst/>
          </a:prstGeom>
          <a:noFill/>
        </p:spPr>
        <p:txBody>
          <a:bodyPr wrap="none" rtlCol="0">
            <a:spAutoFit/>
          </a:bodyPr>
          <a:lstStyle/>
          <a:p>
            <a:r>
              <a:rPr lang="en-US" sz="2000" b="1" dirty="0">
                <a:solidFill>
                  <a:srgbClr val="2D4D9C"/>
                </a:solidFill>
              </a:rPr>
              <a:t>µ-beam facility</a:t>
            </a:r>
          </a:p>
          <a:p>
            <a:endParaRPr lang="en-US" sz="1600" b="1" dirty="0">
              <a:solidFill>
                <a:srgbClr val="0070C0"/>
              </a:solidFill>
            </a:endParaRPr>
          </a:p>
          <a:p>
            <a:r>
              <a:rPr lang="en-US" sz="1600" b="1" dirty="0">
                <a:solidFill>
                  <a:srgbClr val="0070C0"/>
                </a:solidFill>
              </a:rPr>
              <a:t>Spatial resolution 1.2 </a:t>
            </a:r>
            <a:r>
              <a:rPr lang="el-GR" sz="1600" b="1" dirty="0">
                <a:solidFill>
                  <a:srgbClr val="0070C0"/>
                </a:solidFill>
              </a:rPr>
              <a:t>μ</a:t>
            </a:r>
            <a:r>
              <a:rPr lang="en-US" sz="1600" b="1" dirty="0">
                <a:solidFill>
                  <a:srgbClr val="0070C0"/>
                </a:solidFill>
              </a:rPr>
              <a:t>m x 2 </a:t>
            </a:r>
            <a:r>
              <a:rPr lang="el-GR" sz="1600" b="1" dirty="0">
                <a:solidFill>
                  <a:srgbClr val="0070C0"/>
                </a:solidFill>
              </a:rPr>
              <a:t>μ</a:t>
            </a:r>
            <a:r>
              <a:rPr lang="en-US" sz="1600" b="1" dirty="0">
                <a:solidFill>
                  <a:srgbClr val="0070C0"/>
                </a:solidFill>
              </a:rPr>
              <a:t>m</a:t>
            </a:r>
          </a:p>
          <a:p>
            <a:endParaRPr lang="en-US" sz="2000" b="1" dirty="0">
              <a:solidFill>
                <a:srgbClr val="2D4D9C"/>
              </a:solidFill>
            </a:endParaRPr>
          </a:p>
        </p:txBody>
      </p:sp>
      <p:sp>
        <p:nvSpPr>
          <p:cNvPr id="6" name="Rectangle 5"/>
          <p:cNvSpPr/>
          <p:nvPr/>
        </p:nvSpPr>
        <p:spPr>
          <a:xfrm>
            <a:off x="860610" y="75764"/>
            <a:ext cx="11250707" cy="523220"/>
          </a:xfrm>
          <a:prstGeom prst="rect">
            <a:avLst/>
          </a:prstGeom>
        </p:spPr>
        <p:txBody>
          <a:bodyPr wrap="square">
            <a:spAutoFit/>
          </a:bodyPr>
          <a:lstStyle/>
          <a:p>
            <a:pPr eaLnBrk="0" hangingPunct="0">
              <a:defRPr/>
            </a:pPr>
            <a:r>
              <a:rPr lang="en-US" sz="2800" b="1" dirty="0">
                <a:solidFill>
                  <a:schemeClr val="accent1">
                    <a:lumMod val="50000"/>
                  </a:schemeClr>
                </a:solidFill>
              </a:rPr>
              <a:t>Experimental capabilities for surface analysis of plasma facing materials (2)</a:t>
            </a:r>
          </a:p>
        </p:txBody>
      </p:sp>
      <p:pic>
        <p:nvPicPr>
          <p:cNvPr id="8" name="Picture 7">
            <a:extLst>
              <a:ext uri="{FF2B5EF4-FFF2-40B4-BE49-F238E27FC236}">
                <a16:creationId xmlns:a16="http://schemas.microsoft.com/office/drawing/2014/main" id="{C8FECA6F-EFD4-0EF3-2F26-64065578D9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3345435"/>
            <a:ext cx="4207341" cy="3155507"/>
          </a:xfrm>
          <a:prstGeom prst="rect">
            <a:avLst/>
          </a:prstGeom>
        </p:spPr>
      </p:pic>
      <p:pic>
        <p:nvPicPr>
          <p:cNvPr id="9" name="Picture 8">
            <a:extLst>
              <a:ext uri="{FF2B5EF4-FFF2-40B4-BE49-F238E27FC236}">
                <a16:creationId xmlns:a16="http://schemas.microsoft.com/office/drawing/2014/main" id="{39BA2537-8177-1798-C8BA-AA69712C34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510796"/>
            <a:ext cx="4233783" cy="2834640"/>
          </a:xfrm>
          <a:prstGeom prst="rect">
            <a:avLst/>
          </a:prstGeom>
        </p:spPr>
      </p:pic>
    </p:spTree>
    <p:extLst>
      <p:ext uri="{BB962C8B-B14F-4D97-AF65-F5344CB8AC3E}">
        <p14:creationId xmlns:p14="http://schemas.microsoft.com/office/powerpoint/2010/main" val="42940761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8A32727B-DA77-485F-8A7C-66E37758CA52}"/>
              </a:ext>
            </a:extLst>
          </p:cNvPr>
          <p:cNvSpPr txBox="1"/>
          <p:nvPr/>
        </p:nvSpPr>
        <p:spPr>
          <a:xfrm>
            <a:off x="119336" y="855506"/>
            <a:ext cx="11737304" cy="5678478"/>
          </a:xfrm>
          <a:prstGeom prst="rect">
            <a:avLst/>
          </a:prstGeom>
          <a:noFill/>
        </p:spPr>
        <p:txBody>
          <a:bodyPr wrap="square" rtlCol="0">
            <a:spAutoFit/>
          </a:bodyPr>
          <a:lstStyle/>
          <a:p>
            <a:pPr marL="342900" indent="-342900">
              <a:spcAft>
                <a:spcPts val="600"/>
              </a:spcAft>
              <a:buClr>
                <a:srgbClr val="FF0000"/>
              </a:buClr>
              <a:buFont typeface="Wingdings" panose="05000000000000000000" pitchFamily="2" charset="2"/>
              <a:buChar char="Ø"/>
            </a:pPr>
            <a:r>
              <a:rPr lang="en-GB" sz="2000" b="1" dirty="0">
                <a:solidFill>
                  <a:srgbClr val="2D4D9C"/>
                </a:solidFill>
              </a:rPr>
              <a:t>X-ray Fluorescence Spectroscopy (XRF)</a:t>
            </a:r>
          </a:p>
          <a:p>
            <a:pPr marL="800100" lvl="1" indent="-342900">
              <a:spcAft>
                <a:spcPts val="600"/>
              </a:spcAft>
              <a:buClr>
                <a:srgbClr val="FF0000"/>
              </a:buClr>
              <a:buFont typeface="Wingdings" panose="05000000000000000000" pitchFamily="2" charset="2"/>
              <a:buChar char="§"/>
            </a:pPr>
            <a:r>
              <a:rPr lang="en-GB" sz="2000" dirty="0"/>
              <a:t>Elemental analysis for Z&gt;11</a:t>
            </a:r>
          </a:p>
          <a:p>
            <a:pPr lvl="1">
              <a:spcAft>
                <a:spcPts val="600"/>
              </a:spcAft>
              <a:buClr>
                <a:srgbClr val="FF0000"/>
              </a:buClr>
            </a:pPr>
            <a:endParaRPr lang="en-GB" sz="1200" dirty="0"/>
          </a:p>
          <a:p>
            <a:pPr marL="342900" indent="-342900">
              <a:spcAft>
                <a:spcPts val="600"/>
              </a:spcAft>
              <a:buClr>
                <a:srgbClr val="FF0000"/>
              </a:buClr>
              <a:buFont typeface="Wingdings" panose="05000000000000000000" pitchFamily="2" charset="2"/>
              <a:buChar char="Ø"/>
            </a:pPr>
            <a:r>
              <a:rPr lang="en-GB" sz="2000" b="1" dirty="0">
                <a:solidFill>
                  <a:srgbClr val="2D4D9C"/>
                </a:solidFill>
              </a:rPr>
              <a:t>X-ray Photo-electron Spectroscopy (XPS)</a:t>
            </a:r>
          </a:p>
          <a:p>
            <a:pPr marL="342900" indent="-342900">
              <a:spcAft>
                <a:spcPts val="600"/>
              </a:spcAft>
              <a:buClr>
                <a:srgbClr val="FF0000"/>
              </a:buClr>
              <a:buFont typeface="Wingdings" panose="05000000000000000000" pitchFamily="2" charset="2"/>
              <a:buChar char="Ø"/>
            </a:pPr>
            <a:endParaRPr lang="en-GB" sz="1200" b="1" dirty="0">
              <a:solidFill>
                <a:srgbClr val="2D4D9C"/>
              </a:solidFill>
            </a:endParaRPr>
          </a:p>
          <a:p>
            <a:pPr marL="342900" indent="-342900">
              <a:spcAft>
                <a:spcPts val="600"/>
              </a:spcAft>
              <a:buClr>
                <a:srgbClr val="FF0000"/>
              </a:buClr>
              <a:buFont typeface="Wingdings" panose="05000000000000000000" pitchFamily="2" charset="2"/>
              <a:buChar char="Ø"/>
            </a:pPr>
            <a:r>
              <a:rPr lang="en-GB" sz="2000" b="1" dirty="0">
                <a:solidFill>
                  <a:srgbClr val="2D4D9C"/>
                </a:solidFill>
              </a:rPr>
              <a:t>X-ray diffraction/reflectivity (XRD/XRR)</a:t>
            </a:r>
          </a:p>
          <a:p>
            <a:pPr marL="914400" lvl="1" indent="-457200">
              <a:spcAft>
                <a:spcPts val="600"/>
              </a:spcAft>
              <a:buClr>
                <a:srgbClr val="FF0000"/>
              </a:buClr>
              <a:buFont typeface="Wingdings" panose="05000000000000000000" pitchFamily="2" charset="2"/>
              <a:buChar char="§"/>
            </a:pPr>
            <a:r>
              <a:rPr lang="en-GB" sz="2000" dirty="0"/>
              <a:t>Normal and incidence angle</a:t>
            </a:r>
          </a:p>
          <a:p>
            <a:pPr marL="914400" lvl="1" indent="-457200">
              <a:spcAft>
                <a:spcPts val="600"/>
              </a:spcAft>
              <a:buClr>
                <a:srgbClr val="FF0000"/>
              </a:buClr>
              <a:buFont typeface="Wingdings" panose="05000000000000000000" pitchFamily="2" charset="2"/>
              <a:buChar char="§"/>
            </a:pPr>
            <a:r>
              <a:rPr lang="en-GB" sz="2000" dirty="0"/>
              <a:t>High speed linear position sensitive detector </a:t>
            </a:r>
          </a:p>
          <a:p>
            <a:pPr marL="914400" lvl="1" indent="-457200">
              <a:spcAft>
                <a:spcPts val="600"/>
              </a:spcAft>
              <a:buClr>
                <a:srgbClr val="FF0000"/>
              </a:buClr>
              <a:buFont typeface="Wingdings" panose="05000000000000000000" pitchFamily="2" charset="2"/>
              <a:buChar char="§"/>
            </a:pPr>
            <a:r>
              <a:rPr lang="en-GB" sz="2000" dirty="0"/>
              <a:t>In-situ studies from LN2 up to 1500</a:t>
            </a:r>
            <a:r>
              <a:rPr lang="en-GB" sz="2000" dirty="0">
                <a:sym typeface="Symbol"/>
              </a:rPr>
              <a:t></a:t>
            </a:r>
            <a:r>
              <a:rPr lang="en-GB" sz="2000" dirty="0"/>
              <a:t>C (XRD) or up to 800</a:t>
            </a:r>
            <a:r>
              <a:rPr lang="en-GB" sz="2000" dirty="0">
                <a:sym typeface="Symbol"/>
              </a:rPr>
              <a:t> </a:t>
            </a:r>
            <a:r>
              <a:rPr lang="en-GB" sz="2000" dirty="0"/>
              <a:t>C (XRR)</a:t>
            </a:r>
          </a:p>
          <a:p>
            <a:pPr marL="914400" lvl="1" indent="-457200">
              <a:spcAft>
                <a:spcPts val="600"/>
              </a:spcAft>
              <a:buClr>
                <a:srgbClr val="FF0000"/>
              </a:buClr>
              <a:buFont typeface="Wingdings" panose="05000000000000000000" pitchFamily="2" charset="2"/>
              <a:buChar char="Ø"/>
            </a:pPr>
            <a:endParaRPr lang="en-GB" sz="1200" dirty="0"/>
          </a:p>
          <a:p>
            <a:pPr marL="342900" indent="-342900">
              <a:spcAft>
                <a:spcPts val="600"/>
              </a:spcAft>
              <a:buClr>
                <a:srgbClr val="FF0000"/>
              </a:buClr>
              <a:buFont typeface="Wingdings" panose="05000000000000000000" pitchFamily="2" charset="2"/>
              <a:buChar char="Ø"/>
            </a:pPr>
            <a:r>
              <a:rPr lang="en-GB" sz="2000" b="1" dirty="0">
                <a:solidFill>
                  <a:srgbClr val="2D4D9C"/>
                </a:solidFill>
              </a:rPr>
              <a:t>Scanning Electron Microscopy (SEM) with EDX spectroscopy</a:t>
            </a:r>
          </a:p>
          <a:p>
            <a:pPr marL="914400" lvl="1" indent="-457200">
              <a:spcAft>
                <a:spcPts val="600"/>
              </a:spcAft>
              <a:buClr>
                <a:srgbClr val="FF0000"/>
              </a:buClr>
              <a:buFont typeface="Wingdings" panose="05000000000000000000" pitchFamily="2" charset="2"/>
              <a:buChar char="§"/>
            </a:pPr>
            <a:r>
              <a:rPr lang="en-GB" sz="2000" dirty="0"/>
              <a:t>&lt;1 nm resolution</a:t>
            </a:r>
            <a:r>
              <a:rPr lang="el-GR" sz="2000" dirty="0"/>
              <a:t> </a:t>
            </a:r>
            <a:r>
              <a:rPr lang="en-US" sz="2000" dirty="0"/>
              <a:t>0.2</a:t>
            </a:r>
            <a:r>
              <a:rPr lang="el-GR" sz="2000" dirty="0"/>
              <a:t>-</a:t>
            </a:r>
            <a:r>
              <a:rPr lang="en-GB" sz="2000" dirty="0"/>
              <a:t>30 kV </a:t>
            </a:r>
            <a:endParaRPr lang="en-GB" dirty="0"/>
          </a:p>
          <a:p>
            <a:pPr lvl="1">
              <a:spcAft>
                <a:spcPts val="600"/>
              </a:spcAft>
              <a:buClr>
                <a:srgbClr val="FF0000"/>
              </a:buClr>
            </a:pPr>
            <a:endParaRPr lang="en-GB" sz="1200" dirty="0"/>
          </a:p>
          <a:p>
            <a:pPr marL="342900" indent="-342900">
              <a:spcAft>
                <a:spcPts val="600"/>
              </a:spcAft>
              <a:buClr>
                <a:srgbClr val="FF0000"/>
              </a:buClr>
              <a:buFont typeface="Wingdings" panose="05000000000000000000" pitchFamily="2" charset="2"/>
              <a:buChar char="Ø"/>
            </a:pPr>
            <a:r>
              <a:rPr lang="en-GB" sz="2000" b="1" dirty="0">
                <a:solidFill>
                  <a:srgbClr val="2D4D9C"/>
                </a:solidFill>
              </a:rPr>
              <a:t>Transmission Electron Microscopy (TEM)</a:t>
            </a:r>
          </a:p>
          <a:p>
            <a:pPr marL="342900" indent="-342900">
              <a:spcAft>
                <a:spcPts val="600"/>
              </a:spcAft>
              <a:buClr>
                <a:srgbClr val="FF0000"/>
              </a:buClr>
              <a:buFont typeface="Wingdings" panose="05000000000000000000" pitchFamily="2" charset="2"/>
              <a:buChar char="Ø"/>
            </a:pPr>
            <a:endParaRPr lang="en-GB" sz="1200" b="1" dirty="0">
              <a:solidFill>
                <a:srgbClr val="2D4D9C"/>
              </a:solidFill>
            </a:endParaRPr>
          </a:p>
          <a:p>
            <a:pPr marL="342900" indent="-342900">
              <a:spcAft>
                <a:spcPts val="600"/>
              </a:spcAft>
              <a:buClr>
                <a:srgbClr val="FF0000"/>
              </a:buClr>
              <a:buFont typeface="Wingdings" panose="05000000000000000000" pitchFamily="2" charset="2"/>
              <a:buChar char="Ø"/>
            </a:pPr>
            <a:r>
              <a:rPr lang="en-GB" sz="2000" b="1" dirty="0">
                <a:solidFill>
                  <a:srgbClr val="2D4D9C"/>
                </a:solidFill>
              </a:rPr>
              <a:t>Atomic Force Microscopy (AFM) </a:t>
            </a:r>
            <a:r>
              <a:rPr lang="en-GB" sz="2000" dirty="0"/>
              <a:t> </a:t>
            </a:r>
          </a:p>
        </p:txBody>
      </p:sp>
      <p:pic>
        <p:nvPicPr>
          <p:cNvPr id="3" name="Picture 2" descr="D:\DinaWord\IPRETEA\IPRETEA-website\FTG-Dina\INFRASTRUCTURES\INFRASTRUCTURE_Xray\MEDIA\D8-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67406" y="783498"/>
            <a:ext cx="2330388" cy="310718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120894" y="3447794"/>
            <a:ext cx="1223412" cy="369332"/>
          </a:xfrm>
          <a:prstGeom prst="rect">
            <a:avLst/>
          </a:prstGeom>
          <a:solidFill>
            <a:schemeClr val="bg1">
              <a:lumMod val="95000"/>
            </a:schemeClr>
          </a:solidFill>
        </p:spPr>
        <p:txBody>
          <a:bodyPr wrap="none" rtlCol="0">
            <a:spAutoFit/>
          </a:bodyPr>
          <a:lstStyle/>
          <a:p>
            <a:r>
              <a:rPr lang="en-US" b="1" dirty="0">
                <a:solidFill>
                  <a:srgbClr val="002060"/>
                </a:solidFill>
              </a:rPr>
              <a:t>XRD/XRR</a:t>
            </a:r>
          </a:p>
        </p:txBody>
      </p:sp>
      <p:grpSp>
        <p:nvGrpSpPr>
          <p:cNvPr id="5" name="Group 4"/>
          <p:cNvGrpSpPr/>
          <p:nvPr/>
        </p:nvGrpSpPr>
        <p:grpSpPr>
          <a:xfrm>
            <a:off x="9582784" y="4383898"/>
            <a:ext cx="2448857" cy="1836643"/>
            <a:chOff x="6744072" y="980728"/>
            <a:chExt cx="2448857" cy="1836643"/>
          </a:xfrm>
        </p:grpSpPr>
        <p:pic>
          <p:nvPicPr>
            <p:cNvPr id="6" name="Picture 3" descr="D:\DinaWord\IPRETEA\IPRETEA-website\FTG-Dina\INFRASTRUCTURES\INFRASTRUCTURE_Xray\MEDIA\D8-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44072" y="980728"/>
              <a:ext cx="2448857" cy="183664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923334" y="2448039"/>
              <a:ext cx="2121093" cy="369332"/>
            </a:xfrm>
            <a:prstGeom prst="rect">
              <a:avLst/>
            </a:prstGeom>
            <a:solidFill>
              <a:schemeClr val="bg1">
                <a:lumMod val="95000"/>
              </a:schemeClr>
            </a:solidFill>
          </p:spPr>
          <p:txBody>
            <a:bodyPr wrap="none" rtlCol="0">
              <a:spAutoFit/>
            </a:bodyPr>
            <a:lstStyle/>
            <a:p>
              <a:r>
                <a:rPr lang="en-US" b="1" dirty="0">
                  <a:solidFill>
                    <a:srgbClr val="002060"/>
                  </a:solidFill>
                </a:rPr>
                <a:t>XRD/XRR furnace</a:t>
              </a:r>
            </a:p>
          </p:txBody>
        </p:sp>
      </p:grpSp>
      <p:grpSp>
        <p:nvGrpSpPr>
          <p:cNvPr id="8" name="Group 7"/>
          <p:cNvGrpSpPr/>
          <p:nvPr/>
        </p:nvGrpSpPr>
        <p:grpSpPr>
          <a:xfrm>
            <a:off x="6240016" y="783498"/>
            <a:ext cx="3228020" cy="2448272"/>
            <a:chOff x="6456040" y="980728"/>
            <a:chExt cx="2939988" cy="2204991"/>
          </a:xfrm>
        </p:grpSpPr>
        <p:pic>
          <p:nvPicPr>
            <p:cNvPr id="9" name="Picture 4" descr="D:\DinaWord\IPRETEA\IPRETEA-website\FTG-Dina\INFRASTRUCTURES\INFRASTRUCTURE_Xray\MEDIA\XRF-apparatu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56040" y="980728"/>
              <a:ext cx="2939988" cy="220499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8112224" y="1268760"/>
              <a:ext cx="646331" cy="369332"/>
            </a:xfrm>
            <a:prstGeom prst="rect">
              <a:avLst/>
            </a:prstGeom>
            <a:noFill/>
          </p:spPr>
          <p:txBody>
            <a:bodyPr wrap="none" rtlCol="0">
              <a:spAutoFit/>
            </a:bodyPr>
            <a:lstStyle/>
            <a:p>
              <a:r>
                <a:rPr lang="en-US" b="1" dirty="0">
                  <a:solidFill>
                    <a:srgbClr val="002060"/>
                  </a:solidFill>
                </a:rPr>
                <a:t>XRF</a:t>
              </a:r>
            </a:p>
          </p:txBody>
        </p:sp>
      </p:grpSp>
      <p:sp>
        <p:nvSpPr>
          <p:cNvPr id="11" name="Rectangle 10"/>
          <p:cNvSpPr/>
          <p:nvPr/>
        </p:nvSpPr>
        <p:spPr>
          <a:xfrm>
            <a:off x="815788" y="84729"/>
            <a:ext cx="11376212" cy="523220"/>
          </a:xfrm>
          <a:prstGeom prst="rect">
            <a:avLst/>
          </a:prstGeom>
        </p:spPr>
        <p:txBody>
          <a:bodyPr wrap="square">
            <a:spAutoFit/>
          </a:bodyPr>
          <a:lstStyle/>
          <a:p>
            <a:pPr eaLnBrk="0" hangingPunct="0">
              <a:defRPr/>
            </a:pPr>
            <a:r>
              <a:rPr lang="en-US" sz="2800" b="1" dirty="0">
                <a:solidFill>
                  <a:schemeClr val="accent1">
                    <a:lumMod val="50000"/>
                  </a:schemeClr>
                </a:solidFill>
              </a:rPr>
              <a:t>Experimental capabilities for surface analysis of plasma facing materials (3)</a:t>
            </a:r>
          </a:p>
        </p:txBody>
      </p:sp>
    </p:spTree>
    <p:extLst>
      <p:ext uri="{BB962C8B-B14F-4D97-AF65-F5344CB8AC3E}">
        <p14:creationId xmlns:p14="http://schemas.microsoft.com/office/powerpoint/2010/main" val="23408350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962934" y="1479170"/>
            <a:ext cx="2722051" cy="3772164"/>
            <a:chOff x="558632" y="2345054"/>
            <a:chExt cx="2722051" cy="3772164"/>
          </a:xfrm>
        </p:grpSpPr>
        <p:grpSp>
          <p:nvGrpSpPr>
            <p:cNvPr id="3" name="Group 2"/>
            <p:cNvGrpSpPr/>
            <p:nvPr/>
          </p:nvGrpSpPr>
          <p:grpSpPr>
            <a:xfrm>
              <a:off x="558632" y="2345054"/>
              <a:ext cx="2722051" cy="3772164"/>
              <a:chOff x="5647882" y="773124"/>
              <a:chExt cx="2400650" cy="3796421"/>
            </a:xfrm>
          </p:grpSpPr>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52123" y="1052737"/>
                <a:ext cx="2396409" cy="3516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Oval 8"/>
              <p:cNvSpPr/>
              <p:nvPr/>
            </p:nvSpPr>
            <p:spPr>
              <a:xfrm>
                <a:off x="7342748" y="2492895"/>
                <a:ext cx="216024" cy="216024"/>
              </a:xfrm>
              <a:prstGeom prst="ellipse">
                <a:avLst/>
              </a:prstGeom>
              <a:noFill/>
              <a:ln w="28575">
                <a:solidFill>
                  <a:srgbClr val="2987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rgbClr val="29872D"/>
                  </a:solidFill>
                </a:endParaRPr>
              </a:p>
            </p:txBody>
          </p:sp>
          <p:sp>
            <p:nvSpPr>
              <p:cNvPr id="10" name="TextBox 9"/>
              <p:cNvSpPr txBox="1"/>
              <p:nvPr/>
            </p:nvSpPr>
            <p:spPr>
              <a:xfrm>
                <a:off x="6650172" y="2440460"/>
                <a:ext cx="792290" cy="371707"/>
              </a:xfrm>
              <a:prstGeom prst="rect">
                <a:avLst/>
              </a:prstGeom>
              <a:noFill/>
              <a:ln>
                <a:noFill/>
              </a:ln>
            </p:spPr>
            <p:txBody>
              <a:bodyPr wrap="square" rtlCol="0">
                <a:spAutoFit/>
              </a:bodyPr>
              <a:lstStyle/>
              <a:p>
                <a:r>
                  <a:rPr lang="en-US" b="1" dirty="0">
                    <a:solidFill>
                      <a:srgbClr val="29872D"/>
                    </a:solidFill>
                  </a:rPr>
                  <a:t>4D14</a:t>
                </a:r>
                <a:endParaRPr lang="el-GR" b="1" dirty="0">
                  <a:solidFill>
                    <a:srgbClr val="29872D"/>
                  </a:solidFill>
                </a:endParaRPr>
              </a:p>
            </p:txBody>
          </p:sp>
          <p:sp>
            <p:nvSpPr>
              <p:cNvPr id="11" name="Oval 10"/>
              <p:cNvSpPr/>
              <p:nvPr/>
            </p:nvSpPr>
            <p:spPr>
              <a:xfrm>
                <a:off x="5768814" y="2451374"/>
                <a:ext cx="216024" cy="216024"/>
              </a:xfrm>
              <a:prstGeom prst="ellipse">
                <a:avLst/>
              </a:prstGeom>
              <a:noFill/>
              <a:ln w="28575">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accent2">
                      <a:lumMod val="50000"/>
                    </a:schemeClr>
                  </a:solidFill>
                </a:endParaRPr>
              </a:p>
            </p:txBody>
          </p:sp>
          <p:sp>
            <p:nvSpPr>
              <p:cNvPr id="12" name="Oval 11"/>
              <p:cNvSpPr/>
              <p:nvPr/>
            </p:nvSpPr>
            <p:spPr>
              <a:xfrm>
                <a:off x="6182405" y="1246519"/>
                <a:ext cx="157676" cy="183462"/>
              </a:xfrm>
              <a:prstGeom prst="ellipse">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schemeClr val="accent3">
                      <a:lumMod val="50000"/>
                    </a:schemeClr>
                  </a:solidFill>
                </a:endParaRPr>
              </a:p>
            </p:txBody>
          </p:sp>
          <p:sp>
            <p:nvSpPr>
              <p:cNvPr id="13" name="TextBox 12"/>
              <p:cNvSpPr txBox="1"/>
              <p:nvPr/>
            </p:nvSpPr>
            <p:spPr>
              <a:xfrm rot="10800000" flipV="1">
                <a:off x="5647882" y="2645743"/>
                <a:ext cx="865492" cy="371707"/>
              </a:xfrm>
              <a:prstGeom prst="rect">
                <a:avLst/>
              </a:prstGeom>
              <a:noFill/>
              <a:ln>
                <a:noFill/>
              </a:ln>
            </p:spPr>
            <p:txBody>
              <a:bodyPr wrap="square" rtlCol="0">
                <a:spAutoFit/>
              </a:bodyPr>
              <a:lstStyle/>
              <a:p>
                <a:r>
                  <a:rPr lang="en-US" b="1" dirty="0">
                    <a:solidFill>
                      <a:srgbClr val="FF3399"/>
                    </a:solidFill>
                  </a:rPr>
                  <a:t>2XR10</a:t>
                </a:r>
                <a:endParaRPr lang="el-GR" b="1" dirty="0">
                  <a:solidFill>
                    <a:srgbClr val="FF3399"/>
                  </a:solidFill>
                </a:endParaRPr>
              </a:p>
            </p:txBody>
          </p:sp>
          <p:sp>
            <p:nvSpPr>
              <p:cNvPr id="14" name="TextBox 13"/>
              <p:cNvSpPr txBox="1"/>
              <p:nvPr/>
            </p:nvSpPr>
            <p:spPr>
              <a:xfrm>
                <a:off x="5735742" y="773124"/>
                <a:ext cx="1311590" cy="371707"/>
              </a:xfrm>
              <a:prstGeom prst="rect">
                <a:avLst/>
              </a:prstGeom>
              <a:noFill/>
              <a:ln>
                <a:noFill/>
              </a:ln>
            </p:spPr>
            <p:txBody>
              <a:bodyPr wrap="square" rtlCol="0">
                <a:spAutoFit/>
              </a:bodyPr>
              <a:lstStyle/>
              <a:p>
                <a:r>
                  <a:rPr lang="en-US" b="1" dirty="0">
                    <a:solidFill>
                      <a:srgbClr val="0000FF"/>
                    </a:solidFill>
                  </a:rPr>
                  <a:t>2B(C)2</a:t>
                </a:r>
                <a:endParaRPr lang="el-GR" b="1" dirty="0">
                  <a:solidFill>
                    <a:srgbClr val="0000FF"/>
                  </a:solidFill>
                </a:endParaRPr>
              </a:p>
            </p:txBody>
          </p:sp>
        </p:grpSp>
        <p:sp>
          <p:nvSpPr>
            <p:cNvPr id="4" name="TextBox 3"/>
            <p:cNvSpPr txBox="1"/>
            <p:nvPr/>
          </p:nvSpPr>
          <p:spPr>
            <a:xfrm>
              <a:off x="1303871" y="3008791"/>
              <a:ext cx="556310" cy="369332"/>
            </a:xfrm>
            <a:prstGeom prst="rect">
              <a:avLst/>
            </a:prstGeom>
            <a:solidFill>
              <a:schemeClr val="bg1"/>
            </a:solidFill>
          </p:spPr>
          <p:txBody>
            <a:bodyPr wrap="square" rtlCol="0">
              <a:spAutoFit/>
            </a:bodyPr>
            <a:lstStyle/>
            <a:p>
              <a:r>
                <a:rPr lang="en-US" b="1" dirty="0">
                  <a:solidFill>
                    <a:srgbClr val="0000FF"/>
                  </a:solidFill>
                </a:rPr>
                <a:t>DP</a:t>
              </a:r>
              <a:endParaRPr lang="el-GR" b="1" dirty="0">
                <a:solidFill>
                  <a:srgbClr val="0000FF"/>
                </a:solidFill>
              </a:endParaRPr>
            </a:p>
          </p:txBody>
        </p:sp>
        <p:sp>
          <p:nvSpPr>
            <p:cNvPr id="5" name="TextBox 4"/>
            <p:cNvSpPr txBox="1"/>
            <p:nvPr/>
          </p:nvSpPr>
          <p:spPr>
            <a:xfrm>
              <a:off x="859136" y="3632405"/>
              <a:ext cx="889470" cy="369332"/>
            </a:xfrm>
            <a:prstGeom prst="rect">
              <a:avLst/>
            </a:prstGeom>
            <a:solidFill>
              <a:schemeClr val="bg1"/>
            </a:solidFill>
          </p:spPr>
          <p:txBody>
            <a:bodyPr wrap="square" rtlCol="0">
              <a:spAutoFit/>
            </a:bodyPr>
            <a:lstStyle/>
            <a:p>
              <a:r>
                <a:rPr lang="en-US" b="1" dirty="0">
                  <a:solidFill>
                    <a:srgbClr val="FF3399"/>
                  </a:solidFill>
                </a:rPr>
                <a:t>IWGL</a:t>
              </a:r>
              <a:endParaRPr lang="el-GR" b="1" dirty="0">
                <a:solidFill>
                  <a:srgbClr val="FF3399"/>
                </a:solidFill>
              </a:endParaRPr>
            </a:p>
          </p:txBody>
        </p:sp>
        <p:sp>
          <p:nvSpPr>
            <p:cNvPr id="6" name="TextBox 5"/>
            <p:cNvSpPr txBox="1"/>
            <p:nvPr/>
          </p:nvSpPr>
          <p:spPr>
            <a:xfrm>
              <a:off x="1810485" y="3746837"/>
              <a:ext cx="669923" cy="369332"/>
            </a:xfrm>
            <a:prstGeom prst="rect">
              <a:avLst/>
            </a:prstGeom>
            <a:solidFill>
              <a:schemeClr val="bg1"/>
            </a:solidFill>
          </p:spPr>
          <p:txBody>
            <a:bodyPr wrap="square" rtlCol="0">
              <a:spAutoFit/>
            </a:bodyPr>
            <a:lstStyle/>
            <a:p>
              <a:r>
                <a:rPr lang="en-US" b="1" dirty="0">
                  <a:solidFill>
                    <a:srgbClr val="29872D"/>
                  </a:solidFill>
                </a:rPr>
                <a:t>OPL</a:t>
              </a:r>
              <a:endParaRPr lang="el-GR" b="1" dirty="0">
                <a:solidFill>
                  <a:srgbClr val="29872D"/>
                </a:solidFill>
              </a:endParaRPr>
            </a:p>
          </p:txBody>
        </p:sp>
        <p:sp>
          <p:nvSpPr>
            <p:cNvPr id="7" name="TextBox 6"/>
            <p:cNvSpPr txBox="1"/>
            <p:nvPr/>
          </p:nvSpPr>
          <p:spPr>
            <a:xfrm>
              <a:off x="1019763" y="4837657"/>
              <a:ext cx="1124527" cy="369332"/>
            </a:xfrm>
            <a:prstGeom prst="rect">
              <a:avLst/>
            </a:prstGeom>
            <a:solidFill>
              <a:schemeClr val="bg1"/>
            </a:solidFill>
          </p:spPr>
          <p:txBody>
            <a:bodyPr wrap="square" rtlCol="0">
              <a:spAutoFit/>
            </a:bodyPr>
            <a:lstStyle/>
            <a:p>
              <a:r>
                <a:rPr lang="en-US" b="1" dirty="0">
                  <a:solidFill>
                    <a:srgbClr val="FF0000"/>
                  </a:solidFill>
                </a:rPr>
                <a:t>divertor</a:t>
              </a:r>
              <a:endParaRPr lang="el-GR" b="1" dirty="0">
                <a:solidFill>
                  <a:srgbClr val="FF0000"/>
                </a:solidFill>
              </a:endParaRPr>
            </a:p>
          </p:txBody>
        </p:sp>
      </p:grpSp>
      <p:sp>
        <p:nvSpPr>
          <p:cNvPr id="15" name="Oval 14"/>
          <p:cNvSpPr/>
          <p:nvPr/>
        </p:nvSpPr>
        <p:spPr>
          <a:xfrm>
            <a:off x="2478741" y="1778114"/>
            <a:ext cx="250190" cy="20701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6" name="Oval 15"/>
          <p:cNvSpPr/>
          <p:nvPr/>
        </p:nvSpPr>
        <p:spPr>
          <a:xfrm>
            <a:off x="1631467" y="2437069"/>
            <a:ext cx="207010" cy="18923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7" name="Oval 16"/>
          <p:cNvSpPr/>
          <p:nvPr/>
        </p:nvSpPr>
        <p:spPr>
          <a:xfrm>
            <a:off x="1301451" y="1860347"/>
            <a:ext cx="292735" cy="24955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nvGrpSpPr>
          <p:cNvPr id="18" name="Group 17"/>
          <p:cNvGrpSpPr/>
          <p:nvPr/>
        </p:nvGrpSpPr>
        <p:grpSpPr>
          <a:xfrm>
            <a:off x="874106" y="1019049"/>
            <a:ext cx="2667000" cy="2064827"/>
            <a:chOff x="874106" y="917453"/>
            <a:chExt cx="2667000" cy="2064827"/>
          </a:xfrm>
        </p:grpSpPr>
        <p:graphicFrame>
          <p:nvGraphicFramePr>
            <p:cNvPr id="19" name="Object 18"/>
            <p:cNvGraphicFramePr>
              <a:graphicFrameLocks noChangeAspect="1"/>
            </p:cNvGraphicFramePr>
            <p:nvPr>
              <p:extLst>
                <p:ext uri="{D42A27DB-BD31-4B8C-83A1-F6EECF244321}">
                  <p14:modId xmlns:p14="http://schemas.microsoft.com/office/powerpoint/2010/main" val="20115641"/>
                </p:ext>
              </p:extLst>
            </p:nvPr>
          </p:nvGraphicFramePr>
          <p:xfrm>
            <a:off x="874106" y="932817"/>
            <a:ext cx="2667000" cy="2049463"/>
          </p:xfrm>
          <a:graphic>
            <a:graphicData uri="http://schemas.openxmlformats.org/presentationml/2006/ole">
              <mc:AlternateContent xmlns:mc="http://schemas.openxmlformats.org/markup-compatibility/2006">
                <mc:Choice xmlns:v="urn:schemas-microsoft-com:vml" Requires="v">
                  <p:oleObj name="Graph" r:id="rId3" imgW="30632350" imgH="23450480" progId="Origin50.Graph">
                    <p:embed/>
                  </p:oleObj>
                </mc:Choice>
                <mc:Fallback>
                  <p:oleObj name="Graph" r:id="rId3" imgW="30632350" imgH="23450480" progId="Origin50.Graph">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4106" y="932817"/>
                          <a:ext cx="2667000" cy="2049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Text Box 2"/>
            <p:cNvSpPr txBox="1">
              <a:spLocks noChangeArrowheads="1"/>
            </p:cNvSpPr>
            <p:nvPr/>
          </p:nvSpPr>
          <p:spPr bwMode="auto">
            <a:xfrm>
              <a:off x="1581054" y="917453"/>
              <a:ext cx="1009650" cy="257175"/>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n-US" sz="1100" b="1" dirty="0">
                  <a:solidFill>
                    <a:srgbClr val="0000FF"/>
                  </a:solidFill>
                  <a:effectLst/>
                  <a:latin typeface="Calibri"/>
                  <a:ea typeface="Calibri"/>
                  <a:cs typeface="Times New Roman"/>
                </a:rPr>
                <a:t>ILW-1 DP (80)</a:t>
              </a:r>
              <a:endParaRPr lang="en-US" sz="1100" dirty="0">
                <a:solidFill>
                  <a:srgbClr val="0000FF"/>
                </a:solidFill>
                <a:effectLst/>
                <a:latin typeface="Calibri"/>
                <a:ea typeface="Calibri"/>
                <a:cs typeface="Times New Roman"/>
              </a:endParaRPr>
            </a:p>
          </p:txBody>
        </p:sp>
      </p:grpSp>
      <p:graphicFrame>
        <p:nvGraphicFramePr>
          <p:cNvPr id="22" name="Object 21"/>
          <p:cNvGraphicFramePr>
            <a:graphicFrameLocks noChangeAspect="1"/>
          </p:cNvGraphicFramePr>
          <p:nvPr>
            <p:extLst>
              <p:ext uri="{D42A27DB-BD31-4B8C-83A1-F6EECF244321}">
                <p14:modId xmlns:p14="http://schemas.microsoft.com/office/powerpoint/2010/main" val="249015877"/>
              </p:ext>
            </p:extLst>
          </p:nvPr>
        </p:nvGraphicFramePr>
        <p:xfrm>
          <a:off x="7170958" y="481486"/>
          <a:ext cx="2514600" cy="1935163"/>
        </p:xfrm>
        <a:graphic>
          <a:graphicData uri="http://schemas.openxmlformats.org/presentationml/2006/ole">
            <mc:AlternateContent xmlns:mc="http://schemas.openxmlformats.org/markup-compatibility/2006">
              <mc:Choice xmlns:v="urn:schemas-microsoft-com:vml" Requires="v">
                <p:oleObj name="Graph" r:id="rId5" imgW="30632350" imgH="23450480" progId="Origin50.Graph">
                  <p:embed/>
                </p:oleObj>
              </mc:Choice>
              <mc:Fallback>
                <p:oleObj name="Graph" r:id="rId5" imgW="30632350" imgH="23450480" progId="Origin50.Graph">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70958" y="481486"/>
                        <a:ext cx="2514600" cy="1935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 name="Text Box 2"/>
          <p:cNvSpPr txBox="1">
            <a:spLocks noChangeArrowheads="1"/>
          </p:cNvSpPr>
          <p:nvPr/>
        </p:nvSpPr>
        <p:spPr bwMode="auto">
          <a:xfrm>
            <a:off x="7678462" y="474265"/>
            <a:ext cx="1143000" cy="257175"/>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n-US" sz="1100" b="1" dirty="0">
                <a:solidFill>
                  <a:srgbClr val="00B050"/>
                </a:solidFill>
                <a:effectLst/>
                <a:latin typeface="Calibri"/>
                <a:ea typeface="Calibri"/>
                <a:cs typeface="Times New Roman"/>
              </a:rPr>
              <a:t>ILW-1 OPL (120)</a:t>
            </a:r>
            <a:endParaRPr lang="en-US" sz="1100" dirty="0">
              <a:solidFill>
                <a:srgbClr val="00B050"/>
              </a:solidFill>
              <a:effectLst/>
              <a:latin typeface="Calibri"/>
              <a:ea typeface="Calibri"/>
              <a:cs typeface="Times New Roman"/>
            </a:endParaRPr>
          </a:p>
        </p:txBody>
      </p:sp>
      <p:sp>
        <p:nvSpPr>
          <p:cNvPr id="24" name="Text Box 2"/>
          <p:cNvSpPr txBox="1">
            <a:spLocks noChangeArrowheads="1"/>
          </p:cNvSpPr>
          <p:nvPr/>
        </p:nvSpPr>
        <p:spPr bwMode="auto">
          <a:xfrm>
            <a:off x="10070551" y="482434"/>
            <a:ext cx="1143000" cy="257175"/>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n-US" sz="1100" b="1" dirty="0">
                <a:solidFill>
                  <a:srgbClr val="00B050"/>
                </a:solidFill>
                <a:effectLst/>
                <a:latin typeface="Calibri"/>
                <a:ea typeface="Calibri"/>
                <a:cs typeface="Times New Roman"/>
              </a:rPr>
              <a:t>ILW-2 OPL (320)</a:t>
            </a:r>
            <a:endParaRPr lang="en-US" sz="1100" dirty="0">
              <a:solidFill>
                <a:srgbClr val="00B050"/>
              </a:solidFill>
              <a:effectLst/>
              <a:latin typeface="Calibri"/>
              <a:ea typeface="Calibri"/>
              <a:cs typeface="Times New Roman"/>
            </a:endParaRPr>
          </a:p>
        </p:txBody>
      </p:sp>
      <p:grpSp>
        <p:nvGrpSpPr>
          <p:cNvPr id="25" name="Group 24"/>
          <p:cNvGrpSpPr/>
          <p:nvPr/>
        </p:nvGrpSpPr>
        <p:grpSpPr>
          <a:xfrm>
            <a:off x="2207568" y="2924944"/>
            <a:ext cx="2498725" cy="1953534"/>
            <a:chOff x="2524420" y="4525102"/>
            <a:chExt cx="2498725" cy="1953534"/>
          </a:xfrm>
        </p:grpSpPr>
        <p:sp>
          <p:nvSpPr>
            <p:cNvPr id="26" name="Text Box 2"/>
            <p:cNvSpPr txBox="1">
              <a:spLocks noChangeArrowheads="1"/>
            </p:cNvSpPr>
            <p:nvPr/>
          </p:nvSpPr>
          <p:spPr bwMode="auto">
            <a:xfrm>
              <a:off x="2911804" y="4525102"/>
              <a:ext cx="1634709" cy="257175"/>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n-US" sz="1100" b="1" dirty="0">
                  <a:solidFill>
                    <a:srgbClr val="FF3399"/>
                  </a:solidFill>
                  <a:effectLst/>
                  <a:latin typeface="Calibri"/>
                  <a:ea typeface="Calibri"/>
                  <a:cs typeface="Times New Roman"/>
                </a:rPr>
                <a:t>ILW-1 IWGL outer (191)</a:t>
              </a:r>
              <a:endParaRPr lang="en-US" sz="1100" dirty="0">
                <a:solidFill>
                  <a:srgbClr val="FF3399"/>
                </a:solidFill>
                <a:effectLst/>
                <a:latin typeface="Calibri"/>
                <a:ea typeface="Calibri"/>
                <a:cs typeface="Times New Roman"/>
              </a:endParaRPr>
            </a:p>
          </p:txBody>
        </p:sp>
        <p:graphicFrame>
          <p:nvGraphicFramePr>
            <p:cNvPr id="27" name="Object 26"/>
            <p:cNvGraphicFramePr>
              <a:graphicFrameLocks noChangeAspect="1"/>
            </p:cNvGraphicFramePr>
            <p:nvPr>
              <p:extLst>
                <p:ext uri="{D42A27DB-BD31-4B8C-83A1-F6EECF244321}">
                  <p14:modId xmlns:p14="http://schemas.microsoft.com/office/powerpoint/2010/main" val="83465282"/>
                </p:ext>
              </p:extLst>
            </p:nvPr>
          </p:nvGraphicFramePr>
          <p:xfrm>
            <a:off x="2524420" y="4565699"/>
            <a:ext cx="2498725" cy="1912937"/>
          </p:xfrm>
          <a:graphic>
            <a:graphicData uri="http://schemas.openxmlformats.org/presentationml/2006/ole">
              <mc:AlternateContent xmlns:mc="http://schemas.openxmlformats.org/markup-compatibility/2006">
                <mc:Choice xmlns:v="urn:schemas-microsoft-com:vml" Requires="v">
                  <p:oleObj name="Graph" r:id="rId7" imgW="30632350" imgH="23450480" progId="Origin50.Graph">
                    <p:embed/>
                  </p:oleObj>
                </mc:Choice>
                <mc:Fallback>
                  <p:oleObj name="Graph" r:id="rId7" imgW="30632350" imgH="23450480" progId="Origin50.Graph">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24420" y="4565699"/>
                          <a:ext cx="2498725" cy="1912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28" name="Group 27"/>
          <p:cNvGrpSpPr/>
          <p:nvPr/>
        </p:nvGrpSpPr>
        <p:grpSpPr>
          <a:xfrm>
            <a:off x="-1079" y="2940284"/>
            <a:ext cx="2498725" cy="1957990"/>
            <a:chOff x="139637" y="4437112"/>
            <a:chExt cx="2498725" cy="1957990"/>
          </a:xfrm>
        </p:grpSpPr>
        <p:graphicFrame>
          <p:nvGraphicFramePr>
            <p:cNvPr id="29" name="Object 28"/>
            <p:cNvGraphicFramePr>
              <a:graphicFrameLocks noChangeAspect="1"/>
            </p:cNvGraphicFramePr>
            <p:nvPr>
              <p:extLst>
                <p:ext uri="{D42A27DB-BD31-4B8C-83A1-F6EECF244321}">
                  <p14:modId xmlns:p14="http://schemas.microsoft.com/office/powerpoint/2010/main" val="1902061010"/>
                </p:ext>
              </p:extLst>
            </p:nvPr>
          </p:nvGraphicFramePr>
          <p:xfrm>
            <a:off x="139637" y="4482164"/>
            <a:ext cx="2498725" cy="1912938"/>
          </p:xfrm>
          <a:graphic>
            <a:graphicData uri="http://schemas.openxmlformats.org/presentationml/2006/ole">
              <mc:AlternateContent xmlns:mc="http://schemas.openxmlformats.org/markup-compatibility/2006">
                <mc:Choice xmlns:v="urn:schemas-microsoft-com:vml" Requires="v">
                  <p:oleObj name="Graph" r:id="rId9" imgW="30632350" imgH="23450480" progId="Origin50.Graph">
                    <p:embed/>
                  </p:oleObj>
                </mc:Choice>
                <mc:Fallback>
                  <p:oleObj name="Graph" r:id="rId9" imgW="30632350" imgH="23450480" progId="Origin50.Graph">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9637" y="4482164"/>
                          <a:ext cx="2498725" cy="1912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 name="Text Box 2"/>
            <p:cNvSpPr txBox="1">
              <a:spLocks noChangeArrowheads="1"/>
            </p:cNvSpPr>
            <p:nvPr/>
          </p:nvSpPr>
          <p:spPr bwMode="auto">
            <a:xfrm>
              <a:off x="488467" y="4437112"/>
              <a:ext cx="1504950" cy="257175"/>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n-US" sz="1100" b="1" dirty="0">
                  <a:solidFill>
                    <a:srgbClr val="FF3399"/>
                  </a:solidFill>
                  <a:effectLst/>
                  <a:latin typeface="Calibri"/>
                  <a:ea typeface="Calibri"/>
                  <a:cs typeface="Times New Roman"/>
                </a:rPr>
                <a:t>ILW-1 IWGL outer (27)</a:t>
              </a:r>
              <a:endParaRPr lang="en-US" sz="1100" dirty="0">
                <a:solidFill>
                  <a:srgbClr val="FF3399"/>
                </a:solidFill>
                <a:effectLst/>
                <a:latin typeface="Calibri"/>
                <a:ea typeface="Calibri"/>
                <a:cs typeface="Times New Roman"/>
              </a:endParaRPr>
            </a:p>
          </p:txBody>
        </p:sp>
      </p:grpSp>
      <p:sp>
        <p:nvSpPr>
          <p:cNvPr id="31" name="Right Arrow 30"/>
          <p:cNvSpPr/>
          <p:nvPr/>
        </p:nvSpPr>
        <p:spPr>
          <a:xfrm rot="18697146">
            <a:off x="6962720" y="2603717"/>
            <a:ext cx="1097458" cy="248348"/>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ight Arrow 31"/>
          <p:cNvSpPr/>
          <p:nvPr/>
        </p:nvSpPr>
        <p:spPr>
          <a:xfrm rot="11116873">
            <a:off x="3588822" y="1750321"/>
            <a:ext cx="1716298" cy="267986"/>
          </a:xfrm>
          <a:prstGeom prst="right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3" name="Object 32"/>
          <p:cNvGraphicFramePr>
            <a:graphicFrameLocks noChangeAspect="1"/>
          </p:cNvGraphicFramePr>
          <p:nvPr>
            <p:extLst>
              <p:ext uri="{D42A27DB-BD31-4B8C-83A1-F6EECF244321}">
                <p14:modId xmlns:p14="http://schemas.microsoft.com/office/powerpoint/2010/main" val="3049885817"/>
              </p:ext>
            </p:extLst>
          </p:nvPr>
        </p:nvGraphicFramePr>
        <p:xfrm>
          <a:off x="-26222" y="4797152"/>
          <a:ext cx="2468563" cy="1897063"/>
        </p:xfrm>
        <a:graphic>
          <a:graphicData uri="http://schemas.openxmlformats.org/presentationml/2006/ole">
            <mc:AlternateContent xmlns:mc="http://schemas.openxmlformats.org/markup-compatibility/2006">
              <mc:Choice xmlns:v="urn:schemas-microsoft-com:vml" Requires="v">
                <p:oleObj name="Graph" r:id="rId11" imgW="30632350" imgH="23450480" progId="Origin50.Graph">
                  <p:embed/>
                </p:oleObj>
              </mc:Choice>
              <mc:Fallback>
                <p:oleObj name="Graph" r:id="rId11" imgW="30632350" imgH="23450480" progId="Origin50.Graph">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6222" y="4797152"/>
                        <a:ext cx="2468563" cy="1897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 name="Object 33"/>
          <p:cNvGraphicFramePr>
            <a:graphicFrameLocks noChangeAspect="1"/>
          </p:cNvGraphicFramePr>
          <p:nvPr>
            <p:extLst>
              <p:ext uri="{D42A27DB-BD31-4B8C-83A1-F6EECF244321}">
                <p14:modId xmlns:p14="http://schemas.microsoft.com/office/powerpoint/2010/main" val="2034747010"/>
              </p:ext>
            </p:extLst>
          </p:nvPr>
        </p:nvGraphicFramePr>
        <p:xfrm>
          <a:off x="2204083" y="4797152"/>
          <a:ext cx="2484438" cy="1912938"/>
        </p:xfrm>
        <a:graphic>
          <a:graphicData uri="http://schemas.openxmlformats.org/presentationml/2006/ole">
            <mc:AlternateContent xmlns:mc="http://schemas.openxmlformats.org/markup-compatibility/2006">
              <mc:Choice xmlns:v="urn:schemas-microsoft-com:vml" Requires="v">
                <p:oleObj name="Graph" r:id="rId13" imgW="30632350" imgH="23450480" progId="Origin50.Graph">
                  <p:embed/>
                </p:oleObj>
              </mc:Choice>
              <mc:Fallback>
                <p:oleObj name="Graph" r:id="rId13" imgW="30632350" imgH="23450480" progId="Origin50.Graph">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204083" y="4797152"/>
                        <a:ext cx="2484438" cy="1912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 name="Text Box 2"/>
          <p:cNvSpPr txBox="1">
            <a:spLocks noChangeArrowheads="1"/>
          </p:cNvSpPr>
          <p:nvPr/>
        </p:nvSpPr>
        <p:spPr bwMode="auto">
          <a:xfrm>
            <a:off x="206173" y="4725144"/>
            <a:ext cx="1676400" cy="257175"/>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n-US" sz="1100" b="1" dirty="0">
                <a:solidFill>
                  <a:srgbClr val="FF3399"/>
                </a:solidFill>
                <a:effectLst/>
                <a:latin typeface="Calibri"/>
                <a:ea typeface="Calibri"/>
                <a:cs typeface="Times New Roman"/>
              </a:rPr>
              <a:t>ILW-1 IWGL </a:t>
            </a:r>
            <a:r>
              <a:rPr lang="en-US" sz="1100" b="1" dirty="0" err="1">
                <a:solidFill>
                  <a:srgbClr val="FF3399"/>
                </a:solidFill>
                <a:effectLst/>
                <a:latin typeface="Calibri"/>
                <a:ea typeface="Calibri"/>
                <a:cs typeface="Times New Roman"/>
              </a:rPr>
              <a:t>centre</a:t>
            </a:r>
            <a:r>
              <a:rPr lang="en-US" sz="1100" b="1" dirty="0">
                <a:solidFill>
                  <a:srgbClr val="FF3399"/>
                </a:solidFill>
                <a:effectLst/>
                <a:latin typeface="Calibri"/>
                <a:ea typeface="Calibri"/>
                <a:cs typeface="Times New Roman"/>
              </a:rPr>
              <a:t> (174)</a:t>
            </a:r>
            <a:endParaRPr lang="en-US" sz="1100" dirty="0">
              <a:solidFill>
                <a:srgbClr val="FF3399"/>
              </a:solidFill>
              <a:effectLst/>
              <a:latin typeface="Calibri"/>
              <a:ea typeface="Calibri"/>
              <a:cs typeface="Times New Roman"/>
            </a:endParaRPr>
          </a:p>
        </p:txBody>
      </p:sp>
      <p:sp>
        <p:nvSpPr>
          <p:cNvPr id="36" name="Text Box 2"/>
          <p:cNvSpPr txBox="1">
            <a:spLocks noChangeArrowheads="1"/>
          </p:cNvSpPr>
          <p:nvPr/>
        </p:nvSpPr>
        <p:spPr bwMode="auto">
          <a:xfrm>
            <a:off x="2603836" y="4725143"/>
            <a:ext cx="1504950" cy="257175"/>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n-US" sz="1100" b="1" dirty="0">
                <a:solidFill>
                  <a:srgbClr val="FF3399"/>
                </a:solidFill>
                <a:effectLst/>
                <a:latin typeface="Calibri"/>
                <a:ea typeface="Calibri"/>
                <a:cs typeface="Times New Roman"/>
              </a:rPr>
              <a:t>ILW-1 IWGL wing (76)</a:t>
            </a:r>
            <a:endParaRPr lang="en-US" sz="1100" dirty="0">
              <a:solidFill>
                <a:srgbClr val="FF3399"/>
              </a:solidFill>
              <a:effectLst/>
              <a:latin typeface="Calibri"/>
              <a:ea typeface="Calibri"/>
              <a:cs typeface="Times New Roman"/>
            </a:endParaRPr>
          </a:p>
        </p:txBody>
      </p:sp>
      <p:sp>
        <p:nvSpPr>
          <p:cNvPr id="37" name="Right Arrow 36"/>
          <p:cNvSpPr/>
          <p:nvPr/>
        </p:nvSpPr>
        <p:spPr>
          <a:xfrm rot="7625271">
            <a:off x="4102886" y="4153132"/>
            <a:ext cx="1402802" cy="275711"/>
          </a:xfrm>
          <a:prstGeom prst="rightArrow">
            <a:avLst/>
          </a:prstGeom>
          <a:solidFill>
            <a:srgbClr val="FF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ight Arrow 37"/>
          <p:cNvSpPr/>
          <p:nvPr/>
        </p:nvSpPr>
        <p:spPr>
          <a:xfrm rot="10639820">
            <a:off x="4553181" y="3135413"/>
            <a:ext cx="478216" cy="269552"/>
          </a:xfrm>
          <a:prstGeom prst="rightArrow">
            <a:avLst/>
          </a:prstGeom>
          <a:solidFill>
            <a:srgbClr val="FF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p:cNvGrpSpPr/>
          <p:nvPr/>
        </p:nvGrpSpPr>
        <p:grpSpPr>
          <a:xfrm>
            <a:off x="9448391" y="474265"/>
            <a:ext cx="2560638" cy="1943100"/>
            <a:chOff x="9747265" y="2524703"/>
            <a:chExt cx="2560638" cy="1943100"/>
          </a:xfrm>
        </p:grpSpPr>
        <p:graphicFrame>
          <p:nvGraphicFramePr>
            <p:cNvPr id="40" name="Object 39"/>
            <p:cNvGraphicFramePr>
              <a:graphicFrameLocks noChangeAspect="1"/>
            </p:cNvGraphicFramePr>
            <p:nvPr>
              <p:extLst>
                <p:ext uri="{D42A27DB-BD31-4B8C-83A1-F6EECF244321}">
                  <p14:modId xmlns:p14="http://schemas.microsoft.com/office/powerpoint/2010/main" val="3159617270"/>
                </p:ext>
              </p:extLst>
            </p:nvPr>
          </p:nvGraphicFramePr>
          <p:xfrm>
            <a:off x="9747265" y="2524703"/>
            <a:ext cx="2560638" cy="1943100"/>
          </p:xfrm>
          <a:graphic>
            <a:graphicData uri="http://schemas.openxmlformats.org/presentationml/2006/ole">
              <mc:AlternateContent xmlns:mc="http://schemas.openxmlformats.org/markup-compatibility/2006">
                <mc:Choice xmlns:v="urn:schemas-microsoft-com:vml" Requires="v">
                  <p:oleObj name="Graph" r:id="rId15" imgW="30632350" imgH="23450480" progId="Origin50.Graph">
                    <p:embed/>
                  </p:oleObj>
                </mc:Choice>
                <mc:Fallback>
                  <p:oleObj name="Graph" r:id="rId15" imgW="30632350" imgH="23450480" progId="Origin50.Graph">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747265" y="2524703"/>
                          <a:ext cx="2560638" cy="1943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 name="Oval 40"/>
            <p:cNvSpPr/>
            <p:nvPr/>
          </p:nvSpPr>
          <p:spPr>
            <a:xfrm>
              <a:off x="11249838" y="2956358"/>
              <a:ext cx="318770" cy="24955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2" name="Oval 41"/>
            <p:cNvSpPr/>
            <p:nvPr/>
          </p:nvSpPr>
          <p:spPr>
            <a:xfrm>
              <a:off x="10625132" y="2878253"/>
              <a:ext cx="439420" cy="24955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3" name="Oval 42"/>
            <p:cNvSpPr/>
            <p:nvPr/>
          </p:nvSpPr>
          <p:spPr>
            <a:xfrm>
              <a:off x="10074382" y="3197459"/>
              <a:ext cx="267335" cy="24955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44" name="Oval 43"/>
          <p:cNvSpPr/>
          <p:nvPr/>
        </p:nvSpPr>
        <p:spPr>
          <a:xfrm>
            <a:off x="2465609" y="1778114"/>
            <a:ext cx="250190" cy="20701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5" name="Oval 44"/>
          <p:cNvSpPr/>
          <p:nvPr/>
        </p:nvSpPr>
        <p:spPr>
          <a:xfrm>
            <a:off x="1659794" y="2439784"/>
            <a:ext cx="207010" cy="18923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6" name="Oval 45"/>
          <p:cNvSpPr/>
          <p:nvPr/>
        </p:nvSpPr>
        <p:spPr>
          <a:xfrm>
            <a:off x="1283874" y="1855584"/>
            <a:ext cx="292735" cy="24955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7" name="TextBox 46"/>
          <p:cNvSpPr txBox="1"/>
          <p:nvPr/>
        </p:nvSpPr>
        <p:spPr>
          <a:xfrm>
            <a:off x="918330" y="31602"/>
            <a:ext cx="9562440" cy="523220"/>
          </a:xfrm>
          <a:prstGeom prst="rect">
            <a:avLst/>
          </a:prstGeom>
          <a:noFill/>
        </p:spPr>
        <p:txBody>
          <a:bodyPr wrap="square" rtlCol="0">
            <a:spAutoFit/>
          </a:bodyPr>
          <a:lstStyle/>
          <a:p>
            <a:r>
              <a:rPr lang="en-US" sz="2800" b="1" dirty="0">
                <a:solidFill>
                  <a:schemeClr val="accent3">
                    <a:lumMod val="50000"/>
                  </a:schemeClr>
                </a:solidFill>
              </a:rPr>
              <a:t>Be castellated Tiles from JET tokamak</a:t>
            </a:r>
          </a:p>
        </p:txBody>
      </p:sp>
      <p:sp>
        <p:nvSpPr>
          <p:cNvPr id="48" name="TextBox 47"/>
          <p:cNvSpPr txBox="1"/>
          <p:nvPr/>
        </p:nvSpPr>
        <p:spPr>
          <a:xfrm>
            <a:off x="678864" y="593242"/>
            <a:ext cx="6318909" cy="369332"/>
          </a:xfrm>
          <a:prstGeom prst="rect">
            <a:avLst/>
          </a:prstGeom>
          <a:noFill/>
        </p:spPr>
        <p:txBody>
          <a:bodyPr wrap="none" rtlCol="0">
            <a:spAutoFit/>
          </a:bodyPr>
          <a:lstStyle/>
          <a:p>
            <a:r>
              <a:rPr lang="en-US" b="1" u="sng" dirty="0">
                <a:solidFill>
                  <a:schemeClr val="accent5">
                    <a:lumMod val="75000"/>
                  </a:schemeClr>
                </a:solidFill>
              </a:rPr>
              <a:t>Carbon</a:t>
            </a:r>
            <a:r>
              <a:rPr lang="en-US" b="1" dirty="0">
                <a:solidFill>
                  <a:schemeClr val="accent5">
                    <a:lumMod val="75000"/>
                  </a:schemeClr>
                </a:solidFill>
              </a:rPr>
              <a:t> deposition on the castellation sides – d micro-beam NRA</a:t>
            </a:r>
          </a:p>
        </p:txBody>
      </p:sp>
      <p:graphicFrame>
        <p:nvGraphicFramePr>
          <p:cNvPr id="49" name="Object 48">
            <a:extLst>
              <a:ext uri="{FF2B5EF4-FFF2-40B4-BE49-F238E27FC236}">
                <a16:creationId xmlns:a16="http://schemas.microsoft.com/office/drawing/2014/main" id="{5ED5198E-7CCC-4309-911F-C241E1E25A5B}"/>
              </a:ext>
            </a:extLst>
          </p:cNvPr>
          <p:cNvGraphicFramePr>
            <a:graphicFrameLocks noChangeAspect="1"/>
          </p:cNvGraphicFramePr>
          <p:nvPr>
            <p:extLst>
              <p:ext uri="{D42A27DB-BD31-4B8C-83A1-F6EECF244321}">
                <p14:modId xmlns:p14="http://schemas.microsoft.com/office/powerpoint/2010/main" val="2263358459"/>
              </p:ext>
            </p:extLst>
          </p:nvPr>
        </p:nvGraphicFramePr>
        <p:xfrm>
          <a:off x="7545426" y="2949963"/>
          <a:ext cx="4632325" cy="3554413"/>
        </p:xfrm>
        <a:graphic>
          <a:graphicData uri="http://schemas.openxmlformats.org/presentationml/2006/ole">
            <mc:AlternateContent xmlns:mc="http://schemas.openxmlformats.org/markup-compatibility/2006">
              <mc:Choice xmlns:v="urn:schemas-microsoft-com:vml" Requires="v">
                <p:oleObj name="Graph" r:id="rId17" imgW="4631968" imgH="3554505" progId="Origin50.Graph">
                  <p:embed/>
                </p:oleObj>
              </mc:Choice>
              <mc:Fallback>
                <p:oleObj name="Graph" r:id="rId17" imgW="4631968" imgH="3554505" progId="Origin50.Graph">
                  <p:embed/>
                  <p:pic>
                    <p:nvPicPr>
                      <p:cNvPr id="0" name=""/>
                      <p:cNvPicPr/>
                      <p:nvPr/>
                    </p:nvPicPr>
                    <p:blipFill>
                      <a:blip r:embed="rId18"/>
                      <a:stretch>
                        <a:fillRect/>
                      </a:stretch>
                    </p:blipFill>
                    <p:spPr>
                      <a:xfrm>
                        <a:off x="7545426" y="2949963"/>
                        <a:ext cx="4632325" cy="3554413"/>
                      </a:xfrm>
                      <a:prstGeom prst="rect">
                        <a:avLst/>
                      </a:prstGeom>
                      <a:solidFill>
                        <a:srgbClr val="FFFFFF">
                          <a:alpha val="69804"/>
                        </a:srgbClr>
                      </a:solidFill>
                    </p:spPr>
                  </p:pic>
                </p:oleObj>
              </mc:Fallback>
            </mc:AlternateContent>
          </a:graphicData>
        </a:graphic>
      </p:graphicFrame>
      <p:sp>
        <p:nvSpPr>
          <p:cNvPr id="50" name="TextBox 49">
            <a:extLst>
              <a:ext uri="{FF2B5EF4-FFF2-40B4-BE49-F238E27FC236}">
                <a16:creationId xmlns:a16="http://schemas.microsoft.com/office/drawing/2014/main" id="{0D0DBC0A-2AE1-43F3-83AD-0F590CC49BDC}"/>
              </a:ext>
            </a:extLst>
          </p:cNvPr>
          <p:cNvSpPr txBox="1"/>
          <p:nvPr/>
        </p:nvSpPr>
        <p:spPr>
          <a:xfrm>
            <a:off x="7964207" y="2678262"/>
            <a:ext cx="4155176" cy="369332"/>
          </a:xfrm>
          <a:prstGeom prst="rect">
            <a:avLst/>
          </a:prstGeom>
          <a:noFill/>
        </p:spPr>
        <p:txBody>
          <a:bodyPr wrap="none" rtlCol="0">
            <a:spAutoFit/>
          </a:bodyPr>
          <a:lstStyle/>
          <a:p>
            <a:r>
              <a:rPr lang="en-US" b="1" u="sng" dirty="0">
                <a:solidFill>
                  <a:schemeClr val="accent5">
                    <a:lumMod val="75000"/>
                  </a:schemeClr>
                </a:solidFill>
              </a:rPr>
              <a:t>Carbon</a:t>
            </a:r>
            <a:r>
              <a:rPr lang="en-US" b="1" dirty="0">
                <a:solidFill>
                  <a:schemeClr val="accent5">
                    <a:lumMod val="75000"/>
                  </a:schemeClr>
                </a:solidFill>
              </a:rPr>
              <a:t> amount</a:t>
            </a:r>
            <a:r>
              <a:rPr lang="el-GR" b="1" dirty="0">
                <a:solidFill>
                  <a:schemeClr val="accent5">
                    <a:lumMod val="75000"/>
                  </a:schemeClr>
                </a:solidFill>
              </a:rPr>
              <a:t> </a:t>
            </a:r>
            <a:r>
              <a:rPr lang="en-US" b="1" dirty="0">
                <a:solidFill>
                  <a:schemeClr val="accent5">
                    <a:lumMod val="75000"/>
                  </a:schemeClr>
                </a:solidFill>
              </a:rPr>
              <a:t>on surface and cast. sides</a:t>
            </a:r>
          </a:p>
        </p:txBody>
      </p:sp>
    </p:spTree>
    <p:extLst>
      <p:ext uri="{BB962C8B-B14F-4D97-AF65-F5344CB8AC3E}">
        <p14:creationId xmlns:p14="http://schemas.microsoft.com/office/powerpoint/2010/main" val="25435422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40509" y="41153"/>
            <a:ext cx="11351490" cy="523220"/>
          </a:xfrm>
          <a:prstGeom prst="rect">
            <a:avLst/>
          </a:prstGeom>
          <a:noFill/>
        </p:spPr>
        <p:txBody>
          <a:bodyPr wrap="square" rtlCol="0">
            <a:spAutoFit/>
          </a:bodyPr>
          <a:lstStyle/>
          <a:p>
            <a:r>
              <a:rPr lang="en-US" sz="2800" b="1" dirty="0">
                <a:solidFill>
                  <a:schemeClr val="accent1">
                    <a:lumMod val="50000"/>
                  </a:schemeClr>
                </a:solidFill>
              </a:rPr>
              <a:t>NRA results from stack A &amp; C  W lamellae – using d micro/</a:t>
            </a:r>
            <a:r>
              <a:rPr lang="en-US" sz="2800" b="1" dirty="0" err="1">
                <a:solidFill>
                  <a:schemeClr val="accent1">
                    <a:lumMod val="50000"/>
                  </a:schemeClr>
                </a:solidFill>
              </a:rPr>
              <a:t>mili</a:t>
            </a:r>
            <a:r>
              <a:rPr lang="en-US" sz="2800" b="1" dirty="0">
                <a:solidFill>
                  <a:schemeClr val="accent1">
                    <a:lumMod val="50000"/>
                  </a:schemeClr>
                </a:solidFill>
              </a:rPr>
              <a:t>-beam</a:t>
            </a:r>
          </a:p>
        </p:txBody>
      </p:sp>
      <p:graphicFrame>
        <p:nvGraphicFramePr>
          <p:cNvPr id="3" name="Object 2"/>
          <p:cNvGraphicFramePr>
            <a:graphicFrameLocks noChangeAspect="1"/>
          </p:cNvGraphicFramePr>
          <p:nvPr>
            <p:extLst>
              <p:ext uri="{D42A27DB-BD31-4B8C-83A1-F6EECF244321}">
                <p14:modId xmlns:p14="http://schemas.microsoft.com/office/powerpoint/2010/main" val="1015194857"/>
              </p:ext>
            </p:extLst>
          </p:nvPr>
        </p:nvGraphicFramePr>
        <p:xfrm>
          <a:off x="-124770" y="3580400"/>
          <a:ext cx="3683000" cy="2819400"/>
        </p:xfrm>
        <a:graphic>
          <a:graphicData uri="http://schemas.openxmlformats.org/presentationml/2006/ole">
            <mc:AlternateContent xmlns:mc="http://schemas.openxmlformats.org/markup-compatibility/2006">
              <mc:Choice xmlns:v="urn:schemas-microsoft-com:vml" Requires="v">
                <p:oleObj name="Graph" r:id="rId2" imgW="3920760" imgH="3001680" progId="Origin50.Graph">
                  <p:embed/>
                </p:oleObj>
              </mc:Choice>
              <mc:Fallback>
                <p:oleObj name="Graph" r:id="rId2" imgW="3920760" imgH="3001680" progId="Origin50.Graph">
                  <p:embed/>
                  <p:pic>
                    <p:nvPicPr>
                      <p:cNvPr id="0" name=""/>
                      <p:cNvPicPr/>
                      <p:nvPr/>
                    </p:nvPicPr>
                    <p:blipFill>
                      <a:blip r:embed="rId3"/>
                      <a:stretch>
                        <a:fillRect/>
                      </a:stretch>
                    </p:blipFill>
                    <p:spPr>
                      <a:xfrm>
                        <a:off x="-124770" y="3580400"/>
                        <a:ext cx="3683000" cy="2819400"/>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133951186"/>
              </p:ext>
            </p:extLst>
          </p:nvPr>
        </p:nvGraphicFramePr>
        <p:xfrm>
          <a:off x="46941" y="1091532"/>
          <a:ext cx="3044812" cy="2327740"/>
        </p:xfrm>
        <a:graphic>
          <a:graphicData uri="http://schemas.openxmlformats.org/presentationml/2006/ole">
            <mc:AlternateContent xmlns:mc="http://schemas.openxmlformats.org/markup-compatibility/2006">
              <mc:Choice xmlns:v="urn:schemas-microsoft-com:vml" Requires="v">
                <p:oleObj name="Graph" r:id="rId4" imgW="3920760" imgH="3001680" progId="Origin50.Graph">
                  <p:embed/>
                </p:oleObj>
              </mc:Choice>
              <mc:Fallback>
                <p:oleObj name="Graph" r:id="rId4" imgW="3920760" imgH="3001680" progId="Origin50.Graph">
                  <p:embed/>
                  <p:pic>
                    <p:nvPicPr>
                      <p:cNvPr id="0" name=""/>
                      <p:cNvPicPr>
                        <a:picLocks noChangeAspect="1" noChangeArrowheads="1"/>
                      </p:cNvPicPr>
                      <p:nvPr/>
                    </p:nvPicPr>
                    <p:blipFill>
                      <a:blip r:embed="rId5"/>
                      <a:srcRect/>
                      <a:stretch>
                        <a:fillRect/>
                      </a:stretch>
                    </p:blipFill>
                    <p:spPr bwMode="auto">
                      <a:xfrm>
                        <a:off x="46941" y="1091532"/>
                        <a:ext cx="3044812" cy="2327740"/>
                      </a:xfrm>
                      <a:prstGeom prst="rect">
                        <a:avLst/>
                      </a:prstGeom>
                      <a:noFill/>
                    </p:spPr>
                  </p:pic>
                </p:oleObj>
              </mc:Fallback>
            </mc:AlternateContent>
          </a:graphicData>
        </a:graphic>
      </p:graphicFrame>
      <p:grpSp>
        <p:nvGrpSpPr>
          <p:cNvPr id="5" name="Group 4"/>
          <p:cNvGrpSpPr/>
          <p:nvPr/>
        </p:nvGrpSpPr>
        <p:grpSpPr>
          <a:xfrm>
            <a:off x="2913244" y="4602846"/>
            <a:ext cx="2764588" cy="2125597"/>
            <a:chOff x="3291848" y="4145568"/>
            <a:chExt cx="2764588" cy="2125597"/>
          </a:xfrm>
        </p:grpSpPr>
        <p:graphicFrame>
          <p:nvGraphicFramePr>
            <p:cNvPr id="6" name="Object 5"/>
            <p:cNvGraphicFramePr>
              <a:graphicFrameLocks noChangeAspect="1"/>
            </p:cNvGraphicFramePr>
            <p:nvPr>
              <p:extLst>
                <p:ext uri="{D42A27DB-BD31-4B8C-83A1-F6EECF244321}">
                  <p14:modId xmlns:p14="http://schemas.microsoft.com/office/powerpoint/2010/main" val="471470400"/>
                </p:ext>
              </p:extLst>
            </p:nvPr>
          </p:nvGraphicFramePr>
          <p:xfrm>
            <a:off x="3291848" y="4148361"/>
            <a:ext cx="2764588" cy="2122804"/>
          </p:xfrm>
          <a:graphic>
            <a:graphicData uri="http://schemas.openxmlformats.org/presentationml/2006/ole">
              <mc:AlternateContent xmlns:mc="http://schemas.openxmlformats.org/markup-compatibility/2006">
                <mc:Choice xmlns:v="urn:schemas-microsoft-com:vml" Requires="v">
                  <p:oleObj name="Graph" r:id="rId6" imgW="3920760" imgH="3001680" progId="Origin50.Graph">
                    <p:embed/>
                  </p:oleObj>
                </mc:Choice>
                <mc:Fallback>
                  <p:oleObj name="Graph" r:id="rId6" imgW="3920760" imgH="3001680" progId="Origin50.Graph">
                    <p:embed/>
                    <p:pic>
                      <p:nvPicPr>
                        <p:cNvPr id="0" name=""/>
                        <p:cNvPicPr>
                          <a:picLocks noChangeAspect="1" noChangeArrowheads="1"/>
                        </p:cNvPicPr>
                        <p:nvPr/>
                      </p:nvPicPr>
                      <p:blipFill>
                        <a:blip r:embed="rId7"/>
                        <a:srcRect/>
                        <a:stretch>
                          <a:fillRect/>
                        </a:stretch>
                      </p:blipFill>
                      <p:spPr bwMode="auto">
                        <a:xfrm>
                          <a:off x="3291848" y="4148361"/>
                          <a:ext cx="2764588" cy="2122804"/>
                        </a:xfrm>
                        <a:prstGeom prst="rect">
                          <a:avLst/>
                        </a:prstGeom>
                        <a:noFill/>
                      </p:spPr>
                    </p:pic>
                  </p:oleObj>
                </mc:Fallback>
              </mc:AlternateContent>
            </a:graphicData>
          </a:graphic>
        </p:graphicFrame>
        <p:sp>
          <p:nvSpPr>
            <p:cNvPr id="7" name="Rectangle 6"/>
            <p:cNvSpPr/>
            <p:nvPr/>
          </p:nvSpPr>
          <p:spPr>
            <a:xfrm>
              <a:off x="3926807" y="4145568"/>
              <a:ext cx="1105111" cy="306366"/>
            </a:xfrm>
            <a:prstGeom prst="rect">
              <a:avLst/>
            </a:prstGeom>
          </p:spPr>
          <p:txBody>
            <a:bodyPr wrap="none">
              <a:spAutoFit/>
            </a:bodyPr>
            <a:lstStyle/>
            <a:p>
              <a:pPr>
                <a:lnSpc>
                  <a:spcPct val="107000"/>
                </a:lnSpc>
              </a:pPr>
              <a:r>
                <a:rPr lang="en-US" sz="1300" b="1" dirty="0">
                  <a:solidFill>
                    <a:srgbClr val="FF0000"/>
                  </a:solidFill>
                </a:rPr>
                <a:t>(ILW1) A23, 7</a:t>
              </a:r>
              <a:endParaRPr lang="en-GB" sz="13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grpSp>
      <p:graphicFrame>
        <p:nvGraphicFramePr>
          <p:cNvPr id="8" name="Object 7"/>
          <p:cNvGraphicFramePr>
            <a:graphicFrameLocks noChangeAspect="1"/>
          </p:cNvGraphicFramePr>
          <p:nvPr>
            <p:extLst>
              <p:ext uri="{D42A27DB-BD31-4B8C-83A1-F6EECF244321}">
                <p14:modId xmlns:p14="http://schemas.microsoft.com/office/powerpoint/2010/main" val="3287217331"/>
              </p:ext>
            </p:extLst>
          </p:nvPr>
        </p:nvGraphicFramePr>
        <p:xfrm>
          <a:off x="2942825" y="916168"/>
          <a:ext cx="2661957" cy="2053280"/>
        </p:xfrm>
        <a:graphic>
          <a:graphicData uri="http://schemas.openxmlformats.org/presentationml/2006/ole">
            <mc:AlternateContent xmlns:mc="http://schemas.openxmlformats.org/markup-compatibility/2006">
              <mc:Choice xmlns:v="urn:schemas-microsoft-com:vml" Requires="v">
                <p:oleObj name="Graph" r:id="rId8" imgW="4631968" imgH="3554505" progId="Origin50.Graph">
                  <p:embed/>
                </p:oleObj>
              </mc:Choice>
              <mc:Fallback>
                <p:oleObj name="Graph" r:id="rId8" imgW="4631968" imgH="3554505" progId="Origin50.Graph">
                  <p:embed/>
                  <p:pic>
                    <p:nvPicPr>
                      <p:cNvPr id="0" name=""/>
                      <p:cNvPicPr>
                        <a:picLocks noChangeAspect="1" noChangeArrowheads="1"/>
                      </p:cNvPicPr>
                      <p:nvPr/>
                    </p:nvPicPr>
                    <p:blipFill>
                      <a:blip r:embed="rId9"/>
                      <a:srcRect/>
                      <a:stretch>
                        <a:fillRect/>
                      </a:stretch>
                    </p:blipFill>
                    <p:spPr bwMode="auto">
                      <a:xfrm>
                        <a:off x="2942825" y="916168"/>
                        <a:ext cx="2661957" cy="2053280"/>
                      </a:xfrm>
                      <a:prstGeom prst="rect">
                        <a:avLst/>
                      </a:prstGeom>
                      <a:noFill/>
                    </p:spPr>
                  </p:pic>
                </p:oleObj>
              </mc:Fallback>
            </mc:AlternateContent>
          </a:graphicData>
        </a:graphic>
      </p:graphicFrame>
      <p:grpSp>
        <p:nvGrpSpPr>
          <p:cNvPr id="10" name="Group 9"/>
          <p:cNvGrpSpPr/>
          <p:nvPr/>
        </p:nvGrpSpPr>
        <p:grpSpPr>
          <a:xfrm>
            <a:off x="2958154" y="2728296"/>
            <a:ext cx="2661957" cy="2095062"/>
            <a:chOff x="5332167" y="2248737"/>
            <a:chExt cx="2661957" cy="2095062"/>
          </a:xfrm>
        </p:grpSpPr>
        <p:graphicFrame>
          <p:nvGraphicFramePr>
            <p:cNvPr id="11" name="Object 10"/>
            <p:cNvGraphicFramePr>
              <a:graphicFrameLocks noChangeAspect="1"/>
            </p:cNvGraphicFramePr>
            <p:nvPr>
              <p:extLst>
                <p:ext uri="{D42A27DB-BD31-4B8C-83A1-F6EECF244321}">
                  <p14:modId xmlns:p14="http://schemas.microsoft.com/office/powerpoint/2010/main" val="2583965598"/>
                </p:ext>
              </p:extLst>
            </p:nvPr>
          </p:nvGraphicFramePr>
          <p:xfrm>
            <a:off x="5332167" y="2311551"/>
            <a:ext cx="2661957" cy="2032248"/>
          </p:xfrm>
          <a:graphic>
            <a:graphicData uri="http://schemas.openxmlformats.org/presentationml/2006/ole">
              <mc:AlternateContent xmlns:mc="http://schemas.openxmlformats.org/markup-compatibility/2006">
                <mc:Choice xmlns:v="urn:schemas-microsoft-com:vml" Requires="v">
                  <p:oleObj name="Graph" r:id="rId10" imgW="3920760" imgH="3001680" progId="Origin50.Graph">
                    <p:embed/>
                  </p:oleObj>
                </mc:Choice>
                <mc:Fallback>
                  <p:oleObj name="Graph" r:id="rId10" imgW="3920760" imgH="3001680" progId="Origin50.Graph">
                    <p:embed/>
                    <p:pic>
                      <p:nvPicPr>
                        <p:cNvPr id="0" name=""/>
                        <p:cNvPicPr>
                          <a:picLocks noChangeAspect="1" noChangeArrowheads="1"/>
                        </p:cNvPicPr>
                        <p:nvPr/>
                      </p:nvPicPr>
                      <p:blipFill>
                        <a:blip r:embed="rId11"/>
                        <a:srcRect/>
                        <a:stretch>
                          <a:fillRect/>
                        </a:stretch>
                      </p:blipFill>
                      <p:spPr bwMode="auto">
                        <a:xfrm>
                          <a:off x="5332167" y="2311551"/>
                          <a:ext cx="2661957" cy="2032248"/>
                        </a:xfrm>
                        <a:prstGeom prst="rect">
                          <a:avLst/>
                        </a:prstGeom>
                        <a:noFill/>
                      </p:spPr>
                    </p:pic>
                  </p:oleObj>
                </mc:Fallback>
              </mc:AlternateContent>
            </a:graphicData>
          </a:graphic>
        </p:graphicFrame>
        <p:sp>
          <p:nvSpPr>
            <p:cNvPr id="12" name="Rectangle 11"/>
            <p:cNvSpPr/>
            <p:nvPr/>
          </p:nvSpPr>
          <p:spPr>
            <a:xfrm>
              <a:off x="5838432" y="2248737"/>
              <a:ext cx="1318310" cy="306366"/>
            </a:xfrm>
            <a:prstGeom prst="rect">
              <a:avLst/>
            </a:prstGeom>
          </p:spPr>
          <p:txBody>
            <a:bodyPr wrap="none">
              <a:spAutoFit/>
            </a:bodyPr>
            <a:lstStyle/>
            <a:p>
              <a:pPr>
                <a:lnSpc>
                  <a:spcPct val="107000"/>
                </a:lnSpc>
              </a:pPr>
              <a:r>
                <a:rPr lang="en-US" sz="1300" b="1" dirty="0">
                  <a:solidFill>
                    <a:srgbClr val="0000FF"/>
                  </a:solidFill>
                </a:rPr>
                <a:t>(ILW1) C3, 12 (1)</a:t>
              </a:r>
              <a:endParaRPr lang="en-GB" sz="1300" b="1"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p:txBody>
        </p:sp>
      </p:grpSp>
      <p:cxnSp>
        <p:nvCxnSpPr>
          <p:cNvPr id="13" name="Straight Arrow Connector 12"/>
          <p:cNvCxnSpPr/>
          <p:nvPr/>
        </p:nvCxnSpPr>
        <p:spPr>
          <a:xfrm flipV="1">
            <a:off x="2351584" y="2699899"/>
            <a:ext cx="1004090" cy="963597"/>
          </a:xfrm>
          <a:prstGeom prst="straightConnector1">
            <a:avLst/>
          </a:prstGeom>
          <a:ln w="28575">
            <a:solidFill>
              <a:srgbClr val="0000FF"/>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2783632" y="4397294"/>
            <a:ext cx="430259" cy="275284"/>
          </a:xfrm>
          <a:prstGeom prst="straightConnector1">
            <a:avLst/>
          </a:prstGeom>
          <a:ln w="28575">
            <a:solidFill>
              <a:srgbClr val="0000FF"/>
            </a:solidFill>
            <a:prstDash val="sysDash"/>
            <a:tailEnd type="arrow"/>
          </a:ln>
        </p:spPr>
        <p:style>
          <a:lnRef idx="1">
            <a:schemeClr val="accent1"/>
          </a:lnRef>
          <a:fillRef idx="0">
            <a:schemeClr val="accent1"/>
          </a:fillRef>
          <a:effectRef idx="0">
            <a:schemeClr val="accent1"/>
          </a:effectRef>
          <a:fontRef idx="minor">
            <a:schemeClr val="tx1"/>
          </a:fontRef>
        </p:style>
      </p:cxnSp>
      <p:graphicFrame>
        <p:nvGraphicFramePr>
          <p:cNvPr id="15" name="Table 14"/>
          <p:cNvGraphicFramePr>
            <a:graphicFrameLocks noGrp="1"/>
          </p:cNvGraphicFramePr>
          <p:nvPr>
            <p:extLst>
              <p:ext uri="{D42A27DB-BD31-4B8C-83A1-F6EECF244321}">
                <p14:modId xmlns:p14="http://schemas.microsoft.com/office/powerpoint/2010/main" val="1653067605"/>
              </p:ext>
            </p:extLst>
          </p:nvPr>
        </p:nvGraphicFramePr>
        <p:xfrm>
          <a:off x="7334506" y="1348377"/>
          <a:ext cx="4704842" cy="1329309"/>
        </p:xfrm>
        <a:graphic>
          <a:graphicData uri="http://schemas.openxmlformats.org/drawingml/2006/table">
            <a:tbl>
              <a:tblPr firstRow="1" firstCol="1" bandRow="1">
                <a:tableStyleId>{5940675A-B579-460E-94D1-54222C63F5DA}</a:tableStyleId>
              </a:tblPr>
              <a:tblGrid>
                <a:gridCol w="622300">
                  <a:extLst>
                    <a:ext uri="{9D8B030D-6E8A-4147-A177-3AD203B41FA5}">
                      <a16:colId xmlns:a16="http://schemas.microsoft.com/office/drawing/2014/main" val="20001"/>
                    </a:ext>
                  </a:extLst>
                </a:gridCol>
                <a:gridCol w="915670">
                  <a:extLst>
                    <a:ext uri="{9D8B030D-6E8A-4147-A177-3AD203B41FA5}">
                      <a16:colId xmlns:a16="http://schemas.microsoft.com/office/drawing/2014/main" val="1382101555"/>
                    </a:ext>
                  </a:extLst>
                </a:gridCol>
                <a:gridCol w="979170">
                  <a:extLst>
                    <a:ext uri="{9D8B030D-6E8A-4147-A177-3AD203B41FA5}">
                      <a16:colId xmlns:a16="http://schemas.microsoft.com/office/drawing/2014/main" val="20002"/>
                    </a:ext>
                  </a:extLst>
                </a:gridCol>
                <a:gridCol w="1093851">
                  <a:extLst>
                    <a:ext uri="{9D8B030D-6E8A-4147-A177-3AD203B41FA5}">
                      <a16:colId xmlns:a16="http://schemas.microsoft.com/office/drawing/2014/main" val="20003"/>
                    </a:ext>
                  </a:extLst>
                </a:gridCol>
                <a:gridCol w="1093851">
                  <a:extLst>
                    <a:ext uri="{9D8B030D-6E8A-4147-A177-3AD203B41FA5}">
                      <a16:colId xmlns:a16="http://schemas.microsoft.com/office/drawing/2014/main" val="20004"/>
                    </a:ext>
                  </a:extLst>
                </a:gridCol>
              </a:tblGrid>
              <a:tr h="508747">
                <a:tc>
                  <a:txBody>
                    <a:bodyPr/>
                    <a:lstStyle/>
                    <a:p>
                      <a:pPr algn="ctr">
                        <a:lnSpc>
                          <a:spcPct val="107000"/>
                        </a:lnSpc>
                        <a:spcAft>
                          <a:spcPts val="0"/>
                        </a:spcAft>
                      </a:pPr>
                      <a:r>
                        <a:rPr lang="en-US" sz="1400" b="1" dirty="0">
                          <a:effectLst/>
                        </a:rPr>
                        <a:t>Exp.</a:t>
                      </a:r>
                      <a:r>
                        <a:rPr lang="en-US" sz="1400" b="1" baseline="0" dirty="0">
                          <a:effectLst/>
                        </a:rPr>
                        <a:t> </a:t>
                      </a:r>
                    </a:p>
                    <a:p>
                      <a:pPr algn="ctr">
                        <a:lnSpc>
                          <a:spcPct val="107000"/>
                        </a:lnSpc>
                        <a:spcAft>
                          <a:spcPts val="0"/>
                        </a:spcAft>
                      </a:pPr>
                      <a:r>
                        <a:rPr lang="en-US" sz="1400" b="1" baseline="0" dirty="0">
                          <a:effectLst/>
                        </a:rPr>
                        <a:t>Period</a:t>
                      </a:r>
                      <a:endParaRPr lang="en-US" sz="1400" b="1" dirty="0">
                        <a:effectLst/>
                      </a:endParaRPr>
                    </a:p>
                  </a:txBody>
                  <a:tcPr marL="51435" marR="51435" marT="0" marB="0" anchor="ctr">
                    <a:solidFill>
                      <a:srgbClr val="FFFFFF">
                        <a:alpha val="69804"/>
                      </a:srgbClr>
                    </a:solidFill>
                  </a:tcPr>
                </a:tc>
                <a:tc>
                  <a:txBody>
                    <a:bodyPr/>
                    <a:lstStyle/>
                    <a:p>
                      <a:pPr algn="ctr">
                        <a:lnSpc>
                          <a:spcPct val="107000"/>
                        </a:lnSpc>
                        <a:spcAft>
                          <a:spcPts val="0"/>
                        </a:spcAft>
                      </a:pPr>
                      <a:r>
                        <a:rPr lang="en-US" sz="1400" b="1" dirty="0">
                          <a:effectLst/>
                        </a:rPr>
                        <a:t>W Lamella</a:t>
                      </a:r>
                    </a:p>
                  </a:txBody>
                  <a:tcPr marL="51435" marR="51435" marT="0" marB="0" anchor="ctr">
                    <a:solidFill>
                      <a:srgbClr val="FFFFFF">
                        <a:alpha val="69804"/>
                      </a:srgbClr>
                    </a:solidFill>
                  </a:tcPr>
                </a:tc>
                <a:tc>
                  <a:txBody>
                    <a:bodyPr/>
                    <a:lstStyle/>
                    <a:p>
                      <a:pPr algn="ctr">
                        <a:lnSpc>
                          <a:spcPct val="107000"/>
                        </a:lnSpc>
                        <a:spcAft>
                          <a:spcPts val="0"/>
                        </a:spcAft>
                      </a:pPr>
                      <a:r>
                        <a:rPr lang="en-US" sz="1400" b="1" dirty="0">
                          <a:effectLst/>
                        </a:rPr>
                        <a:t>Sample No </a:t>
                      </a:r>
                    </a:p>
                  </a:txBody>
                  <a:tcPr marL="51435" marR="51435" marT="0" marB="0" anchor="ctr">
                    <a:solidFill>
                      <a:srgbClr val="FFFFFF">
                        <a:alpha val="69804"/>
                      </a:srgbClr>
                    </a:solidFill>
                  </a:tcPr>
                </a:tc>
                <a:tc>
                  <a:txBody>
                    <a:bodyPr/>
                    <a:lstStyle/>
                    <a:p>
                      <a:pPr algn="ctr">
                        <a:lnSpc>
                          <a:spcPct val="107000"/>
                        </a:lnSpc>
                        <a:spcAft>
                          <a:spcPts val="0"/>
                        </a:spcAft>
                      </a:pPr>
                      <a:r>
                        <a:rPr lang="en-US" sz="1400" b="1" dirty="0">
                          <a:effectLst/>
                        </a:rPr>
                        <a:t>C Amount </a:t>
                      </a:r>
                    </a:p>
                    <a:p>
                      <a:pPr algn="ctr">
                        <a:lnSpc>
                          <a:spcPct val="107000"/>
                        </a:lnSpc>
                        <a:spcAft>
                          <a:spcPts val="0"/>
                        </a:spcAft>
                      </a:pPr>
                      <a:r>
                        <a:rPr lang="en-US" sz="1400" b="1" dirty="0">
                          <a:effectLst/>
                        </a:rPr>
                        <a:t>(10</a:t>
                      </a:r>
                      <a:r>
                        <a:rPr lang="en-US" sz="1400" b="1" baseline="30000" dirty="0">
                          <a:effectLst/>
                        </a:rPr>
                        <a:t>17</a:t>
                      </a:r>
                      <a:r>
                        <a:rPr lang="en-US" sz="1400" b="1" dirty="0">
                          <a:effectLst/>
                        </a:rPr>
                        <a:t> at/cm</a:t>
                      </a:r>
                      <a:r>
                        <a:rPr lang="en-US" sz="1400" b="1" baseline="30000" dirty="0">
                          <a:effectLst/>
                        </a:rPr>
                        <a:t>2</a:t>
                      </a:r>
                      <a:r>
                        <a:rPr lang="en-US" sz="1400" b="1" dirty="0">
                          <a:effectLst/>
                        </a:rPr>
                        <a:t>)</a:t>
                      </a:r>
                      <a:endParaRPr lang="en-GB"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rgbClr val="FFFFFF">
                        <a:alpha val="69804"/>
                      </a:srgbClr>
                    </a:solidFill>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US" sz="1400" b="1" dirty="0">
                          <a:effectLst/>
                        </a:rPr>
                        <a:t>Deposition</a:t>
                      </a:r>
                    </a:p>
                    <a:p>
                      <a:pPr marL="0" marR="0" indent="0" algn="ctr" defTabSz="914400" rtl="0" eaLnBrk="1" fontAlgn="auto" latinLnBrk="0" hangingPunct="1">
                        <a:lnSpc>
                          <a:spcPct val="107000"/>
                        </a:lnSpc>
                        <a:spcBef>
                          <a:spcPts val="0"/>
                        </a:spcBef>
                        <a:spcAft>
                          <a:spcPts val="0"/>
                        </a:spcAft>
                        <a:buClrTx/>
                        <a:buSzTx/>
                        <a:buFontTx/>
                        <a:buNone/>
                        <a:tabLst/>
                        <a:defRPr/>
                      </a:pPr>
                      <a:r>
                        <a:rPr lang="en-US" sz="1400" b="1" dirty="0">
                          <a:effectLst/>
                        </a:rPr>
                        <a:t>Thickness </a:t>
                      </a:r>
                    </a:p>
                    <a:p>
                      <a:pPr marL="0" marR="0" indent="0" algn="ctr" defTabSz="914400" rtl="0" eaLnBrk="1" fontAlgn="auto" latinLnBrk="0" hangingPunct="1">
                        <a:lnSpc>
                          <a:spcPct val="107000"/>
                        </a:lnSpc>
                        <a:spcBef>
                          <a:spcPts val="0"/>
                        </a:spcBef>
                        <a:spcAft>
                          <a:spcPts val="0"/>
                        </a:spcAft>
                        <a:buClrTx/>
                        <a:buSzTx/>
                        <a:buFontTx/>
                        <a:buNone/>
                        <a:tabLst/>
                        <a:defRPr/>
                      </a:pPr>
                      <a:r>
                        <a:rPr lang="en-US" sz="1400" b="1" dirty="0">
                          <a:effectLst/>
                        </a:rPr>
                        <a:t>(10</a:t>
                      </a:r>
                      <a:r>
                        <a:rPr lang="en-US" sz="1400" b="1" baseline="30000" dirty="0">
                          <a:effectLst/>
                        </a:rPr>
                        <a:t>18</a:t>
                      </a:r>
                      <a:r>
                        <a:rPr lang="en-US" sz="1400" b="1" dirty="0">
                          <a:effectLst/>
                        </a:rPr>
                        <a:t> at/cm</a:t>
                      </a:r>
                      <a:r>
                        <a:rPr lang="en-US" sz="1400" b="1" baseline="30000" dirty="0">
                          <a:effectLst/>
                        </a:rPr>
                        <a:t>2</a:t>
                      </a:r>
                      <a:r>
                        <a:rPr lang="en-US" sz="1400" b="1" baseline="0" dirty="0">
                          <a:effectLst/>
                        </a:rPr>
                        <a:t>)</a:t>
                      </a:r>
                      <a:endParaRPr lang="en-GB"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rgbClr val="FFFFFF">
                        <a:alpha val="69804"/>
                      </a:srgbClr>
                    </a:solidFill>
                  </a:tcPr>
                </a:tc>
                <a:extLst>
                  <a:ext uri="{0D108BD9-81ED-4DB2-BD59-A6C34878D82A}">
                    <a16:rowId xmlns:a16="http://schemas.microsoft.com/office/drawing/2014/main" val="10000"/>
                  </a:ext>
                </a:extLst>
              </a:tr>
              <a:tr h="195692">
                <a:tc>
                  <a:txBody>
                    <a:bodyPr/>
                    <a:lstStyle/>
                    <a:p>
                      <a:pPr algn="ctr">
                        <a:lnSpc>
                          <a:spcPct val="107000"/>
                        </a:lnSpc>
                        <a:spcAft>
                          <a:spcPts val="0"/>
                        </a:spcAft>
                      </a:pPr>
                      <a:r>
                        <a:rPr lang="en-US" sz="1400" dirty="0">
                          <a:effectLst/>
                        </a:rPr>
                        <a:t>ILW1</a:t>
                      </a:r>
                      <a:endParaRPr lang="en-GB"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rgbClr val="FFFFFF">
                        <a:alpha val="69804"/>
                      </a:srgbClr>
                    </a:solidFill>
                  </a:tcPr>
                </a:tc>
                <a:tc>
                  <a:txBody>
                    <a:bodyPr/>
                    <a:lstStyle/>
                    <a:p>
                      <a:pPr algn="ctr">
                        <a:lnSpc>
                          <a:spcPct val="107000"/>
                        </a:lnSpc>
                        <a:spcAft>
                          <a:spcPts val="0"/>
                        </a:spcAft>
                      </a:pPr>
                      <a:r>
                        <a:rPr lang="en-US" sz="1400" dirty="0">
                          <a:effectLst/>
                        </a:rPr>
                        <a:t>C3</a:t>
                      </a:r>
                      <a:endParaRPr lang="en-GB"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rgbClr val="FFFFFF">
                        <a:alpha val="69804"/>
                      </a:srgbClr>
                    </a:solidFill>
                  </a:tcPr>
                </a:tc>
                <a:tc>
                  <a:txBody>
                    <a:bodyPr/>
                    <a:lstStyle/>
                    <a:p>
                      <a:pPr algn="ctr">
                        <a:lnSpc>
                          <a:spcPct val="107000"/>
                        </a:lnSpc>
                        <a:spcAft>
                          <a:spcPts val="0"/>
                        </a:spcAft>
                      </a:pPr>
                      <a:r>
                        <a:rPr lang="en-US" sz="1400" dirty="0">
                          <a:effectLst/>
                        </a:rPr>
                        <a:t>12 (area 2)</a:t>
                      </a:r>
                      <a:endParaRPr lang="en-GB"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rgbClr val="FFFFFF">
                        <a:alpha val="69804"/>
                      </a:srgbClr>
                    </a:solidFill>
                  </a:tcPr>
                </a:tc>
                <a:tc>
                  <a:txBody>
                    <a:bodyPr/>
                    <a:lstStyle/>
                    <a:p>
                      <a:pPr algn="ctr">
                        <a:lnSpc>
                          <a:spcPct val="107000"/>
                        </a:lnSpc>
                        <a:spcAft>
                          <a:spcPts val="0"/>
                        </a:spcAft>
                      </a:pPr>
                      <a:r>
                        <a:rPr lang="en-US" sz="1400" dirty="0">
                          <a:effectLst/>
                        </a:rPr>
                        <a:t>24.8</a:t>
                      </a:r>
                      <a:endParaRPr lang="en-GB"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rgbClr val="FFFFFF">
                        <a:alpha val="69804"/>
                      </a:srgbClr>
                    </a:solidFill>
                  </a:tcPr>
                </a:tc>
                <a:tc>
                  <a:txBody>
                    <a:bodyPr/>
                    <a:lstStyle/>
                    <a:p>
                      <a:pPr algn="ctr">
                        <a:lnSpc>
                          <a:spcPct val="107000"/>
                        </a:lnSpc>
                        <a:spcAft>
                          <a:spcPts val="0"/>
                        </a:spcAft>
                      </a:pPr>
                      <a:r>
                        <a:rPr lang="en-US" sz="1400" dirty="0">
                          <a:effectLst/>
                        </a:rPr>
                        <a:t>10.7</a:t>
                      </a:r>
                      <a:endParaRPr lang="en-GB"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rgbClr val="FFFFFF">
                        <a:alpha val="69804"/>
                      </a:srgbClr>
                    </a:solidFill>
                  </a:tcPr>
                </a:tc>
                <a:extLst>
                  <a:ext uri="{0D108BD9-81ED-4DB2-BD59-A6C34878D82A}">
                    <a16:rowId xmlns:a16="http://schemas.microsoft.com/office/drawing/2014/main" val="10001"/>
                  </a:ext>
                </a:extLst>
              </a:tr>
              <a:tr h="186976">
                <a:tc>
                  <a:txBody>
                    <a:bodyPr/>
                    <a:lstStyle/>
                    <a:p>
                      <a:pPr algn="ctr">
                        <a:lnSpc>
                          <a:spcPct val="107000"/>
                        </a:lnSpc>
                        <a:spcAft>
                          <a:spcPts val="0"/>
                        </a:spcAft>
                      </a:pPr>
                      <a:r>
                        <a:rPr lang="en-US" sz="1400" dirty="0">
                          <a:effectLst/>
                        </a:rPr>
                        <a:t>ILW1</a:t>
                      </a:r>
                      <a:endParaRPr lang="en-GB"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rgbClr val="FFFFFF">
                        <a:alpha val="69804"/>
                      </a:srgbClr>
                    </a:solidFill>
                  </a:tcPr>
                </a:tc>
                <a:tc>
                  <a:txBody>
                    <a:bodyPr/>
                    <a:lstStyle/>
                    <a:p>
                      <a:pPr algn="ctr">
                        <a:lnSpc>
                          <a:spcPct val="107000"/>
                        </a:lnSpc>
                        <a:spcAft>
                          <a:spcPts val="0"/>
                        </a:spcAft>
                      </a:pPr>
                      <a:r>
                        <a:rPr lang="en-US" sz="1400" dirty="0">
                          <a:effectLst/>
                        </a:rPr>
                        <a:t>C3</a:t>
                      </a:r>
                      <a:endParaRPr lang="en-GB"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rgbClr val="FFFFFF">
                        <a:alpha val="69804"/>
                      </a:srgbClr>
                    </a:solidFill>
                  </a:tcPr>
                </a:tc>
                <a:tc>
                  <a:txBody>
                    <a:bodyPr/>
                    <a:lstStyle/>
                    <a:p>
                      <a:pPr algn="ctr">
                        <a:lnSpc>
                          <a:spcPct val="107000"/>
                        </a:lnSpc>
                        <a:spcAft>
                          <a:spcPts val="0"/>
                        </a:spcAft>
                      </a:pPr>
                      <a:r>
                        <a:rPr lang="en-US" sz="1400" dirty="0">
                          <a:effectLst/>
                        </a:rPr>
                        <a:t>12 (area 1)</a:t>
                      </a:r>
                      <a:endParaRPr lang="en-GB"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rgbClr val="FFFFFF">
                        <a:alpha val="69804"/>
                      </a:srgbClr>
                    </a:solidFill>
                  </a:tcPr>
                </a:tc>
                <a:tc>
                  <a:txBody>
                    <a:bodyPr/>
                    <a:lstStyle/>
                    <a:p>
                      <a:pPr algn="ctr">
                        <a:lnSpc>
                          <a:spcPct val="107000"/>
                        </a:lnSpc>
                        <a:spcAft>
                          <a:spcPts val="0"/>
                        </a:spcAft>
                      </a:pPr>
                      <a:r>
                        <a:rPr lang="en-US" sz="1400" dirty="0">
                          <a:effectLst/>
                        </a:rPr>
                        <a:t>166</a:t>
                      </a:r>
                      <a:endParaRPr lang="en-GB"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rgbClr val="FFFFFF">
                        <a:alpha val="69804"/>
                      </a:srgbClr>
                    </a:solidFill>
                  </a:tcPr>
                </a:tc>
                <a:tc>
                  <a:txBody>
                    <a:bodyPr/>
                    <a:lstStyle/>
                    <a:p>
                      <a:pPr algn="ctr">
                        <a:lnSpc>
                          <a:spcPct val="107000"/>
                        </a:lnSpc>
                        <a:spcAft>
                          <a:spcPts val="0"/>
                        </a:spcAft>
                      </a:pPr>
                      <a:r>
                        <a:rPr lang="en-US" sz="1400" dirty="0">
                          <a:effectLst/>
                        </a:rPr>
                        <a:t>33</a:t>
                      </a:r>
                      <a:endParaRPr lang="en-GB"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rgbClr val="FFFFFF">
                        <a:alpha val="69804"/>
                      </a:srgbClr>
                    </a:solidFill>
                  </a:tcPr>
                </a:tc>
                <a:extLst>
                  <a:ext uri="{0D108BD9-81ED-4DB2-BD59-A6C34878D82A}">
                    <a16:rowId xmlns:a16="http://schemas.microsoft.com/office/drawing/2014/main" val="10002"/>
                  </a:ext>
                </a:extLst>
              </a:tr>
              <a:tr h="186976">
                <a:tc>
                  <a:txBody>
                    <a:bodyPr/>
                    <a:lstStyle/>
                    <a:p>
                      <a:pPr algn="ctr">
                        <a:lnSpc>
                          <a:spcPct val="107000"/>
                        </a:lnSpc>
                        <a:spcAft>
                          <a:spcPts val="0"/>
                        </a:spcAft>
                      </a:pPr>
                      <a:r>
                        <a:rPr lang="en-US" sz="1400" dirty="0">
                          <a:effectLst/>
                        </a:rPr>
                        <a:t>ILW1</a:t>
                      </a:r>
                      <a:endParaRPr lang="en-GB"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rgbClr val="FFFFFF">
                        <a:alpha val="69804"/>
                      </a:srgbClr>
                    </a:solidFill>
                  </a:tcPr>
                </a:tc>
                <a:tc>
                  <a:txBody>
                    <a:bodyPr/>
                    <a:lstStyle/>
                    <a:p>
                      <a:pPr algn="ctr">
                        <a:lnSpc>
                          <a:spcPct val="107000"/>
                        </a:lnSpc>
                        <a:spcAft>
                          <a:spcPts val="0"/>
                        </a:spcAft>
                      </a:pPr>
                      <a:r>
                        <a:rPr lang="en-US" sz="1400" dirty="0">
                          <a:effectLst/>
                        </a:rPr>
                        <a:t>A23</a:t>
                      </a:r>
                      <a:endParaRPr lang="en-GB"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rgbClr val="FFFFFF">
                        <a:alpha val="69804"/>
                      </a:srgbClr>
                    </a:solidFill>
                  </a:tcPr>
                </a:tc>
                <a:tc>
                  <a:txBody>
                    <a:bodyPr/>
                    <a:lstStyle/>
                    <a:p>
                      <a:pPr algn="ctr">
                        <a:lnSpc>
                          <a:spcPct val="107000"/>
                        </a:lnSpc>
                        <a:spcAft>
                          <a:spcPts val="0"/>
                        </a:spcAft>
                      </a:pPr>
                      <a:r>
                        <a:rPr lang="en-US" sz="1400" dirty="0">
                          <a:effectLst/>
                        </a:rPr>
                        <a:t>7</a:t>
                      </a:r>
                      <a:endParaRPr lang="en-GB"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rgbClr val="FFFFFF">
                        <a:alpha val="69804"/>
                      </a:srgbClr>
                    </a:solidFill>
                  </a:tcPr>
                </a:tc>
                <a:tc>
                  <a:txBody>
                    <a:bodyPr/>
                    <a:lstStyle/>
                    <a:p>
                      <a:pPr algn="ctr">
                        <a:lnSpc>
                          <a:spcPct val="107000"/>
                        </a:lnSpc>
                        <a:spcAft>
                          <a:spcPts val="0"/>
                        </a:spcAft>
                      </a:pPr>
                      <a:r>
                        <a:rPr lang="en-US" sz="1400" dirty="0">
                          <a:effectLst/>
                        </a:rPr>
                        <a:t>2.21</a:t>
                      </a:r>
                      <a:endParaRPr lang="en-GB"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rgbClr val="FFFFFF">
                        <a:alpha val="69804"/>
                      </a:srgbClr>
                    </a:solidFill>
                  </a:tcPr>
                </a:tc>
                <a:tc>
                  <a:txBody>
                    <a:bodyPr/>
                    <a:lstStyle/>
                    <a:p>
                      <a:pPr algn="ctr">
                        <a:lnSpc>
                          <a:spcPct val="107000"/>
                        </a:lnSpc>
                        <a:spcAft>
                          <a:spcPts val="0"/>
                        </a:spcAft>
                      </a:pPr>
                      <a:r>
                        <a:rPr lang="en-US" sz="1400" dirty="0">
                          <a:effectLst/>
                        </a:rPr>
                        <a:t>10</a:t>
                      </a:r>
                      <a:endParaRPr lang="en-GB"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rgbClr val="FFFFFF">
                        <a:alpha val="69804"/>
                      </a:srgbClr>
                    </a:solidFill>
                  </a:tcPr>
                </a:tc>
                <a:extLst>
                  <a:ext uri="{0D108BD9-81ED-4DB2-BD59-A6C34878D82A}">
                    <a16:rowId xmlns:a16="http://schemas.microsoft.com/office/drawing/2014/main" val="10003"/>
                  </a:ext>
                </a:extLst>
              </a:tr>
            </a:tbl>
          </a:graphicData>
        </a:graphic>
      </p:graphicFrame>
      <p:grpSp>
        <p:nvGrpSpPr>
          <p:cNvPr id="16" name="Group 15"/>
          <p:cNvGrpSpPr/>
          <p:nvPr/>
        </p:nvGrpSpPr>
        <p:grpSpPr>
          <a:xfrm>
            <a:off x="4978012" y="712066"/>
            <a:ext cx="2161211" cy="2587682"/>
            <a:chOff x="4289651" y="3675828"/>
            <a:chExt cx="1832133" cy="2218374"/>
          </a:xfrm>
        </p:grpSpPr>
        <p:pic>
          <p:nvPicPr>
            <p:cNvPr id="17" name="Picture 16"/>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289651" y="3675828"/>
              <a:ext cx="1832133" cy="2218374"/>
            </a:xfrm>
            <a:prstGeom prst="rect">
              <a:avLst/>
            </a:prstGeom>
            <a:noFill/>
          </p:spPr>
        </p:pic>
        <p:sp>
          <p:nvSpPr>
            <p:cNvPr id="18" name="Oval 17"/>
            <p:cNvSpPr/>
            <p:nvPr/>
          </p:nvSpPr>
          <p:spPr>
            <a:xfrm>
              <a:off x="4289651" y="4660844"/>
              <a:ext cx="338555" cy="274798"/>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1350"/>
            </a:p>
          </p:txBody>
        </p:sp>
        <p:sp>
          <p:nvSpPr>
            <p:cNvPr id="19" name="TextBox 18"/>
            <p:cNvSpPr txBox="1"/>
            <p:nvPr/>
          </p:nvSpPr>
          <p:spPr>
            <a:xfrm>
              <a:off x="5322464" y="3774596"/>
              <a:ext cx="454356" cy="257255"/>
            </a:xfrm>
            <a:prstGeom prst="rect">
              <a:avLst/>
            </a:prstGeom>
            <a:noFill/>
          </p:spPr>
          <p:txBody>
            <a:bodyPr wrap="square" rtlCol="0">
              <a:spAutoFit/>
            </a:bodyPr>
            <a:lstStyle/>
            <a:p>
              <a:r>
                <a:rPr lang="en-US" sz="1350" dirty="0"/>
                <a:t>ILW1</a:t>
              </a:r>
              <a:endParaRPr lang="en-GB" sz="1350" dirty="0"/>
            </a:p>
          </p:txBody>
        </p:sp>
      </p:grpSp>
      <p:cxnSp>
        <p:nvCxnSpPr>
          <p:cNvPr id="20" name="Straight Arrow Connector 19"/>
          <p:cNvCxnSpPr/>
          <p:nvPr/>
        </p:nvCxnSpPr>
        <p:spPr>
          <a:xfrm flipV="1">
            <a:off x="1031819" y="5286418"/>
            <a:ext cx="2182072" cy="681335"/>
          </a:xfrm>
          <a:prstGeom prst="straightConnector1">
            <a:avLst/>
          </a:prstGeom>
          <a:ln w="28575">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grpSp>
        <p:nvGrpSpPr>
          <p:cNvPr id="21" name="Group 20"/>
          <p:cNvGrpSpPr/>
          <p:nvPr/>
        </p:nvGrpSpPr>
        <p:grpSpPr>
          <a:xfrm>
            <a:off x="5042085" y="3716469"/>
            <a:ext cx="2006825" cy="2456947"/>
            <a:chOff x="4289654" y="1399902"/>
            <a:chExt cx="1676708" cy="2218373"/>
          </a:xfrm>
        </p:grpSpPr>
        <p:pic>
          <p:nvPicPr>
            <p:cNvPr id="22" name="Picture 2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289654" y="1399902"/>
              <a:ext cx="1676708" cy="2218373"/>
            </a:xfrm>
            <a:prstGeom prst="rect">
              <a:avLst/>
            </a:prstGeom>
            <a:noFill/>
          </p:spPr>
        </p:pic>
        <p:sp>
          <p:nvSpPr>
            <p:cNvPr id="23" name="Oval 22"/>
            <p:cNvSpPr/>
            <p:nvPr/>
          </p:nvSpPr>
          <p:spPr>
            <a:xfrm>
              <a:off x="5425068" y="2233640"/>
              <a:ext cx="354484" cy="27544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1350"/>
            </a:p>
          </p:txBody>
        </p:sp>
        <p:sp>
          <p:nvSpPr>
            <p:cNvPr id="24" name="TextBox 23"/>
            <p:cNvSpPr txBox="1"/>
            <p:nvPr/>
          </p:nvSpPr>
          <p:spPr>
            <a:xfrm>
              <a:off x="5324041" y="1402580"/>
              <a:ext cx="524435" cy="507831"/>
            </a:xfrm>
            <a:prstGeom prst="rect">
              <a:avLst/>
            </a:prstGeom>
            <a:noFill/>
          </p:spPr>
          <p:txBody>
            <a:bodyPr wrap="square" rtlCol="0">
              <a:spAutoFit/>
            </a:bodyPr>
            <a:lstStyle/>
            <a:p>
              <a:r>
                <a:rPr lang="en-US" sz="1350" dirty="0"/>
                <a:t>ILW1</a:t>
              </a:r>
              <a:endParaRPr lang="en-GB" sz="1350" dirty="0"/>
            </a:p>
          </p:txBody>
        </p:sp>
      </p:grpSp>
      <p:cxnSp>
        <p:nvCxnSpPr>
          <p:cNvPr id="25" name="Straight Arrow Connector 24"/>
          <p:cNvCxnSpPr/>
          <p:nvPr/>
        </p:nvCxnSpPr>
        <p:spPr>
          <a:xfrm>
            <a:off x="5192129" y="1576789"/>
            <a:ext cx="0" cy="220895"/>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161271" y="1127359"/>
            <a:ext cx="1035062" cy="492443"/>
          </a:xfrm>
          <a:prstGeom prst="rect">
            <a:avLst/>
          </a:prstGeom>
          <a:noFill/>
        </p:spPr>
        <p:txBody>
          <a:bodyPr wrap="square" rtlCol="0">
            <a:spAutoFit/>
          </a:bodyPr>
          <a:lstStyle/>
          <a:p>
            <a:r>
              <a:rPr lang="en-US" sz="1300" dirty="0">
                <a:solidFill>
                  <a:schemeClr val="bg1"/>
                </a:solidFill>
              </a:rPr>
              <a:t>Measured surface</a:t>
            </a:r>
            <a:endParaRPr lang="en-GB" sz="1300" dirty="0">
              <a:solidFill>
                <a:schemeClr val="bg1"/>
              </a:solidFill>
            </a:endParaRPr>
          </a:p>
        </p:txBody>
      </p:sp>
      <p:sp>
        <p:nvSpPr>
          <p:cNvPr id="29" name="TextBox 28"/>
          <p:cNvSpPr txBox="1"/>
          <p:nvPr/>
        </p:nvSpPr>
        <p:spPr>
          <a:xfrm>
            <a:off x="6058617" y="4026030"/>
            <a:ext cx="990293" cy="492443"/>
          </a:xfrm>
          <a:prstGeom prst="rect">
            <a:avLst/>
          </a:prstGeom>
          <a:noFill/>
        </p:spPr>
        <p:txBody>
          <a:bodyPr wrap="square" rtlCol="0">
            <a:spAutoFit/>
          </a:bodyPr>
          <a:lstStyle/>
          <a:p>
            <a:r>
              <a:rPr lang="en-US" sz="1300" dirty="0">
                <a:solidFill>
                  <a:schemeClr val="bg1"/>
                </a:solidFill>
              </a:rPr>
              <a:t>Measured surface</a:t>
            </a:r>
            <a:endParaRPr lang="en-GB" sz="1300" dirty="0">
              <a:solidFill>
                <a:schemeClr val="bg1"/>
              </a:solidFill>
            </a:endParaRPr>
          </a:p>
        </p:txBody>
      </p:sp>
      <p:sp>
        <p:nvSpPr>
          <p:cNvPr id="30" name="TextBox 29"/>
          <p:cNvSpPr txBox="1"/>
          <p:nvPr/>
        </p:nvSpPr>
        <p:spPr>
          <a:xfrm>
            <a:off x="7639969" y="651533"/>
            <a:ext cx="4176464" cy="646331"/>
          </a:xfrm>
          <a:prstGeom prst="rect">
            <a:avLst/>
          </a:prstGeom>
          <a:noFill/>
        </p:spPr>
        <p:txBody>
          <a:bodyPr wrap="square" rtlCol="0">
            <a:spAutoFit/>
          </a:bodyPr>
          <a:lstStyle/>
          <a:p>
            <a:pPr algn="ctr"/>
            <a:r>
              <a:rPr lang="en-US" b="1" u="sng" dirty="0">
                <a:solidFill>
                  <a:schemeClr val="accent5">
                    <a:lumMod val="75000"/>
                  </a:schemeClr>
                </a:solidFill>
              </a:rPr>
              <a:t>Carbon</a:t>
            </a:r>
            <a:r>
              <a:rPr lang="en-US" b="1" dirty="0">
                <a:solidFill>
                  <a:schemeClr val="accent5">
                    <a:lumMod val="75000"/>
                  </a:schemeClr>
                </a:solidFill>
              </a:rPr>
              <a:t> amount and deposition thickness using micro-beam</a:t>
            </a:r>
          </a:p>
        </p:txBody>
      </p:sp>
      <p:sp>
        <p:nvSpPr>
          <p:cNvPr id="9" name="Rectangle 8"/>
          <p:cNvSpPr/>
          <p:nvPr/>
        </p:nvSpPr>
        <p:spPr>
          <a:xfrm>
            <a:off x="3434253" y="834971"/>
            <a:ext cx="1279838" cy="292388"/>
          </a:xfrm>
          <a:prstGeom prst="rect">
            <a:avLst/>
          </a:prstGeom>
        </p:spPr>
        <p:txBody>
          <a:bodyPr wrap="none">
            <a:spAutoFit/>
          </a:bodyPr>
          <a:lstStyle/>
          <a:p>
            <a:r>
              <a:rPr lang="en-US" sz="1300" b="1" dirty="0">
                <a:solidFill>
                  <a:srgbClr val="0000FF"/>
                </a:solidFill>
              </a:rPr>
              <a:t>(ILW1) C3,12 (2)</a:t>
            </a:r>
            <a:endParaRPr lang="en-GB" sz="1300" dirty="0"/>
          </a:p>
        </p:txBody>
      </p:sp>
      <p:graphicFrame>
        <p:nvGraphicFramePr>
          <p:cNvPr id="41" name="Object 40">
            <a:extLst>
              <a:ext uri="{FF2B5EF4-FFF2-40B4-BE49-F238E27FC236}">
                <a16:creationId xmlns:a16="http://schemas.microsoft.com/office/drawing/2014/main" id="{896FEEFF-1C7E-4CC6-BD3D-6845B0B749FC}"/>
              </a:ext>
            </a:extLst>
          </p:cNvPr>
          <p:cNvGraphicFramePr>
            <a:graphicFrameLocks noChangeAspect="1"/>
          </p:cNvGraphicFramePr>
          <p:nvPr>
            <p:extLst>
              <p:ext uri="{D42A27DB-BD31-4B8C-83A1-F6EECF244321}">
                <p14:modId xmlns:p14="http://schemas.microsoft.com/office/powerpoint/2010/main" val="2350620872"/>
              </p:ext>
            </p:extLst>
          </p:nvPr>
        </p:nvGraphicFramePr>
        <p:xfrm>
          <a:off x="7377908" y="3115121"/>
          <a:ext cx="4618038" cy="3551238"/>
        </p:xfrm>
        <a:graphic>
          <a:graphicData uri="http://schemas.openxmlformats.org/presentationml/2006/ole">
            <mc:AlternateContent xmlns:mc="http://schemas.openxmlformats.org/markup-compatibility/2006">
              <mc:Choice xmlns:v="urn:schemas-microsoft-com:vml" Requires="v">
                <p:oleObj name="Graph" r:id="rId14" imgW="4631968" imgH="3554505" progId="Origin50.Graph">
                  <p:embed/>
                </p:oleObj>
              </mc:Choice>
              <mc:Fallback>
                <p:oleObj name="Graph" r:id="rId14" imgW="4631968" imgH="3554505" progId="Origin50.Graph">
                  <p:embed/>
                  <p:pic>
                    <p:nvPicPr>
                      <p:cNvPr id="0" name="Object 8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377908" y="3115121"/>
                        <a:ext cx="4618038" cy="3551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2" name="TextBox 41">
            <a:extLst>
              <a:ext uri="{FF2B5EF4-FFF2-40B4-BE49-F238E27FC236}">
                <a16:creationId xmlns:a16="http://schemas.microsoft.com/office/drawing/2014/main" id="{68D405C6-3B19-48B2-98DB-89B97EEE6B0D}"/>
              </a:ext>
            </a:extLst>
          </p:cNvPr>
          <p:cNvSpPr txBox="1"/>
          <p:nvPr/>
        </p:nvSpPr>
        <p:spPr>
          <a:xfrm>
            <a:off x="7406778" y="2849996"/>
            <a:ext cx="4618039" cy="369332"/>
          </a:xfrm>
          <a:prstGeom prst="rect">
            <a:avLst/>
          </a:prstGeom>
          <a:noFill/>
        </p:spPr>
        <p:txBody>
          <a:bodyPr wrap="square" rtlCol="0">
            <a:spAutoFit/>
          </a:bodyPr>
          <a:lstStyle/>
          <a:p>
            <a:r>
              <a:rPr lang="en-US" b="1" u="sng" dirty="0">
                <a:solidFill>
                  <a:schemeClr val="accent5">
                    <a:lumMod val="75000"/>
                  </a:schemeClr>
                </a:solidFill>
              </a:rPr>
              <a:t>Beryllium</a:t>
            </a:r>
            <a:r>
              <a:rPr lang="en-US" b="1" dirty="0">
                <a:solidFill>
                  <a:schemeClr val="accent5">
                    <a:lumMod val="75000"/>
                  </a:schemeClr>
                </a:solidFill>
              </a:rPr>
              <a:t> and </a:t>
            </a:r>
            <a:r>
              <a:rPr lang="en-US" b="1" u="sng" dirty="0">
                <a:solidFill>
                  <a:schemeClr val="accent5">
                    <a:lumMod val="75000"/>
                  </a:schemeClr>
                </a:solidFill>
              </a:rPr>
              <a:t>Carbon</a:t>
            </a:r>
            <a:r>
              <a:rPr lang="en-US" b="1" dirty="0">
                <a:solidFill>
                  <a:schemeClr val="accent5">
                    <a:lumMod val="75000"/>
                  </a:schemeClr>
                </a:solidFill>
              </a:rPr>
              <a:t> amount using </a:t>
            </a:r>
            <a:r>
              <a:rPr lang="en-US" b="1" dirty="0" err="1">
                <a:solidFill>
                  <a:schemeClr val="accent5">
                    <a:lumMod val="75000"/>
                  </a:schemeClr>
                </a:solidFill>
              </a:rPr>
              <a:t>mili</a:t>
            </a:r>
            <a:r>
              <a:rPr lang="en-US" b="1" dirty="0">
                <a:solidFill>
                  <a:schemeClr val="accent5">
                    <a:lumMod val="75000"/>
                  </a:schemeClr>
                </a:solidFill>
              </a:rPr>
              <a:t>-beam</a:t>
            </a:r>
          </a:p>
        </p:txBody>
      </p:sp>
      <p:sp>
        <p:nvSpPr>
          <p:cNvPr id="43" name="Rectangle 42">
            <a:extLst>
              <a:ext uri="{FF2B5EF4-FFF2-40B4-BE49-F238E27FC236}">
                <a16:creationId xmlns:a16="http://schemas.microsoft.com/office/drawing/2014/main" id="{060B76C4-A274-4F33-BE0C-405518203340}"/>
              </a:ext>
            </a:extLst>
          </p:cNvPr>
          <p:cNvSpPr/>
          <p:nvPr/>
        </p:nvSpPr>
        <p:spPr>
          <a:xfrm>
            <a:off x="1003751" y="504811"/>
            <a:ext cx="3473515" cy="369332"/>
          </a:xfrm>
          <a:prstGeom prst="rect">
            <a:avLst/>
          </a:prstGeom>
        </p:spPr>
        <p:txBody>
          <a:bodyPr wrap="none">
            <a:spAutoFit/>
          </a:bodyPr>
          <a:lstStyle/>
          <a:p>
            <a:r>
              <a:rPr lang="en-US" b="1" u="sng" dirty="0">
                <a:solidFill>
                  <a:schemeClr val="accent5">
                    <a:lumMod val="75000"/>
                  </a:schemeClr>
                </a:solidFill>
              </a:rPr>
              <a:t>Carbon</a:t>
            </a:r>
            <a:r>
              <a:rPr lang="en-US" b="1" dirty="0">
                <a:solidFill>
                  <a:schemeClr val="accent5">
                    <a:lumMod val="75000"/>
                  </a:schemeClr>
                </a:solidFill>
              </a:rPr>
              <a:t> depth profile and mapping</a:t>
            </a:r>
            <a:endParaRPr lang="en-US" dirty="0"/>
          </a:p>
        </p:txBody>
      </p:sp>
    </p:spTree>
    <p:extLst>
      <p:ext uri="{BB962C8B-B14F-4D97-AF65-F5344CB8AC3E}">
        <p14:creationId xmlns:p14="http://schemas.microsoft.com/office/powerpoint/2010/main" val="25984324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extLst>
              <a:ext uri="{28A0092B-C50C-407E-A947-70E740481C1C}">
                <a14:useLocalDpi xmlns:a14="http://schemas.microsoft.com/office/drawing/2010/main" val="0"/>
              </a:ext>
            </a:extLst>
          </a:blip>
          <a:srcRect b="15642"/>
          <a:stretch/>
        </p:blipFill>
        <p:spPr bwMode="auto">
          <a:xfrm>
            <a:off x="335360" y="1667460"/>
            <a:ext cx="3598702" cy="1950942"/>
          </a:xfrm>
          <a:prstGeom prst="rect">
            <a:avLst/>
          </a:prstGeom>
          <a:noFill/>
          <a:ln>
            <a:noFill/>
          </a:ln>
          <a:extLst>
            <a:ext uri="{53640926-AAD7-44D8-BBD7-CCE9431645EC}">
              <a14:shadowObscured xmlns:a14="http://schemas.microsoft.com/office/drawing/2010/main"/>
            </a:ext>
          </a:extLst>
        </p:spPr>
      </p:pic>
      <p:cxnSp>
        <p:nvCxnSpPr>
          <p:cNvPr id="5" name="Straight Arrow Connector 4"/>
          <p:cNvCxnSpPr>
            <a:cxnSpLocks/>
            <a:endCxn id="4" idx="3"/>
          </p:cNvCxnSpPr>
          <p:nvPr/>
        </p:nvCxnSpPr>
        <p:spPr>
          <a:xfrm flipV="1">
            <a:off x="2632364" y="2642931"/>
            <a:ext cx="1301698" cy="635980"/>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6" name="Right Arrow 5"/>
          <p:cNvSpPr/>
          <p:nvPr/>
        </p:nvSpPr>
        <p:spPr>
          <a:xfrm>
            <a:off x="7638337" y="2484848"/>
            <a:ext cx="432048"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93605" y="5842183"/>
            <a:ext cx="4130083" cy="276999"/>
          </a:xfrm>
          <a:prstGeom prst="rect">
            <a:avLst/>
          </a:prstGeom>
        </p:spPr>
        <p:txBody>
          <a:bodyPr wrap="square">
            <a:spAutoFit/>
          </a:bodyPr>
          <a:lstStyle/>
          <a:p>
            <a:r>
              <a:rPr lang="en-US" sz="1200" dirty="0"/>
              <a:t>A. Lagoyannis et al, </a:t>
            </a:r>
            <a:r>
              <a:rPr lang="en-US" sz="1200" dirty="0" err="1"/>
              <a:t>Nucl</a:t>
            </a:r>
            <a:r>
              <a:rPr lang="en-US" sz="1200" dirty="0"/>
              <a:t>. Fusion (2017) 076027 (7pp)</a:t>
            </a:r>
          </a:p>
        </p:txBody>
      </p:sp>
      <p:graphicFrame>
        <p:nvGraphicFramePr>
          <p:cNvPr id="11" name="Object 10"/>
          <p:cNvGraphicFramePr>
            <a:graphicFrameLocks noChangeAspect="1"/>
          </p:cNvGraphicFramePr>
          <p:nvPr>
            <p:extLst>
              <p:ext uri="{D42A27DB-BD31-4B8C-83A1-F6EECF244321}">
                <p14:modId xmlns:p14="http://schemas.microsoft.com/office/powerpoint/2010/main" val="4269625084"/>
              </p:ext>
            </p:extLst>
          </p:nvPr>
        </p:nvGraphicFramePr>
        <p:xfrm>
          <a:off x="8070385" y="980984"/>
          <a:ext cx="4445000" cy="3122612"/>
        </p:xfrm>
        <a:graphic>
          <a:graphicData uri="http://schemas.openxmlformats.org/presentationml/2006/ole">
            <mc:AlternateContent xmlns:mc="http://schemas.openxmlformats.org/markup-compatibility/2006">
              <mc:Choice xmlns:v="urn:schemas-microsoft-com:vml" Requires="v">
                <p:oleObj name="Graph" r:id="rId3" imgW="4131720" imgH="2901600" progId="Origin50.Graph">
                  <p:embed/>
                </p:oleObj>
              </mc:Choice>
              <mc:Fallback>
                <p:oleObj name="Graph" r:id="rId3" imgW="4131720" imgH="2901600" progId="Origin50.Graph">
                  <p:embed/>
                  <p:pic>
                    <p:nvPicPr>
                      <p:cNvPr id="0"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70385" y="980984"/>
                        <a:ext cx="4445000" cy="312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 name="TextBox 11"/>
          <p:cNvSpPr txBox="1"/>
          <p:nvPr/>
        </p:nvSpPr>
        <p:spPr>
          <a:xfrm>
            <a:off x="1037507" y="116632"/>
            <a:ext cx="10905295" cy="523220"/>
          </a:xfrm>
          <a:prstGeom prst="rect">
            <a:avLst/>
          </a:prstGeom>
          <a:noFill/>
        </p:spPr>
        <p:txBody>
          <a:bodyPr wrap="square" rtlCol="0">
            <a:spAutoFit/>
          </a:bodyPr>
          <a:lstStyle/>
          <a:p>
            <a:r>
              <a:rPr lang="en-US" sz="2800" b="1" dirty="0">
                <a:solidFill>
                  <a:schemeClr val="accent1">
                    <a:lumMod val="50000"/>
                  </a:schemeClr>
                </a:solidFill>
              </a:rPr>
              <a:t>NRA and XRD results from W/CFC Tiles from the JET </a:t>
            </a:r>
            <a:r>
              <a:rPr lang="en-US" sz="2800" b="1" dirty="0" err="1">
                <a:solidFill>
                  <a:schemeClr val="accent1">
                    <a:lumMod val="50000"/>
                  </a:schemeClr>
                </a:solidFill>
              </a:rPr>
              <a:t>divertor</a:t>
            </a:r>
            <a:endParaRPr lang="en-US" sz="2800" b="1" dirty="0">
              <a:solidFill>
                <a:schemeClr val="accent1">
                  <a:lumMod val="50000"/>
                </a:schemeClr>
              </a:solidFill>
            </a:endParaRPr>
          </a:p>
        </p:txBody>
      </p:sp>
      <p:graphicFrame>
        <p:nvGraphicFramePr>
          <p:cNvPr id="13" name="Table 12">
            <a:extLst>
              <a:ext uri="{FF2B5EF4-FFF2-40B4-BE49-F238E27FC236}">
                <a16:creationId xmlns:a16="http://schemas.microsoft.com/office/drawing/2014/main" id="{923F7695-8CF3-4425-B2E4-6DC262CBE35E}"/>
              </a:ext>
            </a:extLst>
          </p:cNvPr>
          <p:cNvGraphicFramePr>
            <a:graphicFrameLocks noGrp="1"/>
          </p:cNvGraphicFramePr>
          <p:nvPr>
            <p:extLst>
              <p:ext uri="{D42A27DB-BD31-4B8C-83A1-F6EECF244321}">
                <p14:modId xmlns:p14="http://schemas.microsoft.com/office/powerpoint/2010/main" val="2785900360"/>
              </p:ext>
            </p:extLst>
          </p:nvPr>
        </p:nvGraphicFramePr>
        <p:xfrm>
          <a:off x="5246255" y="4395116"/>
          <a:ext cx="5046629" cy="1847342"/>
        </p:xfrm>
        <a:graphic>
          <a:graphicData uri="http://schemas.openxmlformats.org/drawingml/2006/table">
            <a:tbl>
              <a:tblPr firstRow="1" firstCol="1" bandRow="1">
                <a:tableStyleId>{5940675A-B579-460E-94D1-54222C63F5DA}</a:tableStyleId>
              </a:tblPr>
              <a:tblGrid>
                <a:gridCol w="922876">
                  <a:extLst>
                    <a:ext uri="{9D8B030D-6E8A-4147-A177-3AD203B41FA5}">
                      <a16:colId xmlns:a16="http://schemas.microsoft.com/office/drawing/2014/main" val="2361222965"/>
                    </a:ext>
                  </a:extLst>
                </a:gridCol>
                <a:gridCol w="1399287">
                  <a:extLst>
                    <a:ext uri="{9D8B030D-6E8A-4147-A177-3AD203B41FA5}">
                      <a16:colId xmlns:a16="http://schemas.microsoft.com/office/drawing/2014/main" val="807233181"/>
                    </a:ext>
                  </a:extLst>
                </a:gridCol>
                <a:gridCol w="688022">
                  <a:extLst>
                    <a:ext uri="{9D8B030D-6E8A-4147-A177-3AD203B41FA5}">
                      <a16:colId xmlns:a16="http://schemas.microsoft.com/office/drawing/2014/main" val="2785061411"/>
                    </a:ext>
                  </a:extLst>
                </a:gridCol>
                <a:gridCol w="1018222">
                  <a:extLst>
                    <a:ext uri="{9D8B030D-6E8A-4147-A177-3AD203B41FA5}">
                      <a16:colId xmlns:a16="http://schemas.microsoft.com/office/drawing/2014/main" val="865364479"/>
                    </a:ext>
                  </a:extLst>
                </a:gridCol>
                <a:gridCol w="1018222">
                  <a:extLst>
                    <a:ext uri="{9D8B030D-6E8A-4147-A177-3AD203B41FA5}">
                      <a16:colId xmlns:a16="http://schemas.microsoft.com/office/drawing/2014/main" val="2029212159"/>
                    </a:ext>
                  </a:extLst>
                </a:gridCol>
              </a:tblGrid>
              <a:tr h="190500">
                <a:tc>
                  <a:txBody>
                    <a:bodyPr/>
                    <a:lstStyle/>
                    <a:p>
                      <a:pPr algn="l"/>
                      <a:endParaRPr lang="en-US" sz="1600" dirty="0">
                        <a:effectLst/>
                        <a:latin typeface="Calibri" panose="020F0502020204030204" pitchFamily="34" charset="0"/>
                        <a:cs typeface="Times New Roman" panose="02020603050405020304" pitchFamily="18" charset="0"/>
                      </a:endParaRPr>
                    </a:p>
                  </a:txBody>
                  <a:tcPr marL="68580" marR="68580" marT="0" marB="0"/>
                </a:tc>
                <a:tc gridSpan="4">
                  <a:txBody>
                    <a:bodyPr/>
                    <a:lstStyle/>
                    <a:p>
                      <a:pPr marL="0" marR="0" algn="ctr">
                        <a:lnSpc>
                          <a:spcPct val="115000"/>
                        </a:lnSpc>
                        <a:spcBef>
                          <a:spcPts val="0"/>
                        </a:spcBef>
                        <a:spcAft>
                          <a:spcPts val="0"/>
                        </a:spcAft>
                      </a:pPr>
                      <a:r>
                        <a:rPr lang="en-US" sz="1600" dirty="0">
                          <a:effectLst/>
                        </a:rPr>
                        <a:t> </a:t>
                      </a:r>
                      <a:r>
                        <a:rPr lang="en-US" sz="1600" b="1" dirty="0">
                          <a:effectLst/>
                        </a:rPr>
                        <a:t>Atomic surface density (10</a:t>
                      </a:r>
                      <a:r>
                        <a:rPr lang="en-US" sz="1600" b="1" baseline="30000" dirty="0">
                          <a:effectLst/>
                        </a:rPr>
                        <a:t>18</a:t>
                      </a:r>
                      <a:r>
                        <a:rPr lang="en-US" sz="1600" b="1" dirty="0">
                          <a:effectLst/>
                        </a:rPr>
                        <a:t> at/cm</a:t>
                      </a:r>
                      <a:r>
                        <a:rPr lang="en-US" sz="1600" b="1" baseline="30000" dirty="0">
                          <a:effectLst/>
                        </a:rPr>
                        <a:t>2</a:t>
                      </a:r>
                      <a:r>
                        <a:rPr lang="en-US" sz="1600" b="1" dirty="0">
                          <a:effectLst/>
                        </a:rPr>
                        <a:t>)</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60349662"/>
                  </a:ext>
                </a:extLst>
              </a:tr>
              <a:tr h="190500">
                <a:tc>
                  <a:txBody>
                    <a:bodyPr/>
                    <a:lstStyle/>
                    <a:p>
                      <a:pPr marL="0" marR="0" algn="ctr">
                        <a:lnSpc>
                          <a:spcPct val="115000"/>
                        </a:lnSpc>
                        <a:spcBef>
                          <a:spcPts val="0"/>
                        </a:spcBef>
                        <a:spcAft>
                          <a:spcPts val="0"/>
                        </a:spcAft>
                      </a:pPr>
                      <a:r>
                        <a:rPr lang="en-US" sz="1600" b="1" dirty="0">
                          <a:effectLst/>
                        </a:rPr>
                        <a:t>Element</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b="1" dirty="0">
                          <a:effectLst/>
                        </a:rPr>
                        <a:t>Tile 4</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b="1" dirty="0">
                          <a:effectLst/>
                        </a:rPr>
                        <a:t>Tile 6</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b="1" dirty="0">
                          <a:effectLst/>
                        </a:rPr>
                        <a:t>Tile 7</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b="1" dirty="0">
                          <a:effectLst/>
                        </a:rPr>
                        <a:t>Tile 8</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77636859"/>
                  </a:ext>
                </a:extLst>
              </a:tr>
              <a:tr h="190500">
                <a:tc>
                  <a:txBody>
                    <a:bodyPr/>
                    <a:lstStyle/>
                    <a:p>
                      <a:pPr marL="0" marR="0" algn="ctr">
                        <a:lnSpc>
                          <a:spcPct val="115000"/>
                        </a:lnSpc>
                        <a:spcBef>
                          <a:spcPts val="0"/>
                        </a:spcBef>
                        <a:spcAft>
                          <a:spcPts val="0"/>
                        </a:spcAft>
                      </a:pPr>
                      <a:r>
                        <a:rPr lang="en-US" sz="1600" b="1" dirty="0">
                          <a:effectLst/>
                        </a:rPr>
                        <a:t>C</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effectLst/>
                        </a:rPr>
                        <a:t>0.36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effectLst/>
                        </a:rPr>
                        <a:t>3.46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effectLst/>
                        </a:rPr>
                        <a:t>0.36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dirty="0">
                          <a:effectLst/>
                        </a:rPr>
                        <a:t>0.30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04350633"/>
                  </a:ext>
                </a:extLst>
              </a:tr>
              <a:tr h="190500">
                <a:tc>
                  <a:txBody>
                    <a:bodyPr/>
                    <a:lstStyle/>
                    <a:p>
                      <a:pPr marL="0" marR="0" algn="ctr">
                        <a:lnSpc>
                          <a:spcPct val="115000"/>
                        </a:lnSpc>
                        <a:spcBef>
                          <a:spcPts val="0"/>
                        </a:spcBef>
                        <a:spcAft>
                          <a:spcPts val="0"/>
                        </a:spcAft>
                      </a:pPr>
                      <a:r>
                        <a:rPr lang="en-US" sz="1600" b="1" dirty="0">
                          <a:effectLst/>
                        </a:rPr>
                        <a:t>Be</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effectLst/>
                        </a:rPr>
                        <a:t>0.90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effectLst/>
                        </a:rPr>
                        <a:t>9.00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effectLst/>
                        </a:rPr>
                        <a:t>0.80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effectLst/>
                        </a:rPr>
                        <a:t>0.</a:t>
                      </a:r>
                      <a:r>
                        <a:rPr lang="el-GR" sz="1600">
                          <a:effectLst/>
                        </a:rPr>
                        <a:t>7</a:t>
                      </a:r>
                      <a:r>
                        <a:rPr lang="en-US" sz="1600">
                          <a:effectLst/>
                        </a:rPr>
                        <a:t>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8627135"/>
                  </a:ext>
                </a:extLst>
              </a:tr>
              <a:tr h="190500">
                <a:tc>
                  <a:txBody>
                    <a:bodyPr/>
                    <a:lstStyle/>
                    <a:p>
                      <a:pPr marL="0" marR="0" algn="ctr">
                        <a:lnSpc>
                          <a:spcPct val="115000"/>
                        </a:lnSpc>
                        <a:spcBef>
                          <a:spcPts val="0"/>
                        </a:spcBef>
                        <a:spcAft>
                          <a:spcPts val="0"/>
                        </a:spcAft>
                      </a:pPr>
                      <a:r>
                        <a:rPr lang="el-GR" sz="1600" b="1" dirty="0">
                          <a:effectLst/>
                        </a:rPr>
                        <a:t>D</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effectLst/>
                        </a:rPr>
                        <a:t>1.0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effectLst/>
                        </a:rPr>
                        <a:t>2.25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effectLst/>
                        </a:rPr>
                        <a:t>0.70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l-GR" sz="1600">
                          <a:effectLst/>
                        </a:rPr>
                        <a:t>1</a:t>
                      </a:r>
                      <a:r>
                        <a:rPr lang="en-US" sz="1600">
                          <a:effectLst/>
                        </a:rPr>
                        <a:t>.02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40943668"/>
                  </a:ext>
                </a:extLst>
              </a:tr>
              <a:tr h="190500">
                <a:tc>
                  <a:txBody>
                    <a:bodyPr/>
                    <a:lstStyle/>
                    <a:p>
                      <a:pPr marL="0" marR="0" algn="ctr">
                        <a:lnSpc>
                          <a:spcPct val="115000"/>
                        </a:lnSpc>
                        <a:spcBef>
                          <a:spcPts val="0"/>
                        </a:spcBef>
                        <a:spcAft>
                          <a:spcPts val="0"/>
                        </a:spcAft>
                      </a:pPr>
                      <a:r>
                        <a:rPr lang="el-GR" sz="1600" b="1" dirty="0">
                          <a:effectLst/>
                        </a:rPr>
                        <a:t>O</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effectLst/>
                        </a:rPr>
                        <a:t>0.40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effectLst/>
                        </a:rPr>
                        <a:t>1.13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effectLst/>
                        </a:rPr>
                        <a:t>0.20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l-GR" sz="1600">
                          <a:effectLst/>
                        </a:rPr>
                        <a:t>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37946478"/>
                  </a:ext>
                </a:extLst>
              </a:tr>
              <a:tr h="190500">
                <a:tc>
                  <a:txBody>
                    <a:bodyPr/>
                    <a:lstStyle/>
                    <a:p>
                      <a:pPr marL="0" marR="0" algn="ctr">
                        <a:lnSpc>
                          <a:spcPct val="115000"/>
                        </a:lnSpc>
                        <a:spcBef>
                          <a:spcPts val="0"/>
                        </a:spcBef>
                        <a:spcAft>
                          <a:spcPts val="0"/>
                        </a:spcAft>
                      </a:pPr>
                      <a:r>
                        <a:rPr lang="el-GR" sz="1600" b="1" dirty="0">
                          <a:effectLst/>
                        </a:rPr>
                        <a:t>N</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l-GR" sz="1600">
                          <a:effectLst/>
                        </a:rPr>
                        <a:t>0</a:t>
                      </a:r>
                      <a:r>
                        <a:rPr lang="en-US" sz="1600">
                          <a:effectLst/>
                        </a:rPr>
                        <a:t> (0.023)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effectLst/>
                        </a:rPr>
                        <a:t>0.23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l-GR" sz="1600">
                          <a:effectLst/>
                        </a:rPr>
                        <a:t>0</a:t>
                      </a:r>
                      <a:r>
                        <a:rPr lang="en-US" sz="1600">
                          <a:effectLst/>
                        </a:rPr>
                        <a:t> (0.092)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l-GR" sz="1600" dirty="0">
                          <a:effectLst/>
                        </a:rPr>
                        <a:t>0</a:t>
                      </a:r>
                      <a:r>
                        <a:rPr lang="en-US" sz="1600" dirty="0">
                          <a:effectLst/>
                        </a:rPr>
                        <a:t> (0.058)</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61703915"/>
                  </a:ext>
                </a:extLst>
              </a:tr>
            </a:tbl>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935481234"/>
              </p:ext>
            </p:extLst>
          </p:nvPr>
        </p:nvGraphicFramePr>
        <p:xfrm>
          <a:off x="3683782" y="927264"/>
          <a:ext cx="4386603" cy="3093169"/>
        </p:xfrm>
        <a:graphic>
          <a:graphicData uri="http://schemas.openxmlformats.org/presentationml/2006/ole">
            <mc:AlternateContent xmlns:mc="http://schemas.openxmlformats.org/markup-compatibility/2006">
              <mc:Choice xmlns:v="urn:schemas-microsoft-com:vml" Requires="v">
                <p:oleObj name="Graph" r:id="rId5" imgW="4881195" imgH="3436817" progId="Origin50.Graph">
                  <p:embed/>
                </p:oleObj>
              </mc:Choice>
              <mc:Fallback>
                <p:oleObj name="Graph" r:id="rId5" imgW="4881195" imgH="3436817" progId="Origin50.Graph">
                  <p:embed/>
                  <p:pic>
                    <p:nvPicPr>
                      <p:cNvPr id="0" name=""/>
                      <p:cNvPicPr>
                        <a:picLocks noChangeAspect="1" noChangeArrowheads="1"/>
                      </p:cNvPicPr>
                      <p:nvPr/>
                    </p:nvPicPr>
                    <p:blipFill>
                      <a:blip r:embed="rId6"/>
                      <a:srcRect/>
                      <a:stretch>
                        <a:fillRect/>
                      </a:stretch>
                    </p:blipFill>
                    <p:spPr bwMode="auto">
                      <a:xfrm>
                        <a:off x="3683782" y="927264"/>
                        <a:ext cx="4386603" cy="3093169"/>
                      </a:xfrm>
                      <a:prstGeom prst="rect">
                        <a:avLst/>
                      </a:prstGeom>
                      <a:noFill/>
                    </p:spPr>
                  </p:pic>
                </p:oleObj>
              </mc:Fallback>
            </mc:AlternateContent>
          </a:graphicData>
        </a:graphic>
      </p:graphicFrame>
      <p:sp>
        <p:nvSpPr>
          <p:cNvPr id="17" name="TextBox 16">
            <a:extLst>
              <a:ext uri="{FF2B5EF4-FFF2-40B4-BE49-F238E27FC236}">
                <a16:creationId xmlns:a16="http://schemas.microsoft.com/office/drawing/2014/main" id="{DB6A0056-0B1F-4B3C-BB02-AAD1E77EB3AA}"/>
              </a:ext>
            </a:extLst>
          </p:cNvPr>
          <p:cNvSpPr txBox="1"/>
          <p:nvPr/>
        </p:nvSpPr>
        <p:spPr>
          <a:xfrm>
            <a:off x="6702575" y="4020433"/>
            <a:ext cx="2566408" cy="369332"/>
          </a:xfrm>
          <a:prstGeom prst="rect">
            <a:avLst/>
          </a:prstGeom>
          <a:noFill/>
        </p:spPr>
        <p:txBody>
          <a:bodyPr wrap="none" rtlCol="0">
            <a:spAutoFit/>
          </a:bodyPr>
          <a:lstStyle/>
          <a:p>
            <a:r>
              <a:rPr lang="en-US" b="1" u="sng" dirty="0">
                <a:solidFill>
                  <a:schemeClr val="accent5">
                    <a:lumMod val="75000"/>
                  </a:schemeClr>
                </a:solidFill>
              </a:rPr>
              <a:t>Elemental</a:t>
            </a:r>
            <a:r>
              <a:rPr lang="en-US" b="1" dirty="0">
                <a:solidFill>
                  <a:schemeClr val="accent5">
                    <a:lumMod val="75000"/>
                  </a:schemeClr>
                </a:solidFill>
              </a:rPr>
              <a:t> Quantification</a:t>
            </a:r>
          </a:p>
        </p:txBody>
      </p:sp>
      <p:sp>
        <p:nvSpPr>
          <p:cNvPr id="18" name="Rectangle 17">
            <a:extLst>
              <a:ext uri="{FF2B5EF4-FFF2-40B4-BE49-F238E27FC236}">
                <a16:creationId xmlns:a16="http://schemas.microsoft.com/office/drawing/2014/main" id="{CFA2BDCD-6239-4F8F-9D72-63DCC00A21B4}"/>
              </a:ext>
            </a:extLst>
          </p:cNvPr>
          <p:cNvSpPr/>
          <p:nvPr/>
        </p:nvSpPr>
        <p:spPr>
          <a:xfrm>
            <a:off x="1325147" y="1298128"/>
            <a:ext cx="1307217" cy="369332"/>
          </a:xfrm>
          <a:prstGeom prst="rect">
            <a:avLst/>
          </a:prstGeom>
        </p:spPr>
        <p:txBody>
          <a:bodyPr wrap="none">
            <a:spAutoFit/>
          </a:bodyPr>
          <a:lstStyle/>
          <a:p>
            <a:r>
              <a:rPr lang="en-US" b="1" dirty="0"/>
              <a:t>JET divertor</a:t>
            </a:r>
            <a:endParaRPr lang="en-US" dirty="0"/>
          </a:p>
        </p:txBody>
      </p:sp>
    </p:spTree>
    <p:extLst>
      <p:ext uri="{BB962C8B-B14F-4D97-AF65-F5344CB8AC3E}">
        <p14:creationId xmlns:p14="http://schemas.microsoft.com/office/powerpoint/2010/main" val="26737901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359" y="1124744"/>
            <a:ext cx="11533911" cy="2215991"/>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sz="2000" b="1" dirty="0">
                <a:solidFill>
                  <a:srgbClr val="2D4D9C"/>
                </a:solidFill>
              </a:rPr>
              <a:t>Post-mortem analysis of PFC and diagnostic components from JET</a:t>
            </a:r>
          </a:p>
          <a:p>
            <a:pPr>
              <a:spcAft>
                <a:spcPts val="1200"/>
              </a:spcAft>
            </a:pPr>
            <a:r>
              <a:rPr lang="en-US" sz="2000" dirty="0">
                <a:solidFill>
                  <a:srgbClr val="2D4D9C"/>
                </a:solidFill>
              </a:rPr>
              <a:t>Ion beam analysis using RBS/NRA, TOF-ERDA and </a:t>
            </a:r>
            <a:r>
              <a:rPr lang="en-US" sz="2000" dirty="0">
                <a:solidFill>
                  <a:srgbClr val="2D4D9C"/>
                </a:solidFill>
                <a:sym typeface="Symbol"/>
              </a:rPr>
              <a:t>-NRA </a:t>
            </a:r>
            <a:r>
              <a:rPr lang="en-US" sz="2000" dirty="0">
                <a:solidFill>
                  <a:srgbClr val="2D4D9C"/>
                </a:solidFill>
              </a:rPr>
              <a:t>measurements.</a:t>
            </a:r>
            <a:endParaRPr lang="el-GR" sz="2000" dirty="0">
              <a:solidFill>
                <a:srgbClr val="2D4D9C"/>
              </a:solidFill>
            </a:endParaRPr>
          </a:p>
          <a:p>
            <a:pPr>
              <a:spcAft>
                <a:spcPts val="1200"/>
              </a:spcAft>
            </a:pPr>
            <a:endParaRPr lang="el-GR" sz="2000" dirty="0">
              <a:solidFill>
                <a:srgbClr val="2D4D9C"/>
              </a:solidFill>
            </a:endParaRPr>
          </a:p>
          <a:p>
            <a:pPr>
              <a:spcAft>
                <a:spcPts val="1200"/>
              </a:spcAft>
            </a:pPr>
            <a:r>
              <a:rPr lang="en-US" sz="2000" dirty="0">
                <a:solidFill>
                  <a:srgbClr val="2D4D9C"/>
                </a:solidFill>
              </a:rPr>
              <a:t>Note: we are licensed from GAEC to handle activated samples</a:t>
            </a:r>
            <a:endParaRPr lang="en-US" dirty="0"/>
          </a:p>
          <a:p>
            <a:r>
              <a:rPr lang="en-US" dirty="0"/>
              <a:t> </a:t>
            </a:r>
          </a:p>
        </p:txBody>
      </p:sp>
      <p:sp>
        <p:nvSpPr>
          <p:cNvPr id="3" name="TextBox 2"/>
          <p:cNvSpPr txBox="1"/>
          <p:nvPr/>
        </p:nvSpPr>
        <p:spPr>
          <a:xfrm>
            <a:off x="912002" y="161546"/>
            <a:ext cx="9562440" cy="523220"/>
          </a:xfrm>
          <a:prstGeom prst="rect">
            <a:avLst/>
          </a:prstGeom>
          <a:noFill/>
        </p:spPr>
        <p:txBody>
          <a:bodyPr wrap="square" rtlCol="0">
            <a:spAutoFit/>
          </a:bodyPr>
          <a:lstStyle/>
          <a:p>
            <a:r>
              <a:rPr lang="en-US" sz="2800" b="1" dirty="0">
                <a:solidFill>
                  <a:srgbClr val="2D4D9C"/>
                </a:solidFill>
              </a:rPr>
              <a:t>2026 </a:t>
            </a:r>
            <a:r>
              <a:rPr lang="en-US" sz="2800" b="1" dirty="0" err="1">
                <a:solidFill>
                  <a:srgbClr val="2D4D9C"/>
                </a:solidFill>
              </a:rPr>
              <a:t>workplan</a:t>
            </a:r>
            <a:endParaRPr lang="en-US" sz="2800" b="1" dirty="0">
              <a:solidFill>
                <a:srgbClr val="2D4D9C"/>
              </a:solidFill>
            </a:endParaRPr>
          </a:p>
        </p:txBody>
      </p:sp>
    </p:spTree>
    <p:extLst>
      <p:ext uri="{BB962C8B-B14F-4D97-AF65-F5344CB8AC3E}">
        <p14:creationId xmlns:p14="http://schemas.microsoft.com/office/powerpoint/2010/main" val="11609225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5" descr="Diagram">
            <a:extLst>
              <a:ext uri="{FF2B5EF4-FFF2-40B4-BE49-F238E27FC236}">
                <a16:creationId xmlns:a16="http://schemas.microsoft.com/office/drawing/2014/main" id="{14BF1BBB-CAD9-2862-554C-9F30BEDFB18B}"/>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059641" y="1236844"/>
            <a:ext cx="7265894" cy="4085298"/>
          </a:xfrm>
          <a:prstGeom prst="rect">
            <a:avLst/>
          </a:prstGeom>
        </p:spPr>
      </p:pic>
      <p:sp>
        <p:nvSpPr>
          <p:cNvPr id="4" name="Rectangle 3">
            <a:extLst>
              <a:ext uri="{FF2B5EF4-FFF2-40B4-BE49-F238E27FC236}">
                <a16:creationId xmlns:a16="http://schemas.microsoft.com/office/drawing/2014/main" id="{35105E1C-C8A8-CBE2-4498-7474CEFB4277}"/>
              </a:ext>
            </a:extLst>
          </p:cNvPr>
          <p:cNvSpPr/>
          <p:nvPr/>
        </p:nvSpPr>
        <p:spPr>
          <a:xfrm>
            <a:off x="3504988" y="1300836"/>
            <a:ext cx="4375200" cy="769441"/>
          </a:xfrm>
          <a:prstGeom prst="rect">
            <a:avLst/>
          </a:prstGeom>
          <a:noFill/>
        </p:spPr>
        <p:txBody>
          <a:bodyPr wrap="square" lIns="91440" tIns="45720" rIns="91440" bIns="45720">
            <a:spAutoFit/>
          </a:bodyPr>
          <a:lstStyle/>
          <a:p>
            <a:pPr algn="ctr"/>
            <a:r>
              <a:rPr lang="en-US" sz="4400" dirty="0">
                <a:ln w="0"/>
                <a:effectLst>
                  <a:outerShdw blurRad="38100" dist="19050" dir="2700000" algn="tl" rotWithShape="0">
                    <a:schemeClr val="dk1">
                      <a:alpha val="40000"/>
                    </a:schemeClr>
                  </a:outerShdw>
                </a:effectLst>
                <a:latin typeface="Franklin Gothic Medium" panose="020B0603020102020204" pitchFamily="34" charset="0"/>
              </a:rPr>
              <a:t>Thank You!</a:t>
            </a:r>
          </a:p>
        </p:txBody>
      </p:sp>
    </p:spTree>
    <p:extLst>
      <p:ext uri="{BB962C8B-B14F-4D97-AF65-F5344CB8AC3E}">
        <p14:creationId xmlns:p14="http://schemas.microsoft.com/office/powerpoint/2010/main" val="11402509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9571</TotalTime>
  <Words>600</Words>
  <Application>Microsoft Office PowerPoint</Application>
  <PresentationFormat>Widescreen</PresentationFormat>
  <Paragraphs>142</Paragraphs>
  <Slides>9</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9</vt:i4>
      </vt:variant>
    </vt:vector>
  </HeadingPairs>
  <TitlesOfParts>
    <vt:vector size="16" baseType="lpstr">
      <vt:lpstr>Arial</vt:lpstr>
      <vt:lpstr>Calibri</vt:lpstr>
      <vt:lpstr>Franklin Gothic Medium</vt:lpstr>
      <vt:lpstr>Symbol</vt:lpstr>
      <vt:lpstr>Wingdings</vt:lpstr>
      <vt:lpstr>Office Theme</vt:lpstr>
      <vt:lpstr>Graph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pavlos</dc:creator>
  <cp:lastModifiedBy>A Lagoyannis</cp:lastModifiedBy>
  <cp:revision>304</cp:revision>
  <dcterms:created xsi:type="dcterms:W3CDTF">2025-06-20T13:26:08Z</dcterms:created>
  <dcterms:modified xsi:type="dcterms:W3CDTF">2026-05-29T11:32:35Z</dcterms:modified>
</cp:coreProperties>
</file>