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16"/>
  </p:notesMasterIdLst>
  <p:sldIdLst>
    <p:sldId id="257" r:id="rId5"/>
    <p:sldId id="296" r:id="rId6"/>
    <p:sldId id="289" r:id="rId7"/>
    <p:sldId id="295" r:id="rId8"/>
    <p:sldId id="290" r:id="rId9"/>
    <p:sldId id="291" r:id="rId10"/>
    <p:sldId id="293" r:id="rId11"/>
    <p:sldId id="297" r:id="rId12"/>
    <p:sldId id="263" r:id="rId13"/>
    <p:sldId id="298" r:id="rId14"/>
    <p:sldId id="299" r:id="rId15"/>
  </p:sldIdLst>
  <p:sldSz cx="12192000" cy="6858000"/>
  <p:notesSz cx="6799263" cy="9929813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21" d="100"/>
          <a:sy n="121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6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18/jun/26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  <a:endParaRPr lang="en-GB" sz="1400" noProof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799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/8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19 June 2026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TSVV-K | ModCR | Reaction datastructure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/>
              <a:t>ModCR - refactoring reaction datastructure</a:t>
            </a:r>
            <a:endParaRPr lang="nl-NL" sz="420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E368232D-70F5-46FD-976B-B6E666A9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21" y="2314631"/>
            <a:ext cx="6956245" cy="562793"/>
          </a:xfrm>
        </p:spPr>
        <p:txBody>
          <a:bodyPr>
            <a:normAutofit/>
          </a:bodyPr>
          <a:lstStyle/>
          <a:p>
            <a:r>
              <a:rPr lang="en-US"/>
              <a:t>Meeting TSVV-K 19-06-26 </a:t>
            </a:r>
            <a:endParaRPr lang="en-US" sz="220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u="sng"/>
              <a:t>P.W. Groen</a:t>
            </a:r>
            <a:r>
              <a:rPr lang="en-US" sz="2200"/>
              <a:t>, M. Gordon, D. Borodin</a:t>
            </a:r>
            <a:endParaRPr lang="nl-NL" sz="2200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77E07207-443C-C79F-FA02-A3FA19321A3D}"/>
              </a:ext>
            </a:extLst>
          </p:cNvPr>
          <p:cNvSpPr txBox="1">
            <a:spLocks/>
          </p:cNvSpPr>
          <p:nvPr/>
        </p:nvSpPr>
        <p:spPr>
          <a:xfrm>
            <a:off x="357221" y="4983865"/>
            <a:ext cx="6956245" cy="365125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lang="nl-NL" sz="2200" kern="1200" spc="-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A1B3-0F18-80C8-E8FA-8397E999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snippets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4F6C-2876-9EA1-567A-7E783B62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reaction and transition lists with instances of Reaction, Transition resp.</a:t>
            </a:r>
          </a:p>
          <a:p>
            <a:r>
              <a:rPr lang="en-US"/>
              <a:t>Allocate the "rate" array per instance, one 2 dimensional, one 1 dimensional</a:t>
            </a:r>
          </a:p>
          <a:p>
            <a:r>
              <a:rPr lang="en-US"/>
              <a:t>Loop over the lists calling an "interpolation" function on each instance</a:t>
            </a:r>
          </a:p>
          <a:p>
            <a:endParaRPr lang="en-US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CB3B-5D81-98BB-AE8A-B9CB29EE1B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E226-91F9-31CD-6CDE-1390F220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BCF6-1277-348E-BA6E-A005E401A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10</a:t>
            </a:fld>
            <a:endParaRPr lang="nl-NL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8B8F26-F463-BCF2-0902-A207E96D6FAB}"/>
              </a:ext>
            </a:extLst>
          </p:cNvPr>
          <p:cNvGrpSpPr/>
          <p:nvPr/>
        </p:nvGrpSpPr>
        <p:grpSpPr>
          <a:xfrm>
            <a:off x="725760" y="3006391"/>
            <a:ext cx="10634776" cy="3488391"/>
            <a:chOff x="926928" y="3006391"/>
            <a:chExt cx="10634776" cy="34883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D4A366-EEF0-C544-F1D9-C949712C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7893" y="3006391"/>
              <a:ext cx="6053811" cy="3488391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DE45C0-CDFF-6E90-66AE-787032DC9512}"/>
                </a:ext>
              </a:extLst>
            </p:cNvPr>
            <p:cNvGrpSpPr/>
            <p:nvPr/>
          </p:nvGrpSpPr>
          <p:grpSpPr>
            <a:xfrm>
              <a:off x="926928" y="3006391"/>
              <a:ext cx="4410074" cy="2842263"/>
              <a:chOff x="926928" y="3006391"/>
              <a:chExt cx="4410074" cy="284226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28EBEAD-8FDD-933C-84AF-78E4FD385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928" y="5154761"/>
                <a:ext cx="4410074" cy="6938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914B365-0F31-1DEF-CD11-30F5FECCE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928" y="3006391"/>
                <a:ext cx="3702474" cy="113040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040C872-F04F-6E1E-2491-C1C783A94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928" y="4175917"/>
                <a:ext cx="3518838" cy="833987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3AD3E94-01CA-969B-D031-DB989F6CE224}"/>
              </a:ext>
            </a:extLst>
          </p:cNvPr>
          <p:cNvSpPr txBox="1"/>
          <p:nvPr/>
        </p:nvSpPr>
        <p:spPr>
          <a:xfrm>
            <a:off x="8333630" y="3837281"/>
            <a:ext cx="3615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2"/>
                </a:solidFill>
              </a:rPr>
              <a:t>test/general_fortran_tests/test_multiple_type_list.f90</a:t>
            </a:r>
            <a:endParaRPr lang="nl-NL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A1B3-0F18-80C8-E8FA-8397E999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snippets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4F6C-2876-9EA1-567A-7E783B62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Mixed list of reactions and transitions (deprecated)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CB3B-5D81-98BB-AE8A-B9CB29EE1B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E226-91F9-31CD-6CDE-1390F220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BCF6-1277-348E-BA6E-A005E401A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E7713-6DE1-EEBA-0C58-3363F09B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57" y="2573956"/>
            <a:ext cx="3439005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501F-432C-FAFA-F676-CA1DE9D2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Motivation/background + overview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6331-4E5A-CE6F-7D04-3A5CC494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Addition of spectroscopy task (calculate line intensities) to ModCR</a:t>
            </a:r>
          </a:p>
          <a:p>
            <a:r>
              <a:rPr lang="nl-NL"/>
              <a:t>Code-wise resemblance between reactions and (emission) transitions</a:t>
            </a:r>
          </a:p>
          <a:p>
            <a:pPr lvl="1"/>
            <a:r>
              <a:rPr lang="nl-NL"/>
              <a:t>species</a:t>
            </a:r>
          </a:p>
          <a:p>
            <a:pPr lvl="1"/>
            <a:r>
              <a:rPr lang="nl-NL"/>
              <a:t>states</a:t>
            </a:r>
          </a:p>
          <a:p>
            <a:pPr lvl="1"/>
            <a:r>
              <a:rPr lang="nl-NL"/>
              <a:t>rates - PECs (ADF data)</a:t>
            </a:r>
          </a:p>
          <a:p>
            <a:r>
              <a:rPr lang="nl-NL"/>
              <a:t>This suggests a superclass for Reaction and Transition (new class): "Transformation"</a:t>
            </a:r>
          </a:p>
          <a:p>
            <a:r>
              <a:rPr lang="nl-NL"/>
              <a:t>The current Reaction class is abstract, with subclasses Reaction1d, Reaction2d</a:t>
            </a:r>
          </a:p>
          <a:p>
            <a:r>
              <a:rPr lang="nl-NL"/>
              <a:t>"1d" and "2d" refers to the data (rates) defined as a function of Te, Ne (2D) or Te (1D) and the corresponding linear interpolation function</a:t>
            </a:r>
          </a:p>
          <a:p>
            <a:r>
              <a:rPr lang="nl-NL"/>
              <a:t>The Transition class needs these interpolation functions as well (PECs)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E343-54AA-68AA-42DF-E4A070F5E9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A9102-0EBF-83E5-C049-44803B44D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B161C-BF26-FA1F-5B6E-CFC898C13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45724"/>
            <a:ext cx="10160237" cy="4136437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Abstract type / class cRMReaction_t</a:t>
            </a:r>
          </a:p>
          <a:p>
            <a:r>
              <a:rPr lang="nl-NL"/>
              <a:t>Two extensions / subclasses: cRMReaction1d_t, cRMReaction2d_t</a:t>
            </a:r>
          </a:p>
          <a:p>
            <a:r>
              <a:rPr lang="nl-NL"/>
              <a:t>Dimensions 1d and 2d refer to the data (rate coefficients) to be interpolated (only)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1d: Te (or Ne) dependent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2d: Ne and Te dependent</a:t>
            </a:r>
          </a:p>
          <a:p>
            <a:r>
              <a:rPr lang="nl-NL"/>
              <a:t>The types cRMReaction1d_t and cRMReaction2d_t only differ in the way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the "coordinates" the data (rates) are defined on, and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how they calculate (interpolate) the rate</a:t>
            </a:r>
          </a:p>
          <a:p>
            <a:endParaRPr lang="nl-NL"/>
          </a:p>
          <a:p>
            <a:r>
              <a:rPr lang="nl-NL"/>
              <a:t>To be able to place the subclasses in a list (cRMReactionList_t), ...</a:t>
            </a:r>
          </a:p>
          <a:p>
            <a:r>
              <a:rPr lang="nl-NL"/>
              <a:t>... this list is a list of "containers" (cRMReactionContainer_t) containing</a:t>
            </a:r>
            <a:br>
              <a:rPr lang="nl-NL"/>
            </a:br>
            <a:r>
              <a:rPr lang="nl-NL"/>
              <a:t>objects of subclasses of cRMReaction_t (the only way to do this in Fortran)</a:t>
            </a:r>
          </a:p>
          <a:p>
            <a:r>
              <a:rPr lang="nl-NL"/>
              <a:t>Call sequence goes via this list: 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type :: cRMReactionList_t has linterp =&gt; getLinearInterp1d, getLinearInterp2d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that call "linterp" on either cRMReaction1d_t or cRMReaction2d_t</a:t>
            </a:r>
          </a:p>
          <a:p>
            <a:pPr lvl="1"/>
            <a:r>
              <a:rPr lang="nl-NL">
                <a:solidFill>
                  <a:schemeClr val="bg2"/>
                </a:solidFill>
              </a:rPr>
              <a:t>linterp=&gt;linearInterp1d, linterp=&gt;linearInterp2d, resp.</a:t>
            </a:r>
          </a:p>
          <a:p>
            <a:pPr lvl="1"/>
            <a:endParaRPr lang="nl-NL">
              <a:solidFill>
                <a:schemeClr val="bg2"/>
              </a:solidFill>
            </a:endParaRPr>
          </a:p>
          <a:p>
            <a:endParaRPr lang="nl-NL"/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4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Diagram (current)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/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B2C4C-8486-E620-939A-D5579299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80" y="0"/>
            <a:ext cx="653724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70CE25-CC9F-8DBE-8ED4-D8E0C82858BC}"/>
              </a:ext>
            </a:extLst>
          </p:cNvPr>
          <p:cNvSpPr txBox="1"/>
          <p:nvPr/>
        </p:nvSpPr>
        <p:spPr>
          <a:xfrm>
            <a:off x="3255579" y="5345748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solidFill>
                  <a:schemeClr val="tx2"/>
                </a:solidFill>
              </a:rPr>
              <a:t>[Summarised]</a:t>
            </a:r>
            <a:endParaRPr lang="nl-N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Spectroscopy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Addition of spectroscopic data, to be able to calculate emission line intensities from population densities and photon emissivity coefficients (PECs)</a:t>
            </a:r>
          </a:p>
          <a:p>
            <a:r>
              <a:rPr lang="nl-NL"/>
              <a:t>The photon emissions are related to transitions of states</a:t>
            </a:r>
          </a:p>
          <a:p>
            <a:r>
              <a:rPr lang="nl-NL">
                <a:solidFill>
                  <a:schemeClr val="bg2"/>
                </a:solidFill>
              </a:rPr>
              <a:t>The PECs are read from a database and are also given for Ne, Te</a:t>
            </a:r>
          </a:p>
          <a:p>
            <a:endParaRPr lang="nl-NL"/>
          </a:p>
          <a:p>
            <a:r>
              <a:rPr lang="nl-NL">
                <a:solidFill>
                  <a:schemeClr val="bg2"/>
                </a:solidFill>
              </a:rPr>
              <a:t>Analogy (in code) between reactions (with rates) and transitions (with PECs)</a:t>
            </a:r>
          </a:p>
          <a:p>
            <a:r>
              <a:rPr lang="nl-NL">
                <a:solidFill>
                  <a:schemeClr val="bg2"/>
                </a:solidFill>
              </a:rPr>
              <a:t>"Copying" the reaction structure to the transition structure will cause too much overhead</a:t>
            </a:r>
          </a:p>
          <a:p>
            <a:endParaRPr lang="nl-NL"/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Proposed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chemeClr val="bg2"/>
                </a:solidFill>
              </a:rPr>
              <a:t>create a common superclass for reactions and (to be added) transitions:</a:t>
            </a:r>
            <a:br>
              <a:rPr lang="nl-NL">
                <a:solidFill>
                  <a:schemeClr val="bg2"/>
                </a:solidFill>
              </a:rPr>
            </a:br>
            <a:r>
              <a:rPr lang="nl-NL">
                <a:solidFill>
                  <a:schemeClr val="bg2"/>
                </a:solidFill>
              </a:rPr>
              <a:t>'transformation',</a:t>
            </a:r>
          </a:p>
          <a:p>
            <a:r>
              <a:rPr lang="nl-NL">
                <a:solidFill>
                  <a:schemeClr val="bg2"/>
                </a:solidFill>
              </a:rPr>
              <a:t>and a transformation list (with subclasses reaction list and transition list)</a:t>
            </a:r>
          </a:p>
          <a:p>
            <a:r>
              <a:rPr lang="nl-NL">
                <a:solidFill>
                  <a:schemeClr val="bg2"/>
                </a:solidFill>
              </a:rPr>
              <a:t>'transformation' has an interface to a linear interpolation function that takes a derived type as an argument,</a:t>
            </a:r>
          </a:p>
          <a:p>
            <a:r>
              <a:rPr lang="nl-NL">
                <a:solidFill>
                  <a:schemeClr val="bg2"/>
                </a:solidFill>
              </a:rPr>
              <a:t>the subclasses implement their own linear interpolation function (with the same argument)</a:t>
            </a:r>
          </a:p>
          <a:p>
            <a:r>
              <a:rPr lang="nl-NL"/>
              <a:t>the "rate" array (reactions) and "pec" array (transitions) are of rank 2, but one dimension can be zero</a:t>
            </a:r>
            <a:endParaRPr lang="nl-NL">
              <a:solidFill>
                <a:schemeClr val="bg2"/>
              </a:solidFill>
            </a:endParaRPr>
          </a:p>
          <a:p>
            <a:r>
              <a:rPr lang="nl-NL"/>
              <a:t>let cRMReaction_t and cRMTransition_t (subclasses of cRMTransformation_t) be able to take care of </a:t>
            </a:r>
            <a:r>
              <a:rPr lang="nl-NL" i="1"/>
              <a:t>both</a:t>
            </a:r>
            <a:r>
              <a:rPr lang="nl-NL"/>
              <a:t> 1d and 2d interpolation (using a derived type as an argument)</a:t>
            </a: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9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237F-4D9F-6235-227F-611DECF7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(proposed)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2754-5BCD-25B5-C363-8E634EC8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method "linterp" returns a</a:t>
            </a:r>
            <a:br>
              <a:rPr lang="en-US"/>
            </a:br>
            <a:r>
              <a:rPr lang="en-US"/>
              <a:t>real value (rate or PEC)</a:t>
            </a:r>
          </a:p>
          <a:p>
            <a:r>
              <a:rPr lang="en-US"/>
              <a:t>Takes a derived type as an argument</a:t>
            </a:r>
            <a:br>
              <a:rPr lang="en-US"/>
            </a:br>
            <a:r>
              <a:rPr lang="en-US"/>
              <a:t>that contains the 1d/2d information</a:t>
            </a:r>
            <a:br>
              <a:rPr lang="en-US"/>
            </a:br>
            <a:r>
              <a:rPr lang="en-US"/>
              <a:t>needed</a:t>
            </a:r>
          </a:p>
          <a:p>
            <a:r>
              <a:rPr lang="en-US"/>
              <a:t>This enables to have an interface</a:t>
            </a:r>
            <a:br>
              <a:rPr lang="en-US"/>
            </a:br>
            <a:r>
              <a:rPr lang="en-US"/>
              <a:t>that can treat "1d" and "2d" type</a:t>
            </a:r>
            <a:br>
              <a:rPr lang="en-US"/>
            </a:br>
            <a:r>
              <a:rPr lang="en-US"/>
              <a:t>instances in the same way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D3B9-9070-86F8-C685-EF87C62999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B42D-39FE-999E-57C9-5188CCE70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CD299-3E19-5A09-6105-3C575B716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E8013-9C3F-DDCC-5095-31C507C0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14" y="0"/>
            <a:ext cx="478766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A39BF4-DFA8-861B-568F-D2612CA69F43}"/>
              </a:ext>
            </a:extLst>
          </p:cNvPr>
          <p:cNvSpPr txBox="1"/>
          <p:nvPr/>
        </p:nvSpPr>
        <p:spPr>
          <a:xfrm>
            <a:off x="3255579" y="5345748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solidFill>
                  <a:schemeClr val="tx2"/>
                </a:solidFill>
              </a:rPr>
              <a:t>[Summarised]</a:t>
            </a:r>
            <a:endParaRPr lang="nl-N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A1B3-0F18-80C8-E8FA-8397E999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(proof of concept)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D4F6C-2876-9EA1-567A-7E783B62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reaction and transition lists with instances of Reaction, Transition resp.</a:t>
            </a:r>
          </a:p>
          <a:p>
            <a:r>
              <a:rPr lang="en-US"/>
              <a:t>Allocate the "rate" array per instance, one 2 dimensional, one 1 dimensional</a:t>
            </a:r>
          </a:p>
          <a:p>
            <a:r>
              <a:rPr lang="en-US"/>
              <a:t>Loop over the lists calling an "interpolation" function on each instance</a:t>
            </a:r>
          </a:p>
          <a:p>
            <a:endParaRPr lang="en-US"/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First also: create a hybrid list of reactions and transitions: worked, but not used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CB3B-5D81-98BB-AE8A-B9CB29EE1B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19 June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E226-91F9-31CD-6CDE-1390F220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TSVV-K | ModCR | Reaction datastructure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ABCF6-1277-348E-BA6E-A005E401A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0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A615-63CF-47E6-BB95-7374DCACD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F6403D-4CA1-46E2-B9CF-6F5DB860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63FD7-7973-4194-876C-440D6F17D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0</TotalTime>
  <Words>816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 Sans</vt:lpstr>
      <vt:lpstr>Calibri</vt:lpstr>
      <vt:lpstr>Differ Petrol</vt:lpstr>
      <vt:lpstr>DIFFER RedOrange</vt:lpstr>
      <vt:lpstr>DIFFER DarkBlueCyaan</vt:lpstr>
      <vt:lpstr>DIFFER GreenYellow</vt:lpstr>
      <vt:lpstr>ModCR - refactoring reaction datastructure</vt:lpstr>
      <vt:lpstr>Motivation/background + overview</vt:lpstr>
      <vt:lpstr>Current situation</vt:lpstr>
      <vt:lpstr>Diagram (current)</vt:lpstr>
      <vt:lpstr>Spectroscopy task</vt:lpstr>
      <vt:lpstr>Proposed setup</vt:lpstr>
      <vt:lpstr>Diagram (proposed)</vt:lpstr>
      <vt:lpstr>Test (proof of concept)</vt:lpstr>
      <vt:lpstr>PowerPoint Presentation</vt:lpstr>
      <vt:lpstr>Code snippets</vt:lpstr>
      <vt:lpstr>Code snippets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Pieter Willem Groen</cp:lastModifiedBy>
  <cp:revision>258</cp:revision>
  <cp:lastPrinted>2026-06-18T06:06:26Z</cp:lastPrinted>
  <dcterms:created xsi:type="dcterms:W3CDTF">2019-12-03T16:25:19Z</dcterms:created>
  <dcterms:modified xsi:type="dcterms:W3CDTF">2026-06-18T06:25:38Z</dcterms:modified>
</cp:coreProperties>
</file>